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72" r:id="rId3"/>
    <p:sldId id="257" r:id="rId4"/>
    <p:sldId id="260" r:id="rId5"/>
    <p:sldId id="367" r:id="rId6"/>
    <p:sldId id="258" r:id="rId7"/>
    <p:sldId id="259" r:id="rId8"/>
    <p:sldId id="368" r:id="rId9"/>
    <p:sldId id="281" r:id="rId10"/>
    <p:sldId id="261" r:id="rId11"/>
    <p:sldId id="354" r:id="rId12"/>
    <p:sldId id="286" r:id="rId13"/>
    <p:sldId id="287" r:id="rId14"/>
    <p:sldId id="262" r:id="rId15"/>
    <p:sldId id="263" r:id="rId16"/>
    <p:sldId id="353" r:id="rId17"/>
    <p:sldId id="264" r:id="rId18"/>
    <p:sldId id="265" r:id="rId19"/>
    <p:sldId id="291" r:id="rId20"/>
    <p:sldId id="288" r:id="rId21"/>
    <p:sldId id="299" r:id="rId22"/>
    <p:sldId id="269" r:id="rId23"/>
    <p:sldId id="270" r:id="rId24"/>
    <p:sldId id="279" r:id="rId25"/>
    <p:sldId id="298" r:id="rId26"/>
    <p:sldId id="366" r:id="rId27"/>
    <p:sldId id="266" r:id="rId28"/>
    <p:sldId id="360" r:id="rId29"/>
    <p:sldId id="277" r:id="rId30"/>
    <p:sldId id="267" r:id="rId31"/>
    <p:sldId id="268" r:id="rId32"/>
    <p:sldId id="284" r:id="rId33"/>
    <p:sldId id="362" r:id="rId34"/>
    <p:sldId id="363" r:id="rId35"/>
    <p:sldId id="364" r:id="rId36"/>
    <p:sldId id="365" r:id="rId37"/>
    <p:sldId id="273" r:id="rId38"/>
    <p:sldId id="35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190" autoAdjust="0"/>
  </p:normalViewPr>
  <p:slideViewPr>
    <p:cSldViewPr snapToGrid="0">
      <p:cViewPr varScale="1">
        <p:scale>
          <a:sx n="76" d="100"/>
          <a:sy n="76" d="100"/>
        </p:scale>
        <p:origin x="-10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AB366-1259-4607-94D8-71CA06B1C7C7}"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C128-C18B-404F-96F1-533CFF89CD92}" type="slidenum">
              <a:rPr lang="en-US" smtClean="0"/>
              <a:t>‹#›</a:t>
            </a:fld>
            <a:endParaRPr lang="en-US"/>
          </a:p>
        </p:txBody>
      </p:sp>
    </p:spTree>
    <p:extLst>
      <p:ext uri="{BB962C8B-B14F-4D97-AF65-F5344CB8AC3E}">
        <p14:creationId xmlns:p14="http://schemas.microsoft.com/office/powerpoint/2010/main" val="22336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in R:</a:t>
            </a:r>
          </a:p>
          <a:p>
            <a:r>
              <a:rPr lang="en-US" dirty="0">
                <a:solidFill>
                  <a:srgbClr val="0000FF"/>
                </a:solidFill>
                <a:effectLst/>
              </a:rPr>
              <a:t>table(replicate(1000,2 %in% table(sample(1:365,50,replace=T))))</a:t>
            </a:r>
          </a:p>
          <a:p>
            <a:endParaRPr lang="en-US" dirty="0"/>
          </a:p>
        </p:txBody>
      </p:sp>
      <p:sp>
        <p:nvSpPr>
          <p:cNvPr id="4" name="Slide Number Placeholder 3"/>
          <p:cNvSpPr>
            <a:spLocks noGrp="1"/>
          </p:cNvSpPr>
          <p:nvPr>
            <p:ph type="sldNum" sz="quarter" idx="5"/>
          </p:nvPr>
        </p:nvSpPr>
        <p:spPr/>
        <p:txBody>
          <a:bodyPr/>
          <a:lstStyle/>
          <a:p>
            <a:fld id="{B24BC128-C18B-404F-96F1-533CFF89CD92}" type="slidenum">
              <a:rPr lang="en-US" smtClean="0"/>
              <a:t>32</a:t>
            </a:fld>
            <a:endParaRPr lang="en-US"/>
          </a:p>
        </p:txBody>
      </p:sp>
    </p:spTree>
    <p:extLst>
      <p:ext uri="{BB962C8B-B14F-4D97-AF65-F5344CB8AC3E}">
        <p14:creationId xmlns:p14="http://schemas.microsoft.com/office/powerpoint/2010/main" val="166971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280B5-628D-479E-90AB-C98FC74C2A38}"/>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xmlns="" id="{18F3DD0D-8100-4EDE-81A4-1D8EDEA05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E1B2CAC-650E-491A-A8D3-383B5CD9E04A}"/>
              </a:ext>
            </a:extLst>
          </p:cNvPr>
          <p:cNvSpPr>
            <a:spLocks noGrp="1"/>
          </p:cNvSpPr>
          <p:nvPr>
            <p:ph type="dt" sz="half" idx="10"/>
          </p:nvPr>
        </p:nvSpPr>
        <p:spPr/>
        <p:txBody>
          <a:bodyPr/>
          <a:lstStyle/>
          <a:p>
            <a:fld id="{468D300E-5471-4F7B-BA90-5FB49555F098}" type="datetime1">
              <a:rPr lang="en-US" smtClean="0"/>
              <a:t>12/15/2021</a:t>
            </a:fld>
            <a:endParaRPr lang="en-US"/>
          </a:p>
        </p:txBody>
      </p:sp>
      <p:sp>
        <p:nvSpPr>
          <p:cNvPr id="5" name="Footer Placeholder 4">
            <a:extLst>
              <a:ext uri="{FF2B5EF4-FFF2-40B4-BE49-F238E27FC236}">
                <a16:creationId xmlns:a16="http://schemas.microsoft.com/office/drawing/2014/main" xmlns="" id="{03AB802F-4D33-42F7-9BCC-20086773F7DA}"/>
              </a:ext>
            </a:extLst>
          </p:cNvPr>
          <p:cNvSpPr>
            <a:spLocks noGrp="1"/>
          </p:cNvSpPr>
          <p:nvPr>
            <p:ph type="ftr" sz="quarter" idx="11"/>
          </p:nvPr>
        </p:nvSpPr>
        <p:spPr/>
        <p:txBody>
          <a:body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1BA24920-F98F-4ADF-B798-6DF6A220336A}"/>
              </a:ext>
            </a:extLst>
          </p:cNvPr>
          <p:cNvSpPr>
            <a:spLocks noGrp="1"/>
          </p:cNvSpPr>
          <p:nvPr>
            <p:ph type="sldNum" sz="quarter" idx="12"/>
          </p:nvPr>
        </p:nvSpPr>
        <p:spPr/>
        <p:txBody>
          <a:bodyPr/>
          <a:lstStyle/>
          <a:p>
            <a:fld id="{4869B3E5-427E-42EC-A0B0-9514C8A5A7AC}" type="slidenum">
              <a:rPr lang="en-US" smtClean="0"/>
              <a:t>‹#›</a:t>
            </a:fld>
            <a:endParaRPr lang="en-US"/>
          </a:p>
        </p:txBody>
      </p:sp>
      <p:grpSp>
        <p:nvGrpSpPr>
          <p:cNvPr id="7" name="Group 6">
            <a:extLst>
              <a:ext uri="{FF2B5EF4-FFF2-40B4-BE49-F238E27FC236}">
                <a16:creationId xmlns:a16="http://schemas.microsoft.com/office/drawing/2014/main" xmlns="" id="{723A03CD-AD6B-41B8-B1D1-2E9AA4CA14AA}"/>
              </a:ext>
            </a:extLst>
          </p:cNvPr>
          <p:cNvGrpSpPr/>
          <p:nvPr userDrawn="1"/>
        </p:nvGrpSpPr>
        <p:grpSpPr>
          <a:xfrm>
            <a:off x="1181099" y="2085161"/>
            <a:ext cx="914401" cy="980560"/>
            <a:chOff x="810625" y="2871288"/>
            <a:chExt cx="914401" cy="980560"/>
          </a:xfrm>
        </p:grpSpPr>
        <p:sp>
          <p:nvSpPr>
            <p:cNvPr id="8" name="Rectangle 7">
              <a:extLst>
                <a:ext uri="{FF2B5EF4-FFF2-40B4-BE49-F238E27FC236}">
                  <a16:creationId xmlns:a16="http://schemas.microsoft.com/office/drawing/2014/main" xmlns=""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800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0EE5-05EF-4366-8BF5-86D01C3C0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4D0225C-7439-489C-A827-A234AE8FFB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2192373-AF67-45BB-A536-15EA32370A22}"/>
              </a:ext>
            </a:extLst>
          </p:cNvPr>
          <p:cNvSpPr>
            <a:spLocks noGrp="1"/>
          </p:cNvSpPr>
          <p:nvPr>
            <p:ph type="dt" sz="half" idx="10"/>
          </p:nvPr>
        </p:nvSpPr>
        <p:spPr/>
        <p:txBody>
          <a:bodyPr/>
          <a:lstStyle/>
          <a:p>
            <a:fld id="{D826049E-5741-4825-9E36-59E7EE89A7D7}" type="datetime1">
              <a:rPr lang="en-US" smtClean="0"/>
              <a:t>12/15/2021</a:t>
            </a:fld>
            <a:endParaRPr lang="en-US"/>
          </a:p>
        </p:txBody>
      </p:sp>
      <p:sp>
        <p:nvSpPr>
          <p:cNvPr id="5" name="Footer Placeholder 4">
            <a:extLst>
              <a:ext uri="{FF2B5EF4-FFF2-40B4-BE49-F238E27FC236}">
                <a16:creationId xmlns:a16="http://schemas.microsoft.com/office/drawing/2014/main" xmlns="" id="{689CF131-A835-4145-AC31-84BF9AA2224E}"/>
              </a:ext>
            </a:extLst>
          </p:cNvPr>
          <p:cNvSpPr>
            <a:spLocks noGrp="1"/>
          </p:cNvSpPr>
          <p:nvPr>
            <p:ph type="ftr" sz="quarter" idx="11"/>
          </p:nvPr>
        </p:nvSpPr>
        <p:spPr/>
        <p:txBody>
          <a:body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4047F22B-DDC3-4ADA-9708-64BC7B63B704}"/>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395667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F6CB1E-0E17-442D-B783-CF39C2505B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B64641-7078-4975-92EB-208F435BA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A4FAF0-0ECC-4FC8-9034-B901E7798C07}"/>
              </a:ext>
            </a:extLst>
          </p:cNvPr>
          <p:cNvSpPr>
            <a:spLocks noGrp="1"/>
          </p:cNvSpPr>
          <p:nvPr>
            <p:ph type="dt" sz="half" idx="10"/>
          </p:nvPr>
        </p:nvSpPr>
        <p:spPr/>
        <p:txBody>
          <a:bodyPr/>
          <a:lstStyle/>
          <a:p>
            <a:fld id="{1210096F-0FD3-440A-8E0F-19ED2F46A350}" type="datetime1">
              <a:rPr lang="en-US" smtClean="0"/>
              <a:t>12/15/2021</a:t>
            </a:fld>
            <a:endParaRPr lang="en-US"/>
          </a:p>
        </p:txBody>
      </p:sp>
      <p:sp>
        <p:nvSpPr>
          <p:cNvPr id="5" name="Footer Placeholder 4">
            <a:extLst>
              <a:ext uri="{FF2B5EF4-FFF2-40B4-BE49-F238E27FC236}">
                <a16:creationId xmlns:a16="http://schemas.microsoft.com/office/drawing/2014/main" xmlns="" id="{D6C800AC-6129-4E7C-9494-9944EE3909CA}"/>
              </a:ext>
            </a:extLst>
          </p:cNvPr>
          <p:cNvSpPr>
            <a:spLocks noGrp="1"/>
          </p:cNvSpPr>
          <p:nvPr>
            <p:ph type="ftr" sz="quarter" idx="11"/>
          </p:nvPr>
        </p:nvSpPr>
        <p:spPr/>
        <p:txBody>
          <a:body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6F8F13EB-945A-486E-B0D5-96904FD5BE07}"/>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250284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FEB48-1B19-437F-942C-EFF7E0E5101B}"/>
              </a:ext>
            </a:extLst>
          </p:cNvPr>
          <p:cNvSpPr>
            <a:spLocks noGrp="1"/>
          </p:cNvSpPr>
          <p:nvPr>
            <p:ph type="title"/>
          </p:nvPr>
        </p:nvSpPr>
        <p:spPr>
          <a:xfrm>
            <a:off x="838200" y="128211"/>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A7BFF7F6-8956-42BD-BA2F-DDA42BBF4E50}"/>
              </a:ext>
            </a:extLst>
          </p:cNvPr>
          <p:cNvSpPr>
            <a:spLocks noGrp="1"/>
          </p:cNvSpPr>
          <p:nvPr>
            <p:ph idx="1"/>
          </p:nvPr>
        </p:nvSpPr>
        <p:spPr>
          <a:xfrm>
            <a:off x="838200" y="1385512"/>
            <a:ext cx="10515600" cy="4351338"/>
          </a:xfrm>
        </p:spPr>
        <p:txBody>
          <a:bodyPr/>
          <a:lstStyle>
            <a:lvl1pPr algn="just">
              <a:defRPr sz="2600">
                <a:latin typeface="Roboto" panose="02000000000000000000" pitchFamily="2" charset="0"/>
                <a:ea typeface="Roboto" panose="02000000000000000000" pitchFamily="2" charset="0"/>
                <a:cs typeface="Helvetica" panose="020B0604020202020204" pitchFamily="34" charset="0"/>
              </a:defRPr>
            </a:lvl1pPr>
            <a:lvl2pPr marL="457200" indent="0" algn="just">
              <a:buNone/>
              <a:defRPr sz="2200">
                <a:latin typeface="Roboto" panose="02000000000000000000" pitchFamily="2" charset="0"/>
                <a:ea typeface="Roboto" panose="02000000000000000000" pitchFamily="2" charset="0"/>
                <a:cs typeface="Helvetica" panose="020B0604020202020204" pitchFamily="34" charset="0"/>
              </a:defRPr>
            </a:lvl2pPr>
            <a:lvl3pPr algn="just">
              <a:defRPr>
                <a:latin typeface="Roboto" panose="02000000000000000000" pitchFamily="2" charset="0"/>
                <a:ea typeface="Roboto" panose="02000000000000000000" pitchFamily="2" charset="0"/>
                <a:cs typeface="Helvetica" panose="020B0604020202020204" pitchFamily="34" charset="0"/>
              </a:defRPr>
            </a:lvl3pPr>
            <a:lvl4pPr algn="just">
              <a:defRPr>
                <a:latin typeface="Roboto" panose="02000000000000000000" pitchFamily="2" charset="0"/>
                <a:ea typeface="Roboto" panose="02000000000000000000" pitchFamily="2" charset="0"/>
                <a:cs typeface="Helvetica" panose="020B0604020202020204" pitchFamily="34" charset="0"/>
              </a:defRPr>
            </a:lvl4pPr>
            <a:lvl5pPr algn="just">
              <a:defRPr>
                <a:latin typeface="Roboto" panose="02000000000000000000" pitchFamily="2" charset="0"/>
                <a:ea typeface="Roboto" panose="02000000000000000000" pitchFamily="2" charset="0"/>
                <a:cs typeface="Helvetica" panose="020B0604020202020204" pitchFamily="34" charset="0"/>
              </a:defRPr>
            </a:lvl5pPr>
          </a:lstStyle>
          <a:p>
            <a:pPr lvl="0"/>
            <a:r>
              <a:rPr lang="en-US"/>
              <a:t>Click to edit Master text styles</a:t>
            </a:r>
          </a:p>
          <a:p>
            <a:pPr lvl="1"/>
            <a:r>
              <a:rPr lang="en-US" smtClean="0"/>
              <a:t>- Second </a:t>
            </a:r>
            <a:r>
              <a:rPr lang="en-US"/>
              <a:t>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98E051-4E1C-4863-9DA8-BA5C85A43701}"/>
              </a:ext>
            </a:extLst>
          </p:cNvPr>
          <p:cNvSpPr>
            <a:spLocks noGrp="1"/>
          </p:cNvSpPr>
          <p:nvPr>
            <p:ph type="dt" sz="half" idx="10"/>
          </p:nvPr>
        </p:nvSpPr>
        <p:spPr/>
        <p:txBody>
          <a:bodyPr/>
          <a:lstStyle/>
          <a:p>
            <a:fld id="{3E0EA548-9CF0-4AA7-A246-B1411F3C141E}" type="datetime1">
              <a:rPr lang="en-US" smtClean="0"/>
              <a:t>12/15/2021</a:t>
            </a:fld>
            <a:endParaRPr lang="en-US"/>
          </a:p>
        </p:txBody>
      </p:sp>
      <p:sp>
        <p:nvSpPr>
          <p:cNvPr id="5" name="Footer Placeholder 4">
            <a:extLst>
              <a:ext uri="{FF2B5EF4-FFF2-40B4-BE49-F238E27FC236}">
                <a16:creationId xmlns:a16="http://schemas.microsoft.com/office/drawing/2014/main" xmlns="" id="{A463CA4D-BE93-470F-83DF-17EB9F44DC1B}"/>
              </a:ext>
            </a:extLst>
          </p:cNvPr>
          <p:cNvSpPr>
            <a:spLocks noGrp="1"/>
          </p:cNvSpPr>
          <p:nvPr>
            <p:ph type="ftr" sz="quarter" idx="11"/>
          </p:nvPr>
        </p:nvSpPr>
        <p:spPr/>
        <p:txBody>
          <a:body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C204D2EF-6353-4CE6-A005-34EB59BE1168}"/>
              </a:ext>
            </a:extLst>
          </p:cNvPr>
          <p:cNvSpPr>
            <a:spLocks noGrp="1"/>
          </p:cNvSpPr>
          <p:nvPr>
            <p:ph type="sldNum" sz="quarter" idx="12"/>
          </p:nvPr>
        </p:nvSpPr>
        <p:spPr/>
        <p:txBody>
          <a:bodyPr/>
          <a:lstStyle/>
          <a:p>
            <a:fld id="{4869B3E5-427E-42EC-A0B0-9514C8A5A7AC}" type="slidenum">
              <a:rPr lang="en-US" smtClean="0"/>
              <a:t>‹#›</a:t>
            </a:fld>
            <a:endParaRPr lang="en-US"/>
          </a:p>
        </p:txBody>
      </p:sp>
      <p:grpSp>
        <p:nvGrpSpPr>
          <p:cNvPr id="7" name="Group 6">
            <a:extLst>
              <a:ext uri="{FF2B5EF4-FFF2-40B4-BE49-F238E27FC236}">
                <a16:creationId xmlns:a16="http://schemas.microsoft.com/office/drawing/2014/main" xmlns="" id="{CF31A598-D007-4B7B-BE0A-CC77E6A8E1A6}"/>
              </a:ext>
            </a:extLst>
          </p:cNvPr>
          <p:cNvGrpSpPr/>
          <p:nvPr userDrawn="1"/>
        </p:nvGrpSpPr>
        <p:grpSpPr>
          <a:xfrm>
            <a:off x="386744" y="456984"/>
            <a:ext cx="457200" cy="496783"/>
            <a:chOff x="386744" y="507784"/>
            <a:chExt cx="457200" cy="496783"/>
          </a:xfrm>
        </p:grpSpPr>
        <p:sp>
          <p:nvSpPr>
            <p:cNvPr id="8" name="Rectangle 7">
              <a:extLst>
                <a:ext uri="{FF2B5EF4-FFF2-40B4-BE49-F238E27FC236}">
                  <a16:creationId xmlns:a16="http://schemas.microsoft.com/office/drawing/2014/main" xmlns=""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5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1A1A2-BDAF-496A-A75C-B66687E94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2822B90-0AAA-4C53-B41F-6749E3D18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7955F6-78A2-4EC5-8CA3-FE72073E9B28}"/>
              </a:ext>
            </a:extLst>
          </p:cNvPr>
          <p:cNvSpPr>
            <a:spLocks noGrp="1"/>
          </p:cNvSpPr>
          <p:nvPr>
            <p:ph type="dt" sz="half" idx="10"/>
          </p:nvPr>
        </p:nvSpPr>
        <p:spPr/>
        <p:txBody>
          <a:bodyPr/>
          <a:lstStyle/>
          <a:p>
            <a:fld id="{06ABAFFC-189C-419A-BA35-7630BAA1A239}" type="datetime1">
              <a:rPr lang="en-US" smtClean="0"/>
              <a:t>12/15/2021</a:t>
            </a:fld>
            <a:endParaRPr lang="en-US"/>
          </a:p>
        </p:txBody>
      </p:sp>
      <p:sp>
        <p:nvSpPr>
          <p:cNvPr id="5" name="Footer Placeholder 4">
            <a:extLst>
              <a:ext uri="{FF2B5EF4-FFF2-40B4-BE49-F238E27FC236}">
                <a16:creationId xmlns:a16="http://schemas.microsoft.com/office/drawing/2014/main" xmlns="" id="{05789343-7A88-4FD2-A382-4E592155F325}"/>
              </a:ext>
            </a:extLst>
          </p:cNvPr>
          <p:cNvSpPr>
            <a:spLocks noGrp="1"/>
          </p:cNvSpPr>
          <p:nvPr>
            <p:ph type="ftr" sz="quarter" idx="11"/>
          </p:nvPr>
        </p:nvSpPr>
        <p:spPr/>
        <p:txBody>
          <a:body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97975B05-5A2B-4E45-911E-050E1B96B093}"/>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1195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1374A-8663-4BB7-B377-4F325774C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946C74-EF0D-4F5E-824E-393259518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07495AE-D396-4F24-B0A1-1E5914FAB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F9EB702-58A9-4E79-8930-CC5D786E1A22}"/>
              </a:ext>
            </a:extLst>
          </p:cNvPr>
          <p:cNvSpPr>
            <a:spLocks noGrp="1"/>
          </p:cNvSpPr>
          <p:nvPr>
            <p:ph type="dt" sz="half" idx="10"/>
          </p:nvPr>
        </p:nvSpPr>
        <p:spPr/>
        <p:txBody>
          <a:bodyPr/>
          <a:lstStyle/>
          <a:p>
            <a:fld id="{ED1CB6AA-12BA-4A5F-B5A7-15719E135929}" type="datetime1">
              <a:rPr lang="en-US" smtClean="0"/>
              <a:t>12/15/2021</a:t>
            </a:fld>
            <a:endParaRPr lang="en-US"/>
          </a:p>
        </p:txBody>
      </p:sp>
      <p:sp>
        <p:nvSpPr>
          <p:cNvPr id="6" name="Footer Placeholder 5">
            <a:extLst>
              <a:ext uri="{FF2B5EF4-FFF2-40B4-BE49-F238E27FC236}">
                <a16:creationId xmlns:a16="http://schemas.microsoft.com/office/drawing/2014/main" xmlns="" id="{657D9687-451F-4736-9D71-A902BE646DB5}"/>
              </a:ext>
            </a:extLst>
          </p:cNvPr>
          <p:cNvSpPr>
            <a:spLocks noGrp="1"/>
          </p:cNvSpPr>
          <p:nvPr>
            <p:ph type="ftr" sz="quarter" idx="11"/>
          </p:nvPr>
        </p:nvSpPr>
        <p:spPr/>
        <p:txBody>
          <a:bodyPr/>
          <a:lstStyle/>
          <a:p>
            <a:r>
              <a:rPr lang="en-US" smtClean="0"/>
              <a:t>Chapter 2 - Probability</a:t>
            </a:r>
            <a:endParaRPr lang="en-US"/>
          </a:p>
        </p:txBody>
      </p:sp>
      <p:sp>
        <p:nvSpPr>
          <p:cNvPr id="7" name="Slide Number Placeholder 6">
            <a:extLst>
              <a:ext uri="{FF2B5EF4-FFF2-40B4-BE49-F238E27FC236}">
                <a16:creationId xmlns:a16="http://schemas.microsoft.com/office/drawing/2014/main" xmlns="" id="{B60889C2-8034-4B94-901A-4E1DA6FACFEC}"/>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237106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757E5-7FF0-4EC5-BA88-2056CA9392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830468D-34FF-4B6C-A10A-85F8D7AB9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A3CC83-8282-4F51-A568-6FAC29198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0627F2-DA60-46EF-8B43-78ED6D2B8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509F326-1ED0-406E-869F-CB93BF186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8C515AC-A8C2-4A7E-A5A7-05B42A3927DB}"/>
              </a:ext>
            </a:extLst>
          </p:cNvPr>
          <p:cNvSpPr>
            <a:spLocks noGrp="1"/>
          </p:cNvSpPr>
          <p:nvPr>
            <p:ph type="dt" sz="half" idx="10"/>
          </p:nvPr>
        </p:nvSpPr>
        <p:spPr/>
        <p:txBody>
          <a:bodyPr/>
          <a:lstStyle/>
          <a:p>
            <a:fld id="{64EF02BE-97A5-4553-9794-D819563609E3}" type="datetime1">
              <a:rPr lang="en-US" smtClean="0"/>
              <a:t>12/15/2021</a:t>
            </a:fld>
            <a:endParaRPr lang="en-US"/>
          </a:p>
        </p:txBody>
      </p:sp>
      <p:sp>
        <p:nvSpPr>
          <p:cNvPr id="8" name="Footer Placeholder 7">
            <a:extLst>
              <a:ext uri="{FF2B5EF4-FFF2-40B4-BE49-F238E27FC236}">
                <a16:creationId xmlns:a16="http://schemas.microsoft.com/office/drawing/2014/main" xmlns="" id="{6025B04F-E620-4FC8-B6D5-53AF54DD9512}"/>
              </a:ext>
            </a:extLst>
          </p:cNvPr>
          <p:cNvSpPr>
            <a:spLocks noGrp="1"/>
          </p:cNvSpPr>
          <p:nvPr>
            <p:ph type="ftr" sz="quarter" idx="11"/>
          </p:nvPr>
        </p:nvSpPr>
        <p:spPr/>
        <p:txBody>
          <a:bodyPr/>
          <a:lstStyle/>
          <a:p>
            <a:r>
              <a:rPr lang="en-US" smtClean="0"/>
              <a:t>Chapter 2 - Probability</a:t>
            </a:r>
            <a:endParaRPr lang="en-US"/>
          </a:p>
        </p:txBody>
      </p:sp>
      <p:sp>
        <p:nvSpPr>
          <p:cNvPr id="9" name="Slide Number Placeholder 8">
            <a:extLst>
              <a:ext uri="{FF2B5EF4-FFF2-40B4-BE49-F238E27FC236}">
                <a16:creationId xmlns:a16="http://schemas.microsoft.com/office/drawing/2014/main" xmlns="" id="{609CEFD4-978D-4FE3-82D9-DEF509E5F212}"/>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71829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C61AD-F19C-419D-AD53-92E85064A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5079371-0DFC-48F9-A950-4D6685200EF9}"/>
              </a:ext>
            </a:extLst>
          </p:cNvPr>
          <p:cNvSpPr>
            <a:spLocks noGrp="1"/>
          </p:cNvSpPr>
          <p:nvPr>
            <p:ph type="dt" sz="half" idx="10"/>
          </p:nvPr>
        </p:nvSpPr>
        <p:spPr/>
        <p:txBody>
          <a:bodyPr/>
          <a:lstStyle/>
          <a:p>
            <a:fld id="{971E6E61-CF05-4FD2-A75F-E27E0233FAC8}" type="datetime1">
              <a:rPr lang="en-US" smtClean="0"/>
              <a:t>12/15/2021</a:t>
            </a:fld>
            <a:endParaRPr lang="en-US"/>
          </a:p>
        </p:txBody>
      </p:sp>
      <p:sp>
        <p:nvSpPr>
          <p:cNvPr id="4" name="Footer Placeholder 3">
            <a:extLst>
              <a:ext uri="{FF2B5EF4-FFF2-40B4-BE49-F238E27FC236}">
                <a16:creationId xmlns:a16="http://schemas.microsoft.com/office/drawing/2014/main" xmlns="" id="{5C22BD29-C5B0-423B-9D66-C81A8B1AA121}"/>
              </a:ext>
            </a:extLst>
          </p:cNvPr>
          <p:cNvSpPr>
            <a:spLocks noGrp="1"/>
          </p:cNvSpPr>
          <p:nvPr>
            <p:ph type="ftr" sz="quarter" idx="11"/>
          </p:nvPr>
        </p:nvSpPr>
        <p:spPr/>
        <p:txBody>
          <a:bodyPr/>
          <a:lstStyle/>
          <a:p>
            <a:r>
              <a:rPr lang="en-US" smtClean="0"/>
              <a:t>Chapter 2 - Probability</a:t>
            </a:r>
            <a:endParaRPr lang="en-US"/>
          </a:p>
        </p:txBody>
      </p:sp>
      <p:sp>
        <p:nvSpPr>
          <p:cNvPr id="5" name="Slide Number Placeholder 4">
            <a:extLst>
              <a:ext uri="{FF2B5EF4-FFF2-40B4-BE49-F238E27FC236}">
                <a16:creationId xmlns:a16="http://schemas.microsoft.com/office/drawing/2014/main" xmlns="" id="{E2EA4E83-A721-4365-A718-9D348685B4B5}"/>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388915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1762451-159A-48AD-850D-84DC5C921593}"/>
              </a:ext>
            </a:extLst>
          </p:cNvPr>
          <p:cNvSpPr>
            <a:spLocks noGrp="1"/>
          </p:cNvSpPr>
          <p:nvPr>
            <p:ph type="dt" sz="half" idx="10"/>
          </p:nvPr>
        </p:nvSpPr>
        <p:spPr/>
        <p:txBody>
          <a:bodyPr/>
          <a:lstStyle/>
          <a:p>
            <a:fld id="{BB9499FF-3533-4A3A-ACA7-5F15144BBC96}" type="datetime1">
              <a:rPr lang="en-US" smtClean="0"/>
              <a:t>12/15/2021</a:t>
            </a:fld>
            <a:endParaRPr lang="en-US"/>
          </a:p>
        </p:txBody>
      </p:sp>
      <p:sp>
        <p:nvSpPr>
          <p:cNvPr id="3" name="Footer Placeholder 2">
            <a:extLst>
              <a:ext uri="{FF2B5EF4-FFF2-40B4-BE49-F238E27FC236}">
                <a16:creationId xmlns:a16="http://schemas.microsoft.com/office/drawing/2014/main" xmlns="" id="{53770514-2A3A-4443-BEAC-F8E37CCABE27}"/>
              </a:ext>
            </a:extLst>
          </p:cNvPr>
          <p:cNvSpPr>
            <a:spLocks noGrp="1"/>
          </p:cNvSpPr>
          <p:nvPr>
            <p:ph type="ftr" sz="quarter" idx="11"/>
          </p:nvPr>
        </p:nvSpPr>
        <p:spPr/>
        <p:txBody>
          <a:bodyPr/>
          <a:lstStyle/>
          <a:p>
            <a:r>
              <a:rPr lang="en-US" smtClean="0"/>
              <a:t>Chapter 2 - Probability</a:t>
            </a:r>
            <a:endParaRPr lang="en-US"/>
          </a:p>
        </p:txBody>
      </p:sp>
      <p:sp>
        <p:nvSpPr>
          <p:cNvPr id="4" name="Slide Number Placeholder 3">
            <a:extLst>
              <a:ext uri="{FF2B5EF4-FFF2-40B4-BE49-F238E27FC236}">
                <a16:creationId xmlns:a16="http://schemas.microsoft.com/office/drawing/2014/main" xmlns="" id="{7587584B-F0A2-4B46-BF55-FE0EBAF04741}"/>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371069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F9CAC-45D4-442A-AF32-7145AE282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62EFAB-2F98-4FD7-B7BA-19A00FBC7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3A5A88-61ED-4C03-B1A9-978995A09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8DD25A-DA1A-4874-9ADF-CB141C27C182}"/>
              </a:ext>
            </a:extLst>
          </p:cNvPr>
          <p:cNvSpPr>
            <a:spLocks noGrp="1"/>
          </p:cNvSpPr>
          <p:nvPr>
            <p:ph type="dt" sz="half" idx="10"/>
          </p:nvPr>
        </p:nvSpPr>
        <p:spPr/>
        <p:txBody>
          <a:bodyPr/>
          <a:lstStyle/>
          <a:p>
            <a:fld id="{8518DACE-400D-46F3-AB16-8C9A8F5FEEA3}" type="datetime1">
              <a:rPr lang="en-US" smtClean="0"/>
              <a:t>12/15/2021</a:t>
            </a:fld>
            <a:endParaRPr lang="en-US"/>
          </a:p>
        </p:txBody>
      </p:sp>
      <p:sp>
        <p:nvSpPr>
          <p:cNvPr id="6" name="Footer Placeholder 5">
            <a:extLst>
              <a:ext uri="{FF2B5EF4-FFF2-40B4-BE49-F238E27FC236}">
                <a16:creationId xmlns:a16="http://schemas.microsoft.com/office/drawing/2014/main" xmlns="" id="{8B49CA59-553F-4F20-90D9-E5764EE00059}"/>
              </a:ext>
            </a:extLst>
          </p:cNvPr>
          <p:cNvSpPr>
            <a:spLocks noGrp="1"/>
          </p:cNvSpPr>
          <p:nvPr>
            <p:ph type="ftr" sz="quarter" idx="11"/>
          </p:nvPr>
        </p:nvSpPr>
        <p:spPr/>
        <p:txBody>
          <a:bodyPr/>
          <a:lstStyle/>
          <a:p>
            <a:r>
              <a:rPr lang="en-US" smtClean="0"/>
              <a:t>Chapter 2 - Probability</a:t>
            </a:r>
            <a:endParaRPr lang="en-US"/>
          </a:p>
        </p:txBody>
      </p:sp>
      <p:sp>
        <p:nvSpPr>
          <p:cNvPr id="7" name="Slide Number Placeholder 6">
            <a:extLst>
              <a:ext uri="{FF2B5EF4-FFF2-40B4-BE49-F238E27FC236}">
                <a16:creationId xmlns:a16="http://schemas.microsoft.com/office/drawing/2014/main" xmlns="" id="{9EE92765-8DBE-4313-ACE8-C62AC466EDE1}"/>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6270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15EE6-6161-4ABC-91C4-54DBCCE68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ED973F9-4C59-4C57-812B-07BB99B20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B027544-1EF8-4FA0-87BA-C1DD12156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577997-1DA3-40A1-9657-18C854789312}"/>
              </a:ext>
            </a:extLst>
          </p:cNvPr>
          <p:cNvSpPr>
            <a:spLocks noGrp="1"/>
          </p:cNvSpPr>
          <p:nvPr>
            <p:ph type="dt" sz="half" idx="10"/>
          </p:nvPr>
        </p:nvSpPr>
        <p:spPr/>
        <p:txBody>
          <a:bodyPr/>
          <a:lstStyle/>
          <a:p>
            <a:fld id="{9739F8D5-0102-4691-B54C-CD692A5BE984}" type="datetime1">
              <a:rPr lang="en-US" smtClean="0"/>
              <a:t>12/15/2021</a:t>
            </a:fld>
            <a:endParaRPr lang="en-US"/>
          </a:p>
        </p:txBody>
      </p:sp>
      <p:sp>
        <p:nvSpPr>
          <p:cNvPr id="6" name="Footer Placeholder 5">
            <a:extLst>
              <a:ext uri="{FF2B5EF4-FFF2-40B4-BE49-F238E27FC236}">
                <a16:creationId xmlns:a16="http://schemas.microsoft.com/office/drawing/2014/main" xmlns="" id="{543DD996-DA66-441F-8838-125CDCAF21B0}"/>
              </a:ext>
            </a:extLst>
          </p:cNvPr>
          <p:cNvSpPr>
            <a:spLocks noGrp="1"/>
          </p:cNvSpPr>
          <p:nvPr>
            <p:ph type="ftr" sz="quarter" idx="11"/>
          </p:nvPr>
        </p:nvSpPr>
        <p:spPr/>
        <p:txBody>
          <a:bodyPr/>
          <a:lstStyle/>
          <a:p>
            <a:r>
              <a:rPr lang="en-US" smtClean="0"/>
              <a:t>Chapter 2 - Probability</a:t>
            </a:r>
            <a:endParaRPr lang="en-US"/>
          </a:p>
        </p:txBody>
      </p:sp>
      <p:sp>
        <p:nvSpPr>
          <p:cNvPr id="7" name="Slide Number Placeholder 6">
            <a:extLst>
              <a:ext uri="{FF2B5EF4-FFF2-40B4-BE49-F238E27FC236}">
                <a16:creationId xmlns:a16="http://schemas.microsoft.com/office/drawing/2014/main" xmlns="" id="{6C8DCEFF-65B7-4D6F-AFF1-810BFEC7A1CA}"/>
              </a:ext>
            </a:extLst>
          </p:cNvPr>
          <p:cNvSpPr>
            <a:spLocks noGrp="1"/>
          </p:cNvSpPr>
          <p:nvPr>
            <p:ph type="sldNum" sz="quarter" idx="12"/>
          </p:nvPr>
        </p:nvSpPr>
        <p:spPr/>
        <p:txBody>
          <a:bodyPr/>
          <a:lstStyle/>
          <a:p>
            <a:fld id="{4869B3E5-427E-42EC-A0B0-9514C8A5A7AC}" type="slidenum">
              <a:rPr lang="en-US" smtClean="0"/>
              <a:t>‹#›</a:t>
            </a:fld>
            <a:endParaRPr lang="en-US"/>
          </a:p>
        </p:txBody>
      </p:sp>
    </p:spTree>
    <p:extLst>
      <p:ext uri="{BB962C8B-B14F-4D97-AF65-F5344CB8AC3E}">
        <p14:creationId xmlns:p14="http://schemas.microsoft.com/office/powerpoint/2010/main" val="316251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D41504-DC28-424F-8073-118498513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805E57B-24C3-49AB-86E2-44A083AB90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2D6C5E-10CC-4B6C-AC65-92BBB9C9B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70080-7968-4480-BAC8-2061CE083914}" type="datetime1">
              <a:rPr lang="en-US" smtClean="0"/>
              <a:t>12/15/2021</a:t>
            </a:fld>
            <a:endParaRPr lang="en-US"/>
          </a:p>
        </p:txBody>
      </p:sp>
      <p:sp>
        <p:nvSpPr>
          <p:cNvPr id="5" name="Footer Placeholder 4">
            <a:extLst>
              <a:ext uri="{FF2B5EF4-FFF2-40B4-BE49-F238E27FC236}">
                <a16:creationId xmlns:a16="http://schemas.microsoft.com/office/drawing/2014/main" xmlns="" id="{FFC95A56-D870-45CD-B068-6169E15AE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2 - Probability</a:t>
            </a:r>
            <a:endParaRPr lang="en-US"/>
          </a:p>
        </p:txBody>
      </p:sp>
      <p:sp>
        <p:nvSpPr>
          <p:cNvPr id="6" name="Slide Number Placeholder 5">
            <a:extLst>
              <a:ext uri="{FF2B5EF4-FFF2-40B4-BE49-F238E27FC236}">
                <a16:creationId xmlns:a16="http://schemas.microsoft.com/office/drawing/2014/main" xmlns="" id="{22122662-5767-429D-838D-919A7D6A0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9B3E5-427E-42EC-A0B0-9514C8A5A7AC}" type="slidenum">
              <a:rPr lang="en-US" smtClean="0"/>
              <a:t>‹#›</a:t>
            </a:fld>
            <a:endParaRPr lang="en-US"/>
          </a:p>
        </p:txBody>
      </p:sp>
    </p:spTree>
    <p:extLst>
      <p:ext uri="{BB962C8B-B14F-4D97-AF65-F5344CB8AC3E}">
        <p14:creationId xmlns:p14="http://schemas.microsoft.com/office/powerpoint/2010/main" val="3170020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F57AF-6B9B-4040-B1E0-5465E86BE0A3}"/>
              </a:ext>
            </a:extLst>
          </p:cNvPr>
          <p:cNvSpPr>
            <a:spLocks noGrp="1"/>
          </p:cNvSpPr>
          <p:nvPr>
            <p:ph type="ctrTitle"/>
          </p:nvPr>
        </p:nvSpPr>
        <p:spPr/>
        <p:txBody>
          <a:bodyPr>
            <a:normAutofit/>
          </a:bodyPr>
          <a:lstStyle/>
          <a:p>
            <a:r>
              <a:rPr lang="en-US" sz="9000" dirty="0">
                <a:solidFill>
                  <a:schemeClr val="tx1"/>
                </a:solidFill>
                <a:latin typeface="Bahnschrift Condensed" panose="020B0502040204020203" pitchFamily="34" charset="0"/>
              </a:rPr>
              <a:t>Probability</a:t>
            </a:r>
          </a:p>
        </p:txBody>
      </p:sp>
    </p:spTree>
    <p:extLst>
      <p:ext uri="{BB962C8B-B14F-4D97-AF65-F5344CB8AC3E}">
        <p14:creationId xmlns:p14="http://schemas.microsoft.com/office/powerpoint/2010/main" val="417514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54061" y="1189973"/>
            <a:ext cx="8308496" cy="789139"/>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0200496-2DFC-4C00-89B0-02246B2C0EA5}"/>
              </a:ext>
            </a:extLst>
          </p:cNvPr>
          <p:cNvSpPr>
            <a:spLocks noGrp="1"/>
          </p:cNvSpPr>
          <p:nvPr>
            <p:ph type="title"/>
          </p:nvPr>
        </p:nvSpPr>
        <p:spPr/>
        <p:txBody>
          <a:bodyPr/>
          <a:lstStyle/>
          <a:p>
            <a:r>
              <a:rPr lang="en-US" dirty="0"/>
              <a:t>Probability of a Union</a:t>
            </a:r>
          </a:p>
        </p:txBody>
      </p:sp>
      <p:sp>
        <p:nvSpPr>
          <p:cNvPr id="3" name="Content Placeholder 2">
            <a:extLst>
              <a:ext uri="{FF2B5EF4-FFF2-40B4-BE49-F238E27FC236}">
                <a16:creationId xmlns:a16="http://schemas.microsoft.com/office/drawing/2014/main" xmlns="" id="{EA2EEBCE-D771-4C1A-A83C-27D9618D6328}"/>
              </a:ext>
            </a:extLst>
          </p:cNvPr>
          <p:cNvSpPr>
            <a:spLocks noGrp="1"/>
          </p:cNvSpPr>
          <p:nvPr>
            <p:ph idx="1"/>
          </p:nvPr>
        </p:nvSpPr>
        <p:spPr>
          <a:xfrm>
            <a:off x="838200" y="1360460"/>
            <a:ext cx="10515600" cy="4351338"/>
          </a:xfrm>
        </p:spPr>
        <p:txBody>
          <a:bodyPr/>
          <a:lstStyle/>
          <a:p>
            <a:pPr marL="0" indent="0" algn="ctr">
              <a:buNone/>
            </a:pPr>
            <a:r>
              <a:rPr lang="en-US" sz="3200"/>
              <a:t>P(A </a:t>
            </a:r>
            <a:r>
              <a:rPr lang="en-US" sz="3200" smtClean="0">
                <a:sym typeface="Symbol" panose="05050102010706020507" pitchFamily="18" charset="2"/>
              </a:rPr>
              <a:t> </a:t>
            </a:r>
            <a:r>
              <a:rPr lang="en-US" sz="3200" dirty="0"/>
              <a:t>B) = P(A) + P(B) – P(A </a:t>
            </a:r>
            <a:r>
              <a:rPr lang="en-US" sz="3200" dirty="0">
                <a:sym typeface="Symbol" panose="05050102010706020507" pitchFamily="18" charset="2"/>
              </a:rPr>
              <a:t></a:t>
            </a:r>
            <a:r>
              <a:rPr lang="en-US" sz="3200" dirty="0"/>
              <a:t> B)</a:t>
            </a:r>
          </a:p>
          <a:p>
            <a:endParaRPr lang="en-US" smtClean="0"/>
          </a:p>
          <a:p>
            <a:pPr marL="0" indent="0">
              <a:buNone/>
            </a:pPr>
            <a:r>
              <a:rPr lang="en-US" sz="2600" smtClean="0"/>
              <a:t>If </a:t>
            </a:r>
            <a:r>
              <a:rPr lang="en-US" sz="2600" dirty="0"/>
              <a:t>A and B are </a:t>
            </a:r>
            <a:r>
              <a:rPr lang="en-US" sz="2600" i="1" dirty="0">
                <a:solidFill>
                  <a:srgbClr val="C00000"/>
                </a:solidFill>
              </a:rPr>
              <a:t>mutually exclusive </a:t>
            </a:r>
            <a:r>
              <a:rPr lang="en-US" sz="2600" dirty="0"/>
              <a:t>events, </a:t>
            </a:r>
          </a:p>
          <a:p>
            <a:pPr marL="0" indent="0">
              <a:buNone/>
            </a:pPr>
            <a:r>
              <a:rPr lang="en-US" sz="2600" smtClean="0"/>
              <a:t>P(A</a:t>
            </a:r>
            <a:r>
              <a:rPr lang="en-US" sz="2600" smtClean="0">
                <a:sym typeface="Symbol" panose="05050102010706020507" pitchFamily="18" charset="2"/>
              </a:rPr>
              <a:t> </a:t>
            </a:r>
            <a:r>
              <a:rPr lang="en-US" sz="2600" dirty="0"/>
              <a:t>B) = P(A) + P(B)</a:t>
            </a:r>
          </a:p>
        </p:txBody>
      </p:sp>
      <p:sp>
        <p:nvSpPr>
          <p:cNvPr id="4" name="TextBox 3">
            <a:extLst>
              <a:ext uri="{FF2B5EF4-FFF2-40B4-BE49-F238E27FC236}">
                <a16:creationId xmlns:a16="http://schemas.microsoft.com/office/drawing/2014/main" xmlns="" id="{386E4602-FF22-4C1C-9DE3-550446DCCFD0}"/>
              </a:ext>
            </a:extLst>
          </p:cNvPr>
          <p:cNvSpPr txBox="1"/>
          <p:nvPr/>
        </p:nvSpPr>
        <p:spPr>
          <a:xfrm>
            <a:off x="932656" y="3477621"/>
            <a:ext cx="6169602" cy="2369880"/>
          </a:xfrm>
          <a:prstGeom prst="rect">
            <a:avLst/>
          </a:prstGeom>
          <a:noFill/>
        </p:spPr>
        <p:txBody>
          <a:bodyPr wrap="square">
            <a:spAutoFit/>
          </a:bodyPr>
          <a:lstStyle/>
          <a:p>
            <a:r>
              <a:rPr lang="en-US" b="1" u="sng" dirty="0">
                <a:solidFill>
                  <a:srgbClr val="C00000"/>
                </a:solidFill>
              </a:rPr>
              <a:t>Ex1.</a:t>
            </a:r>
            <a:r>
              <a:rPr lang="en-US" dirty="0"/>
              <a:t> </a:t>
            </a:r>
            <a:r>
              <a:rPr lang="en-US" sz="2400" dirty="0">
                <a:solidFill>
                  <a:srgbClr val="0000CC"/>
                </a:solidFill>
              </a:rPr>
              <a:t>Roll a six-sided die twice</a:t>
            </a:r>
            <a:r>
              <a:rPr lang="en-US" dirty="0"/>
              <a:t>.</a:t>
            </a:r>
          </a:p>
          <a:p>
            <a:r>
              <a:rPr lang="en-US" sz="2000" dirty="0"/>
              <a:t>The sample space is given by </a:t>
            </a:r>
          </a:p>
          <a:p>
            <a:r>
              <a:rPr lang="en-US" sz="2000" dirty="0"/>
              <a:t>S = {(1, 1), (1, 2), (1, 3), …, (4, 6), (5, 6), (6, 6)}. </a:t>
            </a:r>
          </a:p>
          <a:p>
            <a:r>
              <a:rPr lang="en-US" sz="2000" dirty="0"/>
              <a:t>Let 	</a:t>
            </a:r>
            <a:r>
              <a:rPr lang="en-US" sz="2000" dirty="0">
                <a:solidFill>
                  <a:srgbClr val="C00000"/>
                </a:solidFill>
              </a:rPr>
              <a:t>A = { (X</a:t>
            </a:r>
            <a:r>
              <a:rPr lang="en-US" sz="2000" baseline="-25000" dirty="0">
                <a:solidFill>
                  <a:srgbClr val="C00000"/>
                </a:solidFill>
              </a:rPr>
              <a:t>1</a:t>
            </a:r>
            <a:r>
              <a:rPr lang="en-US" sz="2000" dirty="0">
                <a:solidFill>
                  <a:srgbClr val="C00000"/>
                </a:solidFill>
              </a:rPr>
              <a:t>, X</a:t>
            </a:r>
            <a:r>
              <a:rPr lang="en-US" sz="2000" baseline="-25000" dirty="0">
                <a:solidFill>
                  <a:srgbClr val="C00000"/>
                </a:solidFill>
              </a:rPr>
              <a:t>2</a:t>
            </a:r>
            <a:r>
              <a:rPr lang="en-US" sz="2000" dirty="0">
                <a:solidFill>
                  <a:srgbClr val="C00000"/>
                </a:solidFill>
              </a:rPr>
              <a:t>) | X</a:t>
            </a:r>
            <a:r>
              <a:rPr lang="en-US" sz="2000" baseline="-25000" dirty="0">
                <a:solidFill>
                  <a:srgbClr val="C00000"/>
                </a:solidFill>
              </a:rPr>
              <a:t>1</a:t>
            </a:r>
            <a:r>
              <a:rPr lang="en-US" sz="2000" dirty="0">
                <a:solidFill>
                  <a:srgbClr val="C00000"/>
                </a:solidFill>
              </a:rPr>
              <a:t> = X</a:t>
            </a:r>
            <a:r>
              <a:rPr lang="en-US" sz="2000" baseline="-25000" dirty="0">
                <a:solidFill>
                  <a:srgbClr val="C00000"/>
                </a:solidFill>
              </a:rPr>
              <a:t>2 </a:t>
            </a:r>
            <a:r>
              <a:rPr lang="en-US" sz="2000" dirty="0">
                <a:solidFill>
                  <a:srgbClr val="C00000"/>
                </a:solidFill>
              </a:rPr>
              <a:t>} </a:t>
            </a:r>
            <a:r>
              <a:rPr lang="en-US" sz="2000" dirty="0"/>
              <a:t>and </a:t>
            </a:r>
          </a:p>
          <a:p>
            <a:r>
              <a:rPr lang="en-US" sz="2000" dirty="0">
                <a:solidFill>
                  <a:srgbClr val="0000CC"/>
                </a:solidFill>
              </a:rPr>
              <a:t>	B = { (X</a:t>
            </a:r>
            <a:r>
              <a:rPr lang="en-US" sz="2000" baseline="-25000" dirty="0">
                <a:solidFill>
                  <a:srgbClr val="0000CC"/>
                </a:solidFill>
              </a:rPr>
              <a:t>1</a:t>
            </a:r>
            <a:r>
              <a:rPr lang="en-US" sz="2000" dirty="0">
                <a:solidFill>
                  <a:srgbClr val="0000CC"/>
                </a:solidFill>
              </a:rPr>
              <a:t>, X</a:t>
            </a:r>
            <a:r>
              <a:rPr lang="en-US" sz="2000" baseline="-25000" dirty="0">
                <a:solidFill>
                  <a:srgbClr val="0000CC"/>
                </a:solidFill>
              </a:rPr>
              <a:t>2</a:t>
            </a:r>
            <a:r>
              <a:rPr lang="en-US" sz="2000" dirty="0">
                <a:solidFill>
                  <a:srgbClr val="0000CC"/>
                </a:solidFill>
              </a:rPr>
              <a:t>) | X</a:t>
            </a:r>
            <a:r>
              <a:rPr lang="en-US" sz="2000" baseline="-25000" dirty="0">
                <a:solidFill>
                  <a:srgbClr val="0000CC"/>
                </a:solidFill>
              </a:rPr>
              <a:t>1</a:t>
            </a:r>
            <a:r>
              <a:rPr lang="en-US" sz="2000" dirty="0">
                <a:solidFill>
                  <a:srgbClr val="0000CC"/>
                </a:solidFill>
              </a:rPr>
              <a:t> + X</a:t>
            </a:r>
            <a:r>
              <a:rPr lang="en-US" sz="2000" baseline="-25000" dirty="0">
                <a:solidFill>
                  <a:srgbClr val="0000CC"/>
                </a:solidFill>
              </a:rPr>
              <a:t>2</a:t>
            </a:r>
            <a:r>
              <a:rPr lang="en-US" sz="2000" dirty="0">
                <a:solidFill>
                  <a:srgbClr val="0000CC"/>
                </a:solidFill>
              </a:rPr>
              <a:t> &gt; 7 }</a:t>
            </a:r>
            <a:r>
              <a:rPr lang="en-US" sz="2000" dirty="0"/>
              <a:t>. </a:t>
            </a:r>
          </a:p>
          <a:p>
            <a:pPr marL="285750" indent="-285750">
              <a:buFont typeface="Wingdings" panose="05000000000000000000" pitchFamily="2" charset="2"/>
              <a:buChar char="è"/>
            </a:pPr>
            <a:r>
              <a:rPr lang="en-US" sz="2000" dirty="0"/>
              <a:t>P(A) = 1/6, P(B) = 15/36, and P(A ∩ B) = 3/36.</a:t>
            </a:r>
          </a:p>
          <a:p>
            <a:r>
              <a:rPr lang="en-US" sz="2000" dirty="0"/>
              <a:t>What is the probability </a:t>
            </a:r>
            <a:r>
              <a:rPr lang="en-US" sz="2400" dirty="0">
                <a:solidFill>
                  <a:srgbClr val="0000CC"/>
                </a:solidFill>
              </a:rPr>
              <a:t>P(A </a:t>
            </a:r>
            <a:r>
              <a:rPr lang="en-US" sz="2400" dirty="0">
                <a:solidFill>
                  <a:srgbClr val="0000CC"/>
                </a:solidFill>
                <a:sym typeface="Symbol" panose="05050102010706020507" pitchFamily="18" charset="2"/>
              </a:rPr>
              <a:t></a:t>
            </a:r>
            <a:r>
              <a:rPr lang="en-US" sz="2400" dirty="0">
                <a:solidFill>
                  <a:srgbClr val="0000CC"/>
                </a:solidFill>
              </a:rPr>
              <a:t> B) </a:t>
            </a:r>
            <a:r>
              <a:rPr lang="en-US" sz="2000" dirty="0"/>
              <a:t>?</a:t>
            </a:r>
          </a:p>
        </p:txBody>
      </p:sp>
      <p:pic>
        <p:nvPicPr>
          <p:cNvPr id="1026" name="Picture 2" descr="Die Icon | IconExperience - Professional Icons » O-Collection">
            <a:extLst>
              <a:ext uri="{FF2B5EF4-FFF2-40B4-BE49-F238E27FC236}">
                <a16:creationId xmlns:a16="http://schemas.microsoft.com/office/drawing/2014/main" xmlns="" id="{F241D222-02D7-4726-BB7C-BA7E931A87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845" y="3181072"/>
            <a:ext cx="975360" cy="975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xmlns="" id="{57E5D3F0-ECEA-45CE-B53E-8697EC5105BA}"/>
              </a:ext>
            </a:extLst>
          </p:cNvPr>
          <p:cNvGrpSpPr/>
          <p:nvPr/>
        </p:nvGrpSpPr>
        <p:grpSpPr>
          <a:xfrm>
            <a:off x="7278562" y="2101197"/>
            <a:ext cx="3977640" cy="4070847"/>
            <a:chOff x="7566660" y="2364243"/>
            <a:chExt cx="3977640" cy="4070847"/>
          </a:xfrm>
        </p:grpSpPr>
        <p:pic>
          <p:nvPicPr>
            <p:cNvPr id="6" name="Picture 5">
              <a:extLst>
                <a:ext uri="{FF2B5EF4-FFF2-40B4-BE49-F238E27FC236}">
                  <a16:creationId xmlns:a16="http://schemas.microsoft.com/office/drawing/2014/main" xmlns="" id="{212E9066-766D-476F-88D5-F57AF19070B4}"/>
                </a:ext>
              </a:extLst>
            </p:cNvPr>
            <p:cNvPicPr>
              <a:picLocks noChangeAspect="1"/>
            </p:cNvPicPr>
            <p:nvPr/>
          </p:nvPicPr>
          <p:blipFill>
            <a:blip r:embed="rId3"/>
            <a:stretch>
              <a:fillRect/>
            </a:stretch>
          </p:blipFill>
          <p:spPr>
            <a:xfrm>
              <a:off x="7956238" y="2472767"/>
              <a:ext cx="1079101" cy="1912465"/>
            </a:xfrm>
            <a:prstGeom prst="rect">
              <a:avLst/>
            </a:prstGeom>
          </p:spPr>
        </p:pic>
        <p:pic>
          <p:nvPicPr>
            <p:cNvPr id="8" name="Picture 7">
              <a:extLst>
                <a:ext uri="{FF2B5EF4-FFF2-40B4-BE49-F238E27FC236}">
                  <a16:creationId xmlns:a16="http://schemas.microsoft.com/office/drawing/2014/main" xmlns="" id="{37607820-14FF-4627-AE6C-8C90C9EA2306}"/>
                </a:ext>
              </a:extLst>
            </p:cNvPr>
            <p:cNvPicPr>
              <a:picLocks noChangeAspect="1"/>
            </p:cNvPicPr>
            <p:nvPr/>
          </p:nvPicPr>
          <p:blipFill>
            <a:blip r:embed="rId4"/>
            <a:stretch>
              <a:fillRect/>
            </a:stretch>
          </p:blipFill>
          <p:spPr>
            <a:xfrm>
              <a:off x="10262950" y="2527246"/>
              <a:ext cx="1001294" cy="3744840"/>
            </a:xfrm>
            <a:prstGeom prst="rect">
              <a:avLst/>
            </a:prstGeom>
          </p:spPr>
        </p:pic>
        <p:pic>
          <p:nvPicPr>
            <p:cNvPr id="11" name="Picture 10">
              <a:extLst>
                <a:ext uri="{FF2B5EF4-FFF2-40B4-BE49-F238E27FC236}">
                  <a16:creationId xmlns:a16="http://schemas.microsoft.com/office/drawing/2014/main" xmlns="" id="{7A3B2187-F261-4CAA-8D0C-5F21C9CB41A1}"/>
                </a:ext>
              </a:extLst>
            </p:cNvPr>
            <p:cNvPicPr>
              <a:picLocks noChangeAspect="1"/>
            </p:cNvPicPr>
            <p:nvPr/>
          </p:nvPicPr>
          <p:blipFill>
            <a:blip r:embed="rId5"/>
            <a:stretch>
              <a:fillRect/>
            </a:stretch>
          </p:blipFill>
          <p:spPr>
            <a:xfrm>
              <a:off x="7952163" y="4493857"/>
              <a:ext cx="1942776" cy="1176167"/>
            </a:xfrm>
            <a:prstGeom prst="rect">
              <a:avLst/>
            </a:prstGeom>
          </p:spPr>
        </p:pic>
        <p:sp>
          <p:nvSpPr>
            <p:cNvPr id="12" name="Rectangle 11">
              <a:extLst>
                <a:ext uri="{FF2B5EF4-FFF2-40B4-BE49-F238E27FC236}">
                  <a16:creationId xmlns:a16="http://schemas.microsoft.com/office/drawing/2014/main" xmlns="" id="{F764AB44-A1CE-479E-BB17-9B7376E81732}"/>
                </a:ext>
              </a:extLst>
            </p:cNvPr>
            <p:cNvSpPr/>
            <p:nvPr/>
          </p:nvSpPr>
          <p:spPr>
            <a:xfrm>
              <a:off x="7566660" y="2364243"/>
              <a:ext cx="3977640" cy="4070847"/>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7010CF96-62C6-431F-A0A4-1E9A355F971E}"/>
                </a:ext>
              </a:extLst>
            </p:cNvPr>
            <p:cNvPicPr>
              <a:picLocks noChangeAspect="1"/>
            </p:cNvPicPr>
            <p:nvPr/>
          </p:nvPicPr>
          <p:blipFill>
            <a:blip r:embed="rId6"/>
            <a:stretch>
              <a:fillRect/>
            </a:stretch>
          </p:blipFill>
          <p:spPr>
            <a:xfrm>
              <a:off x="7952163" y="5832178"/>
              <a:ext cx="1943100" cy="438150"/>
            </a:xfrm>
            <a:prstGeom prst="rect">
              <a:avLst/>
            </a:prstGeom>
          </p:spPr>
        </p:pic>
      </p:grpSp>
      <p:pic>
        <p:nvPicPr>
          <p:cNvPr id="17" name="Picture 2" descr="R-Programming 1.0.0 Apk (Android 4.0.x - Ice Cream Sandwich) | APK Tools">
            <a:extLst>
              <a:ext uri="{FF2B5EF4-FFF2-40B4-BE49-F238E27FC236}">
                <a16:creationId xmlns:a16="http://schemas.microsoft.com/office/drawing/2014/main" xmlns="" id="{86DEE568-1883-40D9-8BB6-6BF5F123A2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39043" y="5609305"/>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A9E1C375-3B37-4225-8AF5-547B99323934}" type="datetime1">
              <a:rPr lang="en-US" smtClean="0"/>
              <a:t>12/15/2021</a:t>
            </a:fld>
            <a:endParaRPr lang="en-US"/>
          </a:p>
        </p:txBody>
      </p:sp>
      <p:sp>
        <p:nvSpPr>
          <p:cNvPr id="9" name="Footer Placeholder 8"/>
          <p:cNvSpPr>
            <a:spLocks noGrp="1"/>
          </p:cNvSpPr>
          <p:nvPr>
            <p:ph type="ftr" sz="quarter" idx="11"/>
          </p:nvPr>
        </p:nvSpPr>
        <p:spPr/>
        <p:txBody>
          <a:bodyPr/>
          <a:lstStyle/>
          <a:p>
            <a:r>
              <a:rPr lang="en-US" smtClean="0"/>
              <a:t>Chapter 2 - Probability</a:t>
            </a:r>
            <a:endParaRPr lang="en-US"/>
          </a:p>
        </p:txBody>
      </p:sp>
      <p:sp>
        <p:nvSpPr>
          <p:cNvPr id="10" name="Slide Number Placeholder 9"/>
          <p:cNvSpPr>
            <a:spLocks noGrp="1"/>
          </p:cNvSpPr>
          <p:nvPr>
            <p:ph type="sldNum" sz="quarter" idx="12"/>
          </p:nvPr>
        </p:nvSpPr>
        <p:spPr/>
        <p:txBody>
          <a:bodyPr/>
          <a:lstStyle/>
          <a:p>
            <a:fld id="{4869B3E5-427E-42EC-A0B0-9514C8A5A7AC}" type="slidenum">
              <a:rPr lang="en-US" smtClean="0"/>
              <a:t>10</a:t>
            </a:fld>
            <a:endParaRPr lang="en-US"/>
          </a:p>
        </p:txBody>
      </p:sp>
    </p:spTree>
    <p:extLst>
      <p:ext uri="{BB962C8B-B14F-4D97-AF65-F5344CB8AC3E}">
        <p14:creationId xmlns:p14="http://schemas.microsoft.com/office/powerpoint/2010/main" val="19700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CA178D-430F-47DA-9518-DC48E0B9422B}"/>
              </a:ext>
            </a:extLst>
          </p:cNvPr>
          <p:cNvSpPr>
            <a:spLocks noGrp="1"/>
          </p:cNvSpPr>
          <p:nvPr>
            <p:ph type="title"/>
          </p:nvPr>
        </p:nvSpPr>
        <p:spPr/>
        <p:txBody>
          <a:bodyPr/>
          <a:lstStyle/>
          <a:p>
            <a:r>
              <a:rPr lang="en-US" sz="4400"/>
              <a:t>P(A </a:t>
            </a:r>
            <a:r>
              <a:rPr lang="en-US" sz="4400" smtClean="0">
                <a:sym typeface="Symbol" panose="05050102010706020507" pitchFamily="18" charset="2"/>
              </a:rPr>
              <a:t> </a:t>
            </a:r>
            <a:r>
              <a:rPr lang="en-US" sz="4400" dirty="0"/>
              <a:t>B) = P(A) + P(B) – P(A </a:t>
            </a:r>
            <a:r>
              <a:rPr lang="en-US" sz="4400" dirty="0">
                <a:sym typeface="Symbol" panose="05050102010706020507" pitchFamily="18" charset="2"/>
              </a:rPr>
              <a:t></a:t>
            </a:r>
            <a:r>
              <a:rPr lang="en-US" sz="4400" dirty="0"/>
              <a:t> B)</a:t>
            </a:r>
            <a:endParaRPr lang="en-US" dirty="0"/>
          </a:p>
        </p:txBody>
      </p:sp>
      <p:sp>
        <p:nvSpPr>
          <p:cNvPr id="3" name="Content Placeholder 2">
            <a:extLst>
              <a:ext uri="{FF2B5EF4-FFF2-40B4-BE49-F238E27FC236}">
                <a16:creationId xmlns:a16="http://schemas.microsoft.com/office/drawing/2014/main" xmlns="" id="{9892A472-BACC-4760-A941-E34D9D7E8C5C}"/>
              </a:ext>
            </a:extLst>
          </p:cNvPr>
          <p:cNvSpPr>
            <a:spLocks noGrp="1"/>
          </p:cNvSpPr>
          <p:nvPr>
            <p:ph idx="1"/>
          </p:nvPr>
        </p:nvSpPr>
        <p:spPr/>
        <p:txBody>
          <a:bodyPr/>
          <a:lstStyle/>
          <a:p>
            <a:pPr marL="0" indent="0">
              <a:buNone/>
            </a:pPr>
            <a:r>
              <a:rPr lang="en-US" b="1" u="sng" dirty="0">
                <a:solidFill>
                  <a:srgbClr val="C00000"/>
                </a:solidFill>
              </a:rPr>
              <a:t>Ex2.</a:t>
            </a:r>
            <a:r>
              <a:rPr lang="en-US" dirty="0"/>
              <a:t> Suppose that after 10 years of service, 40% of computers have problems with motherboards (MB), 30% have problems with hard drives (HD), and 15% have problems with both MB and HD. What is the probability that a 10-year old computer still has fully functioning MB and HD?</a:t>
            </a:r>
          </a:p>
        </p:txBody>
      </p:sp>
      <p:sp>
        <p:nvSpPr>
          <p:cNvPr id="4" name="Date Placeholder 3"/>
          <p:cNvSpPr>
            <a:spLocks noGrp="1"/>
          </p:cNvSpPr>
          <p:nvPr>
            <p:ph type="dt" sz="half" idx="10"/>
          </p:nvPr>
        </p:nvSpPr>
        <p:spPr/>
        <p:txBody>
          <a:bodyPr/>
          <a:lstStyle/>
          <a:p>
            <a:fld id="{B011620D-7C32-4A24-B7F0-7851F6C803A0}"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11</a:t>
            </a:fld>
            <a:endParaRPr lang="en-US"/>
          </a:p>
        </p:txBody>
      </p:sp>
    </p:spTree>
    <p:extLst>
      <p:ext uri="{BB962C8B-B14F-4D97-AF65-F5344CB8AC3E}">
        <p14:creationId xmlns:p14="http://schemas.microsoft.com/office/powerpoint/2010/main" val="782406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8E127-4A27-4155-87F7-C924D597F1BF}"/>
              </a:ext>
            </a:extLst>
          </p:cNvPr>
          <p:cNvSpPr>
            <a:spLocks noGrp="1"/>
          </p:cNvSpPr>
          <p:nvPr>
            <p:ph type="title"/>
          </p:nvPr>
        </p:nvSpPr>
        <p:spPr/>
        <p:txBody>
          <a:bodyPr/>
          <a:lstStyle/>
          <a:p>
            <a:r>
              <a:rPr lang="en-US" dirty="0"/>
              <a:t>Probability of a Union</a:t>
            </a:r>
          </a:p>
        </p:txBody>
      </p:sp>
      <p:sp>
        <p:nvSpPr>
          <p:cNvPr id="4" name="TextBox 3">
            <a:extLst>
              <a:ext uri="{FF2B5EF4-FFF2-40B4-BE49-F238E27FC236}">
                <a16:creationId xmlns:a16="http://schemas.microsoft.com/office/drawing/2014/main" xmlns="" id="{404A6E7D-08DB-4C36-B887-5513E5FCE2A1}"/>
              </a:ext>
            </a:extLst>
          </p:cNvPr>
          <p:cNvSpPr txBox="1"/>
          <p:nvPr/>
        </p:nvSpPr>
        <p:spPr>
          <a:xfrm>
            <a:off x="662836" y="3850753"/>
            <a:ext cx="10942867" cy="1785104"/>
          </a:xfrm>
          <a:prstGeom prst="rect">
            <a:avLst/>
          </a:prstGeom>
          <a:noFill/>
        </p:spPr>
        <p:txBody>
          <a:bodyPr wrap="none" rtlCol="0">
            <a:spAutoFit/>
          </a:bodyPr>
          <a:lstStyle/>
          <a:p>
            <a:r>
              <a:rPr lang="en-US" sz="2200" b="1" u="sng" dirty="0">
                <a:solidFill>
                  <a:srgbClr val="C00000"/>
                </a:solidFill>
              </a:rPr>
              <a:t>Ex.</a:t>
            </a:r>
            <a:r>
              <a:rPr lang="en-US" sz="2200" dirty="0"/>
              <a:t> If A, B, and C are </a:t>
            </a:r>
            <a:r>
              <a:rPr lang="en-US" sz="2200" i="1" dirty="0">
                <a:solidFill>
                  <a:srgbClr val="C00000"/>
                </a:solidFill>
              </a:rPr>
              <a:t>mutually exclusive </a:t>
            </a:r>
            <a:r>
              <a:rPr lang="en-US" sz="2200" dirty="0"/>
              <a:t>events with P(A) = 0.2, P(B) = 0.3, P(C) = 0.4</a:t>
            </a:r>
          </a:p>
          <a:p>
            <a:r>
              <a:rPr lang="en-US" sz="2200" dirty="0"/>
              <a:t>Determine the probabilities</a:t>
            </a:r>
          </a:p>
          <a:p>
            <a:r>
              <a:rPr lang="en-US" sz="2200" dirty="0"/>
              <a:t>a/ </a:t>
            </a:r>
            <a:r>
              <a:rPr lang="en-US" sz="2200" dirty="0">
                <a:sym typeface="Symbol" panose="05050102010706020507" pitchFamily="18" charset="2"/>
              </a:rPr>
              <a:t>P(A  B) 		b/ P(A  B  C)</a:t>
            </a:r>
          </a:p>
          <a:p>
            <a:r>
              <a:rPr lang="en-US" sz="2200" dirty="0">
                <a:sym typeface="Symbol" panose="05050102010706020507" pitchFamily="18" charset="2"/>
              </a:rPr>
              <a:t>c/ </a:t>
            </a:r>
            <a:r>
              <a:rPr lang="en-US" sz="2200" dirty="0"/>
              <a:t>P(A </a:t>
            </a:r>
            <a:r>
              <a:rPr lang="en-US" sz="2200" dirty="0">
                <a:sym typeface="Symbol" panose="05050102010706020507" pitchFamily="18" charset="2"/>
              </a:rPr>
              <a:t> B  C) </a:t>
            </a:r>
            <a:r>
              <a:rPr lang="en-US" sz="2200">
                <a:sym typeface="Symbol" panose="05050102010706020507" pitchFamily="18" charset="2"/>
              </a:rPr>
              <a:t>	</a:t>
            </a:r>
            <a:r>
              <a:rPr lang="en-US" sz="2200" smtClean="0">
                <a:sym typeface="Symbol" panose="05050102010706020507" pitchFamily="18" charset="2"/>
              </a:rPr>
              <a:t>d</a:t>
            </a:r>
            <a:r>
              <a:rPr lang="en-US" sz="2200">
                <a:sym typeface="Symbol" panose="05050102010706020507" pitchFamily="18" charset="2"/>
              </a:rPr>
              <a:t>/ </a:t>
            </a:r>
            <a:r>
              <a:rPr lang="en-US" sz="2200" smtClean="0">
                <a:sym typeface="Symbol" panose="05050102010706020507" pitchFamily="18" charset="2"/>
              </a:rPr>
              <a:t>P((A </a:t>
            </a:r>
            <a:r>
              <a:rPr lang="en-US" sz="2200" dirty="0">
                <a:sym typeface="Symbol" panose="05050102010706020507" pitchFamily="18" charset="2"/>
              </a:rPr>
              <a:t> B) </a:t>
            </a:r>
            <a:r>
              <a:rPr lang="en-US" sz="2200">
                <a:sym typeface="Symbol" panose="05050102010706020507" pitchFamily="18" charset="2"/>
              </a:rPr>
              <a:t> </a:t>
            </a:r>
            <a:r>
              <a:rPr lang="en-US" sz="2200" smtClean="0">
                <a:sym typeface="Symbol" panose="05050102010706020507" pitchFamily="18" charset="2"/>
              </a:rPr>
              <a:t>C)</a:t>
            </a:r>
            <a:endParaRPr lang="en-US" sz="2200" dirty="0">
              <a:sym typeface="Symbol" panose="05050102010706020507" pitchFamily="18" charset="2"/>
            </a:endParaRPr>
          </a:p>
          <a:p>
            <a:r>
              <a:rPr lang="en-US" sz="2200" dirty="0">
                <a:sym typeface="Symbol" panose="05050102010706020507" pitchFamily="18" charset="2"/>
              </a:rPr>
              <a:t>e</a:t>
            </a:r>
            <a:r>
              <a:rPr lang="en-US" sz="2200">
                <a:sym typeface="Symbol" panose="05050102010706020507" pitchFamily="18" charset="2"/>
              </a:rPr>
              <a:t>/ </a:t>
            </a:r>
            <a:r>
              <a:rPr lang="en-US" sz="2200" smtClean="0">
                <a:sym typeface="Symbol" panose="05050102010706020507" pitchFamily="18" charset="2"/>
              </a:rPr>
              <a:t>P(A</a:t>
            </a:r>
            <a:r>
              <a:rPr lang="en-US" sz="2200" smtClean="0">
                <a:sym typeface="Symbol"/>
              </a:rPr>
              <a:t></a:t>
            </a:r>
            <a:r>
              <a:rPr lang="en-US" sz="2200" smtClean="0">
                <a:sym typeface="Symbol" panose="05050102010706020507" pitchFamily="18" charset="2"/>
              </a:rPr>
              <a:t> </a:t>
            </a:r>
            <a:r>
              <a:rPr lang="en-US" sz="2200">
                <a:sym typeface="Symbol" panose="05050102010706020507" pitchFamily="18" charset="2"/>
              </a:rPr>
              <a:t> </a:t>
            </a:r>
            <a:r>
              <a:rPr lang="en-US" sz="2200" smtClean="0">
                <a:sym typeface="Symbol" panose="05050102010706020507" pitchFamily="18" charset="2"/>
              </a:rPr>
              <a:t>B</a:t>
            </a:r>
            <a:r>
              <a:rPr lang="en-US" sz="2200" smtClean="0">
                <a:sym typeface="Symbol"/>
              </a:rPr>
              <a:t></a:t>
            </a:r>
            <a:r>
              <a:rPr lang="en-US" sz="2200" smtClean="0">
                <a:sym typeface="Symbol" panose="05050102010706020507" pitchFamily="18" charset="2"/>
              </a:rPr>
              <a:t> </a:t>
            </a:r>
            <a:r>
              <a:rPr lang="en-US" sz="2200">
                <a:sym typeface="Symbol" panose="05050102010706020507" pitchFamily="18" charset="2"/>
              </a:rPr>
              <a:t> </a:t>
            </a:r>
            <a:r>
              <a:rPr lang="en-US" sz="2200" smtClean="0">
                <a:sym typeface="Symbol" panose="05050102010706020507" pitchFamily="18" charset="2"/>
              </a:rPr>
              <a:t>C</a:t>
            </a:r>
            <a:r>
              <a:rPr lang="en-US" sz="2200" smtClean="0">
                <a:sym typeface="Symbol"/>
              </a:rPr>
              <a:t></a:t>
            </a:r>
            <a:r>
              <a:rPr lang="en-US" sz="2200" smtClean="0">
                <a:sym typeface="Symbol" panose="05050102010706020507" pitchFamily="18" charset="2"/>
              </a:rPr>
              <a:t>)</a:t>
            </a:r>
            <a:endParaRPr lang="en-US" sz="2200" dirty="0"/>
          </a:p>
        </p:txBody>
      </p:sp>
      <p:sp>
        <p:nvSpPr>
          <p:cNvPr id="5" name="TextBox 4">
            <a:extLst>
              <a:ext uri="{FF2B5EF4-FFF2-40B4-BE49-F238E27FC236}">
                <a16:creationId xmlns:a16="http://schemas.microsoft.com/office/drawing/2014/main" xmlns="" id="{324724E4-AE0C-4130-BD25-FF3A1F8D0C41}"/>
              </a:ext>
            </a:extLst>
          </p:cNvPr>
          <p:cNvSpPr txBox="1"/>
          <p:nvPr/>
        </p:nvSpPr>
        <p:spPr>
          <a:xfrm>
            <a:off x="6427288" y="4618382"/>
            <a:ext cx="4783507" cy="1092607"/>
          </a:xfrm>
          <a:prstGeom prst="rect">
            <a:avLst/>
          </a:prstGeom>
          <a:solidFill>
            <a:srgbClr val="FFFF99"/>
          </a:solidFill>
          <a:ln>
            <a:noFill/>
          </a:ln>
        </p:spPr>
        <p:txBody>
          <a:bodyPr wrap="square" rtlCol="0">
            <a:spAutoFit/>
          </a:bodyPr>
          <a:lstStyle/>
          <a:p>
            <a:pPr algn="ctr"/>
            <a:r>
              <a:rPr lang="en-US" sz="2100" smtClean="0"/>
              <a:t>Events </a:t>
            </a:r>
            <a:r>
              <a:rPr lang="en-US" sz="2100" dirty="0"/>
              <a:t>E</a:t>
            </a:r>
            <a:r>
              <a:rPr lang="en-US" sz="2100" baseline="-25000" dirty="0"/>
              <a:t>1</a:t>
            </a:r>
            <a:r>
              <a:rPr lang="en-US" sz="2100" dirty="0"/>
              <a:t>, E</a:t>
            </a:r>
            <a:r>
              <a:rPr lang="en-US" sz="2100" baseline="-25000" dirty="0"/>
              <a:t>2</a:t>
            </a:r>
            <a:r>
              <a:rPr lang="en-US" sz="2100" dirty="0"/>
              <a:t>, …, </a:t>
            </a:r>
            <a:r>
              <a:rPr lang="en-US" sz="2100" dirty="0" err="1"/>
              <a:t>E</a:t>
            </a:r>
            <a:r>
              <a:rPr lang="en-US" sz="2100" baseline="-25000" dirty="0" err="1"/>
              <a:t>k</a:t>
            </a:r>
            <a:r>
              <a:rPr lang="en-US" sz="2100" dirty="0"/>
              <a:t> is said to </a:t>
            </a:r>
            <a:r>
              <a:rPr lang="en-US" sz="2100"/>
              <a:t>be </a:t>
            </a:r>
            <a:endParaRPr lang="en-US" sz="2100" smtClean="0"/>
          </a:p>
          <a:p>
            <a:pPr algn="ctr"/>
            <a:r>
              <a:rPr lang="en-US" sz="2100" i="1" smtClean="0">
                <a:solidFill>
                  <a:srgbClr val="C00000"/>
                </a:solidFill>
              </a:rPr>
              <a:t>mutually </a:t>
            </a:r>
            <a:r>
              <a:rPr lang="en-US" sz="2100" i="1" dirty="0">
                <a:solidFill>
                  <a:srgbClr val="C00000"/>
                </a:solidFill>
              </a:rPr>
              <a:t>exclusive </a:t>
            </a:r>
            <a:r>
              <a:rPr lang="en-US" sz="2100" dirty="0"/>
              <a:t>if for all pairs, </a:t>
            </a:r>
          </a:p>
          <a:p>
            <a:pPr algn="ctr"/>
            <a:r>
              <a:rPr lang="en-US" sz="2300" dirty="0" err="1"/>
              <a:t>E</a:t>
            </a:r>
            <a:r>
              <a:rPr lang="en-US" sz="2300" baseline="-25000" dirty="0" err="1"/>
              <a:t>i</a:t>
            </a:r>
            <a:r>
              <a:rPr lang="en-US" sz="2300" dirty="0"/>
              <a:t> </a:t>
            </a:r>
            <a:r>
              <a:rPr lang="en-US" sz="2300" dirty="0">
                <a:sym typeface="Symbol" panose="05050102010706020507" pitchFamily="18" charset="2"/>
              </a:rPr>
              <a:t> </a:t>
            </a:r>
            <a:r>
              <a:rPr lang="en-US" sz="2300" dirty="0" err="1">
                <a:sym typeface="Symbol" panose="05050102010706020507" pitchFamily="18" charset="2"/>
              </a:rPr>
              <a:t>E</a:t>
            </a:r>
            <a:r>
              <a:rPr lang="en-US" sz="2300" baseline="-25000" dirty="0" err="1">
                <a:sym typeface="Symbol" panose="05050102010706020507" pitchFamily="18" charset="2"/>
              </a:rPr>
              <a:t>j</a:t>
            </a:r>
            <a:r>
              <a:rPr lang="en-US" sz="2300" dirty="0">
                <a:sym typeface="Symbol" panose="05050102010706020507" pitchFamily="18" charset="2"/>
              </a:rPr>
              <a:t> = </a:t>
            </a:r>
            <a:endParaRPr lang="en-US" sz="2300" dirty="0"/>
          </a:p>
        </p:txBody>
      </p:sp>
      <p:cxnSp>
        <p:nvCxnSpPr>
          <p:cNvPr id="7" name="Straight Connector 6">
            <a:extLst>
              <a:ext uri="{FF2B5EF4-FFF2-40B4-BE49-F238E27FC236}">
                <a16:creationId xmlns:a16="http://schemas.microsoft.com/office/drawing/2014/main" xmlns="" id="{98979B30-7D97-40D7-B331-FEFB13B42840}"/>
              </a:ext>
            </a:extLst>
          </p:cNvPr>
          <p:cNvCxnSpPr/>
          <p:nvPr/>
        </p:nvCxnSpPr>
        <p:spPr>
          <a:xfrm>
            <a:off x="4814718" y="4253573"/>
            <a:ext cx="1612570" cy="54864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2CC9E722-4FDC-49F3-94EE-13484E3C0AD1}"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12</a:t>
            </a:fld>
            <a:endParaRPr lang="en-US"/>
          </a:p>
        </p:txBody>
      </p:sp>
      <p:sp>
        <p:nvSpPr>
          <p:cNvPr id="10" name="Rounded Rectangle 9"/>
          <p:cNvSpPr/>
          <p:nvPr/>
        </p:nvSpPr>
        <p:spPr>
          <a:xfrm>
            <a:off x="814191" y="1240077"/>
            <a:ext cx="10446706" cy="2397733"/>
          </a:xfrm>
          <a:prstGeom prst="roundRect">
            <a:avLst/>
          </a:prstGeom>
          <a:solidFill>
            <a:schemeClr val="accent3">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For three events A, B</a:t>
            </a:r>
            <a:r>
              <a:rPr lang="en-US" sz="2400">
                <a:solidFill>
                  <a:schemeClr val="tx1"/>
                </a:solidFill>
              </a:rPr>
              <a:t>, </a:t>
            </a:r>
            <a:r>
              <a:rPr lang="en-US" sz="2400" smtClean="0">
                <a:solidFill>
                  <a:schemeClr val="tx1"/>
                </a:solidFill>
              </a:rPr>
              <a:t>C</a:t>
            </a:r>
          </a:p>
          <a:p>
            <a:endParaRPr lang="en-US" sz="2400">
              <a:solidFill>
                <a:schemeClr val="tx1"/>
              </a:solidFill>
            </a:endParaRPr>
          </a:p>
          <a:p>
            <a:r>
              <a:rPr lang="en-US" sz="2400" smtClean="0">
                <a:solidFill>
                  <a:schemeClr val="tx1"/>
                </a:solidFill>
              </a:rPr>
              <a:t>		</a:t>
            </a:r>
            <a:r>
              <a:rPr lang="en-US" sz="2600" smtClean="0">
                <a:solidFill>
                  <a:schemeClr val="tx1"/>
                </a:solidFill>
              </a:rPr>
              <a:t>P(A </a:t>
            </a:r>
            <a:r>
              <a:rPr lang="en-US" sz="2600">
                <a:solidFill>
                  <a:schemeClr val="tx1"/>
                </a:solidFill>
                <a:sym typeface="Symbol" panose="05050102010706020507" pitchFamily="18" charset="2"/>
              </a:rPr>
              <a:t> B  C) = P(A) + P(B) + </a:t>
            </a:r>
            <a:r>
              <a:rPr lang="en-US" sz="2600">
                <a:solidFill>
                  <a:schemeClr val="tx1"/>
                </a:solidFill>
                <a:sym typeface="Symbol" panose="05050102010706020507" pitchFamily="18" charset="2"/>
              </a:rPr>
              <a:t>P(C</a:t>
            </a:r>
            <a:r>
              <a:rPr lang="en-US" sz="2600" smtClean="0">
                <a:solidFill>
                  <a:schemeClr val="tx1"/>
                </a:solidFill>
                <a:sym typeface="Symbol" panose="05050102010706020507" pitchFamily="18" charset="2"/>
              </a:rPr>
              <a:t>) </a:t>
            </a:r>
          </a:p>
          <a:p>
            <a:r>
              <a:rPr lang="en-US" sz="2600">
                <a:solidFill>
                  <a:schemeClr val="tx1"/>
                </a:solidFill>
                <a:sym typeface="Symbol" panose="05050102010706020507" pitchFamily="18" charset="2"/>
              </a:rPr>
              <a:t>	</a:t>
            </a:r>
            <a:r>
              <a:rPr lang="en-US" sz="2600" smtClean="0">
                <a:solidFill>
                  <a:schemeClr val="tx1"/>
                </a:solidFill>
                <a:sym typeface="Symbol" panose="05050102010706020507" pitchFamily="18" charset="2"/>
              </a:rPr>
              <a:t>			- </a:t>
            </a:r>
            <a:r>
              <a:rPr lang="en-US" sz="2600">
                <a:solidFill>
                  <a:schemeClr val="tx1"/>
                </a:solidFill>
                <a:sym typeface="Symbol" panose="05050102010706020507" pitchFamily="18" charset="2"/>
              </a:rPr>
              <a:t>P(A  B) - P(A  C) - P(B  </a:t>
            </a:r>
            <a:r>
              <a:rPr lang="en-US" sz="2600">
                <a:solidFill>
                  <a:schemeClr val="tx1"/>
                </a:solidFill>
                <a:sym typeface="Symbol" panose="05050102010706020507" pitchFamily="18" charset="2"/>
              </a:rPr>
              <a:t>C</a:t>
            </a:r>
            <a:r>
              <a:rPr lang="en-US" sz="2600" smtClean="0">
                <a:solidFill>
                  <a:schemeClr val="tx1"/>
                </a:solidFill>
                <a:sym typeface="Symbol" panose="05050102010706020507" pitchFamily="18" charset="2"/>
              </a:rPr>
              <a:t>) </a:t>
            </a:r>
          </a:p>
          <a:p>
            <a:r>
              <a:rPr lang="en-US" sz="2600">
                <a:solidFill>
                  <a:schemeClr val="tx1"/>
                </a:solidFill>
                <a:sym typeface="Symbol" panose="05050102010706020507" pitchFamily="18" charset="2"/>
              </a:rPr>
              <a:t>	</a:t>
            </a:r>
            <a:r>
              <a:rPr lang="en-US" sz="2600" smtClean="0">
                <a:solidFill>
                  <a:schemeClr val="tx1"/>
                </a:solidFill>
                <a:sym typeface="Symbol" panose="05050102010706020507" pitchFamily="18" charset="2"/>
              </a:rPr>
              <a:t>			+ </a:t>
            </a:r>
            <a:r>
              <a:rPr lang="en-US" sz="2600">
                <a:solidFill>
                  <a:schemeClr val="tx1"/>
                </a:solidFill>
                <a:sym typeface="Symbol" panose="05050102010706020507" pitchFamily="18" charset="2"/>
              </a:rPr>
              <a:t>P(A  B  </a:t>
            </a:r>
            <a:r>
              <a:rPr lang="en-US" sz="2600">
                <a:solidFill>
                  <a:schemeClr val="tx1"/>
                </a:solidFill>
                <a:sym typeface="Symbol" panose="05050102010706020507" pitchFamily="18" charset="2"/>
              </a:rPr>
              <a:t>C</a:t>
            </a:r>
            <a:r>
              <a:rPr lang="en-US" sz="2600" smtClean="0">
                <a:solidFill>
                  <a:schemeClr val="tx1"/>
                </a:solidFill>
                <a:sym typeface="Symbol" panose="05050102010706020507" pitchFamily="18" charset="2"/>
              </a:rPr>
              <a:t>)</a:t>
            </a:r>
            <a:endParaRPr lang="en-US" sz="2600">
              <a:solidFill>
                <a:schemeClr val="tx1"/>
              </a:solidFill>
            </a:endParaRPr>
          </a:p>
        </p:txBody>
      </p:sp>
    </p:spTree>
    <p:extLst>
      <p:ext uri="{BB962C8B-B14F-4D97-AF65-F5344CB8AC3E}">
        <p14:creationId xmlns:p14="http://schemas.microsoft.com/office/powerpoint/2010/main" val="2499301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B5E50-2192-4D03-B209-62966962A3ED}"/>
              </a:ext>
            </a:extLst>
          </p:cNvPr>
          <p:cNvSpPr>
            <a:spLocks noGrp="1"/>
          </p:cNvSpPr>
          <p:nvPr>
            <p:ph type="title"/>
          </p:nvPr>
        </p:nvSpPr>
        <p:spPr/>
        <p:txBody>
          <a:bodyPr/>
          <a:lstStyle/>
          <a:p>
            <a:r>
              <a:rPr lang="en-US" dirty="0"/>
              <a:t>Mutually Exclusive Events</a:t>
            </a:r>
          </a:p>
        </p:txBody>
      </p:sp>
      <p:sp>
        <p:nvSpPr>
          <p:cNvPr id="3" name="Date Placeholder 2"/>
          <p:cNvSpPr>
            <a:spLocks noGrp="1"/>
          </p:cNvSpPr>
          <p:nvPr>
            <p:ph type="dt" sz="half" idx="10"/>
          </p:nvPr>
        </p:nvSpPr>
        <p:spPr/>
        <p:txBody>
          <a:bodyPr/>
          <a:lstStyle/>
          <a:p>
            <a:fld id="{4250AF1D-EA0B-435F-9B14-B6B86C7BD3B4}" type="datetime1">
              <a:rPr lang="en-US" smtClean="0"/>
              <a:t>12/15/2021</a:t>
            </a:fld>
            <a:endParaRPr lang="en-US"/>
          </a:p>
        </p:txBody>
      </p:sp>
      <p:sp>
        <p:nvSpPr>
          <p:cNvPr id="4" name="Footer Placeholder 3"/>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13</a:t>
            </a:fld>
            <a:endParaRPr lang="en-US"/>
          </a:p>
        </p:txBody>
      </p:sp>
      <p:sp>
        <p:nvSpPr>
          <p:cNvPr id="8" name="Rounded Rectangle 7"/>
          <p:cNvSpPr/>
          <p:nvPr/>
        </p:nvSpPr>
        <p:spPr>
          <a:xfrm>
            <a:off x="1141434" y="1432508"/>
            <a:ext cx="9793788" cy="1778696"/>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For a collection of </a:t>
            </a:r>
            <a:r>
              <a:rPr lang="en-US" sz="2400" i="1">
                <a:solidFill>
                  <a:schemeClr val="tx1"/>
                </a:solidFill>
              </a:rPr>
              <a:t>mutually exclusive </a:t>
            </a:r>
            <a:r>
              <a:rPr lang="en-US" sz="2400">
                <a:solidFill>
                  <a:schemeClr val="tx1"/>
                </a:solidFill>
              </a:rPr>
              <a:t>events</a:t>
            </a:r>
          </a:p>
          <a:p>
            <a:endParaRPr lang="en-US" sz="2400">
              <a:solidFill>
                <a:schemeClr val="tx1"/>
              </a:solidFill>
              <a:sym typeface="Symbol" panose="05050102010706020507" pitchFamily="18" charset="2"/>
            </a:endParaRPr>
          </a:p>
          <a:p>
            <a:pPr algn="ctr"/>
            <a:r>
              <a:rPr lang="en-US" sz="2800">
                <a:solidFill>
                  <a:schemeClr val="tx1"/>
                </a:solidFill>
              </a:rPr>
              <a:t>P(E</a:t>
            </a:r>
            <a:r>
              <a:rPr lang="en-US" sz="2800" baseline="-25000">
                <a:solidFill>
                  <a:schemeClr val="tx1"/>
                </a:solidFill>
              </a:rPr>
              <a:t>1</a:t>
            </a:r>
            <a:r>
              <a:rPr lang="en-US" sz="2800">
                <a:solidFill>
                  <a:schemeClr val="tx1"/>
                </a:solidFill>
              </a:rPr>
              <a:t> </a:t>
            </a:r>
            <a:r>
              <a:rPr lang="en-US" sz="2800">
                <a:solidFill>
                  <a:schemeClr val="tx1"/>
                </a:solidFill>
                <a:sym typeface="Symbol" panose="05050102010706020507" pitchFamily="18" charset="2"/>
              </a:rPr>
              <a:t> </a:t>
            </a:r>
            <a:r>
              <a:rPr lang="en-US" sz="2800">
                <a:solidFill>
                  <a:schemeClr val="tx1"/>
                </a:solidFill>
              </a:rPr>
              <a:t>E</a:t>
            </a:r>
            <a:r>
              <a:rPr lang="en-US" sz="2800" baseline="-25000">
                <a:solidFill>
                  <a:schemeClr val="tx1"/>
                </a:solidFill>
              </a:rPr>
              <a:t>1</a:t>
            </a:r>
            <a:r>
              <a:rPr lang="en-US" sz="2800">
                <a:solidFill>
                  <a:schemeClr val="tx1"/>
                </a:solidFill>
                <a:sym typeface="Symbol" panose="05050102010706020507" pitchFamily="18" charset="2"/>
              </a:rPr>
              <a:t>  …  </a:t>
            </a:r>
            <a:r>
              <a:rPr lang="en-US" sz="2800">
                <a:solidFill>
                  <a:schemeClr val="tx1"/>
                </a:solidFill>
              </a:rPr>
              <a:t>E</a:t>
            </a:r>
            <a:r>
              <a:rPr lang="en-US" sz="2800" baseline="-25000">
                <a:solidFill>
                  <a:schemeClr val="tx1"/>
                </a:solidFill>
              </a:rPr>
              <a:t>k</a:t>
            </a:r>
            <a:r>
              <a:rPr lang="en-US" sz="2800">
                <a:solidFill>
                  <a:schemeClr val="tx1"/>
                </a:solidFill>
              </a:rPr>
              <a:t> </a:t>
            </a:r>
            <a:r>
              <a:rPr lang="en-US" sz="2800">
                <a:solidFill>
                  <a:schemeClr val="tx1"/>
                </a:solidFill>
                <a:sym typeface="Symbol" panose="05050102010706020507" pitchFamily="18" charset="2"/>
              </a:rPr>
              <a:t>) = P(E</a:t>
            </a:r>
            <a:r>
              <a:rPr lang="en-US" sz="2800" baseline="-25000">
                <a:solidFill>
                  <a:schemeClr val="tx1"/>
                </a:solidFill>
                <a:sym typeface="Symbol" panose="05050102010706020507" pitchFamily="18" charset="2"/>
              </a:rPr>
              <a:t>1</a:t>
            </a:r>
            <a:r>
              <a:rPr lang="en-US" sz="2800">
                <a:solidFill>
                  <a:schemeClr val="tx1"/>
                </a:solidFill>
                <a:sym typeface="Symbol" panose="05050102010706020507" pitchFamily="18" charset="2"/>
              </a:rPr>
              <a:t>) + P(E</a:t>
            </a:r>
            <a:r>
              <a:rPr lang="en-US" sz="2800" baseline="-25000">
                <a:solidFill>
                  <a:schemeClr val="tx1"/>
                </a:solidFill>
                <a:sym typeface="Symbol" panose="05050102010706020507" pitchFamily="18" charset="2"/>
              </a:rPr>
              <a:t>2</a:t>
            </a:r>
            <a:r>
              <a:rPr lang="en-US" sz="2800">
                <a:solidFill>
                  <a:schemeClr val="tx1"/>
                </a:solidFill>
                <a:sym typeface="Symbol" panose="05050102010706020507" pitchFamily="18" charset="2"/>
              </a:rPr>
              <a:t>) + … + </a:t>
            </a:r>
            <a:r>
              <a:rPr lang="en-US" sz="2800">
                <a:solidFill>
                  <a:schemeClr val="tx1"/>
                </a:solidFill>
                <a:sym typeface="Symbol" panose="05050102010706020507" pitchFamily="18" charset="2"/>
              </a:rPr>
              <a:t>P(E</a:t>
            </a:r>
            <a:r>
              <a:rPr lang="en-US" sz="2800" baseline="-25000">
                <a:solidFill>
                  <a:schemeClr val="tx1"/>
                </a:solidFill>
                <a:sym typeface="Symbol" panose="05050102010706020507" pitchFamily="18" charset="2"/>
              </a:rPr>
              <a:t>k</a:t>
            </a:r>
            <a:r>
              <a:rPr lang="en-US" sz="2800" smtClean="0">
                <a:solidFill>
                  <a:schemeClr val="tx1"/>
                </a:solidFill>
                <a:sym typeface="Symbol" panose="05050102010706020507" pitchFamily="18" charset="2"/>
              </a:rPr>
              <a:t>)</a:t>
            </a:r>
            <a:endParaRPr lang="en-US" sz="2800">
              <a:solidFill>
                <a:schemeClr val="tx1"/>
              </a:solidFill>
              <a:sym typeface="Symbol" panose="05050102010706020507" pitchFamily="18"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69" y="3502285"/>
            <a:ext cx="3419606" cy="2007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650020" y="4176557"/>
            <a:ext cx="3525621" cy="707886"/>
          </a:xfrm>
          <a:prstGeom prst="rect">
            <a:avLst/>
          </a:prstGeom>
          <a:noFill/>
        </p:spPr>
        <p:txBody>
          <a:bodyPr wrap="square" rtlCol="0">
            <a:spAutoFit/>
          </a:bodyPr>
          <a:lstStyle/>
          <a:p>
            <a:r>
              <a:rPr lang="en-US" sz="2000"/>
              <a:t>Venn diagram of </a:t>
            </a:r>
            <a:r>
              <a:rPr lang="en-US" sz="2000"/>
              <a:t>four </a:t>
            </a:r>
            <a:r>
              <a:rPr lang="en-US" sz="2000" smtClean="0"/>
              <a:t>mutually exclusive </a:t>
            </a:r>
            <a:r>
              <a:rPr lang="en-US" sz="2000"/>
              <a:t>events</a:t>
            </a:r>
          </a:p>
        </p:txBody>
      </p:sp>
    </p:spTree>
    <p:extLst>
      <p:ext uri="{BB962C8B-B14F-4D97-AF65-F5344CB8AC3E}">
        <p14:creationId xmlns:p14="http://schemas.microsoft.com/office/powerpoint/2010/main" val="1686883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D545E-45C5-452C-A4BB-8D067410318D}"/>
              </a:ext>
            </a:extLst>
          </p:cNvPr>
          <p:cNvSpPr>
            <a:spLocks noGrp="1"/>
          </p:cNvSpPr>
          <p:nvPr>
            <p:ph type="title"/>
          </p:nvPr>
        </p:nvSpPr>
        <p:spPr/>
        <p:txBody>
          <a:bodyPr/>
          <a:lstStyle/>
          <a:p>
            <a:r>
              <a:rPr lang="en-US" dirty="0"/>
              <a:t>Conditional probability</a:t>
            </a:r>
          </a:p>
        </p:txBody>
      </p:sp>
      <p:sp>
        <p:nvSpPr>
          <p:cNvPr id="5" name="TextBox 4">
            <a:extLst>
              <a:ext uri="{FF2B5EF4-FFF2-40B4-BE49-F238E27FC236}">
                <a16:creationId xmlns:a16="http://schemas.microsoft.com/office/drawing/2014/main" xmlns="" id="{68DB8E1C-15F5-4C6C-8588-B8FBDE1B2E48}"/>
              </a:ext>
            </a:extLst>
          </p:cNvPr>
          <p:cNvSpPr txBox="1"/>
          <p:nvPr/>
        </p:nvSpPr>
        <p:spPr>
          <a:xfrm>
            <a:off x="994820" y="3256942"/>
            <a:ext cx="6207646" cy="2492990"/>
          </a:xfrm>
          <a:prstGeom prst="rect">
            <a:avLst/>
          </a:prstGeom>
          <a:noFill/>
        </p:spPr>
        <p:txBody>
          <a:bodyPr wrap="square">
            <a:spAutoFit/>
          </a:bodyPr>
          <a:lstStyle/>
          <a:p>
            <a:r>
              <a:rPr lang="en-US" sz="2200" b="1" u="sng" dirty="0">
                <a:solidFill>
                  <a:srgbClr val="C00000"/>
                </a:solidFill>
              </a:rPr>
              <a:t>Ex.</a:t>
            </a:r>
            <a:r>
              <a:rPr lang="en-US" sz="2200" dirty="0"/>
              <a:t> Toss a coin twice. </a:t>
            </a:r>
          </a:p>
          <a:p>
            <a:r>
              <a:rPr lang="en-US" sz="2200" dirty="0"/>
              <a:t>The sample space </a:t>
            </a:r>
            <a:r>
              <a:rPr lang="en-US" sz="2200"/>
              <a:t>is </a:t>
            </a:r>
            <a:r>
              <a:rPr lang="en-US" sz="2200" smtClean="0"/>
              <a:t>S </a:t>
            </a:r>
            <a:r>
              <a:rPr lang="en-US" sz="2200" dirty="0"/>
              <a:t>= {HH, HT, TH, TT}. </a:t>
            </a:r>
          </a:p>
          <a:p>
            <a:r>
              <a:rPr lang="en-US" sz="2200" dirty="0"/>
              <a:t>Let 	</a:t>
            </a:r>
            <a:r>
              <a:rPr lang="en-US" sz="2200" dirty="0">
                <a:solidFill>
                  <a:srgbClr val="C00000"/>
                </a:solidFill>
              </a:rPr>
              <a:t>A </a:t>
            </a:r>
            <a:r>
              <a:rPr lang="en-US" sz="2200">
                <a:solidFill>
                  <a:srgbClr val="C00000"/>
                </a:solidFill>
              </a:rPr>
              <a:t>= </a:t>
            </a:r>
            <a:r>
              <a:rPr lang="en-US" sz="2200" smtClean="0">
                <a:solidFill>
                  <a:srgbClr val="C00000"/>
                </a:solidFill>
              </a:rPr>
              <a:t>{at least one head occurs} </a:t>
            </a:r>
            <a:r>
              <a:rPr lang="en-US" sz="2200" dirty="0"/>
              <a:t>and </a:t>
            </a:r>
          </a:p>
          <a:p>
            <a:r>
              <a:rPr lang="en-US" sz="2200" dirty="0">
                <a:solidFill>
                  <a:srgbClr val="0000CC"/>
                </a:solidFill>
              </a:rPr>
              <a:t>	B = {a head and tail occur}</a:t>
            </a:r>
            <a:r>
              <a:rPr lang="en-US" sz="2200" dirty="0"/>
              <a:t>. </a:t>
            </a:r>
          </a:p>
          <a:p>
            <a:pPr marL="285750" indent="-285750">
              <a:buFont typeface="Wingdings" panose="05000000000000000000" pitchFamily="2" charset="2"/>
              <a:buChar char="è"/>
            </a:pPr>
            <a:r>
              <a:rPr lang="en-US" sz="2200" dirty="0"/>
              <a:t>P(A) = 3/4, P(B) = 2/4, and P(A ∩ B) = 2/4.</a:t>
            </a:r>
          </a:p>
          <a:p>
            <a:endParaRPr lang="en-US" sz="2200" smtClean="0"/>
          </a:p>
          <a:p>
            <a:r>
              <a:rPr lang="en-US" sz="2200" smtClean="0"/>
              <a:t>What </a:t>
            </a:r>
            <a:r>
              <a:rPr lang="en-US" sz="2200" dirty="0"/>
              <a:t>are the probabilities </a:t>
            </a:r>
            <a:r>
              <a:rPr lang="en-US" sz="2400" dirty="0"/>
              <a:t>P(A | B)</a:t>
            </a:r>
            <a:r>
              <a:rPr lang="en-US" dirty="0"/>
              <a:t> and </a:t>
            </a:r>
            <a:r>
              <a:rPr lang="en-US" sz="2400" dirty="0"/>
              <a:t>P(B | A)</a:t>
            </a:r>
            <a:r>
              <a:rPr lang="en-US" sz="2200" dirty="0"/>
              <a: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xmlns="" id="{0230CFAE-DB0A-48DF-8632-A0B66830A664}"/>
                  </a:ext>
                </a:extLst>
              </p:cNvPr>
              <p:cNvSpPr txBox="1"/>
              <p:nvPr/>
            </p:nvSpPr>
            <p:spPr>
              <a:xfrm>
                <a:off x="7432029" y="4625763"/>
                <a:ext cx="4101251" cy="718210"/>
              </a:xfrm>
              <a:prstGeom prst="rect">
                <a:avLst/>
              </a:prstGeom>
              <a:noFill/>
            </p:spPr>
            <p:txBody>
              <a:bodyPr wrap="none" rtlCol="0">
                <a:spAutoFit/>
              </a:bodyPr>
              <a:lstStyle/>
              <a:p>
                <a:r>
                  <a:rPr lang="en-US" sz="2200" dirty="0"/>
                  <a:t>P(B | A) = </a:t>
                </a:r>
                <a14:m>
                  <m:oMath xmlns:m="http://schemas.openxmlformats.org/officeDocument/2006/math">
                    <m:f>
                      <m:fPr>
                        <m:ctrlPr>
                          <a:rPr lang="en-US" sz="2200" i="1" smtClean="0">
                            <a:latin typeface="Cambria Math"/>
                          </a:rPr>
                        </m:ctrlPr>
                      </m:fPr>
                      <m:num>
                        <m:r>
                          <m:rPr>
                            <m:nor/>
                          </m:rPr>
                          <a:rPr lang="en-US" sz="2200" dirty="0" smtClean="0"/>
                          <m:t>P</m:t>
                        </m:r>
                        <m:r>
                          <m:rPr>
                            <m:nor/>
                          </m:rPr>
                          <a:rPr lang="en-US" sz="2200" dirty="0" smtClean="0"/>
                          <m:t>(</m:t>
                        </m:r>
                        <m:r>
                          <m:rPr>
                            <m:nor/>
                          </m:rPr>
                          <a:rPr lang="en-US" sz="2200" dirty="0" smtClean="0"/>
                          <m:t>A</m:t>
                        </m:r>
                        <m:r>
                          <m:rPr>
                            <m:nor/>
                          </m:rPr>
                          <a:rPr lang="en-US" sz="2200" b="0" i="0" dirty="0" smtClean="0"/>
                          <m:t> </m:t>
                        </m:r>
                        <m:r>
                          <m:rPr>
                            <m:nor/>
                          </m:rPr>
                          <a:rPr lang="en-US" sz="2400" dirty="0">
                            <a:sym typeface="Symbol" panose="05050102010706020507" pitchFamily="18" charset="2"/>
                          </a:rPr>
                          <m:t></m:t>
                        </m:r>
                        <m:r>
                          <m:rPr>
                            <m:nor/>
                          </m:rPr>
                          <a:rPr lang="en-US" sz="2400" b="0" i="0" dirty="0" smtClean="0">
                            <a:sym typeface="Symbol" panose="05050102010706020507" pitchFamily="18" charset="2"/>
                          </a:rPr>
                          <m:t> </m:t>
                        </m:r>
                        <m:r>
                          <m:rPr>
                            <m:nor/>
                          </m:rPr>
                          <a:rPr lang="en-US" sz="2200" dirty="0" smtClean="0"/>
                          <m:t>B</m:t>
                        </m:r>
                        <m:r>
                          <m:rPr>
                            <m:nor/>
                          </m:rPr>
                          <a:rPr lang="en-US" sz="2200" dirty="0" smtClean="0"/>
                          <m:t>)</m:t>
                        </m:r>
                      </m:num>
                      <m:den>
                        <m:r>
                          <m:rPr>
                            <m:nor/>
                          </m:rPr>
                          <a:rPr lang="en-US" sz="2200" dirty="0" smtClean="0"/>
                          <m:t>P</m:t>
                        </m:r>
                        <m:r>
                          <m:rPr>
                            <m:nor/>
                          </m:rPr>
                          <a:rPr lang="en-US" sz="2200" dirty="0" smtClean="0"/>
                          <m:t>(</m:t>
                        </m:r>
                        <m:r>
                          <m:rPr>
                            <m:nor/>
                          </m:rPr>
                          <a:rPr lang="en-US" sz="2200" dirty="0" smtClean="0"/>
                          <m:t>A</m:t>
                        </m:r>
                        <m:r>
                          <m:rPr>
                            <m:nor/>
                          </m:rPr>
                          <a:rPr lang="en-US" sz="2200" dirty="0" smtClean="0"/>
                          <m:t>)</m:t>
                        </m:r>
                      </m:den>
                    </m:f>
                    <m:r>
                      <a:rPr lang="en-US" sz="2200" b="0" i="0" smtClean="0">
                        <a:latin typeface="Cambria Math" panose="02040503050406030204" pitchFamily="18" charset="0"/>
                      </a:rPr>
                      <m:t> </m:t>
                    </m:r>
                  </m:oMath>
                </a14:m>
                <a:r>
                  <a:rPr lang="en-US" sz="2200" dirty="0"/>
                  <a:t>= </a:t>
                </a:r>
                <a14:m>
                  <m:oMath xmlns:m="http://schemas.openxmlformats.org/officeDocument/2006/math">
                    <m:f>
                      <m:fPr>
                        <m:ctrlPr>
                          <a:rPr lang="en-US" sz="2200" i="1" smtClean="0">
                            <a:latin typeface="Cambria Math"/>
                          </a:rPr>
                        </m:ctrlPr>
                      </m:fPr>
                      <m:num>
                        <m:r>
                          <m:rPr>
                            <m:nor/>
                          </m:rPr>
                          <a:rPr lang="en-US" sz="2200" b="0" i="0" dirty="0" smtClean="0"/>
                          <m:t>2/4</m:t>
                        </m:r>
                      </m:num>
                      <m:den>
                        <m:r>
                          <m:rPr>
                            <m:nor/>
                          </m:rPr>
                          <a:rPr lang="en-US" sz="2200" b="0" i="0" dirty="0" smtClean="0"/>
                          <m:t>3/4</m:t>
                        </m:r>
                      </m:den>
                    </m:f>
                    <m:r>
                      <a:rPr lang="en-US" sz="2200" b="0" i="0" smtClean="0">
                        <a:latin typeface="Cambria Math" panose="02040503050406030204" pitchFamily="18" charset="0"/>
                      </a:rPr>
                      <m:t> </m:t>
                    </m:r>
                  </m:oMath>
                </a14:m>
                <a:r>
                  <a:rPr lang="en-US" sz="2200" dirty="0"/>
                  <a:t>= 2/3 </a:t>
                </a:r>
              </a:p>
            </p:txBody>
          </p:sp>
        </mc:Choice>
        <mc:Fallback>
          <p:sp>
            <p:nvSpPr>
              <p:cNvPr id="6" name="TextBox 5">
                <a:extLst>
                  <a:ext uri="{FF2B5EF4-FFF2-40B4-BE49-F238E27FC236}">
                    <a16:creationId xmlns:a16="http://schemas.microsoft.com/office/drawing/2014/main" xmlns:a14="http://schemas.microsoft.com/office/drawing/2010/main" xmlns="" id="{0230CFAE-DB0A-48DF-8632-A0B66830A664}"/>
                  </a:ext>
                </a:extLst>
              </p:cNvPr>
              <p:cNvSpPr txBox="1">
                <a:spLocks noRot="1" noChangeAspect="1" noMove="1" noResize="1" noEditPoints="1" noAdjustHandles="1" noChangeArrowheads="1" noChangeShapeType="1" noTextEdit="1"/>
              </p:cNvSpPr>
              <p:nvPr/>
            </p:nvSpPr>
            <p:spPr>
              <a:xfrm>
                <a:off x="7432029" y="4625763"/>
                <a:ext cx="4101251" cy="718210"/>
              </a:xfrm>
              <a:prstGeom prst="rect">
                <a:avLst/>
              </a:prstGeom>
              <a:blipFill rotWithShape="1">
                <a:blip r:embed="rId2"/>
                <a:stretch>
                  <a:fillRect l="-1783" r="-10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xmlns="" id="{D06DDE9A-D448-4042-9585-965287B32D0E}"/>
                  </a:ext>
                </a:extLst>
              </p:cNvPr>
              <p:cNvSpPr txBox="1"/>
              <p:nvPr/>
            </p:nvSpPr>
            <p:spPr>
              <a:xfrm>
                <a:off x="7419503" y="3471583"/>
                <a:ext cx="3865610" cy="718210"/>
              </a:xfrm>
              <a:prstGeom prst="rect">
                <a:avLst/>
              </a:prstGeom>
              <a:noFill/>
            </p:spPr>
            <p:txBody>
              <a:bodyPr wrap="none" rtlCol="0">
                <a:spAutoFit/>
              </a:bodyPr>
              <a:lstStyle/>
              <a:p>
                <a:r>
                  <a:rPr lang="en-US" sz="2200" dirty="0"/>
                  <a:t>P(A | B) = </a:t>
                </a:r>
                <a14:m>
                  <m:oMath xmlns:m="http://schemas.openxmlformats.org/officeDocument/2006/math">
                    <m:f>
                      <m:fPr>
                        <m:ctrlPr>
                          <a:rPr lang="en-US" sz="2200" i="1" smtClean="0">
                            <a:latin typeface="Cambria Math"/>
                          </a:rPr>
                        </m:ctrlPr>
                      </m:fPr>
                      <m:num>
                        <m:r>
                          <m:rPr>
                            <m:nor/>
                          </m:rPr>
                          <a:rPr lang="en-US" sz="2200" dirty="0" smtClean="0"/>
                          <m:t>P</m:t>
                        </m:r>
                        <m:r>
                          <m:rPr>
                            <m:nor/>
                          </m:rPr>
                          <a:rPr lang="en-US" sz="2200" dirty="0" smtClean="0"/>
                          <m:t>(</m:t>
                        </m:r>
                        <m:r>
                          <m:rPr>
                            <m:nor/>
                          </m:rPr>
                          <a:rPr lang="en-US" sz="2200" dirty="0" smtClean="0"/>
                          <m:t>A</m:t>
                        </m:r>
                        <m:r>
                          <m:rPr>
                            <m:nor/>
                          </m:rPr>
                          <a:rPr lang="en-US" sz="2200" b="0" i="0" dirty="0" smtClean="0"/>
                          <m:t> </m:t>
                        </m:r>
                        <m:r>
                          <m:rPr>
                            <m:nor/>
                          </m:rPr>
                          <a:rPr lang="en-US" sz="2400" dirty="0">
                            <a:sym typeface="Symbol" panose="05050102010706020507" pitchFamily="18" charset="2"/>
                          </a:rPr>
                          <m:t></m:t>
                        </m:r>
                        <m:r>
                          <m:rPr>
                            <m:nor/>
                          </m:rPr>
                          <a:rPr lang="en-US" sz="2400" b="0" i="0" dirty="0" smtClean="0">
                            <a:sym typeface="Symbol" panose="05050102010706020507" pitchFamily="18" charset="2"/>
                          </a:rPr>
                          <m:t> </m:t>
                        </m:r>
                        <m:r>
                          <m:rPr>
                            <m:nor/>
                          </m:rPr>
                          <a:rPr lang="en-US" sz="2200" dirty="0" smtClean="0"/>
                          <m:t>B</m:t>
                        </m:r>
                        <m:r>
                          <m:rPr>
                            <m:nor/>
                          </m:rPr>
                          <a:rPr lang="en-US" sz="2200" dirty="0" smtClean="0"/>
                          <m:t>)</m:t>
                        </m:r>
                      </m:num>
                      <m:den>
                        <m:r>
                          <m:rPr>
                            <m:nor/>
                          </m:rPr>
                          <a:rPr lang="en-US" sz="2200" dirty="0" smtClean="0"/>
                          <m:t>P</m:t>
                        </m:r>
                        <m:r>
                          <m:rPr>
                            <m:nor/>
                          </m:rPr>
                          <a:rPr lang="en-US" sz="2200" dirty="0" smtClean="0"/>
                          <m:t>(</m:t>
                        </m:r>
                        <m:r>
                          <m:rPr>
                            <m:nor/>
                          </m:rPr>
                          <a:rPr lang="en-US" sz="2200" b="0" i="0" dirty="0" smtClean="0"/>
                          <m:t>B</m:t>
                        </m:r>
                        <m:r>
                          <m:rPr>
                            <m:nor/>
                          </m:rPr>
                          <a:rPr lang="en-US" sz="2200" dirty="0" smtClean="0"/>
                          <m:t>)</m:t>
                        </m:r>
                      </m:den>
                    </m:f>
                    <m:r>
                      <a:rPr lang="en-US" sz="2200" b="0" i="0" smtClean="0">
                        <a:latin typeface="Cambria Math" panose="02040503050406030204" pitchFamily="18" charset="0"/>
                      </a:rPr>
                      <m:t> </m:t>
                    </m:r>
                  </m:oMath>
                </a14:m>
                <a:r>
                  <a:rPr lang="en-US" sz="2200" dirty="0"/>
                  <a:t>= </a:t>
                </a:r>
                <a14:m>
                  <m:oMath xmlns:m="http://schemas.openxmlformats.org/officeDocument/2006/math">
                    <m:f>
                      <m:fPr>
                        <m:ctrlPr>
                          <a:rPr lang="en-US" sz="2200" i="1" smtClean="0">
                            <a:latin typeface="Cambria Math"/>
                          </a:rPr>
                        </m:ctrlPr>
                      </m:fPr>
                      <m:num>
                        <m:r>
                          <m:rPr>
                            <m:nor/>
                          </m:rPr>
                          <a:rPr lang="en-US" sz="2200" b="0" i="0" dirty="0" smtClean="0"/>
                          <m:t>2/4</m:t>
                        </m:r>
                      </m:num>
                      <m:den>
                        <m:r>
                          <m:rPr>
                            <m:nor/>
                          </m:rPr>
                          <a:rPr lang="en-US" sz="2200" b="0" i="0" dirty="0" smtClean="0"/>
                          <m:t>2/4</m:t>
                        </m:r>
                      </m:den>
                    </m:f>
                    <m:r>
                      <a:rPr lang="en-US" sz="2200" b="0" i="0" smtClean="0">
                        <a:latin typeface="Cambria Math" panose="02040503050406030204" pitchFamily="18" charset="0"/>
                      </a:rPr>
                      <m:t> </m:t>
                    </m:r>
                  </m:oMath>
                </a14:m>
                <a:r>
                  <a:rPr lang="en-US" sz="2200" dirty="0"/>
                  <a:t>= 1 </a:t>
                </a:r>
              </a:p>
            </p:txBody>
          </p:sp>
        </mc:Choice>
        <mc:Fallback>
          <p:sp>
            <p:nvSpPr>
              <p:cNvPr id="7" name="TextBox 6">
                <a:extLst>
                  <a:ext uri="{FF2B5EF4-FFF2-40B4-BE49-F238E27FC236}">
                    <a16:creationId xmlns:a16="http://schemas.microsoft.com/office/drawing/2014/main" xmlns:a14="http://schemas.microsoft.com/office/drawing/2010/main" xmlns="" id="{D06DDE9A-D448-4042-9585-965287B32D0E}"/>
                  </a:ext>
                </a:extLst>
              </p:cNvPr>
              <p:cNvSpPr txBox="1">
                <a:spLocks noRot="1" noChangeAspect="1" noMove="1" noResize="1" noEditPoints="1" noAdjustHandles="1" noChangeArrowheads="1" noChangeShapeType="1" noTextEdit="1"/>
              </p:cNvSpPr>
              <p:nvPr/>
            </p:nvSpPr>
            <p:spPr>
              <a:xfrm>
                <a:off x="7419503" y="3471583"/>
                <a:ext cx="3865610" cy="718210"/>
              </a:xfrm>
              <a:prstGeom prst="rect">
                <a:avLst/>
              </a:prstGeom>
              <a:blipFill rotWithShape="1">
                <a:blip r:embed="rId3"/>
                <a:stretch>
                  <a:fillRect l="-1893" r="-126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8AEF3E2-1759-46F0-98F9-B5268DE83E5B}"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14</a:t>
            </a:fld>
            <a:endParaRPr lang="en-US"/>
          </a:p>
        </p:txBody>
      </p:sp>
      <mc:AlternateContent xmlns:mc="http://schemas.openxmlformats.org/markup-compatibility/2006">
        <mc:Choice xmlns:a14="http://schemas.microsoft.com/office/drawing/2010/main" Requires="a14">
          <p:sp>
            <p:nvSpPr>
              <p:cNvPr id="10" name="Rounded Rectangle 9"/>
              <p:cNvSpPr/>
              <p:nvPr/>
            </p:nvSpPr>
            <p:spPr>
              <a:xfrm>
                <a:off x="1177446" y="1277829"/>
                <a:ext cx="9907000" cy="1728592"/>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The conditional probability of an event B given an event </a:t>
                </a:r>
                <a:r>
                  <a:rPr lang="en-US" sz="2400">
                    <a:solidFill>
                      <a:schemeClr val="tx1"/>
                    </a:solidFill>
                  </a:rPr>
                  <a:t>A</a:t>
                </a:r>
                <a:r>
                  <a:rPr lang="en-US" sz="2400" smtClean="0">
                    <a:solidFill>
                      <a:schemeClr val="tx1"/>
                    </a:solidFill>
                  </a:rPr>
                  <a:t>, denoted as P(B | A), is </a:t>
                </a:r>
              </a:p>
              <a:p>
                <a:pPr algn="ctr"/>
                <a:r>
                  <a:rPr lang="en-US" sz="2400" dirty="0" smtClean="0">
                    <a:solidFill>
                      <a:schemeClr val="tx1"/>
                    </a:solidFill>
                  </a:rPr>
                  <a:t>P(B | A) = </a:t>
                </a:r>
                <a14:m>
                  <m:oMath xmlns:m="http://schemas.openxmlformats.org/officeDocument/2006/math">
                    <m:f>
                      <m:fPr>
                        <m:ctrlPr>
                          <a:rPr lang="en-US" sz="2400" i="1">
                            <a:solidFill>
                              <a:schemeClr val="tx1"/>
                            </a:solidFill>
                            <a:latin typeface="Cambria Math"/>
                          </a:rPr>
                        </m:ctrlPr>
                      </m:fPr>
                      <m:num>
                        <m:r>
                          <m:rPr>
                            <m:nor/>
                          </m:rPr>
                          <a:rPr lang="en-US" sz="2400" dirty="0">
                            <a:solidFill>
                              <a:schemeClr val="tx1"/>
                            </a:solidFill>
                          </a:rPr>
                          <m:t>P</m:t>
                        </m:r>
                        <m:r>
                          <m:rPr>
                            <m:nor/>
                          </m:rPr>
                          <a:rPr lang="en-US" sz="2400" dirty="0">
                            <a:solidFill>
                              <a:schemeClr val="tx1"/>
                            </a:solidFill>
                          </a:rPr>
                          <m:t>(</m:t>
                        </m:r>
                        <m:r>
                          <m:rPr>
                            <m:nor/>
                          </m:rPr>
                          <a:rPr lang="en-US" sz="2400" dirty="0">
                            <a:solidFill>
                              <a:schemeClr val="tx1"/>
                            </a:solidFill>
                          </a:rPr>
                          <m:t>A</m:t>
                        </m:r>
                        <m:r>
                          <m:rPr>
                            <m:nor/>
                          </m:rPr>
                          <a:rPr lang="en-US" sz="2400" dirty="0">
                            <a:solidFill>
                              <a:schemeClr val="tx1"/>
                            </a:solidFill>
                          </a:rPr>
                          <m:t> </m:t>
                        </m:r>
                        <m:r>
                          <m:rPr>
                            <m:nor/>
                          </m:rPr>
                          <a:rPr lang="en-US" sz="2400" dirty="0">
                            <a:solidFill>
                              <a:schemeClr val="tx1"/>
                            </a:solidFill>
                            <a:sym typeface="Symbol" panose="05050102010706020507" pitchFamily="18" charset="2"/>
                          </a:rPr>
                          <m:t></m:t>
                        </m:r>
                        <m:r>
                          <m:rPr>
                            <m:nor/>
                          </m:rPr>
                          <a:rPr lang="en-US" sz="2400" dirty="0">
                            <a:solidFill>
                              <a:schemeClr val="tx1"/>
                            </a:solidFill>
                            <a:sym typeface="Symbol" panose="05050102010706020507" pitchFamily="18" charset="2"/>
                          </a:rPr>
                          <m:t> </m:t>
                        </m:r>
                        <m:r>
                          <m:rPr>
                            <m:nor/>
                          </m:rPr>
                          <a:rPr lang="en-US" sz="2400" dirty="0">
                            <a:solidFill>
                              <a:schemeClr val="tx1"/>
                            </a:solidFill>
                          </a:rPr>
                          <m:t>B</m:t>
                        </m:r>
                        <m:r>
                          <m:rPr>
                            <m:nor/>
                          </m:rPr>
                          <a:rPr lang="en-US" sz="2400" dirty="0">
                            <a:solidFill>
                              <a:schemeClr val="tx1"/>
                            </a:solidFill>
                          </a:rPr>
                          <m:t>)</m:t>
                        </m:r>
                      </m:num>
                      <m:den>
                        <m:r>
                          <m:rPr>
                            <m:nor/>
                          </m:rPr>
                          <a:rPr lang="en-US" sz="2400" dirty="0">
                            <a:solidFill>
                              <a:schemeClr val="tx1"/>
                            </a:solidFill>
                          </a:rPr>
                          <m:t>P</m:t>
                        </m:r>
                        <m:r>
                          <m:rPr>
                            <m:nor/>
                          </m:rPr>
                          <a:rPr lang="en-US" sz="2400" dirty="0">
                            <a:solidFill>
                              <a:schemeClr val="tx1"/>
                            </a:solidFill>
                          </a:rPr>
                          <m:t>(</m:t>
                        </m:r>
                        <m:r>
                          <m:rPr>
                            <m:nor/>
                          </m:rPr>
                          <a:rPr lang="en-US" sz="2400" dirty="0">
                            <a:solidFill>
                              <a:schemeClr val="tx1"/>
                            </a:solidFill>
                          </a:rPr>
                          <m:t>A</m:t>
                        </m:r>
                        <m:r>
                          <m:rPr>
                            <m:nor/>
                          </m:rPr>
                          <a:rPr lang="en-US" sz="2400" dirty="0">
                            <a:solidFill>
                              <a:schemeClr val="tx1"/>
                            </a:solidFill>
                          </a:rPr>
                          <m:t>)</m:t>
                        </m:r>
                      </m:den>
                    </m:f>
                    <m:r>
                      <a:rPr lang="en-US" sz="2400">
                        <a:solidFill>
                          <a:schemeClr val="tx1"/>
                        </a:solidFill>
                        <a:latin typeface="Cambria Math" panose="02040503050406030204" pitchFamily="18" charset="0"/>
                      </a:rPr>
                      <m:t> </m:t>
                    </m:r>
                  </m:oMath>
                </a14:m>
                <a:r>
                  <a:rPr lang="en-US" sz="2400" dirty="0">
                    <a:solidFill>
                      <a:schemeClr val="tx1"/>
                    </a:solidFill>
                  </a:rPr>
                  <a:t>, for P(A) </a:t>
                </a:r>
                <a:r>
                  <a:rPr lang="en-US" sz="2400">
                    <a:solidFill>
                      <a:schemeClr val="tx1"/>
                    </a:solidFill>
                  </a:rPr>
                  <a:t>&gt; </a:t>
                </a:r>
                <a:r>
                  <a:rPr lang="en-US" sz="2400" smtClean="0">
                    <a:solidFill>
                      <a:schemeClr val="tx1"/>
                    </a:solidFill>
                  </a:rPr>
                  <a:t>0</a:t>
                </a:r>
                <a:endParaRPr lang="en-US" sz="2400" dirty="0"/>
              </a:p>
            </p:txBody>
          </p:sp>
        </mc:Choice>
        <mc:Fallback>
          <p:sp>
            <p:nvSpPr>
              <p:cNvPr id="10" name="Rounded Rectangle 9"/>
              <p:cNvSpPr>
                <a:spLocks noRot="1" noChangeAspect="1" noMove="1" noResize="1" noEditPoints="1" noAdjustHandles="1" noChangeArrowheads="1" noChangeShapeType="1" noTextEdit="1"/>
              </p:cNvSpPr>
              <p:nvPr/>
            </p:nvSpPr>
            <p:spPr>
              <a:xfrm>
                <a:off x="1177446" y="1277829"/>
                <a:ext cx="9907000" cy="1728592"/>
              </a:xfrm>
              <a:prstGeom prst="roundRect">
                <a:avLst/>
              </a:prstGeom>
              <a:blipFill rotWithShape="1">
                <a:blip r:embed="rId4"/>
                <a:stretch>
                  <a:fillRect l="-61"/>
                </a:stretch>
              </a:blipFill>
              <a:ln>
                <a:solidFill>
                  <a:schemeClr val="accent1">
                    <a:lumMod val="50000"/>
                  </a:schemeClr>
                </a:solidFill>
              </a:ln>
            </p:spPr>
            <p:txBody>
              <a:bodyPr/>
              <a:lstStyle/>
              <a:p>
                <a:r>
                  <a:rPr lang="en-US">
                    <a:noFill/>
                  </a:rPr>
                  <a:t> </a:t>
                </a:r>
              </a:p>
            </p:txBody>
          </p:sp>
        </mc:Fallback>
      </mc:AlternateContent>
      <p:cxnSp>
        <p:nvCxnSpPr>
          <p:cNvPr id="12" name="Straight Connector 11"/>
          <p:cNvCxnSpPr/>
          <p:nvPr/>
        </p:nvCxnSpPr>
        <p:spPr>
          <a:xfrm flipV="1">
            <a:off x="5148197" y="4096011"/>
            <a:ext cx="2693096" cy="120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663847" y="5022938"/>
            <a:ext cx="768182" cy="2755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0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01637-0ECF-41D6-8399-EDA2C1D8D7E7}"/>
              </a:ext>
            </a:extLst>
          </p:cNvPr>
          <p:cNvSpPr>
            <a:spLocks noGrp="1"/>
          </p:cNvSpPr>
          <p:nvPr>
            <p:ph type="title"/>
          </p:nvPr>
        </p:nvSpPr>
        <p:spPr/>
        <p:txBody>
          <a:bodyPr/>
          <a:lstStyle/>
          <a:p>
            <a:r>
              <a:rPr lang="en-US" dirty="0"/>
              <a:t>Multiplication Rule</a:t>
            </a:r>
          </a:p>
        </p:txBody>
      </p:sp>
      <p:sp>
        <p:nvSpPr>
          <p:cNvPr id="4" name="TextBox 3">
            <a:extLst>
              <a:ext uri="{FF2B5EF4-FFF2-40B4-BE49-F238E27FC236}">
                <a16:creationId xmlns:a16="http://schemas.microsoft.com/office/drawing/2014/main" xmlns="" id="{205BFA3A-C02A-43B5-95D9-6FFE3E4039B0}"/>
              </a:ext>
            </a:extLst>
          </p:cNvPr>
          <p:cNvSpPr txBox="1"/>
          <p:nvPr/>
        </p:nvSpPr>
        <p:spPr>
          <a:xfrm>
            <a:off x="1043470" y="3956308"/>
            <a:ext cx="10149839" cy="1446550"/>
          </a:xfrm>
          <a:prstGeom prst="rect">
            <a:avLst/>
          </a:prstGeom>
          <a:noFill/>
        </p:spPr>
        <p:txBody>
          <a:bodyPr wrap="square" rtlCol="0">
            <a:spAutoFit/>
          </a:bodyPr>
          <a:lstStyle/>
          <a:p>
            <a:pPr algn="just"/>
            <a:r>
              <a:rPr lang="en-US" sz="2200" b="1" u="sng" dirty="0">
                <a:solidFill>
                  <a:srgbClr val="C00000"/>
                </a:solidFill>
              </a:rPr>
              <a:t>Ex.</a:t>
            </a:r>
            <a:r>
              <a:rPr lang="en-US" sz="2200" dirty="0"/>
              <a:t> </a:t>
            </a:r>
            <a:r>
              <a:rPr lang="en-US" sz="2000" dirty="0"/>
              <a:t>Consider an urn with 10 balls inside, </a:t>
            </a:r>
            <a:r>
              <a:rPr lang="en-US" sz="2000" b="1" dirty="0">
                <a:solidFill>
                  <a:srgbClr val="FF0000"/>
                </a:solidFill>
              </a:rPr>
              <a:t>7</a:t>
            </a:r>
            <a:r>
              <a:rPr lang="en-US" sz="2000" dirty="0"/>
              <a:t> of which are </a:t>
            </a:r>
            <a:r>
              <a:rPr lang="en-US" sz="2000" b="1" dirty="0">
                <a:solidFill>
                  <a:srgbClr val="FF0000"/>
                </a:solidFill>
              </a:rPr>
              <a:t>red</a:t>
            </a:r>
            <a:r>
              <a:rPr lang="en-US" sz="2000" dirty="0"/>
              <a:t> and </a:t>
            </a:r>
            <a:r>
              <a:rPr lang="en-US" sz="2000" b="1" dirty="0">
                <a:solidFill>
                  <a:srgbClr val="00FF00"/>
                </a:solidFill>
              </a:rPr>
              <a:t>3</a:t>
            </a:r>
            <a:r>
              <a:rPr lang="en-US" sz="2000" dirty="0"/>
              <a:t> of which are </a:t>
            </a:r>
            <a:r>
              <a:rPr lang="en-US" sz="2000" b="1" dirty="0">
                <a:solidFill>
                  <a:srgbClr val="00FF00"/>
                </a:solidFill>
              </a:rPr>
              <a:t>green</a:t>
            </a:r>
            <a:r>
              <a:rPr lang="en-US" sz="2000" dirty="0"/>
              <a:t>. Select 3 balls successively from the urn. Let A</a:t>
            </a:r>
            <a:r>
              <a:rPr lang="en-US" sz="2000" baseline="-25000" dirty="0"/>
              <a:t>1</a:t>
            </a:r>
            <a:r>
              <a:rPr lang="en-US" sz="2000" dirty="0"/>
              <a:t> =  “1</a:t>
            </a:r>
            <a:r>
              <a:rPr lang="en-US" sz="2000" baseline="30000" dirty="0"/>
              <a:t>st</a:t>
            </a:r>
            <a:r>
              <a:rPr lang="en-US" sz="2000" dirty="0"/>
              <a:t> ball is red”, A</a:t>
            </a:r>
            <a:r>
              <a:rPr lang="en-US" sz="2000" baseline="-25000" dirty="0"/>
              <a:t>2</a:t>
            </a:r>
            <a:r>
              <a:rPr lang="en-US" sz="2000" dirty="0"/>
              <a:t> = “2</a:t>
            </a:r>
            <a:r>
              <a:rPr lang="en-US" sz="2000" baseline="30000" dirty="0"/>
              <a:t>nd</a:t>
            </a:r>
            <a:r>
              <a:rPr lang="en-US" sz="2000" dirty="0"/>
              <a:t> ball is red”, and A</a:t>
            </a:r>
            <a:r>
              <a:rPr lang="en-US" sz="2000" baseline="-25000" dirty="0"/>
              <a:t>3</a:t>
            </a:r>
            <a:r>
              <a:rPr lang="en-US" sz="2000" dirty="0"/>
              <a:t> = “3</a:t>
            </a:r>
            <a:r>
              <a:rPr lang="en-US" sz="2000" baseline="30000" dirty="0"/>
              <a:t>rd</a:t>
            </a:r>
            <a:r>
              <a:rPr lang="en-US" sz="2000" dirty="0"/>
              <a:t> ball is red”. </a:t>
            </a:r>
          </a:p>
          <a:p>
            <a:pPr algn="just"/>
            <a:r>
              <a:rPr lang="en-US" sz="2000" dirty="0"/>
              <a:t>Then </a:t>
            </a:r>
            <a:r>
              <a:rPr lang="en-US" sz="2600" dirty="0"/>
              <a:t>P(A</a:t>
            </a:r>
            <a:r>
              <a:rPr lang="en-US" sz="2600" baseline="-25000" dirty="0"/>
              <a:t>1</a:t>
            </a:r>
            <a:r>
              <a:rPr lang="en-US" sz="2600" dirty="0"/>
              <a:t> ∩ A</a:t>
            </a:r>
            <a:r>
              <a:rPr lang="en-US" sz="2600" baseline="-25000" dirty="0"/>
              <a:t>2</a:t>
            </a:r>
            <a:r>
              <a:rPr lang="en-US" sz="2600" dirty="0"/>
              <a:t> ∩ A</a:t>
            </a:r>
            <a:r>
              <a:rPr lang="en-US" sz="2600" baseline="-25000" dirty="0"/>
              <a:t>3</a:t>
            </a:r>
            <a:r>
              <a:rPr lang="en-US" sz="2600" dirty="0"/>
              <a:t>) = P(A</a:t>
            </a:r>
            <a:r>
              <a:rPr lang="en-US" sz="2600" baseline="-25000" dirty="0"/>
              <a:t>1</a:t>
            </a:r>
            <a:r>
              <a:rPr lang="en-US" sz="2600" dirty="0"/>
              <a:t>)P(A</a:t>
            </a:r>
            <a:r>
              <a:rPr lang="en-US" sz="2600" baseline="-25000" dirty="0"/>
              <a:t>2</a:t>
            </a:r>
            <a:r>
              <a:rPr lang="en-US" sz="2600" dirty="0"/>
              <a:t> | A</a:t>
            </a:r>
            <a:r>
              <a:rPr lang="en-US" sz="2600" baseline="-25000" dirty="0"/>
              <a:t>1</a:t>
            </a:r>
            <a:r>
              <a:rPr lang="en-US" sz="2600" dirty="0"/>
              <a:t>)P(A</a:t>
            </a:r>
            <a:r>
              <a:rPr lang="en-US" sz="2600" baseline="-25000" dirty="0"/>
              <a:t>3</a:t>
            </a:r>
            <a:r>
              <a:rPr lang="en-US" sz="2600" dirty="0"/>
              <a:t> | A</a:t>
            </a:r>
            <a:r>
              <a:rPr lang="en-US" sz="2600" baseline="-25000" dirty="0"/>
              <a:t>2</a:t>
            </a:r>
            <a:r>
              <a:rPr lang="en-US" sz="2600" dirty="0"/>
              <a:t> ∩ A</a:t>
            </a:r>
            <a:r>
              <a:rPr lang="en-US" sz="2600" baseline="-25000" dirty="0"/>
              <a:t>1</a:t>
            </a:r>
            <a:r>
              <a:rPr lang="en-US" sz="2600" dirty="0"/>
              <a:t>) </a:t>
            </a:r>
            <a:r>
              <a:rPr lang="en-US" sz="2000" dirty="0">
                <a:solidFill>
                  <a:srgbClr val="0000CC"/>
                </a:solidFill>
              </a:rPr>
              <a:t>=  (5/8)(6/9)(7/10)</a:t>
            </a:r>
            <a:endParaRPr lang="en-US" sz="2000" dirty="0"/>
          </a:p>
        </p:txBody>
      </p:sp>
      <p:sp>
        <p:nvSpPr>
          <p:cNvPr id="5" name="Date Placeholder 4"/>
          <p:cNvSpPr>
            <a:spLocks noGrp="1"/>
          </p:cNvSpPr>
          <p:nvPr>
            <p:ph type="dt" sz="half" idx="10"/>
          </p:nvPr>
        </p:nvSpPr>
        <p:spPr/>
        <p:txBody>
          <a:bodyPr/>
          <a:lstStyle/>
          <a:p>
            <a:fld id="{7CF97ABB-1FAC-48A1-818C-ACB9A9E29E4E}"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15</a:t>
            </a:fld>
            <a:endParaRPr lang="en-US"/>
          </a:p>
        </p:txBody>
      </p:sp>
      <p:sp>
        <p:nvSpPr>
          <p:cNvPr id="8" name="Rounded Rectangle 7"/>
          <p:cNvSpPr/>
          <p:nvPr/>
        </p:nvSpPr>
        <p:spPr>
          <a:xfrm>
            <a:off x="1114816" y="1372558"/>
            <a:ext cx="10058400" cy="812275"/>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smtClean="0">
                <a:solidFill>
                  <a:schemeClr val="tx1"/>
                </a:solidFill>
              </a:rPr>
              <a:t>P(A </a:t>
            </a:r>
            <a:r>
              <a:rPr lang="en-US" sz="2600">
                <a:solidFill>
                  <a:schemeClr val="tx1"/>
                </a:solidFill>
                <a:sym typeface="Symbol" panose="05050102010706020507" pitchFamily="18" charset="2"/>
              </a:rPr>
              <a:t> </a:t>
            </a:r>
            <a:r>
              <a:rPr lang="en-US" sz="2600">
                <a:solidFill>
                  <a:schemeClr val="tx1"/>
                </a:solidFill>
              </a:rPr>
              <a:t>B) = P(A | B)P(B) = P(B | </a:t>
            </a:r>
            <a:r>
              <a:rPr lang="en-US" sz="2600">
                <a:solidFill>
                  <a:schemeClr val="tx1"/>
                </a:solidFill>
              </a:rPr>
              <a:t>A)P(A</a:t>
            </a:r>
            <a:r>
              <a:rPr lang="en-US" sz="2600" smtClean="0">
                <a:solidFill>
                  <a:schemeClr val="tx1"/>
                </a:solidFill>
              </a:rPr>
              <a:t>)</a:t>
            </a:r>
            <a:endParaRPr lang="en-US" sz="2600">
              <a:solidFill>
                <a:schemeClr val="tx1"/>
              </a:solidFill>
            </a:endParaRPr>
          </a:p>
        </p:txBody>
      </p:sp>
      <p:sp>
        <p:nvSpPr>
          <p:cNvPr id="11" name="Rounded Rectangle 10"/>
          <p:cNvSpPr/>
          <p:nvPr/>
        </p:nvSpPr>
        <p:spPr>
          <a:xfrm>
            <a:off x="1114816" y="2404997"/>
            <a:ext cx="10058400" cy="1290181"/>
          </a:xfrm>
          <a:prstGeom prst="roundRect">
            <a:avLst/>
          </a:prstGeom>
          <a:solidFill>
            <a:srgbClr val="FFFF99"/>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solidFill>
                  <a:schemeClr val="tx1"/>
                </a:solidFill>
              </a:rPr>
              <a:t>	P(A</a:t>
            </a:r>
            <a:r>
              <a:rPr lang="en-US" sz="2400" baseline="-25000" smtClean="0">
                <a:solidFill>
                  <a:schemeClr val="tx1"/>
                </a:solidFill>
              </a:rPr>
              <a:t>1</a:t>
            </a:r>
            <a:r>
              <a:rPr lang="en-US" sz="2400" smtClean="0">
                <a:solidFill>
                  <a:schemeClr val="tx1"/>
                </a:solidFill>
              </a:rPr>
              <a:t> </a:t>
            </a:r>
            <a:r>
              <a:rPr lang="en-US" sz="2400">
                <a:solidFill>
                  <a:schemeClr val="tx1"/>
                </a:solidFill>
                <a:sym typeface="Symbol" panose="05050102010706020507" pitchFamily="18" charset="2"/>
              </a:rPr>
              <a:t></a:t>
            </a:r>
            <a:r>
              <a:rPr lang="en-US" sz="2400" smtClean="0">
                <a:solidFill>
                  <a:schemeClr val="tx1"/>
                </a:solidFill>
              </a:rPr>
              <a:t> </a:t>
            </a:r>
            <a:r>
              <a:rPr lang="en-US" sz="2400">
                <a:solidFill>
                  <a:schemeClr val="tx1"/>
                </a:solidFill>
              </a:rPr>
              <a:t>A</a:t>
            </a:r>
            <a:r>
              <a:rPr lang="en-US" sz="2400" baseline="-25000">
                <a:solidFill>
                  <a:schemeClr val="tx1"/>
                </a:solidFill>
              </a:rPr>
              <a:t>2</a:t>
            </a:r>
            <a:r>
              <a:rPr lang="en-US" sz="2400">
                <a:solidFill>
                  <a:schemeClr val="tx1"/>
                </a:solidFill>
              </a:rPr>
              <a:t> </a:t>
            </a:r>
            <a:r>
              <a:rPr lang="en-US" sz="2400">
                <a:solidFill>
                  <a:schemeClr val="tx1"/>
                </a:solidFill>
                <a:sym typeface="Symbol" panose="05050102010706020507" pitchFamily="18" charset="2"/>
              </a:rPr>
              <a:t></a:t>
            </a:r>
            <a:r>
              <a:rPr lang="en-US" sz="2400" smtClean="0">
                <a:solidFill>
                  <a:schemeClr val="tx1"/>
                </a:solidFill>
              </a:rPr>
              <a:t> </a:t>
            </a:r>
            <a:r>
              <a:rPr lang="en-US" sz="2400">
                <a:solidFill>
                  <a:schemeClr val="tx1"/>
                </a:solidFill>
              </a:rPr>
              <a:t>A</a:t>
            </a:r>
            <a:r>
              <a:rPr lang="en-US" sz="2400" baseline="-25000">
                <a:solidFill>
                  <a:schemeClr val="tx1"/>
                </a:solidFill>
              </a:rPr>
              <a:t>3</a:t>
            </a:r>
            <a:r>
              <a:rPr lang="en-US" sz="2400" smtClean="0">
                <a:solidFill>
                  <a:schemeClr val="tx1"/>
                </a:solidFill>
              </a:rPr>
              <a:t>) 	=  	P(A</a:t>
            </a:r>
            <a:r>
              <a:rPr lang="en-US" sz="2400" baseline="-25000" smtClean="0">
                <a:solidFill>
                  <a:schemeClr val="tx1"/>
                </a:solidFill>
              </a:rPr>
              <a:t>2</a:t>
            </a:r>
            <a:r>
              <a:rPr lang="en-US" sz="2400" smtClean="0">
                <a:solidFill>
                  <a:schemeClr val="tx1"/>
                </a:solidFill>
              </a:rPr>
              <a:t> </a:t>
            </a:r>
            <a:r>
              <a:rPr lang="en-US" sz="2400">
                <a:solidFill>
                  <a:schemeClr val="tx1"/>
                </a:solidFill>
                <a:sym typeface="Symbol" panose="05050102010706020507" pitchFamily="18" charset="2"/>
              </a:rPr>
              <a:t></a:t>
            </a:r>
            <a:r>
              <a:rPr lang="en-US" sz="2400" smtClean="0">
                <a:solidFill>
                  <a:schemeClr val="tx1"/>
                </a:solidFill>
              </a:rPr>
              <a:t> </a:t>
            </a:r>
            <a:r>
              <a:rPr lang="en-US" sz="2400">
                <a:solidFill>
                  <a:schemeClr val="tx1"/>
                </a:solidFill>
              </a:rPr>
              <a:t>A</a:t>
            </a:r>
            <a:r>
              <a:rPr lang="en-US" sz="2400" baseline="-25000">
                <a:solidFill>
                  <a:schemeClr val="tx1"/>
                </a:solidFill>
              </a:rPr>
              <a:t>3</a:t>
            </a:r>
            <a:r>
              <a:rPr lang="en-US" sz="2400">
                <a:solidFill>
                  <a:schemeClr val="tx1"/>
                </a:solidFill>
              </a:rPr>
              <a:t> | A</a:t>
            </a:r>
            <a:r>
              <a:rPr lang="en-US" sz="2400" baseline="-25000">
                <a:solidFill>
                  <a:schemeClr val="tx1"/>
                </a:solidFill>
              </a:rPr>
              <a:t>1</a:t>
            </a:r>
            <a:r>
              <a:rPr lang="en-US" sz="2400">
                <a:solidFill>
                  <a:schemeClr val="tx1"/>
                </a:solidFill>
              </a:rPr>
              <a:t>)P(A</a:t>
            </a:r>
            <a:r>
              <a:rPr lang="en-US" sz="2400" baseline="-25000">
                <a:solidFill>
                  <a:schemeClr val="tx1"/>
                </a:solidFill>
              </a:rPr>
              <a:t>1</a:t>
            </a:r>
            <a:r>
              <a:rPr lang="en-US" sz="2400">
                <a:solidFill>
                  <a:schemeClr val="tx1"/>
                </a:solidFill>
              </a:rPr>
              <a:t>)</a:t>
            </a:r>
          </a:p>
          <a:p>
            <a:r>
              <a:rPr lang="en-US" sz="2400" smtClean="0">
                <a:solidFill>
                  <a:schemeClr val="tx1"/>
                </a:solidFill>
              </a:rPr>
              <a:t>				=  	P(A</a:t>
            </a:r>
            <a:r>
              <a:rPr lang="en-US" sz="2400" baseline="-25000" smtClean="0">
                <a:solidFill>
                  <a:schemeClr val="tx1"/>
                </a:solidFill>
              </a:rPr>
              <a:t>1</a:t>
            </a:r>
            <a:r>
              <a:rPr lang="en-US" sz="2400" smtClean="0">
                <a:solidFill>
                  <a:schemeClr val="tx1"/>
                </a:solidFill>
              </a:rPr>
              <a:t>)P(A</a:t>
            </a:r>
            <a:r>
              <a:rPr lang="en-US" sz="2400" baseline="-25000" smtClean="0">
                <a:solidFill>
                  <a:schemeClr val="tx1"/>
                </a:solidFill>
              </a:rPr>
              <a:t>2</a:t>
            </a:r>
            <a:r>
              <a:rPr lang="en-US" sz="2400" smtClean="0">
                <a:solidFill>
                  <a:schemeClr val="tx1"/>
                </a:solidFill>
              </a:rPr>
              <a:t> </a:t>
            </a:r>
            <a:r>
              <a:rPr lang="en-US" sz="2400">
                <a:solidFill>
                  <a:schemeClr val="tx1"/>
                </a:solidFill>
              </a:rPr>
              <a:t>| A</a:t>
            </a:r>
            <a:r>
              <a:rPr lang="en-US" sz="2400" baseline="-25000">
                <a:solidFill>
                  <a:schemeClr val="tx1"/>
                </a:solidFill>
              </a:rPr>
              <a:t>1</a:t>
            </a:r>
            <a:r>
              <a:rPr lang="en-US" sz="2400">
                <a:solidFill>
                  <a:schemeClr val="tx1"/>
                </a:solidFill>
              </a:rPr>
              <a:t>)P(A</a:t>
            </a:r>
            <a:r>
              <a:rPr lang="en-US" sz="2400" baseline="-25000">
                <a:solidFill>
                  <a:schemeClr val="tx1"/>
                </a:solidFill>
              </a:rPr>
              <a:t>3</a:t>
            </a:r>
            <a:r>
              <a:rPr lang="en-US" sz="2400">
                <a:solidFill>
                  <a:schemeClr val="tx1"/>
                </a:solidFill>
              </a:rPr>
              <a:t> | A</a:t>
            </a:r>
            <a:r>
              <a:rPr lang="en-US" sz="2400" baseline="-25000">
                <a:solidFill>
                  <a:schemeClr val="tx1"/>
                </a:solidFill>
              </a:rPr>
              <a:t>2</a:t>
            </a:r>
            <a:r>
              <a:rPr lang="en-US" sz="2400">
                <a:solidFill>
                  <a:schemeClr val="tx1"/>
                </a:solidFill>
              </a:rPr>
              <a:t> ∩ A</a:t>
            </a:r>
            <a:r>
              <a:rPr lang="en-US" sz="2400" baseline="-25000">
                <a:solidFill>
                  <a:schemeClr val="tx1"/>
                </a:solidFill>
              </a:rPr>
              <a:t>1</a:t>
            </a:r>
            <a:r>
              <a:rPr lang="en-US" sz="2400">
                <a:solidFill>
                  <a:schemeClr val="tx1"/>
                </a:solidFill>
              </a:rPr>
              <a:t>)</a:t>
            </a:r>
          </a:p>
        </p:txBody>
      </p:sp>
    </p:spTree>
    <p:extLst>
      <p:ext uri="{BB962C8B-B14F-4D97-AF65-F5344CB8AC3E}">
        <p14:creationId xmlns:p14="http://schemas.microsoft.com/office/powerpoint/2010/main" val="4266046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117400E-CA20-4682-9F3E-325377EF027F}"/>
              </a:ext>
            </a:extLst>
          </p:cNvPr>
          <p:cNvSpPr txBox="1"/>
          <p:nvPr/>
        </p:nvSpPr>
        <p:spPr>
          <a:xfrm>
            <a:off x="1027356" y="861848"/>
            <a:ext cx="9955834" cy="1569660"/>
          </a:xfrm>
          <a:prstGeom prst="rect">
            <a:avLst/>
          </a:prstGeom>
          <a:noFill/>
        </p:spPr>
        <p:txBody>
          <a:bodyPr wrap="square" rtlCol="0">
            <a:spAutoFit/>
          </a:bodyPr>
          <a:lstStyle/>
          <a:p>
            <a:pPr algn="just"/>
            <a:r>
              <a:rPr lang="en-US" sz="3200" b="1" u="sng" dirty="0">
                <a:solidFill>
                  <a:srgbClr val="C00000"/>
                </a:solidFill>
              </a:rPr>
              <a:t>Ex.</a:t>
            </a:r>
            <a:r>
              <a:rPr lang="en-US" sz="3200" dirty="0"/>
              <a:t> Someone wants to walk from </a:t>
            </a:r>
            <a:r>
              <a:rPr lang="en-US" sz="3200" dirty="0">
                <a:solidFill>
                  <a:srgbClr val="C00000"/>
                </a:solidFill>
              </a:rPr>
              <a:t>O to B</a:t>
            </a:r>
            <a:r>
              <a:rPr lang="en-US" sz="3200" dirty="0"/>
              <a:t>. What is the probability that he will reach B after two random steps?</a:t>
            </a:r>
          </a:p>
        </p:txBody>
      </p:sp>
      <p:pic>
        <p:nvPicPr>
          <p:cNvPr id="45" name="Picture 44">
            <a:extLst>
              <a:ext uri="{FF2B5EF4-FFF2-40B4-BE49-F238E27FC236}">
                <a16:creationId xmlns:a16="http://schemas.microsoft.com/office/drawing/2014/main" xmlns="" id="{5009D217-BD9E-4BE5-ACAC-57250CCDDCA0}"/>
              </a:ext>
            </a:extLst>
          </p:cNvPr>
          <p:cNvPicPr>
            <a:picLocks noChangeAspect="1"/>
          </p:cNvPicPr>
          <p:nvPr/>
        </p:nvPicPr>
        <p:blipFill>
          <a:blip r:embed="rId2"/>
          <a:stretch>
            <a:fillRect/>
          </a:stretch>
        </p:blipFill>
        <p:spPr>
          <a:xfrm>
            <a:off x="1525233" y="2397948"/>
            <a:ext cx="3543300" cy="2657475"/>
          </a:xfrm>
          <a:prstGeom prst="rect">
            <a:avLst/>
          </a:prstGeom>
        </p:spPr>
      </p:pic>
      <p:sp>
        <p:nvSpPr>
          <p:cNvPr id="46" name="TextBox 45">
            <a:extLst>
              <a:ext uri="{FF2B5EF4-FFF2-40B4-BE49-F238E27FC236}">
                <a16:creationId xmlns:a16="http://schemas.microsoft.com/office/drawing/2014/main" xmlns="" id="{DBBF3154-0DB3-472D-8389-F5B15113E39C}"/>
              </a:ext>
            </a:extLst>
          </p:cNvPr>
          <p:cNvSpPr txBox="1"/>
          <p:nvPr/>
        </p:nvSpPr>
        <p:spPr>
          <a:xfrm>
            <a:off x="4354830" y="2532043"/>
            <a:ext cx="7178039" cy="954107"/>
          </a:xfrm>
          <a:prstGeom prst="rect">
            <a:avLst/>
          </a:prstGeom>
          <a:noFill/>
        </p:spPr>
        <p:txBody>
          <a:bodyPr wrap="square" rtlCol="0">
            <a:spAutoFit/>
          </a:bodyPr>
          <a:lstStyle/>
          <a:p>
            <a:r>
              <a:rPr lang="en-US" sz="2800" dirty="0"/>
              <a:t>P(O </a:t>
            </a:r>
            <a:r>
              <a:rPr lang="en-US" sz="2800" dirty="0">
                <a:sym typeface="Wingdings" panose="05000000000000000000" pitchFamily="2" charset="2"/>
              </a:rPr>
              <a:t> B</a:t>
            </a:r>
            <a:r>
              <a:rPr lang="en-US" sz="2800" dirty="0"/>
              <a:t>) = P(O </a:t>
            </a:r>
            <a:r>
              <a:rPr lang="en-US" sz="2800" dirty="0">
                <a:sym typeface="Wingdings" panose="05000000000000000000" pitchFamily="2" charset="2"/>
              </a:rPr>
              <a:t> </a:t>
            </a:r>
            <a:r>
              <a:rPr lang="en-US" sz="2800" dirty="0">
                <a:solidFill>
                  <a:srgbClr val="0000CC"/>
                </a:solidFill>
                <a:sym typeface="Wingdings" panose="05000000000000000000" pitchFamily="2" charset="2"/>
              </a:rPr>
              <a:t>A</a:t>
            </a:r>
            <a:r>
              <a:rPr lang="en-US" sz="2800" dirty="0">
                <a:sym typeface="Wingdings" panose="05000000000000000000" pitchFamily="2" charset="2"/>
              </a:rPr>
              <a:t>  B</a:t>
            </a:r>
            <a:r>
              <a:rPr lang="en-US" sz="2800" dirty="0"/>
              <a:t>) + P(O </a:t>
            </a:r>
            <a:r>
              <a:rPr lang="en-US" sz="2800" dirty="0">
                <a:sym typeface="Wingdings" panose="05000000000000000000" pitchFamily="2" charset="2"/>
              </a:rPr>
              <a:t></a:t>
            </a:r>
            <a:r>
              <a:rPr lang="en-US" sz="2800" dirty="0">
                <a:solidFill>
                  <a:srgbClr val="0000CC"/>
                </a:solidFill>
                <a:sym typeface="Wingdings" panose="05000000000000000000" pitchFamily="2" charset="2"/>
              </a:rPr>
              <a:t>A’</a:t>
            </a:r>
            <a:r>
              <a:rPr lang="en-US" sz="2800" dirty="0">
                <a:sym typeface="Wingdings" panose="05000000000000000000" pitchFamily="2" charset="2"/>
              </a:rPr>
              <a:t>  B)</a:t>
            </a:r>
          </a:p>
          <a:p>
            <a:r>
              <a:rPr lang="en-US" sz="2800" dirty="0">
                <a:sym typeface="Wingdings" panose="05000000000000000000" pitchFamily="2" charset="2"/>
              </a:rPr>
              <a:t>= (1/2)(1/3) + (1/2)(1/2) = 1/6 + ¼ = 5/12</a:t>
            </a:r>
          </a:p>
        </p:txBody>
      </p:sp>
      <p:sp>
        <p:nvSpPr>
          <p:cNvPr id="47" name="TextBox 46">
            <a:extLst>
              <a:ext uri="{FF2B5EF4-FFF2-40B4-BE49-F238E27FC236}">
                <a16:creationId xmlns:a16="http://schemas.microsoft.com/office/drawing/2014/main" xmlns="" id="{6BBE60AD-78AE-43B3-A9F1-EE14C08C819F}"/>
              </a:ext>
            </a:extLst>
          </p:cNvPr>
          <p:cNvSpPr txBox="1"/>
          <p:nvPr/>
        </p:nvSpPr>
        <p:spPr>
          <a:xfrm>
            <a:off x="2514600" y="2785257"/>
            <a:ext cx="2031325" cy="430887"/>
          </a:xfrm>
          <a:prstGeom prst="rect">
            <a:avLst/>
          </a:prstGeom>
          <a:noFill/>
        </p:spPr>
        <p:txBody>
          <a:bodyPr wrap="none" rtlCol="0">
            <a:spAutoFit/>
          </a:bodyPr>
          <a:lstStyle/>
          <a:p>
            <a:r>
              <a:rPr lang="en-US" sz="2200" dirty="0">
                <a:solidFill>
                  <a:srgbClr val="0000CC"/>
                </a:solidFill>
              </a:rPr>
              <a:t>½</a:t>
            </a:r>
            <a:r>
              <a:rPr lang="en-US" sz="2200" dirty="0"/>
              <a:t>	  </a:t>
            </a:r>
            <a:r>
              <a:rPr lang="en-US" sz="2200" dirty="0">
                <a:solidFill>
                  <a:srgbClr val="FF0000"/>
                </a:solidFill>
              </a:rPr>
              <a:t>½</a:t>
            </a:r>
            <a:r>
              <a:rPr lang="en-US" sz="2200" dirty="0"/>
              <a:t>	</a:t>
            </a:r>
          </a:p>
        </p:txBody>
      </p:sp>
      <p:sp>
        <p:nvSpPr>
          <p:cNvPr id="48" name="TextBox 47">
            <a:extLst>
              <a:ext uri="{FF2B5EF4-FFF2-40B4-BE49-F238E27FC236}">
                <a16:creationId xmlns:a16="http://schemas.microsoft.com/office/drawing/2014/main" xmlns="" id="{C0A073F3-1333-430B-A394-FC692FF02C6D}"/>
              </a:ext>
            </a:extLst>
          </p:cNvPr>
          <p:cNvSpPr txBox="1"/>
          <p:nvPr/>
        </p:nvSpPr>
        <p:spPr>
          <a:xfrm>
            <a:off x="1591269" y="4221123"/>
            <a:ext cx="3877985" cy="369332"/>
          </a:xfrm>
          <a:prstGeom prst="rect">
            <a:avLst/>
          </a:prstGeom>
          <a:noFill/>
        </p:spPr>
        <p:txBody>
          <a:bodyPr wrap="none" rtlCol="0">
            <a:spAutoFit/>
          </a:bodyPr>
          <a:lstStyle/>
          <a:p>
            <a:r>
              <a:rPr lang="en-US" dirty="0"/>
              <a:t>1/3   1/3   </a:t>
            </a:r>
            <a:r>
              <a:rPr lang="en-US" dirty="0">
                <a:solidFill>
                  <a:srgbClr val="0000CC"/>
                </a:solidFill>
              </a:rPr>
              <a:t>1/3</a:t>
            </a:r>
            <a:r>
              <a:rPr lang="en-US" dirty="0"/>
              <a:t>	 </a:t>
            </a:r>
            <a:r>
              <a:rPr lang="en-US" dirty="0">
                <a:solidFill>
                  <a:srgbClr val="FF0000"/>
                </a:solidFill>
              </a:rPr>
              <a:t>½</a:t>
            </a:r>
            <a:r>
              <a:rPr lang="en-US" dirty="0"/>
              <a:t>	 ½	</a:t>
            </a:r>
          </a:p>
        </p:txBody>
      </p:sp>
      <p:sp>
        <p:nvSpPr>
          <p:cNvPr id="2" name="Date Placeholder 1"/>
          <p:cNvSpPr>
            <a:spLocks noGrp="1"/>
          </p:cNvSpPr>
          <p:nvPr>
            <p:ph type="dt" sz="half" idx="10"/>
          </p:nvPr>
        </p:nvSpPr>
        <p:spPr/>
        <p:txBody>
          <a:bodyPr/>
          <a:lstStyle/>
          <a:p>
            <a:fld id="{4339BC2C-1236-4802-B346-A914EDD69620}" type="datetime1">
              <a:rPr lang="en-US" smtClean="0"/>
              <a:t>12/15/2021</a:t>
            </a:fld>
            <a:endParaRPr lang="en-US"/>
          </a:p>
        </p:txBody>
      </p:sp>
      <p:sp>
        <p:nvSpPr>
          <p:cNvPr id="3" name="Footer Placeholder 2"/>
          <p:cNvSpPr>
            <a:spLocks noGrp="1"/>
          </p:cNvSpPr>
          <p:nvPr>
            <p:ph type="ftr" sz="quarter" idx="11"/>
          </p:nvPr>
        </p:nvSpPr>
        <p:spPr/>
        <p:txBody>
          <a:bodyPr/>
          <a:lstStyle/>
          <a:p>
            <a:r>
              <a:rPr lang="en-US" smtClean="0"/>
              <a:t>Chapter 2 - Probability</a:t>
            </a:r>
            <a:endParaRPr lang="en-US"/>
          </a:p>
        </p:txBody>
      </p:sp>
      <p:sp>
        <p:nvSpPr>
          <p:cNvPr id="4" name="Slide Number Placeholder 3"/>
          <p:cNvSpPr>
            <a:spLocks noGrp="1"/>
          </p:cNvSpPr>
          <p:nvPr>
            <p:ph type="sldNum" sz="quarter" idx="12"/>
          </p:nvPr>
        </p:nvSpPr>
        <p:spPr/>
        <p:txBody>
          <a:bodyPr/>
          <a:lstStyle/>
          <a:p>
            <a:fld id="{4869B3E5-427E-42EC-A0B0-9514C8A5A7AC}" type="slidenum">
              <a:rPr lang="en-US" smtClean="0"/>
              <a:t>16</a:t>
            </a:fld>
            <a:endParaRPr lang="en-US"/>
          </a:p>
        </p:txBody>
      </p:sp>
    </p:spTree>
    <p:extLst>
      <p:ext uri="{BB962C8B-B14F-4D97-AF65-F5344CB8AC3E}">
        <p14:creationId xmlns:p14="http://schemas.microsoft.com/office/powerpoint/2010/main" val="7366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64355-D65F-450F-AE9C-9F356CB304B4}"/>
              </a:ext>
            </a:extLst>
          </p:cNvPr>
          <p:cNvSpPr>
            <a:spLocks noGrp="1"/>
          </p:cNvSpPr>
          <p:nvPr>
            <p:ph type="title"/>
          </p:nvPr>
        </p:nvSpPr>
        <p:spPr/>
        <p:txBody>
          <a:bodyPr/>
          <a:lstStyle/>
          <a:p>
            <a:r>
              <a:rPr lang="en-US" dirty="0"/>
              <a:t>Total Probability Rule (two events)</a:t>
            </a:r>
          </a:p>
        </p:txBody>
      </p:sp>
      <p:sp>
        <p:nvSpPr>
          <p:cNvPr id="3" name="Date Placeholder 2"/>
          <p:cNvSpPr>
            <a:spLocks noGrp="1"/>
          </p:cNvSpPr>
          <p:nvPr>
            <p:ph type="dt" sz="half" idx="10"/>
          </p:nvPr>
        </p:nvSpPr>
        <p:spPr/>
        <p:txBody>
          <a:bodyPr/>
          <a:lstStyle/>
          <a:p>
            <a:fld id="{5404410C-58AE-41C0-A11A-C95C2042057F}" type="datetime1">
              <a:rPr lang="en-US" smtClean="0"/>
              <a:t>12/15/2021</a:t>
            </a:fld>
            <a:endParaRPr lang="en-US"/>
          </a:p>
        </p:txBody>
      </p:sp>
      <p:sp>
        <p:nvSpPr>
          <p:cNvPr id="4" name="Footer Placeholder 3"/>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17</a:t>
            </a:fld>
            <a:endParaRPr lang="en-US"/>
          </a:p>
        </p:txBody>
      </p:sp>
      <p:sp>
        <p:nvSpPr>
          <p:cNvPr id="8" name="Rounded Rectangle 7"/>
          <p:cNvSpPr/>
          <p:nvPr/>
        </p:nvSpPr>
        <p:spPr>
          <a:xfrm>
            <a:off x="764088" y="1402916"/>
            <a:ext cx="10589712" cy="1753643"/>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smtClean="0">
                <a:solidFill>
                  <a:schemeClr val="tx1"/>
                </a:solidFill>
                <a:latin typeface="Roboto" panose="02000000000000000000" pitchFamily="2" charset="0"/>
                <a:ea typeface="Roboto" panose="02000000000000000000" pitchFamily="2" charset="0"/>
              </a:rPr>
              <a:t>For any events A and B,</a:t>
            </a:r>
          </a:p>
          <a:p>
            <a:pPr algn="ctr"/>
            <a:endParaRPr lang="en-US" sz="2500" smtClean="0">
              <a:solidFill>
                <a:schemeClr val="tx1"/>
              </a:solidFill>
              <a:latin typeface="Roboto" panose="02000000000000000000" pitchFamily="2" charset="0"/>
              <a:ea typeface="Roboto" panose="02000000000000000000" pitchFamily="2" charset="0"/>
            </a:endParaRPr>
          </a:p>
          <a:p>
            <a:pPr algn="ctr"/>
            <a:r>
              <a:rPr lang="en-US" sz="2600" smtClean="0">
                <a:solidFill>
                  <a:schemeClr val="tx1"/>
                </a:solidFill>
                <a:latin typeface="Roboto" panose="02000000000000000000" pitchFamily="2" charset="0"/>
                <a:ea typeface="Roboto" panose="02000000000000000000" pitchFamily="2" charset="0"/>
              </a:rPr>
              <a:t>P(B) = P(B </a:t>
            </a:r>
            <a:r>
              <a:rPr lang="en-US" sz="2600" smtClean="0">
                <a:solidFill>
                  <a:schemeClr val="tx1"/>
                </a:solidFill>
                <a:latin typeface="Roboto" panose="02000000000000000000" pitchFamily="2" charset="0"/>
                <a:ea typeface="Roboto" panose="02000000000000000000" pitchFamily="2" charset="0"/>
                <a:sym typeface="Symbol"/>
              </a:rPr>
              <a:t> </a:t>
            </a:r>
            <a:r>
              <a:rPr lang="en-US" sz="2600" smtClean="0">
                <a:solidFill>
                  <a:schemeClr val="tx1"/>
                </a:solidFill>
                <a:latin typeface="Roboto" panose="02000000000000000000" pitchFamily="2" charset="0"/>
                <a:ea typeface="Roboto" panose="02000000000000000000" pitchFamily="2" charset="0"/>
              </a:rPr>
              <a:t>A) + P(B </a:t>
            </a:r>
            <a:r>
              <a:rPr lang="en-US" sz="2600">
                <a:solidFill>
                  <a:schemeClr val="tx1"/>
                </a:solidFill>
                <a:latin typeface="Roboto" panose="02000000000000000000" pitchFamily="2" charset="0"/>
                <a:ea typeface="Roboto" panose="02000000000000000000" pitchFamily="2" charset="0"/>
                <a:sym typeface="Symbol"/>
              </a:rPr>
              <a:t> </a:t>
            </a:r>
            <a:r>
              <a:rPr lang="en-US" sz="2600" smtClean="0">
                <a:solidFill>
                  <a:schemeClr val="tx1"/>
                </a:solidFill>
                <a:latin typeface="Roboto" panose="02000000000000000000" pitchFamily="2" charset="0"/>
                <a:ea typeface="Roboto" panose="02000000000000000000" pitchFamily="2" charset="0"/>
              </a:rPr>
              <a:t>A</a:t>
            </a:r>
            <a:r>
              <a:rPr lang="en-US" sz="2600" smtClean="0">
                <a:solidFill>
                  <a:schemeClr val="tx1"/>
                </a:solidFill>
                <a:latin typeface="Roboto" panose="02000000000000000000" pitchFamily="2" charset="0"/>
                <a:ea typeface="Roboto" panose="02000000000000000000" pitchFamily="2" charset="0"/>
                <a:sym typeface="Symbol"/>
              </a:rPr>
              <a:t></a:t>
            </a:r>
            <a:r>
              <a:rPr lang="en-US" sz="2600" smtClean="0">
                <a:solidFill>
                  <a:schemeClr val="tx1"/>
                </a:solidFill>
                <a:latin typeface="Roboto" panose="02000000000000000000" pitchFamily="2" charset="0"/>
                <a:ea typeface="Roboto" panose="02000000000000000000" pitchFamily="2" charset="0"/>
              </a:rPr>
              <a:t>) = P(B | A)P(A) + P(B | A</a:t>
            </a:r>
            <a:r>
              <a:rPr lang="en-US" sz="2600" smtClean="0">
                <a:solidFill>
                  <a:schemeClr val="tx1"/>
                </a:solidFill>
                <a:latin typeface="Roboto" panose="02000000000000000000" pitchFamily="2" charset="0"/>
                <a:ea typeface="Roboto" panose="02000000000000000000" pitchFamily="2" charset="0"/>
                <a:sym typeface="Symbol"/>
              </a:rPr>
              <a:t></a:t>
            </a:r>
            <a:r>
              <a:rPr lang="en-US" sz="2600" smtClean="0">
                <a:solidFill>
                  <a:schemeClr val="tx1"/>
                </a:solidFill>
                <a:latin typeface="Roboto" panose="02000000000000000000" pitchFamily="2" charset="0"/>
                <a:ea typeface="Roboto" panose="02000000000000000000" pitchFamily="2" charset="0"/>
              </a:rPr>
              <a:t>)P(A</a:t>
            </a:r>
            <a:r>
              <a:rPr lang="en-US" sz="2600" smtClean="0">
                <a:solidFill>
                  <a:schemeClr val="tx1"/>
                </a:solidFill>
                <a:latin typeface="Roboto" panose="02000000000000000000" pitchFamily="2" charset="0"/>
                <a:ea typeface="Roboto" panose="02000000000000000000" pitchFamily="2" charset="0"/>
                <a:sym typeface="Symbol"/>
              </a:rPr>
              <a:t></a:t>
            </a:r>
            <a:r>
              <a:rPr lang="en-US" sz="2600" smtClean="0">
                <a:solidFill>
                  <a:schemeClr val="tx1"/>
                </a:solidFill>
                <a:latin typeface="Roboto" panose="02000000000000000000" pitchFamily="2" charset="0"/>
                <a:ea typeface="Roboto" panose="02000000000000000000" pitchFamily="2" charset="0"/>
              </a:rPr>
              <a:t>)</a:t>
            </a:r>
            <a:endParaRPr lang="en-US" sz="2600">
              <a:solidFill>
                <a:schemeClr val="tx1"/>
              </a:solidFill>
              <a:latin typeface="Roboto" panose="02000000000000000000" pitchFamily="2" charset="0"/>
              <a:ea typeface="Roboto" panose="02000000000000000000" pitchFamily="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921" y="3423372"/>
            <a:ext cx="3883785" cy="2311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770846" y="4228438"/>
            <a:ext cx="4199872" cy="926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Partitioning an event into two mutually exclusive subsets.</a:t>
            </a:r>
          </a:p>
        </p:txBody>
      </p:sp>
    </p:spTree>
    <p:extLst>
      <p:ext uri="{BB962C8B-B14F-4D97-AF65-F5344CB8AC3E}">
        <p14:creationId xmlns:p14="http://schemas.microsoft.com/office/powerpoint/2010/main" val="331687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47DA9-6F87-458E-BCCA-FED5213EE091}"/>
              </a:ext>
            </a:extLst>
          </p:cNvPr>
          <p:cNvSpPr>
            <a:spLocks noGrp="1"/>
          </p:cNvSpPr>
          <p:nvPr>
            <p:ph type="title"/>
          </p:nvPr>
        </p:nvSpPr>
        <p:spPr/>
        <p:txBody>
          <a:bodyPr/>
          <a:lstStyle/>
          <a:p>
            <a:r>
              <a:rPr lang="en-US" dirty="0"/>
              <a:t>Total Probability Rule (multiple events)</a:t>
            </a:r>
          </a:p>
        </p:txBody>
      </p:sp>
      <p:pic>
        <p:nvPicPr>
          <p:cNvPr id="5" name="Picture 4">
            <a:extLst>
              <a:ext uri="{FF2B5EF4-FFF2-40B4-BE49-F238E27FC236}">
                <a16:creationId xmlns:a16="http://schemas.microsoft.com/office/drawing/2014/main" xmlns="" id="{D0A59E5C-30D9-40BF-AE17-0BAE621A8203}"/>
              </a:ext>
            </a:extLst>
          </p:cNvPr>
          <p:cNvPicPr>
            <a:picLocks noChangeAspect="1"/>
          </p:cNvPicPr>
          <p:nvPr/>
        </p:nvPicPr>
        <p:blipFill>
          <a:blip r:embed="rId2"/>
          <a:stretch>
            <a:fillRect/>
          </a:stretch>
        </p:blipFill>
        <p:spPr>
          <a:xfrm>
            <a:off x="8789670" y="1458756"/>
            <a:ext cx="2927985" cy="1410366"/>
          </a:xfrm>
          <a:prstGeom prst="rect">
            <a:avLst/>
          </a:prstGeom>
        </p:spPr>
      </p:pic>
      <p:pic>
        <p:nvPicPr>
          <p:cNvPr id="7" name="Picture 6">
            <a:extLst>
              <a:ext uri="{FF2B5EF4-FFF2-40B4-BE49-F238E27FC236}">
                <a16:creationId xmlns:a16="http://schemas.microsoft.com/office/drawing/2014/main" xmlns="" id="{2F90561A-342B-44A6-8E74-703253A8ABC3}"/>
              </a:ext>
            </a:extLst>
          </p:cNvPr>
          <p:cNvPicPr>
            <a:picLocks noChangeAspect="1"/>
          </p:cNvPicPr>
          <p:nvPr/>
        </p:nvPicPr>
        <p:blipFill>
          <a:blip r:embed="rId3"/>
          <a:stretch>
            <a:fillRect/>
          </a:stretch>
        </p:blipFill>
        <p:spPr>
          <a:xfrm>
            <a:off x="657225" y="1447326"/>
            <a:ext cx="8098155" cy="1480467"/>
          </a:xfrm>
          <a:prstGeom prst="rect">
            <a:avLst/>
          </a:prstGeom>
          <a:ln>
            <a:solidFill>
              <a:srgbClr val="C00000"/>
            </a:solidFill>
          </a:ln>
        </p:spPr>
      </p:pic>
      <p:sp>
        <p:nvSpPr>
          <p:cNvPr id="8" name="TextBox 7">
            <a:extLst>
              <a:ext uri="{FF2B5EF4-FFF2-40B4-BE49-F238E27FC236}">
                <a16:creationId xmlns:a16="http://schemas.microsoft.com/office/drawing/2014/main" xmlns="" id="{5CB6B597-1D06-481E-8E9A-0A2FB101E6C2}"/>
              </a:ext>
            </a:extLst>
          </p:cNvPr>
          <p:cNvSpPr txBox="1"/>
          <p:nvPr/>
        </p:nvSpPr>
        <p:spPr>
          <a:xfrm>
            <a:off x="838200" y="3207236"/>
            <a:ext cx="10648950" cy="2554545"/>
          </a:xfrm>
          <a:prstGeom prst="rect">
            <a:avLst/>
          </a:prstGeom>
          <a:noFill/>
        </p:spPr>
        <p:txBody>
          <a:bodyPr wrap="square" rtlCol="0">
            <a:spAutoFit/>
          </a:bodyPr>
          <a:lstStyle/>
          <a:p>
            <a:r>
              <a:rPr lang="en-US" b="1" u="sng" dirty="0">
                <a:solidFill>
                  <a:srgbClr val="C00000"/>
                </a:solidFill>
              </a:rPr>
              <a:t>Ex</a:t>
            </a:r>
            <a:r>
              <a:rPr lang="en-US" dirty="0"/>
              <a:t>. (</a:t>
            </a:r>
            <a:r>
              <a:rPr lang="en-US" sz="2000" dirty="0"/>
              <a:t>Semiconductor Failures) Assume the following probabilities for product failure subject to levels of contamination in manufacturing:</a:t>
            </a:r>
          </a:p>
          <a:p>
            <a:endParaRPr lang="en-US" sz="2000" dirty="0"/>
          </a:p>
          <a:p>
            <a:r>
              <a:rPr lang="en-US" sz="2000" dirty="0"/>
              <a:t>In a particular production run, </a:t>
            </a:r>
            <a:r>
              <a:rPr lang="en-US" sz="2000" dirty="0">
                <a:solidFill>
                  <a:srgbClr val="C00000"/>
                </a:solidFill>
              </a:rPr>
              <a:t>20%</a:t>
            </a:r>
            <a:r>
              <a:rPr lang="en-US" sz="2000" dirty="0"/>
              <a:t> of the chips </a:t>
            </a:r>
          </a:p>
          <a:p>
            <a:r>
              <a:rPr lang="en-US" sz="2000" dirty="0"/>
              <a:t>are subjected to high levels of contamination, </a:t>
            </a:r>
          </a:p>
          <a:p>
            <a:r>
              <a:rPr lang="en-US" sz="2000" dirty="0">
                <a:solidFill>
                  <a:srgbClr val="C00000"/>
                </a:solidFill>
              </a:rPr>
              <a:t>30%</a:t>
            </a:r>
            <a:r>
              <a:rPr lang="en-US" sz="2000" dirty="0"/>
              <a:t> to medium levels of contamination, </a:t>
            </a:r>
          </a:p>
          <a:p>
            <a:r>
              <a:rPr lang="en-US" sz="2000" dirty="0"/>
              <a:t>and </a:t>
            </a:r>
            <a:r>
              <a:rPr lang="en-US" sz="2000" dirty="0">
                <a:solidFill>
                  <a:srgbClr val="C00000"/>
                </a:solidFill>
              </a:rPr>
              <a:t>50%</a:t>
            </a:r>
            <a:r>
              <a:rPr lang="en-US" sz="2000" dirty="0"/>
              <a:t> to low levels of contamination. </a:t>
            </a:r>
          </a:p>
          <a:p>
            <a:r>
              <a:rPr lang="en-US" sz="2000" dirty="0"/>
              <a:t>What is the probability that a product using one of these chips fails?</a:t>
            </a:r>
          </a:p>
        </p:txBody>
      </p:sp>
      <p:pic>
        <p:nvPicPr>
          <p:cNvPr id="4" name="Picture 3">
            <a:extLst>
              <a:ext uri="{FF2B5EF4-FFF2-40B4-BE49-F238E27FC236}">
                <a16:creationId xmlns:a16="http://schemas.microsoft.com/office/drawing/2014/main" xmlns="" id="{D9746FC3-5587-4AE3-A9F0-367D231AD2E5}"/>
              </a:ext>
            </a:extLst>
          </p:cNvPr>
          <p:cNvPicPr>
            <a:picLocks noChangeAspect="1"/>
          </p:cNvPicPr>
          <p:nvPr/>
        </p:nvPicPr>
        <p:blipFill>
          <a:blip r:embed="rId4"/>
          <a:stretch>
            <a:fillRect/>
          </a:stretch>
        </p:blipFill>
        <p:spPr>
          <a:xfrm>
            <a:off x="6369336" y="3800357"/>
            <a:ext cx="4999086" cy="1433387"/>
          </a:xfrm>
          <a:prstGeom prst="rect">
            <a:avLst/>
          </a:prstGeom>
          <a:ln>
            <a:solidFill>
              <a:schemeClr val="accent1">
                <a:lumMod val="50000"/>
              </a:schemeClr>
            </a:solidFill>
          </a:ln>
        </p:spPr>
      </p:pic>
      <p:sp>
        <p:nvSpPr>
          <p:cNvPr id="3" name="Date Placeholder 2"/>
          <p:cNvSpPr>
            <a:spLocks noGrp="1"/>
          </p:cNvSpPr>
          <p:nvPr>
            <p:ph type="dt" sz="half" idx="10"/>
          </p:nvPr>
        </p:nvSpPr>
        <p:spPr/>
        <p:txBody>
          <a:bodyPr/>
          <a:lstStyle/>
          <a:p>
            <a:fld id="{68383E83-2075-4BA0-977F-A96B7E610833}"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18</a:t>
            </a:fld>
            <a:endParaRPr lang="en-US"/>
          </a:p>
        </p:txBody>
      </p:sp>
    </p:spTree>
    <p:extLst>
      <p:ext uri="{BB962C8B-B14F-4D97-AF65-F5344CB8AC3E}">
        <p14:creationId xmlns:p14="http://schemas.microsoft.com/office/powerpoint/2010/main" val="9758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60871-AEA5-4C3D-B377-4400EB09B763}"/>
              </a:ext>
            </a:extLst>
          </p:cNvPr>
          <p:cNvSpPr>
            <a:spLocks noGrp="1"/>
          </p:cNvSpPr>
          <p:nvPr>
            <p:ph type="title"/>
          </p:nvPr>
        </p:nvSpPr>
        <p:spPr/>
        <p:txBody>
          <a:bodyPr/>
          <a:lstStyle/>
          <a:p>
            <a:r>
              <a:rPr lang="en-US" dirty="0"/>
              <a:t>Example (cont.)</a:t>
            </a:r>
          </a:p>
        </p:txBody>
      </p:sp>
      <p:pic>
        <p:nvPicPr>
          <p:cNvPr id="5" name="Picture 4">
            <a:extLst>
              <a:ext uri="{FF2B5EF4-FFF2-40B4-BE49-F238E27FC236}">
                <a16:creationId xmlns:a16="http://schemas.microsoft.com/office/drawing/2014/main" xmlns="" id="{C81A812D-A433-4FE6-B982-9A43C332CAC2}"/>
              </a:ext>
            </a:extLst>
          </p:cNvPr>
          <p:cNvPicPr>
            <a:picLocks noChangeAspect="1"/>
          </p:cNvPicPr>
          <p:nvPr/>
        </p:nvPicPr>
        <p:blipFill>
          <a:blip r:embed="rId2"/>
          <a:stretch>
            <a:fillRect/>
          </a:stretch>
        </p:blipFill>
        <p:spPr>
          <a:xfrm>
            <a:off x="929613" y="1459098"/>
            <a:ext cx="10161548" cy="4238366"/>
          </a:xfrm>
          <a:prstGeom prst="rect">
            <a:avLst/>
          </a:prstGeom>
        </p:spPr>
      </p:pic>
      <p:sp>
        <p:nvSpPr>
          <p:cNvPr id="6" name="Rectangle 5">
            <a:extLst>
              <a:ext uri="{FF2B5EF4-FFF2-40B4-BE49-F238E27FC236}">
                <a16:creationId xmlns:a16="http://schemas.microsoft.com/office/drawing/2014/main" xmlns="" id="{EE3CAC48-022B-4CA3-B988-5D7097F6D57F}"/>
              </a:ext>
            </a:extLst>
          </p:cNvPr>
          <p:cNvSpPr/>
          <p:nvPr/>
        </p:nvSpPr>
        <p:spPr>
          <a:xfrm>
            <a:off x="1691640" y="2028434"/>
            <a:ext cx="8618220" cy="13030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xmlns="" id="{C6A5E820-97DE-44F0-BFF7-3D1A30656CFC}"/>
              </a:ext>
            </a:extLst>
          </p:cNvPr>
          <p:cNvCxnSpPr/>
          <p:nvPr/>
        </p:nvCxnSpPr>
        <p:spPr>
          <a:xfrm flipV="1">
            <a:off x="8549640" y="1639814"/>
            <a:ext cx="445770" cy="3886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F15F6133-DDCE-4049-A287-8CCA92BCBAAC}"/>
              </a:ext>
            </a:extLst>
          </p:cNvPr>
          <p:cNvSpPr txBox="1"/>
          <p:nvPr/>
        </p:nvSpPr>
        <p:spPr>
          <a:xfrm>
            <a:off x="7806690" y="1293342"/>
            <a:ext cx="3698448" cy="369332"/>
          </a:xfrm>
          <a:prstGeom prst="rect">
            <a:avLst/>
          </a:prstGeom>
          <a:noFill/>
        </p:spPr>
        <p:txBody>
          <a:bodyPr wrap="none" rtlCol="0">
            <a:spAutoFit/>
          </a:bodyPr>
          <a:lstStyle/>
          <a:p>
            <a:r>
              <a:rPr lang="en-US" dirty="0"/>
              <a:t>Mutually exclusive and exhausted</a:t>
            </a:r>
          </a:p>
        </p:txBody>
      </p:sp>
      <p:sp>
        <p:nvSpPr>
          <p:cNvPr id="3" name="Date Placeholder 2"/>
          <p:cNvSpPr>
            <a:spLocks noGrp="1"/>
          </p:cNvSpPr>
          <p:nvPr>
            <p:ph type="dt" sz="half" idx="10"/>
          </p:nvPr>
        </p:nvSpPr>
        <p:spPr/>
        <p:txBody>
          <a:bodyPr/>
          <a:lstStyle/>
          <a:p>
            <a:fld id="{979917A3-5965-462B-A07E-7599539B4FC6}" type="datetime1">
              <a:rPr lang="en-US" smtClean="0"/>
              <a:t>12/15/2021</a:t>
            </a:fld>
            <a:endParaRPr lang="en-US"/>
          </a:p>
        </p:txBody>
      </p:sp>
      <p:sp>
        <p:nvSpPr>
          <p:cNvPr id="4" name="Footer Placeholder 3"/>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19</a:t>
            </a:fld>
            <a:endParaRPr lang="en-US"/>
          </a:p>
        </p:txBody>
      </p:sp>
    </p:spTree>
    <p:extLst>
      <p:ext uri="{BB962C8B-B14F-4D97-AF65-F5344CB8AC3E}">
        <p14:creationId xmlns:p14="http://schemas.microsoft.com/office/powerpoint/2010/main" val="1986714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41782-9A1A-488F-9A95-67F43953803E}"/>
              </a:ext>
            </a:extLst>
          </p:cNvPr>
          <p:cNvSpPr>
            <a:spLocks noGrp="1"/>
          </p:cNvSpPr>
          <p:nvPr>
            <p:ph type="title"/>
          </p:nvPr>
        </p:nvSpPr>
        <p:spPr/>
        <p:txBody>
          <a:bodyPr/>
          <a:lstStyle/>
          <a:p>
            <a:r>
              <a:rPr lang="en-US"/>
              <a:t>Introduction - The Monty </a:t>
            </a:r>
            <a:r>
              <a:rPr lang="en-US"/>
              <a:t>Hall </a:t>
            </a:r>
            <a:r>
              <a:rPr lang="en-US" smtClean="0"/>
              <a:t>problem</a:t>
            </a:r>
            <a:endParaRPr lang="en-US" dirty="0"/>
          </a:p>
        </p:txBody>
      </p:sp>
      <p:cxnSp>
        <p:nvCxnSpPr>
          <p:cNvPr id="5" name="Straight Arrow Connector 4">
            <a:extLst>
              <a:ext uri="{FF2B5EF4-FFF2-40B4-BE49-F238E27FC236}">
                <a16:creationId xmlns:a16="http://schemas.microsoft.com/office/drawing/2014/main" xmlns="" id="{EFBAC216-45CA-4AE2-A0C7-04B13287E6D7}"/>
              </a:ext>
            </a:extLst>
          </p:cNvPr>
          <p:cNvCxnSpPr>
            <a:cxnSpLocks/>
            <a:endCxn id="10" idx="3"/>
          </p:cNvCxnSpPr>
          <p:nvPr/>
        </p:nvCxnSpPr>
        <p:spPr>
          <a:xfrm flipV="1">
            <a:off x="8659727" y="5182773"/>
            <a:ext cx="439315" cy="18456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42D1265-C4FE-40DC-9332-8E1B0E471067}"/>
              </a:ext>
            </a:extLst>
          </p:cNvPr>
          <p:cNvSpPr txBox="1"/>
          <p:nvPr/>
        </p:nvSpPr>
        <p:spPr>
          <a:xfrm>
            <a:off x="7420101" y="5470674"/>
            <a:ext cx="3762568" cy="369332"/>
          </a:xfrm>
          <a:prstGeom prst="rect">
            <a:avLst/>
          </a:prstGeom>
          <a:noFill/>
        </p:spPr>
        <p:txBody>
          <a:bodyPr wrap="none" rtlCol="0">
            <a:spAutoFit/>
          </a:bodyPr>
          <a:lstStyle/>
          <a:p>
            <a:r>
              <a:rPr lang="en-US" dirty="0"/>
              <a:t>Some results of 1000 trials using R</a:t>
            </a:r>
          </a:p>
        </p:txBody>
      </p:sp>
      <p:pic>
        <p:nvPicPr>
          <p:cNvPr id="8" name="Picture 7">
            <a:extLst>
              <a:ext uri="{FF2B5EF4-FFF2-40B4-BE49-F238E27FC236}">
                <a16:creationId xmlns:a16="http://schemas.microsoft.com/office/drawing/2014/main" xmlns="" id="{47E7FAAD-4B72-4919-A44B-0BFEF351EF18}"/>
              </a:ext>
            </a:extLst>
          </p:cNvPr>
          <p:cNvPicPr>
            <a:picLocks noChangeAspect="1"/>
          </p:cNvPicPr>
          <p:nvPr/>
        </p:nvPicPr>
        <p:blipFill>
          <a:blip r:embed="rId2"/>
          <a:stretch>
            <a:fillRect/>
          </a:stretch>
        </p:blipFill>
        <p:spPr>
          <a:xfrm>
            <a:off x="5795466" y="1490597"/>
            <a:ext cx="5442634" cy="3013690"/>
          </a:xfrm>
          <a:prstGeom prst="rect">
            <a:avLst/>
          </a:prstGeom>
        </p:spPr>
      </p:pic>
      <p:pic>
        <p:nvPicPr>
          <p:cNvPr id="9" name="Picture 8">
            <a:extLst>
              <a:ext uri="{FF2B5EF4-FFF2-40B4-BE49-F238E27FC236}">
                <a16:creationId xmlns:a16="http://schemas.microsoft.com/office/drawing/2014/main" xmlns="" id="{4836B4A8-97DC-4953-B42F-5D595A1EBE4E}"/>
              </a:ext>
            </a:extLst>
          </p:cNvPr>
          <p:cNvPicPr>
            <a:picLocks noChangeAspect="1"/>
          </p:cNvPicPr>
          <p:nvPr/>
        </p:nvPicPr>
        <p:blipFill>
          <a:blip r:embed="rId3"/>
          <a:stretch>
            <a:fillRect/>
          </a:stretch>
        </p:blipFill>
        <p:spPr>
          <a:xfrm>
            <a:off x="9099042" y="4327759"/>
            <a:ext cx="1676400" cy="847725"/>
          </a:xfrm>
          <a:prstGeom prst="rect">
            <a:avLst/>
          </a:prstGeom>
        </p:spPr>
      </p:pic>
      <p:sp>
        <p:nvSpPr>
          <p:cNvPr id="10" name="Oval 9">
            <a:extLst>
              <a:ext uri="{FF2B5EF4-FFF2-40B4-BE49-F238E27FC236}">
                <a16:creationId xmlns:a16="http://schemas.microsoft.com/office/drawing/2014/main" xmlns="" id="{FC11B729-4041-4D74-AC89-548C5482DC2F}"/>
              </a:ext>
            </a:extLst>
          </p:cNvPr>
          <p:cNvSpPr/>
          <p:nvPr/>
        </p:nvSpPr>
        <p:spPr>
          <a:xfrm>
            <a:off x="8999881" y="4622949"/>
            <a:ext cx="677116" cy="6558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R-Programming 1.0.0 Apk (Android 4.0.x - Ice Cream Sandwich) | APK Tools">
            <a:extLst>
              <a:ext uri="{FF2B5EF4-FFF2-40B4-BE49-F238E27FC236}">
                <a16:creationId xmlns:a16="http://schemas.microsoft.com/office/drawing/2014/main" xmlns="" id="{6675C25E-6455-461A-A310-437FB2714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0598" y="5246138"/>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5B7F4FE-56C1-4ECC-BEBE-3BF132A86DB0}" type="datetime1">
              <a:rPr lang="en-US" smtClean="0"/>
              <a:t>12/15/2021</a:t>
            </a:fld>
            <a:endParaRPr lang="en-US"/>
          </a:p>
        </p:txBody>
      </p:sp>
      <p:sp>
        <p:nvSpPr>
          <p:cNvPr id="12" name="Footer Placeholder 11"/>
          <p:cNvSpPr>
            <a:spLocks noGrp="1"/>
          </p:cNvSpPr>
          <p:nvPr>
            <p:ph type="ftr" sz="quarter" idx="11"/>
          </p:nvPr>
        </p:nvSpPr>
        <p:spPr/>
        <p:txBody>
          <a:bodyPr/>
          <a:lstStyle/>
          <a:p>
            <a:r>
              <a:rPr lang="en-US" smtClean="0"/>
              <a:t>Chapter 2 - Probability</a:t>
            </a:r>
            <a:endParaRPr lang="en-US"/>
          </a:p>
        </p:txBody>
      </p:sp>
      <p:sp>
        <p:nvSpPr>
          <p:cNvPr id="13" name="Slide Number Placeholder 12"/>
          <p:cNvSpPr>
            <a:spLocks noGrp="1"/>
          </p:cNvSpPr>
          <p:nvPr>
            <p:ph type="sldNum" sz="quarter" idx="12"/>
          </p:nvPr>
        </p:nvSpPr>
        <p:spPr/>
        <p:txBody>
          <a:bodyPr/>
          <a:lstStyle/>
          <a:p>
            <a:fld id="{4869B3E5-427E-42EC-A0B0-9514C8A5A7AC}" type="slidenum">
              <a:rPr lang="en-US" smtClean="0"/>
              <a:t>2</a:t>
            </a:fld>
            <a:endParaRPr lang="en-US"/>
          </a:p>
        </p:txBody>
      </p:sp>
      <p:sp>
        <p:nvSpPr>
          <p:cNvPr id="15" name="Rectangle 14"/>
          <p:cNvSpPr/>
          <p:nvPr/>
        </p:nvSpPr>
        <p:spPr>
          <a:xfrm>
            <a:off x="876823" y="3396561"/>
            <a:ext cx="4622103" cy="17978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tx1"/>
                </a:solidFill>
              </a:rPr>
              <a:t>In search of a new car, the player picks a door, say </a:t>
            </a:r>
            <a:r>
              <a:rPr lang="en-US" sz="2000" i="1">
                <a:solidFill>
                  <a:schemeClr val="tx1"/>
                </a:solidFill>
              </a:rPr>
              <a:t>1</a:t>
            </a:r>
            <a:r>
              <a:rPr lang="en-US" sz="2000">
                <a:solidFill>
                  <a:schemeClr val="tx1"/>
                </a:solidFill>
              </a:rPr>
              <a:t>. The game host then opens one of the other doors, say </a:t>
            </a:r>
            <a:r>
              <a:rPr lang="en-US" sz="2000" i="1">
                <a:solidFill>
                  <a:schemeClr val="tx1"/>
                </a:solidFill>
              </a:rPr>
              <a:t>3</a:t>
            </a:r>
            <a:r>
              <a:rPr lang="en-US" sz="2000">
                <a:solidFill>
                  <a:schemeClr val="tx1"/>
                </a:solidFill>
              </a:rPr>
              <a:t>, to reveal a goat and offers to let the player switch from door </a:t>
            </a:r>
            <a:r>
              <a:rPr lang="en-US" sz="2000" i="1">
                <a:solidFill>
                  <a:schemeClr val="tx1"/>
                </a:solidFill>
              </a:rPr>
              <a:t>1</a:t>
            </a:r>
            <a:r>
              <a:rPr lang="en-US" sz="2000">
                <a:solidFill>
                  <a:schemeClr val="tx1"/>
                </a:solidFill>
              </a:rPr>
              <a:t> to door </a:t>
            </a:r>
            <a:r>
              <a:rPr lang="en-US" sz="2000" i="1">
                <a:solidFill>
                  <a:schemeClr val="tx1"/>
                </a:solidFill>
              </a:rPr>
              <a:t>2</a:t>
            </a:r>
            <a:r>
              <a:rPr lang="en-US" sz="2000" smtClean="0">
                <a:solidFill>
                  <a:schemeClr val="tx1"/>
                </a:solidFill>
              </a:rPr>
              <a:t>.</a:t>
            </a:r>
            <a:endParaRPr lang="en-US" sz="200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757" y="1436569"/>
            <a:ext cx="3466447" cy="1922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04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78549-0011-4619-881B-A9703CC03281}"/>
              </a:ext>
            </a:extLst>
          </p:cNvPr>
          <p:cNvSpPr>
            <a:spLocks noGrp="1"/>
          </p:cNvSpPr>
          <p:nvPr>
            <p:ph type="title"/>
          </p:nvPr>
        </p:nvSpPr>
        <p:spPr/>
        <p:txBody>
          <a:bodyPr/>
          <a:lstStyle/>
          <a:p>
            <a:r>
              <a:rPr lang="en-US" dirty="0"/>
              <a:t>Bayes’ Theorem</a:t>
            </a:r>
          </a:p>
        </p:txBody>
      </p:sp>
      <p:sp>
        <p:nvSpPr>
          <p:cNvPr id="4" name="TextBox 3">
            <a:extLst>
              <a:ext uri="{FF2B5EF4-FFF2-40B4-BE49-F238E27FC236}">
                <a16:creationId xmlns:a16="http://schemas.microsoft.com/office/drawing/2014/main" xmlns="" id="{5956A215-2C3B-4CE8-9AAE-1627E2FD26A4}"/>
              </a:ext>
            </a:extLst>
          </p:cNvPr>
          <p:cNvSpPr txBox="1"/>
          <p:nvPr/>
        </p:nvSpPr>
        <p:spPr>
          <a:xfrm>
            <a:off x="979744" y="3973570"/>
            <a:ext cx="10237470" cy="1200329"/>
          </a:xfrm>
          <a:prstGeom prst="rect">
            <a:avLst/>
          </a:prstGeom>
          <a:noFill/>
        </p:spPr>
        <p:txBody>
          <a:bodyPr wrap="square" rtlCol="0">
            <a:spAutoFit/>
          </a:bodyPr>
          <a:lstStyle/>
          <a:p>
            <a:r>
              <a:rPr lang="en-US" sz="2400" dirty="0"/>
              <a:t>Usually in applications we are given (or know) a </a:t>
            </a:r>
            <a:r>
              <a:rPr lang="en-US" sz="2400" i="1" dirty="0">
                <a:solidFill>
                  <a:srgbClr val="C00000"/>
                </a:solidFill>
              </a:rPr>
              <a:t>priori </a:t>
            </a:r>
            <a:r>
              <a:rPr lang="en-US" sz="2400" dirty="0"/>
              <a:t>probabilities P(</a:t>
            </a:r>
            <a:r>
              <a:rPr lang="en-US" sz="2400" dirty="0" err="1"/>
              <a:t>E</a:t>
            </a:r>
            <a:r>
              <a:rPr lang="en-US" sz="2400" baseline="-25000" dirty="0" err="1"/>
              <a:t>i</a:t>
            </a:r>
            <a:r>
              <a:rPr lang="en-US" sz="2400" dirty="0"/>
              <a:t>). We collect some evidence, which we represent by the event B. </a:t>
            </a:r>
          </a:p>
          <a:p>
            <a:r>
              <a:rPr lang="en-US" sz="2400" dirty="0"/>
              <a:t>Bayes’ rule can be used to </a:t>
            </a:r>
            <a:r>
              <a:rPr lang="en-US" sz="2400" i="1" dirty="0">
                <a:solidFill>
                  <a:srgbClr val="C00000"/>
                </a:solidFill>
              </a:rPr>
              <a:t>update</a:t>
            </a:r>
            <a:r>
              <a:rPr lang="en-US" sz="2400" dirty="0"/>
              <a:t> P(</a:t>
            </a:r>
            <a:r>
              <a:rPr lang="en-US" sz="2400" dirty="0" err="1"/>
              <a:t>E</a:t>
            </a:r>
            <a:r>
              <a:rPr lang="en-US" sz="2400" baseline="-25000" dirty="0" err="1"/>
              <a:t>i</a:t>
            </a:r>
            <a:r>
              <a:rPr lang="en-US" sz="2400" dirty="0"/>
              <a:t>) to P(</a:t>
            </a:r>
            <a:r>
              <a:rPr lang="en-US" sz="2400" dirty="0" err="1"/>
              <a:t>E</a:t>
            </a:r>
            <a:r>
              <a:rPr lang="en-US" sz="2400" baseline="-25000" dirty="0" err="1"/>
              <a:t>i</a:t>
            </a:r>
            <a:r>
              <a:rPr lang="en-US" sz="2400" dirty="0"/>
              <a:t> | </a:t>
            </a:r>
            <a:r>
              <a:rPr lang="en-US" sz="2400"/>
              <a:t>B</a:t>
            </a:r>
            <a:r>
              <a:rPr lang="en-US" sz="2400" smtClean="0"/>
              <a:t>).</a:t>
            </a:r>
            <a:endParaRPr lang="en-US" sz="2400" dirty="0"/>
          </a:p>
        </p:txBody>
      </p:sp>
      <p:sp>
        <p:nvSpPr>
          <p:cNvPr id="5" name="Date Placeholder 4"/>
          <p:cNvSpPr>
            <a:spLocks noGrp="1"/>
          </p:cNvSpPr>
          <p:nvPr>
            <p:ph type="dt" sz="half" idx="10"/>
          </p:nvPr>
        </p:nvSpPr>
        <p:spPr/>
        <p:txBody>
          <a:bodyPr/>
          <a:lstStyle/>
          <a:p>
            <a:fld id="{AC70E035-BE55-49B3-A49D-D0EC1679E561}"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20</a:t>
            </a:fld>
            <a:endParaRPr lang="en-US"/>
          </a:p>
        </p:txBody>
      </p:sp>
      <mc:AlternateContent xmlns:mc="http://schemas.openxmlformats.org/markup-compatibility/2006">
        <mc:Choice xmlns:a14="http://schemas.microsoft.com/office/drawing/2010/main" Requires="a14">
          <p:sp>
            <p:nvSpPr>
              <p:cNvPr id="8" name="Rounded Rectangle 7"/>
              <p:cNvSpPr/>
              <p:nvPr/>
            </p:nvSpPr>
            <p:spPr>
              <a:xfrm>
                <a:off x="789140" y="1327759"/>
                <a:ext cx="10647123" cy="2342367"/>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mtClean="0">
                    <a:solidFill>
                      <a:schemeClr val="tx1"/>
                    </a:solidFill>
                    <a:latin typeface="Roboto" panose="02000000000000000000" pitchFamily="2" charset="0"/>
                    <a:ea typeface="Roboto" panose="02000000000000000000" pitchFamily="2" charset="0"/>
                  </a:rPr>
                  <a:t>Bayes’ Rule. </a:t>
                </a:r>
                <a:r>
                  <a:rPr lang="en-US" sz="2400" smtClean="0">
                    <a:solidFill>
                      <a:schemeClr val="tx1"/>
                    </a:solidFill>
                    <a:latin typeface="Roboto" panose="02000000000000000000" pitchFamily="2" charset="0"/>
                    <a:ea typeface="Roboto" panose="02000000000000000000" pitchFamily="2" charset="0"/>
                  </a:rPr>
                  <a:t>If </a:t>
                </a:r>
                <a:r>
                  <a:rPr lang="en-US" sz="2400" dirty="0" smtClean="0">
                    <a:solidFill>
                      <a:schemeClr val="tx1"/>
                    </a:solidFill>
                    <a:latin typeface="Roboto" panose="02000000000000000000" pitchFamily="2" charset="0"/>
                    <a:ea typeface="Roboto" panose="02000000000000000000" pitchFamily="2" charset="0"/>
                  </a:rPr>
                  <a:t>E</a:t>
                </a:r>
                <a:r>
                  <a:rPr lang="en-US" sz="2400" baseline="-25000" dirty="0">
                    <a:solidFill>
                      <a:schemeClr val="tx1"/>
                    </a:solidFill>
                    <a:latin typeface="Roboto" panose="02000000000000000000" pitchFamily="2" charset="0"/>
                    <a:ea typeface="Roboto" panose="02000000000000000000" pitchFamily="2" charset="0"/>
                  </a:rPr>
                  <a:t>1</a:t>
                </a:r>
                <a:r>
                  <a:rPr lang="en-US" sz="2400" dirty="0">
                    <a:solidFill>
                      <a:schemeClr val="tx1"/>
                    </a:solidFill>
                    <a:latin typeface="Roboto" panose="02000000000000000000" pitchFamily="2" charset="0"/>
                    <a:ea typeface="Roboto" panose="02000000000000000000" pitchFamily="2" charset="0"/>
                  </a:rPr>
                  <a:t>, E</a:t>
                </a:r>
                <a:r>
                  <a:rPr lang="en-US" sz="2400" baseline="-25000" dirty="0">
                    <a:solidFill>
                      <a:schemeClr val="tx1"/>
                    </a:solidFill>
                    <a:latin typeface="Roboto" panose="02000000000000000000" pitchFamily="2" charset="0"/>
                    <a:ea typeface="Roboto" panose="02000000000000000000" pitchFamily="2" charset="0"/>
                  </a:rPr>
                  <a:t>2</a:t>
                </a:r>
                <a:r>
                  <a:rPr lang="en-US" sz="2400" dirty="0">
                    <a:solidFill>
                      <a:schemeClr val="tx1"/>
                    </a:solidFill>
                    <a:latin typeface="Roboto" panose="02000000000000000000" pitchFamily="2" charset="0"/>
                    <a:ea typeface="Roboto" panose="02000000000000000000" pitchFamily="2" charset="0"/>
                  </a:rPr>
                  <a:t>, …, </a:t>
                </a:r>
                <a:r>
                  <a:rPr lang="en-US" sz="2400" dirty="0" err="1">
                    <a:solidFill>
                      <a:schemeClr val="tx1"/>
                    </a:solidFill>
                    <a:latin typeface="Roboto" panose="02000000000000000000" pitchFamily="2" charset="0"/>
                    <a:ea typeface="Roboto" panose="02000000000000000000" pitchFamily="2" charset="0"/>
                  </a:rPr>
                  <a:t>E</a:t>
                </a:r>
                <a:r>
                  <a:rPr lang="en-US" sz="2400" baseline="-25000" dirty="0" err="1">
                    <a:solidFill>
                      <a:schemeClr val="tx1"/>
                    </a:solidFill>
                    <a:latin typeface="Roboto" panose="02000000000000000000" pitchFamily="2" charset="0"/>
                    <a:ea typeface="Roboto" panose="02000000000000000000" pitchFamily="2" charset="0"/>
                  </a:rPr>
                  <a:t>k</a:t>
                </a:r>
                <a:r>
                  <a:rPr lang="en-US" sz="2400" dirty="0">
                    <a:solidFill>
                      <a:schemeClr val="tx1"/>
                    </a:solidFill>
                    <a:latin typeface="Roboto" panose="02000000000000000000" pitchFamily="2" charset="0"/>
                    <a:ea typeface="Roboto" panose="02000000000000000000" pitchFamily="2" charset="0"/>
                  </a:rPr>
                  <a:t> are k </a:t>
                </a:r>
                <a:r>
                  <a:rPr lang="en-US" sz="2400" i="1" dirty="0">
                    <a:solidFill>
                      <a:schemeClr val="tx1"/>
                    </a:solidFill>
                    <a:latin typeface="Roboto" panose="02000000000000000000" pitchFamily="2" charset="0"/>
                    <a:ea typeface="Roboto" panose="02000000000000000000" pitchFamily="2" charset="0"/>
                  </a:rPr>
                  <a:t>mutually exclusive and exhaustive</a:t>
                </a:r>
                <a:r>
                  <a:rPr lang="en-US" sz="2400" dirty="0">
                    <a:solidFill>
                      <a:schemeClr val="tx1"/>
                    </a:solidFill>
                    <a:latin typeface="Roboto" panose="02000000000000000000" pitchFamily="2" charset="0"/>
                    <a:ea typeface="Roboto" panose="02000000000000000000" pitchFamily="2" charset="0"/>
                  </a:rPr>
                  <a:t> events and B is any event with P(B) &gt; 0,</a:t>
                </a:r>
              </a:p>
              <a:p>
                <a:endParaRPr lang="en-US" sz="2400" dirty="0">
                  <a:solidFill>
                    <a:schemeClr val="tx1"/>
                  </a:solidFill>
                  <a:latin typeface="Roboto" panose="02000000000000000000" pitchFamily="2" charset="0"/>
                  <a:ea typeface="Roboto" panose="02000000000000000000" pitchFamily="2" charset="0"/>
                </a:endParaRPr>
              </a:p>
              <a:p>
                <a:pPr algn="ctr"/>
                <a:r>
                  <a:rPr lang="en-US" sz="2400" dirty="0">
                    <a:solidFill>
                      <a:schemeClr val="tx1"/>
                    </a:solidFill>
                    <a:latin typeface="Roboto" panose="02000000000000000000" pitchFamily="2" charset="0"/>
                    <a:ea typeface="Roboto" panose="02000000000000000000" pitchFamily="2" charset="0"/>
                  </a:rPr>
                  <a:t>P(</a:t>
                </a:r>
                <a:r>
                  <a:rPr lang="en-US" sz="2400" dirty="0" err="1">
                    <a:solidFill>
                      <a:schemeClr val="tx1"/>
                    </a:solidFill>
                    <a:latin typeface="Roboto" panose="02000000000000000000" pitchFamily="2" charset="0"/>
                    <a:ea typeface="Roboto" panose="02000000000000000000" pitchFamily="2" charset="0"/>
                  </a:rPr>
                  <a:t>E</a:t>
                </a:r>
                <a:r>
                  <a:rPr lang="en-US" sz="2400" baseline="-25000" dirty="0" err="1">
                    <a:solidFill>
                      <a:schemeClr val="tx1"/>
                    </a:solidFill>
                    <a:latin typeface="Roboto" panose="02000000000000000000" pitchFamily="2" charset="0"/>
                    <a:ea typeface="Roboto" panose="02000000000000000000" pitchFamily="2" charset="0"/>
                  </a:rPr>
                  <a:t>i</a:t>
                </a:r>
                <a:r>
                  <a:rPr lang="en-US" sz="2400" baseline="-25000" dirty="0">
                    <a:solidFill>
                      <a:schemeClr val="tx1"/>
                    </a:solidFill>
                    <a:latin typeface="Roboto" panose="02000000000000000000" pitchFamily="2" charset="0"/>
                    <a:ea typeface="Roboto" panose="02000000000000000000" pitchFamily="2" charset="0"/>
                  </a:rPr>
                  <a:t> </a:t>
                </a:r>
                <a:r>
                  <a:rPr lang="en-US" sz="2400" dirty="0">
                    <a:solidFill>
                      <a:schemeClr val="tx1"/>
                    </a:solidFill>
                    <a:latin typeface="Roboto" panose="02000000000000000000" pitchFamily="2" charset="0"/>
                    <a:ea typeface="Roboto" panose="02000000000000000000" pitchFamily="2" charset="0"/>
                  </a:rPr>
                  <a:t>| B) = </a:t>
                </a:r>
                <a14:m>
                  <m:oMath xmlns:m="http://schemas.openxmlformats.org/officeDocument/2006/math">
                    <m:f>
                      <m:fPr>
                        <m:ctrlPr>
                          <a:rPr lang="en-US" sz="2400" i="1">
                            <a:solidFill>
                              <a:schemeClr val="tx1"/>
                            </a:solidFill>
                            <a:latin typeface="Cambria Math"/>
                          </a:rPr>
                        </m:ctrlPr>
                      </m:fPr>
                      <m:num>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B</m:t>
                        </m:r>
                        <m:r>
                          <m:rPr>
                            <m:nor/>
                          </m:rPr>
                          <a:rPr lang="en-US" sz="2400" dirty="0">
                            <a:solidFill>
                              <a:schemeClr val="tx1"/>
                            </a:solidFill>
                            <a:latin typeface="Roboto" panose="02000000000000000000" pitchFamily="2" charset="0"/>
                            <a:ea typeface="Roboto" panose="02000000000000000000" pitchFamily="2" charset="0"/>
                          </a:rPr>
                          <m:t> | </m:t>
                        </m:r>
                        <m:r>
                          <m:rPr>
                            <m:nor/>
                          </m:rPr>
                          <a:rPr lang="en-US" sz="2400" dirty="0">
                            <a:solidFill>
                              <a:schemeClr val="tx1"/>
                            </a:solidFill>
                            <a:latin typeface="Roboto" panose="02000000000000000000" pitchFamily="2" charset="0"/>
                            <a:ea typeface="Roboto" panose="02000000000000000000" pitchFamily="2" charset="0"/>
                          </a:rPr>
                          <m:t>Ei</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Ei</m:t>
                        </m:r>
                        <m:r>
                          <m:rPr>
                            <m:nor/>
                          </m:rPr>
                          <a:rPr lang="en-US" sz="2400" dirty="0">
                            <a:solidFill>
                              <a:schemeClr val="tx1"/>
                            </a:solidFill>
                            <a:latin typeface="Roboto" panose="02000000000000000000" pitchFamily="2" charset="0"/>
                            <a:ea typeface="Roboto" panose="02000000000000000000" pitchFamily="2" charset="0"/>
                          </a:rPr>
                          <m:t>)</m:t>
                        </m:r>
                      </m:num>
                      <m:den>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B</m:t>
                        </m:r>
                        <m:r>
                          <m:rPr>
                            <m:nor/>
                          </m:rPr>
                          <a:rPr lang="en-US" sz="2400" dirty="0">
                            <a:solidFill>
                              <a:schemeClr val="tx1"/>
                            </a:solidFill>
                            <a:latin typeface="Roboto" panose="02000000000000000000" pitchFamily="2" charset="0"/>
                            <a:ea typeface="Roboto" panose="02000000000000000000" pitchFamily="2" charset="0"/>
                          </a:rPr>
                          <m:t> | </m:t>
                        </m:r>
                        <m:r>
                          <m:rPr>
                            <m:nor/>
                          </m:rPr>
                          <a:rPr lang="en-US" sz="2400" dirty="0">
                            <a:solidFill>
                              <a:schemeClr val="tx1"/>
                            </a:solidFill>
                            <a:latin typeface="Roboto" panose="02000000000000000000" pitchFamily="2" charset="0"/>
                            <a:ea typeface="Roboto" panose="02000000000000000000" pitchFamily="2" charset="0"/>
                          </a:rPr>
                          <m:t>E</m:t>
                        </m:r>
                        <m:r>
                          <m:rPr>
                            <m:nor/>
                          </m:rPr>
                          <a:rPr lang="en-US" sz="2400" baseline="-25000" dirty="0">
                            <a:solidFill>
                              <a:schemeClr val="tx1"/>
                            </a:solidFill>
                            <a:latin typeface="Roboto" panose="02000000000000000000" pitchFamily="2" charset="0"/>
                            <a:ea typeface="Roboto" panose="02000000000000000000" pitchFamily="2" charset="0"/>
                          </a:rPr>
                          <m:t>1</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E</m:t>
                        </m:r>
                        <m:r>
                          <m:rPr>
                            <m:nor/>
                          </m:rPr>
                          <a:rPr lang="en-US" sz="2400" baseline="-25000" dirty="0">
                            <a:solidFill>
                              <a:schemeClr val="tx1"/>
                            </a:solidFill>
                            <a:latin typeface="Roboto" panose="02000000000000000000" pitchFamily="2" charset="0"/>
                            <a:ea typeface="Roboto" panose="02000000000000000000" pitchFamily="2" charset="0"/>
                          </a:rPr>
                          <m:t>1</m:t>
                        </m:r>
                        <m:r>
                          <m:rPr>
                            <m:nor/>
                          </m:rPr>
                          <a:rPr lang="en-US" sz="2400" dirty="0">
                            <a:solidFill>
                              <a:schemeClr val="tx1"/>
                            </a:solidFill>
                            <a:latin typeface="Roboto" panose="02000000000000000000" pitchFamily="2" charset="0"/>
                            <a:ea typeface="Roboto" panose="02000000000000000000" pitchFamily="2" charset="0"/>
                          </a:rPr>
                          <m:t>) + </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B</m:t>
                        </m:r>
                        <m:r>
                          <m:rPr>
                            <m:nor/>
                          </m:rPr>
                          <a:rPr lang="en-US" sz="2400" dirty="0">
                            <a:solidFill>
                              <a:schemeClr val="tx1"/>
                            </a:solidFill>
                            <a:latin typeface="Roboto" panose="02000000000000000000" pitchFamily="2" charset="0"/>
                            <a:ea typeface="Roboto" panose="02000000000000000000" pitchFamily="2" charset="0"/>
                          </a:rPr>
                          <m:t> | </m:t>
                        </m:r>
                        <m:r>
                          <m:rPr>
                            <m:nor/>
                          </m:rPr>
                          <a:rPr lang="en-US" sz="2400" dirty="0">
                            <a:solidFill>
                              <a:schemeClr val="tx1"/>
                            </a:solidFill>
                            <a:latin typeface="Roboto" panose="02000000000000000000" pitchFamily="2" charset="0"/>
                            <a:ea typeface="Roboto" panose="02000000000000000000" pitchFamily="2" charset="0"/>
                          </a:rPr>
                          <m:t>E</m:t>
                        </m:r>
                        <m:r>
                          <m:rPr>
                            <m:nor/>
                          </m:rPr>
                          <a:rPr lang="en-US" sz="2400" baseline="-25000" dirty="0">
                            <a:solidFill>
                              <a:schemeClr val="tx1"/>
                            </a:solidFill>
                            <a:latin typeface="Roboto" panose="02000000000000000000" pitchFamily="2" charset="0"/>
                            <a:ea typeface="Roboto" panose="02000000000000000000" pitchFamily="2" charset="0"/>
                          </a:rPr>
                          <m:t>2</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E</m:t>
                        </m:r>
                        <m:r>
                          <m:rPr>
                            <m:nor/>
                          </m:rPr>
                          <a:rPr lang="en-US" sz="2400" baseline="-25000" dirty="0">
                            <a:solidFill>
                              <a:schemeClr val="tx1"/>
                            </a:solidFill>
                            <a:latin typeface="Roboto" panose="02000000000000000000" pitchFamily="2" charset="0"/>
                            <a:ea typeface="Roboto" panose="02000000000000000000" pitchFamily="2" charset="0"/>
                          </a:rPr>
                          <m:t>2</m:t>
                        </m:r>
                        <m:r>
                          <m:rPr>
                            <m:nor/>
                          </m:rPr>
                          <a:rPr lang="en-US" sz="2400" dirty="0">
                            <a:solidFill>
                              <a:schemeClr val="tx1"/>
                            </a:solidFill>
                            <a:latin typeface="Roboto" panose="02000000000000000000" pitchFamily="2" charset="0"/>
                            <a:ea typeface="Roboto" panose="02000000000000000000" pitchFamily="2" charset="0"/>
                          </a:rPr>
                          <m:t>)+</m:t>
                        </m:r>
                        <m:r>
                          <a:rPr lang="en-US" sz="2400" i="1" dirty="0">
                            <a:solidFill>
                              <a:schemeClr val="tx1"/>
                            </a:solidFill>
                            <a:latin typeface="Cambria Math" panose="02040503050406030204" pitchFamily="18" charset="0"/>
                          </a:rPr>
                          <m:t>…</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B</m:t>
                        </m:r>
                        <m:r>
                          <m:rPr>
                            <m:nor/>
                          </m:rPr>
                          <a:rPr lang="en-US" sz="2400" dirty="0">
                            <a:solidFill>
                              <a:schemeClr val="tx1"/>
                            </a:solidFill>
                            <a:latin typeface="Roboto" panose="02000000000000000000" pitchFamily="2" charset="0"/>
                            <a:ea typeface="Roboto" panose="02000000000000000000" pitchFamily="2" charset="0"/>
                          </a:rPr>
                          <m:t> | </m:t>
                        </m:r>
                        <m:r>
                          <m:rPr>
                            <m:nor/>
                          </m:rPr>
                          <a:rPr lang="en-US" sz="2400" dirty="0">
                            <a:solidFill>
                              <a:schemeClr val="tx1"/>
                            </a:solidFill>
                            <a:latin typeface="Roboto" panose="02000000000000000000" pitchFamily="2" charset="0"/>
                            <a:ea typeface="Roboto" panose="02000000000000000000" pitchFamily="2" charset="0"/>
                          </a:rPr>
                          <m:t>Ek</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P</m:t>
                        </m:r>
                        <m:r>
                          <m:rPr>
                            <m:nor/>
                          </m:rPr>
                          <a:rPr lang="en-US" sz="2400" dirty="0">
                            <a:solidFill>
                              <a:schemeClr val="tx1"/>
                            </a:solidFill>
                            <a:latin typeface="Roboto" panose="02000000000000000000" pitchFamily="2" charset="0"/>
                            <a:ea typeface="Roboto" panose="02000000000000000000" pitchFamily="2" charset="0"/>
                          </a:rPr>
                          <m:t>(</m:t>
                        </m:r>
                        <m:r>
                          <m:rPr>
                            <m:nor/>
                          </m:rPr>
                          <a:rPr lang="en-US" sz="2400" dirty="0">
                            <a:solidFill>
                              <a:schemeClr val="tx1"/>
                            </a:solidFill>
                            <a:latin typeface="Roboto" panose="02000000000000000000" pitchFamily="2" charset="0"/>
                            <a:ea typeface="Roboto" panose="02000000000000000000" pitchFamily="2" charset="0"/>
                          </a:rPr>
                          <m:t>Ek</m:t>
                        </m:r>
                        <m:r>
                          <m:rPr>
                            <m:nor/>
                          </m:rPr>
                          <a:rPr lang="en-US" sz="2400" dirty="0">
                            <a:solidFill>
                              <a:schemeClr val="tx1"/>
                            </a:solidFill>
                            <a:latin typeface="Roboto" panose="02000000000000000000" pitchFamily="2" charset="0"/>
                            <a:ea typeface="Roboto" panose="02000000000000000000" pitchFamily="2" charset="0"/>
                          </a:rPr>
                          <m:t>)</m:t>
                        </m:r>
                      </m:den>
                    </m:f>
                  </m:oMath>
                </a14:m>
                <a:endParaRPr lang="en-US" sz="2400">
                  <a:solidFill>
                    <a:schemeClr val="tx1"/>
                  </a:solidFill>
                  <a:latin typeface="Roboto" panose="02000000000000000000" pitchFamily="2" charset="0"/>
                  <a:ea typeface="Roboto" panose="02000000000000000000" pitchFamily="2" charset="0"/>
                </a:endParaRPr>
              </a:p>
            </p:txBody>
          </p:sp>
        </mc:Choice>
        <mc:Fallback>
          <p:sp>
            <p:nvSpPr>
              <p:cNvPr id="8" name="Rounded Rectangle 7"/>
              <p:cNvSpPr>
                <a:spLocks noRot="1" noChangeAspect="1" noMove="1" noResize="1" noEditPoints="1" noAdjustHandles="1" noChangeArrowheads="1" noChangeShapeType="1" noTextEdit="1"/>
              </p:cNvSpPr>
              <p:nvPr/>
            </p:nvSpPr>
            <p:spPr>
              <a:xfrm>
                <a:off x="789140" y="1327759"/>
                <a:ext cx="10647123" cy="2342367"/>
              </a:xfrm>
              <a:prstGeom prst="roundRect">
                <a:avLst/>
              </a:prstGeom>
              <a:blipFill rotWithShape="1">
                <a:blip r:embed="rId2"/>
                <a:stretch>
                  <a:fillRect/>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382965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88662-F0A9-4556-B78C-98A67AD5EA44}"/>
              </a:ext>
            </a:extLst>
          </p:cNvPr>
          <p:cNvSpPr>
            <a:spLocks noGrp="1"/>
          </p:cNvSpPr>
          <p:nvPr>
            <p:ph type="title"/>
          </p:nvPr>
        </p:nvSpPr>
        <p:spPr>
          <a:xfrm>
            <a:off x="838200" y="94918"/>
            <a:ext cx="10515600" cy="1325563"/>
          </a:xfrm>
        </p:spPr>
        <p:txBody>
          <a:bodyPr/>
          <a:lstStyle/>
          <a:p>
            <a:r>
              <a:rPr lang="en-US" dirty="0"/>
              <a:t>Bayes’ Theorem</a:t>
            </a:r>
          </a:p>
        </p:txBody>
      </p:sp>
      <p:cxnSp>
        <p:nvCxnSpPr>
          <p:cNvPr id="5" name="Straight Connector 4">
            <a:extLst>
              <a:ext uri="{FF2B5EF4-FFF2-40B4-BE49-F238E27FC236}">
                <a16:creationId xmlns:a16="http://schemas.microsoft.com/office/drawing/2014/main" xmlns="" id="{A64BCE4E-BD45-41F3-8C97-7D8F73AFC5FA}"/>
              </a:ext>
            </a:extLst>
          </p:cNvPr>
          <p:cNvCxnSpPr>
            <a:cxnSpLocks/>
          </p:cNvCxnSpPr>
          <p:nvPr/>
        </p:nvCxnSpPr>
        <p:spPr>
          <a:xfrm flipV="1">
            <a:off x="1555920" y="2271803"/>
            <a:ext cx="822960" cy="97155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xmlns="" id="{E31BEFAB-F37A-4189-B2B2-CDA33ECEAD44}"/>
              </a:ext>
            </a:extLst>
          </p:cNvPr>
          <p:cNvCxnSpPr>
            <a:cxnSpLocks/>
          </p:cNvCxnSpPr>
          <p:nvPr/>
        </p:nvCxnSpPr>
        <p:spPr>
          <a:xfrm>
            <a:off x="1555920" y="3258593"/>
            <a:ext cx="1040130" cy="0"/>
          </a:xfrm>
          <a:prstGeom prst="line">
            <a:avLst/>
          </a:prstGeom>
          <a:ln w="28575">
            <a:solidFill>
              <a:srgbClr val="0000CC"/>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300E4726-2A7E-4C06-96FC-F1F54ABF6CF9}"/>
              </a:ext>
            </a:extLst>
          </p:cNvPr>
          <p:cNvCxnSpPr>
            <a:cxnSpLocks/>
          </p:cNvCxnSpPr>
          <p:nvPr/>
        </p:nvCxnSpPr>
        <p:spPr>
          <a:xfrm>
            <a:off x="1555920" y="3250973"/>
            <a:ext cx="902970" cy="941070"/>
          </a:xfrm>
          <a:prstGeom prst="line">
            <a:avLst/>
          </a:prstGeom>
          <a:ln w="28575">
            <a:solidFill>
              <a:srgbClr val="00FF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5C7EB9FC-4C5A-430B-AE76-FB8EB7EDA1D7}"/>
              </a:ext>
            </a:extLst>
          </p:cNvPr>
          <p:cNvSpPr txBox="1"/>
          <p:nvPr/>
        </p:nvSpPr>
        <p:spPr>
          <a:xfrm>
            <a:off x="2458890" y="2043203"/>
            <a:ext cx="423514" cy="369332"/>
          </a:xfrm>
          <a:prstGeom prst="rect">
            <a:avLst/>
          </a:prstGeom>
          <a:noFill/>
        </p:spPr>
        <p:txBody>
          <a:bodyPr wrap="none" rtlCol="0">
            <a:spAutoFit/>
          </a:bodyPr>
          <a:lstStyle/>
          <a:p>
            <a:r>
              <a:rPr lang="en-US" dirty="0"/>
              <a:t>E</a:t>
            </a:r>
            <a:r>
              <a:rPr lang="en-US" baseline="-25000" dirty="0"/>
              <a:t>1</a:t>
            </a:r>
          </a:p>
        </p:txBody>
      </p:sp>
      <p:sp>
        <p:nvSpPr>
          <p:cNvPr id="18" name="TextBox 17">
            <a:extLst>
              <a:ext uri="{FF2B5EF4-FFF2-40B4-BE49-F238E27FC236}">
                <a16:creationId xmlns:a16="http://schemas.microsoft.com/office/drawing/2014/main" xmlns="" id="{70C1251A-369F-422F-9AA2-BB96A93B93AC}"/>
              </a:ext>
            </a:extLst>
          </p:cNvPr>
          <p:cNvSpPr txBox="1"/>
          <p:nvPr/>
        </p:nvSpPr>
        <p:spPr>
          <a:xfrm>
            <a:off x="2647787" y="3083333"/>
            <a:ext cx="423514" cy="369332"/>
          </a:xfrm>
          <a:prstGeom prst="rect">
            <a:avLst/>
          </a:prstGeom>
          <a:noFill/>
        </p:spPr>
        <p:txBody>
          <a:bodyPr wrap="none" rtlCol="0">
            <a:spAutoFit/>
          </a:bodyPr>
          <a:lstStyle/>
          <a:p>
            <a:r>
              <a:rPr lang="en-US" dirty="0"/>
              <a:t>E</a:t>
            </a:r>
            <a:r>
              <a:rPr lang="en-US" baseline="-25000" dirty="0"/>
              <a:t>2</a:t>
            </a:r>
          </a:p>
        </p:txBody>
      </p:sp>
      <p:sp>
        <p:nvSpPr>
          <p:cNvPr id="19" name="TextBox 18">
            <a:extLst>
              <a:ext uri="{FF2B5EF4-FFF2-40B4-BE49-F238E27FC236}">
                <a16:creationId xmlns:a16="http://schemas.microsoft.com/office/drawing/2014/main" xmlns="" id="{53677BBF-AB96-4614-AB26-751A3425D95D}"/>
              </a:ext>
            </a:extLst>
          </p:cNvPr>
          <p:cNvSpPr txBox="1"/>
          <p:nvPr/>
        </p:nvSpPr>
        <p:spPr>
          <a:xfrm>
            <a:off x="2522057" y="4114177"/>
            <a:ext cx="423514" cy="369332"/>
          </a:xfrm>
          <a:prstGeom prst="rect">
            <a:avLst/>
          </a:prstGeom>
          <a:noFill/>
        </p:spPr>
        <p:txBody>
          <a:bodyPr wrap="none" rtlCol="0">
            <a:spAutoFit/>
          </a:bodyPr>
          <a:lstStyle/>
          <a:p>
            <a:r>
              <a:rPr lang="en-US" dirty="0"/>
              <a:t>E</a:t>
            </a:r>
            <a:r>
              <a:rPr lang="en-US" baseline="-25000" dirty="0"/>
              <a:t>3</a:t>
            </a:r>
          </a:p>
        </p:txBody>
      </p:sp>
      <p:cxnSp>
        <p:nvCxnSpPr>
          <p:cNvPr id="21" name="Straight Connector 20">
            <a:extLst>
              <a:ext uri="{FF2B5EF4-FFF2-40B4-BE49-F238E27FC236}">
                <a16:creationId xmlns:a16="http://schemas.microsoft.com/office/drawing/2014/main" xmlns="" id="{B767E922-1088-4448-AF48-83499D5E7631}"/>
              </a:ext>
            </a:extLst>
          </p:cNvPr>
          <p:cNvCxnSpPr>
            <a:stCxn id="17" idx="3"/>
          </p:cNvCxnSpPr>
          <p:nvPr/>
        </p:nvCxnSpPr>
        <p:spPr>
          <a:xfrm>
            <a:off x="2882404" y="2227869"/>
            <a:ext cx="1519586"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xmlns="" id="{BBBB6AFA-51EA-4DC7-9562-CA520A1C43EF}"/>
              </a:ext>
            </a:extLst>
          </p:cNvPr>
          <p:cNvCxnSpPr/>
          <p:nvPr/>
        </p:nvCxnSpPr>
        <p:spPr>
          <a:xfrm>
            <a:off x="3071301" y="3267999"/>
            <a:ext cx="1519586" cy="0"/>
          </a:xfrm>
          <a:prstGeom prst="line">
            <a:avLst/>
          </a:prstGeom>
          <a:ln w="28575">
            <a:solidFill>
              <a:srgbClr val="0000CC"/>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xmlns="" id="{F0DA356F-37A3-44AC-9CC1-56B7B1E49CC8}"/>
              </a:ext>
            </a:extLst>
          </p:cNvPr>
          <p:cNvCxnSpPr/>
          <p:nvPr/>
        </p:nvCxnSpPr>
        <p:spPr>
          <a:xfrm>
            <a:off x="2945571" y="4315869"/>
            <a:ext cx="1519586" cy="0"/>
          </a:xfrm>
          <a:prstGeom prst="line">
            <a:avLst/>
          </a:prstGeom>
          <a:ln w="28575">
            <a:solidFill>
              <a:srgbClr val="00FF00"/>
            </a:solidFill>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xmlns="" id="{EB852020-B987-4C56-8811-96A1A6CAE002}"/>
              </a:ext>
            </a:extLst>
          </p:cNvPr>
          <p:cNvSpPr txBox="1"/>
          <p:nvPr/>
        </p:nvSpPr>
        <p:spPr>
          <a:xfrm>
            <a:off x="4590887" y="2035464"/>
            <a:ext cx="764953" cy="369332"/>
          </a:xfrm>
          <a:prstGeom prst="rect">
            <a:avLst/>
          </a:prstGeom>
          <a:noFill/>
        </p:spPr>
        <p:txBody>
          <a:bodyPr wrap="none" rtlCol="0">
            <a:spAutoFit/>
          </a:bodyPr>
          <a:lstStyle/>
          <a:p>
            <a:r>
              <a:rPr lang="en-US" dirty="0"/>
              <a:t>B | E</a:t>
            </a:r>
            <a:r>
              <a:rPr lang="en-US" baseline="-25000" dirty="0"/>
              <a:t>1</a:t>
            </a:r>
          </a:p>
        </p:txBody>
      </p:sp>
      <p:sp>
        <p:nvSpPr>
          <p:cNvPr id="25" name="TextBox 24">
            <a:extLst>
              <a:ext uri="{FF2B5EF4-FFF2-40B4-BE49-F238E27FC236}">
                <a16:creationId xmlns:a16="http://schemas.microsoft.com/office/drawing/2014/main" xmlns="" id="{349D5962-1DA4-4EA9-BD0F-3FE366CC421D}"/>
              </a:ext>
            </a:extLst>
          </p:cNvPr>
          <p:cNvSpPr txBox="1"/>
          <p:nvPr/>
        </p:nvSpPr>
        <p:spPr>
          <a:xfrm>
            <a:off x="4687881" y="3083333"/>
            <a:ext cx="764953" cy="369332"/>
          </a:xfrm>
          <a:prstGeom prst="rect">
            <a:avLst/>
          </a:prstGeom>
          <a:noFill/>
        </p:spPr>
        <p:txBody>
          <a:bodyPr wrap="none" rtlCol="0">
            <a:spAutoFit/>
          </a:bodyPr>
          <a:lstStyle/>
          <a:p>
            <a:r>
              <a:rPr lang="en-US" dirty="0"/>
              <a:t>B | E</a:t>
            </a:r>
            <a:r>
              <a:rPr lang="en-US" baseline="-25000" dirty="0"/>
              <a:t>2</a:t>
            </a:r>
          </a:p>
        </p:txBody>
      </p:sp>
      <p:sp>
        <p:nvSpPr>
          <p:cNvPr id="26" name="TextBox 25">
            <a:extLst>
              <a:ext uri="{FF2B5EF4-FFF2-40B4-BE49-F238E27FC236}">
                <a16:creationId xmlns:a16="http://schemas.microsoft.com/office/drawing/2014/main" xmlns="" id="{BF426A9A-533C-4481-A740-F71377FBF10D}"/>
              </a:ext>
            </a:extLst>
          </p:cNvPr>
          <p:cNvSpPr txBox="1"/>
          <p:nvPr/>
        </p:nvSpPr>
        <p:spPr>
          <a:xfrm>
            <a:off x="4602921" y="4131202"/>
            <a:ext cx="764953" cy="369332"/>
          </a:xfrm>
          <a:prstGeom prst="rect">
            <a:avLst/>
          </a:prstGeom>
          <a:noFill/>
        </p:spPr>
        <p:txBody>
          <a:bodyPr wrap="none" rtlCol="0">
            <a:spAutoFit/>
          </a:bodyPr>
          <a:lstStyle/>
          <a:p>
            <a:r>
              <a:rPr lang="en-US" dirty="0"/>
              <a:t>B | E</a:t>
            </a:r>
            <a:r>
              <a:rPr lang="en-US" baseline="-25000" dirty="0"/>
              <a:t>3</a:t>
            </a:r>
          </a:p>
        </p:txBody>
      </p:sp>
      <p:sp>
        <p:nvSpPr>
          <p:cNvPr id="27" name="TextBox 26">
            <a:extLst>
              <a:ext uri="{FF2B5EF4-FFF2-40B4-BE49-F238E27FC236}">
                <a16:creationId xmlns:a16="http://schemas.microsoft.com/office/drawing/2014/main" xmlns="" id="{BC20DD28-65C1-486E-B407-7B6B286EF31B}"/>
              </a:ext>
            </a:extLst>
          </p:cNvPr>
          <p:cNvSpPr txBox="1"/>
          <p:nvPr/>
        </p:nvSpPr>
        <p:spPr>
          <a:xfrm>
            <a:off x="1689549" y="2351575"/>
            <a:ext cx="397866" cy="369332"/>
          </a:xfrm>
          <a:prstGeom prst="rect">
            <a:avLst/>
          </a:prstGeom>
          <a:noFill/>
        </p:spPr>
        <p:txBody>
          <a:bodyPr wrap="none" rtlCol="0">
            <a:spAutoFit/>
          </a:bodyPr>
          <a:lstStyle/>
          <a:p>
            <a:r>
              <a:rPr lang="en-US" dirty="0"/>
              <a:t>p</a:t>
            </a:r>
            <a:r>
              <a:rPr lang="en-US" baseline="-25000" dirty="0"/>
              <a:t>1</a:t>
            </a:r>
          </a:p>
        </p:txBody>
      </p:sp>
      <p:sp>
        <p:nvSpPr>
          <p:cNvPr id="28" name="TextBox 27">
            <a:extLst>
              <a:ext uri="{FF2B5EF4-FFF2-40B4-BE49-F238E27FC236}">
                <a16:creationId xmlns:a16="http://schemas.microsoft.com/office/drawing/2014/main" xmlns="" id="{401B2B43-6B75-46E4-A717-316F70C7BA4D}"/>
              </a:ext>
            </a:extLst>
          </p:cNvPr>
          <p:cNvSpPr txBox="1"/>
          <p:nvPr/>
        </p:nvSpPr>
        <p:spPr>
          <a:xfrm>
            <a:off x="1930671" y="2881641"/>
            <a:ext cx="397866" cy="369332"/>
          </a:xfrm>
          <a:prstGeom prst="rect">
            <a:avLst/>
          </a:prstGeom>
          <a:noFill/>
        </p:spPr>
        <p:txBody>
          <a:bodyPr wrap="none" rtlCol="0">
            <a:spAutoFit/>
          </a:bodyPr>
          <a:lstStyle/>
          <a:p>
            <a:r>
              <a:rPr lang="en-US" dirty="0"/>
              <a:t>p</a:t>
            </a:r>
            <a:r>
              <a:rPr lang="en-US" baseline="-25000" dirty="0"/>
              <a:t>2</a:t>
            </a:r>
          </a:p>
        </p:txBody>
      </p:sp>
      <p:sp>
        <p:nvSpPr>
          <p:cNvPr id="29" name="TextBox 28">
            <a:extLst>
              <a:ext uri="{FF2B5EF4-FFF2-40B4-BE49-F238E27FC236}">
                <a16:creationId xmlns:a16="http://schemas.microsoft.com/office/drawing/2014/main" xmlns="" id="{643DFBF2-E8D0-47EE-B471-2CE4893D2BCF}"/>
              </a:ext>
            </a:extLst>
          </p:cNvPr>
          <p:cNvSpPr txBox="1"/>
          <p:nvPr/>
        </p:nvSpPr>
        <p:spPr>
          <a:xfrm>
            <a:off x="1792618" y="3718055"/>
            <a:ext cx="397866" cy="369332"/>
          </a:xfrm>
          <a:prstGeom prst="rect">
            <a:avLst/>
          </a:prstGeom>
          <a:noFill/>
        </p:spPr>
        <p:txBody>
          <a:bodyPr wrap="none" rtlCol="0">
            <a:spAutoFit/>
          </a:bodyPr>
          <a:lstStyle/>
          <a:p>
            <a:r>
              <a:rPr lang="en-US" dirty="0"/>
              <a:t>p</a:t>
            </a:r>
            <a:r>
              <a:rPr lang="en-US" baseline="-25000" dirty="0"/>
              <a:t>3</a:t>
            </a:r>
          </a:p>
        </p:txBody>
      </p:sp>
      <p:sp>
        <p:nvSpPr>
          <p:cNvPr id="30" name="TextBox 29">
            <a:extLst>
              <a:ext uri="{FF2B5EF4-FFF2-40B4-BE49-F238E27FC236}">
                <a16:creationId xmlns:a16="http://schemas.microsoft.com/office/drawing/2014/main" xmlns="" id="{929D4821-4BFD-4D84-BD28-8387D4BB4FE3}"/>
              </a:ext>
            </a:extLst>
          </p:cNvPr>
          <p:cNvSpPr txBox="1"/>
          <p:nvPr/>
        </p:nvSpPr>
        <p:spPr>
          <a:xfrm>
            <a:off x="3537712" y="1842702"/>
            <a:ext cx="397866" cy="369332"/>
          </a:xfrm>
          <a:prstGeom prst="rect">
            <a:avLst/>
          </a:prstGeom>
          <a:noFill/>
        </p:spPr>
        <p:txBody>
          <a:bodyPr wrap="none" rtlCol="0">
            <a:spAutoFit/>
          </a:bodyPr>
          <a:lstStyle/>
          <a:p>
            <a:r>
              <a:rPr lang="en-US" dirty="0"/>
              <a:t>q</a:t>
            </a:r>
            <a:r>
              <a:rPr lang="en-US" baseline="-25000" dirty="0"/>
              <a:t>1</a:t>
            </a:r>
          </a:p>
        </p:txBody>
      </p:sp>
      <p:sp>
        <p:nvSpPr>
          <p:cNvPr id="31" name="TextBox 30">
            <a:extLst>
              <a:ext uri="{FF2B5EF4-FFF2-40B4-BE49-F238E27FC236}">
                <a16:creationId xmlns:a16="http://schemas.microsoft.com/office/drawing/2014/main" xmlns="" id="{4DC27DFF-1726-4D36-81A0-9C97B6310547}"/>
              </a:ext>
            </a:extLst>
          </p:cNvPr>
          <p:cNvSpPr txBox="1"/>
          <p:nvPr/>
        </p:nvSpPr>
        <p:spPr>
          <a:xfrm>
            <a:off x="3568032" y="2852947"/>
            <a:ext cx="397866" cy="369332"/>
          </a:xfrm>
          <a:prstGeom prst="rect">
            <a:avLst/>
          </a:prstGeom>
          <a:noFill/>
        </p:spPr>
        <p:txBody>
          <a:bodyPr wrap="none" rtlCol="0">
            <a:spAutoFit/>
          </a:bodyPr>
          <a:lstStyle/>
          <a:p>
            <a:r>
              <a:rPr lang="en-US" dirty="0"/>
              <a:t>q</a:t>
            </a:r>
            <a:r>
              <a:rPr lang="en-US" baseline="-25000" dirty="0"/>
              <a:t>2</a:t>
            </a:r>
          </a:p>
        </p:txBody>
      </p:sp>
      <p:sp>
        <p:nvSpPr>
          <p:cNvPr id="32" name="TextBox 31">
            <a:extLst>
              <a:ext uri="{FF2B5EF4-FFF2-40B4-BE49-F238E27FC236}">
                <a16:creationId xmlns:a16="http://schemas.microsoft.com/office/drawing/2014/main" xmlns="" id="{3CBDE043-90D3-4398-967B-93D9D6B51A29}"/>
              </a:ext>
            </a:extLst>
          </p:cNvPr>
          <p:cNvSpPr txBox="1"/>
          <p:nvPr/>
        </p:nvSpPr>
        <p:spPr>
          <a:xfrm>
            <a:off x="3575767" y="3916750"/>
            <a:ext cx="397866" cy="369332"/>
          </a:xfrm>
          <a:prstGeom prst="rect">
            <a:avLst/>
          </a:prstGeom>
          <a:noFill/>
        </p:spPr>
        <p:txBody>
          <a:bodyPr wrap="none" rtlCol="0">
            <a:spAutoFit/>
          </a:bodyPr>
          <a:lstStyle/>
          <a:p>
            <a:r>
              <a:rPr lang="en-US" dirty="0"/>
              <a:t>q</a:t>
            </a:r>
            <a:r>
              <a:rPr lang="en-US" baseline="-25000" dirty="0"/>
              <a:t>3</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xmlns="" id="{E934E57A-7B9B-485A-9E68-31F72C9E59F3}"/>
                  </a:ext>
                </a:extLst>
              </p:cNvPr>
              <p:cNvSpPr txBox="1"/>
              <p:nvPr/>
            </p:nvSpPr>
            <p:spPr>
              <a:xfrm>
                <a:off x="6572302" y="1715613"/>
                <a:ext cx="4161717" cy="696922"/>
              </a:xfrm>
              <a:prstGeom prst="rect">
                <a:avLst/>
              </a:prstGeom>
              <a:noFill/>
            </p:spPr>
            <p:txBody>
              <a:bodyPr wrap="none" rtlCol="0">
                <a:spAutoFit/>
              </a:bodyPr>
              <a:lstStyle/>
              <a:p>
                <a:r>
                  <a:rPr lang="en-US" sz="2200" dirty="0"/>
                  <a:t>P(E</a:t>
                </a:r>
                <a:r>
                  <a:rPr lang="en-US" sz="2200" baseline="-25000" dirty="0"/>
                  <a:t>1</a:t>
                </a:r>
                <a:r>
                  <a:rPr lang="en-US" sz="2200" dirty="0"/>
                  <a:t> | B) = </a:t>
                </a:r>
                <a14:m>
                  <m:oMath xmlns:m="http://schemas.openxmlformats.org/officeDocument/2006/math">
                    <m:f>
                      <m:fPr>
                        <m:ctrlPr>
                          <a:rPr lang="en-US" sz="2400" i="1" smtClean="0">
                            <a:latin typeface="Cambria Math"/>
                          </a:rPr>
                        </m:ctrlPr>
                      </m:fPr>
                      <m:num>
                        <m:r>
                          <m:rPr>
                            <m:nor/>
                          </m:rPr>
                          <a:rPr lang="en-US" sz="2400" dirty="0" smtClean="0">
                            <a:solidFill>
                              <a:srgbClr val="FF0000"/>
                            </a:solidFill>
                          </a:rPr>
                          <m:t>p</m:t>
                        </m:r>
                        <m:r>
                          <m:rPr>
                            <m:nor/>
                          </m:rPr>
                          <a:rPr lang="en-US" sz="2400" baseline="-25000" dirty="0" smtClean="0">
                            <a:solidFill>
                              <a:srgbClr val="FF0000"/>
                            </a:solidFill>
                          </a:rPr>
                          <m:t>1</m:t>
                        </m:r>
                        <m:r>
                          <m:rPr>
                            <m:nor/>
                          </m:rPr>
                          <a:rPr lang="en-US" sz="2400" dirty="0" smtClean="0">
                            <a:solidFill>
                              <a:srgbClr val="FF0000"/>
                            </a:solidFill>
                          </a:rPr>
                          <m:t>q</m:t>
                        </m:r>
                        <m:r>
                          <m:rPr>
                            <m:nor/>
                          </m:rPr>
                          <a:rPr lang="en-US" sz="2400" baseline="-25000" dirty="0" smtClean="0">
                            <a:solidFill>
                              <a:srgbClr val="FF0000"/>
                            </a:solidFill>
                          </a:rPr>
                          <m:t>1</m:t>
                        </m:r>
                      </m:num>
                      <m:den>
                        <m:r>
                          <m:rPr>
                            <m:nor/>
                          </m:rPr>
                          <a:rPr lang="en-US" sz="2400" dirty="0" smtClean="0">
                            <a:solidFill>
                              <a:srgbClr val="FF0000"/>
                            </a:solidFill>
                          </a:rPr>
                          <m:t>p</m:t>
                        </m:r>
                        <m:r>
                          <m:rPr>
                            <m:nor/>
                          </m:rPr>
                          <a:rPr lang="en-US" sz="2400" baseline="-25000" dirty="0" smtClean="0">
                            <a:solidFill>
                              <a:srgbClr val="FF0000"/>
                            </a:solidFill>
                          </a:rPr>
                          <m:t>1</m:t>
                        </m:r>
                        <m:r>
                          <m:rPr>
                            <m:nor/>
                          </m:rPr>
                          <a:rPr lang="en-US" sz="2400" dirty="0" smtClean="0">
                            <a:solidFill>
                              <a:srgbClr val="FF0000"/>
                            </a:solidFill>
                          </a:rPr>
                          <m:t>q</m:t>
                        </m:r>
                        <m:r>
                          <m:rPr>
                            <m:nor/>
                          </m:rPr>
                          <a:rPr lang="en-US" sz="2400" baseline="-25000" dirty="0" smtClean="0">
                            <a:solidFill>
                              <a:srgbClr val="FF0000"/>
                            </a:solidFill>
                          </a:rPr>
                          <m:t>1</m:t>
                        </m:r>
                        <m:r>
                          <m:rPr>
                            <m:nor/>
                          </m:rPr>
                          <a:rPr lang="en-US" sz="2400" dirty="0" smtClean="0"/>
                          <m:t> + </m:t>
                        </m:r>
                        <m:r>
                          <m:rPr>
                            <m:nor/>
                          </m:rPr>
                          <a:rPr lang="en-US" sz="2400" dirty="0" smtClean="0">
                            <a:solidFill>
                              <a:srgbClr val="0000CC"/>
                            </a:solidFill>
                          </a:rPr>
                          <m:t>p</m:t>
                        </m:r>
                        <m:r>
                          <m:rPr>
                            <m:nor/>
                          </m:rPr>
                          <a:rPr lang="en-US" sz="2400" baseline="-25000" dirty="0" smtClean="0">
                            <a:solidFill>
                              <a:srgbClr val="0000CC"/>
                            </a:solidFill>
                          </a:rPr>
                          <m:t>2</m:t>
                        </m:r>
                        <m:r>
                          <m:rPr>
                            <m:nor/>
                          </m:rPr>
                          <a:rPr lang="en-US" sz="2400" dirty="0" smtClean="0">
                            <a:solidFill>
                              <a:srgbClr val="0000CC"/>
                            </a:solidFill>
                          </a:rPr>
                          <m:t>q</m:t>
                        </m:r>
                        <m:r>
                          <m:rPr>
                            <m:nor/>
                          </m:rPr>
                          <a:rPr lang="en-US" sz="2400" baseline="-25000" dirty="0" smtClean="0">
                            <a:solidFill>
                              <a:srgbClr val="0000CC"/>
                            </a:solidFill>
                          </a:rPr>
                          <m:t>2</m:t>
                        </m:r>
                        <m:r>
                          <m:rPr>
                            <m:nor/>
                          </m:rPr>
                          <a:rPr lang="en-US" sz="2400" dirty="0" smtClean="0">
                            <a:solidFill>
                              <a:srgbClr val="0000CC"/>
                            </a:solidFill>
                          </a:rPr>
                          <m:t> </m:t>
                        </m:r>
                        <m:r>
                          <m:rPr>
                            <m:nor/>
                          </m:rPr>
                          <a:rPr lang="en-US" sz="2400" dirty="0" smtClean="0"/>
                          <m:t>+ </m:t>
                        </m:r>
                        <m:r>
                          <m:rPr>
                            <m:nor/>
                          </m:rPr>
                          <a:rPr lang="en-US" sz="2400" dirty="0" smtClean="0">
                            <a:solidFill>
                              <a:srgbClr val="00FF00"/>
                            </a:solidFill>
                          </a:rPr>
                          <m:t>p</m:t>
                        </m:r>
                        <m:r>
                          <m:rPr>
                            <m:nor/>
                          </m:rPr>
                          <a:rPr lang="en-US" sz="2400" baseline="-25000" dirty="0" smtClean="0">
                            <a:solidFill>
                              <a:srgbClr val="00FF00"/>
                            </a:solidFill>
                          </a:rPr>
                          <m:t>3</m:t>
                        </m:r>
                        <m:r>
                          <m:rPr>
                            <m:nor/>
                          </m:rPr>
                          <a:rPr lang="en-US" sz="2400" dirty="0" smtClean="0">
                            <a:solidFill>
                              <a:srgbClr val="00FF00"/>
                            </a:solidFill>
                          </a:rPr>
                          <m:t>q</m:t>
                        </m:r>
                        <m:r>
                          <m:rPr>
                            <m:nor/>
                          </m:rPr>
                          <a:rPr lang="en-US" sz="2400" baseline="-25000" dirty="0" smtClean="0">
                            <a:solidFill>
                              <a:srgbClr val="00FF00"/>
                            </a:solidFill>
                          </a:rPr>
                          <m:t>3</m:t>
                        </m:r>
                      </m:den>
                    </m:f>
                  </m:oMath>
                </a14:m>
                <a:r>
                  <a:rPr lang="en-US" sz="2200" dirty="0"/>
                  <a:t> </a:t>
                </a:r>
              </a:p>
            </p:txBody>
          </p:sp>
        </mc:Choice>
        <mc:Fallback>
          <p:sp>
            <p:nvSpPr>
              <p:cNvPr id="33" name="TextBox 32">
                <a:extLst>
                  <a:ext uri="{FF2B5EF4-FFF2-40B4-BE49-F238E27FC236}">
                    <a16:creationId xmlns:a16="http://schemas.microsoft.com/office/drawing/2014/main" xmlns:a14="http://schemas.microsoft.com/office/drawing/2010/main" xmlns="" id="{E934E57A-7B9B-485A-9E68-31F72C9E59F3}"/>
                  </a:ext>
                </a:extLst>
              </p:cNvPr>
              <p:cNvSpPr txBox="1">
                <a:spLocks noRot="1" noChangeAspect="1" noMove="1" noResize="1" noEditPoints="1" noAdjustHandles="1" noChangeArrowheads="1" noChangeShapeType="1" noTextEdit="1"/>
              </p:cNvSpPr>
              <p:nvPr/>
            </p:nvSpPr>
            <p:spPr>
              <a:xfrm>
                <a:off x="6572302" y="1715613"/>
                <a:ext cx="4161717" cy="696922"/>
              </a:xfrm>
              <a:prstGeom prst="rect">
                <a:avLst/>
              </a:prstGeom>
              <a:blipFill rotWithShape="1">
                <a:blip r:embed="rId2"/>
                <a:stretch>
                  <a:fillRect l="-1757"/>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xmlns="" id="{4A0E6D1B-CC37-41CC-A5E9-E6D193FA889E}"/>
              </a:ext>
            </a:extLst>
          </p:cNvPr>
          <p:cNvSpPr/>
          <p:nvPr/>
        </p:nvSpPr>
        <p:spPr>
          <a:xfrm>
            <a:off x="1442258" y="1688873"/>
            <a:ext cx="1748790" cy="3131802"/>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xmlns="" id="{DFBC1448-5321-45FE-AEDE-3D5FAF654427}"/>
              </a:ext>
            </a:extLst>
          </p:cNvPr>
          <p:cNvCxnSpPr/>
          <p:nvPr/>
        </p:nvCxnSpPr>
        <p:spPr>
          <a:xfrm flipH="1">
            <a:off x="2609465" y="1348939"/>
            <a:ext cx="581583" cy="33993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5CAC42AB-3E6A-4C1D-940F-3CA82C78C68D}"/>
              </a:ext>
            </a:extLst>
          </p:cNvPr>
          <p:cNvSpPr txBox="1"/>
          <p:nvPr/>
        </p:nvSpPr>
        <p:spPr>
          <a:xfrm>
            <a:off x="2462131" y="979607"/>
            <a:ext cx="3672800" cy="369332"/>
          </a:xfrm>
          <a:prstGeom prst="rect">
            <a:avLst/>
          </a:prstGeom>
          <a:noFill/>
        </p:spPr>
        <p:txBody>
          <a:bodyPr wrap="none" rtlCol="0">
            <a:spAutoFit/>
          </a:bodyPr>
          <a:lstStyle/>
          <a:p>
            <a:r>
              <a:rPr lang="en-US" dirty="0">
                <a:solidFill>
                  <a:srgbClr val="C00000"/>
                </a:solidFill>
              </a:rPr>
              <a:t>mutually exclusive </a:t>
            </a:r>
            <a:r>
              <a:rPr lang="en-US" dirty="0"/>
              <a:t>and </a:t>
            </a:r>
            <a:r>
              <a:rPr lang="en-US" dirty="0">
                <a:solidFill>
                  <a:srgbClr val="C00000"/>
                </a:solidFill>
              </a:rPr>
              <a:t>exhaustive</a:t>
            </a:r>
            <a:endParaRPr lang="en-US" dirty="0"/>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xmlns="" id="{D08B2C2D-6054-47A2-9DBF-2002C259AF83}"/>
                  </a:ext>
                </a:extLst>
              </p:cNvPr>
              <p:cNvSpPr txBox="1"/>
              <p:nvPr/>
            </p:nvSpPr>
            <p:spPr>
              <a:xfrm>
                <a:off x="6572301" y="2792449"/>
                <a:ext cx="4161717" cy="696922"/>
              </a:xfrm>
              <a:prstGeom prst="rect">
                <a:avLst/>
              </a:prstGeom>
              <a:noFill/>
            </p:spPr>
            <p:txBody>
              <a:bodyPr wrap="none" rtlCol="0">
                <a:spAutoFit/>
              </a:bodyPr>
              <a:lstStyle/>
              <a:p>
                <a:r>
                  <a:rPr lang="en-US" sz="2200" dirty="0"/>
                  <a:t>P(E</a:t>
                </a:r>
                <a:r>
                  <a:rPr lang="en-US" sz="2200" baseline="-25000" dirty="0"/>
                  <a:t>2</a:t>
                </a:r>
                <a:r>
                  <a:rPr lang="en-US" sz="2200" dirty="0"/>
                  <a:t> | B) = </a:t>
                </a:r>
                <a14:m>
                  <m:oMath xmlns:m="http://schemas.openxmlformats.org/officeDocument/2006/math">
                    <m:f>
                      <m:fPr>
                        <m:ctrlPr>
                          <a:rPr lang="en-US" sz="2400" i="1" smtClean="0">
                            <a:latin typeface="Cambria Math"/>
                          </a:rPr>
                        </m:ctrlPr>
                      </m:fPr>
                      <m:num>
                        <m:r>
                          <m:rPr>
                            <m:nor/>
                          </m:rPr>
                          <a:rPr lang="en-US" sz="2400" dirty="0" smtClean="0">
                            <a:solidFill>
                              <a:srgbClr val="0000CC"/>
                            </a:solidFill>
                          </a:rPr>
                          <m:t>p</m:t>
                        </m:r>
                        <m:r>
                          <m:rPr>
                            <m:nor/>
                          </m:rPr>
                          <a:rPr lang="en-US" sz="2400" baseline="-25000" dirty="0" smtClean="0">
                            <a:solidFill>
                              <a:srgbClr val="0000CC"/>
                            </a:solidFill>
                          </a:rPr>
                          <m:t>2</m:t>
                        </m:r>
                        <m:r>
                          <m:rPr>
                            <m:nor/>
                          </m:rPr>
                          <a:rPr lang="en-US" sz="2400" dirty="0" smtClean="0">
                            <a:solidFill>
                              <a:srgbClr val="0000CC"/>
                            </a:solidFill>
                          </a:rPr>
                          <m:t>q</m:t>
                        </m:r>
                        <m:r>
                          <m:rPr>
                            <m:nor/>
                          </m:rPr>
                          <a:rPr lang="en-US" sz="2400" baseline="-25000" dirty="0" smtClean="0">
                            <a:solidFill>
                              <a:srgbClr val="0000CC"/>
                            </a:solidFill>
                          </a:rPr>
                          <m:t>2</m:t>
                        </m:r>
                      </m:num>
                      <m:den>
                        <m:r>
                          <m:rPr>
                            <m:nor/>
                          </m:rPr>
                          <a:rPr lang="en-US" sz="2400" dirty="0" smtClean="0">
                            <a:solidFill>
                              <a:srgbClr val="FF0000"/>
                            </a:solidFill>
                          </a:rPr>
                          <m:t>p</m:t>
                        </m:r>
                        <m:r>
                          <m:rPr>
                            <m:nor/>
                          </m:rPr>
                          <a:rPr lang="en-US" sz="2400" baseline="-25000" dirty="0" smtClean="0">
                            <a:solidFill>
                              <a:srgbClr val="FF0000"/>
                            </a:solidFill>
                          </a:rPr>
                          <m:t>1</m:t>
                        </m:r>
                        <m:r>
                          <m:rPr>
                            <m:nor/>
                          </m:rPr>
                          <a:rPr lang="en-US" sz="2400" dirty="0" smtClean="0">
                            <a:solidFill>
                              <a:srgbClr val="FF0000"/>
                            </a:solidFill>
                          </a:rPr>
                          <m:t>q</m:t>
                        </m:r>
                        <m:r>
                          <m:rPr>
                            <m:nor/>
                          </m:rPr>
                          <a:rPr lang="en-US" sz="2400" baseline="-25000" dirty="0" smtClean="0">
                            <a:solidFill>
                              <a:srgbClr val="FF0000"/>
                            </a:solidFill>
                          </a:rPr>
                          <m:t>1</m:t>
                        </m:r>
                        <m:r>
                          <m:rPr>
                            <m:nor/>
                          </m:rPr>
                          <a:rPr lang="en-US" sz="2400" dirty="0" smtClean="0"/>
                          <m:t> + </m:t>
                        </m:r>
                        <m:r>
                          <m:rPr>
                            <m:nor/>
                          </m:rPr>
                          <a:rPr lang="en-US" sz="2400" dirty="0" smtClean="0">
                            <a:solidFill>
                              <a:srgbClr val="0000CC"/>
                            </a:solidFill>
                          </a:rPr>
                          <m:t>p</m:t>
                        </m:r>
                        <m:r>
                          <m:rPr>
                            <m:nor/>
                          </m:rPr>
                          <a:rPr lang="en-US" sz="2400" baseline="-25000" dirty="0" smtClean="0">
                            <a:solidFill>
                              <a:srgbClr val="0000CC"/>
                            </a:solidFill>
                          </a:rPr>
                          <m:t>2</m:t>
                        </m:r>
                        <m:r>
                          <m:rPr>
                            <m:nor/>
                          </m:rPr>
                          <a:rPr lang="en-US" sz="2400" dirty="0" smtClean="0">
                            <a:solidFill>
                              <a:srgbClr val="0000CC"/>
                            </a:solidFill>
                          </a:rPr>
                          <m:t>q</m:t>
                        </m:r>
                        <m:r>
                          <m:rPr>
                            <m:nor/>
                          </m:rPr>
                          <a:rPr lang="en-US" sz="2400" baseline="-25000" dirty="0" smtClean="0">
                            <a:solidFill>
                              <a:srgbClr val="0000CC"/>
                            </a:solidFill>
                          </a:rPr>
                          <m:t>2</m:t>
                        </m:r>
                        <m:r>
                          <m:rPr>
                            <m:nor/>
                          </m:rPr>
                          <a:rPr lang="en-US" sz="2400" dirty="0" smtClean="0">
                            <a:solidFill>
                              <a:srgbClr val="0000CC"/>
                            </a:solidFill>
                          </a:rPr>
                          <m:t> </m:t>
                        </m:r>
                        <m:r>
                          <m:rPr>
                            <m:nor/>
                          </m:rPr>
                          <a:rPr lang="en-US" sz="2400" dirty="0" smtClean="0"/>
                          <m:t>+ </m:t>
                        </m:r>
                        <m:r>
                          <m:rPr>
                            <m:nor/>
                          </m:rPr>
                          <a:rPr lang="en-US" sz="2400" dirty="0" smtClean="0">
                            <a:solidFill>
                              <a:srgbClr val="00FF00"/>
                            </a:solidFill>
                          </a:rPr>
                          <m:t>p</m:t>
                        </m:r>
                        <m:r>
                          <m:rPr>
                            <m:nor/>
                          </m:rPr>
                          <a:rPr lang="en-US" sz="2400" baseline="-25000" dirty="0" smtClean="0">
                            <a:solidFill>
                              <a:srgbClr val="00FF00"/>
                            </a:solidFill>
                          </a:rPr>
                          <m:t>3</m:t>
                        </m:r>
                        <m:r>
                          <m:rPr>
                            <m:nor/>
                          </m:rPr>
                          <a:rPr lang="en-US" sz="2400" dirty="0" smtClean="0">
                            <a:solidFill>
                              <a:srgbClr val="00FF00"/>
                            </a:solidFill>
                          </a:rPr>
                          <m:t>q</m:t>
                        </m:r>
                        <m:r>
                          <m:rPr>
                            <m:nor/>
                          </m:rPr>
                          <a:rPr lang="en-US" sz="2400" baseline="-25000" dirty="0" smtClean="0">
                            <a:solidFill>
                              <a:srgbClr val="00FF00"/>
                            </a:solidFill>
                          </a:rPr>
                          <m:t>3</m:t>
                        </m:r>
                      </m:den>
                    </m:f>
                  </m:oMath>
                </a14:m>
                <a:r>
                  <a:rPr lang="en-US" sz="2200" dirty="0"/>
                  <a:t> </a:t>
                </a:r>
              </a:p>
            </p:txBody>
          </p:sp>
        </mc:Choice>
        <mc:Fallback>
          <p:sp>
            <p:nvSpPr>
              <p:cNvPr id="40" name="TextBox 39">
                <a:extLst>
                  <a:ext uri="{FF2B5EF4-FFF2-40B4-BE49-F238E27FC236}">
                    <a16:creationId xmlns:a16="http://schemas.microsoft.com/office/drawing/2014/main" xmlns:a14="http://schemas.microsoft.com/office/drawing/2010/main" xmlns="" id="{D08B2C2D-6054-47A2-9DBF-2002C259AF83}"/>
                  </a:ext>
                </a:extLst>
              </p:cNvPr>
              <p:cNvSpPr txBox="1">
                <a:spLocks noRot="1" noChangeAspect="1" noMove="1" noResize="1" noEditPoints="1" noAdjustHandles="1" noChangeArrowheads="1" noChangeShapeType="1" noTextEdit="1"/>
              </p:cNvSpPr>
              <p:nvPr/>
            </p:nvSpPr>
            <p:spPr>
              <a:xfrm>
                <a:off x="6572301" y="2792449"/>
                <a:ext cx="4161717" cy="696922"/>
              </a:xfrm>
              <a:prstGeom prst="rect">
                <a:avLst/>
              </a:prstGeom>
              <a:blipFill rotWithShape="1">
                <a:blip r:embed="rId3"/>
                <a:stretch>
                  <a:fillRect l="-17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xmlns="" id="{F6C61BFE-0B22-4583-88D9-926D77C1F8F5}"/>
                  </a:ext>
                </a:extLst>
              </p:cNvPr>
              <p:cNvSpPr txBox="1"/>
              <p:nvPr/>
            </p:nvSpPr>
            <p:spPr>
              <a:xfrm>
                <a:off x="6572300" y="3823293"/>
                <a:ext cx="4161717" cy="696922"/>
              </a:xfrm>
              <a:prstGeom prst="rect">
                <a:avLst/>
              </a:prstGeom>
              <a:noFill/>
            </p:spPr>
            <p:txBody>
              <a:bodyPr wrap="none" rtlCol="0">
                <a:spAutoFit/>
              </a:bodyPr>
              <a:lstStyle/>
              <a:p>
                <a:r>
                  <a:rPr lang="en-US" sz="2200" dirty="0"/>
                  <a:t>P(E</a:t>
                </a:r>
                <a:r>
                  <a:rPr lang="en-US" sz="2200" baseline="-25000" dirty="0"/>
                  <a:t>3</a:t>
                </a:r>
                <a:r>
                  <a:rPr lang="en-US" sz="2200" dirty="0"/>
                  <a:t> | B) = </a:t>
                </a:r>
                <a14:m>
                  <m:oMath xmlns:m="http://schemas.openxmlformats.org/officeDocument/2006/math">
                    <m:f>
                      <m:fPr>
                        <m:ctrlPr>
                          <a:rPr lang="en-US" sz="2400" i="1" smtClean="0">
                            <a:latin typeface="Cambria Math"/>
                          </a:rPr>
                        </m:ctrlPr>
                      </m:fPr>
                      <m:num>
                        <m:r>
                          <m:rPr>
                            <m:nor/>
                          </m:rPr>
                          <a:rPr lang="en-US" sz="2400" dirty="0" smtClean="0">
                            <a:solidFill>
                              <a:srgbClr val="00FF00"/>
                            </a:solidFill>
                          </a:rPr>
                          <m:t>p</m:t>
                        </m:r>
                        <m:r>
                          <m:rPr>
                            <m:nor/>
                          </m:rPr>
                          <a:rPr lang="en-US" sz="2400" baseline="-25000" dirty="0" smtClean="0">
                            <a:solidFill>
                              <a:srgbClr val="00FF00"/>
                            </a:solidFill>
                          </a:rPr>
                          <m:t>3</m:t>
                        </m:r>
                        <m:r>
                          <m:rPr>
                            <m:nor/>
                          </m:rPr>
                          <a:rPr lang="en-US" sz="2400" dirty="0" smtClean="0">
                            <a:solidFill>
                              <a:srgbClr val="00FF00"/>
                            </a:solidFill>
                          </a:rPr>
                          <m:t>q</m:t>
                        </m:r>
                        <m:r>
                          <m:rPr>
                            <m:nor/>
                          </m:rPr>
                          <a:rPr lang="en-US" sz="2400" baseline="-25000" dirty="0" smtClean="0">
                            <a:solidFill>
                              <a:srgbClr val="00FF00"/>
                            </a:solidFill>
                          </a:rPr>
                          <m:t>3</m:t>
                        </m:r>
                      </m:num>
                      <m:den>
                        <m:r>
                          <m:rPr>
                            <m:nor/>
                          </m:rPr>
                          <a:rPr lang="en-US" sz="2400" dirty="0" smtClean="0">
                            <a:solidFill>
                              <a:srgbClr val="FF0000"/>
                            </a:solidFill>
                          </a:rPr>
                          <m:t>p</m:t>
                        </m:r>
                        <m:r>
                          <m:rPr>
                            <m:nor/>
                          </m:rPr>
                          <a:rPr lang="en-US" sz="2400" baseline="-25000" dirty="0" smtClean="0">
                            <a:solidFill>
                              <a:srgbClr val="FF0000"/>
                            </a:solidFill>
                          </a:rPr>
                          <m:t>1</m:t>
                        </m:r>
                        <m:r>
                          <m:rPr>
                            <m:nor/>
                          </m:rPr>
                          <a:rPr lang="en-US" sz="2400" dirty="0" smtClean="0">
                            <a:solidFill>
                              <a:srgbClr val="FF0000"/>
                            </a:solidFill>
                          </a:rPr>
                          <m:t>q</m:t>
                        </m:r>
                        <m:r>
                          <m:rPr>
                            <m:nor/>
                          </m:rPr>
                          <a:rPr lang="en-US" sz="2400" baseline="-25000" dirty="0" smtClean="0">
                            <a:solidFill>
                              <a:srgbClr val="FF0000"/>
                            </a:solidFill>
                          </a:rPr>
                          <m:t>1</m:t>
                        </m:r>
                        <m:r>
                          <m:rPr>
                            <m:nor/>
                          </m:rPr>
                          <a:rPr lang="en-US" sz="2400" dirty="0" smtClean="0"/>
                          <m:t> + </m:t>
                        </m:r>
                        <m:r>
                          <m:rPr>
                            <m:nor/>
                          </m:rPr>
                          <a:rPr lang="en-US" sz="2400" dirty="0" smtClean="0">
                            <a:solidFill>
                              <a:srgbClr val="0000CC"/>
                            </a:solidFill>
                          </a:rPr>
                          <m:t>p</m:t>
                        </m:r>
                        <m:r>
                          <m:rPr>
                            <m:nor/>
                          </m:rPr>
                          <a:rPr lang="en-US" sz="2400" baseline="-25000" dirty="0" smtClean="0">
                            <a:solidFill>
                              <a:srgbClr val="0000CC"/>
                            </a:solidFill>
                          </a:rPr>
                          <m:t>2</m:t>
                        </m:r>
                        <m:r>
                          <m:rPr>
                            <m:nor/>
                          </m:rPr>
                          <a:rPr lang="en-US" sz="2400" dirty="0" smtClean="0">
                            <a:solidFill>
                              <a:srgbClr val="0000CC"/>
                            </a:solidFill>
                          </a:rPr>
                          <m:t>q</m:t>
                        </m:r>
                        <m:r>
                          <m:rPr>
                            <m:nor/>
                          </m:rPr>
                          <a:rPr lang="en-US" sz="2400" baseline="-25000" dirty="0" smtClean="0">
                            <a:solidFill>
                              <a:srgbClr val="0000CC"/>
                            </a:solidFill>
                          </a:rPr>
                          <m:t>2</m:t>
                        </m:r>
                        <m:r>
                          <m:rPr>
                            <m:nor/>
                          </m:rPr>
                          <a:rPr lang="en-US" sz="2400" dirty="0" smtClean="0">
                            <a:solidFill>
                              <a:srgbClr val="0000CC"/>
                            </a:solidFill>
                          </a:rPr>
                          <m:t> </m:t>
                        </m:r>
                        <m:r>
                          <m:rPr>
                            <m:nor/>
                          </m:rPr>
                          <a:rPr lang="en-US" sz="2400" dirty="0" smtClean="0"/>
                          <m:t>+ </m:t>
                        </m:r>
                        <m:r>
                          <m:rPr>
                            <m:nor/>
                          </m:rPr>
                          <a:rPr lang="en-US" sz="2400" dirty="0" smtClean="0">
                            <a:solidFill>
                              <a:srgbClr val="00FF00"/>
                            </a:solidFill>
                          </a:rPr>
                          <m:t>p</m:t>
                        </m:r>
                        <m:r>
                          <m:rPr>
                            <m:nor/>
                          </m:rPr>
                          <a:rPr lang="en-US" sz="2400" baseline="-25000" dirty="0" smtClean="0">
                            <a:solidFill>
                              <a:srgbClr val="00FF00"/>
                            </a:solidFill>
                          </a:rPr>
                          <m:t>3</m:t>
                        </m:r>
                        <m:r>
                          <m:rPr>
                            <m:nor/>
                          </m:rPr>
                          <a:rPr lang="en-US" sz="2400" dirty="0" smtClean="0">
                            <a:solidFill>
                              <a:srgbClr val="00FF00"/>
                            </a:solidFill>
                          </a:rPr>
                          <m:t>q</m:t>
                        </m:r>
                        <m:r>
                          <m:rPr>
                            <m:nor/>
                          </m:rPr>
                          <a:rPr lang="en-US" sz="2400" baseline="-25000" dirty="0" smtClean="0">
                            <a:solidFill>
                              <a:srgbClr val="00FF00"/>
                            </a:solidFill>
                          </a:rPr>
                          <m:t>3</m:t>
                        </m:r>
                      </m:den>
                    </m:f>
                  </m:oMath>
                </a14:m>
                <a:r>
                  <a:rPr lang="en-US" sz="2200" dirty="0"/>
                  <a:t> </a:t>
                </a:r>
              </a:p>
            </p:txBody>
          </p:sp>
        </mc:Choice>
        <mc:Fallback>
          <p:sp>
            <p:nvSpPr>
              <p:cNvPr id="41" name="TextBox 40">
                <a:extLst>
                  <a:ext uri="{FF2B5EF4-FFF2-40B4-BE49-F238E27FC236}">
                    <a16:creationId xmlns:a16="http://schemas.microsoft.com/office/drawing/2014/main" xmlns:a14="http://schemas.microsoft.com/office/drawing/2010/main" xmlns="" id="{F6C61BFE-0B22-4583-88D9-926D77C1F8F5}"/>
                  </a:ext>
                </a:extLst>
              </p:cNvPr>
              <p:cNvSpPr txBox="1">
                <a:spLocks noRot="1" noChangeAspect="1" noMove="1" noResize="1" noEditPoints="1" noAdjustHandles="1" noChangeArrowheads="1" noChangeShapeType="1" noTextEdit="1"/>
              </p:cNvSpPr>
              <p:nvPr/>
            </p:nvSpPr>
            <p:spPr>
              <a:xfrm>
                <a:off x="6572300" y="3823293"/>
                <a:ext cx="4161717" cy="696922"/>
              </a:xfrm>
              <a:prstGeom prst="rect">
                <a:avLst/>
              </a:prstGeom>
              <a:blipFill rotWithShape="1">
                <a:blip r:embed="rId4"/>
                <a:stretch>
                  <a:fillRect l="-17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xmlns="" id="{2EE40292-3B75-475A-BA3B-EBA90B90706A}"/>
                  </a:ext>
                </a:extLst>
              </p:cNvPr>
              <p:cNvSpPr txBox="1"/>
              <p:nvPr/>
            </p:nvSpPr>
            <p:spPr>
              <a:xfrm>
                <a:off x="1263460" y="5099927"/>
                <a:ext cx="4229043" cy="523220"/>
              </a:xfrm>
              <a:prstGeom prst="rect">
                <a:avLst/>
              </a:prstGeom>
              <a:noFill/>
            </p:spPr>
            <p:txBody>
              <a:bodyPr wrap="none" rtlCol="0">
                <a:spAutoFit/>
              </a:bodyPr>
              <a:lstStyle/>
              <a:p>
                <a:r>
                  <a:rPr lang="en-US" sz="2800" dirty="0"/>
                  <a:t>P(B) = </a:t>
                </a:r>
                <a14:m>
                  <m:oMath xmlns:m="http://schemas.openxmlformats.org/officeDocument/2006/math">
                    <m:r>
                      <m:rPr>
                        <m:nor/>
                      </m:rPr>
                      <a:rPr lang="en-US" sz="2800" dirty="0" smtClean="0">
                        <a:solidFill>
                          <a:srgbClr val="FF0000"/>
                        </a:solidFill>
                      </a:rPr>
                      <m:t>p</m:t>
                    </m:r>
                    <m:r>
                      <m:rPr>
                        <m:nor/>
                      </m:rPr>
                      <a:rPr lang="en-US" sz="2800" baseline="-25000" dirty="0" smtClean="0">
                        <a:solidFill>
                          <a:srgbClr val="FF0000"/>
                        </a:solidFill>
                      </a:rPr>
                      <m:t>1</m:t>
                    </m:r>
                    <m:r>
                      <m:rPr>
                        <m:nor/>
                      </m:rPr>
                      <a:rPr lang="en-US" sz="2800" dirty="0" smtClean="0">
                        <a:solidFill>
                          <a:srgbClr val="FF0000"/>
                        </a:solidFill>
                      </a:rPr>
                      <m:t>q</m:t>
                    </m:r>
                    <m:r>
                      <m:rPr>
                        <m:nor/>
                      </m:rPr>
                      <a:rPr lang="en-US" sz="2800" baseline="-25000" dirty="0" smtClean="0">
                        <a:solidFill>
                          <a:srgbClr val="FF0000"/>
                        </a:solidFill>
                      </a:rPr>
                      <m:t>1</m:t>
                    </m:r>
                    <m:r>
                      <m:rPr>
                        <m:nor/>
                      </m:rPr>
                      <a:rPr lang="en-US" sz="2800" dirty="0" smtClean="0"/>
                      <m:t> + </m:t>
                    </m:r>
                    <m:r>
                      <m:rPr>
                        <m:nor/>
                      </m:rPr>
                      <a:rPr lang="en-US" sz="2800" dirty="0" smtClean="0">
                        <a:solidFill>
                          <a:srgbClr val="0000CC"/>
                        </a:solidFill>
                      </a:rPr>
                      <m:t>p</m:t>
                    </m:r>
                    <m:r>
                      <m:rPr>
                        <m:nor/>
                      </m:rPr>
                      <a:rPr lang="en-US" sz="2800" baseline="-25000" dirty="0" smtClean="0">
                        <a:solidFill>
                          <a:srgbClr val="0000CC"/>
                        </a:solidFill>
                      </a:rPr>
                      <m:t>2</m:t>
                    </m:r>
                    <m:r>
                      <m:rPr>
                        <m:nor/>
                      </m:rPr>
                      <a:rPr lang="en-US" sz="2800" dirty="0" smtClean="0">
                        <a:solidFill>
                          <a:srgbClr val="0000CC"/>
                        </a:solidFill>
                      </a:rPr>
                      <m:t>q</m:t>
                    </m:r>
                    <m:r>
                      <m:rPr>
                        <m:nor/>
                      </m:rPr>
                      <a:rPr lang="en-US" sz="2800" baseline="-25000" dirty="0" smtClean="0">
                        <a:solidFill>
                          <a:srgbClr val="0000CC"/>
                        </a:solidFill>
                      </a:rPr>
                      <m:t>2</m:t>
                    </m:r>
                    <m:r>
                      <m:rPr>
                        <m:nor/>
                      </m:rPr>
                      <a:rPr lang="en-US" sz="2800" dirty="0" smtClean="0">
                        <a:solidFill>
                          <a:srgbClr val="0000CC"/>
                        </a:solidFill>
                      </a:rPr>
                      <m:t> </m:t>
                    </m:r>
                    <m:r>
                      <m:rPr>
                        <m:nor/>
                      </m:rPr>
                      <a:rPr lang="en-US" sz="2800" dirty="0" smtClean="0"/>
                      <m:t>+ </m:t>
                    </m:r>
                    <m:r>
                      <m:rPr>
                        <m:nor/>
                      </m:rPr>
                      <a:rPr lang="en-US" sz="2800" dirty="0" smtClean="0">
                        <a:solidFill>
                          <a:srgbClr val="00FF00"/>
                        </a:solidFill>
                      </a:rPr>
                      <m:t>p</m:t>
                    </m:r>
                    <m:r>
                      <m:rPr>
                        <m:nor/>
                      </m:rPr>
                      <a:rPr lang="en-US" sz="2800" baseline="-25000" dirty="0" smtClean="0">
                        <a:solidFill>
                          <a:srgbClr val="00FF00"/>
                        </a:solidFill>
                      </a:rPr>
                      <m:t>3</m:t>
                    </m:r>
                    <m:r>
                      <m:rPr>
                        <m:nor/>
                      </m:rPr>
                      <a:rPr lang="en-US" sz="2800" dirty="0" smtClean="0">
                        <a:solidFill>
                          <a:srgbClr val="00FF00"/>
                        </a:solidFill>
                      </a:rPr>
                      <m:t>q</m:t>
                    </m:r>
                    <m:r>
                      <m:rPr>
                        <m:nor/>
                      </m:rPr>
                      <a:rPr lang="en-US" sz="2800" baseline="-25000" dirty="0" smtClean="0">
                        <a:solidFill>
                          <a:srgbClr val="00FF00"/>
                        </a:solidFill>
                      </a:rPr>
                      <m:t>3</m:t>
                    </m:r>
                  </m:oMath>
                </a14:m>
                <a:r>
                  <a:rPr lang="en-US" sz="2800" dirty="0"/>
                  <a:t> </a:t>
                </a:r>
              </a:p>
            </p:txBody>
          </p:sp>
        </mc:Choice>
        <mc:Fallback>
          <p:sp>
            <p:nvSpPr>
              <p:cNvPr id="3" name="TextBox 2">
                <a:extLst>
                  <a:ext uri="{FF2B5EF4-FFF2-40B4-BE49-F238E27FC236}">
                    <a16:creationId xmlns:a16="http://schemas.microsoft.com/office/drawing/2014/main" xmlns:a14="http://schemas.microsoft.com/office/drawing/2010/main" xmlns="" id="{2EE40292-3B75-475A-BA3B-EBA90B90706A}"/>
                  </a:ext>
                </a:extLst>
              </p:cNvPr>
              <p:cNvSpPr txBox="1">
                <a:spLocks noRot="1" noChangeAspect="1" noMove="1" noResize="1" noEditPoints="1" noAdjustHandles="1" noChangeArrowheads="1" noChangeShapeType="1" noTextEdit="1"/>
              </p:cNvSpPr>
              <p:nvPr/>
            </p:nvSpPr>
            <p:spPr>
              <a:xfrm>
                <a:off x="1263460" y="5099927"/>
                <a:ext cx="4229043" cy="523220"/>
              </a:xfrm>
              <a:prstGeom prst="rect">
                <a:avLst/>
              </a:prstGeom>
              <a:blipFill rotWithShape="1">
                <a:blip r:embed="rId5"/>
                <a:stretch>
                  <a:fillRect l="-2882" t="-11765" b="-32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xmlns="" id="{A25970B7-1690-40B0-BE95-9E18702BD195}"/>
                  </a:ext>
                </a:extLst>
              </p:cNvPr>
              <p:cNvSpPr txBox="1"/>
              <p:nvPr/>
            </p:nvSpPr>
            <p:spPr>
              <a:xfrm>
                <a:off x="6572300" y="4973962"/>
                <a:ext cx="4499077" cy="775149"/>
              </a:xfrm>
              <a:prstGeom prst="rect">
                <a:avLst/>
              </a:prstGeom>
              <a:noFill/>
            </p:spPr>
            <p:txBody>
              <a:bodyPr wrap="square">
                <a:spAutoFit/>
              </a:bodyPr>
              <a:lstStyle/>
              <a:p>
                <a:r>
                  <a:rPr lang="en-US" sz="2400" dirty="0"/>
                  <a:t>P(</a:t>
                </a:r>
                <a:r>
                  <a:rPr lang="en-US" sz="2400" dirty="0" err="1"/>
                  <a:t>E</a:t>
                </a:r>
                <a:r>
                  <a:rPr lang="en-US" sz="2400" baseline="-25000" dirty="0" err="1"/>
                  <a:t>i</a:t>
                </a:r>
                <a:r>
                  <a:rPr lang="en-US" sz="2400" baseline="-25000" dirty="0"/>
                  <a:t> </a:t>
                </a:r>
                <a:r>
                  <a:rPr lang="en-US" sz="2400" dirty="0"/>
                  <a:t>| B) = </a:t>
                </a:r>
                <a14:m>
                  <m:oMath xmlns:m="http://schemas.openxmlformats.org/officeDocument/2006/math">
                    <m:f>
                      <m:fPr>
                        <m:ctrlPr>
                          <a:rPr lang="en-US" sz="2400" i="1" smtClean="0">
                            <a:latin typeface="Cambria Math"/>
                          </a:rPr>
                        </m:ctrlPr>
                      </m:fPr>
                      <m:num>
                        <m:r>
                          <m:rPr>
                            <m:nor/>
                          </m:rPr>
                          <a:rPr lang="en-US" sz="2400" dirty="0" smtClean="0"/>
                          <m:t>P</m:t>
                        </m:r>
                        <m:r>
                          <m:rPr>
                            <m:nor/>
                          </m:rPr>
                          <a:rPr lang="en-US" sz="2400" dirty="0" smtClean="0"/>
                          <m:t>(</m:t>
                        </m:r>
                        <m:r>
                          <m:rPr>
                            <m:nor/>
                          </m:rPr>
                          <a:rPr lang="en-US" sz="2400" b="0" i="0" dirty="0" smtClean="0"/>
                          <m:t>B</m:t>
                        </m:r>
                        <m:r>
                          <m:rPr>
                            <m:nor/>
                          </m:rPr>
                          <a:rPr lang="en-US" sz="2400" b="0" i="0" dirty="0" smtClean="0"/>
                          <m:t> | </m:t>
                        </m:r>
                        <m:r>
                          <m:rPr>
                            <m:nor/>
                          </m:rPr>
                          <a:rPr lang="en-US" sz="2400" b="0" i="0" dirty="0" smtClean="0"/>
                          <m:t>Ei</m:t>
                        </m:r>
                        <m:r>
                          <m:rPr>
                            <m:nor/>
                          </m:rPr>
                          <a:rPr lang="en-US" sz="2400" dirty="0" smtClean="0"/>
                          <m:t>)</m:t>
                        </m:r>
                        <m:r>
                          <m:rPr>
                            <m:nor/>
                          </m:rPr>
                          <a:rPr lang="en-US" sz="2400" b="0" i="0" dirty="0" smtClean="0"/>
                          <m:t>P</m:t>
                        </m:r>
                        <m:r>
                          <m:rPr>
                            <m:nor/>
                          </m:rPr>
                          <a:rPr lang="en-US" sz="2400" b="0" i="0" dirty="0" smtClean="0"/>
                          <m:t>(</m:t>
                        </m:r>
                        <m:r>
                          <m:rPr>
                            <m:nor/>
                          </m:rPr>
                          <a:rPr lang="en-US" sz="2400" b="0" i="0" dirty="0" smtClean="0"/>
                          <m:t>Ei</m:t>
                        </m:r>
                        <m:r>
                          <m:rPr>
                            <m:nor/>
                          </m:rPr>
                          <a:rPr lang="en-US" sz="2400" b="0" i="0" dirty="0" smtClean="0"/>
                          <m:t>)</m:t>
                        </m:r>
                      </m:num>
                      <m:den>
                        <m:r>
                          <m:rPr>
                            <m:nor/>
                          </m:rPr>
                          <a:rPr lang="en-US" sz="2400" dirty="0"/>
                          <m:t>P</m:t>
                        </m:r>
                        <m:r>
                          <m:rPr>
                            <m:nor/>
                          </m:rPr>
                          <a:rPr lang="en-US" sz="2400" dirty="0"/>
                          <m:t>(</m:t>
                        </m:r>
                        <m:r>
                          <m:rPr>
                            <m:nor/>
                          </m:rPr>
                          <a:rPr lang="en-US" sz="2400" dirty="0"/>
                          <m:t>B</m:t>
                        </m:r>
                        <m:r>
                          <m:rPr>
                            <m:nor/>
                          </m:rPr>
                          <a:rPr lang="en-US" sz="2400" dirty="0"/>
                          <m:t>)</m:t>
                        </m:r>
                      </m:den>
                    </m:f>
                  </m:oMath>
                </a14:m>
                <a:endParaRPr lang="en-US" sz="2400" dirty="0"/>
              </a:p>
            </p:txBody>
          </p:sp>
        </mc:Choice>
        <mc:Fallback>
          <p:sp>
            <p:nvSpPr>
              <p:cNvPr id="35" name="TextBox 34">
                <a:extLst>
                  <a:ext uri="{FF2B5EF4-FFF2-40B4-BE49-F238E27FC236}">
                    <a16:creationId xmlns:a16="http://schemas.microsoft.com/office/drawing/2014/main" xmlns:a14="http://schemas.microsoft.com/office/drawing/2010/main" xmlns="" id="{A25970B7-1690-40B0-BE95-9E18702BD195}"/>
                  </a:ext>
                </a:extLst>
              </p:cNvPr>
              <p:cNvSpPr txBox="1">
                <a:spLocks noRot="1" noChangeAspect="1" noMove="1" noResize="1" noEditPoints="1" noAdjustHandles="1" noChangeArrowheads="1" noChangeShapeType="1" noTextEdit="1"/>
              </p:cNvSpPr>
              <p:nvPr/>
            </p:nvSpPr>
            <p:spPr>
              <a:xfrm>
                <a:off x="6572300" y="4973962"/>
                <a:ext cx="4499077" cy="775149"/>
              </a:xfrm>
              <a:prstGeom prst="rect">
                <a:avLst/>
              </a:prstGeom>
              <a:blipFill rotWithShape="1">
                <a:blip r:embed="rId6"/>
                <a:stretch>
                  <a:fillRect l="-20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8D6D0F4-7FBA-4398-AA6C-4A58714FDEDE}"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21</a:t>
            </a:fld>
            <a:endParaRPr lang="en-US"/>
          </a:p>
        </p:txBody>
      </p:sp>
    </p:spTree>
    <p:extLst>
      <p:ext uri="{BB962C8B-B14F-4D97-AF65-F5344CB8AC3E}">
        <p14:creationId xmlns:p14="http://schemas.microsoft.com/office/powerpoint/2010/main" val="1259355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740B3-DDA6-4F8D-8BE2-6595C7AE1C88}"/>
              </a:ext>
            </a:extLst>
          </p:cNvPr>
          <p:cNvSpPr>
            <a:spLocks noGrp="1"/>
          </p:cNvSpPr>
          <p:nvPr>
            <p:ph type="title"/>
          </p:nvPr>
        </p:nvSpPr>
        <p:spPr/>
        <p:txBody>
          <a:bodyPr/>
          <a:lstStyle/>
          <a:p>
            <a:r>
              <a:rPr lang="en-US" u="sng" dirty="0"/>
              <a:t>Ex.</a:t>
            </a:r>
            <a:r>
              <a:rPr lang="en-US" dirty="0"/>
              <a:t> (Reliability of a Covid-19 Test)</a:t>
            </a:r>
          </a:p>
        </p:txBody>
      </p:sp>
      <p:sp>
        <p:nvSpPr>
          <p:cNvPr id="3" name="Content Placeholder 2">
            <a:extLst>
              <a:ext uri="{FF2B5EF4-FFF2-40B4-BE49-F238E27FC236}">
                <a16:creationId xmlns:a16="http://schemas.microsoft.com/office/drawing/2014/main" xmlns="" id="{97AA2DB6-330F-4244-9D29-EC9AD78D87A6}"/>
              </a:ext>
            </a:extLst>
          </p:cNvPr>
          <p:cNvSpPr>
            <a:spLocks noGrp="1"/>
          </p:cNvSpPr>
          <p:nvPr>
            <p:ph idx="1"/>
          </p:nvPr>
        </p:nvSpPr>
        <p:spPr>
          <a:xfrm>
            <a:off x="852293" y="1334732"/>
            <a:ext cx="10515600" cy="4351338"/>
          </a:xfrm>
        </p:spPr>
        <p:txBody>
          <a:bodyPr>
            <a:normAutofit/>
          </a:bodyPr>
          <a:lstStyle/>
          <a:p>
            <a:pPr marL="0" indent="0">
              <a:buNone/>
            </a:pPr>
            <a:r>
              <a:rPr lang="en-US" sz="2600" dirty="0"/>
              <a:t>Suppose the probability that a test correctly identifies someone with the Covid-19 as positive is 0.99, and the probability that it correctly identifies someone without the illness as negative is 0.97. The proportion of the Covid-19 in the world is 0.02. A person takes the Covid-19 test, and the result is positive. What is the probability that he/she has the Covid-19, that is, </a:t>
            </a:r>
            <a:r>
              <a:rPr lang="en-US" sz="2600" dirty="0">
                <a:solidFill>
                  <a:srgbClr val="C00000"/>
                </a:solidFill>
              </a:rPr>
              <a:t>P(Covid-19 | Test +) </a:t>
            </a:r>
            <a:r>
              <a:rPr lang="en-US" sz="2600" dirty="0"/>
              <a:t>?</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xmlns="" id="{00710645-969C-4CCD-BC3C-4DAEC4045709}"/>
                  </a:ext>
                </a:extLst>
              </p:cNvPr>
              <p:cNvSpPr txBox="1"/>
              <p:nvPr/>
            </p:nvSpPr>
            <p:spPr>
              <a:xfrm>
                <a:off x="6242844" y="4215004"/>
                <a:ext cx="5093168" cy="1158459"/>
              </a:xfrm>
              <a:prstGeom prst="rect">
                <a:avLst/>
              </a:prstGeom>
              <a:noFill/>
              <a:ln>
                <a:solidFill>
                  <a:schemeClr val="accent1">
                    <a:lumMod val="50000"/>
                  </a:schemeClr>
                </a:solidFill>
              </a:ln>
            </p:spPr>
            <p:txBody>
              <a:bodyPr wrap="square" rtlCol="0">
                <a:spAutoFit/>
              </a:bodyPr>
              <a:lstStyle/>
              <a:p>
                <a:r>
                  <a:rPr lang="en-US" dirty="0"/>
                  <a:t>P(Covid-19 | Test +) = </a:t>
                </a:r>
                <a14:m>
                  <m:oMath xmlns:m="http://schemas.openxmlformats.org/officeDocument/2006/math">
                    <m:f>
                      <m:fPr>
                        <m:ctrlPr>
                          <a:rPr lang="en-US" i="1" smtClean="0">
                            <a:latin typeface="Cambria Math"/>
                          </a:rPr>
                        </m:ctrlPr>
                      </m:fPr>
                      <m:num>
                        <m:r>
                          <m:rPr>
                            <m:nor/>
                          </m:rPr>
                          <a:rPr lang="en-US" dirty="0" smtClean="0"/>
                          <m:t>0.02(0.99)</m:t>
                        </m:r>
                      </m:num>
                      <m:den>
                        <m:r>
                          <m:rPr>
                            <m:nor/>
                          </m:rPr>
                          <a:rPr lang="en-US" dirty="0" smtClean="0"/>
                          <m:t>0.02(0.99) + 0.98(0.03)</m:t>
                        </m:r>
                      </m:den>
                    </m:f>
                  </m:oMath>
                </a14:m>
                <a:endParaRPr lang="en-US" dirty="0"/>
              </a:p>
              <a:p>
                <a:r>
                  <a:rPr lang="en-US" smtClean="0">
                    <a:sym typeface="Symbol" panose="05050102010706020507" pitchFamily="18" charset="2"/>
                  </a:rPr>
                  <a:t>		</a:t>
                </a:r>
              </a:p>
              <a:p>
                <a:r>
                  <a:rPr lang="en-US">
                    <a:sym typeface="Symbol" panose="05050102010706020507" pitchFamily="18" charset="2"/>
                  </a:rPr>
                  <a:t>	</a:t>
                </a:r>
                <a:r>
                  <a:rPr lang="en-US" smtClean="0">
                    <a:sym typeface="Symbol" panose="05050102010706020507" pitchFamily="18" charset="2"/>
                  </a:rPr>
                  <a:t>	</a:t>
                </a:r>
                <a:r>
                  <a:rPr lang="en-US" smtClean="0">
                    <a:sym typeface="Symbol" panose="05050102010706020507" pitchFamily="18" charset="2"/>
                  </a:rPr>
                  <a:t></a:t>
                </a:r>
                <a:r>
                  <a:rPr lang="en-US" smtClean="0"/>
                  <a:t> </a:t>
                </a:r>
                <a:r>
                  <a:rPr lang="en-US" dirty="0"/>
                  <a:t>0.40</a:t>
                </a:r>
              </a:p>
            </p:txBody>
          </p:sp>
        </mc:Choice>
        <mc:Fallback>
          <p:sp>
            <p:nvSpPr>
              <p:cNvPr id="22" name="TextBox 21">
                <a:extLst>
                  <a:ext uri="{FF2B5EF4-FFF2-40B4-BE49-F238E27FC236}">
                    <a16:creationId xmlns:a16="http://schemas.microsoft.com/office/drawing/2014/main" xmlns:a14="http://schemas.microsoft.com/office/drawing/2010/main" xmlns="" id="{00710645-969C-4CCD-BC3C-4DAEC4045709}"/>
                  </a:ext>
                </a:extLst>
              </p:cNvPr>
              <p:cNvSpPr txBox="1">
                <a:spLocks noRot="1" noChangeAspect="1" noMove="1" noResize="1" noEditPoints="1" noAdjustHandles="1" noChangeArrowheads="1" noChangeShapeType="1" noTextEdit="1"/>
              </p:cNvSpPr>
              <p:nvPr/>
            </p:nvSpPr>
            <p:spPr>
              <a:xfrm>
                <a:off x="6242844" y="4215004"/>
                <a:ext cx="5093168" cy="1158459"/>
              </a:xfrm>
              <a:prstGeom prst="rect">
                <a:avLst/>
              </a:prstGeom>
              <a:blipFill rotWithShape="1">
                <a:blip r:embed="rId2"/>
                <a:stretch>
                  <a:fillRect l="-835" b="-7292"/>
                </a:stretch>
              </a:blipFill>
              <a:ln>
                <a:solidFill>
                  <a:schemeClr val="accent1">
                    <a:lumMod val="50000"/>
                  </a:schemeClr>
                </a:solidFill>
              </a:ln>
            </p:spPr>
            <p:txBody>
              <a:bodyPr/>
              <a:lstStyle/>
              <a:p>
                <a:r>
                  <a:rPr lang="en-US">
                    <a:noFill/>
                  </a:rPr>
                  <a:t> </a:t>
                </a:r>
              </a:p>
            </p:txBody>
          </p:sp>
        </mc:Fallback>
      </mc:AlternateContent>
      <p:grpSp>
        <p:nvGrpSpPr>
          <p:cNvPr id="36" name="Group 35">
            <a:extLst>
              <a:ext uri="{FF2B5EF4-FFF2-40B4-BE49-F238E27FC236}">
                <a16:creationId xmlns:a16="http://schemas.microsoft.com/office/drawing/2014/main" xmlns="" id="{08BC21F5-9BB1-45E4-85B0-4EDFFB3223B8}"/>
              </a:ext>
            </a:extLst>
          </p:cNvPr>
          <p:cNvGrpSpPr/>
          <p:nvPr/>
        </p:nvGrpSpPr>
        <p:grpSpPr>
          <a:xfrm>
            <a:off x="1215756" y="3860244"/>
            <a:ext cx="2616538" cy="1946157"/>
            <a:chOff x="1590910" y="4362332"/>
            <a:chExt cx="2616538" cy="1946157"/>
          </a:xfrm>
        </p:grpSpPr>
        <p:cxnSp>
          <p:nvCxnSpPr>
            <p:cNvPr id="4" name="Straight Connector 3">
              <a:extLst>
                <a:ext uri="{FF2B5EF4-FFF2-40B4-BE49-F238E27FC236}">
                  <a16:creationId xmlns:a16="http://schemas.microsoft.com/office/drawing/2014/main" xmlns="" id="{680EFC26-FC61-4F1E-9F74-100BEAF522EB}"/>
                </a:ext>
              </a:extLst>
            </p:cNvPr>
            <p:cNvCxnSpPr>
              <a:cxnSpLocks/>
            </p:cNvCxnSpPr>
            <p:nvPr/>
          </p:nvCxnSpPr>
          <p:spPr>
            <a:xfrm flipV="1">
              <a:off x="1704135" y="4615358"/>
              <a:ext cx="822960" cy="97155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xmlns="" id="{31D614DB-E751-42B4-BB63-62F7E08F31EC}"/>
                </a:ext>
              </a:extLst>
            </p:cNvPr>
            <p:cNvCxnSpPr>
              <a:cxnSpLocks/>
            </p:cNvCxnSpPr>
            <p:nvPr/>
          </p:nvCxnSpPr>
          <p:spPr>
            <a:xfrm>
              <a:off x="1704135" y="5602148"/>
              <a:ext cx="1021152" cy="450416"/>
            </a:xfrm>
            <a:prstGeom prst="line">
              <a:avLst/>
            </a:prstGeom>
            <a:ln w="28575">
              <a:solidFill>
                <a:srgbClr val="0000CC"/>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732963D8-238A-4276-BEBF-A960E6A12C0D}"/>
                </a:ext>
              </a:extLst>
            </p:cNvPr>
            <p:cNvSpPr txBox="1"/>
            <p:nvPr/>
          </p:nvSpPr>
          <p:spPr>
            <a:xfrm>
              <a:off x="2618948" y="4362332"/>
              <a:ext cx="1107996" cy="369332"/>
            </a:xfrm>
            <a:prstGeom prst="rect">
              <a:avLst/>
            </a:prstGeom>
            <a:noFill/>
          </p:spPr>
          <p:txBody>
            <a:bodyPr wrap="none" rtlCol="0">
              <a:spAutoFit/>
            </a:bodyPr>
            <a:lstStyle/>
            <a:p>
              <a:r>
                <a:rPr lang="en-US" dirty="0"/>
                <a:t>Covid-19</a:t>
              </a:r>
              <a:endParaRPr lang="en-US" baseline="-25000" dirty="0"/>
            </a:p>
          </p:txBody>
        </p:sp>
        <p:sp>
          <p:nvSpPr>
            <p:cNvPr id="16" name="TextBox 15">
              <a:extLst>
                <a:ext uri="{FF2B5EF4-FFF2-40B4-BE49-F238E27FC236}">
                  <a16:creationId xmlns:a16="http://schemas.microsoft.com/office/drawing/2014/main" xmlns="" id="{93B5232C-DF65-491E-9425-CC09FD881690}"/>
                </a:ext>
              </a:extLst>
            </p:cNvPr>
            <p:cNvSpPr txBox="1"/>
            <p:nvPr/>
          </p:nvSpPr>
          <p:spPr>
            <a:xfrm>
              <a:off x="1590910" y="4736902"/>
              <a:ext cx="633507" cy="369332"/>
            </a:xfrm>
            <a:prstGeom prst="rect">
              <a:avLst/>
            </a:prstGeom>
            <a:noFill/>
          </p:spPr>
          <p:txBody>
            <a:bodyPr wrap="none" rtlCol="0">
              <a:spAutoFit/>
            </a:bodyPr>
            <a:lstStyle/>
            <a:p>
              <a:r>
                <a:rPr lang="en-US" dirty="0"/>
                <a:t>0.02</a:t>
              </a:r>
              <a:endParaRPr lang="en-US" baseline="-25000" dirty="0"/>
            </a:p>
          </p:txBody>
        </p:sp>
        <p:sp>
          <p:nvSpPr>
            <p:cNvPr id="17" name="TextBox 16">
              <a:extLst>
                <a:ext uri="{FF2B5EF4-FFF2-40B4-BE49-F238E27FC236}">
                  <a16:creationId xmlns:a16="http://schemas.microsoft.com/office/drawing/2014/main" xmlns="" id="{7D912915-BFDF-48F5-87B0-944EDBE58CB6}"/>
                </a:ext>
              </a:extLst>
            </p:cNvPr>
            <p:cNvSpPr txBox="1"/>
            <p:nvPr/>
          </p:nvSpPr>
          <p:spPr>
            <a:xfrm>
              <a:off x="1761766" y="5846824"/>
              <a:ext cx="633507" cy="369332"/>
            </a:xfrm>
            <a:prstGeom prst="rect">
              <a:avLst/>
            </a:prstGeom>
            <a:noFill/>
          </p:spPr>
          <p:txBody>
            <a:bodyPr wrap="none" rtlCol="0">
              <a:spAutoFit/>
            </a:bodyPr>
            <a:lstStyle/>
            <a:p>
              <a:r>
                <a:rPr lang="en-US" dirty="0"/>
                <a:t>0.98</a:t>
              </a:r>
              <a:endParaRPr lang="en-US" baseline="-25000" dirty="0"/>
            </a:p>
          </p:txBody>
        </p:sp>
        <p:sp>
          <p:nvSpPr>
            <p:cNvPr id="30" name="TextBox 29">
              <a:extLst>
                <a:ext uri="{FF2B5EF4-FFF2-40B4-BE49-F238E27FC236}">
                  <a16:creationId xmlns:a16="http://schemas.microsoft.com/office/drawing/2014/main" xmlns="" id="{8464F11A-846B-44D8-89BB-0E2E99B95269}"/>
                </a:ext>
              </a:extLst>
            </p:cNvPr>
            <p:cNvSpPr txBox="1"/>
            <p:nvPr/>
          </p:nvSpPr>
          <p:spPr>
            <a:xfrm>
              <a:off x="2740380" y="5939157"/>
              <a:ext cx="1467068" cy="369332"/>
            </a:xfrm>
            <a:prstGeom prst="rect">
              <a:avLst/>
            </a:prstGeom>
            <a:noFill/>
          </p:spPr>
          <p:txBody>
            <a:bodyPr wrap="none" rtlCol="0">
              <a:spAutoFit/>
            </a:bodyPr>
            <a:lstStyle/>
            <a:p>
              <a:r>
                <a:rPr lang="en-US" dirty="0"/>
                <a:t>No Covid-19</a:t>
              </a:r>
              <a:endParaRPr lang="en-US" baseline="-25000" dirty="0"/>
            </a:p>
          </p:txBody>
        </p:sp>
      </p:grpSp>
      <p:grpSp>
        <p:nvGrpSpPr>
          <p:cNvPr id="37" name="Group 36">
            <a:extLst>
              <a:ext uri="{FF2B5EF4-FFF2-40B4-BE49-F238E27FC236}">
                <a16:creationId xmlns:a16="http://schemas.microsoft.com/office/drawing/2014/main" xmlns="" id="{19ED7C44-9F50-477F-AC1E-E694893B970C}"/>
              </a:ext>
            </a:extLst>
          </p:cNvPr>
          <p:cNvGrpSpPr/>
          <p:nvPr/>
        </p:nvGrpSpPr>
        <p:grpSpPr>
          <a:xfrm>
            <a:off x="3477375" y="3675658"/>
            <a:ext cx="2558352" cy="2142234"/>
            <a:chOff x="3852529" y="4177746"/>
            <a:chExt cx="2558352" cy="2142234"/>
          </a:xfrm>
        </p:grpSpPr>
        <p:cxnSp>
          <p:nvCxnSpPr>
            <p:cNvPr id="10" name="Straight Connector 9">
              <a:extLst>
                <a:ext uri="{FF2B5EF4-FFF2-40B4-BE49-F238E27FC236}">
                  <a16:creationId xmlns:a16="http://schemas.microsoft.com/office/drawing/2014/main" xmlns="" id="{2B22A1F5-48DF-4E16-8EC1-D2C3E9F5F3BA}"/>
                </a:ext>
              </a:extLst>
            </p:cNvPr>
            <p:cNvCxnSpPr>
              <a:cxnSpLocks/>
              <a:endCxn id="13" idx="1"/>
            </p:cNvCxnSpPr>
            <p:nvPr/>
          </p:nvCxnSpPr>
          <p:spPr>
            <a:xfrm>
              <a:off x="3852529" y="4546998"/>
              <a:ext cx="1655163"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xmlns="" id="{FB889F8A-C1FA-4A96-9CE6-69FC180B61B2}"/>
                </a:ext>
              </a:extLst>
            </p:cNvPr>
            <p:cNvCxnSpPr>
              <a:cxnSpLocks/>
            </p:cNvCxnSpPr>
            <p:nvPr/>
          </p:nvCxnSpPr>
          <p:spPr>
            <a:xfrm>
              <a:off x="4264155" y="6123823"/>
              <a:ext cx="1243537" cy="0"/>
            </a:xfrm>
            <a:prstGeom prst="line">
              <a:avLst/>
            </a:prstGeom>
            <a:ln w="28575">
              <a:solidFill>
                <a:srgbClr val="0000CC"/>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xmlns="" id="{20C98665-16DA-46CE-9F02-0FCF8FC0ED2B}"/>
                </a:ext>
              </a:extLst>
            </p:cNvPr>
            <p:cNvSpPr txBox="1"/>
            <p:nvPr/>
          </p:nvSpPr>
          <p:spPr>
            <a:xfrm>
              <a:off x="5507692" y="4362332"/>
              <a:ext cx="806696" cy="369332"/>
            </a:xfrm>
            <a:prstGeom prst="rect">
              <a:avLst/>
            </a:prstGeom>
            <a:noFill/>
          </p:spPr>
          <p:txBody>
            <a:bodyPr wrap="none" rtlCol="0">
              <a:spAutoFit/>
            </a:bodyPr>
            <a:lstStyle/>
            <a:p>
              <a:r>
                <a:rPr lang="en-US" dirty="0"/>
                <a:t>Test +</a:t>
              </a:r>
              <a:endParaRPr lang="en-US" baseline="-25000" dirty="0"/>
            </a:p>
          </p:txBody>
        </p:sp>
        <p:sp>
          <p:nvSpPr>
            <p:cNvPr id="19" name="TextBox 18">
              <a:extLst>
                <a:ext uri="{FF2B5EF4-FFF2-40B4-BE49-F238E27FC236}">
                  <a16:creationId xmlns:a16="http://schemas.microsoft.com/office/drawing/2014/main" xmlns="" id="{D2A2FFB6-FAFD-4FBD-A744-B341D4F1EB64}"/>
                </a:ext>
              </a:extLst>
            </p:cNvPr>
            <p:cNvSpPr txBox="1"/>
            <p:nvPr/>
          </p:nvSpPr>
          <p:spPr>
            <a:xfrm>
              <a:off x="4352636" y="4177746"/>
              <a:ext cx="633507" cy="369332"/>
            </a:xfrm>
            <a:prstGeom prst="rect">
              <a:avLst/>
            </a:prstGeom>
            <a:noFill/>
          </p:spPr>
          <p:txBody>
            <a:bodyPr wrap="none" rtlCol="0">
              <a:spAutoFit/>
            </a:bodyPr>
            <a:lstStyle/>
            <a:p>
              <a:r>
                <a:rPr lang="en-US" dirty="0"/>
                <a:t>0.99</a:t>
              </a:r>
              <a:endParaRPr lang="en-US" baseline="-25000" dirty="0"/>
            </a:p>
          </p:txBody>
        </p:sp>
        <p:sp>
          <p:nvSpPr>
            <p:cNvPr id="29" name="TextBox 28">
              <a:extLst>
                <a:ext uri="{FF2B5EF4-FFF2-40B4-BE49-F238E27FC236}">
                  <a16:creationId xmlns:a16="http://schemas.microsoft.com/office/drawing/2014/main" xmlns="" id="{31FD4D61-7387-4A0E-81AD-94F4290311F9}"/>
                </a:ext>
              </a:extLst>
            </p:cNvPr>
            <p:cNvSpPr txBox="1"/>
            <p:nvPr/>
          </p:nvSpPr>
          <p:spPr>
            <a:xfrm>
              <a:off x="5604185" y="5950648"/>
              <a:ext cx="806696" cy="369332"/>
            </a:xfrm>
            <a:prstGeom prst="rect">
              <a:avLst/>
            </a:prstGeom>
            <a:noFill/>
          </p:spPr>
          <p:txBody>
            <a:bodyPr wrap="none" rtlCol="0">
              <a:spAutoFit/>
            </a:bodyPr>
            <a:lstStyle/>
            <a:p>
              <a:r>
                <a:rPr lang="en-US" dirty="0"/>
                <a:t>Test +</a:t>
              </a:r>
              <a:endParaRPr lang="en-US" baseline="-25000" dirty="0"/>
            </a:p>
          </p:txBody>
        </p:sp>
        <p:sp>
          <p:nvSpPr>
            <p:cNvPr id="35" name="TextBox 34">
              <a:extLst>
                <a:ext uri="{FF2B5EF4-FFF2-40B4-BE49-F238E27FC236}">
                  <a16:creationId xmlns:a16="http://schemas.microsoft.com/office/drawing/2014/main" xmlns="" id="{EAF10942-CAF4-4C43-A4A2-CEF2A7FBE683}"/>
                </a:ext>
              </a:extLst>
            </p:cNvPr>
            <p:cNvSpPr txBox="1"/>
            <p:nvPr/>
          </p:nvSpPr>
          <p:spPr>
            <a:xfrm>
              <a:off x="4546365" y="5750207"/>
              <a:ext cx="633507" cy="369332"/>
            </a:xfrm>
            <a:prstGeom prst="rect">
              <a:avLst/>
            </a:prstGeom>
            <a:noFill/>
          </p:spPr>
          <p:txBody>
            <a:bodyPr wrap="none" rtlCol="0">
              <a:spAutoFit/>
            </a:bodyPr>
            <a:lstStyle/>
            <a:p>
              <a:r>
                <a:rPr lang="en-US" dirty="0"/>
                <a:t>0.03</a:t>
              </a:r>
              <a:endParaRPr lang="en-US" baseline="-25000" dirty="0"/>
            </a:p>
          </p:txBody>
        </p:sp>
      </p:grpSp>
      <p:sp>
        <p:nvSpPr>
          <p:cNvPr id="6" name="Date Placeholder 5"/>
          <p:cNvSpPr>
            <a:spLocks noGrp="1"/>
          </p:cNvSpPr>
          <p:nvPr>
            <p:ph type="dt" sz="half" idx="10"/>
          </p:nvPr>
        </p:nvSpPr>
        <p:spPr/>
        <p:txBody>
          <a:bodyPr/>
          <a:lstStyle/>
          <a:p>
            <a:fld id="{FD3D2BC3-3A3C-4670-85BA-9625F9D0A9F4}"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22</a:t>
            </a:fld>
            <a:endParaRPr lang="en-US"/>
          </a:p>
        </p:txBody>
      </p:sp>
    </p:spTree>
    <p:extLst>
      <p:ext uri="{BB962C8B-B14F-4D97-AF65-F5344CB8AC3E}">
        <p14:creationId xmlns:p14="http://schemas.microsoft.com/office/powerpoint/2010/main" val="119493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3C8F7-E71E-49FF-B8A3-090828D7F1A9}"/>
              </a:ext>
            </a:extLst>
          </p:cNvPr>
          <p:cNvSpPr>
            <a:spLocks noGrp="1"/>
          </p:cNvSpPr>
          <p:nvPr>
            <p:ph type="title"/>
          </p:nvPr>
        </p:nvSpPr>
        <p:spPr>
          <a:xfrm>
            <a:off x="863252" y="93679"/>
            <a:ext cx="10515600" cy="1325563"/>
          </a:xfrm>
        </p:spPr>
        <p:txBody>
          <a:bodyPr/>
          <a:lstStyle/>
          <a:p>
            <a:r>
              <a:rPr lang="en-US" dirty="0"/>
              <a:t>Ex - Bayesian Network</a:t>
            </a:r>
          </a:p>
        </p:txBody>
      </p:sp>
      <p:sp>
        <p:nvSpPr>
          <p:cNvPr id="3" name="Content Placeholder 2">
            <a:extLst>
              <a:ext uri="{FF2B5EF4-FFF2-40B4-BE49-F238E27FC236}">
                <a16:creationId xmlns:a16="http://schemas.microsoft.com/office/drawing/2014/main" xmlns="" id="{CC1382C6-77C8-4A83-8650-4FEAB6ED436E}"/>
              </a:ext>
            </a:extLst>
          </p:cNvPr>
          <p:cNvSpPr>
            <a:spLocks noGrp="1"/>
          </p:cNvSpPr>
          <p:nvPr>
            <p:ph idx="1"/>
          </p:nvPr>
        </p:nvSpPr>
        <p:spPr>
          <a:xfrm>
            <a:off x="838200" y="1228075"/>
            <a:ext cx="10515600" cy="4351338"/>
          </a:xfrm>
        </p:spPr>
        <p:txBody>
          <a:bodyPr>
            <a:normAutofit/>
          </a:bodyPr>
          <a:lstStyle/>
          <a:p>
            <a:r>
              <a:rPr lang="en-US" sz="2400" dirty="0"/>
              <a:t>Bayesian networks are used on the Web sites of high technology manufacturers to allow customers to quickly diagnose problems with products. An oversimplified example is presented here. A printer manufacturer obtained the following probabilities from a database of test results. Printer failures are associated with three types of problems: hardware, software, and other (such as connectors), with probabilities </a:t>
            </a:r>
            <a:r>
              <a:rPr lang="en-US" sz="2400" dirty="0">
                <a:solidFill>
                  <a:srgbClr val="FF0000"/>
                </a:solidFill>
              </a:rPr>
              <a:t>0.1</a:t>
            </a:r>
            <a:r>
              <a:rPr lang="en-US" sz="2400" dirty="0"/>
              <a:t>, </a:t>
            </a:r>
            <a:r>
              <a:rPr lang="en-US" sz="2400" dirty="0">
                <a:solidFill>
                  <a:srgbClr val="FF0000"/>
                </a:solidFill>
              </a:rPr>
              <a:t>0.6</a:t>
            </a:r>
            <a:r>
              <a:rPr lang="en-US" sz="2400" dirty="0"/>
              <a:t>, and </a:t>
            </a:r>
            <a:r>
              <a:rPr lang="en-US" sz="2400" dirty="0">
                <a:solidFill>
                  <a:srgbClr val="FF0000"/>
                </a:solidFill>
              </a:rPr>
              <a:t>0.3</a:t>
            </a:r>
            <a:r>
              <a:rPr lang="en-US" sz="2400" dirty="0"/>
              <a:t>, respectively. The probability of a printer failure given a hardware problem is 0.9, given a software problem is 0.2, and given any other type of problem is 0.5. If a customer enters the manufacturer’s Web site to diagnose a printer failure, what is the most likely cause of the problem?</a:t>
            </a:r>
          </a:p>
        </p:txBody>
      </p:sp>
      <p:sp>
        <p:nvSpPr>
          <p:cNvPr id="4" name="Date Placeholder 3"/>
          <p:cNvSpPr>
            <a:spLocks noGrp="1"/>
          </p:cNvSpPr>
          <p:nvPr>
            <p:ph type="dt" sz="half" idx="10"/>
          </p:nvPr>
        </p:nvSpPr>
        <p:spPr/>
        <p:txBody>
          <a:bodyPr/>
          <a:lstStyle/>
          <a:p>
            <a:fld id="{564F054A-A152-4AE3-BAAA-A97C9E892496}"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23</a:t>
            </a:fld>
            <a:endParaRPr lang="en-US"/>
          </a:p>
        </p:txBody>
      </p:sp>
    </p:spTree>
    <p:extLst>
      <p:ext uri="{BB962C8B-B14F-4D97-AF65-F5344CB8AC3E}">
        <p14:creationId xmlns:p14="http://schemas.microsoft.com/office/powerpoint/2010/main" val="929537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D898B-0D05-47ED-80F1-746AE852CADA}"/>
              </a:ext>
            </a:extLst>
          </p:cNvPr>
          <p:cNvSpPr>
            <a:spLocks noGrp="1"/>
          </p:cNvSpPr>
          <p:nvPr>
            <p:ph type="title"/>
          </p:nvPr>
        </p:nvSpPr>
        <p:spPr/>
        <p:txBody>
          <a:bodyPr>
            <a:normAutofit/>
          </a:bodyPr>
          <a:lstStyle/>
          <a:p>
            <a:r>
              <a:rPr lang="en-US" u="sng" dirty="0"/>
              <a:t>Ex.</a:t>
            </a:r>
            <a:r>
              <a:rPr lang="en-US" dirty="0"/>
              <a:t> Monty Hall Problem</a:t>
            </a:r>
          </a:p>
        </p:txBody>
      </p:sp>
      <p:pic>
        <p:nvPicPr>
          <p:cNvPr id="4" name="Picture 3">
            <a:extLst>
              <a:ext uri="{FF2B5EF4-FFF2-40B4-BE49-F238E27FC236}">
                <a16:creationId xmlns:a16="http://schemas.microsoft.com/office/drawing/2014/main" xmlns="" id="{8A39B40F-49D1-41A5-92F9-0AB52F8633A4}"/>
              </a:ext>
            </a:extLst>
          </p:cNvPr>
          <p:cNvPicPr>
            <a:picLocks noChangeAspect="1"/>
          </p:cNvPicPr>
          <p:nvPr/>
        </p:nvPicPr>
        <p:blipFill>
          <a:blip r:embed="rId2"/>
          <a:stretch>
            <a:fillRect/>
          </a:stretch>
        </p:blipFill>
        <p:spPr>
          <a:xfrm>
            <a:off x="8290149" y="1287062"/>
            <a:ext cx="3063651" cy="2960671"/>
          </a:xfrm>
          <a:prstGeom prst="rect">
            <a:avLst/>
          </a:prstGeom>
        </p:spPr>
      </p:pic>
      <p:sp>
        <p:nvSpPr>
          <p:cNvPr id="5" name="TextBox 4">
            <a:extLst>
              <a:ext uri="{FF2B5EF4-FFF2-40B4-BE49-F238E27FC236}">
                <a16:creationId xmlns:a16="http://schemas.microsoft.com/office/drawing/2014/main" xmlns="" id="{1404FCB4-13D4-497C-9F6D-60D350CCFC70}"/>
              </a:ext>
            </a:extLst>
          </p:cNvPr>
          <p:cNvSpPr txBox="1"/>
          <p:nvPr/>
        </p:nvSpPr>
        <p:spPr>
          <a:xfrm>
            <a:off x="1440180" y="1689945"/>
            <a:ext cx="4378122" cy="369332"/>
          </a:xfrm>
          <a:prstGeom prst="rect">
            <a:avLst/>
          </a:prstGeom>
          <a:noFill/>
        </p:spPr>
        <p:txBody>
          <a:bodyPr wrap="none" rtlCol="0">
            <a:spAutoFit/>
          </a:bodyPr>
          <a:lstStyle/>
          <a:p>
            <a:r>
              <a:rPr lang="en-US" dirty="0"/>
              <a:t>(wikipedia.org/wiki/</a:t>
            </a:r>
            <a:r>
              <a:rPr lang="en-US" dirty="0" err="1"/>
              <a:t>Monty_Hall_problem</a:t>
            </a:r>
            <a:r>
              <a:rPr lang="en-US" dirty="0"/>
              <a:t>)</a:t>
            </a:r>
          </a:p>
        </p:txBody>
      </p:sp>
      <p:sp>
        <p:nvSpPr>
          <p:cNvPr id="6" name="TextBox 5">
            <a:extLst>
              <a:ext uri="{FF2B5EF4-FFF2-40B4-BE49-F238E27FC236}">
                <a16:creationId xmlns:a16="http://schemas.microsoft.com/office/drawing/2014/main" xmlns="" id="{617EA20F-9CF8-4F10-8527-82C63A6B810A}"/>
              </a:ext>
            </a:extLst>
          </p:cNvPr>
          <p:cNvSpPr txBox="1"/>
          <p:nvPr/>
        </p:nvSpPr>
        <p:spPr>
          <a:xfrm>
            <a:off x="1440180" y="2131855"/>
            <a:ext cx="6309360" cy="2031325"/>
          </a:xfrm>
          <a:prstGeom prst="rect">
            <a:avLst/>
          </a:prstGeom>
          <a:noFill/>
        </p:spPr>
        <p:txBody>
          <a:bodyPr wrap="square" rtlCol="0">
            <a:spAutoFit/>
          </a:bodyPr>
          <a:lstStyle/>
          <a:p>
            <a:pPr algn="just"/>
            <a:r>
              <a:rPr lang="en-US" b="0" i="0" dirty="0">
                <a:solidFill>
                  <a:srgbClr val="202122"/>
                </a:solidFill>
                <a:effectLst/>
                <a:latin typeface="Arial" panose="020B0604020202020204" pitchFamily="34" charset="0"/>
              </a:rPr>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endParaRPr lang="en-US" dirty="0"/>
          </a:p>
        </p:txBody>
      </p:sp>
      <p:sp>
        <p:nvSpPr>
          <p:cNvPr id="7" name="TextBox 6">
            <a:extLst>
              <a:ext uri="{FF2B5EF4-FFF2-40B4-BE49-F238E27FC236}">
                <a16:creationId xmlns:a16="http://schemas.microsoft.com/office/drawing/2014/main" xmlns="" id="{1DCC70DD-CFF9-4356-8F7D-DDBF38F49B13}"/>
              </a:ext>
            </a:extLst>
          </p:cNvPr>
          <p:cNvSpPr txBox="1"/>
          <p:nvPr/>
        </p:nvSpPr>
        <p:spPr>
          <a:xfrm>
            <a:off x="1486332" y="4549766"/>
            <a:ext cx="8663940" cy="492443"/>
          </a:xfrm>
          <a:prstGeom prst="rect">
            <a:avLst/>
          </a:prstGeom>
          <a:noFill/>
        </p:spPr>
        <p:txBody>
          <a:bodyPr wrap="square" rtlCol="0">
            <a:spAutoFit/>
          </a:bodyPr>
          <a:lstStyle/>
          <a:p>
            <a:r>
              <a:rPr lang="en-US" sz="2600" dirty="0">
                <a:solidFill>
                  <a:srgbClr val="0000CC"/>
                </a:solidFill>
              </a:rPr>
              <a:t>P(door No. 2 has a car | open door No. 3) = 2/3</a:t>
            </a:r>
          </a:p>
        </p:txBody>
      </p:sp>
      <p:sp>
        <p:nvSpPr>
          <p:cNvPr id="3" name="Date Placeholder 2"/>
          <p:cNvSpPr>
            <a:spLocks noGrp="1"/>
          </p:cNvSpPr>
          <p:nvPr>
            <p:ph type="dt" sz="half" idx="10"/>
          </p:nvPr>
        </p:nvSpPr>
        <p:spPr/>
        <p:txBody>
          <a:bodyPr/>
          <a:lstStyle/>
          <a:p>
            <a:fld id="{FBF39E2F-9764-42F9-BDEB-AFF8EC782F49}"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24</a:t>
            </a:fld>
            <a:endParaRPr lang="en-US"/>
          </a:p>
        </p:txBody>
      </p:sp>
    </p:spTree>
    <p:extLst>
      <p:ext uri="{BB962C8B-B14F-4D97-AF65-F5344CB8AC3E}">
        <p14:creationId xmlns:p14="http://schemas.microsoft.com/office/powerpoint/2010/main" val="228852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5BDD5-26C4-4F93-910E-9367E857FC43}"/>
              </a:ext>
            </a:extLst>
          </p:cNvPr>
          <p:cNvSpPr>
            <a:spLocks noGrp="1"/>
          </p:cNvSpPr>
          <p:nvPr>
            <p:ph type="title"/>
          </p:nvPr>
        </p:nvSpPr>
        <p:spPr/>
        <p:txBody>
          <a:bodyPr/>
          <a:lstStyle/>
          <a:p>
            <a:r>
              <a:rPr lang="en-US" dirty="0"/>
              <a:t>Monty Hall Problem solution</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xmlns="" id="{FB7C7069-A9B0-4CC9-907B-926D283B271C}"/>
                  </a:ext>
                </a:extLst>
              </p:cNvPr>
              <p:cNvGraphicFramePr>
                <a:graphicFrameLocks noGrp="1"/>
              </p:cNvGraphicFramePr>
              <p:nvPr>
                <p:extLst>
                  <p:ext uri="{D42A27DB-BD31-4B8C-83A1-F6EECF244321}">
                    <p14:modId xmlns:p14="http://schemas.microsoft.com/office/powerpoint/2010/main" val="2257705168"/>
                  </p:ext>
                </p:extLst>
              </p:nvPr>
            </p:nvGraphicFramePr>
            <p:xfrm>
              <a:off x="1078230" y="1282168"/>
              <a:ext cx="10275570" cy="4713415"/>
            </p:xfrm>
            <a:graphic>
              <a:graphicData uri="http://schemas.openxmlformats.org/drawingml/2006/table">
                <a:tbl>
                  <a:tblPr firstRow="1" bandRow="1">
                    <a:tableStyleId>{22838BEF-8BB2-4498-84A7-C5851F593DF1}</a:tableStyleId>
                  </a:tblPr>
                  <a:tblGrid>
                    <a:gridCol w="3200400">
                      <a:extLst>
                        <a:ext uri="{9D8B030D-6E8A-4147-A177-3AD203B41FA5}">
                          <a16:colId xmlns:a16="http://schemas.microsoft.com/office/drawing/2014/main" xmlns="" val="3815706471"/>
                        </a:ext>
                      </a:extLst>
                    </a:gridCol>
                    <a:gridCol w="3348990">
                      <a:extLst>
                        <a:ext uri="{9D8B030D-6E8A-4147-A177-3AD203B41FA5}">
                          <a16:colId xmlns:a16="http://schemas.microsoft.com/office/drawing/2014/main" xmlns="" val="687663130"/>
                        </a:ext>
                      </a:extLst>
                    </a:gridCol>
                    <a:gridCol w="3726180">
                      <a:extLst>
                        <a:ext uri="{9D8B030D-6E8A-4147-A177-3AD203B41FA5}">
                          <a16:colId xmlns:a16="http://schemas.microsoft.com/office/drawing/2014/main" xmlns="" val="499072844"/>
                        </a:ext>
                      </a:extLst>
                    </a:gridCol>
                  </a:tblGrid>
                  <a:tr h="370840">
                    <a:tc>
                      <a:txBody>
                        <a:bodyPr/>
                        <a:lstStyle/>
                        <a:p>
                          <a:r>
                            <a:rPr lang="en-US" dirty="0"/>
                            <a:t>Prior: P(car behind a door)</a:t>
                          </a:r>
                        </a:p>
                        <a:p>
                          <a:endParaRPr lang="en-US" dirty="0"/>
                        </a:p>
                        <a:p>
                          <a:endParaRPr lang="en-US" dirty="0"/>
                        </a:p>
                        <a:p>
                          <a:pPr algn="ctr"/>
                          <a:r>
                            <a:rPr lang="en-US" dirty="0">
                              <a:solidFill>
                                <a:srgbClr val="C00000"/>
                              </a:solidFill>
                            </a:rPr>
                            <a:t>P(Car@...)</a:t>
                          </a:r>
                        </a:p>
                      </a:txBody>
                      <a:tcPr/>
                    </a:tc>
                    <a:tc>
                      <a:txBody>
                        <a:bodyPr/>
                        <a:lstStyle/>
                        <a:p>
                          <a:r>
                            <a:rPr lang="en-US" dirty="0"/>
                            <a:t>Event: you choose door 1, Monty Hall open door 3</a:t>
                          </a:r>
                        </a:p>
                        <a:p>
                          <a:endParaRPr lang="en-US" dirty="0"/>
                        </a:p>
                        <a:p>
                          <a:pPr algn="ctr"/>
                          <a:r>
                            <a:rPr lang="en-US" dirty="0">
                              <a:solidFill>
                                <a:srgbClr val="C00000"/>
                              </a:solidFill>
                            </a:rPr>
                            <a:t>P(Open door 3 | Car@...)</a:t>
                          </a:r>
                        </a:p>
                      </a:txBody>
                      <a:tcPr/>
                    </a:tc>
                    <a:tc>
                      <a:txBody>
                        <a:bodyPr/>
                        <a:lstStyle/>
                        <a:p>
                          <a:r>
                            <a:rPr lang="en-US" dirty="0"/>
                            <a:t>Posterior: probability of car behind a door after the event</a:t>
                          </a:r>
                        </a:p>
                        <a:p>
                          <a:endParaRPr lang="en-US" dirty="0"/>
                        </a:p>
                        <a:p>
                          <a:pPr algn="ctr"/>
                          <a:r>
                            <a:rPr lang="en-US" dirty="0">
                              <a:solidFill>
                                <a:srgbClr val="C00000"/>
                              </a:solidFill>
                            </a:rPr>
                            <a:t>P(Car@... | Opened door 3) </a:t>
                          </a:r>
                        </a:p>
                      </a:txBody>
                      <a:tcPr/>
                    </a:tc>
                    <a:extLst>
                      <a:ext uri="{0D108BD9-81ED-4DB2-BD59-A6C34878D82A}">
                        <a16:rowId xmlns:a16="http://schemas.microsoft.com/office/drawing/2014/main" xmlns="" val="1564819142"/>
                      </a:ext>
                    </a:extLst>
                  </a:tr>
                  <a:tr h="370840">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1) </a:t>
                          </a:r>
                          <a:r>
                            <a:rPr lang="en-US" dirty="0">
                              <a:solidFill>
                                <a:srgbClr val="C00000"/>
                              </a:solidFill>
                            </a:rPr>
                            <a:t>= 1/3</a:t>
                          </a:r>
                        </a:p>
                        <a:p>
                          <a:endParaRPr lang="en-US" dirty="0"/>
                        </a:p>
                      </a:txBody>
                      <a:tcPr/>
                    </a:tc>
                    <a:tc>
                      <a:txBody>
                        <a:bodyPr/>
                        <a:lstStyle/>
                        <a:p>
                          <a:endParaRPr lang="en-US" dirty="0"/>
                        </a:p>
                        <a:p>
                          <a:r>
                            <a:rPr lang="en-US" dirty="0"/>
                            <a:t>P(Open door 3 | </a:t>
                          </a:r>
                          <a:r>
                            <a:rPr lang="en-US" dirty="0" err="1"/>
                            <a:t>Car@door</a:t>
                          </a:r>
                          <a:r>
                            <a:rPr lang="en-US" dirty="0"/>
                            <a:t> 1) = 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P(Car@ door 1 | Opened door 3)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14:m>
                            <m:oMath xmlns:m="http://schemas.openxmlformats.org/officeDocument/2006/math">
                              <m:f>
                                <m:fPr>
                                  <m:ctrlPr>
                                    <a:rPr lang="en-US" sz="1800" i="1" smtClean="0">
                                      <a:latin typeface="Cambria Math"/>
                                    </a:rPr>
                                  </m:ctrlPr>
                                </m:fPr>
                                <m:num>
                                  <m:r>
                                    <m:rPr>
                                      <m:nor/>
                                    </m:rPr>
                                    <a:rPr lang="en-US" sz="1800" i="0" dirty="0" smtClean="0"/>
                                    <m:t>(</m:t>
                                  </m:r>
                                  <m:r>
                                    <m:rPr>
                                      <m:nor/>
                                    </m:rPr>
                                    <a:rPr lang="en-US" sz="1800" b="0" i="0" dirty="0" smtClean="0"/>
                                    <m:t>1/3)(1/2)</m:t>
                                  </m:r>
                                </m:num>
                                <m:den>
                                  <m:r>
                                    <m:rPr>
                                      <m:nor/>
                                    </m:rPr>
                                    <a:rPr lang="en-US" sz="1800" i="0" dirty="0" smtClean="0"/>
                                    <m:t>(</m:t>
                                  </m:r>
                                  <m:r>
                                    <m:rPr>
                                      <m:nor/>
                                    </m:rPr>
                                    <a:rPr lang="en-US" sz="1800" b="0" i="0" dirty="0" smtClean="0"/>
                                    <m:t>1/3)(1/2) + (1/3)1 + (1/3)0 </m:t>
                                  </m:r>
                                </m:den>
                              </m:f>
                            </m:oMath>
                          </a14:m>
                          <a:r>
                            <a:rPr lang="en-US" dirty="0"/>
                            <a:t> </a:t>
                          </a:r>
                          <a:r>
                            <a:rPr lang="en-US" dirty="0">
                              <a:solidFill>
                                <a:srgbClr val="C00000"/>
                              </a:solidFill>
                            </a:rPr>
                            <a:t>= 1/3</a:t>
                          </a:r>
                        </a:p>
                      </a:txBody>
                      <a:tcPr/>
                    </a:tc>
                    <a:extLst>
                      <a:ext uri="{0D108BD9-81ED-4DB2-BD59-A6C34878D82A}">
                        <a16:rowId xmlns:a16="http://schemas.microsoft.com/office/drawing/2014/main" xmlns="" val="4008933509"/>
                      </a:ext>
                    </a:extLst>
                  </a:tr>
                  <a:tr h="370840">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2) </a:t>
                          </a:r>
                          <a:r>
                            <a:rPr lang="en-US" dirty="0">
                              <a:solidFill>
                                <a:srgbClr val="C00000"/>
                              </a:solidFill>
                            </a:rPr>
                            <a:t>= 1/3</a:t>
                          </a:r>
                        </a:p>
                        <a:p>
                          <a:endParaRPr lang="en-US"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P(Open door 3 | </a:t>
                          </a:r>
                          <a:r>
                            <a:rPr lang="en-US" dirty="0" err="1"/>
                            <a:t>Car@door</a:t>
                          </a:r>
                          <a:r>
                            <a:rPr lang="en-US" dirty="0"/>
                            <a:t> 2) = 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P(Car@ door 2 | Opened door 3)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14:m>
                            <m:oMath xmlns:m="http://schemas.openxmlformats.org/officeDocument/2006/math">
                              <m:f>
                                <m:fPr>
                                  <m:ctrlPr>
                                    <a:rPr lang="en-US" sz="1800" i="1" smtClean="0">
                                      <a:latin typeface="Cambria Math"/>
                                    </a:rPr>
                                  </m:ctrlPr>
                                </m:fPr>
                                <m:num>
                                  <m:r>
                                    <m:rPr>
                                      <m:nor/>
                                    </m:rPr>
                                    <a:rPr lang="en-US" sz="1800" i="0" dirty="0" smtClean="0"/>
                                    <m:t>(</m:t>
                                  </m:r>
                                  <m:r>
                                    <m:rPr>
                                      <m:nor/>
                                    </m:rPr>
                                    <a:rPr lang="en-US" sz="1800" b="0" i="0" dirty="0" smtClean="0"/>
                                    <m:t>1/3)(1)</m:t>
                                  </m:r>
                                </m:num>
                                <m:den>
                                  <m:r>
                                    <m:rPr>
                                      <m:nor/>
                                    </m:rPr>
                                    <a:rPr lang="en-US" sz="1800" i="0" dirty="0" smtClean="0"/>
                                    <m:t>(</m:t>
                                  </m:r>
                                  <m:r>
                                    <m:rPr>
                                      <m:nor/>
                                    </m:rPr>
                                    <a:rPr lang="en-US" sz="1800" b="0" i="0" dirty="0" smtClean="0"/>
                                    <m:t>1/3)(1/2) + (1/3)1 + (1/3)0 </m:t>
                                  </m:r>
                                </m:den>
                              </m:f>
                            </m:oMath>
                          </a14:m>
                          <a:r>
                            <a:rPr lang="en-US" dirty="0"/>
                            <a:t> </a:t>
                          </a:r>
                          <a:r>
                            <a:rPr lang="en-US" dirty="0">
                              <a:solidFill>
                                <a:srgbClr val="C00000"/>
                              </a:solidFill>
                            </a:rPr>
                            <a:t>= 2/3</a:t>
                          </a:r>
                        </a:p>
                      </a:txBody>
                      <a:tcPr/>
                    </a:tc>
                    <a:extLst>
                      <a:ext uri="{0D108BD9-81ED-4DB2-BD59-A6C34878D82A}">
                        <a16:rowId xmlns:a16="http://schemas.microsoft.com/office/drawing/2014/main" xmlns="" val="15607157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3) </a:t>
                          </a:r>
                          <a:r>
                            <a:rPr lang="en-US" dirty="0">
                              <a:solidFill>
                                <a:srgbClr val="C00000"/>
                              </a:solidFill>
                            </a:rPr>
                            <a:t>= 1/3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P(Open door 3 | </a:t>
                          </a:r>
                          <a:r>
                            <a:rPr lang="en-US" dirty="0" err="1"/>
                            <a:t>Car@door</a:t>
                          </a:r>
                          <a:r>
                            <a:rPr lang="en-US" dirty="0"/>
                            <a:t> 3) = 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P(Car@ door 3 | Opened door 3)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14:m>
                            <m:oMath xmlns:m="http://schemas.openxmlformats.org/officeDocument/2006/math">
                              <m:f>
                                <m:fPr>
                                  <m:ctrlPr>
                                    <a:rPr lang="en-US" sz="1800" i="1" smtClean="0">
                                      <a:latin typeface="Cambria Math"/>
                                    </a:rPr>
                                  </m:ctrlPr>
                                </m:fPr>
                                <m:num>
                                  <m:r>
                                    <m:rPr>
                                      <m:nor/>
                                    </m:rPr>
                                    <a:rPr lang="en-US" sz="1800" i="0" dirty="0" smtClean="0"/>
                                    <m:t>(</m:t>
                                  </m:r>
                                  <m:r>
                                    <m:rPr>
                                      <m:nor/>
                                    </m:rPr>
                                    <a:rPr lang="en-US" sz="1800" b="0" i="0" dirty="0" smtClean="0"/>
                                    <m:t>1/3)(0)</m:t>
                                  </m:r>
                                </m:num>
                                <m:den>
                                  <m:r>
                                    <m:rPr>
                                      <m:nor/>
                                    </m:rPr>
                                    <a:rPr lang="en-US" sz="1800" i="0" dirty="0" smtClean="0"/>
                                    <m:t>(</m:t>
                                  </m:r>
                                  <m:r>
                                    <m:rPr>
                                      <m:nor/>
                                    </m:rPr>
                                    <a:rPr lang="en-US" sz="1800" b="0" i="0" dirty="0" smtClean="0"/>
                                    <m:t>1/3)(1/2) + (1/3)1 + (1/3)0 </m:t>
                                  </m:r>
                                </m:den>
                              </m:f>
                            </m:oMath>
                          </a14:m>
                          <a:r>
                            <a:rPr lang="en-US" dirty="0"/>
                            <a:t> </a:t>
                          </a:r>
                          <a:r>
                            <a:rPr lang="en-US" dirty="0">
                              <a:solidFill>
                                <a:srgbClr val="C00000"/>
                              </a:solidFill>
                            </a:rPr>
                            <a:t>= 0</a:t>
                          </a:r>
                        </a:p>
                      </a:txBody>
                      <a:tcPr/>
                    </a:tc>
                    <a:extLst>
                      <a:ext uri="{0D108BD9-81ED-4DB2-BD59-A6C34878D82A}">
                        <a16:rowId xmlns:a16="http://schemas.microsoft.com/office/drawing/2014/main" xmlns="" val="436761802"/>
                      </a:ext>
                    </a:extLst>
                  </a:tr>
                </a:tbl>
              </a:graphicData>
            </a:graphic>
          </p:graphicFrame>
        </mc:Choice>
        <mc:Fallback>
          <p:graphicFrame>
            <p:nvGraphicFramePr>
              <p:cNvPr id="4" name="Table 4">
                <a:extLst>
                  <a:ext uri="{FF2B5EF4-FFF2-40B4-BE49-F238E27FC236}">
                    <a16:creationId xmlns:a16="http://schemas.microsoft.com/office/drawing/2014/main" xmlns:a14="http://schemas.microsoft.com/office/drawing/2010/main" xmlns="" id="{FB7C7069-A9B0-4CC9-907B-926D283B271C}"/>
                  </a:ext>
                </a:extLst>
              </p:cNvPr>
              <p:cNvGraphicFramePr>
                <a:graphicFrameLocks noGrp="1"/>
              </p:cNvGraphicFramePr>
              <p:nvPr>
                <p:extLst>
                  <p:ext uri="{D42A27DB-BD31-4B8C-83A1-F6EECF244321}">
                    <p14:modId xmlns:p14="http://schemas.microsoft.com/office/powerpoint/2010/main" val="2257705168"/>
                  </p:ext>
                </p:extLst>
              </p:nvPr>
            </p:nvGraphicFramePr>
            <p:xfrm>
              <a:off x="1078230" y="1282168"/>
              <a:ext cx="10275570" cy="4713415"/>
            </p:xfrm>
            <a:graphic>
              <a:graphicData uri="http://schemas.openxmlformats.org/drawingml/2006/table">
                <a:tbl>
                  <a:tblPr firstRow="1" bandRow="1">
                    <a:tableStyleId>{22838BEF-8BB2-4498-84A7-C5851F593DF1}</a:tableStyleId>
                  </a:tblPr>
                  <a:tblGrid>
                    <a:gridCol w="3200400">
                      <a:extLst>
                        <a:ext uri="{9D8B030D-6E8A-4147-A177-3AD203B41FA5}">
                          <a16:colId xmlns:a16="http://schemas.microsoft.com/office/drawing/2014/main" xmlns:a14="http://schemas.microsoft.com/office/drawing/2010/main" xmlns="" val="3815706471"/>
                        </a:ext>
                      </a:extLst>
                    </a:gridCol>
                    <a:gridCol w="3348990">
                      <a:extLst>
                        <a:ext uri="{9D8B030D-6E8A-4147-A177-3AD203B41FA5}">
                          <a16:colId xmlns:a16="http://schemas.microsoft.com/office/drawing/2014/main" xmlns:a14="http://schemas.microsoft.com/office/drawing/2010/main" xmlns="" val="687663130"/>
                        </a:ext>
                      </a:extLst>
                    </a:gridCol>
                    <a:gridCol w="3726180">
                      <a:extLst>
                        <a:ext uri="{9D8B030D-6E8A-4147-A177-3AD203B41FA5}">
                          <a16:colId xmlns:a16="http://schemas.microsoft.com/office/drawing/2014/main" xmlns:a14="http://schemas.microsoft.com/office/drawing/2010/main" xmlns="" val="499072844"/>
                        </a:ext>
                      </a:extLst>
                    </a:gridCol>
                  </a:tblGrid>
                  <a:tr h="1188720">
                    <a:tc>
                      <a:txBody>
                        <a:bodyPr/>
                        <a:lstStyle/>
                        <a:p>
                          <a:r>
                            <a:rPr lang="en-US" dirty="0"/>
                            <a:t>Prior: P(car behind a door)</a:t>
                          </a:r>
                        </a:p>
                        <a:p>
                          <a:endParaRPr lang="en-US" dirty="0"/>
                        </a:p>
                        <a:p>
                          <a:endParaRPr lang="en-US" dirty="0"/>
                        </a:p>
                        <a:p>
                          <a:pPr algn="ctr"/>
                          <a:r>
                            <a:rPr lang="en-US" dirty="0">
                              <a:solidFill>
                                <a:srgbClr val="C00000"/>
                              </a:solidFill>
                            </a:rPr>
                            <a:t>P(Car@...)</a:t>
                          </a:r>
                        </a:p>
                      </a:txBody>
                      <a:tcPr/>
                    </a:tc>
                    <a:tc>
                      <a:txBody>
                        <a:bodyPr/>
                        <a:lstStyle/>
                        <a:p>
                          <a:r>
                            <a:rPr lang="en-US" dirty="0"/>
                            <a:t>Event: you choose door 1, Monty Hall open door 3</a:t>
                          </a:r>
                        </a:p>
                        <a:p>
                          <a:endParaRPr lang="en-US" dirty="0"/>
                        </a:p>
                        <a:p>
                          <a:pPr algn="ctr"/>
                          <a:r>
                            <a:rPr lang="en-US" dirty="0">
                              <a:solidFill>
                                <a:srgbClr val="C00000"/>
                              </a:solidFill>
                            </a:rPr>
                            <a:t>P(Open door 3 | Car@...)</a:t>
                          </a:r>
                        </a:p>
                      </a:txBody>
                      <a:tcPr/>
                    </a:tc>
                    <a:tc>
                      <a:txBody>
                        <a:bodyPr/>
                        <a:lstStyle/>
                        <a:p>
                          <a:r>
                            <a:rPr lang="en-US" dirty="0"/>
                            <a:t>Posterior: probability of car behind a door after the event</a:t>
                          </a:r>
                        </a:p>
                        <a:p>
                          <a:endParaRPr lang="en-US" dirty="0"/>
                        </a:p>
                        <a:p>
                          <a:pPr algn="ctr"/>
                          <a:r>
                            <a:rPr lang="en-US" dirty="0">
                              <a:solidFill>
                                <a:srgbClr val="C00000"/>
                              </a:solidFill>
                            </a:rPr>
                            <a:t>P(Car@... | Opened door 3) </a:t>
                          </a:r>
                        </a:p>
                      </a:txBody>
                      <a:tcPr/>
                    </a:tc>
                    <a:extLst>
                      <a:ext uri="{0D108BD9-81ED-4DB2-BD59-A6C34878D82A}">
                        <a16:rowId xmlns:a16="http://schemas.microsoft.com/office/drawing/2014/main" xmlns:a14="http://schemas.microsoft.com/office/drawing/2010/main" xmlns="" val="1564819142"/>
                      </a:ext>
                    </a:extLst>
                  </a:tr>
                  <a:tr h="1147255">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1) </a:t>
                          </a:r>
                          <a:r>
                            <a:rPr lang="en-US" dirty="0">
                              <a:solidFill>
                                <a:srgbClr val="C00000"/>
                              </a:solidFill>
                            </a:rPr>
                            <a:t>= 1/3</a:t>
                          </a:r>
                        </a:p>
                        <a:p>
                          <a:endParaRPr lang="en-US" dirty="0"/>
                        </a:p>
                      </a:txBody>
                      <a:tcPr/>
                    </a:tc>
                    <a:tc>
                      <a:txBody>
                        <a:bodyPr/>
                        <a:lstStyle/>
                        <a:p>
                          <a:endParaRPr lang="en-US" dirty="0"/>
                        </a:p>
                        <a:p>
                          <a:r>
                            <a:rPr lang="en-US" dirty="0"/>
                            <a:t>P(Open door 3 | </a:t>
                          </a:r>
                          <a:r>
                            <a:rPr lang="en-US" dirty="0" err="1"/>
                            <a:t>Car@door</a:t>
                          </a:r>
                          <a:r>
                            <a:rPr lang="en-US" dirty="0"/>
                            <a:t> 1) = 1/2</a:t>
                          </a:r>
                        </a:p>
                      </a:txBody>
                      <a:tcPr/>
                    </a:tc>
                    <a:tc>
                      <a:txBody>
                        <a:bodyPr/>
                        <a:lstStyle/>
                        <a:p>
                          <a:endParaRPr lang="en-US"/>
                        </a:p>
                      </a:txBody>
                      <a:tcPr>
                        <a:blipFill rotWithShape="1">
                          <a:blip r:embed="rId2"/>
                          <a:stretch>
                            <a:fillRect l="-176105" t="-105820" b="-206349"/>
                          </a:stretch>
                        </a:blipFill>
                      </a:tcPr>
                    </a:tc>
                    <a:extLst>
                      <a:ext uri="{0D108BD9-81ED-4DB2-BD59-A6C34878D82A}">
                        <a16:rowId xmlns:a16="http://schemas.microsoft.com/office/drawing/2014/main" xmlns:a14="http://schemas.microsoft.com/office/drawing/2010/main" xmlns="" val="4008933509"/>
                      </a:ext>
                    </a:extLst>
                  </a:tr>
                  <a:tr h="1188720">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2) </a:t>
                          </a:r>
                          <a:r>
                            <a:rPr lang="en-US" dirty="0">
                              <a:solidFill>
                                <a:srgbClr val="C00000"/>
                              </a:solidFill>
                            </a:rPr>
                            <a:t>= 1/3</a:t>
                          </a:r>
                        </a:p>
                        <a:p>
                          <a:endParaRPr lang="en-US"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P(Open door 3 | </a:t>
                          </a:r>
                          <a:r>
                            <a:rPr lang="en-US" dirty="0" err="1"/>
                            <a:t>Car@door</a:t>
                          </a:r>
                          <a:r>
                            <a:rPr lang="en-US" dirty="0"/>
                            <a:t> 2) = 1</a:t>
                          </a:r>
                        </a:p>
                        <a:p>
                          <a:endParaRPr lang="en-US" dirty="0"/>
                        </a:p>
                      </a:txBody>
                      <a:tcPr/>
                    </a:tc>
                    <a:tc>
                      <a:txBody>
                        <a:bodyPr/>
                        <a:lstStyle/>
                        <a:p>
                          <a:endParaRPr lang="en-US"/>
                        </a:p>
                      </a:txBody>
                      <a:tcPr>
                        <a:blipFill rotWithShape="1">
                          <a:blip r:embed="rId2"/>
                          <a:stretch>
                            <a:fillRect l="-176105" t="-199487" b="-100000"/>
                          </a:stretch>
                        </a:blipFill>
                      </a:tcPr>
                    </a:tc>
                    <a:extLst>
                      <a:ext uri="{0D108BD9-81ED-4DB2-BD59-A6C34878D82A}">
                        <a16:rowId xmlns:a16="http://schemas.microsoft.com/office/drawing/2014/main" xmlns:a14="http://schemas.microsoft.com/office/drawing/2010/main" xmlns="" val="156071572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Car@door</a:t>
                          </a:r>
                          <a:r>
                            <a:rPr lang="en-US" dirty="0"/>
                            <a:t> 3) </a:t>
                          </a:r>
                          <a:r>
                            <a:rPr lang="en-US" dirty="0">
                              <a:solidFill>
                                <a:srgbClr val="C00000"/>
                              </a:solidFill>
                            </a:rPr>
                            <a:t>= 1/3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P(Open door 3 | </a:t>
                          </a:r>
                          <a:r>
                            <a:rPr lang="en-US" dirty="0" err="1"/>
                            <a:t>Car@door</a:t>
                          </a:r>
                          <a:r>
                            <a:rPr lang="en-US" dirty="0"/>
                            <a:t> 3) = 0</a:t>
                          </a:r>
                        </a:p>
                        <a:p>
                          <a:endParaRPr lang="en-US" dirty="0"/>
                        </a:p>
                      </a:txBody>
                      <a:tcPr/>
                    </a:tc>
                    <a:tc>
                      <a:txBody>
                        <a:bodyPr/>
                        <a:lstStyle/>
                        <a:p>
                          <a:endParaRPr lang="en-US"/>
                        </a:p>
                      </a:txBody>
                      <a:tcPr>
                        <a:blipFill rotWithShape="1">
                          <a:blip r:embed="rId2"/>
                          <a:stretch>
                            <a:fillRect l="-176105" t="-299487"/>
                          </a:stretch>
                        </a:blipFill>
                      </a:tcPr>
                    </a:tc>
                    <a:extLst>
                      <a:ext uri="{0D108BD9-81ED-4DB2-BD59-A6C34878D82A}">
                        <a16:rowId xmlns:a16="http://schemas.microsoft.com/office/drawing/2014/main" xmlns:a14="http://schemas.microsoft.com/office/drawing/2010/main" xmlns="" val="436761802"/>
                      </a:ext>
                    </a:extLst>
                  </a:tr>
                </a:tbl>
              </a:graphicData>
            </a:graphic>
          </p:graphicFrame>
        </mc:Fallback>
      </mc:AlternateContent>
      <p:cxnSp>
        <p:nvCxnSpPr>
          <p:cNvPr id="5" name="Straight Arrow Connector 4">
            <a:extLst>
              <a:ext uri="{FF2B5EF4-FFF2-40B4-BE49-F238E27FC236}">
                <a16:creationId xmlns:a16="http://schemas.microsoft.com/office/drawing/2014/main" xmlns="" id="{5CCCBA56-39F5-4D53-8503-6BBE5BD034DE}"/>
              </a:ext>
            </a:extLst>
          </p:cNvPr>
          <p:cNvCxnSpPr>
            <a:cxnSpLocks/>
          </p:cNvCxnSpPr>
          <p:nvPr/>
        </p:nvCxnSpPr>
        <p:spPr>
          <a:xfrm>
            <a:off x="3497580" y="2914494"/>
            <a:ext cx="82296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xmlns="" id="{C8002AE3-C953-424D-B083-FDC209CD1776}"/>
              </a:ext>
            </a:extLst>
          </p:cNvPr>
          <p:cNvCxnSpPr>
            <a:cxnSpLocks/>
          </p:cNvCxnSpPr>
          <p:nvPr/>
        </p:nvCxnSpPr>
        <p:spPr>
          <a:xfrm>
            <a:off x="3497580" y="4095594"/>
            <a:ext cx="82296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xmlns="" id="{CCA71805-CFF8-42C1-B802-726F44DD478E}"/>
              </a:ext>
            </a:extLst>
          </p:cNvPr>
          <p:cNvCxnSpPr>
            <a:cxnSpLocks/>
          </p:cNvCxnSpPr>
          <p:nvPr/>
        </p:nvCxnSpPr>
        <p:spPr>
          <a:xfrm>
            <a:off x="3497580" y="5284314"/>
            <a:ext cx="82296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xmlns="" id="{089B67DB-137F-4C89-93B8-CBEFE2A620D7}"/>
              </a:ext>
            </a:extLst>
          </p:cNvPr>
          <p:cNvCxnSpPr>
            <a:cxnSpLocks/>
          </p:cNvCxnSpPr>
          <p:nvPr/>
        </p:nvCxnSpPr>
        <p:spPr>
          <a:xfrm flipV="1">
            <a:off x="422910" y="3158103"/>
            <a:ext cx="1383030" cy="9374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xmlns="" id="{618B90B6-9B9D-40EB-9D33-1F1073F20C51}"/>
              </a:ext>
            </a:extLst>
          </p:cNvPr>
          <p:cNvCxnSpPr>
            <a:cxnSpLocks/>
          </p:cNvCxnSpPr>
          <p:nvPr/>
        </p:nvCxnSpPr>
        <p:spPr>
          <a:xfrm>
            <a:off x="422910" y="4095594"/>
            <a:ext cx="65532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xmlns="" id="{A500AA34-3E77-4ED2-82A3-1B33CD7E29A8}"/>
              </a:ext>
            </a:extLst>
          </p:cNvPr>
          <p:cNvCxnSpPr>
            <a:cxnSpLocks/>
          </p:cNvCxnSpPr>
          <p:nvPr/>
        </p:nvCxnSpPr>
        <p:spPr>
          <a:xfrm>
            <a:off x="432435" y="4095594"/>
            <a:ext cx="1289685" cy="102489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 name="Date Placeholder 2"/>
          <p:cNvSpPr>
            <a:spLocks noGrp="1"/>
          </p:cNvSpPr>
          <p:nvPr>
            <p:ph type="dt" sz="half" idx="10"/>
          </p:nvPr>
        </p:nvSpPr>
        <p:spPr/>
        <p:txBody>
          <a:bodyPr/>
          <a:lstStyle/>
          <a:p>
            <a:fld id="{A9FD8695-F73B-4472-8596-E7176F84F335}"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25</a:t>
            </a:fld>
            <a:endParaRPr lang="en-US"/>
          </a:p>
        </p:txBody>
      </p:sp>
    </p:spTree>
    <p:extLst>
      <p:ext uri="{BB962C8B-B14F-4D97-AF65-F5344CB8AC3E}">
        <p14:creationId xmlns:p14="http://schemas.microsoft.com/office/powerpoint/2010/main" val="4056855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542E1-6C77-4B89-B133-A90DF480B3FF}"/>
              </a:ext>
            </a:extLst>
          </p:cNvPr>
          <p:cNvSpPr>
            <a:spLocks noGrp="1"/>
          </p:cNvSpPr>
          <p:nvPr>
            <p:ph type="title"/>
          </p:nvPr>
        </p:nvSpPr>
        <p:spPr/>
        <p:txBody>
          <a:bodyPr/>
          <a:lstStyle/>
          <a:p>
            <a:r>
              <a:rPr lang="en-US" smtClean="0"/>
              <a:t>Exercise</a:t>
            </a:r>
            <a:endParaRPr lang="en-US"/>
          </a:p>
        </p:txBody>
      </p:sp>
      <p:sp>
        <p:nvSpPr>
          <p:cNvPr id="3" name="Content Placeholder 2">
            <a:extLst>
              <a:ext uri="{FF2B5EF4-FFF2-40B4-BE49-F238E27FC236}">
                <a16:creationId xmlns:a16="http://schemas.microsoft.com/office/drawing/2014/main" xmlns="" id="{E42E9C31-6EC9-4F96-8BB0-A24EE8C3B3EC}"/>
              </a:ext>
            </a:extLst>
          </p:cNvPr>
          <p:cNvSpPr>
            <a:spLocks noGrp="1"/>
          </p:cNvSpPr>
          <p:nvPr>
            <p:ph idx="1"/>
          </p:nvPr>
        </p:nvSpPr>
        <p:spPr>
          <a:xfrm>
            <a:off x="838200" y="1523298"/>
            <a:ext cx="10515600" cy="4351338"/>
          </a:xfrm>
        </p:spPr>
        <p:txBody>
          <a:bodyPr/>
          <a:lstStyle/>
          <a:p>
            <a:pPr marL="0" indent="0">
              <a:buNone/>
            </a:pPr>
            <a:r>
              <a:rPr lang="en-US" dirty="0"/>
              <a:t>Given P(B | A) = 0.5, P(A) = 0.3, P(B | A</a:t>
            </a:r>
            <a:r>
              <a:rPr lang="en-US" dirty="0">
                <a:sym typeface="Symbol" panose="05050102010706020507" pitchFamily="18" charset="2"/>
              </a:rPr>
              <a:t></a:t>
            </a:r>
            <a:r>
              <a:rPr lang="en-US" dirty="0"/>
              <a:t>) = 0.6</a:t>
            </a:r>
          </a:p>
          <a:p>
            <a:pPr marL="0" indent="0">
              <a:buNone/>
            </a:pPr>
            <a:r>
              <a:rPr lang="en-US" dirty="0"/>
              <a:t>a/ Find P(A </a:t>
            </a:r>
            <a:r>
              <a:rPr lang="en-US" dirty="0">
                <a:sym typeface="Symbol" panose="05050102010706020507" pitchFamily="18" charset="2"/>
              </a:rPr>
              <a:t> </a:t>
            </a:r>
            <a:r>
              <a:rPr lang="en-US" dirty="0"/>
              <a:t>B)</a:t>
            </a:r>
          </a:p>
          <a:p>
            <a:pPr marL="0" indent="0">
              <a:buNone/>
            </a:pPr>
            <a:r>
              <a:rPr lang="en-US" dirty="0"/>
              <a:t>b/ Find P(B), P(A </a:t>
            </a:r>
            <a:r>
              <a:rPr lang="en-US" dirty="0">
                <a:sym typeface="Symbol" panose="05050102010706020507" pitchFamily="18" charset="2"/>
              </a:rPr>
              <a:t></a:t>
            </a:r>
            <a:r>
              <a:rPr lang="en-US" dirty="0"/>
              <a:t> B)</a:t>
            </a:r>
          </a:p>
          <a:p>
            <a:pPr marL="0" indent="0">
              <a:buNone/>
            </a:pPr>
            <a:r>
              <a:rPr lang="en-US" dirty="0"/>
              <a:t>c/ Find P(A | B), P(A’ | B)</a:t>
            </a:r>
          </a:p>
        </p:txBody>
      </p:sp>
      <p:sp>
        <p:nvSpPr>
          <p:cNvPr id="4" name="Date Placeholder 3"/>
          <p:cNvSpPr>
            <a:spLocks noGrp="1"/>
          </p:cNvSpPr>
          <p:nvPr>
            <p:ph type="dt" sz="half" idx="10"/>
          </p:nvPr>
        </p:nvSpPr>
        <p:spPr/>
        <p:txBody>
          <a:bodyPr/>
          <a:lstStyle/>
          <a:p>
            <a:fld id="{631ECF89-94DA-43E8-AE9F-AC9F90A82B4C}"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26</a:t>
            </a:fld>
            <a:endParaRPr lang="en-US"/>
          </a:p>
        </p:txBody>
      </p:sp>
    </p:spTree>
    <p:extLst>
      <p:ext uri="{BB962C8B-B14F-4D97-AF65-F5344CB8AC3E}">
        <p14:creationId xmlns:p14="http://schemas.microsoft.com/office/powerpoint/2010/main" val="1456884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87F96-D748-43DE-A552-691BAA5135A0}"/>
              </a:ext>
            </a:extLst>
          </p:cNvPr>
          <p:cNvSpPr>
            <a:spLocks noGrp="1"/>
          </p:cNvSpPr>
          <p:nvPr>
            <p:ph type="title"/>
          </p:nvPr>
        </p:nvSpPr>
        <p:spPr/>
        <p:txBody>
          <a:bodyPr/>
          <a:lstStyle/>
          <a:p>
            <a:r>
              <a:rPr lang="en-US" dirty="0"/>
              <a:t>Independence (two events)</a:t>
            </a:r>
          </a:p>
        </p:txBody>
      </p:sp>
      <p:sp>
        <p:nvSpPr>
          <p:cNvPr id="5" name="Date Placeholder 4"/>
          <p:cNvSpPr>
            <a:spLocks noGrp="1"/>
          </p:cNvSpPr>
          <p:nvPr>
            <p:ph type="dt" sz="half" idx="10"/>
          </p:nvPr>
        </p:nvSpPr>
        <p:spPr/>
        <p:txBody>
          <a:bodyPr/>
          <a:lstStyle/>
          <a:p>
            <a:fld id="{1E6BEEDB-9E66-480F-A8DF-587C8A912507}" type="datetime1">
              <a:rPr lang="en-US" smtClean="0"/>
              <a:t>12/15/2021</a:t>
            </a:fld>
            <a:endParaRPr lang="en-US"/>
          </a:p>
        </p:txBody>
      </p:sp>
      <p:sp>
        <p:nvSpPr>
          <p:cNvPr id="7" name="Footer Placeholder 6"/>
          <p:cNvSpPr>
            <a:spLocks noGrp="1"/>
          </p:cNvSpPr>
          <p:nvPr>
            <p:ph type="ftr" sz="quarter" idx="11"/>
          </p:nvPr>
        </p:nvSpPr>
        <p:spPr/>
        <p:txBody>
          <a:bodyPr/>
          <a:lstStyle/>
          <a:p>
            <a:r>
              <a:rPr lang="en-US" smtClean="0"/>
              <a:t>Chapter 2 - Probability</a:t>
            </a:r>
            <a:endParaRPr lang="en-US"/>
          </a:p>
        </p:txBody>
      </p:sp>
      <p:sp>
        <p:nvSpPr>
          <p:cNvPr id="8" name="Slide Number Placeholder 7"/>
          <p:cNvSpPr>
            <a:spLocks noGrp="1"/>
          </p:cNvSpPr>
          <p:nvPr>
            <p:ph type="sldNum" sz="quarter" idx="12"/>
          </p:nvPr>
        </p:nvSpPr>
        <p:spPr/>
        <p:txBody>
          <a:bodyPr/>
          <a:lstStyle/>
          <a:p>
            <a:fld id="{4869B3E5-427E-42EC-A0B0-9514C8A5A7AC}" type="slidenum">
              <a:rPr lang="en-US" smtClean="0"/>
              <a:t>27</a:t>
            </a:fld>
            <a:endParaRPr lang="en-US"/>
          </a:p>
        </p:txBody>
      </p:sp>
      <p:sp>
        <p:nvSpPr>
          <p:cNvPr id="9" name="Rounded Rectangle 8"/>
          <p:cNvSpPr/>
          <p:nvPr/>
        </p:nvSpPr>
        <p:spPr>
          <a:xfrm>
            <a:off x="801665" y="1265131"/>
            <a:ext cx="10584493" cy="2292263"/>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Two events A, B are </a:t>
            </a:r>
            <a:r>
              <a:rPr lang="en-US" sz="2600" i="1">
                <a:solidFill>
                  <a:srgbClr val="0000CC"/>
                </a:solidFill>
              </a:rPr>
              <a:t>independent</a:t>
            </a:r>
            <a:r>
              <a:rPr lang="en-US" sz="2400">
                <a:solidFill>
                  <a:schemeClr val="tx1"/>
                </a:solidFill>
              </a:rPr>
              <a:t> if any one of the following equivalent statements is true:</a:t>
            </a:r>
          </a:p>
          <a:p>
            <a:pPr lvl="1"/>
            <a:r>
              <a:rPr lang="en-US" sz="2400" smtClean="0">
                <a:solidFill>
                  <a:schemeClr val="tx1"/>
                </a:solidFill>
              </a:rPr>
              <a:t>	(</a:t>
            </a:r>
            <a:r>
              <a:rPr lang="en-US" sz="2400">
                <a:solidFill>
                  <a:schemeClr val="tx1"/>
                </a:solidFill>
              </a:rPr>
              <a:t>1</a:t>
            </a:r>
            <a:r>
              <a:rPr lang="en-US" sz="2400">
                <a:solidFill>
                  <a:schemeClr val="tx1"/>
                </a:solidFill>
              </a:rPr>
              <a:t>) </a:t>
            </a:r>
            <a:r>
              <a:rPr lang="en-US" sz="2400" smtClean="0">
                <a:solidFill>
                  <a:schemeClr val="tx1"/>
                </a:solidFill>
              </a:rPr>
              <a:t>	P(A </a:t>
            </a:r>
            <a:r>
              <a:rPr lang="en-US" sz="2400">
                <a:solidFill>
                  <a:schemeClr val="tx1"/>
                </a:solidFill>
              </a:rPr>
              <a:t>| B</a:t>
            </a:r>
            <a:r>
              <a:rPr lang="en-US" sz="2400">
                <a:solidFill>
                  <a:schemeClr val="tx1"/>
                </a:solidFill>
              </a:rPr>
              <a:t>) </a:t>
            </a:r>
            <a:r>
              <a:rPr lang="en-US" sz="2400" smtClean="0">
                <a:solidFill>
                  <a:schemeClr val="tx1"/>
                </a:solidFill>
              </a:rPr>
              <a:t>= </a:t>
            </a:r>
            <a:r>
              <a:rPr lang="en-US" sz="2400">
                <a:solidFill>
                  <a:schemeClr val="tx1"/>
                </a:solidFill>
              </a:rPr>
              <a:t>P(A)</a:t>
            </a:r>
          </a:p>
          <a:p>
            <a:pPr lvl="1"/>
            <a:r>
              <a:rPr lang="en-US" sz="2400" smtClean="0">
                <a:solidFill>
                  <a:schemeClr val="tx1"/>
                </a:solidFill>
              </a:rPr>
              <a:t>	(</a:t>
            </a:r>
            <a:r>
              <a:rPr lang="en-US" sz="2400">
                <a:solidFill>
                  <a:schemeClr val="tx1"/>
                </a:solidFill>
              </a:rPr>
              <a:t>2</a:t>
            </a:r>
            <a:r>
              <a:rPr lang="en-US" sz="2400">
                <a:solidFill>
                  <a:schemeClr val="tx1"/>
                </a:solidFill>
              </a:rPr>
              <a:t>) </a:t>
            </a:r>
            <a:r>
              <a:rPr lang="en-US" sz="2400" smtClean="0">
                <a:solidFill>
                  <a:schemeClr val="tx1"/>
                </a:solidFill>
              </a:rPr>
              <a:t>	P(B </a:t>
            </a:r>
            <a:r>
              <a:rPr lang="en-US" sz="2400">
                <a:solidFill>
                  <a:schemeClr val="tx1"/>
                </a:solidFill>
              </a:rPr>
              <a:t>| A) = P(B)</a:t>
            </a:r>
          </a:p>
          <a:p>
            <a:pPr lvl="1"/>
            <a:r>
              <a:rPr lang="en-US" sz="2400" smtClean="0">
                <a:solidFill>
                  <a:schemeClr val="tx1"/>
                </a:solidFill>
              </a:rPr>
              <a:t>	(</a:t>
            </a:r>
            <a:r>
              <a:rPr lang="en-US" sz="2400">
                <a:solidFill>
                  <a:schemeClr val="tx1"/>
                </a:solidFill>
              </a:rPr>
              <a:t>3</a:t>
            </a:r>
            <a:r>
              <a:rPr lang="en-US" sz="2400">
                <a:solidFill>
                  <a:schemeClr val="tx1"/>
                </a:solidFill>
              </a:rPr>
              <a:t>) </a:t>
            </a:r>
            <a:r>
              <a:rPr lang="en-US" sz="2400" smtClean="0">
                <a:solidFill>
                  <a:schemeClr val="tx1"/>
                </a:solidFill>
              </a:rPr>
              <a:t>	P(A </a:t>
            </a:r>
            <a:r>
              <a:rPr lang="en-US" sz="2400">
                <a:solidFill>
                  <a:schemeClr val="tx1"/>
                </a:solidFill>
                <a:sym typeface="Symbol" panose="05050102010706020507" pitchFamily="18" charset="2"/>
              </a:rPr>
              <a:t> B</a:t>
            </a:r>
            <a:r>
              <a:rPr lang="en-US" sz="2400">
                <a:solidFill>
                  <a:schemeClr val="tx1"/>
                </a:solidFill>
              </a:rPr>
              <a:t>) = </a:t>
            </a:r>
            <a:r>
              <a:rPr lang="en-US" sz="2400">
                <a:solidFill>
                  <a:schemeClr val="tx1"/>
                </a:solidFill>
              </a:rPr>
              <a:t>P(A)P(B</a:t>
            </a:r>
            <a:r>
              <a:rPr lang="en-US" sz="2400" smtClean="0">
                <a:solidFill>
                  <a:schemeClr val="tx1"/>
                </a:solidFill>
              </a:rPr>
              <a:t>)</a:t>
            </a:r>
            <a:endParaRPr lang="en-US" sz="2400">
              <a:solidFill>
                <a:schemeClr val="tx1"/>
              </a:solidFill>
            </a:endParaRPr>
          </a:p>
        </p:txBody>
      </p:sp>
      <p:sp>
        <p:nvSpPr>
          <p:cNvPr id="6" name="TextBox 5">
            <a:extLst>
              <a:ext uri="{FF2B5EF4-FFF2-40B4-BE49-F238E27FC236}">
                <a16:creationId xmlns:a16="http://schemas.microsoft.com/office/drawing/2014/main" xmlns="" id="{08B69834-0DBF-46FF-A22B-040EBF6BCAF0}"/>
              </a:ext>
            </a:extLst>
          </p:cNvPr>
          <p:cNvSpPr txBox="1"/>
          <p:nvPr/>
        </p:nvSpPr>
        <p:spPr>
          <a:xfrm>
            <a:off x="1189973" y="3768476"/>
            <a:ext cx="9782827" cy="2123658"/>
          </a:xfrm>
          <a:prstGeom prst="rect">
            <a:avLst/>
          </a:prstGeom>
          <a:noFill/>
          <a:ln>
            <a:noFill/>
          </a:ln>
        </p:spPr>
        <p:txBody>
          <a:bodyPr wrap="square" rtlCol="0">
            <a:spAutoFit/>
          </a:bodyPr>
          <a:lstStyle/>
          <a:p>
            <a:r>
              <a:rPr lang="en-US" sz="2200" b="1" u="sng" smtClean="0">
                <a:solidFill>
                  <a:srgbClr val="C00000"/>
                </a:solidFill>
              </a:rPr>
              <a:t>Ex.</a:t>
            </a:r>
            <a:r>
              <a:rPr lang="en-US" sz="2200" smtClean="0"/>
              <a:t> </a:t>
            </a:r>
            <a:r>
              <a:rPr lang="en-US" sz="2200" dirty="0"/>
              <a:t>Toss a fair coin twice.</a:t>
            </a:r>
          </a:p>
          <a:p>
            <a:r>
              <a:rPr lang="en-US" sz="2200" dirty="0">
                <a:sym typeface="Wingdings" panose="05000000000000000000" pitchFamily="2" charset="2"/>
              </a:rPr>
              <a:t> </a:t>
            </a:r>
            <a:r>
              <a:rPr lang="en-US" sz="2200" dirty="0"/>
              <a:t>S = {HH, HT, TH, TT}.</a:t>
            </a:r>
          </a:p>
          <a:p>
            <a:r>
              <a:rPr lang="en-US" sz="2200" dirty="0"/>
              <a:t>Consider events A = {HT, HH}, B = {HT, TT}, C = {HH}</a:t>
            </a:r>
          </a:p>
          <a:p>
            <a:pPr marL="285750" indent="-285750">
              <a:buFont typeface="Arial" panose="020B0604020202020204" pitchFamily="34" charset="0"/>
              <a:buChar char="•"/>
            </a:pPr>
            <a:r>
              <a:rPr lang="en-US" sz="2200" dirty="0"/>
              <a:t>P(A | B) = ½ = P(A) </a:t>
            </a:r>
            <a:r>
              <a:rPr lang="en-US" sz="2200" dirty="0">
                <a:sym typeface="Wingdings" panose="05000000000000000000" pitchFamily="2" charset="2"/>
              </a:rPr>
              <a:t> A and B are independent</a:t>
            </a:r>
          </a:p>
          <a:p>
            <a:pPr marL="285750" indent="-285750">
              <a:buFont typeface="Arial" panose="020B0604020202020204" pitchFamily="34" charset="0"/>
              <a:buChar char="•"/>
            </a:pPr>
            <a:r>
              <a:rPr lang="en-US" sz="2200" dirty="0">
                <a:sym typeface="Wingdings" panose="05000000000000000000" pitchFamily="2" charset="2"/>
              </a:rPr>
              <a:t>P(C | A) = ½ </a:t>
            </a:r>
            <a:r>
              <a:rPr lang="en-US" sz="2200" dirty="0">
                <a:sym typeface="Symbol" panose="05050102010706020507" pitchFamily="18" charset="2"/>
              </a:rPr>
              <a:t> ¼ = P(C) </a:t>
            </a:r>
            <a:r>
              <a:rPr lang="en-US" sz="2200" dirty="0">
                <a:sym typeface="Wingdings" panose="05000000000000000000" pitchFamily="2" charset="2"/>
              </a:rPr>
              <a:t> A and C are NOT independent</a:t>
            </a:r>
          </a:p>
          <a:p>
            <a:pPr marL="285750" indent="-285750">
              <a:buFont typeface="Arial" panose="020B0604020202020204" pitchFamily="34" charset="0"/>
              <a:buChar char="•"/>
            </a:pPr>
            <a:r>
              <a:rPr lang="en-US" sz="2200" dirty="0">
                <a:sym typeface="Wingdings" panose="05000000000000000000" pitchFamily="2" charset="2"/>
              </a:rPr>
              <a:t>P(C </a:t>
            </a:r>
            <a:r>
              <a:rPr lang="en-US" sz="2200" dirty="0">
                <a:sym typeface="Symbol" panose="05050102010706020507" pitchFamily="18" charset="2"/>
              </a:rPr>
              <a:t></a:t>
            </a:r>
            <a:r>
              <a:rPr lang="en-US" sz="2200" dirty="0">
                <a:sym typeface="Wingdings" panose="05000000000000000000" pitchFamily="2" charset="2"/>
              </a:rPr>
              <a:t> B) = 0 </a:t>
            </a:r>
            <a:r>
              <a:rPr lang="en-US" sz="2200" dirty="0">
                <a:sym typeface="Symbol" panose="05050102010706020507" pitchFamily="18" charset="2"/>
              </a:rPr>
              <a:t> 1/8 = P(C)P(B) </a:t>
            </a:r>
            <a:r>
              <a:rPr lang="en-US" sz="2200" dirty="0">
                <a:sym typeface="Wingdings" panose="05000000000000000000" pitchFamily="2" charset="2"/>
              </a:rPr>
              <a:t> B and C are NOT independent </a:t>
            </a:r>
            <a:r>
              <a:rPr lang="en-US" sz="2200" dirty="0"/>
              <a:t> </a:t>
            </a:r>
          </a:p>
        </p:txBody>
      </p:sp>
    </p:spTree>
    <p:extLst>
      <p:ext uri="{BB962C8B-B14F-4D97-AF65-F5344CB8AC3E}">
        <p14:creationId xmlns:p14="http://schemas.microsoft.com/office/powerpoint/2010/main" val="11486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4EB53-848D-4579-B051-30BF895AA843}"/>
              </a:ext>
            </a:extLst>
          </p:cNvPr>
          <p:cNvSpPr>
            <a:spLocks noGrp="1"/>
          </p:cNvSpPr>
          <p:nvPr>
            <p:ph type="title"/>
          </p:nvPr>
        </p:nvSpPr>
        <p:spPr/>
        <p:txBody>
          <a:bodyPr/>
          <a:lstStyle/>
          <a:p>
            <a:r>
              <a:rPr lang="en-US" dirty="0"/>
              <a:t>Independence - Ex1</a:t>
            </a:r>
          </a:p>
        </p:txBody>
      </p:sp>
      <p:sp>
        <p:nvSpPr>
          <p:cNvPr id="3" name="Content Placeholder 2">
            <a:extLst>
              <a:ext uri="{FF2B5EF4-FFF2-40B4-BE49-F238E27FC236}">
                <a16:creationId xmlns:a16="http://schemas.microsoft.com/office/drawing/2014/main" xmlns="" id="{BE091874-CCF6-46B8-95CE-B3BB72A65550}"/>
              </a:ext>
            </a:extLst>
          </p:cNvPr>
          <p:cNvSpPr>
            <a:spLocks noGrp="1"/>
          </p:cNvSpPr>
          <p:nvPr>
            <p:ph idx="1"/>
          </p:nvPr>
        </p:nvSpPr>
        <p:spPr>
          <a:xfrm>
            <a:off x="838200" y="1378816"/>
            <a:ext cx="10515600" cy="4351338"/>
          </a:xfrm>
        </p:spPr>
        <p:txBody>
          <a:bodyPr>
            <a:normAutofit/>
          </a:bodyPr>
          <a:lstStyle/>
          <a:p>
            <a:pPr marL="0" indent="0">
              <a:buNone/>
            </a:pPr>
            <a:r>
              <a:rPr lang="en-US" dirty="0"/>
              <a:t>A computer program is tested by 3 independent tests. When there is an error, these tests will discover it with probabilities 0.2, 0.3, and 0.5, respectively. Suppose that the program contains an error. What is the probability that it will be found by at least one test?</a:t>
            </a:r>
          </a:p>
          <a:p>
            <a:pPr marL="0" indent="0">
              <a:buNone/>
            </a:pPr>
            <a:endParaRPr lang="en-US" dirty="0"/>
          </a:p>
          <a:p>
            <a:pPr marL="0" indent="0">
              <a:buNone/>
            </a:pPr>
            <a:r>
              <a:rPr lang="en-US" sz="2400" dirty="0"/>
              <a:t>P(at least one test will discover the error) = 1 – P(no test can discover the error) </a:t>
            </a:r>
          </a:p>
          <a:p>
            <a:pPr marL="0" indent="0">
              <a:buNone/>
            </a:pPr>
            <a:r>
              <a:rPr lang="en-US" sz="2400" dirty="0"/>
              <a:t>= 1 – P(1</a:t>
            </a:r>
            <a:r>
              <a:rPr lang="en-US" sz="2400" baseline="30000" dirty="0"/>
              <a:t>st</a:t>
            </a:r>
            <a:r>
              <a:rPr lang="en-US" sz="2400" dirty="0"/>
              <a:t> test will not discover </a:t>
            </a:r>
            <a:r>
              <a:rPr lang="en-US" sz="2400"/>
              <a:t>the </a:t>
            </a:r>
            <a:r>
              <a:rPr lang="en-US" sz="2400" smtClean="0"/>
              <a:t>error)P(2</a:t>
            </a:r>
            <a:r>
              <a:rPr lang="en-US" sz="2400" baseline="30000" smtClean="0"/>
              <a:t>nd</a:t>
            </a:r>
            <a:r>
              <a:rPr lang="en-US" sz="2400" smtClean="0"/>
              <a:t> </a:t>
            </a:r>
            <a:r>
              <a:rPr lang="en-US" sz="2400" dirty="0"/>
              <a:t>test will not discover the error)P(3</a:t>
            </a:r>
            <a:r>
              <a:rPr lang="en-US" sz="2400" baseline="30000" dirty="0"/>
              <a:t>rd</a:t>
            </a:r>
            <a:r>
              <a:rPr lang="en-US" sz="2400" dirty="0"/>
              <a:t> test will not discover the error) = 1 – (0.8)(0.7)(0.5)</a:t>
            </a:r>
          </a:p>
        </p:txBody>
      </p:sp>
      <p:sp>
        <p:nvSpPr>
          <p:cNvPr id="4" name="Date Placeholder 3"/>
          <p:cNvSpPr>
            <a:spLocks noGrp="1"/>
          </p:cNvSpPr>
          <p:nvPr>
            <p:ph type="dt" sz="half" idx="10"/>
          </p:nvPr>
        </p:nvSpPr>
        <p:spPr/>
        <p:txBody>
          <a:bodyPr/>
          <a:lstStyle/>
          <a:p>
            <a:fld id="{B2493B2E-A4CA-4A8B-B54C-CBEA4EDB6EC9}"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28</a:t>
            </a:fld>
            <a:endParaRPr lang="en-US"/>
          </a:p>
        </p:txBody>
      </p:sp>
    </p:spTree>
    <p:extLst>
      <p:ext uri="{BB962C8B-B14F-4D97-AF65-F5344CB8AC3E}">
        <p14:creationId xmlns:p14="http://schemas.microsoft.com/office/powerpoint/2010/main" val="52809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A337E-751D-4A7C-8BCB-5EF0BCB0CB4E}"/>
              </a:ext>
            </a:extLst>
          </p:cNvPr>
          <p:cNvSpPr>
            <a:spLocks noGrp="1"/>
          </p:cNvSpPr>
          <p:nvPr>
            <p:ph type="title"/>
          </p:nvPr>
        </p:nvSpPr>
        <p:spPr/>
        <p:txBody>
          <a:bodyPr/>
          <a:lstStyle/>
          <a:p>
            <a:r>
              <a:rPr lang="en-US" dirty="0"/>
              <a:t>Independence – Ex2</a:t>
            </a:r>
          </a:p>
        </p:txBody>
      </p:sp>
      <p:sp>
        <p:nvSpPr>
          <p:cNvPr id="3" name="Content Placeholder 2">
            <a:extLst>
              <a:ext uri="{FF2B5EF4-FFF2-40B4-BE49-F238E27FC236}">
                <a16:creationId xmlns:a16="http://schemas.microsoft.com/office/drawing/2014/main" xmlns="" id="{53B742EF-82D1-4236-B260-4F745D276A6E}"/>
              </a:ext>
            </a:extLst>
          </p:cNvPr>
          <p:cNvSpPr>
            <a:spLocks noGrp="1"/>
          </p:cNvSpPr>
          <p:nvPr>
            <p:ph idx="1"/>
          </p:nvPr>
        </p:nvSpPr>
        <p:spPr/>
        <p:txBody>
          <a:bodyPr/>
          <a:lstStyle/>
          <a:p>
            <a:pPr marL="0" indent="0">
              <a:buNone/>
            </a:pPr>
            <a:r>
              <a:rPr lang="en-US" b="1" u="sng" dirty="0">
                <a:solidFill>
                  <a:srgbClr val="C00000"/>
                </a:solidFill>
              </a:rPr>
              <a:t>Ex.</a:t>
            </a:r>
            <a:r>
              <a:rPr lang="en-US" dirty="0"/>
              <a:t> (Series Circuit) </a:t>
            </a:r>
            <a:r>
              <a:rPr lang="en-US" sz="2800" dirty="0"/>
              <a:t>The following circuit operates only if there is a path of functional devices from left to right. The probability that each device functions is shown on the graph. Assume that devices </a:t>
            </a:r>
            <a:r>
              <a:rPr lang="en-US" sz="2800" dirty="0">
                <a:solidFill>
                  <a:srgbClr val="C00000"/>
                </a:solidFill>
              </a:rPr>
              <a:t>fail independently</a:t>
            </a:r>
            <a:r>
              <a:rPr lang="en-US" sz="2800" dirty="0"/>
              <a:t>. What is the probability that the circuit operates? </a:t>
            </a:r>
          </a:p>
          <a:p>
            <a:pPr marL="0" indent="0">
              <a:buNone/>
            </a:pPr>
            <a:endParaRPr lang="en-US" dirty="0"/>
          </a:p>
        </p:txBody>
      </p:sp>
      <p:pic>
        <p:nvPicPr>
          <p:cNvPr id="4" name="Picture 3">
            <a:extLst>
              <a:ext uri="{FF2B5EF4-FFF2-40B4-BE49-F238E27FC236}">
                <a16:creationId xmlns:a16="http://schemas.microsoft.com/office/drawing/2014/main" xmlns="" id="{F8CC57DB-C6E0-4B10-A9AE-A9BD2C291359}"/>
              </a:ext>
            </a:extLst>
          </p:cNvPr>
          <p:cNvPicPr>
            <a:picLocks noChangeAspect="1"/>
          </p:cNvPicPr>
          <p:nvPr/>
        </p:nvPicPr>
        <p:blipFill>
          <a:blip r:embed="rId2"/>
          <a:stretch>
            <a:fillRect/>
          </a:stretch>
        </p:blipFill>
        <p:spPr>
          <a:xfrm>
            <a:off x="4247890" y="3708330"/>
            <a:ext cx="4408592" cy="1046550"/>
          </a:xfrm>
          <a:prstGeom prst="rect">
            <a:avLst/>
          </a:prstGeom>
        </p:spPr>
      </p:pic>
      <p:sp>
        <p:nvSpPr>
          <p:cNvPr id="5" name="TextBox 4">
            <a:extLst>
              <a:ext uri="{FF2B5EF4-FFF2-40B4-BE49-F238E27FC236}">
                <a16:creationId xmlns:a16="http://schemas.microsoft.com/office/drawing/2014/main" xmlns="" id="{5E97FD6C-CD62-4E53-A963-BB4BD3510D03}"/>
              </a:ext>
            </a:extLst>
          </p:cNvPr>
          <p:cNvSpPr txBox="1"/>
          <p:nvPr/>
        </p:nvSpPr>
        <p:spPr>
          <a:xfrm>
            <a:off x="1209676" y="5058589"/>
            <a:ext cx="10270760" cy="830997"/>
          </a:xfrm>
          <a:prstGeom prst="rect">
            <a:avLst/>
          </a:prstGeom>
          <a:noFill/>
        </p:spPr>
        <p:txBody>
          <a:bodyPr wrap="none" rtlCol="0">
            <a:spAutoFit/>
          </a:bodyPr>
          <a:lstStyle/>
          <a:p>
            <a:r>
              <a:rPr lang="en-US" sz="2400" dirty="0"/>
              <a:t>P(the circuit operates) = P(both devices operate) </a:t>
            </a:r>
          </a:p>
          <a:p>
            <a:r>
              <a:rPr lang="en-US" sz="2400" dirty="0"/>
              <a:t>= P(the left device operates) P(the right device operates) = 0.8(0.9) = 0.72 </a:t>
            </a:r>
          </a:p>
        </p:txBody>
      </p:sp>
      <p:sp>
        <p:nvSpPr>
          <p:cNvPr id="6" name="Date Placeholder 5"/>
          <p:cNvSpPr>
            <a:spLocks noGrp="1"/>
          </p:cNvSpPr>
          <p:nvPr>
            <p:ph type="dt" sz="half" idx="10"/>
          </p:nvPr>
        </p:nvSpPr>
        <p:spPr/>
        <p:txBody>
          <a:bodyPr/>
          <a:lstStyle/>
          <a:p>
            <a:fld id="{9CAFA9BD-85E4-4173-B25E-08A83B65FCB1}" type="datetime1">
              <a:rPr lang="en-US" smtClean="0"/>
              <a:t>12/15/2021</a:t>
            </a:fld>
            <a:endParaRPr lang="en-US"/>
          </a:p>
        </p:txBody>
      </p:sp>
      <p:sp>
        <p:nvSpPr>
          <p:cNvPr id="7" name="Footer Placeholder 6"/>
          <p:cNvSpPr>
            <a:spLocks noGrp="1"/>
          </p:cNvSpPr>
          <p:nvPr>
            <p:ph type="ftr" sz="quarter" idx="11"/>
          </p:nvPr>
        </p:nvSpPr>
        <p:spPr/>
        <p:txBody>
          <a:bodyPr/>
          <a:lstStyle/>
          <a:p>
            <a:r>
              <a:rPr lang="en-US" smtClean="0"/>
              <a:t>Chapter 2 - Probability</a:t>
            </a:r>
            <a:endParaRPr lang="en-US"/>
          </a:p>
        </p:txBody>
      </p:sp>
      <p:sp>
        <p:nvSpPr>
          <p:cNvPr id="8" name="Slide Number Placeholder 7"/>
          <p:cNvSpPr>
            <a:spLocks noGrp="1"/>
          </p:cNvSpPr>
          <p:nvPr>
            <p:ph type="sldNum" sz="quarter" idx="12"/>
          </p:nvPr>
        </p:nvSpPr>
        <p:spPr/>
        <p:txBody>
          <a:bodyPr/>
          <a:lstStyle/>
          <a:p>
            <a:fld id="{4869B3E5-427E-42EC-A0B0-9514C8A5A7AC}" type="slidenum">
              <a:rPr lang="en-US" smtClean="0"/>
              <a:t>29</a:t>
            </a:fld>
            <a:endParaRPr lang="en-US"/>
          </a:p>
        </p:txBody>
      </p:sp>
    </p:spTree>
    <p:extLst>
      <p:ext uri="{BB962C8B-B14F-4D97-AF65-F5344CB8AC3E}">
        <p14:creationId xmlns:p14="http://schemas.microsoft.com/office/powerpoint/2010/main" val="1926596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1E064-6491-4506-BB52-62E6CDF7AD6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xmlns="" id="{69396885-4601-44A3-B41E-9EF9BCC178F3}"/>
              </a:ext>
            </a:extLst>
          </p:cNvPr>
          <p:cNvSpPr>
            <a:spLocks noGrp="1"/>
          </p:cNvSpPr>
          <p:nvPr>
            <p:ph idx="1"/>
          </p:nvPr>
        </p:nvSpPr>
        <p:spPr/>
        <p:txBody>
          <a:bodyPr/>
          <a:lstStyle/>
          <a:p>
            <a:r>
              <a:rPr lang="en-US" dirty="0"/>
              <a:t>2.1 Sample Spaces and Events</a:t>
            </a:r>
          </a:p>
          <a:p>
            <a:r>
              <a:rPr lang="en-US" dirty="0"/>
              <a:t>2.2 Interpretations of Probability</a:t>
            </a:r>
          </a:p>
          <a:p>
            <a:r>
              <a:rPr lang="en-US" dirty="0"/>
              <a:t>2.3 Addition Rules</a:t>
            </a:r>
          </a:p>
          <a:p>
            <a:r>
              <a:rPr lang="en-US" dirty="0"/>
              <a:t>2.4 Conditional Probability</a:t>
            </a:r>
          </a:p>
          <a:p>
            <a:r>
              <a:rPr lang="en-US" dirty="0"/>
              <a:t>2.5 Multiplication and Total Probability Rules</a:t>
            </a:r>
          </a:p>
          <a:p>
            <a:r>
              <a:rPr lang="en-US" dirty="0"/>
              <a:t>2.6 Independence</a:t>
            </a:r>
          </a:p>
          <a:p>
            <a:r>
              <a:rPr lang="en-US" dirty="0"/>
              <a:t>2.7 Bayes' Theorem</a:t>
            </a:r>
          </a:p>
          <a:p>
            <a:r>
              <a:rPr lang="en-US" dirty="0"/>
              <a:t>2.8 Random Variables</a:t>
            </a:r>
          </a:p>
        </p:txBody>
      </p:sp>
      <p:sp>
        <p:nvSpPr>
          <p:cNvPr id="4" name="Date Placeholder 3"/>
          <p:cNvSpPr>
            <a:spLocks noGrp="1"/>
          </p:cNvSpPr>
          <p:nvPr>
            <p:ph type="dt" sz="half" idx="10"/>
          </p:nvPr>
        </p:nvSpPr>
        <p:spPr/>
        <p:txBody>
          <a:bodyPr/>
          <a:lstStyle/>
          <a:p>
            <a:fld id="{76C0CA90-DD9D-4EEE-818C-E91786469BB5}"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3</a:t>
            </a:fld>
            <a:endParaRPr lang="en-US"/>
          </a:p>
        </p:txBody>
      </p:sp>
    </p:spTree>
    <p:extLst>
      <p:ext uri="{BB962C8B-B14F-4D97-AF65-F5344CB8AC3E}">
        <p14:creationId xmlns:p14="http://schemas.microsoft.com/office/powerpoint/2010/main" val="3758428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95000-5C9D-4191-BD28-3D84C80CE6DA}"/>
              </a:ext>
            </a:extLst>
          </p:cNvPr>
          <p:cNvSpPr>
            <a:spLocks noGrp="1"/>
          </p:cNvSpPr>
          <p:nvPr>
            <p:ph type="title"/>
          </p:nvPr>
        </p:nvSpPr>
        <p:spPr/>
        <p:txBody>
          <a:bodyPr/>
          <a:lstStyle/>
          <a:p>
            <a:r>
              <a:rPr lang="en-US" dirty="0"/>
              <a:t>Independence – Ex3</a:t>
            </a:r>
          </a:p>
        </p:txBody>
      </p:sp>
      <p:sp>
        <p:nvSpPr>
          <p:cNvPr id="3" name="Content Placeholder 2">
            <a:extLst>
              <a:ext uri="{FF2B5EF4-FFF2-40B4-BE49-F238E27FC236}">
                <a16:creationId xmlns:a16="http://schemas.microsoft.com/office/drawing/2014/main" xmlns="" id="{E43DDF57-0D62-4C1C-A99B-358035BB0C91}"/>
              </a:ext>
            </a:extLst>
          </p:cNvPr>
          <p:cNvSpPr>
            <a:spLocks noGrp="1"/>
          </p:cNvSpPr>
          <p:nvPr>
            <p:ph idx="1"/>
          </p:nvPr>
        </p:nvSpPr>
        <p:spPr/>
        <p:txBody>
          <a:bodyPr/>
          <a:lstStyle/>
          <a:p>
            <a:pPr marL="0" indent="0">
              <a:buNone/>
            </a:pPr>
            <a:r>
              <a:rPr lang="en-US" dirty="0"/>
              <a:t>(Parallel Circuit) The following circuit operates only if there is a path of functional devices from left to right. The probability that each device functions is shown on the graph. Assume that devices </a:t>
            </a:r>
            <a:r>
              <a:rPr lang="en-US" dirty="0">
                <a:solidFill>
                  <a:srgbClr val="C00000"/>
                </a:solidFill>
              </a:rPr>
              <a:t>fail independently</a:t>
            </a:r>
            <a:r>
              <a:rPr lang="en-US" dirty="0"/>
              <a:t>. What is the probability that the circuit operates?</a:t>
            </a:r>
          </a:p>
        </p:txBody>
      </p:sp>
      <p:pic>
        <p:nvPicPr>
          <p:cNvPr id="5" name="Picture 4">
            <a:extLst>
              <a:ext uri="{FF2B5EF4-FFF2-40B4-BE49-F238E27FC236}">
                <a16:creationId xmlns:a16="http://schemas.microsoft.com/office/drawing/2014/main" xmlns="" id="{52927292-92D4-4EE5-A570-54CE52384953}"/>
              </a:ext>
            </a:extLst>
          </p:cNvPr>
          <p:cNvPicPr>
            <a:picLocks noChangeAspect="1"/>
          </p:cNvPicPr>
          <p:nvPr/>
        </p:nvPicPr>
        <p:blipFill>
          <a:blip r:embed="rId2"/>
          <a:stretch>
            <a:fillRect/>
          </a:stretch>
        </p:blipFill>
        <p:spPr>
          <a:xfrm>
            <a:off x="7313502" y="3200965"/>
            <a:ext cx="4058782" cy="1778788"/>
          </a:xfrm>
          <a:prstGeom prst="rect">
            <a:avLst/>
          </a:prstGeom>
        </p:spPr>
      </p:pic>
      <p:sp>
        <p:nvSpPr>
          <p:cNvPr id="6" name="TextBox 5">
            <a:extLst>
              <a:ext uri="{FF2B5EF4-FFF2-40B4-BE49-F238E27FC236}">
                <a16:creationId xmlns:a16="http://schemas.microsoft.com/office/drawing/2014/main" xmlns="" id="{455D3928-B825-4FA7-8817-9E84B7938F85}"/>
              </a:ext>
            </a:extLst>
          </p:cNvPr>
          <p:cNvSpPr txBox="1"/>
          <p:nvPr/>
        </p:nvSpPr>
        <p:spPr>
          <a:xfrm>
            <a:off x="981848" y="3533555"/>
            <a:ext cx="6276202" cy="1107996"/>
          </a:xfrm>
          <a:prstGeom prst="rect">
            <a:avLst/>
          </a:prstGeom>
          <a:noFill/>
        </p:spPr>
        <p:txBody>
          <a:bodyPr wrap="square" rtlCol="0">
            <a:spAutoFit/>
          </a:bodyPr>
          <a:lstStyle/>
          <a:p>
            <a:r>
              <a:rPr lang="en-US" sz="2200" dirty="0"/>
              <a:t>P(the circuit operates) = 1 – P(both devices fail) = 1 – P(the top device fails)P(the bottom device fails) = 1 – 0.05(0.05) = 0.9975 </a:t>
            </a:r>
          </a:p>
        </p:txBody>
      </p:sp>
      <p:sp>
        <p:nvSpPr>
          <p:cNvPr id="4" name="Date Placeholder 3"/>
          <p:cNvSpPr>
            <a:spLocks noGrp="1"/>
          </p:cNvSpPr>
          <p:nvPr>
            <p:ph type="dt" sz="half" idx="10"/>
          </p:nvPr>
        </p:nvSpPr>
        <p:spPr/>
        <p:txBody>
          <a:bodyPr/>
          <a:lstStyle/>
          <a:p>
            <a:fld id="{83100573-6C28-4757-B384-02E3F1E56D8E}" type="datetime1">
              <a:rPr lang="en-US" smtClean="0"/>
              <a:t>12/15/2021</a:t>
            </a:fld>
            <a:endParaRPr lang="en-US"/>
          </a:p>
        </p:txBody>
      </p:sp>
      <p:sp>
        <p:nvSpPr>
          <p:cNvPr id="7" name="Footer Placeholder 6"/>
          <p:cNvSpPr>
            <a:spLocks noGrp="1"/>
          </p:cNvSpPr>
          <p:nvPr>
            <p:ph type="ftr" sz="quarter" idx="11"/>
          </p:nvPr>
        </p:nvSpPr>
        <p:spPr/>
        <p:txBody>
          <a:bodyPr/>
          <a:lstStyle/>
          <a:p>
            <a:r>
              <a:rPr lang="en-US" smtClean="0"/>
              <a:t>Chapter 2 - Probability</a:t>
            </a:r>
            <a:endParaRPr lang="en-US"/>
          </a:p>
        </p:txBody>
      </p:sp>
      <p:sp>
        <p:nvSpPr>
          <p:cNvPr id="8" name="Slide Number Placeholder 7"/>
          <p:cNvSpPr>
            <a:spLocks noGrp="1"/>
          </p:cNvSpPr>
          <p:nvPr>
            <p:ph type="sldNum" sz="quarter" idx="12"/>
          </p:nvPr>
        </p:nvSpPr>
        <p:spPr/>
        <p:txBody>
          <a:bodyPr/>
          <a:lstStyle/>
          <a:p>
            <a:fld id="{4869B3E5-427E-42EC-A0B0-9514C8A5A7AC}" type="slidenum">
              <a:rPr lang="en-US" smtClean="0"/>
              <a:t>30</a:t>
            </a:fld>
            <a:endParaRPr lang="en-US"/>
          </a:p>
        </p:txBody>
      </p:sp>
    </p:spTree>
    <p:extLst>
      <p:ext uri="{BB962C8B-B14F-4D97-AF65-F5344CB8AC3E}">
        <p14:creationId xmlns:p14="http://schemas.microsoft.com/office/powerpoint/2010/main" val="4131539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A1DB7-C1D8-4C8B-A817-BA8BE47A8768}"/>
              </a:ext>
            </a:extLst>
          </p:cNvPr>
          <p:cNvSpPr>
            <a:spLocks noGrp="1"/>
          </p:cNvSpPr>
          <p:nvPr>
            <p:ph type="title"/>
          </p:nvPr>
        </p:nvSpPr>
        <p:spPr/>
        <p:txBody>
          <a:bodyPr/>
          <a:lstStyle/>
          <a:p>
            <a:r>
              <a:rPr lang="en-US" dirty="0"/>
              <a:t>Independence – Ex4</a:t>
            </a:r>
          </a:p>
        </p:txBody>
      </p:sp>
      <p:sp>
        <p:nvSpPr>
          <p:cNvPr id="3" name="Content Placeholder 2">
            <a:extLst>
              <a:ext uri="{FF2B5EF4-FFF2-40B4-BE49-F238E27FC236}">
                <a16:creationId xmlns:a16="http://schemas.microsoft.com/office/drawing/2014/main" xmlns="" id="{EBD261B9-F65A-4810-8A00-247625CA0F5B}"/>
              </a:ext>
            </a:extLst>
          </p:cNvPr>
          <p:cNvSpPr>
            <a:spLocks noGrp="1"/>
          </p:cNvSpPr>
          <p:nvPr>
            <p:ph idx="1"/>
          </p:nvPr>
        </p:nvSpPr>
        <p:spPr>
          <a:xfrm>
            <a:off x="838200" y="1251202"/>
            <a:ext cx="10515600" cy="4351338"/>
          </a:xfrm>
        </p:spPr>
        <p:txBody>
          <a:bodyPr>
            <a:normAutofit/>
          </a:bodyPr>
          <a:lstStyle/>
          <a:p>
            <a:pPr marL="0" indent="0">
              <a:buNone/>
            </a:pPr>
            <a:r>
              <a:rPr lang="en-US" sz="2600" dirty="0"/>
              <a:t>(Advanced Circuit) The following circuit operates only if there is a path of functional devices from left to right. The probability that each device functions is shown on the graph. Assume that devices </a:t>
            </a:r>
            <a:r>
              <a:rPr lang="en-US" sz="2600" dirty="0">
                <a:solidFill>
                  <a:srgbClr val="C00000"/>
                </a:solidFill>
              </a:rPr>
              <a:t>fail independently</a:t>
            </a:r>
            <a:r>
              <a:rPr lang="en-US" sz="2600" dirty="0"/>
              <a:t>. What is the probability that the circuit operates?</a:t>
            </a:r>
          </a:p>
        </p:txBody>
      </p:sp>
      <p:pic>
        <p:nvPicPr>
          <p:cNvPr id="5" name="Picture 4">
            <a:extLst>
              <a:ext uri="{FF2B5EF4-FFF2-40B4-BE49-F238E27FC236}">
                <a16:creationId xmlns:a16="http://schemas.microsoft.com/office/drawing/2014/main" xmlns="" id="{D5A3CAC5-8119-4EE6-B45B-C3D70EA37016}"/>
              </a:ext>
            </a:extLst>
          </p:cNvPr>
          <p:cNvPicPr>
            <a:picLocks noChangeAspect="1"/>
          </p:cNvPicPr>
          <p:nvPr/>
        </p:nvPicPr>
        <p:blipFill>
          <a:blip r:embed="rId2"/>
          <a:stretch>
            <a:fillRect/>
          </a:stretch>
        </p:blipFill>
        <p:spPr>
          <a:xfrm>
            <a:off x="2903128" y="3166040"/>
            <a:ext cx="4795405" cy="2306124"/>
          </a:xfrm>
          <a:prstGeom prst="rect">
            <a:avLst/>
          </a:prstGeom>
        </p:spPr>
      </p:pic>
      <p:sp>
        <p:nvSpPr>
          <p:cNvPr id="6" name="Rectangle: Rounded Corners 5">
            <a:extLst>
              <a:ext uri="{FF2B5EF4-FFF2-40B4-BE49-F238E27FC236}">
                <a16:creationId xmlns:a16="http://schemas.microsoft.com/office/drawing/2014/main" xmlns="" id="{2090A7EA-7FAC-4072-8FD3-FFD543420CFD}"/>
              </a:ext>
            </a:extLst>
          </p:cNvPr>
          <p:cNvSpPr/>
          <p:nvPr/>
        </p:nvSpPr>
        <p:spPr>
          <a:xfrm>
            <a:off x="3391068" y="3017857"/>
            <a:ext cx="1405890" cy="260249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xmlns="" id="{799EC77A-38B9-4716-8B8C-1D256F485F10}"/>
              </a:ext>
            </a:extLst>
          </p:cNvPr>
          <p:cNvSpPr/>
          <p:nvPr/>
        </p:nvSpPr>
        <p:spPr>
          <a:xfrm>
            <a:off x="4913163" y="3017857"/>
            <a:ext cx="1405890" cy="260249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F2353F38-6CB1-4C9A-B0CB-5F77A599FB74}"/>
              </a:ext>
            </a:extLst>
          </p:cNvPr>
          <p:cNvCxnSpPr>
            <a:cxnSpLocks/>
          </p:cNvCxnSpPr>
          <p:nvPr/>
        </p:nvCxnSpPr>
        <p:spPr>
          <a:xfrm flipV="1">
            <a:off x="2045878" y="3919052"/>
            <a:ext cx="1345190" cy="4000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43A72560-71EE-46D7-ACD0-AACFA948F83B}"/>
              </a:ext>
            </a:extLst>
          </p:cNvPr>
          <p:cNvSpPr txBox="1"/>
          <p:nvPr/>
        </p:nvSpPr>
        <p:spPr>
          <a:xfrm>
            <a:off x="857286" y="4447512"/>
            <a:ext cx="1827744" cy="369332"/>
          </a:xfrm>
          <a:prstGeom prst="rect">
            <a:avLst/>
          </a:prstGeom>
          <a:noFill/>
        </p:spPr>
        <p:txBody>
          <a:bodyPr wrap="none" rtlCol="0">
            <a:spAutoFit/>
          </a:bodyPr>
          <a:lstStyle/>
          <a:p>
            <a:r>
              <a:rPr lang="en-US" dirty="0"/>
              <a:t>P(L) = 1 – (0.9)</a:t>
            </a:r>
            <a:r>
              <a:rPr lang="en-US" baseline="30000" dirty="0"/>
              <a:t>3</a:t>
            </a:r>
          </a:p>
        </p:txBody>
      </p:sp>
      <p:cxnSp>
        <p:nvCxnSpPr>
          <p:cNvPr id="14" name="Straight Connector 13">
            <a:extLst>
              <a:ext uri="{FF2B5EF4-FFF2-40B4-BE49-F238E27FC236}">
                <a16:creationId xmlns:a16="http://schemas.microsoft.com/office/drawing/2014/main" xmlns="" id="{E283FCE3-5C03-4A34-8091-1542A37900E6}"/>
              </a:ext>
            </a:extLst>
          </p:cNvPr>
          <p:cNvCxnSpPr>
            <a:cxnSpLocks/>
          </p:cNvCxnSpPr>
          <p:nvPr/>
        </p:nvCxnSpPr>
        <p:spPr>
          <a:xfrm flipV="1">
            <a:off x="6319053" y="3316594"/>
            <a:ext cx="1190365" cy="3846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A2DE6492-CA62-40EE-92D4-482FC360472B}"/>
              </a:ext>
            </a:extLst>
          </p:cNvPr>
          <p:cNvSpPr txBox="1"/>
          <p:nvPr/>
        </p:nvSpPr>
        <p:spPr>
          <a:xfrm>
            <a:off x="7545730" y="3057624"/>
            <a:ext cx="2020105" cy="369332"/>
          </a:xfrm>
          <a:prstGeom prst="rect">
            <a:avLst/>
          </a:prstGeom>
          <a:noFill/>
        </p:spPr>
        <p:txBody>
          <a:bodyPr wrap="none" rtlCol="0">
            <a:spAutoFit/>
          </a:bodyPr>
          <a:lstStyle/>
          <a:p>
            <a:r>
              <a:rPr lang="en-US" dirty="0"/>
              <a:t>P(M) = 1 – (0.95)</a:t>
            </a:r>
            <a:r>
              <a:rPr lang="en-US" baseline="30000" dirty="0"/>
              <a:t>2</a:t>
            </a:r>
          </a:p>
        </p:txBody>
      </p:sp>
      <p:cxnSp>
        <p:nvCxnSpPr>
          <p:cNvPr id="17" name="Straight Connector 16">
            <a:extLst>
              <a:ext uri="{FF2B5EF4-FFF2-40B4-BE49-F238E27FC236}">
                <a16:creationId xmlns:a16="http://schemas.microsoft.com/office/drawing/2014/main" xmlns="" id="{CE3E8DA3-E9E5-4ABC-AA6B-2FBFF5E45BBA}"/>
              </a:ext>
            </a:extLst>
          </p:cNvPr>
          <p:cNvCxnSpPr>
            <a:cxnSpLocks/>
          </p:cNvCxnSpPr>
          <p:nvPr/>
        </p:nvCxnSpPr>
        <p:spPr>
          <a:xfrm flipV="1">
            <a:off x="6994985" y="3908990"/>
            <a:ext cx="958395" cy="29187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A93D8D70-8103-42ED-AE7E-7BF025C0618C}"/>
              </a:ext>
            </a:extLst>
          </p:cNvPr>
          <p:cNvSpPr txBox="1"/>
          <p:nvPr/>
        </p:nvSpPr>
        <p:spPr>
          <a:xfrm>
            <a:off x="8133987" y="3670746"/>
            <a:ext cx="1370888" cy="369332"/>
          </a:xfrm>
          <a:prstGeom prst="rect">
            <a:avLst/>
          </a:prstGeom>
          <a:noFill/>
        </p:spPr>
        <p:txBody>
          <a:bodyPr wrap="none" rtlCol="0">
            <a:spAutoFit/>
          </a:bodyPr>
          <a:lstStyle/>
          <a:p>
            <a:r>
              <a:rPr lang="en-US" dirty="0"/>
              <a:t>P(R) = 0.99</a:t>
            </a:r>
            <a:endParaRPr lang="en-US" baseline="30000" dirty="0"/>
          </a:p>
        </p:txBody>
      </p:sp>
      <p:sp>
        <p:nvSpPr>
          <p:cNvPr id="20" name="TextBox 19">
            <a:extLst>
              <a:ext uri="{FF2B5EF4-FFF2-40B4-BE49-F238E27FC236}">
                <a16:creationId xmlns:a16="http://schemas.microsoft.com/office/drawing/2014/main" xmlns="" id="{784D1675-75B6-4D5C-B2E5-0FE1C002C002}"/>
              </a:ext>
            </a:extLst>
          </p:cNvPr>
          <p:cNvSpPr txBox="1"/>
          <p:nvPr/>
        </p:nvSpPr>
        <p:spPr>
          <a:xfrm>
            <a:off x="7182876" y="4691584"/>
            <a:ext cx="3940236" cy="1107996"/>
          </a:xfrm>
          <a:prstGeom prst="rect">
            <a:avLst/>
          </a:prstGeom>
          <a:solidFill>
            <a:srgbClr val="FFFF99"/>
          </a:solidFill>
        </p:spPr>
        <p:txBody>
          <a:bodyPr wrap="square" rtlCol="0">
            <a:spAutoFit/>
          </a:bodyPr>
          <a:lstStyle/>
          <a:p>
            <a:r>
              <a:rPr lang="en-US" sz="2200" smtClean="0"/>
              <a:t>Result = </a:t>
            </a:r>
            <a:r>
              <a:rPr lang="en-US" sz="2200" smtClean="0"/>
              <a:t>P(L </a:t>
            </a:r>
            <a:r>
              <a:rPr lang="en-US" sz="2200" dirty="0">
                <a:sym typeface="Symbol" panose="05050102010706020507" pitchFamily="18" charset="2"/>
              </a:rPr>
              <a:t> M  R) </a:t>
            </a:r>
          </a:p>
          <a:p>
            <a:r>
              <a:rPr lang="en-US" sz="2200" dirty="0">
                <a:sym typeface="Symbol" panose="05050102010706020507" pitchFamily="18" charset="2"/>
              </a:rPr>
              <a:t>= (</a:t>
            </a:r>
            <a:r>
              <a:rPr lang="en-US" sz="2200" dirty="0"/>
              <a:t>1 – 0.9</a:t>
            </a:r>
            <a:r>
              <a:rPr lang="en-US" sz="2200" baseline="30000" dirty="0"/>
              <a:t>3</a:t>
            </a:r>
            <a:r>
              <a:rPr lang="en-US" sz="2200" dirty="0">
                <a:sym typeface="Symbol" panose="05050102010706020507" pitchFamily="18" charset="2"/>
              </a:rPr>
              <a:t>)(</a:t>
            </a:r>
            <a:r>
              <a:rPr lang="en-US" sz="2200" dirty="0"/>
              <a:t>1 – 0.95</a:t>
            </a:r>
            <a:r>
              <a:rPr lang="en-US" sz="2200" baseline="30000" dirty="0"/>
              <a:t>2</a:t>
            </a:r>
            <a:r>
              <a:rPr lang="en-US" sz="2200" dirty="0">
                <a:sym typeface="Symbol" panose="05050102010706020507" pitchFamily="18" charset="2"/>
              </a:rPr>
              <a:t>)(0.99)  </a:t>
            </a:r>
          </a:p>
          <a:p>
            <a:r>
              <a:rPr lang="en-US" sz="2200" dirty="0">
                <a:sym typeface="Symbol" panose="05050102010706020507" pitchFamily="18" charset="2"/>
              </a:rPr>
              <a:t>= 0.9875 </a:t>
            </a:r>
            <a:endParaRPr lang="en-US" sz="2200" dirty="0"/>
          </a:p>
        </p:txBody>
      </p:sp>
      <p:sp>
        <p:nvSpPr>
          <p:cNvPr id="4" name="Date Placeholder 3"/>
          <p:cNvSpPr>
            <a:spLocks noGrp="1"/>
          </p:cNvSpPr>
          <p:nvPr>
            <p:ph type="dt" sz="half" idx="10"/>
          </p:nvPr>
        </p:nvSpPr>
        <p:spPr/>
        <p:txBody>
          <a:bodyPr/>
          <a:lstStyle/>
          <a:p>
            <a:fld id="{29024C69-839C-48B5-BFF2-D950AF2A47EB}"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31</a:t>
            </a:fld>
            <a:endParaRPr lang="en-US"/>
          </a:p>
        </p:txBody>
      </p:sp>
    </p:spTree>
    <p:extLst>
      <p:ext uri="{BB962C8B-B14F-4D97-AF65-F5344CB8AC3E}">
        <p14:creationId xmlns:p14="http://schemas.microsoft.com/office/powerpoint/2010/main" val="1683133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33674-E0E0-490F-846F-A75168154CAE}"/>
              </a:ext>
            </a:extLst>
          </p:cNvPr>
          <p:cNvSpPr>
            <a:spLocks noGrp="1"/>
          </p:cNvSpPr>
          <p:nvPr>
            <p:ph type="title"/>
          </p:nvPr>
        </p:nvSpPr>
        <p:spPr/>
        <p:txBody>
          <a:bodyPr/>
          <a:lstStyle/>
          <a:p>
            <a:r>
              <a:rPr lang="en-US" dirty="0"/>
              <a:t>Ex5 – Birthday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4E0692D-6D5D-4FE3-8A23-F277C2D4F587}"/>
                  </a:ext>
                </a:extLst>
              </p:cNvPr>
              <p:cNvSpPr>
                <a:spLocks noGrp="1"/>
              </p:cNvSpPr>
              <p:nvPr>
                <p:ph idx="1"/>
              </p:nvPr>
            </p:nvSpPr>
            <p:spPr>
              <a:xfrm>
                <a:off x="838200" y="1365275"/>
                <a:ext cx="10515600" cy="4351338"/>
              </a:xfrm>
            </p:spPr>
            <p:txBody>
              <a:bodyPr>
                <a:normAutofit/>
              </a:bodyPr>
              <a:lstStyle/>
              <a:p>
                <a:pPr marL="0" indent="0">
                  <a:buNone/>
                </a:pPr>
                <a:r>
                  <a:rPr lang="en-US" sz="2600" dirty="0"/>
                  <a:t>Suppose that there are n = 50 people together in a room. Each person announces the date of his/her birthday in turn. What is the probability of </a:t>
                </a:r>
                <a:r>
                  <a:rPr lang="en-US" sz="2600" dirty="0">
                    <a:solidFill>
                      <a:srgbClr val="C00000"/>
                    </a:solidFill>
                  </a:rPr>
                  <a:t>at least one match</a:t>
                </a:r>
                <a:r>
                  <a:rPr lang="en-US" sz="2600" dirty="0"/>
                  <a:t>?</a:t>
                </a:r>
              </a:p>
              <a:p>
                <a:pPr marL="0" indent="0">
                  <a:buNone/>
                </a:pPr>
                <a:r>
                  <a:rPr lang="en-US" sz="2600" dirty="0"/>
                  <a:t>Assume all the years have 365 days for simplicity. </a:t>
                </a:r>
              </a:p>
              <a:p>
                <a:pPr marL="0" indent="0">
                  <a:buNone/>
                </a:pPr>
                <a:r>
                  <a:rPr lang="en-US" sz="2600" dirty="0"/>
                  <a:t>P(at least one match) = 1 – P(no match)</a:t>
                </a:r>
              </a:p>
              <a:p>
                <a:pPr marL="0" indent="0">
                  <a:buNone/>
                </a:pPr>
                <a:r>
                  <a:rPr lang="en-US" sz="2600" dirty="0"/>
                  <a:t>= 1 – </a:t>
                </a:r>
                <a14:m>
                  <m:oMath xmlns:m="http://schemas.openxmlformats.org/officeDocument/2006/math">
                    <m:f>
                      <m:fPr>
                        <m:ctrlPr>
                          <a:rPr lang="en-US" sz="2600" i="1" smtClean="0">
                            <a:latin typeface="Cambria Math"/>
                          </a:rPr>
                        </m:ctrlPr>
                      </m:fPr>
                      <m:num>
                        <m:r>
                          <m:rPr>
                            <m:nor/>
                          </m:rPr>
                          <a:rPr lang="en-US" sz="2600" dirty="0" smtClean="0"/>
                          <m:t>36</m:t>
                        </m:r>
                        <m:r>
                          <m:rPr>
                            <m:nor/>
                          </m:rPr>
                          <a:rPr lang="en-US" sz="2600" b="0" i="0" dirty="0" smtClean="0"/>
                          <m:t>4</m:t>
                        </m:r>
                      </m:num>
                      <m:den>
                        <m:r>
                          <m:rPr>
                            <m:nor/>
                          </m:rPr>
                          <a:rPr lang="en-US" sz="2600" dirty="0" smtClean="0"/>
                          <m:t>365</m:t>
                        </m:r>
                      </m:den>
                    </m:f>
                    <m:f>
                      <m:fPr>
                        <m:ctrlPr>
                          <a:rPr lang="en-US" sz="2600" i="1" smtClean="0">
                            <a:latin typeface="Cambria Math"/>
                          </a:rPr>
                        </m:ctrlPr>
                      </m:fPr>
                      <m:num>
                        <m:r>
                          <m:rPr>
                            <m:nor/>
                          </m:rPr>
                          <a:rPr lang="en-US" sz="2600" dirty="0" smtClean="0"/>
                          <m:t>36</m:t>
                        </m:r>
                        <m:r>
                          <m:rPr>
                            <m:nor/>
                          </m:rPr>
                          <a:rPr lang="en-US" sz="2600" b="0" i="0" dirty="0" smtClean="0"/>
                          <m:t>3</m:t>
                        </m:r>
                      </m:num>
                      <m:den>
                        <m:r>
                          <m:rPr>
                            <m:nor/>
                          </m:rPr>
                          <a:rPr lang="en-US" sz="2600" dirty="0" smtClean="0"/>
                          <m:t>365</m:t>
                        </m:r>
                      </m:den>
                    </m:f>
                  </m:oMath>
                </a14:m>
                <a:r>
                  <a:rPr lang="en-US" sz="2600" dirty="0"/>
                  <a:t> </a:t>
                </a:r>
                <a:r>
                  <a:rPr lang="en-US" sz="2600" dirty="0">
                    <a:sym typeface="Symbol" panose="05050102010706020507" pitchFamily="18" charset="2"/>
                  </a:rPr>
                  <a:t> </a:t>
                </a:r>
                <a14:m>
                  <m:oMath xmlns:m="http://schemas.openxmlformats.org/officeDocument/2006/math">
                    <m:f>
                      <m:fPr>
                        <m:ctrlPr>
                          <a:rPr lang="en-US" sz="2600" i="1" smtClean="0">
                            <a:latin typeface="Cambria Math"/>
                          </a:rPr>
                        </m:ctrlPr>
                      </m:fPr>
                      <m:num>
                        <m:r>
                          <m:rPr>
                            <m:nor/>
                          </m:rPr>
                          <a:rPr lang="en-US" sz="2600" dirty="0" smtClean="0"/>
                          <m:t>3</m:t>
                        </m:r>
                        <m:r>
                          <m:rPr>
                            <m:nor/>
                          </m:rPr>
                          <a:rPr lang="en-US" sz="2600" b="0" i="0" dirty="0" smtClean="0"/>
                          <m:t>16</m:t>
                        </m:r>
                      </m:num>
                      <m:den>
                        <m:r>
                          <m:rPr>
                            <m:nor/>
                          </m:rPr>
                          <a:rPr lang="en-US" sz="2600" dirty="0" smtClean="0"/>
                          <m:t>365</m:t>
                        </m:r>
                      </m:den>
                    </m:f>
                  </m:oMath>
                </a14:m>
                <a:r>
                  <a:rPr lang="en-US" sz="2600" dirty="0"/>
                  <a:t> = 0.97 = 97%</a:t>
                </a:r>
              </a:p>
            </p:txBody>
          </p:sp>
        </mc:Choice>
        <mc:Fallback xmlns="">
          <p:sp>
            <p:nvSpPr>
              <p:cNvPr id="3" name="Content Placeholder 2">
                <a:extLst>
                  <a:ext uri="{FF2B5EF4-FFF2-40B4-BE49-F238E27FC236}">
                    <a16:creationId xmlns:a16="http://schemas.microsoft.com/office/drawing/2014/main" id="{E4E0692D-6D5D-4FE3-8A23-F277C2D4F587}"/>
                  </a:ext>
                </a:extLst>
              </p:cNvPr>
              <p:cNvSpPr>
                <a:spLocks noGrp="1" noRot="1" noChangeAspect="1" noMove="1" noResize="1" noEditPoints="1" noAdjustHandles="1" noChangeArrowheads="1" noChangeShapeType="1" noTextEdit="1"/>
              </p:cNvSpPr>
              <p:nvPr>
                <p:ph idx="1"/>
              </p:nvPr>
            </p:nvSpPr>
            <p:spPr>
              <a:xfrm>
                <a:off x="838200" y="1365275"/>
                <a:ext cx="10515600" cy="4351338"/>
              </a:xfrm>
              <a:blipFill>
                <a:blip r:embed="rId3"/>
                <a:stretch>
                  <a:fillRect l="-1043" t="-2241" r="-986"/>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xmlns="" id="{D821F896-079A-4F5B-85BA-2AD21C94560D}"/>
              </a:ext>
            </a:extLst>
          </p:cNvPr>
          <p:cNvGrpSpPr/>
          <p:nvPr/>
        </p:nvGrpSpPr>
        <p:grpSpPr>
          <a:xfrm>
            <a:off x="8068577" y="3153428"/>
            <a:ext cx="3703320" cy="2663190"/>
            <a:chOff x="8172450" y="3886200"/>
            <a:chExt cx="3703320" cy="2663190"/>
          </a:xfrm>
        </p:grpSpPr>
        <p:pic>
          <p:nvPicPr>
            <p:cNvPr id="5" name="Picture 4">
              <a:extLst>
                <a:ext uri="{FF2B5EF4-FFF2-40B4-BE49-F238E27FC236}">
                  <a16:creationId xmlns:a16="http://schemas.microsoft.com/office/drawing/2014/main" xmlns="" id="{7993508A-550D-42CA-956B-34CEC7DBF235}"/>
                </a:ext>
              </a:extLst>
            </p:cNvPr>
            <p:cNvPicPr>
              <a:picLocks noChangeAspect="1"/>
            </p:cNvPicPr>
            <p:nvPr/>
          </p:nvPicPr>
          <p:blipFill>
            <a:blip r:embed="rId4"/>
            <a:stretch>
              <a:fillRect/>
            </a:stretch>
          </p:blipFill>
          <p:spPr>
            <a:xfrm>
              <a:off x="8572500" y="4089328"/>
              <a:ext cx="2941320" cy="2177040"/>
            </a:xfrm>
            <a:prstGeom prst="rect">
              <a:avLst/>
            </a:prstGeom>
          </p:spPr>
        </p:pic>
        <p:pic>
          <p:nvPicPr>
            <p:cNvPr id="9" name="Picture 8">
              <a:extLst>
                <a:ext uri="{FF2B5EF4-FFF2-40B4-BE49-F238E27FC236}">
                  <a16:creationId xmlns:a16="http://schemas.microsoft.com/office/drawing/2014/main" xmlns="" id="{53075205-FFA2-413B-913B-418079DA01E0}"/>
                </a:ext>
              </a:extLst>
            </p:cNvPr>
            <p:cNvPicPr>
              <a:picLocks noChangeAspect="1"/>
            </p:cNvPicPr>
            <p:nvPr/>
          </p:nvPicPr>
          <p:blipFill>
            <a:blip r:embed="rId5"/>
            <a:stretch>
              <a:fillRect/>
            </a:stretch>
          </p:blipFill>
          <p:spPr>
            <a:xfrm>
              <a:off x="8618220" y="5927826"/>
              <a:ext cx="1920240" cy="526895"/>
            </a:xfrm>
            <a:prstGeom prst="rect">
              <a:avLst/>
            </a:prstGeom>
          </p:spPr>
        </p:pic>
        <p:sp>
          <p:nvSpPr>
            <p:cNvPr id="10" name="Rectangle 9">
              <a:extLst>
                <a:ext uri="{FF2B5EF4-FFF2-40B4-BE49-F238E27FC236}">
                  <a16:creationId xmlns:a16="http://schemas.microsoft.com/office/drawing/2014/main" xmlns="" id="{A418BF22-1D89-4481-BD72-750CE460CE12}"/>
                </a:ext>
              </a:extLst>
            </p:cNvPr>
            <p:cNvSpPr/>
            <p:nvPr/>
          </p:nvSpPr>
          <p:spPr>
            <a:xfrm>
              <a:off x="8172450" y="3886200"/>
              <a:ext cx="3703320" cy="266319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R-Programming 1.0.0 Apk (Android 4.0.x - Ice Cream Sandwich) | APK Tools">
            <a:extLst>
              <a:ext uri="{FF2B5EF4-FFF2-40B4-BE49-F238E27FC236}">
                <a16:creationId xmlns:a16="http://schemas.microsoft.com/office/drawing/2014/main" xmlns="" id="{0DA27D42-6FFD-49CE-87CF-B8C70AEAC4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5612" y="5058567"/>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CB563796-B755-4818-A671-E944414D5C39}"/>
              </a:ext>
            </a:extLst>
          </p:cNvPr>
          <p:cNvPicPr>
            <a:picLocks noChangeAspect="1"/>
          </p:cNvPicPr>
          <p:nvPr/>
        </p:nvPicPr>
        <p:blipFill>
          <a:blip r:embed="rId7"/>
          <a:stretch>
            <a:fillRect/>
          </a:stretch>
        </p:blipFill>
        <p:spPr>
          <a:xfrm>
            <a:off x="350674" y="4456588"/>
            <a:ext cx="8035946" cy="1155990"/>
          </a:xfrm>
          <a:prstGeom prst="rect">
            <a:avLst/>
          </a:prstGeom>
          <a:ln>
            <a:solidFill>
              <a:schemeClr val="accent1"/>
            </a:solidFill>
          </a:ln>
        </p:spPr>
      </p:pic>
      <p:sp>
        <p:nvSpPr>
          <p:cNvPr id="13" name="Oval 12">
            <a:extLst>
              <a:ext uri="{FF2B5EF4-FFF2-40B4-BE49-F238E27FC236}">
                <a16:creationId xmlns:a16="http://schemas.microsoft.com/office/drawing/2014/main" xmlns="" id="{8FF57F6E-650A-45EA-BC7F-3F580C54B468}"/>
              </a:ext>
            </a:extLst>
          </p:cNvPr>
          <p:cNvSpPr/>
          <p:nvPr/>
        </p:nvSpPr>
        <p:spPr>
          <a:xfrm>
            <a:off x="1104900" y="4902200"/>
            <a:ext cx="850900" cy="8815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382C6D-F3AD-4EE7-B73A-36CF8539F67D}"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32</a:t>
            </a:fld>
            <a:endParaRPr lang="en-US"/>
          </a:p>
        </p:txBody>
      </p:sp>
    </p:spTree>
    <p:extLst>
      <p:ext uri="{BB962C8B-B14F-4D97-AF65-F5344CB8AC3E}">
        <p14:creationId xmlns:p14="http://schemas.microsoft.com/office/powerpoint/2010/main" val="245975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5FDEE-C574-4F9B-B757-41A884EEBFAC}"/>
              </a:ext>
            </a:extLst>
          </p:cNvPr>
          <p:cNvSpPr>
            <a:spLocks noGrp="1"/>
          </p:cNvSpPr>
          <p:nvPr>
            <p:ph type="title"/>
          </p:nvPr>
        </p:nvSpPr>
        <p:spPr/>
        <p:txBody>
          <a:bodyPr/>
          <a:lstStyle/>
          <a:p>
            <a:r>
              <a:rPr lang="en-US" dirty="0"/>
              <a:t>Random Variables</a:t>
            </a:r>
          </a:p>
        </p:txBody>
      </p:sp>
      <p:sp>
        <p:nvSpPr>
          <p:cNvPr id="3" name="Content Placeholder 2">
            <a:extLst>
              <a:ext uri="{FF2B5EF4-FFF2-40B4-BE49-F238E27FC236}">
                <a16:creationId xmlns:a16="http://schemas.microsoft.com/office/drawing/2014/main" xmlns="" id="{E89D1669-9684-4703-BE05-FB7DB116DD13}"/>
              </a:ext>
            </a:extLst>
          </p:cNvPr>
          <p:cNvSpPr>
            <a:spLocks noGrp="1"/>
          </p:cNvSpPr>
          <p:nvPr>
            <p:ph idx="1"/>
          </p:nvPr>
        </p:nvSpPr>
        <p:spPr>
          <a:xfrm>
            <a:off x="829848" y="3386541"/>
            <a:ext cx="10515600" cy="2375432"/>
          </a:xfrm>
        </p:spPr>
        <p:txBody>
          <a:bodyPr>
            <a:normAutofit fontScale="92500"/>
          </a:bodyPr>
          <a:lstStyle/>
          <a:p>
            <a:pPr marL="0" indent="0">
              <a:buNone/>
            </a:pPr>
            <a:r>
              <a:rPr lang="en-US" smtClean="0"/>
              <a:t>Based </a:t>
            </a:r>
            <a:r>
              <a:rPr lang="en-US" dirty="0"/>
              <a:t>on the range of X, we have </a:t>
            </a:r>
            <a:r>
              <a:rPr lang="en-US"/>
              <a:t>two </a:t>
            </a:r>
            <a:r>
              <a:rPr lang="en-US" smtClean="0"/>
              <a:t>types</a:t>
            </a:r>
          </a:p>
          <a:p>
            <a:r>
              <a:rPr lang="en-US" smtClean="0">
                <a:solidFill>
                  <a:srgbClr val="C00000"/>
                </a:solidFill>
              </a:rPr>
              <a:t>Discrete</a:t>
            </a:r>
            <a:r>
              <a:rPr lang="en-US" smtClean="0"/>
              <a:t> </a:t>
            </a:r>
            <a:r>
              <a:rPr lang="en-US" dirty="0"/>
              <a:t>random variables: random variables with a finite (or countably infinite) range. </a:t>
            </a:r>
            <a:r>
              <a:rPr lang="en-US" sz="2400" dirty="0">
                <a:latin typeface="+mj-lt"/>
                <a:sym typeface="Euclid Math Two" panose="02050601010101010101" pitchFamily="18" charset="2"/>
              </a:rPr>
              <a:t>X(S) is a</a:t>
            </a:r>
            <a:r>
              <a:rPr lang="en-US" sz="2400" dirty="0"/>
              <a:t> finite set </a:t>
            </a:r>
            <a:r>
              <a:rPr lang="en-US" sz="2400" dirty="0">
                <a:solidFill>
                  <a:srgbClr val="3333FF"/>
                </a:solidFill>
              </a:rPr>
              <a:t>{x</a:t>
            </a:r>
            <a:r>
              <a:rPr lang="en-US" sz="2400" baseline="-25000" dirty="0">
                <a:solidFill>
                  <a:srgbClr val="3333FF"/>
                </a:solidFill>
              </a:rPr>
              <a:t>1</a:t>
            </a:r>
            <a:r>
              <a:rPr lang="en-US" sz="2400" dirty="0">
                <a:solidFill>
                  <a:srgbClr val="3333FF"/>
                </a:solidFill>
              </a:rPr>
              <a:t>, x</a:t>
            </a:r>
            <a:r>
              <a:rPr lang="en-US" sz="2400" baseline="-25000" dirty="0">
                <a:solidFill>
                  <a:srgbClr val="3333FF"/>
                </a:solidFill>
              </a:rPr>
              <a:t>2</a:t>
            </a:r>
            <a:r>
              <a:rPr lang="en-US" sz="2400" dirty="0">
                <a:solidFill>
                  <a:srgbClr val="3333FF"/>
                </a:solidFill>
              </a:rPr>
              <a:t>, …, </a:t>
            </a:r>
            <a:r>
              <a:rPr lang="en-US" sz="2400" dirty="0" err="1">
                <a:solidFill>
                  <a:srgbClr val="3333FF"/>
                </a:solidFill>
              </a:rPr>
              <a:t>x</a:t>
            </a:r>
            <a:r>
              <a:rPr lang="en-US" sz="2400" baseline="-25000" dirty="0" err="1">
                <a:solidFill>
                  <a:srgbClr val="3333FF"/>
                </a:solidFill>
              </a:rPr>
              <a:t>k</a:t>
            </a:r>
            <a:r>
              <a:rPr lang="en-US" sz="2400" dirty="0">
                <a:solidFill>
                  <a:srgbClr val="3333FF"/>
                </a:solidFill>
              </a:rPr>
              <a:t>} </a:t>
            </a:r>
            <a:r>
              <a:rPr lang="en-US" sz="2400" dirty="0"/>
              <a:t>or countably infinite set </a:t>
            </a:r>
            <a:r>
              <a:rPr lang="en-US" sz="2400" dirty="0">
                <a:solidFill>
                  <a:srgbClr val="3333FF"/>
                </a:solidFill>
              </a:rPr>
              <a:t>{x</a:t>
            </a:r>
            <a:r>
              <a:rPr lang="en-US" sz="2400" baseline="-25000" dirty="0">
                <a:solidFill>
                  <a:srgbClr val="3333FF"/>
                </a:solidFill>
              </a:rPr>
              <a:t>1</a:t>
            </a:r>
            <a:r>
              <a:rPr lang="en-US" sz="2400" dirty="0">
                <a:solidFill>
                  <a:srgbClr val="3333FF"/>
                </a:solidFill>
              </a:rPr>
              <a:t>, x</a:t>
            </a:r>
            <a:r>
              <a:rPr lang="en-US" sz="2400" baseline="-25000" dirty="0">
                <a:solidFill>
                  <a:srgbClr val="3333FF"/>
                </a:solidFill>
              </a:rPr>
              <a:t>2</a:t>
            </a:r>
            <a:r>
              <a:rPr lang="en-US" sz="2400" dirty="0">
                <a:solidFill>
                  <a:srgbClr val="3333FF"/>
                </a:solidFill>
              </a:rPr>
              <a:t>, </a:t>
            </a:r>
            <a:r>
              <a:rPr lang="en-US" sz="2400">
                <a:solidFill>
                  <a:srgbClr val="3333FF"/>
                </a:solidFill>
              </a:rPr>
              <a:t>…}. </a:t>
            </a:r>
            <a:endParaRPr lang="en-US" dirty="0"/>
          </a:p>
          <a:p>
            <a:r>
              <a:rPr lang="en-US" smtClean="0">
                <a:solidFill>
                  <a:srgbClr val="C00000"/>
                </a:solidFill>
              </a:rPr>
              <a:t>Continuous</a:t>
            </a:r>
            <a:r>
              <a:rPr lang="en-US" smtClean="0"/>
              <a:t> </a:t>
            </a:r>
            <a:r>
              <a:rPr lang="en-US" dirty="0"/>
              <a:t>random variable: random variables with an interval (either finite or infinite) of real numbers for its range (electrical current, length, pressure, temperature, time, voltage, weight, etc.)</a:t>
            </a:r>
          </a:p>
        </p:txBody>
      </p:sp>
      <p:sp>
        <p:nvSpPr>
          <p:cNvPr id="4" name="Date Placeholder 3"/>
          <p:cNvSpPr>
            <a:spLocks noGrp="1"/>
          </p:cNvSpPr>
          <p:nvPr>
            <p:ph type="dt" sz="half" idx="10"/>
          </p:nvPr>
        </p:nvSpPr>
        <p:spPr/>
        <p:txBody>
          <a:bodyPr/>
          <a:lstStyle/>
          <a:p>
            <a:fld id="{C1E757AB-B026-4EB8-AB6C-1D978CFB3EEE}"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33</a:t>
            </a:fld>
            <a:endParaRPr lang="en-US"/>
          </a:p>
        </p:txBody>
      </p:sp>
      <p:sp>
        <p:nvSpPr>
          <p:cNvPr id="7" name="Rounded Rectangle 6"/>
          <p:cNvSpPr/>
          <p:nvPr/>
        </p:nvSpPr>
        <p:spPr>
          <a:xfrm>
            <a:off x="651353" y="1327759"/>
            <a:ext cx="10822487" cy="1803748"/>
          </a:xfrm>
          <a:prstGeom prst="roundRect">
            <a:avLst/>
          </a:prstGeom>
          <a:solidFill>
            <a:schemeClr val="accent3">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A </a:t>
            </a:r>
            <a:r>
              <a:rPr lang="en-US" sz="2400" i="1">
                <a:solidFill>
                  <a:srgbClr val="C00000"/>
                </a:solidFill>
              </a:rPr>
              <a:t>random variable </a:t>
            </a:r>
            <a:r>
              <a:rPr lang="en-US" sz="2400">
                <a:solidFill>
                  <a:schemeClr val="tx1"/>
                </a:solidFill>
              </a:rPr>
              <a:t>is a function that assigns a real number to each outcome in the sample space of a random experiment.</a:t>
            </a:r>
          </a:p>
          <a:p>
            <a:r>
              <a:rPr lang="en-US" sz="2400">
                <a:solidFill>
                  <a:schemeClr val="tx1"/>
                </a:solidFill>
              </a:rPr>
              <a:t>		X : S </a:t>
            </a:r>
            <a:r>
              <a:rPr lang="en-US" sz="2400">
                <a:solidFill>
                  <a:schemeClr val="tx1"/>
                </a:solidFill>
                <a:sym typeface="Symbol" panose="05050102010706020507" pitchFamily="18" charset="2"/>
              </a:rPr>
              <a:t> </a:t>
            </a:r>
            <a:r>
              <a:rPr lang="en-US" sz="2400">
                <a:solidFill>
                  <a:schemeClr val="tx1"/>
                </a:solidFill>
                <a:sym typeface="Euclid Math Two" panose="02050601010101010101" pitchFamily="18" charset="2"/>
              </a:rPr>
              <a:t></a:t>
            </a:r>
          </a:p>
          <a:p>
            <a:r>
              <a:rPr lang="en-US" sz="2400">
                <a:solidFill>
                  <a:schemeClr val="tx1"/>
                </a:solidFill>
                <a:sym typeface="Euclid Math Two" panose="02050601010101010101" pitchFamily="18" charset="2"/>
              </a:rPr>
              <a:t>		X(</a:t>
            </a:r>
            <a:r>
              <a:rPr lang="en-US" sz="2400">
                <a:solidFill>
                  <a:schemeClr val="tx1"/>
                </a:solidFill>
                <a:sym typeface="Symbol" panose="05050102010706020507" pitchFamily="18" charset="2"/>
              </a:rPr>
              <a:t></a:t>
            </a:r>
            <a:r>
              <a:rPr lang="en-US" sz="2400">
                <a:solidFill>
                  <a:schemeClr val="tx1"/>
                </a:solidFill>
                <a:sym typeface="Euclid Math Two" panose="02050601010101010101" pitchFamily="18" charset="2"/>
              </a:rPr>
              <a:t>) </a:t>
            </a:r>
            <a:r>
              <a:rPr lang="en-US" sz="2400">
                <a:solidFill>
                  <a:schemeClr val="tx1"/>
                </a:solidFill>
                <a:sym typeface="Symbol" panose="05050102010706020507" pitchFamily="18" charset="2"/>
              </a:rPr>
              <a:t> </a:t>
            </a:r>
            <a:r>
              <a:rPr lang="en-US" sz="2400" smtClean="0">
                <a:solidFill>
                  <a:schemeClr val="tx1"/>
                </a:solidFill>
                <a:sym typeface="Euclid Math Two" panose="02050601010101010101" pitchFamily="18" charset="2"/>
              </a:rPr>
              <a:t></a:t>
            </a:r>
            <a:endParaRPr lang="en-US" sz="2400">
              <a:solidFill>
                <a:schemeClr val="tx1"/>
              </a:solidFill>
            </a:endParaRPr>
          </a:p>
        </p:txBody>
      </p:sp>
    </p:spTree>
    <p:extLst>
      <p:ext uri="{BB962C8B-B14F-4D97-AF65-F5344CB8AC3E}">
        <p14:creationId xmlns:p14="http://schemas.microsoft.com/office/powerpoint/2010/main" val="1826174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180A1-F9ED-410C-880E-D625992D9E3A}"/>
              </a:ext>
            </a:extLst>
          </p:cNvPr>
          <p:cNvSpPr>
            <a:spLocks noGrp="1"/>
          </p:cNvSpPr>
          <p:nvPr>
            <p:ph type="title"/>
          </p:nvPr>
        </p:nvSpPr>
        <p:spPr/>
        <p:txBody>
          <a:bodyPr/>
          <a:lstStyle/>
          <a:p>
            <a:r>
              <a:rPr lang="en-US" dirty="0"/>
              <a:t>Random variables – Ex1</a:t>
            </a:r>
          </a:p>
        </p:txBody>
      </p:sp>
      <p:sp>
        <p:nvSpPr>
          <p:cNvPr id="3" name="Content Placeholder 2">
            <a:extLst>
              <a:ext uri="{FF2B5EF4-FFF2-40B4-BE49-F238E27FC236}">
                <a16:creationId xmlns:a16="http://schemas.microsoft.com/office/drawing/2014/main" xmlns="" id="{6BF73718-6104-4B18-8FFE-AAE46F403A8F}"/>
              </a:ext>
            </a:extLst>
          </p:cNvPr>
          <p:cNvSpPr>
            <a:spLocks noGrp="1"/>
          </p:cNvSpPr>
          <p:nvPr>
            <p:ph idx="1"/>
          </p:nvPr>
        </p:nvSpPr>
        <p:spPr>
          <a:xfrm>
            <a:off x="838200" y="1253331"/>
            <a:ext cx="10515600" cy="4351338"/>
          </a:xfrm>
        </p:spPr>
        <p:txBody>
          <a:bodyPr/>
          <a:lstStyle/>
          <a:p>
            <a:pPr marL="0" indent="0">
              <a:buNone/>
            </a:pPr>
            <a:r>
              <a:rPr lang="en-US" dirty="0"/>
              <a:t>Flipping a coin twice. </a:t>
            </a:r>
          </a:p>
          <a:p>
            <a:pPr>
              <a:buFont typeface="Wingdings" panose="05000000000000000000" pitchFamily="2" charset="2"/>
              <a:buChar char="è"/>
            </a:pPr>
            <a:r>
              <a:rPr lang="en-US" dirty="0">
                <a:sym typeface="Wingdings" panose="05000000000000000000" pitchFamily="2" charset="2"/>
              </a:rPr>
              <a:t> The </a:t>
            </a:r>
            <a:r>
              <a:rPr lang="en-US" dirty="0"/>
              <a:t>sample space is S = {HH, HT, TH, TT}. </a:t>
            </a:r>
          </a:p>
          <a:p>
            <a:pPr marL="0" indent="0">
              <a:buNone/>
            </a:pPr>
            <a:r>
              <a:rPr lang="en-US" sz="2800" dirty="0">
                <a:latin typeface="+mj-lt"/>
              </a:rPr>
              <a:t>		X : S </a:t>
            </a:r>
            <a:r>
              <a:rPr lang="en-US" sz="2800" dirty="0">
                <a:latin typeface="+mj-lt"/>
                <a:sym typeface="Symbol" panose="05050102010706020507" pitchFamily="18" charset="2"/>
              </a:rPr>
              <a:t> </a:t>
            </a:r>
            <a:r>
              <a:rPr lang="en-US" sz="2800" dirty="0">
                <a:latin typeface="+mj-lt"/>
                <a:sym typeface="Euclid Math Two" panose="02050601010101010101" pitchFamily="18" charset="2"/>
              </a:rPr>
              <a:t></a:t>
            </a:r>
          </a:p>
          <a:p>
            <a:pPr marL="0" indent="0">
              <a:buNone/>
            </a:pPr>
            <a:r>
              <a:rPr lang="en-US" sz="2800" dirty="0">
                <a:latin typeface="+mj-lt"/>
                <a:sym typeface="Euclid Math Two" panose="02050601010101010101" pitchFamily="18" charset="2"/>
              </a:rPr>
              <a:t>		X(</a:t>
            </a:r>
            <a:r>
              <a:rPr lang="en-US" sz="2800" dirty="0">
                <a:latin typeface="+mj-lt"/>
                <a:sym typeface="Symbol" panose="05050102010706020507" pitchFamily="18" charset="2"/>
              </a:rPr>
              <a:t></a:t>
            </a:r>
            <a:r>
              <a:rPr lang="en-US" sz="2800" dirty="0">
                <a:latin typeface="+mj-lt"/>
                <a:sym typeface="Euclid Math Two" panose="02050601010101010101" pitchFamily="18" charset="2"/>
              </a:rPr>
              <a:t>) = </a:t>
            </a:r>
            <a:r>
              <a:rPr lang="en-US" sz="2800" i="1" dirty="0">
                <a:solidFill>
                  <a:srgbClr val="C00000"/>
                </a:solidFill>
                <a:latin typeface="+mj-lt"/>
                <a:sym typeface="Euclid Math Two" panose="02050601010101010101" pitchFamily="18" charset="2"/>
              </a:rPr>
              <a:t>number of heads </a:t>
            </a:r>
            <a:r>
              <a:rPr lang="en-US" sz="2800" dirty="0">
                <a:latin typeface="+mj-lt"/>
                <a:sym typeface="Euclid Math Two" panose="02050601010101010101" pitchFamily="18" charset="2"/>
              </a:rPr>
              <a:t>in each</a:t>
            </a:r>
            <a:r>
              <a:rPr lang="en-US" dirty="0">
                <a:latin typeface="+mj-lt"/>
                <a:sym typeface="Euclid Math Two" panose="02050601010101010101" pitchFamily="18" charset="2"/>
              </a:rPr>
              <a:t> </a:t>
            </a:r>
            <a:r>
              <a:rPr lang="en-US" sz="2800" dirty="0">
                <a:latin typeface="+mj-lt"/>
                <a:sym typeface="Euclid Math Two" panose="02050601010101010101" pitchFamily="18" charset="2"/>
              </a:rPr>
              <a:t>outcome </a:t>
            </a:r>
            <a:r>
              <a:rPr lang="en-US" sz="2800" dirty="0">
                <a:latin typeface="+mj-lt"/>
                <a:sym typeface="Symbol" panose="05050102010706020507" pitchFamily="18" charset="2"/>
              </a:rPr>
              <a:t></a:t>
            </a:r>
            <a:endParaRPr lang="en-US" sz="2800" dirty="0">
              <a:latin typeface="+mj-lt"/>
              <a:sym typeface="Euclid Math Two" panose="02050601010101010101" pitchFamily="18" charset="2"/>
            </a:endParaRP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xmlns="" id="{8C68D371-38C4-4B4B-9470-BBC421D59F92}"/>
              </a:ext>
            </a:extLst>
          </p:cNvPr>
          <p:cNvPicPr>
            <a:picLocks noChangeAspect="1"/>
          </p:cNvPicPr>
          <p:nvPr/>
        </p:nvPicPr>
        <p:blipFill>
          <a:blip r:embed="rId2"/>
          <a:stretch>
            <a:fillRect/>
          </a:stretch>
        </p:blipFill>
        <p:spPr>
          <a:xfrm>
            <a:off x="2510097" y="3592699"/>
            <a:ext cx="4914900" cy="1114425"/>
          </a:xfrm>
          <a:prstGeom prst="rect">
            <a:avLst/>
          </a:prstGeom>
        </p:spPr>
      </p:pic>
      <p:sp>
        <p:nvSpPr>
          <p:cNvPr id="11" name="TextBox 10">
            <a:extLst>
              <a:ext uri="{FF2B5EF4-FFF2-40B4-BE49-F238E27FC236}">
                <a16:creationId xmlns:a16="http://schemas.microsoft.com/office/drawing/2014/main" xmlns="" id="{9BF2D79E-E8AB-48D0-BB63-A4316668E255}"/>
              </a:ext>
            </a:extLst>
          </p:cNvPr>
          <p:cNvSpPr txBox="1"/>
          <p:nvPr/>
        </p:nvSpPr>
        <p:spPr>
          <a:xfrm>
            <a:off x="3451167" y="4842063"/>
            <a:ext cx="3894015" cy="492443"/>
          </a:xfrm>
          <a:prstGeom prst="rect">
            <a:avLst/>
          </a:prstGeom>
          <a:noFill/>
        </p:spPr>
        <p:txBody>
          <a:bodyPr wrap="none" rtlCol="0">
            <a:spAutoFit/>
          </a:bodyPr>
          <a:lstStyle/>
          <a:p>
            <a:r>
              <a:rPr lang="en-US" sz="2600" dirty="0">
                <a:solidFill>
                  <a:srgbClr val="C00000"/>
                </a:solidFill>
              </a:rPr>
              <a:t>Discrete random variable</a:t>
            </a:r>
          </a:p>
        </p:txBody>
      </p:sp>
      <p:cxnSp>
        <p:nvCxnSpPr>
          <p:cNvPr id="13" name="Connector: Curved 12">
            <a:extLst>
              <a:ext uri="{FF2B5EF4-FFF2-40B4-BE49-F238E27FC236}">
                <a16:creationId xmlns:a16="http://schemas.microsoft.com/office/drawing/2014/main" xmlns="" id="{480434B2-162C-4090-83FC-578AE488768A}"/>
              </a:ext>
            </a:extLst>
          </p:cNvPr>
          <p:cNvCxnSpPr>
            <a:cxnSpLocks/>
          </p:cNvCxnSpPr>
          <p:nvPr/>
        </p:nvCxnSpPr>
        <p:spPr>
          <a:xfrm flipV="1">
            <a:off x="4530436" y="4529100"/>
            <a:ext cx="613064" cy="356047"/>
          </a:xfrm>
          <a:prstGeom prst="curvedConnector3">
            <a:avLst>
              <a:gd name="adj1" fmla="val 9915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1653882D-40C5-41C3-A2BE-D4852B284FA0}"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34</a:t>
            </a:fld>
            <a:endParaRPr lang="en-US"/>
          </a:p>
        </p:txBody>
      </p:sp>
    </p:spTree>
    <p:extLst>
      <p:ext uri="{BB962C8B-B14F-4D97-AF65-F5344CB8AC3E}">
        <p14:creationId xmlns:p14="http://schemas.microsoft.com/office/powerpoint/2010/main" val="4098467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4D3B0-B5C3-44ED-A886-4E3D3B61F905}"/>
              </a:ext>
            </a:extLst>
          </p:cNvPr>
          <p:cNvSpPr>
            <a:spLocks noGrp="1"/>
          </p:cNvSpPr>
          <p:nvPr>
            <p:ph type="title"/>
          </p:nvPr>
        </p:nvSpPr>
        <p:spPr/>
        <p:txBody>
          <a:bodyPr/>
          <a:lstStyle/>
          <a:p>
            <a:r>
              <a:rPr lang="en-US" dirty="0"/>
              <a:t>Discrete Random Variables – Ex2</a:t>
            </a:r>
          </a:p>
        </p:txBody>
      </p:sp>
      <p:sp>
        <p:nvSpPr>
          <p:cNvPr id="3" name="Content Placeholder 2">
            <a:extLst>
              <a:ext uri="{FF2B5EF4-FFF2-40B4-BE49-F238E27FC236}">
                <a16:creationId xmlns:a16="http://schemas.microsoft.com/office/drawing/2014/main" xmlns="" id="{352F833B-010B-4609-B4C2-867B5CFB82EF}"/>
              </a:ext>
            </a:extLst>
          </p:cNvPr>
          <p:cNvSpPr>
            <a:spLocks noGrp="1"/>
          </p:cNvSpPr>
          <p:nvPr>
            <p:ph idx="1"/>
          </p:nvPr>
        </p:nvSpPr>
        <p:spPr>
          <a:xfrm>
            <a:off x="838200" y="1253331"/>
            <a:ext cx="10515600" cy="4351338"/>
          </a:xfrm>
        </p:spPr>
        <p:txBody>
          <a:bodyPr>
            <a:normAutofit/>
          </a:bodyPr>
          <a:lstStyle/>
          <a:p>
            <a:pPr marL="0" indent="0">
              <a:buNone/>
            </a:pPr>
            <a:r>
              <a:rPr lang="en-US" sz="2400" b="1" u="sng" dirty="0">
                <a:solidFill>
                  <a:srgbClr val="C00000"/>
                </a:solidFill>
                <a:latin typeface="+mj-lt"/>
                <a:sym typeface="Wingdings" panose="05000000000000000000" pitchFamily="2" charset="2"/>
              </a:rPr>
              <a:t>Ex.</a:t>
            </a:r>
            <a:r>
              <a:rPr lang="en-US" sz="2400" dirty="0">
                <a:latin typeface="+mj-lt"/>
                <a:sym typeface="Wingdings" panose="05000000000000000000" pitchFamily="2" charset="2"/>
              </a:rPr>
              <a:t> </a:t>
            </a:r>
            <a:r>
              <a:rPr lang="en-US" sz="2400" dirty="0"/>
              <a:t>In a semiconductor manufacturing process, two wafers from a lot are tested. Each wafer is classified as </a:t>
            </a:r>
            <a:r>
              <a:rPr lang="en-US" sz="2400" i="1" dirty="0"/>
              <a:t>pass</a:t>
            </a:r>
            <a:r>
              <a:rPr lang="en-US" sz="2400" dirty="0"/>
              <a:t> or </a:t>
            </a:r>
            <a:r>
              <a:rPr lang="en-US" sz="2400" i="1" dirty="0"/>
              <a:t>fail</a:t>
            </a:r>
            <a:r>
              <a:rPr lang="en-US" sz="2400" dirty="0"/>
              <a:t>. Assume that the probability that a wafer passes the test is 0.8 and that wafers are independent.</a:t>
            </a:r>
            <a:endParaRPr lang="en-US" sz="2400" dirty="0">
              <a:latin typeface="+mj-lt"/>
              <a:sym typeface="Euclid Math Two" panose="02050601010101010101" pitchFamily="18" charset="2"/>
            </a:endParaRPr>
          </a:p>
          <a:p>
            <a:pPr marL="0" indent="0">
              <a:buNone/>
            </a:pPr>
            <a:endParaRPr lang="en-US" sz="2400" dirty="0">
              <a:latin typeface="+mj-lt"/>
            </a:endParaRPr>
          </a:p>
        </p:txBody>
      </p:sp>
      <p:pic>
        <p:nvPicPr>
          <p:cNvPr id="5" name="Picture 4">
            <a:extLst>
              <a:ext uri="{FF2B5EF4-FFF2-40B4-BE49-F238E27FC236}">
                <a16:creationId xmlns:a16="http://schemas.microsoft.com/office/drawing/2014/main" xmlns="" id="{CF1E1E69-7C58-438A-85E9-89D80C0B1307}"/>
              </a:ext>
            </a:extLst>
          </p:cNvPr>
          <p:cNvPicPr>
            <a:picLocks noChangeAspect="1"/>
          </p:cNvPicPr>
          <p:nvPr/>
        </p:nvPicPr>
        <p:blipFill>
          <a:blip r:embed="rId2"/>
          <a:stretch>
            <a:fillRect/>
          </a:stretch>
        </p:blipFill>
        <p:spPr>
          <a:xfrm>
            <a:off x="1707805" y="3917372"/>
            <a:ext cx="6302939" cy="1984663"/>
          </a:xfrm>
          <a:prstGeom prst="rect">
            <a:avLst/>
          </a:prstGeom>
        </p:spPr>
      </p:pic>
      <p:cxnSp>
        <p:nvCxnSpPr>
          <p:cNvPr id="9" name="Straight Arrow Connector 8">
            <a:extLst>
              <a:ext uri="{FF2B5EF4-FFF2-40B4-BE49-F238E27FC236}">
                <a16:creationId xmlns:a16="http://schemas.microsoft.com/office/drawing/2014/main" xmlns="" id="{BF63111A-1209-4A42-A9B2-ED04C59010F9}"/>
              </a:ext>
            </a:extLst>
          </p:cNvPr>
          <p:cNvCxnSpPr>
            <a:cxnSpLocks/>
          </p:cNvCxnSpPr>
          <p:nvPr/>
        </p:nvCxnSpPr>
        <p:spPr>
          <a:xfrm flipH="1">
            <a:off x="7834746" y="4881815"/>
            <a:ext cx="424109" cy="13795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D282666F-1D65-4E9D-8BBA-07857BA097A1}"/>
              </a:ext>
            </a:extLst>
          </p:cNvPr>
          <p:cNvSpPr/>
          <p:nvPr/>
        </p:nvSpPr>
        <p:spPr>
          <a:xfrm>
            <a:off x="7439892" y="4353791"/>
            <a:ext cx="394854" cy="1368406"/>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2796EB57-159E-4C2B-9C48-14531F83F1F3}"/>
              </a:ext>
            </a:extLst>
          </p:cNvPr>
          <p:cNvSpPr txBox="1"/>
          <p:nvPr/>
        </p:nvSpPr>
        <p:spPr>
          <a:xfrm>
            <a:off x="2368554" y="2414849"/>
            <a:ext cx="7566495" cy="1384995"/>
          </a:xfrm>
          <a:prstGeom prst="rect">
            <a:avLst/>
          </a:prstGeom>
          <a:noFill/>
        </p:spPr>
        <p:txBody>
          <a:bodyPr wrap="none" rtlCol="0">
            <a:spAutoFit/>
          </a:bodyPr>
          <a:lstStyle/>
          <a:p>
            <a:r>
              <a:rPr lang="en-US" sz="2800" dirty="0"/>
              <a:t>S = {pp, </a:t>
            </a:r>
            <a:r>
              <a:rPr lang="en-US" sz="2800" dirty="0" err="1"/>
              <a:t>fp</a:t>
            </a:r>
            <a:r>
              <a:rPr lang="en-US" sz="2800" dirty="0"/>
              <a:t>, pf, ff}</a:t>
            </a:r>
          </a:p>
          <a:p>
            <a:pPr marL="0" indent="0">
              <a:buNone/>
            </a:pPr>
            <a:r>
              <a:rPr lang="en-US" sz="2800" dirty="0">
                <a:latin typeface="+mj-lt"/>
              </a:rPr>
              <a:t>X : S </a:t>
            </a:r>
            <a:r>
              <a:rPr lang="en-US" sz="2800" dirty="0">
                <a:latin typeface="+mj-lt"/>
                <a:sym typeface="Symbol" panose="05050102010706020507" pitchFamily="18" charset="2"/>
              </a:rPr>
              <a:t> </a:t>
            </a:r>
            <a:r>
              <a:rPr lang="en-US" sz="2800" dirty="0">
                <a:latin typeface="+mj-lt"/>
                <a:sym typeface="Euclid Math Two" panose="02050601010101010101" pitchFamily="18" charset="2"/>
              </a:rPr>
              <a:t></a:t>
            </a:r>
          </a:p>
          <a:p>
            <a:pPr marL="0" indent="0">
              <a:buNone/>
            </a:pPr>
            <a:r>
              <a:rPr lang="en-US" sz="2800" dirty="0">
                <a:latin typeface="+mj-lt"/>
                <a:sym typeface="Euclid Math Two" panose="02050601010101010101" pitchFamily="18" charset="2"/>
              </a:rPr>
              <a:t>X(</a:t>
            </a:r>
            <a:r>
              <a:rPr lang="en-US" sz="2800" dirty="0">
                <a:latin typeface="+mj-lt"/>
                <a:sym typeface="Symbol" panose="05050102010706020507" pitchFamily="18" charset="2"/>
              </a:rPr>
              <a:t></a:t>
            </a:r>
            <a:r>
              <a:rPr lang="en-US" sz="2800" dirty="0">
                <a:latin typeface="+mj-lt"/>
                <a:sym typeface="Euclid Math Two" panose="02050601010101010101" pitchFamily="18" charset="2"/>
              </a:rPr>
              <a:t>) = </a:t>
            </a:r>
            <a:r>
              <a:rPr lang="en-US" sz="2800" dirty="0">
                <a:solidFill>
                  <a:srgbClr val="C00000"/>
                </a:solidFill>
                <a:latin typeface="+mj-lt"/>
                <a:sym typeface="Euclid Math Two" panose="02050601010101010101" pitchFamily="18" charset="2"/>
              </a:rPr>
              <a:t>x =</a:t>
            </a:r>
            <a:r>
              <a:rPr lang="en-US" sz="2800" dirty="0">
                <a:latin typeface="+mj-lt"/>
                <a:sym typeface="Euclid Math Two" panose="02050601010101010101" pitchFamily="18" charset="2"/>
              </a:rPr>
              <a:t> </a:t>
            </a:r>
            <a:r>
              <a:rPr lang="en-US" sz="2800" i="1" dirty="0">
                <a:solidFill>
                  <a:srgbClr val="C00000"/>
                </a:solidFill>
                <a:latin typeface="+mj-lt"/>
                <a:sym typeface="Euclid Math Two" panose="02050601010101010101" pitchFamily="18" charset="2"/>
              </a:rPr>
              <a:t>number of </a:t>
            </a:r>
            <a:r>
              <a:rPr lang="en-US" sz="2800" dirty="0"/>
              <a:t>wafers that </a:t>
            </a:r>
            <a:r>
              <a:rPr lang="en-US" sz="2800" dirty="0">
                <a:solidFill>
                  <a:srgbClr val="C00000"/>
                </a:solidFill>
              </a:rPr>
              <a:t>pass</a:t>
            </a:r>
            <a:r>
              <a:rPr lang="en-US" sz="2800" i="1" dirty="0">
                <a:solidFill>
                  <a:srgbClr val="C00000"/>
                </a:solidFill>
                <a:latin typeface="+mj-lt"/>
                <a:sym typeface="Euclid Math Two" panose="02050601010101010101" pitchFamily="18" charset="2"/>
              </a:rPr>
              <a:t> </a:t>
            </a:r>
            <a:r>
              <a:rPr lang="en-US" sz="2800" dirty="0">
                <a:latin typeface="+mj-lt"/>
                <a:sym typeface="Euclid Math Two" panose="02050601010101010101" pitchFamily="18" charset="2"/>
              </a:rPr>
              <a:t>in </a:t>
            </a:r>
            <a:r>
              <a:rPr lang="en-US" sz="2800" dirty="0">
                <a:latin typeface="+mj-lt"/>
                <a:sym typeface="Symbol" panose="05050102010706020507" pitchFamily="18" charset="2"/>
              </a:rPr>
              <a:t> S</a:t>
            </a:r>
            <a:endParaRPr lang="en-US" sz="2800" dirty="0"/>
          </a:p>
        </p:txBody>
      </p:sp>
      <p:sp>
        <p:nvSpPr>
          <p:cNvPr id="11" name="TextBox 10">
            <a:extLst>
              <a:ext uri="{FF2B5EF4-FFF2-40B4-BE49-F238E27FC236}">
                <a16:creationId xmlns:a16="http://schemas.microsoft.com/office/drawing/2014/main" xmlns="" id="{ED7A8A72-66C0-4738-9C25-64217C665319}"/>
              </a:ext>
            </a:extLst>
          </p:cNvPr>
          <p:cNvSpPr txBox="1"/>
          <p:nvPr/>
        </p:nvSpPr>
        <p:spPr>
          <a:xfrm>
            <a:off x="8229600" y="4466316"/>
            <a:ext cx="2368790" cy="830997"/>
          </a:xfrm>
          <a:prstGeom prst="rect">
            <a:avLst/>
          </a:prstGeom>
          <a:noFill/>
        </p:spPr>
        <p:txBody>
          <a:bodyPr wrap="none" rtlCol="0">
            <a:spAutoFit/>
          </a:bodyPr>
          <a:lstStyle/>
          <a:p>
            <a:r>
              <a:rPr lang="en-US" sz="2400" dirty="0"/>
              <a:t>X(S) = {0, 1, 2}</a:t>
            </a:r>
          </a:p>
          <a:p>
            <a:r>
              <a:rPr lang="en-US" sz="2400" dirty="0"/>
              <a:t>X is discrete RV</a:t>
            </a:r>
          </a:p>
        </p:txBody>
      </p:sp>
      <p:sp>
        <p:nvSpPr>
          <p:cNvPr id="4" name="Date Placeholder 3"/>
          <p:cNvSpPr>
            <a:spLocks noGrp="1"/>
          </p:cNvSpPr>
          <p:nvPr>
            <p:ph type="dt" sz="half" idx="10"/>
          </p:nvPr>
        </p:nvSpPr>
        <p:spPr/>
        <p:txBody>
          <a:bodyPr/>
          <a:lstStyle/>
          <a:p>
            <a:fld id="{F4C7884E-02B8-452A-9A54-3D5E7AC76F27}"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35</a:t>
            </a:fld>
            <a:endParaRPr lang="en-US"/>
          </a:p>
        </p:txBody>
      </p:sp>
    </p:spTree>
    <p:extLst>
      <p:ext uri="{BB962C8B-B14F-4D97-AF65-F5344CB8AC3E}">
        <p14:creationId xmlns:p14="http://schemas.microsoft.com/office/powerpoint/2010/main" val="258837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2619B-7746-4D8E-B79C-6CBAE81D2638}"/>
              </a:ext>
            </a:extLst>
          </p:cNvPr>
          <p:cNvSpPr>
            <a:spLocks noGrp="1"/>
          </p:cNvSpPr>
          <p:nvPr>
            <p:ph type="title"/>
          </p:nvPr>
        </p:nvSpPr>
        <p:spPr/>
        <p:txBody>
          <a:bodyPr/>
          <a:lstStyle/>
          <a:p>
            <a:r>
              <a:rPr lang="en-US" dirty="0"/>
              <a:t>Discrete Random </a:t>
            </a:r>
            <a:r>
              <a:rPr lang="en-US"/>
              <a:t>Variables </a:t>
            </a:r>
            <a:r>
              <a:rPr lang="en-US" smtClean="0"/>
              <a:t>- </a:t>
            </a:r>
            <a:r>
              <a:rPr lang="en-US" dirty="0"/>
              <a:t>Ex2</a:t>
            </a:r>
          </a:p>
        </p:txBody>
      </p:sp>
      <p:sp>
        <p:nvSpPr>
          <p:cNvPr id="3" name="Content Placeholder 2">
            <a:extLst>
              <a:ext uri="{FF2B5EF4-FFF2-40B4-BE49-F238E27FC236}">
                <a16:creationId xmlns:a16="http://schemas.microsoft.com/office/drawing/2014/main" xmlns="" id="{054E572B-FB28-4077-8231-3E1C9BFC430E}"/>
              </a:ext>
            </a:extLst>
          </p:cNvPr>
          <p:cNvSpPr>
            <a:spLocks noGrp="1"/>
          </p:cNvSpPr>
          <p:nvPr>
            <p:ph idx="1"/>
          </p:nvPr>
        </p:nvSpPr>
        <p:spPr/>
        <p:txBody>
          <a:bodyPr/>
          <a:lstStyle/>
          <a:p>
            <a:pPr marL="0" indent="0">
              <a:buNone/>
            </a:pPr>
            <a:r>
              <a:rPr lang="en-US" dirty="0"/>
              <a:t>Flip a fair coin until it shows a head. Let X be the number of flips in the experiment. </a:t>
            </a:r>
          </a:p>
          <a:p>
            <a:pPr marL="0" indent="0">
              <a:buNone/>
            </a:pPr>
            <a:r>
              <a:rPr lang="en-US" dirty="0"/>
              <a:t>Then the sample space is </a:t>
            </a:r>
          </a:p>
          <a:p>
            <a:pPr marL="0" indent="0" algn="ctr">
              <a:buNone/>
            </a:pPr>
            <a:r>
              <a:rPr lang="en-US" dirty="0"/>
              <a:t>S = {</a:t>
            </a:r>
            <a:r>
              <a:rPr lang="en-US" dirty="0">
                <a:solidFill>
                  <a:srgbClr val="C00000"/>
                </a:solidFill>
              </a:rPr>
              <a:t>H</a:t>
            </a:r>
            <a:r>
              <a:rPr lang="en-US" dirty="0"/>
              <a:t>, T</a:t>
            </a:r>
            <a:r>
              <a:rPr lang="en-US" dirty="0">
                <a:solidFill>
                  <a:srgbClr val="C00000"/>
                </a:solidFill>
              </a:rPr>
              <a:t>H</a:t>
            </a:r>
            <a:r>
              <a:rPr lang="en-US" dirty="0"/>
              <a:t>, TT</a:t>
            </a:r>
            <a:r>
              <a:rPr lang="en-US" dirty="0">
                <a:solidFill>
                  <a:srgbClr val="C00000"/>
                </a:solidFill>
              </a:rPr>
              <a:t>H</a:t>
            </a:r>
            <a:r>
              <a:rPr lang="en-US" dirty="0"/>
              <a:t>, TTT</a:t>
            </a:r>
            <a:r>
              <a:rPr lang="en-US" dirty="0">
                <a:solidFill>
                  <a:srgbClr val="C00000"/>
                </a:solidFill>
              </a:rPr>
              <a:t>H</a:t>
            </a:r>
            <a:r>
              <a:rPr lang="en-US" dirty="0"/>
              <a:t>, …}</a:t>
            </a:r>
          </a:p>
          <a:p>
            <a:pPr marL="0" indent="0">
              <a:buNone/>
            </a:pPr>
            <a:endParaRPr lang="en-US" dirty="0"/>
          </a:p>
          <a:p>
            <a:pPr marL="0" indent="0">
              <a:buNone/>
            </a:pPr>
            <a:r>
              <a:rPr lang="en-US" dirty="0"/>
              <a:t>The range of the random variable is {1, 2, 3, …}</a:t>
            </a:r>
          </a:p>
          <a:p>
            <a:pPr marL="0" indent="0">
              <a:buNone/>
            </a:pPr>
            <a:r>
              <a:rPr lang="en-US" dirty="0"/>
              <a:t>X(H) = 1, X(TH) = 2, X(TTH) = 3, X(TTTTTH) = 6, …</a:t>
            </a:r>
          </a:p>
          <a:p>
            <a:pPr marL="0" indent="0">
              <a:buNone/>
            </a:pPr>
            <a:endParaRPr lang="en-US" dirty="0"/>
          </a:p>
        </p:txBody>
      </p:sp>
      <p:sp>
        <p:nvSpPr>
          <p:cNvPr id="4" name="TextBox 3">
            <a:extLst>
              <a:ext uri="{FF2B5EF4-FFF2-40B4-BE49-F238E27FC236}">
                <a16:creationId xmlns:a16="http://schemas.microsoft.com/office/drawing/2014/main" xmlns="" id="{8DB3E2FF-0C6A-4507-85AB-ED40410740DA}"/>
              </a:ext>
            </a:extLst>
          </p:cNvPr>
          <p:cNvSpPr txBox="1"/>
          <p:nvPr/>
        </p:nvSpPr>
        <p:spPr>
          <a:xfrm>
            <a:off x="8092241" y="2745100"/>
            <a:ext cx="2104102" cy="369332"/>
          </a:xfrm>
          <a:prstGeom prst="rect">
            <a:avLst/>
          </a:prstGeom>
          <a:noFill/>
        </p:spPr>
        <p:txBody>
          <a:bodyPr wrap="none" rtlCol="0">
            <a:spAutoFit/>
          </a:bodyPr>
          <a:lstStyle/>
          <a:p>
            <a:r>
              <a:rPr lang="en-US" dirty="0">
                <a:solidFill>
                  <a:srgbClr val="FF0000"/>
                </a:solidFill>
              </a:rPr>
              <a:t>NOT equally likely!</a:t>
            </a:r>
          </a:p>
        </p:txBody>
      </p:sp>
      <p:cxnSp>
        <p:nvCxnSpPr>
          <p:cNvPr id="6" name="Connector: Curved 5">
            <a:extLst>
              <a:ext uri="{FF2B5EF4-FFF2-40B4-BE49-F238E27FC236}">
                <a16:creationId xmlns:a16="http://schemas.microsoft.com/office/drawing/2014/main" xmlns="" id="{D1E0A75A-06E7-447A-8479-08D5802F01FA}"/>
              </a:ext>
            </a:extLst>
          </p:cNvPr>
          <p:cNvCxnSpPr>
            <a:cxnSpLocks/>
          </p:cNvCxnSpPr>
          <p:nvPr/>
        </p:nvCxnSpPr>
        <p:spPr>
          <a:xfrm rot="5400000">
            <a:off x="6293485" y="2279796"/>
            <a:ext cx="405242" cy="400106"/>
          </a:xfrm>
          <a:prstGeom prst="curvedConnector3">
            <a:avLst>
              <a:gd name="adj1" fmla="val 128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4EE58440-FFAA-42A2-8E40-82C5CCBEC23C}"/>
              </a:ext>
            </a:extLst>
          </p:cNvPr>
          <p:cNvSpPr txBox="1"/>
          <p:nvPr/>
        </p:nvSpPr>
        <p:spPr>
          <a:xfrm>
            <a:off x="6785855" y="2131279"/>
            <a:ext cx="1236236" cy="369332"/>
          </a:xfrm>
          <a:prstGeom prst="rect">
            <a:avLst/>
          </a:prstGeom>
          <a:noFill/>
        </p:spPr>
        <p:txBody>
          <a:bodyPr wrap="none" rtlCol="0">
            <a:spAutoFit/>
          </a:bodyPr>
          <a:lstStyle/>
          <a:p>
            <a:r>
              <a:rPr lang="en-US" dirty="0"/>
              <a:t>Outcomes</a:t>
            </a:r>
          </a:p>
        </p:txBody>
      </p:sp>
      <p:sp>
        <p:nvSpPr>
          <p:cNvPr id="13" name="TextBox 12">
            <a:extLst>
              <a:ext uri="{FF2B5EF4-FFF2-40B4-BE49-F238E27FC236}">
                <a16:creationId xmlns:a16="http://schemas.microsoft.com/office/drawing/2014/main" xmlns="" id="{0D083F6A-75E1-4E21-BF1F-2B4084DB9FA8}"/>
              </a:ext>
            </a:extLst>
          </p:cNvPr>
          <p:cNvSpPr txBox="1"/>
          <p:nvPr/>
        </p:nvSpPr>
        <p:spPr>
          <a:xfrm>
            <a:off x="838200" y="5299363"/>
            <a:ext cx="4264309" cy="584775"/>
          </a:xfrm>
          <a:prstGeom prst="rect">
            <a:avLst/>
          </a:prstGeom>
          <a:noFill/>
        </p:spPr>
        <p:txBody>
          <a:bodyPr wrap="none" rtlCol="0">
            <a:spAutoFit/>
          </a:bodyPr>
          <a:lstStyle/>
          <a:p>
            <a:r>
              <a:rPr lang="en-US" sz="3200" dirty="0">
                <a:solidFill>
                  <a:srgbClr val="FF0000"/>
                </a:solidFill>
              </a:rPr>
              <a:t>Question: P(X = 6) = ?</a:t>
            </a:r>
          </a:p>
        </p:txBody>
      </p:sp>
      <p:sp>
        <p:nvSpPr>
          <p:cNvPr id="5" name="Date Placeholder 4"/>
          <p:cNvSpPr>
            <a:spLocks noGrp="1"/>
          </p:cNvSpPr>
          <p:nvPr>
            <p:ph type="dt" sz="half" idx="10"/>
          </p:nvPr>
        </p:nvSpPr>
        <p:spPr/>
        <p:txBody>
          <a:bodyPr/>
          <a:lstStyle/>
          <a:p>
            <a:fld id="{D9AAAA46-2630-4099-AE90-E59BA343E37E}" type="datetime1">
              <a:rPr lang="en-US" smtClean="0"/>
              <a:t>12/15/2021</a:t>
            </a:fld>
            <a:endParaRPr lang="en-US"/>
          </a:p>
        </p:txBody>
      </p:sp>
      <p:sp>
        <p:nvSpPr>
          <p:cNvPr id="7" name="Footer Placeholder 6"/>
          <p:cNvSpPr>
            <a:spLocks noGrp="1"/>
          </p:cNvSpPr>
          <p:nvPr>
            <p:ph type="ftr" sz="quarter" idx="11"/>
          </p:nvPr>
        </p:nvSpPr>
        <p:spPr/>
        <p:txBody>
          <a:bodyPr/>
          <a:lstStyle/>
          <a:p>
            <a:r>
              <a:rPr lang="en-US" smtClean="0"/>
              <a:t>Chapter 2 - Probability</a:t>
            </a:r>
            <a:endParaRPr lang="en-US"/>
          </a:p>
        </p:txBody>
      </p:sp>
      <p:sp>
        <p:nvSpPr>
          <p:cNvPr id="8" name="Slide Number Placeholder 7"/>
          <p:cNvSpPr>
            <a:spLocks noGrp="1"/>
          </p:cNvSpPr>
          <p:nvPr>
            <p:ph type="sldNum" sz="quarter" idx="12"/>
          </p:nvPr>
        </p:nvSpPr>
        <p:spPr/>
        <p:txBody>
          <a:bodyPr/>
          <a:lstStyle/>
          <a:p>
            <a:fld id="{4869B3E5-427E-42EC-A0B0-9514C8A5A7AC}" type="slidenum">
              <a:rPr lang="en-US" smtClean="0"/>
              <a:t>36</a:t>
            </a:fld>
            <a:endParaRPr lang="en-US"/>
          </a:p>
        </p:txBody>
      </p:sp>
    </p:spTree>
    <p:extLst>
      <p:ext uri="{BB962C8B-B14F-4D97-AF65-F5344CB8AC3E}">
        <p14:creationId xmlns:p14="http://schemas.microsoft.com/office/powerpoint/2010/main" val="1835867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B875B-4868-4DCB-8F0E-EF5AB3AF692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44F2C96-04EC-466C-8C82-BDDF80ED0983}"/>
              </a:ext>
            </a:extLst>
          </p:cNvPr>
          <p:cNvSpPr>
            <a:spLocks noGrp="1"/>
          </p:cNvSpPr>
          <p:nvPr>
            <p:ph idx="1"/>
          </p:nvPr>
        </p:nvSpPr>
        <p:spPr/>
        <p:txBody>
          <a:bodyPr/>
          <a:lstStyle/>
          <a:p>
            <a:r>
              <a:rPr lang="en-US" dirty="0"/>
              <a:t>2.1 Sample Spaces and Events</a:t>
            </a:r>
          </a:p>
          <a:p>
            <a:r>
              <a:rPr lang="en-US" dirty="0"/>
              <a:t>2.2 Interpretations of Probability</a:t>
            </a:r>
          </a:p>
          <a:p>
            <a:r>
              <a:rPr lang="en-US" dirty="0"/>
              <a:t>2.3 Addition Rules</a:t>
            </a:r>
          </a:p>
          <a:p>
            <a:r>
              <a:rPr lang="en-US" dirty="0"/>
              <a:t>2.4 Conditional Probability</a:t>
            </a:r>
          </a:p>
          <a:p>
            <a:r>
              <a:rPr lang="en-US" dirty="0"/>
              <a:t>2.5 Multiplication and Total Probability Rules</a:t>
            </a:r>
          </a:p>
          <a:p>
            <a:r>
              <a:rPr lang="en-US" dirty="0"/>
              <a:t>2.6 Independence</a:t>
            </a:r>
          </a:p>
          <a:p>
            <a:r>
              <a:rPr lang="en-US" dirty="0"/>
              <a:t>2.7 Bayes' Theorem</a:t>
            </a:r>
          </a:p>
          <a:p>
            <a:r>
              <a:rPr lang="en-US" dirty="0"/>
              <a:t>2.8 Random Variables</a:t>
            </a:r>
          </a:p>
        </p:txBody>
      </p:sp>
      <p:sp>
        <p:nvSpPr>
          <p:cNvPr id="4" name="Date Placeholder 3"/>
          <p:cNvSpPr>
            <a:spLocks noGrp="1"/>
          </p:cNvSpPr>
          <p:nvPr>
            <p:ph type="dt" sz="half" idx="10"/>
          </p:nvPr>
        </p:nvSpPr>
        <p:spPr/>
        <p:txBody>
          <a:bodyPr/>
          <a:lstStyle/>
          <a:p>
            <a:fld id="{62B391BD-0C10-4D9B-B5E8-884D5F080148}"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37</a:t>
            </a:fld>
            <a:endParaRPr lang="en-US"/>
          </a:p>
        </p:txBody>
      </p:sp>
    </p:spTree>
    <p:extLst>
      <p:ext uri="{BB962C8B-B14F-4D97-AF65-F5344CB8AC3E}">
        <p14:creationId xmlns:p14="http://schemas.microsoft.com/office/powerpoint/2010/main" val="2756769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CE411-E3C3-4F3D-A2CA-99BD35BB87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423A81C-15CD-4F4C-8E25-227139A58F96}"/>
              </a:ext>
            </a:extLst>
          </p:cNvPr>
          <p:cNvSpPr>
            <a:spLocks noGrp="1"/>
          </p:cNvSpPr>
          <p:nvPr>
            <p:ph idx="1"/>
          </p:nvPr>
        </p:nvSpPr>
        <p:spPr/>
        <p:txBody>
          <a:bodyPr/>
          <a:lstStyle/>
          <a:p>
            <a:pPr marL="0" indent="0">
              <a:buNone/>
            </a:pPr>
            <a:r>
              <a:rPr lang="en-US" dirty="0"/>
              <a:t>x = No</a:t>
            </a:r>
          </a:p>
          <a:p>
            <a:pPr marL="514350" indent="-514350">
              <a:buAutoNum type="arabicPeriod"/>
            </a:pPr>
            <a:r>
              <a:rPr lang="en-US" dirty="0"/>
              <a:t>(19x + 39) mod 139</a:t>
            </a:r>
          </a:p>
          <a:p>
            <a:pPr marL="514350" indent="-514350">
              <a:buAutoNum type="arabicPeriod"/>
            </a:pPr>
            <a:r>
              <a:rPr lang="en-US" dirty="0"/>
              <a:t>(27x + 57) mod 139</a:t>
            </a:r>
          </a:p>
          <a:p>
            <a:pPr marL="514350" indent="-514350">
              <a:buAutoNum type="arabicPeriod"/>
            </a:pPr>
            <a:r>
              <a:rPr lang="en-US" dirty="0"/>
              <a:t>(33x + 53) mod 139</a:t>
            </a:r>
          </a:p>
          <a:p>
            <a:pPr marL="0" indent="0">
              <a:buNone/>
            </a:pPr>
            <a:endParaRPr lang="en-US" dirty="0"/>
          </a:p>
        </p:txBody>
      </p:sp>
      <p:sp>
        <p:nvSpPr>
          <p:cNvPr id="4" name="Date Placeholder 3"/>
          <p:cNvSpPr>
            <a:spLocks noGrp="1"/>
          </p:cNvSpPr>
          <p:nvPr>
            <p:ph type="dt" sz="half" idx="10"/>
          </p:nvPr>
        </p:nvSpPr>
        <p:spPr/>
        <p:txBody>
          <a:bodyPr/>
          <a:lstStyle/>
          <a:p>
            <a:fld id="{91910FC7-4958-45E9-8C5D-AA4B64E0FE7E}"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38</a:t>
            </a:fld>
            <a:endParaRPr lang="en-US"/>
          </a:p>
        </p:txBody>
      </p:sp>
    </p:spTree>
    <p:extLst>
      <p:ext uri="{BB962C8B-B14F-4D97-AF65-F5344CB8AC3E}">
        <p14:creationId xmlns:p14="http://schemas.microsoft.com/office/powerpoint/2010/main" val="90054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953EF-E2C4-4CD2-9408-4E462616A5EF}"/>
              </a:ext>
            </a:extLst>
          </p:cNvPr>
          <p:cNvSpPr>
            <a:spLocks noGrp="1"/>
          </p:cNvSpPr>
          <p:nvPr>
            <p:ph type="title"/>
          </p:nvPr>
        </p:nvSpPr>
        <p:spPr/>
        <p:txBody>
          <a:bodyPr/>
          <a:lstStyle/>
          <a:p>
            <a:r>
              <a:rPr lang="en-US" smtClean="0"/>
              <a:t>Random experiments, Outcomes</a:t>
            </a:r>
            <a:r>
              <a:rPr lang="en-US"/>
              <a:t>, </a:t>
            </a:r>
            <a:r>
              <a:rPr lang="en-US" smtClean="0"/>
              <a:t>Events</a:t>
            </a:r>
            <a:r>
              <a:rPr lang="en-US" dirty="0"/>
              <a:t>, </a:t>
            </a:r>
            <a:r>
              <a:rPr lang="en-US"/>
              <a:t>and </a:t>
            </a:r>
            <a:r>
              <a:rPr lang="en-US" smtClean="0"/>
              <a:t>Sample spaces</a:t>
            </a:r>
            <a:endParaRPr lang="en-US" dirty="0"/>
          </a:p>
        </p:txBody>
      </p:sp>
      <p:sp>
        <p:nvSpPr>
          <p:cNvPr id="5" name="Date Placeholder 4"/>
          <p:cNvSpPr>
            <a:spLocks noGrp="1"/>
          </p:cNvSpPr>
          <p:nvPr>
            <p:ph type="dt" sz="half" idx="10"/>
          </p:nvPr>
        </p:nvSpPr>
        <p:spPr/>
        <p:txBody>
          <a:bodyPr/>
          <a:lstStyle/>
          <a:p>
            <a:fld id="{E88839AC-BD53-4FBC-8483-A035FAC7862B}"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4</a:t>
            </a:fld>
            <a:endParaRPr lang="en-US"/>
          </a:p>
        </p:txBody>
      </p:sp>
      <p:sp>
        <p:nvSpPr>
          <p:cNvPr id="10" name="Rounded Rectangle 9"/>
          <p:cNvSpPr/>
          <p:nvPr/>
        </p:nvSpPr>
        <p:spPr>
          <a:xfrm>
            <a:off x="776614" y="1290182"/>
            <a:ext cx="10659649" cy="2054268"/>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200">
                <a:solidFill>
                  <a:schemeClr val="tx1"/>
                </a:solidFill>
              </a:rPr>
              <a:t>A </a:t>
            </a:r>
            <a:r>
              <a:rPr lang="en-US" sz="2200" i="1">
                <a:solidFill>
                  <a:srgbClr val="C00000"/>
                </a:solidFill>
              </a:rPr>
              <a:t>experiment</a:t>
            </a:r>
            <a:r>
              <a:rPr lang="en-US" sz="2200">
                <a:solidFill>
                  <a:schemeClr val="tx1"/>
                </a:solidFill>
              </a:rPr>
              <a:t> that can result in different outcomes, even though it is repeated in the same manner every time, is called a </a:t>
            </a:r>
            <a:r>
              <a:rPr lang="en-US" sz="2200" i="1">
                <a:solidFill>
                  <a:schemeClr val="tx1"/>
                </a:solidFill>
              </a:rPr>
              <a:t>random experiment</a:t>
            </a:r>
            <a:r>
              <a:rPr lang="en-US" sz="2200">
                <a:solidFill>
                  <a:schemeClr val="tx1"/>
                </a:solidFill>
              </a:rPr>
              <a:t>.</a:t>
            </a:r>
          </a:p>
          <a:p>
            <a:pPr marL="342900" indent="-342900">
              <a:buFont typeface="Arial" panose="020B0604020202020204" pitchFamily="34" charset="0"/>
              <a:buChar char="•"/>
            </a:pPr>
            <a:r>
              <a:rPr lang="en-US" sz="2200">
                <a:solidFill>
                  <a:schemeClr val="tx1"/>
                </a:solidFill>
              </a:rPr>
              <a:t>The set of all possible outcomes of a random experiment is called the </a:t>
            </a:r>
            <a:r>
              <a:rPr lang="en-US" sz="2200" i="1">
                <a:solidFill>
                  <a:srgbClr val="C00000"/>
                </a:solidFill>
              </a:rPr>
              <a:t>sample space</a:t>
            </a:r>
            <a:r>
              <a:rPr lang="en-US" sz="2200" i="1">
                <a:solidFill>
                  <a:schemeClr val="tx1"/>
                </a:solidFill>
              </a:rPr>
              <a:t> </a:t>
            </a:r>
            <a:r>
              <a:rPr lang="en-US" sz="2200">
                <a:solidFill>
                  <a:schemeClr val="tx1"/>
                </a:solidFill>
              </a:rPr>
              <a:t>of the experiment. The sample space is denoted as S.</a:t>
            </a:r>
          </a:p>
          <a:p>
            <a:pPr marL="342900" indent="-342900">
              <a:buFont typeface="Arial" panose="020B0604020202020204" pitchFamily="34" charset="0"/>
              <a:buChar char="•"/>
            </a:pPr>
            <a:r>
              <a:rPr lang="en-US" sz="2200">
                <a:solidFill>
                  <a:schemeClr val="tx1"/>
                </a:solidFill>
              </a:rPr>
              <a:t>An </a:t>
            </a:r>
            <a:r>
              <a:rPr lang="en-US" sz="2200" i="1">
                <a:solidFill>
                  <a:srgbClr val="C00000"/>
                </a:solidFill>
              </a:rPr>
              <a:t>event</a:t>
            </a:r>
            <a:r>
              <a:rPr lang="en-US" sz="2200" i="1">
                <a:solidFill>
                  <a:schemeClr val="tx1"/>
                </a:solidFill>
              </a:rPr>
              <a:t> </a:t>
            </a:r>
            <a:r>
              <a:rPr lang="en-US" sz="2200">
                <a:solidFill>
                  <a:schemeClr val="tx1"/>
                </a:solidFill>
              </a:rPr>
              <a:t>is a subset of the sample space of a random </a:t>
            </a:r>
            <a:r>
              <a:rPr lang="en-US" sz="2200">
                <a:solidFill>
                  <a:schemeClr val="tx1"/>
                </a:solidFill>
              </a:rPr>
              <a:t>experiment</a:t>
            </a:r>
            <a:r>
              <a:rPr lang="en-US" sz="2200" smtClean="0">
                <a:solidFill>
                  <a:schemeClr val="tx1"/>
                </a:solidFill>
              </a:rPr>
              <a:t>.</a:t>
            </a:r>
            <a:endParaRPr lang="en-US" sz="2200">
              <a:solidFill>
                <a:schemeClr val="tx1"/>
              </a:solidFill>
            </a:endParaRPr>
          </a:p>
        </p:txBody>
      </p:sp>
      <p:sp>
        <p:nvSpPr>
          <p:cNvPr id="11" name="TextBox 10"/>
          <p:cNvSpPr txBox="1"/>
          <p:nvPr/>
        </p:nvSpPr>
        <p:spPr>
          <a:xfrm>
            <a:off x="989556" y="3494762"/>
            <a:ext cx="10008296" cy="2462213"/>
          </a:xfrm>
          <a:prstGeom prst="rect">
            <a:avLst/>
          </a:prstGeom>
          <a:noFill/>
          <a:ln>
            <a:noFill/>
          </a:ln>
        </p:spPr>
        <p:txBody>
          <a:bodyPr wrap="square" rtlCol="0">
            <a:spAutoFit/>
          </a:bodyPr>
          <a:lstStyle/>
          <a:p>
            <a:r>
              <a:rPr lang="en-US" sz="2200" b="1" smtClean="0"/>
              <a:t>Example.</a:t>
            </a:r>
            <a:r>
              <a:rPr lang="en-US" sz="2200" smtClean="0"/>
              <a:t> </a:t>
            </a:r>
          </a:p>
          <a:p>
            <a:pPr marL="342900" indent="-342900">
              <a:buFont typeface="Arial" panose="020B0604020202020204" pitchFamily="34" charset="0"/>
              <a:buChar char="•"/>
            </a:pPr>
            <a:r>
              <a:rPr lang="en-US" sz="2200" smtClean="0"/>
              <a:t>Random experiment: flipping </a:t>
            </a:r>
            <a:r>
              <a:rPr lang="en-US" sz="2200"/>
              <a:t>a </a:t>
            </a:r>
            <a:r>
              <a:rPr lang="en-US" sz="2200" smtClean="0"/>
              <a:t>coin three times (let H represent heads and T represent tails)</a:t>
            </a:r>
          </a:p>
          <a:p>
            <a:pPr marL="342900" indent="-342900">
              <a:buFont typeface="Arial" panose="020B0604020202020204" pitchFamily="34" charset="0"/>
              <a:buChar char="•"/>
            </a:pPr>
            <a:r>
              <a:rPr lang="en-US" sz="2200" smtClean="0"/>
              <a:t>The </a:t>
            </a:r>
            <a:r>
              <a:rPr lang="en-US" sz="2200"/>
              <a:t>sample </a:t>
            </a:r>
            <a:r>
              <a:rPr lang="en-US" sz="2200"/>
              <a:t>space </a:t>
            </a:r>
            <a:r>
              <a:rPr lang="en-US" sz="2200" smtClean="0"/>
              <a:t>is </a:t>
            </a:r>
          </a:p>
          <a:p>
            <a:pPr algn="ctr"/>
            <a:r>
              <a:rPr lang="en-US" sz="2200" smtClean="0"/>
              <a:t>S = {HHH, HHT, HTH, THH, HTT, THT, TTH, TTT}</a:t>
            </a:r>
          </a:p>
          <a:p>
            <a:pPr marL="342900" indent="-342900">
              <a:buFont typeface="Arial" panose="020B0604020202020204" pitchFamily="34" charset="0"/>
              <a:buChar char="•"/>
            </a:pPr>
            <a:r>
              <a:rPr lang="en-US" sz="2200"/>
              <a:t>The event of getting at least </a:t>
            </a:r>
            <a:r>
              <a:rPr lang="en-US" sz="2200"/>
              <a:t>two </a:t>
            </a:r>
            <a:r>
              <a:rPr lang="en-US" sz="2200" smtClean="0"/>
              <a:t>heads is </a:t>
            </a:r>
          </a:p>
          <a:p>
            <a:pPr algn="ctr"/>
            <a:r>
              <a:rPr lang="en-US" sz="2200" smtClean="0"/>
              <a:t>A = {at least two heads} =  {HHH, HHT, HTH, THH}</a:t>
            </a:r>
            <a:endParaRPr lang="en-US" sz="2200"/>
          </a:p>
        </p:txBody>
      </p:sp>
    </p:spTree>
    <p:extLst>
      <p:ext uri="{BB962C8B-B14F-4D97-AF65-F5344CB8AC3E}">
        <p14:creationId xmlns:p14="http://schemas.microsoft.com/office/powerpoint/2010/main" val="380999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953EF-E2C4-4CD2-9408-4E462616A5EF}"/>
              </a:ext>
            </a:extLst>
          </p:cNvPr>
          <p:cNvSpPr>
            <a:spLocks noGrp="1"/>
          </p:cNvSpPr>
          <p:nvPr>
            <p:ph type="title"/>
          </p:nvPr>
        </p:nvSpPr>
        <p:spPr/>
        <p:txBody>
          <a:bodyPr/>
          <a:lstStyle/>
          <a:p>
            <a:r>
              <a:rPr lang="en-US" smtClean="0"/>
              <a:t>Random experiments, Outcomes</a:t>
            </a:r>
            <a:r>
              <a:rPr lang="en-US"/>
              <a:t>, </a:t>
            </a:r>
            <a:r>
              <a:rPr lang="en-US" smtClean="0"/>
              <a:t>Events</a:t>
            </a:r>
            <a:r>
              <a:rPr lang="en-US" dirty="0"/>
              <a:t>, </a:t>
            </a:r>
            <a:r>
              <a:rPr lang="en-US"/>
              <a:t>and </a:t>
            </a:r>
            <a:r>
              <a:rPr lang="en-US" smtClean="0"/>
              <a:t>Sample spaces</a:t>
            </a:r>
            <a:endParaRPr lang="en-US" dirty="0"/>
          </a:p>
        </p:txBody>
      </p:sp>
      <p:sp>
        <p:nvSpPr>
          <p:cNvPr id="3" name="Content Placeholder 2">
            <a:extLst>
              <a:ext uri="{FF2B5EF4-FFF2-40B4-BE49-F238E27FC236}">
                <a16:creationId xmlns:a16="http://schemas.microsoft.com/office/drawing/2014/main" xmlns="" id="{B9C4E56F-15B4-44D7-8A1C-766F5DC22FE7}"/>
              </a:ext>
            </a:extLst>
          </p:cNvPr>
          <p:cNvSpPr>
            <a:spLocks noGrp="1"/>
          </p:cNvSpPr>
          <p:nvPr>
            <p:ph idx="1"/>
          </p:nvPr>
        </p:nvSpPr>
        <p:spPr>
          <a:xfrm>
            <a:off x="838200" y="1332272"/>
            <a:ext cx="10515600" cy="4351338"/>
          </a:xfrm>
        </p:spPr>
        <p:txBody>
          <a:bodyPr>
            <a:normAutofit/>
          </a:bodyPr>
          <a:lstStyle/>
          <a:p>
            <a:r>
              <a:rPr lang="en-US" smtClean="0"/>
              <a:t>A </a:t>
            </a:r>
            <a:r>
              <a:rPr lang="en-US" i="1" smtClean="0">
                <a:solidFill>
                  <a:srgbClr val="C00000"/>
                </a:solidFill>
              </a:rPr>
              <a:t>experiment</a:t>
            </a:r>
            <a:r>
              <a:rPr lang="en-US" smtClean="0"/>
              <a:t> </a:t>
            </a:r>
            <a:r>
              <a:rPr lang="en-US" dirty="0"/>
              <a:t>that can result in different </a:t>
            </a:r>
            <a:r>
              <a:rPr lang="en-US" dirty="0">
                <a:solidFill>
                  <a:srgbClr val="C00000"/>
                </a:solidFill>
              </a:rPr>
              <a:t>outcomes</a:t>
            </a:r>
            <a:r>
              <a:rPr lang="en-US" dirty="0"/>
              <a:t>, even though it is repeated in the same manner every time, is called a </a:t>
            </a:r>
            <a:r>
              <a:rPr lang="en-US" i="1" dirty="0">
                <a:solidFill>
                  <a:srgbClr val="C00000"/>
                </a:solidFill>
              </a:rPr>
              <a:t>random experiment</a:t>
            </a:r>
            <a:r>
              <a:rPr lang="en-US" dirty="0"/>
              <a:t>.</a:t>
            </a:r>
          </a:p>
          <a:p>
            <a:r>
              <a:rPr lang="en-US" dirty="0"/>
              <a:t>The set of </a:t>
            </a:r>
            <a:r>
              <a:rPr lang="en-US" dirty="0">
                <a:solidFill>
                  <a:srgbClr val="C00000"/>
                </a:solidFill>
              </a:rPr>
              <a:t>all possible outcomes</a:t>
            </a:r>
            <a:r>
              <a:rPr lang="en-US" dirty="0"/>
              <a:t> of a random experiment is called the </a:t>
            </a:r>
            <a:r>
              <a:rPr lang="en-US" i="1" dirty="0">
                <a:solidFill>
                  <a:srgbClr val="C00000"/>
                </a:solidFill>
              </a:rPr>
              <a:t>sample space </a:t>
            </a:r>
            <a:r>
              <a:rPr lang="en-US" dirty="0"/>
              <a:t>of the experiment. The sample space is denoted as </a:t>
            </a:r>
            <a:r>
              <a:rPr lang="en-US" dirty="0">
                <a:solidFill>
                  <a:srgbClr val="C00000"/>
                </a:solidFill>
              </a:rPr>
              <a:t>S</a:t>
            </a:r>
            <a:r>
              <a:rPr lang="en-US" dirty="0"/>
              <a:t>.</a:t>
            </a:r>
          </a:p>
          <a:p>
            <a:r>
              <a:rPr lang="en-US" dirty="0"/>
              <a:t>An </a:t>
            </a:r>
            <a:r>
              <a:rPr lang="en-US" i="1" dirty="0">
                <a:solidFill>
                  <a:srgbClr val="C00000"/>
                </a:solidFill>
              </a:rPr>
              <a:t>event </a:t>
            </a:r>
            <a:r>
              <a:rPr lang="en-US" dirty="0"/>
              <a:t>is a subset of the sample space of a random experiment.</a:t>
            </a:r>
          </a:p>
        </p:txBody>
      </p:sp>
      <p:grpSp>
        <p:nvGrpSpPr>
          <p:cNvPr id="7" name="Group 6">
            <a:extLst>
              <a:ext uri="{FF2B5EF4-FFF2-40B4-BE49-F238E27FC236}">
                <a16:creationId xmlns:a16="http://schemas.microsoft.com/office/drawing/2014/main" xmlns="" id="{38B3E339-2852-41BE-B2A6-FD3689E1C965}"/>
              </a:ext>
            </a:extLst>
          </p:cNvPr>
          <p:cNvGrpSpPr/>
          <p:nvPr/>
        </p:nvGrpSpPr>
        <p:grpSpPr>
          <a:xfrm>
            <a:off x="3623892" y="4349705"/>
            <a:ext cx="5332218" cy="1200329"/>
            <a:chOff x="4300439" y="4874659"/>
            <a:chExt cx="5332218" cy="1200329"/>
          </a:xfrm>
        </p:grpSpPr>
        <p:sp>
          <p:nvSpPr>
            <p:cNvPr id="4" name="TextBox 3">
              <a:extLst>
                <a:ext uri="{FF2B5EF4-FFF2-40B4-BE49-F238E27FC236}">
                  <a16:creationId xmlns:a16="http://schemas.microsoft.com/office/drawing/2014/main" xmlns="" id="{364800B5-FAF4-4C10-A028-97981CCFE3B3}"/>
                </a:ext>
              </a:extLst>
            </p:cNvPr>
            <p:cNvSpPr txBox="1"/>
            <p:nvPr/>
          </p:nvSpPr>
          <p:spPr>
            <a:xfrm>
              <a:off x="4300439" y="4874659"/>
              <a:ext cx="5332218" cy="1200329"/>
            </a:xfrm>
            <a:prstGeom prst="rect">
              <a:avLst/>
            </a:prstGeom>
            <a:solidFill>
              <a:schemeClr val="accent3">
                <a:lumMod val="20000"/>
                <a:lumOff val="80000"/>
              </a:schemeClr>
            </a:solidFill>
            <a:ln>
              <a:solidFill>
                <a:srgbClr val="FFC000"/>
              </a:solidFill>
            </a:ln>
          </p:spPr>
          <p:txBody>
            <a:bodyPr wrap="square" rtlCol="0">
              <a:spAutoFit/>
            </a:bodyPr>
            <a:lstStyle/>
            <a:p>
              <a:r>
                <a:rPr lang="en-US" sz="2400" smtClean="0"/>
                <a:t>   Notation </a:t>
              </a:r>
              <a:endParaRPr lang="en-US" sz="2400" dirty="0"/>
            </a:p>
            <a:p>
              <a:r>
                <a:rPr lang="en-US" sz="2400" dirty="0"/>
                <a:t>		</a:t>
              </a:r>
              <a:r>
                <a:rPr lang="en-US" sz="2400"/>
                <a:t>S </a:t>
              </a:r>
              <a:r>
                <a:rPr lang="en-US" sz="2400" smtClean="0"/>
                <a:t>= </a:t>
              </a:r>
              <a:r>
                <a:rPr lang="en-US" sz="2400" dirty="0"/>
                <a:t>sample space </a:t>
              </a:r>
            </a:p>
            <a:p>
              <a:r>
                <a:rPr lang="en-US" sz="2400" dirty="0"/>
                <a:t>	</a:t>
              </a:r>
              <a:r>
                <a:rPr lang="en-US" sz="2400"/>
                <a:t>	</a:t>
              </a:r>
              <a:r>
                <a:rPr lang="en-US" sz="2400" smtClean="0">
                  <a:sym typeface="Symbol"/>
                </a:rPr>
                <a:t></a:t>
              </a:r>
              <a:r>
                <a:rPr lang="en-US" sz="2400" smtClean="0"/>
                <a:t> = </a:t>
              </a:r>
              <a:r>
                <a:rPr lang="en-US" sz="2400" dirty="0"/>
                <a:t>empty </a:t>
              </a:r>
              <a:r>
                <a:rPr lang="en-US" sz="2400"/>
                <a:t>event </a:t>
              </a:r>
              <a:endParaRPr lang="en-US" sz="2400" dirty="0"/>
            </a:p>
          </p:txBody>
        </p:sp>
        <p:cxnSp>
          <p:nvCxnSpPr>
            <p:cNvPr id="6" name="Straight Connector 5">
              <a:extLst>
                <a:ext uri="{FF2B5EF4-FFF2-40B4-BE49-F238E27FC236}">
                  <a16:creationId xmlns:a16="http://schemas.microsoft.com/office/drawing/2014/main" xmlns="" id="{33FA31AC-BFC8-42EC-A828-020A6F4AA099}"/>
                </a:ext>
              </a:extLst>
            </p:cNvPr>
            <p:cNvCxnSpPr/>
            <p:nvPr/>
          </p:nvCxnSpPr>
          <p:spPr>
            <a:xfrm>
              <a:off x="6038850" y="5059376"/>
              <a:ext cx="0" cy="1015612"/>
            </a:xfrm>
            <a:prstGeom prst="line">
              <a:avLst/>
            </a:prstGeom>
            <a:ln w="76200"/>
          </p:spPr>
          <p:style>
            <a:lnRef idx="1">
              <a:schemeClr val="accent4"/>
            </a:lnRef>
            <a:fillRef idx="0">
              <a:schemeClr val="accent4"/>
            </a:fillRef>
            <a:effectRef idx="0">
              <a:schemeClr val="accent4"/>
            </a:effectRef>
            <a:fontRef idx="minor">
              <a:schemeClr val="tx1"/>
            </a:fontRef>
          </p:style>
        </p:cxnSp>
      </p:grpSp>
      <p:sp>
        <p:nvSpPr>
          <p:cNvPr id="5" name="Date Placeholder 4"/>
          <p:cNvSpPr>
            <a:spLocks noGrp="1"/>
          </p:cNvSpPr>
          <p:nvPr>
            <p:ph type="dt" sz="half" idx="10"/>
          </p:nvPr>
        </p:nvSpPr>
        <p:spPr/>
        <p:txBody>
          <a:bodyPr/>
          <a:lstStyle/>
          <a:p>
            <a:fld id="{E88839AC-BD53-4FBC-8483-A035FAC7862B}"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Chapter 2 - Probability</a:t>
            </a:r>
            <a:endParaRPr lang="en-US"/>
          </a:p>
        </p:txBody>
      </p:sp>
      <p:sp>
        <p:nvSpPr>
          <p:cNvPr id="9" name="Slide Number Placeholder 8"/>
          <p:cNvSpPr>
            <a:spLocks noGrp="1"/>
          </p:cNvSpPr>
          <p:nvPr>
            <p:ph type="sldNum" sz="quarter" idx="12"/>
          </p:nvPr>
        </p:nvSpPr>
        <p:spPr/>
        <p:txBody>
          <a:bodyPr/>
          <a:lstStyle/>
          <a:p>
            <a:fld id="{4869B3E5-427E-42EC-A0B0-9514C8A5A7AC}" type="slidenum">
              <a:rPr lang="en-US" smtClean="0"/>
              <a:t>5</a:t>
            </a:fld>
            <a:endParaRPr lang="en-US"/>
          </a:p>
        </p:txBody>
      </p:sp>
    </p:spTree>
    <p:extLst>
      <p:ext uri="{BB962C8B-B14F-4D97-AF65-F5344CB8AC3E}">
        <p14:creationId xmlns:p14="http://schemas.microsoft.com/office/powerpoint/2010/main" val="337593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C9704-D1DF-4B2E-BF3A-FC77C629C754}"/>
              </a:ext>
            </a:extLst>
          </p:cNvPr>
          <p:cNvSpPr>
            <a:spLocks noGrp="1"/>
          </p:cNvSpPr>
          <p:nvPr>
            <p:ph type="title"/>
          </p:nvPr>
        </p:nvSpPr>
        <p:spPr/>
        <p:txBody>
          <a:bodyPr/>
          <a:lstStyle/>
          <a:p>
            <a:r>
              <a:rPr lang="en-US" altLang="en-US" sz="4400" b="1" dirty="0"/>
              <a:t>Probability</a:t>
            </a:r>
            <a:endParaRPr lang="en-US" dirty="0"/>
          </a:p>
        </p:txBody>
      </p:sp>
      <p:pic>
        <p:nvPicPr>
          <p:cNvPr id="4" name="Picture 3">
            <a:extLst>
              <a:ext uri="{FF2B5EF4-FFF2-40B4-BE49-F238E27FC236}">
                <a16:creationId xmlns:a16="http://schemas.microsoft.com/office/drawing/2014/main" xmlns="" id="{65245331-9C8D-41C6-A188-619A977306C8}"/>
              </a:ext>
            </a:extLst>
          </p:cNvPr>
          <p:cNvPicPr>
            <a:picLocks noChangeAspect="1"/>
          </p:cNvPicPr>
          <p:nvPr/>
        </p:nvPicPr>
        <p:blipFill>
          <a:blip r:embed="rId2"/>
          <a:stretch>
            <a:fillRect/>
          </a:stretch>
        </p:blipFill>
        <p:spPr>
          <a:xfrm>
            <a:off x="7996162" y="3606385"/>
            <a:ext cx="1302710" cy="1932709"/>
          </a:xfrm>
          <a:prstGeom prst="rect">
            <a:avLst/>
          </a:prstGeom>
        </p:spPr>
      </p:pic>
      <p:sp>
        <p:nvSpPr>
          <p:cNvPr id="5" name="TextBox 4">
            <a:extLst>
              <a:ext uri="{FF2B5EF4-FFF2-40B4-BE49-F238E27FC236}">
                <a16:creationId xmlns:a16="http://schemas.microsoft.com/office/drawing/2014/main" xmlns="" id="{E9B809E3-CC92-44B4-A0E0-5A3154CFB5C5}"/>
              </a:ext>
            </a:extLst>
          </p:cNvPr>
          <p:cNvSpPr txBox="1"/>
          <p:nvPr/>
        </p:nvSpPr>
        <p:spPr>
          <a:xfrm>
            <a:off x="8595344" y="4095685"/>
            <a:ext cx="1181734" cy="954107"/>
          </a:xfrm>
          <a:prstGeom prst="rect">
            <a:avLst/>
          </a:prstGeom>
          <a:noFill/>
        </p:spPr>
        <p:txBody>
          <a:bodyPr wrap="none" rtlCol="0">
            <a:spAutoFit/>
          </a:bodyPr>
          <a:lstStyle/>
          <a:p>
            <a:r>
              <a:rPr lang="en-US" sz="5600" dirty="0">
                <a:solidFill>
                  <a:srgbClr val="0000CC"/>
                </a:solidFill>
              </a:rPr>
              <a:t>1/6</a:t>
            </a:r>
          </a:p>
        </p:txBody>
      </p:sp>
      <p:pic>
        <p:nvPicPr>
          <p:cNvPr id="8" name="Picture 7">
            <a:extLst>
              <a:ext uri="{FF2B5EF4-FFF2-40B4-BE49-F238E27FC236}">
                <a16:creationId xmlns:a16="http://schemas.microsoft.com/office/drawing/2014/main" xmlns="" id="{399AAC84-C497-418B-8A95-2169E852F553}"/>
              </a:ext>
            </a:extLst>
          </p:cNvPr>
          <p:cNvPicPr>
            <a:picLocks noChangeAspect="1"/>
          </p:cNvPicPr>
          <p:nvPr/>
        </p:nvPicPr>
        <p:blipFill>
          <a:blip r:embed="rId3"/>
          <a:stretch>
            <a:fillRect/>
          </a:stretch>
        </p:blipFill>
        <p:spPr>
          <a:xfrm>
            <a:off x="3246683" y="4061653"/>
            <a:ext cx="1673099" cy="988139"/>
          </a:xfrm>
          <a:prstGeom prst="rect">
            <a:avLst/>
          </a:prstGeom>
        </p:spPr>
      </p:pic>
      <p:sp>
        <p:nvSpPr>
          <p:cNvPr id="9" name="TextBox 8">
            <a:extLst>
              <a:ext uri="{FF2B5EF4-FFF2-40B4-BE49-F238E27FC236}">
                <a16:creationId xmlns:a16="http://schemas.microsoft.com/office/drawing/2014/main" xmlns="" id="{DD82F74E-31CB-4E62-9CA0-F43DDC833563}"/>
              </a:ext>
            </a:extLst>
          </p:cNvPr>
          <p:cNvSpPr txBox="1"/>
          <p:nvPr/>
        </p:nvSpPr>
        <p:spPr>
          <a:xfrm>
            <a:off x="1957132" y="4140018"/>
            <a:ext cx="1181734" cy="954107"/>
          </a:xfrm>
          <a:prstGeom prst="rect">
            <a:avLst/>
          </a:prstGeom>
          <a:noFill/>
        </p:spPr>
        <p:txBody>
          <a:bodyPr wrap="none" rtlCol="0">
            <a:spAutoFit/>
          </a:bodyPr>
          <a:lstStyle/>
          <a:p>
            <a:r>
              <a:rPr lang="en-US" sz="5600" dirty="0">
                <a:solidFill>
                  <a:srgbClr val="0000CC"/>
                </a:solidFill>
              </a:rPr>
              <a:t>1/2</a:t>
            </a:r>
          </a:p>
        </p:txBody>
      </p:sp>
      <p:sp>
        <p:nvSpPr>
          <p:cNvPr id="10" name="Rectangle 9"/>
          <p:cNvSpPr/>
          <p:nvPr/>
        </p:nvSpPr>
        <p:spPr>
          <a:xfrm>
            <a:off x="1716066" y="3658830"/>
            <a:ext cx="3695178" cy="19164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90148" y="3457183"/>
            <a:ext cx="3081403" cy="23047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81580" y="4518144"/>
            <a:ext cx="3309818" cy="538403"/>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i="1">
                <a:solidFill>
                  <a:schemeClr val="tx1"/>
                </a:solidFill>
              </a:rPr>
              <a:t>equally </a:t>
            </a:r>
            <a:r>
              <a:rPr lang="en-US" sz="2200" i="1" smtClean="0">
                <a:solidFill>
                  <a:schemeClr val="tx1"/>
                </a:solidFill>
              </a:rPr>
              <a:t>likely</a:t>
            </a:r>
            <a:endParaRPr lang="en-US" sz="2200">
              <a:solidFill>
                <a:schemeClr val="tx1"/>
              </a:solidFill>
            </a:endParaRPr>
          </a:p>
        </p:txBody>
      </p:sp>
      <p:sp>
        <p:nvSpPr>
          <p:cNvPr id="13" name="Rounded Rectangle 12"/>
          <p:cNvSpPr/>
          <p:nvPr/>
        </p:nvSpPr>
        <p:spPr>
          <a:xfrm>
            <a:off x="588724" y="1317692"/>
            <a:ext cx="10947747" cy="1939075"/>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0"/>
              </a:spcBef>
              <a:buFont typeface="Arial" panose="020B0604020202020204" pitchFamily="34" charset="0"/>
              <a:buChar char="•"/>
            </a:pPr>
            <a:r>
              <a:rPr lang="en-US" altLang="en-US" sz="2400">
                <a:solidFill>
                  <a:schemeClr val="tx1"/>
                </a:solidFill>
              </a:rPr>
              <a:t>Used to represent risk or uncertainty in engineering applications</a:t>
            </a:r>
          </a:p>
          <a:p>
            <a:pPr marL="342900" indent="-342900">
              <a:spcBef>
                <a:spcPct val="0"/>
              </a:spcBef>
              <a:buFont typeface="Arial" panose="020B0604020202020204" pitchFamily="34" charset="0"/>
              <a:buChar char="•"/>
            </a:pPr>
            <a:r>
              <a:rPr lang="en-US" altLang="en-US" sz="2400">
                <a:solidFill>
                  <a:schemeClr val="tx1"/>
                </a:solidFill>
              </a:rPr>
              <a:t>Can be interpreted as our degree of belief</a:t>
            </a:r>
          </a:p>
          <a:p>
            <a:pPr marL="342900" indent="-342900">
              <a:spcBef>
                <a:spcPct val="0"/>
              </a:spcBef>
              <a:buFont typeface="Arial" panose="020B0604020202020204" pitchFamily="34" charset="0"/>
              <a:buChar char="•"/>
            </a:pPr>
            <a:r>
              <a:rPr lang="en-US" sz="2400" smtClean="0">
                <a:solidFill>
                  <a:schemeClr val="tx1"/>
                </a:solidFill>
              </a:rPr>
              <a:t>If </a:t>
            </a:r>
            <a:r>
              <a:rPr lang="en-US" sz="2400">
                <a:solidFill>
                  <a:schemeClr val="tx1"/>
                </a:solidFill>
              </a:rPr>
              <a:t>a sample space consists of N possible outcomes that are </a:t>
            </a:r>
            <a:r>
              <a:rPr lang="en-US" sz="2400" i="1">
                <a:solidFill>
                  <a:srgbClr val="0000CC"/>
                </a:solidFill>
              </a:rPr>
              <a:t>equally likely</a:t>
            </a:r>
            <a:r>
              <a:rPr lang="en-US" sz="2400">
                <a:solidFill>
                  <a:schemeClr val="tx1"/>
                </a:solidFill>
              </a:rPr>
              <a:t>, the probability of each outcome is </a:t>
            </a:r>
            <a:r>
              <a:rPr lang="en-US" sz="2400">
                <a:solidFill>
                  <a:schemeClr val="tx1"/>
                </a:solidFill>
              </a:rPr>
              <a:t>1/N</a:t>
            </a:r>
            <a:r>
              <a:rPr lang="en-US" sz="2400" smtClean="0">
                <a:solidFill>
                  <a:schemeClr val="tx1"/>
                </a:solidFill>
              </a:rPr>
              <a:t>.</a:t>
            </a:r>
            <a:endParaRPr lang="en-US" altLang="en-US" sz="2400">
              <a:solidFill>
                <a:schemeClr val="tx1"/>
              </a:solidFill>
            </a:endParaRPr>
          </a:p>
        </p:txBody>
      </p:sp>
      <p:sp>
        <p:nvSpPr>
          <p:cNvPr id="14" name="Date Placeholder 13"/>
          <p:cNvSpPr>
            <a:spLocks noGrp="1"/>
          </p:cNvSpPr>
          <p:nvPr>
            <p:ph type="dt" sz="half" idx="10"/>
          </p:nvPr>
        </p:nvSpPr>
        <p:spPr/>
        <p:txBody>
          <a:bodyPr/>
          <a:lstStyle/>
          <a:p>
            <a:fld id="{7C47549E-56D5-4DB3-B381-3B77C3D9B837}" type="datetime1">
              <a:rPr lang="en-US" smtClean="0"/>
              <a:t>12/15/2021</a:t>
            </a:fld>
            <a:endParaRPr lang="en-US"/>
          </a:p>
        </p:txBody>
      </p:sp>
      <p:sp>
        <p:nvSpPr>
          <p:cNvPr id="15" name="Footer Placeholder 14"/>
          <p:cNvSpPr>
            <a:spLocks noGrp="1"/>
          </p:cNvSpPr>
          <p:nvPr>
            <p:ph type="ftr" sz="quarter" idx="11"/>
          </p:nvPr>
        </p:nvSpPr>
        <p:spPr/>
        <p:txBody>
          <a:bodyPr/>
          <a:lstStyle/>
          <a:p>
            <a:r>
              <a:rPr lang="en-US" smtClean="0"/>
              <a:t>Chapter 2 - Probability</a:t>
            </a:r>
            <a:endParaRPr lang="en-US"/>
          </a:p>
        </p:txBody>
      </p:sp>
      <p:sp>
        <p:nvSpPr>
          <p:cNvPr id="16" name="Slide Number Placeholder 15"/>
          <p:cNvSpPr>
            <a:spLocks noGrp="1"/>
          </p:cNvSpPr>
          <p:nvPr>
            <p:ph type="sldNum" sz="quarter" idx="12"/>
          </p:nvPr>
        </p:nvSpPr>
        <p:spPr/>
        <p:txBody>
          <a:bodyPr/>
          <a:lstStyle/>
          <a:p>
            <a:fld id="{4869B3E5-427E-42EC-A0B0-9514C8A5A7AC}" type="slidenum">
              <a:rPr lang="en-US" smtClean="0"/>
              <a:t>6</a:t>
            </a:fld>
            <a:endParaRPr lang="en-US"/>
          </a:p>
        </p:txBody>
      </p:sp>
    </p:spTree>
    <p:extLst>
      <p:ext uri="{BB962C8B-B14F-4D97-AF65-F5344CB8AC3E}">
        <p14:creationId xmlns:p14="http://schemas.microsoft.com/office/powerpoint/2010/main" val="24130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1B22A-1CD1-494F-871B-2BFB5AEEC129}"/>
              </a:ext>
            </a:extLst>
          </p:cNvPr>
          <p:cNvSpPr>
            <a:spLocks noGrp="1"/>
          </p:cNvSpPr>
          <p:nvPr>
            <p:ph type="title"/>
          </p:nvPr>
        </p:nvSpPr>
        <p:spPr/>
        <p:txBody>
          <a:bodyPr/>
          <a:lstStyle/>
          <a:p>
            <a:r>
              <a:rPr lang="en-US" dirty="0"/>
              <a:t>Probability - Ex</a:t>
            </a:r>
          </a:p>
        </p:txBody>
      </p:sp>
      <p:sp>
        <p:nvSpPr>
          <p:cNvPr id="4" name="TextBox 3">
            <a:extLst>
              <a:ext uri="{FF2B5EF4-FFF2-40B4-BE49-F238E27FC236}">
                <a16:creationId xmlns:a16="http://schemas.microsoft.com/office/drawing/2014/main" xmlns="" id="{1E1AA6BA-59CE-4368-BF59-E8B7A00CF8F1}"/>
              </a:ext>
            </a:extLst>
          </p:cNvPr>
          <p:cNvSpPr txBox="1"/>
          <p:nvPr/>
        </p:nvSpPr>
        <p:spPr>
          <a:xfrm>
            <a:off x="965288" y="2539121"/>
            <a:ext cx="5416868" cy="3416320"/>
          </a:xfrm>
          <a:prstGeom prst="rect">
            <a:avLst/>
          </a:prstGeom>
          <a:noFill/>
        </p:spPr>
        <p:txBody>
          <a:bodyPr wrap="none" rtlCol="0">
            <a:spAutoFit/>
          </a:bodyPr>
          <a:lstStyle/>
          <a:p>
            <a:r>
              <a:rPr lang="en-US" sz="2400" b="1" smtClean="0"/>
              <a:t>Ex.</a:t>
            </a:r>
            <a:r>
              <a:rPr lang="en-US" sz="2400" smtClean="0"/>
              <a:t> Given </a:t>
            </a:r>
            <a:endParaRPr lang="en-US" sz="2400" dirty="0"/>
          </a:p>
          <a:p>
            <a:r>
              <a:rPr lang="en-US" sz="2400" dirty="0"/>
              <a:t> Outcome    |	 a	b	c	d</a:t>
            </a:r>
          </a:p>
          <a:p>
            <a:r>
              <a:rPr lang="en-US" sz="2400" dirty="0"/>
              <a:t>---------------------------------------------------</a:t>
            </a:r>
          </a:p>
          <a:p>
            <a:r>
              <a:rPr lang="en-US" sz="2400" dirty="0"/>
              <a:t> Probability  |	 0.1	0.3	0.5	0.1</a:t>
            </a:r>
          </a:p>
          <a:p>
            <a:endParaRPr lang="en-US" sz="2400" dirty="0"/>
          </a:p>
          <a:p>
            <a:r>
              <a:rPr lang="en-US" sz="2400" dirty="0"/>
              <a:t>Consider </a:t>
            </a:r>
            <a:r>
              <a:rPr lang="en-US" sz="2400"/>
              <a:t>the </a:t>
            </a:r>
            <a:r>
              <a:rPr lang="en-US" sz="2400" smtClean="0"/>
              <a:t>events:</a:t>
            </a:r>
          </a:p>
          <a:p>
            <a:r>
              <a:rPr lang="en-US" sz="2400" smtClean="0"/>
              <a:t>A </a:t>
            </a:r>
            <a:r>
              <a:rPr lang="en-US" sz="2400" dirty="0"/>
              <a:t>= {a, b</a:t>
            </a:r>
            <a:r>
              <a:rPr lang="en-US" sz="2400"/>
              <a:t>}, </a:t>
            </a:r>
            <a:r>
              <a:rPr lang="en-US" sz="2400" smtClean="0"/>
              <a:t>B</a:t>
            </a:r>
            <a:r>
              <a:rPr lang="en-US" sz="2400" dirty="0"/>
              <a:t>= {b, c, d}, C = {d}</a:t>
            </a:r>
          </a:p>
          <a:p>
            <a:r>
              <a:rPr lang="en-US" sz="2400" dirty="0"/>
              <a:t>a/ Find P(A), P(B), P(C)</a:t>
            </a:r>
          </a:p>
          <a:p>
            <a:r>
              <a:rPr lang="en-US" sz="2400" dirty="0"/>
              <a:t>b/ </a:t>
            </a:r>
            <a:r>
              <a:rPr lang="en-US" sz="2400"/>
              <a:t>Find </a:t>
            </a:r>
            <a:r>
              <a:rPr lang="en-US" sz="2400" smtClean="0"/>
              <a:t>P(A</a:t>
            </a:r>
            <a:r>
              <a:rPr lang="en-US" sz="2400" smtClean="0">
                <a:sym typeface="Symbol"/>
              </a:rPr>
              <a:t></a:t>
            </a:r>
            <a:r>
              <a:rPr lang="en-US" sz="2400" smtClean="0"/>
              <a:t>), P(B</a:t>
            </a:r>
            <a:r>
              <a:rPr lang="en-US" sz="2400" smtClean="0">
                <a:sym typeface="Symbol"/>
              </a:rPr>
              <a:t></a:t>
            </a:r>
            <a:r>
              <a:rPr lang="en-US" sz="2400" smtClean="0"/>
              <a:t>),</a:t>
            </a:r>
            <a:r>
              <a:rPr lang="en-US" sz="2400" smtClean="0">
                <a:sym typeface="Symbol" panose="05050102010706020507" pitchFamily="18" charset="2"/>
              </a:rPr>
              <a:t> </a:t>
            </a:r>
            <a:r>
              <a:rPr lang="en-US" sz="2400">
                <a:sym typeface="Symbol" panose="05050102010706020507" pitchFamily="18" charset="2"/>
              </a:rPr>
              <a:t>P(</a:t>
            </a:r>
            <a:r>
              <a:rPr lang="en-US" sz="2400"/>
              <a:t>A</a:t>
            </a:r>
            <a:r>
              <a:rPr lang="en-US" sz="2400" smtClean="0">
                <a:sym typeface="Symbol" panose="05050102010706020507" pitchFamily="18" charset="2"/>
              </a:rPr>
              <a:t>C</a:t>
            </a:r>
            <a:r>
              <a:rPr lang="en-US" sz="2400" smtClean="0">
                <a:sym typeface="Symbol"/>
              </a:rPr>
              <a:t></a:t>
            </a:r>
            <a:r>
              <a:rPr lang="en-US" sz="2400" smtClean="0">
                <a:sym typeface="Symbol" panose="05050102010706020507" pitchFamily="18" charset="2"/>
              </a:rPr>
              <a:t>)</a:t>
            </a:r>
            <a:endParaRPr lang="en-US" sz="2400" dirty="0"/>
          </a:p>
        </p:txBody>
      </p:sp>
      <p:grpSp>
        <p:nvGrpSpPr>
          <p:cNvPr id="5" name="Group 4">
            <a:extLst>
              <a:ext uri="{FF2B5EF4-FFF2-40B4-BE49-F238E27FC236}">
                <a16:creationId xmlns:a16="http://schemas.microsoft.com/office/drawing/2014/main" xmlns="" id="{898A2DCB-4228-4704-AE52-F456D2F2F2C3}"/>
              </a:ext>
            </a:extLst>
          </p:cNvPr>
          <p:cNvGrpSpPr/>
          <p:nvPr/>
        </p:nvGrpSpPr>
        <p:grpSpPr>
          <a:xfrm>
            <a:off x="5824604" y="4578443"/>
            <a:ext cx="5428547" cy="1200329"/>
            <a:chOff x="3645763" y="4874659"/>
            <a:chExt cx="5428547" cy="1200329"/>
          </a:xfrm>
        </p:grpSpPr>
        <p:sp>
          <p:nvSpPr>
            <p:cNvPr id="6" name="TextBox 5">
              <a:extLst>
                <a:ext uri="{FF2B5EF4-FFF2-40B4-BE49-F238E27FC236}">
                  <a16:creationId xmlns:a16="http://schemas.microsoft.com/office/drawing/2014/main" xmlns="" id="{9C8327A0-F834-4A42-845E-5C43F28A0B28}"/>
                </a:ext>
              </a:extLst>
            </p:cNvPr>
            <p:cNvSpPr txBox="1"/>
            <p:nvPr/>
          </p:nvSpPr>
          <p:spPr>
            <a:xfrm>
              <a:off x="3645763" y="4874659"/>
              <a:ext cx="5428547" cy="1200329"/>
            </a:xfrm>
            <a:prstGeom prst="rect">
              <a:avLst/>
            </a:prstGeom>
            <a:solidFill>
              <a:schemeClr val="accent3">
                <a:lumMod val="20000"/>
                <a:lumOff val="80000"/>
              </a:schemeClr>
            </a:solidFill>
            <a:ln>
              <a:noFill/>
            </a:ln>
          </p:spPr>
          <p:txBody>
            <a:bodyPr wrap="square" rtlCol="0">
              <a:spAutoFit/>
            </a:bodyPr>
            <a:lstStyle/>
            <a:p>
              <a:r>
                <a:rPr lang="en-US" sz="2400" smtClean="0"/>
                <a:t>  Notation </a:t>
              </a:r>
              <a:endParaRPr lang="en-US" sz="2400" dirty="0"/>
            </a:p>
            <a:p>
              <a:r>
                <a:rPr lang="en-US" sz="2400"/>
                <a:t>	</a:t>
              </a:r>
              <a:r>
                <a:rPr lang="en-US" sz="2400" smtClean="0"/>
                <a:t>P(E): probability of event E</a:t>
              </a:r>
            </a:p>
            <a:p>
              <a:r>
                <a:rPr lang="en-US" sz="2400"/>
                <a:t>	</a:t>
              </a:r>
              <a:r>
                <a:rPr lang="en-US" sz="2400" smtClean="0"/>
                <a:t>E</a:t>
              </a:r>
              <a:r>
                <a:rPr lang="en-US" sz="2400" smtClean="0">
                  <a:sym typeface="Symbol"/>
                </a:rPr>
                <a:t></a:t>
              </a:r>
              <a:r>
                <a:rPr lang="en-US" sz="2400" smtClean="0"/>
                <a:t> </a:t>
              </a:r>
              <a:r>
                <a:rPr lang="en-US" sz="2400" dirty="0"/>
                <a:t>: complement of event E</a:t>
              </a:r>
            </a:p>
          </p:txBody>
        </p:sp>
        <p:cxnSp>
          <p:nvCxnSpPr>
            <p:cNvPr id="7" name="Straight Connector 6">
              <a:extLst>
                <a:ext uri="{FF2B5EF4-FFF2-40B4-BE49-F238E27FC236}">
                  <a16:creationId xmlns:a16="http://schemas.microsoft.com/office/drawing/2014/main" xmlns="" id="{E1CCA839-1B2A-4B8D-A748-0A73F37E72BF}"/>
                </a:ext>
              </a:extLst>
            </p:cNvPr>
            <p:cNvCxnSpPr>
              <a:cxnSpLocks/>
            </p:cNvCxnSpPr>
            <p:nvPr/>
          </p:nvCxnSpPr>
          <p:spPr>
            <a:xfrm>
              <a:off x="4493766" y="5267297"/>
              <a:ext cx="0" cy="807691"/>
            </a:xfrm>
            <a:prstGeom prst="line">
              <a:avLst/>
            </a:prstGeom>
            <a:ln w="76200">
              <a:solidFill>
                <a:srgbClr val="FFC000"/>
              </a:solidFill>
            </a:ln>
          </p:spPr>
          <p:style>
            <a:lnRef idx="1">
              <a:schemeClr val="accent4"/>
            </a:lnRef>
            <a:fillRef idx="0">
              <a:schemeClr val="accent4"/>
            </a:fillRef>
            <a:effectRef idx="0">
              <a:schemeClr val="accent4"/>
            </a:effectRef>
            <a:fontRef idx="minor">
              <a:schemeClr val="tx1"/>
            </a:fontRef>
          </p:style>
        </p:cxnSp>
      </p:grpSp>
      <p:grpSp>
        <p:nvGrpSpPr>
          <p:cNvPr id="20" name="Group 19">
            <a:extLst>
              <a:ext uri="{FF2B5EF4-FFF2-40B4-BE49-F238E27FC236}">
                <a16:creationId xmlns:a16="http://schemas.microsoft.com/office/drawing/2014/main" xmlns="" id="{5588FB99-73C1-4B75-A31F-35C1B79AA749}"/>
              </a:ext>
            </a:extLst>
          </p:cNvPr>
          <p:cNvGrpSpPr/>
          <p:nvPr/>
        </p:nvGrpSpPr>
        <p:grpSpPr>
          <a:xfrm>
            <a:off x="8268181" y="3101129"/>
            <a:ext cx="2424654" cy="1040130"/>
            <a:chOff x="8949215" y="3919333"/>
            <a:chExt cx="2424654" cy="1040130"/>
          </a:xfrm>
        </p:grpSpPr>
        <p:grpSp>
          <p:nvGrpSpPr>
            <p:cNvPr id="15" name="Group 14">
              <a:extLst>
                <a:ext uri="{FF2B5EF4-FFF2-40B4-BE49-F238E27FC236}">
                  <a16:creationId xmlns:a16="http://schemas.microsoft.com/office/drawing/2014/main" xmlns="" id="{8B7FD902-F692-437B-9CD9-505235814CCA}"/>
                </a:ext>
              </a:extLst>
            </p:cNvPr>
            <p:cNvGrpSpPr/>
            <p:nvPr/>
          </p:nvGrpSpPr>
          <p:grpSpPr>
            <a:xfrm>
              <a:off x="8949215" y="3919333"/>
              <a:ext cx="1796463" cy="1040130"/>
              <a:chOff x="8101917" y="2908935"/>
              <a:chExt cx="1796463" cy="1040130"/>
            </a:xfrm>
          </p:grpSpPr>
          <p:sp>
            <p:nvSpPr>
              <p:cNvPr id="13" name="Rectangle 12">
                <a:extLst>
                  <a:ext uri="{FF2B5EF4-FFF2-40B4-BE49-F238E27FC236}">
                    <a16:creationId xmlns:a16="http://schemas.microsoft.com/office/drawing/2014/main" xmlns="" id="{7F7E2235-A74B-4060-A3A8-2030C5BB28DB}"/>
                  </a:ext>
                </a:extLst>
              </p:cNvPr>
              <p:cNvSpPr/>
              <p:nvPr/>
            </p:nvSpPr>
            <p:spPr>
              <a:xfrm>
                <a:off x="8101917" y="2908935"/>
                <a:ext cx="1796463" cy="104013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ardrop 13">
                <a:extLst>
                  <a:ext uri="{FF2B5EF4-FFF2-40B4-BE49-F238E27FC236}">
                    <a16:creationId xmlns:a16="http://schemas.microsoft.com/office/drawing/2014/main" xmlns="" id="{AABC63FC-14EF-4F4B-AF60-38C155359646}"/>
                  </a:ext>
                </a:extLst>
              </p:cNvPr>
              <p:cNvSpPr/>
              <p:nvPr/>
            </p:nvSpPr>
            <p:spPr>
              <a:xfrm>
                <a:off x="8743949" y="3061230"/>
                <a:ext cx="574285" cy="735539"/>
              </a:xfrm>
              <a:prstGeom prst="teardrop">
                <a:avLst>
                  <a:gd name="adj" fmla="val 3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xmlns="" id="{054CD8E8-ECB9-4A0F-B207-B758FB5932AC}"/>
                </a:ext>
              </a:extLst>
            </p:cNvPr>
            <p:cNvSpPr txBox="1"/>
            <p:nvPr/>
          </p:nvSpPr>
          <p:spPr>
            <a:xfrm>
              <a:off x="9636963" y="4231665"/>
              <a:ext cx="389850" cy="461665"/>
            </a:xfrm>
            <a:prstGeom prst="rect">
              <a:avLst/>
            </a:prstGeom>
            <a:noFill/>
          </p:spPr>
          <p:txBody>
            <a:bodyPr wrap="none" rtlCol="0">
              <a:spAutoFit/>
            </a:bodyPr>
            <a:lstStyle/>
            <a:p>
              <a:r>
                <a:rPr lang="en-US" sz="2400" dirty="0">
                  <a:solidFill>
                    <a:srgbClr val="FFFF00"/>
                  </a:solidFill>
                </a:rPr>
                <a:t>E</a:t>
              </a:r>
            </a:p>
          </p:txBody>
        </p:sp>
        <p:sp>
          <p:nvSpPr>
            <p:cNvPr id="17" name="TextBox 16">
              <a:extLst>
                <a:ext uri="{FF2B5EF4-FFF2-40B4-BE49-F238E27FC236}">
                  <a16:creationId xmlns:a16="http://schemas.microsoft.com/office/drawing/2014/main" xmlns="" id="{DB59E140-6C80-4F70-88E6-7097527BEAB2}"/>
                </a:ext>
              </a:extLst>
            </p:cNvPr>
            <p:cNvSpPr txBox="1"/>
            <p:nvPr/>
          </p:nvSpPr>
          <p:spPr>
            <a:xfrm>
              <a:off x="10908677" y="4383628"/>
              <a:ext cx="465192" cy="461665"/>
            </a:xfrm>
            <a:prstGeom prst="rect">
              <a:avLst/>
            </a:prstGeom>
            <a:noFill/>
          </p:spPr>
          <p:txBody>
            <a:bodyPr wrap="none" rtlCol="0">
              <a:spAutoFit/>
            </a:bodyPr>
            <a:lstStyle/>
            <a:p>
              <a:r>
                <a:rPr lang="en-US" sz="2400" smtClean="0">
                  <a:solidFill>
                    <a:srgbClr val="FF0000"/>
                  </a:solidFill>
                </a:rPr>
                <a:t>E</a:t>
              </a:r>
              <a:r>
                <a:rPr lang="en-US" sz="2400" smtClean="0">
                  <a:solidFill>
                    <a:srgbClr val="FF0000"/>
                  </a:solidFill>
                  <a:sym typeface="Symbol"/>
                </a:rPr>
                <a:t></a:t>
              </a:r>
              <a:endParaRPr lang="en-US" sz="2400" dirty="0">
                <a:solidFill>
                  <a:srgbClr val="FF0000"/>
                </a:solidFill>
              </a:endParaRPr>
            </a:p>
          </p:txBody>
        </p:sp>
        <p:cxnSp>
          <p:nvCxnSpPr>
            <p:cNvPr id="19" name="Straight Connector 18">
              <a:extLst>
                <a:ext uri="{FF2B5EF4-FFF2-40B4-BE49-F238E27FC236}">
                  <a16:creationId xmlns:a16="http://schemas.microsoft.com/office/drawing/2014/main" xmlns="" id="{2A691DED-6112-47A0-8A23-CFAF6810A64E}"/>
                </a:ext>
              </a:extLst>
            </p:cNvPr>
            <p:cNvCxnSpPr>
              <a:endCxn id="17" idx="1"/>
            </p:cNvCxnSpPr>
            <p:nvPr/>
          </p:nvCxnSpPr>
          <p:spPr>
            <a:xfrm>
              <a:off x="10424160" y="4439397"/>
              <a:ext cx="484517" cy="175064"/>
            </a:xfrm>
            <a:prstGeom prst="line">
              <a:avLst/>
            </a:prstGeom>
          </p:spPr>
          <p:style>
            <a:lnRef idx="1">
              <a:schemeClr val="dk1"/>
            </a:lnRef>
            <a:fillRef idx="0">
              <a:schemeClr val="dk1"/>
            </a:fillRef>
            <a:effectRef idx="0">
              <a:schemeClr val="dk1"/>
            </a:effectRef>
            <a:fontRef idx="minor">
              <a:schemeClr val="tx1"/>
            </a:fontRef>
          </p:style>
        </p:cxnSp>
      </p:grpSp>
      <p:sp>
        <p:nvSpPr>
          <p:cNvPr id="8" name="Date Placeholder 7"/>
          <p:cNvSpPr>
            <a:spLocks noGrp="1"/>
          </p:cNvSpPr>
          <p:nvPr>
            <p:ph type="dt" sz="half" idx="10"/>
          </p:nvPr>
        </p:nvSpPr>
        <p:spPr/>
        <p:txBody>
          <a:bodyPr/>
          <a:lstStyle/>
          <a:p>
            <a:fld id="{53FB83AB-5D65-42AD-93A3-27290547B601}" type="datetime1">
              <a:rPr lang="en-US" smtClean="0"/>
              <a:t>12/15/2021</a:t>
            </a:fld>
            <a:endParaRPr lang="en-US"/>
          </a:p>
        </p:txBody>
      </p:sp>
      <p:sp>
        <p:nvSpPr>
          <p:cNvPr id="9" name="Footer Placeholder 8"/>
          <p:cNvSpPr>
            <a:spLocks noGrp="1"/>
          </p:cNvSpPr>
          <p:nvPr>
            <p:ph type="ftr" sz="quarter" idx="11"/>
          </p:nvPr>
        </p:nvSpPr>
        <p:spPr/>
        <p:txBody>
          <a:bodyPr/>
          <a:lstStyle/>
          <a:p>
            <a:r>
              <a:rPr lang="en-US" smtClean="0"/>
              <a:t>Chapter 2 - Probability</a:t>
            </a:r>
            <a:endParaRPr lang="en-US"/>
          </a:p>
        </p:txBody>
      </p:sp>
      <p:sp>
        <p:nvSpPr>
          <p:cNvPr id="10" name="Slide Number Placeholder 9"/>
          <p:cNvSpPr>
            <a:spLocks noGrp="1"/>
          </p:cNvSpPr>
          <p:nvPr>
            <p:ph type="sldNum" sz="quarter" idx="12"/>
          </p:nvPr>
        </p:nvSpPr>
        <p:spPr/>
        <p:txBody>
          <a:bodyPr/>
          <a:lstStyle/>
          <a:p>
            <a:fld id="{4869B3E5-427E-42EC-A0B0-9514C8A5A7AC}" type="slidenum">
              <a:rPr lang="en-US" smtClean="0"/>
              <a:t>7</a:t>
            </a:fld>
            <a:endParaRPr lang="en-US"/>
          </a:p>
        </p:txBody>
      </p:sp>
      <p:sp>
        <p:nvSpPr>
          <p:cNvPr id="11" name="Rounded Rectangle 10"/>
          <p:cNvSpPr/>
          <p:nvPr/>
        </p:nvSpPr>
        <p:spPr>
          <a:xfrm>
            <a:off x="774225" y="1221405"/>
            <a:ext cx="10749720" cy="1183592"/>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For a discrete sample space, the </a:t>
            </a:r>
            <a:r>
              <a:rPr lang="en-US" sz="2400" i="1">
                <a:solidFill>
                  <a:schemeClr val="tx1"/>
                </a:solidFill>
              </a:rPr>
              <a:t>probability</a:t>
            </a:r>
            <a:r>
              <a:rPr lang="en-US" sz="2400">
                <a:solidFill>
                  <a:schemeClr val="tx1"/>
                </a:solidFill>
              </a:rPr>
              <a:t> of an event E, denoted </a:t>
            </a:r>
            <a:r>
              <a:rPr lang="en-US" sz="2400">
                <a:solidFill>
                  <a:schemeClr val="tx1"/>
                </a:solidFill>
              </a:rPr>
              <a:t>as </a:t>
            </a:r>
            <a:r>
              <a:rPr lang="en-US" sz="2400" smtClean="0">
                <a:solidFill>
                  <a:schemeClr val="tx1"/>
                </a:solidFill>
              </a:rPr>
              <a:t>P(E), </a:t>
            </a:r>
            <a:r>
              <a:rPr lang="en-US" sz="2400">
                <a:solidFill>
                  <a:schemeClr val="tx1"/>
                </a:solidFill>
              </a:rPr>
              <a:t>equals the sum of the probabilities of the outcomes in E.</a:t>
            </a:r>
          </a:p>
        </p:txBody>
      </p:sp>
    </p:spTree>
    <p:extLst>
      <p:ext uri="{BB962C8B-B14F-4D97-AF65-F5344CB8AC3E}">
        <p14:creationId xmlns:p14="http://schemas.microsoft.com/office/powerpoint/2010/main" val="852010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2E127-3755-47AB-A112-9E9D979EEEEE}"/>
              </a:ext>
            </a:extLst>
          </p:cNvPr>
          <p:cNvSpPr>
            <a:spLocks noGrp="1"/>
          </p:cNvSpPr>
          <p:nvPr>
            <p:ph type="title"/>
          </p:nvPr>
        </p:nvSpPr>
        <p:spPr/>
        <p:txBody>
          <a:bodyPr/>
          <a:lstStyle/>
          <a:p>
            <a:r>
              <a:rPr lang="en-US" dirty="0"/>
              <a:t>Probability - Ex</a:t>
            </a:r>
          </a:p>
        </p:txBody>
      </p:sp>
      <p:sp>
        <p:nvSpPr>
          <p:cNvPr id="3" name="Content Placeholder 2">
            <a:extLst>
              <a:ext uri="{FF2B5EF4-FFF2-40B4-BE49-F238E27FC236}">
                <a16:creationId xmlns:a16="http://schemas.microsoft.com/office/drawing/2014/main" xmlns="" id="{A77EEC96-7F79-4A0F-97EB-B23DAB1FB2FE}"/>
              </a:ext>
            </a:extLst>
          </p:cNvPr>
          <p:cNvSpPr>
            <a:spLocks noGrp="1"/>
          </p:cNvSpPr>
          <p:nvPr>
            <p:ph idx="1"/>
          </p:nvPr>
        </p:nvSpPr>
        <p:spPr>
          <a:xfrm>
            <a:off x="845507" y="2522244"/>
            <a:ext cx="10515600" cy="3565405"/>
          </a:xfrm>
        </p:spPr>
        <p:txBody>
          <a:bodyPr>
            <a:normAutofit/>
          </a:bodyPr>
          <a:lstStyle/>
          <a:p>
            <a:pPr marL="0" indent="0">
              <a:buNone/>
            </a:pPr>
            <a:r>
              <a:rPr lang="en-US" sz="2400" smtClean="0"/>
              <a:t>Solution </a:t>
            </a:r>
            <a:r>
              <a:rPr lang="en-US" sz="2400" dirty="0"/>
              <a:t>1 (wrong). There are 3 possible families with 2 children: two girls, two boys, and one of each gender. Therefore, the probability of two girls is 1/3.</a:t>
            </a:r>
          </a:p>
          <a:p>
            <a:pPr marL="0" indent="0">
              <a:buNone/>
            </a:pPr>
            <a:r>
              <a:rPr lang="en-US" sz="2400" dirty="0"/>
              <a:t>S = {GG, BG, BB} (NOT equally likely) </a:t>
            </a:r>
          </a:p>
          <a:p>
            <a:pPr marL="0" indent="0">
              <a:buNone/>
            </a:pPr>
            <a:r>
              <a:rPr lang="en-US" sz="2400" dirty="0">
                <a:sym typeface="Wingdings" panose="05000000000000000000" pitchFamily="2" charset="2"/>
              </a:rPr>
              <a:t> P(GG)</a:t>
            </a:r>
            <a:r>
              <a:rPr lang="en-US" sz="2400" dirty="0"/>
              <a:t> = 1/3 (!)</a:t>
            </a:r>
          </a:p>
          <a:p>
            <a:pPr marL="0" indent="0">
              <a:buNone/>
            </a:pPr>
            <a:r>
              <a:rPr lang="en-US" sz="2400" dirty="0"/>
              <a:t>Solution 2 (right). </a:t>
            </a:r>
          </a:p>
          <a:p>
            <a:pPr marL="0" indent="0">
              <a:buNone/>
            </a:pPr>
            <a:r>
              <a:rPr lang="en-US" sz="2400" dirty="0"/>
              <a:t>S = {GG, BG, GB, BB} (equally likely) </a:t>
            </a:r>
          </a:p>
          <a:p>
            <a:pPr marL="0" indent="0">
              <a:buNone/>
            </a:pPr>
            <a:r>
              <a:rPr lang="en-US" sz="2400" dirty="0">
                <a:sym typeface="Wingdings" panose="05000000000000000000" pitchFamily="2" charset="2"/>
              </a:rPr>
              <a:t> P(GG)</a:t>
            </a:r>
            <a:r>
              <a:rPr lang="en-US" sz="2400" dirty="0"/>
              <a:t> = ¼</a:t>
            </a:r>
          </a:p>
        </p:txBody>
      </p:sp>
      <p:sp>
        <p:nvSpPr>
          <p:cNvPr id="4" name="Date Placeholder 3"/>
          <p:cNvSpPr>
            <a:spLocks noGrp="1"/>
          </p:cNvSpPr>
          <p:nvPr>
            <p:ph type="dt" sz="half" idx="10"/>
          </p:nvPr>
        </p:nvSpPr>
        <p:spPr/>
        <p:txBody>
          <a:bodyPr/>
          <a:lstStyle/>
          <a:p>
            <a:fld id="{DD13AC14-CF2E-4AE1-8E89-0EAFC5F10AA7}" type="datetime1">
              <a:rPr lang="en-US" smtClean="0"/>
              <a:t>12/15/2021</a:t>
            </a:fld>
            <a:endParaRPr lang="en-US"/>
          </a:p>
        </p:txBody>
      </p:sp>
      <p:sp>
        <p:nvSpPr>
          <p:cNvPr id="5" name="Footer Placeholder 4"/>
          <p:cNvSpPr>
            <a:spLocks noGrp="1"/>
          </p:cNvSpPr>
          <p:nvPr>
            <p:ph type="ftr" sz="quarter" idx="11"/>
          </p:nvPr>
        </p:nvSpPr>
        <p:spPr/>
        <p:txBody>
          <a:bodyPr/>
          <a:lstStyle/>
          <a:p>
            <a:r>
              <a:rPr lang="en-US" smtClean="0"/>
              <a:t>Chapter 2 - Probability</a:t>
            </a:r>
            <a:endParaRPr lang="en-US"/>
          </a:p>
        </p:txBody>
      </p:sp>
      <p:sp>
        <p:nvSpPr>
          <p:cNvPr id="6" name="Slide Number Placeholder 5"/>
          <p:cNvSpPr>
            <a:spLocks noGrp="1"/>
          </p:cNvSpPr>
          <p:nvPr>
            <p:ph type="sldNum" sz="quarter" idx="12"/>
          </p:nvPr>
        </p:nvSpPr>
        <p:spPr/>
        <p:txBody>
          <a:bodyPr/>
          <a:lstStyle/>
          <a:p>
            <a:fld id="{4869B3E5-427E-42EC-A0B0-9514C8A5A7AC}" type="slidenum">
              <a:rPr lang="en-US" smtClean="0"/>
              <a:t>8</a:t>
            </a:fld>
            <a:endParaRPr lang="en-US"/>
          </a:p>
        </p:txBody>
      </p:sp>
      <p:sp>
        <p:nvSpPr>
          <p:cNvPr id="7" name="Rounded Rectangle 6"/>
          <p:cNvSpPr/>
          <p:nvPr/>
        </p:nvSpPr>
        <p:spPr>
          <a:xfrm>
            <a:off x="851770" y="1252603"/>
            <a:ext cx="10571967" cy="106471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mtClean="0">
                <a:solidFill>
                  <a:schemeClr val="tx1"/>
                </a:solidFill>
              </a:rPr>
              <a:t>Ex.</a:t>
            </a:r>
            <a:r>
              <a:rPr lang="en-US" sz="2400" smtClean="0">
                <a:solidFill>
                  <a:schemeClr val="tx1"/>
                </a:solidFill>
              </a:rPr>
              <a:t> A </a:t>
            </a:r>
            <a:r>
              <a:rPr lang="en-US" sz="2400">
                <a:solidFill>
                  <a:schemeClr val="tx1"/>
                </a:solidFill>
              </a:rPr>
              <a:t>young family plans to have two children. What is the probability of two girls</a:t>
            </a:r>
            <a:r>
              <a:rPr lang="en-US" sz="2400">
                <a:solidFill>
                  <a:schemeClr val="tx1"/>
                </a:solidFill>
              </a:rPr>
              <a:t>? </a:t>
            </a:r>
            <a:endParaRPr lang="en-US" sz="2400">
              <a:solidFill>
                <a:schemeClr val="tx1"/>
              </a:solidFill>
            </a:endParaRPr>
          </a:p>
        </p:txBody>
      </p:sp>
    </p:spTree>
    <p:extLst>
      <p:ext uri="{BB962C8B-B14F-4D97-AF65-F5344CB8AC3E}">
        <p14:creationId xmlns:p14="http://schemas.microsoft.com/office/powerpoint/2010/main" val="2246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02288-F8F3-4E1C-9DD2-03FAA9B0B84A}"/>
              </a:ext>
            </a:extLst>
          </p:cNvPr>
          <p:cNvSpPr>
            <a:spLocks noGrp="1"/>
          </p:cNvSpPr>
          <p:nvPr>
            <p:ph type="title"/>
          </p:nvPr>
        </p:nvSpPr>
        <p:spPr/>
        <p:txBody>
          <a:bodyPr/>
          <a:lstStyle/>
          <a:p>
            <a:r>
              <a:rPr lang="en-US" dirty="0"/>
              <a:t>Axioms of Probability</a:t>
            </a:r>
          </a:p>
        </p:txBody>
      </p:sp>
      <p:sp>
        <p:nvSpPr>
          <p:cNvPr id="4" name="Rounded Rectangle 3"/>
          <p:cNvSpPr/>
          <p:nvPr/>
        </p:nvSpPr>
        <p:spPr>
          <a:xfrm>
            <a:off x="939451" y="1540700"/>
            <a:ext cx="10183661" cy="334445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arenBoth"/>
            </a:pPr>
            <a:r>
              <a:rPr lang="en-US" sz="2600" smtClean="0">
                <a:solidFill>
                  <a:schemeClr val="tx1"/>
                </a:solidFill>
                <a:latin typeface="Roboto" panose="02000000000000000000" pitchFamily="2" charset="0"/>
                <a:ea typeface="Roboto" panose="02000000000000000000" pitchFamily="2" charset="0"/>
              </a:rPr>
              <a:t> 	P(S</a:t>
            </a:r>
            <a:r>
              <a:rPr lang="en-US" sz="2600">
                <a:solidFill>
                  <a:schemeClr val="tx1"/>
                </a:solidFill>
                <a:latin typeface="Roboto" panose="02000000000000000000" pitchFamily="2" charset="0"/>
                <a:ea typeface="Roboto" panose="02000000000000000000" pitchFamily="2" charset="0"/>
              </a:rPr>
              <a:t>) </a:t>
            </a:r>
            <a:r>
              <a:rPr lang="en-US" sz="2600">
                <a:solidFill>
                  <a:schemeClr val="tx1"/>
                </a:solidFill>
                <a:latin typeface="Roboto" panose="02000000000000000000" pitchFamily="2" charset="0"/>
                <a:ea typeface="Roboto" panose="02000000000000000000" pitchFamily="2" charset="0"/>
              </a:rPr>
              <a:t>= </a:t>
            </a:r>
            <a:r>
              <a:rPr lang="en-US" sz="2600" smtClean="0">
                <a:solidFill>
                  <a:schemeClr val="tx1"/>
                </a:solidFill>
                <a:latin typeface="Roboto" panose="02000000000000000000" pitchFamily="2" charset="0"/>
                <a:ea typeface="Roboto" panose="02000000000000000000" pitchFamily="2" charset="0"/>
              </a:rPr>
              <a:t>1</a:t>
            </a:r>
          </a:p>
          <a:p>
            <a:pPr marL="457200" indent="-457200">
              <a:buAutoNum type="arabicParenBoth"/>
            </a:pPr>
            <a:endParaRPr lang="en-US" sz="2600" smtClean="0">
              <a:solidFill>
                <a:schemeClr val="tx1"/>
              </a:solidFill>
              <a:latin typeface="Roboto" panose="02000000000000000000" pitchFamily="2" charset="0"/>
              <a:ea typeface="Roboto" panose="02000000000000000000" pitchFamily="2" charset="0"/>
            </a:endParaRPr>
          </a:p>
          <a:p>
            <a:pPr marL="457200" indent="-457200">
              <a:buAutoNum type="arabicParenBoth"/>
            </a:pPr>
            <a:r>
              <a:rPr lang="en-US" sz="2600" smtClean="0">
                <a:solidFill>
                  <a:schemeClr val="tx1"/>
                </a:solidFill>
                <a:latin typeface="Roboto" panose="02000000000000000000" pitchFamily="2" charset="0"/>
                <a:ea typeface="Roboto" panose="02000000000000000000" pitchFamily="2" charset="0"/>
              </a:rPr>
              <a:t> 	0 </a:t>
            </a:r>
            <a:r>
              <a:rPr lang="en-US" sz="2600">
                <a:solidFill>
                  <a:schemeClr val="tx1"/>
                </a:solidFill>
                <a:latin typeface="Roboto" panose="02000000000000000000" pitchFamily="2" charset="0"/>
                <a:ea typeface="Roboto" panose="02000000000000000000" pitchFamily="2" charset="0"/>
                <a:sym typeface="Euclid Math Two" panose="02050601010101010101" pitchFamily="18" charset="2"/>
              </a:rPr>
              <a:t> P(E) </a:t>
            </a:r>
            <a:r>
              <a:rPr lang="en-US" sz="2600">
                <a:solidFill>
                  <a:schemeClr val="tx1"/>
                </a:solidFill>
                <a:latin typeface="Roboto" panose="02000000000000000000" pitchFamily="2" charset="0"/>
                <a:ea typeface="Roboto" panose="02000000000000000000" pitchFamily="2" charset="0"/>
                <a:sym typeface="Euclid Math Two" panose="02050601010101010101" pitchFamily="18" charset="2"/>
              </a:rPr>
              <a:t> </a:t>
            </a:r>
            <a:r>
              <a:rPr lang="en-US" sz="2600" smtClean="0">
                <a:solidFill>
                  <a:schemeClr val="tx1"/>
                </a:solidFill>
                <a:latin typeface="Roboto" panose="02000000000000000000" pitchFamily="2" charset="0"/>
                <a:ea typeface="Roboto" panose="02000000000000000000" pitchFamily="2" charset="0"/>
                <a:sym typeface="Euclid Math Two" panose="02050601010101010101" pitchFamily="18" charset="2"/>
              </a:rPr>
              <a:t>1</a:t>
            </a:r>
          </a:p>
          <a:p>
            <a:pPr marL="457200" indent="-457200">
              <a:buAutoNum type="arabicParenBoth"/>
            </a:pPr>
            <a:endParaRPr lang="en-US" sz="2600">
              <a:solidFill>
                <a:schemeClr val="tx1"/>
              </a:solidFill>
              <a:latin typeface="Roboto" panose="02000000000000000000" pitchFamily="2" charset="0"/>
              <a:ea typeface="Roboto" panose="02000000000000000000" pitchFamily="2" charset="0"/>
              <a:sym typeface="Euclid Math Two" panose="02050601010101010101" pitchFamily="18" charset="2"/>
            </a:endParaRPr>
          </a:p>
          <a:p>
            <a:pPr marL="514350" indent="-514350">
              <a:buAutoNum type="arabicParenBoth"/>
            </a:pPr>
            <a:r>
              <a:rPr lang="en-US" sz="2600" smtClean="0">
                <a:solidFill>
                  <a:schemeClr val="tx1"/>
                </a:solidFill>
                <a:latin typeface="Roboto" panose="02000000000000000000" pitchFamily="2" charset="0"/>
                <a:ea typeface="Roboto" panose="02000000000000000000" pitchFamily="2" charset="0"/>
              </a:rPr>
              <a:t> 	For </a:t>
            </a:r>
            <a:r>
              <a:rPr lang="en-US" sz="2600">
                <a:solidFill>
                  <a:schemeClr val="tx1"/>
                </a:solidFill>
                <a:latin typeface="Roboto" panose="02000000000000000000" pitchFamily="2" charset="0"/>
                <a:ea typeface="Roboto" panose="02000000000000000000" pitchFamily="2" charset="0"/>
              </a:rPr>
              <a:t>two events E</a:t>
            </a:r>
            <a:r>
              <a:rPr lang="en-US" sz="2600" baseline="-25000">
                <a:solidFill>
                  <a:schemeClr val="tx1"/>
                </a:solidFill>
                <a:latin typeface="Roboto" panose="02000000000000000000" pitchFamily="2" charset="0"/>
                <a:ea typeface="Roboto" panose="02000000000000000000" pitchFamily="2" charset="0"/>
              </a:rPr>
              <a:t>1</a:t>
            </a:r>
            <a:r>
              <a:rPr lang="en-US" sz="2600">
                <a:solidFill>
                  <a:schemeClr val="tx1"/>
                </a:solidFill>
                <a:latin typeface="Roboto" panose="02000000000000000000" pitchFamily="2" charset="0"/>
                <a:ea typeface="Roboto" panose="02000000000000000000" pitchFamily="2" charset="0"/>
              </a:rPr>
              <a:t> and E</a:t>
            </a:r>
            <a:r>
              <a:rPr lang="en-US" sz="2600" baseline="-25000">
                <a:solidFill>
                  <a:schemeClr val="tx1"/>
                </a:solidFill>
                <a:latin typeface="Roboto" panose="02000000000000000000" pitchFamily="2" charset="0"/>
                <a:ea typeface="Roboto" panose="02000000000000000000" pitchFamily="2" charset="0"/>
              </a:rPr>
              <a:t>2</a:t>
            </a:r>
            <a:r>
              <a:rPr lang="en-US" sz="2600">
                <a:solidFill>
                  <a:schemeClr val="tx1"/>
                </a:solidFill>
                <a:latin typeface="Roboto" panose="02000000000000000000" pitchFamily="2" charset="0"/>
                <a:ea typeface="Roboto" panose="02000000000000000000" pitchFamily="2" charset="0"/>
              </a:rPr>
              <a:t> with </a:t>
            </a:r>
            <a:r>
              <a:rPr lang="en-US" sz="2600">
                <a:solidFill>
                  <a:schemeClr val="tx1"/>
                </a:solidFill>
                <a:latin typeface="Roboto" panose="02000000000000000000" pitchFamily="2" charset="0"/>
                <a:ea typeface="Roboto" panose="02000000000000000000" pitchFamily="2" charset="0"/>
              </a:rPr>
              <a:t>E</a:t>
            </a:r>
            <a:r>
              <a:rPr lang="en-US" sz="2600" baseline="-25000">
                <a:solidFill>
                  <a:schemeClr val="tx1"/>
                </a:solidFill>
                <a:latin typeface="Roboto" panose="02000000000000000000" pitchFamily="2" charset="0"/>
                <a:ea typeface="Roboto" panose="02000000000000000000" pitchFamily="2" charset="0"/>
              </a:rPr>
              <a:t>1 </a:t>
            </a:r>
            <a:r>
              <a:rPr lang="en-US" sz="2600" smtClean="0">
                <a:solidFill>
                  <a:schemeClr val="tx1"/>
                </a:solidFill>
                <a:latin typeface="Roboto" panose="02000000000000000000" pitchFamily="2" charset="0"/>
                <a:ea typeface="Roboto" panose="02000000000000000000" pitchFamily="2" charset="0"/>
                <a:sym typeface="Symbol" panose="05050102010706020507" pitchFamily="18" charset="2"/>
              </a:rPr>
              <a:t></a:t>
            </a:r>
            <a:r>
              <a:rPr lang="en-US" sz="2600" smtClean="0">
                <a:solidFill>
                  <a:schemeClr val="tx1"/>
                </a:solidFill>
                <a:latin typeface="Roboto" panose="02000000000000000000" pitchFamily="2" charset="0"/>
                <a:ea typeface="Roboto" panose="02000000000000000000" pitchFamily="2" charset="0"/>
              </a:rPr>
              <a:t>E</a:t>
            </a:r>
            <a:r>
              <a:rPr lang="en-US" sz="2600" baseline="-25000" smtClean="0">
                <a:solidFill>
                  <a:schemeClr val="tx1"/>
                </a:solidFill>
                <a:latin typeface="Roboto" panose="02000000000000000000" pitchFamily="2" charset="0"/>
                <a:ea typeface="Roboto" panose="02000000000000000000" pitchFamily="2" charset="0"/>
              </a:rPr>
              <a:t>2 </a:t>
            </a:r>
            <a:r>
              <a:rPr lang="en-US" sz="2600">
                <a:solidFill>
                  <a:schemeClr val="tx1"/>
                </a:solidFill>
                <a:latin typeface="Roboto" panose="02000000000000000000" pitchFamily="2" charset="0"/>
                <a:ea typeface="Roboto" panose="02000000000000000000" pitchFamily="2" charset="0"/>
                <a:sym typeface="Symbol" panose="05050102010706020507" pitchFamily="18" charset="2"/>
              </a:rPr>
              <a:t>= </a:t>
            </a:r>
          </a:p>
          <a:p>
            <a:pPr algn="ctr"/>
            <a:r>
              <a:rPr lang="en-US" sz="2600">
                <a:solidFill>
                  <a:schemeClr val="tx1"/>
                </a:solidFill>
                <a:latin typeface="Roboto" panose="02000000000000000000" pitchFamily="2" charset="0"/>
                <a:ea typeface="Roboto" panose="02000000000000000000" pitchFamily="2" charset="0"/>
                <a:sym typeface="Symbol" panose="05050102010706020507" pitchFamily="18" charset="2"/>
              </a:rPr>
              <a:t>	</a:t>
            </a:r>
            <a:r>
              <a:rPr lang="en-US" sz="2600">
                <a:solidFill>
                  <a:schemeClr val="tx1"/>
                </a:solidFill>
                <a:latin typeface="Roboto" panose="02000000000000000000" pitchFamily="2" charset="0"/>
                <a:ea typeface="Roboto" panose="02000000000000000000" pitchFamily="2" charset="0"/>
              </a:rPr>
              <a:t> </a:t>
            </a:r>
            <a:endParaRPr lang="en-US" sz="2600" smtClean="0">
              <a:solidFill>
                <a:schemeClr val="tx1"/>
              </a:solidFill>
              <a:latin typeface="Roboto" panose="02000000000000000000" pitchFamily="2" charset="0"/>
              <a:ea typeface="Roboto" panose="02000000000000000000" pitchFamily="2" charset="0"/>
            </a:endParaRPr>
          </a:p>
          <a:p>
            <a:pPr algn="ctr"/>
            <a:r>
              <a:rPr lang="en-US" sz="2600" smtClean="0">
                <a:solidFill>
                  <a:schemeClr val="tx1"/>
                </a:solidFill>
                <a:latin typeface="Roboto" panose="02000000000000000000" pitchFamily="2" charset="0"/>
                <a:ea typeface="Roboto" panose="02000000000000000000" pitchFamily="2" charset="0"/>
              </a:rPr>
              <a:t>P(E</a:t>
            </a:r>
            <a:r>
              <a:rPr lang="en-US" sz="2600" baseline="-25000" smtClean="0">
                <a:solidFill>
                  <a:schemeClr val="tx1"/>
                </a:solidFill>
                <a:latin typeface="Roboto" panose="02000000000000000000" pitchFamily="2" charset="0"/>
                <a:ea typeface="Roboto" panose="02000000000000000000" pitchFamily="2" charset="0"/>
              </a:rPr>
              <a:t>1 </a:t>
            </a:r>
            <a:r>
              <a:rPr lang="en-US" sz="2600" smtClean="0">
                <a:solidFill>
                  <a:schemeClr val="tx1"/>
                </a:solidFill>
                <a:latin typeface="Roboto" panose="02000000000000000000" pitchFamily="2" charset="0"/>
                <a:ea typeface="Roboto" panose="02000000000000000000" pitchFamily="2" charset="0"/>
                <a:sym typeface="Symbol" panose="05050102010706020507" pitchFamily="18" charset="2"/>
              </a:rPr>
              <a:t></a:t>
            </a:r>
            <a:r>
              <a:rPr lang="en-US" sz="2600" smtClean="0">
                <a:solidFill>
                  <a:schemeClr val="tx1"/>
                </a:solidFill>
                <a:latin typeface="Roboto" panose="02000000000000000000" pitchFamily="2" charset="0"/>
                <a:ea typeface="Roboto" panose="02000000000000000000" pitchFamily="2" charset="0"/>
              </a:rPr>
              <a:t>E</a:t>
            </a:r>
            <a:r>
              <a:rPr lang="en-US" sz="2600" baseline="-25000" smtClean="0">
                <a:solidFill>
                  <a:schemeClr val="tx1"/>
                </a:solidFill>
                <a:latin typeface="Roboto" panose="02000000000000000000" pitchFamily="2" charset="0"/>
                <a:ea typeface="Roboto" panose="02000000000000000000" pitchFamily="2" charset="0"/>
              </a:rPr>
              <a:t>2</a:t>
            </a:r>
            <a:r>
              <a:rPr lang="en-US" sz="2600">
                <a:solidFill>
                  <a:schemeClr val="tx1"/>
                </a:solidFill>
                <a:latin typeface="Roboto" panose="02000000000000000000" pitchFamily="2" charset="0"/>
                <a:ea typeface="Roboto" panose="02000000000000000000" pitchFamily="2" charset="0"/>
              </a:rPr>
              <a:t>) </a:t>
            </a:r>
            <a:r>
              <a:rPr lang="en-US" sz="2600">
                <a:solidFill>
                  <a:schemeClr val="tx1"/>
                </a:solidFill>
                <a:latin typeface="Roboto" panose="02000000000000000000" pitchFamily="2" charset="0"/>
                <a:ea typeface="Roboto" panose="02000000000000000000" pitchFamily="2" charset="0"/>
                <a:sym typeface="Symbol" panose="05050102010706020507" pitchFamily="18" charset="2"/>
              </a:rPr>
              <a:t>= </a:t>
            </a:r>
            <a:r>
              <a:rPr lang="en-US" sz="2600">
                <a:solidFill>
                  <a:schemeClr val="tx1"/>
                </a:solidFill>
                <a:latin typeface="Roboto" panose="02000000000000000000" pitchFamily="2" charset="0"/>
                <a:ea typeface="Roboto" panose="02000000000000000000" pitchFamily="2" charset="0"/>
              </a:rPr>
              <a:t>P(E</a:t>
            </a:r>
            <a:r>
              <a:rPr lang="en-US" sz="2600" baseline="-25000">
                <a:solidFill>
                  <a:schemeClr val="tx1"/>
                </a:solidFill>
                <a:latin typeface="Roboto" panose="02000000000000000000" pitchFamily="2" charset="0"/>
                <a:ea typeface="Roboto" panose="02000000000000000000" pitchFamily="2" charset="0"/>
              </a:rPr>
              <a:t>1</a:t>
            </a:r>
            <a:r>
              <a:rPr lang="en-US" sz="2600">
                <a:solidFill>
                  <a:schemeClr val="tx1"/>
                </a:solidFill>
                <a:latin typeface="Roboto" panose="02000000000000000000" pitchFamily="2" charset="0"/>
                <a:ea typeface="Roboto" panose="02000000000000000000" pitchFamily="2" charset="0"/>
                <a:sym typeface="Symbol" panose="05050102010706020507" pitchFamily="18" charset="2"/>
              </a:rPr>
              <a:t>) + P(</a:t>
            </a:r>
            <a:r>
              <a:rPr lang="en-US" sz="2600">
                <a:solidFill>
                  <a:schemeClr val="tx1"/>
                </a:solidFill>
                <a:latin typeface="Roboto" panose="02000000000000000000" pitchFamily="2" charset="0"/>
                <a:ea typeface="Roboto" panose="02000000000000000000" pitchFamily="2" charset="0"/>
              </a:rPr>
              <a:t>E</a:t>
            </a:r>
            <a:r>
              <a:rPr lang="en-US" sz="2600" baseline="-25000">
                <a:solidFill>
                  <a:schemeClr val="tx1"/>
                </a:solidFill>
                <a:latin typeface="Roboto" panose="02000000000000000000" pitchFamily="2" charset="0"/>
                <a:ea typeface="Roboto" panose="02000000000000000000" pitchFamily="2" charset="0"/>
              </a:rPr>
              <a:t>2</a:t>
            </a:r>
            <a:r>
              <a:rPr lang="en-US" sz="2600">
                <a:solidFill>
                  <a:schemeClr val="tx1"/>
                </a:solidFill>
                <a:latin typeface="Roboto" panose="02000000000000000000" pitchFamily="2" charset="0"/>
                <a:ea typeface="Roboto" panose="02000000000000000000" pitchFamily="2" charset="0"/>
              </a:rPr>
              <a:t>) </a:t>
            </a:r>
            <a:endParaRPr lang="en-US" sz="2600">
              <a:solidFill>
                <a:schemeClr val="tx1"/>
              </a:solidFill>
              <a:latin typeface="Roboto" panose="02000000000000000000" pitchFamily="2" charset="0"/>
              <a:ea typeface="Roboto" panose="02000000000000000000" pitchFamily="2" charset="0"/>
            </a:endParaRPr>
          </a:p>
        </p:txBody>
      </p:sp>
      <p:sp>
        <p:nvSpPr>
          <p:cNvPr id="5" name="Date Placeholder 4"/>
          <p:cNvSpPr>
            <a:spLocks noGrp="1"/>
          </p:cNvSpPr>
          <p:nvPr>
            <p:ph type="dt" sz="half" idx="10"/>
          </p:nvPr>
        </p:nvSpPr>
        <p:spPr/>
        <p:txBody>
          <a:bodyPr/>
          <a:lstStyle/>
          <a:p>
            <a:fld id="{DCC5D21E-D02F-46D5-ACA4-3600FD165C99}"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Chapter 2 - Probability</a:t>
            </a:r>
            <a:endParaRPr lang="en-US"/>
          </a:p>
        </p:txBody>
      </p:sp>
      <p:sp>
        <p:nvSpPr>
          <p:cNvPr id="7" name="Slide Number Placeholder 6"/>
          <p:cNvSpPr>
            <a:spLocks noGrp="1"/>
          </p:cNvSpPr>
          <p:nvPr>
            <p:ph type="sldNum" sz="quarter" idx="12"/>
          </p:nvPr>
        </p:nvSpPr>
        <p:spPr/>
        <p:txBody>
          <a:bodyPr/>
          <a:lstStyle/>
          <a:p>
            <a:fld id="{4869B3E5-427E-42EC-A0B0-9514C8A5A7AC}" type="slidenum">
              <a:rPr lang="en-US" smtClean="0"/>
              <a:t>9</a:t>
            </a:fld>
            <a:endParaRPr lang="en-US"/>
          </a:p>
        </p:txBody>
      </p:sp>
      <p:sp>
        <p:nvSpPr>
          <p:cNvPr id="8" name="Rectangle 7"/>
          <p:cNvSpPr/>
          <p:nvPr/>
        </p:nvSpPr>
        <p:spPr>
          <a:xfrm>
            <a:off x="5761972" y="1991639"/>
            <a:ext cx="4885151" cy="98955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S: the </a:t>
            </a:r>
            <a:r>
              <a:rPr lang="en-US" sz="2200">
                <a:solidFill>
                  <a:schemeClr val="tx1"/>
                </a:solidFill>
              </a:rPr>
              <a:t>sample </a:t>
            </a:r>
            <a:r>
              <a:rPr lang="en-US" sz="2200" smtClean="0">
                <a:solidFill>
                  <a:schemeClr val="tx1"/>
                </a:solidFill>
              </a:rPr>
              <a:t>space, E</a:t>
            </a:r>
            <a:r>
              <a:rPr lang="en-US" sz="2200">
                <a:solidFill>
                  <a:schemeClr val="tx1"/>
                </a:solidFill>
              </a:rPr>
              <a:t>: </a:t>
            </a:r>
            <a:r>
              <a:rPr lang="en-US" sz="2200">
                <a:solidFill>
                  <a:schemeClr val="tx1"/>
                </a:solidFill>
              </a:rPr>
              <a:t>any </a:t>
            </a:r>
            <a:r>
              <a:rPr lang="en-US" sz="2200" smtClean="0">
                <a:solidFill>
                  <a:schemeClr val="tx1"/>
                </a:solidFill>
              </a:rPr>
              <a:t>event</a:t>
            </a:r>
          </a:p>
          <a:p>
            <a:pPr algn="ctr"/>
            <a:r>
              <a:rPr lang="en-US" sz="2200">
                <a:solidFill>
                  <a:schemeClr val="tx1"/>
                </a:solidFill>
              </a:rPr>
              <a:t>i</a:t>
            </a:r>
            <a:r>
              <a:rPr lang="en-US" sz="2200" smtClean="0">
                <a:solidFill>
                  <a:schemeClr val="tx1"/>
                </a:solidFill>
              </a:rPr>
              <a:t>n a random experiment</a:t>
            </a:r>
            <a:endParaRPr lang="en-US" sz="2200">
              <a:solidFill>
                <a:schemeClr val="tx1"/>
              </a:solidFill>
            </a:endParaRPr>
          </a:p>
        </p:txBody>
      </p:sp>
    </p:spTree>
    <p:extLst>
      <p:ext uri="{BB962C8B-B14F-4D97-AF65-F5344CB8AC3E}">
        <p14:creationId xmlns:p14="http://schemas.microsoft.com/office/powerpoint/2010/main" val="370568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7064</TotalTime>
  <Words>3107</Words>
  <Application>Microsoft Office PowerPoint</Application>
  <PresentationFormat>Custom</PresentationFormat>
  <Paragraphs>416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Probability</vt:lpstr>
      <vt:lpstr>Introduction - The Monty Hall problem</vt:lpstr>
      <vt:lpstr>Contents</vt:lpstr>
      <vt:lpstr>Random experiments, Outcomes, Events, and Sample spaces</vt:lpstr>
      <vt:lpstr>Random experiments, Outcomes, Events, and Sample spaces</vt:lpstr>
      <vt:lpstr>Probability</vt:lpstr>
      <vt:lpstr>Probability - Ex</vt:lpstr>
      <vt:lpstr>Probability - Ex</vt:lpstr>
      <vt:lpstr>Axioms of Probability</vt:lpstr>
      <vt:lpstr>Probability of a Union</vt:lpstr>
      <vt:lpstr>P(A  B) = P(A) + P(B) – P(A  B)</vt:lpstr>
      <vt:lpstr>Probability of a Union</vt:lpstr>
      <vt:lpstr>Mutually Exclusive Events</vt:lpstr>
      <vt:lpstr>Conditional probability</vt:lpstr>
      <vt:lpstr>Multiplication Rule</vt:lpstr>
      <vt:lpstr>PowerPoint Presentation</vt:lpstr>
      <vt:lpstr>Total Probability Rule (two events)</vt:lpstr>
      <vt:lpstr>Total Probability Rule (multiple events)</vt:lpstr>
      <vt:lpstr>Example (cont.)</vt:lpstr>
      <vt:lpstr>Bayes’ Theorem</vt:lpstr>
      <vt:lpstr>Bayes’ Theorem</vt:lpstr>
      <vt:lpstr>Ex. (Reliability of a Covid-19 Test)</vt:lpstr>
      <vt:lpstr>Ex - Bayesian Network</vt:lpstr>
      <vt:lpstr>Ex. Monty Hall Problem</vt:lpstr>
      <vt:lpstr>Monty Hall Problem solution</vt:lpstr>
      <vt:lpstr>Exercise</vt:lpstr>
      <vt:lpstr>Independence (two events)</vt:lpstr>
      <vt:lpstr>Independence - Ex1</vt:lpstr>
      <vt:lpstr>Independence – Ex2</vt:lpstr>
      <vt:lpstr>Independence – Ex3</vt:lpstr>
      <vt:lpstr>Independence – Ex4</vt:lpstr>
      <vt:lpstr>Ex5 – Birthday Problem</vt:lpstr>
      <vt:lpstr>Random Variables</vt:lpstr>
      <vt:lpstr>Random variables – Ex1</vt:lpstr>
      <vt:lpstr>Discrete Random Variables – Ex2</vt:lpstr>
      <vt:lpstr>Discrete Random Variables - Ex2</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vinhdp2@fe.edu.vn</dc:creator>
  <cp:lastModifiedBy>Lenovo</cp:lastModifiedBy>
  <cp:revision>130</cp:revision>
  <dcterms:created xsi:type="dcterms:W3CDTF">2021-04-21T08:17:04Z</dcterms:created>
  <dcterms:modified xsi:type="dcterms:W3CDTF">2021-12-15T09:59:40Z</dcterms:modified>
</cp:coreProperties>
</file>