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337" r:id="rId4"/>
    <p:sldId id="296" r:id="rId5"/>
    <p:sldId id="297" r:id="rId6"/>
    <p:sldId id="261" r:id="rId7"/>
    <p:sldId id="260" r:id="rId8"/>
    <p:sldId id="263" r:id="rId9"/>
    <p:sldId id="265" r:id="rId10"/>
    <p:sldId id="264" r:id="rId11"/>
    <p:sldId id="306" r:id="rId12"/>
    <p:sldId id="266" r:id="rId13"/>
    <p:sldId id="267" r:id="rId14"/>
    <p:sldId id="268" r:id="rId15"/>
    <p:sldId id="335" r:id="rId16"/>
    <p:sldId id="269" r:id="rId17"/>
    <p:sldId id="307" r:id="rId18"/>
    <p:sldId id="270" r:id="rId19"/>
    <p:sldId id="308" r:id="rId20"/>
    <p:sldId id="338" r:id="rId21"/>
    <p:sldId id="271" r:id="rId22"/>
    <p:sldId id="336" r:id="rId23"/>
    <p:sldId id="272" r:id="rId24"/>
    <p:sldId id="273" r:id="rId25"/>
    <p:sldId id="274" r:id="rId26"/>
    <p:sldId id="310" r:id="rId27"/>
    <p:sldId id="275" r:id="rId28"/>
    <p:sldId id="340" r:id="rId29"/>
    <p:sldId id="317" r:id="rId30"/>
    <p:sldId id="277" r:id="rId31"/>
    <p:sldId id="278" r:id="rId32"/>
    <p:sldId id="319" r:id="rId33"/>
    <p:sldId id="276" r:id="rId34"/>
    <p:sldId id="279" r:id="rId35"/>
    <p:sldId id="280" r:id="rId36"/>
    <p:sldId id="320" r:id="rId37"/>
    <p:sldId id="318" r:id="rId38"/>
    <p:sldId id="281" r:id="rId39"/>
    <p:sldId id="282" r:id="rId40"/>
    <p:sldId id="323" r:id="rId41"/>
    <p:sldId id="284" r:id="rId42"/>
    <p:sldId id="341" r:id="rId43"/>
    <p:sldId id="321" r:id="rId44"/>
    <p:sldId id="286" r:id="rId45"/>
    <p:sldId id="324" r:id="rId46"/>
    <p:sldId id="303" r:id="rId47"/>
    <p:sldId id="287" r:id="rId48"/>
    <p:sldId id="289" r:id="rId49"/>
    <p:sldId id="290" r:id="rId50"/>
    <p:sldId id="328" r:id="rId51"/>
    <p:sldId id="291" r:id="rId52"/>
    <p:sldId id="333" r:id="rId53"/>
    <p:sldId id="293" r:id="rId54"/>
    <p:sldId id="294" r:id="rId55"/>
    <p:sldId id="331" r:id="rId56"/>
    <p:sldId id="332" r:id="rId57"/>
    <p:sldId id="339" r:id="rId58"/>
    <p:sldId id="292" r:id="rId59"/>
    <p:sldId id="342" r:id="rId60"/>
    <p:sldId id="334" r:id="rId61"/>
    <p:sldId id="28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FF00"/>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5253" autoAdjust="0"/>
  </p:normalViewPr>
  <p:slideViewPr>
    <p:cSldViewPr snapToGrid="0">
      <p:cViewPr varScale="1">
        <p:scale>
          <a:sx n="81" d="100"/>
          <a:sy n="81" d="100"/>
        </p:scale>
        <p:origin x="11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8FBB1-04CE-4EF1-9B7A-613B54B857BE}" type="datetimeFigureOut">
              <a:rPr lang="en-US" smtClean="0"/>
              <a:t>11/02/2022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D0B41-180D-4488-8159-6ED14123BA71}" type="slidenum">
              <a:rPr lang="en-US" smtClean="0"/>
              <a:t>‹#›</a:t>
            </a:fld>
            <a:endParaRPr lang="en-US"/>
          </a:p>
        </p:txBody>
      </p:sp>
    </p:spTree>
    <p:extLst>
      <p:ext uri="{BB962C8B-B14F-4D97-AF65-F5344CB8AC3E}">
        <p14:creationId xmlns:p14="http://schemas.microsoft.com/office/powerpoint/2010/main" val="263585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10</a:t>
            </a:fld>
            <a:endParaRPr lang="en-US"/>
          </a:p>
        </p:txBody>
      </p:sp>
    </p:spTree>
    <p:extLst>
      <p:ext uri="{BB962C8B-B14F-4D97-AF65-F5344CB8AC3E}">
        <p14:creationId xmlns:p14="http://schemas.microsoft.com/office/powerpoint/2010/main" val="3447627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 &lt;- 10 </a:t>
            </a:r>
          </a:p>
          <a:p>
            <a:r>
              <a:rPr lang="pt-BR" dirty="0"/>
              <a:t>p &lt;- 0.9 </a:t>
            </a:r>
          </a:p>
          <a:p>
            <a:r>
              <a:rPr lang="pt-BR" dirty="0"/>
              <a:t>barplot(dgeom(0:(n-1),p), names.arg=1:n,ylim=c(0,1))</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32</a:t>
            </a:fld>
            <a:endParaRPr lang="en-US"/>
          </a:p>
        </p:txBody>
      </p:sp>
    </p:spTree>
    <p:extLst>
      <p:ext uri="{BB962C8B-B14F-4D97-AF65-F5344CB8AC3E}">
        <p14:creationId xmlns:p14="http://schemas.microsoft.com/office/powerpoint/2010/main" val="274620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33</a:t>
            </a:fld>
            <a:endParaRPr lang="en-US"/>
          </a:p>
        </p:txBody>
      </p:sp>
    </p:spTree>
    <p:extLst>
      <p:ext uri="{BB962C8B-B14F-4D97-AF65-F5344CB8AC3E}">
        <p14:creationId xmlns:p14="http://schemas.microsoft.com/office/powerpoint/2010/main" val="352143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in 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rgeom</a:t>
            </a:r>
            <a:r>
              <a:rPr lang="en-US" dirty="0"/>
              <a:t>(3,p)+1		# </a:t>
            </a:r>
            <a:r>
              <a:rPr lang="en-US" dirty="0" err="1"/>
              <a:t>mo</a:t>
            </a:r>
            <a:r>
              <a:rPr lang="en-US" dirty="0"/>
              <a:t> </a:t>
            </a:r>
            <a:r>
              <a:rPr lang="en-US" dirty="0" err="1"/>
              <a:t>phong</a:t>
            </a:r>
            <a:r>
              <a:rPr lang="en-US" dirty="0"/>
              <a:t> 3 </a:t>
            </a:r>
            <a:r>
              <a:rPr lang="en-US" dirty="0" err="1"/>
              <a:t>lan</a:t>
            </a:r>
            <a:r>
              <a:rPr lang="en-US" dirty="0"/>
              <a:t>, </a:t>
            </a:r>
            <a:r>
              <a:rPr lang="en-US" dirty="0" err="1"/>
              <a:t>quan</a:t>
            </a:r>
            <a:r>
              <a:rPr lang="en-US" dirty="0"/>
              <a:t> sat </a:t>
            </a:r>
            <a:r>
              <a:rPr lang="en-US" dirty="0" err="1"/>
              <a:t>thanh</a:t>
            </a:r>
            <a:r>
              <a:rPr lang="en-US" dirty="0"/>
              <a:t> </a:t>
            </a:r>
            <a:r>
              <a:rPr lang="en-US" dirty="0" err="1"/>
              <a:t>cong</a:t>
            </a:r>
            <a:r>
              <a:rPr lang="en-US" dirty="0"/>
              <a:t> o </a:t>
            </a:r>
            <a:r>
              <a:rPr lang="en-US" dirty="0" err="1"/>
              <a:t>lan</a:t>
            </a:r>
            <a:r>
              <a:rPr lang="en-US" dirty="0"/>
              <a:t> </a:t>
            </a:r>
            <a:r>
              <a:rPr lang="en-US" dirty="0" err="1"/>
              <a:t>thu</a:t>
            </a:r>
            <a:r>
              <a:rPr lang="en-US" dirty="0"/>
              <a:t> </a:t>
            </a:r>
            <a:r>
              <a:rPr lang="en-US" dirty="0" err="1"/>
              <a:t>nghiem</a:t>
            </a:r>
            <a:r>
              <a:rPr lang="en-US" dirty="0"/>
              <a:t> </a:t>
            </a:r>
            <a:r>
              <a:rPr lang="en-US" dirty="0" err="1"/>
              <a:t>thu</a:t>
            </a:r>
            <a:r>
              <a:rPr lang="en-US" dirty="0"/>
              <a:t> may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a:t>
            </a:r>
            <a:r>
              <a:rPr lang="en-US" dirty="0" err="1"/>
              <a:t>rgeom</a:t>
            </a:r>
            <a:r>
              <a:rPr lang="en-US" dirty="0"/>
              <a:t>(1000,0.1)+1)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a:t>
            </a:r>
            <a:r>
              <a:rPr lang="en-US" dirty="0" err="1"/>
              <a:t>rgeom</a:t>
            </a:r>
            <a:r>
              <a:rPr lang="en-US" dirty="0"/>
              <a:t>(1000,0.2)+1)</a:t>
            </a:r>
          </a:p>
        </p:txBody>
      </p:sp>
      <p:sp>
        <p:nvSpPr>
          <p:cNvPr id="4" name="Slide Number Placeholder 3"/>
          <p:cNvSpPr>
            <a:spLocks noGrp="1"/>
          </p:cNvSpPr>
          <p:nvPr>
            <p:ph type="sldNum" sz="quarter" idx="5"/>
          </p:nvPr>
        </p:nvSpPr>
        <p:spPr/>
        <p:txBody>
          <a:bodyPr/>
          <a:lstStyle/>
          <a:p>
            <a:fld id="{2B6D0B41-180D-4488-8159-6ED14123BA71}" type="slidenum">
              <a:rPr lang="en-US" smtClean="0"/>
              <a:t>34</a:t>
            </a:fld>
            <a:endParaRPr lang="en-US"/>
          </a:p>
        </p:txBody>
      </p:sp>
    </p:spTree>
    <p:extLst>
      <p:ext uri="{BB962C8B-B14F-4D97-AF65-F5344CB8AC3E}">
        <p14:creationId xmlns:p14="http://schemas.microsoft.com/office/powerpoint/2010/main" val="1723845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rgeom</a:t>
            </a:r>
            <a:r>
              <a:rPr lang="en-US" dirty="0"/>
              <a:t>(</a:t>
            </a:r>
            <a:r>
              <a:rPr lang="en-US" dirty="0" err="1"/>
              <a:t>n,p</a:t>
            </a:r>
            <a:r>
              <a:rPr lang="en-US" dirty="0"/>
              <a:t>) + 1</a:t>
            </a:r>
          </a:p>
        </p:txBody>
      </p:sp>
      <p:sp>
        <p:nvSpPr>
          <p:cNvPr id="4" name="Slide Number Placeholder 3"/>
          <p:cNvSpPr>
            <a:spLocks noGrp="1"/>
          </p:cNvSpPr>
          <p:nvPr>
            <p:ph type="sldNum" sz="quarter" idx="5"/>
          </p:nvPr>
        </p:nvSpPr>
        <p:spPr/>
        <p:txBody>
          <a:bodyPr/>
          <a:lstStyle/>
          <a:p>
            <a:fld id="{2B6D0B41-180D-4488-8159-6ED14123BA71}" type="slidenum">
              <a:rPr lang="en-US" smtClean="0"/>
              <a:t>35</a:t>
            </a:fld>
            <a:endParaRPr lang="en-US"/>
          </a:p>
        </p:txBody>
      </p:sp>
    </p:spTree>
    <p:extLst>
      <p:ext uri="{BB962C8B-B14F-4D97-AF65-F5344CB8AC3E}">
        <p14:creationId xmlns:p14="http://schemas.microsoft.com/office/powerpoint/2010/main" val="2421551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P(X &gt; k) = (1-p)^k</a:t>
            </a:r>
          </a:p>
        </p:txBody>
      </p:sp>
      <p:sp>
        <p:nvSpPr>
          <p:cNvPr id="4" name="Slide Number Placeholder 3"/>
          <p:cNvSpPr>
            <a:spLocks noGrp="1"/>
          </p:cNvSpPr>
          <p:nvPr>
            <p:ph type="sldNum" sz="quarter" idx="5"/>
          </p:nvPr>
        </p:nvSpPr>
        <p:spPr/>
        <p:txBody>
          <a:bodyPr/>
          <a:lstStyle/>
          <a:p>
            <a:fld id="{2B6D0B41-180D-4488-8159-6ED14123BA71}" type="slidenum">
              <a:rPr lang="en-US" smtClean="0"/>
              <a:t>37</a:t>
            </a:fld>
            <a:endParaRPr lang="en-US"/>
          </a:p>
        </p:txBody>
      </p:sp>
    </p:spTree>
    <p:extLst>
      <p:ext uri="{BB962C8B-B14F-4D97-AF65-F5344CB8AC3E}">
        <p14:creationId xmlns:p14="http://schemas.microsoft.com/office/powerpoint/2010/main" val="1947446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commands are </a:t>
            </a:r>
            <a:r>
              <a:rPr lang="en-US" dirty="0" err="1"/>
              <a:t>dnbinom</a:t>
            </a:r>
            <a:r>
              <a:rPr lang="en-US" dirty="0"/>
              <a:t>(</a:t>
            </a:r>
            <a:r>
              <a:rPr lang="en-US" dirty="0" err="1"/>
              <a:t>k,r,p</a:t>
            </a:r>
            <a:r>
              <a:rPr lang="en-US" dirty="0"/>
              <a:t>)  for P(X = k), </a:t>
            </a:r>
            <a:r>
              <a:rPr lang="en-US" dirty="0" err="1"/>
              <a:t>pnbinom</a:t>
            </a:r>
            <a:r>
              <a:rPr lang="en-US" dirty="0"/>
              <a:t>(</a:t>
            </a:r>
            <a:r>
              <a:rPr lang="en-US" dirty="0" err="1"/>
              <a:t>k,r,p</a:t>
            </a:r>
            <a:r>
              <a:rPr lang="en-US" dirty="0"/>
              <a:t>), </a:t>
            </a:r>
            <a:r>
              <a:rPr lang="en-US" dirty="0" err="1"/>
              <a:t>rnbinom</a:t>
            </a:r>
            <a:r>
              <a:rPr lang="en-US" dirty="0"/>
              <a:t>(</a:t>
            </a:r>
            <a:r>
              <a:rPr lang="en-US" dirty="0" err="1"/>
              <a:t>n,r,p</a:t>
            </a:r>
            <a:r>
              <a:rPr lang="en-US" dirty="0"/>
              <a:t>)</a:t>
            </a:r>
          </a:p>
          <a:p>
            <a:pPr marL="0" indent="0">
              <a:buFont typeface="Wingdings" panose="05000000000000000000" pitchFamily="2" charset="2"/>
              <a:buNone/>
            </a:pPr>
            <a:r>
              <a:rPr lang="en-US" dirty="0"/>
              <a:t>where k represents the number of failures BEFORE r successes.</a:t>
            </a:r>
          </a:p>
          <a:p>
            <a:pPr marL="0" indent="0">
              <a:buFont typeface="Wingdings" panose="05000000000000000000" pitchFamily="2" charset="2"/>
              <a:buNone/>
            </a:pPr>
            <a:endParaRPr lang="pt-BR" dirty="0"/>
          </a:p>
          <a:p>
            <a:pPr marL="0" indent="0">
              <a:buFont typeface="Wingdings" panose="05000000000000000000" pitchFamily="2" charset="2"/>
              <a:buNone/>
            </a:pPr>
            <a:r>
              <a:rPr lang="pt-BR" dirty="0"/>
              <a:t>Use the following modifications to </a:t>
            </a:r>
            <a:r>
              <a:rPr lang="en-US" dirty="0"/>
              <a:t>work with the number of trials required for the first r successes</a:t>
            </a:r>
            <a:r>
              <a:rPr lang="pt-BR" dirty="0"/>
              <a:t>.</a:t>
            </a:r>
          </a:p>
          <a:p>
            <a:pPr marL="171450" indent="-171450">
              <a:buFont typeface="Wingdings" panose="05000000000000000000" pitchFamily="2" charset="2"/>
              <a:buChar char="Ø"/>
            </a:pPr>
            <a:r>
              <a:rPr lang="pt-BR" dirty="0"/>
              <a:t>dnbinom(k-r,r,p) </a:t>
            </a:r>
          </a:p>
          <a:p>
            <a:pPr marL="171450" indent="-171450">
              <a:buFont typeface="Wingdings" panose="05000000000000000000" pitchFamily="2" charset="2"/>
              <a:buChar char="Ø"/>
            </a:pPr>
            <a:r>
              <a:rPr lang="pt-BR" dirty="0"/>
              <a:t>pnbinom(k-r,r,p) </a:t>
            </a:r>
          </a:p>
          <a:p>
            <a:pPr marL="171450" indent="-171450">
              <a:buFont typeface="Wingdings" panose="05000000000000000000" pitchFamily="2" charset="2"/>
              <a:buChar char="Ø"/>
            </a:pPr>
            <a:r>
              <a:rPr lang="pt-BR" dirty="0"/>
              <a:t>rnbinom(n,r,p)+r</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38</a:t>
            </a:fld>
            <a:endParaRPr lang="en-US"/>
          </a:p>
        </p:txBody>
      </p:sp>
    </p:spTree>
    <p:extLst>
      <p:ext uri="{BB962C8B-B14F-4D97-AF65-F5344CB8AC3E}">
        <p14:creationId xmlns:p14="http://schemas.microsoft.com/office/powerpoint/2010/main" val="3943826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&lt;- 150 </a:t>
            </a:r>
          </a:p>
          <a:p>
            <a:r>
              <a:rPr lang="en-US" dirty="0"/>
              <a:t>p &lt;- 0.4 </a:t>
            </a:r>
          </a:p>
          <a:p>
            <a:r>
              <a:rPr lang="en-US" dirty="0" err="1"/>
              <a:t>barplot</a:t>
            </a:r>
            <a:r>
              <a:rPr lang="en-US" dirty="0"/>
              <a:t>(</a:t>
            </a:r>
            <a:r>
              <a:rPr lang="en-US" dirty="0" err="1"/>
              <a:t>dnbinom</a:t>
            </a:r>
            <a:r>
              <a:rPr lang="en-US" dirty="0"/>
              <a:t>(0:(n-10),10,p), </a:t>
            </a:r>
            <a:r>
              <a:rPr lang="en-US" dirty="0" err="1"/>
              <a:t>names.arg</a:t>
            </a:r>
            <a:r>
              <a:rPr lang="en-US" dirty="0"/>
              <a:t>=10:n,xlim=c(0,150), </a:t>
            </a:r>
            <a:r>
              <a:rPr lang="en-US" dirty="0" err="1"/>
              <a:t>ylim</a:t>
            </a:r>
            <a:r>
              <a:rPr lang="en-US" dirty="0"/>
              <a:t>=c(0,0.12))</a:t>
            </a:r>
          </a:p>
        </p:txBody>
      </p:sp>
      <p:sp>
        <p:nvSpPr>
          <p:cNvPr id="4" name="Slide Number Placeholder 3"/>
          <p:cNvSpPr>
            <a:spLocks noGrp="1"/>
          </p:cNvSpPr>
          <p:nvPr>
            <p:ph type="sldNum" sz="quarter" idx="5"/>
          </p:nvPr>
        </p:nvSpPr>
        <p:spPr/>
        <p:txBody>
          <a:bodyPr/>
          <a:lstStyle/>
          <a:p>
            <a:fld id="{2B6D0B41-180D-4488-8159-6ED14123BA71}" type="slidenum">
              <a:rPr lang="en-US" smtClean="0"/>
              <a:t>39</a:t>
            </a:fld>
            <a:endParaRPr lang="en-US"/>
          </a:p>
        </p:txBody>
      </p:sp>
    </p:spTree>
    <p:extLst>
      <p:ext uri="{BB962C8B-B14F-4D97-AF65-F5344CB8AC3E}">
        <p14:creationId xmlns:p14="http://schemas.microsoft.com/office/powerpoint/2010/main" val="665556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pnbinom</a:t>
            </a:r>
            <a:r>
              <a:rPr lang="en-US" dirty="0"/>
              <a:t>(100-10,10,0.2)</a:t>
            </a:r>
          </a:p>
        </p:txBody>
      </p:sp>
      <p:sp>
        <p:nvSpPr>
          <p:cNvPr id="4" name="Slide Number Placeholder 3"/>
          <p:cNvSpPr>
            <a:spLocks noGrp="1"/>
          </p:cNvSpPr>
          <p:nvPr>
            <p:ph type="sldNum" sz="quarter" idx="5"/>
          </p:nvPr>
        </p:nvSpPr>
        <p:spPr/>
        <p:txBody>
          <a:bodyPr/>
          <a:lstStyle/>
          <a:p>
            <a:fld id="{2B6D0B41-180D-4488-8159-6ED14123BA71}" type="slidenum">
              <a:rPr lang="en-US" smtClean="0"/>
              <a:t>40</a:t>
            </a:fld>
            <a:endParaRPr lang="en-US"/>
          </a:p>
        </p:txBody>
      </p:sp>
    </p:spTree>
    <p:extLst>
      <p:ext uri="{BB962C8B-B14F-4D97-AF65-F5344CB8AC3E}">
        <p14:creationId xmlns:p14="http://schemas.microsoft.com/office/powerpoint/2010/main" val="2674415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P(X &gt; k) = (1-p</a:t>
            </a:r>
            <a:r>
              <a:rPr lang="en-US"/>
              <a:t>)^k</a:t>
            </a:r>
          </a:p>
          <a:p>
            <a:r>
              <a:rPr lang="en-US"/>
              <a:t>P(X &lt;= k) = 1 – (1-p)^k</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43</a:t>
            </a:fld>
            <a:endParaRPr lang="en-US"/>
          </a:p>
        </p:txBody>
      </p:sp>
    </p:spTree>
    <p:extLst>
      <p:ext uri="{BB962C8B-B14F-4D97-AF65-F5344CB8AC3E}">
        <p14:creationId xmlns:p14="http://schemas.microsoft.com/office/powerpoint/2010/main" val="68619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The R commands are </a:t>
            </a:r>
          </a:p>
          <a:p>
            <a:r>
              <a:rPr lang="pt-BR" dirty="0"/>
              <a:t>dhyper(x,K,N-K, n)</a:t>
            </a:r>
          </a:p>
          <a:p>
            <a:r>
              <a:rPr lang="pt-BR" dirty="0"/>
              <a:t>phyper(x,K,N-K</a:t>
            </a:r>
            <a:r>
              <a:rPr lang="pt-BR"/>
              <a:t>, n)</a:t>
            </a:r>
            <a:endParaRPr lang="pt-BR" dirty="0"/>
          </a:p>
          <a:p>
            <a:r>
              <a:rPr lang="pt-BR" dirty="0"/>
              <a:t>rhyper(repeats,x,K,N-K,n)</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44</a:t>
            </a:fld>
            <a:endParaRPr lang="en-US"/>
          </a:p>
        </p:txBody>
      </p:sp>
    </p:spTree>
    <p:extLst>
      <p:ext uri="{BB962C8B-B14F-4D97-AF65-F5344CB8AC3E}">
        <p14:creationId xmlns:p14="http://schemas.microsoft.com/office/powerpoint/2010/main" val="301275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x&lt;-c(0:4)</a:t>
            </a:r>
          </a:p>
          <a:p>
            <a:r>
              <a:rPr lang="de-DE"/>
              <a:t>fx&lt;-</a:t>
            </a:r>
            <a:r>
              <a:rPr lang="de-DE" dirty="0"/>
              <a:t>c(</a:t>
            </a:r>
            <a:r>
              <a:rPr lang="de-DE"/>
              <a:t>0.6561,0.2916,0.0486,0.0036,0.0001)</a:t>
            </a:r>
            <a:endParaRPr lang="de-DE" dirty="0"/>
          </a:p>
        </p:txBody>
      </p:sp>
      <p:sp>
        <p:nvSpPr>
          <p:cNvPr id="4" name="Slide Number Placeholder 3"/>
          <p:cNvSpPr>
            <a:spLocks noGrp="1"/>
          </p:cNvSpPr>
          <p:nvPr>
            <p:ph type="sldNum" sz="quarter" idx="5"/>
          </p:nvPr>
        </p:nvSpPr>
        <p:spPr/>
        <p:txBody>
          <a:bodyPr/>
          <a:lstStyle/>
          <a:p>
            <a:fld id="{2B6D0B41-180D-4488-8159-6ED14123BA71}" type="slidenum">
              <a:rPr lang="en-US" smtClean="0"/>
              <a:t>14</a:t>
            </a:fld>
            <a:endParaRPr lang="en-US"/>
          </a:p>
        </p:txBody>
      </p:sp>
    </p:spTree>
    <p:extLst>
      <p:ext uri="{BB962C8B-B14F-4D97-AF65-F5344CB8AC3E}">
        <p14:creationId xmlns:p14="http://schemas.microsoft.com/office/powerpoint/2010/main" val="253730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N&lt;-50</a:t>
            </a:r>
          </a:p>
          <a:p>
            <a:r>
              <a:rPr lang="pt-BR" dirty="0"/>
              <a:t>K&lt;-5</a:t>
            </a:r>
          </a:p>
          <a:p>
            <a:r>
              <a:rPr lang="pt-BR" dirty="0"/>
              <a:t>n&lt;-5</a:t>
            </a:r>
          </a:p>
          <a:p>
            <a:r>
              <a:rPr lang="pt-BR" dirty="0"/>
              <a:t>barplot(dhyper(0:5,K,N-K, n), names.arg=0:5,ylim=c(0,0.8))</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45</a:t>
            </a:fld>
            <a:endParaRPr lang="en-US"/>
          </a:p>
        </p:txBody>
      </p:sp>
    </p:spTree>
    <p:extLst>
      <p:ext uri="{BB962C8B-B14F-4D97-AF65-F5344CB8AC3E}">
        <p14:creationId xmlns:p14="http://schemas.microsoft.com/office/powerpoint/2010/main" val="487544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dhyper</a:t>
            </a:r>
            <a:r>
              <a:rPr lang="en-US" dirty="0"/>
              <a:t>(2,4,50-4,10)</a:t>
            </a:r>
          </a:p>
        </p:txBody>
      </p:sp>
      <p:sp>
        <p:nvSpPr>
          <p:cNvPr id="4" name="Slide Number Placeholder 3"/>
          <p:cNvSpPr>
            <a:spLocks noGrp="1"/>
          </p:cNvSpPr>
          <p:nvPr>
            <p:ph type="sldNum" sz="quarter" idx="5"/>
          </p:nvPr>
        </p:nvSpPr>
        <p:spPr/>
        <p:txBody>
          <a:bodyPr/>
          <a:lstStyle/>
          <a:p>
            <a:fld id="{2B6D0B41-180D-4488-8159-6ED14123BA71}" type="slidenum">
              <a:rPr lang="en-US" smtClean="0"/>
              <a:t>46</a:t>
            </a:fld>
            <a:endParaRPr lang="en-US"/>
          </a:p>
        </p:txBody>
      </p:sp>
    </p:spTree>
    <p:extLst>
      <p:ext uri="{BB962C8B-B14F-4D97-AF65-F5344CB8AC3E}">
        <p14:creationId xmlns:p14="http://schemas.microsoft.com/office/powerpoint/2010/main" val="1912821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N&lt;-100</a:t>
            </a:r>
          </a:p>
          <a:p>
            <a:r>
              <a:rPr lang="pt-BR" dirty="0"/>
              <a:t>K&lt;-20</a:t>
            </a:r>
          </a:p>
          <a:p>
            <a:r>
              <a:rPr lang="pt-BR" dirty="0"/>
              <a:t>n&lt;-10</a:t>
            </a:r>
          </a:p>
          <a:p>
            <a:r>
              <a:rPr lang="pt-BR" dirty="0"/>
              <a:t>dhyper(0:10,K,N-K, n)</a:t>
            </a:r>
          </a:p>
          <a:p>
            <a:r>
              <a:rPr lang="pt-BR" dirty="0"/>
              <a:t>n&lt;-10</a:t>
            </a:r>
          </a:p>
          <a:p>
            <a:r>
              <a:rPr lang="pt-BR" dirty="0"/>
              <a:t>p &lt;-0.2</a:t>
            </a:r>
          </a:p>
          <a:p>
            <a:r>
              <a:rPr lang="pt-BR" dirty="0"/>
              <a:t>dbinom(0:n,n,p)</a:t>
            </a:r>
          </a:p>
          <a:p>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48</a:t>
            </a:fld>
            <a:endParaRPr lang="en-US"/>
          </a:p>
        </p:txBody>
      </p:sp>
    </p:spTree>
    <p:extLst>
      <p:ext uri="{BB962C8B-B14F-4D97-AF65-F5344CB8AC3E}">
        <p14:creationId xmlns:p14="http://schemas.microsoft.com/office/powerpoint/2010/main" val="693833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P(X &gt; k) = (1-p)^k</a:t>
            </a:r>
          </a:p>
        </p:txBody>
      </p:sp>
      <p:sp>
        <p:nvSpPr>
          <p:cNvPr id="4" name="Slide Number Placeholder 3"/>
          <p:cNvSpPr>
            <a:spLocks noGrp="1"/>
          </p:cNvSpPr>
          <p:nvPr>
            <p:ph type="sldNum" sz="quarter" idx="5"/>
          </p:nvPr>
        </p:nvSpPr>
        <p:spPr/>
        <p:txBody>
          <a:bodyPr/>
          <a:lstStyle/>
          <a:p>
            <a:fld id="{2B6D0B41-180D-4488-8159-6ED14123BA71}" type="slidenum">
              <a:rPr lang="en-US" smtClean="0"/>
              <a:t>50</a:t>
            </a:fld>
            <a:endParaRPr lang="en-US"/>
          </a:p>
        </p:txBody>
      </p:sp>
    </p:spTree>
    <p:extLst>
      <p:ext uri="{BB962C8B-B14F-4D97-AF65-F5344CB8AC3E}">
        <p14:creationId xmlns:p14="http://schemas.microsoft.com/office/powerpoint/2010/main" val="133657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for working with the Poisson distribution are </a:t>
            </a:r>
          </a:p>
          <a:p>
            <a:r>
              <a:rPr lang="en-US" dirty="0" err="1"/>
              <a:t>dpois</a:t>
            </a:r>
            <a:r>
              <a:rPr lang="en-US" dirty="0"/>
              <a:t>(</a:t>
            </a:r>
            <a:r>
              <a:rPr lang="en-US" dirty="0" err="1"/>
              <a:t>x,lambda</a:t>
            </a:r>
            <a:r>
              <a:rPr lang="en-US" dirty="0"/>
              <a:t>) </a:t>
            </a:r>
          </a:p>
          <a:p>
            <a:r>
              <a:rPr lang="en-US" dirty="0" err="1"/>
              <a:t>ppois</a:t>
            </a:r>
            <a:r>
              <a:rPr lang="en-US" dirty="0"/>
              <a:t>(</a:t>
            </a:r>
            <a:r>
              <a:rPr lang="en-US" dirty="0" err="1"/>
              <a:t>x,lambda</a:t>
            </a:r>
            <a:r>
              <a:rPr lang="en-US" dirty="0"/>
              <a:t>) </a:t>
            </a:r>
          </a:p>
          <a:p>
            <a:r>
              <a:rPr lang="en-US" dirty="0" err="1"/>
              <a:t>rpois</a:t>
            </a:r>
            <a:r>
              <a:rPr lang="en-US" dirty="0"/>
              <a:t>(</a:t>
            </a:r>
            <a:r>
              <a:rPr lang="en-US" dirty="0" err="1"/>
              <a:t>n,lambda</a:t>
            </a:r>
            <a:r>
              <a:rPr lang="en-US" dirty="0"/>
              <a:t>)</a:t>
            </a:r>
          </a:p>
        </p:txBody>
      </p:sp>
      <p:sp>
        <p:nvSpPr>
          <p:cNvPr id="4" name="Slide Number Placeholder 3"/>
          <p:cNvSpPr>
            <a:spLocks noGrp="1"/>
          </p:cNvSpPr>
          <p:nvPr>
            <p:ph type="sldNum" sz="quarter" idx="5"/>
          </p:nvPr>
        </p:nvSpPr>
        <p:spPr/>
        <p:txBody>
          <a:bodyPr/>
          <a:lstStyle/>
          <a:p>
            <a:fld id="{2B6D0B41-180D-4488-8159-6ED14123BA71}" type="slidenum">
              <a:rPr lang="en-US" smtClean="0"/>
              <a:t>51</a:t>
            </a:fld>
            <a:endParaRPr lang="en-US"/>
          </a:p>
        </p:txBody>
      </p:sp>
    </p:spTree>
    <p:extLst>
      <p:ext uri="{BB962C8B-B14F-4D97-AF65-F5344CB8AC3E}">
        <p14:creationId xmlns:p14="http://schemas.microsoft.com/office/powerpoint/2010/main" val="3777635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n&lt;-30</a:t>
            </a:r>
          </a:p>
          <a:p>
            <a:r>
              <a:rPr lang="pt-BR" dirty="0"/>
              <a:t>p &lt;-0.03</a:t>
            </a:r>
          </a:p>
          <a:p>
            <a:r>
              <a:rPr lang="pt-BR" dirty="0"/>
              <a:t>barplot(dbinom(0:n,n,p), names.arg=0:n,ylim=c(0,0.4))</a:t>
            </a:r>
          </a:p>
          <a:p>
            <a:r>
              <a:rPr lang="pt-BR" dirty="0"/>
              <a:t>barplot(dpois(0:n,n*p), names.arg=0:n,ylim=c(0,0.4))</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55</a:t>
            </a:fld>
            <a:endParaRPr lang="en-US"/>
          </a:p>
        </p:txBody>
      </p:sp>
    </p:spTree>
    <p:extLst>
      <p:ext uri="{BB962C8B-B14F-4D97-AF65-F5344CB8AC3E}">
        <p14:creationId xmlns:p14="http://schemas.microsoft.com/office/powerpoint/2010/main" val="487287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56</a:t>
            </a:fld>
            <a:endParaRPr lang="en-US"/>
          </a:p>
        </p:txBody>
      </p:sp>
    </p:spTree>
    <p:extLst>
      <p:ext uri="{BB962C8B-B14F-4D97-AF65-F5344CB8AC3E}">
        <p14:creationId xmlns:p14="http://schemas.microsoft.com/office/powerpoint/2010/main" val="264302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dbinom(k,n,p) 		for P(X = k)</a:t>
            </a:r>
          </a:p>
          <a:p>
            <a:r>
              <a:rPr lang="en-US" dirty="0" err="1"/>
              <a:t>pbinom</a:t>
            </a:r>
            <a:r>
              <a:rPr lang="en-US" dirty="0"/>
              <a:t>(</a:t>
            </a:r>
            <a:r>
              <a:rPr lang="en-US" dirty="0" err="1"/>
              <a:t>k,n,p</a:t>
            </a:r>
            <a:r>
              <a:rPr lang="en-US" dirty="0"/>
              <a:t>) 		for P(X ≤ k)</a:t>
            </a:r>
          </a:p>
          <a:p>
            <a:r>
              <a:rPr lang="en-US" dirty="0" err="1"/>
              <a:t>rbinom</a:t>
            </a:r>
            <a:r>
              <a:rPr lang="en-US" dirty="0"/>
              <a:t>(</a:t>
            </a:r>
            <a:r>
              <a:rPr lang="en-US" dirty="0" err="1"/>
              <a:t>k,n,p</a:t>
            </a:r>
            <a:r>
              <a:rPr lang="en-US" dirty="0"/>
              <a:t>) 		Simulates k random variables</a:t>
            </a:r>
          </a:p>
        </p:txBody>
      </p:sp>
      <p:sp>
        <p:nvSpPr>
          <p:cNvPr id="4" name="Slide Number Placeholder 3"/>
          <p:cNvSpPr>
            <a:spLocks noGrp="1"/>
          </p:cNvSpPr>
          <p:nvPr>
            <p:ph type="sldNum" sz="quarter" idx="5"/>
          </p:nvPr>
        </p:nvSpPr>
        <p:spPr/>
        <p:txBody>
          <a:bodyPr/>
          <a:lstStyle/>
          <a:p>
            <a:fld id="{2B6D0B41-180D-4488-8159-6ED14123BA71}" type="slidenum">
              <a:rPr lang="en-US" smtClean="0"/>
              <a:t>23</a:t>
            </a:fld>
            <a:endParaRPr lang="en-US"/>
          </a:p>
        </p:txBody>
      </p:sp>
    </p:spTree>
    <p:extLst>
      <p:ext uri="{BB962C8B-B14F-4D97-AF65-F5344CB8AC3E}">
        <p14:creationId xmlns:p14="http://schemas.microsoft.com/office/powerpoint/2010/main" val="75418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k&lt;-3</a:t>
            </a:r>
          </a:p>
          <a:p>
            <a:r>
              <a:rPr lang="pt-BR" dirty="0"/>
              <a:t>n&lt;-20</a:t>
            </a:r>
          </a:p>
          <a:p>
            <a:r>
              <a:rPr lang="pt-BR" dirty="0"/>
              <a:t>p&lt;-0.05</a:t>
            </a:r>
          </a:p>
          <a:p>
            <a:r>
              <a:rPr lang="pt-BR" dirty="0"/>
              <a:t>dbinom(k,n,p)</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24</a:t>
            </a:fld>
            <a:endParaRPr lang="en-US"/>
          </a:p>
        </p:txBody>
      </p:sp>
    </p:spTree>
    <p:extLst>
      <p:ext uri="{BB962C8B-B14F-4D97-AF65-F5344CB8AC3E}">
        <p14:creationId xmlns:p14="http://schemas.microsoft.com/office/powerpoint/2010/main" val="1671318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 &lt;- 10 </a:t>
            </a:r>
          </a:p>
          <a:p>
            <a:r>
              <a:rPr lang="pt-BR" dirty="0"/>
              <a:t>p &lt;- 0.1 </a:t>
            </a:r>
          </a:p>
          <a:p>
            <a:r>
              <a:rPr lang="pt-BR" dirty="0"/>
              <a:t>barplot(dbinom(0:n,n,p), names.arg=0:n)</a:t>
            </a:r>
            <a:endParaRPr lang="en-US" dirty="0"/>
          </a:p>
        </p:txBody>
      </p:sp>
      <p:sp>
        <p:nvSpPr>
          <p:cNvPr id="4" name="Slide Number Placeholder 3"/>
          <p:cNvSpPr>
            <a:spLocks noGrp="1"/>
          </p:cNvSpPr>
          <p:nvPr>
            <p:ph type="sldNum" sz="quarter" idx="5"/>
          </p:nvPr>
        </p:nvSpPr>
        <p:spPr/>
        <p:txBody>
          <a:bodyPr/>
          <a:lstStyle/>
          <a:p>
            <a:fld id="{2B6D0B41-180D-4488-8159-6ED14123BA71}" type="slidenum">
              <a:rPr lang="en-US" smtClean="0"/>
              <a:t>25</a:t>
            </a:fld>
            <a:endParaRPr lang="en-US"/>
          </a:p>
        </p:txBody>
      </p:sp>
    </p:spTree>
    <p:extLst>
      <p:ext uri="{BB962C8B-B14F-4D97-AF65-F5344CB8AC3E}">
        <p14:creationId xmlns:p14="http://schemas.microsoft.com/office/powerpoint/2010/main" val="272900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dbinom(k,n,p) 		for P(X = k)</a:t>
            </a:r>
          </a:p>
          <a:p>
            <a:r>
              <a:rPr lang="en-US" dirty="0" err="1"/>
              <a:t>pbinom</a:t>
            </a:r>
            <a:r>
              <a:rPr lang="en-US" dirty="0"/>
              <a:t>(</a:t>
            </a:r>
            <a:r>
              <a:rPr lang="en-US" dirty="0" err="1"/>
              <a:t>k,n,p</a:t>
            </a:r>
            <a:r>
              <a:rPr lang="en-US" dirty="0"/>
              <a:t>) 		for P(X ≤ k)</a:t>
            </a:r>
          </a:p>
          <a:p>
            <a:r>
              <a:rPr lang="en-US" dirty="0" err="1"/>
              <a:t>rbinom</a:t>
            </a:r>
            <a:r>
              <a:rPr lang="en-US" dirty="0"/>
              <a:t>(</a:t>
            </a:r>
            <a:r>
              <a:rPr lang="en-US" dirty="0" err="1"/>
              <a:t>k,n,p</a:t>
            </a:r>
            <a:r>
              <a:rPr lang="en-US" dirty="0"/>
              <a:t>) 		Simulates k random variables</a:t>
            </a:r>
          </a:p>
        </p:txBody>
      </p:sp>
      <p:sp>
        <p:nvSpPr>
          <p:cNvPr id="4" name="Slide Number Placeholder 3"/>
          <p:cNvSpPr>
            <a:spLocks noGrp="1"/>
          </p:cNvSpPr>
          <p:nvPr>
            <p:ph type="sldNum" sz="quarter" idx="5"/>
          </p:nvPr>
        </p:nvSpPr>
        <p:spPr/>
        <p:txBody>
          <a:bodyPr/>
          <a:lstStyle/>
          <a:p>
            <a:fld id="{2B6D0B41-180D-4488-8159-6ED14123BA71}" type="slidenum">
              <a:rPr lang="en-US" smtClean="0"/>
              <a:t>26</a:t>
            </a:fld>
            <a:endParaRPr lang="en-US"/>
          </a:p>
        </p:txBody>
      </p:sp>
    </p:spTree>
    <p:extLst>
      <p:ext uri="{BB962C8B-B14F-4D97-AF65-F5344CB8AC3E}">
        <p14:creationId xmlns:p14="http://schemas.microsoft.com/office/powerpoint/2010/main" val="2881868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a:t>
            </a:r>
            <a:r>
              <a:rPr lang="en-US" dirty="0" err="1"/>
              <a:t>rbinom</a:t>
            </a:r>
            <a:r>
              <a:rPr lang="en-US" dirty="0"/>
              <a:t>(1000,20,0.4))</a:t>
            </a:r>
          </a:p>
          <a:p>
            <a:r>
              <a:rPr lang="en-US" dirty="0"/>
              <a:t>mean(</a:t>
            </a:r>
            <a:r>
              <a:rPr lang="en-US" dirty="0" err="1"/>
              <a:t>rbinom</a:t>
            </a:r>
            <a:r>
              <a:rPr lang="en-US" dirty="0"/>
              <a:t>(1000,20,0.4))</a:t>
            </a:r>
          </a:p>
        </p:txBody>
      </p:sp>
      <p:sp>
        <p:nvSpPr>
          <p:cNvPr id="4" name="Slide Number Placeholder 3"/>
          <p:cNvSpPr>
            <a:spLocks noGrp="1"/>
          </p:cNvSpPr>
          <p:nvPr>
            <p:ph type="sldNum" sz="quarter" idx="5"/>
          </p:nvPr>
        </p:nvSpPr>
        <p:spPr/>
        <p:txBody>
          <a:bodyPr/>
          <a:lstStyle/>
          <a:p>
            <a:fld id="{2B6D0B41-180D-4488-8159-6ED14123BA71}" type="slidenum">
              <a:rPr lang="en-US" smtClean="0"/>
              <a:t>27</a:t>
            </a:fld>
            <a:endParaRPr lang="en-US"/>
          </a:p>
        </p:txBody>
      </p:sp>
    </p:spTree>
    <p:extLst>
      <p:ext uri="{BB962C8B-B14F-4D97-AF65-F5344CB8AC3E}">
        <p14:creationId xmlns:p14="http://schemas.microsoft.com/office/powerpoint/2010/main" val="2024317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dgeom</a:t>
            </a:r>
            <a:r>
              <a:rPr lang="en-US" dirty="0"/>
              <a:t>(</a:t>
            </a:r>
            <a:r>
              <a:rPr lang="en-US" dirty="0" err="1"/>
              <a:t>k,p</a:t>
            </a:r>
            <a:r>
              <a:rPr lang="en-US" dirty="0"/>
              <a:t>)</a:t>
            </a:r>
          </a:p>
          <a:p>
            <a:r>
              <a:rPr lang="en-US" dirty="0" err="1"/>
              <a:t>pgeom</a:t>
            </a:r>
            <a:r>
              <a:rPr lang="en-US" dirty="0"/>
              <a:t>(</a:t>
            </a:r>
            <a:r>
              <a:rPr lang="en-US" dirty="0" err="1"/>
              <a:t>k,p</a:t>
            </a:r>
            <a:r>
              <a:rPr lang="en-US" dirty="0"/>
              <a:t>) </a:t>
            </a:r>
          </a:p>
          <a:p>
            <a:r>
              <a:rPr lang="en-US" dirty="0" err="1"/>
              <a:t>rgeom</a:t>
            </a:r>
            <a:r>
              <a:rPr lang="en-US" dirty="0"/>
              <a:t>(</a:t>
            </a:r>
            <a:r>
              <a:rPr lang="en-US" dirty="0" err="1"/>
              <a:t>n,p</a:t>
            </a:r>
            <a:r>
              <a:rPr lang="en-US" dirty="0"/>
              <a:t>),</a:t>
            </a:r>
          </a:p>
          <a:p>
            <a:r>
              <a:rPr lang="en-US" dirty="0"/>
              <a:t>where k represents the number of failures BEFORE the first success.</a:t>
            </a:r>
          </a:p>
          <a:p>
            <a:r>
              <a:rPr lang="en-US" dirty="0"/>
              <a:t>use the following modifications: </a:t>
            </a:r>
          </a:p>
          <a:p>
            <a:pPr marL="171450" indent="-171450">
              <a:buFont typeface="Wingdings" panose="05000000000000000000" pitchFamily="2" charset="2"/>
              <a:buChar char="Ø"/>
            </a:pPr>
            <a:r>
              <a:rPr lang="en-US" dirty="0" err="1"/>
              <a:t>dgeom</a:t>
            </a:r>
            <a:r>
              <a:rPr lang="en-US" dirty="0"/>
              <a:t>(k-1,p) </a:t>
            </a:r>
          </a:p>
          <a:p>
            <a:pPr marL="171450" indent="-171450">
              <a:buFont typeface="Wingdings" panose="05000000000000000000" pitchFamily="2" charset="2"/>
              <a:buChar char="Ø"/>
            </a:pPr>
            <a:r>
              <a:rPr lang="en-US" dirty="0" err="1"/>
              <a:t>pgeom</a:t>
            </a:r>
            <a:r>
              <a:rPr lang="en-US" dirty="0"/>
              <a:t>(k-1,p) </a:t>
            </a:r>
          </a:p>
          <a:p>
            <a:pPr marL="171450" indent="-171450">
              <a:buFont typeface="Wingdings" panose="05000000000000000000" pitchFamily="2" charset="2"/>
              <a:buChar char="Ø"/>
            </a:pPr>
            <a:r>
              <a:rPr lang="en-US" dirty="0" err="1"/>
              <a:t>rgeom</a:t>
            </a:r>
            <a:r>
              <a:rPr lang="en-US" dirty="0"/>
              <a:t>(</a:t>
            </a:r>
            <a:r>
              <a:rPr lang="en-US" dirty="0" err="1"/>
              <a:t>n,p</a:t>
            </a:r>
            <a:r>
              <a:rPr lang="en-US" dirty="0"/>
              <a:t>)+1</a:t>
            </a:r>
          </a:p>
        </p:txBody>
      </p:sp>
      <p:sp>
        <p:nvSpPr>
          <p:cNvPr id="4" name="Slide Number Placeholder 3"/>
          <p:cNvSpPr>
            <a:spLocks noGrp="1"/>
          </p:cNvSpPr>
          <p:nvPr>
            <p:ph type="sldNum" sz="quarter" idx="5"/>
          </p:nvPr>
        </p:nvSpPr>
        <p:spPr/>
        <p:txBody>
          <a:bodyPr/>
          <a:lstStyle/>
          <a:p>
            <a:fld id="{2B6D0B41-180D-4488-8159-6ED14123BA71}" type="slidenum">
              <a:rPr lang="en-US" smtClean="0"/>
              <a:t>30</a:t>
            </a:fld>
            <a:endParaRPr lang="en-US"/>
          </a:p>
        </p:txBody>
      </p:sp>
    </p:spTree>
    <p:extLst>
      <p:ext uri="{BB962C8B-B14F-4D97-AF65-F5344CB8AC3E}">
        <p14:creationId xmlns:p14="http://schemas.microsoft.com/office/powerpoint/2010/main" val="265157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dgeom</a:t>
            </a:r>
            <a:r>
              <a:rPr lang="en-US" dirty="0"/>
              <a:t>(4,0.1)</a:t>
            </a:r>
          </a:p>
        </p:txBody>
      </p:sp>
      <p:sp>
        <p:nvSpPr>
          <p:cNvPr id="4" name="Slide Number Placeholder 3"/>
          <p:cNvSpPr>
            <a:spLocks noGrp="1"/>
          </p:cNvSpPr>
          <p:nvPr>
            <p:ph type="sldNum" sz="quarter" idx="5"/>
          </p:nvPr>
        </p:nvSpPr>
        <p:spPr/>
        <p:txBody>
          <a:bodyPr/>
          <a:lstStyle/>
          <a:p>
            <a:fld id="{2B6D0B41-180D-4488-8159-6ED14123BA71}" type="slidenum">
              <a:rPr lang="en-US" smtClean="0"/>
              <a:t>31</a:t>
            </a:fld>
            <a:endParaRPr lang="en-US"/>
          </a:p>
        </p:txBody>
      </p:sp>
    </p:spTree>
    <p:extLst>
      <p:ext uri="{BB962C8B-B14F-4D97-AF65-F5344CB8AC3E}">
        <p14:creationId xmlns:p14="http://schemas.microsoft.com/office/powerpoint/2010/main" val="340551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82E1-0C9B-4FD9-A909-6161E2A43193}"/>
              </a:ext>
            </a:extLst>
          </p:cNvPr>
          <p:cNvSpPr>
            <a:spLocks noGrp="1"/>
          </p:cNvSpPr>
          <p:nvPr>
            <p:ph type="ctrTitle"/>
          </p:nvPr>
        </p:nvSpPr>
        <p:spPr>
          <a:xfrm>
            <a:off x="1524000" y="1122363"/>
            <a:ext cx="9144000" cy="2387600"/>
          </a:xfrm>
        </p:spPr>
        <p:txBody>
          <a:bodyPr anchor="b"/>
          <a:lstStyle>
            <a:lvl1pPr algn="ctr">
              <a:defRPr sz="6000" b="1">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E328B2C5-21B5-438D-8262-F65487028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676C1-BA32-49BB-822F-2564EC4AA9A1}"/>
              </a:ext>
            </a:extLst>
          </p:cNvPr>
          <p:cNvSpPr>
            <a:spLocks noGrp="1"/>
          </p:cNvSpPr>
          <p:nvPr>
            <p:ph type="dt" sz="half" idx="10"/>
          </p:nvPr>
        </p:nvSpPr>
        <p:spPr/>
        <p:txBody>
          <a:bodyPr/>
          <a:lstStyle/>
          <a:p>
            <a:fld id="{0CFD113F-A93D-4592-8600-BEDF8AD06343}" type="datetime1">
              <a:rPr lang="en-US" smtClean="0"/>
              <a:t>11/02/2022</a:t>
            </a:fld>
            <a:endParaRPr lang="en-US"/>
          </a:p>
        </p:txBody>
      </p:sp>
      <p:sp>
        <p:nvSpPr>
          <p:cNvPr id="5" name="Footer Placeholder 4">
            <a:extLst>
              <a:ext uri="{FF2B5EF4-FFF2-40B4-BE49-F238E27FC236}">
                <a16:creationId xmlns:a16="http://schemas.microsoft.com/office/drawing/2014/main" id="{8BE2C7A5-21DD-440F-A61A-55A103B2AEF3}"/>
              </a:ext>
            </a:extLst>
          </p:cNvPr>
          <p:cNvSpPr>
            <a:spLocks noGrp="1"/>
          </p:cNvSpPr>
          <p:nvPr>
            <p:ph type="ftr" sz="quarter" idx="11"/>
          </p:nvPr>
        </p:nvSpPr>
        <p:spPr/>
        <p:txBody>
          <a:bodyPr/>
          <a:lstStyle/>
          <a:p>
            <a:r>
              <a:rPr lang="fr-FR"/>
              <a:t>Chapter 3 - Discrete random variables</a:t>
            </a:r>
            <a:endParaRPr lang="en-US"/>
          </a:p>
        </p:txBody>
      </p:sp>
      <p:sp>
        <p:nvSpPr>
          <p:cNvPr id="6" name="Slide Number Placeholder 5">
            <a:extLst>
              <a:ext uri="{FF2B5EF4-FFF2-40B4-BE49-F238E27FC236}">
                <a16:creationId xmlns:a16="http://schemas.microsoft.com/office/drawing/2014/main" id="{2A0B8155-42E0-4854-BF2F-9B9E123765AD}"/>
              </a:ext>
            </a:extLst>
          </p:cNvPr>
          <p:cNvSpPr>
            <a:spLocks noGrp="1"/>
          </p:cNvSpPr>
          <p:nvPr>
            <p:ph type="sldNum" sz="quarter" idx="12"/>
          </p:nvPr>
        </p:nvSpPr>
        <p:spPr/>
        <p:txBody>
          <a:bodyPr/>
          <a:lstStyle/>
          <a:p>
            <a:fld id="{2DEADCFE-5315-4273-BD0A-1896A72C3303}" type="slidenum">
              <a:rPr lang="en-US" smtClean="0"/>
              <a:t>‹#›</a:t>
            </a:fld>
            <a:endParaRPr lang="en-US"/>
          </a:p>
        </p:txBody>
      </p:sp>
      <p:grpSp>
        <p:nvGrpSpPr>
          <p:cNvPr id="7" name="Group 6">
            <a:extLst>
              <a:ext uri="{FF2B5EF4-FFF2-40B4-BE49-F238E27FC236}">
                <a16:creationId xmlns:a16="http://schemas.microsoft.com/office/drawing/2014/main" id="{723A03CD-AD6B-41B8-B1D1-2E9AA4CA14AA}"/>
              </a:ext>
            </a:extLst>
          </p:cNvPr>
          <p:cNvGrpSpPr/>
          <p:nvPr userDrawn="1"/>
        </p:nvGrpSpPr>
        <p:grpSpPr>
          <a:xfrm>
            <a:off x="1115434" y="2440761"/>
            <a:ext cx="914401" cy="980560"/>
            <a:chOff x="810625" y="2871288"/>
            <a:chExt cx="914401" cy="980560"/>
          </a:xfrm>
        </p:grpSpPr>
        <p:sp>
          <p:nvSpPr>
            <p:cNvPr id="8" name="Rectangle 7">
              <a:extLst>
                <a:ext uri="{FF2B5EF4-FFF2-40B4-BE49-F238E27FC236}">
                  <a16:creationId xmlns:a16="http://schemas.microsoft.com/office/drawing/2014/main" id="{138524D9-2EB3-4C33-B3D5-13F73BF4BB6D}"/>
                </a:ext>
              </a:extLst>
            </p:cNvPr>
            <p:cNvSpPr/>
            <p:nvPr userDrawn="1"/>
          </p:nvSpPr>
          <p:spPr>
            <a:xfrm rot="8100000">
              <a:off x="810625" y="3394648"/>
              <a:ext cx="914401" cy="457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4F46BD-A134-40D8-A3CC-625CC68E421C}"/>
                </a:ext>
              </a:extLst>
            </p:cNvPr>
            <p:cNvSpPr/>
            <p:nvPr userDrawn="1"/>
          </p:nvSpPr>
          <p:spPr>
            <a:xfrm rot="2700000">
              <a:off x="839650" y="2871288"/>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514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B291-E7B4-4FB6-BED8-16992C1A1F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EBD1DA-F773-4BD7-901C-8F61700BA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44708-47B5-46BE-BB95-BBA6A75B3E7E}"/>
              </a:ext>
            </a:extLst>
          </p:cNvPr>
          <p:cNvSpPr>
            <a:spLocks noGrp="1"/>
          </p:cNvSpPr>
          <p:nvPr>
            <p:ph type="dt" sz="half" idx="10"/>
          </p:nvPr>
        </p:nvSpPr>
        <p:spPr/>
        <p:txBody>
          <a:bodyPr/>
          <a:lstStyle/>
          <a:p>
            <a:fld id="{6A1741F6-E817-4705-B91F-AA5C73FBA82A}" type="datetime1">
              <a:rPr lang="en-US" smtClean="0"/>
              <a:t>11/02/2022</a:t>
            </a:fld>
            <a:endParaRPr lang="en-US"/>
          </a:p>
        </p:txBody>
      </p:sp>
      <p:sp>
        <p:nvSpPr>
          <p:cNvPr id="5" name="Footer Placeholder 4">
            <a:extLst>
              <a:ext uri="{FF2B5EF4-FFF2-40B4-BE49-F238E27FC236}">
                <a16:creationId xmlns:a16="http://schemas.microsoft.com/office/drawing/2014/main" id="{121C75BC-1944-465E-92D6-E1CA31B0B65D}"/>
              </a:ext>
            </a:extLst>
          </p:cNvPr>
          <p:cNvSpPr>
            <a:spLocks noGrp="1"/>
          </p:cNvSpPr>
          <p:nvPr>
            <p:ph type="ftr" sz="quarter" idx="11"/>
          </p:nvPr>
        </p:nvSpPr>
        <p:spPr/>
        <p:txBody>
          <a:bodyPr/>
          <a:lstStyle/>
          <a:p>
            <a:r>
              <a:rPr lang="fr-FR"/>
              <a:t>Chapter 3 - Discrete random variables</a:t>
            </a:r>
            <a:endParaRPr lang="en-US"/>
          </a:p>
        </p:txBody>
      </p:sp>
      <p:sp>
        <p:nvSpPr>
          <p:cNvPr id="6" name="Slide Number Placeholder 5">
            <a:extLst>
              <a:ext uri="{FF2B5EF4-FFF2-40B4-BE49-F238E27FC236}">
                <a16:creationId xmlns:a16="http://schemas.microsoft.com/office/drawing/2014/main" id="{08EFD6CC-A38E-4B95-BEA0-E9895699AF77}"/>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260401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0C32F-103D-41E7-9CDF-94177C6A04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EB62F-AD3C-429F-AE36-35C45DC04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26E07-1189-489A-9C27-ADAD624AAF31}"/>
              </a:ext>
            </a:extLst>
          </p:cNvPr>
          <p:cNvSpPr>
            <a:spLocks noGrp="1"/>
          </p:cNvSpPr>
          <p:nvPr>
            <p:ph type="dt" sz="half" idx="10"/>
          </p:nvPr>
        </p:nvSpPr>
        <p:spPr/>
        <p:txBody>
          <a:bodyPr/>
          <a:lstStyle/>
          <a:p>
            <a:fld id="{8D197762-2050-4A34-BBFE-7C4965C48FDD}" type="datetime1">
              <a:rPr lang="en-US" smtClean="0"/>
              <a:t>11/02/2022</a:t>
            </a:fld>
            <a:endParaRPr lang="en-US"/>
          </a:p>
        </p:txBody>
      </p:sp>
      <p:sp>
        <p:nvSpPr>
          <p:cNvPr id="5" name="Footer Placeholder 4">
            <a:extLst>
              <a:ext uri="{FF2B5EF4-FFF2-40B4-BE49-F238E27FC236}">
                <a16:creationId xmlns:a16="http://schemas.microsoft.com/office/drawing/2014/main" id="{61ED3F45-EBE8-4D55-BAA8-A94B1B3731AA}"/>
              </a:ext>
            </a:extLst>
          </p:cNvPr>
          <p:cNvSpPr>
            <a:spLocks noGrp="1"/>
          </p:cNvSpPr>
          <p:nvPr>
            <p:ph type="ftr" sz="quarter" idx="11"/>
          </p:nvPr>
        </p:nvSpPr>
        <p:spPr/>
        <p:txBody>
          <a:bodyPr/>
          <a:lstStyle/>
          <a:p>
            <a:r>
              <a:rPr lang="fr-FR"/>
              <a:t>Chapter 3 - Discrete random variables</a:t>
            </a:r>
            <a:endParaRPr lang="en-US"/>
          </a:p>
        </p:txBody>
      </p:sp>
      <p:sp>
        <p:nvSpPr>
          <p:cNvPr id="6" name="Slide Number Placeholder 5">
            <a:extLst>
              <a:ext uri="{FF2B5EF4-FFF2-40B4-BE49-F238E27FC236}">
                <a16:creationId xmlns:a16="http://schemas.microsoft.com/office/drawing/2014/main" id="{1A105BEB-66F5-430F-993F-C96F7529C446}"/>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31232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5675-05F4-4689-B841-29FEAD5980B8}"/>
              </a:ext>
            </a:extLst>
          </p:cNvPr>
          <p:cNvSpPr>
            <a:spLocks noGrp="1"/>
          </p:cNvSpPr>
          <p:nvPr>
            <p:ph type="title"/>
          </p:nvPr>
        </p:nvSpPr>
        <p:spPr>
          <a:xfrm>
            <a:off x="838200" y="148359"/>
            <a:ext cx="10515600" cy="1325563"/>
          </a:xfrm>
        </p:spPr>
        <p:txBody>
          <a:bodyPr>
            <a:normAutofit/>
          </a:bodyPr>
          <a:lstStyle>
            <a:lvl1pPr algn="l">
              <a:defRPr sz="3600" b="0">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6D201301-8401-45EE-98D0-21E29500857D}"/>
              </a:ext>
            </a:extLst>
          </p:cNvPr>
          <p:cNvSpPr>
            <a:spLocks noGrp="1"/>
          </p:cNvSpPr>
          <p:nvPr>
            <p:ph idx="1"/>
          </p:nvPr>
        </p:nvSpPr>
        <p:spPr>
          <a:xfrm>
            <a:off x="838200" y="1659371"/>
            <a:ext cx="10515600" cy="4351338"/>
          </a:xfrm>
        </p:spPr>
        <p:txBody>
          <a:bodyPr/>
          <a:lstStyle>
            <a:lvl1pPr algn="just">
              <a:defRPr>
                <a:latin typeface="Helvetica" panose="020B0604020202020204" pitchFamily="34" charset="0"/>
                <a:cs typeface="Helvetica" panose="020B0604020202020204" pitchFamily="34" charset="0"/>
              </a:defRPr>
            </a:lvl1pPr>
            <a:lvl2pPr algn="just">
              <a:defRPr>
                <a:latin typeface="Helvetica" panose="020B0604020202020204" pitchFamily="34" charset="0"/>
                <a:cs typeface="Helvetica" panose="020B0604020202020204" pitchFamily="34" charset="0"/>
              </a:defRPr>
            </a:lvl2pPr>
            <a:lvl3pPr algn="just">
              <a:defRPr>
                <a:latin typeface="Helvetica" panose="020B0604020202020204" pitchFamily="34" charset="0"/>
                <a:cs typeface="Helvetica" panose="020B0604020202020204" pitchFamily="34" charset="0"/>
              </a:defRPr>
            </a:lvl3pPr>
            <a:lvl4pPr algn="just">
              <a:defRPr>
                <a:latin typeface="Helvetica" panose="020B0604020202020204" pitchFamily="34" charset="0"/>
                <a:cs typeface="Helvetica" panose="020B0604020202020204" pitchFamily="34" charset="0"/>
              </a:defRPr>
            </a:lvl4pPr>
            <a:lvl5pPr algn="just">
              <a:defRPr>
                <a:latin typeface="Helvetica" panose="020B0604020202020204" pitchFamily="34" charset="0"/>
                <a:cs typeface="Helvetica"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07C7B-F56D-498F-91D8-9A532811CD10}"/>
              </a:ext>
            </a:extLst>
          </p:cNvPr>
          <p:cNvSpPr>
            <a:spLocks noGrp="1"/>
          </p:cNvSpPr>
          <p:nvPr>
            <p:ph type="dt" sz="half" idx="10"/>
          </p:nvPr>
        </p:nvSpPr>
        <p:spPr/>
        <p:txBody>
          <a:bodyPr/>
          <a:lstStyle/>
          <a:p>
            <a:fld id="{EF96C1BF-991B-42F7-8582-1F81549B45CF}" type="datetime1">
              <a:rPr lang="en-US" smtClean="0"/>
              <a:t>11/02/2022</a:t>
            </a:fld>
            <a:endParaRPr lang="en-US"/>
          </a:p>
        </p:txBody>
      </p:sp>
      <p:sp>
        <p:nvSpPr>
          <p:cNvPr id="5" name="Footer Placeholder 4">
            <a:extLst>
              <a:ext uri="{FF2B5EF4-FFF2-40B4-BE49-F238E27FC236}">
                <a16:creationId xmlns:a16="http://schemas.microsoft.com/office/drawing/2014/main" id="{2015FF44-7E6A-4E23-B676-AAD799B7CAE7}"/>
              </a:ext>
            </a:extLst>
          </p:cNvPr>
          <p:cNvSpPr>
            <a:spLocks noGrp="1"/>
          </p:cNvSpPr>
          <p:nvPr>
            <p:ph type="ftr" sz="quarter" idx="11"/>
          </p:nvPr>
        </p:nvSpPr>
        <p:spPr/>
        <p:txBody>
          <a:bodyPr/>
          <a:lstStyle/>
          <a:p>
            <a:r>
              <a:rPr lang="fr-FR"/>
              <a:t>Chapter 3 - Discrete random variables</a:t>
            </a:r>
            <a:endParaRPr lang="en-US"/>
          </a:p>
        </p:txBody>
      </p:sp>
      <p:sp>
        <p:nvSpPr>
          <p:cNvPr id="6" name="Slide Number Placeholder 5">
            <a:extLst>
              <a:ext uri="{FF2B5EF4-FFF2-40B4-BE49-F238E27FC236}">
                <a16:creationId xmlns:a16="http://schemas.microsoft.com/office/drawing/2014/main" id="{BD0AABD4-0888-460B-915A-337B443568C1}"/>
              </a:ext>
            </a:extLst>
          </p:cNvPr>
          <p:cNvSpPr>
            <a:spLocks noGrp="1"/>
          </p:cNvSpPr>
          <p:nvPr>
            <p:ph type="sldNum" sz="quarter" idx="12"/>
          </p:nvPr>
        </p:nvSpPr>
        <p:spPr/>
        <p:txBody>
          <a:bodyPr/>
          <a:lstStyle/>
          <a:p>
            <a:fld id="{2DEADCFE-5315-4273-BD0A-1896A72C3303}" type="slidenum">
              <a:rPr lang="en-US" smtClean="0"/>
              <a:t>‹#›</a:t>
            </a:fld>
            <a:endParaRPr lang="en-US"/>
          </a:p>
        </p:txBody>
      </p:sp>
      <p:grpSp>
        <p:nvGrpSpPr>
          <p:cNvPr id="7" name="Group 6">
            <a:extLst>
              <a:ext uri="{FF2B5EF4-FFF2-40B4-BE49-F238E27FC236}">
                <a16:creationId xmlns:a16="http://schemas.microsoft.com/office/drawing/2014/main" id="{CF31A598-D007-4B7B-BE0A-CC77E6A8E1A6}"/>
              </a:ext>
            </a:extLst>
          </p:cNvPr>
          <p:cNvGrpSpPr/>
          <p:nvPr userDrawn="1"/>
        </p:nvGrpSpPr>
        <p:grpSpPr>
          <a:xfrm>
            <a:off x="386744" y="456984"/>
            <a:ext cx="457200" cy="496783"/>
            <a:chOff x="386744" y="507784"/>
            <a:chExt cx="457200" cy="496783"/>
          </a:xfrm>
        </p:grpSpPr>
        <p:sp>
          <p:nvSpPr>
            <p:cNvPr id="8" name="Rectangle 7">
              <a:extLst>
                <a:ext uri="{FF2B5EF4-FFF2-40B4-BE49-F238E27FC236}">
                  <a16:creationId xmlns:a16="http://schemas.microsoft.com/office/drawing/2014/main" id="{9287AB72-4F2D-4A27-8C36-3BBC9E11ED50}"/>
                </a:ext>
              </a:extLst>
            </p:cNvPr>
            <p:cNvSpPr/>
            <p:nvPr userDrawn="1"/>
          </p:nvSpPr>
          <p:spPr>
            <a:xfrm rot="8100000">
              <a:off x="386744" y="775967"/>
              <a:ext cx="457200" cy="228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855166-332A-418E-99B2-2E0C3AD10CE6}"/>
                </a:ext>
              </a:extLst>
            </p:cNvPr>
            <p:cNvSpPr/>
            <p:nvPr userDrawn="1"/>
          </p:nvSpPr>
          <p:spPr>
            <a:xfrm rot="2700000">
              <a:off x="401686" y="509759"/>
              <a:ext cx="228600" cy="2246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20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5136-8D32-4815-9B08-735455CF66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A253CA-2291-4099-8127-3CB58CBF74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43A1E-7C1A-4B73-A48F-F5A3990E9642}"/>
              </a:ext>
            </a:extLst>
          </p:cNvPr>
          <p:cNvSpPr>
            <a:spLocks noGrp="1"/>
          </p:cNvSpPr>
          <p:nvPr>
            <p:ph type="dt" sz="half" idx="10"/>
          </p:nvPr>
        </p:nvSpPr>
        <p:spPr/>
        <p:txBody>
          <a:bodyPr/>
          <a:lstStyle/>
          <a:p>
            <a:fld id="{9771B9E3-6B96-4DFE-9C58-4268709715B3}" type="datetime1">
              <a:rPr lang="en-US" smtClean="0"/>
              <a:t>11/02/2022</a:t>
            </a:fld>
            <a:endParaRPr lang="en-US"/>
          </a:p>
        </p:txBody>
      </p:sp>
      <p:sp>
        <p:nvSpPr>
          <p:cNvPr id="5" name="Footer Placeholder 4">
            <a:extLst>
              <a:ext uri="{FF2B5EF4-FFF2-40B4-BE49-F238E27FC236}">
                <a16:creationId xmlns:a16="http://schemas.microsoft.com/office/drawing/2014/main" id="{D741DB10-5159-4250-96DD-CF7B8EBB8D41}"/>
              </a:ext>
            </a:extLst>
          </p:cNvPr>
          <p:cNvSpPr>
            <a:spLocks noGrp="1"/>
          </p:cNvSpPr>
          <p:nvPr>
            <p:ph type="ftr" sz="quarter" idx="11"/>
          </p:nvPr>
        </p:nvSpPr>
        <p:spPr/>
        <p:txBody>
          <a:bodyPr/>
          <a:lstStyle/>
          <a:p>
            <a:r>
              <a:rPr lang="fr-FR"/>
              <a:t>Chapter 3 - Discrete random variables</a:t>
            </a:r>
            <a:endParaRPr lang="en-US"/>
          </a:p>
        </p:txBody>
      </p:sp>
      <p:sp>
        <p:nvSpPr>
          <p:cNvPr id="6" name="Slide Number Placeholder 5">
            <a:extLst>
              <a:ext uri="{FF2B5EF4-FFF2-40B4-BE49-F238E27FC236}">
                <a16:creationId xmlns:a16="http://schemas.microsoft.com/office/drawing/2014/main" id="{80A8AD1A-6F8D-4190-A28B-A1B2CB35EAF8}"/>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233762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6619-F9A9-46BB-BCC2-CD23802F6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D81F8-4AE2-43F1-8509-A4B70DDA27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67F9D7-2DE6-4CCB-ABCA-905D6D9C1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86D0E5-AD26-447B-AFF6-3938FB4369A3}"/>
              </a:ext>
            </a:extLst>
          </p:cNvPr>
          <p:cNvSpPr>
            <a:spLocks noGrp="1"/>
          </p:cNvSpPr>
          <p:nvPr>
            <p:ph type="dt" sz="half" idx="10"/>
          </p:nvPr>
        </p:nvSpPr>
        <p:spPr/>
        <p:txBody>
          <a:bodyPr/>
          <a:lstStyle/>
          <a:p>
            <a:fld id="{D0861495-9A5D-43AA-A70F-A353C2CB7446}" type="datetime1">
              <a:rPr lang="en-US" smtClean="0"/>
              <a:t>11/02/2022</a:t>
            </a:fld>
            <a:endParaRPr lang="en-US"/>
          </a:p>
        </p:txBody>
      </p:sp>
      <p:sp>
        <p:nvSpPr>
          <p:cNvPr id="6" name="Footer Placeholder 5">
            <a:extLst>
              <a:ext uri="{FF2B5EF4-FFF2-40B4-BE49-F238E27FC236}">
                <a16:creationId xmlns:a16="http://schemas.microsoft.com/office/drawing/2014/main" id="{7E775019-75F4-4B49-8CD1-BC9C161C6456}"/>
              </a:ext>
            </a:extLst>
          </p:cNvPr>
          <p:cNvSpPr>
            <a:spLocks noGrp="1"/>
          </p:cNvSpPr>
          <p:nvPr>
            <p:ph type="ftr" sz="quarter" idx="11"/>
          </p:nvPr>
        </p:nvSpPr>
        <p:spPr/>
        <p:txBody>
          <a:bodyPr/>
          <a:lstStyle/>
          <a:p>
            <a:r>
              <a:rPr lang="fr-FR"/>
              <a:t>Chapter 3 - Discrete random variables</a:t>
            </a:r>
            <a:endParaRPr lang="en-US"/>
          </a:p>
        </p:txBody>
      </p:sp>
      <p:sp>
        <p:nvSpPr>
          <p:cNvPr id="7" name="Slide Number Placeholder 6">
            <a:extLst>
              <a:ext uri="{FF2B5EF4-FFF2-40B4-BE49-F238E27FC236}">
                <a16:creationId xmlns:a16="http://schemas.microsoft.com/office/drawing/2014/main" id="{289BC7DE-6C52-41D5-A101-43CEBAA9CE7E}"/>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3010714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EC0F-2E18-47BC-B8F5-696C88E768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8506D-0F40-481A-9229-95FC9DDBB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8ACD8-305C-4620-858E-D87A7FA9A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0FFD1-5A8C-4710-85D4-217707747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0F4057-7B67-4292-8208-0D14F2C7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846B0D-4211-4908-868D-2DA80013C3F0}"/>
              </a:ext>
            </a:extLst>
          </p:cNvPr>
          <p:cNvSpPr>
            <a:spLocks noGrp="1"/>
          </p:cNvSpPr>
          <p:nvPr>
            <p:ph type="dt" sz="half" idx="10"/>
          </p:nvPr>
        </p:nvSpPr>
        <p:spPr/>
        <p:txBody>
          <a:bodyPr/>
          <a:lstStyle/>
          <a:p>
            <a:fld id="{20875992-8371-4F0C-BB0B-119730051ED3}" type="datetime1">
              <a:rPr lang="en-US" smtClean="0"/>
              <a:t>11/02/2022</a:t>
            </a:fld>
            <a:endParaRPr lang="en-US"/>
          </a:p>
        </p:txBody>
      </p:sp>
      <p:sp>
        <p:nvSpPr>
          <p:cNvPr id="8" name="Footer Placeholder 7">
            <a:extLst>
              <a:ext uri="{FF2B5EF4-FFF2-40B4-BE49-F238E27FC236}">
                <a16:creationId xmlns:a16="http://schemas.microsoft.com/office/drawing/2014/main" id="{46D6D65F-1A7D-4CFC-84A6-15F7B3B1BCCE}"/>
              </a:ext>
            </a:extLst>
          </p:cNvPr>
          <p:cNvSpPr>
            <a:spLocks noGrp="1"/>
          </p:cNvSpPr>
          <p:nvPr>
            <p:ph type="ftr" sz="quarter" idx="11"/>
          </p:nvPr>
        </p:nvSpPr>
        <p:spPr/>
        <p:txBody>
          <a:bodyPr/>
          <a:lstStyle/>
          <a:p>
            <a:r>
              <a:rPr lang="fr-FR"/>
              <a:t>Chapter 3 - Discrete random variables</a:t>
            </a:r>
            <a:endParaRPr lang="en-US"/>
          </a:p>
        </p:txBody>
      </p:sp>
      <p:sp>
        <p:nvSpPr>
          <p:cNvPr id="9" name="Slide Number Placeholder 8">
            <a:extLst>
              <a:ext uri="{FF2B5EF4-FFF2-40B4-BE49-F238E27FC236}">
                <a16:creationId xmlns:a16="http://schemas.microsoft.com/office/drawing/2014/main" id="{EF3B7B78-CBFF-43EE-A3BF-25931181CC98}"/>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235924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F977-5226-4ABA-8B3C-70D1867312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E2A89-702F-4E38-A156-FEE09CD7D0BB}"/>
              </a:ext>
            </a:extLst>
          </p:cNvPr>
          <p:cNvSpPr>
            <a:spLocks noGrp="1"/>
          </p:cNvSpPr>
          <p:nvPr>
            <p:ph type="dt" sz="half" idx="10"/>
          </p:nvPr>
        </p:nvSpPr>
        <p:spPr/>
        <p:txBody>
          <a:bodyPr/>
          <a:lstStyle/>
          <a:p>
            <a:fld id="{69395C45-2C71-4BDA-9D13-59137064DA90}" type="datetime1">
              <a:rPr lang="en-US" smtClean="0"/>
              <a:t>11/02/2022</a:t>
            </a:fld>
            <a:endParaRPr lang="en-US"/>
          </a:p>
        </p:txBody>
      </p:sp>
      <p:sp>
        <p:nvSpPr>
          <p:cNvPr id="4" name="Footer Placeholder 3">
            <a:extLst>
              <a:ext uri="{FF2B5EF4-FFF2-40B4-BE49-F238E27FC236}">
                <a16:creationId xmlns:a16="http://schemas.microsoft.com/office/drawing/2014/main" id="{B775BB30-C230-4EB4-8286-CAED41490622}"/>
              </a:ext>
            </a:extLst>
          </p:cNvPr>
          <p:cNvSpPr>
            <a:spLocks noGrp="1"/>
          </p:cNvSpPr>
          <p:nvPr>
            <p:ph type="ftr" sz="quarter" idx="11"/>
          </p:nvPr>
        </p:nvSpPr>
        <p:spPr/>
        <p:txBody>
          <a:bodyPr/>
          <a:lstStyle/>
          <a:p>
            <a:r>
              <a:rPr lang="fr-FR"/>
              <a:t>Chapter 3 - Discrete random variables</a:t>
            </a:r>
            <a:endParaRPr lang="en-US"/>
          </a:p>
        </p:txBody>
      </p:sp>
      <p:sp>
        <p:nvSpPr>
          <p:cNvPr id="5" name="Slide Number Placeholder 4">
            <a:extLst>
              <a:ext uri="{FF2B5EF4-FFF2-40B4-BE49-F238E27FC236}">
                <a16:creationId xmlns:a16="http://schemas.microsoft.com/office/drawing/2014/main" id="{9AF93BFD-348F-43A1-A8DB-6B4A18627DE6}"/>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342839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BF51D-7AFC-4D86-A7F3-B0F6E8097A22}"/>
              </a:ext>
            </a:extLst>
          </p:cNvPr>
          <p:cNvSpPr>
            <a:spLocks noGrp="1"/>
          </p:cNvSpPr>
          <p:nvPr>
            <p:ph type="dt" sz="half" idx="10"/>
          </p:nvPr>
        </p:nvSpPr>
        <p:spPr/>
        <p:txBody>
          <a:bodyPr/>
          <a:lstStyle/>
          <a:p>
            <a:fld id="{9C824348-D19C-4DF8-9F1E-E8CDC09408AE}" type="datetime1">
              <a:rPr lang="en-US" smtClean="0"/>
              <a:t>11/02/2022</a:t>
            </a:fld>
            <a:endParaRPr lang="en-US"/>
          </a:p>
        </p:txBody>
      </p:sp>
      <p:sp>
        <p:nvSpPr>
          <p:cNvPr id="3" name="Footer Placeholder 2">
            <a:extLst>
              <a:ext uri="{FF2B5EF4-FFF2-40B4-BE49-F238E27FC236}">
                <a16:creationId xmlns:a16="http://schemas.microsoft.com/office/drawing/2014/main" id="{A098D3AC-38C5-48E5-A927-0283E295473B}"/>
              </a:ext>
            </a:extLst>
          </p:cNvPr>
          <p:cNvSpPr>
            <a:spLocks noGrp="1"/>
          </p:cNvSpPr>
          <p:nvPr>
            <p:ph type="ftr" sz="quarter" idx="11"/>
          </p:nvPr>
        </p:nvSpPr>
        <p:spPr/>
        <p:txBody>
          <a:bodyPr/>
          <a:lstStyle/>
          <a:p>
            <a:r>
              <a:rPr lang="fr-FR"/>
              <a:t>Chapter 3 - Discrete random variables</a:t>
            </a:r>
            <a:endParaRPr lang="en-US"/>
          </a:p>
        </p:txBody>
      </p:sp>
      <p:sp>
        <p:nvSpPr>
          <p:cNvPr id="4" name="Slide Number Placeholder 3">
            <a:extLst>
              <a:ext uri="{FF2B5EF4-FFF2-40B4-BE49-F238E27FC236}">
                <a16:creationId xmlns:a16="http://schemas.microsoft.com/office/drawing/2014/main" id="{936F2C34-20B4-40C7-9273-434EB344F7D7}"/>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298786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4A4E-7FB4-44BD-9364-365EA008C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E96F4-8049-446D-9A78-76C5FE3AA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79E4FD-ED83-4841-8B0E-0823E2ED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3D192-E457-4158-9920-B5DB2C034EA0}"/>
              </a:ext>
            </a:extLst>
          </p:cNvPr>
          <p:cNvSpPr>
            <a:spLocks noGrp="1"/>
          </p:cNvSpPr>
          <p:nvPr>
            <p:ph type="dt" sz="half" idx="10"/>
          </p:nvPr>
        </p:nvSpPr>
        <p:spPr/>
        <p:txBody>
          <a:bodyPr/>
          <a:lstStyle/>
          <a:p>
            <a:fld id="{1320F11B-59BE-4E8B-9693-ED39E34F2329}" type="datetime1">
              <a:rPr lang="en-US" smtClean="0"/>
              <a:t>11/02/2022</a:t>
            </a:fld>
            <a:endParaRPr lang="en-US"/>
          </a:p>
        </p:txBody>
      </p:sp>
      <p:sp>
        <p:nvSpPr>
          <p:cNvPr id="6" name="Footer Placeholder 5">
            <a:extLst>
              <a:ext uri="{FF2B5EF4-FFF2-40B4-BE49-F238E27FC236}">
                <a16:creationId xmlns:a16="http://schemas.microsoft.com/office/drawing/2014/main" id="{AAEA977C-5349-4789-B722-840D6719712D}"/>
              </a:ext>
            </a:extLst>
          </p:cNvPr>
          <p:cNvSpPr>
            <a:spLocks noGrp="1"/>
          </p:cNvSpPr>
          <p:nvPr>
            <p:ph type="ftr" sz="quarter" idx="11"/>
          </p:nvPr>
        </p:nvSpPr>
        <p:spPr/>
        <p:txBody>
          <a:bodyPr/>
          <a:lstStyle/>
          <a:p>
            <a:r>
              <a:rPr lang="fr-FR"/>
              <a:t>Chapter 3 - Discrete random variables</a:t>
            </a:r>
            <a:endParaRPr lang="en-US"/>
          </a:p>
        </p:txBody>
      </p:sp>
      <p:sp>
        <p:nvSpPr>
          <p:cNvPr id="7" name="Slide Number Placeholder 6">
            <a:extLst>
              <a:ext uri="{FF2B5EF4-FFF2-40B4-BE49-F238E27FC236}">
                <a16:creationId xmlns:a16="http://schemas.microsoft.com/office/drawing/2014/main" id="{7F86EBA0-CD05-4306-B74D-6D3B972D2EE4}"/>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249218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BCB5-E7AE-4EFD-8EA2-84EAE44D7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5AC585-F190-402F-B231-2BAC07980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E179A1-C3EE-4989-9B5B-F80AA3F31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02D12-7909-49A7-93FF-F2A72FB52261}"/>
              </a:ext>
            </a:extLst>
          </p:cNvPr>
          <p:cNvSpPr>
            <a:spLocks noGrp="1"/>
          </p:cNvSpPr>
          <p:nvPr>
            <p:ph type="dt" sz="half" idx="10"/>
          </p:nvPr>
        </p:nvSpPr>
        <p:spPr/>
        <p:txBody>
          <a:bodyPr/>
          <a:lstStyle/>
          <a:p>
            <a:fld id="{6AC0EBFF-931E-470B-9029-F8D8360AF6B7}" type="datetime1">
              <a:rPr lang="en-US" smtClean="0"/>
              <a:t>11/02/2022</a:t>
            </a:fld>
            <a:endParaRPr lang="en-US"/>
          </a:p>
        </p:txBody>
      </p:sp>
      <p:sp>
        <p:nvSpPr>
          <p:cNvPr id="6" name="Footer Placeholder 5">
            <a:extLst>
              <a:ext uri="{FF2B5EF4-FFF2-40B4-BE49-F238E27FC236}">
                <a16:creationId xmlns:a16="http://schemas.microsoft.com/office/drawing/2014/main" id="{B0F2CA23-9AC1-4A27-A9B3-AF7A0A63AC4B}"/>
              </a:ext>
            </a:extLst>
          </p:cNvPr>
          <p:cNvSpPr>
            <a:spLocks noGrp="1"/>
          </p:cNvSpPr>
          <p:nvPr>
            <p:ph type="ftr" sz="quarter" idx="11"/>
          </p:nvPr>
        </p:nvSpPr>
        <p:spPr/>
        <p:txBody>
          <a:bodyPr/>
          <a:lstStyle/>
          <a:p>
            <a:r>
              <a:rPr lang="fr-FR"/>
              <a:t>Chapter 3 - Discrete random variables</a:t>
            </a:r>
            <a:endParaRPr lang="en-US"/>
          </a:p>
        </p:txBody>
      </p:sp>
      <p:sp>
        <p:nvSpPr>
          <p:cNvPr id="7" name="Slide Number Placeholder 6">
            <a:extLst>
              <a:ext uri="{FF2B5EF4-FFF2-40B4-BE49-F238E27FC236}">
                <a16:creationId xmlns:a16="http://schemas.microsoft.com/office/drawing/2014/main" id="{AC5D2221-C38E-487A-B586-DE676FD5446B}"/>
              </a:ext>
            </a:extLst>
          </p:cNvPr>
          <p:cNvSpPr>
            <a:spLocks noGrp="1"/>
          </p:cNvSpPr>
          <p:nvPr>
            <p:ph type="sldNum" sz="quarter" idx="12"/>
          </p:nvPr>
        </p:nvSpPr>
        <p:spPr/>
        <p:txBody>
          <a:bodyPr/>
          <a:lstStyle/>
          <a:p>
            <a:fld id="{2DEADCFE-5315-4273-BD0A-1896A72C3303}" type="slidenum">
              <a:rPr lang="en-US" smtClean="0"/>
              <a:t>‹#›</a:t>
            </a:fld>
            <a:endParaRPr lang="en-US"/>
          </a:p>
        </p:txBody>
      </p:sp>
    </p:spTree>
    <p:extLst>
      <p:ext uri="{BB962C8B-B14F-4D97-AF65-F5344CB8AC3E}">
        <p14:creationId xmlns:p14="http://schemas.microsoft.com/office/powerpoint/2010/main" val="370172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0FEBC2-4E3A-4D05-A56E-2269057E1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B99E6C-6D2B-4747-81E1-C4AB83F12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15673-AF56-466A-8041-1227E9153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0A912-4C93-4E90-94AD-737DA59D8733}" type="datetime1">
              <a:rPr lang="en-US" smtClean="0"/>
              <a:t>11/02/2022</a:t>
            </a:fld>
            <a:endParaRPr lang="en-US"/>
          </a:p>
        </p:txBody>
      </p:sp>
      <p:sp>
        <p:nvSpPr>
          <p:cNvPr id="5" name="Footer Placeholder 4">
            <a:extLst>
              <a:ext uri="{FF2B5EF4-FFF2-40B4-BE49-F238E27FC236}">
                <a16:creationId xmlns:a16="http://schemas.microsoft.com/office/drawing/2014/main" id="{31ABCDA8-6F57-4222-B283-884983197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Chapter 3 - Discrete random variables</a:t>
            </a:r>
            <a:endParaRPr lang="en-US"/>
          </a:p>
        </p:txBody>
      </p:sp>
      <p:sp>
        <p:nvSpPr>
          <p:cNvPr id="6" name="Slide Number Placeholder 5">
            <a:extLst>
              <a:ext uri="{FF2B5EF4-FFF2-40B4-BE49-F238E27FC236}">
                <a16:creationId xmlns:a16="http://schemas.microsoft.com/office/drawing/2014/main" id="{3F48ACBE-4B0B-47FB-B586-306249647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ADCFE-5315-4273-BD0A-1896A72C3303}" type="slidenum">
              <a:rPr lang="en-US" smtClean="0"/>
              <a:t>‹#›</a:t>
            </a:fld>
            <a:endParaRPr lang="en-US"/>
          </a:p>
        </p:txBody>
      </p:sp>
    </p:spTree>
    <p:extLst>
      <p:ext uri="{BB962C8B-B14F-4D97-AF65-F5344CB8AC3E}">
        <p14:creationId xmlns:p14="http://schemas.microsoft.com/office/powerpoint/2010/main" val="1329943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2.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D9B0-79AA-42EA-8B06-CEC01BBAD839}"/>
              </a:ext>
            </a:extLst>
          </p:cNvPr>
          <p:cNvSpPr>
            <a:spLocks noGrp="1"/>
          </p:cNvSpPr>
          <p:nvPr>
            <p:ph type="ctrTitle"/>
          </p:nvPr>
        </p:nvSpPr>
        <p:spPr>
          <a:xfrm>
            <a:off x="1524000" y="1389063"/>
            <a:ext cx="9144000" cy="2387600"/>
          </a:xfrm>
        </p:spPr>
        <p:txBody>
          <a:bodyPr>
            <a:normAutofit/>
          </a:bodyPr>
          <a:lstStyle/>
          <a:p>
            <a:r>
              <a:rPr lang="en-US" dirty="0"/>
              <a:t>Discrete Random Variables and Probability Distributions</a:t>
            </a:r>
          </a:p>
        </p:txBody>
      </p:sp>
      <p:sp>
        <p:nvSpPr>
          <p:cNvPr id="3" name="Slide Number Placeholder 2">
            <a:extLst>
              <a:ext uri="{FF2B5EF4-FFF2-40B4-BE49-F238E27FC236}">
                <a16:creationId xmlns:a16="http://schemas.microsoft.com/office/drawing/2014/main" id="{B5E0E774-9F1C-4583-A35D-1DE0BA1A9A78}"/>
              </a:ext>
            </a:extLst>
          </p:cNvPr>
          <p:cNvSpPr>
            <a:spLocks noGrp="1"/>
          </p:cNvSpPr>
          <p:nvPr>
            <p:ph type="sldNum" sz="quarter" idx="12"/>
          </p:nvPr>
        </p:nvSpPr>
        <p:spPr/>
        <p:txBody>
          <a:bodyPr/>
          <a:lstStyle/>
          <a:p>
            <a:fld id="{2DEADCFE-5315-4273-BD0A-1896A72C3303}" type="slidenum">
              <a:rPr lang="en-US" smtClean="0"/>
              <a:t>1</a:t>
            </a:fld>
            <a:endParaRPr lang="en-US"/>
          </a:p>
        </p:txBody>
      </p:sp>
      <p:sp>
        <p:nvSpPr>
          <p:cNvPr id="5" name="Footer Placeholder 4">
            <a:extLst>
              <a:ext uri="{FF2B5EF4-FFF2-40B4-BE49-F238E27FC236}">
                <a16:creationId xmlns:a16="http://schemas.microsoft.com/office/drawing/2014/main" id="{EE941EC6-326C-46C6-8299-35EDE2BA72C5}"/>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552E1360-8F62-4301-931D-C4D356698007}" type="datetime1">
              <a:rPr lang="en-US" smtClean="0"/>
              <a:t>11/02/2022</a:t>
            </a:fld>
            <a:endParaRPr lang="en-US"/>
          </a:p>
        </p:txBody>
      </p:sp>
    </p:spTree>
    <p:extLst>
      <p:ext uri="{BB962C8B-B14F-4D97-AF65-F5344CB8AC3E}">
        <p14:creationId xmlns:p14="http://schemas.microsoft.com/office/powerpoint/2010/main" val="329610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9609-A568-4C02-A65C-EAC847A1B5EA}"/>
              </a:ext>
            </a:extLst>
          </p:cNvPr>
          <p:cNvSpPr>
            <a:spLocks noGrp="1"/>
          </p:cNvSpPr>
          <p:nvPr>
            <p:ph type="title"/>
          </p:nvPr>
        </p:nvSpPr>
        <p:spPr/>
        <p:txBody>
          <a:bodyPr/>
          <a:lstStyle/>
          <a:p>
            <a:r>
              <a:rPr lang="en-US" dirty="0"/>
              <a:t>Cumulative Distribution Function (</a:t>
            </a:r>
            <a:r>
              <a:rPr lang="en-US" dirty="0" err="1"/>
              <a:t>cdf</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E0E495-3B9F-42BA-B3C3-065DBB92506F}"/>
                  </a:ext>
                </a:extLst>
              </p:cNvPr>
              <p:cNvSpPr>
                <a:spLocks noGrp="1"/>
              </p:cNvSpPr>
              <p:nvPr>
                <p:ph idx="1"/>
              </p:nvPr>
            </p:nvSpPr>
            <p:spPr>
              <a:xfrm>
                <a:off x="838200" y="1341871"/>
                <a:ext cx="10515600" cy="4351338"/>
              </a:xfrm>
            </p:spPr>
            <p:txBody>
              <a:bodyPr/>
              <a:lstStyle/>
              <a:p>
                <a:pPr marL="0" indent="0">
                  <a:buNone/>
                </a:pPr>
                <a:r>
                  <a:rPr lang="en-US" dirty="0"/>
                  <a:t>The </a:t>
                </a:r>
                <a:r>
                  <a:rPr lang="en-US" i="1" dirty="0">
                    <a:solidFill>
                      <a:srgbClr val="C00000"/>
                    </a:solidFill>
                  </a:rPr>
                  <a:t>cumulative distribution function (</a:t>
                </a:r>
                <a:r>
                  <a:rPr lang="en-US" i="1" dirty="0" err="1">
                    <a:solidFill>
                      <a:srgbClr val="C00000"/>
                    </a:solidFill>
                  </a:rPr>
                  <a:t>cdf</a:t>
                </a:r>
                <a:r>
                  <a:rPr lang="en-US" i="1" dirty="0">
                    <a:solidFill>
                      <a:srgbClr val="C00000"/>
                    </a:solidFill>
                  </a:rPr>
                  <a:t>) </a:t>
                </a:r>
                <a:r>
                  <a:rPr lang="en-US" dirty="0"/>
                  <a:t>of a discrete random variable X, denoted as F(x), is</a:t>
                </a:r>
              </a:p>
              <a:p>
                <a:pPr marL="0" indent="0" algn="ctr">
                  <a:buNone/>
                </a:pPr>
                <a:r>
                  <a:rPr lang="en-US" sz="3200" dirty="0"/>
                  <a:t>F(x) = P(X </a:t>
                </a:r>
                <a:r>
                  <a:rPr lang="en-US" sz="3200" b="1" dirty="0">
                    <a:solidFill>
                      <a:srgbClr val="C00000"/>
                    </a:solidFill>
                    <a:sym typeface="Euclid Math Two" panose="02050601010101010101" pitchFamily="18" charset="2"/>
                  </a:rPr>
                  <a:t></a:t>
                </a:r>
                <a:r>
                  <a:rPr lang="en-US" sz="3200" dirty="0">
                    <a:sym typeface="Euclid Math Two" panose="02050601010101010101" pitchFamily="18" charset="2"/>
                  </a:rPr>
                  <a:t> x</a:t>
                </a:r>
                <a:r>
                  <a:rPr lang="en-US" sz="3200" dirty="0"/>
                  <a:t>)</a:t>
                </a:r>
                <a:endParaRPr lang="en-US" dirty="0"/>
              </a:p>
              <a:p>
                <a:pPr marL="0" indent="0">
                  <a:buNone/>
                </a:pPr>
                <a:r>
                  <a:rPr lang="en-US" dirty="0"/>
                  <a:t>For discrete random variable X, F(x) satisfies</a:t>
                </a:r>
              </a:p>
              <a:p>
                <a:pPr marL="514350" indent="-514350">
                  <a:buAutoNum type="arabicParenBoth"/>
                </a:pPr>
                <a:r>
                  <a:rPr lang="en-US" sz="2800" dirty="0"/>
                  <a:t> 	F(x) = </a:t>
                </a:r>
                <a14:m>
                  <m:oMath xmlns:m="http://schemas.openxmlformats.org/officeDocument/2006/math">
                    <m:nary>
                      <m:naryPr>
                        <m:chr m:val="∑"/>
                        <m:supHide m:val="on"/>
                        <m:ctrlPr>
                          <a:rPr lang="en-US" sz="2400" i="1" smtClean="0">
                            <a:latin typeface="Cambria Math" panose="02040503050406030204" pitchFamily="18" charset="0"/>
                          </a:rPr>
                        </m:ctrlPr>
                      </m:naryPr>
                      <m:sub>
                        <m:r>
                          <m:rPr>
                            <m:nor/>
                          </m:rPr>
                          <a:rPr lang="en-US" sz="2400" dirty="0">
                            <a:solidFill>
                              <a:srgbClr val="C00000"/>
                            </a:solidFill>
                            <a:sym typeface="Symbol" panose="05050102010706020507" pitchFamily="18" charset="2"/>
                          </a:rPr>
                          <m:t>x</m:t>
                        </m:r>
                        <m:r>
                          <m:rPr>
                            <m:nor/>
                          </m:rPr>
                          <a:rPr lang="en-US" sz="2400" baseline="-25000" dirty="0">
                            <a:solidFill>
                              <a:srgbClr val="C00000"/>
                            </a:solidFill>
                            <a:sym typeface="Symbol" panose="05050102010706020507" pitchFamily="18" charset="2"/>
                          </a:rPr>
                          <m:t>i</m:t>
                        </m:r>
                        <m:r>
                          <m:rPr>
                            <m:nor/>
                          </m:rPr>
                          <a:rPr lang="en-US" sz="2400" dirty="0">
                            <a:solidFill>
                              <a:srgbClr val="C00000"/>
                            </a:solidFill>
                            <a:sym typeface="Symbol" panose="05050102010706020507" pitchFamily="18" charset="2"/>
                          </a:rPr>
                          <m:t> </m:t>
                        </m:r>
                        <m:r>
                          <m:rPr>
                            <m:nor/>
                          </m:rPr>
                          <a:rPr lang="en-US" sz="2400" dirty="0">
                            <a:solidFill>
                              <a:srgbClr val="C00000"/>
                            </a:solidFill>
                            <a:sym typeface="Euclid Math Two" panose="02050601010101010101" pitchFamily="18" charset="2"/>
                          </a:rPr>
                          <m:t> </m:t>
                        </m:r>
                        <m:r>
                          <m:rPr>
                            <m:nor/>
                          </m:rPr>
                          <a:rPr lang="en-US" sz="2400" dirty="0">
                            <a:solidFill>
                              <a:srgbClr val="C00000"/>
                            </a:solidFill>
                            <a:sym typeface="Euclid Math Two" panose="02050601010101010101" pitchFamily="18" charset="2"/>
                          </a:rPr>
                          <m:t>x</m:t>
                        </m:r>
                      </m:sub>
                      <m:sup/>
                      <m:e>
                        <m:r>
                          <m:rPr>
                            <m:nor/>
                          </m:rPr>
                          <a:rPr lang="en-US" sz="2400" dirty="0"/>
                          <m:t>f</m:t>
                        </m:r>
                        <m:r>
                          <m:rPr>
                            <m:nor/>
                          </m:rPr>
                          <a:rPr lang="en-US" sz="2400" dirty="0"/>
                          <m:t>(</m:t>
                        </m:r>
                        <m:r>
                          <m:rPr>
                            <m:nor/>
                          </m:rPr>
                          <a:rPr lang="en-US" sz="2400" dirty="0"/>
                          <m:t>xi</m:t>
                        </m:r>
                        <m:r>
                          <m:rPr>
                            <m:nor/>
                          </m:rPr>
                          <a:rPr lang="en-US" sz="2400" dirty="0"/>
                          <m:t>)</m:t>
                        </m:r>
                      </m:e>
                    </m:nary>
                  </m:oMath>
                </a14:m>
                <a:endParaRPr lang="en-US" sz="2400" dirty="0"/>
              </a:p>
              <a:p>
                <a:pPr marL="514350" indent="-514350">
                  <a:buAutoNum type="arabicParenBoth"/>
                </a:pPr>
                <a:r>
                  <a:rPr lang="en-US" dirty="0"/>
                  <a:t> 	0 </a:t>
                </a:r>
                <a:r>
                  <a:rPr lang="en-US" sz="2800" dirty="0">
                    <a:sym typeface="Euclid Math Two" panose="02050601010101010101" pitchFamily="18" charset="2"/>
                  </a:rPr>
                  <a:t> F(x)  1</a:t>
                </a:r>
              </a:p>
              <a:p>
                <a:pPr marL="514350" indent="-514350">
                  <a:buAutoNum type="arabicParenBoth"/>
                </a:pPr>
                <a:r>
                  <a:rPr lang="en-US" dirty="0">
                    <a:sym typeface="Euclid Math Two" panose="02050601010101010101" pitchFamily="18" charset="2"/>
                  </a:rPr>
                  <a:t> 	If x </a:t>
                </a:r>
                <a:r>
                  <a:rPr lang="en-US" sz="2800" dirty="0">
                    <a:sym typeface="Euclid Math Two" panose="02050601010101010101" pitchFamily="18" charset="2"/>
                  </a:rPr>
                  <a:t></a:t>
                </a:r>
                <a:r>
                  <a:rPr lang="en-US" dirty="0">
                    <a:sym typeface="Euclid Math Two" panose="02050601010101010101" pitchFamily="18" charset="2"/>
                  </a:rPr>
                  <a:t> y, then F(x) </a:t>
                </a:r>
                <a:r>
                  <a:rPr lang="en-US" sz="2800" dirty="0">
                    <a:sym typeface="Euclid Math Two" panose="02050601010101010101" pitchFamily="18" charset="2"/>
                  </a:rPr>
                  <a:t></a:t>
                </a:r>
                <a:r>
                  <a:rPr lang="en-US" dirty="0">
                    <a:sym typeface="Euclid Math Two" panose="02050601010101010101" pitchFamily="18" charset="2"/>
                  </a:rPr>
                  <a:t> F(y)</a:t>
                </a:r>
                <a:endParaRPr lang="en-US" sz="2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3BE0E495-3B9F-42BA-B3C3-065DBB92506F}"/>
                  </a:ext>
                </a:extLst>
              </p:cNvPr>
              <p:cNvSpPr>
                <a:spLocks noGrp="1" noRot="1" noChangeAspect="1" noMove="1" noResize="1" noEditPoints="1" noAdjustHandles="1" noChangeArrowheads="1" noChangeShapeType="1" noTextEdit="1"/>
              </p:cNvSpPr>
              <p:nvPr>
                <p:ph idx="1"/>
              </p:nvPr>
            </p:nvSpPr>
            <p:spPr>
              <a:xfrm>
                <a:off x="838200" y="1341871"/>
                <a:ext cx="10515600" cy="4351338"/>
              </a:xfrm>
              <a:blipFill rotWithShape="1">
                <a:blip r:embed="rId3"/>
                <a:stretch>
                  <a:fillRect l="-1217" t="-2381" r="-1159"/>
                </a:stretch>
              </a:blipFill>
            </p:spPr>
            <p:txBody>
              <a:bodyPr/>
              <a:lstStyle/>
              <a:p>
                <a:r>
                  <a:rPr lang="en-US">
                    <a:noFill/>
                  </a:rPr>
                  <a:t> </a:t>
                </a:r>
              </a:p>
            </p:txBody>
          </p:sp>
        </mc:Fallback>
      </mc:AlternateContent>
      <p:graphicFrame>
        <p:nvGraphicFramePr>
          <p:cNvPr id="4" name="Table 10">
            <a:extLst>
              <a:ext uri="{FF2B5EF4-FFF2-40B4-BE49-F238E27FC236}">
                <a16:creationId xmlns:a16="http://schemas.microsoft.com/office/drawing/2014/main" id="{928DD77B-F263-46FC-98F6-52645613E08A}"/>
              </a:ext>
            </a:extLst>
          </p:cNvPr>
          <p:cNvGraphicFramePr>
            <a:graphicFrameLocks noGrp="1"/>
          </p:cNvGraphicFramePr>
          <p:nvPr>
            <p:extLst>
              <p:ext uri="{D42A27DB-BD31-4B8C-83A1-F6EECF244321}">
                <p14:modId xmlns:p14="http://schemas.microsoft.com/office/powerpoint/2010/main" val="2526380235"/>
              </p:ext>
            </p:extLst>
          </p:nvPr>
        </p:nvGraphicFramePr>
        <p:xfrm>
          <a:off x="6045200" y="3480904"/>
          <a:ext cx="5351844" cy="853440"/>
        </p:xfrm>
        <a:graphic>
          <a:graphicData uri="http://schemas.openxmlformats.org/drawingml/2006/table">
            <a:tbl>
              <a:tblPr firstRow="1" bandRow="1">
                <a:tableStyleId>{C083E6E3-FA7D-4D7B-A595-EF9225AFEA82}</a:tableStyleId>
              </a:tblPr>
              <a:tblGrid>
                <a:gridCol w="704045">
                  <a:extLst>
                    <a:ext uri="{9D8B030D-6E8A-4147-A177-3AD203B41FA5}">
                      <a16:colId xmlns:a16="http://schemas.microsoft.com/office/drawing/2014/main" val="871919120"/>
                    </a:ext>
                  </a:extLst>
                </a:gridCol>
                <a:gridCol w="708338">
                  <a:extLst>
                    <a:ext uri="{9D8B030D-6E8A-4147-A177-3AD203B41FA5}">
                      <a16:colId xmlns:a16="http://schemas.microsoft.com/office/drawing/2014/main" val="1054403836"/>
                    </a:ext>
                  </a:extLst>
                </a:gridCol>
                <a:gridCol w="759854">
                  <a:extLst>
                    <a:ext uri="{9D8B030D-6E8A-4147-A177-3AD203B41FA5}">
                      <a16:colId xmlns:a16="http://schemas.microsoft.com/office/drawing/2014/main" val="732988930"/>
                    </a:ext>
                  </a:extLst>
                </a:gridCol>
                <a:gridCol w="708338">
                  <a:extLst>
                    <a:ext uri="{9D8B030D-6E8A-4147-A177-3AD203B41FA5}">
                      <a16:colId xmlns:a16="http://schemas.microsoft.com/office/drawing/2014/main" val="1872357728"/>
                    </a:ext>
                  </a:extLst>
                </a:gridCol>
                <a:gridCol w="734095">
                  <a:extLst>
                    <a:ext uri="{9D8B030D-6E8A-4147-A177-3AD203B41FA5}">
                      <a16:colId xmlns:a16="http://schemas.microsoft.com/office/drawing/2014/main" val="870060279"/>
                    </a:ext>
                  </a:extLst>
                </a:gridCol>
                <a:gridCol w="1737174">
                  <a:extLst>
                    <a:ext uri="{9D8B030D-6E8A-4147-A177-3AD203B41FA5}">
                      <a16:colId xmlns:a16="http://schemas.microsoft.com/office/drawing/2014/main" val="1910645229"/>
                    </a:ext>
                  </a:extLst>
                </a:gridCol>
              </a:tblGrid>
              <a:tr h="370840">
                <a:tc>
                  <a:txBody>
                    <a:bodyPr/>
                    <a:lstStyle/>
                    <a:p>
                      <a:pPr algn="ctr"/>
                      <a:r>
                        <a:rPr lang="en-US" sz="2200" dirty="0"/>
                        <a:t>x</a:t>
                      </a:r>
                    </a:p>
                  </a:txBody>
                  <a:tcPr/>
                </a:tc>
                <a:tc>
                  <a:txBody>
                    <a:bodyPr/>
                    <a:lstStyle/>
                    <a:p>
                      <a:pPr algn="ctr"/>
                      <a:r>
                        <a:rPr lang="en-US" sz="2200" dirty="0"/>
                        <a:t>-1</a:t>
                      </a:r>
                    </a:p>
                  </a:txBody>
                  <a:tcPr/>
                </a:tc>
                <a:tc>
                  <a:txBody>
                    <a:bodyPr/>
                    <a:lstStyle/>
                    <a:p>
                      <a:pPr algn="ctr"/>
                      <a:r>
                        <a:rPr lang="en-US" sz="2200" dirty="0"/>
                        <a:t>0</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otherwise</a:t>
                      </a:r>
                    </a:p>
                  </a:txBody>
                  <a:tcPr/>
                </a:tc>
                <a:extLst>
                  <a:ext uri="{0D108BD9-81ED-4DB2-BD59-A6C34878D82A}">
                    <a16:rowId xmlns:a16="http://schemas.microsoft.com/office/drawing/2014/main" val="2332804070"/>
                  </a:ext>
                </a:extLst>
              </a:tr>
              <a:tr h="370840">
                <a:tc>
                  <a:txBody>
                    <a:bodyPr/>
                    <a:lstStyle/>
                    <a:p>
                      <a:pPr algn="ctr"/>
                      <a:r>
                        <a:rPr lang="en-US" sz="2200" dirty="0"/>
                        <a:t>f(x)</a:t>
                      </a:r>
                    </a:p>
                  </a:txBody>
                  <a:tcPr/>
                </a:tc>
                <a:tc>
                  <a:txBody>
                    <a:bodyPr/>
                    <a:lstStyle/>
                    <a:p>
                      <a:pPr algn="ctr"/>
                      <a:r>
                        <a:rPr lang="en-US" sz="2200" dirty="0"/>
                        <a:t>0.2</a:t>
                      </a:r>
                    </a:p>
                  </a:txBody>
                  <a:tcPr/>
                </a:tc>
                <a:tc>
                  <a:txBody>
                    <a:bodyPr/>
                    <a:lstStyle/>
                    <a:p>
                      <a:pPr algn="ctr"/>
                      <a:r>
                        <a:rPr lang="en-US" sz="2200" dirty="0"/>
                        <a:t>0.4</a:t>
                      </a:r>
                    </a:p>
                  </a:txBody>
                  <a:tcPr/>
                </a:tc>
                <a:tc>
                  <a:txBody>
                    <a:bodyPr/>
                    <a:lstStyle/>
                    <a:p>
                      <a:pPr algn="ctr"/>
                      <a:r>
                        <a:rPr lang="en-US" sz="2200" dirty="0"/>
                        <a:t>0.1</a:t>
                      </a:r>
                    </a:p>
                  </a:txBody>
                  <a:tcPr/>
                </a:tc>
                <a:tc>
                  <a:txBody>
                    <a:bodyPr/>
                    <a:lstStyle/>
                    <a:p>
                      <a:pPr algn="ctr"/>
                      <a:r>
                        <a:rPr lang="en-US" sz="2200" dirty="0"/>
                        <a:t>0.3</a:t>
                      </a:r>
                    </a:p>
                  </a:txBody>
                  <a:tcPr/>
                </a:tc>
                <a:tc>
                  <a:txBody>
                    <a:bodyPr/>
                    <a:lstStyle/>
                    <a:p>
                      <a:pPr algn="ctr"/>
                      <a:r>
                        <a:rPr lang="en-US" sz="2200" dirty="0"/>
                        <a:t>0</a:t>
                      </a:r>
                    </a:p>
                  </a:txBody>
                  <a:tcPr/>
                </a:tc>
                <a:extLst>
                  <a:ext uri="{0D108BD9-81ED-4DB2-BD59-A6C34878D82A}">
                    <a16:rowId xmlns:a16="http://schemas.microsoft.com/office/drawing/2014/main" val="748540321"/>
                  </a:ext>
                </a:extLst>
              </a:tr>
            </a:tbl>
          </a:graphicData>
        </a:graphic>
      </p:graphicFrame>
      <p:sp>
        <p:nvSpPr>
          <p:cNvPr id="5" name="Rectangle 4">
            <a:extLst>
              <a:ext uri="{FF2B5EF4-FFF2-40B4-BE49-F238E27FC236}">
                <a16:creationId xmlns:a16="http://schemas.microsoft.com/office/drawing/2014/main" id="{2781E258-88C4-4052-8E78-BFE24738BC9A}"/>
              </a:ext>
            </a:extLst>
          </p:cNvPr>
          <p:cNvSpPr/>
          <p:nvPr/>
        </p:nvSpPr>
        <p:spPr>
          <a:xfrm>
            <a:off x="5829301" y="3441161"/>
            <a:ext cx="5791200" cy="2361118"/>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E1A9A0-81DC-47C3-BE26-F3559AB7126D}"/>
              </a:ext>
            </a:extLst>
          </p:cNvPr>
          <p:cNvSpPr txBox="1"/>
          <p:nvPr/>
        </p:nvSpPr>
        <p:spPr>
          <a:xfrm>
            <a:off x="5951155" y="4430868"/>
            <a:ext cx="4746812" cy="1323439"/>
          </a:xfrm>
          <a:prstGeom prst="rect">
            <a:avLst/>
          </a:prstGeom>
          <a:noFill/>
        </p:spPr>
        <p:txBody>
          <a:bodyPr wrap="none" rtlCol="0">
            <a:spAutoFit/>
          </a:bodyPr>
          <a:lstStyle/>
          <a:p>
            <a:r>
              <a:rPr lang="en-US" sz="2000" dirty="0"/>
              <a:t>Find F(-1), F(1), F(1.9)</a:t>
            </a:r>
          </a:p>
          <a:p>
            <a:r>
              <a:rPr lang="en-US" sz="2000"/>
              <a:t>---------</a:t>
            </a:r>
            <a:endParaRPr lang="en-US" sz="2000" dirty="0"/>
          </a:p>
          <a:p>
            <a:r>
              <a:rPr lang="en-US" sz="2000" dirty="0"/>
              <a:t>F(-1) = 0.2, F(1) = f(-1) + f(0) + f(1) = 0.7</a:t>
            </a:r>
          </a:p>
          <a:p>
            <a:r>
              <a:rPr lang="en-US" sz="2000" dirty="0"/>
              <a:t>F(1.9) = f(-1) + f(0) + f(1) = 0.7</a:t>
            </a:r>
          </a:p>
        </p:txBody>
      </p:sp>
      <p:sp>
        <p:nvSpPr>
          <p:cNvPr id="7" name="Slide Number Placeholder 6">
            <a:extLst>
              <a:ext uri="{FF2B5EF4-FFF2-40B4-BE49-F238E27FC236}">
                <a16:creationId xmlns:a16="http://schemas.microsoft.com/office/drawing/2014/main" id="{1C687A99-3D62-4E60-A26B-7982611F52E6}"/>
              </a:ext>
            </a:extLst>
          </p:cNvPr>
          <p:cNvSpPr>
            <a:spLocks noGrp="1"/>
          </p:cNvSpPr>
          <p:nvPr>
            <p:ph type="sldNum" sz="quarter" idx="12"/>
          </p:nvPr>
        </p:nvSpPr>
        <p:spPr/>
        <p:txBody>
          <a:bodyPr/>
          <a:lstStyle/>
          <a:p>
            <a:fld id="{2DEADCFE-5315-4273-BD0A-1896A72C3303}" type="slidenum">
              <a:rPr lang="en-US" smtClean="0"/>
              <a:t>10</a:t>
            </a:fld>
            <a:endParaRPr lang="en-US"/>
          </a:p>
        </p:txBody>
      </p:sp>
      <p:sp>
        <p:nvSpPr>
          <p:cNvPr id="8" name="Footer Placeholder 7">
            <a:extLst>
              <a:ext uri="{FF2B5EF4-FFF2-40B4-BE49-F238E27FC236}">
                <a16:creationId xmlns:a16="http://schemas.microsoft.com/office/drawing/2014/main" id="{DC80ADDB-32B0-4A98-A72A-17CF79ACD62D}"/>
              </a:ext>
            </a:extLst>
          </p:cNvPr>
          <p:cNvSpPr>
            <a:spLocks noGrp="1"/>
          </p:cNvSpPr>
          <p:nvPr>
            <p:ph type="ftr" sz="quarter" idx="11"/>
          </p:nvPr>
        </p:nvSpPr>
        <p:spPr/>
        <p:txBody>
          <a:bodyPr/>
          <a:lstStyle/>
          <a:p>
            <a:r>
              <a:rPr lang="fr-FR"/>
              <a:t>Chapter 3 - Discrete random variables</a:t>
            </a:r>
            <a:endParaRPr lang="en-US"/>
          </a:p>
        </p:txBody>
      </p:sp>
      <p:sp>
        <p:nvSpPr>
          <p:cNvPr id="9" name="Date Placeholder 8"/>
          <p:cNvSpPr>
            <a:spLocks noGrp="1"/>
          </p:cNvSpPr>
          <p:nvPr>
            <p:ph type="dt" sz="half" idx="10"/>
          </p:nvPr>
        </p:nvSpPr>
        <p:spPr/>
        <p:txBody>
          <a:bodyPr/>
          <a:lstStyle/>
          <a:p>
            <a:fld id="{341836A7-112C-47B0-BFBB-2E33B79C100C}" type="datetime1">
              <a:rPr lang="en-US" smtClean="0"/>
              <a:t>11/02/2022</a:t>
            </a:fld>
            <a:endParaRPr lang="en-US"/>
          </a:p>
        </p:txBody>
      </p:sp>
    </p:spTree>
    <p:extLst>
      <p:ext uri="{BB962C8B-B14F-4D97-AF65-F5344CB8AC3E}">
        <p14:creationId xmlns:p14="http://schemas.microsoft.com/office/powerpoint/2010/main" val="139162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00100" y="1168400"/>
            <a:ext cx="5168900" cy="49530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F7059-B4F0-400F-8F7F-F5B04C4874C5}"/>
              </a:ext>
            </a:extLst>
          </p:cNvPr>
          <p:cNvSpPr>
            <a:spLocks noGrp="1"/>
          </p:cNvSpPr>
          <p:nvPr>
            <p:ph type="title"/>
          </p:nvPr>
        </p:nvSpPr>
        <p:spPr/>
        <p:txBody>
          <a:bodyPr/>
          <a:lstStyle/>
          <a:p>
            <a:r>
              <a:rPr lang="en-US" dirty="0" err="1"/>
              <a:t>Pmf</a:t>
            </a:r>
            <a:r>
              <a:rPr lang="en-US" dirty="0"/>
              <a:t> vs </a:t>
            </a:r>
            <a:r>
              <a:rPr lang="en-US" dirty="0" err="1"/>
              <a:t>cdf</a:t>
            </a:r>
            <a:endParaRPr lang="en-US" dirty="0"/>
          </a:p>
        </p:txBody>
      </p:sp>
      <p:pic>
        <p:nvPicPr>
          <p:cNvPr id="5" name="Picture 4">
            <a:extLst>
              <a:ext uri="{FF2B5EF4-FFF2-40B4-BE49-F238E27FC236}">
                <a16:creationId xmlns:a16="http://schemas.microsoft.com/office/drawing/2014/main" id="{BB41957D-9C17-4574-A382-CD619106D7DE}"/>
              </a:ext>
            </a:extLst>
          </p:cNvPr>
          <p:cNvPicPr>
            <a:picLocks noChangeAspect="1"/>
          </p:cNvPicPr>
          <p:nvPr/>
        </p:nvPicPr>
        <p:blipFill>
          <a:blip r:embed="rId2"/>
          <a:stretch>
            <a:fillRect/>
          </a:stretch>
        </p:blipFill>
        <p:spPr>
          <a:xfrm>
            <a:off x="6306422" y="2315500"/>
            <a:ext cx="5077234" cy="3059940"/>
          </a:xfrm>
          <a:prstGeom prst="rect">
            <a:avLst/>
          </a:prstGeom>
        </p:spPr>
      </p:pic>
      <p:sp>
        <p:nvSpPr>
          <p:cNvPr id="6" name="TextBox 5">
            <a:extLst>
              <a:ext uri="{FF2B5EF4-FFF2-40B4-BE49-F238E27FC236}">
                <a16:creationId xmlns:a16="http://schemas.microsoft.com/office/drawing/2014/main" id="{66D9A2E8-9CE8-4422-940D-D449D3A63159}"/>
              </a:ext>
            </a:extLst>
          </p:cNvPr>
          <p:cNvSpPr txBox="1"/>
          <p:nvPr/>
        </p:nvSpPr>
        <p:spPr>
          <a:xfrm>
            <a:off x="6320441" y="5350040"/>
            <a:ext cx="4961615" cy="461665"/>
          </a:xfrm>
          <a:prstGeom prst="rect">
            <a:avLst/>
          </a:prstGeom>
          <a:noFill/>
        </p:spPr>
        <p:txBody>
          <a:bodyPr wrap="none" rtlCol="0">
            <a:spAutoFit/>
          </a:bodyPr>
          <a:lstStyle/>
          <a:p>
            <a:r>
              <a:rPr lang="en-US" sz="2400" dirty="0"/>
              <a:t>Cumulative distribution function </a:t>
            </a:r>
            <a:r>
              <a:rPr lang="en-US" sz="2400" dirty="0" err="1">
                <a:solidFill>
                  <a:srgbClr val="3333FF"/>
                </a:solidFill>
              </a:rPr>
              <a:t>cdf</a:t>
            </a:r>
            <a:endParaRPr lang="en-US" sz="2400" dirty="0">
              <a:solidFill>
                <a:srgbClr val="3333FF"/>
              </a:solidFill>
            </a:endParaRPr>
          </a:p>
        </p:txBody>
      </p:sp>
      <p:pic>
        <p:nvPicPr>
          <p:cNvPr id="8" name="Picture 7">
            <a:extLst>
              <a:ext uri="{FF2B5EF4-FFF2-40B4-BE49-F238E27FC236}">
                <a16:creationId xmlns:a16="http://schemas.microsoft.com/office/drawing/2014/main" id="{4B46BF1A-F62D-46F9-B093-5ECC3EF6F4AE}"/>
              </a:ext>
            </a:extLst>
          </p:cNvPr>
          <p:cNvPicPr>
            <a:picLocks noChangeAspect="1"/>
          </p:cNvPicPr>
          <p:nvPr/>
        </p:nvPicPr>
        <p:blipFill>
          <a:blip r:embed="rId3"/>
          <a:stretch>
            <a:fillRect/>
          </a:stretch>
        </p:blipFill>
        <p:spPr>
          <a:xfrm>
            <a:off x="1066800" y="2202822"/>
            <a:ext cx="4549103" cy="2870850"/>
          </a:xfrm>
          <a:prstGeom prst="rect">
            <a:avLst/>
          </a:prstGeom>
        </p:spPr>
      </p:pic>
      <p:sp>
        <p:nvSpPr>
          <p:cNvPr id="9" name="TextBox 8">
            <a:extLst>
              <a:ext uri="{FF2B5EF4-FFF2-40B4-BE49-F238E27FC236}">
                <a16:creationId xmlns:a16="http://schemas.microsoft.com/office/drawing/2014/main" id="{D481F357-FC78-4052-A0CF-23E4E00163A8}"/>
              </a:ext>
            </a:extLst>
          </p:cNvPr>
          <p:cNvSpPr txBox="1"/>
          <p:nvPr/>
        </p:nvSpPr>
        <p:spPr>
          <a:xfrm>
            <a:off x="1385368" y="5324639"/>
            <a:ext cx="4206601" cy="461665"/>
          </a:xfrm>
          <a:prstGeom prst="rect">
            <a:avLst/>
          </a:prstGeom>
          <a:solidFill>
            <a:schemeClr val="bg1"/>
          </a:solidFill>
        </p:spPr>
        <p:txBody>
          <a:bodyPr wrap="none" rtlCol="0">
            <a:spAutoFit/>
          </a:bodyPr>
          <a:lstStyle/>
          <a:p>
            <a:r>
              <a:rPr lang="en-US" sz="2400" dirty="0"/>
              <a:t>Probability mass function </a:t>
            </a:r>
            <a:r>
              <a:rPr lang="en-US" sz="2400" dirty="0" err="1">
                <a:solidFill>
                  <a:srgbClr val="3333FF"/>
                </a:solidFill>
              </a:rPr>
              <a:t>pmf</a:t>
            </a:r>
            <a:endParaRPr lang="en-US" sz="2400" dirty="0">
              <a:solidFill>
                <a:srgbClr val="3333FF"/>
              </a:solidFill>
            </a:endParaRPr>
          </a:p>
        </p:txBody>
      </p:sp>
      <p:graphicFrame>
        <p:nvGraphicFramePr>
          <p:cNvPr id="10" name="Table 4">
            <a:extLst>
              <a:ext uri="{FF2B5EF4-FFF2-40B4-BE49-F238E27FC236}">
                <a16:creationId xmlns:a16="http://schemas.microsoft.com/office/drawing/2014/main" id="{FF32284F-0A72-4B0F-BE29-267DF531201D}"/>
              </a:ext>
            </a:extLst>
          </p:cNvPr>
          <p:cNvGraphicFramePr>
            <a:graphicFrameLocks noGrp="1"/>
          </p:cNvGraphicFramePr>
          <p:nvPr>
            <p:extLst>
              <p:ext uri="{D42A27DB-BD31-4B8C-83A1-F6EECF244321}">
                <p14:modId xmlns:p14="http://schemas.microsoft.com/office/powerpoint/2010/main" val="387027531"/>
              </p:ext>
            </p:extLst>
          </p:nvPr>
        </p:nvGraphicFramePr>
        <p:xfrm>
          <a:off x="1144068" y="1231489"/>
          <a:ext cx="4549104" cy="792480"/>
        </p:xfrm>
        <a:graphic>
          <a:graphicData uri="http://schemas.openxmlformats.org/drawingml/2006/table">
            <a:tbl>
              <a:tblPr firstRow="1" bandRow="1">
                <a:tableStyleId>{2D5ABB26-0587-4C30-8999-92F81FD0307C}</a:tableStyleId>
              </a:tblPr>
              <a:tblGrid>
                <a:gridCol w="1137276">
                  <a:extLst>
                    <a:ext uri="{9D8B030D-6E8A-4147-A177-3AD203B41FA5}">
                      <a16:colId xmlns:a16="http://schemas.microsoft.com/office/drawing/2014/main" val="1225617973"/>
                    </a:ext>
                  </a:extLst>
                </a:gridCol>
                <a:gridCol w="1137276">
                  <a:extLst>
                    <a:ext uri="{9D8B030D-6E8A-4147-A177-3AD203B41FA5}">
                      <a16:colId xmlns:a16="http://schemas.microsoft.com/office/drawing/2014/main" val="3137445548"/>
                    </a:ext>
                  </a:extLst>
                </a:gridCol>
                <a:gridCol w="1137276">
                  <a:extLst>
                    <a:ext uri="{9D8B030D-6E8A-4147-A177-3AD203B41FA5}">
                      <a16:colId xmlns:a16="http://schemas.microsoft.com/office/drawing/2014/main" val="1900254391"/>
                    </a:ext>
                  </a:extLst>
                </a:gridCol>
                <a:gridCol w="1137276">
                  <a:extLst>
                    <a:ext uri="{9D8B030D-6E8A-4147-A177-3AD203B41FA5}">
                      <a16:colId xmlns:a16="http://schemas.microsoft.com/office/drawing/2014/main" val="883121994"/>
                    </a:ext>
                  </a:extLst>
                </a:gridCol>
              </a:tblGrid>
              <a:tr h="370840">
                <a:tc>
                  <a:txBody>
                    <a:bodyPr/>
                    <a:lstStyle/>
                    <a:p>
                      <a:pPr algn="ctr"/>
                      <a:r>
                        <a:rPr lang="en-US" sz="2000" dirty="0"/>
                        <a:t>x</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2</a:t>
                      </a:r>
                    </a:p>
                  </a:txBody>
                  <a:tcPr/>
                </a:tc>
                <a:extLst>
                  <a:ext uri="{0D108BD9-81ED-4DB2-BD59-A6C34878D82A}">
                    <a16:rowId xmlns:a16="http://schemas.microsoft.com/office/drawing/2014/main" val="2928612792"/>
                  </a:ext>
                </a:extLst>
              </a:tr>
              <a:tr h="370840">
                <a:tc>
                  <a:txBody>
                    <a:bodyPr/>
                    <a:lstStyle/>
                    <a:p>
                      <a:pPr algn="ctr"/>
                      <a:r>
                        <a:rPr lang="en-US" sz="2000" dirty="0"/>
                        <a:t>f(x)</a:t>
                      </a:r>
                    </a:p>
                  </a:txBody>
                  <a:tcPr/>
                </a:tc>
                <a:tc>
                  <a:txBody>
                    <a:bodyPr/>
                    <a:lstStyle/>
                    <a:p>
                      <a:pPr algn="ctr"/>
                      <a:r>
                        <a:rPr lang="en-US" sz="2000" dirty="0"/>
                        <a:t>0.886</a:t>
                      </a:r>
                    </a:p>
                  </a:txBody>
                  <a:tcPr/>
                </a:tc>
                <a:tc>
                  <a:txBody>
                    <a:bodyPr/>
                    <a:lstStyle/>
                    <a:p>
                      <a:pPr algn="ctr"/>
                      <a:r>
                        <a:rPr lang="en-US" sz="2000" dirty="0"/>
                        <a:t>0.111</a:t>
                      </a:r>
                    </a:p>
                  </a:txBody>
                  <a:tcPr/>
                </a:tc>
                <a:tc>
                  <a:txBody>
                    <a:bodyPr/>
                    <a:lstStyle/>
                    <a:p>
                      <a:pPr algn="ctr"/>
                      <a:r>
                        <a:rPr lang="en-US" sz="2000" dirty="0"/>
                        <a:t>0.003</a:t>
                      </a:r>
                    </a:p>
                  </a:txBody>
                  <a:tcPr/>
                </a:tc>
                <a:extLst>
                  <a:ext uri="{0D108BD9-81ED-4DB2-BD59-A6C34878D82A}">
                    <a16:rowId xmlns:a16="http://schemas.microsoft.com/office/drawing/2014/main" val="1958870084"/>
                  </a:ext>
                </a:extLst>
              </a:tr>
            </a:tbl>
          </a:graphicData>
        </a:graphic>
      </p:graphicFrame>
      <p:pic>
        <p:nvPicPr>
          <p:cNvPr id="11" name="Picture 10">
            <a:extLst>
              <a:ext uri="{FF2B5EF4-FFF2-40B4-BE49-F238E27FC236}">
                <a16:creationId xmlns:a16="http://schemas.microsoft.com/office/drawing/2014/main" id="{0BB83221-673C-4C04-A8C4-E42A467D919C}"/>
              </a:ext>
            </a:extLst>
          </p:cNvPr>
          <p:cNvPicPr>
            <a:picLocks noChangeAspect="1"/>
          </p:cNvPicPr>
          <p:nvPr/>
        </p:nvPicPr>
        <p:blipFill>
          <a:blip r:embed="rId4"/>
          <a:stretch>
            <a:fillRect/>
          </a:stretch>
        </p:blipFill>
        <p:spPr>
          <a:xfrm>
            <a:off x="7128894" y="686243"/>
            <a:ext cx="3228975" cy="1790700"/>
          </a:xfrm>
          <a:prstGeom prst="rect">
            <a:avLst/>
          </a:prstGeom>
        </p:spPr>
      </p:pic>
      <p:sp>
        <p:nvSpPr>
          <p:cNvPr id="3" name="Slide Number Placeholder 2">
            <a:extLst>
              <a:ext uri="{FF2B5EF4-FFF2-40B4-BE49-F238E27FC236}">
                <a16:creationId xmlns:a16="http://schemas.microsoft.com/office/drawing/2014/main" id="{A870B7F4-D988-4DA0-92CC-45D1567C8250}"/>
              </a:ext>
            </a:extLst>
          </p:cNvPr>
          <p:cNvSpPr>
            <a:spLocks noGrp="1"/>
          </p:cNvSpPr>
          <p:nvPr>
            <p:ph type="sldNum" sz="quarter" idx="12"/>
          </p:nvPr>
        </p:nvSpPr>
        <p:spPr/>
        <p:txBody>
          <a:bodyPr/>
          <a:lstStyle/>
          <a:p>
            <a:fld id="{2DEADCFE-5315-4273-BD0A-1896A72C3303}" type="slidenum">
              <a:rPr lang="en-US" smtClean="0"/>
              <a:t>11</a:t>
            </a:fld>
            <a:endParaRPr lang="en-US"/>
          </a:p>
        </p:txBody>
      </p:sp>
      <p:sp>
        <p:nvSpPr>
          <p:cNvPr id="4" name="Footer Placeholder 3">
            <a:extLst>
              <a:ext uri="{FF2B5EF4-FFF2-40B4-BE49-F238E27FC236}">
                <a16:creationId xmlns:a16="http://schemas.microsoft.com/office/drawing/2014/main" id="{CDEC8D8A-E285-4BC2-BDC1-3D48468F63D4}"/>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E48AC73C-159F-4FFA-A27C-487F2CB79E3E}" type="datetime1">
              <a:rPr lang="en-US" smtClean="0"/>
              <a:t>11/02/2022</a:t>
            </a:fld>
            <a:endParaRPr lang="en-US"/>
          </a:p>
        </p:txBody>
      </p:sp>
      <p:sp>
        <p:nvSpPr>
          <p:cNvPr id="13" name="Rectangle 12"/>
          <p:cNvSpPr/>
          <p:nvPr/>
        </p:nvSpPr>
        <p:spPr>
          <a:xfrm>
            <a:off x="6159500" y="686243"/>
            <a:ext cx="5168900" cy="5435157"/>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97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80EF-A373-4044-967B-D11AC8945A0A}"/>
              </a:ext>
            </a:extLst>
          </p:cNvPr>
          <p:cNvSpPr>
            <a:spLocks noGrp="1"/>
          </p:cNvSpPr>
          <p:nvPr>
            <p:ph type="title"/>
          </p:nvPr>
        </p:nvSpPr>
        <p:spPr>
          <a:xfrm>
            <a:off x="838200" y="73944"/>
            <a:ext cx="10515600" cy="1325563"/>
          </a:xfrm>
        </p:spPr>
        <p:txBody>
          <a:bodyPr/>
          <a:lstStyle/>
          <a:p>
            <a:r>
              <a:rPr lang="en-US" dirty="0" err="1"/>
              <a:t>Cdf</a:t>
            </a:r>
            <a:r>
              <a:rPr lang="en-US" dirty="0"/>
              <a:t> - Ex</a:t>
            </a:r>
          </a:p>
        </p:txBody>
      </p:sp>
      <p:sp>
        <p:nvSpPr>
          <p:cNvPr id="3" name="Content Placeholder 2">
            <a:extLst>
              <a:ext uri="{FF2B5EF4-FFF2-40B4-BE49-F238E27FC236}">
                <a16:creationId xmlns:a16="http://schemas.microsoft.com/office/drawing/2014/main" id="{013F2C40-AAA0-47FB-9DB1-B9E2ED0C00A0}"/>
              </a:ext>
            </a:extLst>
          </p:cNvPr>
          <p:cNvSpPr>
            <a:spLocks noGrp="1"/>
          </p:cNvSpPr>
          <p:nvPr>
            <p:ph idx="1"/>
          </p:nvPr>
        </p:nvSpPr>
        <p:spPr>
          <a:xfrm>
            <a:off x="838200" y="1177131"/>
            <a:ext cx="10515600" cy="4351338"/>
          </a:xfrm>
        </p:spPr>
        <p:txBody>
          <a:bodyPr/>
          <a:lstStyle/>
          <a:p>
            <a:pPr marL="0" indent="0">
              <a:buNone/>
            </a:pPr>
            <a:r>
              <a:rPr lang="en-US" dirty="0"/>
              <a:t>Determine the </a:t>
            </a:r>
            <a:r>
              <a:rPr lang="en-US" i="1" dirty="0" err="1">
                <a:solidFill>
                  <a:srgbClr val="C00000"/>
                </a:solidFill>
              </a:rPr>
              <a:t>pmf</a:t>
            </a:r>
            <a:r>
              <a:rPr lang="en-US" i="1" dirty="0">
                <a:solidFill>
                  <a:srgbClr val="C00000"/>
                </a:solidFill>
              </a:rPr>
              <a:t> </a:t>
            </a:r>
            <a:r>
              <a:rPr lang="en-US" dirty="0"/>
              <a:t>of X from the following </a:t>
            </a:r>
            <a:r>
              <a:rPr lang="en-US" i="1" dirty="0" err="1">
                <a:solidFill>
                  <a:srgbClr val="C00000"/>
                </a:solidFill>
              </a:rPr>
              <a:t>cdf</a:t>
            </a:r>
            <a:endParaRPr lang="en-US" i="1" dirty="0">
              <a:solidFill>
                <a:srgbClr val="C00000"/>
              </a:solidFill>
            </a:endParaRPr>
          </a:p>
        </p:txBody>
      </p:sp>
      <p:sp>
        <p:nvSpPr>
          <p:cNvPr id="6" name="Arrow: Right 5">
            <a:extLst>
              <a:ext uri="{FF2B5EF4-FFF2-40B4-BE49-F238E27FC236}">
                <a16:creationId xmlns:a16="http://schemas.microsoft.com/office/drawing/2014/main" id="{099B200B-6F94-499B-8891-5A534945B97F}"/>
              </a:ext>
            </a:extLst>
          </p:cNvPr>
          <p:cNvSpPr/>
          <p:nvPr/>
        </p:nvSpPr>
        <p:spPr>
          <a:xfrm>
            <a:off x="3167709" y="4860118"/>
            <a:ext cx="457200" cy="271000"/>
          </a:xfrm>
          <a:prstGeom prst="rightArrow">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10">
            <a:extLst>
              <a:ext uri="{FF2B5EF4-FFF2-40B4-BE49-F238E27FC236}">
                <a16:creationId xmlns:a16="http://schemas.microsoft.com/office/drawing/2014/main" id="{CCA590AB-C2EC-4036-A8A4-08D4D57D8213}"/>
              </a:ext>
            </a:extLst>
          </p:cNvPr>
          <p:cNvGraphicFramePr>
            <a:graphicFrameLocks noGrp="1"/>
          </p:cNvGraphicFramePr>
          <p:nvPr>
            <p:extLst>
              <p:ext uri="{D42A27DB-BD31-4B8C-83A1-F6EECF244321}">
                <p14:modId xmlns:p14="http://schemas.microsoft.com/office/powerpoint/2010/main" val="3835712821"/>
              </p:ext>
            </p:extLst>
          </p:nvPr>
        </p:nvGraphicFramePr>
        <p:xfrm>
          <a:off x="3638463" y="4312917"/>
          <a:ext cx="7450248" cy="1371600"/>
        </p:xfrm>
        <a:graphic>
          <a:graphicData uri="http://schemas.openxmlformats.org/drawingml/2006/table">
            <a:tbl>
              <a:tblPr firstRow="1" bandRow="1">
                <a:tableStyleId>{5C22544A-7EE6-4342-B048-85BDC9FD1C3A}</a:tableStyleId>
              </a:tblPr>
              <a:tblGrid>
                <a:gridCol w="931281">
                  <a:extLst>
                    <a:ext uri="{9D8B030D-6E8A-4147-A177-3AD203B41FA5}">
                      <a16:colId xmlns:a16="http://schemas.microsoft.com/office/drawing/2014/main" val="871919120"/>
                    </a:ext>
                  </a:extLst>
                </a:gridCol>
                <a:gridCol w="931281">
                  <a:extLst>
                    <a:ext uri="{9D8B030D-6E8A-4147-A177-3AD203B41FA5}">
                      <a16:colId xmlns:a16="http://schemas.microsoft.com/office/drawing/2014/main" val="2903468232"/>
                    </a:ext>
                  </a:extLst>
                </a:gridCol>
                <a:gridCol w="931281">
                  <a:extLst>
                    <a:ext uri="{9D8B030D-6E8A-4147-A177-3AD203B41FA5}">
                      <a16:colId xmlns:a16="http://schemas.microsoft.com/office/drawing/2014/main" val="4036377598"/>
                    </a:ext>
                  </a:extLst>
                </a:gridCol>
                <a:gridCol w="931281">
                  <a:extLst>
                    <a:ext uri="{9D8B030D-6E8A-4147-A177-3AD203B41FA5}">
                      <a16:colId xmlns:a16="http://schemas.microsoft.com/office/drawing/2014/main" val="1054403836"/>
                    </a:ext>
                  </a:extLst>
                </a:gridCol>
                <a:gridCol w="931281">
                  <a:extLst>
                    <a:ext uri="{9D8B030D-6E8A-4147-A177-3AD203B41FA5}">
                      <a16:colId xmlns:a16="http://schemas.microsoft.com/office/drawing/2014/main" val="732988930"/>
                    </a:ext>
                  </a:extLst>
                </a:gridCol>
                <a:gridCol w="931281">
                  <a:extLst>
                    <a:ext uri="{9D8B030D-6E8A-4147-A177-3AD203B41FA5}">
                      <a16:colId xmlns:a16="http://schemas.microsoft.com/office/drawing/2014/main" val="1872357728"/>
                    </a:ext>
                  </a:extLst>
                </a:gridCol>
                <a:gridCol w="931281">
                  <a:extLst>
                    <a:ext uri="{9D8B030D-6E8A-4147-A177-3AD203B41FA5}">
                      <a16:colId xmlns:a16="http://schemas.microsoft.com/office/drawing/2014/main" val="870060279"/>
                    </a:ext>
                  </a:extLst>
                </a:gridCol>
                <a:gridCol w="931281">
                  <a:extLst>
                    <a:ext uri="{9D8B030D-6E8A-4147-A177-3AD203B41FA5}">
                      <a16:colId xmlns:a16="http://schemas.microsoft.com/office/drawing/2014/main" val="1910645229"/>
                    </a:ext>
                  </a:extLst>
                </a:gridCol>
              </a:tblGrid>
              <a:tr h="370840">
                <a:tc>
                  <a:txBody>
                    <a:bodyPr/>
                    <a:lstStyle/>
                    <a:p>
                      <a:pPr algn="ctr"/>
                      <a:r>
                        <a:rPr lang="en-US" sz="2400" dirty="0"/>
                        <a:t>x</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extLst>
                  <a:ext uri="{0D108BD9-81ED-4DB2-BD59-A6C34878D82A}">
                    <a16:rowId xmlns:a16="http://schemas.microsoft.com/office/drawing/2014/main" val="2332804070"/>
                  </a:ext>
                </a:extLst>
              </a:tr>
              <a:tr h="370840">
                <a:tc>
                  <a:txBody>
                    <a:bodyPr/>
                    <a:lstStyle/>
                    <a:p>
                      <a:pPr algn="ctr"/>
                      <a:r>
                        <a:rPr lang="en-US" sz="2400" dirty="0"/>
                        <a:t>F(x)</a:t>
                      </a:r>
                    </a:p>
                  </a:txBody>
                  <a:tcPr/>
                </a:tc>
                <a:tc>
                  <a:txBody>
                    <a:bodyPr/>
                    <a:lstStyle/>
                    <a:p>
                      <a:pPr algn="ctr"/>
                      <a:r>
                        <a:rPr lang="en-US" sz="2400" dirty="0"/>
                        <a:t>0</a:t>
                      </a:r>
                    </a:p>
                  </a:txBody>
                  <a:tcPr/>
                </a:tc>
                <a:tc>
                  <a:txBody>
                    <a:bodyPr/>
                    <a:lstStyle/>
                    <a:p>
                      <a:pPr algn="ctr"/>
                      <a:r>
                        <a:rPr lang="en-US" sz="2400" dirty="0"/>
                        <a:t>0.2</a:t>
                      </a:r>
                    </a:p>
                  </a:txBody>
                  <a:tcPr/>
                </a:tc>
                <a:tc>
                  <a:txBody>
                    <a:bodyPr/>
                    <a:lstStyle/>
                    <a:p>
                      <a:pPr algn="ctr"/>
                      <a:r>
                        <a:rPr lang="en-US" sz="2400" dirty="0"/>
                        <a:t>0.2</a:t>
                      </a:r>
                    </a:p>
                  </a:txBody>
                  <a:tcPr/>
                </a:tc>
                <a:tc>
                  <a:txBody>
                    <a:bodyPr/>
                    <a:lstStyle/>
                    <a:p>
                      <a:pPr algn="ctr"/>
                      <a:r>
                        <a:rPr lang="en-US" sz="2400" dirty="0"/>
                        <a:t>0.7</a:t>
                      </a:r>
                    </a:p>
                  </a:txBody>
                  <a:tcPr/>
                </a:tc>
                <a:tc>
                  <a:txBody>
                    <a:bodyPr/>
                    <a:lstStyle/>
                    <a:p>
                      <a:pPr algn="ctr"/>
                      <a:r>
                        <a:rPr lang="en-US" sz="2400" dirty="0"/>
                        <a:t>0.7</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4054158892"/>
                  </a:ext>
                </a:extLst>
              </a:tr>
              <a:tr h="370840">
                <a:tc>
                  <a:txBody>
                    <a:bodyPr/>
                    <a:lstStyle/>
                    <a:p>
                      <a:pPr algn="ctr"/>
                      <a:r>
                        <a:rPr lang="en-US" sz="2400" dirty="0"/>
                        <a:t>f(x)</a:t>
                      </a:r>
                    </a:p>
                  </a:txBody>
                  <a:tcPr/>
                </a:tc>
                <a:tc>
                  <a:txBody>
                    <a:bodyPr/>
                    <a:lstStyle/>
                    <a:p>
                      <a:pPr algn="ctr"/>
                      <a:r>
                        <a:rPr lang="en-US" sz="2400" dirty="0"/>
                        <a:t>0</a:t>
                      </a:r>
                    </a:p>
                  </a:txBody>
                  <a:tcPr/>
                </a:tc>
                <a:tc>
                  <a:txBody>
                    <a:bodyPr/>
                    <a:lstStyle/>
                    <a:p>
                      <a:pPr algn="ctr"/>
                      <a:r>
                        <a:rPr lang="en-US" sz="2400" dirty="0"/>
                        <a:t>0.2</a:t>
                      </a:r>
                    </a:p>
                  </a:txBody>
                  <a:tcPr/>
                </a:tc>
                <a:tc>
                  <a:txBody>
                    <a:bodyPr/>
                    <a:lstStyle/>
                    <a:p>
                      <a:pPr algn="ctr"/>
                      <a:r>
                        <a:rPr lang="en-US" sz="2400" dirty="0"/>
                        <a:t>0</a:t>
                      </a:r>
                    </a:p>
                  </a:txBody>
                  <a:tcPr/>
                </a:tc>
                <a:tc>
                  <a:txBody>
                    <a:bodyPr/>
                    <a:lstStyle/>
                    <a:p>
                      <a:pPr algn="ctr"/>
                      <a:r>
                        <a:rPr lang="en-US" sz="2400" dirty="0"/>
                        <a:t>0.5</a:t>
                      </a:r>
                    </a:p>
                  </a:txBody>
                  <a:tcPr/>
                </a:tc>
                <a:tc>
                  <a:txBody>
                    <a:bodyPr/>
                    <a:lstStyle/>
                    <a:p>
                      <a:pPr algn="ctr"/>
                      <a:r>
                        <a:rPr lang="en-US" sz="2400" dirty="0"/>
                        <a:t>0</a:t>
                      </a:r>
                    </a:p>
                  </a:txBody>
                  <a:tcPr/>
                </a:tc>
                <a:tc>
                  <a:txBody>
                    <a:bodyPr/>
                    <a:lstStyle/>
                    <a:p>
                      <a:pPr algn="ctr"/>
                      <a:r>
                        <a:rPr lang="en-US" sz="2400" dirty="0"/>
                        <a:t>0.3</a:t>
                      </a:r>
                    </a:p>
                  </a:txBody>
                  <a:tcPr/>
                </a:tc>
                <a:tc>
                  <a:txBody>
                    <a:bodyPr/>
                    <a:lstStyle/>
                    <a:p>
                      <a:pPr algn="ctr"/>
                      <a:r>
                        <a:rPr lang="en-US" sz="2400" dirty="0"/>
                        <a:t>0</a:t>
                      </a:r>
                    </a:p>
                  </a:txBody>
                  <a:tcPr/>
                </a:tc>
                <a:extLst>
                  <a:ext uri="{0D108BD9-81ED-4DB2-BD59-A6C34878D82A}">
                    <a16:rowId xmlns:a16="http://schemas.microsoft.com/office/drawing/2014/main" val="748540321"/>
                  </a:ext>
                </a:extLst>
              </a:tr>
            </a:tbl>
          </a:graphicData>
        </a:graphic>
      </p:graphicFrame>
      <p:pic>
        <p:nvPicPr>
          <p:cNvPr id="8" name="Picture 7">
            <a:extLst>
              <a:ext uri="{FF2B5EF4-FFF2-40B4-BE49-F238E27FC236}">
                <a16:creationId xmlns:a16="http://schemas.microsoft.com/office/drawing/2014/main" id="{4F3F70D2-2465-4906-BD31-646AA57E98FA}"/>
              </a:ext>
            </a:extLst>
          </p:cNvPr>
          <p:cNvPicPr>
            <a:picLocks noChangeAspect="1"/>
          </p:cNvPicPr>
          <p:nvPr/>
        </p:nvPicPr>
        <p:blipFill>
          <a:blip r:embed="rId2"/>
          <a:stretch>
            <a:fillRect/>
          </a:stretch>
        </p:blipFill>
        <p:spPr>
          <a:xfrm>
            <a:off x="5686854" y="1713695"/>
            <a:ext cx="5315123" cy="2521156"/>
          </a:xfrm>
          <a:prstGeom prst="rect">
            <a:avLst/>
          </a:prstGeom>
        </p:spPr>
      </p:pic>
      <p:pic>
        <p:nvPicPr>
          <p:cNvPr id="12" name="Picture 11">
            <a:extLst>
              <a:ext uri="{FF2B5EF4-FFF2-40B4-BE49-F238E27FC236}">
                <a16:creationId xmlns:a16="http://schemas.microsoft.com/office/drawing/2014/main" id="{FDCF92BB-796A-44A8-999B-96CA7161824C}"/>
              </a:ext>
            </a:extLst>
          </p:cNvPr>
          <p:cNvPicPr>
            <a:picLocks noChangeAspect="1"/>
          </p:cNvPicPr>
          <p:nvPr/>
        </p:nvPicPr>
        <p:blipFill>
          <a:blip r:embed="rId3"/>
          <a:stretch>
            <a:fillRect/>
          </a:stretch>
        </p:blipFill>
        <p:spPr>
          <a:xfrm>
            <a:off x="1518566" y="1917996"/>
            <a:ext cx="4029075" cy="2095500"/>
          </a:xfrm>
          <a:prstGeom prst="rect">
            <a:avLst/>
          </a:prstGeom>
        </p:spPr>
      </p:pic>
      <p:sp>
        <p:nvSpPr>
          <p:cNvPr id="4" name="TextBox 3">
            <a:extLst>
              <a:ext uri="{FF2B5EF4-FFF2-40B4-BE49-F238E27FC236}">
                <a16:creationId xmlns:a16="http://schemas.microsoft.com/office/drawing/2014/main" id="{38837681-7D86-4C67-8C3A-6E9404776651}"/>
              </a:ext>
            </a:extLst>
          </p:cNvPr>
          <p:cNvSpPr txBox="1"/>
          <p:nvPr/>
        </p:nvSpPr>
        <p:spPr>
          <a:xfrm>
            <a:off x="415844" y="4541482"/>
            <a:ext cx="2738986" cy="830997"/>
          </a:xfrm>
          <a:prstGeom prst="rect">
            <a:avLst/>
          </a:prstGeom>
          <a:noFill/>
        </p:spPr>
        <p:txBody>
          <a:bodyPr wrap="square" rtlCol="0">
            <a:spAutoFit/>
          </a:bodyPr>
          <a:lstStyle/>
          <a:p>
            <a:pPr algn="ctr"/>
            <a:r>
              <a:rPr lang="en-US" sz="2400" dirty="0"/>
              <a:t>Find f(x) from F(x): </a:t>
            </a:r>
          </a:p>
          <a:p>
            <a:pPr algn="ctr"/>
            <a:r>
              <a:rPr lang="en-US" sz="2400" dirty="0"/>
              <a:t>f(x) = F(x) – F(x</a:t>
            </a:r>
            <a:r>
              <a:rPr lang="en-US" sz="2400" baseline="30000" dirty="0"/>
              <a:t>-</a:t>
            </a:r>
            <a:r>
              <a:rPr lang="en-US" sz="2400" dirty="0"/>
              <a:t>)</a:t>
            </a:r>
          </a:p>
        </p:txBody>
      </p:sp>
      <p:sp>
        <p:nvSpPr>
          <p:cNvPr id="5" name="Slide Number Placeholder 4">
            <a:extLst>
              <a:ext uri="{FF2B5EF4-FFF2-40B4-BE49-F238E27FC236}">
                <a16:creationId xmlns:a16="http://schemas.microsoft.com/office/drawing/2014/main" id="{05ACC928-211A-44EF-A548-02C1CE71B111}"/>
              </a:ext>
            </a:extLst>
          </p:cNvPr>
          <p:cNvSpPr>
            <a:spLocks noGrp="1"/>
          </p:cNvSpPr>
          <p:nvPr>
            <p:ph type="sldNum" sz="quarter" idx="12"/>
          </p:nvPr>
        </p:nvSpPr>
        <p:spPr/>
        <p:txBody>
          <a:bodyPr/>
          <a:lstStyle/>
          <a:p>
            <a:fld id="{2DEADCFE-5315-4273-BD0A-1896A72C3303}" type="slidenum">
              <a:rPr lang="en-US" smtClean="0"/>
              <a:t>12</a:t>
            </a:fld>
            <a:endParaRPr lang="en-US"/>
          </a:p>
        </p:txBody>
      </p:sp>
      <p:sp>
        <p:nvSpPr>
          <p:cNvPr id="7" name="Footer Placeholder 6">
            <a:extLst>
              <a:ext uri="{FF2B5EF4-FFF2-40B4-BE49-F238E27FC236}">
                <a16:creationId xmlns:a16="http://schemas.microsoft.com/office/drawing/2014/main" id="{649D7854-570A-4D73-9BF2-1E553A8DDAD8}"/>
              </a:ext>
            </a:extLst>
          </p:cNvPr>
          <p:cNvSpPr>
            <a:spLocks noGrp="1"/>
          </p:cNvSpPr>
          <p:nvPr>
            <p:ph type="ftr" sz="quarter" idx="11"/>
          </p:nvPr>
        </p:nvSpPr>
        <p:spPr/>
        <p:txBody>
          <a:bodyPr/>
          <a:lstStyle/>
          <a:p>
            <a:r>
              <a:rPr lang="fr-FR"/>
              <a:t>Chapter 3 - Discrete random variables</a:t>
            </a:r>
            <a:endParaRPr lang="en-US"/>
          </a:p>
        </p:txBody>
      </p:sp>
      <p:sp>
        <p:nvSpPr>
          <p:cNvPr id="9" name="Date Placeholder 8"/>
          <p:cNvSpPr>
            <a:spLocks noGrp="1"/>
          </p:cNvSpPr>
          <p:nvPr>
            <p:ph type="dt" sz="half" idx="10"/>
          </p:nvPr>
        </p:nvSpPr>
        <p:spPr/>
        <p:txBody>
          <a:bodyPr/>
          <a:lstStyle/>
          <a:p>
            <a:fld id="{11E2A080-7280-4ACA-BDB3-8F46A3DD4DB3}" type="datetime1">
              <a:rPr lang="en-US" smtClean="0"/>
              <a:t>11/02/2022</a:t>
            </a:fld>
            <a:endParaRPr lang="en-US"/>
          </a:p>
        </p:txBody>
      </p:sp>
    </p:spTree>
    <p:extLst>
      <p:ext uri="{BB962C8B-B14F-4D97-AF65-F5344CB8AC3E}">
        <p14:creationId xmlns:p14="http://schemas.microsoft.com/office/powerpoint/2010/main" val="251034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986294F-3468-45A7-A51E-2CFACEB6465E}"/>
              </a:ext>
            </a:extLst>
          </p:cNvPr>
          <p:cNvGrpSpPr/>
          <p:nvPr/>
        </p:nvGrpSpPr>
        <p:grpSpPr>
          <a:xfrm>
            <a:off x="1366339" y="3657405"/>
            <a:ext cx="9624108" cy="2443051"/>
            <a:chOff x="1340581" y="3839140"/>
            <a:chExt cx="9624108" cy="2443051"/>
          </a:xfrm>
        </p:grpSpPr>
        <p:pic>
          <p:nvPicPr>
            <p:cNvPr id="7" name="Picture 6">
              <a:extLst>
                <a:ext uri="{FF2B5EF4-FFF2-40B4-BE49-F238E27FC236}">
                  <a16:creationId xmlns:a16="http://schemas.microsoft.com/office/drawing/2014/main" id="{DF88B03C-0D2F-44FD-AECD-380D09BA9D1C}"/>
                </a:ext>
              </a:extLst>
            </p:cNvPr>
            <p:cNvPicPr>
              <a:picLocks noChangeAspect="1"/>
            </p:cNvPicPr>
            <p:nvPr/>
          </p:nvPicPr>
          <p:blipFill>
            <a:blip r:embed="rId2"/>
            <a:stretch>
              <a:fillRect/>
            </a:stretch>
          </p:blipFill>
          <p:spPr>
            <a:xfrm>
              <a:off x="2476502" y="3839140"/>
              <a:ext cx="7498772" cy="2073719"/>
            </a:xfrm>
            <a:prstGeom prst="rect">
              <a:avLst/>
            </a:prstGeom>
          </p:spPr>
        </p:pic>
        <p:sp>
          <p:nvSpPr>
            <p:cNvPr id="8" name="TextBox 7">
              <a:extLst>
                <a:ext uri="{FF2B5EF4-FFF2-40B4-BE49-F238E27FC236}">
                  <a16:creationId xmlns:a16="http://schemas.microsoft.com/office/drawing/2014/main" id="{5E4BF1CF-A213-4F47-A049-8E7C3B1C754E}"/>
                </a:ext>
              </a:extLst>
            </p:cNvPr>
            <p:cNvSpPr txBox="1"/>
            <p:nvPr/>
          </p:nvSpPr>
          <p:spPr>
            <a:xfrm>
              <a:off x="2317173" y="5912859"/>
              <a:ext cx="8276625" cy="369332"/>
            </a:xfrm>
            <a:prstGeom prst="rect">
              <a:avLst/>
            </a:prstGeom>
            <a:noFill/>
          </p:spPr>
          <p:txBody>
            <a:bodyPr wrap="none" rtlCol="0">
              <a:spAutoFit/>
            </a:bodyPr>
            <a:lstStyle/>
            <a:p>
              <a:r>
                <a:rPr lang="en-US" dirty="0"/>
                <a:t>Parts (a) and (b) illustrate equal means, but Part (a) illustrates a larger variance</a:t>
              </a:r>
            </a:p>
          </p:txBody>
        </p:sp>
        <p:sp>
          <p:nvSpPr>
            <p:cNvPr id="9" name="TextBox 8">
              <a:extLst>
                <a:ext uri="{FF2B5EF4-FFF2-40B4-BE49-F238E27FC236}">
                  <a16:creationId xmlns:a16="http://schemas.microsoft.com/office/drawing/2014/main" id="{1FB673DB-A7D6-46AC-B8DD-06A4A15C9522}"/>
                </a:ext>
              </a:extLst>
            </p:cNvPr>
            <p:cNvSpPr txBox="1"/>
            <p:nvPr/>
          </p:nvSpPr>
          <p:spPr>
            <a:xfrm>
              <a:off x="1340581" y="4582867"/>
              <a:ext cx="1710725" cy="369332"/>
            </a:xfrm>
            <a:prstGeom prst="rect">
              <a:avLst/>
            </a:prstGeom>
            <a:noFill/>
          </p:spPr>
          <p:txBody>
            <a:bodyPr wrap="none" rtlCol="0">
              <a:spAutoFit/>
            </a:bodyPr>
            <a:lstStyle/>
            <a:p>
              <a:r>
                <a:rPr lang="en-US" dirty="0">
                  <a:solidFill>
                    <a:srgbClr val="3333FF"/>
                  </a:solidFill>
                </a:rPr>
                <a:t>Large variance</a:t>
              </a:r>
            </a:p>
          </p:txBody>
        </p:sp>
        <p:sp>
          <p:nvSpPr>
            <p:cNvPr id="10" name="TextBox 9">
              <a:extLst>
                <a:ext uri="{FF2B5EF4-FFF2-40B4-BE49-F238E27FC236}">
                  <a16:creationId xmlns:a16="http://schemas.microsoft.com/office/drawing/2014/main" id="{E5A6CEE0-AF90-4F1F-8236-BC0C1A35163C}"/>
                </a:ext>
              </a:extLst>
            </p:cNvPr>
            <p:cNvSpPr txBox="1"/>
            <p:nvPr/>
          </p:nvSpPr>
          <p:spPr>
            <a:xfrm>
              <a:off x="9266788" y="4623691"/>
              <a:ext cx="1697901" cy="369332"/>
            </a:xfrm>
            <a:prstGeom prst="rect">
              <a:avLst/>
            </a:prstGeom>
            <a:noFill/>
          </p:spPr>
          <p:txBody>
            <a:bodyPr wrap="none" rtlCol="0">
              <a:spAutoFit/>
            </a:bodyPr>
            <a:lstStyle/>
            <a:p>
              <a:r>
                <a:rPr lang="en-US" dirty="0">
                  <a:solidFill>
                    <a:srgbClr val="3333FF"/>
                  </a:solidFill>
                </a:rPr>
                <a:t>Small variance</a:t>
              </a:r>
            </a:p>
          </p:txBody>
        </p:sp>
      </p:grpSp>
      <p:sp>
        <p:nvSpPr>
          <p:cNvPr id="2" name="Title 1">
            <a:extLst>
              <a:ext uri="{FF2B5EF4-FFF2-40B4-BE49-F238E27FC236}">
                <a16:creationId xmlns:a16="http://schemas.microsoft.com/office/drawing/2014/main" id="{2BAA8DD2-5740-4A3C-91C1-5B86F3B7EDFA}"/>
              </a:ext>
            </a:extLst>
          </p:cNvPr>
          <p:cNvSpPr>
            <a:spLocks noGrp="1"/>
          </p:cNvSpPr>
          <p:nvPr>
            <p:ph type="title"/>
          </p:nvPr>
        </p:nvSpPr>
        <p:spPr>
          <a:xfrm>
            <a:off x="838200" y="0"/>
            <a:ext cx="10515600" cy="1325563"/>
          </a:xfrm>
        </p:spPr>
        <p:txBody>
          <a:bodyPr/>
          <a:lstStyle/>
          <a:p>
            <a:r>
              <a:rPr lang="en-US" dirty="0"/>
              <a:t>Mean and Variance</a:t>
            </a:r>
          </a:p>
        </p:txBody>
      </p:sp>
      <p:sp>
        <p:nvSpPr>
          <p:cNvPr id="5" name="Slide Number Placeholder 4">
            <a:extLst>
              <a:ext uri="{FF2B5EF4-FFF2-40B4-BE49-F238E27FC236}">
                <a16:creationId xmlns:a16="http://schemas.microsoft.com/office/drawing/2014/main" id="{1C7C5A5E-2CF9-4CC6-BFEC-4E2B3BDBF4E8}"/>
              </a:ext>
            </a:extLst>
          </p:cNvPr>
          <p:cNvSpPr>
            <a:spLocks noGrp="1"/>
          </p:cNvSpPr>
          <p:nvPr>
            <p:ph type="sldNum" sz="quarter" idx="12"/>
          </p:nvPr>
        </p:nvSpPr>
        <p:spPr/>
        <p:txBody>
          <a:bodyPr/>
          <a:lstStyle/>
          <a:p>
            <a:fld id="{2DEADCFE-5315-4273-BD0A-1896A72C3303}" type="slidenum">
              <a:rPr lang="en-US" smtClean="0"/>
              <a:t>13</a:t>
            </a:fld>
            <a:endParaRPr lang="en-US"/>
          </a:p>
        </p:txBody>
      </p:sp>
      <p:sp>
        <p:nvSpPr>
          <p:cNvPr id="6" name="Footer Placeholder 5">
            <a:extLst>
              <a:ext uri="{FF2B5EF4-FFF2-40B4-BE49-F238E27FC236}">
                <a16:creationId xmlns:a16="http://schemas.microsoft.com/office/drawing/2014/main" id="{B7B3C4A8-080F-45B9-80C4-C5F15E6C568C}"/>
              </a:ext>
            </a:extLst>
          </p:cNvPr>
          <p:cNvSpPr>
            <a:spLocks noGrp="1"/>
          </p:cNvSpPr>
          <p:nvPr>
            <p:ph type="ftr" sz="quarter" idx="11"/>
          </p:nvPr>
        </p:nvSpPr>
        <p:spPr/>
        <p:txBody>
          <a:bodyPr/>
          <a:lstStyle/>
          <a:p>
            <a:r>
              <a:rPr lang="fr-FR"/>
              <a:t>Chapter 3 - Discrete random variables</a:t>
            </a:r>
            <a:endParaRPr lang="en-US"/>
          </a:p>
        </p:txBody>
      </p:sp>
      <p:sp>
        <p:nvSpPr>
          <p:cNvPr id="11" name="Date Placeholder 10"/>
          <p:cNvSpPr>
            <a:spLocks noGrp="1"/>
          </p:cNvSpPr>
          <p:nvPr>
            <p:ph type="dt" sz="half" idx="10"/>
          </p:nvPr>
        </p:nvSpPr>
        <p:spPr/>
        <p:txBody>
          <a:bodyPr/>
          <a:lstStyle/>
          <a:p>
            <a:fld id="{206F9A4C-872F-4AD9-81A5-D10DF121A186}" type="datetime1">
              <a:rPr lang="en-US" smtClean="0"/>
              <a:t>11/02/2022</a:t>
            </a:fld>
            <a:endParaRPr lang="en-US"/>
          </a:p>
        </p:txBody>
      </p:sp>
      <mc:AlternateContent xmlns:mc="http://schemas.openxmlformats.org/markup-compatibility/2006" xmlns:a14="http://schemas.microsoft.com/office/drawing/2010/main">
        <mc:Choice Requires="a14">
          <p:sp>
            <p:nvSpPr>
              <p:cNvPr id="12" name="Rounded Rectangle 11"/>
              <p:cNvSpPr/>
              <p:nvPr/>
            </p:nvSpPr>
            <p:spPr>
              <a:xfrm>
                <a:off x="711200" y="1130300"/>
                <a:ext cx="10807700" cy="28575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400" dirty="0">
                    <a:solidFill>
                      <a:schemeClr val="tx1"/>
                    </a:solidFill>
                  </a:rPr>
                  <a:t>The </a:t>
                </a:r>
                <a:r>
                  <a:rPr lang="en-US" sz="2400" i="1" dirty="0">
                    <a:solidFill>
                      <a:schemeClr val="tx1"/>
                    </a:solidFill>
                  </a:rPr>
                  <a:t>mean</a:t>
                </a:r>
                <a:r>
                  <a:rPr lang="en-US" sz="2400" dirty="0">
                    <a:solidFill>
                      <a:schemeClr val="tx1"/>
                    </a:solidFill>
                  </a:rPr>
                  <a:t> or </a:t>
                </a:r>
                <a:r>
                  <a:rPr lang="en-US" sz="2400" i="1" dirty="0">
                    <a:solidFill>
                      <a:schemeClr val="tx1"/>
                    </a:solidFill>
                  </a:rPr>
                  <a:t>expected value </a:t>
                </a:r>
                <a:r>
                  <a:rPr lang="en-US" sz="2400" dirty="0">
                    <a:solidFill>
                      <a:schemeClr val="tx1"/>
                    </a:solidFill>
                  </a:rPr>
                  <a:t>of X, denoted  as </a:t>
                </a:r>
                <a:r>
                  <a:rPr lang="en-US" sz="2400" dirty="0">
                    <a:solidFill>
                      <a:schemeClr val="tx1"/>
                    </a:solidFill>
                    <a:sym typeface="Symbol" panose="05050102010706020507" pitchFamily="18" charset="2"/>
                  </a:rPr>
                  <a:t></a:t>
                </a:r>
                <a:r>
                  <a:rPr lang="en-US" sz="2400" dirty="0">
                    <a:solidFill>
                      <a:schemeClr val="tx1"/>
                    </a:solidFill>
                  </a:rPr>
                  <a:t> or E(X</a:t>
                </a:r>
                <a:r>
                  <a:rPr lang="en-US" sz="2400">
                    <a:solidFill>
                      <a:schemeClr val="tx1"/>
                    </a:solidFill>
                  </a:rPr>
                  <a:t>) is</a:t>
                </a:r>
              </a:p>
              <a:p>
                <a:pPr marL="457200" indent="-457200">
                  <a:buFont typeface="Arial" panose="020B0604020202020204" pitchFamily="34" charset="0"/>
                  <a:buChar char="•"/>
                </a:pPr>
                <a:endParaRPr lang="en-US" sz="700" dirty="0">
                  <a:solidFill>
                    <a:schemeClr val="tx1"/>
                  </a:solidFill>
                </a:endParaRPr>
              </a:p>
              <a:p>
                <a:pPr algn="ctr"/>
                <a:r>
                  <a:rPr lang="en-US" sz="2800">
                    <a:solidFill>
                      <a:srgbClr val="3333FF"/>
                    </a:solidFill>
                    <a:sym typeface="Symbol"/>
                  </a:rPr>
                  <a:t> </a:t>
                </a:r>
                <a:r>
                  <a:rPr lang="en-US" sz="2800">
                    <a:solidFill>
                      <a:srgbClr val="3333FF"/>
                    </a:solidFill>
                  </a:rPr>
                  <a:t>= </a:t>
                </a:r>
                <a:r>
                  <a:rPr lang="en-US" sz="2800" dirty="0">
                    <a:solidFill>
                      <a:srgbClr val="3333FF"/>
                    </a:solidFill>
                  </a:rPr>
                  <a:t>E(X) = </a:t>
                </a:r>
                <a:r>
                  <a:rPr lang="en-US" sz="2800" dirty="0">
                    <a:solidFill>
                      <a:srgbClr val="3333FF"/>
                    </a:solidFill>
                    <a:sym typeface="Symbol" panose="05050102010706020507" pitchFamily="18" charset="2"/>
                  </a:rPr>
                  <a:t></a:t>
                </a:r>
                <a:r>
                  <a:rPr lang="en-US" sz="2800" baseline="-25000" err="1">
                    <a:solidFill>
                      <a:srgbClr val="3333FF"/>
                    </a:solidFill>
                    <a:sym typeface="Symbol" panose="05050102010706020507" pitchFamily="18" charset="2"/>
                  </a:rPr>
                  <a:t>x</a:t>
                </a:r>
                <a:r>
                  <a:rPr lang="en-US" sz="2800" err="1">
                    <a:solidFill>
                      <a:srgbClr val="3333FF"/>
                    </a:solidFill>
                    <a:sym typeface="Symbol" panose="05050102010706020507" pitchFamily="18" charset="2"/>
                  </a:rPr>
                  <a:t>xf</a:t>
                </a:r>
                <a:r>
                  <a:rPr lang="en-US" sz="2800">
                    <a:solidFill>
                      <a:srgbClr val="3333FF"/>
                    </a:solidFill>
                    <a:sym typeface="Symbol" panose="05050102010706020507" pitchFamily="18" charset="2"/>
                  </a:rPr>
                  <a:t>(x)</a:t>
                </a:r>
              </a:p>
              <a:p>
                <a:pPr marL="457200" indent="-457200" algn="ctr">
                  <a:buFont typeface="Symbol"/>
                  <a:buChar char="m"/>
                </a:pPr>
                <a:endParaRPr lang="en-US" sz="700" dirty="0">
                  <a:solidFill>
                    <a:schemeClr val="tx1"/>
                  </a:solidFill>
                  <a:sym typeface="Symbol" panose="05050102010706020507" pitchFamily="18" charset="2"/>
                </a:endParaRPr>
              </a:p>
              <a:p>
                <a:pPr marL="457200" indent="-457200">
                  <a:buFont typeface="Arial" panose="020B0604020202020204" pitchFamily="34" charset="0"/>
                  <a:buChar char="•"/>
                </a:pPr>
                <a:r>
                  <a:rPr lang="en-US" sz="2400" dirty="0">
                    <a:solidFill>
                      <a:schemeClr val="tx1"/>
                    </a:solidFill>
                    <a:sym typeface="Symbol" panose="05050102010706020507" pitchFamily="18" charset="2"/>
                  </a:rPr>
                  <a:t>The </a:t>
                </a:r>
                <a:r>
                  <a:rPr lang="en-US" sz="2400" i="1" dirty="0">
                    <a:solidFill>
                      <a:schemeClr val="tx1"/>
                    </a:solidFill>
                    <a:sym typeface="Symbol" panose="05050102010706020507" pitchFamily="18" charset="2"/>
                  </a:rPr>
                  <a:t>variance</a:t>
                </a:r>
                <a:r>
                  <a:rPr lang="en-US" sz="2400" dirty="0">
                    <a:solidFill>
                      <a:schemeClr val="tx1"/>
                    </a:solidFill>
                    <a:sym typeface="Symbol" panose="05050102010706020507" pitchFamily="18" charset="2"/>
                  </a:rPr>
                  <a:t> of X, denoted as </a:t>
                </a:r>
                <a:r>
                  <a:rPr lang="en-US" sz="2400" baseline="30000" dirty="0">
                    <a:solidFill>
                      <a:schemeClr val="tx1"/>
                    </a:solidFill>
                    <a:sym typeface="Symbol" panose="05050102010706020507" pitchFamily="18" charset="2"/>
                  </a:rPr>
                  <a:t>2</a:t>
                </a:r>
                <a:r>
                  <a:rPr lang="en-US" sz="2400" dirty="0">
                    <a:solidFill>
                      <a:schemeClr val="tx1"/>
                    </a:solidFill>
                    <a:sym typeface="Symbol" panose="05050102010706020507" pitchFamily="18" charset="2"/>
                  </a:rPr>
                  <a:t> or V(X</a:t>
                </a:r>
                <a:r>
                  <a:rPr lang="en-US" sz="2400">
                    <a:solidFill>
                      <a:schemeClr val="tx1"/>
                    </a:solidFill>
                    <a:sym typeface="Symbol" panose="05050102010706020507" pitchFamily="18" charset="2"/>
                  </a:rPr>
                  <a:t>), is</a:t>
                </a:r>
              </a:p>
              <a:p>
                <a:pPr marL="457200" indent="-457200">
                  <a:buFont typeface="Arial" panose="020B0604020202020204" pitchFamily="34" charset="0"/>
                  <a:buChar char="•"/>
                </a:pPr>
                <a:endParaRPr lang="en-US" sz="700" dirty="0">
                  <a:solidFill>
                    <a:schemeClr val="tx1"/>
                  </a:solidFill>
                  <a:sym typeface="Symbol" panose="05050102010706020507" pitchFamily="18" charset="2"/>
                </a:endParaRPr>
              </a:p>
              <a:p>
                <a:pPr algn="ctr"/>
                <a:r>
                  <a:rPr lang="en-US" sz="2800" dirty="0">
                    <a:solidFill>
                      <a:srgbClr val="3333FF"/>
                    </a:solidFill>
                    <a:sym typeface="Symbol" panose="05050102010706020507" pitchFamily="18" charset="2"/>
                  </a:rPr>
                  <a:t>V(X) = </a:t>
                </a:r>
                <a:r>
                  <a:rPr lang="en-US" sz="2800" baseline="30000" dirty="0">
                    <a:solidFill>
                      <a:srgbClr val="3333FF"/>
                    </a:solidFill>
                    <a:sym typeface="Symbol" panose="05050102010706020507" pitchFamily="18" charset="2"/>
                  </a:rPr>
                  <a:t>2</a:t>
                </a:r>
                <a:r>
                  <a:rPr lang="en-US" sz="2800" dirty="0">
                    <a:solidFill>
                      <a:srgbClr val="3333FF"/>
                    </a:solidFill>
                    <a:sym typeface="Symbol" panose="05050102010706020507" pitchFamily="18" charset="2"/>
                  </a:rPr>
                  <a:t> = </a:t>
                </a:r>
                <a:r>
                  <a:rPr lang="en-US" sz="2800" baseline="-25000" dirty="0">
                    <a:solidFill>
                      <a:srgbClr val="3333FF"/>
                    </a:solidFill>
                    <a:sym typeface="Symbol" panose="05050102010706020507" pitchFamily="18" charset="2"/>
                  </a:rPr>
                  <a:t>x</a:t>
                </a:r>
                <a:r>
                  <a:rPr lang="en-US" sz="2800" dirty="0">
                    <a:solidFill>
                      <a:srgbClr val="3333FF"/>
                    </a:solidFill>
                    <a:sym typeface="Symbol" panose="05050102010706020507" pitchFamily="18" charset="2"/>
                  </a:rPr>
                  <a:t>(x - )</a:t>
                </a:r>
                <a:r>
                  <a:rPr lang="en-US" sz="2800" baseline="30000">
                    <a:solidFill>
                      <a:srgbClr val="3333FF"/>
                    </a:solidFill>
                    <a:sym typeface="Symbol" panose="05050102010706020507" pitchFamily="18" charset="2"/>
                  </a:rPr>
                  <a:t>2</a:t>
                </a:r>
                <a:r>
                  <a:rPr lang="en-US" sz="2800">
                    <a:solidFill>
                      <a:srgbClr val="3333FF"/>
                    </a:solidFill>
                    <a:sym typeface="Symbol" panose="05050102010706020507" pitchFamily="18" charset="2"/>
                  </a:rPr>
                  <a:t>f(x)</a:t>
                </a:r>
              </a:p>
              <a:p>
                <a:pPr algn="ctr"/>
                <a:endParaRPr lang="en-US" sz="700">
                  <a:solidFill>
                    <a:schemeClr val="tx1"/>
                  </a:solidFill>
                  <a:sym typeface="Symbol" panose="05050102010706020507" pitchFamily="18" charset="2"/>
                </a:endParaRPr>
              </a:p>
              <a:p>
                <a:pPr marL="457200" indent="-457200">
                  <a:buFont typeface="Arial" panose="020B0604020202020204" pitchFamily="34" charset="0"/>
                  <a:buChar char="•"/>
                </a:pPr>
                <a:r>
                  <a:rPr lang="en-US" sz="2400">
                    <a:solidFill>
                      <a:schemeClr val="tx1"/>
                    </a:solidFill>
                  </a:rPr>
                  <a:t>The </a:t>
                </a:r>
                <a:r>
                  <a:rPr lang="en-US" sz="2400" i="1" dirty="0">
                    <a:solidFill>
                      <a:schemeClr val="tx1"/>
                    </a:solidFill>
                  </a:rPr>
                  <a:t>standard deviation </a:t>
                </a:r>
                <a:r>
                  <a:rPr lang="en-US" sz="2400" dirty="0">
                    <a:solidFill>
                      <a:schemeClr val="tx1"/>
                    </a:solidFill>
                  </a:rPr>
                  <a:t>of X </a:t>
                </a:r>
                <a:r>
                  <a:rPr lang="en-US" sz="2400">
                    <a:solidFill>
                      <a:schemeClr val="tx1"/>
                    </a:solidFill>
                  </a:rPr>
                  <a:t>is</a:t>
                </a:r>
                <a:r>
                  <a:rPr lang="en-US" sz="2600">
                    <a:solidFill>
                      <a:schemeClr val="tx1"/>
                    </a:solidFill>
                  </a:rPr>
                  <a:t>  </a:t>
                </a:r>
                <a:r>
                  <a:rPr lang="en-US" sz="2800">
                    <a:solidFill>
                      <a:srgbClr val="3333FF"/>
                    </a:solidFill>
                    <a:sym typeface="Symbol" panose="05050102010706020507" pitchFamily="18" charset="2"/>
                  </a:rPr>
                  <a:t> </a:t>
                </a:r>
                <a:r>
                  <a:rPr lang="en-US" sz="2800" dirty="0">
                    <a:solidFill>
                      <a:srgbClr val="3333FF"/>
                    </a:solidFill>
                    <a:sym typeface="Symbol" panose="05050102010706020507" pitchFamily="18" charset="2"/>
                  </a:rPr>
                  <a:t>= </a:t>
                </a:r>
                <a14:m>
                  <m:oMath xmlns:m="http://schemas.openxmlformats.org/officeDocument/2006/math">
                    <m:rad>
                      <m:radPr>
                        <m:degHide m:val="on"/>
                        <m:ctrlPr>
                          <a:rPr lang="en-US" sz="2800" i="1">
                            <a:solidFill>
                              <a:srgbClr val="3333FF"/>
                            </a:solidFill>
                            <a:latin typeface="Cambria Math" panose="02040503050406030204" pitchFamily="18" charset="0"/>
                            <a:sym typeface="Symbol" panose="05050102010706020507" pitchFamily="18" charset="2"/>
                          </a:rPr>
                        </m:ctrlPr>
                      </m:radPr>
                      <m:deg/>
                      <m:e>
                        <m:r>
                          <m:rPr>
                            <m:nor/>
                          </m:rPr>
                          <a:rPr lang="en-US" sz="2800" dirty="0">
                            <a:solidFill>
                              <a:srgbClr val="3333FF"/>
                            </a:solidFill>
                            <a:sym typeface="Symbol" panose="05050102010706020507" pitchFamily="18" charset="2"/>
                          </a:rPr>
                          <m:t></m:t>
                        </m:r>
                        <m:r>
                          <m:rPr>
                            <m:nor/>
                          </m:rPr>
                          <a:rPr lang="en-US" sz="2800" baseline="30000" dirty="0">
                            <a:solidFill>
                              <a:srgbClr val="3333FF"/>
                            </a:solidFill>
                            <a:sym typeface="Symbol" panose="05050102010706020507" pitchFamily="18" charset="2"/>
                          </a:rPr>
                          <m:t>2</m:t>
                        </m:r>
                      </m:e>
                    </m:rad>
                  </m:oMath>
                </a14:m>
                <a:endParaRPr lang="en-US" sz="2800" dirty="0">
                  <a:solidFill>
                    <a:schemeClr val="tx1"/>
                  </a:solidFill>
                </a:endParaRPr>
              </a:p>
            </p:txBody>
          </p:sp>
        </mc:Choice>
        <mc:Fallback xmlns="">
          <p:sp>
            <p:nvSpPr>
              <p:cNvPr id="12" name="Rounded Rectangle 11"/>
              <p:cNvSpPr>
                <a:spLocks noRot="1" noChangeAspect="1" noMove="1" noResize="1" noEditPoints="1" noAdjustHandles="1" noChangeArrowheads="1" noChangeShapeType="1" noTextEdit="1"/>
              </p:cNvSpPr>
              <p:nvPr/>
            </p:nvSpPr>
            <p:spPr>
              <a:xfrm>
                <a:off x="711200" y="1130300"/>
                <a:ext cx="10807700" cy="2857500"/>
              </a:xfrm>
              <a:prstGeom prst="roundRect">
                <a:avLst/>
              </a:prstGeom>
              <a:blipFill rotWithShape="1">
                <a:blip r:embed="rId3"/>
                <a:stretch>
                  <a:fillRect/>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6930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384E-5615-4313-A9CC-BF3EA7F77D9B}"/>
              </a:ext>
            </a:extLst>
          </p:cNvPr>
          <p:cNvSpPr>
            <a:spLocks noGrp="1"/>
          </p:cNvSpPr>
          <p:nvPr>
            <p:ph type="title"/>
          </p:nvPr>
        </p:nvSpPr>
        <p:spPr/>
        <p:txBody>
          <a:bodyPr/>
          <a:lstStyle/>
          <a:p>
            <a:r>
              <a:rPr lang="en-US" dirty="0"/>
              <a:t>Mean and Variance -  Ex</a:t>
            </a:r>
          </a:p>
        </p:txBody>
      </p:sp>
      <p:sp>
        <p:nvSpPr>
          <p:cNvPr id="3" name="Content Placeholder 2">
            <a:extLst>
              <a:ext uri="{FF2B5EF4-FFF2-40B4-BE49-F238E27FC236}">
                <a16:creationId xmlns:a16="http://schemas.microsoft.com/office/drawing/2014/main" id="{B582ECCC-B6E2-4E01-9345-23F45260DEB5}"/>
              </a:ext>
            </a:extLst>
          </p:cNvPr>
          <p:cNvSpPr>
            <a:spLocks noGrp="1"/>
          </p:cNvSpPr>
          <p:nvPr>
            <p:ph idx="1"/>
          </p:nvPr>
        </p:nvSpPr>
        <p:spPr>
          <a:xfrm>
            <a:off x="838200" y="1258744"/>
            <a:ext cx="10515600" cy="4351338"/>
          </a:xfrm>
        </p:spPr>
        <p:txBody>
          <a:bodyPr/>
          <a:lstStyle/>
          <a:p>
            <a:pPr marL="0" indent="0">
              <a:buNone/>
            </a:pPr>
            <a:r>
              <a:rPr lang="en-US" sz="2400" b="1" u="sng" dirty="0">
                <a:solidFill>
                  <a:srgbClr val="C00000"/>
                </a:solidFill>
              </a:rPr>
              <a:t>Ex.</a:t>
            </a:r>
            <a:r>
              <a:rPr lang="en-US" sz="2400" dirty="0"/>
              <a:t> (Digital Channel) There is a chance that a bit transmitted through a digital transmission channel is received in error. Let </a:t>
            </a:r>
            <a:r>
              <a:rPr lang="en-US" sz="2400" i="1" dirty="0">
                <a:solidFill>
                  <a:srgbClr val="C00000"/>
                </a:solidFill>
              </a:rPr>
              <a:t>X equal the number of bits</a:t>
            </a:r>
            <a:r>
              <a:rPr lang="en-US" sz="2400" dirty="0"/>
              <a:t> in error in the next four bits transmitted. Suppose that the probabilities are </a:t>
            </a:r>
          </a:p>
          <a:p>
            <a:pPr marL="0" indent="0" algn="ctr">
              <a:buNone/>
            </a:pPr>
            <a:endParaRPr lang="en-US" sz="2400" dirty="0"/>
          </a:p>
          <a:p>
            <a:pPr marL="0" indent="0" algn="ctr">
              <a:buNone/>
            </a:pPr>
            <a:endParaRPr lang="en-US" sz="2400" dirty="0"/>
          </a:p>
          <a:p>
            <a:pPr marL="0" indent="0">
              <a:buNone/>
            </a:pPr>
            <a:endParaRPr lang="en-US" dirty="0"/>
          </a:p>
        </p:txBody>
      </p:sp>
      <p:pic>
        <p:nvPicPr>
          <p:cNvPr id="5" name="Picture 4">
            <a:extLst>
              <a:ext uri="{FF2B5EF4-FFF2-40B4-BE49-F238E27FC236}">
                <a16:creationId xmlns:a16="http://schemas.microsoft.com/office/drawing/2014/main" id="{66BD3305-A53F-48DC-8E8D-5AFF60DC98D3}"/>
              </a:ext>
            </a:extLst>
          </p:cNvPr>
          <p:cNvPicPr>
            <a:picLocks noChangeAspect="1"/>
          </p:cNvPicPr>
          <p:nvPr/>
        </p:nvPicPr>
        <p:blipFill>
          <a:blip r:embed="rId3"/>
          <a:stretch>
            <a:fillRect/>
          </a:stretch>
        </p:blipFill>
        <p:spPr>
          <a:xfrm>
            <a:off x="1220949" y="3658332"/>
            <a:ext cx="5686828" cy="2380532"/>
          </a:xfrm>
          <a:prstGeom prst="rect">
            <a:avLst/>
          </a:prstGeom>
        </p:spPr>
      </p:pic>
      <p:sp>
        <p:nvSpPr>
          <p:cNvPr id="4" name="TextBox 3">
            <a:extLst>
              <a:ext uri="{FF2B5EF4-FFF2-40B4-BE49-F238E27FC236}">
                <a16:creationId xmlns:a16="http://schemas.microsoft.com/office/drawing/2014/main" id="{602F6862-F299-4D59-918F-E971A9B79487}"/>
              </a:ext>
            </a:extLst>
          </p:cNvPr>
          <p:cNvSpPr txBox="1"/>
          <p:nvPr/>
        </p:nvSpPr>
        <p:spPr>
          <a:xfrm>
            <a:off x="7248962" y="3720925"/>
            <a:ext cx="3763653" cy="1692771"/>
          </a:xfrm>
          <a:prstGeom prst="rect">
            <a:avLst/>
          </a:prstGeom>
          <a:solidFill>
            <a:schemeClr val="accent6">
              <a:lumMod val="20000"/>
              <a:lumOff val="80000"/>
            </a:schemeClr>
          </a:solidFill>
        </p:spPr>
        <p:txBody>
          <a:bodyPr wrap="square" rtlCol="0">
            <a:spAutoFit/>
          </a:bodyPr>
          <a:lstStyle/>
          <a:p>
            <a:r>
              <a:rPr lang="en-US" sz="2600" dirty="0">
                <a:solidFill>
                  <a:srgbClr val="3333FF"/>
                </a:solidFill>
                <a:sym typeface="Symbol" panose="05050102010706020507" pitchFamily="18" charset="2"/>
              </a:rPr>
              <a:t> = </a:t>
            </a:r>
            <a:r>
              <a:rPr lang="en-US" sz="2600" dirty="0">
                <a:solidFill>
                  <a:srgbClr val="3333FF"/>
                </a:solidFill>
              </a:rPr>
              <a:t>E(X) </a:t>
            </a:r>
          </a:p>
          <a:p>
            <a:r>
              <a:rPr lang="en-US" sz="2600" dirty="0"/>
              <a:t>   = </a:t>
            </a:r>
            <a:r>
              <a:rPr lang="en-US" sz="2600" dirty="0">
                <a:sym typeface="Symbol" panose="05050102010706020507" pitchFamily="18" charset="2"/>
              </a:rPr>
              <a:t></a:t>
            </a:r>
            <a:r>
              <a:rPr lang="en-US" sz="2600" baseline="-25000" dirty="0" err="1">
                <a:sym typeface="Symbol" panose="05050102010706020507" pitchFamily="18" charset="2"/>
              </a:rPr>
              <a:t>x</a:t>
            </a:r>
            <a:r>
              <a:rPr lang="en-US" sz="2600" dirty="0" err="1">
                <a:sym typeface="Symbol" panose="05050102010706020507" pitchFamily="18" charset="2"/>
              </a:rPr>
              <a:t>xf</a:t>
            </a:r>
            <a:r>
              <a:rPr lang="en-US" sz="2600" dirty="0">
                <a:sym typeface="Symbol" panose="05050102010706020507" pitchFamily="18" charset="2"/>
              </a:rPr>
              <a:t>(x) = </a:t>
            </a:r>
            <a:r>
              <a:rPr lang="en-US" sz="2600" dirty="0"/>
              <a:t>0.4</a:t>
            </a:r>
            <a:endParaRPr lang="en-US" sz="2600" dirty="0">
              <a:sym typeface="Symbol" panose="05050102010706020507" pitchFamily="18" charset="2"/>
            </a:endParaRPr>
          </a:p>
          <a:p>
            <a:r>
              <a:rPr lang="en-US" sz="2600" dirty="0">
                <a:solidFill>
                  <a:srgbClr val="3333FF"/>
                </a:solidFill>
                <a:sym typeface="Symbol" panose="05050102010706020507" pitchFamily="18" charset="2"/>
              </a:rPr>
              <a:t></a:t>
            </a:r>
            <a:r>
              <a:rPr lang="en-US" sz="2600" baseline="30000" dirty="0">
                <a:solidFill>
                  <a:srgbClr val="3333FF"/>
                </a:solidFill>
                <a:sym typeface="Symbol" panose="05050102010706020507" pitchFamily="18" charset="2"/>
              </a:rPr>
              <a:t>2</a:t>
            </a:r>
            <a:r>
              <a:rPr lang="en-US" sz="2600" dirty="0">
                <a:solidFill>
                  <a:srgbClr val="3333FF"/>
                </a:solidFill>
                <a:sym typeface="Symbol" panose="05050102010706020507" pitchFamily="18" charset="2"/>
              </a:rPr>
              <a:t> = </a:t>
            </a:r>
            <a:r>
              <a:rPr lang="en-US" sz="2600" dirty="0">
                <a:solidFill>
                  <a:srgbClr val="3333FF"/>
                </a:solidFill>
              </a:rPr>
              <a:t>V(X) </a:t>
            </a:r>
          </a:p>
          <a:p>
            <a:r>
              <a:rPr lang="en-US" sz="2600" dirty="0"/>
              <a:t>    = </a:t>
            </a:r>
            <a:r>
              <a:rPr lang="en-US" sz="2600" dirty="0">
                <a:sym typeface="Symbol" panose="05050102010706020507" pitchFamily="18" charset="2"/>
              </a:rPr>
              <a:t></a:t>
            </a:r>
            <a:r>
              <a:rPr lang="en-US" sz="2600" baseline="-25000" dirty="0">
                <a:sym typeface="Symbol" panose="05050102010706020507" pitchFamily="18" charset="2"/>
              </a:rPr>
              <a:t>x</a:t>
            </a:r>
            <a:r>
              <a:rPr lang="en-US" sz="2600" dirty="0">
                <a:sym typeface="Symbol" panose="05050102010706020507" pitchFamily="18" charset="2"/>
              </a:rPr>
              <a:t>(x - )</a:t>
            </a:r>
            <a:r>
              <a:rPr lang="en-US" sz="2600" baseline="30000" dirty="0">
                <a:sym typeface="Symbol" panose="05050102010706020507" pitchFamily="18" charset="2"/>
              </a:rPr>
              <a:t>2</a:t>
            </a:r>
            <a:r>
              <a:rPr lang="en-US" sz="2600" dirty="0">
                <a:sym typeface="Symbol" panose="05050102010706020507" pitchFamily="18" charset="2"/>
              </a:rPr>
              <a:t>f(x) = 0.36</a:t>
            </a:r>
            <a:endParaRPr lang="en-US" sz="2600" dirty="0"/>
          </a:p>
        </p:txBody>
      </p:sp>
      <p:graphicFrame>
        <p:nvGraphicFramePr>
          <p:cNvPr id="8" name="Table 8">
            <a:extLst>
              <a:ext uri="{FF2B5EF4-FFF2-40B4-BE49-F238E27FC236}">
                <a16:creationId xmlns:a16="http://schemas.microsoft.com/office/drawing/2014/main" id="{190C4648-65D8-444A-859C-1948355C506F}"/>
              </a:ext>
            </a:extLst>
          </p:cNvPr>
          <p:cNvGraphicFramePr>
            <a:graphicFrameLocks noGrp="1"/>
          </p:cNvGraphicFramePr>
          <p:nvPr>
            <p:extLst>
              <p:ext uri="{D42A27DB-BD31-4B8C-83A1-F6EECF244321}">
                <p14:modId xmlns:p14="http://schemas.microsoft.com/office/powerpoint/2010/main" val="3099916325"/>
              </p:ext>
            </p:extLst>
          </p:nvPr>
        </p:nvGraphicFramePr>
        <p:xfrm>
          <a:off x="1313645" y="2727624"/>
          <a:ext cx="9698970" cy="792480"/>
        </p:xfrm>
        <a:graphic>
          <a:graphicData uri="http://schemas.openxmlformats.org/drawingml/2006/table">
            <a:tbl>
              <a:tblPr firstRow="1" bandRow="1">
                <a:tableStyleId>{F5AB1C69-6EDB-4FF4-983F-18BD219EF322}</a:tableStyleId>
              </a:tblPr>
              <a:tblGrid>
                <a:gridCol w="1872077">
                  <a:extLst>
                    <a:ext uri="{9D8B030D-6E8A-4147-A177-3AD203B41FA5}">
                      <a16:colId xmlns:a16="http://schemas.microsoft.com/office/drawing/2014/main" val="2136933366"/>
                    </a:ext>
                  </a:extLst>
                </a:gridCol>
                <a:gridCol w="1360913">
                  <a:extLst>
                    <a:ext uri="{9D8B030D-6E8A-4147-A177-3AD203B41FA5}">
                      <a16:colId xmlns:a16="http://schemas.microsoft.com/office/drawing/2014/main" val="624680728"/>
                    </a:ext>
                  </a:extLst>
                </a:gridCol>
                <a:gridCol w="1616495">
                  <a:extLst>
                    <a:ext uri="{9D8B030D-6E8A-4147-A177-3AD203B41FA5}">
                      <a16:colId xmlns:a16="http://schemas.microsoft.com/office/drawing/2014/main" val="3903937307"/>
                    </a:ext>
                  </a:extLst>
                </a:gridCol>
                <a:gridCol w="1616495">
                  <a:extLst>
                    <a:ext uri="{9D8B030D-6E8A-4147-A177-3AD203B41FA5}">
                      <a16:colId xmlns:a16="http://schemas.microsoft.com/office/drawing/2014/main" val="3495300368"/>
                    </a:ext>
                  </a:extLst>
                </a:gridCol>
                <a:gridCol w="1616495">
                  <a:extLst>
                    <a:ext uri="{9D8B030D-6E8A-4147-A177-3AD203B41FA5}">
                      <a16:colId xmlns:a16="http://schemas.microsoft.com/office/drawing/2014/main" val="2779640030"/>
                    </a:ext>
                  </a:extLst>
                </a:gridCol>
                <a:gridCol w="1616495">
                  <a:extLst>
                    <a:ext uri="{9D8B030D-6E8A-4147-A177-3AD203B41FA5}">
                      <a16:colId xmlns:a16="http://schemas.microsoft.com/office/drawing/2014/main" val="1214909994"/>
                    </a:ext>
                  </a:extLst>
                </a:gridCol>
              </a:tblGrid>
              <a:tr h="370840">
                <a:tc>
                  <a:txBody>
                    <a:bodyPr/>
                    <a:lstStyle/>
                    <a:p>
                      <a:pPr algn="ctr"/>
                      <a:r>
                        <a:rPr lang="en-US" sz="2000" dirty="0"/>
                        <a:t>x</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1996461101"/>
                  </a:ext>
                </a:extLst>
              </a:tr>
              <a:tr h="370840">
                <a:tc>
                  <a:txBody>
                    <a:bodyPr/>
                    <a:lstStyle/>
                    <a:p>
                      <a:pPr algn="ctr"/>
                      <a:r>
                        <a:rPr lang="en-US" sz="2000" dirty="0"/>
                        <a:t>f(x) = P(X = x)</a:t>
                      </a:r>
                    </a:p>
                  </a:txBody>
                  <a:tcPr/>
                </a:tc>
                <a:tc>
                  <a:txBody>
                    <a:bodyPr/>
                    <a:lstStyle/>
                    <a:p>
                      <a:pPr algn="ctr"/>
                      <a:r>
                        <a:rPr lang="en-US" sz="2000" dirty="0"/>
                        <a:t>0.6561</a:t>
                      </a:r>
                    </a:p>
                  </a:txBody>
                  <a:tcPr/>
                </a:tc>
                <a:tc>
                  <a:txBody>
                    <a:bodyPr/>
                    <a:lstStyle/>
                    <a:p>
                      <a:pPr algn="ctr"/>
                      <a:r>
                        <a:rPr lang="en-US" sz="2000" dirty="0"/>
                        <a:t>0.2916</a:t>
                      </a:r>
                    </a:p>
                  </a:txBody>
                  <a:tcPr/>
                </a:tc>
                <a:tc>
                  <a:txBody>
                    <a:bodyPr/>
                    <a:lstStyle/>
                    <a:p>
                      <a:pPr algn="ctr"/>
                      <a:r>
                        <a:rPr lang="en-US" sz="2000" dirty="0"/>
                        <a:t>0.0486</a:t>
                      </a:r>
                    </a:p>
                  </a:txBody>
                  <a:tcPr/>
                </a:tc>
                <a:tc>
                  <a:txBody>
                    <a:bodyPr/>
                    <a:lstStyle/>
                    <a:p>
                      <a:pPr algn="ctr"/>
                      <a:r>
                        <a:rPr lang="en-US" sz="2000" dirty="0"/>
                        <a:t>0.0036</a:t>
                      </a:r>
                    </a:p>
                  </a:txBody>
                  <a:tcPr/>
                </a:tc>
                <a:tc>
                  <a:txBody>
                    <a:bodyPr/>
                    <a:lstStyle/>
                    <a:p>
                      <a:pPr algn="ctr"/>
                      <a:r>
                        <a:rPr lang="en-US" sz="2000" dirty="0"/>
                        <a:t>0.0001</a:t>
                      </a:r>
                    </a:p>
                  </a:txBody>
                  <a:tcPr/>
                </a:tc>
                <a:extLst>
                  <a:ext uri="{0D108BD9-81ED-4DB2-BD59-A6C34878D82A}">
                    <a16:rowId xmlns:a16="http://schemas.microsoft.com/office/drawing/2014/main" val="990113452"/>
                  </a:ext>
                </a:extLst>
              </a:tr>
            </a:tbl>
          </a:graphicData>
        </a:graphic>
      </p:graphicFrame>
      <p:sp>
        <p:nvSpPr>
          <p:cNvPr id="6" name="Slide Number Placeholder 5">
            <a:extLst>
              <a:ext uri="{FF2B5EF4-FFF2-40B4-BE49-F238E27FC236}">
                <a16:creationId xmlns:a16="http://schemas.microsoft.com/office/drawing/2014/main" id="{90C1EFAF-CF8D-4CA6-86BC-423048CBD92F}"/>
              </a:ext>
            </a:extLst>
          </p:cNvPr>
          <p:cNvSpPr>
            <a:spLocks noGrp="1"/>
          </p:cNvSpPr>
          <p:nvPr>
            <p:ph type="sldNum" sz="quarter" idx="12"/>
          </p:nvPr>
        </p:nvSpPr>
        <p:spPr/>
        <p:txBody>
          <a:bodyPr/>
          <a:lstStyle/>
          <a:p>
            <a:fld id="{2DEADCFE-5315-4273-BD0A-1896A72C3303}" type="slidenum">
              <a:rPr lang="en-US" smtClean="0"/>
              <a:t>14</a:t>
            </a:fld>
            <a:endParaRPr lang="en-US"/>
          </a:p>
        </p:txBody>
      </p:sp>
      <p:sp>
        <p:nvSpPr>
          <p:cNvPr id="7" name="Footer Placeholder 6">
            <a:extLst>
              <a:ext uri="{FF2B5EF4-FFF2-40B4-BE49-F238E27FC236}">
                <a16:creationId xmlns:a16="http://schemas.microsoft.com/office/drawing/2014/main" id="{FB5B8CB0-14D6-4249-BB53-43BADA9F6633}"/>
              </a:ext>
            </a:extLst>
          </p:cNvPr>
          <p:cNvSpPr>
            <a:spLocks noGrp="1"/>
          </p:cNvSpPr>
          <p:nvPr>
            <p:ph type="ftr" sz="quarter" idx="11"/>
          </p:nvPr>
        </p:nvSpPr>
        <p:spPr/>
        <p:txBody>
          <a:bodyPr/>
          <a:lstStyle/>
          <a:p>
            <a:r>
              <a:rPr lang="fr-FR"/>
              <a:t>Chapter 3 - Discrete random variables</a:t>
            </a:r>
            <a:endParaRPr lang="en-US"/>
          </a:p>
        </p:txBody>
      </p:sp>
      <p:sp>
        <p:nvSpPr>
          <p:cNvPr id="9" name="Date Placeholder 8"/>
          <p:cNvSpPr>
            <a:spLocks noGrp="1"/>
          </p:cNvSpPr>
          <p:nvPr>
            <p:ph type="dt" sz="half" idx="10"/>
          </p:nvPr>
        </p:nvSpPr>
        <p:spPr/>
        <p:txBody>
          <a:bodyPr/>
          <a:lstStyle/>
          <a:p>
            <a:fld id="{EC02E3F2-C4CA-47DF-9FC4-0F2308F8601C}" type="datetime1">
              <a:rPr lang="en-US" smtClean="0"/>
              <a:t>11/02/2022</a:t>
            </a:fld>
            <a:endParaRPr lang="en-US"/>
          </a:p>
        </p:txBody>
      </p:sp>
    </p:spTree>
    <p:extLst>
      <p:ext uri="{BB962C8B-B14F-4D97-AF65-F5344CB8AC3E}">
        <p14:creationId xmlns:p14="http://schemas.microsoft.com/office/powerpoint/2010/main" val="11074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D4C3-1F46-4759-B4DD-BB7BABF2CDB8}"/>
              </a:ext>
            </a:extLst>
          </p:cNvPr>
          <p:cNvSpPr>
            <a:spLocks noGrp="1"/>
          </p:cNvSpPr>
          <p:nvPr>
            <p:ph type="title"/>
          </p:nvPr>
        </p:nvSpPr>
        <p:spPr/>
        <p:txBody>
          <a:bodyPr/>
          <a:lstStyle/>
          <a:p>
            <a:r>
              <a:rPr lang="en-US" dirty="0"/>
              <a:t>Mean and Variance -  Ex</a:t>
            </a:r>
          </a:p>
        </p:txBody>
      </p:sp>
      <p:sp>
        <p:nvSpPr>
          <p:cNvPr id="3" name="Content Placeholder 2">
            <a:extLst>
              <a:ext uri="{FF2B5EF4-FFF2-40B4-BE49-F238E27FC236}">
                <a16:creationId xmlns:a16="http://schemas.microsoft.com/office/drawing/2014/main" id="{4A1C996A-247E-4C00-B1E1-0FEBA3D4E9B2}"/>
              </a:ext>
            </a:extLst>
          </p:cNvPr>
          <p:cNvSpPr>
            <a:spLocks noGrp="1"/>
          </p:cNvSpPr>
          <p:nvPr>
            <p:ph idx="1"/>
          </p:nvPr>
        </p:nvSpPr>
        <p:spPr>
          <a:xfrm>
            <a:off x="838200" y="1367271"/>
            <a:ext cx="10515600" cy="4351338"/>
          </a:xfrm>
        </p:spPr>
        <p:txBody>
          <a:bodyPr>
            <a:normAutofit/>
          </a:bodyPr>
          <a:lstStyle/>
          <a:p>
            <a:pPr marL="0" indent="0" algn="l">
              <a:buNone/>
            </a:pPr>
            <a:r>
              <a:rPr lang="en-US" sz="2600" b="1" u="sng" dirty="0">
                <a:solidFill>
                  <a:srgbClr val="C00000"/>
                </a:solidFill>
              </a:rPr>
              <a:t>Ex.</a:t>
            </a:r>
            <a:r>
              <a:rPr lang="en-US" sz="2600" dirty="0"/>
              <a:t> Given the </a:t>
            </a:r>
            <a:r>
              <a:rPr lang="en-US" sz="2600" dirty="0" err="1">
                <a:solidFill>
                  <a:srgbClr val="3333FF"/>
                </a:solidFill>
              </a:rPr>
              <a:t>pmf</a:t>
            </a:r>
            <a:r>
              <a:rPr lang="en-US" sz="2600" dirty="0"/>
              <a:t> of a discrete r. v. X.</a:t>
            </a:r>
          </a:p>
          <a:p>
            <a:pPr marL="0" indent="0" algn="l">
              <a:buNone/>
            </a:pPr>
            <a:endParaRPr lang="en-US" sz="2600" dirty="0"/>
          </a:p>
          <a:p>
            <a:pPr marL="0" indent="0" algn="l">
              <a:buNone/>
            </a:pPr>
            <a:endParaRPr lang="en-US" sz="2400" dirty="0"/>
          </a:p>
          <a:p>
            <a:pPr marL="0" indent="0" algn="l">
              <a:buNone/>
            </a:pPr>
            <a:endParaRPr lang="en-US" sz="2400" dirty="0"/>
          </a:p>
          <a:p>
            <a:pPr marL="0" indent="0" algn="l">
              <a:buNone/>
            </a:pPr>
            <a:r>
              <a:rPr lang="en-US" sz="2400" dirty="0"/>
              <a:t>Find E(X), V(X).</a:t>
            </a:r>
          </a:p>
          <a:p>
            <a:pPr marL="0" indent="0" algn="l">
              <a:buNone/>
            </a:pPr>
            <a:r>
              <a:rPr lang="en-US" sz="2400" dirty="0"/>
              <a:t>---</a:t>
            </a:r>
          </a:p>
          <a:p>
            <a:pPr marL="0" indent="0" algn="l">
              <a:buNone/>
            </a:pPr>
            <a:r>
              <a:rPr lang="en-US" sz="2400" dirty="0"/>
              <a:t>E(X) = 0*0.5 + 1*0.3 + 2*0.1 + 3*0.1 = 0.8</a:t>
            </a:r>
          </a:p>
          <a:p>
            <a:pPr marL="0" indent="0" algn="l">
              <a:buNone/>
            </a:pPr>
            <a:r>
              <a:rPr lang="en-US" sz="2400" dirty="0"/>
              <a:t>V(X) = 0.5*(0 – 0.8)</a:t>
            </a:r>
            <a:r>
              <a:rPr lang="en-US" sz="2400" baseline="30000" dirty="0"/>
              <a:t>2</a:t>
            </a:r>
            <a:r>
              <a:rPr lang="en-US" sz="2400" dirty="0"/>
              <a:t> + 0.3*(1 – 0.8)</a:t>
            </a:r>
            <a:r>
              <a:rPr lang="en-US" sz="2400" baseline="30000" dirty="0"/>
              <a:t>2</a:t>
            </a:r>
            <a:r>
              <a:rPr lang="en-US" sz="2400" dirty="0"/>
              <a:t> + 0.1*(2 – 0.8)</a:t>
            </a:r>
            <a:r>
              <a:rPr lang="en-US" sz="2400" baseline="30000" dirty="0"/>
              <a:t>2</a:t>
            </a:r>
            <a:r>
              <a:rPr lang="en-US" sz="2400" dirty="0"/>
              <a:t> + 0.1*(3 – 0.8)</a:t>
            </a:r>
            <a:r>
              <a:rPr lang="en-US" sz="2400" baseline="30000" dirty="0"/>
              <a:t>2</a:t>
            </a:r>
            <a:r>
              <a:rPr lang="en-US" sz="2400" dirty="0"/>
              <a:t> = 0.96</a:t>
            </a:r>
          </a:p>
          <a:p>
            <a:pPr marL="0" indent="0" algn="l">
              <a:buNone/>
            </a:pPr>
            <a:endParaRPr lang="en-US" dirty="0"/>
          </a:p>
          <a:p>
            <a:pPr marL="0" indent="0" algn="l">
              <a:buNone/>
            </a:pPr>
            <a:endParaRPr lang="en-US" dirty="0"/>
          </a:p>
        </p:txBody>
      </p:sp>
      <p:graphicFrame>
        <p:nvGraphicFramePr>
          <p:cNvPr id="4" name="Table 4">
            <a:extLst>
              <a:ext uri="{FF2B5EF4-FFF2-40B4-BE49-F238E27FC236}">
                <a16:creationId xmlns:a16="http://schemas.microsoft.com/office/drawing/2014/main" id="{6F0E5B3A-FB6B-4BAF-9B45-F130EE3D3428}"/>
              </a:ext>
            </a:extLst>
          </p:cNvPr>
          <p:cNvGraphicFramePr>
            <a:graphicFrameLocks noGrp="1"/>
          </p:cNvGraphicFramePr>
          <p:nvPr>
            <p:extLst>
              <p:ext uri="{D42A27DB-BD31-4B8C-83A1-F6EECF244321}">
                <p14:modId xmlns:p14="http://schemas.microsoft.com/office/powerpoint/2010/main" val="510545448"/>
              </p:ext>
            </p:extLst>
          </p:nvPr>
        </p:nvGraphicFramePr>
        <p:xfrm>
          <a:off x="4055653" y="2048991"/>
          <a:ext cx="3668569" cy="914400"/>
        </p:xfrm>
        <a:graphic>
          <a:graphicData uri="http://schemas.openxmlformats.org/drawingml/2006/table">
            <a:tbl>
              <a:tblPr firstRow="1" bandRow="1">
                <a:tableStyleId>{C083E6E3-FA7D-4D7B-A595-EF9225AFEA82}</a:tableStyleId>
              </a:tblPr>
              <a:tblGrid>
                <a:gridCol w="733714">
                  <a:extLst>
                    <a:ext uri="{9D8B030D-6E8A-4147-A177-3AD203B41FA5}">
                      <a16:colId xmlns:a16="http://schemas.microsoft.com/office/drawing/2014/main" val="1416720084"/>
                    </a:ext>
                  </a:extLst>
                </a:gridCol>
                <a:gridCol w="733714">
                  <a:extLst>
                    <a:ext uri="{9D8B030D-6E8A-4147-A177-3AD203B41FA5}">
                      <a16:colId xmlns:a16="http://schemas.microsoft.com/office/drawing/2014/main" val="3716115548"/>
                    </a:ext>
                  </a:extLst>
                </a:gridCol>
                <a:gridCol w="733714">
                  <a:extLst>
                    <a:ext uri="{9D8B030D-6E8A-4147-A177-3AD203B41FA5}">
                      <a16:colId xmlns:a16="http://schemas.microsoft.com/office/drawing/2014/main" val="2140463057"/>
                    </a:ext>
                  </a:extLst>
                </a:gridCol>
                <a:gridCol w="730018">
                  <a:extLst>
                    <a:ext uri="{9D8B030D-6E8A-4147-A177-3AD203B41FA5}">
                      <a16:colId xmlns:a16="http://schemas.microsoft.com/office/drawing/2014/main" val="3780202379"/>
                    </a:ext>
                  </a:extLst>
                </a:gridCol>
                <a:gridCol w="737409">
                  <a:extLst>
                    <a:ext uri="{9D8B030D-6E8A-4147-A177-3AD203B41FA5}">
                      <a16:colId xmlns:a16="http://schemas.microsoft.com/office/drawing/2014/main" val="3947195339"/>
                    </a:ext>
                  </a:extLst>
                </a:gridCol>
              </a:tblGrid>
              <a:tr h="370840">
                <a:tc>
                  <a:txBody>
                    <a:bodyPr/>
                    <a:lstStyle/>
                    <a:p>
                      <a:pPr algn="ctr"/>
                      <a:r>
                        <a:rPr lang="en-US" sz="2400" dirty="0"/>
                        <a:t>x</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extLst>
                  <a:ext uri="{0D108BD9-81ED-4DB2-BD59-A6C34878D82A}">
                    <a16:rowId xmlns:a16="http://schemas.microsoft.com/office/drawing/2014/main" val="2328812812"/>
                  </a:ext>
                </a:extLst>
              </a:tr>
              <a:tr h="370840">
                <a:tc>
                  <a:txBody>
                    <a:bodyPr/>
                    <a:lstStyle/>
                    <a:p>
                      <a:pPr algn="ctr"/>
                      <a:r>
                        <a:rPr lang="en-US" sz="2400" dirty="0"/>
                        <a:t>f(x)</a:t>
                      </a:r>
                    </a:p>
                  </a:txBody>
                  <a:tcPr/>
                </a:tc>
                <a:tc>
                  <a:txBody>
                    <a:bodyPr/>
                    <a:lstStyle/>
                    <a:p>
                      <a:pPr algn="ctr"/>
                      <a:r>
                        <a:rPr lang="en-US" sz="2400" dirty="0"/>
                        <a:t>0.5</a:t>
                      </a:r>
                    </a:p>
                  </a:txBody>
                  <a:tcPr/>
                </a:tc>
                <a:tc>
                  <a:txBody>
                    <a:bodyPr/>
                    <a:lstStyle/>
                    <a:p>
                      <a:pPr algn="ctr"/>
                      <a:r>
                        <a:rPr lang="en-US" sz="2400" dirty="0"/>
                        <a:t>0.3</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021493820"/>
                  </a:ext>
                </a:extLst>
              </a:tr>
            </a:tbl>
          </a:graphicData>
        </a:graphic>
      </p:graphicFrame>
      <p:sp>
        <p:nvSpPr>
          <p:cNvPr id="5" name="Slide Number Placeholder 4">
            <a:extLst>
              <a:ext uri="{FF2B5EF4-FFF2-40B4-BE49-F238E27FC236}">
                <a16:creationId xmlns:a16="http://schemas.microsoft.com/office/drawing/2014/main" id="{141F04CF-8B60-4F2E-AF48-34D44216751E}"/>
              </a:ext>
            </a:extLst>
          </p:cNvPr>
          <p:cNvSpPr>
            <a:spLocks noGrp="1"/>
          </p:cNvSpPr>
          <p:nvPr>
            <p:ph type="sldNum" sz="quarter" idx="12"/>
          </p:nvPr>
        </p:nvSpPr>
        <p:spPr/>
        <p:txBody>
          <a:bodyPr/>
          <a:lstStyle/>
          <a:p>
            <a:fld id="{2DEADCFE-5315-4273-BD0A-1896A72C3303}" type="slidenum">
              <a:rPr lang="en-US" smtClean="0"/>
              <a:t>15</a:t>
            </a:fld>
            <a:endParaRPr lang="en-US"/>
          </a:p>
        </p:txBody>
      </p:sp>
      <p:sp>
        <p:nvSpPr>
          <p:cNvPr id="6" name="Footer Placeholder 5">
            <a:extLst>
              <a:ext uri="{FF2B5EF4-FFF2-40B4-BE49-F238E27FC236}">
                <a16:creationId xmlns:a16="http://schemas.microsoft.com/office/drawing/2014/main" id="{12BD5375-DD92-43C9-B176-95DE49DEF8AA}"/>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EAD41199-D7BD-443B-868A-EA2F5F6EB8E7}" type="datetime1">
              <a:rPr lang="en-US" smtClean="0"/>
              <a:t>11/02/2022</a:t>
            </a:fld>
            <a:endParaRPr lang="en-US"/>
          </a:p>
        </p:txBody>
      </p:sp>
    </p:spTree>
    <p:extLst>
      <p:ext uri="{BB962C8B-B14F-4D97-AF65-F5344CB8AC3E}">
        <p14:creationId xmlns:p14="http://schemas.microsoft.com/office/powerpoint/2010/main" val="13109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D4C3-1F46-4759-B4DD-BB7BABF2CDB8}"/>
              </a:ext>
            </a:extLst>
          </p:cNvPr>
          <p:cNvSpPr>
            <a:spLocks noGrp="1"/>
          </p:cNvSpPr>
          <p:nvPr>
            <p:ph type="title"/>
          </p:nvPr>
        </p:nvSpPr>
        <p:spPr/>
        <p:txBody>
          <a:bodyPr/>
          <a:lstStyle/>
          <a:p>
            <a:r>
              <a:rPr lang="en-US" dirty="0"/>
              <a:t>Expected Value of a Function of a Discrete Random Variable</a:t>
            </a:r>
          </a:p>
        </p:txBody>
      </p:sp>
      <p:sp>
        <p:nvSpPr>
          <p:cNvPr id="3" name="Content Placeholder 2">
            <a:extLst>
              <a:ext uri="{FF2B5EF4-FFF2-40B4-BE49-F238E27FC236}">
                <a16:creationId xmlns:a16="http://schemas.microsoft.com/office/drawing/2014/main" id="{4A1C996A-247E-4C00-B1E1-0FEBA3D4E9B2}"/>
              </a:ext>
            </a:extLst>
          </p:cNvPr>
          <p:cNvSpPr>
            <a:spLocks noGrp="1"/>
          </p:cNvSpPr>
          <p:nvPr>
            <p:ph idx="1"/>
          </p:nvPr>
        </p:nvSpPr>
        <p:spPr>
          <a:xfrm>
            <a:off x="1028700" y="3208771"/>
            <a:ext cx="10515600" cy="2341129"/>
          </a:xfrm>
        </p:spPr>
        <p:txBody>
          <a:bodyPr>
            <a:normAutofit/>
          </a:bodyPr>
          <a:lstStyle/>
          <a:p>
            <a:pPr marL="0" indent="0" algn="l">
              <a:buNone/>
            </a:pPr>
            <a:r>
              <a:rPr lang="en-US" sz="2400" b="1" u="sng">
                <a:solidFill>
                  <a:srgbClr val="C00000"/>
                </a:solidFill>
              </a:rPr>
              <a:t>Ex</a:t>
            </a:r>
            <a:r>
              <a:rPr lang="en-US" sz="2400" b="1" u="sng" dirty="0">
                <a:solidFill>
                  <a:srgbClr val="C00000"/>
                </a:solidFill>
              </a:rPr>
              <a:t>.</a:t>
            </a:r>
            <a:r>
              <a:rPr lang="en-US" sz="2400" dirty="0"/>
              <a:t> Given the </a:t>
            </a:r>
            <a:r>
              <a:rPr lang="en-US" sz="2400" dirty="0" err="1">
                <a:solidFill>
                  <a:srgbClr val="3333FF"/>
                </a:solidFill>
              </a:rPr>
              <a:t>pmf</a:t>
            </a:r>
            <a:r>
              <a:rPr lang="en-US" sz="2400" dirty="0"/>
              <a:t> of a discrete r. v. X.</a:t>
            </a:r>
          </a:p>
          <a:p>
            <a:pPr marL="0" indent="0" algn="l">
              <a:buNone/>
            </a:pPr>
            <a:endParaRPr lang="en-US" sz="2400" dirty="0"/>
          </a:p>
          <a:p>
            <a:pPr marL="0" indent="0" algn="l">
              <a:buNone/>
            </a:pPr>
            <a:endParaRPr lang="en-US" sz="2400"/>
          </a:p>
          <a:p>
            <a:pPr marL="0" indent="0" algn="l">
              <a:buNone/>
            </a:pPr>
            <a:r>
              <a:rPr lang="en-US" sz="2400"/>
              <a:t>Find </a:t>
            </a:r>
            <a:r>
              <a:rPr lang="en-US" sz="2400" dirty="0"/>
              <a:t>E(X), E(X + 2), E(3X), E(3X + 2), E(X</a:t>
            </a:r>
            <a:r>
              <a:rPr lang="en-US" sz="2400" baseline="30000" dirty="0"/>
              <a:t>2</a:t>
            </a:r>
            <a:r>
              <a:rPr lang="en-US" sz="2400" dirty="0"/>
              <a:t>)</a:t>
            </a:r>
          </a:p>
          <a:p>
            <a:pPr marL="0" indent="0" algn="l">
              <a:buNone/>
            </a:pPr>
            <a:r>
              <a:rPr lang="en-US" sz="2400" dirty="0"/>
              <a:t>E(X</a:t>
            </a:r>
            <a:r>
              <a:rPr lang="en-US" sz="2400" baseline="30000" dirty="0"/>
              <a:t>2</a:t>
            </a:r>
            <a:r>
              <a:rPr lang="en-US" sz="2400" dirty="0"/>
              <a:t>) = 0</a:t>
            </a:r>
            <a:r>
              <a:rPr lang="en-US" sz="2400" baseline="30000" dirty="0"/>
              <a:t>2</a:t>
            </a:r>
            <a:r>
              <a:rPr lang="en-US" sz="2400" dirty="0"/>
              <a:t>(0.5) + 1</a:t>
            </a:r>
            <a:r>
              <a:rPr lang="en-US" sz="2400" baseline="30000" dirty="0"/>
              <a:t>2</a:t>
            </a:r>
            <a:r>
              <a:rPr lang="en-US" sz="2400" dirty="0"/>
              <a:t>(0.3) + 2</a:t>
            </a:r>
            <a:r>
              <a:rPr lang="en-US" sz="2400" baseline="30000" dirty="0"/>
              <a:t>2</a:t>
            </a:r>
            <a:r>
              <a:rPr lang="en-US" sz="2400" dirty="0"/>
              <a:t>(0.1) + 3</a:t>
            </a:r>
            <a:r>
              <a:rPr lang="en-US" sz="2400" baseline="30000" dirty="0"/>
              <a:t>2</a:t>
            </a:r>
            <a:r>
              <a:rPr lang="en-US" sz="2400" dirty="0"/>
              <a:t>(0.1) = 1.6</a:t>
            </a:r>
          </a:p>
          <a:p>
            <a:pPr marL="0" indent="0" algn="l">
              <a:buNone/>
            </a:pPr>
            <a:endParaRPr lang="en-US" dirty="0"/>
          </a:p>
          <a:p>
            <a:pPr marL="0" indent="0" algn="l">
              <a:buNone/>
            </a:pPr>
            <a:endParaRPr lang="en-US" dirty="0"/>
          </a:p>
        </p:txBody>
      </p:sp>
      <p:graphicFrame>
        <p:nvGraphicFramePr>
          <p:cNvPr id="4" name="Table 4">
            <a:extLst>
              <a:ext uri="{FF2B5EF4-FFF2-40B4-BE49-F238E27FC236}">
                <a16:creationId xmlns:a16="http://schemas.microsoft.com/office/drawing/2014/main" id="{6F0E5B3A-FB6B-4BAF-9B45-F130EE3D3428}"/>
              </a:ext>
            </a:extLst>
          </p:cNvPr>
          <p:cNvGraphicFramePr>
            <a:graphicFrameLocks noGrp="1"/>
          </p:cNvGraphicFramePr>
          <p:nvPr>
            <p:extLst>
              <p:ext uri="{D42A27DB-BD31-4B8C-83A1-F6EECF244321}">
                <p14:modId xmlns:p14="http://schemas.microsoft.com/office/powerpoint/2010/main" val="4041582274"/>
              </p:ext>
            </p:extLst>
          </p:nvPr>
        </p:nvGraphicFramePr>
        <p:xfrm>
          <a:off x="6499419" y="3161940"/>
          <a:ext cx="3668569" cy="914400"/>
        </p:xfrm>
        <a:graphic>
          <a:graphicData uri="http://schemas.openxmlformats.org/drawingml/2006/table">
            <a:tbl>
              <a:tblPr firstRow="1" bandRow="1">
                <a:tableStyleId>{F5AB1C69-6EDB-4FF4-983F-18BD219EF322}</a:tableStyleId>
              </a:tblPr>
              <a:tblGrid>
                <a:gridCol w="733714">
                  <a:extLst>
                    <a:ext uri="{9D8B030D-6E8A-4147-A177-3AD203B41FA5}">
                      <a16:colId xmlns:a16="http://schemas.microsoft.com/office/drawing/2014/main" val="1416720084"/>
                    </a:ext>
                  </a:extLst>
                </a:gridCol>
                <a:gridCol w="733714">
                  <a:extLst>
                    <a:ext uri="{9D8B030D-6E8A-4147-A177-3AD203B41FA5}">
                      <a16:colId xmlns:a16="http://schemas.microsoft.com/office/drawing/2014/main" val="3716115548"/>
                    </a:ext>
                  </a:extLst>
                </a:gridCol>
                <a:gridCol w="733714">
                  <a:extLst>
                    <a:ext uri="{9D8B030D-6E8A-4147-A177-3AD203B41FA5}">
                      <a16:colId xmlns:a16="http://schemas.microsoft.com/office/drawing/2014/main" val="2140463057"/>
                    </a:ext>
                  </a:extLst>
                </a:gridCol>
                <a:gridCol w="730018">
                  <a:extLst>
                    <a:ext uri="{9D8B030D-6E8A-4147-A177-3AD203B41FA5}">
                      <a16:colId xmlns:a16="http://schemas.microsoft.com/office/drawing/2014/main" val="3780202379"/>
                    </a:ext>
                  </a:extLst>
                </a:gridCol>
                <a:gridCol w="737409">
                  <a:extLst>
                    <a:ext uri="{9D8B030D-6E8A-4147-A177-3AD203B41FA5}">
                      <a16:colId xmlns:a16="http://schemas.microsoft.com/office/drawing/2014/main" val="3947195339"/>
                    </a:ext>
                  </a:extLst>
                </a:gridCol>
              </a:tblGrid>
              <a:tr h="370840">
                <a:tc>
                  <a:txBody>
                    <a:bodyPr/>
                    <a:lstStyle/>
                    <a:p>
                      <a:pPr algn="ctr"/>
                      <a:r>
                        <a:rPr lang="en-US" sz="2400" dirty="0"/>
                        <a:t>x</a:t>
                      </a:r>
                    </a:p>
                  </a:txBody>
                  <a:tcPr>
                    <a:solidFill>
                      <a:schemeClr val="tx2">
                        <a:lumMod val="75000"/>
                      </a:schemeClr>
                    </a:solidFill>
                  </a:tcPr>
                </a:tc>
                <a:tc>
                  <a:txBody>
                    <a:bodyPr/>
                    <a:lstStyle/>
                    <a:p>
                      <a:pPr algn="ctr"/>
                      <a:r>
                        <a:rPr lang="en-US" sz="2400" dirty="0"/>
                        <a:t>0</a:t>
                      </a:r>
                    </a:p>
                  </a:txBody>
                  <a:tcPr>
                    <a:solidFill>
                      <a:schemeClr val="tx2">
                        <a:lumMod val="75000"/>
                      </a:schemeClr>
                    </a:solidFill>
                  </a:tcPr>
                </a:tc>
                <a:tc>
                  <a:txBody>
                    <a:bodyPr/>
                    <a:lstStyle/>
                    <a:p>
                      <a:pPr algn="ctr"/>
                      <a:r>
                        <a:rPr lang="en-US" sz="2400" dirty="0"/>
                        <a:t>1</a:t>
                      </a:r>
                    </a:p>
                  </a:txBody>
                  <a:tcPr>
                    <a:solidFill>
                      <a:schemeClr val="tx2">
                        <a:lumMod val="75000"/>
                      </a:schemeClr>
                    </a:solidFill>
                  </a:tcPr>
                </a:tc>
                <a:tc>
                  <a:txBody>
                    <a:bodyPr/>
                    <a:lstStyle/>
                    <a:p>
                      <a:pPr algn="ctr"/>
                      <a:r>
                        <a:rPr lang="en-US" sz="2400" dirty="0"/>
                        <a:t>2</a:t>
                      </a:r>
                    </a:p>
                  </a:txBody>
                  <a:tcPr>
                    <a:solidFill>
                      <a:schemeClr val="tx2">
                        <a:lumMod val="75000"/>
                      </a:schemeClr>
                    </a:solidFill>
                  </a:tcPr>
                </a:tc>
                <a:tc>
                  <a:txBody>
                    <a:bodyPr/>
                    <a:lstStyle/>
                    <a:p>
                      <a:pPr algn="ctr"/>
                      <a:r>
                        <a:rPr lang="en-US" sz="2400" dirty="0"/>
                        <a:t>3</a:t>
                      </a:r>
                    </a:p>
                  </a:txBody>
                  <a:tcPr>
                    <a:solidFill>
                      <a:schemeClr val="tx2">
                        <a:lumMod val="75000"/>
                      </a:schemeClr>
                    </a:solidFill>
                  </a:tcPr>
                </a:tc>
                <a:extLst>
                  <a:ext uri="{0D108BD9-81ED-4DB2-BD59-A6C34878D82A}">
                    <a16:rowId xmlns:a16="http://schemas.microsoft.com/office/drawing/2014/main" val="2328812812"/>
                  </a:ext>
                </a:extLst>
              </a:tr>
              <a:tr h="370840">
                <a:tc>
                  <a:txBody>
                    <a:bodyPr/>
                    <a:lstStyle/>
                    <a:p>
                      <a:pPr algn="ctr"/>
                      <a:r>
                        <a:rPr lang="en-US" sz="2400" dirty="0"/>
                        <a:t>f(x)</a:t>
                      </a:r>
                    </a:p>
                  </a:txBody>
                  <a:tcPr/>
                </a:tc>
                <a:tc>
                  <a:txBody>
                    <a:bodyPr/>
                    <a:lstStyle/>
                    <a:p>
                      <a:pPr algn="ctr"/>
                      <a:r>
                        <a:rPr lang="en-US" sz="2400" dirty="0"/>
                        <a:t>0.5</a:t>
                      </a:r>
                    </a:p>
                  </a:txBody>
                  <a:tcPr/>
                </a:tc>
                <a:tc>
                  <a:txBody>
                    <a:bodyPr/>
                    <a:lstStyle/>
                    <a:p>
                      <a:pPr algn="ctr"/>
                      <a:r>
                        <a:rPr lang="en-US" sz="2400" dirty="0"/>
                        <a:t>0.3</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021493820"/>
                  </a:ext>
                </a:extLst>
              </a:tr>
            </a:tbl>
          </a:graphicData>
        </a:graphic>
      </p:graphicFrame>
      <p:sp>
        <p:nvSpPr>
          <p:cNvPr id="5" name="Slide Number Placeholder 4">
            <a:extLst>
              <a:ext uri="{FF2B5EF4-FFF2-40B4-BE49-F238E27FC236}">
                <a16:creationId xmlns:a16="http://schemas.microsoft.com/office/drawing/2014/main" id="{2734B58E-8693-4971-8EBC-4A7B685834A7}"/>
              </a:ext>
            </a:extLst>
          </p:cNvPr>
          <p:cNvSpPr>
            <a:spLocks noGrp="1"/>
          </p:cNvSpPr>
          <p:nvPr>
            <p:ph type="sldNum" sz="quarter" idx="12"/>
          </p:nvPr>
        </p:nvSpPr>
        <p:spPr/>
        <p:txBody>
          <a:bodyPr/>
          <a:lstStyle/>
          <a:p>
            <a:fld id="{2DEADCFE-5315-4273-BD0A-1896A72C3303}" type="slidenum">
              <a:rPr lang="en-US" smtClean="0"/>
              <a:t>16</a:t>
            </a:fld>
            <a:endParaRPr lang="en-US"/>
          </a:p>
        </p:txBody>
      </p:sp>
      <p:sp>
        <p:nvSpPr>
          <p:cNvPr id="6" name="Footer Placeholder 5">
            <a:extLst>
              <a:ext uri="{FF2B5EF4-FFF2-40B4-BE49-F238E27FC236}">
                <a16:creationId xmlns:a16="http://schemas.microsoft.com/office/drawing/2014/main" id="{90F4090D-D771-4B52-BDE7-87724C880388}"/>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AD59D397-10FE-44F7-893D-955CEEF8BF07}" type="datetime1">
              <a:rPr lang="en-US" smtClean="0"/>
              <a:t>11/02/2022</a:t>
            </a:fld>
            <a:endParaRPr lang="en-US"/>
          </a:p>
        </p:txBody>
      </p:sp>
      <p:sp>
        <p:nvSpPr>
          <p:cNvPr id="8" name="Rounded Rectangle 7"/>
          <p:cNvSpPr/>
          <p:nvPr/>
        </p:nvSpPr>
        <p:spPr>
          <a:xfrm>
            <a:off x="889000" y="1358900"/>
            <a:ext cx="10401300" cy="13716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If X is a discrete random variable with </a:t>
            </a:r>
            <a:r>
              <a:rPr lang="en-US" sz="2400" i="1">
                <a:solidFill>
                  <a:schemeClr val="tx1"/>
                </a:solidFill>
              </a:rPr>
              <a:t>probability mass function </a:t>
            </a:r>
            <a:r>
              <a:rPr lang="en-US" sz="2400">
                <a:solidFill>
                  <a:schemeClr val="tx1"/>
                </a:solidFill>
              </a:rPr>
              <a:t>f(x),</a:t>
            </a:r>
          </a:p>
          <a:p>
            <a:r>
              <a:rPr lang="en-US" sz="700">
                <a:solidFill>
                  <a:schemeClr val="tx1"/>
                </a:solidFill>
              </a:rPr>
              <a:t> </a:t>
            </a:r>
          </a:p>
          <a:p>
            <a:pPr algn="ctr"/>
            <a:r>
              <a:rPr lang="en-US" sz="2800">
                <a:solidFill>
                  <a:schemeClr val="tx1"/>
                </a:solidFill>
              </a:rPr>
              <a:t>E[h(X)] = </a:t>
            </a:r>
            <a:r>
              <a:rPr lang="en-US" sz="2800">
                <a:solidFill>
                  <a:schemeClr val="tx1"/>
                </a:solidFill>
                <a:sym typeface="Symbol" panose="05050102010706020507" pitchFamily="18" charset="2"/>
              </a:rPr>
              <a:t></a:t>
            </a:r>
            <a:r>
              <a:rPr lang="en-US" sz="2800" baseline="-25000">
                <a:solidFill>
                  <a:schemeClr val="tx1"/>
                </a:solidFill>
                <a:sym typeface="Symbol" panose="05050102010706020507" pitchFamily="18" charset="2"/>
              </a:rPr>
              <a:t>x</a:t>
            </a:r>
            <a:r>
              <a:rPr lang="en-US" sz="2800">
                <a:solidFill>
                  <a:schemeClr val="tx1"/>
                </a:solidFill>
              </a:rPr>
              <a:t>h(x)f(x)</a:t>
            </a:r>
          </a:p>
        </p:txBody>
      </p:sp>
    </p:spTree>
    <p:extLst>
      <p:ext uri="{BB962C8B-B14F-4D97-AF65-F5344CB8AC3E}">
        <p14:creationId xmlns:p14="http://schemas.microsoft.com/office/powerpoint/2010/main" val="337598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0837-F288-47F8-B3A7-85D661E14407}"/>
              </a:ext>
            </a:extLst>
          </p:cNvPr>
          <p:cNvSpPr>
            <a:spLocks noGrp="1"/>
          </p:cNvSpPr>
          <p:nvPr>
            <p:ph type="title"/>
          </p:nvPr>
        </p:nvSpPr>
        <p:spPr/>
        <p:txBody>
          <a:bodyPr/>
          <a:lstStyle/>
          <a:p>
            <a:r>
              <a:rPr lang="en-US" dirty="0"/>
              <a:t>Some Useful properties</a:t>
            </a:r>
          </a:p>
        </p:txBody>
      </p:sp>
      <p:pic>
        <p:nvPicPr>
          <p:cNvPr id="5" name="Picture 4">
            <a:extLst>
              <a:ext uri="{FF2B5EF4-FFF2-40B4-BE49-F238E27FC236}">
                <a16:creationId xmlns:a16="http://schemas.microsoft.com/office/drawing/2014/main" id="{1C8FA8BA-E89E-4AAA-9CCB-CF406372984C}"/>
              </a:ext>
            </a:extLst>
          </p:cNvPr>
          <p:cNvPicPr>
            <a:picLocks noChangeAspect="1"/>
          </p:cNvPicPr>
          <p:nvPr/>
        </p:nvPicPr>
        <p:blipFill>
          <a:blip r:embed="rId2"/>
          <a:stretch>
            <a:fillRect/>
          </a:stretch>
        </p:blipFill>
        <p:spPr>
          <a:xfrm>
            <a:off x="4227894" y="1434382"/>
            <a:ext cx="4057449" cy="1449761"/>
          </a:xfrm>
          <a:prstGeom prst="rect">
            <a:avLst/>
          </a:prstGeom>
          <a:solidFill>
            <a:schemeClr val="accent6">
              <a:lumMod val="20000"/>
              <a:lumOff val="80000"/>
            </a:schemeClr>
          </a:solidFill>
          <a:ln>
            <a:solidFill>
              <a:srgbClr val="C00000"/>
            </a:solidFill>
          </a:ln>
        </p:spPr>
      </p:pic>
      <p:sp>
        <p:nvSpPr>
          <p:cNvPr id="6" name="TextBox 5">
            <a:extLst>
              <a:ext uri="{FF2B5EF4-FFF2-40B4-BE49-F238E27FC236}">
                <a16:creationId xmlns:a16="http://schemas.microsoft.com/office/drawing/2014/main" id="{17D5EEF4-D64F-49EE-9E76-513FF7D621DB}"/>
              </a:ext>
            </a:extLst>
          </p:cNvPr>
          <p:cNvSpPr txBox="1"/>
          <p:nvPr/>
        </p:nvSpPr>
        <p:spPr>
          <a:xfrm>
            <a:off x="1099007" y="2978425"/>
            <a:ext cx="4129657" cy="2677656"/>
          </a:xfrm>
          <a:prstGeom prst="rect">
            <a:avLst/>
          </a:prstGeom>
          <a:noFill/>
        </p:spPr>
        <p:txBody>
          <a:bodyPr wrap="none" rtlCol="0">
            <a:spAutoFit/>
          </a:bodyPr>
          <a:lstStyle/>
          <a:p>
            <a:r>
              <a:rPr lang="en-US" sz="2800" dirty="0">
                <a:solidFill>
                  <a:srgbClr val="3333FF"/>
                </a:solidFill>
                <a:sym typeface="Symbol" panose="05050102010706020507" pitchFamily="18" charset="2"/>
              </a:rPr>
              <a:t></a:t>
            </a:r>
            <a:r>
              <a:rPr lang="en-US" sz="2800" baseline="30000" dirty="0">
                <a:solidFill>
                  <a:srgbClr val="3333FF"/>
                </a:solidFill>
                <a:sym typeface="Symbol" panose="05050102010706020507" pitchFamily="18" charset="2"/>
              </a:rPr>
              <a:t>2</a:t>
            </a:r>
            <a:r>
              <a:rPr lang="en-US" sz="2800" dirty="0">
                <a:solidFill>
                  <a:srgbClr val="3333FF"/>
                </a:solidFill>
                <a:sym typeface="Symbol" panose="05050102010706020507" pitchFamily="18" charset="2"/>
              </a:rPr>
              <a:t> 	=  </a:t>
            </a:r>
            <a:r>
              <a:rPr lang="en-US" sz="2800" dirty="0">
                <a:solidFill>
                  <a:srgbClr val="3333FF"/>
                </a:solidFill>
              </a:rPr>
              <a:t>V(X) </a:t>
            </a:r>
          </a:p>
          <a:p>
            <a:r>
              <a:rPr lang="en-US" sz="2800" dirty="0"/>
              <a:t>    	=  </a:t>
            </a:r>
            <a:r>
              <a:rPr lang="en-US" sz="2800" dirty="0">
                <a:sym typeface="Symbol" panose="05050102010706020507" pitchFamily="18" charset="2"/>
              </a:rPr>
              <a:t></a:t>
            </a:r>
            <a:r>
              <a:rPr lang="en-US" sz="2800" baseline="-25000" dirty="0">
                <a:sym typeface="Symbol" panose="05050102010706020507" pitchFamily="18" charset="2"/>
              </a:rPr>
              <a:t>x</a:t>
            </a:r>
            <a:r>
              <a:rPr lang="en-US" sz="2800" dirty="0">
                <a:sym typeface="Symbol" panose="05050102010706020507" pitchFamily="18" charset="2"/>
              </a:rPr>
              <a:t>(x - )</a:t>
            </a:r>
            <a:r>
              <a:rPr lang="en-US" sz="2800" baseline="30000" dirty="0">
                <a:sym typeface="Symbol" panose="05050102010706020507" pitchFamily="18" charset="2"/>
              </a:rPr>
              <a:t>2</a:t>
            </a:r>
            <a:r>
              <a:rPr lang="en-US" sz="2800" dirty="0">
                <a:sym typeface="Symbol" panose="05050102010706020507" pitchFamily="18" charset="2"/>
              </a:rPr>
              <a:t>f(x) </a:t>
            </a:r>
          </a:p>
          <a:p>
            <a:r>
              <a:rPr lang="en-US" sz="2800" dirty="0">
                <a:sym typeface="Symbol" panose="05050102010706020507" pitchFamily="18" charset="2"/>
              </a:rPr>
              <a:t>    	=  E[(X- )</a:t>
            </a:r>
            <a:r>
              <a:rPr lang="en-US" sz="2800" baseline="30000" dirty="0">
                <a:sym typeface="Symbol" panose="05050102010706020507" pitchFamily="18" charset="2"/>
              </a:rPr>
              <a:t>2</a:t>
            </a:r>
            <a:r>
              <a:rPr lang="en-US" sz="2800" dirty="0">
                <a:sym typeface="Symbol" panose="05050102010706020507" pitchFamily="18" charset="2"/>
              </a:rPr>
              <a:t>] </a:t>
            </a:r>
          </a:p>
          <a:p>
            <a:r>
              <a:rPr lang="en-US" sz="2800" dirty="0">
                <a:sym typeface="Symbol" panose="05050102010706020507" pitchFamily="18" charset="2"/>
              </a:rPr>
              <a:t>   	=  E[X</a:t>
            </a:r>
            <a:r>
              <a:rPr lang="en-US" sz="2800" baseline="30000" dirty="0">
                <a:sym typeface="Symbol" panose="05050102010706020507" pitchFamily="18" charset="2"/>
              </a:rPr>
              <a:t>2</a:t>
            </a:r>
            <a:r>
              <a:rPr lang="en-US" sz="2800" dirty="0">
                <a:sym typeface="Symbol" panose="05050102010706020507" pitchFamily="18" charset="2"/>
              </a:rPr>
              <a:t> - 2X + </a:t>
            </a:r>
            <a:r>
              <a:rPr lang="en-US" sz="2800" baseline="30000" dirty="0">
                <a:sym typeface="Symbol" panose="05050102010706020507" pitchFamily="18" charset="2"/>
              </a:rPr>
              <a:t>2</a:t>
            </a:r>
            <a:r>
              <a:rPr lang="en-US" sz="2800" dirty="0">
                <a:sym typeface="Symbol" panose="05050102010706020507" pitchFamily="18" charset="2"/>
              </a:rPr>
              <a:t>]</a:t>
            </a:r>
          </a:p>
          <a:p>
            <a:r>
              <a:rPr lang="en-US" sz="2800" dirty="0">
                <a:sym typeface="Symbol" panose="05050102010706020507" pitchFamily="18" charset="2"/>
              </a:rPr>
              <a:t>	=  E(X</a:t>
            </a:r>
            <a:r>
              <a:rPr lang="en-US" sz="2800" baseline="30000" dirty="0">
                <a:sym typeface="Symbol" panose="05050102010706020507" pitchFamily="18" charset="2"/>
              </a:rPr>
              <a:t>2</a:t>
            </a:r>
            <a:r>
              <a:rPr lang="en-US" sz="2800" dirty="0">
                <a:sym typeface="Symbol" panose="05050102010706020507" pitchFamily="18" charset="2"/>
              </a:rPr>
              <a:t>) – </a:t>
            </a:r>
            <a:r>
              <a:rPr lang="en-US" sz="2800" baseline="30000" dirty="0">
                <a:sym typeface="Symbol" panose="05050102010706020507" pitchFamily="18" charset="2"/>
              </a:rPr>
              <a:t>2</a:t>
            </a:r>
            <a:r>
              <a:rPr lang="en-US" sz="2800" dirty="0">
                <a:sym typeface="Symbol" panose="05050102010706020507" pitchFamily="18" charset="2"/>
              </a:rPr>
              <a:t> </a:t>
            </a:r>
          </a:p>
          <a:p>
            <a:r>
              <a:rPr lang="en-US" sz="2800" dirty="0">
                <a:sym typeface="Symbol" panose="05050102010706020507" pitchFamily="18" charset="2"/>
              </a:rPr>
              <a:t>	=  </a:t>
            </a:r>
            <a:r>
              <a:rPr lang="en-US" sz="2800" dirty="0">
                <a:solidFill>
                  <a:srgbClr val="3333FF"/>
                </a:solidFill>
                <a:sym typeface="Symbol" panose="05050102010706020507" pitchFamily="18" charset="2"/>
              </a:rPr>
              <a:t>E(X</a:t>
            </a:r>
            <a:r>
              <a:rPr lang="en-US" sz="2800" baseline="30000" dirty="0">
                <a:solidFill>
                  <a:srgbClr val="3333FF"/>
                </a:solidFill>
                <a:sym typeface="Symbol" panose="05050102010706020507" pitchFamily="18" charset="2"/>
              </a:rPr>
              <a:t>2</a:t>
            </a:r>
            <a:r>
              <a:rPr lang="en-US" sz="2800" dirty="0">
                <a:solidFill>
                  <a:srgbClr val="3333FF"/>
                </a:solidFill>
                <a:sym typeface="Symbol" panose="05050102010706020507" pitchFamily="18" charset="2"/>
              </a:rPr>
              <a:t>) – E(X)</a:t>
            </a:r>
            <a:r>
              <a:rPr lang="en-US" sz="2800" baseline="30000" dirty="0">
                <a:solidFill>
                  <a:srgbClr val="3333FF"/>
                </a:solidFill>
                <a:sym typeface="Symbol" panose="05050102010706020507" pitchFamily="18" charset="2"/>
              </a:rPr>
              <a:t>2</a:t>
            </a:r>
            <a:endParaRPr lang="en-US" sz="2800" baseline="30000" dirty="0">
              <a:solidFill>
                <a:srgbClr val="3333FF"/>
              </a:solidFill>
            </a:endParaRPr>
          </a:p>
        </p:txBody>
      </p:sp>
      <p:sp>
        <p:nvSpPr>
          <p:cNvPr id="3" name="Slide Number Placeholder 2">
            <a:extLst>
              <a:ext uri="{FF2B5EF4-FFF2-40B4-BE49-F238E27FC236}">
                <a16:creationId xmlns:a16="http://schemas.microsoft.com/office/drawing/2014/main" id="{342D4C58-F91C-4FBA-B4EF-C238B921C9BC}"/>
              </a:ext>
            </a:extLst>
          </p:cNvPr>
          <p:cNvSpPr>
            <a:spLocks noGrp="1"/>
          </p:cNvSpPr>
          <p:nvPr>
            <p:ph type="sldNum" sz="quarter" idx="12"/>
          </p:nvPr>
        </p:nvSpPr>
        <p:spPr/>
        <p:txBody>
          <a:bodyPr/>
          <a:lstStyle/>
          <a:p>
            <a:fld id="{2DEADCFE-5315-4273-BD0A-1896A72C3303}" type="slidenum">
              <a:rPr lang="en-US" smtClean="0"/>
              <a:t>17</a:t>
            </a:fld>
            <a:endParaRPr lang="en-US"/>
          </a:p>
        </p:txBody>
      </p:sp>
      <p:sp>
        <p:nvSpPr>
          <p:cNvPr id="4" name="Footer Placeholder 3">
            <a:extLst>
              <a:ext uri="{FF2B5EF4-FFF2-40B4-BE49-F238E27FC236}">
                <a16:creationId xmlns:a16="http://schemas.microsoft.com/office/drawing/2014/main" id="{EA4B4E15-22E9-440E-B336-2B40B8A83D3E}"/>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284A7365-C7A1-448E-B911-F61F36979ABB}" type="datetime1">
              <a:rPr lang="en-US" smtClean="0"/>
              <a:t>11/02/2022</a:t>
            </a:fld>
            <a:endParaRPr lang="en-US"/>
          </a:p>
        </p:txBody>
      </p:sp>
    </p:spTree>
    <p:extLst>
      <p:ext uri="{BB962C8B-B14F-4D97-AF65-F5344CB8AC3E}">
        <p14:creationId xmlns:p14="http://schemas.microsoft.com/office/powerpoint/2010/main" val="98750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C50A-D939-4B7F-AC7A-AE62E8697FAA}"/>
              </a:ext>
            </a:extLst>
          </p:cNvPr>
          <p:cNvSpPr>
            <a:spLocks noGrp="1"/>
          </p:cNvSpPr>
          <p:nvPr>
            <p:ph type="title"/>
          </p:nvPr>
        </p:nvSpPr>
        <p:spPr/>
        <p:txBody>
          <a:bodyPr/>
          <a:lstStyle/>
          <a:p>
            <a:r>
              <a:rPr lang="en-US" dirty="0"/>
              <a:t>Discrete </a:t>
            </a:r>
            <a:r>
              <a:rPr lang="en-US" dirty="0">
                <a:solidFill>
                  <a:srgbClr val="C00000"/>
                </a:solidFill>
              </a:rPr>
              <a:t>Uniform</a:t>
            </a:r>
            <a:r>
              <a:rPr lang="en-US" dirty="0"/>
              <a:t> Distribution</a:t>
            </a:r>
          </a:p>
        </p:txBody>
      </p:sp>
      <p:sp>
        <p:nvSpPr>
          <p:cNvPr id="3" name="Content Placeholder 2">
            <a:extLst>
              <a:ext uri="{FF2B5EF4-FFF2-40B4-BE49-F238E27FC236}">
                <a16:creationId xmlns:a16="http://schemas.microsoft.com/office/drawing/2014/main" id="{0C396B9E-26EA-4A5D-9CF9-89404ED19396}"/>
              </a:ext>
            </a:extLst>
          </p:cNvPr>
          <p:cNvSpPr>
            <a:spLocks noGrp="1"/>
          </p:cNvSpPr>
          <p:nvPr>
            <p:ph idx="1"/>
          </p:nvPr>
        </p:nvSpPr>
        <p:spPr>
          <a:xfrm>
            <a:off x="781050" y="3284971"/>
            <a:ext cx="10515600" cy="2328429"/>
          </a:xfrm>
        </p:spPr>
        <p:txBody>
          <a:bodyPr>
            <a:normAutofit/>
          </a:bodyPr>
          <a:lstStyle/>
          <a:p>
            <a:pPr marL="0" indent="0" algn="l">
              <a:buNone/>
            </a:pPr>
            <a:r>
              <a:rPr lang="en-US" b="1" u="sng" dirty="0">
                <a:solidFill>
                  <a:srgbClr val="C00000"/>
                </a:solidFill>
              </a:rPr>
              <a:t>Ex.</a:t>
            </a:r>
            <a:r>
              <a:rPr lang="en-US" b="1" dirty="0">
                <a:solidFill>
                  <a:srgbClr val="C00000"/>
                </a:solidFill>
              </a:rPr>
              <a:t> </a:t>
            </a:r>
            <a:r>
              <a:rPr lang="en-US" dirty="0"/>
              <a:t>Roll a fair die.</a:t>
            </a:r>
          </a:p>
          <a:p>
            <a:pPr marL="0" indent="0" algn="l">
              <a:buNone/>
            </a:pPr>
            <a:r>
              <a:rPr lang="en-US" dirty="0"/>
              <a:t>Let X be the number shown. </a:t>
            </a:r>
          </a:p>
          <a:p>
            <a:pPr marL="0" indent="0" algn="l">
              <a:buNone/>
            </a:pPr>
            <a:r>
              <a:rPr lang="en-US" dirty="0"/>
              <a:t>Then X is discrete uniform range of 1 to 6.</a:t>
            </a:r>
          </a:p>
          <a:p>
            <a:pPr marL="0" indent="0" algn="l">
              <a:buNone/>
            </a:pPr>
            <a:r>
              <a:rPr lang="en-US" dirty="0">
                <a:solidFill>
                  <a:srgbClr val="3333FF"/>
                </a:solidFill>
              </a:rPr>
              <a:t>	f(1) = f(2) = … = f(6) = 1/6</a:t>
            </a:r>
          </a:p>
          <a:p>
            <a:pPr marL="0" indent="0" algn="l">
              <a:buNone/>
            </a:pPr>
            <a:endParaRPr lang="en-US" dirty="0"/>
          </a:p>
        </p:txBody>
      </p:sp>
      <p:pic>
        <p:nvPicPr>
          <p:cNvPr id="5" name="Picture 4">
            <a:extLst>
              <a:ext uri="{FF2B5EF4-FFF2-40B4-BE49-F238E27FC236}">
                <a16:creationId xmlns:a16="http://schemas.microsoft.com/office/drawing/2014/main" id="{2F52FD9D-220E-4DED-A940-B08A5DDC0170}"/>
              </a:ext>
            </a:extLst>
          </p:cNvPr>
          <p:cNvPicPr>
            <a:picLocks noChangeAspect="1"/>
          </p:cNvPicPr>
          <p:nvPr/>
        </p:nvPicPr>
        <p:blipFill>
          <a:blip r:embed="rId2"/>
          <a:stretch>
            <a:fillRect/>
          </a:stretch>
        </p:blipFill>
        <p:spPr>
          <a:xfrm>
            <a:off x="7693025" y="3263900"/>
            <a:ext cx="3457575" cy="2171700"/>
          </a:xfrm>
          <a:prstGeom prst="rect">
            <a:avLst/>
          </a:prstGeom>
        </p:spPr>
      </p:pic>
      <p:sp>
        <p:nvSpPr>
          <p:cNvPr id="4" name="Slide Number Placeholder 3">
            <a:extLst>
              <a:ext uri="{FF2B5EF4-FFF2-40B4-BE49-F238E27FC236}">
                <a16:creationId xmlns:a16="http://schemas.microsoft.com/office/drawing/2014/main" id="{7867BE5A-611A-4D09-9EC3-5FA317E83810}"/>
              </a:ext>
            </a:extLst>
          </p:cNvPr>
          <p:cNvSpPr>
            <a:spLocks noGrp="1"/>
          </p:cNvSpPr>
          <p:nvPr>
            <p:ph type="sldNum" sz="quarter" idx="12"/>
          </p:nvPr>
        </p:nvSpPr>
        <p:spPr/>
        <p:txBody>
          <a:bodyPr/>
          <a:lstStyle/>
          <a:p>
            <a:fld id="{2DEADCFE-5315-4273-BD0A-1896A72C3303}" type="slidenum">
              <a:rPr lang="en-US" smtClean="0"/>
              <a:t>18</a:t>
            </a:fld>
            <a:endParaRPr lang="en-US"/>
          </a:p>
        </p:txBody>
      </p:sp>
      <p:sp>
        <p:nvSpPr>
          <p:cNvPr id="6" name="Footer Placeholder 5">
            <a:extLst>
              <a:ext uri="{FF2B5EF4-FFF2-40B4-BE49-F238E27FC236}">
                <a16:creationId xmlns:a16="http://schemas.microsoft.com/office/drawing/2014/main" id="{85881AC2-F882-46AE-B543-B1990481A35A}"/>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E76E29B9-21F0-49EB-9516-58F23184DC45}" type="datetime1">
              <a:rPr lang="en-US" smtClean="0"/>
              <a:t>11/02/2022</a:t>
            </a:fld>
            <a:endParaRPr lang="en-US"/>
          </a:p>
        </p:txBody>
      </p:sp>
      <p:sp>
        <p:nvSpPr>
          <p:cNvPr id="8" name="Rounded Rectangle 7"/>
          <p:cNvSpPr/>
          <p:nvPr/>
        </p:nvSpPr>
        <p:spPr>
          <a:xfrm>
            <a:off x="609600" y="1308100"/>
            <a:ext cx="10858500" cy="17653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A random variable X has a discrete </a:t>
            </a:r>
            <a:r>
              <a:rPr lang="en-US" sz="2400" i="1">
                <a:solidFill>
                  <a:srgbClr val="3333FF"/>
                </a:solidFill>
              </a:rPr>
              <a:t>uniform distribution</a:t>
            </a:r>
            <a:r>
              <a:rPr lang="en-US" sz="2400">
                <a:solidFill>
                  <a:schemeClr val="tx1"/>
                </a:solidFill>
              </a:rPr>
              <a:t> if each of the n values in its range, say x</a:t>
            </a:r>
            <a:r>
              <a:rPr lang="en-US" sz="2400" baseline="-25000">
                <a:solidFill>
                  <a:schemeClr val="tx1"/>
                </a:solidFill>
              </a:rPr>
              <a:t>1</a:t>
            </a:r>
            <a:r>
              <a:rPr lang="en-US" sz="2400">
                <a:solidFill>
                  <a:schemeClr val="tx1"/>
                </a:solidFill>
              </a:rPr>
              <a:t>, x</a:t>
            </a:r>
            <a:r>
              <a:rPr lang="en-US" sz="2400" baseline="-25000">
                <a:solidFill>
                  <a:schemeClr val="tx1"/>
                </a:solidFill>
              </a:rPr>
              <a:t>2</a:t>
            </a:r>
            <a:r>
              <a:rPr lang="en-US" sz="2400">
                <a:solidFill>
                  <a:schemeClr val="tx1"/>
                </a:solidFill>
              </a:rPr>
              <a:t>, …, x</a:t>
            </a:r>
            <a:r>
              <a:rPr lang="en-US" sz="2400" baseline="-25000">
                <a:solidFill>
                  <a:schemeClr val="tx1"/>
                </a:solidFill>
              </a:rPr>
              <a:t>n</a:t>
            </a:r>
            <a:r>
              <a:rPr lang="en-US" sz="2400">
                <a:solidFill>
                  <a:schemeClr val="tx1"/>
                </a:solidFill>
              </a:rPr>
              <a:t>, has </a:t>
            </a:r>
            <a:r>
              <a:rPr lang="en-US" sz="2400" i="1">
                <a:solidFill>
                  <a:schemeClr val="tx1"/>
                </a:solidFill>
              </a:rPr>
              <a:t>equal probability</a:t>
            </a:r>
            <a:r>
              <a:rPr lang="en-US" sz="2400">
                <a:solidFill>
                  <a:schemeClr val="tx1"/>
                </a:solidFill>
              </a:rPr>
              <a:t>. Then,</a:t>
            </a:r>
          </a:p>
          <a:p>
            <a:endParaRPr lang="en-US" sz="700">
              <a:solidFill>
                <a:schemeClr val="tx1"/>
              </a:solidFill>
            </a:endParaRPr>
          </a:p>
          <a:p>
            <a:pPr algn="ctr"/>
            <a:r>
              <a:rPr lang="en-US" sz="2800">
                <a:solidFill>
                  <a:srgbClr val="3333FF"/>
                </a:solidFill>
              </a:rPr>
              <a:t>f(x</a:t>
            </a:r>
            <a:r>
              <a:rPr lang="en-US" sz="2800" baseline="-25000">
                <a:solidFill>
                  <a:srgbClr val="3333FF"/>
                </a:solidFill>
              </a:rPr>
              <a:t>i</a:t>
            </a:r>
            <a:r>
              <a:rPr lang="en-US" sz="2800">
                <a:solidFill>
                  <a:srgbClr val="3333FF"/>
                </a:solidFill>
              </a:rPr>
              <a:t>) = 1/n</a:t>
            </a:r>
          </a:p>
        </p:txBody>
      </p:sp>
    </p:spTree>
    <p:extLst>
      <p:ext uri="{BB962C8B-B14F-4D97-AF65-F5344CB8AC3E}">
        <p14:creationId xmlns:p14="http://schemas.microsoft.com/office/powerpoint/2010/main" val="333129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05C9-F6B3-41EF-810E-1BC99658E191}"/>
              </a:ext>
            </a:extLst>
          </p:cNvPr>
          <p:cNvSpPr>
            <a:spLocks noGrp="1"/>
          </p:cNvSpPr>
          <p:nvPr>
            <p:ph type="title"/>
          </p:nvPr>
        </p:nvSpPr>
        <p:spPr>
          <a:xfrm>
            <a:off x="838200" y="114300"/>
            <a:ext cx="10515600" cy="1325563"/>
          </a:xfrm>
        </p:spPr>
        <p:txBody>
          <a:bodyPr/>
          <a:lstStyle/>
          <a:p>
            <a:r>
              <a:rPr lang="en-US" dirty="0"/>
              <a:t>Discrete Uniform Distribution</a:t>
            </a:r>
          </a:p>
        </p:txBody>
      </p:sp>
      <p:sp>
        <p:nvSpPr>
          <p:cNvPr id="4" name="TextBox 3">
            <a:extLst>
              <a:ext uri="{FF2B5EF4-FFF2-40B4-BE49-F238E27FC236}">
                <a16:creationId xmlns:a16="http://schemas.microsoft.com/office/drawing/2014/main" id="{64590E08-6DD9-4AEB-A0DE-72682DCFF9D8}"/>
              </a:ext>
            </a:extLst>
          </p:cNvPr>
          <p:cNvSpPr txBox="1"/>
          <p:nvPr/>
        </p:nvSpPr>
        <p:spPr>
          <a:xfrm>
            <a:off x="976648" y="4076005"/>
            <a:ext cx="10238704" cy="1569660"/>
          </a:xfrm>
          <a:prstGeom prst="rect">
            <a:avLst/>
          </a:prstGeom>
          <a:noFill/>
        </p:spPr>
        <p:txBody>
          <a:bodyPr wrap="square" rtlCol="0">
            <a:spAutoFit/>
          </a:bodyPr>
          <a:lstStyle/>
          <a:p>
            <a:r>
              <a:rPr lang="en-US" sz="2400" b="1" u="sng" dirty="0">
                <a:solidFill>
                  <a:srgbClr val="C00000"/>
                </a:solidFill>
              </a:rPr>
              <a:t>Ex.</a:t>
            </a:r>
            <a:r>
              <a:rPr lang="en-US" sz="2400" dirty="0"/>
              <a:t> </a:t>
            </a:r>
            <a:r>
              <a:rPr lang="en-US" sz="2300" dirty="0"/>
              <a:t>Suppose the </a:t>
            </a:r>
            <a:r>
              <a:rPr lang="en-US" sz="2300" dirty="0">
                <a:solidFill>
                  <a:srgbClr val="C00000"/>
                </a:solidFill>
              </a:rPr>
              <a:t>discrete uniform random </a:t>
            </a:r>
            <a:r>
              <a:rPr lang="en-US" sz="2300" dirty="0"/>
              <a:t>variable Y has range </a:t>
            </a:r>
            <a:r>
              <a:rPr lang="en-US" sz="2300" dirty="0">
                <a:solidFill>
                  <a:srgbClr val="3333FF"/>
                </a:solidFill>
              </a:rPr>
              <a:t>5, 10, …, 30</a:t>
            </a:r>
            <a:r>
              <a:rPr lang="en-US" sz="2300" dirty="0"/>
              <a:t>.  </a:t>
            </a:r>
          </a:p>
          <a:p>
            <a:r>
              <a:rPr lang="en-US" sz="2400" dirty="0"/>
              <a:t>Let Y = 5X, where X has range </a:t>
            </a:r>
            <a:r>
              <a:rPr lang="en-US" sz="2400" dirty="0">
                <a:solidFill>
                  <a:srgbClr val="3333FF"/>
                </a:solidFill>
              </a:rPr>
              <a:t>1, 2, …, 6</a:t>
            </a:r>
            <a:r>
              <a:rPr lang="en-US" sz="2400" dirty="0"/>
              <a:t>. Then, </a:t>
            </a:r>
          </a:p>
          <a:p>
            <a:pPr algn="ctr"/>
            <a:r>
              <a:rPr lang="en-US" sz="2400" dirty="0">
                <a:solidFill>
                  <a:srgbClr val="3333FF"/>
                </a:solidFill>
              </a:rPr>
              <a:t>E(Y) = 5E(X) </a:t>
            </a:r>
            <a:r>
              <a:rPr lang="en-US" sz="2400" dirty="0"/>
              <a:t>= 5(1 + 6)/2 = 17.5, </a:t>
            </a:r>
          </a:p>
          <a:p>
            <a:pPr algn="ctr"/>
            <a:r>
              <a:rPr lang="en-US" sz="2400" dirty="0">
                <a:solidFill>
                  <a:srgbClr val="3333FF"/>
                </a:solidFill>
              </a:rPr>
              <a:t>V(Y) = 5</a:t>
            </a:r>
            <a:r>
              <a:rPr lang="en-US" sz="2400" baseline="30000" dirty="0">
                <a:solidFill>
                  <a:srgbClr val="3333FF"/>
                </a:solidFill>
              </a:rPr>
              <a:t>2</a:t>
            </a:r>
            <a:r>
              <a:rPr lang="en-US" sz="2400" dirty="0">
                <a:solidFill>
                  <a:srgbClr val="3333FF"/>
                </a:solidFill>
              </a:rPr>
              <a:t>V(X) </a:t>
            </a:r>
            <a:r>
              <a:rPr lang="en-US" sz="2400" dirty="0"/>
              <a:t>= 25[(6 – 1 + 1)</a:t>
            </a:r>
            <a:r>
              <a:rPr lang="en-US" sz="2400" baseline="30000" dirty="0"/>
              <a:t>2 </a:t>
            </a:r>
            <a:r>
              <a:rPr lang="en-US" sz="2400" dirty="0"/>
              <a:t>– 1]/12 = 72.92</a:t>
            </a:r>
          </a:p>
        </p:txBody>
      </p:sp>
      <p:sp>
        <p:nvSpPr>
          <p:cNvPr id="5" name="Slide Number Placeholder 4">
            <a:extLst>
              <a:ext uri="{FF2B5EF4-FFF2-40B4-BE49-F238E27FC236}">
                <a16:creationId xmlns:a16="http://schemas.microsoft.com/office/drawing/2014/main" id="{B5ED6B32-640A-4746-84B2-F1DEB86B0909}"/>
              </a:ext>
            </a:extLst>
          </p:cNvPr>
          <p:cNvSpPr>
            <a:spLocks noGrp="1"/>
          </p:cNvSpPr>
          <p:nvPr>
            <p:ph type="sldNum" sz="quarter" idx="12"/>
          </p:nvPr>
        </p:nvSpPr>
        <p:spPr/>
        <p:txBody>
          <a:bodyPr/>
          <a:lstStyle/>
          <a:p>
            <a:fld id="{2DEADCFE-5315-4273-BD0A-1896A72C3303}" type="slidenum">
              <a:rPr lang="en-US" smtClean="0"/>
              <a:t>19</a:t>
            </a:fld>
            <a:endParaRPr lang="en-US"/>
          </a:p>
        </p:txBody>
      </p:sp>
      <p:sp>
        <p:nvSpPr>
          <p:cNvPr id="6" name="Footer Placeholder 5">
            <a:extLst>
              <a:ext uri="{FF2B5EF4-FFF2-40B4-BE49-F238E27FC236}">
                <a16:creationId xmlns:a16="http://schemas.microsoft.com/office/drawing/2014/main" id="{69359505-FC77-4E4E-B19D-26620E5F0799}"/>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E4DE6EB1-3593-4F43-81C2-1483371C10DF}" type="datetime1">
              <a:rPr lang="en-US" smtClean="0"/>
              <a:t>11/02/2022</a:t>
            </a:fld>
            <a:endParaRPr lang="en-US"/>
          </a:p>
        </p:txBody>
      </p:sp>
      <mc:AlternateContent xmlns:mc="http://schemas.openxmlformats.org/markup-compatibility/2006">
        <mc:Choice xmlns:a14="http://schemas.microsoft.com/office/drawing/2010/main" Requires="a14">
          <p:sp>
            <p:nvSpPr>
              <p:cNvPr id="9" name="Rounded Rectangle 8"/>
              <p:cNvSpPr/>
              <p:nvPr/>
            </p:nvSpPr>
            <p:spPr>
              <a:xfrm>
                <a:off x="812800" y="1231900"/>
                <a:ext cx="10402552" cy="26416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Suppose that X is a discrete uniform random variable on the </a:t>
                </a:r>
                <a:r>
                  <a:rPr lang="en-US" sz="2400" i="1" dirty="0">
                    <a:solidFill>
                      <a:schemeClr val="tx1"/>
                    </a:solidFill>
                  </a:rPr>
                  <a:t>consecutive integers</a:t>
                </a:r>
                <a:r>
                  <a:rPr lang="en-US" sz="2400" b="1" i="1" dirty="0">
                    <a:solidFill>
                      <a:schemeClr val="tx1"/>
                    </a:solidFill>
                  </a:rPr>
                  <a:t> </a:t>
                </a:r>
                <a:r>
                  <a:rPr lang="en-US" sz="2400" i="1" dirty="0">
                    <a:solidFill>
                      <a:schemeClr val="tx1"/>
                    </a:solidFill>
                  </a:rPr>
                  <a:t>a, a + 1, a + 2, …, b </a:t>
                </a:r>
                <a:r>
                  <a:rPr lang="en-US" sz="2400" dirty="0">
                    <a:solidFill>
                      <a:schemeClr val="tx1"/>
                    </a:solidFill>
                  </a:rPr>
                  <a:t>for a </a:t>
                </a:r>
                <a:r>
                  <a:rPr lang="en-US" sz="2400" dirty="0">
                    <a:solidFill>
                      <a:schemeClr val="tx1"/>
                    </a:solidFill>
                    <a:latin typeface="Euclid" panose="02020503060505020303" pitchFamily="18" charset="0"/>
                    <a:sym typeface="Euclid Math Two" panose="02050601010101010101" pitchFamily="18" charset="2"/>
                  </a:rPr>
                  <a:t></a:t>
                </a:r>
                <a:r>
                  <a:rPr lang="en-US" sz="2400" dirty="0">
                    <a:solidFill>
                      <a:schemeClr val="tx1"/>
                    </a:solidFill>
                  </a:rPr>
                  <a:t> b.</a:t>
                </a:r>
              </a:p>
              <a:p>
                <a:pPr marL="800100" lvl="1" indent="-342900">
                  <a:buFont typeface="Arial" panose="020B0604020202020204" pitchFamily="34" charset="0"/>
                  <a:buChar char="•"/>
                </a:pPr>
                <a:r>
                  <a:rPr lang="en-US" sz="2400" dirty="0">
                    <a:solidFill>
                      <a:schemeClr val="tx1"/>
                    </a:solidFill>
                  </a:rPr>
                  <a:t>The </a:t>
                </a:r>
                <a:r>
                  <a:rPr lang="en-US" sz="2400" i="1" dirty="0">
                    <a:solidFill>
                      <a:srgbClr val="3333FF"/>
                    </a:solidFill>
                  </a:rPr>
                  <a:t>mean</a:t>
                </a:r>
                <a:r>
                  <a:rPr lang="en-US" sz="2400" dirty="0">
                    <a:solidFill>
                      <a:schemeClr val="tx1"/>
                    </a:solidFill>
                  </a:rPr>
                  <a:t> of X is	</a:t>
                </a:r>
                <a:r>
                  <a:rPr lang="en-US" sz="2400" dirty="0">
                    <a:solidFill>
                      <a:schemeClr val="tx1"/>
                    </a:solidFill>
                    <a:sym typeface="Symbol" panose="05050102010706020507" pitchFamily="18" charset="2"/>
                  </a:rPr>
                  <a:t> = E(X) = </a:t>
                </a:r>
                <a14:m>
                  <m:oMath xmlns:m="http://schemas.openxmlformats.org/officeDocument/2006/math">
                    <m:f>
                      <m:fPr>
                        <m:ctrlPr>
                          <a:rPr lang="en-US" sz="2400" i="1">
                            <a:solidFill>
                              <a:schemeClr val="tx1"/>
                            </a:solidFill>
                            <a:latin typeface="Cambria Math" panose="02040503050406030204" pitchFamily="18" charset="0"/>
                            <a:sym typeface="Symbol" panose="05050102010706020507" pitchFamily="18" charset="2"/>
                          </a:rPr>
                        </m:ctrlPr>
                      </m:fPr>
                      <m:num>
                        <m:r>
                          <m:rPr>
                            <m:nor/>
                          </m:rPr>
                          <a:rPr lang="en-US" sz="2400" dirty="0">
                            <a:solidFill>
                              <a:schemeClr val="tx1"/>
                            </a:solidFill>
                            <a:sym typeface="Symbol" panose="05050102010706020507" pitchFamily="18" charset="2"/>
                          </a:rPr>
                          <m:t>a</m:t>
                        </m:r>
                        <m:r>
                          <m:rPr>
                            <m:nor/>
                          </m:rPr>
                          <a:rPr lang="en-US" sz="2400" dirty="0">
                            <a:solidFill>
                              <a:schemeClr val="tx1"/>
                            </a:solidFill>
                            <a:sym typeface="Symbol" panose="05050102010706020507" pitchFamily="18" charset="2"/>
                          </a:rPr>
                          <m:t> + </m:t>
                        </m:r>
                        <m:r>
                          <m:rPr>
                            <m:nor/>
                          </m:rPr>
                          <a:rPr lang="en-US" sz="2400" dirty="0">
                            <a:solidFill>
                              <a:schemeClr val="tx1"/>
                            </a:solidFill>
                            <a:sym typeface="Symbol" panose="05050102010706020507" pitchFamily="18" charset="2"/>
                          </a:rPr>
                          <m:t>b</m:t>
                        </m:r>
                      </m:num>
                      <m:den>
                        <m:r>
                          <m:rPr>
                            <m:nor/>
                          </m:rPr>
                          <a:rPr lang="en-US" sz="2400" dirty="0">
                            <a:solidFill>
                              <a:schemeClr val="tx1"/>
                            </a:solidFill>
                            <a:sym typeface="Symbol" panose="05050102010706020507" pitchFamily="18" charset="2"/>
                          </a:rPr>
                          <m:t>2</m:t>
                        </m:r>
                      </m:den>
                    </m:f>
                  </m:oMath>
                </a14:m>
                <a:endParaRPr lang="en-US" sz="2400" dirty="0">
                  <a:solidFill>
                    <a:schemeClr val="tx1"/>
                  </a:solidFill>
                </a:endParaRPr>
              </a:p>
              <a:p>
                <a:pPr lvl="1"/>
                <a:endParaRPr lang="en-US" sz="1400" dirty="0">
                  <a:solidFill>
                    <a:schemeClr val="tx1"/>
                  </a:solidFill>
                </a:endParaRPr>
              </a:p>
              <a:p>
                <a:pPr marL="800100" lvl="1" indent="-342900">
                  <a:buFont typeface="Arial" panose="020B0604020202020204" pitchFamily="34" charset="0"/>
                  <a:buChar char="•"/>
                </a:pPr>
                <a:r>
                  <a:rPr lang="en-US" sz="2400" dirty="0">
                    <a:solidFill>
                      <a:schemeClr val="tx1"/>
                    </a:solidFill>
                  </a:rPr>
                  <a:t>The </a:t>
                </a:r>
                <a:r>
                  <a:rPr lang="en-US" sz="2400" i="1" dirty="0">
                    <a:solidFill>
                      <a:srgbClr val="3333FF"/>
                    </a:solidFill>
                  </a:rPr>
                  <a:t>variance</a:t>
                </a:r>
                <a:r>
                  <a:rPr lang="en-US" sz="2400" dirty="0">
                    <a:solidFill>
                      <a:schemeClr val="tx1"/>
                    </a:solidFill>
                  </a:rPr>
                  <a:t> of X is	</a:t>
                </a:r>
                <a:r>
                  <a:rPr lang="en-US" sz="2400" dirty="0">
                    <a:solidFill>
                      <a:schemeClr val="tx1"/>
                    </a:solidFill>
                    <a:sym typeface="Symbol" panose="05050102010706020507" pitchFamily="18" charset="2"/>
                  </a:rPr>
                  <a:t></a:t>
                </a:r>
                <a:r>
                  <a:rPr lang="en-US" sz="2400" baseline="30000" dirty="0">
                    <a:solidFill>
                      <a:schemeClr val="tx1"/>
                    </a:solidFill>
                    <a:sym typeface="Symbol" panose="05050102010706020507" pitchFamily="18" charset="2"/>
                  </a:rPr>
                  <a:t>2</a:t>
                </a:r>
                <a:r>
                  <a:rPr lang="en-US" sz="2400" dirty="0">
                    <a:solidFill>
                      <a:schemeClr val="tx1"/>
                    </a:solidFill>
                    <a:sym typeface="Symbol" panose="05050102010706020507" pitchFamily="18" charset="2"/>
                  </a:rPr>
                  <a:t> = V(X) = </a:t>
                </a:r>
                <a14:m>
                  <m:oMath xmlns:m="http://schemas.openxmlformats.org/officeDocument/2006/math">
                    <m:f>
                      <m:fPr>
                        <m:ctrlPr>
                          <a:rPr lang="en-US" sz="2400" i="1">
                            <a:solidFill>
                              <a:schemeClr val="tx1"/>
                            </a:solidFill>
                            <a:latin typeface="Cambria Math" panose="02040503050406030204" pitchFamily="18" charset="0"/>
                            <a:sym typeface="Symbol" panose="05050102010706020507" pitchFamily="18" charset="2"/>
                          </a:rPr>
                        </m:ctrlPr>
                      </m:fPr>
                      <m:num>
                        <m:r>
                          <m:rPr>
                            <m:nor/>
                          </m:rPr>
                          <a:rPr lang="en-US" sz="2400" dirty="0">
                            <a:solidFill>
                              <a:schemeClr val="tx1"/>
                            </a:solidFill>
                          </a:rPr>
                          <m:t>(</m:t>
                        </m:r>
                        <m:r>
                          <m:rPr>
                            <m:nor/>
                          </m:rPr>
                          <a:rPr lang="en-US" sz="2400" dirty="0">
                            <a:solidFill>
                              <a:schemeClr val="tx1"/>
                            </a:solidFill>
                          </a:rPr>
                          <m:t>b</m:t>
                        </m:r>
                        <m:r>
                          <m:rPr>
                            <m:nor/>
                          </m:rPr>
                          <a:rPr lang="en-US" sz="2400" dirty="0">
                            <a:solidFill>
                              <a:schemeClr val="tx1"/>
                            </a:solidFill>
                          </a:rPr>
                          <m:t> – </m:t>
                        </m:r>
                        <m:r>
                          <m:rPr>
                            <m:nor/>
                          </m:rPr>
                          <a:rPr lang="en-US" sz="2400" dirty="0">
                            <a:solidFill>
                              <a:schemeClr val="tx1"/>
                            </a:solidFill>
                          </a:rPr>
                          <m:t>a</m:t>
                        </m:r>
                        <m:r>
                          <m:rPr>
                            <m:nor/>
                          </m:rPr>
                          <a:rPr lang="en-US" sz="2400" dirty="0">
                            <a:solidFill>
                              <a:schemeClr val="tx1"/>
                            </a:solidFill>
                          </a:rPr>
                          <m:t> + 1)2 – 1</m:t>
                        </m:r>
                      </m:num>
                      <m:den>
                        <m:r>
                          <m:rPr>
                            <m:nor/>
                          </m:rPr>
                          <a:rPr lang="en-US" sz="2400" dirty="0">
                            <a:solidFill>
                              <a:schemeClr val="tx1"/>
                            </a:solidFill>
                          </a:rPr>
                          <m:t>12</m:t>
                        </m:r>
                      </m:den>
                    </m:f>
                  </m:oMath>
                </a14:m>
                <a:endParaRPr lang="en-US" sz="2400" dirty="0">
                  <a:solidFill>
                    <a:schemeClr val="tx1"/>
                  </a:solidFill>
                </a:endParaRPr>
              </a:p>
            </p:txBody>
          </p:sp>
        </mc:Choice>
        <mc:Fallback>
          <p:sp>
            <p:nvSpPr>
              <p:cNvPr id="9" name="Rounded Rectangle 8"/>
              <p:cNvSpPr>
                <a:spLocks noRot="1" noChangeAspect="1" noMove="1" noResize="1" noEditPoints="1" noAdjustHandles="1" noChangeArrowheads="1" noChangeShapeType="1" noTextEdit="1"/>
              </p:cNvSpPr>
              <p:nvPr/>
            </p:nvSpPr>
            <p:spPr>
              <a:xfrm>
                <a:off x="812800" y="1231900"/>
                <a:ext cx="10402552" cy="2641600"/>
              </a:xfrm>
              <a:prstGeom prst="roundRect">
                <a:avLst/>
              </a:prstGeom>
              <a:blipFill>
                <a:blip r:embed="rId2"/>
                <a:stretch>
                  <a:fillRect/>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5144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9575-8810-4300-811F-947984D64CD3}"/>
              </a:ext>
            </a:extLst>
          </p:cNvPr>
          <p:cNvSpPr>
            <a:spLocks noGrp="1"/>
          </p:cNvSpPr>
          <p:nvPr>
            <p:ph type="title"/>
          </p:nvPr>
        </p:nvSpPr>
        <p:spPr/>
        <p:txBody>
          <a:bodyPr/>
          <a:lstStyle/>
          <a:p>
            <a:r>
              <a:rPr lang="en-US" dirty="0"/>
              <a:t>LO</a:t>
            </a:r>
          </a:p>
        </p:txBody>
      </p:sp>
      <p:sp>
        <p:nvSpPr>
          <p:cNvPr id="3" name="Content Placeholder 2">
            <a:extLst>
              <a:ext uri="{FF2B5EF4-FFF2-40B4-BE49-F238E27FC236}">
                <a16:creationId xmlns:a16="http://schemas.microsoft.com/office/drawing/2014/main" id="{4D3C64AC-CAA0-4C60-8EA7-DF662F5D71A1}"/>
              </a:ext>
            </a:extLst>
          </p:cNvPr>
          <p:cNvSpPr>
            <a:spLocks noGrp="1"/>
          </p:cNvSpPr>
          <p:nvPr>
            <p:ph idx="1"/>
          </p:nvPr>
        </p:nvSpPr>
        <p:spPr/>
        <p:txBody>
          <a:bodyPr/>
          <a:lstStyle/>
          <a:p>
            <a:r>
              <a:rPr lang="en-US" dirty="0"/>
              <a:t>Describe a discrete </a:t>
            </a:r>
            <a:r>
              <a:rPr lang="en-US" b="1" i="1" dirty="0"/>
              <a:t>random variable</a:t>
            </a:r>
          </a:p>
          <a:p>
            <a:r>
              <a:rPr lang="en-US" dirty="0"/>
              <a:t>Check if a function is a </a:t>
            </a:r>
            <a:r>
              <a:rPr lang="en-US" b="1" i="1" dirty="0"/>
              <a:t>probability mass function </a:t>
            </a:r>
            <a:r>
              <a:rPr lang="en-US" dirty="0"/>
              <a:t>and use it to calculate probability</a:t>
            </a:r>
          </a:p>
          <a:p>
            <a:r>
              <a:rPr lang="en-US" dirty="0"/>
              <a:t>Find the </a:t>
            </a:r>
            <a:r>
              <a:rPr lang="en-US" b="1" i="1" dirty="0"/>
              <a:t>cumulative distribution function </a:t>
            </a:r>
            <a:r>
              <a:rPr lang="en-US" dirty="0"/>
              <a:t>of a discrete random variable</a:t>
            </a:r>
          </a:p>
          <a:p>
            <a:r>
              <a:rPr lang="en-US" dirty="0"/>
              <a:t>Compute the </a:t>
            </a:r>
            <a:r>
              <a:rPr lang="en-US" b="1" i="1" dirty="0"/>
              <a:t>mean</a:t>
            </a:r>
            <a:r>
              <a:rPr lang="en-US" dirty="0"/>
              <a:t> and </a:t>
            </a:r>
            <a:r>
              <a:rPr lang="en-US" b="1" i="1" dirty="0"/>
              <a:t>variance </a:t>
            </a:r>
            <a:r>
              <a:rPr lang="en-US" dirty="0"/>
              <a:t>of a discrete random variable</a:t>
            </a:r>
          </a:p>
          <a:p>
            <a:r>
              <a:rPr lang="en-US" dirty="0"/>
              <a:t>Determine the probability, mean and variance of </a:t>
            </a:r>
            <a:r>
              <a:rPr lang="en-US" b="1" i="1" dirty="0"/>
              <a:t>uniform</a:t>
            </a:r>
            <a:r>
              <a:rPr lang="en-US" dirty="0"/>
              <a:t>, </a:t>
            </a:r>
            <a:r>
              <a:rPr lang="en-US" b="1" i="1" dirty="0"/>
              <a:t>binomial</a:t>
            </a:r>
            <a:r>
              <a:rPr lang="en-US" dirty="0"/>
              <a:t>, </a:t>
            </a:r>
            <a:r>
              <a:rPr lang="en-US" b="1" i="1" dirty="0"/>
              <a:t>geometric</a:t>
            </a:r>
            <a:r>
              <a:rPr lang="en-US" dirty="0"/>
              <a:t> and </a:t>
            </a:r>
            <a:r>
              <a:rPr lang="en-US" b="1" i="1" dirty="0"/>
              <a:t>negative binomial</a:t>
            </a:r>
            <a:r>
              <a:rPr lang="en-US" dirty="0"/>
              <a:t>, </a:t>
            </a:r>
            <a:r>
              <a:rPr lang="en-US" b="1" i="1" dirty="0"/>
              <a:t>hypergeometric</a:t>
            </a:r>
            <a:r>
              <a:rPr lang="en-US" dirty="0"/>
              <a:t> and </a:t>
            </a:r>
            <a:r>
              <a:rPr lang="en-US" b="1" i="1" dirty="0"/>
              <a:t>Poisson distributions</a:t>
            </a:r>
          </a:p>
        </p:txBody>
      </p:sp>
      <p:sp>
        <p:nvSpPr>
          <p:cNvPr id="4" name="Slide Number Placeholder 3">
            <a:extLst>
              <a:ext uri="{FF2B5EF4-FFF2-40B4-BE49-F238E27FC236}">
                <a16:creationId xmlns:a16="http://schemas.microsoft.com/office/drawing/2014/main" id="{C94319B1-9F63-408B-B117-ACBBC13FF6AA}"/>
              </a:ext>
            </a:extLst>
          </p:cNvPr>
          <p:cNvSpPr>
            <a:spLocks noGrp="1"/>
          </p:cNvSpPr>
          <p:nvPr>
            <p:ph type="sldNum" sz="quarter" idx="12"/>
          </p:nvPr>
        </p:nvSpPr>
        <p:spPr/>
        <p:txBody>
          <a:bodyPr/>
          <a:lstStyle/>
          <a:p>
            <a:fld id="{2DEADCFE-5315-4273-BD0A-1896A72C3303}" type="slidenum">
              <a:rPr lang="en-US" smtClean="0"/>
              <a:t>2</a:t>
            </a:fld>
            <a:endParaRPr lang="en-US"/>
          </a:p>
        </p:txBody>
      </p:sp>
      <p:sp>
        <p:nvSpPr>
          <p:cNvPr id="5" name="Footer Placeholder 4">
            <a:extLst>
              <a:ext uri="{FF2B5EF4-FFF2-40B4-BE49-F238E27FC236}">
                <a16:creationId xmlns:a16="http://schemas.microsoft.com/office/drawing/2014/main" id="{3C642E0E-842F-4051-8523-79054C210248}"/>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05CFA5E3-30E5-4100-83E1-A672C2112182}" type="datetime1">
              <a:rPr lang="en-US" smtClean="0"/>
              <a:t>11/02/2022</a:t>
            </a:fld>
            <a:endParaRPr lang="en-US"/>
          </a:p>
        </p:txBody>
      </p:sp>
    </p:spTree>
    <p:extLst>
      <p:ext uri="{BB962C8B-B14F-4D97-AF65-F5344CB8AC3E}">
        <p14:creationId xmlns:p14="http://schemas.microsoft.com/office/powerpoint/2010/main" val="423793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56B1-BDBC-4F30-8EFE-0C942D321A24}"/>
              </a:ext>
            </a:extLst>
          </p:cNvPr>
          <p:cNvSpPr>
            <a:spLocks noGrp="1"/>
          </p:cNvSpPr>
          <p:nvPr>
            <p:ph type="title"/>
          </p:nvPr>
        </p:nvSpPr>
        <p:spPr/>
        <p:txBody>
          <a:bodyPr/>
          <a:lstStyle/>
          <a:p>
            <a:r>
              <a:rPr lang="en-US" dirty="0"/>
              <a:t>Discrete Uniform Distribution – Ex </a:t>
            </a:r>
          </a:p>
        </p:txBody>
      </p:sp>
      <p:sp>
        <p:nvSpPr>
          <p:cNvPr id="3" name="Content Placeholder 2">
            <a:extLst>
              <a:ext uri="{FF2B5EF4-FFF2-40B4-BE49-F238E27FC236}">
                <a16:creationId xmlns:a16="http://schemas.microsoft.com/office/drawing/2014/main" id="{4D61881A-0C67-45BE-AC8A-56D5D2E2C463}"/>
              </a:ext>
            </a:extLst>
          </p:cNvPr>
          <p:cNvSpPr>
            <a:spLocks noGrp="1"/>
          </p:cNvSpPr>
          <p:nvPr>
            <p:ph idx="1"/>
          </p:nvPr>
        </p:nvSpPr>
        <p:spPr>
          <a:xfrm>
            <a:off x="838200" y="1341871"/>
            <a:ext cx="10515600" cy="4351338"/>
          </a:xfrm>
        </p:spPr>
        <p:txBody>
          <a:bodyPr/>
          <a:lstStyle/>
          <a:p>
            <a:pPr marL="0" indent="0">
              <a:buNone/>
            </a:pPr>
            <a:r>
              <a:rPr lang="en-US" dirty="0"/>
              <a:t>Thickness measurements of a coating process are made to the nearest hundredth of a millimeter. The thickness measurements are </a:t>
            </a:r>
            <a:r>
              <a:rPr lang="en-US" b="1" i="1" dirty="0"/>
              <a:t>uniformly distributed </a:t>
            </a:r>
            <a:r>
              <a:rPr lang="en-US" dirty="0"/>
              <a:t>with values 0.15, 0.16, 0.17, 0.18, and 0.19. Determine the </a:t>
            </a:r>
            <a:r>
              <a:rPr lang="en-US" i="1" dirty="0">
                <a:solidFill>
                  <a:srgbClr val="3333FF"/>
                </a:solidFill>
              </a:rPr>
              <a:t>mean</a:t>
            </a:r>
            <a:r>
              <a:rPr lang="en-US" dirty="0"/>
              <a:t> and </a:t>
            </a:r>
            <a:r>
              <a:rPr lang="en-US" i="1" dirty="0">
                <a:solidFill>
                  <a:srgbClr val="3333FF"/>
                </a:solidFill>
              </a:rPr>
              <a:t>variance</a:t>
            </a:r>
            <a:r>
              <a:rPr lang="en-US" dirty="0"/>
              <a:t> of the coating thickness for this process.</a:t>
            </a:r>
          </a:p>
          <a:p>
            <a:pPr marL="0" indent="0">
              <a:buNone/>
            </a:pPr>
            <a:endParaRPr lang="en-US" dirty="0"/>
          </a:p>
        </p:txBody>
      </p:sp>
      <p:sp>
        <p:nvSpPr>
          <p:cNvPr id="4" name="Footer Placeholder 3">
            <a:extLst>
              <a:ext uri="{FF2B5EF4-FFF2-40B4-BE49-F238E27FC236}">
                <a16:creationId xmlns:a16="http://schemas.microsoft.com/office/drawing/2014/main" id="{CC5FC436-10E1-49A9-9571-62B5558150E6}"/>
              </a:ext>
            </a:extLst>
          </p:cNvPr>
          <p:cNvSpPr>
            <a:spLocks noGrp="1"/>
          </p:cNvSpPr>
          <p:nvPr>
            <p:ph type="ftr" sz="quarter" idx="11"/>
          </p:nvPr>
        </p:nvSpPr>
        <p:spPr/>
        <p:txBody>
          <a:bodyPr/>
          <a:lstStyle/>
          <a:p>
            <a:r>
              <a:rPr lang="fr-FR"/>
              <a:t>Chapter 3 - Discrete random variables</a:t>
            </a:r>
            <a:endParaRPr lang="en-US"/>
          </a:p>
        </p:txBody>
      </p:sp>
      <p:sp>
        <p:nvSpPr>
          <p:cNvPr id="5" name="Slide Number Placeholder 4">
            <a:extLst>
              <a:ext uri="{FF2B5EF4-FFF2-40B4-BE49-F238E27FC236}">
                <a16:creationId xmlns:a16="http://schemas.microsoft.com/office/drawing/2014/main" id="{04708484-5874-4419-9853-A82788EAC153}"/>
              </a:ext>
            </a:extLst>
          </p:cNvPr>
          <p:cNvSpPr>
            <a:spLocks noGrp="1"/>
          </p:cNvSpPr>
          <p:nvPr>
            <p:ph type="sldNum" sz="quarter" idx="12"/>
          </p:nvPr>
        </p:nvSpPr>
        <p:spPr/>
        <p:txBody>
          <a:bodyPr/>
          <a:lstStyle/>
          <a:p>
            <a:fld id="{2DEADCFE-5315-4273-BD0A-1896A72C3303}" type="slidenum">
              <a:rPr lang="en-US" smtClean="0"/>
              <a:t>20</a:t>
            </a:fld>
            <a:endParaRPr lang="en-US"/>
          </a:p>
        </p:txBody>
      </p:sp>
      <p:pic>
        <p:nvPicPr>
          <p:cNvPr id="7" name="Picture 6">
            <a:extLst>
              <a:ext uri="{FF2B5EF4-FFF2-40B4-BE49-F238E27FC236}">
                <a16:creationId xmlns:a16="http://schemas.microsoft.com/office/drawing/2014/main" id="{DEC9E094-8D9C-42D9-A1C0-9B85F9A54260}"/>
              </a:ext>
            </a:extLst>
          </p:cNvPr>
          <p:cNvPicPr>
            <a:picLocks noChangeAspect="1"/>
          </p:cNvPicPr>
          <p:nvPr/>
        </p:nvPicPr>
        <p:blipFill>
          <a:blip r:embed="rId2"/>
          <a:stretch>
            <a:fillRect/>
          </a:stretch>
        </p:blipFill>
        <p:spPr>
          <a:xfrm>
            <a:off x="7677417" y="3313089"/>
            <a:ext cx="3508955" cy="1428750"/>
          </a:xfrm>
          <a:prstGeom prst="rect">
            <a:avLst/>
          </a:prstGeom>
          <a:solidFill>
            <a:schemeClr val="accent1">
              <a:lumMod val="40000"/>
              <a:lumOff val="60000"/>
            </a:schemeClr>
          </a:solidFill>
          <a:ln>
            <a:solidFill>
              <a:schemeClr val="accent4">
                <a:lumMod val="60000"/>
                <a:lumOff val="40000"/>
              </a:schemeClr>
            </a:solidFill>
          </a:ln>
        </p:spPr>
      </p:pic>
      <p:pic>
        <p:nvPicPr>
          <p:cNvPr id="8" name="Picture 7">
            <a:extLst>
              <a:ext uri="{FF2B5EF4-FFF2-40B4-BE49-F238E27FC236}">
                <a16:creationId xmlns:a16="http://schemas.microsoft.com/office/drawing/2014/main" id="{C756244B-FC7F-4E86-B1A0-F2A3F8229C7A}"/>
              </a:ext>
            </a:extLst>
          </p:cNvPr>
          <p:cNvPicPr>
            <a:picLocks noChangeAspect="1"/>
          </p:cNvPicPr>
          <p:nvPr/>
        </p:nvPicPr>
        <p:blipFill>
          <a:blip r:embed="rId3"/>
          <a:stretch>
            <a:fillRect/>
          </a:stretch>
        </p:blipFill>
        <p:spPr>
          <a:xfrm>
            <a:off x="7677418" y="4851824"/>
            <a:ext cx="3508955" cy="1309361"/>
          </a:xfrm>
          <a:prstGeom prst="rect">
            <a:avLst/>
          </a:prstGeom>
          <a:solidFill>
            <a:schemeClr val="accent6">
              <a:lumMod val="20000"/>
              <a:lumOff val="80000"/>
            </a:schemeClr>
          </a:solidFill>
          <a:ln>
            <a:solidFill>
              <a:srgbClr val="C00000"/>
            </a:solidFill>
          </a:ln>
        </p:spPr>
      </p:pic>
      <p:sp>
        <p:nvSpPr>
          <p:cNvPr id="6" name="Date Placeholder 5"/>
          <p:cNvSpPr>
            <a:spLocks noGrp="1"/>
          </p:cNvSpPr>
          <p:nvPr>
            <p:ph type="dt" sz="half" idx="10"/>
          </p:nvPr>
        </p:nvSpPr>
        <p:spPr/>
        <p:txBody>
          <a:bodyPr/>
          <a:lstStyle/>
          <a:p>
            <a:fld id="{111C19FC-0067-4E74-AA71-A641AEF817EC}" type="datetime1">
              <a:rPr lang="en-US" smtClean="0"/>
              <a:t>11/02/2022</a:t>
            </a:fld>
            <a:endParaRPr lang="en-US"/>
          </a:p>
        </p:txBody>
      </p:sp>
    </p:spTree>
    <p:extLst>
      <p:ext uri="{BB962C8B-B14F-4D97-AF65-F5344CB8AC3E}">
        <p14:creationId xmlns:p14="http://schemas.microsoft.com/office/powerpoint/2010/main" val="362311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EA61-920B-46D3-BC4F-4A940CF235BB}"/>
              </a:ext>
            </a:extLst>
          </p:cNvPr>
          <p:cNvSpPr>
            <a:spLocks noGrp="1"/>
          </p:cNvSpPr>
          <p:nvPr>
            <p:ph type="title"/>
          </p:nvPr>
        </p:nvSpPr>
        <p:spPr/>
        <p:txBody>
          <a:bodyPr/>
          <a:lstStyle/>
          <a:p>
            <a:r>
              <a:rPr lang="en-US" dirty="0"/>
              <a:t>Bernoulli trials</a:t>
            </a:r>
          </a:p>
        </p:txBody>
      </p:sp>
      <p:sp>
        <p:nvSpPr>
          <p:cNvPr id="3" name="Content Placeholder 2">
            <a:extLst>
              <a:ext uri="{FF2B5EF4-FFF2-40B4-BE49-F238E27FC236}">
                <a16:creationId xmlns:a16="http://schemas.microsoft.com/office/drawing/2014/main" id="{ADEDEA83-2705-49D7-B928-23192566DD79}"/>
              </a:ext>
            </a:extLst>
          </p:cNvPr>
          <p:cNvSpPr>
            <a:spLocks noGrp="1"/>
          </p:cNvSpPr>
          <p:nvPr>
            <p:ph idx="1"/>
          </p:nvPr>
        </p:nvSpPr>
        <p:spPr>
          <a:xfrm>
            <a:off x="838200" y="1341871"/>
            <a:ext cx="10515600" cy="4351338"/>
          </a:xfrm>
        </p:spPr>
        <p:txBody>
          <a:bodyPr>
            <a:normAutofit/>
          </a:bodyPr>
          <a:lstStyle/>
          <a:p>
            <a:r>
              <a:rPr lang="en-US" b="1" dirty="0"/>
              <a:t>Bernoulli trial: </a:t>
            </a:r>
            <a:r>
              <a:rPr lang="en-US" dirty="0"/>
              <a:t>A trial with only two possible outcomes (</a:t>
            </a:r>
            <a:r>
              <a:rPr lang="en-US" i="1" dirty="0">
                <a:solidFill>
                  <a:srgbClr val="00B050"/>
                </a:solidFill>
              </a:rPr>
              <a:t>success</a:t>
            </a:r>
            <a:r>
              <a:rPr lang="en-US" dirty="0"/>
              <a:t> or </a:t>
            </a:r>
            <a:r>
              <a:rPr lang="en-US" i="1" dirty="0">
                <a:solidFill>
                  <a:srgbClr val="FF0000"/>
                </a:solidFill>
              </a:rPr>
              <a:t>failure</a:t>
            </a:r>
            <a:r>
              <a:rPr lang="en-US" dirty="0"/>
              <a:t>). </a:t>
            </a:r>
          </a:p>
          <a:p>
            <a:pPr marL="0" indent="0">
              <a:buNone/>
            </a:pPr>
            <a:r>
              <a:rPr lang="en-US" b="1" dirty="0"/>
              <a:t>Ex.</a:t>
            </a:r>
            <a:r>
              <a:rPr lang="en-US" dirty="0"/>
              <a:t> The following random experiments are series of Bernoulli trials:</a:t>
            </a:r>
          </a:p>
          <a:p>
            <a:pPr lvl="1"/>
            <a:r>
              <a:rPr lang="en-US" dirty="0"/>
              <a:t>Flip a coin </a:t>
            </a:r>
            <a:r>
              <a:rPr lang="en-US" dirty="0">
                <a:solidFill>
                  <a:srgbClr val="C00000"/>
                </a:solidFill>
              </a:rPr>
              <a:t>10 times</a:t>
            </a:r>
            <a:r>
              <a:rPr lang="en-US" dirty="0"/>
              <a:t>.</a:t>
            </a:r>
          </a:p>
          <a:p>
            <a:pPr lvl="1"/>
            <a:r>
              <a:rPr lang="en-US" dirty="0"/>
              <a:t>Guess each question of a multiple-choice exam with </a:t>
            </a:r>
            <a:r>
              <a:rPr lang="en-US" dirty="0">
                <a:solidFill>
                  <a:srgbClr val="C00000"/>
                </a:solidFill>
              </a:rPr>
              <a:t>50 questions</a:t>
            </a:r>
            <a:r>
              <a:rPr lang="en-US" dirty="0"/>
              <a:t>, each with four choices.</a:t>
            </a:r>
          </a:p>
          <a:p>
            <a:r>
              <a:rPr lang="en-US" b="1" dirty="0"/>
              <a:t>Independence: </a:t>
            </a:r>
            <a:r>
              <a:rPr lang="en-US" dirty="0"/>
              <a:t>The outcome from one trial has </a:t>
            </a:r>
            <a:r>
              <a:rPr lang="en-US" i="1" dirty="0">
                <a:solidFill>
                  <a:srgbClr val="C00000"/>
                </a:solidFill>
              </a:rPr>
              <a:t>no effect </a:t>
            </a:r>
            <a:r>
              <a:rPr lang="en-US" dirty="0"/>
              <a:t>on the outcome to be obtained from any other trial.</a:t>
            </a:r>
          </a:p>
        </p:txBody>
      </p:sp>
      <p:sp>
        <p:nvSpPr>
          <p:cNvPr id="4" name="Slide Number Placeholder 3">
            <a:extLst>
              <a:ext uri="{FF2B5EF4-FFF2-40B4-BE49-F238E27FC236}">
                <a16:creationId xmlns:a16="http://schemas.microsoft.com/office/drawing/2014/main" id="{599EBFA8-DC52-4343-8D0A-DACC5A437FC0}"/>
              </a:ext>
            </a:extLst>
          </p:cNvPr>
          <p:cNvSpPr>
            <a:spLocks noGrp="1"/>
          </p:cNvSpPr>
          <p:nvPr>
            <p:ph type="sldNum" sz="quarter" idx="12"/>
          </p:nvPr>
        </p:nvSpPr>
        <p:spPr/>
        <p:txBody>
          <a:bodyPr/>
          <a:lstStyle/>
          <a:p>
            <a:fld id="{2DEADCFE-5315-4273-BD0A-1896A72C3303}" type="slidenum">
              <a:rPr lang="en-US" smtClean="0"/>
              <a:t>21</a:t>
            </a:fld>
            <a:endParaRPr lang="en-US"/>
          </a:p>
        </p:txBody>
      </p:sp>
      <p:sp>
        <p:nvSpPr>
          <p:cNvPr id="5" name="Footer Placeholder 4">
            <a:extLst>
              <a:ext uri="{FF2B5EF4-FFF2-40B4-BE49-F238E27FC236}">
                <a16:creationId xmlns:a16="http://schemas.microsoft.com/office/drawing/2014/main" id="{6C629DA0-787B-417B-BD07-E217C2466643}"/>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015DCA24-9672-4FDD-ACE6-6C0FBB85F2F1}" type="datetime1">
              <a:rPr lang="en-US" smtClean="0"/>
              <a:t>11/02/2022</a:t>
            </a:fld>
            <a:endParaRPr lang="en-US"/>
          </a:p>
        </p:txBody>
      </p:sp>
    </p:spTree>
    <p:extLst>
      <p:ext uri="{BB962C8B-B14F-4D97-AF65-F5344CB8AC3E}">
        <p14:creationId xmlns:p14="http://schemas.microsoft.com/office/powerpoint/2010/main" val="3079455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03F7-D13F-4993-A511-F324DD093BD5}"/>
              </a:ext>
            </a:extLst>
          </p:cNvPr>
          <p:cNvSpPr>
            <a:spLocks noGrp="1"/>
          </p:cNvSpPr>
          <p:nvPr>
            <p:ph type="title"/>
          </p:nvPr>
        </p:nvSpPr>
        <p:spPr/>
        <p:txBody>
          <a:bodyPr/>
          <a:lstStyle/>
          <a:p>
            <a:r>
              <a:rPr lang="en-US" dirty="0"/>
              <a:t>Bernoulli trials – Ex</a:t>
            </a:r>
          </a:p>
        </p:txBody>
      </p:sp>
      <p:sp>
        <p:nvSpPr>
          <p:cNvPr id="3" name="Content Placeholder 2">
            <a:extLst>
              <a:ext uri="{FF2B5EF4-FFF2-40B4-BE49-F238E27FC236}">
                <a16:creationId xmlns:a16="http://schemas.microsoft.com/office/drawing/2014/main" id="{4D41E24C-F9F3-4F3D-AECA-12F926047953}"/>
              </a:ext>
            </a:extLst>
          </p:cNvPr>
          <p:cNvSpPr>
            <a:spLocks noGrp="1"/>
          </p:cNvSpPr>
          <p:nvPr>
            <p:ph idx="1"/>
          </p:nvPr>
        </p:nvSpPr>
        <p:spPr/>
        <p:txBody>
          <a:bodyPr/>
          <a:lstStyle/>
          <a:p>
            <a:pPr marL="0" indent="0">
              <a:buNone/>
            </a:pPr>
            <a:r>
              <a:rPr lang="en-US" dirty="0"/>
              <a:t>For each question of a quiz, without preparation, you select at random an answer from 4 options. Suppose the quiz has 5 questions.</a:t>
            </a:r>
          </a:p>
          <a:p>
            <a:pPr marL="0" indent="0">
              <a:buNone/>
            </a:pPr>
            <a:r>
              <a:rPr lang="en-US" dirty="0"/>
              <a:t>What is the probability that you get 2 correct answers?</a:t>
            </a:r>
          </a:p>
        </p:txBody>
      </p:sp>
      <p:sp>
        <p:nvSpPr>
          <p:cNvPr id="4" name="Slide Number Placeholder 3">
            <a:extLst>
              <a:ext uri="{FF2B5EF4-FFF2-40B4-BE49-F238E27FC236}">
                <a16:creationId xmlns:a16="http://schemas.microsoft.com/office/drawing/2014/main" id="{4620F4BC-8669-4492-A417-032E3F48B071}"/>
              </a:ext>
            </a:extLst>
          </p:cNvPr>
          <p:cNvSpPr>
            <a:spLocks noGrp="1"/>
          </p:cNvSpPr>
          <p:nvPr>
            <p:ph type="sldNum" sz="quarter" idx="12"/>
          </p:nvPr>
        </p:nvSpPr>
        <p:spPr/>
        <p:txBody>
          <a:bodyPr/>
          <a:lstStyle/>
          <a:p>
            <a:fld id="{2DEADCFE-5315-4273-BD0A-1896A72C3303}" type="slidenum">
              <a:rPr lang="en-US" smtClean="0"/>
              <a:t>22</a:t>
            </a:fld>
            <a:endParaRPr lang="en-US"/>
          </a:p>
        </p:txBody>
      </p:sp>
      <p:sp>
        <p:nvSpPr>
          <p:cNvPr id="5" name="Footer Placeholder 4">
            <a:extLst>
              <a:ext uri="{FF2B5EF4-FFF2-40B4-BE49-F238E27FC236}">
                <a16:creationId xmlns:a16="http://schemas.microsoft.com/office/drawing/2014/main" id="{C7A4DD5A-6A19-4DA1-8A20-F96159C8BAD1}"/>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478A9B48-8BCB-425B-BDB9-9F8ED93D9A25}" type="datetime1">
              <a:rPr lang="en-US" smtClean="0"/>
              <a:t>11/02/2022</a:t>
            </a:fld>
            <a:endParaRPr lang="en-US"/>
          </a:p>
        </p:txBody>
      </p:sp>
    </p:spTree>
    <p:extLst>
      <p:ext uri="{BB962C8B-B14F-4D97-AF65-F5344CB8AC3E}">
        <p14:creationId xmlns:p14="http://schemas.microsoft.com/office/powerpoint/2010/main" val="400115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AD0D-E2D4-45B1-A0F5-BE45531BF8C7}"/>
              </a:ext>
            </a:extLst>
          </p:cNvPr>
          <p:cNvSpPr>
            <a:spLocks noGrp="1"/>
          </p:cNvSpPr>
          <p:nvPr>
            <p:ph type="title"/>
          </p:nvPr>
        </p:nvSpPr>
        <p:spPr/>
        <p:txBody>
          <a:bodyPr>
            <a:normAutofit/>
          </a:bodyPr>
          <a:lstStyle/>
          <a:p>
            <a:r>
              <a:rPr lang="en-US"/>
              <a:t>Binomial Distribution (</a:t>
            </a:r>
            <a:r>
              <a:rPr lang="en-US" dirty="0"/>
              <a:t>bi = two: two outcomes {success, failure})</a:t>
            </a:r>
          </a:p>
        </p:txBody>
      </p:sp>
      <p:sp>
        <p:nvSpPr>
          <p:cNvPr id="3" name="Content Placeholder 2">
            <a:extLst>
              <a:ext uri="{FF2B5EF4-FFF2-40B4-BE49-F238E27FC236}">
                <a16:creationId xmlns:a16="http://schemas.microsoft.com/office/drawing/2014/main" id="{4DBFEC86-CFD6-4845-8A6E-54EF7F5365EA}"/>
              </a:ext>
            </a:extLst>
          </p:cNvPr>
          <p:cNvSpPr>
            <a:spLocks noGrp="1"/>
          </p:cNvSpPr>
          <p:nvPr>
            <p:ph idx="1"/>
          </p:nvPr>
        </p:nvSpPr>
        <p:spPr>
          <a:xfrm>
            <a:off x="838200" y="1291071"/>
            <a:ext cx="10515600" cy="2811029"/>
          </a:xfrm>
        </p:spPr>
        <p:txBody>
          <a:bodyPr>
            <a:normAutofit/>
          </a:bodyPr>
          <a:lstStyle/>
          <a:p>
            <a:pPr marL="0" indent="0">
              <a:buNone/>
            </a:pPr>
            <a:r>
              <a:rPr lang="en-US" sz="2200" dirty="0"/>
              <a:t>A random experiment consists of n Bernoulli trials such that</a:t>
            </a:r>
          </a:p>
          <a:p>
            <a:pPr marL="514350" indent="-514350">
              <a:buAutoNum type="arabicParenBoth"/>
            </a:pPr>
            <a:r>
              <a:rPr lang="en-US" sz="2200" dirty="0"/>
              <a:t>The trials are </a:t>
            </a:r>
            <a:r>
              <a:rPr lang="en-US" sz="2200" i="1" dirty="0"/>
              <a:t>independent</a:t>
            </a:r>
            <a:r>
              <a:rPr lang="en-US" sz="2200" dirty="0"/>
              <a:t>.</a:t>
            </a:r>
          </a:p>
          <a:p>
            <a:pPr marL="514350" indent="-514350">
              <a:buAutoNum type="arabicParenBoth"/>
            </a:pPr>
            <a:r>
              <a:rPr lang="en-US" sz="2200" dirty="0"/>
              <a:t>Each trial results in only two possible outcomes, labeled as </a:t>
            </a:r>
            <a:r>
              <a:rPr lang="en-US" sz="2200" dirty="0">
                <a:solidFill>
                  <a:srgbClr val="3333FF"/>
                </a:solidFill>
              </a:rPr>
              <a:t>“success’’ </a:t>
            </a:r>
            <a:r>
              <a:rPr lang="en-US" sz="2200" dirty="0"/>
              <a:t>and </a:t>
            </a:r>
            <a:r>
              <a:rPr lang="en-US" sz="2200" dirty="0">
                <a:solidFill>
                  <a:srgbClr val="FF0000"/>
                </a:solidFill>
              </a:rPr>
              <a:t>“failure’’</a:t>
            </a:r>
            <a:r>
              <a:rPr lang="en-US" sz="2200" dirty="0"/>
              <a:t>.</a:t>
            </a:r>
          </a:p>
          <a:p>
            <a:pPr marL="514350" indent="-514350">
              <a:buAutoNum type="arabicParenBoth"/>
            </a:pPr>
            <a:r>
              <a:rPr lang="en-US" sz="2200" dirty="0"/>
              <a:t>The probability of a </a:t>
            </a:r>
            <a:r>
              <a:rPr lang="en-US" sz="2200" i="1" dirty="0">
                <a:solidFill>
                  <a:srgbClr val="3333FF"/>
                </a:solidFill>
              </a:rPr>
              <a:t>success</a:t>
            </a:r>
            <a:r>
              <a:rPr lang="en-US" sz="2200" dirty="0"/>
              <a:t> in each trial, denoted as </a:t>
            </a:r>
            <a:r>
              <a:rPr lang="en-US" sz="2200" i="1" dirty="0">
                <a:solidFill>
                  <a:srgbClr val="3333FF"/>
                </a:solidFill>
              </a:rPr>
              <a:t>p</a:t>
            </a:r>
            <a:r>
              <a:rPr lang="en-US" sz="2200" dirty="0"/>
              <a:t>, remains </a:t>
            </a:r>
            <a:r>
              <a:rPr lang="en-US" sz="2200"/>
              <a:t>constant.</a:t>
            </a:r>
            <a:endParaRPr lang="en-US" sz="2200" dirty="0"/>
          </a:p>
        </p:txBody>
      </p:sp>
      <p:sp>
        <p:nvSpPr>
          <p:cNvPr id="4" name="Slide Number Placeholder 3">
            <a:extLst>
              <a:ext uri="{FF2B5EF4-FFF2-40B4-BE49-F238E27FC236}">
                <a16:creationId xmlns:a16="http://schemas.microsoft.com/office/drawing/2014/main" id="{7261812F-B538-4D04-88D9-3E7FC734DFF3}"/>
              </a:ext>
            </a:extLst>
          </p:cNvPr>
          <p:cNvSpPr>
            <a:spLocks noGrp="1"/>
          </p:cNvSpPr>
          <p:nvPr>
            <p:ph type="sldNum" sz="quarter" idx="12"/>
          </p:nvPr>
        </p:nvSpPr>
        <p:spPr/>
        <p:txBody>
          <a:bodyPr/>
          <a:lstStyle/>
          <a:p>
            <a:fld id="{2DEADCFE-5315-4273-BD0A-1896A72C3303}" type="slidenum">
              <a:rPr lang="en-US" smtClean="0"/>
              <a:t>23</a:t>
            </a:fld>
            <a:endParaRPr lang="en-US"/>
          </a:p>
        </p:txBody>
      </p:sp>
      <p:sp>
        <p:nvSpPr>
          <p:cNvPr id="5" name="Footer Placeholder 4">
            <a:extLst>
              <a:ext uri="{FF2B5EF4-FFF2-40B4-BE49-F238E27FC236}">
                <a16:creationId xmlns:a16="http://schemas.microsoft.com/office/drawing/2014/main" id="{3ADE08C1-A8BF-45C9-AF2C-1A6CDF9C6A16}"/>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40A3B0DA-8B18-4FEB-9C02-5CCD787BEEC8}" type="datetime1">
              <a:rPr lang="en-US" smtClean="0"/>
              <a:t>11/02/2022</a:t>
            </a:fld>
            <a:endParaRPr lang="en-US"/>
          </a:p>
        </p:txBody>
      </p:sp>
      <mc:AlternateContent xmlns:mc="http://schemas.openxmlformats.org/markup-compatibility/2006" xmlns:a14="http://schemas.microsoft.com/office/drawing/2010/main">
        <mc:Choice Requires="a14">
          <p:sp>
            <p:nvSpPr>
              <p:cNvPr id="7" name="Rounded Rectangle 6"/>
              <p:cNvSpPr/>
              <p:nvPr/>
            </p:nvSpPr>
            <p:spPr>
              <a:xfrm>
                <a:off x="927100" y="3454400"/>
                <a:ext cx="10375900" cy="23368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dirty="0">
                    <a:solidFill>
                      <a:schemeClr val="tx1"/>
                    </a:solidFill>
                  </a:rPr>
                  <a:t>The random variable X that equals the </a:t>
                </a:r>
                <a:r>
                  <a:rPr lang="en-US" sz="2300" i="1" dirty="0">
                    <a:solidFill>
                      <a:srgbClr val="3333FF"/>
                    </a:solidFill>
                  </a:rPr>
                  <a:t>number of trials that result in a success</a:t>
                </a:r>
                <a:r>
                  <a:rPr lang="en-US" sz="2300" dirty="0">
                    <a:solidFill>
                      <a:schemeClr val="tx1"/>
                    </a:solidFill>
                  </a:rPr>
                  <a:t> has a binomial random variable with parameters 0 &lt; p &lt; 1 and n =1, 2, … </a:t>
                </a:r>
                <a:r>
                  <a:rPr lang="en-US" sz="2300">
                    <a:solidFill>
                      <a:schemeClr val="tx1"/>
                    </a:solidFill>
                  </a:rPr>
                  <a:t>The probability mass </a:t>
                </a:r>
                <a:r>
                  <a:rPr lang="en-US" sz="2300" dirty="0">
                    <a:solidFill>
                      <a:schemeClr val="tx1"/>
                    </a:solidFill>
                  </a:rPr>
                  <a:t>function of </a:t>
                </a:r>
                <a:r>
                  <a:rPr lang="en-US" sz="2300">
                    <a:solidFill>
                      <a:schemeClr val="tx1"/>
                    </a:solidFill>
                  </a:rPr>
                  <a:t>X is</a:t>
                </a:r>
              </a:p>
              <a:p>
                <a:endParaRPr lang="en-US" sz="700" dirty="0">
                  <a:solidFill>
                    <a:schemeClr val="tx1"/>
                  </a:solidFill>
                </a:endParaRPr>
              </a:p>
              <a:p>
                <a:pPr algn="ctr"/>
                <a:r>
                  <a:rPr lang="en-US" sz="2400" dirty="0">
                    <a:solidFill>
                      <a:schemeClr val="tx1"/>
                    </a:solidFill>
                  </a:rPr>
                  <a:t>f(x) = </a:t>
                </a:r>
                <a14:m>
                  <m:oMath xmlns:m="http://schemas.openxmlformats.org/officeDocument/2006/math">
                    <m:d>
                      <m:dPr>
                        <m:ctrlPr>
                          <a:rPr lang="en-US" sz="2400" i="1">
                            <a:solidFill>
                              <a:schemeClr val="tx1"/>
                            </a:solidFill>
                            <a:latin typeface="Cambria Math" panose="02040503050406030204" pitchFamily="18" charset="0"/>
                          </a:rPr>
                        </m:ctrlPr>
                      </m:dPr>
                      <m:e>
                        <m:f>
                          <m:fPr>
                            <m:type m:val="noBar"/>
                            <m:ctrlPr>
                              <a:rPr lang="en-US" sz="2400" i="1">
                                <a:solidFill>
                                  <a:schemeClr val="tx1"/>
                                </a:solidFill>
                                <a:latin typeface="Cambria Math" panose="02040503050406030204" pitchFamily="18" charset="0"/>
                              </a:rPr>
                            </m:ctrlPr>
                          </m:fPr>
                          <m:num>
                            <m:eqArr>
                              <m:eqArrPr>
                                <m:ctrlPr>
                                  <a:rPr lang="en-US" sz="2400" i="1" dirty="0">
                                    <a:solidFill>
                                      <a:schemeClr val="tx1"/>
                                    </a:solidFill>
                                    <a:latin typeface="Cambria Math" panose="02040503050406030204" pitchFamily="18" charset="0"/>
                                  </a:rPr>
                                </m:ctrlPr>
                              </m:eqArrPr>
                              <m:e>
                                <m:r>
                                  <m:rPr>
                                    <m:nor/>
                                  </m:rPr>
                                  <a:rPr lang="en-US" sz="2400" dirty="0">
                                    <a:solidFill>
                                      <a:schemeClr val="tx1"/>
                                    </a:solidFill>
                                  </a:rPr>
                                  <m:t>n</m:t>
                                </m:r>
                              </m:e>
                              <m:e/>
                            </m:eqArr>
                          </m:num>
                          <m:den>
                            <m:r>
                              <m:rPr>
                                <m:nor/>
                              </m:rPr>
                              <a:rPr lang="en-US" sz="2400" dirty="0">
                                <a:solidFill>
                                  <a:schemeClr val="tx1"/>
                                </a:solidFill>
                              </a:rPr>
                              <m:t>x</m:t>
                            </m:r>
                          </m:den>
                        </m:f>
                      </m:e>
                    </m:d>
                  </m:oMath>
                </a14:m>
                <a:r>
                  <a:rPr lang="en-US" sz="2400" dirty="0">
                    <a:solidFill>
                      <a:schemeClr val="tx1"/>
                    </a:solidFill>
                  </a:rPr>
                  <a:t>p</a:t>
                </a:r>
                <a:r>
                  <a:rPr lang="en-US" sz="2400" baseline="30000" dirty="0">
                    <a:solidFill>
                      <a:schemeClr val="tx1"/>
                    </a:solidFill>
                  </a:rPr>
                  <a:t>x</a:t>
                </a:r>
                <a:r>
                  <a:rPr lang="en-US" sz="2400" dirty="0">
                    <a:solidFill>
                      <a:schemeClr val="tx1"/>
                    </a:solidFill>
                  </a:rPr>
                  <a:t>(1-p)</a:t>
                </a:r>
                <a:r>
                  <a:rPr lang="en-US" sz="2400" baseline="30000" dirty="0">
                    <a:solidFill>
                      <a:schemeClr val="tx1"/>
                    </a:solidFill>
                  </a:rPr>
                  <a:t>n-x</a:t>
                </a:r>
                <a:endParaRPr lang="en-US" sz="2400">
                  <a:solidFill>
                    <a:schemeClr val="tx1"/>
                  </a:solidFill>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927100" y="3454400"/>
                <a:ext cx="10375900" cy="2336800"/>
              </a:xfrm>
              <a:prstGeom prst="roundRect">
                <a:avLst/>
              </a:prstGeom>
              <a:blipFill rotWithShape="1">
                <a:blip r:embed="rId3"/>
                <a:stretch>
                  <a:fillRect/>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32394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CDEA-30C2-44BC-96B8-498B9DB343A8}"/>
              </a:ext>
            </a:extLst>
          </p:cNvPr>
          <p:cNvSpPr>
            <a:spLocks noGrp="1"/>
          </p:cNvSpPr>
          <p:nvPr>
            <p:ph type="title"/>
          </p:nvPr>
        </p:nvSpPr>
        <p:spPr/>
        <p:txBody>
          <a:bodyPr/>
          <a:lstStyle/>
          <a:p>
            <a:r>
              <a:rPr lang="en-US" dirty="0"/>
              <a:t>Binomial Distribution – 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2EF303-9AFD-4F2B-B59B-B6BDC9B7200B}"/>
                  </a:ext>
                </a:extLst>
              </p:cNvPr>
              <p:cNvSpPr>
                <a:spLocks noGrp="1"/>
              </p:cNvSpPr>
              <p:nvPr>
                <p:ph idx="1"/>
              </p:nvPr>
            </p:nvSpPr>
            <p:spPr>
              <a:xfrm>
                <a:off x="838200" y="1570471"/>
                <a:ext cx="10515600" cy="4351338"/>
              </a:xfrm>
            </p:spPr>
            <p:txBody>
              <a:bodyPr/>
              <a:lstStyle/>
              <a:p>
                <a:pPr marL="0" indent="0">
                  <a:buNone/>
                </a:pPr>
                <a:r>
                  <a:rPr lang="en-US" dirty="0"/>
                  <a:t>A quality control engineer tests the quality of produced computers. Suppose that 5% of computers have defects, and defects occur </a:t>
                </a:r>
                <a:r>
                  <a:rPr lang="en-US" dirty="0">
                    <a:solidFill>
                      <a:srgbClr val="C00000"/>
                    </a:solidFill>
                  </a:rPr>
                  <a:t>independently </a:t>
                </a:r>
                <a:r>
                  <a:rPr lang="en-US" dirty="0"/>
                  <a:t>of each other.</a:t>
                </a:r>
              </a:p>
              <a:p>
                <a:pPr marL="0" indent="0">
                  <a:buNone/>
                </a:pPr>
                <a:r>
                  <a:rPr lang="en-US" dirty="0"/>
                  <a:t>Find the probability of exactly 3 defective computers in a shipment of twenty.</a:t>
                </a:r>
              </a:p>
              <a:p>
                <a:pPr marL="0" indent="0">
                  <a:buNone/>
                </a:pPr>
                <a:r>
                  <a:rPr lang="en-US" dirty="0"/>
                  <a:t>P(X = 3) =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20</m:t>
                            </m:r>
                          </m:num>
                          <m:den>
                            <m:r>
                              <a:rPr lang="en-US" b="0" i="1" smtClean="0">
                                <a:latin typeface="Cambria Math" panose="02040503050406030204" pitchFamily="18" charset="0"/>
                              </a:rPr>
                              <m:t>3</m:t>
                            </m:r>
                          </m:den>
                        </m:f>
                      </m:e>
                    </m:d>
                  </m:oMath>
                </a14:m>
                <a:r>
                  <a:rPr lang="en-US" dirty="0"/>
                  <a:t>(0.05)</a:t>
                </a:r>
                <a:r>
                  <a:rPr lang="en-US" baseline="30000" dirty="0"/>
                  <a:t>3</a:t>
                </a:r>
                <a:r>
                  <a:rPr lang="en-US" dirty="0"/>
                  <a:t>(0.95)</a:t>
                </a:r>
                <a:r>
                  <a:rPr lang="en-US" baseline="30000" dirty="0"/>
                  <a:t>17 </a:t>
                </a:r>
                <a:r>
                  <a:rPr lang="en-US" dirty="0"/>
                  <a:t>= 0.0596</a:t>
                </a:r>
              </a:p>
            </p:txBody>
          </p:sp>
        </mc:Choice>
        <mc:Fallback xmlns="">
          <p:sp>
            <p:nvSpPr>
              <p:cNvPr id="3" name="Content Placeholder 2">
                <a:extLst>
                  <a:ext uri="{FF2B5EF4-FFF2-40B4-BE49-F238E27FC236}">
                    <a16:creationId xmlns:a16="http://schemas.microsoft.com/office/drawing/2014/main" xmlns:a14="http://schemas.microsoft.com/office/drawing/2010/main" xmlns="" id="{EA2EF303-9AFD-4F2B-B59B-B6BDC9B7200B}"/>
                  </a:ext>
                </a:extLst>
              </p:cNvPr>
              <p:cNvSpPr>
                <a:spLocks noGrp="1" noRot="1" noChangeAspect="1" noMove="1" noResize="1" noEditPoints="1" noAdjustHandles="1" noChangeArrowheads="1" noChangeShapeType="1" noTextEdit="1"/>
              </p:cNvSpPr>
              <p:nvPr>
                <p:ph idx="1"/>
              </p:nvPr>
            </p:nvSpPr>
            <p:spPr>
              <a:xfrm>
                <a:off x="838200" y="1570471"/>
                <a:ext cx="10515600" cy="4351338"/>
              </a:xfrm>
              <a:blipFill rotWithShape="1">
                <a:blip r:embed="rId3"/>
                <a:stretch>
                  <a:fillRect l="-1217" t="-2384"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4BA744-2F7E-440C-B584-4CCCA6D582F8}"/>
              </a:ext>
            </a:extLst>
          </p:cNvPr>
          <p:cNvSpPr>
            <a:spLocks noGrp="1"/>
          </p:cNvSpPr>
          <p:nvPr>
            <p:ph type="sldNum" sz="quarter" idx="12"/>
          </p:nvPr>
        </p:nvSpPr>
        <p:spPr/>
        <p:txBody>
          <a:bodyPr/>
          <a:lstStyle/>
          <a:p>
            <a:fld id="{2DEADCFE-5315-4273-BD0A-1896A72C3303}" type="slidenum">
              <a:rPr lang="en-US" smtClean="0"/>
              <a:t>24</a:t>
            </a:fld>
            <a:endParaRPr lang="en-US"/>
          </a:p>
        </p:txBody>
      </p:sp>
      <p:sp>
        <p:nvSpPr>
          <p:cNvPr id="5" name="Footer Placeholder 4">
            <a:extLst>
              <a:ext uri="{FF2B5EF4-FFF2-40B4-BE49-F238E27FC236}">
                <a16:creationId xmlns:a16="http://schemas.microsoft.com/office/drawing/2014/main" id="{15DD926F-6429-44FD-812C-B9C519378127}"/>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944EE4DB-786D-437A-86FE-7AC2FE39094C}" type="datetime1">
              <a:rPr lang="en-US" smtClean="0"/>
              <a:t>11/02/2022</a:t>
            </a:fld>
            <a:endParaRPr lang="en-US"/>
          </a:p>
        </p:txBody>
      </p:sp>
    </p:spTree>
    <p:extLst>
      <p:ext uri="{BB962C8B-B14F-4D97-AF65-F5344CB8AC3E}">
        <p14:creationId xmlns:p14="http://schemas.microsoft.com/office/powerpoint/2010/main" val="94384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17D0-5AEB-4375-BFDB-56E08835CB89}"/>
              </a:ext>
            </a:extLst>
          </p:cNvPr>
          <p:cNvSpPr>
            <a:spLocks noGrp="1"/>
          </p:cNvSpPr>
          <p:nvPr>
            <p:ph type="title"/>
          </p:nvPr>
        </p:nvSpPr>
        <p:spPr/>
        <p:txBody>
          <a:bodyPr/>
          <a:lstStyle/>
          <a:p>
            <a:r>
              <a:rPr lang="en-US" dirty="0"/>
              <a:t>Binomial </a:t>
            </a:r>
            <a:r>
              <a:rPr lang="en-US"/>
              <a:t>distribution – selected n and p</a:t>
            </a:r>
            <a:endParaRPr lang="en-US" dirty="0"/>
          </a:p>
        </p:txBody>
      </p:sp>
      <p:grpSp>
        <p:nvGrpSpPr>
          <p:cNvPr id="48" name="Group 47">
            <a:extLst>
              <a:ext uri="{FF2B5EF4-FFF2-40B4-BE49-F238E27FC236}">
                <a16:creationId xmlns:a16="http://schemas.microsoft.com/office/drawing/2014/main" id="{AA962138-7E5A-4D94-AC5F-C0A4D3E53911}"/>
              </a:ext>
            </a:extLst>
          </p:cNvPr>
          <p:cNvGrpSpPr/>
          <p:nvPr/>
        </p:nvGrpSpPr>
        <p:grpSpPr>
          <a:xfrm>
            <a:off x="1168783" y="1469161"/>
            <a:ext cx="9667758" cy="3347329"/>
            <a:chOff x="1168783" y="1746448"/>
            <a:chExt cx="9667758" cy="3347329"/>
          </a:xfrm>
        </p:grpSpPr>
        <p:sp>
          <p:nvSpPr>
            <p:cNvPr id="3" name="TextBox 2">
              <a:extLst>
                <a:ext uri="{FF2B5EF4-FFF2-40B4-BE49-F238E27FC236}">
                  <a16:creationId xmlns:a16="http://schemas.microsoft.com/office/drawing/2014/main" id="{6E52823D-A6A7-4068-9DF9-7E8E3285AD1C}"/>
                </a:ext>
              </a:extLst>
            </p:cNvPr>
            <p:cNvSpPr txBox="1"/>
            <p:nvPr/>
          </p:nvSpPr>
          <p:spPr>
            <a:xfrm>
              <a:off x="5061129" y="1751209"/>
              <a:ext cx="896399" cy="646331"/>
            </a:xfrm>
            <a:prstGeom prst="rect">
              <a:avLst/>
            </a:prstGeom>
            <a:noFill/>
          </p:spPr>
          <p:txBody>
            <a:bodyPr wrap="none" rtlCol="0">
              <a:spAutoFit/>
            </a:bodyPr>
            <a:lstStyle/>
            <a:p>
              <a:r>
                <a:rPr lang="en-US" dirty="0">
                  <a:solidFill>
                    <a:srgbClr val="FF0000"/>
                  </a:solidFill>
                </a:rPr>
                <a:t>n = 10</a:t>
              </a:r>
            </a:p>
            <a:p>
              <a:r>
                <a:rPr lang="en-US" dirty="0">
                  <a:solidFill>
                    <a:srgbClr val="FF0000"/>
                  </a:solidFill>
                </a:rPr>
                <a:t>p = 0.5</a:t>
              </a:r>
            </a:p>
          </p:txBody>
        </p:sp>
        <p:sp>
          <p:nvSpPr>
            <p:cNvPr id="15" name="TextBox 14">
              <a:extLst>
                <a:ext uri="{FF2B5EF4-FFF2-40B4-BE49-F238E27FC236}">
                  <a16:creationId xmlns:a16="http://schemas.microsoft.com/office/drawing/2014/main" id="{B8C34226-9955-481D-AEDE-D6E8BAD408BE}"/>
                </a:ext>
              </a:extLst>
            </p:cNvPr>
            <p:cNvSpPr txBox="1"/>
            <p:nvPr/>
          </p:nvSpPr>
          <p:spPr>
            <a:xfrm>
              <a:off x="2211218" y="1746448"/>
              <a:ext cx="896399" cy="646331"/>
            </a:xfrm>
            <a:prstGeom prst="rect">
              <a:avLst/>
            </a:prstGeom>
            <a:noFill/>
          </p:spPr>
          <p:txBody>
            <a:bodyPr wrap="none" rtlCol="0">
              <a:spAutoFit/>
            </a:bodyPr>
            <a:lstStyle/>
            <a:p>
              <a:r>
                <a:rPr lang="en-US" dirty="0">
                  <a:solidFill>
                    <a:srgbClr val="FF0000"/>
                  </a:solidFill>
                </a:rPr>
                <a:t>n = 10</a:t>
              </a:r>
            </a:p>
            <a:p>
              <a:r>
                <a:rPr lang="en-US" dirty="0">
                  <a:solidFill>
                    <a:srgbClr val="FF0000"/>
                  </a:solidFill>
                </a:rPr>
                <a:t>p = 0.1</a:t>
              </a:r>
            </a:p>
          </p:txBody>
        </p:sp>
        <p:sp>
          <p:nvSpPr>
            <p:cNvPr id="16" name="TextBox 15">
              <a:extLst>
                <a:ext uri="{FF2B5EF4-FFF2-40B4-BE49-F238E27FC236}">
                  <a16:creationId xmlns:a16="http://schemas.microsoft.com/office/drawing/2014/main" id="{CECC7873-4DE4-41E2-B0E8-A8F13A9FBA37}"/>
                </a:ext>
              </a:extLst>
            </p:cNvPr>
            <p:cNvSpPr txBox="1"/>
            <p:nvPr/>
          </p:nvSpPr>
          <p:spPr>
            <a:xfrm>
              <a:off x="8968153" y="1751209"/>
              <a:ext cx="896399" cy="646331"/>
            </a:xfrm>
            <a:prstGeom prst="rect">
              <a:avLst/>
            </a:prstGeom>
            <a:noFill/>
          </p:spPr>
          <p:txBody>
            <a:bodyPr wrap="none" rtlCol="0">
              <a:spAutoFit/>
            </a:bodyPr>
            <a:lstStyle/>
            <a:p>
              <a:r>
                <a:rPr lang="en-US" dirty="0">
                  <a:solidFill>
                    <a:srgbClr val="FF0000"/>
                  </a:solidFill>
                </a:rPr>
                <a:t>n = 10</a:t>
              </a:r>
            </a:p>
            <a:p>
              <a:r>
                <a:rPr lang="en-US" dirty="0">
                  <a:solidFill>
                    <a:srgbClr val="FF0000"/>
                  </a:solidFill>
                </a:rPr>
                <a:t>p = 0.9</a:t>
              </a:r>
            </a:p>
          </p:txBody>
        </p:sp>
        <p:pic>
          <p:nvPicPr>
            <p:cNvPr id="43" name="Picture 42">
              <a:extLst>
                <a:ext uri="{FF2B5EF4-FFF2-40B4-BE49-F238E27FC236}">
                  <a16:creationId xmlns:a16="http://schemas.microsoft.com/office/drawing/2014/main" id="{FA3D54CA-21D8-4194-A996-0E3059C50BEA}"/>
                </a:ext>
              </a:extLst>
            </p:cNvPr>
            <p:cNvPicPr>
              <a:picLocks noChangeAspect="1"/>
            </p:cNvPicPr>
            <p:nvPr/>
          </p:nvPicPr>
          <p:blipFill>
            <a:blip r:embed="rId3"/>
            <a:stretch>
              <a:fillRect/>
            </a:stretch>
          </p:blipFill>
          <p:spPr>
            <a:xfrm>
              <a:off x="1168783" y="2447981"/>
              <a:ext cx="3529177" cy="2620038"/>
            </a:xfrm>
            <a:prstGeom prst="rect">
              <a:avLst/>
            </a:prstGeom>
          </p:spPr>
        </p:pic>
        <p:pic>
          <p:nvPicPr>
            <p:cNvPr id="45" name="Picture 44">
              <a:extLst>
                <a:ext uri="{FF2B5EF4-FFF2-40B4-BE49-F238E27FC236}">
                  <a16:creationId xmlns:a16="http://schemas.microsoft.com/office/drawing/2014/main" id="{624DFA20-50B6-43A5-904A-500559748C5F}"/>
                </a:ext>
              </a:extLst>
            </p:cNvPr>
            <p:cNvPicPr>
              <a:picLocks noChangeAspect="1"/>
            </p:cNvPicPr>
            <p:nvPr/>
          </p:nvPicPr>
          <p:blipFill>
            <a:blip r:embed="rId4"/>
            <a:stretch>
              <a:fillRect/>
            </a:stretch>
          </p:blipFill>
          <p:spPr>
            <a:xfrm>
              <a:off x="3606154" y="2473540"/>
              <a:ext cx="3534947" cy="2568919"/>
            </a:xfrm>
            <a:prstGeom prst="rect">
              <a:avLst/>
            </a:prstGeom>
          </p:spPr>
        </p:pic>
        <p:pic>
          <p:nvPicPr>
            <p:cNvPr id="47" name="Picture 46">
              <a:extLst>
                <a:ext uri="{FF2B5EF4-FFF2-40B4-BE49-F238E27FC236}">
                  <a16:creationId xmlns:a16="http://schemas.microsoft.com/office/drawing/2014/main" id="{1A0659F3-E78D-49CB-B1AF-17F55BB4ABDB}"/>
                </a:ext>
              </a:extLst>
            </p:cNvPr>
            <p:cNvPicPr>
              <a:picLocks noChangeAspect="1"/>
            </p:cNvPicPr>
            <p:nvPr/>
          </p:nvPicPr>
          <p:blipFill>
            <a:blip r:embed="rId5"/>
            <a:stretch>
              <a:fillRect/>
            </a:stretch>
          </p:blipFill>
          <p:spPr>
            <a:xfrm>
              <a:off x="7307364" y="2436178"/>
              <a:ext cx="3529177" cy="2657599"/>
            </a:xfrm>
            <a:prstGeom prst="rect">
              <a:avLst/>
            </a:prstGeom>
          </p:spPr>
        </p:pic>
      </p:grpSp>
      <p:sp>
        <p:nvSpPr>
          <p:cNvPr id="4" name="Slide Number Placeholder 3">
            <a:extLst>
              <a:ext uri="{FF2B5EF4-FFF2-40B4-BE49-F238E27FC236}">
                <a16:creationId xmlns:a16="http://schemas.microsoft.com/office/drawing/2014/main" id="{7F76DFE1-9007-48B5-971C-D67DBA7B485A}"/>
              </a:ext>
            </a:extLst>
          </p:cNvPr>
          <p:cNvSpPr>
            <a:spLocks noGrp="1"/>
          </p:cNvSpPr>
          <p:nvPr>
            <p:ph type="sldNum" sz="quarter" idx="12"/>
          </p:nvPr>
        </p:nvSpPr>
        <p:spPr/>
        <p:txBody>
          <a:bodyPr/>
          <a:lstStyle/>
          <a:p>
            <a:fld id="{2DEADCFE-5315-4273-BD0A-1896A72C3303}" type="slidenum">
              <a:rPr lang="en-US" smtClean="0"/>
              <a:t>25</a:t>
            </a:fld>
            <a:endParaRPr lang="en-US"/>
          </a:p>
        </p:txBody>
      </p:sp>
      <p:sp>
        <p:nvSpPr>
          <p:cNvPr id="5" name="Footer Placeholder 4">
            <a:extLst>
              <a:ext uri="{FF2B5EF4-FFF2-40B4-BE49-F238E27FC236}">
                <a16:creationId xmlns:a16="http://schemas.microsoft.com/office/drawing/2014/main" id="{5CE0357F-E98A-44C9-A9C9-47C1FDF1D22F}"/>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2569ADB7-CF34-41A1-9ADD-D07389507631}" type="datetime1">
              <a:rPr lang="en-US" smtClean="0"/>
              <a:t>11/02/2022</a:t>
            </a:fld>
            <a:endParaRPr lang="en-US"/>
          </a:p>
        </p:txBody>
      </p:sp>
    </p:spTree>
    <p:extLst>
      <p:ext uri="{BB962C8B-B14F-4D97-AF65-F5344CB8AC3E}">
        <p14:creationId xmlns:p14="http://schemas.microsoft.com/office/powerpoint/2010/main" val="2621976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384C-9FAE-4F0D-994C-971D2799FADD}"/>
              </a:ext>
            </a:extLst>
          </p:cNvPr>
          <p:cNvSpPr>
            <a:spLocks noGrp="1"/>
          </p:cNvSpPr>
          <p:nvPr>
            <p:ph type="title"/>
          </p:nvPr>
        </p:nvSpPr>
        <p:spPr/>
        <p:txBody>
          <a:bodyPr/>
          <a:lstStyle/>
          <a:p>
            <a:r>
              <a:rPr lang="en-US" dirty="0"/>
              <a:t>Binomial distribution – R-Ex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AA3FC7-DD9A-4578-94D4-4DAA8A20C62D}"/>
                  </a:ext>
                </a:extLst>
              </p:cNvPr>
              <p:cNvSpPr>
                <a:spLocks noGrp="1"/>
              </p:cNvSpPr>
              <p:nvPr>
                <p:ph idx="1"/>
              </p:nvPr>
            </p:nvSpPr>
            <p:spPr>
              <a:xfrm>
                <a:off x="838200" y="1473922"/>
                <a:ext cx="10515600" cy="4351338"/>
              </a:xfrm>
            </p:spPr>
            <p:txBody>
              <a:bodyPr>
                <a:normAutofit/>
              </a:bodyPr>
              <a:lstStyle/>
              <a:p>
                <a:pPr marL="0" indent="0">
                  <a:buNone/>
                </a:pPr>
                <a:r>
                  <a:rPr lang="en-US" dirty="0"/>
                  <a:t>The random variable X has a </a:t>
                </a:r>
                <a:r>
                  <a:rPr lang="en-US" i="1" dirty="0">
                    <a:solidFill>
                      <a:srgbClr val="C00000"/>
                    </a:solidFill>
                  </a:rPr>
                  <a:t>binomial distribution </a:t>
                </a:r>
                <a:r>
                  <a:rPr lang="en-US" dirty="0"/>
                  <a:t>with n = 10 and p = 0.2.</a:t>
                </a:r>
              </a:p>
              <a:p>
                <a:pPr marL="0" indent="0">
                  <a:buNone/>
                </a:pPr>
                <a:r>
                  <a:rPr lang="en-US" dirty="0"/>
                  <a:t>Then, </a:t>
                </a:r>
              </a:p>
              <a:p>
                <a:pPr marL="0" indent="0">
                  <a:buNone/>
                </a:pPr>
                <a:r>
                  <a:rPr lang="en-US" dirty="0"/>
                  <a:t>(a) P(X = 4) = </a:t>
                </a:r>
                <a:r>
                  <a:rPr lang="en-US" dirty="0">
                    <a:solidFill>
                      <a:schemeClr val="tx1"/>
                    </a:solidFill>
                  </a:rPr>
                  <a:t>f(4) = </a:t>
                </a:r>
                <a14:m>
                  <m:oMath xmlns:m="http://schemas.openxmlformats.org/officeDocument/2006/math">
                    <m:d>
                      <m:dPr>
                        <m:ctrlPr>
                          <a:rPr lang="en-US" sz="2800" i="1" smtClean="0">
                            <a:solidFill>
                              <a:schemeClr val="tx1"/>
                            </a:solidFill>
                            <a:latin typeface="Cambria Math" panose="02040503050406030204" pitchFamily="18" charset="0"/>
                          </a:rPr>
                        </m:ctrlPr>
                      </m:dPr>
                      <m:e>
                        <m:f>
                          <m:fPr>
                            <m:type m:val="noBar"/>
                            <m:ctrlPr>
                              <a:rPr lang="en-US" sz="280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10</m:t>
                            </m:r>
                          </m:num>
                          <m:den>
                            <m:r>
                              <a:rPr lang="en-US" sz="2800" b="0" i="1" smtClean="0">
                                <a:solidFill>
                                  <a:schemeClr val="tx1"/>
                                </a:solidFill>
                                <a:latin typeface="Cambria Math" panose="02040503050406030204" pitchFamily="18" charset="0"/>
                              </a:rPr>
                              <m:t>4</m:t>
                            </m:r>
                          </m:den>
                        </m:f>
                      </m:e>
                    </m:d>
                  </m:oMath>
                </a14:m>
                <a:r>
                  <a:rPr lang="en-US" sz="2800" dirty="0">
                    <a:solidFill>
                      <a:schemeClr val="tx1"/>
                    </a:solidFill>
                  </a:rPr>
                  <a:t>0.2</a:t>
                </a:r>
                <a:r>
                  <a:rPr lang="en-US" sz="2800" baseline="30000" dirty="0">
                    <a:solidFill>
                      <a:schemeClr val="tx1"/>
                    </a:solidFill>
                  </a:rPr>
                  <a:t>4</a:t>
                </a:r>
                <a:r>
                  <a:rPr lang="en-US" sz="2800" dirty="0">
                    <a:solidFill>
                      <a:schemeClr val="tx1"/>
                    </a:solidFill>
                  </a:rPr>
                  <a:t>(1-0.2)</a:t>
                </a:r>
                <a:r>
                  <a:rPr lang="en-US" sz="2800" baseline="30000" dirty="0">
                    <a:solidFill>
                      <a:schemeClr val="tx1"/>
                    </a:solidFill>
                  </a:rPr>
                  <a:t>10-4 </a:t>
                </a:r>
                <a:r>
                  <a:rPr lang="en-US" sz="2800" dirty="0">
                    <a:solidFill>
                      <a:schemeClr val="tx1"/>
                    </a:solidFill>
                    <a:sym typeface="Symbol" panose="05050102010706020507" pitchFamily="18" charset="2"/>
                  </a:rPr>
                  <a:t> 0.088</a:t>
                </a:r>
                <a:endParaRPr lang="en-US" dirty="0"/>
              </a:p>
              <a:p>
                <a:pPr marL="0" indent="0">
                  <a:buNone/>
                </a:pPr>
                <a:r>
                  <a:rPr lang="en-US" dirty="0"/>
                  <a:t>(b) P(X = 6) </a:t>
                </a:r>
                <a:r>
                  <a:rPr lang="en-US" dirty="0">
                    <a:solidFill>
                      <a:schemeClr val="tx1"/>
                    </a:solidFill>
                  </a:rPr>
                  <a:t>= f(6) = </a:t>
                </a:r>
                <a14:m>
                  <m:oMath xmlns:m="http://schemas.openxmlformats.org/officeDocument/2006/math">
                    <m:d>
                      <m:dPr>
                        <m:ctrlPr>
                          <a:rPr lang="en-US" sz="2800" i="1" smtClean="0">
                            <a:solidFill>
                              <a:schemeClr val="tx1"/>
                            </a:solidFill>
                            <a:latin typeface="Cambria Math" panose="02040503050406030204" pitchFamily="18" charset="0"/>
                          </a:rPr>
                        </m:ctrlPr>
                      </m:dPr>
                      <m:e>
                        <m:f>
                          <m:fPr>
                            <m:type m:val="noBar"/>
                            <m:ctrlPr>
                              <a:rPr lang="en-US" sz="280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10</m:t>
                            </m:r>
                          </m:num>
                          <m:den>
                            <m:r>
                              <a:rPr lang="en-US" sz="2800" b="0" i="1" smtClean="0">
                                <a:solidFill>
                                  <a:schemeClr val="tx1"/>
                                </a:solidFill>
                                <a:latin typeface="Cambria Math" panose="02040503050406030204" pitchFamily="18" charset="0"/>
                              </a:rPr>
                              <m:t>6</m:t>
                            </m:r>
                          </m:den>
                        </m:f>
                      </m:e>
                    </m:d>
                  </m:oMath>
                </a14:m>
                <a:r>
                  <a:rPr lang="en-US" sz="2800" dirty="0">
                    <a:solidFill>
                      <a:schemeClr val="tx1"/>
                    </a:solidFill>
                  </a:rPr>
                  <a:t>0.2</a:t>
                </a:r>
                <a:r>
                  <a:rPr lang="en-US" sz="2800" baseline="30000" dirty="0">
                    <a:solidFill>
                      <a:schemeClr val="tx1"/>
                    </a:solidFill>
                  </a:rPr>
                  <a:t>6</a:t>
                </a:r>
                <a:r>
                  <a:rPr lang="en-US" sz="2800" dirty="0">
                    <a:solidFill>
                      <a:schemeClr val="tx1"/>
                    </a:solidFill>
                  </a:rPr>
                  <a:t>(1-0.2)</a:t>
                </a:r>
                <a:r>
                  <a:rPr lang="en-US" sz="2800" baseline="30000" dirty="0">
                    <a:solidFill>
                      <a:schemeClr val="tx1"/>
                    </a:solidFill>
                  </a:rPr>
                  <a:t>10-6 </a:t>
                </a:r>
                <a:r>
                  <a:rPr lang="en-US" sz="2800" dirty="0">
                    <a:solidFill>
                      <a:schemeClr val="tx1"/>
                    </a:solidFill>
                    <a:sym typeface="Symbol" panose="05050102010706020507" pitchFamily="18" charset="2"/>
                  </a:rPr>
                  <a:t> 0.0055</a:t>
                </a:r>
                <a:endParaRPr lang="en-US" dirty="0"/>
              </a:p>
              <a:p>
                <a:pPr marL="0" indent="0">
                  <a:buNone/>
                </a:pPr>
                <a:r>
                  <a:rPr lang="en-US" dirty="0"/>
                  <a:t>(c) P(X </a:t>
                </a:r>
                <a:r>
                  <a:rPr lang="en-US" dirty="0">
                    <a:sym typeface="Euclid Math Two" panose="02050601010101010101" pitchFamily="18" charset="2"/>
                  </a:rPr>
                  <a:t> </a:t>
                </a:r>
                <a:r>
                  <a:rPr lang="en-US" dirty="0"/>
                  <a:t>3) </a:t>
                </a:r>
                <a:r>
                  <a:rPr lang="en-US" dirty="0">
                    <a:solidFill>
                      <a:schemeClr val="tx1"/>
                    </a:solidFill>
                  </a:rPr>
                  <a:t>= </a:t>
                </a:r>
                <a:r>
                  <a:rPr lang="en-US" dirty="0">
                    <a:solidFill>
                      <a:schemeClr val="tx1"/>
                    </a:solidFill>
                    <a:sym typeface="Symbol" panose="05050102010706020507" pitchFamily="18" charset="2"/>
                  </a:rPr>
                  <a:t>P(X = 0) + P(X = 1) + P(X = 2) + P(X = 3) </a:t>
                </a:r>
                <a:r>
                  <a:rPr lang="en-US" sz="2800" dirty="0">
                    <a:solidFill>
                      <a:schemeClr val="tx1"/>
                    </a:solidFill>
                    <a:sym typeface="Symbol" panose="05050102010706020507" pitchFamily="18" charset="2"/>
                  </a:rPr>
                  <a:t> 0.879</a:t>
                </a:r>
                <a:endParaRPr lang="en-US" dirty="0"/>
              </a:p>
              <a:p>
                <a:pPr marL="0" indent="0">
                  <a:buNone/>
                </a:pPr>
                <a:r>
                  <a:rPr lang="en-US" dirty="0"/>
                  <a:t>(d) P(X </a:t>
                </a:r>
                <a:r>
                  <a:rPr lang="en-US" dirty="0">
                    <a:latin typeface="Euclid" panose="02020503060505020303" pitchFamily="18" charset="0"/>
                    <a:sym typeface="Euclid Math Two" panose="02050601010101010101" pitchFamily="18" charset="2"/>
                  </a:rPr>
                  <a:t> </a:t>
                </a:r>
                <a:r>
                  <a:rPr lang="en-US" dirty="0"/>
                  <a:t>4) = 1 – P(X </a:t>
                </a:r>
                <a:r>
                  <a:rPr lang="en-US" dirty="0">
                    <a:sym typeface="Euclid Math Two" panose="02050601010101010101" pitchFamily="18" charset="2"/>
                  </a:rPr>
                  <a:t> </a:t>
                </a:r>
                <a:r>
                  <a:rPr lang="en-US" dirty="0"/>
                  <a:t>3) </a:t>
                </a:r>
                <a:r>
                  <a:rPr lang="en-US" sz="2800" dirty="0">
                    <a:solidFill>
                      <a:schemeClr val="tx1"/>
                    </a:solidFill>
                    <a:sym typeface="Symbol" panose="05050102010706020507" pitchFamily="18" charset="2"/>
                  </a:rPr>
                  <a:t> 0.121</a:t>
                </a:r>
                <a:endParaRPr lang="en-US" dirty="0"/>
              </a:p>
            </p:txBody>
          </p:sp>
        </mc:Choice>
        <mc:Fallback xmlns="">
          <p:sp>
            <p:nvSpPr>
              <p:cNvPr id="3" name="Content Placeholder 2">
                <a:extLst>
                  <a:ext uri="{FF2B5EF4-FFF2-40B4-BE49-F238E27FC236}">
                    <a16:creationId xmlns:a16="http://schemas.microsoft.com/office/drawing/2014/main" id="{64AA3FC7-DD9A-4578-94D4-4DAA8A20C62D}"/>
                  </a:ext>
                </a:extLst>
              </p:cNvPr>
              <p:cNvSpPr>
                <a:spLocks noGrp="1" noRot="1" noChangeAspect="1" noMove="1" noResize="1" noEditPoints="1" noAdjustHandles="1" noChangeArrowheads="1" noChangeShapeType="1" noTextEdit="1"/>
              </p:cNvSpPr>
              <p:nvPr>
                <p:ph idx="1"/>
              </p:nvPr>
            </p:nvSpPr>
            <p:spPr>
              <a:xfrm>
                <a:off x="838200" y="1473922"/>
                <a:ext cx="10515600" cy="4351338"/>
              </a:xfrm>
              <a:blipFill>
                <a:blip r:embed="rId3"/>
                <a:stretch>
                  <a:fillRect l="-1217" t="-2521"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2D0766A-3831-4403-8F95-CD2DE9C032B6}"/>
              </a:ext>
            </a:extLst>
          </p:cNvPr>
          <p:cNvSpPr>
            <a:spLocks noGrp="1"/>
          </p:cNvSpPr>
          <p:nvPr>
            <p:ph type="sldNum" sz="quarter" idx="12"/>
          </p:nvPr>
        </p:nvSpPr>
        <p:spPr/>
        <p:txBody>
          <a:bodyPr/>
          <a:lstStyle/>
          <a:p>
            <a:fld id="{2DEADCFE-5315-4273-BD0A-1896A72C3303}" type="slidenum">
              <a:rPr lang="en-US" smtClean="0"/>
              <a:t>26</a:t>
            </a:fld>
            <a:endParaRPr lang="en-US"/>
          </a:p>
        </p:txBody>
      </p:sp>
      <p:sp>
        <p:nvSpPr>
          <p:cNvPr id="5" name="Footer Placeholder 4">
            <a:extLst>
              <a:ext uri="{FF2B5EF4-FFF2-40B4-BE49-F238E27FC236}">
                <a16:creationId xmlns:a16="http://schemas.microsoft.com/office/drawing/2014/main" id="{922EEB60-E114-458E-8C26-F97AD65FBD34}"/>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A666E620-48EF-450D-B684-FDBB8EF730ED}" type="datetime1">
              <a:rPr lang="en-US" smtClean="0"/>
              <a:t>11/02/2022</a:t>
            </a:fld>
            <a:endParaRPr lang="en-US"/>
          </a:p>
        </p:txBody>
      </p:sp>
    </p:spTree>
    <p:extLst>
      <p:ext uri="{BB962C8B-B14F-4D97-AF65-F5344CB8AC3E}">
        <p14:creationId xmlns:p14="http://schemas.microsoft.com/office/powerpoint/2010/main" val="424747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E628-69BB-486A-8C6B-B99DA6B665B5}"/>
              </a:ext>
            </a:extLst>
          </p:cNvPr>
          <p:cNvSpPr>
            <a:spLocks noGrp="1"/>
          </p:cNvSpPr>
          <p:nvPr>
            <p:ph type="title"/>
          </p:nvPr>
        </p:nvSpPr>
        <p:spPr/>
        <p:txBody>
          <a:bodyPr/>
          <a:lstStyle/>
          <a:p>
            <a:r>
              <a:rPr lang="en-US" dirty="0"/>
              <a:t>Binomial Distribution - Mean and Variance</a:t>
            </a:r>
          </a:p>
        </p:txBody>
      </p:sp>
      <p:sp>
        <p:nvSpPr>
          <p:cNvPr id="10" name="TextBox 9">
            <a:extLst>
              <a:ext uri="{FF2B5EF4-FFF2-40B4-BE49-F238E27FC236}">
                <a16:creationId xmlns:a16="http://schemas.microsoft.com/office/drawing/2014/main" id="{B790E4F2-1B1B-4056-B4CA-D924195AE038}"/>
              </a:ext>
            </a:extLst>
          </p:cNvPr>
          <p:cNvSpPr txBox="1"/>
          <p:nvPr/>
        </p:nvSpPr>
        <p:spPr>
          <a:xfrm>
            <a:off x="977901" y="2935804"/>
            <a:ext cx="10298836" cy="2569934"/>
          </a:xfrm>
          <a:prstGeom prst="rect">
            <a:avLst/>
          </a:prstGeom>
          <a:noFill/>
        </p:spPr>
        <p:txBody>
          <a:bodyPr wrap="square" rtlCol="0">
            <a:spAutoFit/>
          </a:bodyPr>
          <a:lstStyle/>
          <a:p>
            <a:pPr algn="just"/>
            <a:r>
              <a:rPr lang="en-US" sz="2300" b="1" u="sng" dirty="0">
                <a:solidFill>
                  <a:srgbClr val="C00000"/>
                </a:solidFill>
              </a:rPr>
              <a:t>R-Ex.</a:t>
            </a:r>
            <a:r>
              <a:rPr lang="en-US" sz="2300" dirty="0"/>
              <a:t> A lab network consisting of </a:t>
            </a:r>
            <a:r>
              <a:rPr lang="en-US" sz="2300" dirty="0">
                <a:solidFill>
                  <a:srgbClr val="C00000"/>
                </a:solidFill>
              </a:rPr>
              <a:t>20 computers </a:t>
            </a:r>
            <a:r>
              <a:rPr lang="en-US" sz="2300" dirty="0"/>
              <a:t>was attacked by a computer virus. This virus enters each computer with </a:t>
            </a:r>
            <a:r>
              <a:rPr lang="en-US" sz="2300" dirty="0">
                <a:solidFill>
                  <a:srgbClr val="C00000"/>
                </a:solidFill>
              </a:rPr>
              <a:t>probability 0.4</a:t>
            </a:r>
            <a:r>
              <a:rPr lang="en-US" sz="2300" dirty="0"/>
              <a:t>, </a:t>
            </a:r>
            <a:r>
              <a:rPr lang="en-US" sz="2300" dirty="0">
                <a:solidFill>
                  <a:srgbClr val="C00000"/>
                </a:solidFill>
              </a:rPr>
              <a:t>independently</a:t>
            </a:r>
            <a:r>
              <a:rPr lang="en-US" sz="2300" dirty="0"/>
              <a:t> of other computers. Find the expected </a:t>
            </a:r>
            <a:r>
              <a:rPr lang="en-US" sz="2300" dirty="0">
                <a:solidFill>
                  <a:srgbClr val="C00000"/>
                </a:solidFill>
              </a:rPr>
              <a:t>number of computers attacked</a:t>
            </a:r>
            <a:r>
              <a:rPr lang="en-US" sz="2300" dirty="0"/>
              <a:t> by this virus.</a:t>
            </a:r>
          </a:p>
          <a:p>
            <a:pPr algn="just"/>
            <a:r>
              <a:rPr lang="en-US" sz="2300" dirty="0"/>
              <a:t>Let X = “number of computers attacked by the virus”</a:t>
            </a:r>
          </a:p>
          <a:p>
            <a:pPr algn="just"/>
            <a:r>
              <a:rPr lang="en-US" sz="2300">
                <a:sym typeface="Wingdings" panose="05000000000000000000" pitchFamily="2" charset="2"/>
              </a:rPr>
              <a:t> </a:t>
            </a:r>
            <a:r>
              <a:rPr lang="en-US" sz="2300"/>
              <a:t>X </a:t>
            </a:r>
            <a:r>
              <a:rPr lang="en-US" sz="2300" dirty="0"/>
              <a:t>~ </a:t>
            </a:r>
            <a:r>
              <a:rPr lang="en-US" sz="2300" dirty="0" err="1"/>
              <a:t>binom</a:t>
            </a:r>
            <a:r>
              <a:rPr lang="en-US" sz="2300" dirty="0"/>
              <a:t>(n=20, p=0.4)</a:t>
            </a:r>
          </a:p>
          <a:p>
            <a:pPr algn="just"/>
            <a:r>
              <a:rPr lang="en-US" sz="2300" dirty="0">
                <a:sym typeface="Wingdings" panose="05000000000000000000" pitchFamily="2" charset="2"/>
              </a:rPr>
              <a:t> </a:t>
            </a:r>
            <a:r>
              <a:rPr lang="en-US" sz="2300" dirty="0"/>
              <a:t>E(X) = np = 20(0.4) = 8 computers</a:t>
            </a:r>
          </a:p>
        </p:txBody>
      </p:sp>
      <p:sp>
        <p:nvSpPr>
          <p:cNvPr id="11" name="Slide Number Placeholder 10">
            <a:extLst>
              <a:ext uri="{FF2B5EF4-FFF2-40B4-BE49-F238E27FC236}">
                <a16:creationId xmlns:a16="http://schemas.microsoft.com/office/drawing/2014/main" id="{EDE557A7-DF7D-4ACC-BD17-A7D27F689E65}"/>
              </a:ext>
            </a:extLst>
          </p:cNvPr>
          <p:cNvSpPr>
            <a:spLocks noGrp="1"/>
          </p:cNvSpPr>
          <p:nvPr>
            <p:ph type="sldNum" sz="quarter" idx="12"/>
          </p:nvPr>
        </p:nvSpPr>
        <p:spPr/>
        <p:txBody>
          <a:bodyPr/>
          <a:lstStyle/>
          <a:p>
            <a:fld id="{2DEADCFE-5315-4273-BD0A-1896A72C3303}" type="slidenum">
              <a:rPr lang="en-US" smtClean="0"/>
              <a:t>27</a:t>
            </a:fld>
            <a:endParaRPr lang="en-US"/>
          </a:p>
        </p:txBody>
      </p:sp>
      <p:sp>
        <p:nvSpPr>
          <p:cNvPr id="12" name="Footer Placeholder 11">
            <a:extLst>
              <a:ext uri="{FF2B5EF4-FFF2-40B4-BE49-F238E27FC236}">
                <a16:creationId xmlns:a16="http://schemas.microsoft.com/office/drawing/2014/main" id="{2FD79092-0A2C-4BC5-8A04-F66D39523AA1}"/>
              </a:ext>
            </a:extLst>
          </p:cNvPr>
          <p:cNvSpPr>
            <a:spLocks noGrp="1"/>
          </p:cNvSpPr>
          <p:nvPr>
            <p:ph type="ftr" sz="quarter" idx="11"/>
          </p:nvPr>
        </p:nvSpPr>
        <p:spPr/>
        <p:txBody>
          <a:bodyPr/>
          <a:lstStyle/>
          <a:p>
            <a:r>
              <a:rPr lang="fr-FR"/>
              <a:t>Chapter 3 - Discrete random variables</a:t>
            </a:r>
            <a:endParaRPr lang="en-US"/>
          </a:p>
        </p:txBody>
      </p:sp>
      <p:sp>
        <p:nvSpPr>
          <p:cNvPr id="13" name="Date Placeholder 12"/>
          <p:cNvSpPr>
            <a:spLocks noGrp="1"/>
          </p:cNvSpPr>
          <p:nvPr>
            <p:ph type="dt" sz="half" idx="10"/>
          </p:nvPr>
        </p:nvSpPr>
        <p:spPr/>
        <p:txBody>
          <a:bodyPr/>
          <a:lstStyle/>
          <a:p>
            <a:fld id="{D92B0A2D-39D4-4F81-95CD-EF95835BCDB4}" type="datetime1">
              <a:rPr lang="en-US" smtClean="0"/>
              <a:t>11/02/2022</a:t>
            </a:fld>
            <a:endParaRPr lang="en-US"/>
          </a:p>
        </p:txBody>
      </p:sp>
      <p:sp>
        <p:nvSpPr>
          <p:cNvPr id="14" name="Rounded Rectangle 13"/>
          <p:cNvSpPr/>
          <p:nvPr/>
        </p:nvSpPr>
        <p:spPr>
          <a:xfrm>
            <a:off x="945285" y="1406596"/>
            <a:ext cx="10433915" cy="12319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If X is a binomial random variable with parameters p and n,</a:t>
            </a:r>
          </a:p>
          <a:p>
            <a:r>
              <a:rPr lang="en-US" sz="700">
                <a:solidFill>
                  <a:schemeClr val="tx1"/>
                </a:solidFill>
              </a:rPr>
              <a:t> </a:t>
            </a:r>
          </a:p>
          <a:p>
            <a:pPr algn="ctr"/>
            <a:r>
              <a:rPr lang="en-US" sz="2800">
                <a:solidFill>
                  <a:schemeClr val="tx1"/>
                </a:solidFill>
              </a:rPr>
              <a:t>μ = E(X) = np     and    σ</a:t>
            </a:r>
            <a:r>
              <a:rPr lang="en-US" sz="2800" baseline="30000">
                <a:solidFill>
                  <a:schemeClr val="tx1"/>
                </a:solidFill>
              </a:rPr>
              <a:t>2</a:t>
            </a:r>
            <a:r>
              <a:rPr lang="en-US" sz="2800">
                <a:solidFill>
                  <a:schemeClr val="tx1"/>
                </a:solidFill>
              </a:rPr>
              <a:t> = V(X) =  np(1 – p)</a:t>
            </a:r>
          </a:p>
        </p:txBody>
      </p:sp>
    </p:spTree>
    <p:extLst>
      <p:ext uri="{BB962C8B-B14F-4D97-AF65-F5344CB8AC3E}">
        <p14:creationId xmlns:p14="http://schemas.microsoft.com/office/powerpoint/2010/main" val="274675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9B69-3453-4679-BF8E-1799C7374263}"/>
              </a:ext>
            </a:extLst>
          </p:cNvPr>
          <p:cNvSpPr>
            <a:spLocks noGrp="1"/>
          </p:cNvSpPr>
          <p:nvPr>
            <p:ph type="title"/>
          </p:nvPr>
        </p:nvSpPr>
        <p:spPr/>
        <p:txBody>
          <a:bodyPr/>
          <a:lstStyle/>
          <a:p>
            <a:r>
              <a:rPr lang="en-US"/>
              <a:t>Exercise</a:t>
            </a:r>
          </a:p>
        </p:txBody>
      </p:sp>
      <p:sp>
        <p:nvSpPr>
          <p:cNvPr id="3" name="Content Placeholder 2">
            <a:extLst>
              <a:ext uri="{FF2B5EF4-FFF2-40B4-BE49-F238E27FC236}">
                <a16:creationId xmlns:a16="http://schemas.microsoft.com/office/drawing/2014/main" id="{45A58178-1882-4D1D-BEE7-5E2660A6FCFB}"/>
              </a:ext>
            </a:extLst>
          </p:cNvPr>
          <p:cNvSpPr>
            <a:spLocks noGrp="1"/>
          </p:cNvSpPr>
          <p:nvPr>
            <p:ph idx="1"/>
          </p:nvPr>
        </p:nvSpPr>
        <p:spPr>
          <a:xfrm>
            <a:off x="838200" y="1405371"/>
            <a:ext cx="10515600" cy="4351338"/>
          </a:xfrm>
        </p:spPr>
        <p:txBody>
          <a:bodyPr/>
          <a:lstStyle/>
          <a:p>
            <a:pPr marL="0" indent="0">
              <a:buNone/>
            </a:pPr>
            <a:r>
              <a:rPr lang="en-US"/>
              <a:t>A company is interested in evaluating its current inspection procedure on large shipments of identical items. The procedure is to take a sample of 5 items and pass the shipment if no more than 1 item is found to be defective. It is known that items are defective at a 10% rate overall. </a:t>
            </a:r>
          </a:p>
          <a:p>
            <a:pPr marL="514350" indent="-514350">
              <a:buAutoNum type="alphaLcPeriod"/>
            </a:pPr>
            <a:r>
              <a:rPr lang="en-US"/>
              <a:t>What is the probability that the inspection procedure will pass the shipment? </a:t>
            </a:r>
          </a:p>
          <a:p>
            <a:pPr marL="514350" indent="-514350">
              <a:buAutoNum type="alphaLcPeriod"/>
            </a:pPr>
            <a:r>
              <a:rPr lang="en-US"/>
              <a:t>What is the expected number of defectives in this process of inspecting 5 items?</a:t>
            </a:r>
          </a:p>
        </p:txBody>
      </p:sp>
      <p:sp>
        <p:nvSpPr>
          <p:cNvPr id="4" name="Footer Placeholder 3">
            <a:extLst>
              <a:ext uri="{FF2B5EF4-FFF2-40B4-BE49-F238E27FC236}">
                <a16:creationId xmlns:a16="http://schemas.microsoft.com/office/drawing/2014/main" id="{B7AA1468-32D5-48B9-8A42-A8FDA1F6A68D}"/>
              </a:ext>
            </a:extLst>
          </p:cNvPr>
          <p:cNvSpPr>
            <a:spLocks noGrp="1"/>
          </p:cNvSpPr>
          <p:nvPr>
            <p:ph type="ftr" sz="quarter" idx="11"/>
          </p:nvPr>
        </p:nvSpPr>
        <p:spPr/>
        <p:txBody>
          <a:bodyPr/>
          <a:lstStyle/>
          <a:p>
            <a:r>
              <a:rPr lang="fr-FR"/>
              <a:t>Chapter 3 - Discrete random variables</a:t>
            </a:r>
            <a:endParaRPr lang="en-US"/>
          </a:p>
        </p:txBody>
      </p:sp>
      <p:sp>
        <p:nvSpPr>
          <p:cNvPr id="5" name="Slide Number Placeholder 4">
            <a:extLst>
              <a:ext uri="{FF2B5EF4-FFF2-40B4-BE49-F238E27FC236}">
                <a16:creationId xmlns:a16="http://schemas.microsoft.com/office/drawing/2014/main" id="{715CD55E-CCAE-4918-99CF-9D733DDD06D0}"/>
              </a:ext>
            </a:extLst>
          </p:cNvPr>
          <p:cNvSpPr>
            <a:spLocks noGrp="1"/>
          </p:cNvSpPr>
          <p:nvPr>
            <p:ph type="sldNum" sz="quarter" idx="12"/>
          </p:nvPr>
        </p:nvSpPr>
        <p:spPr/>
        <p:txBody>
          <a:bodyPr/>
          <a:lstStyle/>
          <a:p>
            <a:fld id="{2DEADCFE-5315-4273-BD0A-1896A72C3303}" type="slidenum">
              <a:rPr lang="en-US" smtClean="0"/>
              <a:t>28</a:t>
            </a:fld>
            <a:endParaRPr lang="en-US"/>
          </a:p>
        </p:txBody>
      </p:sp>
      <p:sp>
        <p:nvSpPr>
          <p:cNvPr id="6" name="Date Placeholder 5"/>
          <p:cNvSpPr>
            <a:spLocks noGrp="1"/>
          </p:cNvSpPr>
          <p:nvPr>
            <p:ph type="dt" sz="half" idx="10"/>
          </p:nvPr>
        </p:nvSpPr>
        <p:spPr/>
        <p:txBody>
          <a:bodyPr/>
          <a:lstStyle/>
          <a:p>
            <a:fld id="{23DA7782-07BB-4951-A68F-7ABEC4C9CE87}" type="datetime1">
              <a:rPr lang="en-US" smtClean="0"/>
              <a:t>11/02/2022</a:t>
            </a:fld>
            <a:endParaRPr lang="en-US"/>
          </a:p>
        </p:txBody>
      </p:sp>
    </p:spTree>
    <p:extLst>
      <p:ext uri="{BB962C8B-B14F-4D97-AF65-F5344CB8AC3E}">
        <p14:creationId xmlns:p14="http://schemas.microsoft.com/office/powerpoint/2010/main" val="271477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5FEA-3136-4846-A130-9A91790927CB}"/>
              </a:ext>
            </a:extLst>
          </p:cNvPr>
          <p:cNvSpPr>
            <a:spLocks noGrp="1"/>
          </p:cNvSpPr>
          <p:nvPr>
            <p:ph type="title"/>
          </p:nvPr>
        </p:nvSpPr>
        <p:spPr/>
        <p:txBody>
          <a:bodyPr/>
          <a:lstStyle/>
          <a:p>
            <a:r>
              <a:rPr lang="en-US" dirty="0"/>
              <a:t>Binomial distribution</a:t>
            </a:r>
          </a:p>
        </p:txBody>
      </p:sp>
      <p:grpSp>
        <p:nvGrpSpPr>
          <p:cNvPr id="9" name="Group 8">
            <a:extLst>
              <a:ext uri="{FF2B5EF4-FFF2-40B4-BE49-F238E27FC236}">
                <a16:creationId xmlns:a16="http://schemas.microsoft.com/office/drawing/2014/main" id="{F99A9E59-DF89-4638-8DAD-B3D8E7AE809C}"/>
              </a:ext>
            </a:extLst>
          </p:cNvPr>
          <p:cNvGrpSpPr/>
          <p:nvPr/>
        </p:nvGrpSpPr>
        <p:grpSpPr>
          <a:xfrm>
            <a:off x="2035370" y="1791057"/>
            <a:ext cx="7788703" cy="3214920"/>
            <a:chOff x="2007644" y="2060619"/>
            <a:chExt cx="7788703" cy="321492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60A0E6-1C30-4F2B-A0B9-18F5C7FD4228}"/>
                    </a:ext>
                  </a:extLst>
                </p:cNvPr>
                <p:cNvSpPr txBox="1"/>
                <p:nvPr/>
              </p:nvSpPr>
              <p:spPr>
                <a:xfrm>
                  <a:off x="4326580" y="2060620"/>
                  <a:ext cx="5469767" cy="3214919"/>
                </a:xfrm>
                <a:prstGeom prst="rect">
                  <a:avLst/>
                </a:prstGeom>
                <a:noFill/>
                <a:ln>
                  <a:solidFill>
                    <a:schemeClr val="accent1">
                      <a:lumMod val="50000"/>
                    </a:schemeClr>
                  </a:solidFill>
                </a:ln>
              </p:spPr>
              <p:txBody>
                <a:bodyPr wrap="none" rtlCol="0">
                  <a:spAutoFit/>
                </a:bodyPr>
                <a:lstStyle/>
                <a:p>
                  <a:r>
                    <a:rPr lang="en-US" sz="2800" dirty="0"/>
                    <a:t> n	=	number of trials</a:t>
                  </a:r>
                </a:p>
                <a:p>
                  <a:r>
                    <a:rPr lang="en-US" sz="2800" dirty="0"/>
                    <a:t> X	=	number of successes</a:t>
                  </a:r>
                </a:p>
                <a:p>
                  <a:r>
                    <a:rPr lang="en-US" sz="2800" dirty="0"/>
                    <a:t> p	=	probability of success</a:t>
                  </a:r>
                </a:p>
                <a:p>
                  <a:r>
                    <a:rPr lang="en-US" sz="2800" dirty="0"/>
                    <a:t> P(x)	= 	</a:t>
                  </a:r>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eqArr>
                                <m:eqArrPr>
                                  <m:ctrlPr>
                                    <a:rPr lang="en-US" sz="2800" i="1" dirty="0">
                                      <a:latin typeface="Cambria Math" panose="02040503050406030204" pitchFamily="18" charset="0"/>
                                    </a:rPr>
                                  </m:ctrlPr>
                                </m:eqArrPr>
                                <m:e>
                                  <m:r>
                                    <m:rPr>
                                      <m:nor/>
                                    </m:rPr>
                                    <a:rPr lang="en-US" sz="2800" dirty="0"/>
                                    <m:t>n</m:t>
                                  </m:r>
                                </m:e>
                                <m:e/>
                              </m:eqArr>
                            </m:num>
                            <m:den>
                              <m:r>
                                <m:rPr>
                                  <m:nor/>
                                </m:rPr>
                                <a:rPr lang="en-US" sz="2800" dirty="0"/>
                                <m:t>x</m:t>
                              </m:r>
                            </m:den>
                          </m:f>
                        </m:e>
                      </m:d>
                    </m:oMath>
                  </a14:m>
                  <a:r>
                    <a:rPr lang="en-US" sz="2800" dirty="0"/>
                    <a:t>p</a:t>
                  </a:r>
                  <a:r>
                    <a:rPr lang="en-US" sz="2800" baseline="30000" dirty="0"/>
                    <a:t>x</a:t>
                  </a:r>
                  <a:r>
                    <a:rPr lang="en-US" sz="2800" dirty="0"/>
                    <a:t>(1 – p)</a:t>
                  </a:r>
                  <a:r>
                    <a:rPr lang="en-US" sz="2800" baseline="30000" dirty="0"/>
                    <a:t>n-x</a:t>
                  </a:r>
                </a:p>
                <a:p>
                  <a:r>
                    <a:rPr lang="en-US" sz="2800" dirty="0"/>
                    <a:t> E(X)	=	np</a:t>
                  </a:r>
                </a:p>
                <a:p>
                  <a:r>
                    <a:rPr lang="en-US" sz="2800" dirty="0"/>
                    <a:t> V(X)	=	np(1 – p)</a:t>
                  </a:r>
                </a:p>
              </p:txBody>
            </p:sp>
          </mc:Choice>
          <mc:Fallback xmlns="">
            <p:sp>
              <p:nvSpPr>
                <p:cNvPr id="6" name="TextBox 5">
                  <a:extLst>
                    <a:ext uri="{FF2B5EF4-FFF2-40B4-BE49-F238E27FC236}">
                      <a16:creationId xmlns:a16="http://schemas.microsoft.com/office/drawing/2014/main" xmlns:a14="http://schemas.microsoft.com/office/drawing/2010/main" xmlns="" id="{E460A0E6-1C30-4F2B-A0B9-18F5C7FD4228}"/>
                    </a:ext>
                  </a:extLst>
                </p:cNvPr>
                <p:cNvSpPr txBox="1">
                  <a:spLocks noRot="1" noChangeAspect="1" noMove="1" noResize="1" noEditPoints="1" noAdjustHandles="1" noChangeArrowheads="1" noChangeShapeType="1" noTextEdit="1"/>
                </p:cNvSpPr>
                <p:nvPr/>
              </p:nvSpPr>
              <p:spPr>
                <a:xfrm>
                  <a:off x="4326580" y="2060620"/>
                  <a:ext cx="5469767" cy="3214919"/>
                </a:xfrm>
                <a:prstGeom prst="rect">
                  <a:avLst/>
                </a:prstGeom>
                <a:blipFill rotWithShape="1">
                  <a:blip r:embed="rId2"/>
                  <a:stretch>
                    <a:fillRect l="-333" t="-1701" r="-1000" b="-4159"/>
                  </a:stretch>
                </a:blipFill>
                <a:ln>
                  <a:solidFill>
                    <a:schemeClr val="accent1">
                      <a:lumMod val="50000"/>
                    </a:schemeClr>
                  </a:solid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51099FA9-0C1B-4B1C-BD72-C7A6B4A3617B}"/>
                </a:ext>
              </a:extLst>
            </p:cNvPr>
            <p:cNvSpPr/>
            <p:nvPr/>
          </p:nvSpPr>
          <p:spPr>
            <a:xfrm>
              <a:off x="4082424" y="2060619"/>
              <a:ext cx="205340" cy="3214919"/>
            </a:xfrm>
            <a:prstGeom prst="rect">
              <a:avLst/>
            </a:prstGeom>
            <a:solidFill>
              <a:schemeClr val="tx2">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5C4BBD7-D91B-4A14-BD2B-0E1E75FD78B7}"/>
                </a:ext>
              </a:extLst>
            </p:cNvPr>
            <p:cNvSpPr txBox="1"/>
            <p:nvPr/>
          </p:nvSpPr>
          <p:spPr>
            <a:xfrm>
              <a:off x="2007644" y="2831743"/>
              <a:ext cx="1952779" cy="1200329"/>
            </a:xfrm>
            <a:prstGeom prst="rect">
              <a:avLst/>
            </a:prstGeom>
            <a:noFill/>
          </p:spPr>
          <p:txBody>
            <a:bodyPr wrap="none" rtlCol="0">
              <a:spAutoFit/>
            </a:bodyPr>
            <a:lstStyle/>
            <a:p>
              <a:pPr algn="r"/>
              <a:r>
                <a:rPr lang="en-US" sz="3600">
                  <a:latin typeface="Bahnschrift Condensed" panose="020B0502040204020203" pitchFamily="34" charset="0"/>
                </a:rPr>
                <a:t>Binomial</a:t>
              </a:r>
              <a:endParaRPr lang="en-US" sz="3600" dirty="0">
                <a:latin typeface="Bahnschrift Condensed" panose="020B0502040204020203" pitchFamily="34" charset="0"/>
              </a:endParaRPr>
            </a:p>
            <a:p>
              <a:pPr algn="r"/>
              <a:r>
                <a:rPr lang="en-US" sz="3600" dirty="0">
                  <a:latin typeface="Bahnschrift Condensed" panose="020B0502040204020203" pitchFamily="34" charset="0"/>
                </a:rPr>
                <a:t>Distribution</a:t>
              </a:r>
            </a:p>
          </p:txBody>
        </p:sp>
      </p:grpSp>
      <p:sp>
        <p:nvSpPr>
          <p:cNvPr id="3" name="Slide Number Placeholder 2">
            <a:extLst>
              <a:ext uri="{FF2B5EF4-FFF2-40B4-BE49-F238E27FC236}">
                <a16:creationId xmlns:a16="http://schemas.microsoft.com/office/drawing/2014/main" id="{723473DE-226B-4808-9468-615B09F00E51}"/>
              </a:ext>
            </a:extLst>
          </p:cNvPr>
          <p:cNvSpPr>
            <a:spLocks noGrp="1"/>
          </p:cNvSpPr>
          <p:nvPr>
            <p:ph type="sldNum" sz="quarter" idx="12"/>
          </p:nvPr>
        </p:nvSpPr>
        <p:spPr/>
        <p:txBody>
          <a:bodyPr/>
          <a:lstStyle/>
          <a:p>
            <a:fld id="{2DEADCFE-5315-4273-BD0A-1896A72C3303}" type="slidenum">
              <a:rPr lang="en-US" smtClean="0"/>
              <a:t>29</a:t>
            </a:fld>
            <a:endParaRPr lang="en-US"/>
          </a:p>
        </p:txBody>
      </p:sp>
      <p:sp>
        <p:nvSpPr>
          <p:cNvPr id="4" name="Footer Placeholder 3">
            <a:extLst>
              <a:ext uri="{FF2B5EF4-FFF2-40B4-BE49-F238E27FC236}">
                <a16:creationId xmlns:a16="http://schemas.microsoft.com/office/drawing/2014/main" id="{49F285F1-89BB-4314-8EE7-20CBFCDEBF46}"/>
              </a:ext>
            </a:extLst>
          </p:cNvPr>
          <p:cNvSpPr>
            <a:spLocks noGrp="1"/>
          </p:cNvSpPr>
          <p:nvPr>
            <p:ph type="ftr" sz="quarter" idx="11"/>
          </p:nvPr>
        </p:nvSpPr>
        <p:spPr/>
        <p:txBody>
          <a:bodyPr/>
          <a:lstStyle/>
          <a:p>
            <a:r>
              <a:rPr lang="fr-FR"/>
              <a:t>Chapter 3 - Discrete random variables</a:t>
            </a:r>
            <a:endParaRPr lang="en-US"/>
          </a:p>
        </p:txBody>
      </p:sp>
      <p:sp>
        <p:nvSpPr>
          <p:cNvPr id="5" name="Date Placeholder 4"/>
          <p:cNvSpPr>
            <a:spLocks noGrp="1"/>
          </p:cNvSpPr>
          <p:nvPr>
            <p:ph type="dt" sz="half" idx="10"/>
          </p:nvPr>
        </p:nvSpPr>
        <p:spPr/>
        <p:txBody>
          <a:bodyPr/>
          <a:lstStyle/>
          <a:p>
            <a:fld id="{1656CBC4-34B8-48D3-88DE-E22AAB3043DD}" type="datetime1">
              <a:rPr lang="en-US" smtClean="0"/>
              <a:t>11/02/2022</a:t>
            </a:fld>
            <a:endParaRPr lang="en-US"/>
          </a:p>
        </p:txBody>
      </p:sp>
    </p:spTree>
    <p:extLst>
      <p:ext uri="{BB962C8B-B14F-4D97-AF65-F5344CB8AC3E}">
        <p14:creationId xmlns:p14="http://schemas.microsoft.com/office/powerpoint/2010/main" val="50180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D49C2549-EC84-4E9E-A957-1281AE8BB5F3}"/>
              </a:ext>
            </a:extLst>
          </p:cNvPr>
          <p:cNvGrpSpPr/>
          <p:nvPr/>
        </p:nvGrpSpPr>
        <p:grpSpPr>
          <a:xfrm>
            <a:off x="1005943" y="210851"/>
            <a:ext cx="9782077" cy="5998172"/>
            <a:chOff x="1005943" y="210851"/>
            <a:chExt cx="9782077" cy="5998172"/>
          </a:xfrm>
        </p:grpSpPr>
        <p:cxnSp>
          <p:nvCxnSpPr>
            <p:cNvPr id="35" name="Straight Connector 34">
              <a:extLst>
                <a:ext uri="{FF2B5EF4-FFF2-40B4-BE49-F238E27FC236}">
                  <a16:creationId xmlns:a16="http://schemas.microsoft.com/office/drawing/2014/main" id="{40E8C2C6-5CD6-4988-9594-8086D1CF0DAE}"/>
                </a:ext>
              </a:extLst>
            </p:cNvPr>
            <p:cNvCxnSpPr>
              <a:cxnSpLocks/>
            </p:cNvCxnSpPr>
            <p:nvPr/>
          </p:nvCxnSpPr>
          <p:spPr>
            <a:xfrm>
              <a:off x="7801163" y="3738625"/>
              <a:ext cx="521955" cy="26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7B4CC7A-5DAA-4F1D-AD42-1536ABEE0323}"/>
                </a:ext>
              </a:extLst>
            </p:cNvPr>
            <p:cNvGrpSpPr/>
            <p:nvPr/>
          </p:nvGrpSpPr>
          <p:grpSpPr>
            <a:xfrm>
              <a:off x="2622261" y="265276"/>
              <a:ext cx="5492749" cy="5105816"/>
              <a:chOff x="3349625" y="1028667"/>
              <a:chExt cx="5492749" cy="5105816"/>
            </a:xfrm>
          </p:grpSpPr>
          <p:sp>
            <p:nvSpPr>
              <p:cNvPr id="6" name="Freeform: Shape 5">
                <a:extLst>
                  <a:ext uri="{FF2B5EF4-FFF2-40B4-BE49-F238E27FC236}">
                    <a16:creationId xmlns:a16="http://schemas.microsoft.com/office/drawing/2014/main" id="{EDA27941-CCFD-4D32-B70B-CDF2BF245C25}"/>
                  </a:ext>
                </a:extLst>
              </p:cNvPr>
              <p:cNvSpPr/>
              <p:nvPr/>
            </p:nvSpPr>
            <p:spPr>
              <a:xfrm>
                <a:off x="7205866" y="331084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rgbClr val="FFFF99"/>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98295" tIns="329206" rIns="298296" bIns="329205"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
            <p:nvSpPr>
              <p:cNvPr id="7" name="Rectangle 6">
                <a:extLst>
                  <a:ext uri="{FF2B5EF4-FFF2-40B4-BE49-F238E27FC236}">
                    <a16:creationId xmlns:a16="http://schemas.microsoft.com/office/drawing/2014/main" id="{782F441C-0E10-4EF1-BBD0-84D376C52AF9}"/>
                  </a:ext>
                </a:extLst>
              </p:cNvPr>
              <p:cNvSpPr/>
              <p:nvPr/>
            </p:nvSpPr>
            <p:spPr>
              <a:xfrm>
                <a:off x="7139622" y="1028667"/>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EF1C923B-76E7-4CF8-B469-CD124FAC01B8}"/>
                  </a:ext>
                </a:extLst>
              </p:cNvPr>
              <p:cNvSpPr/>
              <p:nvPr/>
            </p:nvSpPr>
            <p:spPr>
              <a:xfrm>
                <a:off x="5052376" y="201858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ln>
                <a:solidFill>
                  <a:srgbClr val="C00000"/>
                </a:solidFill>
              </a:ln>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397355" tIns="428266" rIns="397356" bIns="428265"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10" name="Rectangle 9">
                <a:extLst>
                  <a:ext uri="{FF2B5EF4-FFF2-40B4-BE49-F238E27FC236}">
                    <a16:creationId xmlns:a16="http://schemas.microsoft.com/office/drawing/2014/main" id="{22853712-5337-4005-817A-491773766263}"/>
                  </a:ext>
                </a:extLst>
              </p:cNvPr>
              <p:cNvSpPr/>
              <p:nvPr/>
            </p:nvSpPr>
            <p:spPr>
              <a:xfrm>
                <a:off x="3349625" y="2323736"/>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D4EB8834-F679-4D9A-BC18-2E2EFA2C995C}"/>
                  </a:ext>
                </a:extLst>
              </p:cNvPr>
              <p:cNvSpPr/>
              <p:nvPr/>
            </p:nvSpPr>
            <p:spPr>
              <a:xfrm>
                <a:off x="6485984" y="201858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3">
                  <a:lumMod val="20000"/>
                  <a:lumOff val="8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06855" tIns="237766" rIns="206856" bIns="237765"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2" name="Freeform: Shape 11">
                <a:extLst>
                  <a:ext uri="{FF2B5EF4-FFF2-40B4-BE49-F238E27FC236}">
                    <a16:creationId xmlns:a16="http://schemas.microsoft.com/office/drawing/2014/main" id="{7B27FA01-B459-4696-887C-CF2F6034B57F}"/>
                  </a:ext>
                </a:extLst>
              </p:cNvPr>
              <p:cNvSpPr/>
              <p:nvPr/>
            </p:nvSpPr>
            <p:spPr>
              <a:xfrm>
                <a:off x="5771927" y="3313651"/>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bg1"/>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98295" tIns="329206" rIns="298296" bIns="329205"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
            <p:nvSpPr>
              <p:cNvPr id="13" name="Rectangle 12">
                <a:extLst>
                  <a:ext uri="{FF2B5EF4-FFF2-40B4-BE49-F238E27FC236}">
                    <a16:creationId xmlns:a16="http://schemas.microsoft.com/office/drawing/2014/main" id="{439B0741-DC34-4CFB-A881-8D039F3B3AC0}"/>
                  </a:ext>
                </a:extLst>
              </p:cNvPr>
              <p:cNvSpPr/>
              <p:nvPr/>
            </p:nvSpPr>
            <p:spPr>
              <a:xfrm>
                <a:off x="7139622" y="3618804"/>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22E42C9E-76D5-4EBA-9014-99CF88444A0B}"/>
                  </a:ext>
                </a:extLst>
              </p:cNvPr>
              <p:cNvSpPr/>
              <p:nvPr/>
            </p:nvSpPr>
            <p:spPr>
              <a:xfrm>
                <a:off x="4338319" y="3313651"/>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4">
                  <a:lumMod val="20000"/>
                  <a:lumOff val="8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06855" tIns="237766" rIns="206856" bIns="237765"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5" name="Freeform: Shape 14">
                <a:extLst>
                  <a:ext uri="{FF2B5EF4-FFF2-40B4-BE49-F238E27FC236}">
                    <a16:creationId xmlns:a16="http://schemas.microsoft.com/office/drawing/2014/main" id="{69137047-793F-44DB-9CAA-5D3457B9D3C1}"/>
                  </a:ext>
                </a:extLst>
              </p:cNvPr>
              <p:cNvSpPr/>
              <p:nvPr/>
            </p:nvSpPr>
            <p:spPr>
              <a:xfrm>
                <a:off x="5052376" y="4608719"/>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2">
                  <a:lumMod val="40000"/>
                  <a:lumOff val="6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98295" tIns="329206" rIns="298296" bIns="329205" numCol="1" spcCol="1270" anchor="ctr" anchorCtr="0">
                <a:noAutofit/>
              </a:bodyPr>
              <a:lstStyle/>
              <a:p>
                <a:pPr marL="0" lvl="0" indent="0" algn="ctr" defTabSz="1066800">
                  <a:lnSpc>
                    <a:spcPct val="90000"/>
                  </a:lnSpc>
                  <a:spcBef>
                    <a:spcPct val="0"/>
                  </a:spcBef>
                  <a:spcAft>
                    <a:spcPct val="35000"/>
                  </a:spcAft>
                  <a:buNone/>
                </a:pPr>
                <a:endParaRPr lang="en-US" sz="2400" kern="1200" dirty="0"/>
              </a:p>
            </p:txBody>
          </p:sp>
          <p:sp>
            <p:nvSpPr>
              <p:cNvPr id="16" name="Rectangle 15">
                <a:extLst>
                  <a:ext uri="{FF2B5EF4-FFF2-40B4-BE49-F238E27FC236}">
                    <a16:creationId xmlns:a16="http://schemas.microsoft.com/office/drawing/2014/main" id="{5B060D24-A8B8-436F-A227-AB782AD84724}"/>
                  </a:ext>
                </a:extLst>
              </p:cNvPr>
              <p:cNvSpPr/>
              <p:nvPr/>
            </p:nvSpPr>
            <p:spPr>
              <a:xfrm>
                <a:off x="3349625" y="4913872"/>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6A4F3987-E073-4341-B189-C3D7E94E64BF}"/>
                  </a:ext>
                </a:extLst>
              </p:cNvPr>
              <p:cNvSpPr/>
              <p:nvPr/>
            </p:nvSpPr>
            <p:spPr>
              <a:xfrm>
                <a:off x="6485984" y="4608719"/>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6">
                  <a:lumMod val="40000"/>
                  <a:lumOff val="6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06855" tIns="237766" rIns="206856" bIns="237765"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18" name="TextBox 17">
              <a:extLst>
                <a:ext uri="{FF2B5EF4-FFF2-40B4-BE49-F238E27FC236}">
                  <a16:creationId xmlns:a16="http://schemas.microsoft.com/office/drawing/2014/main" id="{01BEB6EF-4DEC-4084-9CF5-41E987DFCDFB}"/>
                </a:ext>
              </a:extLst>
            </p:cNvPr>
            <p:cNvSpPr txBox="1"/>
            <p:nvPr/>
          </p:nvSpPr>
          <p:spPr>
            <a:xfrm>
              <a:off x="5002357" y="2897643"/>
              <a:ext cx="1486305" cy="830997"/>
            </a:xfrm>
            <a:prstGeom prst="rect">
              <a:avLst/>
            </a:prstGeom>
            <a:noFill/>
          </p:spPr>
          <p:txBody>
            <a:bodyPr wrap="none" rtlCol="0">
              <a:spAutoFit/>
            </a:bodyPr>
            <a:lstStyle/>
            <a:p>
              <a:pPr algn="ctr"/>
              <a:r>
                <a:rPr lang="en-US" sz="2400" b="1" dirty="0">
                  <a:solidFill>
                    <a:srgbClr val="C00000"/>
                  </a:solidFill>
                </a:rPr>
                <a:t>Discrete </a:t>
              </a:r>
            </a:p>
            <a:p>
              <a:pPr algn="ctr"/>
              <a:r>
                <a:rPr lang="en-US" sz="2400" b="1" dirty="0">
                  <a:solidFill>
                    <a:srgbClr val="C00000"/>
                  </a:solidFill>
                </a:rPr>
                <a:t>RV</a:t>
              </a:r>
            </a:p>
          </p:txBody>
        </p:sp>
        <p:sp>
          <p:nvSpPr>
            <p:cNvPr id="19" name="TextBox 18">
              <a:extLst>
                <a:ext uri="{FF2B5EF4-FFF2-40B4-BE49-F238E27FC236}">
                  <a16:creationId xmlns:a16="http://schemas.microsoft.com/office/drawing/2014/main" id="{D1F732E9-F0CB-4D3C-B916-28B1FC80CC4A}"/>
                </a:ext>
              </a:extLst>
            </p:cNvPr>
            <p:cNvSpPr txBox="1"/>
            <p:nvPr/>
          </p:nvSpPr>
          <p:spPr>
            <a:xfrm>
              <a:off x="5733089" y="1604887"/>
              <a:ext cx="1367682" cy="738664"/>
            </a:xfrm>
            <a:prstGeom prst="rect">
              <a:avLst/>
            </a:prstGeom>
            <a:noFill/>
          </p:spPr>
          <p:txBody>
            <a:bodyPr wrap="none" rtlCol="0">
              <a:spAutoFit/>
            </a:bodyPr>
            <a:lstStyle/>
            <a:p>
              <a:pPr algn="ctr"/>
              <a:r>
                <a:rPr lang="en-US" sz="2400" dirty="0"/>
                <a:t>Binomial</a:t>
              </a:r>
            </a:p>
            <a:p>
              <a:pPr algn="ctr"/>
              <a:r>
                <a:rPr lang="en-US" dirty="0"/>
                <a:t>Distribution</a:t>
              </a:r>
            </a:p>
          </p:txBody>
        </p:sp>
        <p:sp>
          <p:nvSpPr>
            <p:cNvPr id="20" name="TextBox 19">
              <a:extLst>
                <a:ext uri="{FF2B5EF4-FFF2-40B4-BE49-F238E27FC236}">
                  <a16:creationId xmlns:a16="http://schemas.microsoft.com/office/drawing/2014/main" id="{284F6A82-091B-4E83-86CB-B8E21F1C8BDF}"/>
                </a:ext>
              </a:extLst>
            </p:cNvPr>
            <p:cNvSpPr txBox="1"/>
            <p:nvPr/>
          </p:nvSpPr>
          <p:spPr>
            <a:xfrm>
              <a:off x="6458368" y="2905299"/>
              <a:ext cx="1367682" cy="738664"/>
            </a:xfrm>
            <a:prstGeom prst="rect">
              <a:avLst/>
            </a:prstGeom>
            <a:noFill/>
          </p:spPr>
          <p:txBody>
            <a:bodyPr wrap="none" rtlCol="0">
              <a:spAutoFit/>
            </a:bodyPr>
            <a:lstStyle/>
            <a:p>
              <a:pPr algn="ctr"/>
              <a:r>
                <a:rPr lang="en-US" sz="2400" dirty="0"/>
                <a:t>Uniform</a:t>
              </a:r>
            </a:p>
            <a:p>
              <a:pPr algn="ctr"/>
              <a:r>
                <a:rPr lang="en-US" dirty="0"/>
                <a:t>Distribution</a:t>
              </a:r>
            </a:p>
          </p:txBody>
        </p:sp>
        <p:sp>
          <p:nvSpPr>
            <p:cNvPr id="21" name="TextBox 20">
              <a:extLst>
                <a:ext uri="{FF2B5EF4-FFF2-40B4-BE49-F238E27FC236}">
                  <a16:creationId xmlns:a16="http://schemas.microsoft.com/office/drawing/2014/main" id="{C72EA47B-8564-4750-807F-3B88E98E52B8}"/>
                </a:ext>
              </a:extLst>
            </p:cNvPr>
            <p:cNvSpPr txBox="1"/>
            <p:nvPr/>
          </p:nvSpPr>
          <p:spPr>
            <a:xfrm>
              <a:off x="4296417" y="1656253"/>
              <a:ext cx="1366080" cy="677108"/>
            </a:xfrm>
            <a:prstGeom prst="rect">
              <a:avLst/>
            </a:prstGeom>
            <a:noFill/>
          </p:spPr>
          <p:txBody>
            <a:bodyPr wrap="none" rtlCol="0">
              <a:spAutoFit/>
            </a:bodyPr>
            <a:lstStyle/>
            <a:p>
              <a:pPr algn="ctr"/>
              <a:r>
                <a:rPr lang="en-US" sz="2000" dirty="0"/>
                <a:t>Geometric</a:t>
              </a:r>
            </a:p>
            <a:p>
              <a:pPr algn="ctr"/>
              <a:r>
                <a:rPr lang="en-US" dirty="0"/>
                <a:t>Distribution</a:t>
              </a:r>
            </a:p>
          </p:txBody>
        </p:sp>
        <p:sp>
          <p:nvSpPr>
            <p:cNvPr id="22" name="TextBox 21">
              <a:extLst>
                <a:ext uri="{FF2B5EF4-FFF2-40B4-BE49-F238E27FC236}">
                  <a16:creationId xmlns:a16="http://schemas.microsoft.com/office/drawing/2014/main" id="{67EA6D3D-367C-4A92-A580-303731B59592}"/>
                </a:ext>
              </a:extLst>
            </p:cNvPr>
            <p:cNvSpPr txBox="1"/>
            <p:nvPr/>
          </p:nvSpPr>
          <p:spPr>
            <a:xfrm>
              <a:off x="4299917" y="4070330"/>
              <a:ext cx="1338828" cy="984885"/>
            </a:xfrm>
            <a:prstGeom prst="rect">
              <a:avLst/>
            </a:prstGeom>
            <a:noFill/>
          </p:spPr>
          <p:txBody>
            <a:bodyPr wrap="none" rtlCol="0">
              <a:spAutoFit/>
            </a:bodyPr>
            <a:lstStyle/>
            <a:p>
              <a:pPr algn="ctr"/>
              <a:r>
                <a:rPr lang="en-US" sz="2000" dirty="0"/>
                <a:t>Negative</a:t>
              </a:r>
            </a:p>
            <a:p>
              <a:pPr algn="ctr"/>
              <a:r>
                <a:rPr lang="en-US" sz="2000" dirty="0"/>
                <a:t>Binomial</a:t>
              </a:r>
            </a:p>
            <a:p>
              <a:pPr algn="ctr"/>
              <a:r>
                <a:rPr lang="en-US" dirty="0"/>
                <a:t>Distribution</a:t>
              </a:r>
            </a:p>
          </p:txBody>
        </p:sp>
        <p:sp>
          <p:nvSpPr>
            <p:cNvPr id="23" name="TextBox 22">
              <a:extLst>
                <a:ext uri="{FF2B5EF4-FFF2-40B4-BE49-F238E27FC236}">
                  <a16:creationId xmlns:a16="http://schemas.microsoft.com/office/drawing/2014/main" id="{AB5F6655-12CF-4A2E-A217-CDDC4CEB5E7D}"/>
                </a:ext>
              </a:extLst>
            </p:cNvPr>
            <p:cNvSpPr txBox="1"/>
            <p:nvPr/>
          </p:nvSpPr>
          <p:spPr>
            <a:xfrm>
              <a:off x="3565061" y="2770584"/>
              <a:ext cx="1394934" cy="984885"/>
            </a:xfrm>
            <a:prstGeom prst="rect">
              <a:avLst/>
            </a:prstGeom>
            <a:noFill/>
          </p:spPr>
          <p:txBody>
            <a:bodyPr wrap="none" rtlCol="0">
              <a:spAutoFit/>
            </a:bodyPr>
            <a:lstStyle/>
            <a:p>
              <a:pPr algn="ctr"/>
              <a:r>
                <a:rPr lang="en-US" sz="2000" dirty="0"/>
                <a:t>Hyper-</a:t>
              </a:r>
            </a:p>
            <a:p>
              <a:pPr algn="ctr"/>
              <a:r>
                <a:rPr lang="en-US" sz="2000" dirty="0"/>
                <a:t>-geometric</a:t>
              </a:r>
            </a:p>
            <a:p>
              <a:pPr algn="ctr"/>
              <a:r>
                <a:rPr lang="en-US" dirty="0"/>
                <a:t>Distribution</a:t>
              </a:r>
            </a:p>
          </p:txBody>
        </p:sp>
        <p:sp>
          <p:nvSpPr>
            <p:cNvPr id="24" name="TextBox 23">
              <a:extLst>
                <a:ext uri="{FF2B5EF4-FFF2-40B4-BE49-F238E27FC236}">
                  <a16:creationId xmlns:a16="http://schemas.microsoft.com/office/drawing/2014/main" id="{E80F7639-EB52-4147-9D3B-18248A5637F1}"/>
                </a:ext>
              </a:extLst>
            </p:cNvPr>
            <p:cNvSpPr txBox="1"/>
            <p:nvPr/>
          </p:nvSpPr>
          <p:spPr>
            <a:xfrm>
              <a:off x="5742844" y="4262540"/>
              <a:ext cx="1338828" cy="677108"/>
            </a:xfrm>
            <a:prstGeom prst="rect">
              <a:avLst/>
            </a:prstGeom>
            <a:noFill/>
          </p:spPr>
          <p:txBody>
            <a:bodyPr wrap="none" rtlCol="0">
              <a:spAutoFit/>
            </a:bodyPr>
            <a:lstStyle/>
            <a:p>
              <a:pPr algn="ctr"/>
              <a:r>
                <a:rPr lang="en-US" sz="2000" dirty="0"/>
                <a:t>Poisson</a:t>
              </a:r>
            </a:p>
            <a:p>
              <a:pPr algn="ctr"/>
              <a:r>
                <a:rPr lang="en-US" dirty="0"/>
                <a:t>Distribution</a:t>
              </a:r>
            </a:p>
          </p:txBody>
        </p:sp>
        <p:cxnSp>
          <p:nvCxnSpPr>
            <p:cNvPr id="26" name="Straight Connector 25">
              <a:extLst>
                <a:ext uri="{FF2B5EF4-FFF2-40B4-BE49-F238E27FC236}">
                  <a16:creationId xmlns:a16="http://schemas.microsoft.com/office/drawing/2014/main" id="{43DA35DB-9626-4964-B25D-1EA05F6883CF}"/>
                </a:ext>
              </a:extLst>
            </p:cNvPr>
            <p:cNvCxnSpPr>
              <a:cxnSpLocks/>
            </p:cNvCxnSpPr>
            <p:nvPr/>
          </p:nvCxnSpPr>
          <p:spPr>
            <a:xfrm flipV="1">
              <a:off x="7077501" y="1295842"/>
              <a:ext cx="474202" cy="283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8FD0543-AB27-45B8-B0C4-F7A7B157418A}"/>
                </a:ext>
              </a:extLst>
            </p:cNvPr>
            <p:cNvSpPr txBox="1"/>
            <p:nvPr/>
          </p:nvSpPr>
          <p:spPr>
            <a:xfrm>
              <a:off x="7589709" y="894596"/>
              <a:ext cx="3198311" cy="646331"/>
            </a:xfrm>
            <a:prstGeom prst="rect">
              <a:avLst/>
            </a:prstGeom>
            <a:noFill/>
          </p:spPr>
          <p:txBody>
            <a:bodyPr wrap="none" rtlCol="0">
              <a:spAutoFit/>
            </a:bodyPr>
            <a:lstStyle/>
            <a:p>
              <a:r>
                <a:rPr lang="en-US" dirty="0"/>
                <a:t>X = number of successes </a:t>
              </a:r>
            </a:p>
            <a:p>
              <a:r>
                <a:rPr lang="en-US" dirty="0"/>
                <a:t>in a series of n Bernoulli trials</a:t>
              </a:r>
            </a:p>
          </p:txBody>
        </p:sp>
        <p:sp>
          <p:nvSpPr>
            <p:cNvPr id="33" name="TextBox 32">
              <a:extLst>
                <a:ext uri="{FF2B5EF4-FFF2-40B4-BE49-F238E27FC236}">
                  <a16:creationId xmlns:a16="http://schemas.microsoft.com/office/drawing/2014/main" id="{2F65895C-5CF1-4E8F-8351-0FEA11059ED3}"/>
                </a:ext>
              </a:extLst>
            </p:cNvPr>
            <p:cNvSpPr txBox="1"/>
            <p:nvPr/>
          </p:nvSpPr>
          <p:spPr>
            <a:xfrm>
              <a:off x="8438521" y="3770871"/>
              <a:ext cx="1705916" cy="646331"/>
            </a:xfrm>
            <a:prstGeom prst="rect">
              <a:avLst/>
            </a:prstGeom>
            <a:noFill/>
          </p:spPr>
          <p:txBody>
            <a:bodyPr wrap="none" rtlCol="0">
              <a:spAutoFit/>
            </a:bodyPr>
            <a:lstStyle/>
            <a:p>
              <a:r>
                <a:rPr lang="en-US" dirty="0"/>
                <a:t>P(X = x</a:t>
              </a:r>
              <a:r>
                <a:rPr lang="en-US" baseline="-25000" dirty="0"/>
                <a:t>i</a:t>
              </a:r>
              <a:r>
                <a:rPr lang="en-US" dirty="0"/>
                <a:t>) = 1/n </a:t>
              </a:r>
            </a:p>
            <a:p>
              <a:r>
                <a:rPr lang="en-US" dirty="0"/>
                <a:t>for </a:t>
              </a:r>
              <a:r>
                <a:rPr lang="en-US" dirty="0" err="1"/>
                <a:t>i</a:t>
              </a:r>
              <a:r>
                <a:rPr lang="en-US" dirty="0"/>
                <a:t> =1, …, n</a:t>
              </a:r>
            </a:p>
          </p:txBody>
        </p:sp>
        <p:cxnSp>
          <p:nvCxnSpPr>
            <p:cNvPr id="39" name="Straight Connector 38">
              <a:extLst>
                <a:ext uri="{FF2B5EF4-FFF2-40B4-BE49-F238E27FC236}">
                  <a16:creationId xmlns:a16="http://schemas.microsoft.com/office/drawing/2014/main" id="{2DEDF6E1-7ADC-446F-8321-000058742595}"/>
                </a:ext>
              </a:extLst>
            </p:cNvPr>
            <p:cNvCxnSpPr/>
            <p:nvPr/>
          </p:nvCxnSpPr>
          <p:spPr>
            <a:xfrm>
              <a:off x="6412258" y="5371092"/>
              <a:ext cx="0" cy="468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B7EB97B-ED2F-4ADE-8BC9-BF71216F8CDA}"/>
                </a:ext>
              </a:extLst>
            </p:cNvPr>
            <p:cNvSpPr txBox="1"/>
            <p:nvPr/>
          </p:nvSpPr>
          <p:spPr>
            <a:xfrm>
              <a:off x="5742844" y="5839691"/>
              <a:ext cx="2858475" cy="369332"/>
            </a:xfrm>
            <a:prstGeom prst="rect">
              <a:avLst/>
            </a:prstGeom>
            <a:noFill/>
          </p:spPr>
          <p:txBody>
            <a:bodyPr wrap="none" rtlCol="0">
              <a:spAutoFit/>
            </a:bodyPr>
            <a:lstStyle/>
            <a:p>
              <a:r>
                <a:rPr lang="en-US" dirty="0"/>
                <a:t>X = number of rare events</a:t>
              </a:r>
            </a:p>
          </p:txBody>
        </p:sp>
        <p:cxnSp>
          <p:nvCxnSpPr>
            <p:cNvPr id="41" name="Straight Connector 40">
              <a:extLst>
                <a:ext uri="{FF2B5EF4-FFF2-40B4-BE49-F238E27FC236}">
                  <a16:creationId xmlns:a16="http://schemas.microsoft.com/office/drawing/2014/main" id="{088D2E25-178D-4C48-AC63-BF60EBB5E9ED}"/>
                </a:ext>
              </a:extLst>
            </p:cNvPr>
            <p:cNvCxnSpPr>
              <a:cxnSpLocks/>
            </p:cNvCxnSpPr>
            <p:nvPr/>
          </p:nvCxnSpPr>
          <p:spPr>
            <a:xfrm flipH="1">
              <a:off x="3742093" y="5030537"/>
              <a:ext cx="572529" cy="314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27BEAFA-C599-4C81-AE6B-D62744EBFD12}"/>
                </a:ext>
              </a:extLst>
            </p:cNvPr>
            <p:cNvSpPr txBox="1"/>
            <p:nvPr/>
          </p:nvSpPr>
          <p:spPr>
            <a:xfrm>
              <a:off x="1005943" y="1781107"/>
              <a:ext cx="3009976" cy="923330"/>
            </a:xfrm>
            <a:prstGeom prst="rect">
              <a:avLst/>
            </a:prstGeom>
            <a:noFill/>
          </p:spPr>
          <p:txBody>
            <a:bodyPr wrap="square" rtlCol="0">
              <a:spAutoFit/>
            </a:bodyPr>
            <a:lstStyle/>
            <a:p>
              <a:r>
                <a:rPr lang="en-US" dirty="0"/>
                <a:t>X = number of successes</a:t>
              </a:r>
            </a:p>
            <a:p>
              <a:r>
                <a:rPr lang="en-US" dirty="0"/>
                <a:t>in sample of size n from N objects</a:t>
              </a:r>
            </a:p>
          </p:txBody>
        </p:sp>
        <p:cxnSp>
          <p:nvCxnSpPr>
            <p:cNvPr id="45" name="Straight Connector 44">
              <a:extLst>
                <a:ext uri="{FF2B5EF4-FFF2-40B4-BE49-F238E27FC236}">
                  <a16:creationId xmlns:a16="http://schemas.microsoft.com/office/drawing/2014/main" id="{FA8C9321-B629-4991-ACEB-7742DCF65F5C}"/>
                </a:ext>
              </a:extLst>
            </p:cNvPr>
            <p:cNvCxnSpPr>
              <a:cxnSpLocks/>
            </p:cNvCxnSpPr>
            <p:nvPr/>
          </p:nvCxnSpPr>
          <p:spPr>
            <a:xfrm flipH="1" flipV="1">
              <a:off x="3003169" y="2557843"/>
              <a:ext cx="595506" cy="32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779CE64-7012-4CE7-B31A-8F56A8527380}"/>
                </a:ext>
              </a:extLst>
            </p:cNvPr>
            <p:cNvSpPr txBox="1"/>
            <p:nvPr/>
          </p:nvSpPr>
          <p:spPr>
            <a:xfrm>
              <a:off x="1823853" y="5381881"/>
              <a:ext cx="2713216" cy="646331"/>
            </a:xfrm>
            <a:prstGeom prst="rect">
              <a:avLst/>
            </a:prstGeom>
            <a:noFill/>
          </p:spPr>
          <p:txBody>
            <a:bodyPr wrap="square" rtlCol="0">
              <a:spAutoFit/>
            </a:bodyPr>
            <a:lstStyle/>
            <a:p>
              <a:r>
                <a:rPr lang="en-US" dirty="0"/>
                <a:t>X = number of trials until having r successes</a:t>
              </a:r>
            </a:p>
          </p:txBody>
        </p:sp>
        <p:sp>
          <p:nvSpPr>
            <p:cNvPr id="48" name="TextBox 47">
              <a:extLst>
                <a:ext uri="{FF2B5EF4-FFF2-40B4-BE49-F238E27FC236}">
                  <a16:creationId xmlns:a16="http://schemas.microsoft.com/office/drawing/2014/main" id="{A6C4F436-9428-4EDE-8802-07FB8B92FF27}"/>
                </a:ext>
              </a:extLst>
            </p:cNvPr>
            <p:cNvSpPr txBox="1"/>
            <p:nvPr/>
          </p:nvSpPr>
          <p:spPr>
            <a:xfrm>
              <a:off x="3896652" y="210851"/>
              <a:ext cx="2713216" cy="646331"/>
            </a:xfrm>
            <a:prstGeom prst="rect">
              <a:avLst/>
            </a:prstGeom>
            <a:noFill/>
          </p:spPr>
          <p:txBody>
            <a:bodyPr wrap="square" rtlCol="0">
              <a:spAutoFit/>
            </a:bodyPr>
            <a:lstStyle/>
            <a:p>
              <a:r>
                <a:rPr lang="en-US" dirty="0"/>
                <a:t>X = number of trials until the 1</a:t>
              </a:r>
              <a:r>
                <a:rPr lang="en-US" baseline="30000" dirty="0"/>
                <a:t>st</a:t>
              </a:r>
              <a:r>
                <a:rPr lang="en-US" dirty="0"/>
                <a:t> success</a:t>
              </a:r>
            </a:p>
          </p:txBody>
        </p:sp>
        <p:cxnSp>
          <p:nvCxnSpPr>
            <p:cNvPr id="49" name="Straight Connector 48">
              <a:extLst>
                <a:ext uri="{FF2B5EF4-FFF2-40B4-BE49-F238E27FC236}">
                  <a16:creationId xmlns:a16="http://schemas.microsoft.com/office/drawing/2014/main" id="{45C607D6-7BFF-4C39-AF6C-D4656084135A}"/>
                </a:ext>
              </a:extLst>
            </p:cNvPr>
            <p:cNvCxnSpPr>
              <a:cxnSpLocks/>
            </p:cNvCxnSpPr>
            <p:nvPr/>
          </p:nvCxnSpPr>
          <p:spPr>
            <a:xfrm flipV="1">
              <a:off x="4986920" y="927385"/>
              <a:ext cx="0" cy="322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4140F0CB-56F3-40E8-A44F-20812DBE1E5E}"/>
              </a:ext>
            </a:extLst>
          </p:cNvPr>
          <p:cNvSpPr>
            <a:spLocks noGrp="1"/>
          </p:cNvSpPr>
          <p:nvPr>
            <p:ph type="sldNum" sz="quarter" idx="12"/>
          </p:nvPr>
        </p:nvSpPr>
        <p:spPr/>
        <p:txBody>
          <a:bodyPr/>
          <a:lstStyle/>
          <a:p>
            <a:fld id="{2DEADCFE-5315-4273-BD0A-1896A72C3303}" type="slidenum">
              <a:rPr lang="en-US" smtClean="0"/>
              <a:t>3</a:t>
            </a:fld>
            <a:endParaRPr lang="en-US"/>
          </a:p>
        </p:txBody>
      </p:sp>
      <p:sp>
        <p:nvSpPr>
          <p:cNvPr id="3" name="Footer Placeholder 2">
            <a:extLst>
              <a:ext uri="{FF2B5EF4-FFF2-40B4-BE49-F238E27FC236}">
                <a16:creationId xmlns:a16="http://schemas.microsoft.com/office/drawing/2014/main" id="{AAC7EEAC-1A81-462A-9583-1D903123D284}"/>
              </a:ext>
            </a:extLst>
          </p:cNvPr>
          <p:cNvSpPr>
            <a:spLocks noGrp="1"/>
          </p:cNvSpPr>
          <p:nvPr>
            <p:ph type="ftr" sz="quarter" idx="11"/>
          </p:nvPr>
        </p:nvSpPr>
        <p:spPr/>
        <p:txBody>
          <a:bodyPr/>
          <a:lstStyle/>
          <a:p>
            <a:r>
              <a:rPr lang="fr-FR"/>
              <a:t>Chapter 3 - Discrete random variables</a:t>
            </a:r>
            <a:endParaRPr lang="en-US"/>
          </a:p>
        </p:txBody>
      </p:sp>
      <p:sp>
        <p:nvSpPr>
          <p:cNvPr id="4" name="Date Placeholder 3"/>
          <p:cNvSpPr>
            <a:spLocks noGrp="1"/>
          </p:cNvSpPr>
          <p:nvPr>
            <p:ph type="dt" sz="half" idx="10"/>
          </p:nvPr>
        </p:nvSpPr>
        <p:spPr/>
        <p:txBody>
          <a:bodyPr/>
          <a:lstStyle/>
          <a:p>
            <a:fld id="{A99A8EC4-6EEB-4C0B-ABB3-0499461FAC22}" type="datetime1">
              <a:rPr lang="en-US" smtClean="0"/>
              <a:t>11/02/2022</a:t>
            </a:fld>
            <a:endParaRPr lang="en-US"/>
          </a:p>
        </p:txBody>
      </p:sp>
    </p:spTree>
    <p:extLst>
      <p:ext uri="{BB962C8B-B14F-4D97-AF65-F5344CB8AC3E}">
        <p14:creationId xmlns:p14="http://schemas.microsoft.com/office/powerpoint/2010/main" val="1243381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1200" y="1155700"/>
            <a:ext cx="10934700" cy="3594100"/>
          </a:xfrm>
          <a:prstGeom prst="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EDA22-BECE-40F1-81C9-1331DC9E165E}"/>
              </a:ext>
            </a:extLst>
          </p:cNvPr>
          <p:cNvSpPr>
            <a:spLocks noGrp="1"/>
          </p:cNvSpPr>
          <p:nvPr>
            <p:ph type="title"/>
          </p:nvPr>
        </p:nvSpPr>
        <p:spPr/>
        <p:txBody>
          <a:bodyPr/>
          <a:lstStyle/>
          <a:p>
            <a:r>
              <a:rPr lang="en-US" dirty="0"/>
              <a:t>Geometric Distribution</a:t>
            </a:r>
          </a:p>
        </p:txBody>
      </p:sp>
      <p:sp>
        <p:nvSpPr>
          <p:cNvPr id="3" name="Content Placeholder 2">
            <a:extLst>
              <a:ext uri="{FF2B5EF4-FFF2-40B4-BE49-F238E27FC236}">
                <a16:creationId xmlns:a16="http://schemas.microsoft.com/office/drawing/2014/main" id="{478B4F57-20E9-4E23-BDAA-F8C532A253D1}"/>
              </a:ext>
            </a:extLst>
          </p:cNvPr>
          <p:cNvSpPr>
            <a:spLocks noGrp="1"/>
          </p:cNvSpPr>
          <p:nvPr>
            <p:ph idx="1"/>
          </p:nvPr>
        </p:nvSpPr>
        <p:spPr>
          <a:xfrm>
            <a:off x="861652" y="1363807"/>
            <a:ext cx="10515600" cy="4351338"/>
          </a:xfrm>
        </p:spPr>
        <p:txBody>
          <a:bodyPr/>
          <a:lstStyle/>
          <a:p>
            <a:pPr marL="0" indent="0">
              <a:buNone/>
            </a:pPr>
            <a:r>
              <a:rPr lang="en-US" sz="2400" dirty="0"/>
              <a:t>In a series of Bernoulli trials (independent trials with constant probability </a:t>
            </a:r>
            <a:r>
              <a:rPr lang="en-US" sz="2400" b="1" i="1" dirty="0"/>
              <a:t>p of a success</a:t>
            </a:r>
            <a:r>
              <a:rPr lang="en-US" sz="2400" dirty="0"/>
              <a:t>),</a:t>
            </a:r>
            <a:r>
              <a:rPr lang="en-US" dirty="0"/>
              <a:t> let the random variable X denote the number of trials </a:t>
            </a:r>
            <a:r>
              <a:rPr lang="en-US" i="1" dirty="0">
                <a:solidFill>
                  <a:srgbClr val="C00000"/>
                </a:solidFill>
              </a:rPr>
              <a:t>until the first success</a:t>
            </a:r>
            <a:r>
              <a:rPr lang="en-US" dirty="0"/>
              <a:t>. Then X is a </a:t>
            </a:r>
            <a:r>
              <a:rPr lang="en-US" i="1" dirty="0">
                <a:solidFill>
                  <a:srgbClr val="C00000"/>
                </a:solidFill>
              </a:rPr>
              <a:t>geometric </a:t>
            </a:r>
            <a:r>
              <a:rPr lang="en-US" dirty="0"/>
              <a:t>random variable </a:t>
            </a:r>
            <a:r>
              <a:rPr lang="en-US" sz="2400" dirty="0"/>
              <a:t>with </a:t>
            </a:r>
            <a:r>
              <a:rPr lang="en-US" sz="2400" dirty="0">
                <a:solidFill>
                  <a:srgbClr val="3333FF"/>
                </a:solidFill>
              </a:rPr>
              <a:t>parameter 0 &lt; p &lt; 1 </a:t>
            </a:r>
            <a:r>
              <a:rPr lang="en-US" sz="2400" dirty="0"/>
              <a:t>and</a:t>
            </a:r>
          </a:p>
          <a:p>
            <a:pPr marL="0" indent="0" algn="ctr">
              <a:buNone/>
            </a:pPr>
            <a:r>
              <a:rPr lang="en-US" dirty="0"/>
              <a:t>P(the </a:t>
            </a:r>
            <a:r>
              <a:rPr lang="en-US" dirty="0">
                <a:solidFill>
                  <a:srgbClr val="3333FF"/>
                </a:solidFill>
              </a:rPr>
              <a:t>1</a:t>
            </a:r>
            <a:r>
              <a:rPr lang="en-US" baseline="30000" dirty="0">
                <a:solidFill>
                  <a:srgbClr val="3333FF"/>
                </a:solidFill>
              </a:rPr>
              <a:t>st</a:t>
            </a:r>
            <a:r>
              <a:rPr lang="en-US" dirty="0">
                <a:solidFill>
                  <a:srgbClr val="3333FF"/>
                </a:solidFill>
              </a:rPr>
              <a:t> success </a:t>
            </a:r>
            <a:r>
              <a:rPr lang="en-US" dirty="0"/>
              <a:t>occurs on the </a:t>
            </a:r>
            <a:r>
              <a:rPr lang="en-US" dirty="0">
                <a:solidFill>
                  <a:srgbClr val="3333FF"/>
                </a:solidFill>
              </a:rPr>
              <a:t>x-</a:t>
            </a:r>
            <a:r>
              <a:rPr lang="en-US" dirty="0" err="1">
                <a:solidFill>
                  <a:srgbClr val="3333FF"/>
                </a:solidFill>
              </a:rPr>
              <a:t>th</a:t>
            </a:r>
            <a:r>
              <a:rPr lang="en-US" dirty="0">
                <a:solidFill>
                  <a:srgbClr val="3333FF"/>
                </a:solidFill>
              </a:rPr>
              <a:t> trial</a:t>
            </a:r>
            <a:r>
              <a:rPr lang="en-US" dirty="0"/>
              <a:t>) is</a:t>
            </a:r>
          </a:p>
          <a:p>
            <a:pPr marL="0" indent="0" algn="ctr">
              <a:buNone/>
            </a:pPr>
            <a:r>
              <a:rPr lang="en-US" dirty="0"/>
              <a:t>f(x) = </a:t>
            </a:r>
            <a:r>
              <a:rPr lang="en-US" dirty="0">
                <a:solidFill>
                  <a:srgbClr val="C00000"/>
                </a:solidFill>
              </a:rPr>
              <a:t>(1 - p)</a:t>
            </a:r>
            <a:r>
              <a:rPr lang="en-US" baseline="30000" dirty="0">
                <a:solidFill>
                  <a:srgbClr val="C00000"/>
                </a:solidFill>
              </a:rPr>
              <a:t>x-1</a:t>
            </a:r>
            <a:r>
              <a:rPr lang="en-US" dirty="0">
                <a:solidFill>
                  <a:srgbClr val="3333FF"/>
                </a:solidFill>
              </a:rPr>
              <a:t>p</a:t>
            </a:r>
            <a:r>
              <a:rPr lang="en-US" dirty="0"/>
              <a:t>, x = 1, 2, … </a:t>
            </a:r>
          </a:p>
        </p:txBody>
      </p:sp>
      <p:cxnSp>
        <p:nvCxnSpPr>
          <p:cNvPr id="5" name="Connector: Curved 4">
            <a:extLst>
              <a:ext uri="{FF2B5EF4-FFF2-40B4-BE49-F238E27FC236}">
                <a16:creationId xmlns:a16="http://schemas.microsoft.com/office/drawing/2014/main" id="{3892C45E-25FA-4ECB-B356-0617AB30F73C}"/>
              </a:ext>
            </a:extLst>
          </p:cNvPr>
          <p:cNvCxnSpPr>
            <a:cxnSpLocks/>
          </p:cNvCxnSpPr>
          <p:nvPr/>
        </p:nvCxnSpPr>
        <p:spPr>
          <a:xfrm flipV="1">
            <a:off x="4945911" y="3885906"/>
            <a:ext cx="405248" cy="342105"/>
          </a:xfrm>
          <a:prstGeom prst="curvedConnector3">
            <a:avLst>
              <a:gd name="adj1" fmla="val 98718"/>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430BB134-A1A5-4EB0-AB19-A0A42EEE70AC}"/>
              </a:ext>
            </a:extLst>
          </p:cNvPr>
          <p:cNvSpPr txBox="1"/>
          <p:nvPr/>
        </p:nvSpPr>
        <p:spPr>
          <a:xfrm>
            <a:off x="3706099" y="4225001"/>
            <a:ext cx="2403222" cy="369332"/>
          </a:xfrm>
          <a:prstGeom prst="rect">
            <a:avLst/>
          </a:prstGeom>
          <a:noFill/>
        </p:spPr>
        <p:txBody>
          <a:bodyPr wrap="none" rtlCol="0">
            <a:spAutoFit/>
          </a:bodyPr>
          <a:lstStyle/>
          <a:p>
            <a:r>
              <a:rPr lang="en-US" dirty="0"/>
              <a:t>x-1 trials with </a:t>
            </a:r>
            <a:r>
              <a:rPr lang="en-US" dirty="0">
                <a:solidFill>
                  <a:srgbClr val="C00000"/>
                </a:solidFill>
              </a:rPr>
              <a:t>failures</a:t>
            </a:r>
            <a:r>
              <a:rPr lang="en-US" dirty="0"/>
              <a:t> </a:t>
            </a:r>
          </a:p>
        </p:txBody>
      </p:sp>
      <p:cxnSp>
        <p:nvCxnSpPr>
          <p:cNvPr id="14" name="Connector: Curved 13">
            <a:extLst>
              <a:ext uri="{FF2B5EF4-FFF2-40B4-BE49-F238E27FC236}">
                <a16:creationId xmlns:a16="http://schemas.microsoft.com/office/drawing/2014/main" id="{5F147D10-75C0-46ED-8D35-697DB2B0EA29}"/>
              </a:ext>
            </a:extLst>
          </p:cNvPr>
          <p:cNvCxnSpPr>
            <a:cxnSpLocks/>
          </p:cNvCxnSpPr>
          <p:nvPr/>
        </p:nvCxnSpPr>
        <p:spPr>
          <a:xfrm rot="10800000">
            <a:off x="6247750" y="3872504"/>
            <a:ext cx="523123" cy="383669"/>
          </a:xfrm>
          <a:prstGeom prst="curvedConnector3">
            <a:avLst>
              <a:gd name="adj1" fmla="val 87740"/>
            </a:avLst>
          </a:prstGeom>
          <a:ln w="38100">
            <a:solidFill>
              <a:srgbClr val="3333FF"/>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67474807-69B2-4DA2-8CAA-B6E3B81F6D8E}"/>
              </a:ext>
            </a:extLst>
          </p:cNvPr>
          <p:cNvSpPr txBox="1"/>
          <p:nvPr/>
        </p:nvSpPr>
        <p:spPr>
          <a:xfrm>
            <a:off x="6237357" y="4225001"/>
            <a:ext cx="4031873" cy="369332"/>
          </a:xfrm>
          <a:prstGeom prst="rect">
            <a:avLst/>
          </a:prstGeom>
          <a:noFill/>
        </p:spPr>
        <p:txBody>
          <a:bodyPr wrap="none" rtlCol="0">
            <a:spAutoFit/>
          </a:bodyPr>
          <a:lstStyle/>
          <a:p>
            <a:r>
              <a:rPr lang="en-US" dirty="0"/>
              <a:t>the last trial (x-</a:t>
            </a:r>
            <a:r>
              <a:rPr lang="en-US" dirty="0" err="1"/>
              <a:t>th</a:t>
            </a:r>
            <a:r>
              <a:rPr lang="en-US" dirty="0"/>
              <a:t> trial) with a </a:t>
            </a:r>
            <a:r>
              <a:rPr lang="en-US" dirty="0">
                <a:solidFill>
                  <a:srgbClr val="3333FF"/>
                </a:solidFill>
              </a:rPr>
              <a:t>success</a:t>
            </a:r>
            <a:r>
              <a:rPr lang="en-US" dirty="0"/>
              <a:t> </a:t>
            </a:r>
          </a:p>
        </p:txBody>
      </p:sp>
      <p:sp>
        <p:nvSpPr>
          <p:cNvPr id="20" name="TextBox 19">
            <a:extLst>
              <a:ext uri="{FF2B5EF4-FFF2-40B4-BE49-F238E27FC236}">
                <a16:creationId xmlns:a16="http://schemas.microsoft.com/office/drawing/2014/main" id="{E924A805-FCFB-4AD0-A275-5DD440CFD3C5}"/>
              </a:ext>
            </a:extLst>
          </p:cNvPr>
          <p:cNvSpPr txBox="1"/>
          <p:nvPr/>
        </p:nvSpPr>
        <p:spPr>
          <a:xfrm>
            <a:off x="957119" y="4877829"/>
            <a:ext cx="10223066" cy="1107996"/>
          </a:xfrm>
          <a:prstGeom prst="rect">
            <a:avLst/>
          </a:prstGeom>
          <a:noFill/>
        </p:spPr>
        <p:txBody>
          <a:bodyPr wrap="square" rtlCol="0">
            <a:spAutoFit/>
          </a:bodyPr>
          <a:lstStyle/>
          <a:p>
            <a:r>
              <a:rPr lang="en-US" sz="2200" b="1" u="sng" dirty="0">
                <a:solidFill>
                  <a:srgbClr val="C00000"/>
                </a:solidFill>
              </a:rPr>
              <a:t>Ex.</a:t>
            </a:r>
            <a:r>
              <a:rPr lang="en-US" sz="2200" dirty="0"/>
              <a:t> A search engine goes through a list of sites looking for a given key phrase. Suppose the search terminates </a:t>
            </a:r>
            <a:r>
              <a:rPr lang="en-US" sz="2200" dirty="0">
                <a:solidFill>
                  <a:srgbClr val="C00000"/>
                </a:solidFill>
              </a:rPr>
              <a:t>as soon as</a:t>
            </a:r>
            <a:r>
              <a:rPr lang="en-US" sz="2200" dirty="0"/>
              <a:t> the key phrase is found. The number of sites visited has geometric distribution.</a:t>
            </a:r>
          </a:p>
        </p:txBody>
      </p:sp>
      <p:sp>
        <p:nvSpPr>
          <p:cNvPr id="4" name="Slide Number Placeholder 3">
            <a:extLst>
              <a:ext uri="{FF2B5EF4-FFF2-40B4-BE49-F238E27FC236}">
                <a16:creationId xmlns:a16="http://schemas.microsoft.com/office/drawing/2014/main" id="{2F5A17EA-53DC-45FC-94A1-A569E5FAB9DA}"/>
              </a:ext>
            </a:extLst>
          </p:cNvPr>
          <p:cNvSpPr>
            <a:spLocks noGrp="1"/>
          </p:cNvSpPr>
          <p:nvPr>
            <p:ph type="sldNum" sz="quarter" idx="12"/>
          </p:nvPr>
        </p:nvSpPr>
        <p:spPr/>
        <p:txBody>
          <a:bodyPr/>
          <a:lstStyle/>
          <a:p>
            <a:fld id="{2DEADCFE-5315-4273-BD0A-1896A72C3303}" type="slidenum">
              <a:rPr lang="en-US" smtClean="0"/>
              <a:t>30</a:t>
            </a:fld>
            <a:endParaRPr lang="en-US"/>
          </a:p>
        </p:txBody>
      </p:sp>
      <p:sp>
        <p:nvSpPr>
          <p:cNvPr id="6" name="Footer Placeholder 5">
            <a:extLst>
              <a:ext uri="{FF2B5EF4-FFF2-40B4-BE49-F238E27FC236}">
                <a16:creationId xmlns:a16="http://schemas.microsoft.com/office/drawing/2014/main" id="{61F2FD5F-4327-441F-AFE3-7318A1964A88}"/>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EE1DDFC5-25A9-4E73-9D7A-1322EF83F5BE}" type="datetime1">
              <a:rPr lang="en-US" smtClean="0"/>
              <a:t>11/02/2022</a:t>
            </a:fld>
            <a:endParaRPr lang="en-US"/>
          </a:p>
        </p:txBody>
      </p:sp>
    </p:spTree>
    <p:extLst>
      <p:ext uri="{BB962C8B-B14F-4D97-AF65-F5344CB8AC3E}">
        <p14:creationId xmlns:p14="http://schemas.microsoft.com/office/powerpoint/2010/main" val="288203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2B58-19C6-4919-947F-A545E031DC30}"/>
              </a:ext>
            </a:extLst>
          </p:cNvPr>
          <p:cNvSpPr>
            <a:spLocks noGrp="1"/>
          </p:cNvSpPr>
          <p:nvPr>
            <p:ph type="title"/>
          </p:nvPr>
        </p:nvSpPr>
        <p:spPr/>
        <p:txBody>
          <a:bodyPr/>
          <a:lstStyle/>
          <a:p>
            <a:r>
              <a:rPr lang="en-US" dirty="0"/>
              <a:t>Geometric Distribution - Ex</a:t>
            </a:r>
          </a:p>
        </p:txBody>
      </p:sp>
      <p:sp>
        <p:nvSpPr>
          <p:cNvPr id="3" name="Content Placeholder 2">
            <a:extLst>
              <a:ext uri="{FF2B5EF4-FFF2-40B4-BE49-F238E27FC236}">
                <a16:creationId xmlns:a16="http://schemas.microsoft.com/office/drawing/2014/main" id="{3949D1E7-D619-4630-8676-9655FB15DFEB}"/>
              </a:ext>
            </a:extLst>
          </p:cNvPr>
          <p:cNvSpPr>
            <a:spLocks noGrp="1"/>
          </p:cNvSpPr>
          <p:nvPr>
            <p:ph idx="1"/>
          </p:nvPr>
        </p:nvSpPr>
        <p:spPr>
          <a:xfrm>
            <a:off x="838200" y="1481571"/>
            <a:ext cx="10515600" cy="4351338"/>
          </a:xfrm>
        </p:spPr>
        <p:txBody>
          <a:bodyPr/>
          <a:lstStyle/>
          <a:p>
            <a:pPr marL="0" indent="0">
              <a:buNone/>
            </a:pPr>
            <a:r>
              <a:rPr lang="en-US" dirty="0"/>
              <a:t>The probability that a bit transmitted through a digital transmission channel is received in </a:t>
            </a:r>
            <a:r>
              <a:rPr lang="en-US" i="1" dirty="0">
                <a:solidFill>
                  <a:srgbClr val="C00000"/>
                </a:solidFill>
              </a:rPr>
              <a:t>error</a:t>
            </a:r>
            <a:r>
              <a:rPr lang="en-US" dirty="0"/>
              <a:t> is 0.1. Assume the transmissions are independent events, and let the random variable X denote the number of bits transmitted </a:t>
            </a:r>
            <a:r>
              <a:rPr lang="en-US" i="1" dirty="0">
                <a:solidFill>
                  <a:srgbClr val="C00000"/>
                </a:solidFill>
              </a:rPr>
              <a:t>until</a:t>
            </a:r>
            <a:r>
              <a:rPr lang="en-US" dirty="0"/>
              <a:t> the first error. Find </a:t>
            </a:r>
            <a:r>
              <a:rPr lang="en-US" dirty="0">
                <a:solidFill>
                  <a:srgbClr val="3333FF"/>
                </a:solidFill>
              </a:rPr>
              <a:t>P(X = 5)</a:t>
            </a:r>
          </a:p>
          <a:p>
            <a:pPr marL="0" indent="0">
              <a:buNone/>
            </a:pPr>
            <a:endParaRPr lang="en-US" dirty="0"/>
          </a:p>
          <a:p>
            <a:pPr marL="0" indent="0" algn="ctr">
              <a:buNone/>
            </a:pPr>
            <a:r>
              <a:rPr lang="en-US" dirty="0"/>
              <a:t>P(X = 5) = P(OOOOE) = 0.9</a:t>
            </a:r>
            <a:r>
              <a:rPr lang="en-US" baseline="30000" dirty="0"/>
              <a:t>4</a:t>
            </a:r>
            <a:r>
              <a:rPr lang="en-US" dirty="0"/>
              <a:t>0.1 = 0.0656</a:t>
            </a:r>
          </a:p>
        </p:txBody>
      </p:sp>
      <p:cxnSp>
        <p:nvCxnSpPr>
          <p:cNvPr id="4" name="Connector: Curved 3">
            <a:extLst>
              <a:ext uri="{FF2B5EF4-FFF2-40B4-BE49-F238E27FC236}">
                <a16:creationId xmlns:a16="http://schemas.microsoft.com/office/drawing/2014/main" id="{6D09EF10-25BB-4BFE-9B5F-7AB6B53DB6F1}"/>
              </a:ext>
            </a:extLst>
          </p:cNvPr>
          <p:cNvCxnSpPr>
            <a:cxnSpLocks/>
          </p:cNvCxnSpPr>
          <p:nvPr/>
        </p:nvCxnSpPr>
        <p:spPr>
          <a:xfrm flipV="1">
            <a:off x="4977246" y="4488513"/>
            <a:ext cx="405248" cy="342105"/>
          </a:xfrm>
          <a:prstGeom prst="curvedConnector3">
            <a:avLst>
              <a:gd name="adj1" fmla="val 98718"/>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43DDAA0A-79AE-4355-BD18-64622A06853A}"/>
              </a:ext>
            </a:extLst>
          </p:cNvPr>
          <p:cNvSpPr txBox="1"/>
          <p:nvPr/>
        </p:nvSpPr>
        <p:spPr>
          <a:xfrm>
            <a:off x="4076583" y="4913746"/>
            <a:ext cx="1402948" cy="369332"/>
          </a:xfrm>
          <a:prstGeom prst="rect">
            <a:avLst/>
          </a:prstGeom>
          <a:noFill/>
        </p:spPr>
        <p:txBody>
          <a:bodyPr wrap="none" rtlCol="0">
            <a:spAutoFit/>
          </a:bodyPr>
          <a:lstStyle/>
          <a:p>
            <a:r>
              <a:rPr lang="en-US" dirty="0"/>
              <a:t>O: Okey bit </a:t>
            </a:r>
          </a:p>
        </p:txBody>
      </p:sp>
      <p:cxnSp>
        <p:nvCxnSpPr>
          <p:cNvPr id="6" name="Connector: Curved 5">
            <a:extLst>
              <a:ext uri="{FF2B5EF4-FFF2-40B4-BE49-F238E27FC236}">
                <a16:creationId xmlns:a16="http://schemas.microsoft.com/office/drawing/2014/main" id="{32D6E5D4-5A38-46CF-8B28-20C0E235E686}"/>
              </a:ext>
            </a:extLst>
          </p:cNvPr>
          <p:cNvCxnSpPr>
            <a:cxnSpLocks/>
          </p:cNvCxnSpPr>
          <p:nvPr/>
        </p:nvCxnSpPr>
        <p:spPr>
          <a:xfrm rot="10800000">
            <a:off x="6189348" y="4488513"/>
            <a:ext cx="523123" cy="383669"/>
          </a:xfrm>
          <a:prstGeom prst="curvedConnector3">
            <a:avLst>
              <a:gd name="adj1" fmla="val 87740"/>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A43B1185-F1F8-4F16-9492-4DAFB05074EE}"/>
              </a:ext>
            </a:extLst>
          </p:cNvPr>
          <p:cNvSpPr txBox="1"/>
          <p:nvPr/>
        </p:nvSpPr>
        <p:spPr>
          <a:xfrm>
            <a:off x="6558892" y="4913746"/>
            <a:ext cx="1261884" cy="369332"/>
          </a:xfrm>
          <a:prstGeom prst="rect">
            <a:avLst/>
          </a:prstGeom>
          <a:noFill/>
        </p:spPr>
        <p:txBody>
          <a:bodyPr wrap="none" rtlCol="0">
            <a:spAutoFit/>
          </a:bodyPr>
          <a:lstStyle/>
          <a:p>
            <a:r>
              <a:rPr lang="en-US" dirty="0"/>
              <a:t>E: error bit</a:t>
            </a:r>
          </a:p>
        </p:txBody>
      </p:sp>
      <p:sp>
        <p:nvSpPr>
          <p:cNvPr id="8" name="Slide Number Placeholder 7">
            <a:extLst>
              <a:ext uri="{FF2B5EF4-FFF2-40B4-BE49-F238E27FC236}">
                <a16:creationId xmlns:a16="http://schemas.microsoft.com/office/drawing/2014/main" id="{F9C832BB-B2A7-48C8-9C9C-86B675C5765A}"/>
              </a:ext>
            </a:extLst>
          </p:cNvPr>
          <p:cNvSpPr>
            <a:spLocks noGrp="1"/>
          </p:cNvSpPr>
          <p:nvPr>
            <p:ph type="sldNum" sz="quarter" idx="12"/>
          </p:nvPr>
        </p:nvSpPr>
        <p:spPr/>
        <p:txBody>
          <a:bodyPr/>
          <a:lstStyle/>
          <a:p>
            <a:fld id="{2DEADCFE-5315-4273-BD0A-1896A72C3303}" type="slidenum">
              <a:rPr lang="en-US" smtClean="0"/>
              <a:t>31</a:t>
            </a:fld>
            <a:endParaRPr lang="en-US"/>
          </a:p>
        </p:txBody>
      </p:sp>
      <p:sp>
        <p:nvSpPr>
          <p:cNvPr id="9" name="Footer Placeholder 8">
            <a:extLst>
              <a:ext uri="{FF2B5EF4-FFF2-40B4-BE49-F238E27FC236}">
                <a16:creationId xmlns:a16="http://schemas.microsoft.com/office/drawing/2014/main" id="{89B770A2-42FC-40AD-B357-D97ABA6E16C1}"/>
              </a:ext>
            </a:extLst>
          </p:cNvPr>
          <p:cNvSpPr>
            <a:spLocks noGrp="1"/>
          </p:cNvSpPr>
          <p:nvPr>
            <p:ph type="ftr" sz="quarter" idx="11"/>
          </p:nvPr>
        </p:nvSpPr>
        <p:spPr/>
        <p:txBody>
          <a:bodyPr/>
          <a:lstStyle/>
          <a:p>
            <a:r>
              <a:rPr lang="fr-FR"/>
              <a:t>Chapter 3 - Discrete random variables</a:t>
            </a:r>
            <a:endParaRPr lang="en-US"/>
          </a:p>
        </p:txBody>
      </p:sp>
      <p:sp>
        <p:nvSpPr>
          <p:cNvPr id="10" name="Date Placeholder 9"/>
          <p:cNvSpPr>
            <a:spLocks noGrp="1"/>
          </p:cNvSpPr>
          <p:nvPr>
            <p:ph type="dt" sz="half" idx="10"/>
          </p:nvPr>
        </p:nvSpPr>
        <p:spPr/>
        <p:txBody>
          <a:bodyPr/>
          <a:lstStyle/>
          <a:p>
            <a:fld id="{D435DF3C-1360-43EE-9DCC-C7D16DFA13EF}" type="datetime1">
              <a:rPr lang="en-US" smtClean="0"/>
              <a:t>11/02/2022</a:t>
            </a:fld>
            <a:endParaRPr lang="en-US"/>
          </a:p>
        </p:txBody>
      </p:sp>
    </p:spTree>
    <p:extLst>
      <p:ext uri="{BB962C8B-B14F-4D97-AF65-F5344CB8AC3E}">
        <p14:creationId xmlns:p14="http://schemas.microsoft.com/office/powerpoint/2010/main" val="68631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B36CFA6-9817-4BFB-92E2-1700C4FA0DC2}"/>
              </a:ext>
            </a:extLst>
          </p:cNvPr>
          <p:cNvSpPr>
            <a:spLocks noGrp="1"/>
          </p:cNvSpPr>
          <p:nvPr>
            <p:ph type="title"/>
          </p:nvPr>
        </p:nvSpPr>
        <p:spPr>
          <a:xfrm>
            <a:off x="838200" y="148359"/>
            <a:ext cx="10515600" cy="1325563"/>
          </a:xfrm>
        </p:spPr>
        <p:txBody>
          <a:bodyPr/>
          <a:lstStyle/>
          <a:p>
            <a:r>
              <a:rPr lang="en-US" dirty="0"/>
              <a:t>Geometric Distribution</a:t>
            </a:r>
          </a:p>
        </p:txBody>
      </p:sp>
      <p:grpSp>
        <p:nvGrpSpPr>
          <p:cNvPr id="21" name="Group 20">
            <a:extLst>
              <a:ext uri="{FF2B5EF4-FFF2-40B4-BE49-F238E27FC236}">
                <a16:creationId xmlns:a16="http://schemas.microsoft.com/office/drawing/2014/main" id="{057B3F7B-646E-493B-BC22-BA6F42B2DF01}"/>
              </a:ext>
            </a:extLst>
          </p:cNvPr>
          <p:cNvGrpSpPr/>
          <p:nvPr/>
        </p:nvGrpSpPr>
        <p:grpSpPr>
          <a:xfrm>
            <a:off x="1107321" y="1543050"/>
            <a:ext cx="9977358" cy="3502383"/>
            <a:chOff x="1238116" y="1531072"/>
            <a:chExt cx="9977358" cy="3502383"/>
          </a:xfrm>
        </p:grpSpPr>
        <p:pic>
          <p:nvPicPr>
            <p:cNvPr id="20" name="Picture 19">
              <a:extLst>
                <a:ext uri="{FF2B5EF4-FFF2-40B4-BE49-F238E27FC236}">
                  <a16:creationId xmlns:a16="http://schemas.microsoft.com/office/drawing/2014/main" id="{53ABEB66-5416-4594-89D1-2C33BB320711}"/>
                </a:ext>
              </a:extLst>
            </p:cNvPr>
            <p:cNvPicPr>
              <a:picLocks noChangeAspect="1"/>
            </p:cNvPicPr>
            <p:nvPr/>
          </p:nvPicPr>
          <p:blipFill>
            <a:blip r:embed="rId3"/>
            <a:stretch>
              <a:fillRect/>
            </a:stretch>
          </p:blipFill>
          <p:spPr>
            <a:xfrm>
              <a:off x="6586324" y="1547305"/>
              <a:ext cx="4629150" cy="3486150"/>
            </a:xfrm>
            <a:prstGeom prst="rect">
              <a:avLst/>
            </a:prstGeom>
          </p:spPr>
        </p:pic>
        <p:pic>
          <p:nvPicPr>
            <p:cNvPr id="16" name="Picture 15">
              <a:extLst>
                <a:ext uri="{FF2B5EF4-FFF2-40B4-BE49-F238E27FC236}">
                  <a16:creationId xmlns:a16="http://schemas.microsoft.com/office/drawing/2014/main" id="{AC6C3403-D49B-4ED5-A31E-B5B36A649F1C}"/>
                </a:ext>
              </a:extLst>
            </p:cNvPr>
            <p:cNvPicPr>
              <a:picLocks noChangeAspect="1"/>
            </p:cNvPicPr>
            <p:nvPr/>
          </p:nvPicPr>
          <p:blipFill>
            <a:blip r:embed="rId4"/>
            <a:stretch>
              <a:fillRect/>
            </a:stretch>
          </p:blipFill>
          <p:spPr>
            <a:xfrm>
              <a:off x="1238116" y="1531072"/>
              <a:ext cx="4667250" cy="3476625"/>
            </a:xfrm>
            <a:prstGeom prst="rect">
              <a:avLst/>
            </a:prstGeom>
          </p:spPr>
        </p:pic>
        <p:sp>
          <p:nvSpPr>
            <p:cNvPr id="9" name="TextBox 8">
              <a:extLst>
                <a:ext uri="{FF2B5EF4-FFF2-40B4-BE49-F238E27FC236}">
                  <a16:creationId xmlns:a16="http://schemas.microsoft.com/office/drawing/2014/main" id="{746D7C9D-50C6-4254-AEAF-8FA06E742EF4}"/>
                </a:ext>
              </a:extLst>
            </p:cNvPr>
            <p:cNvSpPr txBox="1"/>
            <p:nvPr/>
          </p:nvSpPr>
          <p:spPr>
            <a:xfrm>
              <a:off x="3265248" y="2135738"/>
              <a:ext cx="1293944" cy="523220"/>
            </a:xfrm>
            <a:prstGeom prst="rect">
              <a:avLst/>
            </a:prstGeom>
            <a:noFill/>
          </p:spPr>
          <p:txBody>
            <a:bodyPr wrap="none" rtlCol="0">
              <a:spAutoFit/>
            </a:bodyPr>
            <a:lstStyle/>
            <a:p>
              <a:r>
                <a:rPr lang="en-US" sz="2800" dirty="0">
                  <a:solidFill>
                    <a:srgbClr val="C00000"/>
                  </a:solidFill>
                </a:rPr>
                <a:t>p = 0.2</a:t>
              </a:r>
            </a:p>
          </p:txBody>
        </p:sp>
        <p:sp>
          <p:nvSpPr>
            <p:cNvPr id="10" name="TextBox 9">
              <a:extLst>
                <a:ext uri="{FF2B5EF4-FFF2-40B4-BE49-F238E27FC236}">
                  <a16:creationId xmlns:a16="http://schemas.microsoft.com/office/drawing/2014/main" id="{2FDC448D-5053-4907-A08E-2BD9678B4F09}"/>
                </a:ext>
              </a:extLst>
            </p:cNvPr>
            <p:cNvSpPr txBox="1"/>
            <p:nvPr/>
          </p:nvSpPr>
          <p:spPr>
            <a:xfrm>
              <a:off x="8447578" y="2135738"/>
              <a:ext cx="1293944" cy="523220"/>
            </a:xfrm>
            <a:prstGeom prst="rect">
              <a:avLst/>
            </a:prstGeom>
            <a:noFill/>
          </p:spPr>
          <p:txBody>
            <a:bodyPr wrap="none" rtlCol="0">
              <a:spAutoFit/>
            </a:bodyPr>
            <a:lstStyle/>
            <a:p>
              <a:r>
                <a:rPr lang="en-US" sz="2800" dirty="0">
                  <a:solidFill>
                    <a:srgbClr val="C00000"/>
                  </a:solidFill>
                </a:rPr>
                <a:t>p = 0.6</a:t>
              </a:r>
            </a:p>
          </p:txBody>
        </p:sp>
      </p:grpSp>
      <p:sp>
        <p:nvSpPr>
          <p:cNvPr id="2" name="Slide Number Placeholder 1">
            <a:extLst>
              <a:ext uri="{FF2B5EF4-FFF2-40B4-BE49-F238E27FC236}">
                <a16:creationId xmlns:a16="http://schemas.microsoft.com/office/drawing/2014/main" id="{8C63A905-1E30-4285-B28D-4C3BE9D8A339}"/>
              </a:ext>
            </a:extLst>
          </p:cNvPr>
          <p:cNvSpPr>
            <a:spLocks noGrp="1"/>
          </p:cNvSpPr>
          <p:nvPr>
            <p:ph type="sldNum" sz="quarter" idx="12"/>
          </p:nvPr>
        </p:nvSpPr>
        <p:spPr/>
        <p:txBody>
          <a:bodyPr/>
          <a:lstStyle/>
          <a:p>
            <a:fld id="{2DEADCFE-5315-4273-BD0A-1896A72C3303}" type="slidenum">
              <a:rPr lang="en-US" smtClean="0"/>
              <a:t>32</a:t>
            </a:fld>
            <a:endParaRPr lang="en-US"/>
          </a:p>
        </p:txBody>
      </p:sp>
      <p:sp>
        <p:nvSpPr>
          <p:cNvPr id="3" name="Footer Placeholder 2">
            <a:extLst>
              <a:ext uri="{FF2B5EF4-FFF2-40B4-BE49-F238E27FC236}">
                <a16:creationId xmlns:a16="http://schemas.microsoft.com/office/drawing/2014/main" id="{B01DFD61-0249-4873-B5C7-5EAF3FDC9624}"/>
              </a:ext>
            </a:extLst>
          </p:cNvPr>
          <p:cNvSpPr>
            <a:spLocks noGrp="1"/>
          </p:cNvSpPr>
          <p:nvPr>
            <p:ph type="ftr" sz="quarter" idx="11"/>
          </p:nvPr>
        </p:nvSpPr>
        <p:spPr/>
        <p:txBody>
          <a:bodyPr/>
          <a:lstStyle/>
          <a:p>
            <a:r>
              <a:rPr lang="fr-FR"/>
              <a:t>Chapter 3 - Discrete random variables</a:t>
            </a:r>
            <a:endParaRPr lang="en-US"/>
          </a:p>
        </p:txBody>
      </p:sp>
      <p:sp>
        <p:nvSpPr>
          <p:cNvPr id="4" name="Date Placeholder 3"/>
          <p:cNvSpPr>
            <a:spLocks noGrp="1"/>
          </p:cNvSpPr>
          <p:nvPr>
            <p:ph type="dt" sz="half" idx="10"/>
          </p:nvPr>
        </p:nvSpPr>
        <p:spPr/>
        <p:txBody>
          <a:bodyPr/>
          <a:lstStyle/>
          <a:p>
            <a:fld id="{6B23DDAF-207F-4544-B44C-54084A897799}" type="datetime1">
              <a:rPr lang="en-US" smtClean="0"/>
              <a:t>11/02/2022</a:t>
            </a:fld>
            <a:endParaRPr lang="en-US"/>
          </a:p>
        </p:txBody>
      </p:sp>
    </p:spTree>
    <p:extLst>
      <p:ext uri="{BB962C8B-B14F-4D97-AF65-F5344CB8AC3E}">
        <p14:creationId xmlns:p14="http://schemas.microsoft.com/office/powerpoint/2010/main" val="3236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2E3C-DD84-4C88-820F-CE9B2AE14222}"/>
              </a:ext>
            </a:extLst>
          </p:cNvPr>
          <p:cNvSpPr>
            <a:spLocks noGrp="1"/>
          </p:cNvSpPr>
          <p:nvPr>
            <p:ph type="title"/>
          </p:nvPr>
        </p:nvSpPr>
        <p:spPr/>
        <p:txBody>
          <a:bodyPr/>
          <a:lstStyle/>
          <a:p>
            <a:r>
              <a:rPr lang="en-US" dirty="0"/>
              <a:t>Geometric Distribution </a:t>
            </a:r>
            <a:r>
              <a:rPr lang="en-US"/>
              <a:t>– Mean &amp; Variance</a:t>
            </a:r>
            <a:endParaRPr lang="en-US" dirty="0"/>
          </a:p>
        </p:txBody>
      </p:sp>
      <p:sp>
        <p:nvSpPr>
          <p:cNvPr id="7" name="TextBox 6">
            <a:extLst>
              <a:ext uri="{FF2B5EF4-FFF2-40B4-BE49-F238E27FC236}">
                <a16:creationId xmlns:a16="http://schemas.microsoft.com/office/drawing/2014/main" id="{4984D92F-7D5A-4DA3-8723-F2C3D7AEAB90}"/>
              </a:ext>
            </a:extLst>
          </p:cNvPr>
          <p:cNvSpPr txBox="1"/>
          <p:nvPr/>
        </p:nvSpPr>
        <p:spPr>
          <a:xfrm>
            <a:off x="1450109" y="5288973"/>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E9B98B43-DD13-49A2-984C-266BB6A65035}"/>
              </a:ext>
            </a:extLst>
          </p:cNvPr>
          <p:cNvSpPr>
            <a:spLocks noGrp="1"/>
          </p:cNvSpPr>
          <p:nvPr>
            <p:ph type="sldNum" sz="quarter" idx="12"/>
          </p:nvPr>
        </p:nvSpPr>
        <p:spPr/>
        <p:txBody>
          <a:bodyPr/>
          <a:lstStyle/>
          <a:p>
            <a:fld id="{2DEADCFE-5315-4273-BD0A-1896A72C3303}" type="slidenum">
              <a:rPr lang="en-US" smtClean="0"/>
              <a:t>33</a:t>
            </a:fld>
            <a:endParaRPr lang="en-US"/>
          </a:p>
        </p:txBody>
      </p:sp>
      <p:sp>
        <p:nvSpPr>
          <p:cNvPr id="6" name="Footer Placeholder 5">
            <a:extLst>
              <a:ext uri="{FF2B5EF4-FFF2-40B4-BE49-F238E27FC236}">
                <a16:creationId xmlns:a16="http://schemas.microsoft.com/office/drawing/2014/main" id="{93B2541F-C9C2-4153-8DA3-FA1FDF44D349}"/>
              </a:ext>
            </a:extLst>
          </p:cNvPr>
          <p:cNvSpPr>
            <a:spLocks noGrp="1"/>
          </p:cNvSpPr>
          <p:nvPr>
            <p:ph type="ftr" sz="quarter" idx="11"/>
          </p:nvPr>
        </p:nvSpPr>
        <p:spPr/>
        <p:txBody>
          <a:bodyPr/>
          <a:lstStyle/>
          <a:p>
            <a:r>
              <a:rPr lang="fr-FR"/>
              <a:t>Chapter 3 - Discrete random variables</a:t>
            </a:r>
            <a:endParaRPr lang="en-US"/>
          </a:p>
        </p:txBody>
      </p:sp>
      <p:sp>
        <p:nvSpPr>
          <p:cNvPr id="8" name="Date Placeholder 7"/>
          <p:cNvSpPr>
            <a:spLocks noGrp="1"/>
          </p:cNvSpPr>
          <p:nvPr>
            <p:ph type="dt" sz="half" idx="10"/>
          </p:nvPr>
        </p:nvSpPr>
        <p:spPr/>
        <p:txBody>
          <a:bodyPr/>
          <a:lstStyle/>
          <a:p>
            <a:fld id="{F9CE689D-D534-454A-B556-6BD3EBAAC357}" type="datetime1">
              <a:rPr lang="en-US" smtClean="0"/>
              <a:t>11/02/2022</a:t>
            </a:fld>
            <a:endParaRPr lang="en-US"/>
          </a:p>
        </p:txBody>
      </p:sp>
      <p:sp>
        <p:nvSpPr>
          <p:cNvPr id="9" name="Rounded Rectangle 8"/>
          <p:cNvSpPr/>
          <p:nvPr/>
        </p:nvSpPr>
        <p:spPr>
          <a:xfrm>
            <a:off x="977900" y="1371600"/>
            <a:ext cx="10312400" cy="13716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If X is a geometric random variable with parameter p,</a:t>
            </a:r>
          </a:p>
          <a:p>
            <a:r>
              <a:rPr lang="en-US" sz="700">
                <a:solidFill>
                  <a:schemeClr val="tx1"/>
                </a:solidFill>
              </a:rPr>
              <a:t> </a:t>
            </a:r>
          </a:p>
          <a:p>
            <a:pPr algn="ctr"/>
            <a:r>
              <a:rPr lang="el-GR" sz="2800">
                <a:solidFill>
                  <a:schemeClr val="tx1"/>
                </a:solidFill>
              </a:rPr>
              <a:t>μ </a:t>
            </a:r>
            <a:r>
              <a:rPr lang="en-US" sz="2800">
                <a:solidFill>
                  <a:schemeClr val="tx1"/>
                </a:solidFill>
              </a:rPr>
              <a:t>= E(X) = 1/p    and    </a:t>
            </a:r>
            <a:r>
              <a:rPr lang="el-GR" sz="2800">
                <a:solidFill>
                  <a:schemeClr val="tx1"/>
                </a:solidFill>
              </a:rPr>
              <a:t>σ</a:t>
            </a:r>
            <a:r>
              <a:rPr lang="en-US" sz="2800" baseline="30000">
                <a:solidFill>
                  <a:schemeClr val="tx1"/>
                </a:solidFill>
              </a:rPr>
              <a:t>2</a:t>
            </a:r>
            <a:r>
              <a:rPr lang="el-GR" sz="2800">
                <a:solidFill>
                  <a:schemeClr val="tx1"/>
                </a:solidFill>
              </a:rPr>
              <a:t> = </a:t>
            </a:r>
            <a:r>
              <a:rPr lang="en-US" sz="2800">
                <a:solidFill>
                  <a:schemeClr val="tx1"/>
                </a:solidFill>
              </a:rPr>
              <a:t>V(X) = (1 – p)/p</a:t>
            </a:r>
            <a:r>
              <a:rPr lang="en-US" sz="2800" baseline="30000">
                <a:solidFill>
                  <a:schemeClr val="tx1"/>
                </a:solidFill>
              </a:rPr>
              <a:t>2</a:t>
            </a:r>
          </a:p>
        </p:txBody>
      </p:sp>
    </p:spTree>
    <p:extLst>
      <p:ext uri="{BB962C8B-B14F-4D97-AF65-F5344CB8AC3E}">
        <p14:creationId xmlns:p14="http://schemas.microsoft.com/office/powerpoint/2010/main" val="333256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3784-5BCE-4D42-A6E4-32A2F7DBF0C0}"/>
              </a:ext>
            </a:extLst>
          </p:cNvPr>
          <p:cNvSpPr>
            <a:spLocks noGrp="1"/>
          </p:cNvSpPr>
          <p:nvPr>
            <p:ph type="title"/>
          </p:nvPr>
        </p:nvSpPr>
        <p:spPr/>
        <p:txBody>
          <a:bodyPr/>
          <a:lstStyle/>
          <a:p>
            <a:r>
              <a:rPr lang="en-US" dirty="0"/>
              <a:t>Ex. Geometric Distribution - Mean</a:t>
            </a:r>
          </a:p>
        </p:txBody>
      </p:sp>
      <p:sp>
        <p:nvSpPr>
          <p:cNvPr id="3" name="Content Placeholder 2">
            <a:extLst>
              <a:ext uri="{FF2B5EF4-FFF2-40B4-BE49-F238E27FC236}">
                <a16:creationId xmlns:a16="http://schemas.microsoft.com/office/drawing/2014/main" id="{053C76C6-D2C2-4179-966A-AA9D555CF034}"/>
              </a:ext>
            </a:extLst>
          </p:cNvPr>
          <p:cNvSpPr>
            <a:spLocks noGrp="1"/>
          </p:cNvSpPr>
          <p:nvPr>
            <p:ph idx="1"/>
          </p:nvPr>
        </p:nvSpPr>
        <p:spPr>
          <a:xfrm>
            <a:off x="838200" y="1341871"/>
            <a:ext cx="10515600" cy="4351338"/>
          </a:xfrm>
        </p:spPr>
        <p:txBody>
          <a:bodyPr/>
          <a:lstStyle/>
          <a:p>
            <a:pPr marL="0" indent="0">
              <a:buNone/>
            </a:pPr>
            <a:r>
              <a:rPr lang="en-US" dirty="0"/>
              <a:t>The probability that a bit transmitted through a digital transmission channel is received in error is 0.1. Assume the transmissions are independent events, and let the random variable X denote the number of bits transmitted </a:t>
            </a:r>
            <a:r>
              <a:rPr lang="en-US" i="1" dirty="0">
                <a:solidFill>
                  <a:srgbClr val="C00000"/>
                </a:solidFill>
              </a:rPr>
              <a:t>until</a:t>
            </a:r>
            <a:r>
              <a:rPr lang="en-US" dirty="0"/>
              <a:t> the first error. What is the </a:t>
            </a:r>
            <a:r>
              <a:rPr lang="en-US" i="1" dirty="0">
                <a:solidFill>
                  <a:srgbClr val="C00000"/>
                </a:solidFill>
              </a:rPr>
              <a:t>expected number </a:t>
            </a:r>
            <a:r>
              <a:rPr lang="en-US" dirty="0"/>
              <a:t>of bits transmitted until the first error?</a:t>
            </a:r>
          </a:p>
          <a:p>
            <a:pPr marL="0" indent="0">
              <a:buNone/>
            </a:pPr>
            <a:endParaRPr lang="en-US" dirty="0">
              <a:solidFill>
                <a:srgbClr val="C00000"/>
              </a:solidFill>
            </a:endParaRPr>
          </a:p>
          <a:p>
            <a:pPr marL="0" indent="0">
              <a:buNone/>
            </a:pPr>
            <a:r>
              <a:rPr lang="en-US" dirty="0">
                <a:solidFill>
                  <a:srgbClr val="C00000"/>
                </a:solidFill>
              </a:rPr>
              <a:t>E(X) = 1/p = 10 bits</a:t>
            </a:r>
          </a:p>
        </p:txBody>
      </p:sp>
      <p:grpSp>
        <p:nvGrpSpPr>
          <p:cNvPr id="12" name="Group 11">
            <a:extLst>
              <a:ext uri="{FF2B5EF4-FFF2-40B4-BE49-F238E27FC236}">
                <a16:creationId xmlns:a16="http://schemas.microsoft.com/office/drawing/2014/main" id="{19E359A1-FF34-411F-AD05-4780C85AC1B6}"/>
              </a:ext>
            </a:extLst>
          </p:cNvPr>
          <p:cNvGrpSpPr/>
          <p:nvPr/>
        </p:nvGrpSpPr>
        <p:grpSpPr>
          <a:xfrm>
            <a:off x="5778321" y="3631840"/>
            <a:ext cx="5074276" cy="2050605"/>
            <a:chOff x="5473521" y="3835040"/>
            <a:chExt cx="5074276" cy="2050605"/>
          </a:xfrm>
        </p:grpSpPr>
        <p:pic>
          <p:nvPicPr>
            <p:cNvPr id="5" name="Picture 4">
              <a:extLst>
                <a:ext uri="{FF2B5EF4-FFF2-40B4-BE49-F238E27FC236}">
                  <a16:creationId xmlns:a16="http://schemas.microsoft.com/office/drawing/2014/main" id="{F1B4C8DF-27C0-4CB7-A249-A0F2D4FB40DC}"/>
                </a:ext>
              </a:extLst>
            </p:cNvPr>
            <p:cNvPicPr>
              <a:picLocks noChangeAspect="1"/>
            </p:cNvPicPr>
            <p:nvPr/>
          </p:nvPicPr>
          <p:blipFill>
            <a:blip r:embed="rId3"/>
            <a:stretch>
              <a:fillRect/>
            </a:stretch>
          </p:blipFill>
          <p:spPr>
            <a:xfrm>
              <a:off x="5614183" y="3973460"/>
              <a:ext cx="3091935" cy="785518"/>
            </a:xfrm>
            <a:prstGeom prst="rect">
              <a:avLst/>
            </a:prstGeom>
          </p:spPr>
        </p:pic>
        <p:pic>
          <p:nvPicPr>
            <p:cNvPr id="9" name="Picture 8">
              <a:extLst>
                <a:ext uri="{FF2B5EF4-FFF2-40B4-BE49-F238E27FC236}">
                  <a16:creationId xmlns:a16="http://schemas.microsoft.com/office/drawing/2014/main" id="{88E5ED4D-76A9-41B6-87DB-22E7243F9BD4}"/>
                </a:ext>
              </a:extLst>
            </p:cNvPr>
            <p:cNvPicPr>
              <a:picLocks noChangeAspect="1"/>
            </p:cNvPicPr>
            <p:nvPr/>
          </p:nvPicPr>
          <p:blipFill>
            <a:blip r:embed="rId4"/>
            <a:stretch>
              <a:fillRect/>
            </a:stretch>
          </p:blipFill>
          <p:spPr>
            <a:xfrm>
              <a:off x="5614183" y="4944427"/>
              <a:ext cx="4696395" cy="785518"/>
            </a:xfrm>
            <a:prstGeom prst="rect">
              <a:avLst/>
            </a:prstGeom>
          </p:spPr>
        </p:pic>
        <p:sp>
          <p:nvSpPr>
            <p:cNvPr id="10" name="Rectangle 9">
              <a:extLst>
                <a:ext uri="{FF2B5EF4-FFF2-40B4-BE49-F238E27FC236}">
                  <a16:creationId xmlns:a16="http://schemas.microsoft.com/office/drawing/2014/main" id="{BF6932F7-376E-4674-9499-587D64859DD7}"/>
                </a:ext>
              </a:extLst>
            </p:cNvPr>
            <p:cNvSpPr/>
            <p:nvPr/>
          </p:nvSpPr>
          <p:spPr>
            <a:xfrm>
              <a:off x="5473521" y="3835040"/>
              <a:ext cx="5074276" cy="20506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R-Programming 1.0.0 Apk (Android 4.0.x - Ice Cream Sandwich) | APK Tools">
              <a:extLst>
                <a:ext uri="{FF2B5EF4-FFF2-40B4-BE49-F238E27FC236}">
                  <a16:creationId xmlns:a16="http://schemas.microsoft.com/office/drawing/2014/main" id="{8E9988C8-995C-4551-B4B8-DF6F3D24E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6860" y="3973460"/>
              <a:ext cx="714375" cy="71437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Slide Number Placeholder 3">
            <a:extLst>
              <a:ext uri="{FF2B5EF4-FFF2-40B4-BE49-F238E27FC236}">
                <a16:creationId xmlns:a16="http://schemas.microsoft.com/office/drawing/2014/main" id="{D69F62A5-581C-41D3-A323-B7A9F8C253C5}"/>
              </a:ext>
            </a:extLst>
          </p:cNvPr>
          <p:cNvSpPr>
            <a:spLocks noGrp="1"/>
          </p:cNvSpPr>
          <p:nvPr>
            <p:ph type="sldNum" sz="quarter" idx="12"/>
          </p:nvPr>
        </p:nvSpPr>
        <p:spPr/>
        <p:txBody>
          <a:bodyPr/>
          <a:lstStyle/>
          <a:p>
            <a:fld id="{2DEADCFE-5315-4273-BD0A-1896A72C3303}" type="slidenum">
              <a:rPr lang="en-US" smtClean="0"/>
              <a:t>34</a:t>
            </a:fld>
            <a:endParaRPr lang="en-US"/>
          </a:p>
        </p:txBody>
      </p:sp>
      <p:sp>
        <p:nvSpPr>
          <p:cNvPr id="6" name="Footer Placeholder 5">
            <a:extLst>
              <a:ext uri="{FF2B5EF4-FFF2-40B4-BE49-F238E27FC236}">
                <a16:creationId xmlns:a16="http://schemas.microsoft.com/office/drawing/2014/main" id="{B7B500FC-A984-4CA6-88CF-A5A069FD01A8}"/>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F3E58E9B-7824-4B89-8172-4B1A3F5B41C5}" type="datetime1">
              <a:rPr lang="en-US" smtClean="0"/>
              <a:t>11/02/2022</a:t>
            </a:fld>
            <a:endParaRPr lang="en-US"/>
          </a:p>
        </p:txBody>
      </p:sp>
    </p:spTree>
    <p:extLst>
      <p:ext uri="{BB962C8B-B14F-4D97-AF65-F5344CB8AC3E}">
        <p14:creationId xmlns:p14="http://schemas.microsoft.com/office/powerpoint/2010/main" val="220712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3A80-BCA1-4354-961B-DED14FC519E8}"/>
              </a:ext>
            </a:extLst>
          </p:cNvPr>
          <p:cNvSpPr>
            <a:spLocks noGrp="1"/>
          </p:cNvSpPr>
          <p:nvPr>
            <p:ph type="title"/>
          </p:nvPr>
        </p:nvSpPr>
        <p:spPr/>
        <p:txBody>
          <a:bodyPr/>
          <a:lstStyle/>
          <a:p>
            <a:r>
              <a:rPr lang="en-US" dirty="0"/>
              <a:t>Geometric Distribution - Variance</a:t>
            </a:r>
          </a:p>
        </p:txBody>
      </p:sp>
      <p:sp>
        <p:nvSpPr>
          <p:cNvPr id="3" name="Content Placeholder 2">
            <a:extLst>
              <a:ext uri="{FF2B5EF4-FFF2-40B4-BE49-F238E27FC236}">
                <a16:creationId xmlns:a16="http://schemas.microsoft.com/office/drawing/2014/main" id="{F1D58BF7-44ED-40A8-A86D-8D224DFDF10F}"/>
              </a:ext>
            </a:extLst>
          </p:cNvPr>
          <p:cNvSpPr>
            <a:spLocks noGrp="1"/>
          </p:cNvSpPr>
          <p:nvPr>
            <p:ph idx="1"/>
          </p:nvPr>
        </p:nvSpPr>
        <p:spPr>
          <a:xfrm>
            <a:off x="838200" y="1350278"/>
            <a:ext cx="10515600" cy="4351338"/>
          </a:xfrm>
        </p:spPr>
        <p:txBody>
          <a:bodyPr>
            <a:normAutofit/>
          </a:bodyPr>
          <a:lstStyle/>
          <a:p>
            <a:pPr marL="0" indent="0">
              <a:buNone/>
            </a:pPr>
            <a:r>
              <a:rPr lang="en-US" sz="2400" b="1" u="sng">
                <a:solidFill>
                  <a:srgbClr val="C00000"/>
                </a:solidFill>
              </a:rPr>
              <a:t>Ex</a:t>
            </a:r>
            <a:r>
              <a:rPr lang="en-US" sz="2400" b="1" u="sng" dirty="0">
                <a:solidFill>
                  <a:srgbClr val="C00000"/>
                </a:solidFill>
              </a:rPr>
              <a:t>.</a:t>
            </a:r>
            <a:r>
              <a:rPr lang="en-US" sz="2400" dirty="0"/>
              <a:t> The probability that a bit transmitted through a digital transmission channel is received in error is </a:t>
            </a:r>
            <a:r>
              <a:rPr lang="en-US" sz="2400" dirty="0">
                <a:solidFill>
                  <a:srgbClr val="3333FF"/>
                </a:solidFill>
              </a:rPr>
              <a:t>0.1</a:t>
            </a:r>
            <a:r>
              <a:rPr lang="en-US" sz="2400" dirty="0"/>
              <a:t>. Assume the transmissions are independent events, and let the random variable X denote the number of bits transmitted </a:t>
            </a:r>
            <a:r>
              <a:rPr lang="en-US" sz="2400" i="1" dirty="0">
                <a:solidFill>
                  <a:srgbClr val="C00000"/>
                </a:solidFill>
              </a:rPr>
              <a:t>until</a:t>
            </a:r>
            <a:r>
              <a:rPr lang="en-US" sz="2400" dirty="0"/>
              <a:t> the first error.  </a:t>
            </a:r>
          </a:p>
          <a:p>
            <a:pPr marL="0" indent="0" algn="ctr">
              <a:buNone/>
            </a:pPr>
            <a:r>
              <a:rPr lang="en-US" sz="2400">
                <a:sym typeface="Symbol" panose="05050102010706020507" pitchFamily="18" charset="2"/>
              </a:rPr>
              <a:t></a:t>
            </a:r>
            <a:r>
              <a:rPr lang="en-US" sz="2400" baseline="30000" dirty="0">
                <a:sym typeface="Symbol" panose="05050102010706020507" pitchFamily="18" charset="2"/>
              </a:rPr>
              <a:t>2</a:t>
            </a:r>
            <a:r>
              <a:rPr lang="en-US" sz="2400" dirty="0">
                <a:sym typeface="Symbol" panose="05050102010706020507" pitchFamily="18" charset="2"/>
              </a:rPr>
              <a:t> = </a:t>
            </a:r>
            <a:r>
              <a:rPr lang="en-US" sz="2400" dirty="0"/>
              <a:t>V(X) = (1 – p)/p</a:t>
            </a:r>
            <a:r>
              <a:rPr lang="en-US" sz="2400" baseline="30000" dirty="0"/>
              <a:t>2 </a:t>
            </a:r>
            <a:r>
              <a:rPr lang="en-US" sz="2400" dirty="0"/>
              <a:t>= (1 – 0.1)/(0.1)</a:t>
            </a:r>
            <a:r>
              <a:rPr lang="en-US" sz="2400" baseline="30000" dirty="0"/>
              <a:t>2  </a:t>
            </a:r>
            <a:r>
              <a:rPr lang="en-US" sz="2400" dirty="0">
                <a:sym typeface="Wingdings" panose="05000000000000000000" pitchFamily="2" charset="2"/>
              </a:rPr>
              <a:t> </a:t>
            </a:r>
            <a:r>
              <a:rPr lang="en-US" sz="2400" dirty="0">
                <a:solidFill>
                  <a:srgbClr val="3333FF"/>
                </a:solidFill>
                <a:sym typeface="Symbol" panose="05050102010706020507" pitchFamily="18" charset="2"/>
              </a:rPr>
              <a:t> </a:t>
            </a:r>
            <a:r>
              <a:rPr lang="en-US" sz="2400" dirty="0">
                <a:solidFill>
                  <a:srgbClr val="3333FF"/>
                </a:solidFill>
              </a:rPr>
              <a:t>= 9.49 </a:t>
            </a:r>
          </a:p>
          <a:p>
            <a:pPr marL="0" indent="0">
              <a:buNone/>
            </a:pPr>
            <a:endParaRPr lang="en-US" sz="2000"/>
          </a:p>
          <a:p>
            <a:pPr marL="0" indent="0">
              <a:buNone/>
            </a:pPr>
            <a:r>
              <a:rPr lang="en-US" sz="2200"/>
              <a:t>Practical </a:t>
            </a:r>
            <a:r>
              <a:rPr lang="en-US" sz="2200" dirty="0"/>
              <a:t>Interpretation when </a:t>
            </a:r>
            <a:r>
              <a:rPr lang="en-US" sz="2200" dirty="0">
                <a:solidFill>
                  <a:srgbClr val="C00000"/>
                </a:solidFill>
              </a:rPr>
              <a:t>p is small</a:t>
            </a:r>
            <a:r>
              <a:rPr lang="en-US" sz="2200" dirty="0"/>
              <a:t>:</a:t>
            </a:r>
          </a:p>
          <a:p>
            <a:r>
              <a:rPr lang="en-US" sz="2200" dirty="0">
                <a:solidFill>
                  <a:srgbClr val="3333FF"/>
                </a:solidFill>
                <a:sym typeface="Symbol" panose="05050102010706020507" pitchFamily="18" charset="2"/>
              </a:rPr>
              <a:t>   = 1/p</a:t>
            </a:r>
            <a:r>
              <a:rPr lang="en-US" sz="2200" dirty="0">
                <a:sym typeface="Symbol" panose="05050102010706020507" pitchFamily="18" charset="2"/>
              </a:rPr>
              <a:t>, which is </a:t>
            </a:r>
            <a:r>
              <a:rPr lang="en-US" sz="2200" i="1" dirty="0">
                <a:solidFill>
                  <a:srgbClr val="C00000"/>
                </a:solidFill>
                <a:sym typeface="Symbol" panose="05050102010706020507" pitchFamily="18" charset="2"/>
              </a:rPr>
              <a:t>large</a:t>
            </a:r>
            <a:endParaRPr lang="en-US" sz="2200" i="1" dirty="0">
              <a:solidFill>
                <a:srgbClr val="C00000"/>
              </a:solidFill>
            </a:endParaRPr>
          </a:p>
          <a:p>
            <a:r>
              <a:rPr lang="en-US" sz="2200" dirty="0"/>
              <a:t>The number of trials until the first success </a:t>
            </a:r>
          </a:p>
          <a:p>
            <a:pPr marL="0" indent="0">
              <a:buNone/>
            </a:pPr>
            <a:r>
              <a:rPr lang="en-US" sz="2200" dirty="0"/>
              <a:t>	may be </a:t>
            </a:r>
            <a:r>
              <a:rPr lang="en-US" sz="2200" i="1" dirty="0">
                <a:solidFill>
                  <a:srgbClr val="C00000"/>
                </a:solidFill>
              </a:rPr>
              <a:t>much different </a:t>
            </a:r>
            <a:r>
              <a:rPr lang="en-US" sz="2200" dirty="0"/>
              <a:t>from the mean.</a:t>
            </a:r>
          </a:p>
        </p:txBody>
      </p:sp>
      <p:sp>
        <p:nvSpPr>
          <p:cNvPr id="4" name="Slide Number Placeholder 3">
            <a:extLst>
              <a:ext uri="{FF2B5EF4-FFF2-40B4-BE49-F238E27FC236}">
                <a16:creationId xmlns:a16="http://schemas.microsoft.com/office/drawing/2014/main" id="{203358E2-69AE-4A36-8067-0737DF27A89D}"/>
              </a:ext>
            </a:extLst>
          </p:cNvPr>
          <p:cNvSpPr>
            <a:spLocks noGrp="1"/>
          </p:cNvSpPr>
          <p:nvPr>
            <p:ph type="sldNum" sz="quarter" idx="12"/>
          </p:nvPr>
        </p:nvSpPr>
        <p:spPr/>
        <p:txBody>
          <a:bodyPr/>
          <a:lstStyle/>
          <a:p>
            <a:fld id="{2DEADCFE-5315-4273-BD0A-1896A72C3303}" type="slidenum">
              <a:rPr lang="en-US" smtClean="0"/>
              <a:t>35</a:t>
            </a:fld>
            <a:endParaRPr lang="en-US"/>
          </a:p>
        </p:txBody>
      </p:sp>
      <p:sp>
        <p:nvSpPr>
          <p:cNvPr id="6" name="Footer Placeholder 5">
            <a:extLst>
              <a:ext uri="{FF2B5EF4-FFF2-40B4-BE49-F238E27FC236}">
                <a16:creationId xmlns:a16="http://schemas.microsoft.com/office/drawing/2014/main" id="{109EAE15-453A-4393-88B9-E8F1FA5BBD37}"/>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3482224C-2945-45AC-9DEC-D9AB9EA42DFD}" type="datetime1">
              <a:rPr lang="en-US" smtClean="0"/>
              <a:t>11/02/2022</a:t>
            </a:fld>
            <a:endParaRPr lang="en-US"/>
          </a:p>
        </p:txBody>
      </p:sp>
      <p:grpSp>
        <p:nvGrpSpPr>
          <p:cNvPr id="10" name="Group 9"/>
          <p:cNvGrpSpPr/>
          <p:nvPr/>
        </p:nvGrpSpPr>
        <p:grpSpPr>
          <a:xfrm>
            <a:off x="6769100" y="3848100"/>
            <a:ext cx="4279900" cy="1244600"/>
            <a:chOff x="6667500" y="4318000"/>
            <a:chExt cx="4279900" cy="1244600"/>
          </a:xfrm>
        </p:grpSpPr>
        <p:pic>
          <p:nvPicPr>
            <p:cNvPr id="5" name="Picture 4">
              <a:extLst>
                <a:ext uri="{FF2B5EF4-FFF2-40B4-BE49-F238E27FC236}">
                  <a16:creationId xmlns:a16="http://schemas.microsoft.com/office/drawing/2014/main" id="{9FD52026-628A-4442-A8F8-29E17A328D77}"/>
                </a:ext>
              </a:extLst>
            </p:cNvPr>
            <p:cNvPicPr>
              <a:picLocks noChangeAspect="1"/>
            </p:cNvPicPr>
            <p:nvPr/>
          </p:nvPicPr>
          <p:blipFill>
            <a:blip r:embed="rId3"/>
            <a:stretch>
              <a:fillRect/>
            </a:stretch>
          </p:blipFill>
          <p:spPr>
            <a:xfrm>
              <a:off x="6813282" y="4666655"/>
              <a:ext cx="3125274" cy="654820"/>
            </a:xfrm>
            <a:prstGeom prst="rect">
              <a:avLst/>
            </a:prstGeom>
          </p:spPr>
        </p:pic>
        <p:pic>
          <p:nvPicPr>
            <p:cNvPr id="8" name="Picture 2" descr="R-Programming 1.0.0 Apk (Android 4.0.x - Ice Cream Sandwich) | APK Tools">
              <a:extLst>
                <a:ext uri="{FF2B5EF4-FFF2-40B4-BE49-F238E27FC236}">
                  <a16:creationId xmlns:a16="http://schemas.microsoft.com/office/drawing/2014/main" id="{8E9988C8-995C-4551-B4B8-DF6F3D24E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1660" y="4607100"/>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67500" y="4318000"/>
              <a:ext cx="4279900" cy="12446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616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5CAF-3E3E-47A3-87CB-68D6CF5F1EA1}"/>
              </a:ext>
            </a:extLst>
          </p:cNvPr>
          <p:cNvSpPr>
            <a:spLocks noGrp="1"/>
          </p:cNvSpPr>
          <p:nvPr>
            <p:ph type="title"/>
          </p:nvPr>
        </p:nvSpPr>
        <p:spPr/>
        <p:txBody>
          <a:bodyPr/>
          <a:lstStyle/>
          <a:p>
            <a:r>
              <a:rPr lang="en-US" dirty="0"/>
              <a:t>Lack of Memory Property</a:t>
            </a:r>
          </a:p>
        </p:txBody>
      </p:sp>
      <p:sp>
        <p:nvSpPr>
          <p:cNvPr id="4" name="Slide Number Placeholder 3">
            <a:extLst>
              <a:ext uri="{FF2B5EF4-FFF2-40B4-BE49-F238E27FC236}">
                <a16:creationId xmlns:a16="http://schemas.microsoft.com/office/drawing/2014/main" id="{AF372BB5-E7C5-4FCD-A3C9-022C1BDE53D8}"/>
              </a:ext>
            </a:extLst>
          </p:cNvPr>
          <p:cNvSpPr>
            <a:spLocks noGrp="1"/>
          </p:cNvSpPr>
          <p:nvPr>
            <p:ph type="sldNum" sz="quarter" idx="12"/>
          </p:nvPr>
        </p:nvSpPr>
        <p:spPr/>
        <p:txBody>
          <a:bodyPr/>
          <a:lstStyle/>
          <a:p>
            <a:fld id="{2DEADCFE-5315-4273-BD0A-1896A72C3303}" type="slidenum">
              <a:rPr lang="en-US" smtClean="0"/>
              <a:t>36</a:t>
            </a:fld>
            <a:endParaRPr lang="en-US" dirty="0"/>
          </a:p>
        </p:txBody>
      </p:sp>
      <p:sp>
        <p:nvSpPr>
          <p:cNvPr id="5" name="Footer Placeholder 4">
            <a:extLst>
              <a:ext uri="{FF2B5EF4-FFF2-40B4-BE49-F238E27FC236}">
                <a16:creationId xmlns:a16="http://schemas.microsoft.com/office/drawing/2014/main" id="{4F6A43DC-249A-4943-9942-0C840E960E52}"/>
              </a:ext>
            </a:extLst>
          </p:cNvPr>
          <p:cNvSpPr>
            <a:spLocks noGrp="1"/>
          </p:cNvSpPr>
          <p:nvPr>
            <p:ph type="ftr" sz="quarter" idx="11"/>
          </p:nvPr>
        </p:nvSpPr>
        <p:spPr/>
        <p:txBody>
          <a:bodyPr/>
          <a:lstStyle/>
          <a:p>
            <a:r>
              <a:rPr lang="fr-FR"/>
              <a:t>Chapter 3 - Discrete random variables</a:t>
            </a:r>
            <a:endParaRPr lang="en-US"/>
          </a:p>
        </p:txBody>
      </p:sp>
      <p:pic>
        <p:nvPicPr>
          <p:cNvPr id="7" name="Picture 6">
            <a:extLst>
              <a:ext uri="{FF2B5EF4-FFF2-40B4-BE49-F238E27FC236}">
                <a16:creationId xmlns:a16="http://schemas.microsoft.com/office/drawing/2014/main" id="{7503876F-1D4C-48EC-BDA6-D295A0C99ABD}"/>
              </a:ext>
            </a:extLst>
          </p:cNvPr>
          <p:cNvPicPr>
            <a:picLocks noChangeAspect="1"/>
          </p:cNvPicPr>
          <p:nvPr/>
        </p:nvPicPr>
        <p:blipFill>
          <a:blip r:embed="rId2"/>
          <a:stretch>
            <a:fillRect/>
          </a:stretch>
        </p:blipFill>
        <p:spPr>
          <a:xfrm>
            <a:off x="5266206" y="1401576"/>
            <a:ext cx="3096633" cy="4591147"/>
          </a:xfrm>
          <a:prstGeom prst="rect">
            <a:avLst/>
          </a:prstGeom>
        </p:spPr>
      </p:pic>
      <p:pic>
        <p:nvPicPr>
          <p:cNvPr id="9" name="Picture 8">
            <a:extLst>
              <a:ext uri="{FF2B5EF4-FFF2-40B4-BE49-F238E27FC236}">
                <a16:creationId xmlns:a16="http://schemas.microsoft.com/office/drawing/2014/main" id="{E2652A86-0773-4F09-AC11-9FD6F7DA5195}"/>
              </a:ext>
            </a:extLst>
          </p:cNvPr>
          <p:cNvPicPr>
            <a:picLocks noChangeAspect="1"/>
          </p:cNvPicPr>
          <p:nvPr/>
        </p:nvPicPr>
        <p:blipFill>
          <a:blip r:embed="rId3"/>
          <a:stretch>
            <a:fillRect/>
          </a:stretch>
        </p:blipFill>
        <p:spPr>
          <a:xfrm>
            <a:off x="8362839" y="1429061"/>
            <a:ext cx="2943226" cy="4561579"/>
          </a:xfrm>
          <a:prstGeom prst="rect">
            <a:avLst/>
          </a:prstGeom>
        </p:spPr>
      </p:pic>
      <p:sp>
        <p:nvSpPr>
          <p:cNvPr id="10" name="TextBox 9">
            <a:extLst>
              <a:ext uri="{FF2B5EF4-FFF2-40B4-BE49-F238E27FC236}">
                <a16:creationId xmlns:a16="http://schemas.microsoft.com/office/drawing/2014/main" id="{CBFEE064-C992-40B8-B5BF-04671DE45C33}"/>
              </a:ext>
            </a:extLst>
          </p:cNvPr>
          <p:cNvSpPr txBox="1"/>
          <p:nvPr/>
        </p:nvSpPr>
        <p:spPr>
          <a:xfrm>
            <a:off x="739443" y="1435822"/>
            <a:ext cx="4224271" cy="3477875"/>
          </a:xfrm>
          <a:prstGeom prst="rect">
            <a:avLst/>
          </a:prstGeom>
          <a:solidFill>
            <a:schemeClr val="bg1">
              <a:lumMod val="95000"/>
            </a:schemeClr>
          </a:solidFill>
          <a:ln>
            <a:solidFill>
              <a:schemeClr val="accent4">
                <a:lumMod val="60000"/>
                <a:lumOff val="40000"/>
              </a:schemeClr>
            </a:solidFill>
          </a:ln>
        </p:spPr>
        <p:txBody>
          <a:bodyPr wrap="square" rtlCol="0">
            <a:spAutoFit/>
          </a:bodyPr>
          <a:lstStyle/>
          <a:p>
            <a:r>
              <a:rPr lang="en-US" sz="2000" dirty="0"/>
              <a:t>&gt; n &lt;- 100000</a:t>
            </a:r>
          </a:p>
          <a:p>
            <a:r>
              <a:rPr lang="en-US" sz="2000" dirty="0"/>
              <a:t>&gt; </a:t>
            </a:r>
            <a:r>
              <a:rPr lang="en-US" sz="2000" dirty="0">
                <a:solidFill>
                  <a:srgbClr val="3333FF"/>
                </a:solidFill>
              </a:rPr>
              <a:t>coin1 &lt;- </a:t>
            </a:r>
            <a:r>
              <a:rPr lang="en-US" sz="2000" dirty="0" err="1">
                <a:solidFill>
                  <a:srgbClr val="3333FF"/>
                </a:solidFill>
              </a:rPr>
              <a:t>rgeom</a:t>
            </a:r>
            <a:r>
              <a:rPr lang="en-US" sz="2000" dirty="0">
                <a:solidFill>
                  <a:srgbClr val="3333FF"/>
                </a:solidFill>
              </a:rPr>
              <a:t>(n,1/2)+1</a:t>
            </a:r>
          </a:p>
          <a:p>
            <a:r>
              <a:rPr lang="en-US" sz="2000" dirty="0"/>
              <a:t>&gt; coin &lt;- </a:t>
            </a:r>
            <a:r>
              <a:rPr lang="en-US" sz="2000" dirty="0" err="1"/>
              <a:t>rgeom</a:t>
            </a:r>
            <a:r>
              <a:rPr lang="en-US" sz="2000" dirty="0"/>
              <a:t>(n,1/2)+1</a:t>
            </a:r>
          </a:p>
          <a:p>
            <a:r>
              <a:rPr lang="en-US" sz="2000" dirty="0"/>
              <a:t>&gt; </a:t>
            </a:r>
            <a:r>
              <a:rPr lang="en-US" sz="2000" dirty="0">
                <a:solidFill>
                  <a:srgbClr val="3333FF"/>
                </a:solidFill>
              </a:rPr>
              <a:t>coin2 &lt;-coin[coin&gt;5]-5</a:t>
            </a:r>
          </a:p>
          <a:p>
            <a:r>
              <a:rPr lang="en-US" sz="2000" dirty="0"/>
              <a:t>&gt; mean(coin1)</a:t>
            </a:r>
          </a:p>
          <a:p>
            <a:r>
              <a:rPr lang="en-US" sz="2000" dirty="0"/>
              <a:t>[1] </a:t>
            </a:r>
            <a:r>
              <a:rPr lang="en-US" sz="2000" dirty="0">
                <a:solidFill>
                  <a:srgbClr val="3333FF"/>
                </a:solidFill>
              </a:rPr>
              <a:t>2.0053</a:t>
            </a:r>
          </a:p>
          <a:p>
            <a:r>
              <a:rPr lang="en-US" sz="2000" dirty="0"/>
              <a:t>&gt; mean(coin2)</a:t>
            </a:r>
          </a:p>
          <a:p>
            <a:r>
              <a:rPr lang="en-US" sz="2000" dirty="0"/>
              <a:t>[1] </a:t>
            </a:r>
            <a:r>
              <a:rPr lang="en-US" sz="2000" dirty="0">
                <a:solidFill>
                  <a:srgbClr val="3333FF"/>
                </a:solidFill>
              </a:rPr>
              <a:t>1.996479</a:t>
            </a:r>
          </a:p>
          <a:p>
            <a:r>
              <a:rPr lang="en-US" sz="2000" dirty="0"/>
              <a:t>&gt; par(</a:t>
            </a:r>
            <a:r>
              <a:rPr lang="en-US" sz="2000" dirty="0" err="1"/>
              <a:t>mfrow</a:t>
            </a:r>
            <a:r>
              <a:rPr lang="en-US" sz="2000" dirty="0"/>
              <a:t>=c(1,2))</a:t>
            </a:r>
          </a:p>
          <a:p>
            <a:r>
              <a:rPr lang="en-US" sz="2000" dirty="0"/>
              <a:t>&gt; hist(coin1,prob=T, </a:t>
            </a:r>
            <a:r>
              <a:rPr lang="en-US" sz="2000" dirty="0" err="1"/>
              <a:t>xlab</a:t>
            </a:r>
            <a:r>
              <a:rPr lang="en-US" sz="2000" dirty="0"/>
              <a:t>='Coin 1')</a:t>
            </a:r>
          </a:p>
          <a:p>
            <a:r>
              <a:rPr lang="en-US" sz="2000" dirty="0"/>
              <a:t>&gt; hist(coin2,prob=T, </a:t>
            </a:r>
            <a:r>
              <a:rPr lang="en-US" sz="2000" dirty="0" err="1"/>
              <a:t>xlab</a:t>
            </a:r>
            <a:r>
              <a:rPr lang="en-US" sz="2000" dirty="0"/>
              <a:t> ='Coin 2')</a:t>
            </a:r>
          </a:p>
        </p:txBody>
      </p:sp>
      <p:sp>
        <p:nvSpPr>
          <p:cNvPr id="13" name="TextBox 12">
            <a:extLst>
              <a:ext uri="{FF2B5EF4-FFF2-40B4-BE49-F238E27FC236}">
                <a16:creationId xmlns:a16="http://schemas.microsoft.com/office/drawing/2014/main" id="{28B58C7A-5B88-4A3E-A62A-5A4AEA8AD466}"/>
              </a:ext>
            </a:extLst>
          </p:cNvPr>
          <p:cNvSpPr txBox="1"/>
          <p:nvPr/>
        </p:nvSpPr>
        <p:spPr>
          <a:xfrm>
            <a:off x="1281278" y="5099882"/>
            <a:ext cx="3688830" cy="492443"/>
          </a:xfrm>
          <a:prstGeom prst="rect">
            <a:avLst/>
          </a:prstGeom>
          <a:solidFill>
            <a:schemeClr val="accent1">
              <a:lumMod val="40000"/>
              <a:lumOff val="60000"/>
            </a:schemeClr>
          </a:solidFill>
        </p:spPr>
        <p:txBody>
          <a:bodyPr wrap="none" rtlCol="0">
            <a:spAutoFit/>
          </a:bodyPr>
          <a:lstStyle/>
          <a:p>
            <a:r>
              <a:rPr lang="en-US" sz="2600" dirty="0"/>
              <a:t>The coin is memoryless</a:t>
            </a:r>
          </a:p>
        </p:txBody>
      </p:sp>
      <p:pic>
        <p:nvPicPr>
          <p:cNvPr id="14" name="Picture 2" descr="R-Programming 1.0.0 Apk (Android 4.0.x - Ice Cream Sandwich) | APK Tools">
            <a:extLst>
              <a:ext uri="{FF2B5EF4-FFF2-40B4-BE49-F238E27FC236}">
                <a16:creationId xmlns:a16="http://schemas.microsoft.com/office/drawing/2014/main" id="{319EB7B2-529F-4BC1-A9C6-3B988CCBC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49" y="4965213"/>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D795544D-B42F-494D-9597-7A17D04D69E0}" type="datetime1">
              <a:rPr lang="en-US" smtClean="0"/>
              <a:t>11/02/2022</a:t>
            </a:fld>
            <a:endParaRPr lang="en-US"/>
          </a:p>
        </p:txBody>
      </p:sp>
    </p:spTree>
    <p:extLst>
      <p:ext uri="{BB962C8B-B14F-4D97-AF65-F5344CB8AC3E}">
        <p14:creationId xmlns:p14="http://schemas.microsoft.com/office/powerpoint/2010/main" val="2940261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5FEA-3136-4846-A130-9A91790927CB}"/>
              </a:ext>
            </a:extLst>
          </p:cNvPr>
          <p:cNvSpPr>
            <a:spLocks noGrp="1"/>
          </p:cNvSpPr>
          <p:nvPr>
            <p:ph type="title"/>
          </p:nvPr>
        </p:nvSpPr>
        <p:spPr/>
        <p:txBody>
          <a:bodyPr/>
          <a:lstStyle/>
          <a:p>
            <a:r>
              <a:rPr lang="en-US" dirty="0"/>
              <a:t>Geometric Distribution</a:t>
            </a:r>
          </a:p>
        </p:txBody>
      </p:sp>
      <p:grpSp>
        <p:nvGrpSpPr>
          <p:cNvPr id="9" name="Group 8">
            <a:extLst>
              <a:ext uri="{FF2B5EF4-FFF2-40B4-BE49-F238E27FC236}">
                <a16:creationId xmlns:a16="http://schemas.microsoft.com/office/drawing/2014/main" id="{F99A9E59-DF89-4638-8DAD-B3D8E7AE809C}"/>
              </a:ext>
            </a:extLst>
          </p:cNvPr>
          <p:cNvGrpSpPr/>
          <p:nvPr/>
        </p:nvGrpSpPr>
        <p:grpSpPr>
          <a:xfrm>
            <a:off x="1349853" y="2125014"/>
            <a:ext cx="9613767" cy="2246769"/>
            <a:chOff x="2059696" y="2060620"/>
            <a:chExt cx="9613767" cy="2246769"/>
          </a:xfrm>
        </p:grpSpPr>
        <p:sp>
          <p:nvSpPr>
            <p:cNvPr id="6" name="TextBox 5">
              <a:extLst>
                <a:ext uri="{FF2B5EF4-FFF2-40B4-BE49-F238E27FC236}">
                  <a16:creationId xmlns:a16="http://schemas.microsoft.com/office/drawing/2014/main" id="{E460A0E6-1C30-4F2B-A0B9-18F5C7FD4228}"/>
                </a:ext>
              </a:extLst>
            </p:cNvPr>
            <p:cNvSpPr txBox="1"/>
            <p:nvPr/>
          </p:nvSpPr>
          <p:spPr>
            <a:xfrm>
              <a:off x="4326580" y="2060620"/>
              <a:ext cx="7346883" cy="2246769"/>
            </a:xfrm>
            <a:prstGeom prst="rect">
              <a:avLst/>
            </a:prstGeom>
            <a:noFill/>
            <a:ln>
              <a:solidFill>
                <a:srgbClr val="00B0F0"/>
              </a:solidFill>
            </a:ln>
          </p:spPr>
          <p:txBody>
            <a:bodyPr wrap="none" rtlCol="0">
              <a:spAutoFit/>
            </a:bodyPr>
            <a:lstStyle/>
            <a:p>
              <a:r>
                <a:rPr lang="en-US" sz="2800" dirty="0"/>
                <a:t> X	=	number </a:t>
              </a:r>
              <a:r>
                <a:rPr lang="en-US" sz="2800"/>
                <a:t>of trials until first success</a:t>
              </a:r>
              <a:endParaRPr lang="en-US" sz="2800" dirty="0"/>
            </a:p>
            <a:p>
              <a:r>
                <a:rPr lang="en-US" sz="2800" dirty="0"/>
                <a:t> p	=	probability of success</a:t>
              </a:r>
            </a:p>
            <a:p>
              <a:r>
                <a:rPr lang="en-US" sz="2800" dirty="0"/>
                <a:t> P(x)	= 	p(1 – p)</a:t>
              </a:r>
              <a:r>
                <a:rPr lang="en-US" sz="2800" baseline="30000" dirty="0"/>
                <a:t>x-1</a:t>
              </a:r>
              <a:r>
                <a:rPr lang="en-US" sz="2800" dirty="0"/>
                <a:t>, x = 1, 2, …</a:t>
              </a:r>
            </a:p>
            <a:p>
              <a:r>
                <a:rPr lang="en-US" sz="2800" dirty="0"/>
                <a:t> E(X)	=	1/p</a:t>
              </a:r>
            </a:p>
            <a:p>
              <a:r>
                <a:rPr lang="en-US" sz="2800" dirty="0"/>
                <a:t> V(X)	=	(1 – p)/p</a:t>
              </a:r>
              <a:r>
                <a:rPr lang="en-US" sz="2800" baseline="30000" dirty="0"/>
                <a:t>2</a:t>
              </a:r>
            </a:p>
          </p:txBody>
        </p:sp>
        <p:sp>
          <p:nvSpPr>
            <p:cNvPr id="7" name="Rectangle 6">
              <a:extLst>
                <a:ext uri="{FF2B5EF4-FFF2-40B4-BE49-F238E27FC236}">
                  <a16:creationId xmlns:a16="http://schemas.microsoft.com/office/drawing/2014/main" id="{51099FA9-0C1B-4B1C-BD72-C7A6B4A3617B}"/>
                </a:ext>
              </a:extLst>
            </p:cNvPr>
            <p:cNvSpPr/>
            <p:nvPr/>
          </p:nvSpPr>
          <p:spPr>
            <a:xfrm>
              <a:off x="4133940" y="2060620"/>
              <a:ext cx="154546" cy="224676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5C4BBD7-D91B-4A14-BD2B-0E1E75FD78B7}"/>
                </a:ext>
              </a:extLst>
            </p:cNvPr>
            <p:cNvSpPr txBox="1"/>
            <p:nvPr/>
          </p:nvSpPr>
          <p:spPr>
            <a:xfrm>
              <a:off x="2059696" y="2537139"/>
              <a:ext cx="1952779" cy="1200329"/>
            </a:xfrm>
            <a:prstGeom prst="rect">
              <a:avLst/>
            </a:prstGeom>
            <a:noFill/>
          </p:spPr>
          <p:txBody>
            <a:bodyPr wrap="none" rtlCol="0">
              <a:spAutoFit/>
            </a:bodyPr>
            <a:lstStyle/>
            <a:p>
              <a:pPr algn="r"/>
              <a:r>
                <a:rPr lang="en-US" sz="3600">
                  <a:latin typeface="Bahnschrift Condensed" panose="020B0502040204020203" pitchFamily="34" charset="0"/>
                </a:rPr>
                <a:t>Geometric</a:t>
              </a:r>
              <a:endParaRPr lang="en-US" sz="3600" dirty="0">
                <a:latin typeface="Bahnschrift Condensed" panose="020B0502040204020203" pitchFamily="34" charset="0"/>
              </a:endParaRPr>
            </a:p>
            <a:p>
              <a:pPr algn="r"/>
              <a:r>
                <a:rPr lang="en-US" sz="3600" dirty="0">
                  <a:latin typeface="Bahnschrift Condensed" panose="020B0502040204020203" pitchFamily="34" charset="0"/>
                </a:rPr>
                <a:t>Distribution</a:t>
              </a:r>
            </a:p>
          </p:txBody>
        </p:sp>
      </p:grpSp>
      <p:sp>
        <p:nvSpPr>
          <p:cNvPr id="3" name="Slide Number Placeholder 2">
            <a:extLst>
              <a:ext uri="{FF2B5EF4-FFF2-40B4-BE49-F238E27FC236}">
                <a16:creationId xmlns:a16="http://schemas.microsoft.com/office/drawing/2014/main" id="{14D7DBB3-B81F-4286-98D4-D958BCFC376A}"/>
              </a:ext>
            </a:extLst>
          </p:cNvPr>
          <p:cNvSpPr>
            <a:spLocks noGrp="1"/>
          </p:cNvSpPr>
          <p:nvPr>
            <p:ph type="sldNum" sz="quarter" idx="12"/>
          </p:nvPr>
        </p:nvSpPr>
        <p:spPr/>
        <p:txBody>
          <a:bodyPr/>
          <a:lstStyle/>
          <a:p>
            <a:fld id="{2DEADCFE-5315-4273-BD0A-1896A72C3303}" type="slidenum">
              <a:rPr lang="en-US" smtClean="0"/>
              <a:t>37</a:t>
            </a:fld>
            <a:endParaRPr lang="en-US"/>
          </a:p>
        </p:txBody>
      </p:sp>
      <p:sp>
        <p:nvSpPr>
          <p:cNvPr id="4" name="Footer Placeholder 3">
            <a:extLst>
              <a:ext uri="{FF2B5EF4-FFF2-40B4-BE49-F238E27FC236}">
                <a16:creationId xmlns:a16="http://schemas.microsoft.com/office/drawing/2014/main" id="{4F565B56-F5AE-4213-BC8D-DB441FF71346}"/>
              </a:ext>
            </a:extLst>
          </p:cNvPr>
          <p:cNvSpPr>
            <a:spLocks noGrp="1"/>
          </p:cNvSpPr>
          <p:nvPr>
            <p:ph type="ftr" sz="quarter" idx="11"/>
          </p:nvPr>
        </p:nvSpPr>
        <p:spPr/>
        <p:txBody>
          <a:bodyPr/>
          <a:lstStyle/>
          <a:p>
            <a:r>
              <a:rPr lang="fr-FR"/>
              <a:t>Chapter 3 - Discrete random variables</a:t>
            </a:r>
            <a:endParaRPr lang="en-US"/>
          </a:p>
        </p:txBody>
      </p:sp>
      <p:sp>
        <p:nvSpPr>
          <p:cNvPr id="5" name="Date Placeholder 4"/>
          <p:cNvSpPr>
            <a:spLocks noGrp="1"/>
          </p:cNvSpPr>
          <p:nvPr>
            <p:ph type="dt" sz="half" idx="10"/>
          </p:nvPr>
        </p:nvSpPr>
        <p:spPr/>
        <p:txBody>
          <a:bodyPr/>
          <a:lstStyle/>
          <a:p>
            <a:fld id="{2D951D54-D53F-44C8-AB49-89C3E23E582B}" type="datetime1">
              <a:rPr lang="en-US" smtClean="0"/>
              <a:t>11/02/2022</a:t>
            </a:fld>
            <a:endParaRPr lang="en-US"/>
          </a:p>
        </p:txBody>
      </p:sp>
    </p:spTree>
    <p:extLst>
      <p:ext uri="{BB962C8B-B14F-4D97-AF65-F5344CB8AC3E}">
        <p14:creationId xmlns:p14="http://schemas.microsoft.com/office/powerpoint/2010/main" val="2142064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DBB0-2D65-41D8-A3D2-3E5621BE7BCB}"/>
              </a:ext>
            </a:extLst>
          </p:cNvPr>
          <p:cNvSpPr>
            <a:spLocks noGrp="1"/>
          </p:cNvSpPr>
          <p:nvPr>
            <p:ph type="title"/>
          </p:nvPr>
        </p:nvSpPr>
        <p:spPr/>
        <p:txBody>
          <a:bodyPr/>
          <a:lstStyle/>
          <a:p>
            <a:r>
              <a:rPr lang="en-US"/>
              <a:t>Negative Binomial Distribution</a:t>
            </a:r>
            <a:endParaRPr lang="en-US" dirty="0"/>
          </a:p>
        </p:txBody>
      </p:sp>
      <p:sp>
        <p:nvSpPr>
          <p:cNvPr id="3" name="Content Placeholder 2">
            <a:extLst>
              <a:ext uri="{FF2B5EF4-FFF2-40B4-BE49-F238E27FC236}">
                <a16:creationId xmlns:a16="http://schemas.microsoft.com/office/drawing/2014/main" id="{C77B9745-8DA5-4423-973E-7F4664AE1C94}"/>
              </a:ext>
            </a:extLst>
          </p:cNvPr>
          <p:cNvSpPr>
            <a:spLocks noGrp="1"/>
          </p:cNvSpPr>
          <p:nvPr>
            <p:ph idx="1"/>
          </p:nvPr>
        </p:nvSpPr>
        <p:spPr>
          <a:xfrm>
            <a:off x="838200" y="4589136"/>
            <a:ext cx="10515600" cy="1062364"/>
          </a:xfrm>
        </p:spPr>
        <p:txBody>
          <a:bodyPr>
            <a:normAutofit/>
          </a:bodyPr>
          <a:lstStyle/>
          <a:p>
            <a:r>
              <a:rPr lang="en-US"/>
              <a:t>r </a:t>
            </a:r>
            <a:r>
              <a:rPr lang="en-US" dirty="0"/>
              <a:t>= 1: a negative binomial distribution becomes a </a:t>
            </a:r>
            <a:r>
              <a:rPr lang="en-US"/>
              <a:t>geometric distribution</a:t>
            </a:r>
            <a:endParaRPr lang="en-US" dirty="0"/>
          </a:p>
        </p:txBody>
      </p:sp>
      <p:sp>
        <p:nvSpPr>
          <p:cNvPr id="4" name="Slide Number Placeholder 3">
            <a:extLst>
              <a:ext uri="{FF2B5EF4-FFF2-40B4-BE49-F238E27FC236}">
                <a16:creationId xmlns:a16="http://schemas.microsoft.com/office/drawing/2014/main" id="{3B6A94E3-267A-4D8B-B31D-F18121CD7CD5}"/>
              </a:ext>
            </a:extLst>
          </p:cNvPr>
          <p:cNvSpPr>
            <a:spLocks noGrp="1"/>
          </p:cNvSpPr>
          <p:nvPr>
            <p:ph type="sldNum" sz="quarter" idx="12"/>
          </p:nvPr>
        </p:nvSpPr>
        <p:spPr/>
        <p:txBody>
          <a:bodyPr/>
          <a:lstStyle/>
          <a:p>
            <a:fld id="{2DEADCFE-5315-4273-BD0A-1896A72C3303}" type="slidenum">
              <a:rPr lang="en-US" smtClean="0"/>
              <a:t>38</a:t>
            </a:fld>
            <a:endParaRPr lang="en-US"/>
          </a:p>
        </p:txBody>
      </p:sp>
      <p:sp>
        <p:nvSpPr>
          <p:cNvPr id="5" name="Footer Placeholder 4">
            <a:extLst>
              <a:ext uri="{FF2B5EF4-FFF2-40B4-BE49-F238E27FC236}">
                <a16:creationId xmlns:a16="http://schemas.microsoft.com/office/drawing/2014/main" id="{81E4A3BA-C5A9-4CE9-B214-023273791CE5}"/>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8B04681A-FDA2-4E93-B589-3C6C04F1A29E}" type="datetime1">
              <a:rPr lang="en-US" smtClean="0"/>
              <a:t>11/02/2022</a:t>
            </a:fld>
            <a:endParaRPr lang="en-US"/>
          </a:p>
        </p:txBody>
      </p:sp>
      <mc:AlternateContent xmlns:mc="http://schemas.openxmlformats.org/markup-compatibility/2006" xmlns:a14="http://schemas.microsoft.com/office/drawing/2010/main">
        <mc:Choice Requires="a14">
          <p:sp>
            <p:nvSpPr>
              <p:cNvPr id="7" name="Rounded Rectangle 6"/>
              <p:cNvSpPr/>
              <p:nvPr/>
            </p:nvSpPr>
            <p:spPr>
              <a:xfrm>
                <a:off x="774700" y="1295400"/>
                <a:ext cx="10566400" cy="30861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 a series of Bernoulli trials (independent trials, Prob(success) = p = constant), let the random variable X denote the number of trials </a:t>
                </a:r>
                <a:r>
                  <a:rPr lang="en-US" sz="2400" i="1" dirty="0">
                    <a:solidFill>
                      <a:srgbClr val="3333FF"/>
                    </a:solidFill>
                  </a:rPr>
                  <a:t>until r successes</a:t>
                </a:r>
                <a:r>
                  <a:rPr lang="en-US" sz="2400" i="1" dirty="0">
                    <a:solidFill>
                      <a:schemeClr val="tx1"/>
                    </a:solidFill>
                  </a:rPr>
                  <a:t> </a:t>
                </a:r>
                <a:r>
                  <a:rPr lang="en-US" sz="2400" dirty="0">
                    <a:solidFill>
                      <a:schemeClr val="tx1"/>
                    </a:solidFill>
                  </a:rPr>
                  <a:t>occur. Then X is a </a:t>
                </a:r>
                <a:r>
                  <a:rPr lang="en-US" sz="2400" i="1" dirty="0">
                    <a:solidFill>
                      <a:srgbClr val="3333FF"/>
                    </a:solidFill>
                  </a:rPr>
                  <a:t>negative binomial</a:t>
                </a:r>
                <a:r>
                  <a:rPr lang="en-US" sz="2400" dirty="0">
                    <a:solidFill>
                      <a:srgbClr val="3333FF"/>
                    </a:solidFill>
                  </a:rPr>
                  <a:t> </a:t>
                </a:r>
                <a:r>
                  <a:rPr lang="en-US" sz="2400" dirty="0">
                    <a:solidFill>
                      <a:schemeClr val="tx1"/>
                    </a:solidFill>
                  </a:rPr>
                  <a:t>random variable with parameters 0 &lt; p &lt; 1 and r = 1, 2, 3, …, and</a:t>
                </a:r>
              </a:p>
              <a:p>
                <a:endParaRPr lang="en-US" sz="700" dirty="0">
                  <a:solidFill>
                    <a:schemeClr val="tx1"/>
                  </a:solidFill>
                </a:endParaRPr>
              </a:p>
              <a:p>
                <a:pPr algn="ctr"/>
                <a:r>
                  <a:rPr lang="en-US" sz="2600" dirty="0">
                    <a:solidFill>
                      <a:schemeClr val="tx1"/>
                    </a:solidFill>
                  </a:rPr>
                  <a:t>f(x) =</a:t>
                </a:r>
                <a:r>
                  <a:rPr lang="en-US" sz="2400" dirty="0">
                    <a:solidFill>
                      <a:schemeClr val="tx1"/>
                    </a:solidFill>
                  </a:rPr>
                  <a:t> </a:t>
                </a:r>
                <a14:m>
                  <m:oMath xmlns:m="http://schemas.openxmlformats.org/officeDocument/2006/math">
                    <m:d>
                      <m:dPr>
                        <m:ctrlPr>
                          <a:rPr lang="en-US" sz="2400" i="1">
                            <a:solidFill>
                              <a:schemeClr val="tx1"/>
                            </a:solidFill>
                            <a:latin typeface="Cambria Math" panose="02040503050406030204" pitchFamily="18" charset="0"/>
                          </a:rPr>
                        </m:ctrlPr>
                      </m:dPr>
                      <m:e>
                        <m:f>
                          <m:fPr>
                            <m:type m:val="noBar"/>
                            <m:ctrlPr>
                              <a:rPr lang="en-US" sz="2400" i="1">
                                <a:solidFill>
                                  <a:schemeClr val="tx1"/>
                                </a:solidFill>
                                <a:latin typeface="Cambria Math" panose="02040503050406030204" pitchFamily="18" charset="0"/>
                              </a:rPr>
                            </m:ctrlPr>
                          </m:fPr>
                          <m:num>
                            <m:eqArr>
                              <m:eqArrPr>
                                <m:ctrlPr>
                                  <a:rPr lang="en-US" sz="2400" i="1">
                                    <a:solidFill>
                                      <a:schemeClr val="tx1"/>
                                    </a:solidFill>
                                    <a:latin typeface="Cambria Math" panose="02040503050406030204" pitchFamily="18" charset="0"/>
                                  </a:rPr>
                                </m:ctrlPr>
                              </m:eqArrPr>
                              <m:e>
                                <m:r>
                                  <m:rPr>
                                    <m:nor/>
                                  </m:rPr>
                                  <a:rPr lang="en-US" sz="2400">
                                    <a:solidFill>
                                      <a:schemeClr val="tx1"/>
                                    </a:solidFill>
                                  </a:rPr>
                                  <m:t>x</m:t>
                                </m:r>
                                <m:r>
                                  <m:rPr>
                                    <m:nor/>
                                  </m:rPr>
                                  <a:rPr lang="en-US" sz="2400">
                                    <a:solidFill>
                                      <a:schemeClr val="tx1"/>
                                    </a:solidFill>
                                  </a:rPr>
                                  <m:t> – 1</m:t>
                                </m:r>
                              </m:e>
                              <m:e/>
                            </m:eqArr>
                          </m:num>
                          <m:den>
                            <m:r>
                              <m:rPr>
                                <m:nor/>
                              </m:rPr>
                              <a:rPr lang="en-US" sz="2400">
                                <a:solidFill>
                                  <a:schemeClr val="tx1"/>
                                </a:solidFill>
                              </a:rPr>
                              <m:t>r</m:t>
                            </m:r>
                            <m:r>
                              <m:rPr>
                                <m:nor/>
                              </m:rPr>
                              <a:rPr lang="en-US" sz="2400">
                                <a:solidFill>
                                  <a:schemeClr val="tx1"/>
                                </a:solidFill>
                              </a:rPr>
                              <m:t> – 1</m:t>
                            </m:r>
                          </m:den>
                        </m:f>
                      </m:e>
                    </m:d>
                  </m:oMath>
                </a14:m>
                <a:r>
                  <a:rPr lang="en-US" sz="2600" dirty="0">
                    <a:solidFill>
                      <a:schemeClr val="tx1"/>
                    </a:solidFill>
                  </a:rPr>
                  <a:t>p</a:t>
                </a:r>
                <a:r>
                  <a:rPr lang="en-US" sz="2600" baseline="30000" dirty="0">
                    <a:solidFill>
                      <a:schemeClr val="tx1"/>
                    </a:solidFill>
                  </a:rPr>
                  <a:t>r</a:t>
                </a:r>
                <a:r>
                  <a:rPr lang="en-US" sz="2600" dirty="0">
                    <a:solidFill>
                      <a:schemeClr val="tx1"/>
                    </a:solidFill>
                  </a:rPr>
                  <a:t>(1-p)</a:t>
                </a:r>
                <a:r>
                  <a:rPr lang="en-US" sz="2600" baseline="30000" dirty="0">
                    <a:solidFill>
                      <a:schemeClr val="tx1"/>
                    </a:solidFill>
                  </a:rPr>
                  <a:t>x-r</a:t>
                </a:r>
                <a:r>
                  <a:rPr lang="en-US" sz="2600" dirty="0">
                    <a:solidFill>
                      <a:schemeClr val="tx1"/>
                    </a:solidFill>
                  </a:rPr>
                  <a:t>,  x = r, r + 1</a:t>
                </a:r>
                <a:r>
                  <a:rPr lang="en-US" sz="2600">
                    <a:solidFill>
                      <a:schemeClr val="tx1"/>
                    </a:solidFill>
                  </a:rPr>
                  <a:t>, …</a:t>
                </a:r>
                <a:endParaRPr lang="en-US" sz="2600" dirty="0">
                  <a:solidFill>
                    <a:schemeClr val="tx1"/>
                  </a:solidFill>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774700" y="1295400"/>
                <a:ext cx="10566400" cy="3086100"/>
              </a:xfrm>
              <a:prstGeom prst="roundRect">
                <a:avLst/>
              </a:prstGeom>
              <a:blipFill>
                <a:blip r:embed="rId3"/>
                <a:stretch>
                  <a:fillRect/>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40648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7D3374F-CF55-4146-AE42-85AF9B6C5456}"/>
              </a:ext>
            </a:extLst>
          </p:cNvPr>
          <p:cNvPicPr>
            <a:picLocks noChangeAspect="1"/>
          </p:cNvPicPr>
          <p:nvPr/>
        </p:nvPicPr>
        <p:blipFill>
          <a:blip r:embed="rId3"/>
          <a:stretch>
            <a:fillRect/>
          </a:stretch>
        </p:blipFill>
        <p:spPr>
          <a:xfrm>
            <a:off x="885825" y="1491332"/>
            <a:ext cx="5210175" cy="3514725"/>
          </a:xfrm>
          <a:prstGeom prst="rect">
            <a:avLst/>
          </a:prstGeom>
        </p:spPr>
      </p:pic>
      <p:sp>
        <p:nvSpPr>
          <p:cNvPr id="4" name="TextBox 3">
            <a:extLst>
              <a:ext uri="{FF2B5EF4-FFF2-40B4-BE49-F238E27FC236}">
                <a16:creationId xmlns:a16="http://schemas.microsoft.com/office/drawing/2014/main" id="{7763FF32-8BD7-40AD-9605-EF276B45768C}"/>
              </a:ext>
            </a:extLst>
          </p:cNvPr>
          <p:cNvSpPr txBox="1"/>
          <p:nvPr/>
        </p:nvSpPr>
        <p:spPr>
          <a:xfrm>
            <a:off x="2221355" y="941365"/>
            <a:ext cx="973343" cy="707886"/>
          </a:xfrm>
          <a:prstGeom prst="rect">
            <a:avLst/>
          </a:prstGeom>
          <a:noFill/>
        </p:spPr>
        <p:txBody>
          <a:bodyPr wrap="none" rtlCol="0">
            <a:spAutoFit/>
          </a:bodyPr>
          <a:lstStyle/>
          <a:p>
            <a:r>
              <a:rPr lang="en-US" sz="2000" dirty="0">
                <a:solidFill>
                  <a:srgbClr val="C00000"/>
                </a:solidFill>
              </a:rPr>
              <a:t>p = 0.1</a:t>
            </a:r>
          </a:p>
          <a:p>
            <a:r>
              <a:rPr lang="en-US" sz="2000" dirty="0">
                <a:solidFill>
                  <a:srgbClr val="C00000"/>
                </a:solidFill>
              </a:rPr>
              <a:t>r = 5 </a:t>
            </a:r>
          </a:p>
        </p:txBody>
      </p:sp>
      <p:pic>
        <p:nvPicPr>
          <p:cNvPr id="12" name="Picture 11">
            <a:extLst>
              <a:ext uri="{FF2B5EF4-FFF2-40B4-BE49-F238E27FC236}">
                <a16:creationId xmlns:a16="http://schemas.microsoft.com/office/drawing/2014/main" id="{E1B70E91-93EF-478A-A3B4-889AB40000BC}"/>
              </a:ext>
            </a:extLst>
          </p:cNvPr>
          <p:cNvPicPr>
            <a:picLocks noChangeAspect="1"/>
          </p:cNvPicPr>
          <p:nvPr/>
        </p:nvPicPr>
        <p:blipFill>
          <a:blip r:embed="rId4"/>
          <a:stretch>
            <a:fillRect/>
          </a:stretch>
        </p:blipFill>
        <p:spPr>
          <a:xfrm>
            <a:off x="5050280" y="1517090"/>
            <a:ext cx="2381250" cy="3486150"/>
          </a:xfrm>
          <a:prstGeom prst="rect">
            <a:avLst/>
          </a:prstGeom>
        </p:spPr>
      </p:pic>
      <p:sp>
        <p:nvSpPr>
          <p:cNvPr id="13" name="TextBox 12">
            <a:extLst>
              <a:ext uri="{FF2B5EF4-FFF2-40B4-BE49-F238E27FC236}">
                <a16:creationId xmlns:a16="http://schemas.microsoft.com/office/drawing/2014/main" id="{94F21BB6-E02A-44D6-928E-257C2A2A3705}"/>
              </a:ext>
            </a:extLst>
          </p:cNvPr>
          <p:cNvSpPr txBox="1"/>
          <p:nvPr/>
        </p:nvSpPr>
        <p:spPr>
          <a:xfrm>
            <a:off x="5893452" y="941365"/>
            <a:ext cx="973343" cy="707886"/>
          </a:xfrm>
          <a:prstGeom prst="rect">
            <a:avLst/>
          </a:prstGeom>
          <a:noFill/>
        </p:spPr>
        <p:txBody>
          <a:bodyPr wrap="none" rtlCol="0">
            <a:spAutoFit/>
          </a:bodyPr>
          <a:lstStyle/>
          <a:p>
            <a:r>
              <a:rPr lang="en-US" sz="2000" dirty="0">
                <a:solidFill>
                  <a:srgbClr val="C00000"/>
                </a:solidFill>
              </a:rPr>
              <a:t>p = 0.4</a:t>
            </a:r>
          </a:p>
          <a:p>
            <a:r>
              <a:rPr lang="en-US" sz="2000" dirty="0">
                <a:solidFill>
                  <a:srgbClr val="C00000"/>
                </a:solidFill>
              </a:rPr>
              <a:t>r = 5 </a:t>
            </a:r>
          </a:p>
        </p:txBody>
      </p:sp>
      <p:pic>
        <p:nvPicPr>
          <p:cNvPr id="15" name="Picture 14">
            <a:extLst>
              <a:ext uri="{FF2B5EF4-FFF2-40B4-BE49-F238E27FC236}">
                <a16:creationId xmlns:a16="http://schemas.microsoft.com/office/drawing/2014/main" id="{35967117-4BA5-4128-B489-7D74DBAE354F}"/>
              </a:ext>
            </a:extLst>
          </p:cNvPr>
          <p:cNvPicPr>
            <a:picLocks noChangeAspect="1"/>
          </p:cNvPicPr>
          <p:nvPr/>
        </p:nvPicPr>
        <p:blipFill>
          <a:blip r:embed="rId5"/>
          <a:stretch>
            <a:fillRect/>
          </a:stretch>
        </p:blipFill>
        <p:spPr>
          <a:xfrm>
            <a:off x="8063633" y="1500856"/>
            <a:ext cx="2724150" cy="3495675"/>
          </a:xfrm>
          <a:prstGeom prst="rect">
            <a:avLst/>
          </a:prstGeom>
        </p:spPr>
      </p:pic>
      <p:sp>
        <p:nvSpPr>
          <p:cNvPr id="16" name="TextBox 15">
            <a:extLst>
              <a:ext uri="{FF2B5EF4-FFF2-40B4-BE49-F238E27FC236}">
                <a16:creationId xmlns:a16="http://schemas.microsoft.com/office/drawing/2014/main" id="{5C6D0569-9A37-47EC-B34A-2627B09D7798}"/>
              </a:ext>
            </a:extLst>
          </p:cNvPr>
          <p:cNvSpPr txBox="1"/>
          <p:nvPr/>
        </p:nvSpPr>
        <p:spPr>
          <a:xfrm>
            <a:off x="8939036" y="941365"/>
            <a:ext cx="973343" cy="707886"/>
          </a:xfrm>
          <a:prstGeom prst="rect">
            <a:avLst/>
          </a:prstGeom>
          <a:noFill/>
        </p:spPr>
        <p:txBody>
          <a:bodyPr wrap="none" rtlCol="0">
            <a:spAutoFit/>
          </a:bodyPr>
          <a:lstStyle/>
          <a:p>
            <a:r>
              <a:rPr lang="en-US" sz="2000" dirty="0">
                <a:solidFill>
                  <a:srgbClr val="C00000"/>
                </a:solidFill>
              </a:rPr>
              <a:t>p = 0.4</a:t>
            </a:r>
          </a:p>
          <a:p>
            <a:r>
              <a:rPr lang="en-US" sz="2000" dirty="0">
                <a:solidFill>
                  <a:srgbClr val="C00000"/>
                </a:solidFill>
              </a:rPr>
              <a:t>r = 10 </a:t>
            </a:r>
          </a:p>
        </p:txBody>
      </p:sp>
      <p:sp>
        <p:nvSpPr>
          <p:cNvPr id="17" name="TextBox 16">
            <a:extLst>
              <a:ext uri="{FF2B5EF4-FFF2-40B4-BE49-F238E27FC236}">
                <a16:creationId xmlns:a16="http://schemas.microsoft.com/office/drawing/2014/main" id="{FDEF8059-3AB9-43A2-9E26-70AC4121B9CC}"/>
              </a:ext>
            </a:extLst>
          </p:cNvPr>
          <p:cNvSpPr txBox="1"/>
          <p:nvPr/>
        </p:nvSpPr>
        <p:spPr>
          <a:xfrm>
            <a:off x="6499430" y="5320053"/>
            <a:ext cx="4288353" cy="369332"/>
          </a:xfrm>
          <a:prstGeom prst="rect">
            <a:avLst/>
          </a:prstGeom>
          <a:noFill/>
        </p:spPr>
        <p:txBody>
          <a:bodyPr wrap="none" rtlCol="0">
            <a:spAutoFit/>
          </a:bodyPr>
          <a:lstStyle/>
          <a:p>
            <a:r>
              <a:rPr lang="en-US" dirty="0"/>
              <a:t>Larger value of </a:t>
            </a:r>
            <a:r>
              <a:rPr lang="en-US" dirty="0">
                <a:solidFill>
                  <a:srgbClr val="C00000"/>
                </a:solidFill>
              </a:rPr>
              <a:t>r</a:t>
            </a:r>
            <a:r>
              <a:rPr lang="en-US" dirty="0"/>
              <a:t>, larger number of trials</a:t>
            </a:r>
          </a:p>
        </p:txBody>
      </p:sp>
      <p:sp>
        <p:nvSpPr>
          <p:cNvPr id="18" name="TextBox 17">
            <a:extLst>
              <a:ext uri="{FF2B5EF4-FFF2-40B4-BE49-F238E27FC236}">
                <a16:creationId xmlns:a16="http://schemas.microsoft.com/office/drawing/2014/main" id="{22B3C7B8-6164-46D7-9B2B-1513BA4BABAF}"/>
              </a:ext>
            </a:extLst>
          </p:cNvPr>
          <p:cNvSpPr txBox="1"/>
          <p:nvPr/>
        </p:nvSpPr>
        <p:spPr>
          <a:xfrm>
            <a:off x="1275913" y="5340910"/>
            <a:ext cx="4416658" cy="369332"/>
          </a:xfrm>
          <a:prstGeom prst="rect">
            <a:avLst/>
          </a:prstGeom>
          <a:noFill/>
        </p:spPr>
        <p:txBody>
          <a:bodyPr wrap="none" rtlCol="0">
            <a:spAutoFit/>
          </a:bodyPr>
          <a:lstStyle/>
          <a:p>
            <a:r>
              <a:rPr lang="en-US" dirty="0"/>
              <a:t>Smaller value of </a:t>
            </a:r>
            <a:r>
              <a:rPr lang="en-US" dirty="0">
                <a:solidFill>
                  <a:srgbClr val="C00000"/>
                </a:solidFill>
              </a:rPr>
              <a:t>p</a:t>
            </a:r>
            <a:r>
              <a:rPr lang="en-US" dirty="0"/>
              <a:t>, larger number of trials</a:t>
            </a:r>
          </a:p>
        </p:txBody>
      </p:sp>
      <p:sp>
        <p:nvSpPr>
          <p:cNvPr id="2" name="Slide Number Placeholder 1">
            <a:extLst>
              <a:ext uri="{FF2B5EF4-FFF2-40B4-BE49-F238E27FC236}">
                <a16:creationId xmlns:a16="http://schemas.microsoft.com/office/drawing/2014/main" id="{79F03BBE-FF21-40A9-837E-8CFAF9E5595F}"/>
              </a:ext>
            </a:extLst>
          </p:cNvPr>
          <p:cNvSpPr>
            <a:spLocks noGrp="1"/>
          </p:cNvSpPr>
          <p:nvPr>
            <p:ph type="sldNum" sz="quarter" idx="12"/>
          </p:nvPr>
        </p:nvSpPr>
        <p:spPr/>
        <p:txBody>
          <a:bodyPr/>
          <a:lstStyle/>
          <a:p>
            <a:fld id="{2DEADCFE-5315-4273-BD0A-1896A72C3303}" type="slidenum">
              <a:rPr lang="en-US" smtClean="0"/>
              <a:t>39</a:t>
            </a:fld>
            <a:endParaRPr lang="en-US"/>
          </a:p>
        </p:txBody>
      </p:sp>
      <p:sp>
        <p:nvSpPr>
          <p:cNvPr id="3" name="Footer Placeholder 2">
            <a:extLst>
              <a:ext uri="{FF2B5EF4-FFF2-40B4-BE49-F238E27FC236}">
                <a16:creationId xmlns:a16="http://schemas.microsoft.com/office/drawing/2014/main" id="{9E59325B-58D8-42B2-B910-59BDDC08AC8D}"/>
              </a:ext>
            </a:extLst>
          </p:cNvPr>
          <p:cNvSpPr>
            <a:spLocks noGrp="1"/>
          </p:cNvSpPr>
          <p:nvPr>
            <p:ph type="ftr" sz="quarter" idx="11"/>
          </p:nvPr>
        </p:nvSpPr>
        <p:spPr/>
        <p:txBody>
          <a:bodyPr/>
          <a:lstStyle/>
          <a:p>
            <a:r>
              <a:rPr lang="fr-FR"/>
              <a:t>Chapter 3 - Discrete random variables</a:t>
            </a:r>
            <a:endParaRPr lang="en-US"/>
          </a:p>
        </p:txBody>
      </p:sp>
      <p:sp>
        <p:nvSpPr>
          <p:cNvPr id="5" name="Date Placeholder 4"/>
          <p:cNvSpPr>
            <a:spLocks noGrp="1"/>
          </p:cNvSpPr>
          <p:nvPr>
            <p:ph type="dt" sz="half" idx="10"/>
          </p:nvPr>
        </p:nvSpPr>
        <p:spPr/>
        <p:txBody>
          <a:bodyPr/>
          <a:lstStyle/>
          <a:p>
            <a:fld id="{6FAEF468-73D3-4CC3-8644-3E4A1AE50D34}" type="datetime1">
              <a:rPr lang="en-US" smtClean="0"/>
              <a:t>11/02/2022</a:t>
            </a:fld>
            <a:endParaRPr lang="en-US"/>
          </a:p>
        </p:txBody>
      </p:sp>
    </p:spTree>
    <p:extLst>
      <p:ext uri="{BB962C8B-B14F-4D97-AF65-F5344CB8AC3E}">
        <p14:creationId xmlns:p14="http://schemas.microsoft.com/office/powerpoint/2010/main" val="66216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FDEE-C574-4F9B-B757-41A884EEBFAC}"/>
              </a:ext>
            </a:extLst>
          </p:cNvPr>
          <p:cNvSpPr>
            <a:spLocks noGrp="1"/>
          </p:cNvSpPr>
          <p:nvPr>
            <p:ph type="title"/>
          </p:nvPr>
        </p:nvSpPr>
        <p:spPr/>
        <p:txBody>
          <a:bodyPr/>
          <a:lstStyle/>
          <a:p>
            <a:r>
              <a:rPr lang="en-US" dirty="0"/>
              <a:t>Random Variables</a:t>
            </a:r>
          </a:p>
        </p:txBody>
      </p:sp>
      <p:sp>
        <p:nvSpPr>
          <p:cNvPr id="4" name="Slide Number Placeholder 3">
            <a:extLst>
              <a:ext uri="{FF2B5EF4-FFF2-40B4-BE49-F238E27FC236}">
                <a16:creationId xmlns:a16="http://schemas.microsoft.com/office/drawing/2014/main" id="{5282D4FA-194D-40F5-B758-07E1A6B2B4C2}"/>
              </a:ext>
            </a:extLst>
          </p:cNvPr>
          <p:cNvSpPr>
            <a:spLocks noGrp="1"/>
          </p:cNvSpPr>
          <p:nvPr>
            <p:ph type="sldNum" sz="quarter" idx="12"/>
          </p:nvPr>
        </p:nvSpPr>
        <p:spPr/>
        <p:txBody>
          <a:bodyPr/>
          <a:lstStyle/>
          <a:p>
            <a:fld id="{2DEADCFE-5315-4273-BD0A-1896A72C3303}" type="slidenum">
              <a:rPr lang="en-US" smtClean="0"/>
              <a:t>4</a:t>
            </a:fld>
            <a:endParaRPr lang="en-US"/>
          </a:p>
        </p:txBody>
      </p:sp>
      <p:sp>
        <p:nvSpPr>
          <p:cNvPr id="5" name="Footer Placeholder 4">
            <a:extLst>
              <a:ext uri="{FF2B5EF4-FFF2-40B4-BE49-F238E27FC236}">
                <a16:creationId xmlns:a16="http://schemas.microsoft.com/office/drawing/2014/main" id="{7AA17BD6-7582-43E4-AAAA-23A730C0627F}"/>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559BE126-1CDC-4FE2-B68F-BECE48F97132}" type="datetime1">
              <a:rPr lang="en-US" smtClean="0"/>
              <a:t>11/02/2022</a:t>
            </a:fld>
            <a:endParaRPr lang="en-US"/>
          </a:p>
        </p:txBody>
      </p:sp>
      <p:sp>
        <p:nvSpPr>
          <p:cNvPr id="7" name="Rounded Rectangle 6"/>
          <p:cNvSpPr/>
          <p:nvPr/>
        </p:nvSpPr>
        <p:spPr>
          <a:xfrm>
            <a:off x="723900" y="1587500"/>
            <a:ext cx="10668000" cy="28448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A </a:t>
            </a:r>
            <a:r>
              <a:rPr lang="en-US" sz="2400" i="1">
                <a:solidFill>
                  <a:schemeClr val="tx1"/>
                </a:solidFill>
              </a:rPr>
              <a:t>random variable</a:t>
            </a:r>
            <a:r>
              <a:rPr lang="en-US" sz="2400">
                <a:solidFill>
                  <a:schemeClr val="tx1"/>
                </a:solidFill>
              </a:rPr>
              <a:t> is a function that assigns a real number to each outcome in the sample space of a random experiment.</a:t>
            </a:r>
          </a:p>
          <a:p>
            <a:endParaRPr lang="en-US" sz="700">
              <a:solidFill>
                <a:schemeClr val="tx1"/>
              </a:solidFill>
            </a:endParaRPr>
          </a:p>
          <a:p>
            <a:r>
              <a:rPr lang="en-US" sz="2400">
                <a:solidFill>
                  <a:schemeClr val="tx1"/>
                </a:solidFill>
              </a:rPr>
              <a:t>		X : S </a:t>
            </a:r>
            <a:r>
              <a:rPr lang="en-US" sz="2400">
                <a:solidFill>
                  <a:schemeClr val="tx1"/>
                </a:solidFill>
                <a:sym typeface="Symbol" panose="05050102010706020507" pitchFamily="18" charset="2"/>
              </a:rPr>
              <a:t> </a:t>
            </a:r>
            <a:r>
              <a:rPr lang="en-US" sz="2400">
                <a:solidFill>
                  <a:schemeClr val="tx1"/>
                </a:solidFill>
                <a:sym typeface="Euclid Math Two" panose="02050601010101010101" pitchFamily="18" charset="2"/>
              </a:rPr>
              <a:t></a:t>
            </a:r>
          </a:p>
          <a:p>
            <a:r>
              <a:rPr lang="en-US" sz="2400">
                <a:solidFill>
                  <a:schemeClr val="tx1"/>
                </a:solidFill>
                <a:sym typeface="Euclid Math Two" panose="02050601010101010101" pitchFamily="18" charset="2"/>
              </a:rPr>
              <a:t>		X(</a:t>
            </a:r>
            <a:r>
              <a:rPr lang="en-US" sz="2400">
                <a:solidFill>
                  <a:schemeClr val="tx1"/>
                </a:solidFill>
                <a:sym typeface="Symbol" panose="05050102010706020507" pitchFamily="18" charset="2"/>
              </a:rPr>
              <a:t></a:t>
            </a:r>
            <a:r>
              <a:rPr lang="en-US" sz="2400">
                <a:solidFill>
                  <a:schemeClr val="tx1"/>
                </a:solidFill>
                <a:sym typeface="Euclid Math Two" panose="02050601010101010101" pitchFamily="18" charset="2"/>
              </a:rPr>
              <a:t>) </a:t>
            </a:r>
            <a:r>
              <a:rPr lang="en-US" sz="2400">
                <a:solidFill>
                  <a:schemeClr val="tx1"/>
                </a:solidFill>
                <a:sym typeface="Symbol" panose="05050102010706020507" pitchFamily="18" charset="2"/>
              </a:rPr>
              <a:t> </a:t>
            </a:r>
            <a:r>
              <a:rPr lang="en-US" sz="2400">
                <a:solidFill>
                  <a:schemeClr val="tx1"/>
                </a:solidFill>
                <a:sym typeface="Euclid Math Two" panose="02050601010101010101" pitchFamily="18" charset="2"/>
              </a:rPr>
              <a:t></a:t>
            </a:r>
          </a:p>
          <a:p>
            <a:endParaRPr lang="en-US" sz="700">
              <a:solidFill>
                <a:schemeClr val="tx1"/>
              </a:solidFill>
              <a:sym typeface="Euclid Math Two" panose="02050601010101010101" pitchFamily="18" charset="2"/>
            </a:endParaRPr>
          </a:p>
          <a:p>
            <a:r>
              <a:rPr lang="en-US" sz="2400">
                <a:solidFill>
                  <a:schemeClr val="tx1"/>
                </a:solidFill>
                <a:sym typeface="Euclid Math Two" panose="02050601010101010101" pitchFamily="18" charset="2"/>
              </a:rPr>
              <a:t>If X(S) = {x</a:t>
            </a:r>
            <a:r>
              <a:rPr lang="en-US" sz="2400" baseline="-25000">
                <a:solidFill>
                  <a:schemeClr val="tx1"/>
                </a:solidFill>
                <a:sym typeface="Euclid Math Two" panose="02050601010101010101" pitchFamily="18" charset="2"/>
              </a:rPr>
              <a:t>1</a:t>
            </a:r>
            <a:r>
              <a:rPr lang="en-US" sz="2400">
                <a:solidFill>
                  <a:schemeClr val="tx1"/>
                </a:solidFill>
                <a:sym typeface="Euclid Math Two" panose="02050601010101010101" pitchFamily="18" charset="2"/>
              </a:rPr>
              <a:t>, x</a:t>
            </a:r>
            <a:r>
              <a:rPr lang="en-US" sz="2400" baseline="-25000">
                <a:solidFill>
                  <a:schemeClr val="tx1"/>
                </a:solidFill>
                <a:sym typeface="Euclid Math Two" panose="02050601010101010101" pitchFamily="18" charset="2"/>
              </a:rPr>
              <a:t>2</a:t>
            </a:r>
            <a:r>
              <a:rPr lang="en-US" sz="2400">
                <a:solidFill>
                  <a:schemeClr val="tx1"/>
                </a:solidFill>
                <a:sym typeface="Euclid Math Two" panose="02050601010101010101" pitchFamily="18" charset="2"/>
              </a:rPr>
              <a:t>, …, x</a:t>
            </a:r>
            <a:r>
              <a:rPr lang="en-US" sz="2400" baseline="-25000">
                <a:solidFill>
                  <a:schemeClr val="tx1"/>
                </a:solidFill>
                <a:sym typeface="Euclid Math Two" panose="02050601010101010101" pitchFamily="18" charset="2"/>
              </a:rPr>
              <a:t>n</a:t>
            </a:r>
            <a:r>
              <a:rPr lang="en-US" sz="2400">
                <a:solidFill>
                  <a:schemeClr val="tx1"/>
                </a:solidFill>
                <a:sym typeface="Euclid Math Two" panose="02050601010101010101" pitchFamily="18" charset="2"/>
              </a:rPr>
              <a:t>} or X(S) = {x</a:t>
            </a:r>
            <a:r>
              <a:rPr lang="en-US" sz="2400" baseline="-25000">
                <a:solidFill>
                  <a:schemeClr val="tx1"/>
                </a:solidFill>
                <a:sym typeface="Euclid Math Two" panose="02050601010101010101" pitchFamily="18" charset="2"/>
              </a:rPr>
              <a:t>1</a:t>
            </a:r>
            <a:r>
              <a:rPr lang="en-US" sz="2400">
                <a:solidFill>
                  <a:schemeClr val="tx1"/>
                </a:solidFill>
                <a:sym typeface="Euclid Math Two" panose="02050601010101010101" pitchFamily="18" charset="2"/>
              </a:rPr>
              <a:t>, x</a:t>
            </a:r>
            <a:r>
              <a:rPr lang="en-US" sz="2400" baseline="-25000">
                <a:solidFill>
                  <a:schemeClr val="tx1"/>
                </a:solidFill>
                <a:sym typeface="Euclid Math Two" panose="02050601010101010101" pitchFamily="18" charset="2"/>
              </a:rPr>
              <a:t>2</a:t>
            </a:r>
            <a:r>
              <a:rPr lang="en-US" sz="2400">
                <a:solidFill>
                  <a:schemeClr val="tx1"/>
                </a:solidFill>
                <a:sym typeface="Euclid Math Two" panose="02050601010101010101" pitchFamily="18" charset="2"/>
              </a:rPr>
              <a:t>, …, x</a:t>
            </a:r>
            <a:r>
              <a:rPr lang="en-US" sz="2400" baseline="-25000">
                <a:solidFill>
                  <a:schemeClr val="tx1"/>
                </a:solidFill>
                <a:sym typeface="Euclid Math Two" panose="02050601010101010101" pitchFamily="18" charset="2"/>
              </a:rPr>
              <a:t>n</a:t>
            </a:r>
            <a:r>
              <a:rPr lang="en-US" sz="2400">
                <a:solidFill>
                  <a:schemeClr val="tx1"/>
                </a:solidFill>
                <a:sym typeface="Euclid Math Two" panose="02050601010101010101" pitchFamily="18" charset="2"/>
              </a:rPr>
              <a:t>, …},</a:t>
            </a:r>
          </a:p>
          <a:p>
            <a:r>
              <a:rPr lang="en-US" sz="2400">
                <a:solidFill>
                  <a:schemeClr val="tx1"/>
                </a:solidFill>
                <a:sym typeface="Euclid Math Two" panose="02050601010101010101" pitchFamily="18" charset="2"/>
              </a:rPr>
              <a:t>X is called </a:t>
            </a:r>
            <a:r>
              <a:rPr lang="en-US" sz="2400" i="1">
                <a:solidFill>
                  <a:srgbClr val="3333FF"/>
                </a:solidFill>
                <a:sym typeface="Euclid Math Two" panose="02050601010101010101" pitchFamily="18" charset="2"/>
              </a:rPr>
              <a:t>discrete</a:t>
            </a:r>
            <a:r>
              <a:rPr lang="en-US" sz="2400">
                <a:solidFill>
                  <a:schemeClr val="tx1"/>
                </a:solidFill>
                <a:sym typeface="Euclid Math Two" panose="02050601010101010101" pitchFamily="18" charset="2"/>
              </a:rPr>
              <a:t>.</a:t>
            </a:r>
            <a:endParaRPr lang="en-US" sz="2400">
              <a:solidFill>
                <a:schemeClr val="tx1"/>
              </a:solidFill>
            </a:endParaRPr>
          </a:p>
        </p:txBody>
      </p:sp>
    </p:spTree>
    <p:extLst>
      <p:ext uri="{BB962C8B-B14F-4D97-AF65-F5344CB8AC3E}">
        <p14:creationId xmlns:p14="http://schemas.microsoft.com/office/powerpoint/2010/main" val="2547444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10313B-4FBC-4826-9D6B-8EDF5B254367}"/>
              </a:ext>
            </a:extLst>
          </p:cNvPr>
          <p:cNvPicPr>
            <a:picLocks noChangeAspect="1"/>
          </p:cNvPicPr>
          <p:nvPr/>
        </p:nvPicPr>
        <p:blipFill>
          <a:blip r:embed="rId3"/>
          <a:stretch>
            <a:fillRect/>
          </a:stretch>
        </p:blipFill>
        <p:spPr>
          <a:xfrm>
            <a:off x="4506554" y="3695192"/>
            <a:ext cx="5402927" cy="2151815"/>
          </a:xfrm>
          <a:prstGeom prst="rect">
            <a:avLst/>
          </a:prstGeom>
        </p:spPr>
      </p:pic>
      <p:sp>
        <p:nvSpPr>
          <p:cNvPr id="2" name="Title 1">
            <a:extLst>
              <a:ext uri="{FF2B5EF4-FFF2-40B4-BE49-F238E27FC236}">
                <a16:creationId xmlns:a16="http://schemas.microsoft.com/office/drawing/2014/main" id="{85022473-B9A1-4AC2-A3F1-98089B1D1262}"/>
              </a:ext>
            </a:extLst>
          </p:cNvPr>
          <p:cNvSpPr>
            <a:spLocks noGrp="1"/>
          </p:cNvSpPr>
          <p:nvPr>
            <p:ph type="title"/>
          </p:nvPr>
        </p:nvSpPr>
        <p:spPr>
          <a:xfrm>
            <a:off x="838200" y="0"/>
            <a:ext cx="10515600" cy="1325563"/>
          </a:xfrm>
        </p:spPr>
        <p:txBody>
          <a:bodyPr/>
          <a:lstStyle/>
          <a:p>
            <a:r>
              <a:rPr lang="en-US" dirty="0"/>
              <a:t>Negative binomial distribution – Ex</a:t>
            </a:r>
          </a:p>
        </p:txBody>
      </p:sp>
      <p:sp>
        <p:nvSpPr>
          <p:cNvPr id="3" name="Content Placeholder 2">
            <a:extLst>
              <a:ext uri="{FF2B5EF4-FFF2-40B4-BE49-F238E27FC236}">
                <a16:creationId xmlns:a16="http://schemas.microsoft.com/office/drawing/2014/main" id="{23E9FB13-1BD4-4C09-B814-E92927805B4F}"/>
              </a:ext>
            </a:extLst>
          </p:cNvPr>
          <p:cNvSpPr>
            <a:spLocks noGrp="1"/>
          </p:cNvSpPr>
          <p:nvPr>
            <p:ph idx="1"/>
          </p:nvPr>
        </p:nvSpPr>
        <p:spPr>
          <a:xfrm>
            <a:off x="541986" y="1253331"/>
            <a:ext cx="10515600" cy="4351338"/>
          </a:xfrm>
        </p:spPr>
        <p:txBody>
          <a:bodyPr>
            <a:normAutofit/>
          </a:bodyPr>
          <a:lstStyle/>
          <a:p>
            <a:pPr marL="0" indent="0">
              <a:buNone/>
            </a:pPr>
            <a:r>
              <a:rPr lang="en-US" sz="2600" b="1" u="sng" dirty="0">
                <a:solidFill>
                  <a:srgbClr val="C00000"/>
                </a:solidFill>
              </a:rPr>
              <a:t>Ex.</a:t>
            </a:r>
            <a:r>
              <a:rPr lang="en-US" sz="2600" dirty="0"/>
              <a:t> Applicants for a new student internship are accepted with probability p = 0.2 independently from person to person. Several hundred people are expected to apply. Find the probability that it will take no more than 100 applicants to find 10 students for the program.</a:t>
            </a:r>
          </a:p>
          <a:p>
            <a:pPr marL="0" indent="0">
              <a:buNone/>
            </a:pPr>
            <a:r>
              <a:rPr lang="en-US" sz="2600" dirty="0"/>
              <a:t>Let X be the number of people who apply for the internship until the 10th student is accepted. Then X has a </a:t>
            </a:r>
            <a:r>
              <a:rPr lang="en-US" sz="2600" i="1" dirty="0">
                <a:solidFill>
                  <a:srgbClr val="C00000"/>
                </a:solidFill>
              </a:rPr>
              <a:t>negative binomial distribution</a:t>
            </a:r>
            <a:r>
              <a:rPr lang="en-US" sz="2600" dirty="0"/>
              <a:t> with parameters </a:t>
            </a:r>
            <a:r>
              <a:rPr lang="en-US" sz="2600" i="1" dirty="0">
                <a:solidFill>
                  <a:srgbClr val="3333FF"/>
                </a:solidFill>
              </a:rPr>
              <a:t>r = 10 </a:t>
            </a:r>
            <a:r>
              <a:rPr lang="en-US" sz="2600" dirty="0"/>
              <a:t>and </a:t>
            </a:r>
            <a:r>
              <a:rPr lang="en-US" sz="2600" i="1" dirty="0">
                <a:solidFill>
                  <a:srgbClr val="3333FF"/>
                </a:solidFill>
              </a:rPr>
              <a:t>p = 0.2</a:t>
            </a:r>
            <a:r>
              <a:rPr lang="en-US" sz="2600" dirty="0"/>
              <a:t>. </a:t>
            </a:r>
          </a:p>
          <a:p>
            <a:pPr marL="0" indent="0">
              <a:buNone/>
            </a:pPr>
            <a:r>
              <a:rPr lang="en-US" sz="2600" dirty="0"/>
              <a:t>The desired probability is </a:t>
            </a:r>
          </a:p>
        </p:txBody>
      </p:sp>
      <p:grpSp>
        <p:nvGrpSpPr>
          <p:cNvPr id="11" name="Group 10">
            <a:extLst>
              <a:ext uri="{FF2B5EF4-FFF2-40B4-BE49-F238E27FC236}">
                <a16:creationId xmlns:a16="http://schemas.microsoft.com/office/drawing/2014/main" id="{E6ECD714-CB9F-4073-BF7B-3EB1A4B80D88}"/>
              </a:ext>
            </a:extLst>
          </p:cNvPr>
          <p:cNvGrpSpPr/>
          <p:nvPr/>
        </p:nvGrpSpPr>
        <p:grpSpPr>
          <a:xfrm>
            <a:off x="998536" y="4837853"/>
            <a:ext cx="4801250" cy="714375"/>
            <a:chOff x="998536" y="4996162"/>
            <a:chExt cx="4801250" cy="714375"/>
          </a:xfrm>
        </p:grpSpPr>
        <p:pic>
          <p:nvPicPr>
            <p:cNvPr id="9" name="Picture 8">
              <a:extLst>
                <a:ext uri="{FF2B5EF4-FFF2-40B4-BE49-F238E27FC236}">
                  <a16:creationId xmlns:a16="http://schemas.microsoft.com/office/drawing/2014/main" id="{B4636901-8023-4ABA-BE25-DD871793B01F}"/>
                </a:ext>
              </a:extLst>
            </p:cNvPr>
            <p:cNvPicPr>
              <a:picLocks noChangeAspect="1"/>
            </p:cNvPicPr>
            <p:nvPr/>
          </p:nvPicPr>
          <p:blipFill>
            <a:blip r:embed="rId4"/>
            <a:stretch>
              <a:fillRect/>
            </a:stretch>
          </p:blipFill>
          <p:spPr>
            <a:xfrm>
              <a:off x="1815956" y="5004914"/>
              <a:ext cx="3983830" cy="705623"/>
            </a:xfrm>
            <a:prstGeom prst="rect">
              <a:avLst/>
            </a:prstGeom>
            <a:solidFill>
              <a:schemeClr val="accent6">
                <a:lumMod val="20000"/>
                <a:lumOff val="80000"/>
              </a:schemeClr>
            </a:solidFill>
            <a:ln>
              <a:solidFill>
                <a:schemeClr val="accent1">
                  <a:lumMod val="20000"/>
                  <a:lumOff val="80000"/>
                </a:schemeClr>
              </a:solidFill>
            </a:ln>
          </p:spPr>
        </p:pic>
        <p:pic>
          <p:nvPicPr>
            <p:cNvPr id="10" name="Picture 2" descr="R-Programming 1.0.0 Apk (Android 4.0.x - Ice Cream Sandwich) | APK Tools">
              <a:extLst>
                <a:ext uri="{FF2B5EF4-FFF2-40B4-BE49-F238E27FC236}">
                  <a16:creationId xmlns:a16="http://schemas.microsoft.com/office/drawing/2014/main" id="{41A1150C-C541-40FA-94D5-25FD3165D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6" y="4996162"/>
              <a:ext cx="714375" cy="71437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Slide Number Placeholder 3">
            <a:extLst>
              <a:ext uri="{FF2B5EF4-FFF2-40B4-BE49-F238E27FC236}">
                <a16:creationId xmlns:a16="http://schemas.microsoft.com/office/drawing/2014/main" id="{C9DAA36F-9EFF-45B0-A2D0-7442C7BB50F2}"/>
              </a:ext>
            </a:extLst>
          </p:cNvPr>
          <p:cNvSpPr>
            <a:spLocks noGrp="1"/>
          </p:cNvSpPr>
          <p:nvPr>
            <p:ph type="sldNum" sz="quarter" idx="12"/>
          </p:nvPr>
        </p:nvSpPr>
        <p:spPr/>
        <p:txBody>
          <a:bodyPr/>
          <a:lstStyle/>
          <a:p>
            <a:fld id="{2DEADCFE-5315-4273-BD0A-1896A72C3303}" type="slidenum">
              <a:rPr lang="en-US" smtClean="0"/>
              <a:t>40</a:t>
            </a:fld>
            <a:endParaRPr lang="en-US"/>
          </a:p>
        </p:txBody>
      </p:sp>
      <p:sp>
        <p:nvSpPr>
          <p:cNvPr id="5" name="Footer Placeholder 4">
            <a:extLst>
              <a:ext uri="{FF2B5EF4-FFF2-40B4-BE49-F238E27FC236}">
                <a16:creationId xmlns:a16="http://schemas.microsoft.com/office/drawing/2014/main" id="{F6819CA5-073A-4B34-8898-4EC052A20A94}"/>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4B105F1A-84DD-4049-AC1A-DB86E397B6E5}" type="datetime1">
              <a:rPr lang="en-US" smtClean="0"/>
              <a:t>11/02/2022</a:t>
            </a:fld>
            <a:endParaRPr lang="en-US"/>
          </a:p>
        </p:txBody>
      </p:sp>
    </p:spTree>
    <p:extLst>
      <p:ext uri="{BB962C8B-B14F-4D97-AF65-F5344CB8AC3E}">
        <p14:creationId xmlns:p14="http://schemas.microsoft.com/office/powerpoint/2010/main" val="66942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4A9F-CF55-4A6D-A7EE-98C61C093699}"/>
              </a:ext>
            </a:extLst>
          </p:cNvPr>
          <p:cNvSpPr>
            <a:spLocks noGrp="1"/>
          </p:cNvSpPr>
          <p:nvPr>
            <p:ph type="title"/>
          </p:nvPr>
        </p:nvSpPr>
        <p:spPr>
          <a:xfrm>
            <a:off x="838200" y="-111582"/>
            <a:ext cx="10515600" cy="1325563"/>
          </a:xfrm>
        </p:spPr>
        <p:txBody>
          <a:bodyPr/>
          <a:lstStyle/>
          <a:p>
            <a:r>
              <a:rPr lang="en-US" dirty="0"/>
              <a:t>Negative binomial distribution</a:t>
            </a:r>
          </a:p>
        </p:txBody>
      </p:sp>
      <p:sp>
        <p:nvSpPr>
          <p:cNvPr id="3" name="Slide Number Placeholder 2">
            <a:extLst>
              <a:ext uri="{FF2B5EF4-FFF2-40B4-BE49-F238E27FC236}">
                <a16:creationId xmlns:a16="http://schemas.microsoft.com/office/drawing/2014/main" id="{5D3110EA-DE64-4084-A784-136D310FB476}"/>
              </a:ext>
            </a:extLst>
          </p:cNvPr>
          <p:cNvSpPr>
            <a:spLocks noGrp="1"/>
          </p:cNvSpPr>
          <p:nvPr>
            <p:ph type="sldNum" sz="quarter" idx="12"/>
          </p:nvPr>
        </p:nvSpPr>
        <p:spPr/>
        <p:txBody>
          <a:bodyPr/>
          <a:lstStyle/>
          <a:p>
            <a:fld id="{2DEADCFE-5315-4273-BD0A-1896A72C3303}" type="slidenum">
              <a:rPr lang="en-US" smtClean="0"/>
              <a:t>41</a:t>
            </a:fld>
            <a:endParaRPr lang="en-US"/>
          </a:p>
        </p:txBody>
      </p:sp>
      <p:sp>
        <p:nvSpPr>
          <p:cNvPr id="4" name="Footer Placeholder 3">
            <a:extLst>
              <a:ext uri="{FF2B5EF4-FFF2-40B4-BE49-F238E27FC236}">
                <a16:creationId xmlns:a16="http://schemas.microsoft.com/office/drawing/2014/main" id="{EA16B0CE-A6E5-4163-81B9-105E0E2C6EA8}"/>
              </a:ext>
            </a:extLst>
          </p:cNvPr>
          <p:cNvSpPr>
            <a:spLocks noGrp="1"/>
          </p:cNvSpPr>
          <p:nvPr>
            <p:ph type="ftr" sz="quarter" idx="11"/>
          </p:nvPr>
        </p:nvSpPr>
        <p:spPr/>
        <p:txBody>
          <a:bodyPr/>
          <a:lstStyle/>
          <a:p>
            <a:r>
              <a:rPr lang="fr-FR"/>
              <a:t>Chapter 3 - Discrete random variables</a:t>
            </a:r>
            <a:endParaRPr lang="en-US"/>
          </a:p>
        </p:txBody>
      </p:sp>
      <p:sp>
        <p:nvSpPr>
          <p:cNvPr id="9" name="Date Placeholder 8"/>
          <p:cNvSpPr>
            <a:spLocks noGrp="1"/>
          </p:cNvSpPr>
          <p:nvPr>
            <p:ph type="dt" sz="half" idx="10"/>
          </p:nvPr>
        </p:nvSpPr>
        <p:spPr/>
        <p:txBody>
          <a:bodyPr/>
          <a:lstStyle/>
          <a:p>
            <a:fld id="{2ED96C82-916B-43C3-B6BA-4C1E7929F38A}" type="datetime1">
              <a:rPr lang="en-US" smtClean="0"/>
              <a:t>11/02/2022</a:t>
            </a:fld>
            <a:endParaRPr lang="en-US"/>
          </a:p>
        </p:txBody>
      </p:sp>
      <p:sp>
        <p:nvSpPr>
          <p:cNvPr id="10" name="Rounded Rectangle 9"/>
          <p:cNvSpPr/>
          <p:nvPr/>
        </p:nvSpPr>
        <p:spPr>
          <a:xfrm>
            <a:off x="952500" y="1168400"/>
            <a:ext cx="10274300" cy="14097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If X is a negative binomial random variable with parameters p and r,</a:t>
            </a:r>
          </a:p>
          <a:p>
            <a:endParaRPr lang="en-US" sz="700">
              <a:solidFill>
                <a:schemeClr val="tx1"/>
              </a:solidFill>
            </a:endParaRPr>
          </a:p>
          <a:p>
            <a:pPr algn="ctr"/>
            <a:r>
              <a:rPr lang="el-GR" sz="2600">
                <a:solidFill>
                  <a:schemeClr val="tx1"/>
                </a:solidFill>
              </a:rPr>
              <a:t>μ = </a:t>
            </a:r>
            <a:r>
              <a:rPr lang="en-US" sz="2600">
                <a:solidFill>
                  <a:schemeClr val="tx1"/>
                </a:solidFill>
              </a:rPr>
              <a:t>E(X) = rp     and    </a:t>
            </a:r>
            <a:r>
              <a:rPr lang="el-GR" sz="2600">
                <a:solidFill>
                  <a:schemeClr val="tx1"/>
                </a:solidFill>
              </a:rPr>
              <a:t>σ</a:t>
            </a:r>
            <a:r>
              <a:rPr lang="en-US" sz="2600" baseline="30000">
                <a:solidFill>
                  <a:schemeClr val="tx1"/>
                </a:solidFill>
              </a:rPr>
              <a:t>2</a:t>
            </a:r>
            <a:r>
              <a:rPr lang="el-GR" sz="2600">
                <a:solidFill>
                  <a:schemeClr val="tx1"/>
                </a:solidFill>
              </a:rPr>
              <a:t> </a:t>
            </a:r>
            <a:r>
              <a:rPr lang="en-US" sz="2600">
                <a:solidFill>
                  <a:schemeClr val="tx1"/>
                </a:solidFill>
              </a:rPr>
              <a:t>= V(X) = r(1 – p)/p</a:t>
            </a:r>
            <a:r>
              <a:rPr lang="en-US" sz="2600" baseline="30000">
                <a:solidFill>
                  <a:schemeClr val="tx1"/>
                </a:solidFill>
              </a:rPr>
              <a:t>2</a:t>
            </a:r>
            <a:r>
              <a:rPr lang="en-US" sz="2600">
                <a:solidFill>
                  <a:schemeClr val="tx1"/>
                </a:solidFill>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631" y="2780910"/>
            <a:ext cx="7333212" cy="2057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2012143" y="4933433"/>
            <a:ext cx="7251700" cy="769441"/>
          </a:xfrm>
          <a:prstGeom prst="rect">
            <a:avLst/>
          </a:prstGeom>
          <a:solidFill>
            <a:srgbClr val="FFFF99"/>
          </a:solidFill>
        </p:spPr>
        <p:txBody>
          <a:bodyPr wrap="square" rtlCol="0">
            <a:spAutoFit/>
          </a:bodyPr>
          <a:lstStyle/>
          <a:p>
            <a:pPr algn="ctr"/>
            <a:r>
              <a:rPr lang="en-US" sz="2200"/>
              <a:t>Negative binomial random variable represented as a sum of geometric random variables.</a:t>
            </a:r>
          </a:p>
        </p:txBody>
      </p:sp>
    </p:spTree>
    <p:extLst>
      <p:ext uri="{BB962C8B-B14F-4D97-AF65-F5344CB8AC3E}">
        <p14:creationId xmlns:p14="http://schemas.microsoft.com/office/powerpoint/2010/main" val="230741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4A9F-CF55-4A6D-A7EE-98C61C093699}"/>
              </a:ext>
            </a:extLst>
          </p:cNvPr>
          <p:cNvSpPr>
            <a:spLocks noGrp="1"/>
          </p:cNvSpPr>
          <p:nvPr>
            <p:ph type="title"/>
          </p:nvPr>
        </p:nvSpPr>
        <p:spPr>
          <a:xfrm>
            <a:off x="838200" y="-111582"/>
            <a:ext cx="10515600" cy="1325563"/>
          </a:xfrm>
        </p:spPr>
        <p:txBody>
          <a:bodyPr/>
          <a:lstStyle/>
          <a:p>
            <a:r>
              <a:rPr lang="en-US" dirty="0"/>
              <a:t>Negative binomial distribution</a:t>
            </a:r>
          </a:p>
        </p:txBody>
      </p:sp>
      <p:sp>
        <p:nvSpPr>
          <p:cNvPr id="8" name="TextBox 7">
            <a:extLst>
              <a:ext uri="{FF2B5EF4-FFF2-40B4-BE49-F238E27FC236}">
                <a16:creationId xmlns:a16="http://schemas.microsoft.com/office/drawing/2014/main" id="{99603D2D-5FF7-4696-8037-D7BB69DFD7C8}"/>
              </a:ext>
            </a:extLst>
          </p:cNvPr>
          <p:cNvSpPr txBox="1"/>
          <p:nvPr/>
        </p:nvSpPr>
        <p:spPr>
          <a:xfrm>
            <a:off x="863706" y="2547660"/>
            <a:ext cx="10477287" cy="2569934"/>
          </a:xfrm>
          <a:prstGeom prst="rect">
            <a:avLst/>
          </a:prstGeom>
          <a:noFill/>
        </p:spPr>
        <p:txBody>
          <a:bodyPr wrap="square" rtlCol="0">
            <a:spAutoFit/>
          </a:bodyPr>
          <a:lstStyle/>
          <a:p>
            <a:pPr algn="just"/>
            <a:r>
              <a:rPr lang="en-US" sz="2300" b="1" i="1" u="sng" dirty="0">
                <a:solidFill>
                  <a:srgbClr val="C00000"/>
                </a:solidFill>
              </a:rPr>
              <a:t>Ex.</a:t>
            </a:r>
            <a:r>
              <a:rPr lang="en-US" sz="2300" dirty="0"/>
              <a:t> (Web Servers) A Web site contains three identical computer servers. Only one is used to operate the site, and the other two are spares that can be activated in case the primary system fails. The probability of a failure in the primary computer (or any activated spare system) from a request for service is 0.0005. Assuming that each request represents an independent trial, what is the mean number of requests until failure of all three servers? </a:t>
            </a:r>
          </a:p>
          <a:p>
            <a:pPr algn="just"/>
            <a:r>
              <a:rPr lang="en-US" sz="2300" dirty="0"/>
              <a:t>E(X) = r/p = 3/(0.0005) = 6000 requests.</a:t>
            </a:r>
          </a:p>
        </p:txBody>
      </p:sp>
      <p:sp>
        <p:nvSpPr>
          <p:cNvPr id="3" name="Slide Number Placeholder 2">
            <a:extLst>
              <a:ext uri="{FF2B5EF4-FFF2-40B4-BE49-F238E27FC236}">
                <a16:creationId xmlns:a16="http://schemas.microsoft.com/office/drawing/2014/main" id="{5D3110EA-DE64-4084-A784-136D310FB476}"/>
              </a:ext>
            </a:extLst>
          </p:cNvPr>
          <p:cNvSpPr>
            <a:spLocks noGrp="1"/>
          </p:cNvSpPr>
          <p:nvPr>
            <p:ph type="sldNum" sz="quarter" idx="12"/>
          </p:nvPr>
        </p:nvSpPr>
        <p:spPr/>
        <p:txBody>
          <a:bodyPr/>
          <a:lstStyle/>
          <a:p>
            <a:fld id="{2DEADCFE-5315-4273-BD0A-1896A72C3303}" type="slidenum">
              <a:rPr lang="en-US" smtClean="0"/>
              <a:t>42</a:t>
            </a:fld>
            <a:endParaRPr lang="en-US"/>
          </a:p>
        </p:txBody>
      </p:sp>
      <p:sp>
        <p:nvSpPr>
          <p:cNvPr id="4" name="Footer Placeholder 3">
            <a:extLst>
              <a:ext uri="{FF2B5EF4-FFF2-40B4-BE49-F238E27FC236}">
                <a16:creationId xmlns:a16="http://schemas.microsoft.com/office/drawing/2014/main" id="{EA16B0CE-A6E5-4163-81B9-105E0E2C6EA8}"/>
              </a:ext>
            </a:extLst>
          </p:cNvPr>
          <p:cNvSpPr>
            <a:spLocks noGrp="1"/>
          </p:cNvSpPr>
          <p:nvPr>
            <p:ph type="ftr" sz="quarter" idx="11"/>
          </p:nvPr>
        </p:nvSpPr>
        <p:spPr/>
        <p:txBody>
          <a:bodyPr/>
          <a:lstStyle/>
          <a:p>
            <a:r>
              <a:rPr lang="fr-FR"/>
              <a:t>Chapter 3 - Discrete random variables</a:t>
            </a:r>
            <a:endParaRPr lang="en-US"/>
          </a:p>
        </p:txBody>
      </p:sp>
      <p:sp>
        <p:nvSpPr>
          <p:cNvPr id="9" name="Date Placeholder 8"/>
          <p:cNvSpPr>
            <a:spLocks noGrp="1"/>
          </p:cNvSpPr>
          <p:nvPr>
            <p:ph type="dt" sz="half" idx="10"/>
          </p:nvPr>
        </p:nvSpPr>
        <p:spPr/>
        <p:txBody>
          <a:bodyPr/>
          <a:lstStyle/>
          <a:p>
            <a:fld id="{2ED96C82-916B-43C3-B6BA-4C1E7929F38A}" type="datetime1">
              <a:rPr lang="en-US" smtClean="0"/>
              <a:t>11/02/2022</a:t>
            </a:fld>
            <a:endParaRPr lang="en-US"/>
          </a:p>
        </p:txBody>
      </p:sp>
      <p:sp>
        <p:nvSpPr>
          <p:cNvPr id="10" name="Rounded Rectangle 9"/>
          <p:cNvSpPr/>
          <p:nvPr/>
        </p:nvSpPr>
        <p:spPr>
          <a:xfrm>
            <a:off x="965200" y="1054100"/>
            <a:ext cx="10274300" cy="13081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If X is a negative binomial random variable with parameters p and r,</a:t>
            </a:r>
          </a:p>
          <a:p>
            <a:endParaRPr lang="en-US" sz="700">
              <a:solidFill>
                <a:schemeClr val="tx1"/>
              </a:solidFill>
            </a:endParaRPr>
          </a:p>
          <a:p>
            <a:pPr algn="ctr"/>
            <a:r>
              <a:rPr lang="el-GR" sz="2600">
                <a:solidFill>
                  <a:schemeClr val="tx1"/>
                </a:solidFill>
              </a:rPr>
              <a:t>μ = </a:t>
            </a:r>
            <a:r>
              <a:rPr lang="en-US" sz="2600">
                <a:solidFill>
                  <a:schemeClr val="tx1"/>
                </a:solidFill>
              </a:rPr>
              <a:t>E(X) = rp     and    </a:t>
            </a:r>
            <a:r>
              <a:rPr lang="el-GR" sz="2600">
                <a:solidFill>
                  <a:schemeClr val="tx1"/>
                </a:solidFill>
              </a:rPr>
              <a:t>σ</a:t>
            </a:r>
            <a:r>
              <a:rPr lang="en-US" sz="2600" baseline="30000">
                <a:solidFill>
                  <a:schemeClr val="tx1"/>
                </a:solidFill>
              </a:rPr>
              <a:t>2</a:t>
            </a:r>
            <a:r>
              <a:rPr lang="el-GR" sz="2600">
                <a:solidFill>
                  <a:schemeClr val="tx1"/>
                </a:solidFill>
              </a:rPr>
              <a:t> </a:t>
            </a:r>
            <a:r>
              <a:rPr lang="en-US" sz="2600">
                <a:solidFill>
                  <a:schemeClr val="tx1"/>
                </a:solidFill>
              </a:rPr>
              <a:t>= V(X) = r(1 – p)/p</a:t>
            </a:r>
            <a:r>
              <a:rPr lang="en-US" sz="2600" baseline="30000">
                <a:solidFill>
                  <a:schemeClr val="tx1"/>
                </a:solidFill>
              </a:rPr>
              <a:t>2</a:t>
            </a:r>
            <a:r>
              <a:rPr lang="en-US" sz="2600">
                <a:solidFill>
                  <a:schemeClr val="tx1"/>
                </a:solidFill>
              </a:rPr>
              <a:t> </a:t>
            </a:r>
          </a:p>
        </p:txBody>
      </p:sp>
    </p:spTree>
    <p:extLst>
      <p:ext uri="{BB962C8B-B14F-4D97-AF65-F5344CB8AC3E}">
        <p14:creationId xmlns:p14="http://schemas.microsoft.com/office/powerpoint/2010/main" val="457930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5FEA-3136-4846-A130-9A91790927CB}"/>
              </a:ext>
            </a:extLst>
          </p:cNvPr>
          <p:cNvSpPr>
            <a:spLocks noGrp="1"/>
          </p:cNvSpPr>
          <p:nvPr>
            <p:ph type="title"/>
          </p:nvPr>
        </p:nvSpPr>
        <p:spPr>
          <a:xfrm>
            <a:off x="889000" y="138164"/>
            <a:ext cx="10515600" cy="1325563"/>
          </a:xfrm>
        </p:spPr>
        <p:txBody>
          <a:bodyPr>
            <a:normAutofit/>
          </a:bodyPr>
          <a:lstStyle/>
          <a:p>
            <a:r>
              <a:rPr lang="en-US" sz="4400" dirty="0"/>
              <a:t>Negative Binomial Distribution</a:t>
            </a:r>
          </a:p>
        </p:txBody>
      </p:sp>
      <p:grpSp>
        <p:nvGrpSpPr>
          <p:cNvPr id="9" name="Group 8">
            <a:extLst>
              <a:ext uri="{FF2B5EF4-FFF2-40B4-BE49-F238E27FC236}">
                <a16:creationId xmlns:a16="http://schemas.microsoft.com/office/drawing/2014/main" id="{F99A9E59-DF89-4638-8DAD-B3D8E7AE809C}"/>
              </a:ext>
            </a:extLst>
          </p:cNvPr>
          <p:cNvGrpSpPr/>
          <p:nvPr/>
        </p:nvGrpSpPr>
        <p:grpSpPr>
          <a:xfrm>
            <a:off x="1437418" y="2009104"/>
            <a:ext cx="9498369" cy="2333075"/>
            <a:chOff x="2096547" y="2060620"/>
            <a:chExt cx="9498369" cy="2333075"/>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60A0E6-1C30-4F2B-A0B9-18F5C7FD4228}"/>
                    </a:ext>
                  </a:extLst>
                </p:cNvPr>
                <p:cNvSpPr txBox="1"/>
                <p:nvPr/>
              </p:nvSpPr>
              <p:spPr>
                <a:xfrm>
                  <a:off x="4326580" y="2060620"/>
                  <a:ext cx="7268336" cy="2333075"/>
                </a:xfrm>
                <a:prstGeom prst="rect">
                  <a:avLst/>
                </a:prstGeom>
                <a:noFill/>
                <a:ln>
                  <a:solidFill>
                    <a:srgbClr val="00B050"/>
                  </a:solidFill>
                </a:ln>
              </p:spPr>
              <p:txBody>
                <a:bodyPr wrap="none" rtlCol="0">
                  <a:spAutoFit/>
                </a:bodyPr>
                <a:lstStyle/>
                <a:p>
                  <a:r>
                    <a:rPr lang="en-US" sz="2800" dirty="0"/>
                    <a:t> X	=	number of trials until </a:t>
                  </a:r>
                  <a:r>
                    <a:rPr lang="en-US" sz="2800" dirty="0">
                      <a:solidFill>
                        <a:srgbClr val="C00000"/>
                      </a:solidFill>
                    </a:rPr>
                    <a:t>r successes</a:t>
                  </a:r>
                </a:p>
                <a:p>
                  <a:r>
                    <a:rPr lang="en-US" sz="2800" dirty="0"/>
                    <a:t> p	=	probability of success</a:t>
                  </a:r>
                </a:p>
                <a:p>
                  <a:r>
                    <a:rPr lang="en-US" sz="2800" dirty="0"/>
                    <a:t> P(x)	= 	</a:t>
                  </a:r>
                  <a14:m>
                    <m:oMath xmlns:m="http://schemas.openxmlformats.org/officeDocument/2006/math">
                      <m:d>
                        <m:dPr>
                          <m:ctrlPr>
                            <a:rPr lang="en-US" sz="2800" i="1" smtClean="0">
                              <a:solidFill>
                                <a:schemeClr val="tx1"/>
                              </a:solidFill>
                              <a:latin typeface="Cambria Math" panose="02040503050406030204" pitchFamily="18" charset="0"/>
                            </a:rPr>
                          </m:ctrlPr>
                        </m:dPr>
                        <m:e>
                          <m:f>
                            <m:fPr>
                              <m:type m:val="noBar"/>
                              <m:ctrlPr>
                                <a:rPr lang="en-US" sz="280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−1</m:t>
                              </m:r>
                            </m:den>
                          </m:f>
                        </m:e>
                      </m:d>
                    </m:oMath>
                  </a14:m>
                  <a:r>
                    <a:rPr lang="en-US" sz="2800" dirty="0">
                      <a:solidFill>
                        <a:schemeClr val="tx1"/>
                      </a:solidFill>
                    </a:rPr>
                    <a:t>p</a:t>
                  </a:r>
                  <a:r>
                    <a:rPr lang="en-US" sz="2800" baseline="30000" dirty="0">
                      <a:solidFill>
                        <a:schemeClr val="tx1"/>
                      </a:solidFill>
                    </a:rPr>
                    <a:t>r</a:t>
                  </a:r>
                  <a:r>
                    <a:rPr lang="en-US" sz="2800" dirty="0">
                      <a:solidFill>
                        <a:schemeClr val="tx1"/>
                      </a:solidFill>
                    </a:rPr>
                    <a:t>(1-p)</a:t>
                  </a:r>
                  <a:r>
                    <a:rPr lang="en-US" sz="2800" baseline="30000" dirty="0">
                      <a:solidFill>
                        <a:schemeClr val="tx1"/>
                      </a:solidFill>
                    </a:rPr>
                    <a:t>x-r</a:t>
                  </a:r>
                  <a:r>
                    <a:rPr lang="en-US" sz="2800" dirty="0"/>
                    <a:t>,  x = r, r + 1, …</a:t>
                  </a:r>
                </a:p>
                <a:p>
                  <a:r>
                    <a:rPr lang="en-US" sz="2800" dirty="0"/>
                    <a:t> E(X)	=	r/p</a:t>
                  </a:r>
                </a:p>
                <a:p>
                  <a:r>
                    <a:rPr lang="en-US" sz="2800" dirty="0"/>
                    <a:t> V(X)	=	r(1 – p)/p</a:t>
                  </a:r>
                  <a:r>
                    <a:rPr lang="en-US" sz="2800" baseline="30000" dirty="0"/>
                    <a:t>2</a:t>
                  </a:r>
                </a:p>
              </p:txBody>
            </p:sp>
          </mc:Choice>
          <mc:Fallback xmlns="">
            <p:sp>
              <p:nvSpPr>
                <p:cNvPr id="6" name="TextBox 5">
                  <a:extLst>
                    <a:ext uri="{FF2B5EF4-FFF2-40B4-BE49-F238E27FC236}">
                      <a16:creationId xmlns:a16="http://schemas.microsoft.com/office/drawing/2014/main" id="{E460A0E6-1C30-4F2B-A0B9-18F5C7FD4228}"/>
                    </a:ext>
                  </a:extLst>
                </p:cNvPr>
                <p:cNvSpPr txBox="1">
                  <a:spLocks noRot="1" noChangeAspect="1" noMove="1" noResize="1" noEditPoints="1" noAdjustHandles="1" noChangeArrowheads="1" noChangeShapeType="1" noTextEdit="1"/>
                </p:cNvSpPr>
                <p:nvPr/>
              </p:nvSpPr>
              <p:spPr>
                <a:xfrm>
                  <a:off x="4326580" y="2060620"/>
                  <a:ext cx="7268336" cy="2333075"/>
                </a:xfrm>
                <a:prstGeom prst="rect">
                  <a:avLst/>
                </a:prstGeom>
                <a:blipFill>
                  <a:blip r:embed="rId3"/>
                  <a:stretch>
                    <a:fillRect l="-251" t="-2604" r="-503" b="-6250"/>
                  </a:stretch>
                </a:blipFill>
                <a:ln>
                  <a:solidFill>
                    <a:srgbClr val="00B050"/>
                  </a:solid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51099FA9-0C1B-4B1C-BD72-C7A6B4A3617B}"/>
                </a:ext>
              </a:extLst>
            </p:cNvPr>
            <p:cNvSpPr/>
            <p:nvPr/>
          </p:nvSpPr>
          <p:spPr>
            <a:xfrm>
              <a:off x="4126587" y="2060620"/>
              <a:ext cx="149199" cy="23330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5C4BBD7-D91B-4A14-BD2B-0E1E75FD78B7}"/>
                </a:ext>
              </a:extLst>
            </p:cNvPr>
            <p:cNvSpPr txBox="1"/>
            <p:nvPr/>
          </p:nvSpPr>
          <p:spPr>
            <a:xfrm>
              <a:off x="2096547" y="2306841"/>
              <a:ext cx="1952779" cy="1754326"/>
            </a:xfrm>
            <a:prstGeom prst="rect">
              <a:avLst/>
            </a:prstGeom>
            <a:noFill/>
          </p:spPr>
          <p:txBody>
            <a:bodyPr wrap="none" rtlCol="0">
              <a:spAutoFit/>
            </a:bodyPr>
            <a:lstStyle/>
            <a:p>
              <a:pPr algn="r"/>
              <a:r>
                <a:rPr lang="en-US" sz="3600">
                  <a:latin typeface="Bahnschrift Condensed" panose="020B0502040204020203" pitchFamily="34" charset="0"/>
                </a:rPr>
                <a:t>Negative</a:t>
              </a:r>
              <a:endParaRPr lang="en-US" sz="3600" dirty="0">
                <a:latin typeface="Bahnschrift Condensed" panose="020B0502040204020203" pitchFamily="34" charset="0"/>
              </a:endParaRPr>
            </a:p>
            <a:p>
              <a:pPr algn="r"/>
              <a:r>
                <a:rPr lang="en-US" sz="3600" dirty="0">
                  <a:latin typeface="Bahnschrift Condensed" panose="020B0502040204020203" pitchFamily="34" charset="0"/>
                </a:rPr>
                <a:t>Binomial</a:t>
              </a:r>
            </a:p>
            <a:p>
              <a:pPr algn="r"/>
              <a:r>
                <a:rPr lang="en-US" sz="3600" dirty="0">
                  <a:latin typeface="Bahnschrift Condensed" panose="020B0502040204020203" pitchFamily="34" charset="0"/>
                </a:rPr>
                <a:t>Distribution</a:t>
              </a:r>
            </a:p>
          </p:txBody>
        </p:sp>
      </p:grpSp>
      <p:sp>
        <p:nvSpPr>
          <p:cNvPr id="3" name="Slide Number Placeholder 2">
            <a:extLst>
              <a:ext uri="{FF2B5EF4-FFF2-40B4-BE49-F238E27FC236}">
                <a16:creationId xmlns:a16="http://schemas.microsoft.com/office/drawing/2014/main" id="{21A1A334-65D1-4950-85E7-5BC4C74414CA}"/>
              </a:ext>
            </a:extLst>
          </p:cNvPr>
          <p:cNvSpPr>
            <a:spLocks noGrp="1"/>
          </p:cNvSpPr>
          <p:nvPr>
            <p:ph type="sldNum" sz="quarter" idx="12"/>
          </p:nvPr>
        </p:nvSpPr>
        <p:spPr/>
        <p:txBody>
          <a:bodyPr/>
          <a:lstStyle/>
          <a:p>
            <a:fld id="{2DEADCFE-5315-4273-BD0A-1896A72C3303}" type="slidenum">
              <a:rPr lang="en-US" smtClean="0"/>
              <a:t>43</a:t>
            </a:fld>
            <a:endParaRPr lang="en-US"/>
          </a:p>
        </p:txBody>
      </p:sp>
      <p:sp>
        <p:nvSpPr>
          <p:cNvPr id="4" name="Footer Placeholder 3">
            <a:extLst>
              <a:ext uri="{FF2B5EF4-FFF2-40B4-BE49-F238E27FC236}">
                <a16:creationId xmlns:a16="http://schemas.microsoft.com/office/drawing/2014/main" id="{27B98CCA-D0B2-41C2-8567-258BC4162221}"/>
              </a:ext>
            </a:extLst>
          </p:cNvPr>
          <p:cNvSpPr>
            <a:spLocks noGrp="1"/>
          </p:cNvSpPr>
          <p:nvPr>
            <p:ph type="ftr" sz="quarter" idx="11"/>
          </p:nvPr>
        </p:nvSpPr>
        <p:spPr/>
        <p:txBody>
          <a:bodyPr/>
          <a:lstStyle/>
          <a:p>
            <a:r>
              <a:rPr lang="fr-FR"/>
              <a:t>Chapter 3 - Discrete random variables</a:t>
            </a:r>
            <a:endParaRPr lang="en-US"/>
          </a:p>
        </p:txBody>
      </p:sp>
      <p:sp>
        <p:nvSpPr>
          <p:cNvPr id="5" name="Date Placeholder 4"/>
          <p:cNvSpPr>
            <a:spLocks noGrp="1"/>
          </p:cNvSpPr>
          <p:nvPr>
            <p:ph type="dt" sz="half" idx="10"/>
          </p:nvPr>
        </p:nvSpPr>
        <p:spPr/>
        <p:txBody>
          <a:bodyPr/>
          <a:lstStyle/>
          <a:p>
            <a:fld id="{F9CC0225-0B59-401B-A436-AC34E0E063B5}" type="datetime1">
              <a:rPr lang="en-US" smtClean="0"/>
              <a:t>11/02/2022</a:t>
            </a:fld>
            <a:endParaRPr lang="en-US"/>
          </a:p>
        </p:txBody>
      </p:sp>
    </p:spTree>
    <p:extLst>
      <p:ext uri="{BB962C8B-B14F-4D97-AF65-F5344CB8AC3E}">
        <p14:creationId xmlns:p14="http://schemas.microsoft.com/office/powerpoint/2010/main" val="937397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143000"/>
            <a:ext cx="10845800" cy="4851400"/>
          </a:xfrm>
          <a:prstGeom prst="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83D33-3F4F-4D2A-9F25-E4AB6E54A34F}"/>
              </a:ext>
            </a:extLst>
          </p:cNvPr>
          <p:cNvSpPr>
            <a:spLocks noGrp="1"/>
          </p:cNvSpPr>
          <p:nvPr>
            <p:ph type="title"/>
          </p:nvPr>
        </p:nvSpPr>
        <p:spPr>
          <a:xfrm>
            <a:off x="850900" y="118268"/>
            <a:ext cx="10515600" cy="1325563"/>
          </a:xfrm>
        </p:spPr>
        <p:txBody>
          <a:bodyPr/>
          <a:lstStyle/>
          <a:p>
            <a:r>
              <a:rPr lang="en-US" dirty="0"/>
              <a:t>Hypergeometric Distribution</a:t>
            </a:r>
          </a:p>
        </p:txBody>
      </p:sp>
      <p:sp>
        <p:nvSpPr>
          <p:cNvPr id="3" name="Content Placeholder 2">
            <a:extLst>
              <a:ext uri="{FF2B5EF4-FFF2-40B4-BE49-F238E27FC236}">
                <a16:creationId xmlns:a16="http://schemas.microsoft.com/office/drawing/2014/main" id="{826D29A4-B490-4AFD-AB22-688F113B9DF8}"/>
              </a:ext>
            </a:extLst>
          </p:cNvPr>
          <p:cNvSpPr>
            <a:spLocks noGrp="1"/>
          </p:cNvSpPr>
          <p:nvPr>
            <p:ph idx="1"/>
          </p:nvPr>
        </p:nvSpPr>
        <p:spPr>
          <a:xfrm>
            <a:off x="1168400" y="1275475"/>
            <a:ext cx="9354937" cy="4351338"/>
          </a:xfrm>
        </p:spPr>
        <p:txBody>
          <a:bodyPr>
            <a:normAutofit/>
          </a:bodyPr>
          <a:lstStyle/>
          <a:p>
            <a:pPr marL="0" indent="0">
              <a:buNone/>
            </a:pPr>
            <a:r>
              <a:rPr lang="en-US" sz="2400" dirty="0"/>
              <a:t>A set of N objects contains </a:t>
            </a:r>
          </a:p>
          <a:p>
            <a:pPr marL="0" indent="0">
              <a:buNone/>
            </a:pPr>
            <a:r>
              <a:rPr lang="en-US" sz="2400" dirty="0"/>
              <a:t>	</a:t>
            </a:r>
            <a:r>
              <a:rPr lang="en-US" sz="2400" dirty="0">
                <a:solidFill>
                  <a:srgbClr val="3333FF"/>
                </a:solidFill>
              </a:rPr>
              <a:t>K</a:t>
            </a:r>
            <a:r>
              <a:rPr lang="en-US" sz="2400" dirty="0"/>
              <a:t> objects classified as </a:t>
            </a:r>
            <a:r>
              <a:rPr lang="en-US" sz="2400" i="1" dirty="0">
                <a:solidFill>
                  <a:srgbClr val="3333FF"/>
                </a:solidFill>
              </a:rPr>
              <a:t>successes</a:t>
            </a:r>
          </a:p>
          <a:p>
            <a:pPr marL="0" indent="0">
              <a:buNone/>
            </a:pPr>
            <a:r>
              <a:rPr lang="en-US" sz="2400" dirty="0"/>
              <a:t>	</a:t>
            </a:r>
            <a:r>
              <a:rPr lang="en-US" sz="2400" dirty="0">
                <a:solidFill>
                  <a:srgbClr val="C00000"/>
                </a:solidFill>
              </a:rPr>
              <a:t>N – K </a:t>
            </a:r>
            <a:r>
              <a:rPr lang="en-US" sz="2400" dirty="0"/>
              <a:t>objects classified as </a:t>
            </a:r>
            <a:r>
              <a:rPr lang="en-US" sz="2400" i="1" dirty="0">
                <a:solidFill>
                  <a:srgbClr val="C00000"/>
                </a:solidFill>
              </a:rPr>
              <a:t>failures</a:t>
            </a:r>
          </a:p>
          <a:p>
            <a:pPr marL="0" indent="0">
              <a:buNone/>
            </a:pPr>
            <a:r>
              <a:rPr lang="en-US" sz="2400" dirty="0"/>
              <a:t>A sample of size n objects is </a:t>
            </a:r>
            <a:r>
              <a:rPr lang="en-US" sz="2400"/>
              <a:t>selected randomly (</a:t>
            </a:r>
            <a:r>
              <a:rPr lang="en-US" sz="2400" b="1"/>
              <a:t>without </a:t>
            </a:r>
            <a:r>
              <a:rPr lang="en-US" sz="2400" b="1" dirty="0"/>
              <a:t>replacement</a:t>
            </a:r>
            <a:r>
              <a:rPr lang="en-US" sz="2400" dirty="0"/>
              <a:t>) from the N objects.</a:t>
            </a:r>
          </a:p>
          <a:p>
            <a:pPr marL="0" indent="0">
              <a:buNone/>
            </a:pPr>
            <a:r>
              <a:rPr lang="en-US" sz="2400" dirty="0"/>
              <a:t>Let </a:t>
            </a:r>
            <a:r>
              <a:rPr lang="en-US" sz="2400" i="1" dirty="0"/>
              <a:t>X denote the </a:t>
            </a:r>
            <a:r>
              <a:rPr lang="en-US" sz="2400" i="1" dirty="0">
                <a:solidFill>
                  <a:srgbClr val="3333FF"/>
                </a:solidFill>
              </a:rPr>
              <a:t>number of successes </a:t>
            </a:r>
            <a:r>
              <a:rPr lang="en-US" sz="2400" i="1" dirty="0"/>
              <a:t>in the sample</a:t>
            </a:r>
            <a:r>
              <a:rPr lang="en-US" sz="2400" dirty="0"/>
              <a:t>. Then X is a </a:t>
            </a:r>
            <a:r>
              <a:rPr lang="en-US" sz="2400" i="1" dirty="0"/>
              <a:t>hypergeometric</a:t>
            </a:r>
            <a:r>
              <a:rPr lang="en-US" sz="2400" i="1" dirty="0">
                <a:solidFill>
                  <a:srgbClr val="3333FF"/>
                </a:solidFill>
              </a:rPr>
              <a:t> </a:t>
            </a:r>
            <a:r>
              <a:rPr lang="en-US" sz="2400" i="1" dirty="0"/>
              <a:t>random variable</a:t>
            </a:r>
            <a:r>
              <a:rPr lang="en-US" sz="2400" i="1" dirty="0">
                <a:solidFill>
                  <a:srgbClr val="C00000"/>
                </a:solidFill>
              </a:rPr>
              <a:t> </a:t>
            </a:r>
            <a:r>
              <a:rPr lang="en-US" sz="2400" dirty="0"/>
              <a:t>and</a:t>
            </a:r>
          </a:p>
          <a:p>
            <a:pPr marL="0" indent="0">
              <a:buNone/>
            </a:pPr>
            <a:endParaRPr lang="en-US" sz="2400" dirty="0"/>
          </a:p>
          <a:p>
            <a:pPr marL="0" indent="0">
              <a:buNone/>
            </a:pPr>
            <a:endParaRPr lang="en-US" sz="2400" dirty="0">
              <a:solidFill>
                <a:srgbClr val="3333FF"/>
              </a:solidFill>
            </a:endParaRPr>
          </a:p>
        </p:txBody>
      </p:sp>
      <p:sp>
        <p:nvSpPr>
          <p:cNvPr id="9" name="TextBox 8">
            <a:extLst>
              <a:ext uri="{FF2B5EF4-FFF2-40B4-BE49-F238E27FC236}">
                <a16:creationId xmlns:a16="http://schemas.microsoft.com/office/drawing/2014/main" id="{1D023132-3F60-476F-9B10-1427FED75E61}"/>
              </a:ext>
            </a:extLst>
          </p:cNvPr>
          <p:cNvSpPr txBox="1"/>
          <p:nvPr/>
        </p:nvSpPr>
        <p:spPr>
          <a:xfrm>
            <a:off x="5904784" y="4862707"/>
            <a:ext cx="4288353" cy="369332"/>
          </a:xfrm>
          <a:prstGeom prst="rect">
            <a:avLst/>
          </a:prstGeom>
          <a:noFill/>
        </p:spPr>
        <p:txBody>
          <a:bodyPr wrap="none" rtlCol="0">
            <a:spAutoFit/>
          </a:bodyPr>
          <a:lstStyle/>
          <a:p>
            <a:r>
              <a:rPr lang="en-US" dirty="0"/>
              <a:t>for max{0, n – (N – K)} </a:t>
            </a:r>
            <a:r>
              <a:rPr lang="en-US" dirty="0">
                <a:sym typeface="Euclid Math Two" panose="02050601010101010101" pitchFamily="18" charset="2"/>
              </a:rPr>
              <a:t></a:t>
            </a:r>
            <a:r>
              <a:rPr lang="en-US" dirty="0"/>
              <a:t> x  </a:t>
            </a:r>
            <a:r>
              <a:rPr lang="en-US" dirty="0">
                <a:sym typeface="Euclid Math Two" panose="02050601010101010101" pitchFamily="18" charset="2"/>
              </a:rPr>
              <a:t> min{n, K}</a:t>
            </a:r>
            <a:endParaRPr lang="en-US" dirty="0"/>
          </a:p>
        </p:txBody>
      </p:sp>
      <p:sp>
        <p:nvSpPr>
          <p:cNvPr id="4" name="Slide Number Placeholder 3">
            <a:extLst>
              <a:ext uri="{FF2B5EF4-FFF2-40B4-BE49-F238E27FC236}">
                <a16:creationId xmlns:a16="http://schemas.microsoft.com/office/drawing/2014/main" id="{F5EFEE57-58D7-4B55-88A3-524863864626}"/>
              </a:ext>
            </a:extLst>
          </p:cNvPr>
          <p:cNvSpPr>
            <a:spLocks noGrp="1"/>
          </p:cNvSpPr>
          <p:nvPr>
            <p:ph type="sldNum" sz="quarter" idx="12"/>
          </p:nvPr>
        </p:nvSpPr>
        <p:spPr/>
        <p:txBody>
          <a:bodyPr/>
          <a:lstStyle/>
          <a:p>
            <a:fld id="{2DEADCFE-5315-4273-BD0A-1896A72C3303}" type="slidenum">
              <a:rPr lang="en-US" smtClean="0"/>
              <a:t>44</a:t>
            </a:fld>
            <a:endParaRPr lang="en-US"/>
          </a:p>
        </p:txBody>
      </p:sp>
      <p:sp>
        <p:nvSpPr>
          <p:cNvPr id="5" name="Footer Placeholder 4">
            <a:extLst>
              <a:ext uri="{FF2B5EF4-FFF2-40B4-BE49-F238E27FC236}">
                <a16:creationId xmlns:a16="http://schemas.microsoft.com/office/drawing/2014/main" id="{68961E34-F2C4-4693-814A-729B09117561}"/>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8F4A758B-BD61-40DA-AE65-173EAF77CFB3}" type="datetime1">
              <a:rPr lang="en-US" smtClean="0"/>
              <a:t>11/02/2022</a:t>
            </a:fld>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059061961"/>
              </p:ext>
            </p:extLst>
          </p:nvPr>
        </p:nvGraphicFramePr>
        <p:xfrm>
          <a:off x="3479799" y="4221079"/>
          <a:ext cx="2350381" cy="1627187"/>
        </p:xfrm>
        <a:graphic>
          <a:graphicData uri="http://schemas.openxmlformats.org/presentationml/2006/ole">
            <mc:AlternateContent xmlns:mc="http://schemas.openxmlformats.org/markup-compatibility/2006">
              <mc:Choice xmlns:v="urn:schemas-microsoft-com:vml" Requires="v">
                <p:oleObj spid="_x0000_s2056" name="Equation" r:id="rId4" imgW="1320480" imgH="914400" progId="Equation.DSMT4">
                  <p:embed/>
                </p:oleObj>
              </mc:Choice>
              <mc:Fallback>
                <p:oleObj name="Equation" r:id="rId4" imgW="1320480" imgH="914400" progId="Equation.DSMT4">
                  <p:embed/>
                  <p:pic>
                    <p:nvPicPr>
                      <p:cNvPr id="0" name=""/>
                      <p:cNvPicPr/>
                      <p:nvPr/>
                    </p:nvPicPr>
                    <p:blipFill>
                      <a:blip r:embed="rId5"/>
                      <a:stretch>
                        <a:fillRect/>
                      </a:stretch>
                    </p:blipFill>
                    <p:spPr>
                      <a:xfrm>
                        <a:off x="3479799" y="4221079"/>
                        <a:ext cx="2350381" cy="1627187"/>
                      </a:xfrm>
                      <a:prstGeom prst="rect">
                        <a:avLst/>
                      </a:prstGeom>
                    </p:spPr>
                  </p:pic>
                </p:oleObj>
              </mc:Fallback>
            </mc:AlternateContent>
          </a:graphicData>
        </a:graphic>
      </p:graphicFrame>
    </p:spTree>
    <p:extLst>
      <p:ext uri="{BB962C8B-B14F-4D97-AF65-F5344CB8AC3E}">
        <p14:creationId xmlns:p14="http://schemas.microsoft.com/office/powerpoint/2010/main" val="2321365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7993-6C73-4164-8A15-9C2D642A7120}"/>
              </a:ext>
            </a:extLst>
          </p:cNvPr>
          <p:cNvSpPr>
            <a:spLocks noGrp="1"/>
          </p:cNvSpPr>
          <p:nvPr>
            <p:ph type="title"/>
          </p:nvPr>
        </p:nvSpPr>
        <p:spPr>
          <a:xfrm>
            <a:off x="850900" y="139416"/>
            <a:ext cx="10515600" cy="1325563"/>
          </a:xfrm>
        </p:spPr>
        <p:txBody>
          <a:bodyPr/>
          <a:lstStyle/>
          <a:p>
            <a:r>
              <a:rPr lang="en-US" dirty="0"/>
              <a:t>Hypergeometric Distribution – Selected cases</a:t>
            </a:r>
          </a:p>
        </p:txBody>
      </p:sp>
      <p:grpSp>
        <p:nvGrpSpPr>
          <p:cNvPr id="13" name="Group 12">
            <a:extLst>
              <a:ext uri="{FF2B5EF4-FFF2-40B4-BE49-F238E27FC236}">
                <a16:creationId xmlns:a16="http://schemas.microsoft.com/office/drawing/2014/main" id="{9338654B-9BF4-4AA9-8C97-E8253B4E5953}"/>
              </a:ext>
            </a:extLst>
          </p:cNvPr>
          <p:cNvGrpSpPr/>
          <p:nvPr/>
        </p:nvGrpSpPr>
        <p:grpSpPr>
          <a:xfrm>
            <a:off x="741538" y="2188514"/>
            <a:ext cx="10740216" cy="2652199"/>
            <a:chOff x="805933" y="2111240"/>
            <a:chExt cx="10740216" cy="2652199"/>
          </a:xfrm>
        </p:grpSpPr>
        <p:pic>
          <p:nvPicPr>
            <p:cNvPr id="5" name="Picture 4">
              <a:extLst>
                <a:ext uri="{FF2B5EF4-FFF2-40B4-BE49-F238E27FC236}">
                  <a16:creationId xmlns:a16="http://schemas.microsoft.com/office/drawing/2014/main" id="{69407F2F-549D-469F-A54F-6728FD2C75B0}"/>
                </a:ext>
              </a:extLst>
            </p:cNvPr>
            <p:cNvPicPr>
              <a:picLocks noChangeAspect="1"/>
            </p:cNvPicPr>
            <p:nvPr/>
          </p:nvPicPr>
          <p:blipFill>
            <a:blip r:embed="rId3"/>
            <a:stretch>
              <a:fillRect/>
            </a:stretch>
          </p:blipFill>
          <p:spPr>
            <a:xfrm>
              <a:off x="805933" y="2686989"/>
              <a:ext cx="3419475" cy="2076450"/>
            </a:xfrm>
            <a:prstGeom prst="rect">
              <a:avLst/>
            </a:prstGeom>
          </p:spPr>
        </p:pic>
        <p:sp>
          <p:nvSpPr>
            <p:cNvPr id="6" name="TextBox 5">
              <a:extLst>
                <a:ext uri="{FF2B5EF4-FFF2-40B4-BE49-F238E27FC236}">
                  <a16:creationId xmlns:a16="http://schemas.microsoft.com/office/drawing/2014/main" id="{D267999C-88DD-475A-8CB2-A99EB180F779}"/>
                </a:ext>
              </a:extLst>
            </p:cNvPr>
            <p:cNvSpPr txBox="1"/>
            <p:nvPr/>
          </p:nvSpPr>
          <p:spPr>
            <a:xfrm>
              <a:off x="1279937" y="2111240"/>
              <a:ext cx="2408032" cy="400110"/>
            </a:xfrm>
            <a:prstGeom prst="rect">
              <a:avLst/>
            </a:prstGeom>
            <a:noFill/>
          </p:spPr>
          <p:txBody>
            <a:bodyPr wrap="none" rtlCol="0">
              <a:spAutoFit/>
            </a:bodyPr>
            <a:lstStyle/>
            <a:p>
              <a:r>
                <a:rPr lang="en-US" sz="2000" dirty="0">
                  <a:solidFill>
                    <a:srgbClr val="C00000"/>
                  </a:solidFill>
                </a:rPr>
                <a:t>N = 10</a:t>
              </a:r>
              <a:r>
                <a:rPr lang="en-US" sz="2000" dirty="0">
                  <a:solidFill>
                    <a:srgbClr val="3333FF"/>
                  </a:solidFill>
                </a:rPr>
                <a:t>, K = 5, </a:t>
              </a:r>
              <a:r>
                <a:rPr lang="en-US" sz="2000" dirty="0"/>
                <a:t>n = 5</a:t>
              </a:r>
            </a:p>
          </p:txBody>
        </p:sp>
        <p:sp>
          <p:nvSpPr>
            <p:cNvPr id="9" name="TextBox 8">
              <a:extLst>
                <a:ext uri="{FF2B5EF4-FFF2-40B4-BE49-F238E27FC236}">
                  <a16:creationId xmlns:a16="http://schemas.microsoft.com/office/drawing/2014/main" id="{7B24FB29-5218-49AE-8A10-762365ED6596}"/>
                </a:ext>
              </a:extLst>
            </p:cNvPr>
            <p:cNvSpPr txBox="1"/>
            <p:nvPr/>
          </p:nvSpPr>
          <p:spPr>
            <a:xfrm>
              <a:off x="5146436" y="2113252"/>
              <a:ext cx="2408032" cy="400110"/>
            </a:xfrm>
            <a:prstGeom prst="rect">
              <a:avLst/>
            </a:prstGeom>
            <a:noFill/>
          </p:spPr>
          <p:txBody>
            <a:bodyPr wrap="none" rtlCol="0">
              <a:spAutoFit/>
            </a:bodyPr>
            <a:lstStyle/>
            <a:p>
              <a:r>
                <a:rPr lang="en-US" sz="2000" dirty="0">
                  <a:solidFill>
                    <a:srgbClr val="3333FF"/>
                  </a:solidFill>
                </a:rPr>
                <a:t>N = 50, K = 5, </a:t>
              </a:r>
              <a:r>
                <a:rPr lang="en-US" sz="2000" dirty="0"/>
                <a:t>n = 5</a:t>
              </a:r>
            </a:p>
          </p:txBody>
        </p:sp>
        <p:pic>
          <p:nvPicPr>
            <p:cNvPr id="11" name="Picture 10">
              <a:extLst>
                <a:ext uri="{FF2B5EF4-FFF2-40B4-BE49-F238E27FC236}">
                  <a16:creationId xmlns:a16="http://schemas.microsoft.com/office/drawing/2014/main" id="{9D5D7BBD-E443-4766-956A-9F647201F438}"/>
                </a:ext>
              </a:extLst>
            </p:cNvPr>
            <p:cNvPicPr>
              <a:picLocks noChangeAspect="1"/>
            </p:cNvPicPr>
            <p:nvPr/>
          </p:nvPicPr>
          <p:blipFill>
            <a:blip r:embed="rId4"/>
            <a:stretch>
              <a:fillRect/>
            </a:stretch>
          </p:blipFill>
          <p:spPr>
            <a:xfrm>
              <a:off x="8174299" y="2667939"/>
              <a:ext cx="3371850" cy="2085975"/>
            </a:xfrm>
            <a:prstGeom prst="rect">
              <a:avLst/>
            </a:prstGeom>
          </p:spPr>
        </p:pic>
        <p:sp>
          <p:nvSpPr>
            <p:cNvPr id="12" name="TextBox 11">
              <a:extLst>
                <a:ext uri="{FF2B5EF4-FFF2-40B4-BE49-F238E27FC236}">
                  <a16:creationId xmlns:a16="http://schemas.microsoft.com/office/drawing/2014/main" id="{64C31FB0-06C1-4927-8794-FB248770F0FD}"/>
                </a:ext>
              </a:extLst>
            </p:cNvPr>
            <p:cNvSpPr txBox="1"/>
            <p:nvPr/>
          </p:nvSpPr>
          <p:spPr>
            <a:xfrm>
              <a:off x="8842736" y="2111240"/>
              <a:ext cx="2408032" cy="400110"/>
            </a:xfrm>
            <a:prstGeom prst="rect">
              <a:avLst/>
            </a:prstGeom>
            <a:noFill/>
          </p:spPr>
          <p:txBody>
            <a:bodyPr wrap="none" rtlCol="0">
              <a:spAutoFit/>
            </a:bodyPr>
            <a:lstStyle/>
            <a:p>
              <a:r>
                <a:rPr lang="en-US" sz="2000" dirty="0">
                  <a:solidFill>
                    <a:srgbClr val="3333FF"/>
                  </a:solidFill>
                </a:rPr>
                <a:t>N = 50, </a:t>
              </a:r>
              <a:r>
                <a:rPr lang="en-US" sz="2000" dirty="0">
                  <a:solidFill>
                    <a:srgbClr val="C00000"/>
                  </a:solidFill>
                </a:rPr>
                <a:t>K = 3</a:t>
              </a:r>
              <a:r>
                <a:rPr lang="en-US" sz="2000" dirty="0">
                  <a:solidFill>
                    <a:srgbClr val="3333FF"/>
                  </a:solidFill>
                </a:rPr>
                <a:t>, </a:t>
              </a:r>
              <a:r>
                <a:rPr lang="en-US" sz="2000" dirty="0"/>
                <a:t>n = 5</a:t>
              </a:r>
            </a:p>
          </p:txBody>
        </p:sp>
      </p:grpSp>
      <p:pic>
        <p:nvPicPr>
          <p:cNvPr id="19" name="Picture 18">
            <a:extLst>
              <a:ext uri="{FF2B5EF4-FFF2-40B4-BE49-F238E27FC236}">
                <a16:creationId xmlns:a16="http://schemas.microsoft.com/office/drawing/2014/main" id="{434D336F-AAFC-4A7F-BAB1-B9330EFE2D2F}"/>
              </a:ext>
            </a:extLst>
          </p:cNvPr>
          <p:cNvPicPr>
            <a:picLocks noChangeAspect="1"/>
          </p:cNvPicPr>
          <p:nvPr/>
        </p:nvPicPr>
        <p:blipFill>
          <a:blip r:embed="rId5"/>
          <a:stretch>
            <a:fillRect/>
          </a:stretch>
        </p:blipFill>
        <p:spPr>
          <a:xfrm>
            <a:off x="4400550" y="2745212"/>
            <a:ext cx="3390900" cy="2085975"/>
          </a:xfrm>
          <a:prstGeom prst="rect">
            <a:avLst/>
          </a:prstGeom>
        </p:spPr>
      </p:pic>
      <p:sp>
        <p:nvSpPr>
          <p:cNvPr id="3" name="Slide Number Placeholder 2">
            <a:extLst>
              <a:ext uri="{FF2B5EF4-FFF2-40B4-BE49-F238E27FC236}">
                <a16:creationId xmlns:a16="http://schemas.microsoft.com/office/drawing/2014/main" id="{B42E7EA6-0B8B-4580-B777-45866F4862EE}"/>
              </a:ext>
            </a:extLst>
          </p:cNvPr>
          <p:cNvSpPr>
            <a:spLocks noGrp="1"/>
          </p:cNvSpPr>
          <p:nvPr>
            <p:ph type="sldNum" sz="quarter" idx="12"/>
          </p:nvPr>
        </p:nvSpPr>
        <p:spPr/>
        <p:txBody>
          <a:bodyPr/>
          <a:lstStyle/>
          <a:p>
            <a:fld id="{2DEADCFE-5315-4273-BD0A-1896A72C3303}" type="slidenum">
              <a:rPr lang="en-US" smtClean="0"/>
              <a:t>45</a:t>
            </a:fld>
            <a:endParaRPr lang="en-US"/>
          </a:p>
        </p:txBody>
      </p:sp>
      <p:sp>
        <p:nvSpPr>
          <p:cNvPr id="4" name="Footer Placeholder 3">
            <a:extLst>
              <a:ext uri="{FF2B5EF4-FFF2-40B4-BE49-F238E27FC236}">
                <a16:creationId xmlns:a16="http://schemas.microsoft.com/office/drawing/2014/main" id="{4B776C03-6E9D-4D54-9051-5B9D183615F1}"/>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9C9D90E1-C99C-475A-8929-8F1FC5EEFA03}" type="datetime1">
              <a:rPr lang="en-US" smtClean="0"/>
              <a:t>11/02/2022</a:t>
            </a:fld>
            <a:endParaRPr lang="en-US"/>
          </a:p>
        </p:txBody>
      </p:sp>
    </p:spTree>
    <p:extLst>
      <p:ext uri="{BB962C8B-B14F-4D97-AF65-F5344CB8AC3E}">
        <p14:creationId xmlns:p14="http://schemas.microsoft.com/office/powerpoint/2010/main" val="1397230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62A705-31A3-440C-80D6-0131B496C4F0}"/>
              </a:ext>
            </a:extLst>
          </p:cNvPr>
          <p:cNvPicPr>
            <a:picLocks noChangeAspect="1"/>
          </p:cNvPicPr>
          <p:nvPr/>
        </p:nvPicPr>
        <p:blipFill>
          <a:blip r:embed="rId3"/>
          <a:stretch>
            <a:fillRect/>
          </a:stretch>
        </p:blipFill>
        <p:spPr>
          <a:xfrm>
            <a:off x="2951095" y="4299448"/>
            <a:ext cx="3716405" cy="1719918"/>
          </a:xfrm>
          <a:prstGeom prst="rect">
            <a:avLst/>
          </a:prstGeom>
        </p:spPr>
      </p:pic>
      <p:sp>
        <p:nvSpPr>
          <p:cNvPr id="2" name="Title 1">
            <a:extLst>
              <a:ext uri="{FF2B5EF4-FFF2-40B4-BE49-F238E27FC236}">
                <a16:creationId xmlns:a16="http://schemas.microsoft.com/office/drawing/2014/main" id="{11C80CA9-1E14-4A4A-BAB7-7EADD1CBEDCE}"/>
              </a:ext>
            </a:extLst>
          </p:cNvPr>
          <p:cNvSpPr>
            <a:spLocks noGrp="1"/>
          </p:cNvSpPr>
          <p:nvPr>
            <p:ph type="title"/>
          </p:nvPr>
        </p:nvSpPr>
        <p:spPr/>
        <p:txBody>
          <a:bodyPr/>
          <a:lstStyle/>
          <a:p>
            <a:r>
              <a:rPr lang="en-US" dirty="0"/>
              <a:t>Hypergeometric Distribution -  Ex</a:t>
            </a:r>
          </a:p>
        </p:txBody>
      </p:sp>
      <p:sp>
        <p:nvSpPr>
          <p:cNvPr id="3" name="Content Placeholder 2">
            <a:extLst>
              <a:ext uri="{FF2B5EF4-FFF2-40B4-BE49-F238E27FC236}">
                <a16:creationId xmlns:a16="http://schemas.microsoft.com/office/drawing/2014/main" id="{4095F523-1457-4A5E-A4DA-518C26DD9E4D}"/>
              </a:ext>
            </a:extLst>
          </p:cNvPr>
          <p:cNvSpPr>
            <a:spLocks noGrp="1"/>
          </p:cNvSpPr>
          <p:nvPr>
            <p:ph idx="1"/>
          </p:nvPr>
        </p:nvSpPr>
        <p:spPr>
          <a:xfrm>
            <a:off x="838200" y="1367271"/>
            <a:ext cx="10515600" cy="4351338"/>
          </a:xfrm>
        </p:spPr>
        <p:txBody>
          <a:bodyPr/>
          <a:lstStyle/>
          <a:p>
            <a:pPr marL="0" indent="0">
              <a:buNone/>
            </a:pPr>
            <a:r>
              <a:rPr lang="en-US" b="1" i="1" u="sng" dirty="0"/>
              <a:t>Ex.</a:t>
            </a:r>
            <a:r>
              <a:rPr lang="en-US" dirty="0"/>
              <a:t> A shipment of 50 computers contains 4 defective ones. Ten are bought at random. What is the probability that two of them will be defective?</a:t>
            </a:r>
          </a:p>
          <a:p>
            <a:pPr marL="0" indent="0">
              <a:buNone/>
            </a:pPr>
            <a:r>
              <a:rPr lang="en-US" dirty="0"/>
              <a:t>X = the number of defective </a:t>
            </a:r>
            <a:r>
              <a:rPr lang="en-US"/>
              <a:t>computers </a:t>
            </a:r>
          </a:p>
          <a:p>
            <a:pPr marL="0" indent="0">
              <a:buNone/>
            </a:pPr>
            <a:r>
              <a:rPr lang="en-US">
                <a:sym typeface="Wingdings" panose="05000000000000000000" pitchFamily="2" charset="2"/>
              </a:rPr>
              <a:t> </a:t>
            </a:r>
            <a:r>
              <a:rPr lang="en-US" dirty="0"/>
              <a:t>X is a </a:t>
            </a:r>
            <a:r>
              <a:rPr lang="en-US" i="1" dirty="0"/>
              <a:t>hypergeometric random variable </a:t>
            </a:r>
            <a:r>
              <a:rPr lang="en-US" dirty="0"/>
              <a:t>with parameters N = 50, K = 4, n = 10.</a:t>
            </a:r>
          </a:p>
          <a:p>
            <a:pPr marL="0" indent="0">
              <a:buNone/>
            </a:pPr>
            <a:r>
              <a:rPr lang="en-US" dirty="0"/>
              <a:t>The desired probability is</a:t>
            </a:r>
          </a:p>
        </p:txBody>
      </p:sp>
      <p:grpSp>
        <p:nvGrpSpPr>
          <p:cNvPr id="12" name="Group 11">
            <a:extLst>
              <a:ext uri="{FF2B5EF4-FFF2-40B4-BE49-F238E27FC236}">
                <a16:creationId xmlns:a16="http://schemas.microsoft.com/office/drawing/2014/main" id="{F8584EC8-DCE4-40D1-82E8-7B6D686188A8}"/>
              </a:ext>
            </a:extLst>
          </p:cNvPr>
          <p:cNvGrpSpPr/>
          <p:nvPr/>
        </p:nvGrpSpPr>
        <p:grpSpPr>
          <a:xfrm>
            <a:off x="7271967" y="4816201"/>
            <a:ext cx="3825866" cy="1010619"/>
            <a:chOff x="7386267" y="4828901"/>
            <a:chExt cx="3825866" cy="1010619"/>
          </a:xfrm>
        </p:grpSpPr>
        <p:pic>
          <p:nvPicPr>
            <p:cNvPr id="10" name="Picture 9">
              <a:extLst>
                <a:ext uri="{FF2B5EF4-FFF2-40B4-BE49-F238E27FC236}">
                  <a16:creationId xmlns:a16="http://schemas.microsoft.com/office/drawing/2014/main" id="{A17F9321-6D8C-4D83-BC98-0E8EB8B0AF39}"/>
                </a:ext>
              </a:extLst>
            </p:cNvPr>
            <p:cNvPicPr>
              <a:picLocks noChangeAspect="1"/>
            </p:cNvPicPr>
            <p:nvPr/>
          </p:nvPicPr>
          <p:blipFill>
            <a:blip r:embed="rId4"/>
            <a:stretch>
              <a:fillRect/>
            </a:stretch>
          </p:blipFill>
          <p:spPr>
            <a:xfrm>
              <a:off x="7386267" y="4828901"/>
              <a:ext cx="3825866" cy="739453"/>
            </a:xfrm>
            <a:prstGeom prst="rect">
              <a:avLst/>
            </a:prstGeom>
            <a:ln>
              <a:solidFill>
                <a:schemeClr val="accent1">
                  <a:lumMod val="75000"/>
                </a:schemeClr>
              </a:solidFill>
            </a:ln>
          </p:spPr>
        </p:pic>
        <p:pic>
          <p:nvPicPr>
            <p:cNvPr id="11" name="Picture 2" descr="R-Programming 1.0.0 Apk (Android 4.0.x - Ice Cream Sandwich) | APK Tools">
              <a:extLst>
                <a:ext uri="{FF2B5EF4-FFF2-40B4-BE49-F238E27FC236}">
                  <a16:creationId xmlns:a16="http://schemas.microsoft.com/office/drawing/2014/main" id="{7D856002-2BC1-4AA8-934D-B58D5EEFF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8142" y="5125145"/>
              <a:ext cx="714375" cy="71437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Slide Number Placeholder 3">
            <a:extLst>
              <a:ext uri="{FF2B5EF4-FFF2-40B4-BE49-F238E27FC236}">
                <a16:creationId xmlns:a16="http://schemas.microsoft.com/office/drawing/2014/main" id="{AFF8A10F-7498-4656-B6AF-CCA3A5073907}"/>
              </a:ext>
            </a:extLst>
          </p:cNvPr>
          <p:cNvSpPr>
            <a:spLocks noGrp="1"/>
          </p:cNvSpPr>
          <p:nvPr>
            <p:ph type="sldNum" sz="quarter" idx="12"/>
          </p:nvPr>
        </p:nvSpPr>
        <p:spPr/>
        <p:txBody>
          <a:bodyPr/>
          <a:lstStyle/>
          <a:p>
            <a:fld id="{2DEADCFE-5315-4273-BD0A-1896A72C3303}" type="slidenum">
              <a:rPr lang="en-US" smtClean="0"/>
              <a:t>46</a:t>
            </a:fld>
            <a:endParaRPr lang="en-US"/>
          </a:p>
        </p:txBody>
      </p:sp>
      <p:sp>
        <p:nvSpPr>
          <p:cNvPr id="5" name="Footer Placeholder 4">
            <a:extLst>
              <a:ext uri="{FF2B5EF4-FFF2-40B4-BE49-F238E27FC236}">
                <a16:creationId xmlns:a16="http://schemas.microsoft.com/office/drawing/2014/main" id="{525A8079-C332-4CFB-8F55-B2EAE9A84468}"/>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C485EA2F-F092-4196-A51B-44BC9AF02FD4}" type="datetime1">
              <a:rPr lang="en-US" smtClean="0"/>
              <a:t>11/02/2022</a:t>
            </a:fld>
            <a:endParaRPr lang="en-US"/>
          </a:p>
        </p:txBody>
      </p:sp>
    </p:spTree>
    <p:extLst>
      <p:ext uri="{BB962C8B-B14F-4D97-AF65-F5344CB8AC3E}">
        <p14:creationId xmlns:p14="http://schemas.microsoft.com/office/powerpoint/2010/main" val="386639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CB8E9AF-F835-46E0-8339-3E262601189B}"/>
              </a:ext>
            </a:extLst>
          </p:cNvPr>
          <p:cNvPicPr>
            <a:picLocks noChangeAspect="1"/>
          </p:cNvPicPr>
          <p:nvPr/>
        </p:nvPicPr>
        <p:blipFill>
          <a:blip r:embed="rId2"/>
          <a:stretch>
            <a:fillRect/>
          </a:stretch>
        </p:blipFill>
        <p:spPr>
          <a:xfrm>
            <a:off x="7421689" y="3913126"/>
            <a:ext cx="3362325" cy="2009775"/>
          </a:xfrm>
          <a:prstGeom prst="rect">
            <a:avLst/>
          </a:prstGeom>
        </p:spPr>
      </p:pic>
      <p:pic>
        <p:nvPicPr>
          <p:cNvPr id="4" name="Picture 3">
            <a:extLst>
              <a:ext uri="{FF2B5EF4-FFF2-40B4-BE49-F238E27FC236}">
                <a16:creationId xmlns:a16="http://schemas.microsoft.com/office/drawing/2014/main" id="{7C935FCA-DD50-48F1-9E58-BFCFDD32C510}"/>
              </a:ext>
            </a:extLst>
          </p:cNvPr>
          <p:cNvPicPr>
            <a:picLocks noChangeAspect="1"/>
          </p:cNvPicPr>
          <p:nvPr/>
        </p:nvPicPr>
        <p:blipFill>
          <a:blip r:embed="rId3"/>
          <a:stretch>
            <a:fillRect/>
          </a:stretch>
        </p:blipFill>
        <p:spPr>
          <a:xfrm>
            <a:off x="775147" y="1311571"/>
            <a:ext cx="10368382" cy="2104528"/>
          </a:xfrm>
          <a:prstGeom prst="rect">
            <a:avLst/>
          </a:prstGeom>
          <a:ln>
            <a:solidFill>
              <a:schemeClr val="accent1">
                <a:lumMod val="75000"/>
              </a:schemeClr>
            </a:solidFill>
          </a:ln>
        </p:spPr>
      </p:pic>
      <p:sp>
        <p:nvSpPr>
          <p:cNvPr id="2" name="Title 1">
            <a:extLst>
              <a:ext uri="{FF2B5EF4-FFF2-40B4-BE49-F238E27FC236}">
                <a16:creationId xmlns:a16="http://schemas.microsoft.com/office/drawing/2014/main" id="{D0183C18-3E9C-4D90-B405-7B7D9C446DC4}"/>
              </a:ext>
            </a:extLst>
          </p:cNvPr>
          <p:cNvSpPr>
            <a:spLocks noGrp="1"/>
          </p:cNvSpPr>
          <p:nvPr>
            <p:ph type="title"/>
          </p:nvPr>
        </p:nvSpPr>
        <p:spPr/>
        <p:txBody>
          <a:bodyPr/>
          <a:lstStyle/>
          <a:p>
            <a:r>
              <a:rPr lang="en-US" dirty="0"/>
              <a:t>Hypergeometric Distribution</a:t>
            </a:r>
          </a:p>
        </p:txBody>
      </p:sp>
      <p:sp>
        <p:nvSpPr>
          <p:cNvPr id="6" name="TextBox 5">
            <a:extLst>
              <a:ext uri="{FF2B5EF4-FFF2-40B4-BE49-F238E27FC236}">
                <a16:creationId xmlns:a16="http://schemas.microsoft.com/office/drawing/2014/main" id="{CC0F3F04-9D6A-4DD7-B09B-7BB6839FFB0C}"/>
              </a:ext>
            </a:extLst>
          </p:cNvPr>
          <p:cNvSpPr txBox="1"/>
          <p:nvPr/>
        </p:nvSpPr>
        <p:spPr>
          <a:xfrm>
            <a:off x="1459712" y="3728460"/>
            <a:ext cx="5609228" cy="369332"/>
          </a:xfrm>
          <a:prstGeom prst="rect">
            <a:avLst/>
          </a:prstGeom>
          <a:noFill/>
        </p:spPr>
        <p:txBody>
          <a:bodyPr wrap="none" rtlCol="0">
            <a:spAutoFit/>
          </a:bodyPr>
          <a:lstStyle/>
          <a:p>
            <a:r>
              <a:rPr lang="en-US" dirty="0"/>
              <a:t>p: the proportion of successes in the set of N objects</a:t>
            </a:r>
          </a:p>
        </p:txBody>
      </p:sp>
      <p:grpSp>
        <p:nvGrpSpPr>
          <p:cNvPr id="21" name="Group 20">
            <a:extLst>
              <a:ext uri="{FF2B5EF4-FFF2-40B4-BE49-F238E27FC236}">
                <a16:creationId xmlns:a16="http://schemas.microsoft.com/office/drawing/2014/main" id="{E0BF979B-133F-446A-B6FD-38B6AA5D2DD5}"/>
              </a:ext>
            </a:extLst>
          </p:cNvPr>
          <p:cNvGrpSpPr/>
          <p:nvPr/>
        </p:nvGrpSpPr>
        <p:grpSpPr>
          <a:xfrm>
            <a:off x="9055164" y="1918170"/>
            <a:ext cx="1936837" cy="2226070"/>
            <a:chOff x="9055164" y="1918170"/>
            <a:chExt cx="1936837" cy="2226070"/>
          </a:xfrm>
        </p:grpSpPr>
        <p:sp>
          <p:nvSpPr>
            <p:cNvPr id="7" name="TextBox 6">
              <a:extLst>
                <a:ext uri="{FF2B5EF4-FFF2-40B4-BE49-F238E27FC236}">
                  <a16:creationId xmlns:a16="http://schemas.microsoft.com/office/drawing/2014/main" id="{E29E5F70-BA9A-409F-9B55-77C68679ABE8}"/>
                </a:ext>
              </a:extLst>
            </p:cNvPr>
            <p:cNvSpPr txBox="1"/>
            <p:nvPr/>
          </p:nvSpPr>
          <p:spPr>
            <a:xfrm>
              <a:off x="9055164" y="3497909"/>
              <a:ext cx="1936837" cy="646331"/>
            </a:xfrm>
            <a:prstGeom prst="rect">
              <a:avLst/>
            </a:prstGeom>
            <a:noFill/>
          </p:spPr>
          <p:txBody>
            <a:bodyPr wrap="square" rtlCol="0">
              <a:spAutoFit/>
            </a:bodyPr>
            <a:lstStyle/>
            <a:p>
              <a:r>
                <a:rPr lang="en-US" dirty="0">
                  <a:solidFill>
                    <a:srgbClr val="C00000"/>
                  </a:solidFill>
                </a:rPr>
                <a:t>finite</a:t>
              </a:r>
              <a:r>
                <a:rPr lang="en-US" dirty="0"/>
                <a:t> population correction factor</a:t>
              </a:r>
            </a:p>
          </p:txBody>
        </p:sp>
        <p:cxnSp>
          <p:nvCxnSpPr>
            <p:cNvPr id="9" name="Connector: Curved 8">
              <a:extLst>
                <a:ext uri="{FF2B5EF4-FFF2-40B4-BE49-F238E27FC236}">
                  <a16:creationId xmlns:a16="http://schemas.microsoft.com/office/drawing/2014/main" id="{F4386FB8-0266-4289-AF4E-1BA167B57374}"/>
                </a:ext>
              </a:extLst>
            </p:cNvPr>
            <p:cNvCxnSpPr>
              <a:cxnSpLocks/>
            </p:cNvCxnSpPr>
            <p:nvPr/>
          </p:nvCxnSpPr>
          <p:spPr>
            <a:xfrm rot="5400000" flipH="1" flipV="1">
              <a:off x="9614619" y="3086298"/>
              <a:ext cx="570774" cy="239517"/>
            </a:xfrm>
            <a:prstGeom prst="curvedConnector3">
              <a:avLst>
                <a:gd name="adj1" fmla="val 3646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9FBED42-B115-46EB-BA2D-67251E174BD7}"/>
                </a:ext>
              </a:extLst>
            </p:cNvPr>
            <p:cNvSpPr/>
            <p:nvPr/>
          </p:nvSpPr>
          <p:spPr>
            <a:xfrm>
              <a:off x="9102852" y="1918170"/>
              <a:ext cx="1354793" cy="995018"/>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85F0E937-EB2E-4DFD-B8D9-95CA3469927E}"/>
              </a:ext>
            </a:extLst>
          </p:cNvPr>
          <p:cNvSpPr txBox="1"/>
          <p:nvPr/>
        </p:nvSpPr>
        <p:spPr>
          <a:xfrm>
            <a:off x="877105" y="4374933"/>
            <a:ext cx="6077755" cy="1107996"/>
          </a:xfrm>
          <a:prstGeom prst="rect">
            <a:avLst/>
          </a:prstGeom>
          <a:solidFill>
            <a:schemeClr val="bg1">
              <a:lumMod val="95000"/>
            </a:schemeClr>
          </a:solidFill>
        </p:spPr>
        <p:txBody>
          <a:bodyPr wrap="square" rtlCol="0">
            <a:spAutoFit/>
          </a:bodyPr>
          <a:lstStyle/>
          <a:p>
            <a:r>
              <a:rPr lang="en-US" sz="2200" b="1" u="sng" dirty="0">
                <a:solidFill>
                  <a:srgbClr val="C00000"/>
                </a:solidFill>
              </a:rPr>
              <a:t>Ex.</a:t>
            </a:r>
            <a:r>
              <a:rPr lang="en-US" sz="2200" dirty="0"/>
              <a:t> In the previous example, n = 10, p = 4/50. </a:t>
            </a:r>
          </a:p>
          <a:p>
            <a:pPr marL="342900" indent="-342900">
              <a:buFont typeface="Wingdings" panose="05000000000000000000" pitchFamily="2" charset="2"/>
              <a:buChar char="è"/>
            </a:pPr>
            <a:r>
              <a:rPr lang="en-US" sz="2200" dirty="0"/>
              <a:t>E(X) = 10(4/50) = 0.8 </a:t>
            </a:r>
          </a:p>
          <a:p>
            <a:r>
              <a:rPr lang="en-US" sz="2200" dirty="0"/>
              <a:t>and V(X) = 10(4/50)(46/50)(40/49) = 0.601</a:t>
            </a:r>
          </a:p>
        </p:txBody>
      </p:sp>
      <p:cxnSp>
        <p:nvCxnSpPr>
          <p:cNvPr id="15" name="Connector: Curved 14">
            <a:extLst>
              <a:ext uri="{FF2B5EF4-FFF2-40B4-BE49-F238E27FC236}">
                <a16:creationId xmlns:a16="http://schemas.microsoft.com/office/drawing/2014/main" id="{33B450B9-92E6-4E66-84EC-93A4C9F4633D}"/>
              </a:ext>
            </a:extLst>
          </p:cNvPr>
          <p:cNvCxnSpPr>
            <a:cxnSpLocks/>
          </p:cNvCxnSpPr>
          <p:nvPr/>
        </p:nvCxnSpPr>
        <p:spPr>
          <a:xfrm rot="10800000">
            <a:off x="2294837" y="3276957"/>
            <a:ext cx="323975" cy="428971"/>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7C69F4B-FFED-4F50-9BE7-22DB5350A105}"/>
              </a:ext>
            </a:extLst>
          </p:cNvPr>
          <p:cNvSpPr>
            <a:spLocks noGrp="1"/>
          </p:cNvSpPr>
          <p:nvPr>
            <p:ph type="sldNum" sz="quarter" idx="12"/>
          </p:nvPr>
        </p:nvSpPr>
        <p:spPr/>
        <p:txBody>
          <a:bodyPr/>
          <a:lstStyle/>
          <a:p>
            <a:fld id="{2DEADCFE-5315-4273-BD0A-1896A72C3303}" type="slidenum">
              <a:rPr lang="en-US" smtClean="0"/>
              <a:t>47</a:t>
            </a:fld>
            <a:endParaRPr lang="en-US"/>
          </a:p>
        </p:txBody>
      </p:sp>
      <p:sp>
        <p:nvSpPr>
          <p:cNvPr id="5" name="Footer Placeholder 4">
            <a:extLst>
              <a:ext uri="{FF2B5EF4-FFF2-40B4-BE49-F238E27FC236}">
                <a16:creationId xmlns:a16="http://schemas.microsoft.com/office/drawing/2014/main" id="{04C8EAA5-7747-4663-BA45-77BDD6B4224B}"/>
              </a:ext>
            </a:extLst>
          </p:cNvPr>
          <p:cNvSpPr>
            <a:spLocks noGrp="1"/>
          </p:cNvSpPr>
          <p:nvPr>
            <p:ph type="ftr" sz="quarter" idx="11"/>
          </p:nvPr>
        </p:nvSpPr>
        <p:spPr/>
        <p:txBody>
          <a:bodyPr/>
          <a:lstStyle/>
          <a:p>
            <a:r>
              <a:rPr lang="fr-FR"/>
              <a:t>Chapter 3 - Discrete random variables</a:t>
            </a:r>
            <a:endParaRPr lang="en-US"/>
          </a:p>
        </p:txBody>
      </p:sp>
      <p:sp>
        <p:nvSpPr>
          <p:cNvPr id="8" name="Date Placeholder 7"/>
          <p:cNvSpPr>
            <a:spLocks noGrp="1"/>
          </p:cNvSpPr>
          <p:nvPr>
            <p:ph type="dt" sz="half" idx="10"/>
          </p:nvPr>
        </p:nvSpPr>
        <p:spPr/>
        <p:txBody>
          <a:bodyPr/>
          <a:lstStyle/>
          <a:p>
            <a:fld id="{2633E8D6-A4CD-48C8-97FC-53FBA59986D9}" type="datetime1">
              <a:rPr lang="en-US" smtClean="0"/>
              <a:t>11/02/2022</a:t>
            </a:fld>
            <a:endParaRPr lang="en-US"/>
          </a:p>
        </p:txBody>
      </p:sp>
    </p:spTree>
    <p:extLst>
      <p:ext uri="{BB962C8B-B14F-4D97-AF65-F5344CB8AC3E}">
        <p14:creationId xmlns:p14="http://schemas.microsoft.com/office/powerpoint/2010/main" val="383459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2C84-E4D8-4A1D-92DD-9F1BABEEF320}"/>
              </a:ext>
            </a:extLst>
          </p:cNvPr>
          <p:cNvSpPr>
            <a:spLocks noGrp="1"/>
          </p:cNvSpPr>
          <p:nvPr>
            <p:ph type="title"/>
          </p:nvPr>
        </p:nvSpPr>
        <p:spPr/>
        <p:txBody>
          <a:bodyPr/>
          <a:lstStyle/>
          <a:p>
            <a:r>
              <a:rPr lang="en-US" dirty="0"/>
              <a:t>Hypergeometric vs Binomial</a:t>
            </a:r>
          </a:p>
        </p:txBody>
      </p:sp>
      <p:sp>
        <p:nvSpPr>
          <p:cNvPr id="7" name="TextBox 6">
            <a:extLst>
              <a:ext uri="{FF2B5EF4-FFF2-40B4-BE49-F238E27FC236}">
                <a16:creationId xmlns:a16="http://schemas.microsoft.com/office/drawing/2014/main" id="{8118188B-E538-41B5-9529-D9A7A71C6BA5}"/>
              </a:ext>
            </a:extLst>
          </p:cNvPr>
          <p:cNvSpPr txBox="1"/>
          <p:nvPr/>
        </p:nvSpPr>
        <p:spPr>
          <a:xfrm>
            <a:off x="2603526" y="1350739"/>
            <a:ext cx="6760334" cy="523220"/>
          </a:xfrm>
          <a:prstGeom prst="rect">
            <a:avLst/>
          </a:prstGeom>
          <a:noFill/>
        </p:spPr>
        <p:txBody>
          <a:bodyPr wrap="square" rtlCol="0">
            <a:spAutoFit/>
          </a:bodyPr>
          <a:lstStyle/>
          <a:p>
            <a:r>
              <a:rPr lang="en-US" sz="2800" dirty="0">
                <a:solidFill>
                  <a:srgbClr val="3333FF"/>
                </a:solidFill>
              </a:rPr>
              <a:t>n </a:t>
            </a:r>
            <a:r>
              <a:rPr lang="en-US" sz="2800" dirty="0">
                <a:solidFill>
                  <a:srgbClr val="3333FF"/>
                </a:solidFill>
                <a:sym typeface="Symbol" panose="05050102010706020507" pitchFamily="18" charset="2"/>
              </a:rPr>
              <a:t></a:t>
            </a:r>
            <a:r>
              <a:rPr lang="en-US" sz="2800" dirty="0">
                <a:solidFill>
                  <a:srgbClr val="3333FF"/>
                </a:solidFill>
                <a:latin typeface="Euclid" panose="02020503060505020303" pitchFamily="18" charset="0"/>
                <a:sym typeface="Euclid Extra" panose="02050502000505020303" pitchFamily="18" charset="2"/>
              </a:rPr>
              <a:t> </a:t>
            </a:r>
            <a:r>
              <a:rPr lang="en-US" sz="2800" dirty="0">
                <a:solidFill>
                  <a:srgbClr val="3333FF"/>
                </a:solidFill>
              </a:rPr>
              <a:t>N</a:t>
            </a:r>
            <a:r>
              <a:rPr lang="en-US" sz="2800" dirty="0"/>
              <a:t>, p = K/N is not too close to 0 or 1</a:t>
            </a:r>
          </a:p>
        </p:txBody>
      </p:sp>
      <p:grpSp>
        <p:nvGrpSpPr>
          <p:cNvPr id="10" name="Group 9">
            <a:extLst>
              <a:ext uri="{FF2B5EF4-FFF2-40B4-BE49-F238E27FC236}">
                <a16:creationId xmlns:a16="http://schemas.microsoft.com/office/drawing/2014/main" id="{09AE050A-3953-4CF9-BE61-3603C35776F9}"/>
              </a:ext>
            </a:extLst>
          </p:cNvPr>
          <p:cNvGrpSpPr/>
          <p:nvPr/>
        </p:nvGrpSpPr>
        <p:grpSpPr>
          <a:xfrm>
            <a:off x="2664653" y="2179025"/>
            <a:ext cx="8153601" cy="2981345"/>
            <a:chOff x="1819226" y="2191904"/>
            <a:chExt cx="8153601" cy="2981345"/>
          </a:xfrm>
        </p:grpSpPr>
        <p:pic>
          <p:nvPicPr>
            <p:cNvPr id="4" name="Picture 3">
              <a:extLst>
                <a:ext uri="{FF2B5EF4-FFF2-40B4-BE49-F238E27FC236}">
                  <a16:creationId xmlns:a16="http://schemas.microsoft.com/office/drawing/2014/main" id="{4D075396-5F51-4EE8-887C-11D65F927776}"/>
                </a:ext>
              </a:extLst>
            </p:cNvPr>
            <p:cNvPicPr>
              <a:picLocks noChangeAspect="1"/>
            </p:cNvPicPr>
            <p:nvPr/>
          </p:nvPicPr>
          <p:blipFill>
            <a:blip r:embed="rId3"/>
            <a:stretch>
              <a:fillRect/>
            </a:stretch>
          </p:blipFill>
          <p:spPr>
            <a:xfrm>
              <a:off x="1819226" y="3049174"/>
              <a:ext cx="3505200" cy="2124075"/>
            </a:xfrm>
            <a:prstGeom prst="rect">
              <a:avLst/>
            </a:prstGeom>
          </p:spPr>
        </p:pic>
        <p:sp>
          <p:nvSpPr>
            <p:cNvPr id="6" name="TextBox 5">
              <a:extLst>
                <a:ext uri="{FF2B5EF4-FFF2-40B4-BE49-F238E27FC236}">
                  <a16:creationId xmlns:a16="http://schemas.microsoft.com/office/drawing/2014/main" id="{2FC89376-5F1A-497F-9DDE-BEA3978964C2}"/>
                </a:ext>
              </a:extLst>
            </p:cNvPr>
            <p:cNvSpPr txBox="1"/>
            <p:nvPr/>
          </p:nvSpPr>
          <p:spPr>
            <a:xfrm>
              <a:off x="2051747" y="2191904"/>
              <a:ext cx="6936514" cy="646331"/>
            </a:xfrm>
            <a:prstGeom prst="rect">
              <a:avLst/>
            </a:prstGeom>
            <a:noFill/>
          </p:spPr>
          <p:txBody>
            <a:bodyPr wrap="none" rtlCol="0">
              <a:spAutoFit/>
            </a:bodyPr>
            <a:lstStyle/>
            <a:p>
              <a:r>
                <a:rPr lang="en-US" dirty="0">
                  <a:solidFill>
                    <a:srgbClr val="C00000"/>
                  </a:solidFill>
                </a:rPr>
                <a:t>Hypergeometric</a:t>
              </a:r>
              <a:r>
                <a:rPr lang="en-US" dirty="0"/>
                <a:t> distribution		</a:t>
              </a:r>
              <a:r>
                <a:rPr lang="en-US" dirty="0">
                  <a:solidFill>
                    <a:srgbClr val="C00000"/>
                  </a:solidFill>
                </a:rPr>
                <a:t>Binomial</a:t>
              </a:r>
              <a:r>
                <a:rPr lang="en-US" dirty="0"/>
                <a:t> Distribution</a:t>
              </a:r>
            </a:p>
            <a:p>
              <a:r>
                <a:rPr lang="en-US" dirty="0"/>
                <a:t>N = 100, K = 20, n = 10			p = K/N = 0.2, n = 10</a:t>
              </a:r>
            </a:p>
          </p:txBody>
        </p:sp>
        <p:pic>
          <p:nvPicPr>
            <p:cNvPr id="9" name="Picture 8">
              <a:extLst>
                <a:ext uri="{FF2B5EF4-FFF2-40B4-BE49-F238E27FC236}">
                  <a16:creationId xmlns:a16="http://schemas.microsoft.com/office/drawing/2014/main" id="{0E9078FB-C818-454E-A388-030405BD1758}"/>
                </a:ext>
              </a:extLst>
            </p:cNvPr>
            <p:cNvPicPr>
              <a:picLocks noChangeAspect="1"/>
            </p:cNvPicPr>
            <p:nvPr/>
          </p:nvPicPr>
          <p:blipFill>
            <a:blip r:embed="rId4"/>
            <a:stretch>
              <a:fillRect/>
            </a:stretch>
          </p:blipFill>
          <p:spPr>
            <a:xfrm>
              <a:off x="6572402" y="3049174"/>
              <a:ext cx="3400425" cy="2076450"/>
            </a:xfrm>
            <a:prstGeom prst="rect">
              <a:avLst/>
            </a:prstGeom>
          </p:spPr>
        </p:pic>
      </p:grpSp>
      <p:sp>
        <p:nvSpPr>
          <p:cNvPr id="3" name="Slide Number Placeholder 2">
            <a:extLst>
              <a:ext uri="{FF2B5EF4-FFF2-40B4-BE49-F238E27FC236}">
                <a16:creationId xmlns:a16="http://schemas.microsoft.com/office/drawing/2014/main" id="{4CADED68-7C49-44EF-A48C-BFA64D895A32}"/>
              </a:ext>
            </a:extLst>
          </p:cNvPr>
          <p:cNvSpPr>
            <a:spLocks noGrp="1"/>
          </p:cNvSpPr>
          <p:nvPr>
            <p:ph type="sldNum" sz="quarter" idx="12"/>
          </p:nvPr>
        </p:nvSpPr>
        <p:spPr/>
        <p:txBody>
          <a:bodyPr/>
          <a:lstStyle/>
          <a:p>
            <a:fld id="{2DEADCFE-5315-4273-BD0A-1896A72C3303}" type="slidenum">
              <a:rPr lang="en-US" smtClean="0"/>
              <a:t>48</a:t>
            </a:fld>
            <a:endParaRPr lang="en-US"/>
          </a:p>
        </p:txBody>
      </p:sp>
      <p:sp>
        <p:nvSpPr>
          <p:cNvPr id="5" name="Footer Placeholder 4">
            <a:extLst>
              <a:ext uri="{FF2B5EF4-FFF2-40B4-BE49-F238E27FC236}">
                <a16:creationId xmlns:a16="http://schemas.microsoft.com/office/drawing/2014/main" id="{DDDF5679-AB48-4164-9DF8-9414DD791927}"/>
              </a:ext>
            </a:extLst>
          </p:cNvPr>
          <p:cNvSpPr>
            <a:spLocks noGrp="1"/>
          </p:cNvSpPr>
          <p:nvPr>
            <p:ph type="ftr" sz="quarter" idx="11"/>
          </p:nvPr>
        </p:nvSpPr>
        <p:spPr/>
        <p:txBody>
          <a:bodyPr/>
          <a:lstStyle/>
          <a:p>
            <a:r>
              <a:rPr lang="fr-FR"/>
              <a:t>Chapter 3 - Discrete random variables</a:t>
            </a:r>
            <a:endParaRPr lang="en-US"/>
          </a:p>
        </p:txBody>
      </p:sp>
      <p:sp>
        <p:nvSpPr>
          <p:cNvPr id="8" name="Date Placeholder 7"/>
          <p:cNvSpPr>
            <a:spLocks noGrp="1"/>
          </p:cNvSpPr>
          <p:nvPr>
            <p:ph type="dt" sz="half" idx="10"/>
          </p:nvPr>
        </p:nvSpPr>
        <p:spPr/>
        <p:txBody>
          <a:bodyPr/>
          <a:lstStyle/>
          <a:p>
            <a:fld id="{1E01F5AE-FE12-49A1-BC74-2940971CDCA1}" type="datetime1">
              <a:rPr lang="en-US" smtClean="0"/>
              <a:t>11/02/2022</a:t>
            </a:fld>
            <a:endParaRPr lang="en-US"/>
          </a:p>
        </p:txBody>
      </p:sp>
    </p:spTree>
    <p:extLst>
      <p:ext uri="{BB962C8B-B14F-4D97-AF65-F5344CB8AC3E}">
        <p14:creationId xmlns:p14="http://schemas.microsoft.com/office/powerpoint/2010/main" val="2181361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2368-83F6-419C-B148-E5158F5A2830}"/>
              </a:ext>
            </a:extLst>
          </p:cNvPr>
          <p:cNvSpPr>
            <a:spLocks noGrp="1"/>
          </p:cNvSpPr>
          <p:nvPr>
            <p:ph type="title"/>
          </p:nvPr>
        </p:nvSpPr>
        <p:spPr/>
        <p:txBody>
          <a:bodyPr>
            <a:normAutofit/>
          </a:bodyPr>
          <a:lstStyle/>
          <a:p>
            <a:r>
              <a:rPr lang="en-US" sz="3300" dirty="0"/>
              <a:t>Binomial distribution </a:t>
            </a:r>
            <a:r>
              <a:rPr lang="en-US" sz="3300" dirty="0">
                <a:solidFill>
                  <a:srgbClr val="C00000"/>
                </a:solidFill>
              </a:rPr>
              <a:t>approximates </a:t>
            </a:r>
            <a:r>
              <a:rPr lang="en-US" sz="3300" dirty="0"/>
              <a:t>Hypergeometric </a:t>
            </a:r>
            <a:r>
              <a:rPr lang="en-US" sz="3300"/>
              <a:t>Distribution - Ex</a:t>
            </a:r>
            <a:endParaRPr lang="en-US" sz="3300" dirty="0"/>
          </a:p>
        </p:txBody>
      </p:sp>
      <p:sp>
        <p:nvSpPr>
          <p:cNvPr id="3" name="Content Placeholder 2">
            <a:extLst>
              <a:ext uri="{FF2B5EF4-FFF2-40B4-BE49-F238E27FC236}">
                <a16:creationId xmlns:a16="http://schemas.microsoft.com/office/drawing/2014/main" id="{A8FA72D6-0401-4194-B299-116748F939E5}"/>
              </a:ext>
            </a:extLst>
          </p:cNvPr>
          <p:cNvSpPr>
            <a:spLocks noGrp="1"/>
          </p:cNvSpPr>
          <p:nvPr>
            <p:ph idx="1"/>
          </p:nvPr>
        </p:nvSpPr>
        <p:spPr>
          <a:xfrm>
            <a:off x="838200" y="1502542"/>
            <a:ext cx="10515600" cy="4351338"/>
          </a:xfrm>
        </p:spPr>
        <p:txBody>
          <a:bodyPr>
            <a:normAutofit/>
          </a:bodyPr>
          <a:lstStyle/>
          <a:p>
            <a:pPr marL="0" indent="0">
              <a:buNone/>
            </a:pPr>
            <a:r>
              <a:rPr lang="en-US" sz="2400" b="1" u="sng" dirty="0">
                <a:solidFill>
                  <a:srgbClr val="C00000"/>
                </a:solidFill>
              </a:rPr>
              <a:t>Ex.</a:t>
            </a:r>
            <a:r>
              <a:rPr lang="en-US" sz="2400" dirty="0"/>
              <a:t> Suppose a shipment of 100 computers contains 20 defective ones. Ten are selected at random. Find the probability that 3 of them will be defective.</a:t>
            </a:r>
          </a:p>
          <a:p>
            <a:pPr marL="0" indent="0">
              <a:buNone/>
            </a:pPr>
            <a:r>
              <a:rPr lang="en-US" sz="2400" dirty="0"/>
              <a:t>Use hypergeometric distribution (N = 100, K = 20, n = 10):</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Use binomial distribution (</a:t>
            </a:r>
            <a:r>
              <a:rPr lang="en-US" sz="2400" dirty="0">
                <a:solidFill>
                  <a:srgbClr val="3333FF"/>
                </a:solidFill>
              </a:rPr>
              <a:t>10 = n </a:t>
            </a:r>
            <a:r>
              <a:rPr lang="en-US" sz="2400" dirty="0">
                <a:solidFill>
                  <a:srgbClr val="3333FF"/>
                </a:solidFill>
                <a:latin typeface="Euclid" panose="02020503060505020303" pitchFamily="18" charset="0"/>
                <a:sym typeface="Euclid Extra" panose="02050502000505020303" pitchFamily="18" charset="2"/>
              </a:rPr>
              <a:t></a:t>
            </a:r>
            <a:r>
              <a:rPr lang="en-US" sz="2400" dirty="0">
                <a:solidFill>
                  <a:srgbClr val="3333FF"/>
                </a:solidFill>
              </a:rPr>
              <a:t>N = 100</a:t>
            </a:r>
            <a:r>
              <a:rPr lang="en-US" sz="2400" dirty="0"/>
              <a:t>, p = 20/100 = 0.2):</a:t>
            </a:r>
          </a:p>
          <a:p>
            <a:pPr marL="0" indent="0">
              <a:buNone/>
            </a:pPr>
            <a:endParaRPr lang="en-US" sz="2400" dirty="0"/>
          </a:p>
          <a:p>
            <a:pPr marL="0" indent="0">
              <a:buNone/>
            </a:pPr>
            <a:endParaRPr lang="en-US" sz="2400" dirty="0"/>
          </a:p>
        </p:txBody>
      </p:sp>
      <p:pic>
        <p:nvPicPr>
          <p:cNvPr id="8" name="Picture 7">
            <a:extLst>
              <a:ext uri="{FF2B5EF4-FFF2-40B4-BE49-F238E27FC236}">
                <a16:creationId xmlns:a16="http://schemas.microsoft.com/office/drawing/2014/main" id="{4A15575F-7CA3-4E3E-A0E8-29B04CCD0344}"/>
              </a:ext>
            </a:extLst>
          </p:cNvPr>
          <p:cNvPicPr>
            <a:picLocks noChangeAspect="1"/>
          </p:cNvPicPr>
          <p:nvPr/>
        </p:nvPicPr>
        <p:blipFill>
          <a:blip r:embed="rId2"/>
          <a:stretch>
            <a:fillRect/>
          </a:stretch>
        </p:blipFill>
        <p:spPr>
          <a:xfrm>
            <a:off x="3776662" y="4999850"/>
            <a:ext cx="4638675" cy="1009650"/>
          </a:xfrm>
          <a:prstGeom prst="rect">
            <a:avLst/>
          </a:prstGeom>
        </p:spPr>
      </p:pic>
      <p:pic>
        <p:nvPicPr>
          <p:cNvPr id="10" name="Picture 9">
            <a:extLst>
              <a:ext uri="{FF2B5EF4-FFF2-40B4-BE49-F238E27FC236}">
                <a16:creationId xmlns:a16="http://schemas.microsoft.com/office/drawing/2014/main" id="{4DE85581-E658-43AD-9163-6468571AE970}"/>
              </a:ext>
            </a:extLst>
          </p:cNvPr>
          <p:cNvPicPr>
            <a:picLocks noChangeAspect="1"/>
          </p:cNvPicPr>
          <p:nvPr/>
        </p:nvPicPr>
        <p:blipFill>
          <a:blip r:embed="rId3"/>
          <a:stretch>
            <a:fillRect/>
          </a:stretch>
        </p:blipFill>
        <p:spPr>
          <a:xfrm>
            <a:off x="3841057" y="2734993"/>
            <a:ext cx="3481455" cy="1688765"/>
          </a:xfrm>
          <a:prstGeom prst="rect">
            <a:avLst/>
          </a:prstGeom>
        </p:spPr>
      </p:pic>
      <p:sp>
        <p:nvSpPr>
          <p:cNvPr id="4" name="Slide Number Placeholder 3">
            <a:extLst>
              <a:ext uri="{FF2B5EF4-FFF2-40B4-BE49-F238E27FC236}">
                <a16:creationId xmlns:a16="http://schemas.microsoft.com/office/drawing/2014/main" id="{40E6D561-D077-4AB6-B979-B3C69F96C9AC}"/>
              </a:ext>
            </a:extLst>
          </p:cNvPr>
          <p:cNvSpPr>
            <a:spLocks noGrp="1"/>
          </p:cNvSpPr>
          <p:nvPr>
            <p:ph type="sldNum" sz="quarter" idx="12"/>
          </p:nvPr>
        </p:nvSpPr>
        <p:spPr/>
        <p:txBody>
          <a:bodyPr/>
          <a:lstStyle/>
          <a:p>
            <a:fld id="{2DEADCFE-5315-4273-BD0A-1896A72C3303}" type="slidenum">
              <a:rPr lang="en-US" smtClean="0"/>
              <a:t>49</a:t>
            </a:fld>
            <a:endParaRPr lang="en-US"/>
          </a:p>
        </p:txBody>
      </p:sp>
      <p:sp>
        <p:nvSpPr>
          <p:cNvPr id="5" name="Footer Placeholder 4">
            <a:extLst>
              <a:ext uri="{FF2B5EF4-FFF2-40B4-BE49-F238E27FC236}">
                <a16:creationId xmlns:a16="http://schemas.microsoft.com/office/drawing/2014/main" id="{AA511B13-7811-45D1-9BF8-FB7B5C04B406}"/>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651D0007-C0AB-49F1-B151-AF8BEC4804A6}" type="datetime1">
              <a:rPr lang="en-US" smtClean="0"/>
              <a:t>11/02/2022</a:t>
            </a:fld>
            <a:endParaRPr lang="en-US"/>
          </a:p>
        </p:txBody>
      </p:sp>
    </p:spTree>
    <p:extLst>
      <p:ext uri="{BB962C8B-B14F-4D97-AF65-F5344CB8AC3E}">
        <p14:creationId xmlns:p14="http://schemas.microsoft.com/office/powerpoint/2010/main" val="376420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80A1-F9ED-410C-880E-D625992D9E3A}"/>
              </a:ext>
            </a:extLst>
          </p:cNvPr>
          <p:cNvSpPr>
            <a:spLocks noGrp="1"/>
          </p:cNvSpPr>
          <p:nvPr>
            <p:ph type="title"/>
          </p:nvPr>
        </p:nvSpPr>
        <p:spPr/>
        <p:txBody>
          <a:bodyPr/>
          <a:lstStyle/>
          <a:p>
            <a:r>
              <a:rPr lang="en-US" dirty="0"/>
              <a:t>Random variables – Ex</a:t>
            </a:r>
          </a:p>
        </p:txBody>
      </p:sp>
      <p:sp>
        <p:nvSpPr>
          <p:cNvPr id="3" name="Content Placeholder 2">
            <a:extLst>
              <a:ext uri="{FF2B5EF4-FFF2-40B4-BE49-F238E27FC236}">
                <a16:creationId xmlns:a16="http://schemas.microsoft.com/office/drawing/2014/main" id="{6BF73718-6104-4B18-8FFE-AAE46F403A8F}"/>
              </a:ext>
            </a:extLst>
          </p:cNvPr>
          <p:cNvSpPr>
            <a:spLocks noGrp="1"/>
          </p:cNvSpPr>
          <p:nvPr>
            <p:ph idx="1"/>
          </p:nvPr>
        </p:nvSpPr>
        <p:spPr>
          <a:xfrm>
            <a:off x="838200" y="1253331"/>
            <a:ext cx="10515600" cy="4351338"/>
          </a:xfrm>
        </p:spPr>
        <p:txBody>
          <a:bodyPr/>
          <a:lstStyle/>
          <a:p>
            <a:pPr marL="0" indent="0">
              <a:buNone/>
            </a:pPr>
            <a:r>
              <a:rPr lang="en-US" dirty="0"/>
              <a:t>Flipping a coin twice. </a:t>
            </a:r>
          </a:p>
          <a:p>
            <a:pPr>
              <a:buFont typeface="Wingdings" panose="05000000000000000000" pitchFamily="2" charset="2"/>
              <a:buChar char="è"/>
            </a:pPr>
            <a:r>
              <a:rPr lang="en-US" dirty="0">
                <a:sym typeface="Wingdings" panose="05000000000000000000" pitchFamily="2" charset="2"/>
              </a:rPr>
              <a:t> The </a:t>
            </a:r>
            <a:r>
              <a:rPr lang="en-US" dirty="0"/>
              <a:t>sample space is S = {HH, HT, TH, TT}. </a:t>
            </a:r>
          </a:p>
          <a:p>
            <a:pPr marL="0" indent="0">
              <a:buNone/>
            </a:pPr>
            <a:r>
              <a:rPr lang="en-US" sz="2800" dirty="0">
                <a:latin typeface="+mj-lt"/>
              </a:rPr>
              <a:t>		X : S </a:t>
            </a:r>
            <a:r>
              <a:rPr lang="en-US" sz="2800" dirty="0">
                <a:latin typeface="+mj-lt"/>
                <a:sym typeface="Symbol" panose="05050102010706020507" pitchFamily="18" charset="2"/>
              </a:rPr>
              <a:t> </a:t>
            </a:r>
            <a:r>
              <a:rPr lang="en-US" sz="2800" dirty="0">
                <a:latin typeface="+mj-lt"/>
                <a:sym typeface="Euclid Math Two" panose="02050601010101010101" pitchFamily="18" charset="2"/>
              </a:rPr>
              <a:t></a:t>
            </a:r>
          </a:p>
          <a:p>
            <a:pPr marL="0" indent="0">
              <a:buNone/>
            </a:pPr>
            <a:r>
              <a:rPr lang="en-US" sz="2800" dirty="0">
                <a:latin typeface="+mj-lt"/>
                <a:sym typeface="Euclid Math Two" panose="02050601010101010101" pitchFamily="18" charset="2"/>
              </a:rPr>
              <a:t>		X(</a:t>
            </a:r>
            <a:r>
              <a:rPr lang="en-US" sz="2800" dirty="0">
                <a:latin typeface="+mj-lt"/>
                <a:sym typeface="Symbol" panose="05050102010706020507" pitchFamily="18" charset="2"/>
              </a:rPr>
              <a:t></a:t>
            </a:r>
            <a:r>
              <a:rPr lang="en-US" sz="2800" dirty="0">
                <a:latin typeface="+mj-lt"/>
                <a:sym typeface="Euclid Math Two" panose="02050601010101010101" pitchFamily="18" charset="2"/>
              </a:rPr>
              <a:t>) = </a:t>
            </a:r>
            <a:r>
              <a:rPr lang="en-US" sz="2800" i="1" dirty="0">
                <a:solidFill>
                  <a:srgbClr val="C00000"/>
                </a:solidFill>
                <a:latin typeface="+mj-lt"/>
                <a:sym typeface="Euclid Math Two" panose="02050601010101010101" pitchFamily="18" charset="2"/>
              </a:rPr>
              <a:t>number of heads </a:t>
            </a:r>
            <a:r>
              <a:rPr lang="en-US" sz="2800" dirty="0">
                <a:latin typeface="+mj-lt"/>
                <a:sym typeface="Euclid Math Two" panose="02050601010101010101" pitchFamily="18" charset="2"/>
              </a:rPr>
              <a:t>in each</a:t>
            </a:r>
            <a:r>
              <a:rPr lang="en-US" dirty="0">
                <a:latin typeface="+mj-lt"/>
                <a:sym typeface="Euclid Math Two" panose="02050601010101010101" pitchFamily="18" charset="2"/>
              </a:rPr>
              <a:t> </a:t>
            </a:r>
            <a:r>
              <a:rPr lang="en-US" sz="2800" dirty="0">
                <a:latin typeface="+mj-lt"/>
                <a:sym typeface="Euclid Math Two" panose="02050601010101010101" pitchFamily="18" charset="2"/>
              </a:rPr>
              <a:t>outcome </a:t>
            </a:r>
            <a:r>
              <a:rPr lang="en-US" sz="2800" dirty="0">
                <a:latin typeface="+mj-lt"/>
                <a:sym typeface="Symbol" panose="05050102010706020507" pitchFamily="18" charset="2"/>
              </a:rPr>
              <a:t></a:t>
            </a:r>
            <a:endParaRPr lang="en-US" sz="2800" dirty="0">
              <a:latin typeface="+mj-lt"/>
              <a:sym typeface="Euclid Math Two" panose="02050601010101010101" pitchFamily="18" charset="2"/>
            </a:endParaRPr>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8C68D371-38C4-4B4B-9470-BBC421D59F92}"/>
              </a:ext>
            </a:extLst>
          </p:cNvPr>
          <p:cNvPicPr>
            <a:picLocks noChangeAspect="1"/>
          </p:cNvPicPr>
          <p:nvPr/>
        </p:nvPicPr>
        <p:blipFill>
          <a:blip r:embed="rId2"/>
          <a:stretch>
            <a:fillRect/>
          </a:stretch>
        </p:blipFill>
        <p:spPr>
          <a:xfrm>
            <a:off x="2510097" y="3592699"/>
            <a:ext cx="4914900" cy="1114425"/>
          </a:xfrm>
          <a:prstGeom prst="rect">
            <a:avLst/>
          </a:prstGeom>
        </p:spPr>
      </p:pic>
      <p:sp>
        <p:nvSpPr>
          <p:cNvPr id="11" name="TextBox 10">
            <a:extLst>
              <a:ext uri="{FF2B5EF4-FFF2-40B4-BE49-F238E27FC236}">
                <a16:creationId xmlns:a16="http://schemas.microsoft.com/office/drawing/2014/main" id="{9BF2D79E-E8AB-48D0-BB63-A4316668E255}"/>
              </a:ext>
            </a:extLst>
          </p:cNvPr>
          <p:cNvSpPr txBox="1"/>
          <p:nvPr/>
        </p:nvSpPr>
        <p:spPr>
          <a:xfrm>
            <a:off x="3451167" y="4842063"/>
            <a:ext cx="3894015" cy="492443"/>
          </a:xfrm>
          <a:prstGeom prst="rect">
            <a:avLst/>
          </a:prstGeom>
          <a:noFill/>
        </p:spPr>
        <p:txBody>
          <a:bodyPr wrap="none" rtlCol="0">
            <a:spAutoFit/>
          </a:bodyPr>
          <a:lstStyle/>
          <a:p>
            <a:r>
              <a:rPr lang="en-US" sz="2600" dirty="0">
                <a:solidFill>
                  <a:srgbClr val="C00000"/>
                </a:solidFill>
              </a:rPr>
              <a:t>Discrete random variable</a:t>
            </a:r>
          </a:p>
        </p:txBody>
      </p:sp>
      <p:cxnSp>
        <p:nvCxnSpPr>
          <p:cNvPr id="13" name="Connector: Curved 12">
            <a:extLst>
              <a:ext uri="{FF2B5EF4-FFF2-40B4-BE49-F238E27FC236}">
                <a16:creationId xmlns:a16="http://schemas.microsoft.com/office/drawing/2014/main" id="{480434B2-162C-4090-83FC-578AE488768A}"/>
              </a:ext>
            </a:extLst>
          </p:cNvPr>
          <p:cNvCxnSpPr>
            <a:cxnSpLocks/>
          </p:cNvCxnSpPr>
          <p:nvPr/>
        </p:nvCxnSpPr>
        <p:spPr>
          <a:xfrm flipV="1">
            <a:off x="4530436" y="4529100"/>
            <a:ext cx="613064" cy="356047"/>
          </a:xfrm>
          <a:prstGeom prst="curvedConnector3">
            <a:avLst>
              <a:gd name="adj1" fmla="val 9915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6A36C18-EEE5-4970-AC5B-143B06F0BCA5}"/>
              </a:ext>
            </a:extLst>
          </p:cNvPr>
          <p:cNvSpPr>
            <a:spLocks noGrp="1"/>
          </p:cNvSpPr>
          <p:nvPr>
            <p:ph type="sldNum" sz="quarter" idx="12"/>
          </p:nvPr>
        </p:nvSpPr>
        <p:spPr/>
        <p:txBody>
          <a:bodyPr/>
          <a:lstStyle/>
          <a:p>
            <a:fld id="{2DEADCFE-5315-4273-BD0A-1896A72C3303}" type="slidenum">
              <a:rPr lang="en-US" smtClean="0"/>
              <a:t>5</a:t>
            </a:fld>
            <a:endParaRPr lang="en-US"/>
          </a:p>
        </p:txBody>
      </p:sp>
      <p:sp>
        <p:nvSpPr>
          <p:cNvPr id="5" name="Footer Placeholder 4">
            <a:extLst>
              <a:ext uri="{FF2B5EF4-FFF2-40B4-BE49-F238E27FC236}">
                <a16:creationId xmlns:a16="http://schemas.microsoft.com/office/drawing/2014/main" id="{7C918A14-BCCD-4975-973A-10E72AF44E39}"/>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24CBFD13-2406-4BD2-B589-C8A0B0A38624}" type="datetime1">
              <a:rPr lang="en-US" smtClean="0"/>
              <a:t>11/02/2022</a:t>
            </a:fld>
            <a:endParaRPr lang="en-US"/>
          </a:p>
        </p:txBody>
      </p:sp>
    </p:spTree>
    <p:extLst>
      <p:ext uri="{BB962C8B-B14F-4D97-AF65-F5344CB8AC3E}">
        <p14:creationId xmlns:p14="http://schemas.microsoft.com/office/powerpoint/2010/main" val="1292054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5FEA-3136-4846-A130-9A91790927CB}"/>
              </a:ext>
            </a:extLst>
          </p:cNvPr>
          <p:cNvSpPr>
            <a:spLocks noGrp="1"/>
          </p:cNvSpPr>
          <p:nvPr>
            <p:ph type="title"/>
          </p:nvPr>
        </p:nvSpPr>
        <p:spPr>
          <a:xfrm>
            <a:off x="838200" y="138164"/>
            <a:ext cx="10515600" cy="1325563"/>
          </a:xfrm>
        </p:spPr>
        <p:txBody>
          <a:bodyPr>
            <a:normAutofit/>
          </a:bodyPr>
          <a:lstStyle/>
          <a:p>
            <a:r>
              <a:rPr lang="en-US" sz="4400" dirty="0"/>
              <a:t>Hypergeometric Distribution</a:t>
            </a:r>
          </a:p>
        </p:txBody>
      </p:sp>
      <p:grpSp>
        <p:nvGrpSpPr>
          <p:cNvPr id="9" name="Group 8">
            <a:extLst>
              <a:ext uri="{FF2B5EF4-FFF2-40B4-BE49-F238E27FC236}">
                <a16:creationId xmlns:a16="http://schemas.microsoft.com/office/drawing/2014/main" id="{F99A9E59-DF89-4638-8DAD-B3D8E7AE809C}"/>
              </a:ext>
            </a:extLst>
          </p:cNvPr>
          <p:cNvGrpSpPr/>
          <p:nvPr/>
        </p:nvGrpSpPr>
        <p:grpSpPr>
          <a:xfrm>
            <a:off x="1465910" y="1535806"/>
            <a:ext cx="9405839" cy="4045916"/>
            <a:chOff x="2189076" y="2060620"/>
            <a:chExt cx="9405839" cy="4045916"/>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60A0E6-1C30-4F2B-A0B9-18F5C7FD4228}"/>
                    </a:ext>
                  </a:extLst>
                </p:cNvPr>
                <p:cNvSpPr txBox="1"/>
                <p:nvPr/>
              </p:nvSpPr>
              <p:spPr>
                <a:xfrm>
                  <a:off x="5190184" y="2060620"/>
                  <a:ext cx="6404731" cy="4045916"/>
                </a:xfrm>
                <a:prstGeom prst="rect">
                  <a:avLst/>
                </a:prstGeom>
                <a:noFill/>
                <a:ln>
                  <a:solidFill>
                    <a:srgbClr val="00B050"/>
                  </a:solidFill>
                </a:ln>
              </p:spPr>
              <p:txBody>
                <a:bodyPr wrap="square" rtlCol="0">
                  <a:spAutoFit/>
                </a:bodyPr>
                <a:lstStyle/>
                <a:p>
                  <a:r>
                    <a:rPr lang="en-US" sz="2800" dirty="0"/>
                    <a:t> N 	=	number of objects</a:t>
                  </a:r>
                  <a:endParaRPr lang="en-US" sz="2800" dirty="0">
                    <a:solidFill>
                      <a:srgbClr val="C00000"/>
                    </a:solidFill>
                  </a:endParaRPr>
                </a:p>
                <a:p>
                  <a:r>
                    <a:rPr lang="en-US" sz="2800" dirty="0"/>
                    <a:t> K	=	number of success-objects     </a:t>
                  </a:r>
                </a:p>
                <a:p>
                  <a:r>
                    <a:rPr lang="en-US" sz="2800" dirty="0"/>
                    <a:t> n 	= 	sample size</a:t>
                  </a:r>
                </a:p>
                <a:p>
                  <a:r>
                    <a:rPr lang="en-US" sz="2800" dirty="0"/>
                    <a:t> P(x)	= 	 </a:t>
                  </a:r>
                  <a14:m>
                    <m:oMath xmlns:m="http://schemas.openxmlformats.org/officeDocument/2006/math">
                      <m:f>
                        <m:fPr>
                          <m:ctrlPr>
                            <a:rPr lang="en-US" sz="2800" i="1" smtClean="0">
                              <a:latin typeface="Cambria Math" panose="02040503050406030204" pitchFamily="18" charset="0"/>
                            </a:rPr>
                          </m:ctrlPr>
                        </m:fPr>
                        <m:num>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m:rPr>
                                      <m:nor/>
                                    </m:rPr>
                                    <a:rPr lang="en-US" sz="2800" dirty="0"/>
                                    <m:t>K</m:t>
                                  </m:r>
                                </m:num>
                                <m:den>
                                  <m:r>
                                    <m:rPr>
                                      <m:nor/>
                                    </m:rPr>
                                    <a:rPr lang="en-US" sz="2800" dirty="0"/>
                                    <m:t>x</m:t>
                                  </m:r>
                                </m:den>
                              </m:f>
                            </m:e>
                          </m:d>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m:rPr>
                                      <m:nor/>
                                    </m:rPr>
                                    <a:rPr lang="en-US" sz="2800" dirty="0"/>
                                    <m:t>N</m:t>
                                  </m:r>
                                  <m:r>
                                    <m:rPr>
                                      <m:nor/>
                                    </m:rPr>
                                    <a:rPr lang="en-US" sz="2800" dirty="0"/>
                                    <m:t> – </m:t>
                                  </m:r>
                                  <m:r>
                                    <m:rPr>
                                      <m:nor/>
                                    </m:rPr>
                                    <a:rPr lang="en-US" sz="2800" dirty="0"/>
                                    <m:t>K</m:t>
                                  </m:r>
                                </m:num>
                                <m:den>
                                  <m:r>
                                    <m:rPr>
                                      <m:nor/>
                                    </m:rPr>
                                    <a:rPr lang="en-US" sz="2800" dirty="0"/>
                                    <m:t>n</m:t>
                                  </m:r>
                                  <m:r>
                                    <m:rPr>
                                      <m:nor/>
                                    </m:rPr>
                                    <a:rPr lang="en-US" sz="2800" dirty="0"/>
                                    <m:t> – </m:t>
                                  </m:r>
                                  <m:r>
                                    <m:rPr>
                                      <m:nor/>
                                    </m:rPr>
                                    <a:rPr lang="en-US" sz="2800" dirty="0"/>
                                    <m:t>x</m:t>
                                  </m:r>
                                </m:den>
                              </m:f>
                            </m:e>
                          </m:d>
                        </m:num>
                        <m:den>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m:rPr>
                                      <m:nor/>
                                    </m:rPr>
                                    <a:rPr lang="en-US" sz="2800" dirty="0"/>
                                    <m:t>N</m:t>
                                  </m:r>
                                </m:num>
                                <m:den>
                                  <m:r>
                                    <m:rPr>
                                      <m:nor/>
                                    </m:rPr>
                                    <a:rPr lang="en-US" sz="2800" dirty="0"/>
                                    <m:t>n</m:t>
                                  </m:r>
                                </m:den>
                              </m:f>
                            </m:e>
                          </m:d>
                        </m:den>
                      </m:f>
                    </m:oMath>
                  </a14:m>
                  <a:r>
                    <a:rPr lang="en-US" sz="2800" dirty="0"/>
                    <a:t>	</a:t>
                  </a:r>
                </a:p>
                <a:p>
                  <a:r>
                    <a:rPr lang="en-US" sz="2800" dirty="0"/>
                    <a:t> E(X)	=	np, where p = K/N</a:t>
                  </a:r>
                </a:p>
                <a:p>
                  <a:r>
                    <a:rPr lang="en-US" sz="2800" dirty="0"/>
                    <a:t> V(X)	=	np(1 – p)</a:t>
                  </a:r>
                  <a14:m>
                    <m:oMath xmlns:m="http://schemas.openxmlformats.org/officeDocument/2006/math">
                      <m:f>
                        <m:fPr>
                          <m:ctrlPr>
                            <a:rPr lang="en-US" sz="2800" i="1" smtClean="0">
                              <a:latin typeface="Cambria Math" panose="02040503050406030204" pitchFamily="18" charset="0"/>
                            </a:rPr>
                          </m:ctrlPr>
                        </m:fPr>
                        <m:num>
                          <m:r>
                            <m:rPr>
                              <m:nor/>
                            </m:rPr>
                            <a:rPr lang="en-US" sz="2800" dirty="0"/>
                            <m:t>N</m:t>
                          </m:r>
                          <m:r>
                            <m:rPr>
                              <m:nor/>
                            </m:rPr>
                            <a:rPr lang="en-US" sz="2800" dirty="0"/>
                            <m:t> – </m:t>
                          </m:r>
                          <m:r>
                            <m:rPr>
                              <m:nor/>
                            </m:rPr>
                            <a:rPr lang="en-US" sz="2800" dirty="0"/>
                            <m:t>n</m:t>
                          </m:r>
                        </m:num>
                        <m:den>
                          <m:r>
                            <m:rPr>
                              <m:nor/>
                            </m:rPr>
                            <a:rPr lang="en-US" sz="2800" dirty="0"/>
                            <m:t>N</m:t>
                          </m:r>
                          <m:r>
                            <m:rPr>
                              <m:nor/>
                            </m:rPr>
                            <a:rPr lang="en-US" sz="2800" dirty="0"/>
                            <m:t> – 1</m:t>
                          </m:r>
                        </m:den>
                      </m:f>
                    </m:oMath>
                  </a14:m>
                  <a:endParaRPr lang="en-US" sz="2800" baseline="30000" dirty="0"/>
                </a:p>
                <a:p>
                  <a:endParaRPr lang="en-US" sz="800" baseline="30000" dirty="0"/>
                </a:p>
              </p:txBody>
            </p:sp>
          </mc:Choice>
          <mc:Fallback xmlns="">
            <p:sp>
              <p:nvSpPr>
                <p:cNvPr id="6" name="TextBox 5">
                  <a:extLst>
                    <a:ext uri="{FF2B5EF4-FFF2-40B4-BE49-F238E27FC236}">
                      <a16:creationId xmlns:a16="http://schemas.microsoft.com/office/drawing/2014/main" xmlns:a14="http://schemas.microsoft.com/office/drawing/2010/main" xmlns="" id="{E460A0E6-1C30-4F2B-A0B9-18F5C7FD4228}"/>
                    </a:ext>
                  </a:extLst>
                </p:cNvPr>
                <p:cNvSpPr txBox="1">
                  <a:spLocks noRot="1" noChangeAspect="1" noMove="1" noResize="1" noEditPoints="1" noAdjustHandles="1" noChangeArrowheads="1" noChangeShapeType="1" noTextEdit="1"/>
                </p:cNvSpPr>
                <p:nvPr/>
              </p:nvSpPr>
              <p:spPr>
                <a:xfrm>
                  <a:off x="5190184" y="2060620"/>
                  <a:ext cx="6404731" cy="4045916"/>
                </a:xfrm>
                <a:prstGeom prst="rect">
                  <a:avLst/>
                </a:prstGeom>
                <a:blipFill rotWithShape="1">
                  <a:blip r:embed="rId3"/>
                  <a:stretch>
                    <a:fillRect l="-380" t="-1351" r="-7129"/>
                  </a:stretch>
                </a:blipFill>
                <a:ln>
                  <a:solidFill>
                    <a:srgbClr val="00B050"/>
                  </a:solid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51099FA9-0C1B-4B1C-BD72-C7A6B4A3617B}"/>
                </a:ext>
              </a:extLst>
            </p:cNvPr>
            <p:cNvSpPr/>
            <p:nvPr/>
          </p:nvSpPr>
          <p:spPr>
            <a:xfrm>
              <a:off x="4912197" y="2060620"/>
              <a:ext cx="213591" cy="40459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5C4BBD7-D91B-4A14-BD2B-0E1E75FD78B7}"/>
                </a:ext>
              </a:extLst>
            </p:cNvPr>
            <p:cNvSpPr txBox="1"/>
            <p:nvPr/>
          </p:nvSpPr>
          <p:spPr>
            <a:xfrm>
              <a:off x="2189076" y="3264794"/>
              <a:ext cx="2610009" cy="1200329"/>
            </a:xfrm>
            <a:prstGeom prst="rect">
              <a:avLst/>
            </a:prstGeom>
            <a:noFill/>
          </p:spPr>
          <p:txBody>
            <a:bodyPr wrap="none" rtlCol="0">
              <a:spAutoFit/>
            </a:bodyPr>
            <a:lstStyle/>
            <a:p>
              <a:pPr algn="r"/>
              <a:r>
                <a:rPr lang="en-US" sz="3600" dirty="0">
                  <a:latin typeface="Bahnschrift Condensed" panose="020B0502040204020203" pitchFamily="34" charset="0"/>
                </a:rPr>
                <a:t>Hypergeometric</a:t>
              </a:r>
            </a:p>
            <a:p>
              <a:pPr algn="r"/>
              <a:r>
                <a:rPr lang="en-US" sz="3600" dirty="0">
                  <a:latin typeface="Bahnschrift Condensed" panose="020B0502040204020203" pitchFamily="34" charset="0"/>
                </a:rPr>
                <a:t>Distribution</a:t>
              </a:r>
            </a:p>
          </p:txBody>
        </p:sp>
      </p:grpSp>
      <p:sp>
        <p:nvSpPr>
          <p:cNvPr id="3" name="Slide Number Placeholder 2">
            <a:extLst>
              <a:ext uri="{FF2B5EF4-FFF2-40B4-BE49-F238E27FC236}">
                <a16:creationId xmlns:a16="http://schemas.microsoft.com/office/drawing/2014/main" id="{1D4658F4-62C4-494E-8F08-25837B115867}"/>
              </a:ext>
            </a:extLst>
          </p:cNvPr>
          <p:cNvSpPr>
            <a:spLocks noGrp="1"/>
          </p:cNvSpPr>
          <p:nvPr>
            <p:ph type="sldNum" sz="quarter" idx="12"/>
          </p:nvPr>
        </p:nvSpPr>
        <p:spPr/>
        <p:txBody>
          <a:bodyPr/>
          <a:lstStyle/>
          <a:p>
            <a:fld id="{2DEADCFE-5315-4273-BD0A-1896A72C3303}" type="slidenum">
              <a:rPr lang="en-US" smtClean="0"/>
              <a:t>50</a:t>
            </a:fld>
            <a:endParaRPr lang="en-US"/>
          </a:p>
        </p:txBody>
      </p:sp>
      <p:sp>
        <p:nvSpPr>
          <p:cNvPr id="4" name="Footer Placeholder 3">
            <a:extLst>
              <a:ext uri="{FF2B5EF4-FFF2-40B4-BE49-F238E27FC236}">
                <a16:creationId xmlns:a16="http://schemas.microsoft.com/office/drawing/2014/main" id="{3BA6441F-5789-447E-9BAF-0ABB52332399}"/>
              </a:ext>
            </a:extLst>
          </p:cNvPr>
          <p:cNvSpPr>
            <a:spLocks noGrp="1"/>
          </p:cNvSpPr>
          <p:nvPr>
            <p:ph type="ftr" sz="quarter" idx="11"/>
          </p:nvPr>
        </p:nvSpPr>
        <p:spPr/>
        <p:txBody>
          <a:bodyPr/>
          <a:lstStyle/>
          <a:p>
            <a:r>
              <a:rPr lang="fr-FR"/>
              <a:t>Chapter 3 - Discrete random variables</a:t>
            </a:r>
            <a:endParaRPr lang="en-US"/>
          </a:p>
        </p:txBody>
      </p:sp>
      <p:sp>
        <p:nvSpPr>
          <p:cNvPr id="5" name="Date Placeholder 4"/>
          <p:cNvSpPr>
            <a:spLocks noGrp="1"/>
          </p:cNvSpPr>
          <p:nvPr>
            <p:ph type="dt" sz="half" idx="10"/>
          </p:nvPr>
        </p:nvSpPr>
        <p:spPr/>
        <p:txBody>
          <a:bodyPr/>
          <a:lstStyle/>
          <a:p>
            <a:fld id="{B04454C0-C08E-4679-9B42-DA457DC85A75}" type="datetime1">
              <a:rPr lang="en-US" smtClean="0"/>
              <a:t>11/02/2022</a:t>
            </a:fld>
            <a:endParaRPr lang="en-US"/>
          </a:p>
        </p:txBody>
      </p:sp>
    </p:spTree>
    <p:extLst>
      <p:ext uri="{BB962C8B-B14F-4D97-AF65-F5344CB8AC3E}">
        <p14:creationId xmlns:p14="http://schemas.microsoft.com/office/powerpoint/2010/main" val="1213062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EC07-B47B-4E26-A779-F1E8072C26BF}"/>
              </a:ext>
            </a:extLst>
          </p:cNvPr>
          <p:cNvSpPr>
            <a:spLocks noGrp="1"/>
          </p:cNvSpPr>
          <p:nvPr>
            <p:ph type="title"/>
          </p:nvPr>
        </p:nvSpPr>
        <p:spPr/>
        <p:txBody>
          <a:bodyPr/>
          <a:lstStyle/>
          <a:p>
            <a:r>
              <a:rPr lang="en-US" dirty="0"/>
              <a:t>Poisson Distribution</a:t>
            </a:r>
          </a:p>
        </p:txBody>
      </p:sp>
      <p:sp>
        <p:nvSpPr>
          <p:cNvPr id="3" name="Content Placeholder 2">
            <a:extLst>
              <a:ext uri="{FF2B5EF4-FFF2-40B4-BE49-F238E27FC236}">
                <a16:creationId xmlns:a16="http://schemas.microsoft.com/office/drawing/2014/main" id="{F833FEA3-52CB-4153-9B3A-31DFE3959F11}"/>
              </a:ext>
            </a:extLst>
          </p:cNvPr>
          <p:cNvSpPr>
            <a:spLocks noGrp="1"/>
          </p:cNvSpPr>
          <p:nvPr>
            <p:ph idx="1"/>
          </p:nvPr>
        </p:nvSpPr>
        <p:spPr>
          <a:xfrm>
            <a:off x="838200" y="1350278"/>
            <a:ext cx="10515600" cy="4351338"/>
          </a:xfrm>
        </p:spPr>
        <p:txBody>
          <a:bodyPr/>
          <a:lstStyle/>
          <a:p>
            <a:pPr marL="0" indent="0">
              <a:buNone/>
            </a:pPr>
            <a:r>
              <a:rPr lang="en-US" dirty="0"/>
              <a:t>The number of </a:t>
            </a:r>
            <a:r>
              <a:rPr lang="en-US" i="1" dirty="0">
                <a:solidFill>
                  <a:srgbClr val="C00000"/>
                </a:solidFill>
              </a:rPr>
              <a:t>rare events </a:t>
            </a:r>
            <a:r>
              <a:rPr lang="en-US" dirty="0"/>
              <a:t>occurring within a fixed period of time has </a:t>
            </a:r>
            <a:r>
              <a:rPr lang="en-US" i="1" dirty="0">
                <a:solidFill>
                  <a:srgbClr val="C00000"/>
                </a:solidFill>
              </a:rPr>
              <a:t>Poisson distribution </a:t>
            </a:r>
            <a:r>
              <a:rPr lang="en-US" dirty="0"/>
              <a:t>with parameter</a:t>
            </a:r>
            <a:r>
              <a:rPr lang="en-US" i="1" dirty="0">
                <a:solidFill>
                  <a:srgbClr val="3333FF"/>
                </a:solidFill>
              </a:rPr>
              <a:t> </a:t>
            </a:r>
            <a:r>
              <a:rPr lang="en-US" sz="2800" dirty="0">
                <a:solidFill>
                  <a:srgbClr val="3333FF"/>
                </a:solidFill>
                <a:sym typeface="Symbol" panose="05050102010706020507" pitchFamily="18" charset="2"/>
              </a:rPr>
              <a:t> &gt; 0</a:t>
            </a:r>
            <a:r>
              <a:rPr lang="en-US" dirty="0"/>
              <a:t>.</a:t>
            </a:r>
          </a:p>
        </p:txBody>
      </p:sp>
      <p:sp>
        <p:nvSpPr>
          <p:cNvPr id="4" name="TextBox 3">
            <a:extLst>
              <a:ext uri="{FF2B5EF4-FFF2-40B4-BE49-F238E27FC236}">
                <a16:creationId xmlns:a16="http://schemas.microsoft.com/office/drawing/2014/main" id="{450E16E8-3A9D-4D98-8952-D33142753580}"/>
              </a:ext>
            </a:extLst>
          </p:cNvPr>
          <p:cNvSpPr txBox="1"/>
          <p:nvPr/>
        </p:nvSpPr>
        <p:spPr>
          <a:xfrm>
            <a:off x="2046876" y="2897162"/>
            <a:ext cx="1463862" cy="892552"/>
          </a:xfrm>
          <a:prstGeom prst="rect">
            <a:avLst/>
          </a:prstGeom>
          <a:noFill/>
        </p:spPr>
        <p:txBody>
          <a:bodyPr wrap="none" rtlCol="0">
            <a:spAutoFit/>
          </a:bodyPr>
          <a:lstStyle/>
          <a:p>
            <a:pPr algn="r"/>
            <a:r>
              <a:rPr lang="en-US" sz="2600" dirty="0">
                <a:latin typeface="Bahnschrift Condensed" panose="020B0502040204020203" pitchFamily="34" charset="0"/>
              </a:rPr>
              <a:t>Poisson</a:t>
            </a:r>
          </a:p>
          <a:p>
            <a:pPr algn="r"/>
            <a:r>
              <a:rPr lang="en-US" sz="2600" dirty="0">
                <a:latin typeface="Bahnschrift Condensed" panose="020B0502040204020203" pitchFamily="34" charset="0"/>
              </a:rPr>
              <a:t>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5B1F91-A82C-4DAA-B446-3FB98162366A}"/>
                  </a:ext>
                </a:extLst>
              </p:cNvPr>
              <p:cNvSpPr txBox="1"/>
              <p:nvPr/>
            </p:nvSpPr>
            <p:spPr>
              <a:xfrm>
                <a:off x="3693748" y="2256634"/>
                <a:ext cx="6062172" cy="2066591"/>
              </a:xfrm>
              <a:prstGeom prst="rect">
                <a:avLst/>
              </a:prstGeom>
              <a:solidFill>
                <a:schemeClr val="bg1">
                  <a:lumMod val="95000"/>
                </a:schemeClr>
              </a:solidFill>
              <a:ln>
                <a:solidFill>
                  <a:srgbClr val="3333FF"/>
                </a:solidFill>
              </a:ln>
            </p:spPr>
            <p:txBody>
              <a:bodyPr wrap="none" rtlCol="0">
                <a:spAutoFit/>
              </a:bodyPr>
              <a:lstStyle/>
              <a:p>
                <a:r>
                  <a:rPr lang="en-US" sz="2600" dirty="0">
                    <a:sym typeface="Symbol" panose="05050102010706020507" pitchFamily="18" charset="2"/>
                  </a:rPr>
                  <a:t>: </a:t>
                </a:r>
                <a:r>
                  <a:rPr lang="en-US" sz="2600" dirty="0"/>
                  <a:t>frequency, average number of events</a:t>
                </a:r>
                <a:endParaRPr lang="en-US" sz="2600" dirty="0">
                  <a:sym typeface="Symbol" panose="05050102010706020507" pitchFamily="18" charset="2"/>
                </a:endParaRPr>
              </a:p>
              <a:p>
                <a14:m>
                  <m:oMath xmlns:m="http://schemas.openxmlformats.org/officeDocument/2006/math">
                    <m:r>
                      <m:rPr>
                        <m:nor/>
                      </m:rPr>
                      <a:rPr lang="en-US" sz="2600" dirty="0"/>
                      <m:t>f</m:t>
                    </m:r>
                    <m:r>
                      <m:rPr>
                        <m:nor/>
                      </m:rPr>
                      <a:rPr lang="en-US" sz="2600" dirty="0"/>
                      <m:t>(</m:t>
                    </m:r>
                    <m:r>
                      <m:rPr>
                        <m:nor/>
                      </m:rPr>
                      <a:rPr lang="en-US" sz="2600" dirty="0"/>
                      <m:t>x</m:t>
                    </m:r>
                    <m:r>
                      <m:rPr>
                        <m:nor/>
                      </m:rPr>
                      <a:rPr lang="en-US" sz="2600" dirty="0"/>
                      <m:t>)</m:t>
                    </m:r>
                    <m:r>
                      <a:rPr lang="en-US" sz="2600" b="0" i="1" smtClean="0">
                        <a:latin typeface="Cambria Math" panose="02040503050406030204" pitchFamily="18" charset="0"/>
                      </a:rPr>
                      <m:t> </m:t>
                    </m:r>
                    <m:r>
                      <a:rPr lang="en-US" sz="2600" b="0" i="0" smtClean="0">
                        <a:latin typeface="Cambria Math" panose="02040503050406030204" pitchFamily="18" charset="0"/>
                      </a:rPr>
                      <m:t>= </m:t>
                    </m:r>
                    <m:f>
                      <m:fPr>
                        <m:ctrlPr>
                          <a:rPr lang="en-US" sz="2600" i="1" smtClean="0">
                            <a:latin typeface="Cambria Math" panose="02040503050406030204" pitchFamily="18" charset="0"/>
                          </a:rPr>
                        </m:ctrlPr>
                      </m:fPr>
                      <m:num>
                        <m:sSup>
                          <m:sSupPr>
                            <m:ctrlPr>
                              <a:rPr lang="en-US" sz="2600" i="1" smtClean="0">
                                <a:latin typeface="Cambria Math" panose="02040503050406030204" pitchFamily="18" charset="0"/>
                              </a:rPr>
                            </m:ctrlPr>
                          </m:sSupPr>
                          <m:e>
                            <m:r>
                              <m:rPr>
                                <m:nor/>
                              </m:rPr>
                              <a:rPr lang="en-US" sz="2600" dirty="0"/>
                              <m:t>e</m:t>
                            </m:r>
                          </m:e>
                          <m:sup>
                            <m:r>
                              <a:rPr lang="en-US" sz="2600" b="0" i="1" smtClean="0">
                                <a:latin typeface="Cambria Math" panose="02040503050406030204" pitchFamily="18" charset="0"/>
                              </a:rPr>
                              <m:t>−</m:t>
                            </m:r>
                            <m:r>
                              <a:rPr lang="en-US" sz="2600" i="1" smtClean="0">
                                <a:latin typeface="Cambria Math" panose="02040503050406030204" pitchFamily="18" charset="0"/>
                                <a:sym typeface="Symbol" panose="05050102010706020507" pitchFamily="18" charset="2"/>
                              </a:rPr>
                              <m:t></m:t>
                            </m:r>
                          </m:sup>
                        </m:sSup>
                        <m:sSup>
                          <m:sSupPr>
                            <m:ctrlPr>
                              <a:rPr lang="en-US" sz="2600" i="1" smtClean="0">
                                <a:latin typeface="Cambria Math" panose="02040503050406030204" pitchFamily="18" charset="0"/>
                              </a:rPr>
                            </m:ctrlPr>
                          </m:sSupPr>
                          <m:e>
                            <m:r>
                              <a:rPr lang="en-US" sz="2600" i="1" smtClean="0">
                                <a:latin typeface="Cambria Math" panose="02040503050406030204" pitchFamily="18" charset="0"/>
                                <a:sym typeface="Symbol" panose="05050102010706020507" pitchFamily="18" charset="2"/>
                              </a:rPr>
                              <m:t></m:t>
                            </m:r>
                          </m:e>
                          <m:sup>
                            <m:r>
                              <m:rPr>
                                <m:nor/>
                              </m:rPr>
                              <a:rPr lang="en-US" sz="2600" dirty="0">
                                <a:sym typeface="Symbol" panose="05050102010706020507" pitchFamily="18" charset="2"/>
                              </a:rPr>
                              <m:t>x</m:t>
                            </m:r>
                          </m:sup>
                        </m:sSup>
                      </m:num>
                      <m:den>
                        <m:r>
                          <m:rPr>
                            <m:nor/>
                          </m:rPr>
                          <a:rPr lang="en-US" sz="2600" dirty="0">
                            <a:sym typeface="Symbol" panose="05050102010706020507" pitchFamily="18" charset="2"/>
                          </a:rPr>
                          <m:t>x</m:t>
                        </m:r>
                        <m:r>
                          <m:rPr>
                            <m:nor/>
                          </m:rPr>
                          <a:rPr lang="en-US" sz="2600" dirty="0"/>
                          <m:t>!</m:t>
                        </m:r>
                      </m:den>
                    </m:f>
                    <m:r>
                      <a:rPr lang="en-US" sz="2600" b="0" i="1" smtClean="0">
                        <a:latin typeface="Cambria Math" panose="02040503050406030204" pitchFamily="18" charset="0"/>
                      </a:rPr>
                      <m:t> </m:t>
                    </m:r>
                  </m:oMath>
                </a14:m>
                <a:r>
                  <a:rPr lang="en-US" sz="2600" dirty="0">
                    <a:sym typeface="Symbol" panose="05050102010706020507" pitchFamily="18" charset="2"/>
                  </a:rPr>
                  <a:t>, x = 0, 1, 2, …</a:t>
                </a:r>
              </a:p>
              <a:p>
                <a:r>
                  <a:rPr lang="en-US" sz="2600" dirty="0">
                    <a:sym typeface="Symbol" panose="05050102010706020507" pitchFamily="18" charset="2"/>
                  </a:rPr>
                  <a:t>  = </a:t>
                </a:r>
              </a:p>
              <a:p>
                <a:r>
                  <a:rPr lang="en-US" sz="2600" dirty="0">
                    <a:sym typeface="Symbol" panose="05050102010706020507" pitchFamily="18" charset="2"/>
                  </a:rPr>
                  <a:t></a:t>
                </a:r>
                <a:r>
                  <a:rPr lang="en-US" sz="2600" baseline="30000" dirty="0">
                    <a:sym typeface="Symbol" panose="05050102010706020507" pitchFamily="18" charset="2"/>
                  </a:rPr>
                  <a:t>2</a:t>
                </a:r>
                <a:r>
                  <a:rPr lang="en-US" sz="2600" dirty="0">
                    <a:sym typeface="Symbol" panose="05050102010706020507" pitchFamily="18" charset="2"/>
                  </a:rPr>
                  <a:t> = </a:t>
                </a:r>
                <a:endParaRPr lang="en-US" sz="2600" dirty="0"/>
              </a:p>
            </p:txBody>
          </p:sp>
        </mc:Choice>
        <mc:Fallback xmlns="">
          <p:sp>
            <p:nvSpPr>
              <p:cNvPr id="5" name="TextBox 4">
                <a:extLst>
                  <a:ext uri="{FF2B5EF4-FFF2-40B4-BE49-F238E27FC236}">
                    <a16:creationId xmlns:a16="http://schemas.microsoft.com/office/drawing/2014/main" xmlns:a14="http://schemas.microsoft.com/office/drawing/2010/main" xmlns="" id="{8E5B1F91-A82C-4DAA-B446-3FB98162366A}"/>
                  </a:ext>
                </a:extLst>
              </p:cNvPr>
              <p:cNvSpPr txBox="1">
                <a:spLocks noRot="1" noChangeAspect="1" noMove="1" noResize="1" noEditPoints="1" noAdjustHandles="1" noChangeArrowheads="1" noChangeShapeType="1" noTextEdit="1"/>
              </p:cNvSpPr>
              <p:nvPr/>
            </p:nvSpPr>
            <p:spPr>
              <a:xfrm>
                <a:off x="3693748" y="2256634"/>
                <a:ext cx="6062172" cy="2066591"/>
              </a:xfrm>
              <a:prstGeom prst="rect">
                <a:avLst/>
              </a:prstGeom>
              <a:blipFill rotWithShape="1">
                <a:blip r:embed="rId3"/>
                <a:stretch>
                  <a:fillRect l="-1707" t="-2346" r="-602" b="-6158"/>
                </a:stretch>
              </a:blipFill>
              <a:ln>
                <a:solidFill>
                  <a:srgbClr val="3333FF"/>
                </a:solidFill>
              </a:ln>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33D32AE9-881E-495D-9569-93E8B23E499B}"/>
              </a:ext>
            </a:extLst>
          </p:cNvPr>
          <p:cNvCxnSpPr>
            <a:cxnSpLocks/>
          </p:cNvCxnSpPr>
          <p:nvPr/>
        </p:nvCxnSpPr>
        <p:spPr>
          <a:xfrm>
            <a:off x="3611516" y="2256634"/>
            <a:ext cx="0" cy="206659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9D19D7-599D-44C3-A812-AAB3E8B4CA37}"/>
              </a:ext>
            </a:extLst>
          </p:cNvPr>
          <p:cNvSpPr txBox="1"/>
          <p:nvPr/>
        </p:nvSpPr>
        <p:spPr>
          <a:xfrm>
            <a:off x="1028700" y="4554519"/>
            <a:ext cx="9653156" cy="1200329"/>
          </a:xfrm>
          <a:prstGeom prst="rect">
            <a:avLst/>
          </a:prstGeom>
          <a:noFill/>
        </p:spPr>
        <p:txBody>
          <a:bodyPr wrap="square" rtlCol="0">
            <a:spAutoFit/>
          </a:bodyPr>
          <a:lstStyle/>
          <a:p>
            <a:r>
              <a:rPr lang="en-US" sz="2400" dirty="0"/>
              <a:t>Examples of </a:t>
            </a:r>
            <a:r>
              <a:rPr lang="en-US" sz="2400" i="1" dirty="0">
                <a:solidFill>
                  <a:srgbClr val="C00000"/>
                </a:solidFill>
              </a:rPr>
              <a:t>rare events</a:t>
            </a:r>
            <a:r>
              <a:rPr lang="en-US" sz="2400" dirty="0"/>
              <a:t>: telephone calls, e-mail messages, traffic accidents, network blackouts, virus attacks, errors in software, floods, earthquakes, soldiers killed by horse kick, etc.</a:t>
            </a:r>
          </a:p>
        </p:txBody>
      </p:sp>
      <p:sp>
        <p:nvSpPr>
          <p:cNvPr id="8" name="Slide Number Placeholder 7">
            <a:extLst>
              <a:ext uri="{FF2B5EF4-FFF2-40B4-BE49-F238E27FC236}">
                <a16:creationId xmlns:a16="http://schemas.microsoft.com/office/drawing/2014/main" id="{0D68B49D-8657-4ED9-AA9B-AA5F40641D45}"/>
              </a:ext>
            </a:extLst>
          </p:cNvPr>
          <p:cNvSpPr>
            <a:spLocks noGrp="1"/>
          </p:cNvSpPr>
          <p:nvPr>
            <p:ph type="sldNum" sz="quarter" idx="12"/>
          </p:nvPr>
        </p:nvSpPr>
        <p:spPr/>
        <p:txBody>
          <a:bodyPr/>
          <a:lstStyle/>
          <a:p>
            <a:fld id="{2DEADCFE-5315-4273-BD0A-1896A72C3303}" type="slidenum">
              <a:rPr lang="en-US" smtClean="0"/>
              <a:t>51</a:t>
            </a:fld>
            <a:endParaRPr lang="en-US"/>
          </a:p>
        </p:txBody>
      </p:sp>
      <p:sp>
        <p:nvSpPr>
          <p:cNvPr id="10" name="Footer Placeholder 9">
            <a:extLst>
              <a:ext uri="{FF2B5EF4-FFF2-40B4-BE49-F238E27FC236}">
                <a16:creationId xmlns:a16="http://schemas.microsoft.com/office/drawing/2014/main" id="{3F6146C1-A912-4D45-881C-4B527F991FBE}"/>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21A0C3EA-D220-4D32-B922-C32F7446A39E}" type="datetime1">
              <a:rPr lang="en-US" smtClean="0"/>
              <a:t>11/02/2022</a:t>
            </a:fld>
            <a:endParaRPr lang="en-US"/>
          </a:p>
        </p:txBody>
      </p:sp>
    </p:spTree>
    <p:extLst>
      <p:ext uri="{BB962C8B-B14F-4D97-AF65-F5344CB8AC3E}">
        <p14:creationId xmlns:p14="http://schemas.microsoft.com/office/powerpoint/2010/main" val="2117452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71E1-FDE0-4A7E-8EFC-53E596A63599}"/>
              </a:ext>
            </a:extLst>
          </p:cNvPr>
          <p:cNvSpPr>
            <a:spLocks noGrp="1"/>
          </p:cNvSpPr>
          <p:nvPr>
            <p:ph type="title"/>
          </p:nvPr>
        </p:nvSpPr>
        <p:spPr/>
        <p:txBody>
          <a:bodyPr/>
          <a:lstStyle/>
          <a:p>
            <a:r>
              <a:rPr lang="en-US" dirty="0"/>
              <a:t>Poisson Distribution</a:t>
            </a:r>
          </a:p>
        </p:txBody>
      </p:sp>
      <p:grpSp>
        <p:nvGrpSpPr>
          <p:cNvPr id="16" name="Group 15">
            <a:extLst>
              <a:ext uri="{FF2B5EF4-FFF2-40B4-BE49-F238E27FC236}">
                <a16:creationId xmlns:a16="http://schemas.microsoft.com/office/drawing/2014/main" id="{1179A992-071F-4E7D-87B8-399F5380DDC8}"/>
              </a:ext>
            </a:extLst>
          </p:cNvPr>
          <p:cNvGrpSpPr/>
          <p:nvPr/>
        </p:nvGrpSpPr>
        <p:grpSpPr>
          <a:xfrm>
            <a:off x="838200" y="1727755"/>
            <a:ext cx="10321925" cy="3109667"/>
            <a:chOff x="838200" y="1727755"/>
            <a:chExt cx="10321925" cy="3109667"/>
          </a:xfrm>
        </p:grpSpPr>
        <p:pic>
          <p:nvPicPr>
            <p:cNvPr id="5" name="Picture 4">
              <a:extLst>
                <a:ext uri="{FF2B5EF4-FFF2-40B4-BE49-F238E27FC236}">
                  <a16:creationId xmlns:a16="http://schemas.microsoft.com/office/drawing/2014/main" id="{6F3310D0-04E9-4F8F-B0E6-61631F7252BC}"/>
                </a:ext>
              </a:extLst>
            </p:cNvPr>
            <p:cNvPicPr>
              <a:picLocks noChangeAspect="1"/>
            </p:cNvPicPr>
            <p:nvPr/>
          </p:nvPicPr>
          <p:blipFill>
            <a:blip r:embed="rId2"/>
            <a:stretch>
              <a:fillRect/>
            </a:stretch>
          </p:blipFill>
          <p:spPr>
            <a:xfrm>
              <a:off x="838200" y="2121932"/>
              <a:ext cx="3409950" cy="2028825"/>
            </a:xfrm>
            <a:prstGeom prst="rect">
              <a:avLst/>
            </a:prstGeom>
          </p:spPr>
        </p:pic>
        <p:sp>
          <p:nvSpPr>
            <p:cNvPr id="6" name="TextBox 5">
              <a:extLst>
                <a:ext uri="{FF2B5EF4-FFF2-40B4-BE49-F238E27FC236}">
                  <a16:creationId xmlns:a16="http://schemas.microsoft.com/office/drawing/2014/main" id="{303C1361-9B25-41BA-9458-F36BF0F1A0AF}"/>
                </a:ext>
              </a:extLst>
            </p:cNvPr>
            <p:cNvSpPr txBox="1"/>
            <p:nvPr/>
          </p:nvSpPr>
          <p:spPr>
            <a:xfrm>
              <a:off x="1289250" y="1727755"/>
              <a:ext cx="947695" cy="369332"/>
            </a:xfrm>
            <a:prstGeom prst="rect">
              <a:avLst/>
            </a:prstGeom>
            <a:noFill/>
          </p:spPr>
          <p:txBody>
            <a:bodyPr wrap="none" rtlCol="0">
              <a:spAutoFit/>
            </a:bodyPr>
            <a:lstStyle/>
            <a:p>
              <a:r>
                <a:rPr lang="en-US" dirty="0">
                  <a:solidFill>
                    <a:srgbClr val="3333FF"/>
                  </a:solidFill>
                </a:rPr>
                <a:t> </a:t>
              </a:r>
              <a:r>
                <a:rPr lang="el-GR" dirty="0">
                  <a:solidFill>
                    <a:srgbClr val="3333FF"/>
                  </a:solidFill>
                </a:rPr>
                <a:t>λ </a:t>
              </a:r>
              <a:r>
                <a:rPr lang="en-US" dirty="0">
                  <a:solidFill>
                    <a:srgbClr val="3333FF"/>
                  </a:solidFill>
                </a:rPr>
                <a:t>= 0.1</a:t>
              </a:r>
            </a:p>
          </p:txBody>
        </p:sp>
        <p:pic>
          <p:nvPicPr>
            <p:cNvPr id="8" name="Picture 7">
              <a:extLst>
                <a:ext uri="{FF2B5EF4-FFF2-40B4-BE49-F238E27FC236}">
                  <a16:creationId xmlns:a16="http://schemas.microsoft.com/office/drawing/2014/main" id="{EF79A3B6-5572-4A29-B651-453EBB2E5B81}"/>
                </a:ext>
              </a:extLst>
            </p:cNvPr>
            <p:cNvPicPr>
              <a:picLocks noChangeAspect="1"/>
            </p:cNvPicPr>
            <p:nvPr/>
          </p:nvPicPr>
          <p:blipFill>
            <a:blip r:embed="rId3"/>
            <a:stretch>
              <a:fillRect/>
            </a:stretch>
          </p:blipFill>
          <p:spPr>
            <a:xfrm>
              <a:off x="4294187" y="2122487"/>
              <a:ext cx="3409950" cy="2028825"/>
            </a:xfrm>
            <a:prstGeom prst="rect">
              <a:avLst/>
            </a:prstGeom>
          </p:spPr>
        </p:pic>
        <p:sp>
          <p:nvSpPr>
            <p:cNvPr id="9" name="TextBox 8">
              <a:extLst>
                <a:ext uri="{FF2B5EF4-FFF2-40B4-BE49-F238E27FC236}">
                  <a16:creationId xmlns:a16="http://schemas.microsoft.com/office/drawing/2014/main" id="{65E1B337-3FE5-4445-8504-EB183FF178AD}"/>
                </a:ext>
              </a:extLst>
            </p:cNvPr>
            <p:cNvSpPr txBox="1"/>
            <p:nvPr/>
          </p:nvSpPr>
          <p:spPr>
            <a:xfrm>
              <a:off x="4962997" y="1727755"/>
              <a:ext cx="755335" cy="369332"/>
            </a:xfrm>
            <a:prstGeom prst="rect">
              <a:avLst/>
            </a:prstGeom>
            <a:noFill/>
          </p:spPr>
          <p:txBody>
            <a:bodyPr wrap="none" rtlCol="0">
              <a:spAutoFit/>
            </a:bodyPr>
            <a:lstStyle/>
            <a:p>
              <a:r>
                <a:rPr lang="en-US" dirty="0">
                  <a:solidFill>
                    <a:srgbClr val="3333FF"/>
                  </a:solidFill>
                </a:rPr>
                <a:t> </a:t>
              </a:r>
              <a:r>
                <a:rPr lang="el-GR" dirty="0">
                  <a:solidFill>
                    <a:srgbClr val="3333FF"/>
                  </a:solidFill>
                </a:rPr>
                <a:t>λ </a:t>
              </a:r>
              <a:r>
                <a:rPr lang="en-US" dirty="0">
                  <a:solidFill>
                    <a:srgbClr val="3333FF"/>
                  </a:solidFill>
                </a:rPr>
                <a:t>= 2</a:t>
              </a:r>
            </a:p>
          </p:txBody>
        </p:sp>
        <p:pic>
          <p:nvPicPr>
            <p:cNvPr id="11" name="Picture 10">
              <a:extLst>
                <a:ext uri="{FF2B5EF4-FFF2-40B4-BE49-F238E27FC236}">
                  <a16:creationId xmlns:a16="http://schemas.microsoft.com/office/drawing/2014/main" id="{CEAE9F34-6838-41A1-BA31-DB4CDA2E97DA}"/>
                </a:ext>
              </a:extLst>
            </p:cNvPr>
            <p:cNvPicPr>
              <a:picLocks noChangeAspect="1"/>
            </p:cNvPicPr>
            <p:nvPr/>
          </p:nvPicPr>
          <p:blipFill>
            <a:blip r:embed="rId4"/>
            <a:stretch>
              <a:fillRect/>
            </a:stretch>
          </p:blipFill>
          <p:spPr>
            <a:xfrm>
              <a:off x="7750175" y="2160587"/>
              <a:ext cx="3409950" cy="1990725"/>
            </a:xfrm>
            <a:prstGeom prst="rect">
              <a:avLst/>
            </a:prstGeom>
          </p:spPr>
        </p:pic>
        <p:sp>
          <p:nvSpPr>
            <p:cNvPr id="14" name="TextBox 13">
              <a:extLst>
                <a:ext uri="{FF2B5EF4-FFF2-40B4-BE49-F238E27FC236}">
                  <a16:creationId xmlns:a16="http://schemas.microsoft.com/office/drawing/2014/main" id="{4D7834C7-C392-4A06-825B-FD048AD400A0}"/>
                </a:ext>
              </a:extLst>
            </p:cNvPr>
            <p:cNvSpPr txBox="1"/>
            <p:nvPr/>
          </p:nvSpPr>
          <p:spPr>
            <a:xfrm>
              <a:off x="9199720" y="1729342"/>
              <a:ext cx="755335" cy="369332"/>
            </a:xfrm>
            <a:prstGeom prst="rect">
              <a:avLst/>
            </a:prstGeom>
            <a:noFill/>
          </p:spPr>
          <p:txBody>
            <a:bodyPr wrap="none" rtlCol="0">
              <a:spAutoFit/>
            </a:bodyPr>
            <a:lstStyle/>
            <a:p>
              <a:r>
                <a:rPr lang="en-US" dirty="0">
                  <a:solidFill>
                    <a:srgbClr val="3333FF"/>
                  </a:solidFill>
                </a:rPr>
                <a:t> </a:t>
              </a:r>
              <a:r>
                <a:rPr lang="el-GR" dirty="0">
                  <a:solidFill>
                    <a:srgbClr val="3333FF"/>
                  </a:solidFill>
                </a:rPr>
                <a:t>λ </a:t>
              </a:r>
              <a:r>
                <a:rPr lang="en-US" dirty="0">
                  <a:solidFill>
                    <a:srgbClr val="3333FF"/>
                  </a:solidFill>
                </a:rPr>
                <a:t>= 5</a:t>
              </a:r>
            </a:p>
          </p:txBody>
        </p:sp>
        <p:sp>
          <p:nvSpPr>
            <p:cNvPr id="15" name="TextBox 14">
              <a:extLst>
                <a:ext uri="{FF2B5EF4-FFF2-40B4-BE49-F238E27FC236}">
                  <a16:creationId xmlns:a16="http://schemas.microsoft.com/office/drawing/2014/main" id="{EF0C2B38-049C-487B-83E5-59C5390CAA94}"/>
                </a:ext>
              </a:extLst>
            </p:cNvPr>
            <p:cNvSpPr txBox="1"/>
            <p:nvPr/>
          </p:nvSpPr>
          <p:spPr>
            <a:xfrm>
              <a:off x="2710792" y="4468090"/>
              <a:ext cx="6224781" cy="369332"/>
            </a:xfrm>
            <a:prstGeom prst="rect">
              <a:avLst/>
            </a:prstGeom>
            <a:noFill/>
          </p:spPr>
          <p:txBody>
            <a:bodyPr wrap="none" rtlCol="0">
              <a:spAutoFit/>
            </a:bodyPr>
            <a:lstStyle/>
            <a:p>
              <a:r>
                <a:rPr lang="en-US" dirty="0"/>
                <a:t>Poisson distributions for selected values of the parameters.</a:t>
              </a:r>
            </a:p>
          </p:txBody>
        </p:sp>
      </p:grpSp>
      <p:sp>
        <p:nvSpPr>
          <p:cNvPr id="3" name="Slide Number Placeholder 2">
            <a:extLst>
              <a:ext uri="{FF2B5EF4-FFF2-40B4-BE49-F238E27FC236}">
                <a16:creationId xmlns:a16="http://schemas.microsoft.com/office/drawing/2014/main" id="{E3F2F537-908A-478A-BA83-085735AA0934}"/>
              </a:ext>
            </a:extLst>
          </p:cNvPr>
          <p:cNvSpPr>
            <a:spLocks noGrp="1"/>
          </p:cNvSpPr>
          <p:nvPr>
            <p:ph type="sldNum" sz="quarter" idx="12"/>
          </p:nvPr>
        </p:nvSpPr>
        <p:spPr/>
        <p:txBody>
          <a:bodyPr/>
          <a:lstStyle/>
          <a:p>
            <a:fld id="{2DEADCFE-5315-4273-BD0A-1896A72C3303}" type="slidenum">
              <a:rPr lang="en-US" smtClean="0"/>
              <a:t>52</a:t>
            </a:fld>
            <a:endParaRPr lang="en-US"/>
          </a:p>
        </p:txBody>
      </p:sp>
      <p:sp>
        <p:nvSpPr>
          <p:cNvPr id="4" name="Footer Placeholder 3">
            <a:extLst>
              <a:ext uri="{FF2B5EF4-FFF2-40B4-BE49-F238E27FC236}">
                <a16:creationId xmlns:a16="http://schemas.microsoft.com/office/drawing/2014/main" id="{89984423-4D20-446B-B44D-03E23E0B57B0}"/>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8E39427A-AD49-4615-831E-100D25CEB9BC}" type="datetime1">
              <a:rPr lang="en-US" smtClean="0"/>
              <a:t>11/02/2022</a:t>
            </a:fld>
            <a:endParaRPr lang="en-US"/>
          </a:p>
        </p:txBody>
      </p:sp>
    </p:spTree>
    <p:extLst>
      <p:ext uri="{BB962C8B-B14F-4D97-AF65-F5344CB8AC3E}">
        <p14:creationId xmlns:p14="http://schemas.microsoft.com/office/powerpoint/2010/main" val="106670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232-61C8-4D32-84CD-9298351D95B5}"/>
              </a:ext>
            </a:extLst>
          </p:cNvPr>
          <p:cNvSpPr>
            <a:spLocks noGrp="1"/>
          </p:cNvSpPr>
          <p:nvPr>
            <p:ph type="title"/>
          </p:nvPr>
        </p:nvSpPr>
        <p:spPr/>
        <p:txBody>
          <a:bodyPr/>
          <a:lstStyle/>
          <a:p>
            <a:r>
              <a:rPr lang="en-US" dirty="0"/>
              <a:t>Poisson Distribution - 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0601AA-1F8B-4A95-A739-C004DE78695E}"/>
                  </a:ext>
                </a:extLst>
              </p:cNvPr>
              <p:cNvSpPr>
                <a:spLocks noGrp="1"/>
              </p:cNvSpPr>
              <p:nvPr>
                <p:ph idx="1"/>
              </p:nvPr>
            </p:nvSpPr>
            <p:spPr>
              <a:xfrm>
                <a:off x="838200" y="1273753"/>
                <a:ext cx="10515600" cy="4351338"/>
              </a:xfrm>
            </p:spPr>
            <p:txBody>
              <a:bodyPr>
                <a:noAutofit/>
              </a:bodyPr>
              <a:lstStyle/>
              <a:p>
                <a:pPr marL="0" indent="0">
                  <a:buNone/>
                </a:pPr>
                <a:r>
                  <a:rPr lang="en-US" sz="2500" dirty="0">
                    <a:solidFill>
                      <a:srgbClr val="3333FF"/>
                    </a:solidFill>
                  </a:rPr>
                  <a:t>(New accounts)</a:t>
                </a:r>
                <a:r>
                  <a:rPr lang="en-US" sz="2500" dirty="0"/>
                  <a:t> The number of new accounts of an internet service provider has a Poisson distribution with a mean</a:t>
                </a:r>
                <a:r>
                  <a:rPr lang="en-US" sz="2500" dirty="0">
                    <a:sym typeface="Symbol" panose="05050102010706020507" pitchFamily="18" charset="2"/>
                  </a:rPr>
                  <a:t> of 5 accounts </a:t>
                </a:r>
                <a:r>
                  <a:rPr lang="en-US" sz="2500" dirty="0">
                    <a:solidFill>
                      <a:srgbClr val="3333FF"/>
                    </a:solidFill>
                    <a:sym typeface="Symbol" panose="05050102010706020507" pitchFamily="18" charset="2"/>
                  </a:rPr>
                  <a:t>per day</a:t>
                </a:r>
                <a:r>
                  <a:rPr lang="en-US" sz="2500" dirty="0">
                    <a:sym typeface="Symbol" panose="05050102010706020507" pitchFamily="18" charset="2"/>
                  </a:rPr>
                  <a:t>.</a:t>
                </a:r>
                <a:r>
                  <a:rPr lang="en-US" sz="2500" dirty="0"/>
                  <a:t> </a:t>
                </a:r>
              </a:p>
              <a:p>
                <a:pPr marL="0" indent="0">
                  <a:buNone/>
                </a:pPr>
                <a:r>
                  <a:rPr lang="en-US" sz="2500" dirty="0"/>
                  <a:t>a/ What is the probability that there more than 4 new accounts in one day?</a:t>
                </a:r>
              </a:p>
              <a:p>
                <a:pPr marL="0" indent="0">
                  <a:buNone/>
                </a:pPr>
                <a:r>
                  <a:rPr lang="en-US" sz="2500" dirty="0"/>
                  <a:t>b/ What is the probability that there are 15 new accounts in 2 days?</a:t>
                </a:r>
              </a:p>
              <a:p>
                <a:pPr marL="0" indent="0">
                  <a:buNone/>
                </a:pPr>
                <a:r>
                  <a:rPr lang="en-US" sz="2500" dirty="0"/>
                  <a:t>a/ P(X &gt; 4) = 1 – P(X </a:t>
                </a:r>
                <a:r>
                  <a:rPr lang="en-US" sz="2500" dirty="0">
                    <a:sym typeface="Euclid Math Two" panose="02050601010101010101" pitchFamily="18" charset="2"/>
                  </a:rPr>
                  <a:t> 4</a:t>
                </a:r>
                <a:r>
                  <a:rPr lang="en-US" sz="2500" dirty="0"/>
                  <a:t>) = 1 – P(X = 0) – P(X = 1) – P(X = 2) – P(X = 3) – P(X = 4) = 0.56</a:t>
                </a:r>
              </a:p>
              <a:p>
                <a:pPr marL="0" indent="0">
                  <a:buNone/>
                </a:pPr>
                <a:r>
                  <a:rPr lang="en-US" sz="2500" dirty="0"/>
                  <a:t>b/ Let X denote the number of new accounts in </a:t>
                </a:r>
                <a:r>
                  <a:rPr lang="en-US" sz="2500" dirty="0">
                    <a:solidFill>
                      <a:srgbClr val="3333FF"/>
                    </a:solidFill>
                  </a:rPr>
                  <a:t>2 days</a:t>
                </a:r>
                <a:r>
                  <a:rPr lang="en-US" sz="2500" dirty="0"/>
                  <a:t>. Then X has a Poisson distribution with </a:t>
                </a:r>
                <a14:m>
                  <m:oMath xmlns:m="http://schemas.openxmlformats.org/officeDocument/2006/math">
                    <m:r>
                      <a:rPr lang="en-US" sz="2500" i="1" smtClean="0">
                        <a:latin typeface="Cambria Math" panose="02040503050406030204" pitchFamily="18" charset="0"/>
                        <a:sym typeface="Symbol" panose="05050102010706020507" pitchFamily="18" charset="2"/>
                      </a:rPr>
                      <m:t></m:t>
                    </m:r>
                  </m:oMath>
                </a14:m>
                <a:r>
                  <a:rPr lang="en-US" sz="2500" dirty="0"/>
                  <a:t> = E(X) = 2(5) = 10.</a:t>
                </a:r>
              </a:p>
              <a:p>
                <a:pPr>
                  <a:buFont typeface="Wingdings" panose="05000000000000000000" pitchFamily="2" charset="2"/>
                  <a:buChar char="è"/>
                </a:pPr>
                <a:r>
                  <a:rPr lang="en-US" sz="2500">
                    <a:sym typeface="Wingdings" panose="05000000000000000000" pitchFamily="2" charset="2"/>
                  </a:rPr>
                  <a:t> P(X </a:t>
                </a:r>
                <a:r>
                  <a:rPr lang="en-US" sz="2500" dirty="0">
                    <a:sym typeface="Wingdings" panose="05000000000000000000" pitchFamily="2" charset="2"/>
                  </a:rPr>
                  <a:t>= 15) = </a:t>
                </a:r>
                <a14:m>
                  <m:oMath xmlns:m="http://schemas.openxmlformats.org/officeDocument/2006/math">
                    <m:f>
                      <m:fPr>
                        <m:ctrlPr>
                          <a:rPr lang="en-US" sz="2500" i="1" smtClean="0">
                            <a:latin typeface="Cambria Math" panose="02040503050406030204" pitchFamily="18" charset="0"/>
                          </a:rPr>
                        </m:ctrlPr>
                      </m:fPr>
                      <m:num>
                        <m:sSup>
                          <m:sSupPr>
                            <m:ctrlPr>
                              <a:rPr lang="en-US" sz="2500" i="1" smtClean="0">
                                <a:latin typeface="Cambria Math" panose="02040503050406030204" pitchFamily="18" charset="0"/>
                              </a:rPr>
                            </m:ctrlPr>
                          </m:sSupPr>
                          <m:e>
                            <m:r>
                              <a:rPr lang="en-US" sz="2500" b="0" i="1" smtClean="0">
                                <a:latin typeface="Cambria Math" panose="02040503050406030204" pitchFamily="18" charset="0"/>
                              </a:rPr>
                              <m:t>𝑒</m:t>
                            </m:r>
                          </m:e>
                          <m:sup>
                            <m:r>
                              <a:rPr lang="en-US" sz="2500" b="0" i="1" smtClean="0">
                                <a:latin typeface="Cambria Math" panose="02040503050406030204" pitchFamily="18" charset="0"/>
                              </a:rPr>
                              <m:t>−</m:t>
                            </m:r>
                            <m:r>
                              <a:rPr lang="en-US" sz="2500" i="1" smtClean="0">
                                <a:latin typeface="Cambria Math" panose="02040503050406030204" pitchFamily="18" charset="0"/>
                                <a:sym typeface="Symbol" panose="05050102010706020507" pitchFamily="18" charset="2"/>
                              </a:rPr>
                              <m:t></m:t>
                            </m:r>
                          </m:sup>
                        </m:sSup>
                        <m:sSup>
                          <m:sSupPr>
                            <m:ctrlPr>
                              <a:rPr lang="en-US" sz="2500" i="1" smtClean="0">
                                <a:latin typeface="Cambria Math" panose="02040503050406030204" pitchFamily="18" charset="0"/>
                              </a:rPr>
                            </m:ctrlPr>
                          </m:sSupPr>
                          <m:e>
                            <m:r>
                              <a:rPr lang="en-US" sz="2500" i="1" smtClean="0">
                                <a:latin typeface="Cambria Math" panose="02040503050406030204" pitchFamily="18" charset="0"/>
                                <a:sym typeface="Symbol" panose="05050102010706020507" pitchFamily="18" charset="2"/>
                              </a:rPr>
                              <m:t></m:t>
                            </m:r>
                          </m:e>
                          <m:sup>
                            <m:r>
                              <a:rPr lang="en-US" sz="2500" b="0" i="1" smtClean="0">
                                <a:latin typeface="Cambria Math" panose="02040503050406030204" pitchFamily="18" charset="0"/>
                              </a:rPr>
                              <m:t>𝑥</m:t>
                            </m:r>
                          </m:sup>
                        </m:sSup>
                      </m:num>
                      <m:den>
                        <m:r>
                          <a:rPr lang="en-US" sz="2500" b="0" i="1" smtClean="0">
                            <a:latin typeface="Cambria Math" panose="02040503050406030204" pitchFamily="18" charset="0"/>
                          </a:rPr>
                          <m:t>𝑥</m:t>
                        </m:r>
                        <m:r>
                          <a:rPr lang="en-US" sz="2500" b="0" i="1" smtClean="0">
                            <a:latin typeface="Cambria Math" panose="02040503050406030204" pitchFamily="18" charset="0"/>
                          </a:rPr>
                          <m:t>!</m:t>
                        </m:r>
                      </m:den>
                    </m:f>
                    <m:r>
                      <a:rPr lang="en-US" sz="2500" b="0" i="1" smtClean="0">
                        <a:latin typeface="Cambria Math" panose="02040503050406030204" pitchFamily="18" charset="0"/>
                      </a:rPr>
                      <m:t> </m:t>
                    </m:r>
                  </m:oMath>
                </a14:m>
                <a:r>
                  <a:rPr lang="en-US" sz="2500" dirty="0"/>
                  <a:t>= </a:t>
                </a:r>
                <a14:m>
                  <m:oMath xmlns:m="http://schemas.openxmlformats.org/officeDocument/2006/math">
                    <m:f>
                      <m:fPr>
                        <m:ctrlPr>
                          <a:rPr lang="en-US" sz="2500" i="1" smtClean="0">
                            <a:latin typeface="Cambria Math" panose="02040503050406030204" pitchFamily="18" charset="0"/>
                          </a:rPr>
                        </m:ctrlPr>
                      </m:fPr>
                      <m:num>
                        <m:sSup>
                          <m:sSupPr>
                            <m:ctrlPr>
                              <a:rPr lang="en-US" sz="2500" i="1" smtClean="0">
                                <a:latin typeface="Cambria Math" panose="02040503050406030204" pitchFamily="18" charset="0"/>
                              </a:rPr>
                            </m:ctrlPr>
                          </m:sSupPr>
                          <m:e>
                            <m:r>
                              <a:rPr lang="en-US" sz="2500" b="0" i="1" smtClean="0">
                                <a:latin typeface="Cambria Math" panose="02040503050406030204" pitchFamily="18" charset="0"/>
                              </a:rPr>
                              <m:t>𝑒</m:t>
                            </m:r>
                          </m:e>
                          <m:sup>
                            <m:r>
                              <a:rPr lang="en-US" sz="2500" b="0" i="1" smtClean="0">
                                <a:latin typeface="Cambria Math" panose="02040503050406030204" pitchFamily="18" charset="0"/>
                              </a:rPr>
                              <m:t>−10</m:t>
                            </m:r>
                          </m:sup>
                        </m:sSup>
                        <m:sSup>
                          <m:sSupPr>
                            <m:ctrlPr>
                              <a:rPr lang="en-US" sz="2500" i="1" smtClean="0">
                                <a:latin typeface="Cambria Math" panose="02040503050406030204" pitchFamily="18" charset="0"/>
                              </a:rPr>
                            </m:ctrlPr>
                          </m:sSupPr>
                          <m:e>
                            <m:r>
                              <a:rPr lang="en-US" sz="2500" b="0" i="1" smtClean="0">
                                <a:latin typeface="Cambria Math" panose="02040503050406030204" pitchFamily="18" charset="0"/>
                                <a:sym typeface="Symbol" panose="05050102010706020507" pitchFamily="18" charset="2"/>
                              </a:rPr>
                              <m:t>10</m:t>
                            </m:r>
                          </m:e>
                          <m:sup>
                            <m:r>
                              <a:rPr lang="en-US" sz="2500" b="0" i="1" smtClean="0">
                                <a:latin typeface="Cambria Math" panose="02040503050406030204" pitchFamily="18" charset="0"/>
                                <a:sym typeface="Symbol" panose="05050102010706020507" pitchFamily="18" charset="2"/>
                              </a:rPr>
                              <m:t>15</m:t>
                            </m:r>
                          </m:sup>
                        </m:sSup>
                      </m:num>
                      <m:den>
                        <m:r>
                          <a:rPr lang="en-US" sz="2500" b="0" i="1" smtClean="0">
                            <a:latin typeface="Cambria Math" panose="02040503050406030204" pitchFamily="18" charset="0"/>
                          </a:rPr>
                          <m:t>15!</m:t>
                        </m:r>
                      </m:den>
                    </m:f>
                    <m:r>
                      <a:rPr lang="en-US" sz="2500" b="0" i="1" smtClean="0">
                        <a:latin typeface="Cambria Math" panose="02040503050406030204" pitchFamily="18" charset="0"/>
                      </a:rPr>
                      <m:t> </m:t>
                    </m:r>
                  </m:oMath>
                </a14:m>
                <a:r>
                  <a:rPr lang="en-US" sz="2500" dirty="0"/>
                  <a:t>= 0.0347</a:t>
                </a:r>
              </a:p>
            </p:txBody>
          </p:sp>
        </mc:Choice>
        <mc:Fallback xmlns="">
          <p:sp>
            <p:nvSpPr>
              <p:cNvPr id="3" name="Content Placeholder 2">
                <a:extLst>
                  <a:ext uri="{FF2B5EF4-FFF2-40B4-BE49-F238E27FC236}">
                    <a16:creationId xmlns:a16="http://schemas.microsoft.com/office/drawing/2014/main" xmlns:a14="http://schemas.microsoft.com/office/drawing/2010/main" xmlns="" id="{BC0601AA-1F8B-4A95-A739-C004DE78695E}"/>
                  </a:ext>
                </a:extLst>
              </p:cNvPr>
              <p:cNvSpPr>
                <a:spLocks noGrp="1" noRot="1" noChangeAspect="1" noMove="1" noResize="1" noEditPoints="1" noAdjustHandles="1" noChangeArrowheads="1" noChangeShapeType="1" noTextEdit="1"/>
              </p:cNvSpPr>
              <p:nvPr>
                <p:ph idx="1"/>
              </p:nvPr>
            </p:nvSpPr>
            <p:spPr>
              <a:xfrm>
                <a:off x="838200" y="1273753"/>
                <a:ext cx="10515600" cy="4351338"/>
              </a:xfrm>
              <a:blipFill rotWithShape="1">
                <a:blip r:embed="rId2"/>
                <a:stretch>
                  <a:fillRect l="-986" t="-1961" r="-928" b="-35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3184B5-8C1B-4DB3-86C5-69120FDCE555}"/>
              </a:ext>
            </a:extLst>
          </p:cNvPr>
          <p:cNvSpPr>
            <a:spLocks noGrp="1"/>
          </p:cNvSpPr>
          <p:nvPr>
            <p:ph type="sldNum" sz="quarter" idx="12"/>
          </p:nvPr>
        </p:nvSpPr>
        <p:spPr/>
        <p:txBody>
          <a:bodyPr/>
          <a:lstStyle/>
          <a:p>
            <a:fld id="{2DEADCFE-5315-4273-BD0A-1896A72C3303}" type="slidenum">
              <a:rPr lang="en-US" smtClean="0"/>
              <a:t>53</a:t>
            </a:fld>
            <a:endParaRPr lang="en-US"/>
          </a:p>
        </p:txBody>
      </p:sp>
      <p:sp>
        <p:nvSpPr>
          <p:cNvPr id="5" name="Footer Placeholder 4">
            <a:extLst>
              <a:ext uri="{FF2B5EF4-FFF2-40B4-BE49-F238E27FC236}">
                <a16:creationId xmlns:a16="http://schemas.microsoft.com/office/drawing/2014/main" id="{4D4A88AA-D84D-4636-9362-5AC4821CB07C}"/>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28CB692C-768D-4F34-B9D5-4432FDE44C0E}" type="datetime1">
              <a:rPr lang="en-US" smtClean="0"/>
              <a:t>11/02/2022</a:t>
            </a:fld>
            <a:endParaRPr lang="en-US"/>
          </a:p>
        </p:txBody>
      </p:sp>
    </p:spTree>
    <p:extLst>
      <p:ext uri="{BB962C8B-B14F-4D97-AF65-F5344CB8AC3E}">
        <p14:creationId xmlns:p14="http://schemas.microsoft.com/office/powerpoint/2010/main" val="91852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F4C5-AE76-45C0-A3A8-8DB53BE29613}"/>
              </a:ext>
            </a:extLst>
          </p:cNvPr>
          <p:cNvSpPr>
            <a:spLocks noGrp="1"/>
          </p:cNvSpPr>
          <p:nvPr>
            <p:ph type="title"/>
          </p:nvPr>
        </p:nvSpPr>
        <p:spPr/>
        <p:txBody>
          <a:bodyPr/>
          <a:lstStyle/>
          <a:p>
            <a:r>
              <a:rPr lang="en-US" dirty="0"/>
              <a:t>Poisson Distribution – Exercises</a:t>
            </a:r>
          </a:p>
        </p:txBody>
      </p:sp>
      <p:sp>
        <p:nvSpPr>
          <p:cNvPr id="3" name="Content Placeholder 2">
            <a:extLst>
              <a:ext uri="{FF2B5EF4-FFF2-40B4-BE49-F238E27FC236}">
                <a16:creationId xmlns:a16="http://schemas.microsoft.com/office/drawing/2014/main" id="{644D9B7D-F9E9-4C5A-A901-3C56B03EF62D}"/>
              </a:ext>
            </a:extLst>
          </p:cNvPr>
          <p:cNvSpPr>
            <a:spLocks noGrp="1"/>
          </p:cNvSpPr>
          <p:nvPr>
            <p:ph idx="1"/>
          </p:nvPr>
        </p:nvSpPr>
        <p:spPr>
          <a:xfrm>
            <a:off x="838200" y="1379971"/>
            <a:ext cx="10515600" cy="4351338"/>
          </a:xfrm>
        </p:spPr>
        <p:txBody>
          <a:bodyPr>
            <a:normAutofit fontScale="92500"/>
          </a:bodyPr>
          <a:lstStyle/>
          <a:p>
            <a:pPr marL="0" indent="0">
              <a:buNone/>
            </a:pPr>
            <a:r>
              <a:rPr lang="en-US" dirty="0"/>
              <a:t>The number of telephone calls that arrive at a phone exchange is often modeled as a Poisson random variable. Assume that on the average there are 10 calls </a:t>
            </a:r>
            <a:r>
              <a:rPr lang="en-US" dirty="0">
                <a:solidFill>
                  <a:srgbClr val="3333FF"/>
                </a:solidFill>
              </a:rPr>
              <a:t>per hour</a:t>
            </a:r>
            <a:r>
              <a:rPr lang="en-US" dirty="0"/>
              <a:t>. </a:t>
            </a:r>
          </a:p>
          <a:p>
            <a:pPr marL="514350" indent="-514350">
              <a:buAutoNum type="alphaLcParenBoth"/>
            </a:pPr>
            <a:r>
              <a:rPr lang="en-US" dirty="0"/>
              <a:t>What is the probability that there are exactly five calls in </a:t>
            </a:r>
            <a:r>
              <a:rPr lang="en-US" dirty="0">
                <a:solidFill>
                  <a:srgbClr val="3333FF"/>
                </a:solidFill>
              </a:rPr>
              <a:t>one hour</a:t>
            </a:r>
            <a:r>
              <a:rPr lang="en-US" dirty="0"/>
              <a:t>? </a:t>
            </a:r>
          </a:p>
          <a:p>
            <a:pPr marL="514350" indent="-514350">
              <a:buAutoNum type="alphaLcParenBoth"/>
            </a:pPr>
            <a:r>
              <a:rPr lang="en-US" dirty="0"/>
              <a:t>What is the probability that there are three or fewer calls in </a:t>
            </a:r>
            <a:r>
              <a:rPr lang="en-US" dirty="0">
                <a:solidFill>
                  <a:srgbClr val="3333FF"/>
                </a:solidFill>
              </a:rPr>
              <a:t>one hour</a:t>
            </a:r>
            <a:r>
              <a:rPr lang="en-US" dirty="0"/>
              <a:t>? </a:t>
            </a:r>
          </a:p>
          <a:p>
            <a:pPr marL="514350" indent="-514350">
              <a:buAutoNum type="alphaLcParenBoth"/>
            </a:pPr>
            <a:r>
              <a:rPr lang="en-US" dirty="0"/>
              <a:t>What is the probability that there are exactly 15 calls in </a:t>
            </a:r>
            <a:r>
              <a:rPr lang="en-US" dirty="0">
                <a:solidFill>
                  <a:srgbClr val="3333FF"/>
                </a:solidFill>
              </a:rPr>
              <a:t>two hours</a:t>
            </a:r>
            <a:r>
              <a:rPr lang="en-US" dirty="0"/>
              <a:t>?</a:t>
            </a:r>
          </a:p>
          <a:p>
            <a:pPr marL="514350" indent="-514350">
              <a:buAutoNum type="alphaLcParenBoth"/>
            </a:pPr>
            <a:r>
              <a:rPr lang="en-US" dirty="0"/>
              <a:t>What is the probability that there are exactly five calls in </a:t>
            </a:r>
            <a:r>
              <a:rPr lang="en-US" dirty="0">
                <a:solidFill>
                  <a:srgbClr val="3333FF"/>
                </a:solidFill>
              </a:rPr>
              <a:t>30 minutes</a:t>
            </a:r>
            <a:r>
              <a:rPr lang="en-US" dirty="0"/>
              <a:t>?</a:t>
            </a:r>
          </a:p>
        </p:txBody>
      </p:sp>
      <p:sp>
        <p:nvSpPr>
          <p:cNvPr id="4" name="Slide Number Placeholder 3">
            <a:extLst>
              <a:ext uri="{FF2B5EF4-FFF2-40B4-BE49-F238E27FC236}">
                <a16:creationId xmlns:a16="http://schemas.microsoft.com/office/drawing/2014/main" id="{C8968342-4E6A-49C7-A894-85113237FEB4}"/>
              </a:ext>
            </a:extLst>
          </p:cNvPr>
          <p:cNvSpPr>
            <a:spLocks noGrp="1"/>
          </p:cNvSpPr>
          <p:nvPr>
            <p:ph type="sldNum" sz="quarter" idx="12"/>
          </p:nvPr>
        </p:nvSpPr>
        <p:spPr/>
        <p:txBody>
          <a:bodyPr/>
          <a:lstStyle/>
          <a:p>
            <a:fld id="{2DEADCFE-5315-4273-BD0A-1896A72C3303}" type="slidenum">
              <a:rPr lang="en-US" smtClean="0"/>
              <a:t>54</a:t>
            </a:fld>
            <a:endParaRPr lang="en-US"/>
          </a:p>
        </p:txBody>
      </p:sp>
      <p:sp>
        <p:nvSpPr>
          <p:cNvPr id="5" name="Footer Placeholder 4">
            <a:extLst>
              <a:ext uri="{FF2B5EF4-FFF2-40B4-BE49-F238E27FC236}">
                <a16:creationId xmlns:a16="http://schemas.microsoft.com/office/drawing/2014/main" id="{4376D047-A197-4F45-99D3-E4A5951A87D9}"/>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218C5E87-CDA9-44E7-A5BA-D2226ED411CC}" type="datetime1">
              <a:rPr lang="en-US" smtClean="0"/>
              <a:t>11/02/2022</a:t>
            </a:fld>
            <a:endParaRPr lang="en-US"/>
          </a:p>
        </p:txBody>
      </p:sp>
    </p:spTree>
    <p:extLst>
      <p:ext uri="{BB962C8B-B14F-4D97-AF65-F5344CB8AC3E}">
        <p14:creationId xmlns:p14="http://schemas.microsoft.com/office/powerpoint/2010/main" val="270161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9C40-E564-400D-B605-E938B7DEC585}"/>
              </a:ext>
            </a:extLst>
          </p:cNvPr>
          <p:cNvSpPr>
            <a:spLocks noGrp="1"/>
          </p:cNvSpPr>
          <p:nvPr>
            <p:ph type="title"/>
          </p:nvPr>
        </p:nvSpPr>
        <p:spPr>
          <a:xfrm>
            <a:off x="838200" y="101600"/>
            <a:ext cx="10515600" cy="1325563"/>
          </a:xfrm>
        </p:spPr>
        <p:txBody>
          <a:bodyPr/>
          <a:lstStyle/>
          <a:p>
            <a:r>
              <a:rPr lang="en-US" dirty="0"/>
              <a:t>Poisson approximation to Binomial</a:t>
            </a:r>
          </a:p>
        </p:txBody>
      </p:sp>
      <p:sp>
        <p:nvSpPr>
          <p:cNvPr id="3" name="Content Placeholder 2">
            <a:extLst>
              <a:ext uri="{FF2B5EF4-FFF2-40B4-BE49-F238E27FC236}">
                <a16:creationId xmlns:a16="http://schemas.microsoft.com/office/drawing/2014/main" id="{7DCAC2CB-2D41-4623-8F7C-A22350B2382A}"/>
              </a:ext>
            </a:extLst>
          </p:cNvPr>
          <p:cNvSpPr>
            <a:spLocks noGrp="1"/>
          </p:cNvSpPr>
          <p:nvPr>
            <p:ph idx="1"/>
          </p:nvPr>
        </p:nvSpPr>
        <p:spPr>
          <a:xfrm>
            <a:off x="838200" y="1177131"/>
            <a:ext cx="10515600" cy="4351338"/>
          </a:xfrm>
        </p:spPr>
        <p:txBody>
          <a:bodyPr>
            <a:normAutofit/>
          </a:bodyPr>
          <a:lstStyle/>
          <a:p>
            <a:r>
              <a:rPr lang="en-US" dirty="0"/>
              <a:t>Poisson distribution (</a:t>
            </a:r>
            <a:r>
              <a:rPr lang="el-GR" dirty="0"/>
              <a:t>λ</a:t>
            </a:r>
            <a:r>
              <a:rPr lang="en-US" dirty="0"/>
              <a:t> = np) can be effectively used to approximate Binomial probabilities when</a:t>
            </a:r>
          </a:p>
          <a:p>
            <a:pPr lvl="1"/>
            <a:r>
              <a:rPr lang="en-US" dirty="0"/>
              <a:t>n is large (e.g., n </a:t>
            </a:r>
            <a:r>
              <a:rPr lang="en-US" dirty="0">
                <a:sym typeface="Euclid Math Two" panose="02050601010101010101" pitchFamily="18" charset="2"/>
              </a:rPr>
              <a:t> </a:t>
            </a:r>
            <a:r>
              <a:rPr lang="en-US" dirty="0"/>
              <a:t>30)</a:t>
            </a:r>
          </a:p>
          <a:p>
            <a:pPr lvl="1"/>
            <a:r>
              <a:rPr lang="en-US" dirty="0"/>
              <a:t>p is small (e.g., p </a:t>
            </a:r>
            <a:r>
              <a:rPr lang="en-US" dirty="0">
                <a:sym typeface="Euclid Math Two" panose="02050601010101010101" pitchFamily="18" charset="2"/>
              </a:rPr>
              <a:t> </a:t>
            </a:r>
            <a:r>
              <a:rPr lang="en-US" dirty="0"/>
              <a:t>0.05)</a:t>
            </a:r>
          </a:p>
          <a:p>
            <a:pPr marL="457200" lvl="1" indent="0">
              <a:buNone/>
            </a:pPr>
            <a:r>
              <a:rPr lang="en-US" dirty="0"/>
              <a:t> </a:t>
            </a:r>
          </a:p>
        </p:txBody>
      </p:sp>
      <p:grpSp>
        <p:nvGrpSpPr>
          <p:cNvPr id="17" name="Group 16">
            <a:extLst>
              <a:ext uri="{FF2B5EF4-FFF2-40B4-BE49-F238E27FC236}">
                <a16:creationId xmlns:a16="http://schemas.microsoft.com/office/drawing/2014/main" id="{74027814-0F17-41B7-8CDB-ABC32F78F67A}"/>
              </a:ext>
            </a:extLst>
          </p:cNvPr>
          <p:cNvGrpSpPr/>
          <p:nvPr/>
        </p:nvGrpSpPr>
        <p:grpSpPr>
          <a:xfrm>
            <a:off x="2382837" y="3019425"/>
            <a:ext cx="7734300" cy="2521744"/>
            <a:chOff x="2382837" y="3082925"/>
            <a:chExt cx="7734300" cy="2521744"/>
          </a:xfrm>
        </p:grpSpPr>
        <p:grpSp>
          <p:nvGrpSpPr>
            <p:cNvPr id="12" name="Group 11">
              <a:extLst>
                <a:ext uri="{FF2B5EF4-FFF2-40B4-BE49-F238E27FC236}">
                  <a16:creationId xmlns:a16="http://schemas.microsoft.com/office/drawing/2014/main" id="{7E9D7CF2-F668-4F3D-BF89-13886085DCA4}"/>
                </a:ext>
              </a:extLst>
            </p:cNvPr>
            <p:cNvGrpSpPr/>
            <p:nvPr/>
          </p:nvGrpSpPr>
          <p:grpSpPr>
            <a:xfrm>
              <a:off x="3212956" y="5225931"/>
              <a:ext cx="6377463" cy="378738"/>
              <a:chOff x="3212956" y="5225931"/>
              <a:chExt cx="6377463" cy="378738"/>
            </a:xfrm>
          </p:grpSpPr>
          <p:sp>
            <p:nvSpPr>
              <p:cNvPr id="10" name="TextBox 9">
                <a:extLst>
                  <a:ext uri="{FF2B5EF4-FFF2-40B4-BE49-F238E27FC236}">
                    <a16:creationId xmlns:a16="http://schemas.microsoft.com/office/drawing/2014/main" id="{C03D814D-61FD-46D4-8119-5537539E0B08}"/>
                  </a:ext>
                </a:extLst>
              </p:cNvPr>
              <p:cNvSpPr txBox="1"/>
              <p:nvPr/>
            </p:nvSpPr>
            <p:spPr>
              <a:xfrm>
                <a:off x="3212956" y="5225931"/>
                <a:ext cx="2608406" cy="369332"/>
              </a:xfrm>
              <a:prstGeom prst="rect">
                <a:avLst/>
              </a:prstGeom>
              <a:noFill/>
            </p:spPr>
            <p:txBody>
              <a:bodyPr wrap="none" rtlCol="0">
                <a:spAutoFit/>
              </a:bodyPr>
              <a:lstStyle/>
              <a:p>
                <a:r>
                  <a:rPr lang="en-US" dirty="0" err="1"/>
                  <a:t>Binom</a:t>
                </a:r>
                <a:r>
                  <a:rPr lang="en-US" dirty="0"/>
                  <a:t>(n = 30, p = 0.03)</a:t>
                </a:r>
              </a:p>
            </p:txBody>
          </p:sp>
          <p:sp>
            <p:nvSpPr>
              <p:cNvPr id="11" name="TextBox 10">
                <a:extLst>
                  <a:ext uri="{FF2B5EF4-FFF2-40B4-BE49-F238E27FC236}">
                    <a16:creationId xmlns:a16="http://schemas.microsoft.com/office/drawing/2014/main" id="{91E7AECD-0668-443F-84F4-DBFC19AA71C0}"/>
                  </a:ext>
                </a:extLst>
              </p:cNvPr>
              <p:cNvSpPr txBox="1"/>
              <p:nvPr/>
            </p:nvSpPr>
            <p:spPr>
              <a:xfrm>
                <a:off x="7584742" y="5235337"/>
                <a:ext cx="2005677" cy="369332"/>
              </a:xfrm>
              <a:prstGeom prst="rect">
                <a:avLst/>
              </a:prstGeom>
              <a:noFill/>
            </p:spPr>
            <p:txBody>
              <a:bodyPr wrap="none" rtlCol="0">
                <a:spAutoFit/>
              </a:bodyPr>
              <a:lstStyle/>
              <a:p>
                <a:r>
                  <a:rPr lang="en-US" dirty="0"/>
                  <a:t>Pois(</a:t>
                </a:r>
                <a:r>
                  <a:rPr lang="el-GR" dirty="0"/>
                  <a:t>λ</a:t>
                </a:r>
                <a:r>
                  <a:rPr lang="en-US" dirty="0"/>
                  <a:t> = np = 0.9)</a:t>
                </a:r>
              </a:p>
            </p:txBody>
          </p:sp>
        </p:grpSp>
        <p:pic>
          <p:nvPicPr>
            <p:cNvPr id="14" name="Picture 13">
              <a:extLst>
                <a:ext uri="{FF2B5EF4-FFF2-40B4-BE49-F238E27FC236}">
                  <a16:creationId xmlns:a16="http://schemas.microsoft.com/office/drawing/2014/main" id="{ACF02CEC-E6BA-4841-80D0-C44F8D0688FC}"/>
                </a:ext>
              </a:extLst>
            </p:cNvPr>
            <p:cNvPicPr>
              <a:picLocks noChangeAspect="1"/>
            </p:cNvPicPr>
            <p:nvPr/>
          </p:nvPicPr>
          <p:blipFill>
            <a:blip r:embed="rId3"/>
            <a:stretch>
              <a:fillRect/>
            </a:stretch>
          </p:blipFill>
          <p:spPr>
            <a:xfrm>
              <a:off x="2382837" y="3082925"/>
              <a:ext cx="3438525" cy="2133600"/>
            </a:xfrm>
            <a:prstGeom prst="rect">
              <a:avLst/>
            </a:prstGeom>
          </p:spPr>
        </p:pic>
        <p:pic>
          <p:nvPicPr>
            <p:cNvPr id="16" name="Picture 15">
              <a:extLst>
                <a:ext uri="{FF2B5EF4-FFF2-40B4-BE49-F238E27FC236}">
                  <a16:creationId xmlns:a16="http://schemas.microsoft.com/office/drawing/2014/main" id="{F230E6FA-45BF-42A7-978A-1C708224AE6E}"/>
                </a:ext>
              </a:extLst>
            </p:cNvPr>
            <p:cNvPicPr>
              <a:picLocks noChangeAspect="1"/>
            </p:cNvPicPr>
            <p:nvPr/>
          </p:nvPicPr>
          <p:blipFill>
            <a:blip r:embed="rId4"/>
            <a:stretch>
              <a:fillRect/>
            </a:stretch>
          </p:blipFill>
          <p:spPr>
            <a:xfrm>
              <a:off x="6697662" y="3097212"/>
              <a:ext cx="3419475" cy="2105025"/>
            </a:xfrm>
            <a:prstGeom prst="rect">
              <a:avLst/>
            </a:prstGeom>
          </p:spPr>
        </p:pic>
      </p:grpSp>
      <p:sp>
        <p:nvSpPr>
          <p:cNvPr id="4" name="Slide Number Placeholder 3">
            <a:extLst>
              <a:ext uri="{FF2B5EF4-FFF2-40B4-BE49-F238E27FC236}">
                <a16:creationId xmlns:a16="http://schemas.microsoft.com/office/drawing/2014/main" id="{B339AD34-27D0-4411-84AB-88AA7242FD77}"/>
              </a:ext>
            </a:extLst>
          </p:cNvPr>
          <p:cNvSpPr>
            <a:spLocks noGrp="1"/>
          </p:cNvSpPr>
          <p:nvPr>
            <p:ph type="sldNum" sz="quarter" idx="12"/>
          </p:nvPr>
        </p:nvSpPr>
        <p:spPr/>
        <p:txBody>
          <a:bodyPr/>
          <a:lstStyle/>
          <a:p>
            <a:fld id="{2DEADCFE-5315-4273-BD0A-1896A72C3303}" type="slidenum">
              <a:rPr lang="en-US" smtClean="0"/>
              <a:t>55</a:t>
            </a:fld>
            <a:endParaRPr lang="en-US"/>
          </a:p>
        </p:txBody>
      </p:sp>
      <p:sp>
        <p:nvSpPr>
          <p:cNvPr id="5" name="Footer Placeholder 4">
            <a:extLst>
              <a:ext uri="{FF2B5EF4-FFF2-40B4-BE49-F238E27FC236}">
                <a16:creationId xmlns:a16="http://schemas.microsoft.com/office/drawing/2014/main" id="{08CDB2B2-D0BE-40E2-82F3-C1EB380C658D}"/>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2E09D4BE-2B44-4C55-A6EA-8F058B2A6FAA}" type="datetime1">
              <a:rPr lang="en-US" smtClean="0"/>
              <a:t>11/02/2022</a:t>
            </a:fld>
            <a:endParaRPr lang="en-US"/>
          </a:p>
        </p:txBody>
      </p:sp>
    </p:spTree>
    <p:extLst>
      <p:ext uri="{BB962C8B-B14F-4D97-AF65-F5344CB8AC3E}">
        <p14:creationId xmlns:p14="http://schemas.microsoft.com/office/powerpoint/2010/main" val="1675716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9C40-E564-400D-B605-E938B7DEC585}"/>
              </a:ext>
            </a:extLst>
          </p:cNvPr>
          <p:cNvSpPr>
            <a:spLocks noGrp="1"/>
          </p:cNvSpPr>
          <p:nvPr>
            <p:ph type="title"/>
          </p:nvPr>
        </p:nvSpPr>
        <p:spPr/>
        <p:txBody>
          <a:bodyPr/>
          <a:lstStyle/>
          <a:p>
            <a:r>
              <a:rPr lang="en-US" dirty="0"/>
              <a:t>Poisson approximation to Binomial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CAC2CB-2D41-4623-8F7C-A22350B2382A}"/>
                  </a:ext>
                </a:extLst>
              </p:cNvPr>
              <p:cNvSpPr>
                <a:spLocks noGrp="1"/>
              </p:cNvSpPr>
              <p:nvPr>
                <p:ph idx="1"/>
              </p:nvPr>
            </p:nvSpPr>
            <p:spPr>
              <a:xfrm>
                <a:off x="838200" y="1418071"/>
                <a:ext cx="10515600" cy="4351338"/>
              </a:xfrm>
            </p:spPr>
            <p:txBody>
              <a:bodyPr>
                <a:normAutofit/>
              </a:bodyPr>
              <a:lstStyle/>
              <a:p>
                <a:pPr marL="0" indent="0">
                  <a:buNone/>
                </a:pPr>
                <a:r>
                  <a:rPr lang="en-US" b="1" u="sng" dirty="0">
                    <a:solidFill>
                      <a:srgbClr val="C00000"/>
                    </a:solidFill>
                  </a:rPr>
                  <a:t>Ex.</a:t>
                </a:r>
                <a:r>
                  <a:rPr lang="en-US" dirty="0"/>
                  <a:t> 3% of messages are transmitted with errors. What is the probability that out of 200 messages, exactly 5 will be transmitted incorrectly?</a:t>
                </a:r>
              </a:p>
              <a:p>
                <a:pPr lvl="1"/>
                <a:r>
                  <a:rPr lang="en-US" dirty="0"/>
                  <a:t>Let X be the number of messages with errors.</a:t>
                </a:r>
              </a:p>
              <a:p>
                <a:pPr lvl="1">
                  <a:buFont typeface="Wingdings" panose="05000000000000000000" pitchFamily="2" charset="2"/>
                  <a:buChar char="è"/>
                </a:pPr>
                <a:r>
                  <a:rPr lang="en-US" dirty="0"/>
                  <a:t> X ~ </a:t>
                </a:r>
                <a:r>
                  <a:rPr lang="en-US" dirty="0" err="1"/>
                  <a:t>Binom</a:t>
                </a:r>
                <a:r>
                  <a:rPr lang="en-US" dirty="0"/>
                  <a:t>(n = 200, p = 0.03) and </a:t>
                </a:r>
                <a:r>
                  <a:rPr lang="en-US" dirty="0">
                    <a:sym typeface="Euclid Math Two" panose="02050601010101010101" pitchFamily="18" charset="2"/>
                  </a:rPr>
                  <a:t>P(X = 5) = 0.162</a:t>
                </a:r>
              </a:p>
              <a:p>
                <a:pPr lvl="1"/>
                <a:r>
                  <a:rPr lang="en-US" dirty="0">
                    <a:sym typeface="Euclid Math Two" panose="02050601010101010101" pitchFamily="18" charset="2"/>
                  </a:rPr>
                  <a:t>Use Poisson distribution with </a:t>
                </a:r>
                <a:r>
                  <a:rPr lang="el-GR" dirty="0"/>
                  <a:t>λ</a:t>
                </a:r>
                <a:r>
                  <a:rPr lang="en-US" dirty="0"/>
                  <a:t> = np = 6:</a:t>
                </a:r>
              </a:p>
              <a:p>
                <a:pPr marL="457200" lvl="1" indent="0">
                  <a:buNone/>
                </a:pPr>
                <a:r>
                  <a:rPr lang="en-US" dirty="0"/>
                  <a:t> P(X = 5) = </a:t>
                </a:r>
                <a14:m>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m:rPr>
                                <m:nor/>
                              </m:rPr>
                              <a:rPr lang="en-US" sz="2400" dirty="0"/>
                              <m:t>e</m:t>
                            </m:r>
                          </m:e>
                          <m:sup>
                            <m:r>
                              <a:rPr lang="en-US" sz="2400" b="0" i="1" smtClean="0">
                                <a:latin typeface="Cambria Math" panose="02040503050406030204" pitchFamily="18" charset="0"/>
                              </a:rPr>
                              <m:t>−</m:t>
                            </m:r>
                            <m:r>
                              <m:rPr>
                                <m:nor/>
                              </m:rPr>
                              <a:rPr lang="en-US" dirty="0"/>
                              <m:t>6</m:t>
                            </m:r>
                          </m:sup>
                        </m:sSup>
                        <m:sSup>
                          <m:sSupPr>
                            <m:ctrlPr>
                              <a:rPr lang="en-US" sz="2400" i="1" smtClean="0">
                                <a:latin typeface="Cambria Math" panose="02040503050406030204" pitchFamily="18" charset="0"/>
                              </a:rPr>
                            </m:ctrlPr>
                          </m:sSupPr>
                          <m:e>
                            <m:r>
                              <m:rPr>
                                <m:nor/>
                              </m:rPr>
                              <a:rPr lang="en-US" dirty="0"/>
                              <m:t>6</m:t>
                            </m:r>
                          </m:e>
                          <m:sup>
                            <m:r>
                              <m:rPr>
                                <m:nor/>
                              </m:rPr>
                              <a:rPr lang="en-US" dirty="0"/>
                              <m:t>5</m:t>
                            </m:r>
                          </m:sup>
                        </m:sSup>
                      </m:num>
                      <m:den>
                        <m:r>
                          <m:rPr>
                            <m:nor/>
                          </m:rPr>
                          <a:rPr lang="en-US" dirty="0"/>
                          <m:t>5</m:t>
                        </m:r>
                        <m:r>
                          <m:rPr>
                            <m:nor/>
                          </m:rPr>
                          <a:rPr lang="en-US" sz="2400" dirty="0"/>
                          <m:t>!</m:t>
                        </m:r>
                      </m:den>
                    </m:f>
                  </m:oMath>
                </a14:m>
                <a:r>
                  <a:rPr lang="en-US" dirty="0"/>
                  <a:t> = 0.161</a:t>
                </a:r>
              </a:p>
            </p:txBody>
          </p:sp>
        </mc:Choice>
        <mc:Fallback xmlns="">
          <p:sp>
            <p:nvSpPr>
              <p:cNvPr id="3" name="Content Placeholder 2">
                <a:extLst>
                  <a:ext uri="{FF2B5EF4-FFF2-40B4-BE49-F238E27FC236}">
                    <a16:creationId xmlns:a16="http://schemas.microsoft.com/office/drawing/2014/main" xmlns:a14="http://schemas.microsoft.com/office/drawing/2010/main" xmlns="" id="{7DCAC2CB-2D41-4623-8F7C-A22350B2382A}"/>
                  </a:ext>
                </a:extLst>
              </p:cNvPr>
              <p:cNvSpPr>
                <a:spLocks noGrp="1" noRot="1" noChangeAspect="1" noMove="1" noResize="1" noEditPoints="1" noAdjustHandles="1" noChangeArrowheads="1" noChangeShapeType="1" noTextEdit="1"/>
              </p:cNvSpPr>
              <p:nvPr>
                <p:ph idx="1"/>
              </p:nvPr>
            </p:nvSpPr>
            <p:spPr>
              <a:xfrm>
                <a:off x="838200" y="1418071"/>
                <a:ext cx="10515600" cy="4351338"/>
              </a:xfrm>
              <a:blipFill rotWithShape="1">
                <a:blip r:embed="rId3"/>
                <a:stretch>
                  <a:fillRect l="-1217" t="-2384"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B303F3-45AC-4A6E-9997-00060E15C3B2}"/>
              </a:ext>
            </a:extLst>
          </p:cNvPr>
          <p:cNvSpPr>
            <a:spLocks noGrp="1"/>
          </p:cNvSpPr>
          <p:nvPr>
            <p:ph type="sldNum" sz="quarter" idx="12"/>
          </p:nvPr>
        </p:nvSpPr>
        <p:spPr/>
        <p:txBody>
          <a:bodyPr/>
          <a:lstStyle/>
          <a:p>
            <a:fld id="{2DEADCFE-5315-4273-BD0A-1896A72C3303}" type="slidenum">
              <a:rPr lang="en-US" smtClean="0"/>
              <a:t>56</a:t>
            </a:fld>
            <a:endParaRPr lang="en-US"/>
          </a:p>
        </p:txBody>
      </p:sp>
      <p:sp>
        <p:nvSpPr>
          <p:cNvPr id="5" name="Footer Placeholder 4">
            <a:extLst>
              <a:ext uri="{FF2B5EF4-FFF2-40B4-BE49-F238E27FC236}">
                <a16:creationId xmlns:a16="http://schemas.microsoft.com/office/drawing/2014/main" id="{7037FAF2-940C-4364-8F18-C1456E6A2F6B}"/>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7E8EA2A7-DABA-4AE2-8131-76AD86D9EDFC}" type="datetime1">
              <a:rPr lang="en-US" smtClean="0"/>
              <a:t>11/02/2022</a:t>
            </a:fld>
            <a:endParaRPr lang="en-US"/>
          </a:p>
        </p:txBody>
      </p:sp>
    </p:spTree>
    <p:extLst>
      <p:ext uri="{BB962C8B-B14F-4D97-AF65-F5344CB8AC3E}">
        <p14:creationId xmlns:p14="http://schemas.microsoft.com/office/powerpoint/2010/main" val="5418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340F2-3ADA-4174-BCA5-1E1784C24F83}"/>
              </a:ext>
            </a:extLst>
          </p:cNvPr>
          <p:cNvSpPr>
            <a:spLocks noGrp="1"/>
          </p:cNvSpPr>
          <p:nvPr>
            <p:ph idx="1"/>
          </p:nvPr>
        </p:nvSpPr>
        <p:spPr>
          <a:xfrm>
            <a:off x="838200" y="1292502"/>
            <a:ext cx="10515600" cy="4351338"/>
          </a:xfrm>
        </p:spPr>
        <p:txBody>
          <a:bodyPr/>
          <a:lstStyle/>
          <a:p>
            <a:pPr marL="0" indent="0">
              <a:buNone/>
            </a:pPr>
            <a:r>
              <a:rPr lang="en-US"/>
              <a:t>A publisher of mystery novels tries hard to keep its books free of typographical errors (typos), to the extent that if we select a page at random from any book published by this frm, the probability that we will fnd at least 1 typo is 0.003. Assume that the occurrence of typos on diferent pages are independent events. What is the approximate probability that a 500-page novel has exactly 1 page with typos?</a:t>
            </a:r>
          </a:p>
        </p:txBody>
      </p:sp>
      <p:sp>
        <p:nvSpPr>
          <p:cNvPr id="4" name="Footer Placeholder 3">
            <a:extLst>
              <a:ext uri="{FF2B5EF4-FFF2-40B4-BE49-F238E27FC236}">
                <a16:creationId xmlns:a16="http://schemas.microsoft.com/office/drawing/2014/main" id="{B2519797-2B2A-4D70-AE21-B293E2D94D6B}"/>
              </a:ext>
            </a:extLst>
          </p:cNvPr>
          <p:cNvSpPr>
            <a:spLocks noGrp="1"/>
          </p:cNvSpPr>
          <p:nvPr>
            <p:ph type="ftr" sz="quarter" idx="11"/>
          </p:nvPr>
        </p:nvSpPr>
        <p:spPr/>
        <p:txBody>
          <a:bodyPr/>
          <a:lstStyle/>
          <a:p>
            <a:r>
              <a:rPr lang="fr-FR"/>
              <a:t>Chapter 3 - Discrete random variables</a:t>
            </a:r>
            <a:endParaRPr lang="en-US"/>
          </a:p>
        </p:txBody>
      </p:sp>
      <p:sp>
        <p:nvSpPr>
          <p:cNvPr id="5" name="Slide Number Placeholder 4">
            <a:extLst>
              <a:ext uri="{FF2B5EF4-FFF2-40B4-BE49-F238E27FC236}">
                <a16:creationId xmlns:a16="http://schemas.microsoft.com/office/drawing/2014/main" id="{5C18A07D-6AE7-4A38-8AB6-D6CEEA19323E}"/>
              </a:ext>
            </a:extLst>
          </p:cNvPr>
          <p:cNvSpPr>
            <a:spLocks noGrp="1"/>
          </p:cNvSpPr>
          <p:nvPr>
            <p:ph type="sldNum" sz="quarter" idx="12"/>
          </p:nvPr>
        </p:nvSpPr>
        <p:spPr/>
        <p:txBody>
          <a:bodyPr/>
          <a:lstStyle/>
          <a:p>
            <a:fld id="{2DEADCFE-5315-4273-BD0A-1896A72C3303}" type="slidenum">
              <a:rPr lang="en-US" smtClean="0"/>
              <a:t>57</a:t>
            </a:fld>
            <a:endParaRPr lang="en-US"/>
          </a:p>
        </p:txBody>
      </p:sp>
      <p:sp>
        <p:nvSpPr>
          <p:cNvPr id="2" name="Date Placeholder 1"/>
          <p:cNvSpPr>
            <a:spLocks noGrp="1"/>
          </p:cNvSpPr>
          <p:nvPr>
            <p:ph type="dt" sz="half" idx="10"/>
          </p:nvPr>
        </p:nvSpPr>
        <p:spPr/>
        <p:txBody>
          <a:bodyPr/>
          <a:lstStyle/>
          <a:p>
            <a:fld id="{4E67A8D9-D1A2-4371-8114-7EDF366964E2}" type="datetime1">
              <a:rPr lang="en-US" smtClean="0"/>
              <a:t>11/02/2022</a:t>
            </a:fld>
            <a:endParaRPr lang="en-US"/>
          </a:p>
        </p:txBody>
      </p:sp>
      <p:sp>
        <p:nvSpPr>
          <p:cNvPr id="6" name="Title 1">
            <a:extLst>
              <a:ext uri="{FF2B5EF4-FFF2-40B4-BE49-F238E27FC236}">
                <a16:creationId xmlns:a16="http://schemas.microsoft.com/office/drawing/2014/main" id="{F9209C40-E564-400D-B605-E938B7DEC585}"/>
              </a:ext>
            </a:extLst>
          </p:cNvPr>
          <p:cNvSpPr>
            <a:spLocks noGrp="1"/>
          </p:cNvSpPr>
          <p:nvPr>
            <p:ph type="title"/>
          </p:nvPr>
        </p:nvSpPr>
        <p:spPr>
          <a:xfrm>
            <a:off x="838200" y="148359"/>
            <a:ext cx="10515600" cy="1325563"/>
          </a:xfrm>
        </p:spPr>
        <p:txBody>
          <a:bodyPr/>
          <a:lstStyle/>
          <a:p>
            <a:r>
              <a:rPr lang="en-US"/>
              <a:t>Exercise</a:t>
            </a:r>
            <a:endParaRPr lang="en-US" dirty="0"/>
          </a:p>
        </p:txBody>
      </p:sp>
    </p:spTree>
    <p:extLst>
      <p:ext uri="{BB962C8B-B14F-4D97-AF65-F5344CB8AC3E}">
        <p14:creationId xmlns:p14="http://schemas.microsoft.com/office/powerpoint/2010/main" val="3262087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D49C2549-EC84-4E9E-A957-1281AE8BB5F3}"/>
              </a:ext>
            </a:extLst>
          </p:cNvPr>
          <p:cNvGrpSpPr/>
          <p:nvPr/>
        </p:nvGrpSpPr>
        <p:grpSpPr>
          <a:xfrm>
            <a:off x="1005943" y="210851"/>
            <a:ext cx="9782077" cy="5998172"/>
            <a:chOff x="1005943" y="210851"/>
            <a:chExt cx="9782077" cy="5998172"/>
          </a:xfrm>
        </p:grpSpPr>
        <p:grpSp>
          <p:nvGrpSpPr>
            <p:cNvPr id="5" name="Group 4">
              <a:extLst>
                <a:ext uri="{FF2B5EF4-FFF2-40B4-BE49-F238E27FC236}">
                  <a16:creationId xmlns:a16="http://schemas.microsoft.com/office/drawing/2014/main" id="{A7B4CC7A-5DAA-4F1D-AD42-1536ABEE0323}"/>
                </a:ext>
              </a:extLst>
            </p:cNvPr>
            <p:cNvGrpSpPr/>
            <p:nvPr/>
          </p:nvGrpSpPr>
          <p:grpSpPr>
            <a:xfrm>
              <a:off x="2622261" y="265276"/>
              <a:ext cx="5492749" cy="5105816"/>
              <a:chOff x="3349625" y="1028667"/>
              <a:chExt cx="5492749" cy="5105816"/>
            </a:xfrm>
          </p:grpSpPr>
          <p:sp>
            <p:nvSpPr>
              <p:cNvPr id="6" name="Freeform: Shape 5">
                <a:extLst>
                  <a:ext uri="{FF2B5EF4-FFF2-40B4-BE49-F238E27FC236}">
                    <a16:creationId xmlns:a16="http://schemas.microsoft.com/office/drawing/2014/main" id="{EDA27941-CCFD-4D32-B70B-CDF2BF245C25}"/>
                  </a:ext>
                </a:extLst>
              </p:cNvPr>
              <p:cNvSpPr/>
              <p:nvPr/>
            </p:nvSpPr>
            <p:spPr>
              <a:xfrm>
                <a:off x="7205866" y="331084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rgbClr val="FFFF99"/>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98295" tIns="329206" rIns="298296" bIns="329205"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
            <p:nvSpPr>
              <p:cNvPr id="7" name="Rectangle 6">
                <a:extLst>
                  <a:ext uri="{FF2B5EF4-FFF2-40B4-BE49-F238E27FC236}">
                    <a16:creationId xmlns:a16="http://schemas.microsoft.com/office/drawing/2014/main" id="{782F441C-0E10-4EF1-BBD0-84D376C52AF9}"/>
                  </a:ext>
                </a:extLst>
              </p:cNvPr>
              <p:cNvSpPr/>
              <p:nvPr/>
            </p:nvSpPr>
            <p:spPr>
              <a:xfrm>
                <a:off x="7139622" y="1028667"/>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EF1C923B-76E7-4CF8-B469-CD124FAC01B8}"/>
                  </a:ext>
                </a:extLst>
              </p:cNvPr>
              <p:cNvSpPr/>
              <p:nvPr/>
            </p:nvSpPr>
            <p:spPr>
              <a:xfrm>
                <a:off x="5052376" y="201858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ln>
                <a:solidFill>
                  <a:srgbClr val="C00000"/>
                </a:solidFill>
              </a:ln>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397355" tIns="428266" rIns="397356" bIns="428265" numCol="1" spcCol="1270" anchor="ctr" anchorCtr="0">
                <a:noAutofit/>
              </a:bodyPr>
              <a:lstStyle/>
              <a:p>
                <a:pPr marL="0" lvl="0" indent="0" algn="ctr" defTabSz="2222500">
                  <a:lnSpc>
                    <a:spcPct val="90000"/>
                  </a:lnSpc>
                  <a:spcBef>
                    <a:spcPct val="0"/>
                  </a:spcBef>
                  <a:spcAft>
                    <a:spcPct val="35000"/>
                  </a:spcAft>
                  <a:buNone/>
                </a:pPr>
                <a:endParaRPr lang="en-US" sz="5000" kern="1200"/>
              </a:p>
            </p:txBody>
          </p:sp>
          <p:sp>
            <p:nvSpPr>
              <p:cNvPr id="10" name="Rectangle 9">
                <a:extLst>
                  <a:ext uri="{FF2B5EF4-FFF2-40B4-BE49-F238E27FC236}">
                    <a16:creationId xmlns:a16="http://schemas.microsoft.com/office/drawing/2014/main" id="{22853712-5337-4005-817A-491773766263}"/>
                  </a:ext>
                </a:extLst>
              </p:cNvPr>
              <p:cNvSpPr/>
              <p:nvPr/>
            </p:nvSpPr>
            <p:spPr>
              <a:xfrm>
                <a:off x="3349625" y="2323736"/>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D4EB8834-F679-4D9A-BC18-2E2EFA2C995C}"/>
                  </a:ext>
                </a:extLst>
              </p:cNvPr>
              <p:cNvSpPr/>
              <p:nvPr/>
            </p:nvSpPr>
            <p:spPr>
              <a:xfrm>
                <a:off x="6485984" y="201858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3">
                  <a:lumMod val="20000"/>
                  <a:lumOff val="8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06855" tIns="237766" rIns="206856" bIns="237765"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2" name="Freeform: Shape 11">
                <a:extLst>
                  <a:ext uri="{FF2B5EF4-FFF2-40B4-BE49-F238E27FC236}">
                    <a16:creationId xmlns:a16="http://schemas.microsoft.com/office/drawing/2014/main" id="{7B27FA01-B459-4696-887C-CF2F6034B57F}"/>
                  </a:ext>
                </a:extLst>
              </p:cNvPr>
              <p:cNvSpPr/>
              <p:nvPr/>
            </p:nvSpPr>
            <p:spPr>
              <a:xfrm>
                <a:off x="5771927" y="3313651"/>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bg1"/>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98295" tIns="329206" rIns="298296" bIns="329205"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
            <p:nvSpPr>
              <p:cNvPr id="13" name="Rectangle 12">
                <a:extLst>
                  <a:ext uri="{FF2B5EF4-FFF2-40B4-BE49-F238E27FC236}">
                    <a16:creationId xmlns:a16="http://schemas.microsoft.com/office/drawing/2014/main" id="{439B0741-DC34-4CFB-A881-8D039F3B3AC0}"/>
                  </a:ext>
                </a:extLst>
              </p:cNvPr>
              <p:cNvSpPr/>
              <p:nvPr/>
            </p:nvSpPr>
            <p:spPr>
              <a:xfrm>
                <a:off x="7139622" y="3618804"/>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22E42C9E-76D5-4EBA-9014-99CF88444A0B}"/>
                  </a:ext>
                </a:extLst>
              </p:cNvPr>
              <p:cNvSpPr/>
              <p:nvPr/>
            </p:nvSpPr>
            <p:spPr>
              <a:xfrm>
                <a:off x="4338319" y="3313651"/>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4">
                  <a:lumMod val="20000"/>
                  <a:lumOff val="8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06855" tIns="237766" rIns="206856" bIns="237765"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5" name="Freeform: Shape 14">
                <a:extLst>
                  <a:ext uri="{FF2B5EF4-FFF2-40B4-BE49-F238E27FC236}">
                    <a16:creationId xmlns:a16="http://schemas.microsoft.com/office/drawing/2014/main" id="{69137047-793F-44DB-9CAA-5D3457B9D3C1}"/>
                  </a:ext>
                </a:extLst>
              </p:cNvPr>
              <p:cNvSpPr/>
              <p:nvPr/>
            </p:nvSpPr>
            <p:spPr>
              <a:xfrm>
                <a:off x="5052376" y="4608719"/>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2">
                  <a:lumMod val="40000"/>
                  <a:lumOff val="6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98295" tIns="329206" rIns="298296" bIns="329205" numCol="1" spcCol="1270" anchor="ctr" anchorCtr="0">
                <a:noAutofit/>
              </a:bodyPr>
              <a:lstStyle/>
              <a:p>
                <a:pPr marL="0" lvl="0" indent="0" algn="ctr" defTabSz="1066800">
                  <a:lnSpc>
                    <a:spcPct val="90000"/>
                  </a:lnSpc>
                  <a:spcBef>
                    <a:spcPct val="0"/>
                  </a:spcBef>
                  <a:spcAft>
                    <a:spcPct val="35000"/>
                  </a:spcAft>
                  <a:buNone/>
                </a:pPr>
                <a:endParaRPr lang="en-US" sz="2400" kern="1200" dirty="0"/>
              </a:p>
            </p:txBody>
          </p:sp>
          <p:sp>
            <p:nvSpPr>
              <p:cNvPr id="16" name="Rectangle 15">
                <a:extLst>
                  <a:ext uri="{FF2B5EF4-FFF2-40B4-BE49-F238E27FC236}">
                    <a16:creationId xmlns:a16="http://schemas.microsoft.com/office/drawing/2014/main" id="{5B060D24-A8B8-436F-A227-AB782AD84724}"/>
                  </a:ext>
                </a:extLst>
              </p:cNvPr>
              <p:cNvSpPr/>
              <p:nvPr/>
            </p:nvSpPr>
            <p:spPr>
              <a:xfrm>
                <a:off x="3349625" y="4913872"/>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6A4F3987-E073-4341-B189-C3D7E94E64BF}"/>
                  </a:ext>
                </a:extLst>
              </p:cNvPr>
              <p:cNvSpPr/>
              <p:nvPr/>
            </p:nvSpPr>
            <p:spPr>
              <a:xfrm>
                <a:off x="6485984" y="4608719"/>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accent6">
                  <a:lumMod val="40000"/>
                  <a:lumOff val="60000"/>
                </a:schemeClr>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06855" tIns="237766" rIns="206856" bIns="237765"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18" name="TextBox 17">
              <a:extLst>
                <a:ext uri="{FF2B5EF4-FFF2-40B4-BE49-F238E27FC236}">
                  <a16:creationId xmlns:a16="http://schemas.microsoft.com/office/drawing/2014/main" id="{01BEB6EF-4DEC-4084-9CF5-41E987DFCDFB}"/>
                </a:ext>
              </a:extLst>
            </p:cNvPr>
            <p:cNvSpPr txBox="1"/>
            <p:nvPr/>
          </p:nvSpPr>
          <p:spPr>
            <a:xfrm>
              <a:off x="5002357" y="2897643"/>
              <a:ext cx="1486305" cy="830997"/>
            </a:xfrm>
            <a:prstGeom prst="rect">
              <a:avLst/>
            </a:prstGeom>
            <a:noFill/>
          </p:spPr>
          <p:txBody>
            <a:bodyPr wrap="none" rtlCol="0">
              <a:spAutoFit/>
            </a:bodyPr>
            <a:lstStyle/>
            <a:p>
              <a:pPr algn="ctr"/>
              <a:r>
                <a:rPr lang="en-US" sz="2400" b="1" dirty="0">
                  <a:solidFill>
                    <a:srgbClr val="C00000"/>
                  </a:solidFill>
                </a:rPr>
                <a:t>Discrete </a:t>
              </a:r>
            </a:p>
            <a:p>
              <a:pPr algn="ctr"/>
              <a:r>
                <a:rPr lang="en-US" sz="2400" b="1" dirty="0">
                  <a:solidFill>
                    <a:srgbClr val="C00000"/>
                  </a:solidFill>
                </a:rPr>
                <a:t>RV</a:t>
              </a:r>
            </a:p>
          </p:txBody>
        </p:sp>
        <p:sp>
          <p:nvSpPr>
            <p:cNvPr id="19" name="TextBox 18">
              <a:extLst>
                <a:ext uri="{FF2B5EF4-FFF2-40B4-BE49-F238E27FC236}">
                  <a16:creationId xmlns:a16="http://schemas.microsoft.com/office/drawing/2014/main" id="{D1F732E9-F0CB-4D3C-B916-28B1FC80CC4A}"/>
                </a:ext>
              </a:extLst>
            </p:cNvPr>
            <p:cNvSpPr txBox="1"/>
            <p:nvPr/>
          </p:nvSpPr>
          <p:spPr>
            <a:xfrm>
              <a:off x="5733089" y="1604887"/>
              <a:ext cx="1367682" cy="738664"/>
            </a:xfrm>
            <a:prstGeom prst="rect">
              <a:avLst/>
            </a:prstGeom>
            <a:noFill/>
          </p:spPr>
          <p:txBody>
            <a:bodyPr wrap="none" rtlCol="0">
              <a:spAutoFit/>
            </a:bodyPr>
            <a:lstStyle/>
            <a:p>
              <a:pPr algn="ctr"/>
              <a:r>
                <a:rPr lang="en-US" sz="2400" dirty="0"/>
                <a:t>Binomial</a:t>
              </a:r>
            </a:p>
            <a:p>
              <a:pPr algn="ctr"/>
              <a:r>
                <a:rPr lang="en-US" dirty="0"/>
                <a:t>Distribution</a:t>
              </a:r>
            </a:p>
          </p:txBody>
        </p:sp>
        <p:sp>
          <p:nvSpPr>
            <p:cNvPr id="20" name="TextBox 19">
              <a:extLst>
                <a:ext uri="{FF2B5EF4-FFF2-40B4-BE49-F238E27FC236}">
                  <a16:creationId xmlns:a16="http://schemas.microsoft.com/office/drawing/2014/main" id="{284F6A82-091B-4E83-86CB-B8E21F1C8BDF}"/>
                </a:ext>
              </a:extLst>
            </p:cNvPr>
            <p:cNvSpPr txBox="1"/>
            <p:nvPr/>
          </p:nvSpPr>
          <p:spPr>
            <a:xfrm>
              <a:off x="6458368" y="2905299"/>
              <a:ext cx="1367682" cy="738664"/>
            </a:xfrm>
            <a:prstGeom prst="rect">
              <a:avLst/>
            </a:prstGeom>
            <a:noFill/>
          </p:spPr>
          <p:txBody>
            <a:bodyPr wrap="none" rtlCol="0">
              <a:spAutoFit/>
            </a:bodyPr>
            <a:lstStyle/>
            <a:p>
              <a:pPr algn="ctr"/>
              <a:r>
                <a:rPr lang="en-US" sz="2400" dirty="0"/>
                <a:t>Uniform</a:t>
              </a:r>
            </a:p>
            <a:p>
              <a:pPr algn="ctr"/>
              <a:r>
                <a:rPr lang="en-US" dirty="0"/>
                <a:t>Distribution</a:t>
              </a:r>
            </a:p>
          </p:txBody>
        </p:sp>
        <p:sp>
          <p:nvSpPr>
            <p:cNvPr id="21" name="TextBox 20">
              <a:extLst>
                <a:ext uri="{FF2B5EF4-FFF2-40B4-BE49-F238E27FC236}">
                  <a16:creationId xmlns:a16="http://schemas.microsoft.com/office/drawing/2014/main" id="{C72EA47B-8564-4750-807F-3B88E98E52B8}"/>
                </a:ext>
              </a:extLst>
            </p:cNvPr>
            <p:cNvSpPr txBox="1"/>
            <p:nvPr/>
          </p:nvSpPr>
          <p:spPr>
            <a:xfrm>
              <a:off x="4296417" y="1656253"/>
              <a:ext cx="1366080" cy="677108"/>
            </a:xfrm>
            <a:prstGeom prst="rect">
              <a:avLst/>
            </a:prstGeom>
            <a:noFill/>
          </p:spPr>
          <p:txBody>
            <a:bodyPr wrap="none" rtlCol="0">
              <a:spAutoFit/>
            </a:bodyPr>
            <a:lstStyle/>
            <a:p>
              <a:pPr algn="ctr"/>
              <a:r>
                <a:rPr lang="en-US" sz="2000" dirty="0"/>
                <a:t>Geometric</a:t>
              </a:r>
            </a:p>
            <a:p>
              <a:pPr algn="ctr"/>
              <a:r>
                <a:rPr lang="en-US" dirty="0"/>
                <a:t>Distribution</a:t>
              </a:r>
            </a:p>
          </p:txBody>
        </p:sp>
        <p:sp>
          <p:nvSpPr>
            <p:cNvPr id="22" name="TextBox 21">
              <a:extLst>
                <a:ext uri="{FF2B5EF4-FFF2-40B4-BE49-F238E27FC236}">
                  <a16:creationId xmlns:a16="http://schemas.microsoft.com/office/drawing/2014/main" id="{67EA6D3D-367C-4A92-A580-303731B59592}"/>
                </a:ext>
              </a:extLst>
            </p:cNvPr>
            <p:cNvSpPr txBox="1"/>
            <p:nvPr/>
          </p:nvSpPr>
          <p:spPr>
            <a:xfrm>
              <a:off x="4299917" y="4070330"/>
              <a:ext cx="1338828" cy="984885"/>
            </a:xfrm>
            <a:prstGeom prst="rect">
              <a:avLst/>
            </a:prstGeom>
            <a:noFill/>
          </p:spPr>
          <p:txBody>
            <a:bodyPr wrap="none" rtlCol="0">
              <a:spAutoFit/>
            </a:bodyPr>
            <a:lstStyle/>
            <a:p>
              <a:pPr algn="ctr"/>
              <a:r>
                <a:rPr lang="en-US" sz="2000" dirty="0"/>
                <a:t>Negative</a:t>
              </a:r>
            </a:p>
            <a:p>
              <a:pPr algn="ctr"/>
              <a:r>
                <a:rPr lang="en-US" sz="2000" dirty="0"/>
                <a:t>Binomial</a:t>
              </a:r>
            </a:p>
            <a:p>
              <a:pPr algn="ctr"/>
              <a:r>
                <a:rPr lang="en-US" dirty="0"/>
                <a:t>Distribution</a:t>
              </a:r>
            </a:p>
          </p:txBody>
        </p:sp>
        <p:sp>
          <p:nvSpPr>
            <p:cNvPr id="23" name="TextBox 22">
              <a:extLst>
                <a:ext uri="{FF2B5EF4-FFF2-40B4-BE49-F238E27FC236}">
                  <a16:creationId xmlns:a16="http://schemas.microsoft.com/office/drawing/2014/main" id="{AB5F6655-12CF-4A2E-A217-CDDC4CEB5E7D}"/>
                </a:ext>
              </a:extLst>
            </p:cNvPr>
            <p:cNvSpPr txBox="1"/>
            <p:nvPr/>
          </p:nvSpPr>
          <p:spPr>
            <a:xfrm>
              <a:off x="3565061" y="2770584"/>
              <a:ext cx="1394934" cy="984885"/>
            </a:xfrm>
            <a:prstGeom prst="rect">
              <a:avLst/>
            </a:prstGeom>
            <a:noFill/>
          </p:spPr>
          <p:txBody>
            <a:bodyPr wrap="none" rtlCol="0">
              <a:spAutoFit/>
            </a:bodyPr>
            <a:lstStyle/>
            <a:p>
              <a:pPr algn="ctr"/>
              <a:r>
                <a:rPr lang="en-US" sz="2000" dirty="0"/>
                <a:t>Hyper-</a:t>
              </a:r>
            </a:p>
            <a:p>
              <a:pPr algn="ctr"/>
              <a:r>
                <a:rPr lang="en-US" sz="2000" dirty="0"/>
                <a:t>-geometric</a:t>
              </a:r>
            </a:p>
            <a:p>
              <a:pPr algn="ctr"/>
              <a:r>
                <a:rPr lang="en-US" dirty="0"/>
                <a:t>Distribution</a:t>
              </a:r>
            </a:p>
          </p:txBody>
        </p:sp>
        <p:sp>
          <p:nvSpPr>
            <p:cNvPr id="24" name="TextBox 23">
              <a:extLst>
                <a:ext uri="{FF2B5EF4-FFF2-40B4-BE49-F238E27FC236}">
                  <a16:creationId xmlns:a16="http://schemas.microsoft.com/office/drawing/2014/main" id="{E80F7639-EB52-4147-9D3B-18248A5637F1}"/>
                </a:ext>
              </a:extLst>
            </p:cNvPr>
            <p:cNvSpPr txBox="1"/>
            <p:nvPr/>
          </p:nvSpPr>
          <p:spPr>
            <a:xfrm>
              <a:off x="5742844" y="4262540"/>
              <a:ext cx="1338828" cy="677108"/>
            </a:xfrm>
            <a:prstGeom prst="rect">
              <a:avLst/>
            </a:prstGeom>
            <a:noFill/>
          </p:spPr>
          <p:txBody>
            <a:bodyPr wrap="none" rtlCol="0">
              <a:spAutoFit/>
            </a:bodyPr>
            <a:lstStyle/>
            <a:p>
              <a:pPr algn="ctr"/>
              <a:r>
                <a:rPr lang="en-US" sz="2000" dirty="0"/>
                <a:t>Poisson</a:t>
              </a:r>
            </a:p>
            <a:p>
              <a:pPr algn="ctr"/>
              <a:r>
                <a:rPr lang="en-US" dirty="0"/>
                <a:t>Distribution</a:t>
              </a:r>
            </a:p>
          </p:txBody>
        </p:sp>
        <p:cxnSp>
          <p:nvCxnSpPr>
            <p:cNvPr id="26" name="Straight Connector 25">
              <a:extLst>
                <a:ext uri="{FF2B5EF4-FFF2-40B4-BE49-F238E27FC236}">
                  <a16:creationId xmlns:a16="http://schemas.microsoft.com/office/drawing/2014/main" id="{43DA35DB-9626-4964-B25D-1EA05F6883CF}"/>
                </a:ext>
              </a:extLst>
            </p:cNvPr>
            <p:cNvCxnSpPr>
              <a:cxnSpLocks/>
            </p:cNvCxnSpPr>
            <p:nvPr/>
          </p:nvCxnSpPr>
          <p:spPr>
            <a:xfrm flipV="1">
              <a:off x="7090380" y="1308721"/>
              <a:ext cx="474202" cy="283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8FD0543-AB27-45B8-B0C4-F7A7B157418A}"/>
                </a:ext>
              </a:extLst>
            </p:cNvPr>
            <p:cNvSpPr txBox="1"/>
            <p:nvPr/>
          </p:nvSpPr>
          <p:spPr>
            <a:xfrm>
              <a:off x="7589709" y="894596"/>
              <a:ext cx="3198311" cy="646331"/>
            </a:xfrm>
            <a:prstGeom prst="rect">
              <a:avLst/>
            </a:prstGeom>
            <a:noFill/>
          </p:spPr>
          <p:txBody>
            <a:bodyPr wrap="none" rtlCol="0">
              <a:spAutoFit/>
            </a:bodyPr>
            <a:lstStyle/>
            <a:p>
              <a:r>
                <a:rPr lang="en-US" dirty="0"/>
                <a:t>X = number of successes </a:t>
              </a:r>
            </a:p>
            <a:p>
              <a:r>
                <a:rPr lang="en-US" dirty="0"/>
                <a:t>in a series of n Bernoulli trials</a:t>
              </a:r>
            </a:p>
          </p:txBody>
        </p:sp>
        <p:sp>
          <p:nvSpPr>
            <p:cNvPr id="33" name="TextBox 32">
              <a:extLst>
                <a:ext uri="{FF2B5EF4-FFF2-40B4-BE49-F238E27FC236}">
                  <a16:creationId xmlns:a16="http://schemas.microsoft.com/office/drawing/2014/main" id="{2F65895C-5CF1-4E8F-8351-0FEA11059ED3}"/>
                </a:ext>
              </a:extLst>
            </p:cNvPr>
            <p:cNvSpPr txBox="1"/>
            <p:nvPr/>
          </p:nvSpPr>
          <p:spPr>
            <a:xfrm>
              <a:off x="8438521" y="3770871"/>
              <a:ext cx="1705916" cy="646331"/>
            </a:xfrm>
            <a:prstGeom prst="rect">
              <a:avLst/>
            </a:prstGeom>
            <a:noFill/>
          </p:spPr>
          <p:txBody>
            <a:bodyPr wrap="none" rtlCol="0">
              <a:spAutoFit/>
            </a:bodyPr>
            <a:lstStyle/>
            <a:p>
              <a:r>
                <a:rPr lang="en-US" dirty="0"/>
                <a:t>P(X = x</a:t>
              </a:r>
              <a:r>
                <a:rPr lang="en-US" baseline="-25000" dirty="0"/>
                <a:t>i</a:t>
              </a:r>
              <a:r>
                <a:rPr lang="en-US" dirty="0"/>
                <a:t>) = 1/n </a:t>
              </a:r>
            </a:p>
            <a:p>
              <a:r>
                <a:rPr lang="en-US" dirty="0"/>
                <a:t>for </a:t>
              </a:r>
              <a:r>
                <a:rPr lang="en-US" dirty="0" err="1"/>
                <a:t>i</a:t>
              </a:r>
              <a:r>
                <a:rPr lang="en-US" dirty="0"/>
                <a:t> =1, …, n</a:t>
              </a:r>
            </a:p>
          </p:txBody>
        </p:sp>
        <p:cxnSp>
          <p:nvCxnSpPr>
            <p:cNvPr id="35" name="Straight Connector 34">
              <a:extLst>
                <a:ext uri="{FF2B5EF4-FFF2-40B4-BE49-F238E27FC236}">
                  <a16:creationId xmlns:a16="http://schemas.microsoft.com/office/drawing/2014/main" id="{40E8C2C6-5CD6-4988-9594-8086D1CF0DAE}"/>
                </a:ext>
              </a:extLst>
            </p:cNvPr>
            <p:cNvCxnSpPr>
              <a:cxnSpLocks/>
            </p:cNvCxnSpPr>
            <p:nvPr/>
          </p:nvCxnSpPr>
          <p:spPr>
            <a:xfrm>
              <a:off x="7801163" y="3738625"/>
              <a:ext cx="521955" cy="26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DEDF6E1-7ADC-446F-8321-000058742595}"/>
                </a:ext>
              </a:extLst>
            </p:cNvPr>
            <p:cNvCxnSpPr/>
            <p:nvPr/>
          </p:nvCxnSpPr>
          <p:spPr>
            <a:xfrm>
              <a:off x="6412258" y="5371092"/>
              <a:ext cx="0" cy="468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B7EB97B-ED2F-4ADE-8BC9-BF71216F8CDA}"/>
                </a:ext>
              </a:extLst>
            </p:cNvPr>
            <p:cNvSpPr txBox="1"/>
            <p:nvPr/>
          </p:nvSpPr>
          <p:spPr>
            <a:xfrm>
              <a:off x="5742844" y="5839691"/>
              <a:ext cx="2858475" cy="369332"/>
            </a:xfrm>
            <a:prstGeom prst="rect">
              <a:avLst/>
            </a:prstGeom>
            <a:noFill/>
          </p:spPr>
          <p:txBody>
            <a:bodyPr wrap="none" rtlCol="0">
              <a:spAutoFit/>
            </a:bodyPr>
            <a:lstStyle/>
            <a:p>
              <a:r>
                <a:rPr lang="en-US" dirty="0"/>
                <a:t>X = number of rare events</a:t>
              </a:r>
            </a:p>
          </p:txBody>
        </p:sp>
        <p:cxnSp>
          <p:nvCxnSpPr>
            <p:cNvPr id="41" name="Straight Connector 40">
              <a:extLst>
                <a:ext uri="{FF2B5EF4-FFF2-40B4-BE49-F238E27FC236}">
                  <a16:creationId xmlns:a16="http://schemas.microsoft.com/office/drawing/2014/main" id="{088D2E25-178D-4C48-AC63-BF60EBB5E9ED}"/>
                </a:ext>
              </a:extLst>
            </p:cNvPr>
            <p:cNvCxnSpPr>
              <a:cxnSpLocks/>
            </p:cNvCxnSpPr>
            <p:nvPr/>
          </p:nvCxnSpPr>
          <p:spPr>
            <a:xfrm flipH="1">
              <a:off x="3742093" y="5030537"/>
              <a:ext cx="572529" cy="314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27BEAFA-C599-4C81-AE6B-D62744EBFD12}"/>
                </a:ext>
              </a:extLst>
            </p:cNvPr>
            <p:cNvSpPr txBox="1"/>
            <p:nvPr/>
          </p:nvSpPr>
          <p:spPr>
            <a:xfrm>
              <a:off x="1005943" y="1781107"/>
              <a:ext cx="3009976" cy="923330"/>
            </a:xfrm>
            <a:prstGeom prst="rect">
              <a:avLst/>
            </a:prstGeom>
            <a:noFill/>
          </p:spPr>
          <p:txBody>
            <a:bodyPr wrap="square" rtlCol="0">
              <a:spAutoFit/>
            </a:bodyPr>
            <a:lstStyle/>
            <a:p>
              <a:r>
                <a:rPr lang="en-US" dirty="0"/>
                <a:t>X = number of successes</a:t>
              </a:r>
            </a:p>
            <a:p>
              <a:r>
                <a:rPr lang="en-US" dirty="0"/>
                <a:t>in sample of size n from N objects</a:t>
              </a:r>
            </a:p>
          </p:txBody>
        </p:sp>
        <p:cxnSp>
          <p:nvCxnSpPr>
            <p:cNvPr id="45" name="Straight Connector 44">
              <a:extLst>
                <a:ext uri="{FF2B5EF4-FFF2-40B4-BE49-F238E27FC236}">
                  <a16:creationId xmlns:a16="http://schemas.microsoft.com/office/drawing/2014/main" id="{FA8C9321-B629-4991-ACEB-7742DCF65F5C}"/>
                </a:ext>
              </a:extLst>
            </p:cNvPr>
            <p:cNvCxnSpPr>
              <a:cxnSpLocks/>
            </p:cNvCxnSpPr>
            <p:nvPr/>
          </p:nvCxnSpPr>
          <p:spPr>
            <a:xfrm flipH="1" flipV="1">
              <a:off x="3003169" y="2557843"/>
              <a:ext cx="595506" cy="32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779CE64-7012-4CE7-B31A-8F56A8527380}"/>
                </a:ext>
              </a:extLst>
            </p:cNvPr>
            <p:cNvSpPr txBox="1"/>
            <p:nvPr/>
          </p:nvSpPr>
          <p:spPr>
            <a:xfrm>
              <a:off x="1823853" y="5381881"/>
              <a:ext cx="2713216" cy="646331"/>
            </a:xfrm>
            <a:prstGeom prst="rect">
              <a:avLst/>
            </a:prstGeom>
            <a:noFill/>
          </p:spPr>
          <p:txBody>
            <a:bodyPr wrap="square" rtlCol="0">
              <a:spAutoFit/>
            </a:bodyPr>
            <a:lstStyle/>
            <a:p>
              <a:r>
                <a:rPr lang="en-US" dirty="0"/>
                <a:t>X = number of trials until having r successes</a:t>
              </a:r>
            </a:p>
          </p:txBody>
        </p:sp>
        <p:sp>
          <p:nvSpPr>
            <p:cNvPr id="48" name="TextBox 47">
              <a:extLst>
                <a:ext uri="{FF2B5EF4-FFF2-40B4-BE49-F238E27FC236}">
                  <a16:creationId xmlns:a16="http://schemas.microsoft.com/office/drawing/2014/main" id="{A6C4F436-9428-4EDE-8802-07FB8B92FF27}"/>
                </a:ext>
              </a:extLst>
            </p:cNvPr>
            <p:cNvSpPr txBox="1"/>
            <p:nvPr/>
          </p:nvSpPr>
          <p:spPr>
            <a:xfrm>
              <a:off x="3896652" y="210851"/>
              <a:ext cx="2713216" cy="646331"/>
            </a:xfrm>
            <a:prstGeom prst="rect">
              <a:avLst/>
            </a:prstGeom>
            <a:noFill/>
          </p:spPr>
          <p:txBody>
            <a:bodyPr wrap="square" rtlCol="0">
              <a:spAutoFit/>
            </a:bodyPr>
            <a:lstStyle/>
            <a:p>
              <a:r>
                <a:rPr lang="en-US" dirty="0"/>
                <a:t>X = number of trials until the 1</a:t>
              </a:r>
              <a:r>
                <a:rPr lang="en-US" baseline="30000" dirty="0"/>
                <a:t>st</a:t>
              </a:r>
              <a:r>
                <a:rPr lang="en-US" dirty="0"/>
                <a:t> success</a:t>
              </a:r>
            </a:p>
          </p:txBody>
        </p:sp>
        <p:cxnSp>
          <p:nvCxnSpPr>
            <p:cNvPr id="49" name="Straight Connector 48">
              <a:extLst>
                <a:ext uri="{FF2B5EF4-FFF2-40B4-BE49-F238E27FC236}">
                  <a16:creationId xmlns:a16="http://schemas.microsoft.com/office/drawing/2014/main" id="{45C607D6-7BFF-4C39-AF6C-D4656084135A}"/>
                </a:ext>
              </a:extLst>
            </p:cNvPr>
            <p:cNvCxnSpPr>
              <a:cxnSpLocks/>
            </p:cNvCxnSpPr>
            <p:nvPr/>
          </p:nvCxnSpPr>
          <p:spPr>
            <a:xfrm flipV="1">
              <a:off x="4986920" y="927385"/>
              <a:ext cx="0" cy="322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BBD395-D222-4E44-852E-39549EEF3371}"/>
              </a:ext>
            </a:extLst>
          </p:cNvPr>
          <p:cNvSpPr>
            <a:spLocks noGrp="1"/>
          </p:cNvSpPr>
          <p:nvPr>
            <p:ph type="sldNum" sz="quarter" idx="12"/>
          </p:nvPr>
        </p:nvSpPr>
        <p:spPr/>
        <p:txBody>
          <a:bodyPr/>
          <a:lstStyle/>
          <a:p>
            <a:fld id="{2DEADCFE-5315-4273-BD0A-1896A72C3303}" type="slidenum">
              <a:rPr lang="en-US" smtClean="0"/>
              <a:t>58</a:t>
            </a:fld>
            <a:endParaRPr lang="en-US"/>
          </a:p>
        </p:txBody>
      </p:sp>
      <p:sp>
        <p:nvSpPr>
          <p:cNvPr id="3" name="Footer Placeholder 2">
            <a:extLst>
              <a:ext uri="{FF2B5EF4-FFF2-40B4-BE49-F238E27FC236}">
                <a16:creationId xmlns:a16="http://schemas.microsoft.com/office/drawing/2014/main" id="{2281EFE0-1262-4F07-A6B6-12092BA2DE59}"/>
              </a:ext>
            </a:extLst>
          </p:cNvPr>
          <p:cNvSpPr>
            <a:spLocks noGrp="1"/>
          </p:cNvSpPr>
          <p:nvPr>
            <p:ph type="ftr" sz="quarter" idx="11"/>
          </p:nvPr>
        </p:nvSpPr>
        <p:spPr/>
        <p:txBody>
          <a:bodyPr/>
          <a:lstStyle/>
          <a:p>
            <a:r>
              <a:rPr lang="fr-FR"/>
              <a:t>Chapter 3 - Discrete random variables</a:t>
            </a:r>
            <a:endParaRPr lang="en-US"/>
          </a:p>
        </p:txBody>
      </p:sp>
      <p:sp>
        <p:nvSpPr>
          <p:cNvPr id="4" name="Date Placeholder 3"/>
          <p:cNvSpPr>
            <a:spLocks noGrp="1"/>
          </p:cNvSpPr>
          <p:nvPr>
            <p:ph type="dt" sz="half" idx="10"/>
          </p:nvPr>
        </p:nvSpPr>
        <p:spPr/>
        <p:txBody>
          <a:bodyPr/>
          <a:lstStyle/>
          <a:p>
            <a:fld id="{A4874249-A728-4DE9-A206-D7140638A71D}" type="datetime1">
              <a:rPr lang="en-US" smtClean="0"/>
              <a:t>11/02/2022</a:t>
            </a:fld>
            <a:endParaRPr lang="en-US"/>
          </a:p>
        </p:txBody>
      </p:sp>
    </p:spTree>
    <p:extLst>
      <p:ext uri="{BB962C8B-B14F-4D97-AF65-F5344CB8AC3E}">
        <p14:creationId xmlns:p14="http://schemas.microsoft.com/office/powerpoint/2010/main" val="1162111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2D14-9A6B-4DD9-BFD2-E2BCDC674877}"/>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15007786-6274-4F4F-85BA-A380BF9F8C5F}"/>
              </a:ext>
            </a:extLst>
          </p:cNvPr>
          <p:cNvSpPr>
            <a:spLocks noGrp="1"/>
          </p:cNvSpPr>
          <p:nvPr>
            <p:ph idx="1"/>
          </p:nvPr>
        </p:nvSpPr>
        <p:spPr>
          <a:xfrm>
            <a:off x="838200" y="1253331"/>
            <a:ext cx="10515600" cy="4351338"/>
          </a:xfrm>
        </p:spPr>
        <p:txBody>
          <a:bodyPr>
            <a:normAutofit fontScale="70000" lnSpcReduction="20000"/>
          </a:bodyPr>
          <a:lstStyle/>
          <a:p>
            <a:pPr marL="0" indent="0">
              <a:buNone/>
            </a:pPr>
            <a:r>
              <a:rPr lang="en-US" dirty="0"/>
              <a:t>Determine the distribution of each of the following random variables</a:t>
            </a:r>
          </a:p>
          <a:p>
            <a:pPr marL="0" indent="0">
              <a:buNone/>
            </a:pPr>
            <a:r>
              <a:rPr lang="en-US" dirty="0"/>
              <a:t>a/ Toss n coins, each showing heads with probability p, independently the other tosses. Let X be the total number of heads.</a:t>
            </a:r>
          </a:p>
          <a:p>
            <a:pPr marL="0" indent="0">
              <a:buNone/>
            </a:pPr>
            <a:r>
              <a:rPr lang="en-US" dirty="0"/>
              <a:t>b/ We throw a coin until a head turns up for the second time, where p is the probability that a throw results in a head. Let X be the number of times we have thrown the coin.</a:t>
            </a:r>
          </a:p>
          <a:p>
            <a:pPr marL="0" indent="0">
              <a:buNone/>
            </a:pPr>
            <a:r>
              <a:rPr lang="en-US" dirty="0"/>
              <a:t>c/ There is one error in one of five blocks of a program. To find the error, we test three randomly selected blocks. Let X be the number of errors in these three blocks.</a:t>
            </a:r>
          </a:p>
          <a:p>
            <a:pPr marL="0" indent="0">
              <a:buNone/>
            </a:pPr>
            <a:r>
              <a:rPr lang="en-US" dirty="0"/>
              <a:t>d/ A lab network consisting of 20 computers was attacked by a computer virus. This virus enters each computer with probability 0.4, independently of other computers. Let X denote the number of computers entered by the virus.</a:t>
            </a:r>
          </a:p>
          <a:p>
            <a:pPr marL="0" indent="0">
              <a:buNone/>
            </a:pPr>
            <a:r>
              <a:rPr lang="en-US" dirty="0"/>
              <a:t>e/ Messages arrive at an electronic message center at random times, with an average of 9 messages per hour. Let X be the messages received during the next hour.</a:t>
            </a:r>
          </a:p>
          <a:p>
            <a:pPr marL="0" indent="0">
              <a:buNone/>
            </a:pPr>
            <a:r>
              <a:rPr lang="en-US" dirty="0"/>
              <a:t>f/ Suppose in a certain shipment of 250 Pentium processors there are 17 defective processors. A quality control consultant randomly collects 5 processors for inspection to determine whether or not they are defective. Let X denote the number of defectives in the sample.</a:t>
            </a:r>
          </a:p>
        </p:txBody>
      </p:sp>
      <p:sp>
        <p:nvSpPr>
          <p:cNvPr id="4" name="Slide Number Placeholder 3">
            <a:extLst>
              <a:ext uri="{FF2B5EF4-FFF2-40B4-BE49-F238E27FC236}">
                <a16:creationId xmlns:a16="http://schemas.microsoft.com/office/drawing/2014/main" id="{D3BA62F1-FA8E-42A7-AE93-675E2296D240}"/>
              </a:ext>
            </a:extLst>
          </p:cNvPr>
          <p:cNvSpPr>
            <a:spLocks noGrp="1"/>
          </p:cNvSpPr>
          <p:nvPr>
            <p:ph type="sldNum" sz="quarter" idx="12"/>
          </p:nvPr>
        </p:nvSpPr>
        <p:spPr/>
        <p:txBody>
          <a:bodyPr/>
          <a:lstStyle/>
          <a:p>
            <a:fld id="{2DEADCFE-5315-4273-BD0A-1896A72C3303}" type="slidenum">
              <a:rPr lang="en-US" smtClean="0"/>
              <a:t>59</a:t>
            </a:fld>
            <a:endParaRPr lang="en-US"/>
          </a:p>
        </p:txBody>
      </p:sp>
      <p:sp>
        <p:nvSpPr>
          <p:cNvPr id="5" name="Footer Placeholder 4">
            <a:extLst>
              <a:ext uri="{FF2B5EF4-FFF2-40B4-BE49-F238E27FC236}">
                <a16:creationId xmlns:a16="http://schemas.microsoft.com/office/drawing/2014/main" id="{8E06DFBC-C5F9-446C-AE5F-3D5A0858096C}"/>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2F8BB97E-2E9A-4C3B-9F7F-CCE864619590}" type="datetime1">
              <a:rPr lang="en-US" smtClean="0"/>
              <a:t>11/02/2022</a:t>
            </a:fld>
            <a:endParaRPr lang="en-US"/>
          </a:p>
        </p:txBody>
      </p:sp>
    </p:spTree>
    <p:extLst>
      <p:ext uri="{BB962C8B-B14F-4D97-AF65-F5344CB8AC3E}">
        <p14:creationId xmlns:p14="http://schemas.microsoft.com/office/powerpoint/2010/main" val="419421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DD24-3F48-45FB-881B-2037734A4247}"/>
              </a:ext>
            </a:extLst>
          </p:cNvPr>
          <p:cNvSpPr>
            <a:spLocks noGrp="1"/>
          </p:cNvSpPr>
          <p:nvPr>
            <p:ph type="title"/>
          </p:nvPr>
        </p:nvSpPr>
        <p:spPr/>
        <p:txBody>
          <a:bodyPr/>
          <a:lstStyle/>
          <a:p>
            <a:r>
              <a:rPr lang="en-US" dirty="0"/>
              <a:t>Probability Distribution – Ex1</a:t>
            </a:r>
          </a:p>
        </p:txBody>
      </p:sp>
      <p:sp>
        <p:nvSpPr>
          <p:cNvPr id="3" name="Content Placeholder 2">
            <a:extLst>
              <a:ext uri="{FF2B5EF4-FFF2-40B4-BE49-F238E27FC236}">
                <a16:creationId xmlns:a16="http://schemas.microsoft.com/office/drawing/2014/main" id="{0DC08E2A-2E6B-40E4-AD39-018DC50F859C}"/>
              </a:ext>
            </a:extLst>
          </p:cNvPr>
          <p:cNvSpPr>
            <a:spLocks noGrp="1"/>
          </p:cNvSpPr>
          <p:nvPr>
            <p:ph idx="1"/>
          </p:nvPr>
        </p:nvSpPr>
        <p:spPr>
          <a:xfrm>
            <a:off x="838200" y="1381470"/>
            <a:ext cx="10515600" cy="4351338"/>
          </a:xfrm>
        </p:spPr>
        <p:txBody>
          <a:bodyPr/>
          <a:lstStyle/>
          <a:p>
            <a:pPr marL="0" indent="0">
              <a:buNone/>
            </a:pPr>
            <a:r>
              <a:rPr lang="en-US" dirty="0"/>
              <a:t>Toss a fair coin three times and let </a:t>
            </a:r>
            <a:r>
              <a:rPr lang="en-US" i="1" dirty="0">
                <a:solidFill>
                  <a:srgbClr val="C00000"/>
                </a:solidFill>
              </a:rPr>
              <a:t>X be the number of Heads </a:t>
            </a:r>
            <a:r>
              <a:rPr lang="en-US" dirty="0"/>
              <a:t>observed, X(</a:t>
            </a:r>
            <a:r>
              <a:rPr lang="en-US" dirty="0">
                <a:sym typeface="Symbol" panose="05050102010706020507" pitchFamily="18" charset="2"/>
              </a:rPr>
              <a:t></a:t>
            </a:r>
            <a:r>
              <a:rPr lang="en-US" dirty="0"/>
              <a:t>) </a:t>
            </a:r>
            <a:r>
              <a:rPr lang="en-US" dirty="0">
                <a:sym typeface="Symbol" panose="05050102010706020507" pitchFamily="18" charset="2"/>
              </a:rPr>
              <a:t> {0, 1, 2, 3}.</a:t>
            </a:r>
            <a:r>
              <a:rPr lang="en-US" dirty="0"/>
              <a:t> Then we have the following </a:t>
            </a:r>
            <a:r>
              <a:rPr lang="en-US" i="1" dirty="0">
                <a:solidFill>
                  <a:srgbClr val="C00000"/>
                </a:solidFill>
              </a:rPr>
              <a:t>probabilities</a:t>
            </a:r>
            <a:endParaRPr lang="en-US" dirty="0"/>
          </a:p>
        </p:txBody>
      </p:sp>
      <p:graphicFrame>
        <p:nvGraphicFramePr>
          <p:cNvPr id="5" name="Table 5">
            <a:extLst>
              <a:ext uri="{FF2B5EF4-FFF2-40B4-BE49-F238E27FC236}">
                <a16:creationId xmlns:a16="http://schemas.microsoft.com/office/drawing/2014/main" id="{CABA72EA-7EA9-4CDC-813E-0B4C5176F8AA}"/>
              </a:ext>
            </a:extLst>
          </p:cNvPr>
          <p:cNvGraphicFramePr>
            <a:graphicFrameLocks noGrp="1"/>
          </p:cNvGraphicFramePr>
          <p:nvPr/>
        </p:nvGraphicFramePr>
        <p:xfrm>
          <a:off x="1276361" y="3685467"/>
          <a:ext cx="4763890" cy="975360"/>
        </p:xfrm>
        <a:graphic>
          <a:graphicData uri="http://schemas.openxmlformats.org/drawingml/2006/table">
            <a:tbl>
              <a:tblPr firstRow="1" bandRow="1">
                <a:tableStyleId>{C083E6E3-FA7D-4D7B-A595-EF9225AFEA82}</a:tableStyleId>
              </a:tblPr>
              <a:tblGrid>
                <a:gridCol w="1466899">
                  <a:extLst>
                    <a:ext uri="{9D8B030D-6E8A-4147-A177-3AD203B41FA5}">
                      <a16:colId xmlns:a16="http://schemas.microsoft.com/office/drawing/2014/main" val="2819591817"/>
                    </a:ext>
                  </a:extLst>
                </a:gridCol>
                <a:gridCol w="837127">
                  <a:extLst>
                    <a:ext uri="{9D8B030D-6E8A-4147-A177-3AD203B41FA5}">
                      <a16:colId xmlns:a16="http://schemas.microsoft.com/office/drawing/2014/main" val="388393027"/>
                    </a:ext>
                  </a:extLst>
                </a:gridCol>
                <a:gridCol w="811369">
                  <a:extLst>
                    <a:ext uri="{9D8B030D-6E8A-4147-A177-3AD203B41FA5}">
                      <a16:colId xmlns:a16="http://schemas.microsoft.com/office/drawing/2014/main" val="1278845279"/>
                    </a:ext>
                  </a:extLst>
                </a:gridCol>
                <a:gridCol w="798490">
                  <a:extLst>
                    <a:ext uri="{9D8B030D-6E8A-4147-A177-3AD203B41FA5}">
                      <a16:colId xmlns:a16="http://schemas.microsoft.com/office/drawing/2014/main" val="1460823255"/>
                    </a:ext>
                  </a:extLst>
                </a:gridCol>
                <a:gridCol w="850005">
                  <a:extLst>
                    <a:ext uri="{9D8B030D-6E8A-4147-A177-3AD203B41FA5}">
                      <a16:colId xmlns:a16="http://schemas.microsoft.com/office/drawing/2014/main" val="3824504102"/>
                    </a:ext>
                  </a:extLst>
                </a:gridCol>
              </a:tblGrid>
              <a:tr h="370840">
                <a:tc>
                  <a:txBody>
                    <a:bodyPr/>
                    <a:lstStyle/>
                    <a:p>
                      <a:pPr algn="ctr"/>
                      <a:r>
                        <a:rPr lang="en-US" sz="2600" b="0" dirty="0"/>
                        <a:t>X</a:t>
                      </a:r>
                    </a:p>
                  </a:txBody>
                  <a:tcPr/>
                </a:tc>
                <a:tc>
                  <a:txBody>
                    <a:bodyPr/>
                    <a:lstStyle/>
                    <a:p>
                      <a:pPr algn="ctr"/>
                      <a:r>
                        <a:rPr lang="en-US" sz="2600" b="0" dirty="0"/>
                        <a:t>0</a:t>
                      </a:r>
                    </a:p>
                  </a:txBody>
                  <a:tcPr/>
                </a:tc>
                <a:tc>
                  <a:txBody>
                    <a:bodyPr/>
                    <a:lstStyle/>
                    <a:p>
                      <a:pPr algn="ctr"/>
                      <a:r>
                        <a:rPr lang="en-US" sz="2600" b="0" dirty="0"/>
                        <a:t>1</a:t>
                      </a:r>
                    </a:p>
                  </a:txBody>
                  <a:tcPr/>
                </a:tc>
                <a:tc>
                  <a:txBody>
                    <a:bodyPr/>
                    <a:lstStyle/>
                    <a:p>
                      <a:pPr algn="ctr"/>
                      <a:r>
                        <a:rPr lang="en-US" sz="2600" b="0" dirty="0"/>
                        <a:t>2</a:t>
                      </a:r>
                    </a:p>
                  </a:txBody>
                  <a:tcPr/>
                </a:tc>
                <a:tc>
                  <a:txBody>
                    <a:bodyPr/>
                    <a:lstStyle/>
                    <a:p>
                      <a:pPr algn="ctr"/>
                      <a:r>
                        <a:rPr lang="en-US" sz="2600" b="0" dirty="0"/>
                        <a:t>3</a:t>
                      </a:r>
                    </a:p>
                  </a:txBody>
                  <a:tcPr/>
                </a:tc>
                <a:extLst>
                  <a:ext uri="{0D108BD9-81ED-4DB2-BD59-A6C34878D82A}">
                    <a16:rowId xmlns:a16="http://schemas.microsoft.com/office/drawing/2014/main" val="1977436625"/>
                  </a:ext>
                </a:extLst>
              </a:tr>
              <a:tr h="370840">
                <a:tc>
                  <a:txBody>
                    <a:bodyPr/>
                    <a:lstStyle/>
                    <a:p>
                      <a:pPr algn="ctr"/>
                      <a:r>
                        <a:rPr lang="en-US" sz="2600" dirty="0"/>
                        <a:t>P(X = x)</a:t>
                      </a:r>
                    </a:p>
                  </a:txBody>
                  <a:tcPr/>
                </a:tc>
                <a:tc>
                  <a:txBody>
                    <a:bodyPr/>
                    <a:lstStyle/>
                    <a:p>
                      <a:pPr algn="ctr"/>
                      <a:r>
                        <a:rPr lang="en-US" sz="2600" dirty="0"/>
                        <a:t>1/8</a:t>
                      </a:r>
                    </a:p>
                  </a:txBody>
                  <a:tcPr/>
                </a:tc>
                <a:tc>
                  <a:txBody>
                    <a:bodyPr/>
                    <a:lstStyle/>
                    <a:p>
                      <a:pPr algn="ctr"/>
                      <a:r>
                        <a:rPr lang="en-US" sz="2600" dirty="0"/>
                        <a:t>3/8</a:t>
                      </a:r>
                    </a:p>
                  </a:txBody>
                  <a:tcPr/>
                </a:tc>
                <a:tc>
                  <a:txBody>
                    <a:bodyPr/>
                    <a:lstStyle/>
                    <a:p>
                      <a:pPr algn="ctr"/>
                      <a:r>
                        <a:rPr lang="en-US" sz="2600" dirty="0"/>
                        <a:t>3/8</a:t>
                      </a:r>
                    </a:p>
                  </a:txBody>
                  <a:tcPr/>
                </a:tc>
                <a:tc>
                  <a:txBody>
                    <a:bodyPr/>
                    <a:lstStyle/>
                    <a:p>
                      <a:pPr algn="ctr"/>
                      <a:r>
                        <a:rPr lang="en-US" sz="2600" dirty="0"/>
                        <a:t>1/8</a:t>
                      </a:r>
                    </a:p>
                  </a:txBody>
                  <a:tcPr/>
                </a:tc>
                <a:extLst>
                  <a:ext uri="{0D108BD9-81ED-4DB2-BD59-A6C34878D82A}">
                    <a16:rowId xmlns:a16="http://schemas.microsoft.com/office/drawing/2014/main" val="2814814072"/>
                  </a:ext>
                </a:extLst>
              </a:tr>
            </a:tbl>
          </a:graphicData>
        </a:graphic>
      </p:graphicFrame>
      <p:sp>
        <p:nvSpPr>
          <p:cNvPr id="24" name="TextBox 23">
            <a:extLst>
              <a:ext uri="{FF2B5EF4-FFF2-40B4-BE49-F238E27FC236}">
                <a16:creationId xmlns:a16="http://schemas.microsoft.com/office/drawing/2014/main" id="{54B3D9B0-0056-4854-9D66-1A892C31D8CF}"/>
              </a:ext>
            </a:extLst>
          </p:cNvPr>
          <p:cNvSpPr txBox="1"/>
          <p:nvPr/>
        </p:nvSpPr>
        <p:spPr>
          <a:xfrm>
            <a:off x="3589256" y="2694776"/>
            <a:ext cx="754565" cy="923330"/>
          </a:xfrm>
          <a:prstGeom prst="rect">
            <a:avLst/>
          </a:prstGeom>
          <a:solidFill>
            <a:schemeClr val="accent1">
              <a:lumMod val="60000"/>
              <a:lumOff val="40000"/>
            </a:schemeClr>
          </a:solidFill>
        </p:spPr>
        <p:txBody>
          <a:bodyPr wrap="square" rtlCol="0">
            <a:spAutoFit/>
          </a:bodyPr>
          <a:lstStyle/>
          <a:p>
            <a:pPr algn="ctr"/>
            <a:r>
              <a:rPr lang="en-US" dirty="0">
                <a:solidFill>
                  <a:srgbClr val="C00000"/>
                </a:solidFill>
              </a:rPr>
              <a:t>H</a:t>
            </a:r>
            <a:r>
              <a:rPr lang="en-US" dirty="0"/>
              <a:t>TT T</a:t>
            </a:r>
            <a:r>
              <a:rPr lang="en-US" dirty="0">
                <a:solidFill>
                  <a:srgbClr val="C00000"/>
                </a:solidFill>
              </a:rPr>
              <a:t>H</a:t>
            </a:r>
            <a:r>
              <a:rPr lang="en-US" dirty="0"/>
              <a:t>T TT</a:t>
            </a:r>
            <a:r>
              <a:rPr lang="en-US" dirty="0">
                <a:solidFill>
                  <a:srgbClr val="C00000"/>
                </a:solidFill>
              </a:rPr>
              <a:t>H</a:t>
            </a:r>
          </a:p>
        </p:txBody>
      </p:sp>
      <p:sp>
        <p:nvSpPr>
          <p:cNvPr id="29" name="TextBox 28">
            <a:extLst>
              <a:ext uri="{FF2B5EF4-FFF2-40B4-BE49-F238E27FC236}">
                <a16:creationId xmlns:a16="http://schemas.microsoft.com/office/drawing/2014/main" id="{35139406-0C09-4A07-B90A-57D38F082BA9}"/>
              </a:ext>
            </a:extLst>
          </p:cNvPr>
          <p:cNvSpPr txBox="1"/>
          <p:nvPr/>
        </p:nvSpPr>
        <p:spPr>
          <a:xfrm>
            <a:off x="3364914" y="5082029"/>
            <a:ext cx="2239716" cy="646331"/>
          </a:xfrm>
          <a:prstGeom prst="rect">
            <a:avLst/>
          </a:prstGeom>
          <a:noFill/>
          <a:ln w="19050">
            <a:solidFill>
              <a:schemeClr val="bg2">
                <a:lumMod val="75000"/>
              </a:schemeClr>
            </a:solidFill>
          </a:ln>
        </p:spPr>
        <p:txBody>
          <a:bodyPr wrap="none" rtlCol="0">
            <a:spAutoFit/>
          </a:bodyPr>
          <a:lstStyle/>
          <a:p>
            <a:r>
              <a:rPr lang="en-US" sz="3600" dirty="0">
                <a:sym typeface="Symbol" panose="05050102010706020507" pitchFamily="18" charset="2"/>
              </a:rPr>
              <a:t></a:t>
            </a:r>
            <a:r>
              <a:rPr lang="en-US" sz="3600" baseline="-25000" dirty="0" err="1">
                <a:sym typeface="Symbol" panose="05050102010706020507" pitchFamily="18" charset="2"/>
              </a:rPr>
              <a:t>x</a:t>
            </a:r>
            <a:r>
              <a:rPr lang="en-US" sz="3600" dirty="0" err="1">
                <a:sym typeface="Symbol" panose="05050102010706020507" pitchFamily="18" charset="2"/>
              </a:rPr>
              <a:t>P</a:t>
            </a:r>
            <a:r>
              <a:rPr lang="en-US" sz="3600" dirty="0">
                <a:sym typeface="Symbol" panose="05050102010706020507" pitchFamily="18" charset="2"/>
              </a:rPr>
              <a:t>(x) = 1</a:t>
            </a:r>
            <a:endParaRPr lang="en-US" sz="3600" dirty="0"/>
          </a:p>
        </p:txBody>
      </p:sp>
      <p:sp>
        <p:nvSpPr>
          <p:cNvPr id="30" name="Right Brace 29">
            <a:extLst>
              <a:ext uri="{FF2B5EF4-FFF2-40B4-BE49-F238E27FC236}">
                <a16:creationId xmlns:a16="http://schemas.microsoft.com/office/drawing/2014/main" id="{F69857CF-B18A-4ECF-85C1-4EC00C244D5E}"/>
              </a:ext>
            </a:extLst>
          </p:cNvPr>
          <p:cNvSpPr/>
          <p:nvPr/>
        </p:nvSpPr>
        <p:spPr>
          <a:xfrm rot="5400000">
            <a:off x="4252436" y="3251129"/>
            <a:ext cx="360300" cy="330150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A3FC422-6DD7-43B6-A589-B713F0EEE87C}"/>
              </a:ext>
            </a:extLst>
          </p:cNvPr>
          <p:cNvSpPr txBox="1"/>
          <p:nvPr/>
        </p:nvSpPr>
        <p:spPr>
          <a:xfrm>
            <a:off x="4413319" y="2697508"/>
            <a:ext cx="754565" cy="923330"/>
          </a:xfrm>
          <a:prstGeom prst="rect">
            <a:avLst/>
          </a:prstGeom>
          <a:solidFill>
            <a:srgbClr val="FFFF00"/>
          </a:solidFill>
        </p:spPr>
        <p:txBody>
          <a:bodyPr wrap="square" rtlCol="0">
            <a:spAutoFit/>
          </a:bodyPr>
          <a:lstStyle/>
          <a:p>
            <a:pPr algn="ctr"/>
            <a:r>
              <a:rPr lang="en-US" dirty="0">
                <a:solidFill>
                  <a:srgbClr val="C00000"/>
                </a:solidFill>
              </a:rPr>
              <a:t>HH</a:t>
            </a:r>
            <a:r>
              <a:rPr lang="en-US" dirty="0"/>
              <a:t>T </a:t>
            </a:r>
            <a:r>
              <a:rPr lang="en-US" dirty="0">
                <a:solidFill>
                  <a:srgbClr val="C00000"/>
                </a:solidFill>
              </a:rPr>
              <a:t>H</a:t>
            </a:r>
            <a:r>
              <a:rPr lang="en-US" dirty="0"/>
              <a:t>T</a:t>
            </a:r>
            <a:r>
              <a:rPr lang="en-US" dirty="0">
                <a:solidFill>
                  <a:srgbClr val="C00000"/>
                </a:solidFill>
              </a:rPr>
              <a:t>H</a:t>
            </a:r>
            <a:r>
              <a:rPr lang="en-US" dirty="0"/>
              <a:t> T</a:t>
            </a:r>
            <a:r>
              <a:rPr lang="en-US" dirty="0">
                <a:solidFill>
                  <a:srgbClr val="C00000"/>
                </a:solidFill>
              </a:rPr>
              <a:t>HH</a:t>
            </a:r>
          </a:p>
        </p:txBody>
      </p:sp>
      <p:sp>
        <p:nvSpPr>
          <p:cNvPr id="13" name="TextBox 12">
            <a:extLst>
              <a:ext uri="{FF2B5EF4-FFF2-40B4-BE49-F238E27FC236}">
                <a16:creationId xmlns:a16="http://schemas.microsoft.com/office/drawing/2014/main" id="{758AB00A-1FFD-47ED-8AB5-C37C757E74E7}"/>
              </a:ext>
            </a:extLst>
          </p:cNvPr>
          <p:cNvSpPr txBox="1"/>
          <p:nvPr/>
        </p:nvSpPr>
        <p:spPr>
          <a:xfrm>
            <a:off x="5227348" y="3250728"/>
            <a:ext cx="754565" cy="369332"/>
          </a:xfrm>
          <a:prstGeom prst="rect">
            <a:avLst/>
          </a:prstGeom>
          <a:solidFill>
            <a:srgbClr val="92D050"/>
          </a:solidFill>
        </p:spPr>
        <p:txBody>
          <a:bodyPr wrap="square" rtlCol="0">
            <a:spAutoFit/>
          </a:bodyPr>
          <a:lstStyle/>
          <a:p>
            <a:pPr algn="ctr"/>
            <a:r>
              <a:rPr lang="en-US" dirty="0">
                <a:solidFill>
                  <a:srgbClr val="C00000"/>
                </a:solidFill>
              </a:rPr>
              <a:t>HHH</a:t>
            </a:r>
          </a:p>
        </p:txBody>
      </p:sp>
      <p:sp>
        <p:nvSpPr>
          <p:cNvPr id="14" name="TextBox 13">
            <a:extLst>
              <a:ext uri="{FF2B5EF4-FFF2-40B4-BE49-F238E27FC236}">
                <a16:creationId xmlns:a16="http://schemas.microsoft.com/office/drawing/2014/main" id="{C320E5CC-EBF8-452B-BEDA-25138F0E3B42}"/>
              </a:ext>
            </a:extLst>
          </p:cNvPr>
          <p:cNvSpPr txBox="1"/>
          <p:nvPr/>
        </p:nvSpPr>
        <p:spPr>
          <a:xfrm>
            <a:off x="2768587" y="3250280"/>
            <a:ext cx="754565" cy="369332"/>
          </a:xfrm>
          <a:prstGeom prst="rect">
            <a:avLst/>
          </a:prstGeom>
          <a:solidFill>
            <a:schemeClr val="accent4">
              <a:lumMod val="20000"/>
              <a:lumOff val="80000"/>
            </a:schemeClr>
          </a:solidFill>
        </p:spPr>
        <p:txBody>
          <a:bodyPr wrap="square" rtlCol="0">
            <a:spAutoFit/>
          </a:bodyPr>
          <a:lstStyle/>
          <a:p>
            <a:pPr algn="ctr"/>
            <a:r>
              <a:rPr lang="en-US" dirty="0"/>
              <a:t>TTT </a:t>
            </a:r>
          </a:p>
        </p:txBody>
      </p:sp>
      <p:pic>
        <p:nvPicPr>
          <p:cNvPr id="9" name="Picture 8">
            <a:extLst>
              <a:ext uri="{FF2B5EF4-FFF2-40B4-BE49-F238E27FC236}">
                <a16:creationId xmlns:a16="http://schemas.microsoft.com/office/drawing/2014/main" id="{46BF939F-E21F-4D3B-A39A-11F107FCE999}"/>
              </a:ext>
            </a:extLst>
          </p:cNvPr>
          <p:cNvPicPr>
            <a:picLocks noChangeAspect="1"/>
          </p:cNvPicPr>
          <p:nvPr/>
        </p:nvPicPr>
        <p:blipFill>
          <a:blip r:embed="rId2"/>
          <a:stretch>
            <a:fillRect/>
          </a:stretch>
        </p:blipFill>
        <p:spPr>
          <a:xfrm>
            <a:off x="7004532" y="2625564"/>
            <a:ext cx="2253623" cy="3006894"/>
          </a:xfrm>
          <a:prstGeom prst="rect">
            <a:avLst/>
          </a:prstGeom>
        </p:spPr>
      </p:pic>
      <p:sp>
        <p:nvSpPr>
          <p:cNvPr id="15" name="TextBox 14">
            <a:extLst>
              <a:ext uri="{FF2B5EF4-FFF2-40B4-BE49-F238E27FC236}">
                <a16:creationId xmlns:a16="http://schemas.microsoft.com/office/drawing/2014/main" id="{525AAF9D-58A2-4813-9BE9-9AE0A962AEFD}"/>
              </a:ext>
            </a:extLst>
          </p:cNvPr>
          <p:cNvSpPr txBox="1"/>
          <p:nvPr/>
        </p:nvSpPr>
        <p:spPr>
          <a:xfrm>
            <a:off x="9119001" y="4616795"/>
            <a:ext cx="2502774" cy="1015663"/>
          </a:xfrm>
          <a:prstGeom prst="rect">
            <a:avLst/>
          </a:prstGeom>
          <a:solidFill>
            <a:schemeClr val="bg1"/>
          </a:solidFill>
        </p:spPr>
        <p:txBody>
          <a:bodyPr wrap="square" rtlCol="0">
            <a:spAutoFit/>
          </a:bodyPr>
          <a:lstStyle/>
          <a:p>
            <a:pPr algn="ctr"/>
            <a:r>
              <a:rPr lang="en-US" sz="2000" i="1" dirty="0">
                <a:solidFill>
                  <a:srgbClr val="C00000"/>
                </a:solidFill>
              </a:rPr>
              <a:t>Probability distribution </a:t>
            </a:r>
            <a:r>
              <a:rPr lang="en-US" sz="2000" dirty="0"/>
              <a:t>for number of heads.</a:t>
            </a:r>
          </a:p>
        </p:txBody>
      </p:sp>
      <p:sp>
        <p:nvSpPr>
          <p:cNvPr id="4" name="Slide Number Placeholder 3">
            <a:extLst>
              <a:ext uri="{FF2B5EF4-FFF2-40B4-BE49-F238E27FC236}">
                <a16:creationId xmlns:a16="http://schemas.microsoft.com/office/drawing/2014/main" id="{6C1F1EBD-DDCF-4DA0-BCEB-8576B811509C}"/>
              </a:ext>
            </a:extLst>
          </p:cNvPr>
          <p:cNvSpPr>
            <a:spLocks noGrp="1"/>
          </p:cNvSpPr>
          <p:nvPr>
            <p:ph type="sldNum" sz="quarter" idx="12"/>
          </p:nvPr>
        </p:nvSpPr>
        <p:spPr/>
        <p:txBody>
          <a:bodyPr/>
          <a:lstStyle/>
          <a:p>
            <a:fld id="{2DEADCFE-5315-4273-BD0A-1896A72C3303}" type="slidenum">
              <a:rPr lang="en-US" smtClean="0"/>
              <a:t>6</a:t>
            </a:fld>
            <a:endParaRPr lang="en-US"/>
          </a:p>
        </p:txBody>
      </p:sp>
      <p:sp>
        <p:nvSpPr>
          <p:cNvPr id="6" name="Footer Placeholder 5">
            <a:extLst>
              <a:ext uri="{FF2B5EF4-FFF2-40B4-BE49-F238E27FC236}">
                <a16:creationId xmlns:a16="http://schemas.microsoft.com/office/drawing/2014/main" id="{CD21AA2D-4815-469F-AEC2-5568AD77108A}"/>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63698C6D-146D-48AD-B8BC-4E9F2CC1B52B}" type="datetime1">
              <a:rPr lang="en-US" smtClean="0"/>
              <a:t>11/02/2022</a:t>
            </a:fld>
            <a:endParaRPr lang="en-US"/>
          </a:p>
        </p:txBody>
      </p:sp>
    </p:spTree>
    <p:extLst>
      <p:ext uri="{BB962C8B-B14F-4D97-AF65-F5344CB8AC3E}">
        <p14:creationId xmlns:p14="http://schemas.microsoft.com/office/powerpoint/2010/main" val="36218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12" grpId="0" animBg="1"/>
      <p:bldP spid="13"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EB7D0-A815-4AAD-8584-E5608785D3E0}"/>
              </a:ext>
            </a:extLst>
          </p:cNvPr>
          <p:cNvSpPr>
            <a:spLocks noGrp="1"/>
          </p:cNvSpPr>
          <p:nvPr>
            <p:ph idx="1"/>
          </p:nvPr>
        </p:nvSpPr>
        <p:spPr>
          <a:xfrm>
            <a:off x="723900" y="1341871"/>
            <a:ext cx="10515600" cy="4351338"/>
          </a:xfrm>
        </p:spPr>
        <p:txBody>
          <a:bodyPr>
            <a:normAutofit/>
          </a:bodyPr>
          <a:lstStyle/>
          <a:p>
            <a:pPr marL="0" indent="0" algn="ctr">
              <a:buNone/>
            </a:pPr>
            <a:endParaRPr lang="en-US" sz="5900" b="1" dirty="0">
              <a:latin typeface="Bahnschrift Condensed" panose="020B0502040204020203" pitchFamily="34" charset="0"/>
            </a:endParaRPr>
          </a:p>
          <a:p>
            <a:pPr marL="0" indent="0" algn="ctr">
              <a:buNone/>
            </a:pPr>
            <a:r>
              <a:rPr lang="en-US" sz="12000" b="1" dirty="0">
                <a:latin typeface="Bahnschrift Condensed" panose="020B0502040204020203" pitchFamily="34" charset="0"/>
              </a:rPr>
              <a:t>THANKS</a:t>
            </a:r>
          </a:p>
        </p:txBody>
      </p:sp>
      <p:sp>
        <p:nvSpPr>
          <p:cNvPr id="4" name="Slide Number Placeholder 3">
            <a:extLst>
              <a:ext uri="{FF2B5EF4-FFF2-40B4-BE49-F238E27FC236}">
                <a16:creationId xmlns:a16="http://schemas.microsoft.com/office/drawing/2014/main" id="{9E775D86-A195-4329-B19B-399CD14CAD57}"/>
              </a:ext>
            </a:extLst>
          </p:cNvPr>
          <p:cNvSpPr>
            <a:spLocks noGrp="1"/>
          </p:cNvSpPr>
          <p:nvPr>
            <p:ph type="sldNum" sz="quarter" idx="12"/>
          </p:nvPr>
        </p:nvSpPr>
        <p:spPr/>
        <p:txBody>
          <a:bodyPr/>
          <a:lstStyle/>
          <a:p>
            <a:fld id="{2DEADCFE-5315-4273-BD0A-1896A72C3303}" type="slidenum">
              <a:rPr lang="en-US" smtClean="0"/>
              <a:t>60</a:t>
            </a:fld>
            <a:endParaRPr lang="en-US"/>
          </a:p>
        </p:txBody>
      </p:sp>
      <p:sp>
        <p:nvSpPr>
          <p:cNvPr id="5" name="Footer Placeholder 4">
            <a:extLst>
              <a:ext uri="{FF2B5EF4-FFF2-40B4-BE49-F238E27FC236}">
                <a16:creationId xmlns:a16="http://schemas.microsoft.com/office/drawing/2014/main" id="{42E26C07-E219-46FF-A2F9-54317D7D6FE8}"/>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F9B8F38D-F136-4894-AFB9-115921668DF7}" type="datetime1">
              <a:rPr lang="en-US" smtClean="0"/>
              <a:t>11/02/2022</a:t>
            </a:fld>
            <a:endParaRPr lang="en-US"/>
          </a:p>
        </p:txBody>
      </p:sp>
    </p:spTree>
    <p:extLst>
      <p:ext uri="{BB962C8B-B14F-4D97-AF65-F5344CB8AC3E}">
        <p14:creationId xmlns:p14="http://schemas.microsoft.com/office/powerpoint/2010/main" val="3200776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775D-0AD8-486A-AD2B-74B7175891E3}"/>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27E2AB03-1D4E-41F5-8236-967190B54CED}"/>
              </a:ext>
            </a:extLst>
          </p:cNvPr>
          <p:cNvSpPr>
            <a:spLocks noGrp="1"/>
          </p:cNvSpPr>
          <p:nvPr>
            <p:ph idx="1"/>
          </p:nvPr>
        </p:nvSpPr>
        <p:spPr/>
        <p:txBody>
          <a:bodyPr/>
          <a:lstStyle/>
          <a:p>
            <a:pPr marL="0" indent="0">
              <a:buNone/>
            </a:pPr>
            <a:r>
              <a:rPr lang="en-US" dirty="0"/>
              <a:t>(13x + 17) mod 160 </a:t>
            </a:r>
          </a:p>
          <a:p>
            <a:pPr marL="0" indent="0">
              <a:buNone/>
            </a:pPr>
            <a:r>
              <a:rPr lang="en-US" dirty="0"/>
              <a:t>(23x + 27) mod 160</a:t>
            </a:r>
          </a:p>
          <a:p>
            <a:pPr marL="0" indent="0">
              <a:buNone/>
            </a:pPr>
            <a:r>
              <a:rPr lang="en-US" dirty="0"/>
              <a:t>(33x + 37) mod 160</a:t>
            </a:r>
          </a:p>
        </p:txBody>
      </p:sp>
      <p:sp>
        <p:nvSpPr>
          <p:cNvPr id="4" name="Slide Number Placeholder 3">
            <a:extLst>
              <a:ext uri="{FF2B5EF4-FFF2-40B4-BE49-F238E27FC236}">
                <a16:creationId xmlns:a16="http://schemas.microsoft.com/office/drawing/2014/main" id="{084EE6F9-F279-49DF-A61A-D96176636894}"/>
              </a:ext>
            </a:extLst>
          </p:cNvPr>
          <p:cNvSpPr>
            <a:spLocks noGrp="1"/>
          </p:cNvSpPr>
          <p:nvPr>
            <p:ph type="sldNum" sz="quarter" idx="12"/>
          </p:nvPr>
        </p:nvSpPr>
        <p:spPr/>
        <p:txBody>
          <a:bodyPr/>
          <a:lstStyle/>
          <a:p>
            <a:fld id="{2DEADCFE-5315-4273-BD0A-1896A72C3303}" type="slidenum">
              <a:rPr lang="en-US" smtClean="0"/>
              <a:t>61</a:t>
            </a:fld>
            <a:endParaRPr lang="en-US"/>
          </a:p>
        </p:txBody>
      </p:sp>
      <p:sp>
        <p:nvSpPr>
          <p:cNvPr id="5" name="Footer Placeholder 4">
            <a:extLst>
              <a:ext uri="{FF2B5EF4-FFF2-40B4-BE49-F238E27FC236}">
                <a16:creationId xmlns:a16="http://schemas.microsoft.com/office/drawing/2014/main" id="{E3ADDEBF-A457-45B8-8417-15B3D2D79D9B}"/>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5CE6F558-0BDA-4776-B18E-62261A3AE9D5}" type="datetime1">
              <a:rPr lang="en-US" smtClean="0"/>
              <a:t>11/02/2022</a:t>
            </a:fld>
            <a:endParaRPr lang="en-US"/>
          </a:p>
        </p:txBody>
      </p:sp>
    </p:spTree>
    <p:extLst>
      <p:ext uri="{BB962C8B-B14F-4D97-AF65-F5344CB8AC3E}">
        <p14:creationId xmlns:p14="http://schemas.microsoft.com/office/powerpoint/2010/main" val="345632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DD24-3F48-45FB-881B-2037734A4247}"/>
              </a:ext>
            </a:extLst>
          </p:cNvPr>
          <p:cNvSpPr>
            <a:spLocks noGrp="1"/>
          </p:cNvSpPr>
          <p:nvPr>
            <p:ph type="title"/>
          </p:nvPr>
        </p:nvSpPr>
        <p:spPr/>
        <p:txBody>
          <a:bodyPr/>
          <a:lstStyle/>
          <a:p>
            <a:r>
              <a:rPr lang="en-US"/>
              <a:t>Probability Distribution</a:t>
            </a:r>
            <a:endParaRPr lang="en-US" dirty="0"/>
          </a:p>
        </p:txBody>
      </p:sp>
      <p:sp>
        <p:nvSpPr>
          <p:cNvPr id="3" name="Content Placeholder 2">
            <a:extLst>
              <a:ext uri="{FF2B5EF4-FFF2-40B4-BE49-F238E27FC236}">
                <a16:creationId xmlns:a16="http://schemas.microsoft.com/office/drawing/2014/main" id="{0DC08E2A-2E6B-40E4-AD39-018DC50F859C}"/>
              </a:ext>
            </a:extLst>
          </p:cNvPr>
          <p:cNvSpPr>
            <a:spLocks noGrp="1"/>
          </p:cNvSpPr>
          <p:nvPr>
            <p:ph idx="1"/>
          </p:nvPr>
        </p:nvSpPr>
        <p:spPr>
          <a:xfrm>
            <a:off x="800100" y="2619301"/>
            <a:ext cx="8178800" cy="1800299"/>
          </a:xfrm>
        </p:spPr>
        <p:txBody>
          <a:bodyPr/>
          <a:lstStyle/>
          <a:p>
            <a:pPr marL="0" indent="0">
              <a:buNone/>
            </a:pPr>
            <a:r>
              <a:rPr lang="en-US" b="1" u="sng" dirty="0">
                <a:solidFill>
                  <a:srgbClr val="C00000"/>
                </a:solidFill>
              </a:rPr>
              <a:t>Ex.</a:t>
            </a:r>
            <a:r>
              <a:rPr lang="en-US" dirty="0"/>
              <a:t> </a:t>
            </a:r>
            <a:r>
              <a:rPr lang="en-US" sz="2300" dirty="0"/>
              <a:t>(Digital Channel) There is a chance that a bit transmitted through a digital transmission channel is received in error. Let </a:t>
            </a:r>
            <a:r>
              <a:rPr lang="en-US" sz="2300" dirty="0">
                <a:solidFill>
                  <a:srgbClr val="C00000"/>
                </a:solidFill>
              </a:rPr>
              <a:t>X equal the number of bits in error</a:t>
            </a:r>
            <a:r>
              <a:rPr lang="en-US" sz="2300" dirty="0"/>
              <a:t> in the next four bits transmitted. The possible values for X are {0, 1, 2, 3, 4}. Suppose that the probabilities are</a:t>
            </a:r>
          </a:p>
        </p:txBody>
      </p:sp>
      <p:sp>
        <p:nvSpPr>
          <p:cNvPr id="9" name="TextBox 8">
            <a:extLst>
              <a:ext uri="{FF2B5EF4-FFF2-40B4-BE49-F238E27FC236}">
                <a16:creationId xmlns:a16="http://schemas.microsoft.com/office/drawing/2014/main" id="{30D98DDA-E00B-436A-833E-4F66BD11434B}"/>
              </a:ext>
            </a:extLst>
          </p:cNvPr>
          <p:cNvSpPr txBox="1"/>
          <p:nvPr/>
        </p:nvSpPr>
        <p:spPr>
          <a:xfrm>
            <a:off x="9096756" y="4946458"/>
            <a:ext cx="2598396" cy="646331"/>
          </a:xfrm>
          <a:prstGeom prst="rect">
            <a:avLst/>
          </a:prstGeom>
          <a:noFill/>
        </p:spPr>
        <p:txBody>
          <a:bodyPr wrap="square" rtlCol="0">
            <a:spAutoFit/>
          </a:bodyPr>
          <a:lstStyle/>
          <a:p>
            <a:pPr algn="ctr"/>
            <a:r>
              <a:rPr lang="en-US" i="1" dirty="0">
                <a:solidFill>
                  <a:srgbClr val="C00000"/>
                </a:solidFill>
              </a:rPr>
              <a:t>Probability distribution </a:t>
            </a:r>
            <a:r>
              <a:rPr lang="en-US" dirty="0"/>
              <a:t>for bits in error.</a:t>
            </a:r>
          </a:p>
        </p:txBody>
      </p:sp>
      <p:pic>
        <p:nvPicPr>
          <p:cNvPr id="11" name="Picture 10">
            <a:extLst>
              <a:ext uri="{FF2B5EF4-FFF2-40B4-BE49-F238E27FC236}">
                <a16:creationId xmlns:a16="http://schemas.microsoft.com/office/drawing/2014/main" id="{2099AB57-9110-4CC1-B86B-99CAD97FAE4D}"/>
              </a:ext>
            </a:extLst>
          </p:cNvPr>
          <p:cNvPicPr>
            <a:picLocks noChangeAspect="1"/>
          </p:cNvPicPr>
          <p:nvPr/>
        </p:nvPicPr>
        <p:blipFill>
          <a:blip r:embed="rId2"/>
          <a:stretch>
            <a:fillRect/>
          </a:stretch>
        </p:blipFill>
        <p:spPr>
          <a:xfrm>
            <a:off x="9121192" y="2768022"/>
            <a:ext cx="2524125" cy="2133600"/>
          </a:xfrm>
          <a:prstGeom prst="rect">
            <a:avLst/>
          </a:prstGeom>
        </p:spPr>
      </p:pic>
      <p:graphicFrame>
        <p:nvGraphicFramePr>
          <p:cNvPr id="13" name="Table 13">
            <a:extLst>
              <a:ext uri="{FF2B5EF4-FFF2-40B4-BE49-F238E27FC236}">
                <a16:creationId xmlns:a16="http://schemas.microsoft.com/office/drawing/2014/main" id="{A9C27E23-9E9D-4956-B182-80A2FAFF068C}"/>
              </a:ext>
            </a:extLst>
          </p:cNvPr>
          <p:cNvGraphicFramePr>
            <a:graphicFrameLocks noGrp="1"/>
          </p:cNvGraphicFramePr>
          <p:nvPr>
            <p:extLst>
              <p:ext uri="{D42A27DB-BD31-4B8C-83A1-F6EECF244321}">
                <p14:modId xmlns:p14="http://schemas.microsoft.com/office/powerpoint/2010/main" val="1528702141"/>
              </p:ext>
            </p:extLst>
          </p:nvPr>
        </p:nvGraphicFramePr>
        <p:xfrm>
          <a:off x="1000835" y="4670183"/>
          <a:ext cx="7878300" cy="853440"/>
        </p:xfrm>
        <a:graphic>
          <a:graphicData uri="http://schemas.openxmlformats.org/drawingml/2006/table">
            <a:tbl>
              <a:tblPr firstRow="1" bandRow="1">
                <a:tableStyleId>{F5AB1C69-6EDB-4FF4-983F-18BD219EF322}</a:tableStyleId>
              </a:tblPr>
              <a:tblGrid>
                <a:gridCol w="1313050">
                  <a:extLst>
                    <a:ext uri="{9D8B030D-6E8A-4147-A177-3AD203B41FA5}">
                      <a16:colId xmlns:a16="http://schemas.microsoft.com/office/drawing/2014/main" val="3122300417"/>
                    </a:ext>
                  </a:extLst>
                </a:gridCol>
                <a:gridCol w="1313050">
                  <a:extLst>
                    <a:ext uri="{9D8B030D-6E8A-4147-A177-3AD203B41FA5}">
                      <a16:colId xmlns:a16="http://schemas.microsoft.com/office/drawing/2014/main" val="2957846077"/>
                    </a:ext>
                  </a:extLst>
                </a:gridCol>
                <a:gridCol w="1313050">
                  <a:extLst>
                    <a:ext uri="{9D8B030D-6E8A-4147-A177-3AD203B41FA5}">
                      <a16:colId xmlns:a16="http://schemas.microsoft.com/office/drawing/2014/main" val="321577043"/>
                    </a:ext>
                  </a:extLst>
                </a:gridCol>
                <a:gridCol w="1313050">
                  <a:extLst>
                    <a:ext uri="{9D8B030D-6E8A-4147-A177-3AD203B41FA5}">
                      <a16:colId xmlns:a16="http://schemas.microsoft.com/office/drawing/2014/main" val="1225739467"/>
                    </a:ext>
                  </a:extLst>
                </a:gridCol>
                <a:gridCol w="1313050">
                  <a:extLst>
                    <a:ext uri="{9D8B030D-6E8A-4147-A177-3AD203B41FA5}">
                      <a16:colId xmlns:a16="http://schemas.microsoft.com/office/drawing/2014/main" val="3753529830"/>
                    </a:ext>
                  </a:extLst>
                </a:gridCol>
                <a:gridCol w="1313050">
                  <a:extLst>
                    <a:ext uri="{9D8B030D-6E8A-4147-A177-3AD203B41FA5}">
                      <a16:colId xmlns:a16="http://schemas.microsoft.com/office/drawing/2014/main" val="1268719728"/>
                    </a:ext>
                  </a:extLst>
                </a:gridCol>
              </a:tblGrid>
              <a:tr h="370840">
                <a:tc>
                  <a:txBody>
                    <a:bodyPr/>
                    <a:lstStyle/>
                    <a:p>
                      <a:pPr algn="ctr"/>
                      <a:r>
                        <a:rPr lang="en-US" sz="2200" dirty="0"/>
                        <a:t>X</a:t>
                      </a:r>
                    </a:p>
                  </a:txBody>
                  <a:tcPr>
                    <a:solidFill>
                      <a:schemeClr val="tx2">
                        <a:lumMod val="50000"/>
                      </a:schemeClr>
                    </a:solidFill>
                  </a:tcPr>
                </a:tc>
                <a:tc>
                  <a:txBody>
                    <a:bodyPr/>
                    <a:lstStyle/>
                    <a:p>
                      <a:pPr algn="ctr"/>
                      <a:r>
                        <a:rPr lang="en-US" sz="2200" dirty="0"/>
                        <a:t>0</a:t>
                      </a:r>
                    </a:p>
                  </a:txBody>
                  <a:tcPr>
                    <a:solidFill>
                      <a:schemeClr val="tx2">
                        <a:lumMod val="50000"/>
                      </a:schemeClr>
                    </a:solidFill>
                  </a:tcPr>
                </a:tc>
                <a:tc>
                  <a:txBody>
                    <a:bodyPr/>
                    <a:lstStyle/>
                    <a:p>
                      <a:pPr algn="ctr"/>
                      <a:r>
                        <a:rPr lang="en-US" sz="2200" dirty="0"/>
                        <a:t>1</a:t>
                      </a:r>
                    </a:p>
                  </a:txBody>
                  <a:tcPr>
                    <a:solidFill>
                      <a:schemeClr val="tx2">
                        <a:lumMod val="50000"/>
                      </a:schemeClr>
                    </a:solidFill>
                  </a:tcPr>
                </a:tc>
                <a:tc>
                  <a:txBody>
                    <a:bodyPr/>
                    <a:lstStyle/>
                    <a:p>
                      <a:pPr algn="ctr"/>
                      <a:r>
                        <a:rPr lang="en-US" sz="2200" dirty="0"/>
                        <a:t>2</a:t>
                      </a:r>
                    </a:p>
                  </a:txBody>
                  <a:tcPr>
                    <a:solidFill>
                      <a:schemeClr val="tx2">
                        <a:lumMod val="50000"/>
                      </a:schemeClr>
                    </a:solidFill>
                  </a:tcPr>
                </a:tc>
                <a:tc>
                  <a:txBody>
                    <a:bodyPr/>
                    <a:lstStyle/>
                    <a:p>
                      <a:pPr algn="ctr"/>
                      <a:r>
                        <a:rPr lang="en-US" sz="2200" dirty="0"/>
                        <a:t>3</a:t>
                      </a:r>
                    </a:p>
                  </a:txBody>
                  <a:tcPr>
                    <a:solidFill>
                      <a:schemeClr val="tx2">
                        <a:lumMod val="50000"/>
                      </a:schemeClr>
                    </a:solidFill>
                  </a:tcPr>
                </a:tc>
                <a:tc>
                  <a:txBody>
                    <a:bodyPr/>
                    <a:lstStyle/>
                    <a:p>
                      <a:pPr algn="ctr"/>
                      <a:r>
                        <a:rPr lang="en-US" sz="2200" dirty="0"/>
                        <a:t>4</a:t>
                      </a:r>
                    </a:p>
                  </a:txBody>
                  <a:tcPr>
                    <a:solidFill>
                      <a:schemeClr val="tx2">
                        <a:lumMod val="50000"/>
                      </a:schemeClr>
                    </a:solidFill>
                  </a:tcPr>
                </a:tc>
                <a:extLst>
                  <a:ext uri="{0D108BD9-81ED-4DB2-BD59-A6C34878D82A}">
                    <a16:rowId xmlns:a16="http://schemas.microsoft.com/office/drawing/2014/main" val="2882927896"/>
                  </a:ext>
                </a:extLst>
              </a:tr>
              <a:tr h="370840">
                <a:tc>
                  <a:txBody>
                    <a:bodyPr/>
                    <a:lstStyle/>
                    <a:p>
                      <a:pPr algn="ctr"/>
                      <a:r>
                        <a:rPr lang="en-US" sz="2200" dirty="0"/>
                        <a:t>P(X = x)</a:t>
                      </a:r>
                    </a:p>
                  </a:txBody>
                  <a:tcPr/>
                </a:tc>
                <a:tc>
                  <a:txBody>
                    <a:bodyPr/>
                    <a:lstStyle/>
                    <a:p>
                      <a:pPr algn="ctr"/>
                      <a:r>
                        <a:rPr lang="en-US" sz="2200" dirty="0"/>
                        <a:t>0.6561</a:t>
                      </a:r>
                    </a:p>
                  </a:txBody>
                  <a:tcPr/>
                </a:tc>
                <a:tc>
                  <a:txBody>
                    <a:bodyPr/>
                    <a:lstStyle/>
                    <a:p>
                      <a:pPr algn="ctr"/>
                      <a:r>
                        <a:rPr lang="en-US" sz="2200" dirty="0"/>
                        <a:t>0.2916</a:t>
                      </a:r>
                    </a:p>
                  </a:txBody>
                  <a:tcPr/>
                </a:tc>
                <a:tc>
                  <a:txBody>
                    <a:bodyPr/>
                    <a:lstStyle/>
                    <a:p>
                      <a:pPr algn="ctr"/>
                      <a:r>
                        <a:rPr lang="en-US" sz="2200" dirty="0"/>
                        <a:t>0.0486</a:t>
                      </a:r>
                    </a:p>
                  </a:txBody>
                  <a:tcPr/>
                </a:tc>
                <a:tc>
                  <a:txBody>
                    <a:bodyPr/>
                    <a:lstStyle/>
                    <a:p>
                      <a:pPr algn="ctr"/>
                      <a:r>
                        <a:rPr lang="en-US" sz="2200" dirty="0"/>
                        <a:t>0.0036</a:t>
                      </a:r>
                    </a:p>
                  </a:txBody>
                  <a:tcPr/>
                </a:tc>
                <a:tc>
                  <a:txBody>
                    <a:bodyPr/>
                    <a:lstStyle/>
                    <a:p>
                      <a:pPr algn="ctr"/>
                      <a:r>
                        <a:rPr lang="en-US" sz="2200" dirty="0"/>
                        <a:t>0.0001</a:t>
                      </a:r>
                    </a:p>
                  </a:txBody>
                  <a:tcPr/>
                </a:tc>
                <a:extLst>
                  <a:ext uri="{0D108BD9-81ED-4DB2-BD59-A6C34878D82A}">
                    <a16:rowId xmlns:a16="http://schemas.microsoft.com/office/drawing/2014/main" val="975385497"/>
                  </a:ext>
                </a:extLst>
              </a:tr>
            </a:tbl>
          </a:graphicData>
        </a:graphic>
      </p:graphicFrame>
      <p:sp>
        <p:nvSpPr>
          <p:cNvPr id="5" name="Slide Number Placeholder 4">
            <a:extLst>
              <a:ext uri="{FF2B5EF4-FFF2-40B4-BE49-F238E27FC236}">
                <a16:creationId xmlns:a16="http://schemas.microsoft.com/office/drawing/2014/main" id="{DC206CF1-C780-46D0-A814-795B8C4844B7}"/>
              </a:ext>
            </a:extLst>
          </p:cNvPr>
          <p:cNvSpPr>
            <a:spLocks noGrp="1"/>
          </p:cNvSpPr>
          <p:nvPr>
            <p:ph type="sldNum" sz="quarter" idx="12"/>
          </p:nvPr>
        </p:nvSpPr>
        <p:spPr/>
        <p:txBody>
          <a:bodyPr/>
          <a:lstStyle/>
          <a:p>
            <a:fld id="{2DEADCFE-5315-4273-BD0A-1896A72C3303}" type="slidenum">
              <a:rPr lang="en-US" smtClean="0"/>
              <a:t>7</a:t>
            </a:fld>
            <a:endParaRPr lang="en-US"/>
          </a:p>
        </p:txBody>
      </p:sp>
      <p:sp>
        <p:nvSpPr>
          <p:cNvPr id="6" name="Footer Placeholder 5">
            <a:extLst>
              <a:ext uri="{FF2B5EF4-FFF2-40B4-BE49-F238E27FC236}">
                <a16:creationId xmlns:a16="http://schemas.microsoft.com/office/drawing/2014/main" id="{5ECA85F0-2102-4579-AE51-62CDCFB837F4}"/>
              </a:ext>
            </a:extLst>
          </p:cNvPr>
          <p:cNvSpPr>
            <a:spLocks noGrp="1"/>
          </p:cNvSpPr>
          <p:nvPr>
            <p:ph type="ftr" sz="quarter" idx="11"/>
          </p:nvPr>
        </p:nvSpPr>
        <p:spPr/>
        <p:txBody>
          <a:bodyPr/>
          <a:lstStyle/>
          <a:p>
            <a:r>
              <a:rPr lang="fr-FR"/>
              <a:t>Chapter 3 - Discrete random variables</a:t>
            </a:r>
            <a:endParaRPr lang="en-US"/>
          </a:p>
        </p:txBody>
      </p:sp>
      <p:sp>
        <p:nvSpPr>
          <p:cNvPr id="7" name="Date Placeholder 6"/>
          <p:cNvSpPr>
            <a:spLocks noGrp="1"/>
          </p:cNvSpPr>
          <p:nvPr>
            <p:ph type="dt" sz="half" idx="10"/>
          </p:nvPr>
        </p:nvSpPr>
        <p:spPr/>
        <p:txBody>
          <a:bodyPr/>
          <a:lstStyle/>
          <a:p>
            <a:fld id="{E5CF0591-ABFB-4AC3-BA97-5C4D9C28BDA9}" type="datetime1">
              <a:rPr lang="en-US" smtClean="0"/>
              <a:t>11/02/2022</a:t>
            </a:fld>
            <a:endParaRPr lang="en-US"/>
          </a:p>
        </p:txBody>
      </p:sp>
      <p:sp>
        <p:nvSpPr>
          <p:cNvPr id="8" name="Rounded Rectangle 7"/>
          <p:cNvSpPr/>
          <p:nvPr/>
        </p:nvSpPr>
        <p:spPr>
          <a:xfrm>
            <a:off x="876300" y="1244600"/>
            <a:ext cx="10515600" cy="1205623"/>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The </a:t>
            </a:r>
            <a:r>
              <a:rPr lang="en-US" sz="2400" i="1">
                <a:solidFill>
                  <a:srgbClr val="3333FF"/>
                </a:solidFill>
              </a:rPr>
              <a:t>probability distribution </a:t>
            </a:r>
            <a:r>
              <a:rPr lang="en-US" sz="2400">
                <a:solidFill>
                  <a:schemeClr val="tx1"/>
                </a:solidFill>
              </a:rPr>
              <a:t>of a random variable X is a description of the probabilities associated with the possible values of X.</a:t>
            </a:r>
          </a:p>
        </p:txBody>
      </p:sp>
    </p:spTree>
    <p:extLst>
      <p:ext uri="{BB962C8B-B14F-4D97-AF65-F5344CB8AC3E}">
        <p14:creationId xmlns:p14="http://schemas.microsoft.com/office/powerpoint/2010/main" val="126183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E859-652B-48B1-8334-8DA5032D4331}"/>
              </a:ext>
            </a:extLst>
          </p:cNvPr>
          <p:cNvSpPr>
            <a:spLocks noGrp="1"/>
          </p:cNvSpPr>
          <p:nvPr>
            <p:ph type="title"/>
          </p:nvPr>
        </p:nvSpPr>
        <p:spPr/>
        <p:txBody>
          <a:bodyPr/>
          <a:lstStyle/>
          <a:p>
            <a:r>
              <a:rPr lang="en-US" dirty="0"/>
              <a:t>Probability Mass Functions (</a:t>
            </a:r>
            <a:r>
              <a:rPr lang="en-US" dirty="0" err="1"/>
              <a:t>pmf</a:t>
            </a:r>
            <a:r>
              <a:rPr lang="en-US" dirty="0"/>
              <a:t>)</a:t>
            </a:r>
          </a:p>
        </p:txBody>
      </p:sp>
      <p:sp>
        <p:nvSpPr>
          <p:cNvPr id="4" name="Slide Number Placeholder 3">
            <a:extLst>
              <a:ext uri="{FF2B5EF4-FFF2-40B4-BE49-F238E27FC236}">
                <a16:creationId xmlns:a16="http://schemas.microsoft.com/office/drawing/2014/main" id="{A75D6789-B4B5-451D-80F1-5E10591BDD33}"/>
              </a:ext>
            </a:extLst>
          </p:cNvPr>
          <p:cNvSpPr>
            <a:spLocks noGrp="1"/>
          </p:cNvSpPr>
          <p:nvPr>
            <p:ph type="sldNum" sz="quarter" idx="12"/>
          </p:nvPr>
        </p:nvSpPr>
        <p:spPr/>
        <p:txBody>
          <a:bodyPr/>
          <a:lstStyle/>
          <a:p>
            <a:fld id="{2DEADCFE-5315-4273-BD0A-1896A72C3303}" type="slidenum">
              <a:rPr lang="en-US" smtClean="0"/>
              <a:t>8</a:t>
            </a:fld>
            <a:endParaRPr lang="en-US"/>
          </a:p>
        </p:txBody>
      </p:sp>
      <p:sp>
        <p:nvSpPr>
          <p:cNvPr id="5" name="Footer Placeholder 4">
            <a:extLst>
              <a:ext uri="{FF2B5EF4-FFF2-40B4-BE49-F238E27FC236}">
                <a16:creationId xmlns:a16="http://schemas.microsoft.com/office/drawing/2014/main" id="{84B6E479-43AA-4C45-A2FD-25BE3108E4B0}"/>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0718D1E6-9CB9-4A28-BF01-B31000026C74}" type="datetime1">
              <a:rPr lang="en-US" smtClean="0"/>
              <a:t>11/02/2022</a:t>
            </a:fld>
            <a:endParaRPr lang="en-US"/>
          </a:p>
        </p:txBody>
      </p:sp>
      <p:sp>
        <p:nvSpPr>
          <p:cNvPr id="8" name="Rounded Rectangle 7"/>
          <p:cNvSpPr/>
          <p:nvPr/>
        </p:nvSpPr>
        <p:spPr>
          <a:xfrm>
            <a:off x="609600" y="1333500"/>
            <a:ext cx="10858500" cy="3073400"/>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For a discrete random variable X with possible values x</a:t>
            </a:r>
            <a:r>
              <a:rPr lang="en-US" sz="2400" baseline="-25000">
                <a:solidFill>
                  <a:schemeClr val="tx1"/>
                </a:solidFill>
              </a:rPr>
              <a:t>1</a:t>
            </a:r>
            <a:r>
              <a:rPr lang="en-US" sz="2400">
                <a:solidFill>
                  <a:schemeClr val="tx1"/>
                </a:solidFill>
              </a:rPr>
              <a:t>, x</a:t>
            </a:r>
            <a:r>
              <a:rPr lang="en-US" sz="2400" baseline="-25000">
                <a:solidFill>
                  <a:schemeClr val="tx1"/>
                </a:solidFill>
              </a:rPr>
              <a:t>2</a:t>
            </a:r>
            <a:r>
              <a:rPr lang="en-US" sz="2400">
                <a:solidFill>
                  <a:schemeClr val="tx1"/>
                </a:solidFill>
              </a:rPr>
              <a:t>, …, x</a:t>
            </a:r>
            <a:r>
              <a:rPr lang="en-US" sz="2400" baseline="-25000">
                <a:solidFill>
                  <a:schemeClr val="tx1"/>
                </a:solidFill>
              </a:rPr>
              <a:t>n</a:t>
            </a:r>
            <a:r>
              <a:rPr lang="en-US" sz="2400">
                <a:solidFill>
                  <a:schemeClr val="tx1"/>
                </a:solidFill>
              </a:rPr>
              <a:t>, a </a:t>
            </a:r>
            <a:r>
              <a:rPr lang="en-US" sz="2400" i="1">
                <a:solidFill>
                  <a:srgbClr val="3333FF"/>
                </a:solidFill>
              </a:rPr>
              <a:t>probability mass function</a:t>
            </a:r>
            <a:r>
              <a:rPr lang="en-US" sz="2400" i="1">
                <a:solidFill>
                  <a:schemeClr val="tx1"/>
                </a:solidFill>
              </a:rPr>
              <a:t> </a:t>
            </a:r>
            <a:r>
              <a:rPr lang="en-US" sz="2400">
                <a:solidFill>
                  <a:schemeClr val="tx1"/>
                </a:solidFill>
              </a:rPr>
              <a:t>is a function f such that</a:t>
            </a:r>
          </a:p>
          <a:p>
            <a:endParaRPr lang="en-US" sz="2600">
              <a:solidFill>
                <a:schemeClr val="tx1"/>
              </a:solidFill>
            </a:endParaRPr>
          </a:p>
          <a:p>
            <a:pPr marL="971550" lvl="1" indent="-514350">
              <a:buAutoNum type="arabicParenBoth"/>
            </a:pPr>
            <a:r>
              <a:rPr lang="en-US" sz="2800">
                <a:solidFill>
                  <a:schemeClr val="tx1"/>
                </a:solidFill>
              </a:rPr>
              <a:t> f(x</a:t>
            </a:r>
            <a:r>
              <a:rPr lang="en-US" sz="2800" baseline="-25000">
                <a:solidFill>
                  <a:schemeClr val="tx1"/>
                </a:solidFill>
              </a:rPr>
              <a:t>i</a:t>
            </a:r>
            <a:r>
              <a:rPr lang="en-US" sz="2800">
                <a:solidFill>
                  <a:schemeClr val="tx1"/>
                </a:solidFill>
              </a:rPr>
              <a:t>) </a:t>
            </a:r>
            <a:r>
              <a:rPr lang="en-US" sz="2800">
                <a:solidFill>
                  <a:schemeClr val="tx1"/>
                </a:solidFill>
                <a:latin typeface="Euclid" panose="02020503060505020303" pitchFamily="18" charset="0"/>
              </a:rPr>
              <a:t> </a:t>
            </a:r>
            <a:r>
              <a:rPr lang="en-US" sz="2800">
                <a:solidFill>
                  <a:schemeClr val="tx1"/>
                </a:solidFill>
                <a:latin typeface="Euclid" panose="02020503060505020303" pitchFamily="18" charset="0"/>
                <a:sym typeface="Euclid Math Two" panose="02050601010101010101" pitchFamily="18" charset="2"/>
              </a:rPr>
              <a:t> 0</a:t>
            </a:r>
          </a:p>
          <a:p>
            <a:pPr marL="971550" lvl="1" indent="-514350">
              <a:buAutoNum type="arabicParenBoth"/>
            </a:pPr>
            <a:r>
              <a:rPr lang="en-US" sz="2800">
                <a:solidFill>
                  <a:schemeClr val="tx1"/>
                </a:solidFill>
              </a:rPr>
              <a:t> f(x</a:t>
            </a:r>
            <a:r>
              <a:rPr lang="en-US" sz="2800" baseline="-25000">
                <a:solidFill>
                  <a:schemeClr val="tx1"/>
                </a:solidFill>
              </a:rPr>
              <a:t>i</a:t>
            </a:r>
            <a:r>
              <a:rPr lang="en-US" sz="2800">
                <a:solidFill>
                  <a:schemeClr val="tx1"/>
                </a:solidFill>
              </a:rPr>
              <a:t>) = P(X = x</a:t>
            </a:r>
            <a:r>
              <a:rPr lang="en-US" sz="2800" baseline="-25000">
                <a:solidFill>
                  <a:schemeClr val="tx1"/>
                </a:solidFill>
              </a:rPr>
              <a:t>i</a:t>
            </a:r>
            <a:r>
              <a:rPr lang="en-US" sz="2800">
                <a:solidFill>
                  <a:schemeClr val="tx1"/>
                </a:solidFill>
              </a:rPr>
              <a:t>)</a:t>
            </a:r>
          </a:p>
          <a:p>
            <a:pPr marL="971550" lvl="1" indent="-514350">
              <a:buAutoNum type="arabicParenBoth"/>
            </a:pPr>
            <a:r>
              <a:rPr lang="en-US" sz="2800">
                <a:solidFill>
                  <a:schemeClr val="tx1"/>
                </a:solidFill>
                <a:sym typeface="Symbol" panose="05050102010706020507" pitchFamily="18" charset="2"/>
              </a:rPr>
              <a:t> </a:t>
            </a:r>
            <a:r>
              <a:rPr lang="en-US" sz="2800" baseline="-25000">
                <a:solidFill>
                  <a:schemeClr val="tx1"/>
                </a:solidFill>
                <a:sym typeface="Symbol" panose="05050102010706020507" pitchFamily="18" charset="2"/>
              </a:rPr>
              <a:t>i </a:t>
            </a:r>
            <a:r>
              <a:rPr lang="en-US" sz="2800">
                <a:solidFill>
                  <a:schemeClr val="tx1"/>
                </a:solidFill>
                <a:sym typeface="Symbol" panose="05050102010706020507" pitchFamily="18" charset="2"/>
              </a:rPr>
              <a:t>f(x</a:t>
            </a:r>
            <a:r>
              <a:rPr lang="en-US" sz="2800" baseline="-25000">
                <a:solidFill>
                  <a:schemeClr val="tx1"/>
                </a:solidFill>
                <a:sym typeface="Symbol" panose="05050102010706020507" pitchFamily="18" charset="2"/>
              </a:rPr>
              <a:t>i</a:t>
            </a:r>
            <a:r>
              <a:rPr lang="en-US" sz="2800">
                <a:solidFill>
                  <a:schemeClr val="tx1"/>
                </a:solidFill>
                <a:sym typeface="Symbol" panose="05050102010706020507" pitchFamily="18" charset="2"/>
              </a:rPr>
              <a:t>) = 1</a:t>
            </a:r>
            <a:endParaRPr lang="en-US" sz="2800">
              <a:solidFill>
                <a:schemeClr val="tx1"/>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61F5D3-F78A-4974-A3EE-518A512F29E4}"/>
                  </a:ext>
                </a:extLst>
              </p:cNvPr>
              <p:cNvSpPr txBox="1"/>
              <p:nvPr/>
            </p:nvSpPr>
            <p:spPr>
              <a:xfrm>
                <a:off x="4635500" y="3283597"/>
                <a:ext cx="6616700" cy="2460417"/>
              </a:xfrm>
              <a:prstGeom prst="rect">
                <a:avLst/>
              </a:prstGeom>
              <a:solidFill>
                <a:srgbClr val="FFFF99"/>
              </a:solidFill>
              <a:ln>
                <a:noFill/>
              </a:ln>
            </p:spPr>
            <p:txBody>
              <a:bodyPr wrap="square" rtlCol="0">
                <a:spAutoFit/>
              </a:bodyPr>
              <a:lstStyle/>
              <a:p>
                <a:pPr marL="0" indent="0">
                  <a:buNone/>
                </a:pPr>
                <a:r>
                  <a:rPr lang="en-US" sz="2400" b="1" u="sng" dirty="0">
                    <a:solidFill>
                      <a:srgbClr val="C00000"/>
                    </a:solidFill>
                  </a:rPr>
                  <a:t>Ex.</a:t>
                </a:r>
                <a:r>
                  <a:rPr lang="en-US" sz="2400" b="1" dirty="0">
                    <a:solidFill>
                      <a:srgbClr val="C00000"/>
                    </a:solidFill>
                  </a:rPr>
                  <a:t> </a:t>
                </a:r>
                <a:r>
                  <a:rPr lang="en-US" sz="2400" dirty="0"/>
                  <a:t>Verify that the following function is a </a:t>
                </a:r>
                <a:r>
                  <a:rPr lang="en-US" sz="2400" i="1" dirty="0" err="1">
                    <a:solidFill>
                      <a:srgbClr val="C00000"/>
                    </a:solidFill>
                  </a:rPr>
                  <a:t>pmf</a:t>
                </a:r>
                <a:r>
                  <a:rPr lang="en-US" sz="2400" dirty="0"/>
                  <a:t>.</a:t>
                </a:r>
              </a:p>
              <a:p>
                <a:pPr marL="0" indent="0" algn="ctr">
                  <a:buNone/>
                </a:pPr>
                <a:r>
                  <a:rPr lang="en-US" sz="2400" dirty="0">
                    <a:solidFill>
                      <a:srgbClr val="3333FF"/>
                    </a:solidFill>
                  </a:rPr>
                  <a:t>f(x) = </a:t>
                </a:r>
                <a14:m>
                  <m:oMath xmlns:m="http://schemas.openxmlformats.org/officeDocument/2006/math">
                    <m:f>
                      <m:fPr>
                        <m:ctrlPr>
                          <a:rPr lang="en-US" sz="2400" i="1" smtClean="0">
                            <a:solidFill>
                              <a:srgbClr val="3333FF"/>
                            </a:solidFill>
                            <a:latin typeface="Cambria Math" panose="02040503050406030204" pitchFamily="18" charset="0"/>
                          </a:rPr>
                        </m:ctrlPr>
                      </m:fPr>
                      <m:num>
                        <m:r>
                          <m:rPr>
                            <m:nor/>
                          </m:rPr>
                          <a:rPr lang="en-US" sz="2400" dirty="0" smtClean="0">
                            <a:solidFill>
                              <a:srgbClr val="3333FF"/>
                            </a:solidFill>
                          </a:rPr>
                          <m:t>2</m:t>
                        </m:r>
                        <m:r>
                          <m:rPr>
                            <m:nor/>
                          </m:rPr>
                          <a:rPr lang="en-US" sz="2400" dirty="0" smtClean="0">
                            <a:solidFill>
                              <a:srgbClr val="3333FF"/>
                            </a:solidFill>
                          </a:rPr>
                          <m:t>x</m:t>
                        </m:r>
                        <m:r>
                          <m:rPr>
                            <m:nor/>
                          </m:rPr>
                          <a:rPr lang="en-US" sz="2400" b="0" i="0" dirty="0" smtClean="0">
                            <a:solidFill>
                              <a:srgbClr val="3333FF"/>
                            </a:solidFill>
                          </a:rPr>
                          <m:t> + 1</m:t>
                        </m:r>
                      </m:num>
                      <m:den>
                        <m:r>
                          <m:rPr>
                            <m:nor/>
                          </m:rPr>
                          <a:rPr lang="en-US" sz="2400" dirty="0" smtClean="0">
                            <a:solidFill>
                              <a:srgbClr val="3333FF"/>
                            </a:solidFill>
                          </a:rPr>
                          <m:t>2</m:t>
                        </m:r>
                        <m:r>
                          <m:rPr>
                            <m:nor/>
                          </m:rPr>
                          <a:rPr lang="en-US" sz="2400" b="0" i="0" dirty="0" smtClean="0">
                            <a:solidFill>
                              <a:srgbClr val="3333FF"/>
                            </a:solidFill>
                          </a:rPr>
                          <m:t>5</m:t>
                        </m:r>
                      </m:den>
                    </m:f>
                  </m:oMath>
                </a14:m>
                <a:r>
                  <a:rPr lang="en-US" sz="2400" dirty="0"/>
                  <a:t>, x = 0, 1, 2, 3, 4</a:t>
                </a:r>
              </a:p>
              <a:p>
                <a:pPr marL="0" indent="0" algn="ctr">
                  <a:buNone/>
                </a:pPr>
                <a:endParaRPr lang="en-US" sz="2400" dirty="0"/>
              </a:p>
              <a:p>
                <a:pPr marL="514350" indent="-514350">
                  <a:buAutoNum type="arabicParenBoth"/>
                </a:pPr>
                <a:r>
                  <a:rPr lang="en-US" sz="2200" dirty="0">
                    <a:sym typeface="Symbol" panose="05050102010706020507" pitchFamily="18" charset="2"/>
                  </a:rPr>
                  <a:t>f(x) </a:t>
                </a:r>
                <a:r>
                  <a:rPr lang="en-US" sz="2200" dirty="0">
                    <a:sym typeface="Euclid Math Two" panose="02050601010101010101" pitchFamily="18" charset="2"/>
                  </a:rPr>
                  <a:t> 0</a:t>
                </a:r>
              </a:p>
              <a:p>
                <a:pPr marL="514350" indent="-514350">
                  <a:buAutoNum type="arabicParenBoth"/>
                </a:pPr>
                <a:r>
                  <a:rPr lang="en-US" sz="2200" dirty="0">
                    <a:sym typeface="Symbol" panose="05050102010706020507" pitchFamily="18" charset="2"/>
                  </a:rPr>
                  <a:t>f(x) = P(X = x), and P(X = 4) = f(4) = 9/25</a:t>
                </a:r>
              </a:p>
              <a:p>
                <a:pPr marL="514350" indent="-514350">
                  <a:buAutoNum type="arabicParenBoth"/>
                </a:pPr>
                <a:r>
                  <a:rPr lang="en-US" sz="2200" dirty="0">
                    <a:sym typeface="Symbol" panose="05050102010706020507" pitchFamily="18" charset="2"/>
                  </a:rPr>
                  <a:t></a:t>
                </a:r>
                <a:r>
                  <a:rPr lang="en-US" sz="2200" baseline="-25000" dirty="0" err="1">
                    <a:sym typeface="Symbol" panose="05050102010706020507" pitchFamily="18" charset="2"/>
                  </a:rPr>
                  <a:t>i</a:t>
                </a:r>
                <a:r>
                  <a:rPr lang="en-US" sz="2200" baseline="-25000" dirty="0">
                    <a:sym typeface="Symbol" panose="05050102010706020507" pitchFamily="18" charset="2"/>
                  </a:rPr>
                  <a:t> </a:t>
                </a:r>
                <a:r>
                  <a:rPr lang="en-US" sz="2200" dirty="0">
                    <a:sym typeface="Symbol" panose="05050102010706020507" pitchFamily="18" charset="2"/>
                  </a:rPr>
                  <a:t>f(x</a:t>
                </a:r>
                <a:r>
                  <a:rPr lang="en-US" sz="2200" baseline="-25000" dirty="0">
                    <a:sym typeface="Symbol" panose="05050102010706020507" pitchFamily="18" charset="2"/>
                  </a:rPr>
                  <a:t>i</a:t>
                </a:r>
                <a:r>
                  <a:rPr lang="en-US" sz="2200" dirty="0">
                    <a:sym typeface="Symbol" panose="05050102010706020507" pitchFamily="18" charset="2"/>
                  </a:rPr>
                  <a:t>) = f(0) + f(1) + f(2) + f(3) + f(4) = 1</a:t>
                </a:r>
                <a:endParaRPr lang="en-US" sz="2400" dirty="0"/>
              </a:p>
            </p:txBody>
          </p:sp>
        </mc:Choice>
        <mc:Fallback xmlns="">
          <p:sp>
            <p:nvSpPr>
              <p:cNvPr id="7" name="TextBox 6">
                <a:extLst>
                  <a:ext uri="{FF2B5EF4-FFF2-40B4-BE49-F238E27FC236}">
                    <a16:creationId xmlns:a16="http://schemas.microsoft.com/office/drawing/2014/main" xmlns:a14="http://schemas.microsoft.com/office/drawing/2010/main" xmlns="" id="{9061F5D3-F78A-4974-A3EE-518A512F29E4}"/>
                  </a:ext>
                </a:extLst>
              </p:cNvPr>
              <p:cNvSpPr txBox="1">
                <a:spLocks noRot="1" noChangeAspect="1" noMove="1" noResize="1" noEditPoints="1" noAdjustHandles="1" noChangeArrowheads="1" noChangeShapeType="1" noTextEdit="1"/>
              </p:cNvSpPr>
              <p:nvPr/>
            </p:nvSpPr>
            <p:spPr>
              <a:xfrm>
                <a:off x="4635500" y="3283597"/>
                <a:ext cx="6616700" cy="2460417"/>
              </a:xfrm>
              <a:prstGeom prst="rect">
                <a:avLst/>
              </a:prstGeom>
              <a:blipFill rotWithShape="1">
                <a:blip r:embed="rId2"/>
                <a:stretch>
                  <a:fillRect l="-1381" t="-1737" b="-421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7069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3175C-F9EE-4064-BFA0-9F6C126F68DA}"/>
              </a:ext>
            </a:extLst>
          </p:cNvPr>
          <p:cNvPicPr>
            <a:picLocks noChangeAspect="1"/>
          </p:cNvPicPr>
          <p:nvPr/>
        </p:nvPicPr>
        <p:blipFill>
          <a:blip r:embed="rId2"/>
          <a:stretch>
            <a:fillRect/>
          </a:stretch>
        </p:blipFill>
        <p:spPr>
          <a:xfrm>
            <a:off x="7295948" y="2070100"/>
            <a:ext cx="3967342" cy="2982694"/>
          </a:xfrm>
          <a:prstGeom prst="rect">
            <a:avLst/>
          </a:prstGeom>
        </p:spPr>
      </p:pic>
      <p:sp>
        <p:nvSpPr>
          <p:cNvPr id="2" name="Title 1">
            <a:extLst>
              <a:ext uri="{FF2B5EF4-FFF2-40B4-BE49-F238E27FC236}">
                <a16:creationId xmlns:a16="http://schemas.microsoft.com/office/drawing/2014/main" id="{C49AB9FF-2A62-4C51-A0DD-B36EB1B1AC82}"/>
              </a:ext>
            </a:extLst>
          </p:cNvPr>
          <p:cNvSpPr>
            <a:spLocks noGrp="1"/>
          </p:cNvSpPr>
          <p:nvPr>
            <p:ph type="title"/>
          </p:nvPr>
        </p:nvSpPr>
        <p:spPr/>
        <p:txBody>
          <a:bodyPr/>
          <a:lstStyle/>
          <a:p>
            <a:r>
              <a:rPr lang="en-US" dirty="0"/>
              <a:t>Probability Mass Functions (</a:t>
            </a:r>
            <a:r>
              <a:rPr lang="en-US" dirty="0" err="1"/>
              <a:t>pmf</a:t>
            </a:r>
            <a:r>
              <a:rPr lang="en-US" dirty="0"/>
              <a:t>) - 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4DE336-8B72-4A13-A04C-D8C164F8CEFC}"/>
                  </a:ext>
                </a:extLst>
              </p:cNvPr>
              <p:cNvSpPr>
                <a:spLocks noGrp="1"/>
              </p:cNvSpPr>
              <p:nvPr>
                <p:ph idx="1"/>
              </p:nvPr>
            </p:nvSpPr>
            <p:spPr>
              <a:xfrm>
                <a:off x="838200" y="1473922"/>
                <a:ext cx="10515600" cy="4351338"/>
              </a:xfrm>
            </p:spPr>
            <p:txBody>
              <a:bodyPr>
                <a:normAutofit/>
              </a:bodyPr>
              <a:lstStyle/>
              <a:p>
                <a:pPr marL="0" indent="0">
                  <a:buNone/>
                </a:pPr>
                <a:r>
                  <a:rPr lang="en-US" dirty="0"/>
                  <a:t>Given the </a:t>
                </a:r>
                <a:r>
                  <a:rPr lang="en-US" i="1" dirty="0" err="1">
                    <a:solidFill>
                      <a:srgbClr val="C00000"/>
                    </a:solidFill>
                  </a:rPr>
                  <a:t>pmf</a:t>
                </a:r>
                <a:r>
                  <a:rPr lang="en-US" dirty="0"/>
                  <a:t> f(x), determine the probabilities.</a:t>
                </a:r>
              </a:p>
              <a:p>
                <a:pPr marL="0" indent="0">
                  <a:buNone/>
                </a:pPr>
                <a:r>
                  <a:rPr lang="en-US" dirty="0">
                    <a:solidFill>
                      <a:srgbClr val="3333FF"/>
                    </a:solidFill>
                  </a:rPr>
                  <a:t>f(x) = </a:t>
                </a:r>
                <a14:m>
                  <m:oMath xmlns:m="http://schemas.openxmlformats.org/officeDocument/2006/math">
                    <m:f>
                      <m:fPr>
                        <m:ctrlPr>
                          <a:rPr lang="en-US" i="1" smtClean="0">
                            <a:solidFill>
                              <a:srgbClr val="3333FF"/>
                            </a:solidFill>
                            <a:latin typeface="Cambria Math" panose="02040503050406030204" pitchFamily="18" charset="0"/>
                          </a:rPr>
                        </m:ctrlPr>
                      </m:fPr>
                      <m:num>
                        <m:r>
                          <m:rPr>
                            <m:nor/>
                          </m:rPr>
                          <a:rPr lang="en-US" dirty="0" smtClean="0">
                            <a:solidFill>
                              <a:srgbClr val="3333FF"/>
                            </a:solidFill>
                          </a:rPr>
                          <m:t>2</m:t>
                        </m:r>
                        <m:r>
                          <m:rPr>
                            <m:nor/>
                          </m:rPr>
                          <a:rPr lang="en-US" dirty="0" smtClean="0">
                            <a:solidFill>
                              <a:srgbClr val="3333FF"/>
                            </a:solidFill>
                          </a:rPr>
                          <m:t>x</m:t>
                        </m:r>
                        <m:r>
                          <m:rPr>
                            <m:nor/>
                          </m:rPr>
                          <a:rPr lang="en-US" b="0" i="0" dirty="0" smtClean="0">
                            <a:solidFill>
                              <a:srgbClr val="3333FF"/>
                            </a:solidFill>
                          </a:rPr>
                          <m:t> + 1</m:t>
                        </m:r>
                      </m:num>
                      <m:den>
                        <m:r>
                          <m:rPr>
                            <m:nor/>
                          </m:rPr>
                          <a:rPr lang="en-US" dirty="0" smtClean="0">
                            <a:solidFill>
                              <a:srgbClr val="3333FF"/>
                            </a:solidFill>
                          </a:rPr>
                          <m:t>2</m:t>
                        </m:r>
                        <m:r>
                          <m:rPr>
                            <m:nor/>
                          </m:rPr>
                          <a:rPr lang="en-US" b="0" i="0" dirty="0" smtClean="0">
                            <a:solidFill>
                              <a:srgbClr val="3333FF"/>
                            </a:solidFill>
                          </a:rPr>
                          <m:t>5</m:t>
                        </m:r>
                      </m:den>
                    </m:f>
                  </m:oMath>
                </a14:m>
                <a:r>
                  <a:rPr lang="en-US" dirty="0"/>
                  <a:t>, x = 0, 1, 2, 3, 4</a:t>
                </a:r>
              </a:p>
              <a:p>
                <a:pPr marL="0" indent="0">
                  <a:buNone/>
                </a:pPr>
                <a:r>
                  <a:rPr lang="en-US" dirty="0"/>
                  <a:t>	</a:t>
                </a:r>
              </a:p>
              <a:p>
                <a:pPr marL="0" indent="0">
                  <a:buNone/>
                </a:pPr>
                <a:r>
                  <a:rPr lang="en-US" sz="2600" dirty="0"/>
                  <a:t>a/ P(X = 4)		b/ P(X </a:t>
                </a:r>
                <a:r>
                  <a:rPr lang="en-US" sz="2600" dirty="0">
                    <a:sym typeface="Euclid Math Two" panose="02050601010101010101" pitchFamily="18" charset="2"/>
                  </a:rPr>
                  <a:t> 3</a:t>
                </a:r>
                <a:r>
                  <a:rPr lang="en-US" sz="2600" dirty="0"/>
                  <a:t>)</a:t>
                </a:r>
              </a:p>
              <a:p>
                <a:pPr marL="0" indent="0">
                  <a:buNone/>
                </a:pPr>
                <a:r>
                  <a:rPr lang="en-US" sz="2600" dirty="0"/>
                  <a:t>c/ P(2 </a:t>
                </a:r>
                <a:r>
                  <a:rPr lang="en-US" sz="2600" dirty="0">
                    <a:sym typeface="Euclid Math Two" panose="02050601010101010101" pitchFamily="18" charset="2"/>
                  </a:rPr>
                  <a:t> X  4</a:t>
                </a:r>
                <a:r>
                  <a:rPr lang="en-US" sz="2600" dirty="0"/>
                  <a:t>)	d/ P(X &gt; -3)</a:t>
                </a:r>
              </a:p>
              <a:p>
                <a:pPr marL="0" indent="0">
                  <a:buNone/>
                </a:pPr>
                <a:r>
                  <a:rPr lang="en-US" sz="2600" dirty="0"/>
                  <a:t>---</a:t>
                </a:r>
              </a:p>
              <a:p>
                <a:pPr marL="0" indent="0">
                  <a:buNone/>
                </a:pPr>
                <a:r>
                  <a:rPr lang="en-US" sz="2600" dirty="0"/>
                  <a:t>c/ P(2 </a:t>
                </a:r>
                <a:r>
                  <a:rPr lang="en-US" sz="2600" dirty="0">
                    <a:sym typeface="Euclid Math Two" panose="02050601010101010101" pitchFamily="18" charset="2"/>
                  </a:rPr>
                  <a:t> X  4</a:t>
                </a:r>
                <a:r>
                  <a:rPr lang="en-US" sz="2600" dirty="0"/>
                  <a:t>) = P(X = 2) + P(X = 3) + P(X = 4)</a:t>
                </a:r>
              </a:p>
              <a:p>
                <a:pPr marL="0" indent="0">
                  <a:buNone/>
                </a:pPr>
                <a:r>
                  <a:rPr lang="en-US" sz="2600" dirty="0"/>
                  <a:t>= (2</a:t>
                </a:r>
                <a:r>
                  <a:rPr lang="en-US" sz="2600" dirty="0">
                    <a:sym typeface="Symbol" panose="05050102010706020507" pitchFamily="18" charset="2"/>
                  </a:rPr>
                  <a:t></a:t>
                </a:r>
                <a:r>
                  <a:rPr lang="en-US" sz="2600" dirty="0"/>
                  <a:t>2 +1)/25 + (2</a:t>
                </a:r>
                <a:r>
                  <a:rPr lang="en-US" sz="2600" dirty="0">
                    <a:sym typeface="Symbol" panose="05050102010706020507" pitchFamily="18" charset="2"/>
                  </a:rPr>
                  <a:t></a:t>
                </a:r>
                <a:r>
                  <a:rPr lang="en-US" sz="2600" dirty="0"/>
                  <a:t>3 + 1)/25 + (2</a:t>
                </a:r>
                <a:r>
                  <a:rPr lang="en-US" sz="2600" dirty="0">
                    <a:sym typeface="Symbol" panose="05050102010706020507" pitchFamily="18" charset="2"/>
                  </a:rPr>
                  <a:t>4 + 1)/25 = 21/25</a:t>
                </a:r>
                <a:endParaRPr lang="en-US" sz="26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B44DE336-8B72-4A13-A04C-D8C164F8CEFC}"/>
                  </a:ext>
                </a:extLst>
              </p:cNvPr>
              <p:cNvSpPr>
                <a:spLocks noGrp="1" noRot="1" noChangeAspect="1" noMove="1" noResize="1" noEditPoints="1" noAdjustHandles="1" noChangeArrowheads="1" noChangeShapeType="1" noTextEdit="1"/>
              </p:cNvSpPr>
              <p:nvPr>
                <p:ph idx="1"/>
              </p:nvPr>
            </p:nvSpPr>
            <p:spPr>
              <a:xfrm>
                <a:off x="838200" y="1473922"/>
                <a:ext cx="10515600" cy="4351338"/>
              </a:xfrm>
              <a:blipFill rotWithShape="1">
                <a:blip r:embed="rId3"/>
                <a:stretch>
                  <a:fillRect l="-1217" t="-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36EA178-14A6-48F4-A5C4-9828EC408CC9}"/>
              </a:ext>
            </a:extLst>
          </p:cNvPr>
          <p:cNvSpPr>
            <a:spLocks noGrp="1"/>
          </p:cNvSpPr>
          <p:nvPr>
            <p:ph type="sldNum" sz="quarter" idx="12"/>
          </p:nvPr>
        </p:nvSpPr>
        <p:spPr/>
        <p:txBody>
          <a:bodyPr/>
          <a:lstStyle/>
          <a:p>
            <a:fld id="{2DEADCFE-5315-4273-BD0A-1896A72C3303}" type="slidenum">
              <a:rPr lang="en-US" smtClean="0"/>
              <a:t>9</a:t>
            </a:fld>
            <a:endParaRPr lang="en-US"/>
          </a:p>
        </p:txBody>
      </p:sp>
      <p:sp>
        <p:nvSpPr>
          <p:cNvPr id="5" name="Footer Placeholder 4">
            <a:extLst>
              <a:ext uri="{FF2B5EF4-FFF2-40B4-BE49-F238E27FC236}">
                <a16:creationId xmlns:a16="http://schemas.microsoft.com/office/drawing/2014/main" id="{3AA13998-0865-4E3D-8E04-4F3FA8145B03}"/>
              </a:ext>
            </a:extLst>
          </p:cNvPr>
          <p:cNvSpPr>
            <a:spLocks noGrp="1"/>
          </p:cNvSpPr>
          <p:nvPr>
            <p:ph type="ftr" sz="quarter" idx="11"/>
          </p:nvPr>
        </p:nvSpPr>
        <p:spPr/>
        <p:txBody>
          <a:bodyPr/>
          <a:lstStyle/>
          <a:p>
            <a:r>
              <a:rPr lang="fr-FR"/>
              <a:t>Chapter 3 - Discrete random variables</a:t>
            </a:r>
            <a:endParaRPr lang="en-US"/>
          </a:p>
        </p:txBody>
      </p:sp>
      <p:sp>
        <p:nvSpPr>
          <p:cNvPr id="6" name="Date Placeholder 5"/>
          <p:cNvSpPr>
            <a:spLocks noGrp="1"/>
          </p:cNvSpPr>
          <p:nvPr>
            <p:ph type="dt" sz="half" idx="10"/>
          </p:nvPr>
        </p:nvSpPr>
        <p:spPr/>
        <p:txBody>
          <a:bodyPr/>
          <a:lstStyle/>
          <a:p>
            <a:fld id="{F86ED642-A71D-4A5B-871A-2747DE8CC758}" type="datetime1">
              <a:rPr lang="en-US" smtClean="0"/>
              <a:t>11/02/2022</a:t>
            </a:fld>
            <a:endParaRPr lang="en-US"/>
          </a:p>
        </p:txBody>
      </p:sp>
    </p:spTree>
    <p:extLst>
      <p:ext uri="{BB962C8B-B14F-4D97-AF65-F5344CB8AC3E}">
        <p14:creationId xmlns:p14="http://schemas.microsoft.com/office/powerpoint/2010/main" val="288172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25201</TotalTime>
  <Words>6147</Words>
  <Application>Microsoft Office PowerPoint</Application>
  <PresentationFormat>Widescreen</PresentationFormat>
  <Paragraphs>811</Paragraphs>
  <Slides>61</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1" baseType="lpstr">
      <vt:lpstr>Arial</vt:lpstr>
      <vt:lpstr>Bahnschrift Condensed</vt:lpstr>
      <vt:lpstr>Calibri</vt:lpstr>
      <vt:lpstr>Cambria Math</vt:lpstr>
      <vt:lpstr>Euclid</vt:lpstr>
      <vt:lpstr>Helvetica</vt:lpstr>
      <vt:lpstr>Symbol</vt:lpstr>
      <vt:lpstr>Wingdings</vt:lpstr>
      <vt:lpstr>Office Theme</vt:lpstr>
      <vt:lpstr>Equation</vt:lpstr>
      <vt:lpstr>Discrete Random Variables and Probability Distributions</vt:lpstr>
      <vt:lpstr>LO</vt:lpstr>
      <vt:lpstr>PowerPoint Presentation</vt:lpstr>
      <vt:lpstr>Random Variables</vt:lpstr>
      <vt:lpstr>Random variables – Ex</vt:lpstr>
      <vt:lpstr>Probability Distribution – Ex1</vt:lpstr>
      <vt:lpstr>Probability Distribution</vt:lpstr>
      <vt:lpstr>Probability Mass Functions (pmf)</vt:lpstr>
      <vt:lpstr>Probability Mass Functions (pmf) - Ex</vt:lpstr>
      <vt:lpstr>Cumulative Distribution Function (cdf)</vt:lpstr>
      <vt:lpstr>Pmf vs cdf</vt:lpstr>
      <vt:lpstr>Cdf - Ex</vt:lpstr>
      <vt:lpstr>Mean and Variance</vt:lpstr>
      <vt:lpstr>Mean and Variance -  Ex</vt:lpstr>
      <vt:lpstr>Mean and Variance -  Ex</vt:lpstr>
      <vt:lpstr>Expected Value of a Function of a Discrete Random Variable</vt:lpstr>
      <vt:lpstr>Some Useful properties</vt:lpstr>
      <vt:lpstr>Discrete Uniform Distribution</vt:lpstr>
      <vt:lpstr>Discrete Uniform Distribution</vt:lpstr>
      <vt:lpstr>Discrete Uniform Distribution – Ex </vt:lpstr>
      <vt:lpstr>Bernoulli trials</vt:lpstr>
      <vt:lpstr>Bernoulli trials – Ex</vt:lpstr>
      <vt:lpstr>Binomial Distribution (bi = two: two outcomes {success, failure})</vt:lpstr>
      <vt:lpstr>Binomial Distribution – Ex</vt:lpstr>
      <vt:lpstr>Binomial distribution – selected n and p</vt:lpstr>
      <vt:lpstr>Binomial distribution – R-Ex </vt:lpstr>
      <vt:lpstr>Binomial Distribution - Mean and Variance</vt:lpstr>
      <vt:lpstr>Exercise</vt:lpstr>
      <vt:lpstr>Binomial distribution</vt:lpstr>
      <vt:lpstr>Geometric Distribution</vt:lpstr>
      <vt:lpstr>Geometric Distribution - Ex</vt:lpstr>
      <vt:lpstr>Geometric Distribution</vt:lpstr>
      <vt:lpstr>Geometric Distribution – Mean &amp; Variance</vt:lpstr>
      <vt:lpstr>Ex. Geometric Distribution - Mean</vt:lpstr>
      <vt:lpstr>Geometric Distribution - Variance</vt:lpstr>
      <vt:lpstr>Lack of Memory Property</vt:lpstr>
      <vt:lpstr>Geometric Distribution</vt:lpstr>
      <vt:lpstr>Negative Binomial Distribution</vt:lpstr>
      <vt:lpstr>PowerPoint Presentation</vt:lpstr>
      <vt:lpstr>Negative binomial distribution – Ex</vt:lpstr>
      <vt:lpstr>Negative binomial distribution</vt:lpstr>
      <vt:lpstr>Negative binomial distribution</vt:lpstr>
      <vt:lpstr>Negative Binomial Distribution</vt:lpstr>
      <vt:lpstr>Hypergeometric Distribution</vt:lpstr>
      <vt:lpstr>Hypergeometric Distribution – Selected cases</vt:lpstr>
      <vt:lpstr>Hypergeometric Distribution -  Ex</vt:lpstr>
      <vt:lpstr>Hypergeometric Distribution</vt:lpstr>
      <vt:lpstr>Hypergeometric vs Binomial</vt:lpstr>
      <vt:lpstr>Binomial distribution approximates Hypergeometric Distribution - Ex</vt:lpstr>
      <vt:lpstr>Hypergeometric Distribution</vt:lpstr>
      <vt:lpstr>Poisson Distribution</vt:lpstr>
      <vt:lpstr>Poisson Distribution</vt:lpstr>
      <vt:lpstr>Poisson Distribution - Ex</vt:lpstr>
      <vt:lpstr>Poisson Distribution – Exercises</vt:lpstr>
      <vt:lpstr>Poisson approximation to Binomial</vt:lpstr>
      <vt:lpstr>Poisson approximation to Binomial</vt:lpstr>
      <vt:lpstr>Exercise</vt:lpstr>
      <vt:lpstr>PowerPoint Presentation</vt:lpstr>
      <vt:lpstr>Review Questions</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Random Variables and Probability Distributions</dc:title>
  <dc:creator>boybentre3@gmail.com</dc:creator>
  <cp:lastModifiedBy>HOA MINH LUAN</cp:lastModifiedBy>
  <cp:revision>134</cp:revision>
  <dcterms:created xsi:type="dcterms:W3CDTF">2021-04-23T09:42:59Z</dcterms:created>
  <dcterms:modified xsi:type="dcterms:W3CDTF">2022-02-11T05:57:14Z</dcterms:modified>
</cp:coreProperties>
</file>