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303" r:id="rId6"/>
    <p:sldId id="260" r:id="rId7"/>
    <p:sldId id="302" r:id="rId8"/>
    <p:sldId id="261" r:id="rId9"/>
    <p:sldId id="263" r:id="rId10"/>
    <p:sldId id="307" r:id="rId11"/>
    <p:sldId id="264" r:id="rId12"/>
    <p:sldId id="276" r:id="rId13"/>
    <p:sldId id="265" r:id="rId14"/>
    <p:sldId id="288" r:id="rId15"/>
    <p:sldId id="278" r:id="rId16"/>
    <p:sldId id="279" r:id="rId17"/>
    <p:sldId id="267" r:id="rId18"/>
    <p:sldId id="268" r:id="rId19"/>
    <p:sldId id="310" r:id="rId20"/>
    <p:sldId id="308" r:id="rId21"/>
    <p:sldId id="280" r:id="rId22"/>
    <p:sldId id="318" r:id="rId23"/>
    <p:sldId id="281" r:id="rId24"/>
    <p:sldId id="311" r:id="rId25"/>
    <p:sldId id="312" r:id="rId26"/>
    <p:sldId id="313" r:id="rId27"/>
    <p:sldId id="314" r:id="rId28"/>
    <p:sldId id="290" r:id="rId29"/>
    <p:sldId id="316" r:id="rId30"/>
    <p:sldId id="315" r:id="rId31"/>
    <p:sldId id="320" r:id="rId32"/>
    <p:sldId id="321" r:id="rId33"/>
    <p:sldId id="31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253" autoAdjust="0"/>
  </p:normalViewPr>
  <p:slideViewPr>
    <p:cSldViewPr snapToGrid="0">
      <p:cViewPr varScale="1">
        <p:scale>
          <a:sx n="81" d="100"/>
          <a:sy n="81" d="100"/>
        </p:scale>
        <p:origin x="12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959A4-3D7A-4181-8243-31BCC7C0C1E3}" type="datetimeFigureOut">
              <a:rPr lang="en-US" smtClean="0"/>
              <a:t>21/01/2022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E8C1A-944B-4BB3-8DCA-6CE11069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5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f&lt;-function(x) x^2/3</a:t>
            </a:r>
          </a:p>
          <a:p>
            <a:r>
              <a:rPr lang="en-US" dirty="0"/>
              <a:t>plot(</a:t>
            </a:r>
            <a:r>
              <a:rPr lang="en-US" dirty="0" err="1"/>
              <a:t>f,xlim</a:t>
            </a:r>
            <a:r>
              <a:rPr lang="en-US" dirty="0"/>
              <a:t>=c(-1,2),</a:t>
            </a:r>
            <a:r>
              <a:rPr lang="en-US" dirty="0" err="1"/>
              <a:t>lwd</a:t>
            </a:r>
            <a:r>
              <a:rPr lang="en-US" dirty="0"/>
              <a:t>=2)</a:t>
            </a:r>
          </a:p>
          <a:p>
            <a:r>
              <a:rPr lang="en-US" dirty="0"/>
              <a:t>F&lt;-function(x) x^3/9+1/9</a:t>
            </a:r>
          </a:p>
          <a:p>
            <a:r>
              <a:rPr lang="en-US" dirty="0"/>
              <a:t>plot(</a:t>
            </a:r>
            <a:r>
              <a:rPr lang="en-US" dirty="0" err="1"/>
              <a:t>F,xlim</a:t>
            </a:r>
            <a:r>
              <a:rPr lang="en-US" dirty="0"/>
              <a:t>=c(-1,2),</a:t>
            </a:r>
            <a:r>
              <a:rPr lang="en-US" dirty="0" err="1"/>
              <a:t>lwd</a:t>
            </a:r>
            <a:r>
              <a:rPr lang="en-US" dirty="0"/>
              <a:t>=2)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E8C1A-944B-4BB3-8DCA-6CE1106984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5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 commands for the continuous uniform distribution on (a, b) are </a:t>
            </a:r>
          </a:p>
          <a:p>
            <a:r>
              <a:rPr lang="en-US" dirty="0" err="1"/>
              <a:t>punif</a:t>
            </a:r>
            <a:r>
              <a:rPr lang="en-US" dirty="0"/>
              <a:t>(</a:t>
            </a:r>
            <a:r>
              <a:rPr lang="en-US" dirty="0" err="1"/>
              <a:t>x,a,b</a:t>
            </a:r>
            <a:r>
              <a:rPr lang="en-US" dirty="0"/>
              <a:t>) # P(X ≤ x) </a:t>
            </a:r>
          </a:p>
          <a:p>
            <a:r>
              <a:rPr lang="en-US" dirty="0" err="1"/>
              <a:t>dunif</a:t>
            </a:r>
            <a:r>
              <a:rPr lang="en-US" dirty="0"/>
              <a:t>(</a:t>
            </a:r>
            <a:r>
              <a:rPr lang="en-US" dirty="0" err="1"/>
              <a:t>x,a,b</a:t>
            </a:r>
            <a:r>
              <a:rPr lang="en-US" dirty="0"/>
              <a:t>) # f(x) </a:t>
            </a:r>
          </a:p>
          <a:p>
            <a:r>
              <a:rPr lang="en-US" dirty="0" err="1"/>
              <a:t>runif</a:t>
            </a:r>
            <a:r>
              <a:rPr lang="en-US" dirty="0"/>
              <a:t>(</a:t>
            </a:r>
            <a:r>
              <a:rPr lang="en-US" dirty="0" err="1"/>
              <a:t>n,a,b</a:t>
            </a:r>
            <a:r>
              <a:rPr lang="en-US" dirty="0"/>
              <a:t>) # Simulates n random variables. </a:t>
            </a:r>
          </a:p>
          <a:p>
            <a:r>
              <a:rPr lang="en-US" dirty="0"/>
              <a:t>Default parameters are a = 0 and b = 1. To generate a uniform variable on (0, 1), type </a:t>
            </a:r>
            <a:r>
              <a:rPr lang="en-US" dirty="0" err="1"/>
              <a:t>runif</a:t>
            </a:r>
            <a:r>
              <a:rPr lang="en-US" dirty="0"/>
              <a:t>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E8C1A-944B-4BB3-8DCA-6CE1106984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4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dnorm(x, μ, σ) </a:t>
            </a:r>
            <a:endParaRPr lang="en-US" dirty="0"/>
          </a:p>
          <a:p>
            <a:r>
              <a:rPr lang="el-GR" dirty="0"/>
              <a:t>pnorm(x, μ, σ)</a:t>
            </a:r>
            <a:endParaRPr lang="en-US" dirty="0"/>
          </a:p>
          <a:p>
            <a:r>
              <a:rPr lang="el-GR" dirty="0"/>
              <a:t>rnorm(</a:t>
            </a:r>
            <a:r>
              <a:rPr lang="en-US" dirty="0"/>
              <a:t>n</a:t>
            </a:r>
            <a:r>
              <a:rPr lang="el-GR" dirty="0"/>
              <a:t>, μ, σ)</a:t>
            </a:r>
            <a:endParaRPr lang="en-US" dirty="0"/>
          </a:p>
          <a:p>
            <a:endParaRPr lang="en-US" dirty="0"/>
          </a:p>
          <a:p>
            <a:r>
              <a:rPr lang="en-US" dirty="0"/>
              <a:t>Pdf</a:t>
            </a:r>
          </a:p>
          <a:p>
            <a:r>
              <a:rPr lang="en-US" dirty="0"/>
              <a:t>mu &lt;- n*p</a:t>
            </a:r>
          </a:p>
          <a:p>
            <a:r>
              <a:rPr lang="en-US" dirty="0"/>
              <a:t>sigma &lt;- (n*p*(1-p))^(1/2)</a:t>
            </a:r>
          </a:p>
          <a:p>
            <a:r>
              <a:rPr lang="en-US" dirty="0"/>
              <a:t>f &lt;- function (x) (1/(sigma*(2*pi)^(1/2)))*exp(-(x-mu)^2/(2*sigma^2))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E8C1A-944B-4BB3-8DCA-6CE1106984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8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E8C1A-944B-4BB3-8DCA-6CE1106984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E8C1A-944B-4BB3-8DCA-6CE1106984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70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R:</a:t>
            </a:r>
          </a:p>
          <a:p>
            <a:r>
              <a:rPr lang="en-US" dirty="0" err="1"/>
              <a:t>dexp</a:t>
            </a:r>
            <a:r>
              <a:rPr lang="en-US" dirty="0"/>
              <a:t>(x, lambda)</a:t>
            </a:r>
          </a:p>
          <a:p>
            <a:r>
              <a:rPr lang="en-US" dirty="0" err="1"/>
              <a:t>pexp</a:t>
            </a:r>
            <a:r>
              <a:rPr lang="en-US" dirty="0"/>
              <a:t>(x, lambda)</a:t>
            </a:r>
          </a:p>
          <a:p>
            <a:r>
              <a:rPr lang="en-US" dirty="0" err="1"/>
              <a:t>rexp</a:t>
            </a:r>
            <a:r>
              <a:rPr lang="en-US" dirty="0"/>
              <a:t>(n, lambda)</a:t>
            </a:r>
          </a:p>
          <a:p>
            <a:endParaRPr lang="en-US" dirty="0"/>
          </a:p>
          <a:p>
            <a:r>
              <a:rPr lang="en-US" dirty="0"/>
              <a:t>curve(</a:t>
            </a:r>
            <a:r>
              <a:rPr lang="en-US" dirty="0" err="1"/>
              <a:t>dexp</a:t>
            </a:r>
            <a:r>
              <a:rPr lang="en-US" dirty="0"/>
              <a:t>(x,2),0,10,ylim=c(0,2),col='green',</a:t>
            </a:r>
            <a:r>
              <a:rPr lang="en-US" dirty="0" err="1"/>
              <a:t>lty</a:t>
            </a:r>
            <a:r>
              <a:rPr lang="en-US" dirty="0"/>
              <a:t>=2,lwd=2)</a:t>
            </a:r>
          </a:p>
          <a:p>
            <a:r>
              <a:rPr lang="en-US" dirty="0"/>
              <a:t>curve(</a:t>
            </a:r>
            <a:r>
              <a:rPr lang="en-US" dirty="0" err="1"/>
              <a:t>dexp</a:t>
            </a:r>
            <a:r>
              <a:rPr lang="en-US" dirty="0"/>
              <a:t>(x,0.5),0,10,ylim=c(0,2),col='dark blue',</a:t>
            </a:r>
            <a:r>
              <a:rPr lang="en-US" dirty="0" err="1"/>
              <a:t>lty</a:t>
            </a:r>
            <a:r>
              <a:rPr lang="en-US" dirty="0"/>
              <a:t>=1,lwd=2,add=T)</a:t>
            </a:r>
          </a:p>
          <a:p>
            <a:r>
              <a:rPr lang="en-US" dirty="0"/>
              <a:t>curve(</a:t>
            </a:r>
            <a:r>
              <a:rPr lang="en-US" dirty="0" err="1"/>
              <a:t>dexp</a:t>
            </a:r>
            <a:r>
              <a:rPr lang="en-US" dirty="0"/>
              <a:t>(x,0.1),0,10,ylim=c(0,2),col='red',</a:t>
            </a:r>
            <a:r>
              <a:rPr lang="en-US" dirty="0" err="1"/>
              <a:t>lty</a:t>
            </a:r>
            <a:r>
              <a:rPr lang="en-US" dirty="0"/>
              <a:t>=5,lwd=2,add=T)</a:t>
            </a:r>
          </a:p>
          <a:p>
            <a:r>
              <a:rPr lang="en-US" dirty="0"/>
              <a:t>legend("</a:t>
            </a:r>
            <a:r>
              <a:rPr lang="en-US" dirty="0" err="1"/>
              <a:t>topright</a:t>
            </a:r>
            <a:r>
              <a:rPr lang="en-US" dirty="0"/>
              <a:t>", </a:t>
            </a:r>
            <a:r>
              <a:rPr lang="en-US" dirty="0" err="1"/>
              <a:t>lty</a:t>
            </a:r>
            <a:r>
              <a:rPr lang="en-US" dirty="0"/>
              <a:t> = c(2,1,5),</a:t>
            </a:r>
            <a:r>
              <a:rPr lang="en-US" dirty="0" err="1"/>
              <a:t>lwd</a:t>
            </a:r>
            <a:r>
              <a:rPr lang="en-US" dirty="0"/>
              <a:t>=c(2,2,2), </a:t>
            </a:r>
            <a:r>
              <a:rPr lang="en-US" dirty="0" err="1"/>
              <a:t>text.font</a:t>
            </a:r>
            <a:r>
              <a:rPr lang="en-US" dirty="0"/>
              <a:t> = 1, col= c('</a:t>
            </a:r>
            <a:r>
              <a:rPr lang="en-US" dirty="0" err="1"/>
              <a:t>green','dark</a:t>
            </a:r>
            <a:r>
              <a:rPr lang="en-US" dirty="0"/>
              <a:t> </a:t>
            </a:r>
            <a:r>
              <a:rPr lang="en-US" dirty="0" err="1"/>
              <a:t>blue','red</a:t>
            </a:r>
            <a:r>
              <a:rPr lang="en-US" dirty="0"/>
              <a:t>'),</a:t>
            </a:r>
            <a:r>
              <a:rPr lang="en-US" dirty="0" err="1"/>
              <a:t>text.col</a:t>
            </a:r>
            <a:r>
              <a:rPr lang="en-US" dirty="0"/>
              <a:t> = "black", legend=c("lambda = 2", "lambda = 1","lambda = 0.2"))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E8C1A-944B-4BB3-8DCA-6CE1106984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5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pexp</a:t>
            </a:r>
            <a:r>
              <a:rPr lang="en-US" dirty="0"/>
              <a:t>(1/24,12)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E8C1A-944B-4BB3-8DCA-6CE1106984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9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Lack of Memory Property</a:t>
            </a:r>
          </a:p>
          <a:p>
            <a:r>
              <a:rPr lang="en-US" dirty="0"/>
              <a:t># Case A: start waiting at time t=0</a:t>
            </a:r>
          </a:p>
          <a:p>
            <a:r>
              <a:rPr lang="en-US" dirty="0"/>
              <a:t># Case B: continue waiting after t=4 hours</a:t>
            </a:r>
          </a:p>
          <a:p>
            <a:r>
              <a:rPr lang="en-US" dirty="0"/>
              <a:t>n &lt;- 10000</a:t>
            </a:r>
          </a:p>
          <a:p>
            <a:r>
              <a:rPr lang="en-US" dirty="0"/>
              <a:t>A &lt;- </a:t>
            </a:r>
            <a:r>
              <a:rPr lang="en-US" dirty="0" err="1"/>
              <a:t>rexp</a:t>
            </a:r>
            <a:r>
              <a:rPr lang="en-US" dirty="0"/>
              <a:t>(n,1/2)</a:t>
            </a:r>
          </a:p>
          <a:p>
            <a:r>
              <a:rPr lang="en-US" dirty="0"/>
              <a:t>mess &lt;- </a:t>
            </a:r>
            <a:r>
              <a:rPr lang="en-US" dirty="0" err="1"/>
              <a:t>rexp</a:t>
            </a:r>
            <a:r>
              <a:rPr lang="en-US" dirty="0"/>
              <a:t>(n,1/2)</a:t>
            </a:r>
          </a:p>
          <a:p>
            <a:r>
              <a:rPr lang="en-US" dirty="0"/>
              <a:t>B &lt;-mess[mess&gt;4]-4</a:t>
            </a:r>
          </a:p>
          <a:p>
            <a:r>
              <a:rPr lang="en-US" dirty="0"/>
              <a:t>mean(A)</a:t>
            </a:r>
          </a:p>
          <a:p>
            <a:r>
              <a:rPr lang="en-US" dirty="0"/>
              <a:t>mean(B)</a:t>
            </a:r>
          </a:p>
          <a:p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=c(1,2))</a:t>
            </a:r>
          </a:p>
          <a:p>
            <a:r>
              <a:rPr lang="en-US" dirty="0"/>
              <a:t>hist(A, prob=T)</a:t>
            </a:r>
          </a:p>
          <a:p>
            <a:r>
              <a:rPr lang="en-US" dirty="0"/>
              <a:t>hist(</a:t>
            </a:r>
            <a:r>
              <a:rPr lang="en-US" dirty="0" err="1"/>
              <a:t>B,prob</a:t>
            </a:r>
            <a:r>
              <a:rPr lang="en-US" dirty="0"/>
              <a:t>=T)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E8C1A-944B-4BB3-8DCA-6CE1106984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5E2C-AD4A-490E-9664-2C32F6053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8DC17-6F75-41C8-B62E-0F967FB35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09B9A-0A31-479C-A3F5-49C6A86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1485-ECD0-4F7A-A598-7575C598E02A}" type="datetime1">
              <a:rPr lang="en-US" smtClean="0"/>
              <a:t>21/01/2022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52494-C3C8-4E02-B01C-88F664C1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FC92D-FCFC-4375-BEA5-770FBC30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3A03CD-AD6B-41B8-B1D1-2E9AA4CA14AA}"/>
              </a:ext>
            </a:extLst>
          </p:cNvPr>
          <p:cNvGrpSpPr/>
          <p:nvPr userDrawn="1"/>
        </p:nvGrpSpPr>
        <p:grpSpPr>
          <a:xfrm>
            <a:off x="1115434" y="2440761"/>
            <a:ext cx="914401" cy="980560"/>
            <a:chOff x="810625" y="2871288"/>
            <a:chExt cx="914401" cy="9805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8524D9-2EB3-4C33-B3D5-13F73BF4BB6D}"/>
                </a:ext>
              </a:extLst>
            </p:cNvPr>
            <p:cNvSpPr/>
            <p:nvPr userDrawn="1"/>
          </p:nvSpPr>
          <p:spPr>
            <a:xfrm rot="8100000">
              <a:off x="810625" y="3394648"/>
              <a:ext cx="914401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4F46BD-A134-40D8-A3CC-625CC68E421C}"/>
                </a:ext>
              </a:extLst>
            </p:cNvPr>
            <p:cNvSpPr/>
            <p:nvPr userDrawn="1"/>
          </p:nvSpPr>
          <p:spPr>
            <a:xfrm rot="2700000">
              <a:off x="839650" y="2871288"/>
              <a:ext cx="4572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EBB8-FE1A-440E-BC15-5A68DE96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390D1-FBB2-4127-A0F0-ADB794830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321DA-8DE1-47F4-94E6-682FC7CA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B7B6-99D6-42A3-A1FA-2AB53BED82A0}" type="datetime1">
              <a:rPr lang="en-US" smtClean="0"/>
              <a:t>21/01/2022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CC61-B27D-49C9-A3BD-65DC8F77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E7B5-E367-47AA-8276-4B0247A6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0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3A28A-D738-437B-A50B-0D1B64DDD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0762B-90C4-4FA9-9563-41CE14D49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1C631-9F3C-4EF6-B003-FE08FB2F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F7F6-8ED3-47F1-BC68-CE1711FFFA2A}" type="datetime1">
              <a:rPr lang="en-US" smtClean="0"/>
              <a:t>21/01/2022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521C9-EBE2-4A42-8EC8-282E2FCC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108C-9FFF-49B4-AB16-00CF68A1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058A-0253-453B-B24B-2509336D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14"/>
            <a:ext cx="10515600" cy="1325563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tx1"/>
                </a:solidFill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540B-414F-4E79-B354-84A3E1E86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934"/>
            <a:ext cx="10515600" cy="4351338"/>
          </a:xfrm>
        </p:spPr>
        <p:txBody>
          <a:bodyPr/>
          <a:lstStyle>
            <a:lvl1pPr algn="just"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just"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just"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just"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just"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5384-880C-449B-96EB-00E36B1F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5605-CEF1-4292-929E-482818135BBB}" type="datetime1">
              <a:rPr lang="en-US" smtClean="0"/>
              <a:t>21/01/2022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8D117-5FD4-4B0B-8375-A9413E13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1998-B1E2-46E4-8241-B666A6A6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31A598-D007-4B7B-BE0A-CC77E6A8E1A6}"/>
              </a:ext>
            </a:extLst>
          </p:cNvPr>
          <p:cNvGrpSpPr/>
          <p:nvPr userDrawn="1"/>
        </p:nvGrpSpPr>
        <p:grpSpPr>
          <a:xfrm>
            <a:off x="386744" y="456984"/>
            <a:ext cx="457200" cy="496783"/>
            <a:chOff x="386744" y="507784"/>
            <a:chExt cx="457200" cy="4967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87AB72-4F2D-4A27-8C36-3BBC9E11ED50}"/>
                </a:ext>
              </a:extLst>
            </p:cNvPr>
            <p:cNvSpPr/>
            <p:nvPr userDrawn="1"/>
          </p:nvSpPr>
          <p:spPr>
            <a:xfrm rot="8100000">
              <a:off x="386744" y="775967"/>
              <a:ext cx="4572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855166-332A-418E-99B2-2E0C3AD10CE6}"/>
                </a:ext>
              </a:extLst>
            </p:cNvPr>
            <p:cNvSpPr/>
            <p:nvPr userDrawn="1"/>
          </p:nvSpPr>
          <p:spPr>
            <a:xfrm rot="2700000">
              <a:off x="401686" y="509759"/>
              <a:ext cx="228600" cy="22465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818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1E54-EC7F-4BC1-8043-E40F0E8D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76E05-9E0A-4037-B9E1-5249486B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FF2B-C616-4F19-BE8F-FF310550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2B95-3FD7-43A1-8ABF-CA72C373F2EC}" type="datetime1">
              <a:rPr lang="en-US" smtClean="0"/>
              <a:t>21/01/2022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79EF-0099-408C-9D76-3957EA49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B572D-5CBD-4C87-8E83-E94987F9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8DDF-CADA-49A3-9A17-0571422E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5EE2-EA3F-4372-A9EE-3EAC191E0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F411F-BDF4-406D-8E0F-6D180D9B3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B891B-FED3-41EF-8B45-C300E63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C935-6BD8-4F24-9BAA-61140D4DED7A}" type="datetime1">
              <a:rPr lang="en-US" smtClean="0"/>
              <a:t>21/01/2022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3FFF6-ECBE-4BBB-B3C5-F1C02D71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D7450-EEF1-46A5-A2CF-F64262C6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5D1D-5ED3-4029-85A1-5FC842B2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37D61-F087-48C5-93E9-8DBDD89B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50649-9672-4995-B099-BE66452DC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B3A28-8A9B-4F84-99BC-2B181342E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B3228-989B-4997-AB62-1F723D96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57D31-94D7-488D-9545-FDA7656D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883C-7CFF-4D09-9226-C7E942D236A7}" type="datetime1">
              <a:rPr lang="en-US" smtClean="0"/>
              <a:t>21/01/2022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26D0E-45EB-4F54-8F82-935DF646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343CF-D775-47D7-87C2-7D250979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8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FBFC-7011-44AD-8641-88FC94A1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AFBC9-314D-4777-A1C7-B0FFAD2C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1FE9-19F5-467F-B57D-D078A3F8A307}" type="datetime1">
              <a:rPr lang="en-US" smtClean="0"/>
              <a:t>21/01/2022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03B5B-4A18-47AA-8130-BED4FC43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D83F7-57BD-437D-80C7-8EE1B6B6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2B429-B212-4C20-8175-791D8D55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E052-326B-4BCF-A977-4CE0ECECA9C5}" type="datetime1">
              <a:rPr lang="en-US" smtClean="0"/>
              <a:t>21/01/2022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9338B-5F74-4FB2-8C65-2B9FE053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06BB0-EDDF-41B6-A9DF-E017900F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D61B-9C7F-4915-9D81-6C8FD448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E432-945E-477C-BDDE-7CB0EDCF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B89EA-B1F3-44ED-95D3-D5F4714D2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6FEE-FD1F-42A4-9D86-9DCD7E22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E4C3-CD3A-46A2-AFAB-D71D1FA1D7A6}" type="datetime1">
              <a:rPr lang="en-US" smtClean="0"/>
              <a:t>21/01/2022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3E43D-2D44-46E9-B5DE-FE595098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6B0C-404C-410B-A2A4-2CB83B22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3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5940-DC9A-4683-9181-D2EAF905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6E84D-C95E-44F6-A395-EF140A4AE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E11B5-E6AE-43E4-A77D-6425382D1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6D3AA-7C37-443E-B71D-894A6EEB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7369-AF29-4918-A178-64C7A0530CDB}" type="datetime1">
              <a:rPr lang="en-US" smtClean="0"/>
              <a:t>21/01/2022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A1E60-6EA0-4340-9E6D-78E90C46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D1A78-B35D-459F-A4A1-7B49FD41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22042-9A1C-441C-86B3-4C3C5D01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692F5-E679-43D4-B25E-E36990B56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4D1D-0A2B-48AE-B2D8-06B980033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95376-9D76-4C02-8A08-7678A085BECE}" type="datetime1">
              <a:rPr lang="en-US" smtClean="0"/>
              <a:t>21/01/2022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AAEA-0D6E-46BF-85A2-9CA1A3C33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Chapter 4 - Continuous Random Variables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23961-E50B-4D90-BF7C-86AB55783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7EBB-B58F-470C-9448-E8EBF27B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5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E710-6061-4626-B388-6423A3CE7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664" y="166269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Continuous Random Variables and Probability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82A8E4-2147-46BC-A8BF-DB92FDAA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7D303-7856-4C96-937B-6AAFD93A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61E3-FDCB-49BD-AB90-66A8C6C4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Uniform Distribution – 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8011-2042-4855-A223-3569A6904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8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(Uniform Current) Let the continuous random variable X denote the current measured in a thin copper wire in milliamperes. Assume that the range of X is [0, 20 mA], and assume that the probability density function of X is </a:t>
            </a:r>
            <a:r>
              <a:rPr lang="en-US" dirty="0">
                <a:solidFill>
                  <a:srgbClr val="0000FF"/>
                </a:solidFill>
              </a:rPr>
              <a:t>f(x) = 0.05, 0 </a:t>
            </a:r>
            <a:r>
              <a:rPr lang="en-US" dirty="0">
                <a:solidFill>
                  <a:srgbClr val="0000FF"/>
                </a:solidFill>
                <a:sym typeface="Euclid Math Two" panose="02050601010101010101" pitchFamily="18" charset="2"/>
              </a:rPr>
              <a:t></a:t>
            </a:r>
            <a:r>
              <a:rPr lang="en-US" dirty="0">
                <a:solidFill>
                  <a:srgbClr val="0000FF"/>
                </a:solidFill>
              </a:rPr>
              <a:t> x </a:t>
            </a:r>
            <a:r>
              <a:rPr lang="en-US" dirty="0">
                <a:solidFill>
                  <a:srgbClr val="0000FF"/>
                </a:solidFill>
                <a:sym typeface="Euclid Math Two" panose="02050601010101010101" pitchFamily="18" charset="2"/>
              </a:rPr>
              <a:t></a:t>
            </a:r>
            <a:r>
              <a:rPr lang="en-US" dirty="0">
                <a:solidFill>
                  <a:srgbClr val="0000FF"/>
                </a:solidFill>
              </a:rPr>
              <a:t> 20</a:t>
            </a:r>
            <a:r>
              <a:rPr lang="en-US" dirty="0"/>
              <a:t>. Find P(5 &lt; X &lt; 10), E(X), V(X).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dirty="0"/>
              <a:t>P(5 &lt; X &lt; 10) = (10 – 5)(0.05) = 0.25</a:t>
            </a:r>
          </a:p>
          <a:p>
            <a:pPr marL="0" indent="0">
              <a:buNone/>
            </a:pPr>
            <a:r>
              <a:rPr lang="en-US" dirty="0"/>
              <a:t>E(X) = (a + b)/2 = (0 + 20)/2 = 10</a:t>
            </a:r>
          </a:p>
          <a:p>
            <a:pPr marL="0" indent="0">
              <a:buNone/>
            </a:pPr>
            <a:r>
              <a:rPr lang="en-US" dirty="0"/>
              <a:t>V(X) = (b – a)</a:t>
            </a:r>
            <a:r>
              <a:rPr lang="en-US" baseline="30000" dirty="0"/>
              <a:t>2</a:t>
            </a:r>
            <a:r>
              <a:rPr lang="en-US" dirty="0"/>
              <a:t>/12 = (20 – 0)</a:t>
            </a:r>
            <a:r>
              <a:rPr lang="en-US" baseline="30000" dirty="0"/>
              <a:t>2</a:t>
            </a:r>
            <a:r>
              <a:rPr lang="en-US" dirty="0"/>
              <a:t>/12 = 33.33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CE609-933A-4F34-8FB8-36893EC7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066C-7674-4B74-9EF7-D046610D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6063-512B-4B1D-A546-3E9C2EE7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(Gaussian distribution)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4CEAA-21EA-41AE-A6CB-DBF2FF398BB0}"/>
              </a:ext>
            </a:extLst>
          </p:cNvPr>
          <p:cNvSpPr txBox="1"/>
          <p:nvPr/>
        </p:nvSpPr>
        <p:spPr>
          <a:xfrm>
            <a:off x="1031965" y="1268965"/>
            <a:ext cx="282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Plays a vital role in Probability and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0D601-CF61-438E-804C-DD873B8D2A22}"/>
              </a:ext>
            </a:extLst>
          </p:cNvPr>
          <p:cNvSpPr txBox="1"/>
          <p:nvPr/>
        </p:nvSpPr>
        <p:spPr>
          <a:xfrm>
            <a:off x="4218156" y="1498854"/>
            <a:ext cx="5653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model for physical variables like weight, height, temperature, voltage, pollution level (household incomes or student grades, etc.)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284508-1AAA-4C64-8DDC-F1E23A14B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72" y="3101850"/>
            <a:ext cx="6377413" cy="2054096"/>
          </a:xfrm>
          <a:prstGeom prst="rect">
            <a:avLst/>
          </a:prstGeom>
        </p:spPr>
      </p:pic>
      <p:sp>
        <p:nvSpPr>
          <p:cNvPr id="17" name="Hexagon 16">
            <a:extLst>
              <a:ext uri="{FF2B5EF4-FFF2-40B4-BE49-F238E27FC236}">
                <a16:creationId xmlns:a16="http://schemas.microsoft.com/office/drawing/2014/main" id="{26430ED8-CFF9-40A4-AF0B-EA1BE7959CF0}"/>
              </a:ext>
            </a:extLst>
          </p:cNvPr>
          <p:cNvSpPr/>
          <p:nvPr/>
        </p:nvSpPr>
        <p:spPr>
          <a:xfrm>
            <a:off x="2795154" y="2420629"/>
            <a:ext cx="1330036" cy="1091046"/>
          </a:xfrm>
          <a:prstGeom prst="hexagon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4B898D-90DC-4A10-A7A7-8E0C9B4F438D}"/>
              </a:ext>
            </a:extLst>
          </p:cNvPr>
          <p:cNvSpPr txBox="1"/>
          <p:nvPr/>
        </p:nvSpPr>
        <p:spPr>
          <a:xfrm>
            <a:off x="1031965" y="2728914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N(</a:t>
            </a:r>
            <a:r>
              <a:rPr lang="en-US" sz="2200" dirty="0">
                <a:sym typeface="Symbol" panose="05050102010706020507" pitchFamily="18" charset="2"/>
              </a:rPr>
              <a:t>, </a:t>
            </a:r>
            <a:r>
              <a:rPr lang="en-US" sz="2200" baseline="30000" dirty="0">
                <a:sym typeface="Symbol" panose="05050102010706020507" pitchFamily="18" charset="2"/>
              </a:rPr>
              <a:t>2</a:t>
            </a:r>
            <a:r>
              <a:rPr lang="en-US" sz="22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DD355-B715-4E1A-BF8B-D38021CADE22}"/>
              </a:ext>
            </a:extLst>
          </p:cNvPr>
          <p:cNvSpPr txBox="1"/>
          <p:nvPr/>
        </p:nvSpPr>
        <p:spPr>
          <a:xfrm>
            <a:off x="2809994" y="2569520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Normal</a:t>
            </a:r>
          </a:p>
          <a:p>
            <a:pPr algn="ctr"/>
            <a:r>
              <a:rPr lang="en-US" dirty="0"/>
              <a:t>distribution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6B472F-256D-4AD9-ACA1-814D4C99B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126" y="3748992"/>
            <a:ext cx="2614580" cy="92333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A8EC86-B349-4647-8228-C835FAD45B28}"/>
              </a:ext>
            </a:extLst>
          </p:cNvPr>
          <p:cNvCxnSpPr>
            <a:cxnSpLocks/>
          </p:cNvCxnSpPr>
          <p:nvPr/>
        </p:nvCxnSpPr>
        <p:spPr>
          <a:xfrm flipH="1" flipV="1">
            <a:off x="2220736" y="2966152"/>
            <a:ext cx="5818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6B1D89-676D-4E34-9645-96750A92A830}"/>
              </a:ext>
            </a:extLst>
          </p:cNvPr>
          <p:cNvCxnSpPr>
            <a:stCxn id="17" idx="2"/>
          </p:cNvCxnSpPr>
          <p:nvPr/>
        </p:nvCxnSpPr>
        <p:spPr>
          <a:xfrm flipH="1">
            <a:off x="2817414" y="3511675"/>
            <a:ext cx="250502" cy="387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F8408D-96D4-4466-BCE0-722CAED10707}"/>
              </a:ext>
            </a:extLst>
          </p:cNvPr>
          <p:cNvCxnSpPr>
            <a:stCxn id="17" idx="4"/>
          </p:cNvCxnSpPr>
          <p:nvPr/>
        </p:nvCxnSpPr>
        <p:spPr>
          <a:xfrm flipH="1" flipV="1">
            <a:off x="2802574" y="1989742"/>
            <a:ext cx="265342" cy="430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C4AB36-9C32-4DD6-8000-256EF3740BF8}"/>
              </a:ext>
            </a:extLst>
          </p:cNvPr>
          <p:cNvCxnSpPr>
            <a:cxnSpLocks/>
            <a:stCxn id="17" idx="5"/>
          </p:cNvCxnSpPr>
          <p:nvPr/>
        </p:nvCxnSpPr>
        <p:spPr>
          <a:xfrm flipV="1">
            <a:off x="3852429" y="1989741"/>
            <a:ext cx="280181" cy="430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A834550-3A8A-4592-B1E8-44E4DECD10E4}"/>
              </a:ext>
            </a:extLst>
          </p:cNvPr>
          <p:cNvCxnSpPr/>
          <p:nvPr/>
        </p:nvCxnSpPr>
        <p:spPr>
          <a:xfrm flipH="1">
            <a:off x="1818015" y="4699578"/>
            <a:ext cx="249777" cy="420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63DCD8D-0573-4E81-978F-FF1763379AD8}"/>
              </a:ext>
            </a:extLst>
          </p:cNvPr>
          <p:cNvSpPr txBox="1"/>
          <p:nvPr/>
        </p:nvSpPr>
        <p:spPr>
          <a:xfrm>
            <a:off x="888442" y="5261513"/>
            <a:ext cx="239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easy to compute with paper and pencil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49E5C3-0CA8-47AC-9865-5366C7A8F5EE}"/>
              </a:ext>
            </a:extLst>
          </p:cNvPr>
          <p:cNvSpPr txBox="1"/>
          <p:nvPr/>
        </p:nvSpPr>
        <p:spPr>
          <a:xfrm>
            <a:off x="3953590" y="40624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Bell-shaped curve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EDDA7A-DBCA-41E0-B10F-D712454EC318}"/>
              </a:ext>
            </a:extLst>
          </p:cNvPr>
          <p:cNvCxnSpPr>
            <a:stCxn id="17" idx="1"/>
          </p:cNvCxnSpPr>
          <p:nvPr/>
        </p:nvCxnSpPr>
        <p:spPr>
          <a:xfrm>
            <a:off x="3852429" y="3511675"/>
            <a:ext cx="272761" cy="387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DE4927-1AA9-4C10-A78F-6E2026253D36}"/>
              </a:ext>
            </a:extLst>
          </p:cNvPr>
          <p:cNvCxnSpPr>
            <a:stCxn id="17" idx="0"/>
          </p:cNvCxnSpPr>
          <p:nvPr/>
        </p:nvCxnSpPr>
        <p:spPr>
          <a:xfrm>
            <a:off x="4125190" y="2966152"/>
            <a:ext cx="5299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21570B-B2BC-4A90-80EC-FCF8C420643A}"/>
              </a:ext>
            </a:extLst>
          </p:cNvPr>
          <p:cNvSpPr txBox="1"/>
          <p:nvPr/>
        </p:nvSpPr>
        <p:spPr>
          <a:xfrm>
            <a:off x="4655127" y="2781486"/>
            <a:ext cx="514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Related to the Central Limit Theorem (chapter 7)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78A7EA-3B0C-4B00-ACB3-CE417389F40B}"/>
              </a:ext>
            </a:extLst>
          </p:cNvPr>
          <p:cNvSpPr txBox="1"/>
          <p:nvPr/>
        </p:nvSpPr>
        <p:spPr>
          <a:xfrm>
            <a:off x="6862642" y="5190970"/>
            <a:ext cx="396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 probability density functions for selected values of </a:t>
            </a:r>
            <a:r>
              <a:rPr lang="en-US" dirty="0">
                <a:sym typeface="Symbol" panose="05050102010706020507" pitchFamily="18" charset="2"/>
              </a:rPr>
              <a:t> </a:t>
            </a:r>
            <a:r>
              <a:rPr lang="en-US" dirty="0"/>
              <a:t>and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E5EB34-69AF-4482-B244-5AD207B0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D6728-C200-4290-A80C-B2D04F60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1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/>
      <p:bldP spid="32" grpId="0"/>
      <p:bldP spid="33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41409AC-20C7-4ED4-8D4F-3BF49025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431" y="2710999"/>
            <a:ext cx="4363075" cy="2533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FCB768-3537-4350-9C3D-27F6B95A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1B834-4BB9-4D63-802E-0845E444D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7206"/>
            <a:ext cx="5117797" cy="1978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CDF2E-73EE-49E2-BA8F-335A5B7988CA}"/>
              </a:ext>
            </a:extLst>
          </p:cNvPr>
          <p:cNvSpPr txBox="1"/>
          <p:nvPr/>
        </p:nvSpPr>
        <p:spPr>
          <a:xfrm>
            <a:off x="1335494" y="3725808"/>
            <a:ext cx="454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that X &gt; 13 for a normal random variable with and </a:t>
            </a:r>
            <a:r>
              <a:rPr lang="en-US" dirty="0">
                <a:sym typeface="Symbol" panose="05050102010706020507" pitchFamily="18" charset="2"/>
              </a:rPr>
              <a:t> </a:t>
            </a:r>
            <a:r>
              <a:rPr lang="en-US" dirty="0"/>
              <a:t>= 10 and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baseline="30000" dirty="0"/>
              <a:t>2</a:t>
            </a:r>
            <a:r>
              <a:rPr lang="en-US" dirty="0"/>
              <a:t> = 4.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5729CD-D584-40DC-BADA-65C3A3880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718" y="1757159"/>
            <a:ext cx="3847475" cy="1138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E53164-F779-4488-B625-0D919DCBBEC2}"/>
              </a:ext>
            </a:extLst>
          </p:cNvPr>
          <p:cNvSpPr txBox="1"/>
          <p:nvPr/>
        </p:nvSpPr>
        <p:spPr>
          <a:xfrm>
            <a:off x="7198060" y="139511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C00000"/>
                </a:solidFill>
              </a:rPr>
              <a:t>any</a:t>
            </a:r>
            <a:r>
              <a:rPr lang="en-US" dirty="0"/>
              <a:t> normal random variable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C434B-D251-404A-9356-DDAB946E6FA3}"/>
              </a:ext>
            </a:extLst>
          </p:cNvPr>
          <p:cNvSpPr txBox="1"/>
          <p:nvPr/>
        </p:nvSpPr>
        <p:spPr>
          <a:xfrm>
            <a:off x="7309669" y="5244197"/>
            <a:ext cx="3231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6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</a:t>
            </a:r>
            <a:r>
              <a:rPr lang="en-US" dirty="0"/>
              <a:t> is often referred to as the </a:t>
            </a:r>
            <a:r>
              <a:rPr lang="en-US" i="1" dirty="0">
                <a:solidFill>
                  <a:srgbClr val="0000FF"/>
                </a:solidFill>
              </a:rPr>
              <a:t>width</a:t>
            </a:r>
            <a:r>
              <a:rPr lang="en-US" dirty="0"/>
              <a:t> of a normal distribution.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CEFC1D-F5E3-4176-947A-FC084971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EAECD-08BB-4773-8818-1ED78841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8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CC64-D656-4CA6-B688-5AB2027C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1222"/>
            <a:ext cx="10515600" cy="1325563"/>
          </a:xfrm>
        </p:spPr>
        <p:txBody>
          <a:bodyPr/>
          <a:lstStyle/>
          <a:p>
            <a:r>
              <a:rPr lang="en-US" dirty="0"/>
              <a:t>Standard Normal Random Variable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BF764D-FDC8-4E13-8A56-94C93A80A64B}"/>
              </a:ext>
            </a:extLst>
          </p:cNvPr>
          <p:cNvGrpSpPr/>
          <p:nvPr/>
        </p:nvGrpSpPr>
        <p:grpSpPr>
          <a:xfrm>
            <a:off x="2413710" y="2066580"/>
            <a:ext cx="1454727" cy="1246909"/>
            <a:chOff x="4073235" y="1954404"/>
            <a:chExt cx="1454727" cy="1246909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F4DE45F5-877B-4C47-A3F1-79BDA4B48414}"/>
                </a:ext>
              </a:extLst>
            </p:cNvPr>
            <p:cNvSpPr/>
            <p:nvPr/>
          </p:nvSpPr>
          <p:spPr>
            <a:xfrm>
              <a:off x="4073235" y="1954404"/>
              <a:ext cx="1454727" cy="1246909"/>
            </a:xfrm>
            <a:prstGeom prst="hex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C873C9-7667-4D89-8D12-305A17C447C1}"/>
                </a:ext>
              </a:extLst>
            </p:cNvPr>
            <p:cNvSpPr txBox="1"/>
            <p:nvPr/>
          </p:nvSpPr>
          <p:spPr>
            <a:xfrm>
              <a:off x="4208128" y="2146971"/>
              <a:ext cx="118494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Standard </a:t>
              </a:r>
            </a:p>
            <a:p>
              <a:pPr algn="ctr"/>
              <a:r>
                <a:rPr lang="en-US" sz="1600" dirty="0"/>
                <a:t>normal </a:t>
              </a:r>
            </a:p>
            <a:p>
              <a:pPr algn="ctr"/>
              <a:r>
                <a:rPr lang="en-US" sz="1600" dirty="0"/>
                <a:t>distribution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644E1B-1DC1-49DD-8131-78C48F1A5D3B}"/>
              </a:ext>
            </a:extLst>
          </p:cNvPr>
          <p:cNvSpPr txBox="1"/>
          <p:nvPr/>
        </p:nvSpPr>
        <p:spPr>
          <a:xfrm>
            <a:off x="540241" y="250075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~ N(0, 1)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10E431-FDCE-4AE1-962D-8ED868F7437A}"/>
              </a:ext>
            </a:extLst>
          </p:cNvPr>
          <p:cNvGrpSpPr/>
          <p:nvPr/>
        </p:nvGrpSpPr>
        <p:grpSpPr>
          <a:xfrm>
            <a:off x="1461068" y="3838553"/>
            <a:ext cx="9208510" cy="2176391"/>
            <a:chOff x="1491745" y="4254189"/>
            <a:chExt cx="9208510" cy="21763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6708DE9-D03C-4865-9BCB-564BFD166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1745" y="4254189"/>
              <a:ext cx="9208510" cy="217639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0DE826-813C-48FC-9013-40DD969F9F44}"/>
                </a:ext>
              </a:extLst>
            </p:cNvPr>
            <p:cNvSpPr/>
            <p:nvPr/>
          </p:nvSpPr>
          <p:spPr>
            <a:xfrm>
              <a:off x="5974773" y="5818909"/>
              <a:ext cx="1558636" cy="30133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7E55BB-F9A3-4512-8BA9-86466754EE92}"/>
                </a:ext>
              </a:extLst>
            </p:cNvPr>
            <p:cNvSpPr/>
            <p:nvPr/>
          </p:nvSpPr>
          <p:spPr>
            <a:xfrm>
              <a:off x="6639791" y="4686300"/>
              <a:ext cx="893618" cy="143394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549467-D148-4BBC-8EA1-ECBD8D909079}"/>
                </a:ext>
              </a:extLst>
            </p:cNvPr>
            <p:cNvSpPr/>
            <p:nvPr/>
          </p:nvSpPr>
          <p:spPr>
            <a:xfrm>
              <a:off x="6639791" y="5818909"/>
              <a:ext cx="893618" cy="3013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F5D161-D3F6-4950-B1D7-096DC082DDB0}"/>
                </a:ext>
              </a:extLst>
            </p:cNvPr>
            <p:cNvSpPr txBox="1"/>
            <p:nvPr/>
          </p:nvSpPr>
          <p:spPr>
            <a:xfrm>
              <a:off x="6597765" y="5803777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0.93319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DC2E86-3097-43C3-A471-DF2FB859CEE2}"/>
              </a:ext>
            </a:extLst>
          </p:cNvPr>
          <p:cNvCxnSpPr>
            <a:cxnSpLocks/>
          </p:cNvCxnSpPr>
          <p:nvPr/>
        </p:nvCxnSpPr>
        <p:spPr>
          <a:xfrm>
            <a:off x="3548231" y="3312685"/>
            <a:ext cx="194904" cy="42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CCA276-955B-4583-B076-09775E2CEB6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884577" y="2690035"/>
            <a:ext cx="5291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4D7B38-1627-42C7-9421-135D51C60899}"/>
              </a:ext>
            </a:extLst>
          </p:cNvPr>
          <p:cNvCxnSpPr>
            <a:stCxn id="4" idx="5"/>
          </p:cNvCxnSpPr>
          <p:nvPr/>
        </p:nvCxnSpPr>
        <p:spPr>
          <a:xfrm flipV="1">
            <a:off x="3556710" y="1686475"/>
            <a:ext cx="311727" cy="380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2ADE43-1BC9-4416-8001-46443DA21500}"/>
              </a:ext>
            </a:extLst>
          </p:cNvPr>
          <p:cNvSpPr txBox="1"/>
          <p:nvPr/>
        </p:nvSpPr>
        <p:spPr>
          <a:xfrm>
            <a:off x="3141073" y="993312"/>
            <a:ext cx="3023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Standardize: If X ~ N(</a:t>
            </a:r>
            <a:r>
              <a:rPr lang="en-US" dirty="0">
                <a:sym typeface="Symbol" panose="05050102010706020507" pitchFamily="18" charset="2"/>
              </a:rPr>
              <a:t>, 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/>
              <a:t>),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then Z = (X - </a:t>
            </a:r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dirty="0">
                <a:sym typeface="Wingdings" panose="05000000000000000000" pitchFamily="2" charset="2"/>
              </a:rPr>
              <a:t>)/</a:t>
            </a:r>
            <a:r>
              <a:rPr lang="en-US" dirty="0">
                <a:sym typeface="Symbol" panose="05050102010706020507" pitchFamily="18" charset="2"/>
              </a:rPr>
              <a:t> ~ N(0, 1)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7437FF-D20D-4F93-AD48-44F7D6CDEC03}"/>
              </a:ext>
            </a:extLst>
          </p:cNvPr>
          <p:cNvSpPr txBox="1"/>
          <p:nvPr/>
        </p:nvSpPr>
        <p:spPr>
          <a:xfrm>
            <a:off x="7055923" y="1177277"/>
            <a:ext cx="329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the key step to calculating a probability for an arbitrary normal random variable.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BD251F-4679-4BA5-8D4D-24F20ED51C32}"/>
              </a:ext>
            </a:extLst>
          </p:cNvPr>
          <p:cNvCxnSpPr>
            <a:cxnSpLocks/>
          </p:cNvCxnSpPr>
          <p:nvPr/>
        </p:nvCxnSpPr>
        <p:spPr>
          <a:xfrm>
            <a:off x="6227538" y="1364262"/>
            <a:ext cx="648194" cy="171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875E49-2B45-42F9-BBFB-8773B9E13BB3}"/>
              </a:ext>
            </a:extLst>
          </p:cNvPr>
          <p:cNvSpPr txBox="1"/>
          <p:nvPr/>
        </p:nvSpPr>
        <p:spPr>
          <a:xfrm>
            <a:off x="3263138" y="3798030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(z) = P(Z </a:t>
            </a:r>
            <a:r>
              <a:rPr lang="en-US" dirty="0">
                <a:solidFill>
                  <a:srgbClr val="0000FF"/>
                </a:solidFill>
                <a:sym typeface="Euclid Math Two" panose="02050601010101010101" pitchFamily="18" charset="2"/>
              </a:rPr>
              <a:t>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 z)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D11B-5062-4D85-B54B-B508EE9DC2AA}"/>
              </a:ext>
            </a:extLst>
          </p:cNvPr>
          <p:cNvSpPr txBox="1"/>
          <p:nvPr/>
        </p:nvSpPr>
        <p:spPr>
          <a:xfrm>
            <a:off x="5286149" y="2284783"/>
            <a:ext cx="6325435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Assume Z is a standard normal random variable. Appendix Table III provides probabilities of the form </a:t>
            </a:r>
            <a:r>
              <a:rPr lang="en-US" sz="2000" dirty="0">
                <a:sym typeface="Symbol" panose="05050102010706020507" pitchFamily="18" charset="2"/>
              </a:rPr>
              <a:t>(z) = P(Z </a:t>
            </a:r>
            <a:r>
              <a:rPr lang="en-US" sz="2000" dirty="0">
                <a:sym typeface="Euclid Math Two" panose="02050601010101010101" pitchFamily="18" charset="2"/>
              </a:rPr>
              <a:t></a:t>
            </a:r>
            <a:r>
              <a:rPr lang="en-US" sz="2000" dirty="0">
                <a:sym typeface="Symbol" panose="05050102010706020507" pitchFamily="18" charset="2"/>
              </a:rPr>
              <a:t> z). </a:t>
            </a:r>
            <a:r>
              <a:rPr lang="en-US" sz="2000" dirty="0"/>
              <a:t>Read down the z column to the row that equals 1.5. The probability </a:t>
            </a:r>
            <a:r>
              <a:rPr lang="en-US" sz="2000" dirty="0">
                <a:sym typeface="Symbol" panose="05050102010706020507" pitchFamily="18" charset="2"/>
              </a:rPr>
              <a:t>P(Z </a:t>
            </a:r>
            <a:r>
              <a:rPr lang="en-US" sz="2000" dirty="0">
                <a:sym typeface="Euclid Math Two" panose="02050601010101010101" pitchFamily="18" charset="2"/>
              </a:rPr>
              <a:t> </a:t>
            </a:r>
            <a:r>
              <a:rPr lang="en-US" sz="2000" dirty="0">
                <a:sym typeface="Symbol" panose="05050102010706020507" pitchFamily="18" charset="2"/>
              </a:rPr>
              <a:t>1.5</a:t>
            </a:r>
            <a:r>
              <a:rPr lang="en-US" sz="2000" dirty="0"/>
              <a:t>) is read from the adjacent column, labeled 0.00, to be </a:t>
            </a:r>
            <a:r>
              <a:rPr lang="en-US" sz="2000" dirty="0">
                <a:solidFill>
                  <a:srgbClr val="3333FF"/>
                </a:solidFill>
              </a:rPr>
              <a:t>0.93319</a:t>
            </a:r>
            <a:r>
              <a:rPr lang="en-US" sz="2000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9AE37A-9400-4CB2-AD36-57860F9A02E2}"/>
              </a:ext>
            </a:extLst>
          </p:cNvPr>
          <p:cNvCxnSpPr>
            <a:stCxn id="8" idx="2"/>
          </p:cNvCxnSpPr>
          <p:nvPr/>
        </p:nvCxnSpPr>
        <p:spPr>
          <a:xfrm flipH="1">
            <a:off x="7714445" y="3915999"/>
            <a:ext cx="734422" cy="35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45D593-A1EE-44CC-84D0-B0A02113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13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7F84652-A624-495A-B004-1A2BA762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6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0670C3-599C-4A36-9581-B51DDACE9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82" y="312235"/>
            <a:ext cx="8542627" cy="6233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5B0DD3-8A01-4484-B327-B54F663203C7}"/>
              </a:ext>
            </a:extLst>
          </p:cNvPr>
          <p:cNvSpPr/>
          <p:nvPr/>
        </p:nvSpPr>
        <p:spPr>
          <a:xfrm>
            <a:off x="5029200" y="540327"/>
            <a:ext cx="820882" cy="3636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D84BA-1B90-4147-8F7A-05070F47BFC9}"/>
              </a:ext>
            </a:extLst>
          </p:cNvPr>
          <p:cNvSpPr/>
          <p:nvPr/>
        </p:nvSpPr>
        <p:spPr>
          <a:xfrm>
            <a:off x="1828800" y="5692462"/>
            <a:ext cx="4401208" cy="1931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13F80E-4BBC-4F2A-AB09-E33BF1EBCD80}"/>
              </a:ext>
            </a:extLst>
          </p:cNvPr>
          <p:cNvSpPr/>
          <p:nvPr/>
        </p:nvSpPr>
        <p:spPr>
          <a:xfrm>
            <a:off x="5409126" y="2730321"/>
            <a:ext cx="820882" cy="315532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3A90D-A613-4B8B-9D4C-5065CA874900}"/>
              </a:ext>
            </a:extLst>
          </p:cNvPr>
          <p:cNvSpPr txBox="1"/>
          <p:nvPr/>
        </p:nvSpPr>
        <p:spPr>
          <a:xfrm>
            <a:off x="930001" y="1132101"/>
            <a:ext cx="4099199" cy="400110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(1.34) = </a:t>
            </a:r>
            <a:r>
              <a:rPr lang="en-US" sz="2000" dirty="0"/>
              <a:t>P(Z </a:t>
            </a:r>
            <a:r>
              <a:rPr lang="en-US" sz="2000" dirty="0">
                <a:sym typeface="Euclid Math Two" panose="02050601010101010101" pitchFamily="18" charset="2"/>
              </a:rPr>
              <a:t> 1.34) = 0.909877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69E52-6C96-4AEA-BD06-7D26D46D97F2}"/>
              </a:ext>
            </a:extLst>
          </p:cNvPr>
          <p:cNvSpPr txBox="1"/>
          <p:nvPr/>
        </p:nvSpPr>
        <p:spPr>
          <a:xfrm>
            <a:off x="7740218" y="1070546"/>
            <a:ext cx="336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Using Table III in the text book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to find probabilities of Normal distribution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327628-71D4-480D-A465-B0CCC830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CA0246D-66E1-4286-B47B-6CE421A1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F8D62BE-940A-428E-824E-D8F1D4F4B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43" y="498763"/>
            <a:ext cx="7296150" cy="1800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0A88EA-5D9A-4518-AE4E-DB1475A83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964" y="2471305"/>
            <a:ext cx="5489864" cy="751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AE49A6-D7CE-419A-B621-343FF8761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02" y="3554441"/>
            <a:ext cx="3919107" cy="18081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69BDDA-28F0-4C02-9B60-EC90EAF18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06" y="5568679"/>
            <a:ext cx="3032414" cy="4802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F029B5-86BC-40EA-8D9C-52ADEBF15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8212" y="3519920"/>
            <a:ext cx="7267575" cy="1905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F16E75-011F-470F-8648-C8036317E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1928" y="5618282"/>
            <a:ext cx="4495800" cy="381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936212-0A78-442C-9AB6-118BFC27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D60AB-4443-4BCF-8CB2-D04B26D6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9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73EB33-6509-490F-954E-051A6ADB7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7" y="124690"/>
            <a:ext cx="10725555" cy="192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58467-CD40-439A-BDF5-70B2E986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6" y="2608090"/>
            <a:ext cx="3762375" cy="1800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4B5834-56D6-487B-A696-B7FF62EDEEE0}"/>
              </a:ext>
            </a:extLst>
          </p:cNvPr>
          <p:cNvSpPr txBox="1"/>
          <p:nvPr/>
        </p:nvSpPr>
        <p:spPr>
          <a:xfrm>
            <a:off x="2007729" y="2217976"/>
            <a:ext cx="548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P(-1.25 &lt; X &lt; 0.37)   =  P(X &lt; 0.37)  –  P(X &lt; -1.25)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DB55A-4601-4799-8707-7F1561D40B2F}"/>
              </a:ext>
            </a:extLst>
          </p:cNvPr>
          <p:cNvSpPr txBox="1"/>
          <p:nvPr/>
        </p:nvSpPr>
        <p:spPr>
          <a:xfrm>
            <a:off x="758536" y="4501833"/>
            <a:ext cx="4665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P(X &lt; -4.6) cannot be found exactly from Appendix Table III. The last entry in the table can be used to find that P(X &lt; -3.99) = 0.00003. So, 0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P(X &lt; -4.6) &lt; P(X &lt; -3.99).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864FC6-E7A0-4363-81E6-2CB6DB4C62D5}"/>
              </a:ext>
            </a:extLst>
          </p:cNvPr>
          <p:cNvSpPr txBox="1"/>
          <p:nvPr/>
        </p:nvSpPr>
        <p:spPr>
          <a:xfrm>
            <a:off x="9063471" y="2746116"/>
            <a:ext cx="2297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(6) Find z such that </a:t>
            </a:r>
          </a:p>
          <a:p>
            <a:r>
              <a:rPr lang="en-US" dirty="0"/>
              <a:t>P(Z &gt; z) = 0.05.</a:t>
            </a:r>
          </a:p>
          <a:p>
            <a:r>
              <a:rPr lang="en-US" dirty="0"/>
              <a:t>Equivalently, find z such that</a:t>
            </a:r>
          </a:p>
          <a:p>
            <a:r>
              <a:rPr lang="en-US" dirty="0"/>
              <a:t>P(Z </a:t>
            </a:r>
            <a:r>
              <a:rPr lang="en-US" dirty="0">
                <a:sym typeface="Euclid Math Two" panose="02050601010101010101" pitchFamily="18" charset="2"/>
              </a:rPr>
              <a:t> z</a:t>
            </a:r>
            <a:r>
              <a:rPr lang="en-US" dirty="0"/>
              <a:t>) = 0.95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92DA4-499D-47BB-B555-4F35FC0A8EF0}"/>
              </a:ext>
            </a:extLst>
          </p:cNvPr>
          <p:cNvSpPr txBox="1"/>
          <p:nvPr/>
        </p:nvSpPr>
        <p:spPr>
          <a:xfrm>
            <a:off x="9063471" y="4605790"/>
            <a:ext cx="2375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(7) Find z such that </a:t>
            </a:r>
          </a:p>
          <a:p>
            <a:r>
              <a:rPr lang="en-US" dirty="0"/>
              <a:t>P(-z &lt; Z &lt; z) = 0.99.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Find z such that </a:t>
            </a:r>
          </a:p>
          <a:p>
            <a:r>
              <a:rPr lang="en-US" dirty="0">
                <a:sym typeface="Wingdings" panose="05000000000000000000" pitchFamily="2" charset="2"/>
              </a:rPr>
              <a:t>P(Z </a:t>
            </a:r>
            <a:r>
              <a:rPr lang="en-US" dirty="0">
                <a:sym typeface="Euclid Math Two" panose="02050601010101010101" pitchFamily="18" charset="2"/>
              </a:rPr>
              <a:t> z</a:t>
            </a:r>
            <a:r>
              <a:rPr lang="en-US" dirty="0">
                <a:sym typeface="Wingdings" panose="05000000000000000000" pitchFamily="2" charset="2"/>
              </a:rPr>
              <a:t>) = 0.995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0BF507-2B6C-4CA1-AC6C-931E1D701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055" y="2616729"/>
            <a:ext cx="3448916" cy="16298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B4792D-EEE2-45EC-9263-E41C22D1C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868" y="4450264"/>
            <a:ext cx="3175289" cy="15113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67A78B-51A3-42C8-B702-AAC0F53C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46213-3A17-472E-B28E-0CC9A9AE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05CF-09FA-4435-8B3A-5011EF59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a Normal Random Variable - 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5ACFB-D2DA-4A40-A86C-4D75E554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6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Suppose the current measurements in a strip of wire are assumed to follow a normal distribution with a mean of 10 milliamperes and a variance of 4 (milliamperes)</a:t>
            </a:r>
            <a:r>
              <a:rPr lang="en-US" sz="2200" baseline="30000" dirty="0"/>
              <a:t>2</a:t>
            </a:r>
            <a:r>
              <a:rPr lang="en-US" sz="2200" dirty="0"/>
              <a:t>. What is the probability that a measurement will exceed 13 milliamperes?</a:t>
            </a:r>
          </a:p>
          <a:p>
            <a:pPr marL="0" indent="0">
              <a:buNone/>
            </a:pPr>
            <a:r>
              <a:rPr lang="en-US" sz="2200" dirty="0"/>
              <a:t>Let X denote the current in milliamperes. </a:t>
            </a:r>
          </a:p>
          <a:p>
            <a:pPr marL="0" indent="0">
              <a:buNone/>
            </a:pPr>
            <a:r>
              <a:rPr lang="en-US" sz="2200" dirty="0"/>
              <a:t>Let Z = (X - 10)/2.</a:t>
            </a:r>
          </a:p>
          <a:p>
            <a:pPr marL="0" indent="0">
              <a:buNone/>
            </a:pPr>
            <a:r>
              <a:rPr lang="en-US" sz="2200" dirty="0"/>
              <a:t>Note that X &gt;13 corresponds to Z &gt;1.5. </a:t>
            </a:r>
          </a:p>
          <a:p>
            <a:pPr marL="0" indent="0">
              <a:buNone/>
            </a:pPr>
            <a:r>
              <a:rPr lang="en-US" sz="2200" dirty="0"/>
              <a:t>Therefore, from Appendix Table III</a:t>
            </a:r>
          </a:p>
          <a:p>
            <a:pPr marL="0" indent="0">
              <a:buNone/>
            </a:pPr>
            <a:r>
              <a:rPr lang="pl-PL" sz="1600" dirty="0"/>
              <a:t>P</a:t>
            </a:r>
            <a:r>
              <a:rPr lang="en-US" sz="1600" dirty="0"/>
              <a:t>(X &gt; 13) = P(Z &gt; 1.5) </a:t>
            </a:r>
          </a:p>
          <a:p>
            <a:pPr marL="0" indent="0">
              <a:buNone/>
            </a:pPr>
            <a:r>
              <a:rPr lang="en-US" sz="1600" dirty="0"/>
              <a:t>= 1 – P(Z </a:t>
            </a:r>
            <a:r>
              <a:rPr lang="en-US" sz="1600" dirty="0">
                <a:sym typeface="Euclid Math Two" panose="02050601010101010101" pitchFamily="18" charset="2"/>
              </a:rPr>
              <a:t></a:t>
            </a:r>
            <a:r>
              <a:rPr lang="en-US" sz="1600" dirty="0"/>
              <a:t>1.5) = 1- </a:t>
            </a:r>
            <a:r>
              <a:rPr lang="pl-PL" sz="1600" dirty="0"/>
              <a:t>0.93319</a:t>
            </a:r>
            <a:r>
              <a:rPr lang="en-US" sz="1600" dirty="0"/>
              <a:t> =  0.06681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4EE4D-6317-4A12-8B9E-0F1031F4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90" y="2411099"/>
            <a:ext cx="5550910" cy="2676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77C0E-7D5A-4814-B73A-173FDC285B52}"/>
              </a:ext>
            </a:extLst>
          </p:cNvPr>
          <p:cNvSpPr txBox="1"/>
          <p:nvPr/>
        </p:nvSpPr>
        <p:spPr>
          <a:xfrm>
            <a:off x="838200" y="5291208"/>
            <a:ext cx="105156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Practical Interpretation: Probabilities for any normal random variable can be computed with a simple transform to a standard normal random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C1C53-A958-4F32-B867-2A5597C4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BE6B8C-E8A7-4C73-8AE0-289BE48F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8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BF4E-1222-4534-8A59-C90963CE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to Calculate a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7389-786B-4526-B728-67558EBE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7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(Normally Distributed Current) Continuing the previous example.</a:t>
            </a:r>
          </a:p>
          <a:p>
            <a:pPr marL="0" indent="0">
              <a:buNone/>
            </a:pPr>
            <a:r>
              <a:rPr lang="en-US" dirty="0"/>
              <a:t>a/ What is the probability that a current measurement is between 9 and 11 milliamperes? </a:t>
            </a:r>
          </a:p>
          <a:p>
            <a:pPr marL="0" indent="0">
              <a:buNone/>
            </a:pPr>
            <a:r>
              <a:rPr lang="en-US" dirty="0"/>
              <a:t>b/ Determine the value for which the probability that a current measurement is below this value is 0.98.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3EED8-3AFA-4CDB-8AC5-739AD2F6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1B16-3C0A-4933-AB24-EDCCD82E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A29E-637D-4993-837A-4A64D168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698" y="1335647"/>
            <a:ext cx="2458792" cy="132556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Normal Approximation to the Binomial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71BE2-7878-44B4-AB1B-A4128F0E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845" y="426890"/>
            <a:ext cx="6503228" cy="5716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3FC9B1-B9D1-4670-A158-90E58AB548BF}"/>
              </a:ext>
            </a:extLst>
          </p:cNvPr>
          <p:cNvSpPr txBox="1"/>
          <p:nvPr/>
        </p:nvSpPr>
        <p:spPr>
          <a:xfrm>
            <a:off x="643943" y="2902207"/>
            <a:ext cx="41727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Binom</a:t>
            </a:r>
            <a:r>
              <a:rPr lang="en-US" sz="2200" dirty="0"/>
              <a:t>(n, p) </a:t>
            </a:r>
          </a:p>
          <a:p>
            <a:r>
              <a:rPr lang="en-US" sz="2200" dirty="0"/>
              <a:t>~ N(</a:t>
            </a:r>
            <a:r>
              <a:rPr lang="en-US" sz="2200" dirty="0">
                <a:sym typeface="Symbol" panose="05050102010706020507" pitchFamily="18" charset="2"/>
              </a:rPr>
              <a:t> = </a:t>
            </a:r>
            <a:r>
              <a:rPr lang="en-US" sz="2200" dirty="0"/>
              <a:t>np, </a:t>
            </a:r>
            <a:r>
              <a:rPr lang="en-US" sz="2200" dirty="0">
                <a:sym typeface="Symbol" panose="05050102010706020507" pitchFamily="18" charset="2"/>
              </a:rPr>
              <a:t></a:t>
            </a:r>
            <a:r>
              <a:rPr lang="en-US" sz="2200" baseline="30000" dirty="0">
                <a:sym typeface="Symbol" panose="05050102010706020507" pitchFamily="18" charset="2"/>
              </a:rPr>
              <a:t>2</a:t>
            </a:r>
            <a:r>
              <a:rPr lang="en-US" sz="2200" dirty="0">
                <a:sym typeface="Symbol" panose="05050102010706020507" pitchFamily="18" charset="2"/>
              </a:rPr>
              <a:t> = np(1-p)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Good </a:t>
            </a:r>
            <a:r>
              <a:rPr lang="en-US" sz="2200" i="1" dirty="0">
                <a:solidFill>
                  <a:srgbClr val="C00000"/>
                </a:solidFill>
              </a:rPr>
              <a:t>approximation</a:t>
            </a:r>
            <a:r>
              <a:rPr lang="en-US" sz="2200" dirty="0"/>
              <a:t> with n and p such that 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</a:rPr>
              <a:t>np &gt; 5, n(1 – p) &gt;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4B115-F47B-4A35-8874-A78EA8D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DAFCC-7F16-4D51-9394-8DDDC315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8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0B53-4F7E-4506-9337-96B1974F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76FD-9D91-49AB-89EA-5CA27D359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the probability distribution and calculate the mean and variance of a continuous random variable</a:t>
            </a:r>
          </a:p>
          <a:p>
            <a:pPr marL="0" indent="0">
              <a:buNone/>
            </a:pPr>
            <a:r>
              <a:rPr lang="en-US" dirty="0"/>
              <a:t>	Continuous Uniform Distribution</a:t>
            </a:r>
          </a:p>
          <a:p>
            <a:pPr marL="0" indent="0">
              <a:buNone/>
            </a:pPr>
            <a:r>
              <a:rPr lang="en-US" dirty="0"/>
              <a:t>	Normal Random Variable</a:t>
            </a:r>
          </a:p>
          <a:p>
            <a:pPr marL="0" indent="0">
              <a:buNone/>
            </a:pPr>
            <a:r>
              <a:rPr lang="en-US" dirty="0"/>
              <a:t>	Exponential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CB6FD-EE94-47AA-83A3-10BE83FF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F4E12-CBA3-440A-8F6D-7E2B461D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D53314-B2E0-4665-ACC9-D4D244C3E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216" y="1948645"/>
            <a:ext cx="3233984" cy="32826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690D8-F27F-4546-B044-E4C179ACF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153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X ~ </a:t>
                </a:r>
                <a:r>
                  <a:rPr lang="en-US" dirty="0" err="1"/>
                  <a:t>Binom</a:t>
                </a:r>
                <a:r>
                  <a:rPr lang="en-US" dirty="0"/>
                  <a:t>(n, p)</a:t>
                </a:r>
              </a:p>
              <a:p>
                <a:r>
                  <a:rPr lang="en-US" dirty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 – </m:t>
                        </m:r>
                        <m:r>
                          <m:rPr>
                            <m:nor/>
                          </m:rPr>
                          <a:rPr lang="en-US" dirty="0"/>
                          <m:t>np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np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(1 –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~ N(0, 1)</a:t>
                </a:r>
              </a:p>
              <a:p>
                <a:r>
                  <a:rPr lang="en-US" dirty="0"/>
                  <a:t>Normal Approximation of Binomial as follow</a:t>
                </a:r>
              </a:p>
              <a:p>
                <a:pPr marL="0" indent="0">
                  <a:buNone/>
                </a:pPr>
                <a:r>
                  <a:rPr lang="en-US" sz="2600" dirty="0"/>
                  <a:t>P(X </a:t>
                </a:r>
                <a:r>
                  <a:rPr lang="en-US" sz="2600" dirty="0">
                    <a:solidFill>
                      <a:srgbClr val="C00000"/>
                    </a:solidFill>
                    <a:sym typeface="Euclid Math Two" panose="02050601010101010101" pitchFamily="18" charset="2"/>
                  </a:rPr>
                  <a:t> </a:t>
                </a:r>
                <a:r>
                  <a:rPr lang="en-US" sz="2600" dirty="0">
                    <a:solidFill>
                      <a:srgbClr val="C00000"/>
                    </a:solidFill>
                  </a:rPr>
                  <a:t>x</a:t>
                </a:r>
                <a:r>
                  <a:rPr lang="en-US" sz="2600" dirty="0"/>
                  <a:t>) = P(X </a:t>
                </a:r>
                <a:r>
                  <a:rPr lang="en-US" sz="2600" dirty="0">
                    <a:sym typeface="Euclid Math Two" panose="02050601010101010101" pitchFamily="18" charset="2"/>
                  </a:rPr>
                  <a:t> </a:t>
                </a:r>
                <a:r>
                  <a:rPr lang="en-US" sz="2600" dirty="0">
                    <a:solidFill>
                      <a:srgbClr val="C00000"/>
                    </a:solidFill>
                  </a:rPr>
                  <a:t>x + 0.5</a:t>
                </a:r>
                <a:r>
                  <a:rPr lang="en-US" sz="2600" dirty="0"/>
                  <a:t>) = P( Z </a:t>
                </a:r>
                <a:r>
                  <a:rPr lang="en-US" sz="2600" dirty="0">
                    <a:sym typeface="Euclid Math Two" panose="02050601010101010101" pitchFamily="18" charset="2"/>
                  </a:rPr>
                  <a:t> 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600" dirty="0" smtClean="0">
                            <a:solidFill>
                              <a:srgbClr val="C0000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600" dirty="0" smtClean="0">
                            <a:solidFill>
                              <a:srgbClr val="C00000"/>
                            </a:solidFill>
                          </a:rPr>
                          <m:t> + 0.5 – </m:t>
                        </m:r>
                        <m:r>
                          <m:rPr>
                            <m:nor/>
                          </m:rPr>
                          <a:rPr lang="en-US" sz="2600" dirty="0"/>
                          <m:t>np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2600" dirty="0"/>
                              <m:t>np</m:t>
                            </m:r>
                            <m:r>
                              <m:rPr>
                                <m:nor/>
                              </m:rPr>
                              <a:rPr lang="en-US" sz="2600" dirty="0"/>
                              <m:t>(1 – </m:t>
                            </m:r>
                            <m:r>
                              <m:rPr>
                                <m:nor/>
                              </m:rPr>
                              <a:rPr lang="en-US" sz="2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600" dirty="0"/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600" dirty="0"/>
                  <a:t> )</a:t>
                </a:r>
              </a:p>
              <a:p>
                <a:pPr marL="0" indent="0">
                  <a:buNone/>
                </a:pPr>
                <a:r>
                  <a:rPr lang="en-US" sz="2600" dirty="0"/>
                  <a:t>P(</a:t>
                </a:r>
                <a:r>
                  <a:rPr lang="en-US" sz="2600" dirty="0">
                    <a:solidFill>
                      <a:srgbClr val="0000FF"/>
                    </a:solidFill>
                  </a:rPr>
                  <a:t>x </a:t>
                </a:r>
                <a:r>
                  <a:rPr lang="en-US" sz="2600" dirty="0">
                    <a:solidFill>
                      <a:srgbClr val="0000FF"/>
                    </a:solidFill>
                    <a:sym typeface="Euclid Math Two" panose="02050601010101010101" pitchFamily="18" charset="2"/>
                  </a:rPr>
                  <a:t></a:t>
                </a:r>
                <a:r>
                  <a:rPr lang="en-US" sz="2600" dirty="0">
                    <a:sym typeface="Euclid Math Two" panose="02050601010101010101" pitchFamily="18" charset="2"/>
                  </a:rPr>
                  <a:t> X</a:t>
                </a:r>
                <a:r>
                  <a:rPr lang="en-US" sz="2600" dirty="0"/>
                  <a:t>) = P(</a:t>
                </a:r>
                <a:r>
                  <a:rPr lang="en-US" sz="2600" dirty="0">
                    <a:solidFill>
                      <a:srgbClr val="0000FF"/>
                    </a:solidFill>
                  </a:rPr>
                  <a:t>x – 0.5 </a:t>
                </a:r>
                <a:r>
                  <a:rPr lang="en-US" sz="2600" dirty="0">
                    <a:sym typeface="Euclid Math Two" panose="02050601010101010101" pitchFamily="18" charset="2"/>
                  </a:rPr>
                  <a:t> X</a:t>
                </a:r>
                <a:r>
                  <a:rPr lang="en-US" sz="2600" dirty="0"/>
                  <a:t>) = P(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600" dirty="0" smtClean="0">
                            <a:solidFill>
                              <a:srgbClr val="0000FF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600" b="0" i="0" dirty="0" smtClean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600" dirty="0" smtClean="0">
                            <a:solidFill>
                              <a:srgbClr val="0000FF"/>
                            </a:solidFill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2600" b="0" i="0" dirty="0" smtClean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600" dirty="0" smtClean="0">
                            <a:solidFill>
                              <a:srgbClr val="0000FF"/>
                            </a:solidFill>
                          </a:rPr>
                          <m:t>0.5 </m:t>
                        </m:r>
                        <m:r>
                          <m:rPr>
                            <m:nor/>
                          </m:rPr>
                          <a:rPr lang="en-US" sz="2600" dirty="0"/>
                          <m:t>– </m:t>
                        </m:r>
                        <m:r>
                          <m:rPr>
                            <m:nor/>
                          </m:rPr>
                          <a:rPr lang="en-US" sz="2600" dirty="0"/>
                          <m:t>np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2600" dirty="0"/>
                              <m:t>np</m:t>
                            </m:r>
                            <m:r>
                              <m:rPr>
                                <m:nor/>
                              </m:rPr>
                              <a:rPr lang="en-US" sz="2600" dirty="0"/>
                              <m:t>(1 – </m:t>
                            </m:r>
                            <m:r>
                              <m:rPr>
                                <m:nor/>
                              </m:rPr>
                              <a:rPr lang="en-US" sz="2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600" dirty="0"/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600" dirty="0"/>
                  <a:t> </a:t>
                </a:r>
                <a:r>
                  <a:rPr lang="en-US" sz="2600" dirty="0">
                    <a:sym typeface="Euclid Math Two" panose="02050601010101010101" pitchFamily="18" charset="2"/>
                  </a:rPr>
                  <a:t> </a:t>
                </a:r>
                <a:r>
                  <a:rPr lang="en-US" sz="2600" dirty="0"/>
                  <a:t>Z 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8690D8-F27F-4546-B044-E4C179ACF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1534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2696DEF-C764-4448-A65D-E39947959313}"/>
              </a:ext>
            </a:extLst>
          </p:cNvPr>
          <p:cNvSpPr txBox="1">
            <a:spLocks/>
          </p:cNvSpPr>
          <p:nvPr/>
        </p:nvSpPr>
        <p:spPr>
          <a:xfrm>
            <a:off x="990600" y="1261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FF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sz="3600" b="0" dirty="0">
                <a:solidFill>
                  <a:schemeClr val="tx1"/>
                </a:solidFill>
                <a:latin typeface="Bahnschrift Condensed" panose="020B0502040204020203" pitchFamily="34" charset="0"/>
              </a:rPr>
              <a:t>Normal Approximation to the Binomial Distribution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E8A6B-86DE-43C6-B530-9F1B219DC0D1}"/>
              </a:ext>
            </a:extLst>
          </p:cNvPr>
          <p:cNvCxnSpPr/>
          <p:nvPr/>
        </p:nvCxnSpPr>
        <p:spPr>
          <a:xfrm flipH="1">
            <a:off x="3340883" y="3983507"/>
            <a:ext cx="604660" cy="74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AF03B4-FD1D-407C-9F35-9AFDEE8622B0}"/>
              </a:ext>
            </a:extLst>
          </p:cNvPr>
          <p:cNvSpPr txBox="1"/>
          <p:nvPr/>
        </p:nvSpPr>
        <p:spPr>
          <a:xfrm>
            <a:off x="2446984" y="4176691"/>
            <a:ext cx="2480166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continuity correction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37871F-A3B3-46A8-B0F6-A87A8A32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E8D24-B34B-40FF-B0B3-8D6CDDBF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9DA3C-02D0-48A0-9817-BC4536302E23}"/>
              </a:ext>
            </a:extLst>
          </p:cNvPr>
          <p:cNvSpPr txBox="1"/>
          <p:nvPr/>
        </p:nvSpPr>
        <p:spPr>
          <a:xfrm>
            <a:off x="816429" y="5504391"/>
            <a:ext cx="6391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Good </a:t>
            </a:r>
            <a:r>
              <a:rPr lang="en-US" sz="2400" i="1" dirty="0">
                <a:solidFill>
                  <a:srgbClr val="C00000"/>
                </a:solidFill>
              </a:rPr>
              <a:t>approximation</a:t>
            </a:r>
            <a:r>
              <a:rPr lang="en-US" sz="2400" dirty="0"/>
              <a:t> with n and p such that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np &gt; 5 </a:t>
            </a:r>
            <a:r>
              <a:rPr lang="en-US" sz="2400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FF0000"/>
                </a:solidFill>
              </a:rPr>
              <a:t> n(1 – p) &gt;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91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FBC7-E578-4C32-9CAC-29E81130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Normal Approximation to the Binomial Distribution – 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51C7-6C17-4C4B-8BD7-2831DA3A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1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Assume that in a digital communication channel, the number of bits received in error can be modeled by a binomial random variable, and assume that the probability that a bit is received in error is 10</a:t>
            </a:r>
            <a:r>
              <a:rPr lang="en-US" sz="2400" baseline="30000" dirty="0"/>
              <a:t>-5</a:t>
            </a:r>
            <a:r>
              <a:rPr lang="en-US" sz="2400" dirty="0"/>
              <a:t>. If 16 million bits are transmitted, what is the probability that 150 or fewer errors occur?</a:t>
            </a:r>
          </a:p>
          <a:p>
            <a:pPr marL="0" indent="0">
              <a:buNone/>
            </a:pPr>
            <a:r>
              <a:rPr lang="en-US" sz="2400" dirty="0"/>
              <a:t>Let the random variable </a:t>
            </a:r>
            <a:r>
              <a:rPr lang="en-US" sz="2400" i="1" dirty="0">
                <a:solidFill>
                  <a:srgbClr val="C00000"/>
                </a:solidFill>
              </a:rPr>
              <a:t>X</a:t>
            </a:r>
            <a:r>
              <a:rPr lang="en-US" sz="2400" dirty="0">
                <a:solidFill>
                  <a:srgbClr val="C00000"/>
                </a:solidFill>
              </a:rPr>
              <a:t> denote the number of errors</a:t>
            </a:r>
            <a:r>
              <a:rPr lang="en-US" sz="2400" dirty="0"/>
              <a:t>. Then </a:t>
            </a:r>
            <a:r>
              <a:rPr lang="en-US" sz="2400" i="1" dirty="0"/>
              <a:t>X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C00000"/>
                </a:solidFill>
              </a:rPr>
              <a:t>binomial</a:t>
            </a:r>
            <a:r>
              <a:rPr lang="en-US" sz="2400" dirty="0"/>
              <a:t> random variable with n = 16</a:t>
            </a:r>
            <a:r>
              <a:rPr lang="en-US" sz="2400" dirty="0">
                <a:sym typeface="Symbol" panose="05050102010706020507" pitchFamily="18" charset="2"/>
              </a:rPr>
              <a:t>10</a:t>
            </a:r>
            <a:r>
              <a:rPr lang="en-US" sz="2400" baseline="30000" dirty="0">
                <a:sym typeface="Symbol" panose="05050102010706020507" pitchFamily="18" charset="2"/>
              </a:rPr>
              <a:t>6</a:t>
            </a:r>
            <a:r>
              <a:rPr lang="en-US" sz="2400" dirty="0">
                <a:sym typeface="Symbol" panose="05050102010706020507" pitchFamily="18" charset="2"/>
              </a:rPr>
              <a:t> and p = 10</a:t>
            </a:r>
            <a:r>
              <a:rPr lang="en-US" sz="2400" baseline="30000" dirty="0">
                <a:sym typeface="Symbol" panose="05050102010706020507" pitchFamily="18" charset="2"/>
              </a:rPr>
              <a:t>-5</a:t>
            </a:r>
            <a:r>
              <a:rPr lang="en-US" sz="2400" dirty="0"/>
              <a:t>, and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7EDC47-D673-48DF-91BB-F8247A6EC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58" y="3576100"/>
            <a:ext cx="6400800" cy="847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71DE47-D12A-4591-B919-8CE0CCBCC556}"/>
              </a:ext>
            </a:extLst>
          </p:cNvPr>
          <p:cNvSpPr txBox="1"/>
          <p:nvPr/>
        </p:nvSpPr>
        <p:spPr>
          <a:xfrm>
            <a:off x="8529306" y="3725652"/>
            <a:ext cx="2094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DIFFICULT!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10112F-B704-4D6E-9E6D-8EB962122757}"/>
              </a:ext>
            </a:extLst>
          </p:cNvPr>
          <p:cNvGrpSpPr/>
          <p:nvPr/>
        </p:nvGrpSpPr>
        <p:grpSpPr>
          <a:xfrm>
            <a:off x="838200" y="4480803"/>
            <a:ext cx="10079865" cy="1534623"/>
            <a:chOff x="838200" y="4658603"/>
            <a:chExt cx="10079865" cy="15346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773A9AD-666A-48A7-84D8-98484D8E3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164" y="4948221"/>
              <a:ext cx="9889901" cy="124500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CE5B53-5D6D-4373-A85B-9A4CFFEA18D0}"/>
                </a:ext>
              </a:extLst>
            </p:cNvPr>
            <p:cNvSpPr txBox="1"/>
            <p:nvPr/>
          </p:nvSpPr>
          <p:spPr>
            <a:xfrm>
              <a:off x="838200" y="4658603"/>
              <a:ext cx="54585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Use normal distribution to approximate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FB3FC-E2F8-4AB8-81C3-84EBF381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1431-8C6F-4E43-89F1-AEA31545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5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EF42-3C01-4B29-81BC-D9A7CA9D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6AD4-006A-43D4-AAA7-71FADA16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0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dirty="0"/>
              <a:t>new computer virus attacks a folder consisting of 200 files. Each file gets damaged with probability 0.2 independently of other files. What is the probability that fewer than 50 files get damaged?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F3BC6-6A0B-4A03-981B-281FF60D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D422-9ABF-418F-AE83-94F9BD16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5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90EF-BB2D-43CD-9020-D0370D14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Conditions for approximating hypergeometric and binomial probabilities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353E33-3DF4-4C26-B572-4FFEA0125B11}"/>
              </a:ext>
            </a:extLst>
          </p:cNvPr>
          <p:cNvGrpSpPr/>
          <p:nvPr/>
        </p:nvGrpSpPr>
        <p:grpSpPr>
          <a:xfrm>
            <a:off x="741886" y="1821476"/>
            <a:ext cx="10911495" cy="3436548"/>
            <a:chOff x="741886" y="1821476"/>
            <a:chExt cx="10911495" cy="34365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BBE9FD-6AD8-4210-9F57-646F1D786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517" y="1821476"/>
              <a:ext cx="9846511" cy="1454295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8BB9500-154A-4BC0-8155-99A77F29C8BA}"/>
                </a:ext>
              </a:extLst>
            </p:cNvPr>
            <p:cNvGrpSpPr/>
            <p:nvPr/>
          </p:nvGrpSpPr>
          <p:grpSpPr>
            <a:xfrm>
              <a:off x="741886" y="3275771"/>
              <a:ext cx="10470452" cy="1612921"/>
              <a:chOff x="780522" y="3876205"/>
              <a:chExt cx="10470452" cy="161292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4BE10CC-8849-4FEB-9809-10A0FF29FE26}"/>
                  </a:ext>
                </a:extLst>
              </p:cNvPr>
              <p:cNvGrpSpPr/>
              <p:nvPr/>
            </p:nvGrpSpPr>
            <p:grpSpPr>
              <a:xfrm>
                <a:off x="4679068" y="3876205"/>
                <a:ext cx="6571906" cy="1552575"/>
                <a:chOff x="4679068" y="3876205"/>
                <a:chExt cx="6571906" cy="1552575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18AE62F1-DAD8-4FCD-A0E5-BA4632CF2F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79068" y="3876205"/>
                  <a:ext cx="2533650" cy="1552575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17811128-408E-450D-A3E6-C984E06136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31670" y="3994615"/>
                  <a:ext cx="2008555" cy="907089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584D75A3-5BBD-4E1E-9087-18DB1D06AE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17888" y="4977215"/>
                  <a:ext cx="2333086" cy="451565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0CF6A4E-53FA-4CE3-A325-45CDFBBA3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522" y="3876205"/>
                <a:ext cx="2552700" cy="1390650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330E927-78A3-4BF4-8A3B-8F0335F01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402" y="5026987"/>
                <a:ext cx="2400556" cy="462139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87C917-1BBA-41CD-B14B-297CAFE94278}"/>
                </a:ext>
              </a:extLst>
            </p:cNvPr>
            <p:cNvSpPr txBox="1"/>
            <p:nvPr/>
          </p:nvSpPr>
          <p:spPr>
            <a:xfrm>
              <a:off x="799564" y="4888692"/>
              <a:ext cx="2704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 = 400, K = 120, n = 30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003EA5-860C-40E3-A7FD-98780EA55675}"/>
                </a:ext>
              </a:extLst>
            </p:cNvPr>
            <p:cNvSpPr txBox="1"/>
            <p:nvPr/>
          </p:nvSpPr>
          <p:spPr>
            <a:xfrm>
              <a:off x="5071130" y="4888692"/>
              <a:ext cx="6582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 = 30, p = 0.3		        </a:t>
              </a:r>
              <a:r>
                <a:rPr lang="en-US" dirty="0">
                  <a:sym typeface="Symbol" panose="05050102010706020507" pitchFamily="18" charset="2"/>
                </a:rPr>
                <a:t> = np = 9, </a:t>
              </a:r>
              <a:r>
                <a:rPr lang="en-US" baseline="30000" dirty="0">
                  <a:sym typeface="Symbol" panose="05050102010706020507" pitchFamily="18" charset="2"/>
                </a:rPr>
                <a:t>2</a:t>
              </a:r>
              <a:r>
                <a:rPr lang="en-US" dirty="0">
                  <a:sym typeface="Symbol" panose="05050102010706020507" pitchFamily="18" charset="2"/>
                </a:rPr>
                <a:t> = np(1-p) = 6.3</a:t>
              </a:r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B7E764-E65C-4F1F-9799-641C3902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0287E-A7C0-4BC3-8632-7FA1E3A9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69DA4-96EE-4426-B22E-6D97E6B45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820" y="1458122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X is a </a:t>
                </a:r>
                <a:r>
                  <a:rPr lang="en-US" i="1" dirty="0">
                    <a:solidFill>
                      <a:srgbClr val="C00000"/>
                    </a:solidFill>
                  </a:rPr>
                  <a:t>Poisson</a:t>
                </a:r>
                <a:r>
                  <a:rPr lang="en-US" dirty="0"/>
                  <a:t> random variable with E(X) = λ and V(X) = λ</a:t>
                </a:r>
              </a:p>
              <a:p>
                <a:r>
                  <a:rPr lang="en-US" dirty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 – </m:t>
                        </m:r>
                        <m:r>
                          <m:rPr>
                            <m:nor/>
                          </m:rPr>
                          <a:rPr lang="en-US" dirty="0"/>
                          <m:t>λ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λ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~ N(0, 1)</a:t>
                </a:r>
              </a:p>
              <a:p>
                <a:r>
                  <a:rPr lang="en-US" dirty="0"/>
                  <a:t>Normal Approximation to Poisson as follow</a:t>
                </a:r>
              </a:p>
              <a:p>
                <a:pPr marL="0" indent="0">
                  <a:buNone/>
                </a:pPr>
                <a:r>
                  <a:rPr lang="en-US" sz="2600" dirty="0"/>
                  <a:t>P(X </a:t>
                </a:r>
                <a:r>
                  <a:rPr lang="en-US" sz="2600" dirty="0">
                    <a:solidFill>
                      <a:srgbClr val="C00000"/>
                    </a:solidFill>
                    <a:sym typeface="Euclid Math Two" panose="02050601010101010101" pitchFamily="18" charset="2"/>
                  </a:rPr>
                  <a:t> </a:t>
                </a:r>
                <a:r>
                  <a:rPr lang="en-US" sz="2600" dirty="0">
                    <a:solidFill>
                      <a:srgbClr val="C00000"/>
                    </a:solidFill>
                  </a:rPr>
                  <a:t>x</a:t>
                </a:r>
                <a:r>
                  <a:rPr lang="en-US" sz="2600" dirty="0"/>
                  <a:t>) = P(X </a:t>
                </a:r>
                <a:r>
                  <a:rPr lang="en-US" sz="2600" dirty="0">
                    <a:sym typeface="Euclid Math Two" panose="02050601010101010101" pitchFamily="18" charset="2"/>
                  </a:rPr>
                  <a:t> </a:t>
                </a:r>
                <a:r>
                  <a:rPr lang="en-US" sz="2600" dirty="0">
                    <a:solidFill>
                      <a:srgbClr val="C00000"/>
                    </a:solidFill>
                  </a:rPr>
                  <a:t>x + 0.5</a:t>
                </a:r>
                <a:r>
                  <a:rPr lang="en-US" sz="2600" dirty="0"/>
                  <a:t>) = P( Z </a:t>
                </a:r>
                <a:r>
                  <a:rPr lang="en-US" sz="2600" dirty="0">
                    <a:sym typeface="Euclid Math Two" panose="02050601010101010101" pitchFamily="18" charset="2"/>
                  </a:rPr>
                  <a:t> 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600" dirty="0" smtClean="0">
                            <a:solidFill>
                              <a:srgbClr val="C0000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600" dirty="0" smtClean="0">
                            <a:solidFill>
                              <a:srgbClr val="C00000"/>
                            </a:solidFill>
                          </a:rPr>
                          <m:t> + 0.5 – </m:t>
                        </m:r>
                        <m:r>
                          <m:rPr>
                            <m:nor/>
                          </m:rPr>
                          <a:rPr lang="en-US" sz="2400" dirty="0"/>
                          <m:t>λ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λ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600" dirty="0"/>
                  <a:t> )</a:t>
                </a:r>
              </a:p>
              <a:p>
                <a:pPr marL="0" indent="0">
                  <a:buNone/>
                </a:pPr>
                <a:r>
                  <a:rPr lang="en-US" sz="2600" dirty="0"/>
                  <a:t>P(</a:t>
                </a:r>
                <a:r>
                  <a:rPr lang="en-US" sz="2600" dirty="0">
                    <a:solidFill>
                      <a:srgbClr val="0000FF"/>
                    </a:solidFill>
                  </a:rPr>
                  <a:t>x </a:t>
                </a:r>
                <a:r>
                  <a:rPr lang="en-US" sz="2600" dirty="0">
                    <a:solidFill>
                      <a:srgbClr val="0000FF"/>
                    </a:solidFill>
                    <a:sym typeface="Euclid Math Two" panose="02050601010101010101" pitchFamily="18" charset="2"/>
                  </a:rPr>
                  <a:t></a:t>
                </a:r>
                <a:r>
                  <a:rPr lang="en-US" sz="2600" dirty="0">
                    <a:sym typeface="Euclid Math Two" panose="02050601010101010101" pitchFamily="18" charset="2"/>
                  </a:rPr>
                  <a:t> X</a:t>
                </a:r>
                <a:r>
                  <a:rPr lang="en-US" sz="2600" dirty="0"/>
                  <a:t>) = P(</a:t>
                </a:r>
                <a:r>
                  <a:rPr lang="en-US" sz="2600" dirty="0">
                    <a:solidFill>
                      <a:srgbClr val="0000FF"/>
                    </a:solidFill>
                  </a:rPr>
                  <a:t>x – 0.5 </a:t>
                </a:r>
                <a:r>
                  <a:rPr lang="en-US" sz="2600" dirty="0">
                    <a:sym typeface="Euclid Math Two" panose="02050601010101010101" pitchFamily="18" charset="2"/>
                  </a:rPr>
                  <a:t> X</a:t>
                </a:r>
                <a:r>
                  <a:rPr lang="en-US" sz="2600" dirty="0"/>
                  <a:t>) = P(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600" dirty="0">
                            <a:solidFill>
                              <a:srgbClr val="0000FF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600" dirty="0">
                            <a:solidFill>
                              <a:srgbClr val="0000FF"/>
                            </a:solidFill>
                          </a:rPr>
                          <m:t> – 0.5 – </m:t>
                        </m:r>
                        <m:r>
                          <m:rPr>
                            <m:nor/>
                          </m:rPr>
                          <a:rPr lang="en-US" sz="2400" dirty="0"/>
                          <m:t>λ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λ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600" dirty="0"/>
                  <a:t> </a:t>
                </a:r>
                <a:r>
                  <a:rPr lang="en-US" sz="2600" dirty="0">
                    <a:sym typeface="Euclid Math Two" panose="02050601010101010101" pitchFamily="18" charset="2"/>
                  </a:rPr>
                  <a:t> </a:t>
                </a:r>
                <a:r>
                  <a:rPr lang="en-US" sz="2600" dirty="0"/>
                  <a:t>Z )</a:t>
                </a:r>
              </a:p>
              <a:p>
                <a:r>
                  <a:rPr lang="en-US" sz="2800" dirty="0"/>
                  <a:t>Good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approximation</a:t>
                </a:r>
                <a:r>
                  <a:rPr lang="en-US" sz="2800" dirty="0"/>
                  <a:t> with </a:t>
                </a:r>
                <a:r>
                  <a:rPr lang="en-US" dirty="0"/>
                  <a:t>λ </a:t>
                </a:r>
                <a:r>
                  <a:rPr lang="en-US" sz="2800" dirty="0"/>
                  <a:t>such that </a:t>
                </a:r>
                <a:r>
                  <a:rPr lang="en-US" dirty="0">
                    <a:solidFill>
                      <a:srgbClr val="FF0000"/>
                    </a:solidFill>
                  </a:rPr>
                  <a:t>λ &gt; 5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69DA4-96EE-4426-B22E-6D97E6B45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820" y="1458122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92D716E-394D-4FF3-92E5-D2EE50B4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Normal Approximation to the Poisson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40E7EB-BF95-4D4F-AED1-92865FAE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6FBC1-AC61-4DFB-92EB-AAE265B2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10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0173-D4E6-46AC-AF3A-CD0DEA6B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Normal Approximation to the Poisson Distribution – 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F5BE-C512-445C-B39B-7EDE484D1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0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Ex.</a:t>
            </a:r>
            <a:r>
              <a:rPr lang="en-US" sz="2800" dirty="0"/>
              <a:t> Assume that the number of asbestos particles in a squared meter of dust on a surface follows a Poisson distribution with a mean of 1000. If a squared meter of dust is analyzed, what is the probability that 950 or fewer particles are found?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X</a:t>
            </a:r>
            <a:r>
              <a:rPr lang="en-US" dirty="0"/>
              <a:t> be the number of particles found. Then </a:t>
            </a:r>
            <a:r>
              <a:rPr lang="en-US" i="1" dirty="0"/>
              <a:t>X</a:t>
            </a:r>
            <a:r>
              <a:rPr lang="en-US" dirty="0"/>
              <a:t> ~ Pois(</a:t>
            </a:r>
            <a:r>
              <a:rPr lang="en-US" sz="2800" dirty="0"/>
              <a:t>1000</a:t>
            </a:r>
            <a:r>
              <a:rPr lang="en-US" dirty="0"/>
              <a:t>)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28D321-6433-4E61-A51E-CD5E49C3E0BC}"/>
              </a:ext>
            </a:extLst>
          </p:cNvPr>
          <p:cNvGrpSpPr/>
          <p:nvPr/>
        </p:nvGrpSpPr>
        <p:grpSpPr>
          <a:xfrm>
            <a:off x="2158150" y="3630022"/>
            <a:ext cx="6178233" cy="875051"/>
            <a:chOff x="2158150" y="3972922"/>
            <a:chExt cx="6178233" cy="8750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270305-1938-4EDB-BCB2-19190DB19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8150" y="3972922"/>
              <a:ext cx="3791889" cy="87505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13599D-6271-4268-868D-A256ADFC0BC6}"/>
                </a:ext>
              </a:extLst>
            </p:cNvPr>
            <p:cNvSpPr txBox="1"/>
            <p:nvPr/>
          </p:nvSpPr>
          <p:spPr>
            <a:xfrm>
              <a:off x="6241963" y="4148837"/>
              <a:ext cx="2094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DIFFICULT!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29BD86-B7A5-4D0E-BB5D-EB59033B8E3A}"/>
              </a:ext>
            </a:extLst>
          </p:cNvPr>
          <p:cNvGrpSpPr/>
          <p:nvPr/>
        </p:nvGrpSpPr>
        <p:grpSpPr>
          <a:xfrm>
            <a:off x="838200" y="4474124"/>
            <a:ext cx="9901623" cy="1115336"/>
            <a:chOff x="838200" y="4817024"/>
            <a:chExt cx="9901623" cy="11153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3809BDC-0EC3-45DF-B748-2B1163F8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4103" y="5039968"/>
              <a:ext cx="8995720" cy="89239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E8B6B6-6663-4B6C-9599-07C3DCC5AF7F}"/>
                </a:ext>
              </a:extLst>
            </p:cNvPr>
            <p:cNvSpPr txBox="1"/>
            <p:nvPr/>
          </p:nvSpPr>
          <p:spPr>
            <a:xfrm>
              <a:off x="838200" y="4817024"/>
              <a:ext cx="32210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AN APPROXIMATION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3F527-E6BF-483B-8E17-A9DDA167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22131-9107-4D64-97AD-42B1B9DF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717E-3FB7-46E3-9652-D913DEB4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81"/>
            <a:ext cx="10515600" cy="1325563"/>
          </a:xfrm>
        </p:spPr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DAB5-D8D5-4917-A19C-6552CDC4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640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the sequence of “rare” events, where the number of occurrences has Poisson distribution with parameter λ.</a:t>
            </a:r>
          </a:p>
          <a:p>
            <a:pPr marL="0" indent="0">
              <a:buNone/>
            </a:pPr>
            <a:r>
              <a:rPr lang="en-US" sz="2400" dirty="0"/>
              <a:t>Event “the time X until the next event is greater than x” can be rephrased as “zero events occur by the time x.” </a:t>
            </a:r>
          </a:p>
          <a:p>
            <a:pPr marL="0" indent="0">
              <a:buNone/>
            </a:pPr>
            <a:r>
              <a:rPr lang="en-US" sz="2400" dirty="0"/>
              <a:t>Let N be the number of events during the time interval [0, x]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ym typeface="Wingdings" panose="05000000000000000000" pitchFamily="2" charset="2"/>
              </a:rPr>
              <a:t>N~Poisson</a:t>
            </a:r>
            <a:r>
              <a:rPr lang="en-US" sz="2400" dirty="0">
                <a:sym typeface="Wingdings" panose="05000000000000000000" pitchFamily="2" charset="2"/>
              </a:rPr>
              <a:t>(</a:t>
            </a:r>
            <a:r>
              <a:rPr lang="en-US" sz="2400" dirty="0" err="1"/>
              <a:t>λx</a:t>
            </a:r>
            <a:r>
              <a:rPr lang="en-US" sz="2400" dirty="0">
                <a:sym typeface="Wingdings" panose="05000000000000000000" pitchFamily="2" charset="2"/>
              </a:rPr>
              <a:t>).</a:t>
            </a:r>
          </a:p>
          <a:p>
            <a:pPr marL="0" indent="0">
              <a:buNone/>
            </a:pPr>
            <a:r>
              <a:rPr lang="en-US" sz="2400" dirty="0"/>
              <a:t>P(X &gt; x) = P(N = 0) = e</a:t>
            </a:r>
            <a:r>
              <a:rPr lang="en-US" sz="2400" baseline="30000" dirty="0"/>
              <a:t>-</a:t>
            </a:r>
            <a:r>
              <a:rPr lang="en-US" sz="2400" baseline="30000" dirty="0" err="1"/>
              <a:t>λx</a:t>
            </a:r>
            <a:r>
              <a:rPr lang="en-US" sz="2400" dirty="0"/>
              <a:t>(</a:t>
            </a:r>
            <a:r>
              <a:rPr lang="en-US" sz="2400" dirty="0" err="1"/>
              <a:t>λx</a:t>
            </a:r>
            <a:r>
              <a:rPr lang="en-US" sz="2400" dirty="0"/>
              <a:t>)</a:t>
            </a:r>
            <a:r>
              <a:rPr lang="en-US" sz="2400" baseline="30000" dirty="0"/>
              <a:t>0</a:t>
            </a:r>
            <a:r>
              <a:rPr lang="en-US" sz="2400" dirty="0"/>
              <a:t>/0! = e</a:t>
            </a:r>
            <a:r>
              <a:rPr lang="en-US" sz="2400" baseline="30000" dirty="0"/>
              <a:t>-</a:t>
            </a:r>
            <a:r>
              <a:rPr lang="en-US" sz="2400" baseline="30000" dirty="0" err="1"/>
              <a:t>λx</a:t>
            </a:r>
            <a:endParaRPr lang="en-US" sz="2400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F(x)</a:t>
            </a:r>
            <a:r>
              <a:rPr lang="en-US" sz="2400" dirty="0">
                <a:sym typeface="Wingdings" panose="05000000000000000000" pitchFamily="2" charset="2"/>
              </a:rPr>
              <a:t> = P(X </a:t>
            </a:r>
            <a:r>
              <a:rPr lang="en-US" sz="2400" dirty="0">
                <a:sym typeface="Euclid Math Two" panose="02050601010101010101" pitchFamily="18" charset="2"/>
              </a:rPr>
              <a:t> x</a:t>
            </a:r>
            <a:r>
              <a:rPr lang="en-US" sz="2400" dirty="0">
                <a:sym typeface="Wingdings" panose="05000000000000000000" pitchFamily="2" charset="2"/>
              </a:rPr>
              <a:t>) = 1 P(X &gt; x) = 1 – </a:t>
            </a:r>
            <a:r>
              <a:rPr lang="en-US" sz="2400" dirty="0"/>
              <a:t>e</a:t>
            </a:r>
            <a:r>
              <a:rPr lang="en-US" sz="2400" baseline="30000" dirty="0"/>
              <a:t>-</a:t>
            </a:r>
            <a:r>
              <a:rPr lang="en-US" sz="2400" baseline="30000" dirty="0" err="1"/>
              <a:t>λx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f(x) </a:t>
            </a:r>
            <a:r>
              <a:rPr lang="en-US" dirty="0">
                <a:sym typeface="Wingdings" panose="05000000000000000000" pitchFamily="2" charset="2"/>
              </a:rPr>
              <a:t>= F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>
                <a:sym typeface="Wingdings" panose="05000000000000000000" pitchFamily="2" charset="2"/>
              </a:rPr>
              <a:t>(x) = </a:t>
            </a:r>
            <a:r>
              <a:rPr lang="en-US" dirty="0" err="1"/>
              <a:t>λe</a:t>
            </a:r>
            <a:r>
              <a:rPr lang="en-US" baseline="30000" dirty="0" err="1"/>
              <a:t>-λx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8FAFAA-5F94-4F70-B45A-42F148146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53176"/>
              </p:ext>
            </p:extLst>
          </p:nvPr>
        </p:nvGraphicFramePr>
        <p:xfrm>
          <a:off x="2032000" y="1127364"/>
          <a:ext cx="8128000" cy="4419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22267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5367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85012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42735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46032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5180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04260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93492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14601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0904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23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23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3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3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23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23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53840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67719B67-2BA1-4718-B6ED-B0C5C6CC3305}"/>
              </a:ext>
            </a:extLst>
          </p:cNvPr>
          <p:cNvSpPr/>
          <p:nvPr/>
        </p:nvSpPr>
        <p:spPr>
          <a:xfrm rot="5400000">
            <a:off x="6375405" y="178233"/>
            <a:ext cx="219513" cy="29737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92408-9D50-4BFD-BAF8-5BF25F41C070}"/>
              </a:ext>
            </a:extLst>
          </p:cNvPr>
          <p:cNvSpPr txBox="1"/>
          <p:nvPr/>
        </p:nvSpPr>
        <p:spPr>
          <a:xfrm>
            <a:off x="4848637" y="1830265"/>
            <a:ext cx="366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</a:t>
            </a:r>
            <a:r>
              <a:rPr lang="en-US" i="1" dirty="0">
                <a:solidFill>
                  <a:srgbClr val="0000FF"/>
                </a:solidFill>
              </a:rPr>
              <a:t>waiting time </a:t>
            </a:r>
            <a:r>
              <a:rPr lang="en-US" dirty="0"/>
              <a:t>for the next event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B3FB4-2BED-4902-829C-778131C6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4449E-9190-4DD6-A2E9-3585E131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6063-512B-4B1D-A546-3E9C2EE7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647"/>
            <a:ext cx="10515600" cy="1325563"/>
          </a:xfrm>
        </p:spPr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26430ED8-CFF9-40A4-AF0B-EA1BE7959CF0}"/>
              </a:ext>
            </a:extLst>
          </p:cNvPr>
          <p:cNvSpPr/>
          <p:nvPr/>
        </p:nvSpPr>
        <p:spPr>
          <a:xfrm>
            <a:off x="3062711" y="2498652"/>
            <a:ext cx="1330036" cy="1091046"/>
          </a:xfrm>
          <a:prstGeom prst="hexagon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DD355-B715-4E1A-BF8B-D38021CADE22}"/>
              </a:ext>
            </a:extLst>
          </p:cNvPr>
          <p:cNvSpPr txBox="1"/>
          <p:nvPr/>
        </p:nvSpPr>
        <p:spPr>
          <a:xfrm>
            <a:off x="3077551" y="2647543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Exp.</a:t>
            </a:r>
          </a:p>
          <a:p>
            <a:pPr algn="ctr"/>
            <a:r>
              <a:rPr lang="en-US" dirty="0"/>
              <a:t>distribution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E4BC4F-E8CB-4837-9276-C26914760169}"/>
              </a:ext>
            </a:extLst>
          </p:cNvPr>
          <p:cNvGrpSpPr/>
          <p:nvPr/>
        </p:nvGrpSpPr>
        <p:grpSpPr>
          <a:xfrm>
            <a:off x="4119986" y="1175213"/>
            <a:ext cx="6983687" cy="1323439"/>
            <a:chOff x="4119986" y="1175213"/>
            <a:chExt cx="6983687" cy="132343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C4AB36-9C32-4DD6-8000-256EF3740BF8}"/>
                </a:ext>
              </a:extLst>
            </p:cNvPr>
            <p:cNvCxnSpPr>
              <a:cxnSpLocks/>
              <a:stCxn id="17" idx="5"/>
            </p:cNvCxnSpPr>
            <p:nvPr/>
          </p:nvCxnSpPr>
          <p:spPr>
            <a:xfrm flipV="1">
              <a:off x="4119986" y="2067764"/>
              <a:ext cx="280181" cy="430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21570B-B2BC-4A90-80EC-FCF8C420643A}"/>
                </a:ext>
              </a:extLst>
            </p:cNvPr>
            <p:cNvSpPr txBox="1"/>
            <p:nvPr/>
          </p:nvSpPr>
          <p:spPr>
            <a:xfrm>
              <a:off x="4400167" y="1175213"/>
              <a:ext cx="6703506" cy="13234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/>
                <a:t>Often used to model </a:t>
              </a:r>
              <a:r>
                <a:rPr lang="en-US" sz="2000" i="1" dirty="0">
                  <a:solidFill>
                    <a:srgbClr val="0000FF"/>
                  </a:solidFill>
                </a:rPr>
                <a:t>waiting time </a:t>
              </a:r>
              <a:r>
                <a:rPr lang="en-US" sz="2000" dirty="0"/>
                <a:t>between rare events: time between telephone calls, accidents, etc. When the number of events is Poisson, the time between events is Exponential.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F8245-C468-4260-A43E-966225F3E24E}"/>
              </a:ext>
            </a:extLst>
          </p:cNvPr>
          <p:cNvGrpSpPr/>
          <p:nvPr/>
        </p:nvGrpSpPr>
        <p:grpSpPr>
          <a:xfrm>
            <a:off x="655401" y="1479023"/>
            <a:ext cx="3367204" cy="1019629"/>
            <a:chOff x="655401" y="1479023"/>
            <a:chExt cx="3367204" cy="101962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CF8408D-96D4-4466-BCE0-722CAED10707}"/>
                </a:ext>
              </a:extLst>
            </p:cNvPr>
            <p:cNvCxnSpPr>
              <a:stCxn id="17" idx="4"/>
            </p:cNvCxnSpPr>
            <p:nvPr/>
          </p:nvCxnSpPr>
          <p:spPr>
            <a:xfrm flipH="1" flipV="1">
              <a:off x="3070131" y="2067765"/>
              <a:ext cx="265342" cy="430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15C7D7-BE8F-4BBE-85FA-99F9D667D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401" y="1479023"/>
              <a:ext cx="3367204" cy="603245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339646-845D-4866-B4F0-9F4CE9BBBBE1}"/>
              </a:ext>
            </a:extLst>
          </p:cNvPr>
          <p:cNvGrpSpPr/>
          <p:nvPr/>
        </p:nvGrpSpPr>
        <p:grpSpPr>
          <a:xfrm>
            <a:off x="4119986" y="3589698"/>
            <a:ext cx="4458999" cy="2457450"/>
            <a:chOff x="4119986" y="3589698"/>
            <a:chExt cx="4458999" cy="245745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EDDA7A-DBCA-41E0-B10F-D712454EC31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>
              <a:off x="4119986" y="3589698"/>
              <a:ext cx="401349" cy="5455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682195-A813-44A9-987D-9C431D56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1335" y="3589698"/>
              <a:ext cx="4057650" cy="2457450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EF765A-179A-4C50-9609-C49E600C11E5}"/>
              </a:ext>
            </a:extLst>
          </p:cNvPr>
          <p:cNvGrpSpPr/>
          <p:nvPr/>
        </p:nvGrpSpPr>
        <p:grpSpPr>
          <a:xfrm>
            <a:off x="4392747" y="2616720"/>
            <a:ext cx="6187184" cy="834161"/>
            <a:chOff x="4392747" y="2616720"/>
            <a:chExt cx="6187184" cy="83416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DE4927-1AA9-4C10-A78F-6E2026253D36}"/>
                </a:ext>
              </a:extLst>
            </p:cNvPr>
            <p:cNvCxnSpPr>
              <a:stCxn id="17" idx="0"/>
            </p:cNvCxnSpPr>
            <p:nvPr/>
          </p:nvCxnSpPr>
          <p:spPr>
            <a:xfrm>
              <a:off x="4392747" y="3044175"/>
              <a:ext cx="5299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5115BAD-7394-4228-BCF3-84A926783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1219" y="2616720"/>
              <a:ext cx="5678712" cy="83416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950ED28-FC49-4FBE-AE97-9B0677C1035C}"/>
              </a:ext>
            </a:extLst>
          </p:cNvPr>
          <p:cNvSpPr txBox="1"/>
          <p:nvPr/>
        </p:nvSpPr>
        <p:spPr>
          <a:xfrm>
            <a:off x="8707573" y="3925871"/>
            <a:ext cx="25485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For small lambda, it’s usual that we need a long waiting time for the next event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FD31BD-4AA9-4814-8368-0325C759A851}"/>
              </a:ext>
            </a:extLst>
          </p:cNvPr>
          <p:cNvGrpSpPr/>
          <p:nvPr/>
        </p:nvGrpSpPr>
        <p:grpSpPr>
          <a:xfrm>
            <a:off x="1909000" y="3589698"/>
            <a:ext cx="1761480" cy="1092780"/>
            <a:chOff x="1909000" y="3589698"/>
            <a:chExt cx="1761480" cy="109278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6B1D89-676D-4E34-9645-96750A92A830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3084971" y="3589698"/>
              <a:ext cx="250502" cy="387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2D88F0-2A2F-4CFD-B867-AB04C7402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09000" y="3993203"/>
              <a:ext cx="1761480" cy="689275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399063-BFFB-4C35-86E1-4DB70D35E3CB}"/>
              </a:ext>
            </a:extLst>
          </p:cNvPr>
          <p:cNvGrpSpPr/>
          <p:nvPr/>
        </p:nvGrpSpPr>
        <p:grpSpPr>
          <a:xfrm>
            <a:off x="573208" y="2704002"/>
            <a:ext cx="2496923" cy="686988"/>
            <a:chOff x="573208" y="2704002"/>
            <a:chExt cx="2496923" cy="68698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A8EC86-B349-4647-8228-C835FAD45B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8293" y="3044175"/>
              <a:ext cx="581838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6CBF74-5972-4128-97D0-CD2A9A201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3208" y="2704002"/>
              <a:ext cx="2077721" cy="686988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B4450BB-5E6E-486A-8EF6-04A6512C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27</a:t>
            </a:fld>
            <a:endParaRPr lang="en-US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C91C5E9-E767-43D9-B90D-C210587B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7538-5785-410E-8BD4-DEF70FE2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– 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38F6-BA44-4E19-BAB5-AE297A8F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28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Ex.</a:t>
            </a:r>
            <a:r>
              <a:rPr lang="en-US" dirty="0"/>
              <a:t> Questions are sent to the chatbot of a Student Service at an average rate of 12 questions per day. </a:t>
            </a:r>
          </a:p>
          <a:p>
            <a:pPr marL="0" indent="0">
              <a:buNone/>
            </a:pPr>
            <a:r>
              <a:rPr lang="en-US" dirty="0"/>
              <a:t>a/ What is the probability that the next question is sent within 1 hour ?</a:t>
            </a:r>
          </a:p>
          <a:p>
            <a:pPr marL="0" indent="0">
              <a:buNone/>
            </a:pPr>
            <a:r>
              <a:rPr lang="en-US" dirty="0"/>
              <a:t>b/ What is the expected time between questions?</a:t>
            </a:r>
          </a:p>
          <a:p>
            <a:pPr marL="0" indent="0">
              <a:buNone/>
            </a:pPr>
            <a:r>
              <a:rPr lang="en-US" dirty="0"/>
              <a:t>Questions arrivals represent rare events, thus the time X between them has an exponential distribution with λ = 12 (questions per day).</a:t>
            </a:r>
          </a:p>
          <a:p>
            <a:pPr marL="0" indent="0">
              <a:buNone/>
            </a:pPr>
            <a:r>
              <a:rPr lang="en-US" dirty="0"/>
              <a:t>a/ 1hr = 1/24 day, P(X </a:t>
            </a:r>
            <a:r>
              <a:rPr lang="en-US" dirty="0">
                <a:sym typeface="Euclid Math Two" panose="02050601010101010101" pitchFamily="18" charset="2"/>
              </a:rPr>
              <a:t> 1/24</a:t>
            </a:r>
            <a:r>
              <a:rPr lang="en-US" dirty="0"/>
              <a:t>) = F(1/24) = 1 − e</a:t>
            </a:r>
            <a:r>
              <a:rPr lang="en-US" baseline="30000" dirty="0"/>
              <a:t>−</a:t>
            </a:r>
            <a:r>
              <a:rPr lang="el-GR" baseline="30000" dirty="0"/>
              <a:t>λ</a:t>
            </a:r>
            <a:r>
              <a:rPr lang="en-US" baseline="30000" dirty="0"/>
              <a:t>x</a:t>
            </a:r>
            <a:r>
              <a:rPr lang="el-GR" baseline="30000" dirty="0"/>
              <a:t> </a:t>
            </a:r>
            <a:r>
              <a:rPr lang="el-GR" dirty="0"/>
              <a:t>= 1 − </a:t>
            </a:r>
            <a:r>
              <a:rPr lang="en-US" dirty="0"/>
              <a:t>e</a:t>
            </a:r>
            <a:r>
              <a:rPr lang="en-US" baseline="30000" dirty="0"/>
              <a:t>−1/2</a:t>
            </a:r>
            <a:r>
              <a:rPr lang="en-US" dirty="0"/>
              <a:t> = 0.3935</a:t>
            </a:r>
          </a:p>
          <a:p>
            <a:pPr marL="0" indent="0">
              <a:buNone/>
            </a:pPr>
            <a:r>
              <a:rPr lang="en-US" dirty="0"/>
              <a:t>b/ E(X) = 1/λ = 1/12 (day) = 2 hours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65A39-8051-4443-A167-E428EEF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22B65-C7A5-41A6-92C4-9AEF14AF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41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ACF6-F852-4C98-AB3F-D2950C81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– 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5152-456B-4C8D-8563-090D3FEF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73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that X has an exponential distribution with a mean of 10. Determine the following: </a:t>
            </a:r>
          </a:p>
          <a:p>
            <a:pPr marL="0" indent="0">
              <a:buNone/>
            </a:pPr>
            <a:r>
              <a:rPr lang="en-US" dirty="0"/>
              <a:t>a/ P(X &lt; 5)</a:t>
            </a:r>
          </a:p>
          <a:p>
            <a:pPr marL="0" indent="0">
              <a:buNone/>
            </a:pPr>
            <a:r>
              <a:rPr lang="en-US" dirty="0"/>
              <a:t>b/ P(X &lt; 15 | X &gt; 10)</a:t>
            </a:r>
          </a:p>
          <a:p>
            <a:pPr marL="0" indent="0">
              <a:buNone/>
            </a:pPr>
            <a:r>
              <a:rPr lang="en-US" dirty="0"/>
              <a:t>E(X) = 1/</a:t>
            </a:r>
            <a:r>
              <a:rPr lang="en-US" dirty="0">
                <a:sym typeface="Symbol" panose="05050102010706020507" pitchFamily="18" charset="2"/>
              </a:rPr>
              <a:t> = 10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ym typeface="Symbol" panose="05050102010706020507" pitchFamily="18" charset="2"/>
              </a:rPr>
              <a:t> = 1/10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a/ P(X &lt; 5) = F(5) = 1 − e</a:t>
            </a:r>
            <a:r>
              <a:rPr lang="en-US" baseline="30000" dirty="0"/>
              <a:t>−5</a:t>
            </a:r>
            <a:r>
              <a:rPr lang="el-GR" baseline="30000" dirty="0"/>
              <a:t>λ </a:t>
            </a:r>
            <a:r>
              <a:rPr lang="en-US" dirty="0"/>
              <a:t>= 1 − e</a:t>
            </a:r>
            <a:r>
              <a:rPr lang="en-US" baseline="30000" dirty="0"/>
              <a:t>−1/2</a:t>
            </a:r>
            <a:r>
              <a:rPr lang="el-GR" baseline="30000" dirty="0"/>
              <a:t> </a:t>
            </a:r>
            <a:r>
              <a:rPr lang="en-US" dirty="0"/>
              <a:t>= 0.3935</a:t>
            </a:r>
          </a:p>
          <a:p>
            <a:pPr marL="0" indent="0">
              <a:buNone/>
            </a:pPr>
            <a:r>
              <a:rPr lang="en-US" dirty="0"/>
              <a:t>b/ P(X &lt; 15 | X &gt; 10) = P(10 &lt; X &lt; 15)/P(X &gt; 10)</a:t>
            </a:r>
          </a:p>
          <a:p>
            <a:pPr marL="0" indent="0">
              <a:buNone/>
            </a:pPr>
            <a:r>
              <a:rPr lang="en-US" dirty="0"/>
              <a:t>= (F(15) – F(10))/(1 – F(10)) = [(1 − e</a:t>
            </a:r>
            <a:r>
              <a:rPr lang="en-US" baseline="30000" dirty="0"/>
              <a:t>−15</a:t>
            </a:r>
            <a:r>
              <a:rPr lang="el-GR" baseline="30000" dirty="0"/>
              <a:t>λ </a:t>
            </a:r>
            <a:r>
              <a:rPr lang="en-US" dirty="0"/>
              <a:t>) – (1 − e</a:t>
            </a:r>
            <a:r>
              <a:rPr lang="en-US" baseline="30000" dirty="0"/>
              <a:t>−10</a:t>
            </a:r>
            <a:r>
              <a:rPr lang="el-GR" baseline="30000" dirty="0"/>
              <a:t>λ</a:t>
            </a:r>
            <a:r>
              <a:rPr lang="en-US" dirty="0"/>
              <a:t>)]/e</a:t>
            </a:r>
            <a:r>
              <a:rPr lang="en-US" baseline="30000" dirty="0"/>
              <a:t>−10</a:t>
            </a:r>
            <a:r>
              <a:rPr lang="el-GR" baseline="30000" dirty="0"/>
              <a:t>λ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 e</a:t>
            </a:r>
            <a:r>
              <a:rPr lang="en-US" baseline="30000" dirty="0"/>
              <a:t>−10</a:t>
            </a:r>
            <a:r>
              <a:rPr lang="el-GR" baseline="30000" dirty="0"/>
              <a:t>λ</a:t>
            </a:r>
            <a:r>
              <a:rPr lang="en-US" dirty="0"/>
              <a:t>(1 - e</a:t>
            </a:r>
            <a:r>
              <a:rPr lang="en-US" baseline="30000" dirty="0"/>
              <a:t>−5</a:t>
            </a:r>
            <a:r>
              <a:rPr lang="el-GR" baseline="30000" dirty="0"/>
              <a:t>λ</a:t>
            </a:r>
            <a:r>
              <a:rPr lang="en-US" dirty="0"/>
              <a:t>)/e</a:t>
            </a:r>
            <a:r>
              <a:rPr lang="en-US" baseline="30000" dirty="0"/>
              <a:t>−10</a:t>
            </a:r>
            <a:r>
              <a:rPr lang="el-GR" baseline="30000" dirty="0"/>
              <a:t>λ</a:t>
            </a:r>
            <a:r>
              <a:rPr lang="en-US" dirty="0"/>
              <a:t> = 1 - e</a:t>
            </a:r>
            <a:r>
              <a:rPr lang="en-US" baseline="30000" dirty="0"/>
              <a:t>−5</a:t>
            </a:r>
            <a:r>
              <a:rPr lang="el-GR" baseline="30000" dirty="0"/>
              <a:t>λ</a:t>
            </a:r>
            <a:r>
              <a:rPr lang="en-US" baseline="30000" dirty="0"/>
              <a:t> </a:t>
            </a:r>
            <a:r>
              <a:rPr lang="en-US" dirty="0"/>
              <a:t>= 0.3935 = P(X &lt; 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4028D-D681-4114-868A-91B2897F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20C7-B64C-4824-8964-AFEC1B09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F04D-FB71-4CC8-8296-D6CA7CEA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EF0B32-D502-4DD4-B597-0D177AE3E1F2}"/>
              </a:ext>
            </a:extLst>
          </p:cNvPr>
          <p:cNvGrpSpPr/>
          <p:nvPr/>
        </p:nvGrpSpPr>
        <p:grpSpPr>
          <a:xfrm>
            <a:off x="3671667" y="1399603"/>
            <a:ext cx="5360127" cy="4003413"/>
            <a:chOff x="3671667" y="1567030"/>
            <a:chExt cx="5360127" cy="40034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AA374E-11A6-4842-AADA-EBEC08126728}"/>
                </a:ext>
              </a:extLst>
            </p:cNvPr>
            <p:cNvSpPr/>
            <p:nvPr/>
          </p:nvSpPr>
          <p:spPr>
            <a:xfrm>
              <a:off x="7370155" y="1864814"/>
              <a:ext cx="1661639" cy="8933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98CCD1-6BFB-4312-A22A-2918A15B615F}"/>
                </a:ext>
              </a:extLst>
            </p:cNvPr>
            <p:cNvSpPr/>
            <p:nvPr/>
          </p:nvSpPr>
          <p:spPr>
            <a:xfrm>
              <a:off x="4636490" y="1567030"/>
              <a:ext cx="1295364" cy="1488924"/>
            </a:xfrm>
            <a:custGeom>
              <a:avLst/>
              <a:gdLst>
                <a:gd name="connsiteX0" fmla="*/ 0 w 1488924"/>
                <a:gd name="connsiteY0" fmla="*/ 647682 h 1295364"/>
                <a:gd name="connsiteX1" fmla="*/ 323841 w 1488924"/>
                <a:gd name="connsiteY1" fmla="*/ 0 h 1295364"/>
                <a:gd name="connsiteX2" fmla="*/ 1165083 w 1488924"/>
                <a:gd name="connsiteY2" fmla="*/ 0 h 1295364"/>
                <a:gd name="connsiteX3" fmla="*/ 1488924 w 1488924"/>
                <a:gd name="connsiteY3" fmla="*/ 647682 h 1295364"/>
                <a:gd name="connsiteX4" fmla="*/ 1165083 w 1488924"/>
                <a:gd name="connsiteY4" fmla="*/ 1295364 h 1295364"/>
                <a:gd name="connsiteX5" fmla="*/ 323841 w 1488924"/>
                <a:gd name="connsiteY5" fmla="*/ 1295364 h 1295364"/>
                <a:gd name="connsiteX6" fmla="*/ 0 w 1488924"/>
                <a:gd name="connsiteY6" fmla="*/ 647682 h 129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924" h="1295364">
                  <a:moveTo>
                    <a:pt x="744462" y="0"/>
                  </a:moveTo>
                  <a:lnTo>
                    <a:pt x="1488924" y="281742"/>
                  </a:lnTo>
                  <a:lnTo>
                    <a:pt x="1488924" y="1013622"/>
                  </a:lnTo>
                  <a:lnTo>
                    <a:pt x="744462" y="1295364"/>
                  </a:lnTo>
                  <a:lnTo>
                    <a:pt x="0" y="1013622"/>
                  </a:lnTo>
                  <a:lnTo>
                    <a:pt x="0" y="281742"/>
                  </a:lnTo>
                  <a:lnTo>
                    <a:pt x="744462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1861" tIns="232024" rIns="201861" bIns="232024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766A4D-1488-4229-AA5B-715E5E7B94F1}"/>
                </a:ext>
              </a:extLst>
            </p:cNvPr>
            <p:cNvSpPr/>
            <p:nvPr/>
          </p:nvSpPr>
          <p:spPr>
            <a:xfrm>
              <a:off x="5333307" y="2830828"/>
              <a:ext cx="1295364" cy="1488924"/>
            </a:xfrm>
            <a:custGeom>
              <a:avLst/>
              <a:gdLst>
                <a:gd name="connsiteX0" fmla="*/ 0 w 1488924"/>
                <a:gd name="connsiteY0" fmla="*/ 647682 h 1295364"/>
                <a:gd name="connsiteX1" fmla="*/ 323841 w 1488924"/>
                <a:gd name="connsiteY1" fmla="*/ 0 h 1295364"/>
                <a:gd name="connsiteX2" fmla="*/ 1165083 w 1488924"/>
                <a:gd name="connsiteY2" fmla="*/ 0 h 1295364"/>
                <a:gd name="connsiteX3" fmla="*/ 1488924 w 1488924"/>
                <a:gd name="connsiteY3" fmla="*/ 647682 h 1295364"/>
                <a:gd name="connsiteX4" fmla="*/ 1165083 w 1488924"/>
                <a:gd name="connsiteY4" fmla="*/ 1295364 h 1295364"/>
                <a:gd name="connsiteX5" fmla="*/ 323841 w 1488924"/>
                <a:gd name="connsiteY5" fmla="*/ 1295364 h 1295364"/>
                <a:gd name="connsiteX6" fmla="*/ 0 w 1488924"/>
                <a:gd name="connsiteY6" fmla="*/ 647682 h 129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924" h="1295364">
                  <a:moveTo>
                    <a:pt x="744462" y="0"/>
                  </a:moveTo>
                  <a:lnTo>
                    <a:pt x="1488924" y="281742"/>
                  </a:lnTo>
                  <a:lnTo>
                    <a:pt x="1488924" y="1013622"/>
                  </a:lnTo>
                  <a:lnTo>
                    <a:pt x="744462" y="1295364"/>
                  </a:lnTo>
                  <a:lnTo>
                    <a:pt x="0" y="1013622"/>
                  </a:lnTo>
                  <a:lnTo>
                    <a:pt x="0" y="281742"/>
                  </a:lnTo>
                  <a:lnTo>
                    <a:pt x="744462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C0000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7581" tIns="277744" rIns="247581" bIns="277744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E6DE1-BA64-499F-BE47-0E83DD3CDA01}"/>
                </a:ext>
              </a:extLst>
            </p:cNvPr>
            <p:cNvSpPr/>
            <p:nvPr/>
          </p:nvSpPr>
          <p:spPr>
            <a:xfrm>
              <a:off x="3671667" y="3128613"/>
              <a:ext cx="1608038" cy="8933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117E03C-1C91-4326-908D-8FB411D9EA55}"/>
                </a:ext>
              </a:extLst>
            </p:cNvPr>
            <p:cNvSpPr/>
            <p:nvPr/>
          </p:nvSpPr>
          <p:spPr>
            <a:xfrm>
              <a:off x="6732300" y="2830828"/>
              <a:ext cx="1295364" cy="1488924"/>
            </a:xfrm>
            <a:custGeom>
              <a:avLst/>
              <a:gdLst>
                <a:gd name="connsiteX0" fmla="*/ 0 w 1488924"/>
                <a:gd name="connsiteY0" fmla="*/ 647682 h 1295364"/>
                <a:gd name="connsiteX1" fmla="*/ 323841 w 1488924"/>
                <a:gd name="connsiteY1" fmla="*/ 0 h 1295364"/>
                <a:gd name="connsiteX2" fmla="*/ 1165083 w 1488924"/>
                <a:gd name="connsiteY2" fmla="*/ 0 h 1295364"/>
                <a:gd name="connsiteX3" fmla="*/ 1488924 w 1488924"/>
                <a:gd name="connsiteY3" fmla="*/ 647682 h 1295364"/>
                <a:gd name="connsiteX4" fmla="*/ 1165083 w 1488924"/>
                <a:gd name="connsiteY4" fmla="*/ 1295364 h 1295364"/>
                <a:gd name="connsiteX5" fmla="*/ 323841 w 1488924"/>
                <a:gd name="connsiteY5" fmla="*/ 1295364 h 1295364"/>
                <a:gd name="connsiteX6" fmla="*/ 0 w 1488924"/>
                <a:gd name="connsiteY6" fmla="*/ 647682 h 129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924" h="1295364">
                  <a:moveTo>
                    <a:pt x="744462" y="0"/>
                  </a:moveTo>
                  <a:lnTo>
                    <a:pt x="1488924" y="281742"/>
                  </a:lnTo>
                  <a:lnTo>
                    <a:pt x="1488924" y="1013622"/>
                  </a:lnTo>
                  <a:lnTo>
                    <a:pt x="744462" y="1295364"/>
                  </a:lnTo>
                  <a:lnTo>
                    <a:pt x="0" y="1013622"/>
                  </a:lnTo>
                  <a:lnTo>
                    <a:pt x="0" y="281742"/>
                  </a:lnTo>
                  <a:lnTo>
                    <a:pt x="744462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1861" tIns="232024" rIns="201861" bIns="232024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C1A5C3B-888B-4A22-B423-16972E5B1AC8}"/>
                </a:ext>
              </a:extLst>
            </p:cNvPr>
            <p:cNvSpPr/>
            <p:nvPr/>
          </p:nvSpPr>
          <p:spPr>
            <a:xfrm>
              <a:off x="4653062" y="4081518"/>
              <a:ext cx="1295365" cy="1488925"/>
            </a:xfrm>
            <a:custGeom>
              <a:avLst/>
              <a:gdLst>
                <a:gd name="connsiteX0" fmla="*/ 0 w 1488924"/>
                <a:gd name="connsiteY0" fmla="*/ 647682 h 1295364"/>
                <a:gd name="connsiteX1" fmla="*/ 323841 w 1488924"/>
                <a:gd name="connsiteY1" fmla="*/ 0 h 1295364"/>
                <a:gd name="connsiteX2" fmla="*/ 1165083 w 1488924"/>
                <a:gd name="connsiteY2" fmla="*/ 0 h 1295364"/>
                <a:gd name="connsiteX3" fmla="*/ 1488924 w 1488924"/>
                <a:gd name="connsiteY3" fmla="*/ 647682 h 1295364"/>
                <a:gd name="connsiteX4" fmla="*/ 1165083 w 1488924"/>
                <a:gd name="connsiteY4" fmla="*/ 1295364 h 1295364"/>
                <a:gd name="connsiteX5" fmla="*/ 323841 w 1488924"/>
                <a:gd name="connsiteY5" fmla="*/ 1295364 h 1295364"/>
                <a:gd name="connsiteX6" fmla="*/ 0 w 1488924"/>
                <a:gd name="connsiteY6" fmla="*/ 647682 h 129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924" h="1295364">
                  <a:moveTo>
                    <a:pt x="744462" y="0"/>
                  </a:moveTo>
                  <a:lnTo>
                    <a:pt x="1488924" y="281742"/>
                  </a:lnTo>
                  <a:lnTo>
                    <a:pt x="1488924" y="1013622"/>
                  </a:lnTo>
                  <a:lnTo>
                    <a:pt x="744462" y="1295364"/>
                  </a:lnTo>
                  <a:lnTo>
                    <a:pt x="0" y="1013622"/>
                  </a:lnTo>
                  <a:lnTo>
                    <a:pt x="0" y="281742"/>
                  </a:lnTo>
                  <a:lnTo>
                    <a:pt x="744462" y="0"/>
                  </a:lnTo>
                  <a:close/>
                </a:path>
              </a:pathLst>
            </a:custGeom>
            <a:ln>
              <a:solidFill>
                <a:srgbClr val="C0000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88551" tIns="418714" rIns="388552" bIns="418715" numCol="1" spcCol="1270" anchor="ctr" anchorCtr="0">
              <a:noAutofit/>
            </a:bodyPr>
            <a:lstStyle/>
            <a:p>
              <a:pPr marL="0" lvl="0" indent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900" kern="1200" dirty="0"/>
                <a:t>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316E73-A6F1-43E2-8B28-F8A27543B963}"/>
                </a:ext>
              </a:extLst>
            </p:cNvPr>
            <p:cNvSpPr/>
            <p:nvPr/>
          </p:nvSpPr>
          <p:spPr>
            <a:xfrm>
              <a:off x="7370155" y="4392412"/>
              <a:ext cx="1661639" cy="8933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5DB330A-2641-4577-8B9E-F6A8B8C73E49}"/>
              </a:ext>
            </a:extLst>
          </p:cNvPr>
          <p:cNvSpPr txBox="1"/>
          <p:nvPr/>
        </p:nvSpPr>
        <p:spPr>
          <a:xfrm>
            <a:off x="5306234" y="2925417"/>
            <a:ext cx="1430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dirty="0"/>
              <a:t>Continuous</a:t>
            </a:r>
            <a:r>
              <a:rPr lang="en-US" sz="2200" dirty="0"/>
              <a:t> </a:t>
            </a:r>
          </a:p>
          <a:p>
            <a:pPr lvl="0" algn="ctr"/>
            <a:r>
              <a:rPr lang="en-US" sz="1600" dirty="0"/>
              <a:t>r. v.</a:t>
            </a:r>
          </a:p>
          <a:p>
            <a:pPr lvl="0" algn="ctr"/>
            <a:r>
              <a:rPr lang="en-US" dirty="0"/>
              <a:t>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F28C3-4AA7-43AD-94C9-88FE2A897C6F}"/>
              </a:ext>
            </a:extLst>
          </p:cNvPr>
          <p:cNvSpPr txBox="1"/>
          <p:nvPr/>
        </p:nvSpPr>
        <p:spPr>
          <a:xfrm>
            <a:off x="2551835" y="2602252"/>
            <a:ext cx="266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Continuous variables </a:t>
            </a:r>
            <a:r>
              <a:rPr lang="en-US" sz="2400" dirty="0"/>
              <a:t>can take any value of an </a:t>
            </a:r>
            <a:r>
              <a:rPr lang="en-US" sz="2400" dirty="0">
                <a:solidFill>
                  <a:srgbClr val="C00000"/>
                </a:solidFill>
              </a:rPr>
              <a:t>interval</a:t>
            </a:r>
            <a:r>
              <a:rPr lang="en-US" sz="2400" dirty="0"/>
              <a:t> in </a:t>
            </a:r>
            <a:r>
              <a:rPr lang="en-US" sz="2400" dirty="0">
                <a:sym typeface="Euclid Math Two" panose="02050601010101010101" pitchFamily="18" charset="2"/>
              </a:rPr>
              <a:t>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EA566-F7D5-418A-9BE0-C5677A86FCC4}"/>
              </a:ext>
            </a:extLst>
          </p:cNvPr>
          <p:cNvSpPr txBox="1"/>
          <p:nvPr/>
        </p:nvSpPr>
        <p:spPr>
          <a:xfrm>
            <a:off x="8429816" y="4020361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height </a:t>
            </a:r>
          </a:p>
          <a:p>
            <a:pPr algn="ctr"/>
            <a:r>
              <a:rPr lang="en-US" dirty="0"/>
              <a:t>or weight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300E9-594E-47DA-ABEB-D58FA165238A}"/>
              </a:ext>
            </a:extLst>
          </p:cNvPr>
          <p:cNvSpPr txBox="1"/>
          <p:nvPr/>
        </p:nvSpPr>
        <p:spPr>
          <a:xfrm>
            <a:off x="8507791" y="236040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length </a:t>
            </a:r>
          </a:p>
          <a:p>
            <a:pPr algn="ctr"/>
            <a:r>
              <a:rPr lang="en-US" dirty="0"/>
              <a:t>or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CA06C-54E5-4709-AFE1-03085E2D9D94}"/>
              </a:ext>
            </a:extLst>
          </p:cNvPr>
          <p:cNvSpPr txBox="1"/>
          <p:nvPr/>
        </p:nvSpPr>
        <p:spPr>
          <a:xfrm>
            <a:off x="4675839" y="4358239"/>
            <a:ext cx="127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durations of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412E0-06C4-4A3A-8C13-60718C1E1161}"/>
              </a:ext>
            </a:extLst>
          </p:cNvPr>
          <p:cNvSpPr txBox="1"/>
          <p:nvPr/>
        </p:nvSpPr>
        <p:spPr>
          <a:xfrm>
            <a:off x="4516525" y="1839868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connection speed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FAD11-39AE-4126-BEA6-DAAE6D3EF1DC}"/>
              </a:ext>
            </a:extLst>
          </p:cNvPr>
          <p:cNvSpPr txBox="1"/>
          <p:nvPr/>
        </p:nvSpPr>
        <p:spPr>
          <a:xfrm>
            <a:off x="6529359" y="3094694"/>
            <a:ext cx="1702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</a:t>
            </a:r>
            <a:r>
              <a:rPr lang="en-US" sz="1400" dirty="0"/>
              <a:t>measurements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7C4002-AFC6-4920-957C-D7499A7D0F13}"/>
              </a:ext>
            </a:extLst>
          </p:cNvPr>
          <p:cNvCxnSpPr/>
          <p:nvPr/>
        </p:nvCxnSpPr>
        <p:spPr>
          <a:xfrm flipV="1">
            <a:off x="8033159" y="2783226"/>
            <a:ext cx="397643" cy="201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CAA136-5DE3-4985-8CA1-39B73D6CEE0D}"/>
              </a:ext>
            </a:extLst>
          </p:cNvPr>
          <p:cNvCxnSpPr>
            <a:cxnSpLocks/>
          </p:cNvCxnSpPr>
          <p:nvPr/>
        </p:nvCxnSpPr>
        <p:spPr>
          <a:xfrm>
            <a:off x="8033159" y="3824075"/>
            <a:ext cx="482686" cy="251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D8586A-CE75-424A-B2CD-90D0640EE647}"/>
              </a:ext>
            </a:extLst>
          </p:cNvPr>
          <p:cNvSpPr txBox="1"/>
          <p:nvPr/>
        </p:nvSpPr>
        <p:spPr>
          <a:xfrm>
            <a:off x="6267146" y="530984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379A64-9B9F-43BA-82D7-A8C4421C948D}"/>
              </a:ext>
            </a:extLst>
          </p:cNvPr>
          <p:cNvCxnSpPr/>
          <p:nvPr/>
        </p:nvCxnSpPr>
        <p:spPr>
          <a:xfrm>
            <a:off x="5948427" y="5071094"/>
            <a:ext cx="454774" cy="243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C98DBA-FBBE-4B01-81A9-1148C0516F4A}"/>
              </a:ext>
            </a:extLst>
          </p:cNvPr>
          <p:cNvCxnSpPr>
            <a:cxnSpLocks/>
          </p:cNvCxnSpPr>
          <p:nvPr/>
        </p:nvCxnSpPr>
        <p:spPr>
          <a:xfrm flipH="1">
            <a:off x="4249882" y="5071094"/>
            <a:ext cx="386608" cy="238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8420E1-4625-4757-98D7-5D1AA56E02C3}"/>
              </a:ext>
            </a:extLst>
          </p:cNvPr>
          <p:cNvSpPr txBox="1"/>
          <p:nvPr/>
        </p:nvSpPr>
        <p:spPr>
          <a:xfrm>
            <a:off x="3445518" y="535395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reaction time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A8EC71-DC83-4742-8B83-E73929047B1E}"/>
              </a:ext>
            </a:extLst>
          </p:cNvPr>
          <p:cNvSpPr txBox="1"/>
          <p:nvPr/>
        </p:nvSpPr>
        <p:spPr>
          <a:xfrm>
            <a:off x="4653062" y="589301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time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5752CB-E76B-434A-A9A1-CCA759D54C58}"/>
              </a:ext>
            </a:extLst>
          </p:cNvPr>
          <p:cNvCxnSpPr>
            <a:cxnSpLocks/>
          </p:cNvCxnSpPr>
          <p:nvPr/>
        </p:nvCxnSpPr>
        <p:spPr>
          <a:xfrm>
            <a:off x="5300744" y="5403016"/>
            <a:ext cx="0" cy="460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D0C585F-4E2D-42BC-9387-9F7178BD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3</a:t>
            </a:fld>
            <a:endParaRPr lang="en-US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25A0EFFB-65A7-4532-9C97-FD5F208D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94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80A2-C2DF-49B4-8795-C8E2CA90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1600"/>
            <a:ext cx="10515600" cy="1325563"/>
          </a:xfrm>
        </p:spPr>
        <p:txBody>
          <a:bodyPr/>
          <a:lstStyle/>
          <a:p>
            <a:r>
              <a:rPr lang="en-US" dirty="0"/>
              <a:t>Lack of Memory Property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DDDA6-F99B-4AFC-BD1A-753C7F5213BD}"/>
              </a:ext>
            </a:extLst>
          </p:cNvPr>
          <p:cNvSpPr txBox="1"/>
          <p:nvPr/>
        </p:nvSpPr>
        <p:spPr>
          <a:xfrm>
            <a:off x="838200" y="2438641"/>
            <a:ext cx="64480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C00000"/>
                </a:solidFill>
              </a:rPr>
              <a:t>Ex.</a:t>
            </a:r>
            <a:r>
              <a:rPr lang="en-US" sz="2200" dirty="0"/>
              <a:t> The </a:t>
            </a:r>
            <a:r>
              <a:rPr lang="en-US" sz="2200" i="1" dirty="0">
                <a:solidFill>
                  <a:srgbClr val="C00000"/>
                </a:solidFill>
              </a:rPr>
              <a:t>time between </a:t>
            </a:r>
            <a:r>
              <a:rPr lang="en-US" sz="2200" dirty="0"/>
              <a:t>the arrival of electronic messages at your computer is </a:t>
            </a:r>
            <a:r>
              <a:rPr lang="en-US" sz="2200" i="1" dirty="0">
                <a:solidFill>
                  <a:srgbClr val="C00000"/>
                </a:solidFill>
              </a:rPr>
              <a:t>exponentially distributed </a:t>
            </a:r>
            <a:r>
              <a:rPr lang="en-US" sz="2200" dirty="0"/>
              <a:t>with a mean of two hours (</a:t>
            </a:r>
            <a:r>
              <a:rPr lang="en-US" sz="2200" dirty="0">
                <a:sym typeface="Symbol" panose="05050102010706020507" pitchFamily="18" charset="2"/>
              </a:rPr>
              <a:t> = 1/2</a:t>
            </a:r>
            <a:r>
              <a:rPr lang="en-US" sz="2200" dirty="0"/>
              <a:t>).</a:t>
            </a:r>
          </a:p>
          <a:p>
            <a:pPr algn="just"/>
            <a:r>
              <a:rPr lang="en-US" sz="2200" dirty="0"/>
              <a:t>a/ What is the probability that you do not receive a message during a two-hour period?</a:t>
            </a:r>
          </a:p>
          <a:p>
            <a:pPr algn="just"/>
            <a:r>
              <a:rPr lang="en-US" sz="2200" dirty="0"/>
              <a:t> P(X &gt; 2) = 1 – P(X </a:t>
            </a:r>
            <a:r>
              <a:rPr lang="en-US" sz="2200" dirty="0">
                <a:sym typeface="Euclid Math Two" panose="02050601010101010101" pitchFamily="18" charset="2"/>
              </a:rPr>
              <a:t> 2) = e</a:t>
            </a:r>
            <a:r>
              <a:rPr lang="en-US" sz="2200" baseline="30000" dirty="0">
                <a:sym typeface="Euclid Math Two" panose="02050601010101010101" pitchFamily="18" charset="2"/>
              </a:rPr>
              <a:t>-2</a:t>
            </a:r>
            <a:r>
              <a:rPr lang="en-US" sz="2200" baseline="30000" dirty="0">
                <a:sym typeface="Symbol" panose="05050102010706020507" pitchFamily="18" charset="2"/>
              </a:rPr>
              <a:t></a:t>
            </a:r>
            <a:r>
              <a:rPr lang="en-US" sz="2200" dirty="0">
                <a:sym typeface="Symbol" panose="05050102010706020507" pitchFamily="18" charset="2"/>
              </a:rPr>
              <a:t> = e</a:t>
            </a:r>
            <a:r>
              <a:rPr lang="en-US" sz="2200" baseline="30000" dirty="0">
                <a:sym typeface="Symbol" panose="05050102010706020507" pitchFamily="18" charset="2"/>
              </a:rPr>
              <a:t>-1</a:t>
            </a:r>
            <a:r>
              <a:rPr lang="en-US" sz="2200" dirty="0">
                <a:sym typeface="Symbol" panose="05050102010706020507" pitchFamily="18" charset="2"/>
              </a:rPr>
              <a:t> = 0.368 </a:t>
            </a:r>
            <a:endParaRPr lang="en-US" sz="2200" dirty="0"/>
          </a:p>
          <a:p>
            <a:pPr algn="just"/>
            <a:r>
              <a:rPr lang="en-US" sz="2200" dirty="0"/>
              <a:t>b/ If you have not had a message in the last four hours, what is the probability that you do not receive a message in the next two hours? </a:t>
            </a:r>
          </a:p>
          <a:p>
            <a:pPr algn="just"/>
            <a:r>
              <a:rPr lang="en-US" sz="2200" dirty="0"/>
              <a:t>P(X &gt; 6 | X &gt; 4) = P(X &gt; 2)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782FA3-61DB-41EA-8063-A39410D6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110" y="2736093"/>
            <a:ext cx="4189817" cy="286857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5A3FE3B-B98C-49B1-85BC-62322B1B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30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1B41403-FB1E-48D2-8592-7584EF49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38200" y="1232141"/>
            <a:ext cx="10541000" cy="10792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For an exponential random variable X,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P(X &lt; t</a:t>
            </a:r>
            <a:r>
              <a:rPr lang="en-US" sz="2400" baseline="-25000">
                <a:solidFill>
                  <a:schemeClr val="tx1"/>
                </a:solidFill>
              </a:rPr>
              <a:t>1</a:t>
            </a:r>
            <a:r>
              <a:rPr lang="en-US" sz="2400">
                <a:solidFill>
                  <a:schemeClr val="tx1"/>
                </a:solidFill>
              </a:rPr>
              <a:t> + t</a:t>
            </a:r>
            <a:r>
              <a:rPr lang="en-US" sz="2400" baseline="-25000">
                <a:solidFill>
                  <a:schemeClr val="tx1"/>
                </a:solidFill>
              </a:rPr>
              <a:t>2</a:t>
            </a:r>
            <a:r>
              <a:rPr lang="en-US" sz="2400">
                <a:solidFill>
                  <a:schemeClr val="tx1"/>
                </a:solidFill>
              </a:rPr>
              <a:t> | X &gt; t</a:t>
            </a:r>
            <a:r>
              <a:rPr lang="en-US" sz="2400" baseline="-25000">
                <a:solidFill>
                  <a:schemeClr val="tx1"/>
                </a:solidFill>
              </a:rPr>
              <a:t>1</a:t>
            </a:r>
            <a:r>
              <a:rPr lang="en-US" sz="2400">
                <a:solidFill>
                  <a:schemeClr val="tx1"/>
                </a:solidFill>
              </a:rPr>
              <a:t>) = P(X &lt; t</a:t>
            </a:r>
            <a:r>
              <a:rPr lang="en-US" sz="2400" baseline="-25000">
                <a:solidFill>
                  <a:schemeClr val="tx1"/>
                </a:solidFill>
              </a:rPr>
              <a:t>2</a:t>
            </a:r>
            <a:r>
              <a:rPr lang="en-US" sz="240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8517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F04D-FB71-4CC8-8296-D6CA7CEA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EF0B32-D502-4DD4-B597-0D177AE3E1F2}"/>
              </a:ext>
            </a:extLst>
          </p:cNvPr>
          <p:cNvGrpSpPr/>
          <p:nvPr/>
        </p:nvGrpSpPr>
        <p:grpSpPr>
          <a:xfrm>
            <a:off x="4038600" y="1326981"/>
            <a:ext cx="5360127" cy="4003413"/>
            <a:chOff x="3671667" y="1567030"/>
            <a:chExt cx="5360127" cy="40034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AA374E-11A6-4842-AADA-EBEC08126728}"/>
                </a:ext>
              </a:extLst>
            </p:cNvPr>
            <p:cNvSpPr/>
            <p:nvPr/>
          </p:nvSpPr>
          <p:spPr>
            <a:xfrm>
              <a:off x="7370155" y="1864814"/>
              <a:ext cx="1661639" cy="8933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98CCD1-6BFB-4312-A22A-2918A15B615F}"/>
                </a:ext>
              </a:extLst>
            </p:cNvPr>
            <p:cNvSpPr/>
            <p:nvPr/>
          </p:nvSpPr>
          <p:spPr>
            <a:xfrm>
              <a:off x="4636490" y="1567030"/>
              <a:ext cx="1295364" cy="1488924"/>
            </a:xfrm>
            <a:custGeom>
              <a:avLst/>
              <a:gdLst>
                <a:gd name="connsiteX0" fmla="*/ 0 w 1488924"/>
                <a:gd name="connsiteY0" fmla="*/ 647682 h 1295364"/>
                <a:gd name="connsiteX1" fmla="*/ 323841 w 1488924"/>
                <a:gd name="connsiteY1" fmla="*/ 0 h 1295364"/>
                <a:gd name="connsiteX2" fmla="*/ 1165083 w 1488924"/>
                <a:gd name="connsiteY2" fmla="*/ 0 h 1295364"/>
                <a:gd name="connsiteX3" fmla="*/ 1488924 w 1488924"/>
                <a:gd name="connsiteY3" fmla="*/ 647682 h 1295364"/>
                <a:gd name="connsiteX4" fmla="*/ 1165083 w 1488924"/>
                <a:gd name="connsiteY4" fmla="*/ 1295364 h 1295364"/>
                <a:gd name="connsiteX5" fmla="*/ 323841 w 1488924"/>
                <a:gd name="connsiteY5" fmla="*/ 1295364 h 1295364"/>
                <a:gd name="connsiteX6" fmla="*/ 0 w 1488924"/>
                <a:gd name="connsiteY6" fmla="*/ 647682 h 129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924" h="1295364">
                  <a:moveTo>
                    <a:pt x="744462" y="0"/>
                  </a:moveTo>
                  <a:lnTo>
                    <a:pt x="1488924" y="281742"/>
                  </a:lnTo>
                  <a:lnTo>
                    <a:pt x="1488924" y="1013622"/>
                  </a:lnTo>
                  <a:lnTo>
                    <a:pt x="744462" y="1295364"/>
                  </a:lnTo>
                  <a:lnTo>
                    <a:pt x="0" y="1013622"/>
                  </a:lnTo>
                  <a:lnTo>
                    <a:pt x="0" y="281742"/>
                  </a:lnTo>
                  <a:lnTo>
                    <a:pt x="744462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1861" tIns="232024" rIns="201861" bIns="232024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766A4D-1488-4229-AA5B-715E5E7B94F1}"/>
                </a:ext>
              </a:extLst>
            </p:cNvPr>
            <p:cNvSpPr/>
            <p:nvPr/>
          </p:nvSpPr>
          <p:spPr>
            <a:xfrm>
              <a:off x="5333307" y="2830828"/>
              <a:ext cx="1295364" cy="1488924"/>
            </a:xfrm>
            <a:custGeom>
              <a:avLst/>
              <a:gdLst>
                <a:gd name="connsiteX0" fmla="*/ 0 w 1488924"/>
                <a:gd name="connsiteY0" fmla="*/ 647682 h 1295364"/>
                <a:gd name="connsiteX1" fmla="*/ 323841 w 1488924"/>
                <a:gd name="connsiteY1" fmla="*/ 0 h 1295364"/>
                <a:gd name="connsiteX2" fmla="*/ 1165083 w 1488924"/>
                <a:gd name="connsiteY2" fmla="*/ 0 h 1295364"/>
                <a:gd name="connsiteX3" fmla="*/ 1488924 w 1488924"/>
                <a:gd name="connsiteY3" fmla="*/ 647682 h 1295364"/>
                <a:gd name="connsiteX4" fmla="*/ 1165083 w 1488924"/>
                <a:gd name="connsiteY4" fmla="*/ 1295364 h 1295364"/>
                <a:gd name="connsiteX5" fmla="*/ 323841 w 1488924"/>
                <a:gd name="connsiteY5" fmla="*/ 1295364 h 1295364"/>
                <a:gd name="connsiteX6" fmla="*/ 0 w 1488924"/>
                <a:gd name="connsiteY6" fmla="*/ 647682 h 129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924" h="1295364">
                  <a:moveTo>
                    <a:pt x="744462" y="0"/>
                  </a:moveTo>
                  <a:lnTo>
                    <a:pt x="1488924" y="281742"/>
                  </a:lnTo>
                  <a:lnTo>
                    <a:pt x="1488924" y="1013622"/>
                  </a:lnTo>
                  <a:lnTo>
                    <a:pt x="744462" y="1295364"/>
                  </a:lnTo>
                  <a:lnTo>
                    <a:pt x="0" y="1013622"/>
                  </a:lnTo>
                  <a:lnTo>
                    <a:pt x="0" y="281742"/>
                  </a:lnTo>
                  <a:lnTo>
                    <a:pt x="744462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C0000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47581" tIns="277744" rIns="247581" bIns="277744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E6DE1-BA64-499F-BE47-0E83DD3CDA01}"/>
                </a:ext>
              </a:extLst>
            </p:cNvPr>
            <p:cNvSpPr/>
            <p:nvPr/>
          </p:nvSpPr>
          <p:spPr>
            <a:xfrm>
              <a:off x="3671667" y="3128613"/>
              <a:ext cx="1608038" cy="8933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117E03C-1C91-4326-908D-8FB411D9EA55}"/>
                </a:ext>
              </a:extLst>
            </p:cNvPr>
            <p:cNvSpPr/>
            <p:nvPr/>
          </p:nvSpPr>
          <p:spPr>
            <a:xfrm>
              <a:off x="6732300" y="2830828"/>
              <a:ext cx="1295364" cy="1488924"/>
            </a:xfrm>
            <a:custGeom>
              <a:avLst/>
              <a:gdLst>
                <a:gd name="connsiteX0" fmla="*/ 0 w 1488924"/>
                <a:gd name="connsiteY0" fmla="*/ 647682 h 1295364"/>
                <a:gd name="connsiteX1" fmla="*/ 323841 w 1488924"/>
                <a:gd name="connsiteY1" fmla="*/ 0 h 1295364"/>
                <a:gd name="connsiteX2" fmla="*/ 1165083 w 1488924"/>
                <a:gd name="connsiteY2" fmla="*/ 0 h 1295364"/>
                <a:gd name="connsiteX3" fmla="*/ 1488924 w 1488924"/>
                <a:gd name="connsiteY3" fmla="*/ 647682 h 1295364"/>
                <a:gd name="connsiteX4" fmla="*/ 1165083 w 1488924"/>
                <a:gd name="connsiteY4" fmla="*/ 1295364 h 1295364"/>
                <a:gd name="connsiteX5" fmla="*/ 323841 w 1488924"/>
                <a:gd name="connsiteY5" fmla="*/ 1295364 h 1295364"/>
                <a:gd name="connsiteX6" fmla="*/ 0 w 1488924"/>
                <a:gd name="connsiteY6" fmla="*/ 647682 h 129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924" h="1295364">
                  <a:moveTo>
                    <a:pt x="744462" y="0"/>
                  </a:moveTo>
                  <a:lnTo>
                    <a:pt x="1488924" y="281742"/>
                  </a:lnTo>
                  <a:lnTo>
                    <a:pt x="1488924" y="1013622"/>
                  </a:lnTo>
                  <a:lnTo>
                    <a:pt x="744462" y="1295364"/>
                  </a:lnTo>
                  <a:lnTo>
                    <a:pt x="0" y="1013622"/>
                  </a:lnTo>
                  <a:lnTo>
                    <a:pt x="0" y="281742"/>
                  </a:lnTo>
                  <a:lnTo>
                    <a:pt x="744462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1861" tIns="232024" rIns="201861" bIns="232024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C1A5C3B-888B-4A22-B423-16972E5B1AC8}"/>
                </a:ext>
              </a:extLst>
            </p:cNvPr>
            <p:cNvSpPr/>
            <p:nvPr/>
          </p:nvSpPr>
          <p:spPr>
            <a:xfrm>
              <a:off x="4653062" y="4081518"/>
              <a:ext cx="1295365" cy="1488925"/>
            </a:xfrm>
            <a:custGeom>
              <a:avLst/>
              <a:gdLst>
                <a:gd name="connsiteX0" fmla="*/ 0 w 1488924"/>
                <a:gd name="connsiteY0" fmla="*/ 647682 h 1295364"/>
                <a:gd name="connsiteX1" fmla="*/ 323841 w 1488924"/>
                <a:gd name="connsiteY1" fmla="*/ 0 h 1295364"/>
                <a:gd name="connsiteX2" fmla="*/ 1165083 w 1488924"/>
                <a:gd name="connsiteY2" fmla="*/ 0 h 1295364"/>
                <a:gd name="connsiteX3" fmla="*/ 1488924 w 1488924"/>
                <a:gd name="connsiteY3" fmla="*/ 647682 h 1295364"/>
                <a:gd name="connsiteX4" fmla="*/ 1165083 w 1488924"/>
                <a:gd name="connsiteY4" fmla="*/ 1295364 h 1295364"/>
                <a:gd name="connsiteX5" fmla="*/ 323841 w 1488924"/>
                <a:gd name="connsiteY5" fmla="*/ 1295364 h 1295364"/>
                <a:gd name="connsiteX6" fmla="*/ 0 w 1488924"/>
                <a:gd name="connsiteY6" fmla="*/ 647682 h 129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924" h="1295364">
                  <a:moveTo>
                    <a:pt x="744462" y="0"/>
                  </a:moveTo>
                  <a:lnTo>
                    <a:pt x="1488924" y="281742"/>
                  </a:lnTo>
                  <a:lnTo>
                    <a:pt x="1488924" y="1013622"/>
                  </a:lnTo>
                  <a:lnTo>
                    <a:pt x="744462" y="1295364"/>
                  </a:lnTo>
                  <a:lnTo>
                    <a:pt x="0" y="1013622"/>
                  </a:lnTo>
                  <a:lnTo>
                    <a:pt x="0" y="281742"/>
                  </a:lnTo>
                  <a:lnTo>
                    <a:pt x="744462" y="0"/>
                  </a:lnTo>
                  <a:close/>
                </a:path>
              </a:pathLst>
            </a:custGeom>
            <a:ln>
              <a:solidFill>
                <a:srgbClr val="C0000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88551" tIns="418714" rIns="388552" bIns="418715" numCol="1" spcCol="1270" anchor="ctr" anchorCtr="0">
              <a:noAutofit/>
            </a:bodyPr>
            <a:lstStyle/>
            <a:p>
              <a:pPr marL="0" lvl="0" indent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900" kern="1200" dirty="0"/>
                <a:t>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316E73-A6F1-43E2-8B28-F8A27543B963}"/>
                </a:ext>
              </a:extLst>
            </p:cNvPr>
            <p:cNvSpPr/>
            <p:nvPr/>
          </p:nvSpPr>
          <p:spPr>
            <a:xfrm>
              <a:off x="7370155" y="4392412"/>
              <a:ext cx="1661639" cy="8933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5DB330A-2641-4577-8B9E-F6A8B8C73E49}"/>
              </a:ext>
            </a:extLst>
          </p:cNvPr>
          <p:cNvSpPr txBox="1"/>
          <p:nvPr/>
        </p:nvSpPr>
        <p:spPr>
          <a:xfrm>
            <a:off x="5661696" y="2996687"/>
            <a:ext cx="14302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dirty="0"/>
              <a:t>Continuous</a:t>
            </a:r>
            <a:r>
              <a:rPr lang="en-US" sz="2200" dirty="0"/>
              <a:t> </a:t>
            </a:r>
          </a:p>
          <a:p>
            <a:pPr lvl="0" algn="ctr"/>
            <a:r>
              <a:rPr lang="en-US" sz="1600" dirty="0"/>
              <a:t>r. v.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F28C3-4AA7-43AD-94C9-88FE2A897C6F}"/>
              </a:ext>
            </a:extLst>
          </p:cNvPr>
          <p:cNvSpPr txBox="1"/>
          <p:nvPr/>
        </p:nvSpPr>
        <p:spPr>
          <a:xfrm>
            <a:off x="2918768" y="2529630"/>
            <a:ext cx="266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Continuous variables </a:t>
            </a:r>
            <a:r>
              <a:rPr lang="en-US" sz="2400" dirty="0"/>
              <a:t>can take any value of an </a:t>
            </a:r>
            <a:r>
              <a:rPr lang="en-US" sz="2400" dirty="0">
                <a:solidFill>
                  <a:srgbClr val="C00000"/>
                </a:solidFill>
              </a:rPr>
              <a:t>interval</a:t>
            </a:r>
            <a:r>
              <a:rPr lang="en-US" sz="2400" dirty="0"/>
              <a:t> in </a:t>
            </a:r>
            <a:r>
              <a:rPr lang="en-US" sz="2400" dirty="0">
                <a:sym typeface="Euclid Math Two" panose="02050601010101010101" pitchFamily="18" charset="2"/>
              </a:rPr>
              <a:t>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CA06C-54E5-4709-AFE1-03085E2D9D94}"/>
              </a:ext>
            </a:extLst>
          </p:cNvPr>
          <p:cNvSpPr txBox="1"/>
          <p:nvPr/>
        </p:nvSpPr>
        <p:spPr>
          <a:xfrm>
            <a:off x="5029189" y="4452774"/>
            <a:ext cx="1275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Exponential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412E0-06C4-4A3A-8C13-60718C1E1161}"/>
              </a:ext>
            </a:extLst>
          </p:cNvPr>
          <p:cNvSpPr txBox="1"/>
          <p:nvPr/>
        </p:nvSpPr>
        <p:spPr>
          <a:xfrm>
            <a:off x="4883458" y="1767246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Continuous Uniform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FAD11-39AE-4126-BEA6-DAAE6D3EF1DC}"/>
              </a:ext>
            </a:extLst>
          </p:cNvPr>
          <p:cNvSpPr txBox="1"/>
          <p:nvPr/>
        </p:nvSpPr>
        <p:spPr>
          <a:xfrm>
            <a:off x="6922049" y="3112686"/>
            <a:ext cx="1702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Normal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D0C585F-4E2D-42BC-9387-9F7178BD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31</a:t>
            </a:fld>
            <a:endParaRPr lang="en-US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25A0EFFB-65A7-4532-9C97-FD5F208D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27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9F6A-78AB-4A87-9221-9743304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16F1-F615-494D-9E56-1046A429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(5x + 19) mod 109</a:t>
            </a:r>
          </a:p>
          <a:p>
            <a:pPr marL="0" indent="0">
              <a:buNone/>
            </a:pPr>
            <a:r>
              <a:rPr lang="en-US" dirty="0"/>
              <a:t>(7x + 29) mod 109</a:t>
            </a:r>
          </a:p>
          <a:p>
            <a:pPr marL="0" indent="0">
              <a:buNone/>
            </a:pPr>
            <a:r>
              <a:rPr lang="en-US" dirty="0"/>
              <a:t>(9x + 39) mod 109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5E1A8-481C-4CB2-A1CD-6D1A4EA6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8F59-CF39-433A-B821-E0ABEF14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58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39B4-830A-4EB9-AD0C-CBFB0AF8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16D43-95BC-4A60-B1D9-1E2C9C00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23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000" b="1">
                <a:latin typeface="Bahnschrift Condensed" panose="020B0502040204020203" pitchFamily="34" charset="0"/>
              </a:rPr>
              <a:t>THANKS</a:t>
            </a:r>
            <a:endParaRPr lang="en-US" sz="13000" b="1" dirty="0">
              <a:latin typeface="Bahnschrift Condensed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918F9-413F-4878-A1FC-496C5EC8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B0CC7-1EF8-4DFE-A9D7-B4613BD2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6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4FAD-8933-4BFC-9C1E-A24DF967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530" y="85919"/>
            <a:ext cx="10515600" cy="1325563"/>
          </a:xfrm>
        </p:spPr>
        <p:txBody>
          <a:bodyPr/>
          <a:lstStyle/>
          <a:p>
            <a:r>
              <a:rPr lang="en-US" dirty="0"/>
              <a:t>Probability Density Function (pdf)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3DB83-3385-47F4-A6B1-0BD3EA4779EA}"/>
              </a:ext>
            </a:extLst>
          </p:cNvPr>
          <p:cNvSpPr txBox="1"/>
          <p:nvPr/>
        </p:nvSpPr>
        <p:spPr>
          <a:xfrm>
            <a:off x="1124513" y="267647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determined from the area under f(x).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63B6EB9-F5E8-4BC0-A349-3C2E3320719C}"/>
              </a:ext>
            </a:extLst>
          </p:cNvPr>
          <p:cNvSpPr/>
          <p:nvPr/>
        </p:nvSpPr>
        <p:spPr>
          <a:xfrm>
            <a:off x="7678117" y="2514600"/>
            <a:ext cx="1060704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pdf </a:t>
            </a:r>
            <a:r>
              <a:rPr lang="en-US" dirty="0">
                <a:solidFill>
                  <a:srgbClr val="C00000"/>
                </a:solidFill>
              </a:rPr>
              <a:t>f(x)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027244-F251-45A5-8EFF-E884C59B35FF}"/>
              </a:ext>
            </a:extLst>
          </p:cNvPr>
          <p:cNvGrpSpPr/>
          <p:nvPr/>
        </p:nvGrpSpPr>
        <p:grpSpPr>
          <a:xfrm>
            <a:off x="7009117" y="3429000"/>
            <a:ext cx="3111686" cy="1971246"/>
            <a:chOff x="6521509" y="3439597"/>
            <a:chExt cx="3111686" cy="197124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A09F61-7516-435C-8751-D28A9CD10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117" y="3439597"/>
              <a:ext cx="238992" cy="355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270676F-C47F-450E-B512-9244C9143CDE}"/>
                    </a:ext>
                  </a:extLst>
                </p:cNvPr>
                <p:cNvSpPr txBox="1"/>
                <p:nvPr/>
              </p:nvSpPr>
              <p:spPr>
                <a:xfrm>
                  <a:off x="6521509" y="3701593"/>
                  <a:ext cx="3111686" cy="17092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P(a </a:t>
                  </a:r>
                  <a:r>
                    <a:rPr lang="en-US" dirty="0">
                      <a:solidFill>
                        <a:srgbClr val="0000FF"/>
                      </a:solidFill>
                      <a:sym typeface="Euclid Math Two" panose="02050601010101010101" pitchFamily="18" charset="2"/>
                    </a:rPr>
                    <a:t></a:t>
                  </a:r>
                  <a:r>
                    <a:rPr lang="en-US" dirty="0"/>
                    <a:t> X </a:t>
                  </a:r>
                  <a:r>
                    <a:rPr lang="en-US" dirty="0">
                      <a:solidFill>
                        <a:srgbClr val="0000FF"/>
                      </a:solidFill>
                      <a:sym typeface="Euclid Math Two" panose="02050601010101010101" pitchFamily="18" charset="2"/>
                    </a:rPr>
                    <a:t></a:t>
                  </a:r>
                  <a:r>
                    <a:rPr lang="en-US" dirty="0"/>
                    <a:t> b) = </a:t>
                  </a:r>
                  <a14:m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a14:m>
                  <a:endParaRPr lang="en-US" sz="2400" dirty="0"/>
                </a:p>
                <a:p>
                  <a:endParaRPr lang="en-US" dirty="0"/>
                </a:p>
                <a:p>
                  <a:r>
                    <a:rPr lang="en-US" dirty="0"/>
                    <a:t>= P(a </a:t>
                  </a:r>
                  <a:r>
                    <a:rPr lang="en-US" dirty="0">
                      <a:solidFill>
                        <a:srgbClr val="0000FF"/>
                      </a:solidFill>
                      <a:sym typeface="Euclid Math Two" panose="02050601010101010101" pitchFamily="18" charset="2"/>
                    </a:rPr>
                    <a:t></a:t>
                  </a:r>
                  <a:r>
                    <a:rPr lang="en-US" dirty="0"/>
                    <a:t> X &lt; b) </a:t>
                  </a:r>
                </a:p>
                <a:p>
                  <a:r>
                    <a:rPr lang="en-US" dirty="0"/>
                    <a:t>= P(a &lt; X </a:t>
                  </a:r>
                  <a:r>
                    <a:rPr lang="en-US" dirty="0">
                      <a:solidFill>
                        <a:srgbClr val="0000FF"/>
                      </a:solidFill>
                      <a:sym typeface="Euclid Math Two" panose="02050601010101010101" pitchFamily="18" charset="2"/>
                    </a:rPr>
                    <a:t></a:t>
                  </a:r>
                  <a:r>
                    <a:rPr lang="en-US" dirty="0"/>
                    <a:t> b) </a:t>
                  </a:r>
                </a:p>
                <a:p>
                  <a:r>
                    <a:rPr lang="en-US" dirty="0"/>
                    <a:t>= P(a &lt; X &lt; b)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270676F-C47F-450E-B512-9244C9143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1509" y="3701593"/>
                  <a:ext cx="3111686" cy="1709250"/>
                </a:xfrm>
                <a:prstGeom prst="rect">
                  <a:avLst/>
                </a:prstGeom>
                <a:blipFill>
                  <a:blip r:embed="rId3"/>
                  <a:stretch>
                    <a:fillRect l="-1765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DD2858-5963-4C88-AD76-972862743A9B}"/>
              </a:ext>
            </a:extLst>
          </p:cNvPr>
          <p:cNvGrpSpPr/>
          <p:nvPr/>
        </p:nvGrpSpPr>
        <p:grpSpPr>
          <a:xfrm>
            <a:off x="8738821" y="2503810"/>
            <a:ext cx="2182412" cy="925190"/>
            <a:chOff x="8240822" y="2503810"/>
            <a:chExt cx="2182412" cy="92519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6B38D9-8D59-4CB5-9E23-E6A936B87808}"/>
                </a:ext>
              </a:extLst>
            </p:cNvPr>
            <p:cNvCxnSpPr>
              <a:cxnSpLocks/>
            </p:cNvCxnSpPr>
            <p:nvPr/>
          </p:nvCxnSpPr>
          <p:spPr>
            <a:xfrm>
              <a:off x="8240822" y="2967859"/>
              <a:ext cx="4355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3209595-1E9A-4F6E-98EF-69F3192B3A4E}"/>
                    </a:ext>
                  </a:extLst>
                </p:cNvPr>
                <p:cNvSpPr txBox="1"/>
                <p:nvPr/>
              </p:nvSpPr>
              <p:spPr>
                <a:xfrm>
                  <a:off x="8676409" y="2503810"/>
                  <a:ext cx="1746825" cy="9251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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3209595-1E9A-4F6E-98EF-69F3192B3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409" y="2503810"/>
                  <a:ext cx="1746825" cy="9251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50FA11-AA60-4F74-BA1B-CB2604FA3D73}"/>
              </a:ext>
            </a:extLst>
          </p:cNvPr>
          <p:cNvGrpSpPr/>
          <p:nvPr/>
        </p:nvGrpSpPr>
        <p:grpSpPr>
          <a:xfrm>
            <a:off x="7009117" y="1848167"/>
            <a:ext cx="954107" cy="676825"/>
            <a:chOff x="6511118" y="1848167"/>
            <a:chExt cx="954107" cy="6768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D9D6B7-4AE1-4CFB-9CD8-8096703D784C}"/>
                </a:ext>
              </a:extLst>
            </p:cNvPr>
            <p:cNvSpPr txBox="1"/>
            <p:nvPr/>
          </p:nvSpPr>
          <p:spPr>
            <a:xfrm>
              <a:off x="6511118" y="1848167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f(x) </a:t>
              </a:r>
              <a:r>
                <a:rPr lang="en-US" dirty="0">
                  <a:sym typeface="Euclid Math Two" panose="02050601010101010101" pitchFamily="18" charset="2"/>
                </a:rPr>
                <a:t> 0</a:t>
              </a:r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29514A-C6C9-43C6-A056-97BAA0B67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0117" y="2203988"/>
              <a:ext cx="238994" cy="321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10E34F6-AAEA-4DAA-9019-C670E66BE50C}"/>
              </a:ext>
            </a:extLst>
          </p:cNvPr>
          <p:cNvSpPr txBox="1"/>
          <p:nvPr/>
        </p:nvSpPr>
        <p:spPr>
          <a:xfrm>
            <a:off x="8857476" y="4477960"/>
            <a:ext cx="252665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P(X = x</a:t>
            </a:r>
            <a:r>
              <a:rPr lang="en-US" sz="3200" baseline="-25000" dirty="0">
                <a:solidFill>
                  <a:srgbClr val="0000FF"/>
                </a:solidFill>
              </a:rPr>
              <a:t>0</a:t>
            </a:r>
            <a:r>
              <a:rPr lang="en-US" sz="3200" dirty="0">
                <a:solidFill>
                  <a:srgbClr val="0000FF"/>
                </a:solidFill>
              </a:rPr>
              <a:t>) = 0</a:t>
            </a:r>
          </a:p>
          <a:p>
            <a:r>
              <a:rPr lang="en-US" sz="1900" dirty="0">
                <a:solidFill>
                  <a:srgbClr val="0000FF"/>
                </a:solidFill>
              </a:rPr>
              <a:t>(different from </a:t>
            </a:r>
            <a:r>
              <a:rPr lang="en-US" sz="1900" dirty="0" err="1">
                <a:solidFill>
                  <a:srgbClr val="0000FF"/>
                </a:solidFill>
              </a:rPr>
              <a:t>pmf</a:t>
            </a:r>
            <a:r>
              <a:rPr lang="en-US" sz="1900" dirty="0">
                <a:solidFill>
                  <a:srgbClr val="0000FF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A88DB-73BF-4018-9646-B492E85A2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250" y="1126035"/>
            <a:ext cx="4409965" cy="1550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5F96D-4BDA-4346-9049-C69838B05D44}"/>
                  </a:ext>
                </a:extLst>
              </p:cNvPr>
              <p:cNvSpPr txBox="1"/>
              <p:nvPr/>
            </p:nvSpPr>
            <p:spPr>
              <a:xfrm>
                <a:off x="745592" y="3167004"/>
                <a:ext cx="6263525" cy="318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u="sng" dirty="0">
                    <a:solidFill>
                      <a:srgbClr val="C00000"/>
                    </a:solidFill>
                  </a:rPr>
                  <a:t>Ex.</a:t>
                </a:r>
                <a:r>
                  <a:rPr lang="en-US" sz="2000" dirty="0"/>
                  <a:t> Let X be a continuous random variable and suppose that </a:t>
                </a:r>
                <a:r>
                  <a:rPr lang="en-US" sz="2000" dirty="0">
                    <a:solidFill>
                      <a:srgbClr val="3333FF"/>
                    </a:solidFill>
                  </a:rPr>
                  <a:t>f(x) = cx</a:t>
                </a:r>
                <a:r>
                  <a:rPr lang="en-US" sz="2000" baseline="30000" dirty="0">
                    <a:solidFill>
                      <a:srgbClr val="3333FF"/>
                    </a:solidFill>
                  </a:rPr>
                  <a:t>2</a:t>
                </a:r>
                <a:r>
                  <a:rPr lang="en-US" sz="2000" dirty="0">
                    <a:solidFill>
                      <a:srgbClr val="3333FF"/>
                    </a:solidFill>
                  </a:rPr>
                  <a:t>, for -1 &lt; x &lt; 2, and 0 otherwise </a:t>
                </a:r>
                <a:r>
                  <a:rPr lang="en-US" sz="2000" dirty="0"/>
                  <a:t>is the </a:t>
                </a:r>
                <a:r>
                  <a:rPr lang="en-US" sz="2000" dirty="0">
                    <a:solidFill>
                      <a:srgbClr val="3333FF"/>
                    </a:solidFill>
                  </a:rPr>
                  <a:t>pdf</a:t>
                </a:r>
                <a:r>
                  <a:rPr lang="en-US" sz="2000" dirty="0"/>
                  <a:t> of X.</a:t>
                </a:r>
              </a:p>
              <a:p>
                <a:pPr marL="0" indent="0">
                  <a:buNone/>
                </a:pPr>
                <a:r>
                  <a:rPr lang="en-US" sz="2000" dirty="0"/>
                  <a:t>a/ Find c</a:t>
                </a:r>
              </a:p>
              <a:p>
                <a:pPr marL="0" indent="0">
                  <a:buNone/>
                </a:pPr>
                <a:r>
                  <a:rPr lang="en-US" sz="2000" dirty="0"/>
                  <a:t>b/ Find P(X </a:t>
                </a:r>
                <a:r>
                  <a:rPr lang="en-US" sz="2000" dirty="0">
                    <a:sym typeface="Euclid Math Two" panose="02050601010101010101" pitchFamily="18" charset="2"/>
                  </a:rPr>
                  <a:t></a:t>
                </a:r>
                <a:r>
                  <a:rPr lang="en-US" sz="2000" dirty="0"/>
                  <a:t> 0)</a:t>
                </a:r>
              </a:p>
              <a:p>
                <a:pPr marL="0" indent="0">
                  <a:buNone/>
                </a:pPr>
                <a:r>
                  <a:rPr lang="en-US" sz="2000" dirty="0"/>
                  <a:t>------</a:t>
                </a:r>
              </a:p>
              <a:p>
                <a:r>
                  <a:rPr lang="en-US" sz="2000" dirty="0"/>
                  <a:t>a/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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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3333FF"/>
                            </a:solidFill>
                          </a:rPr>
                          <m:t>cx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srgbClr val="3333FF"/>
                            </a:solidFill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000" dirty="0"/>
                  <a:t> = c(8/3 +1/3) = 3c</a:t>
                </a:r>
              </a:p>
              <a:p>
                <a:r>
                  <a:rPr lang="en-US" sz="2000" dirty="0"/>
                  <a:t>f(x) is the pdf of X </a:t>
                </a:r>
                <a:r>
                  <a:rPr lang="en-US" sz="2000" dirty="0">
                    <a:sym typeface="Symbol" panose="05050102010706020507" pitchFamily="18" charset="2"/>
                  </a:rPr>
                  <a:t>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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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Symbol" panose="05050102010706020507" pitchFamily="18" charset="2"/>
                  </a:rPr>
                  <a:t>= 1  c = 1/3</a:t>
                </a:r>
              </a:p>
              <a:p>
                <a:r>
                  <a:rPr lang="en-US" sz="2000" dirty="0">
                    <a:sym typeface="Symbol" panose="05050102010706020507" pitchFamily="18" charset="2"/>
                  </a:rPr>
                  <a:t>b/ </a:t>
                </a:r>
                <a:r>
                  <a:rPr lang="en-US" sz="2000" dirty="0"/>
                  <a:t>P(X </a:t>
                </a:r>
                <a:r>
                  <a:rPr lang="en-US" sz="2000" dirty="0">
                    <a:sym typeface="Euclid Math Two" panose="02050601010101010101" pitchFamily="18" charset="2"/>
                  </a:rPr>
                  <a:t></a:t>
                </a:r>
                <a:r>
                  <a:rPr lang="en-US" sz="2000" dirty="0"/>
                  <a:t> 0)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(1/3)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3333FF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srgbClr val="3333FF"/>
                            </a:solidFill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000" dirty="0"/>
                  <a:t> = 8/9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5F96D-4BDA-4346-9049-C69838B05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92" y="3167004"/>
                <a:ext cx="6263525" cy="3189015"/>
              </a:xfrm>
              <a:prstGeom prst="rect">
                <a:avLst/>
              </a:prstGeom>
              <a:blipFill>
                <a:blip r:embed="rId6"/>
                <a:stretch>
                  <a:fillRect l="-973" t="-956" r="-1265" b="-26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CEC207A-F21B-445F-8BB0-0A3CAAC7A375}"/>
              </a:ext>
            </a:extLst>
          </p:cNvPr>
          <p:cNvGrpSpPr/>
          <p:nvPr/>
        </p:nvGrpSpPr>
        <p:grpSpPr>
          <a:xfrm>
            <a:off x="8208469" y="1426659"/>
            <a:ext cx="3559678" cy="1087941"/>
            <a:chOff x="8208469" y="1426659"/>
            <a:chExt cx="3559678" cy="108794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929E34B-2237-4CAD-88EA-7F796987A51B}"/>
                </a:ext>
              </a:extLst>
            </p:cNvPr>
            <p:cNvCxnSpPr>
              <a:stCxn id="7" idx="5"/>
            </p:cNvCxnSpPr>
            <p:nvPr/>
          </p:nvCxnSpPr>
          <p:spPr>
            <a:xfrm flipV="1">
              <a:off x="8510221" y="2203988"/>
              <a:ext cx="228600" cy="310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AC9BB5-D51A-4A56-8D6B-474CB8BBE0A7}"/>
                </a:ext>
              </a:extLst>
            </p:cNvPr>
            <p:cNvSpPr txBox="1"/>
            <p:nvPr/>
          </p:nvSpPr>
          <p:spPr>
            <a:xfrm>
              <a:off x="8208469" y="1426659"/>
              <a:ext cx="3559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“density” is a measure of “probability mass” per unit length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52FC1-4911-4C74-B9CA-1BD4A53A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18E39-B548-4A2A-84DB-636E6ABC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8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FB6D-D922-40AE-A55F-7BA94D03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 Pdf – 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A8F41-0A84-4F98-BE8D-01742C205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959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The lifetime, in years, of some electronic component is a continuous random variable with the probability density function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baseline="3000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Find k and compute the probability for the lifetime to exceed 5 years.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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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3333FF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3333FF"/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3333FF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baseline="30000" dirty="0" smtClean="0">
                            <a:solidFill>
                              <a:srgbClr val="3333FF"/>
                            </a:solidFill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= -k(0 – 1)/2 = 1 </a:t>
                </a:r>
                <a:r>
                  <a:rPr lang="en-US" dirty="0">
                    <a:sym typeface="Symbol" panose="05050102010706020507" pitchFamily="18" charset="2"/>
                  </a:rPr>
                  <a:t> </a:t>
                </a:r>
                <a:r>
                  <a:rPr lang="en-US" dirty="0"/>
                  <a:t>k </a:t>
                </a:r>
                <a:r>
                  <a:rPr lang="en-US" dirty="0">
                    <a:sym typeface="Symbol" panose="05050102010706020507" pitchFamily="18" charset="2"/>
                  </a:rPr>
                  <a:t>= 2</a:t>
                </a: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A8F41-0A84-4F98-BE8D-01742C205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9597"/>
                <a:ext cx="10515600" cy="4351338"/>
              </a:xfrm>
              <a:blipFill>
                <a:blip r:embed="rId2"/>
                <a:stretch>
                  <a:fillRect l="-1217" t="-25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FCF35-C0C8-4B93-AF26-8476B653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B835D-9C7B-4B36-A662-FEE7BB6A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5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6BF088D-E8EA-4FC2-9E19-D29899E1D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320" y="3552856"/>
            <a:ext cx="3038475" cy="2105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0D41E1-E039-4049-AEAF-B80A957B3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920" y="1182562"/>
            <a:ext cx="3190875" cy="201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780577-DF0C-4973-9273-4097A274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 (</a:t>
            </a:r>
            <a:r>
              <a:rPr lang="en-US" dirty="0" err="1"/>
              <a:t>cdf</a:t>
            </a:r>
            <a:r>
              <a:rPr lang="en-US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EE142-29D2-4EF7-B66D-E71FEFF09AFA}"/>
              </a:ext>
            </a:extLst>
          </p:cNvPr>
          <p:cNvGrpSpPr/>
          <p:nvPr/>
        </p:nvGrpSpPr>
        <p:grpSpPr>
          <a:xfrm>
            <a:off x="2059130" y="1713330"/>
            <a:ext cx="2092239" cy="1214013"/>
            <a:chOff x="1710085" y="1570051"/>
            <a:chExt cx="2092239" cy="121401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775AAD-A5A1-46C5-8546-A38FE49CE7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1488" y="2308123"/>
              <a:ext cx="324434" cy="4759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A398B4-F746-43DD-86EF-45F15BF47246}"/>
                </a:ext>
              </a:extLst>
            </p:cNvPr>
            <p:cNvSpPr txBox="1"/>
            <p:nvPr/>
          </p:nvSpPr>
          <p:spPr>
            <a:xfrm>
              <a:off x="1710085" y="1570051"/>
              <a:ext cx="20922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F(</a:t>
              </a:r>
              <a:r>
                <a:rPr lang="en-US" sz="2200" dirty="0">
                  <a:solidFill>
                    <a:srgbClr val="0000FF"/>
                  </a:solidFill>
                </a:rPr>
                <a:t>x</a:t>
              </a:r>
              <a:r>
                <a:rPr lang="en-US" sz="2200" dirty="0"/>
                <a:t>) = P(X </a:t>
              </a:r>
              <a:r>
                <a:rPr lang="en-US" sz="2200" dirty="0">
                  <a:solidFill>
                    <a:srgbClr val="0000FF"/>
                  </a:solidFill>
                  <a:sym typeface="Euclid Math Two" panose="02050601010101010101" pitchFamily="18" charset="2"/>
                </a:rPr>
                <a:t></a:t>
              </a:r>
              <a:r>
                <a:rPr lang="en-US" sz="2200" dirty="0">
                  <a:solidFill>
                    <a:srgbClr val="0000FF"/>
                  </a:solidFill>
                </a:rPr>
                <a:t> x</a:t>
              </a:r>
              <a:r>
                <a:rPr lang="en-US" sz="2200" dirty="0"/>
                <a:t>)</a:t>
              </a:r>
            </a:p>
            <a:p>
              <a:pPr algn="ctr"/>
              <a:r>
                <a:rPr lang="en-US" sz="2200" dirty="0"/>
                <a:t>= P(X &lt; x)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ACEC59-1493-49DD-8247-3418B04AB830}"/>
              </a:ext>
            </a:extLst>
          </p:cNvPr>
          <p:cNvGrpSpPr/>
          <p:nvPr/>
        </p:nvGrpSpPr>
        <p:grpSpPr>
          <a:xfrm>
            <a:off x="2207549" y="3831351"/>
            <a:ext cx="1646605" cy="1651722"/>
            <a:chOff x="1858504" y="3688072"/>
            <a:chExt cx="1646605" cy="165172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AE162A1-A0A1-41A6-9BD3-20FFE6AAB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237" y="3688072"/>
              <a:ext cx="353292" cy="520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365B4-A65E-4D93-B411-39DA0A65EA90}"/>
                </a:ext>
              </a:extLst>
            </p:cNvPr>
            <p:cNvSpPr txBox="1"/>
            <p:nvPr/>
          </p:nvSpPr>
          <p:spPr>
            <a:xfrm>
              <a:off x="1858504" y="4231798"/>
              <a:ext cx="16466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F(x) </a:t>
              </a:r>
              <a:r>
                <a:rPr lang="en-US" sz="2200" dirty="0">
                  <a:sym typeface="Euclid Math Two" panose="02050601010101010101" pitchFamily="18" charset="2"/>
                </a:rPr>
                <a:t> F(y) </a:t>
              </a:r>
            </a:p>
            <a:p>
              <a:pPr algn="ctr"/>
              <a:r>
                <a:rPr lang="en-US" sz="2200" dirty="0">
                  <a:sym typeface="Euclid Math Two" panose="02050601010101010101" pitchFamily="18" charset="2"/>
                </a:rPr>
                <a:t>if x  y</a:t>
              </a:r>
            </a:p>
            <a:p>
              <a:pPr algn="ctr"/>
              <a:r>
                <a:rPr lang="en-US" sz="2200" dirty="0">
                  <a:sym typeface="Euclid Math Two" panose="02050601010101010101" pitchFamily="18" charset="2"/>
                </a:rPr>
                <a:t>(increasing)</a:t>
              </a:r>
              <a:endParaRPr lang="en-US" sz="2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ED6A23-D9AE-4D93-8026-B722D4B60E63}"/>
              </a:ext>
            </a:extLst>
          </p:cNvPr>
          <p:cNvGrpSpPr/>
          <p:nvPr/>
        </p:nvGrpSpPr>
        <p:grpSpPr>
          <a:xfrm>
            <a:off x="4258078" y="2087660"/>
            <a:ext cx="1682824" cy="835445"/>
            <a:chOff x="3909033" y="1944381"/>
            <a:chExt cx="1682824" cy="835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60948A-71B4-4086-9BC3-D0A49B8273A9}"/>
                    </a:ext>
                  </a:extLst>
                </p:cNvPr>
                <p:cNvSpPr txBox="1"/>
                <p:nvPr/>
              </p:nvSpPr>
              <p:spPr>
                <a:xfrm>
                  <a:off x="4075288" y="1944381"/>
                  <a:ext cx="151656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dirty="0" smtClean="0"/>
                        <m:t>F</m:t>
                      </m:r>
                      <m:r>
                        <m:rPr>
                          <m:nor/>
                        </m:rPr>
                        <a:rPr lang="en-US" sz="2200" b="0" i="0" dirty="0" smtClean="0"/>
                        <m:t>′</m:t>
                      </m:r>
                      <m:r>
                        <m:rPr>
                          <m:nor/>
                        </m:rPr>
                        <a:rPr lang="en-US" sz="2200" dirty="0" smtClean="0"/>
                        <m:t>(</m:t>
                      </m:r>
                      <m:r>
                        <m:rPr>
                          <m:nor/>
                        </m:rPr>
                        <a:rPr lang="en-US" sz="2200" dirty="0" smtClean="0"/>
                        <m:t>x</m:t>
                      </m:r>
                      <m:r>
                        <m:rPr>
                          <m:nor/>
                        </m:rPr>
                        <a:rPr lang="en-US" sz="2200" dirty="0" smtClean="0"/>
                        <m:t>)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200" dirty="0"/>
                    <a:t> f(x)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60948A-71B4-4086-9BC3-D0A49B827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288" y="1944381"/>
                  <a:ext cx="1516569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806" t="-8451" r="-4839" b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22275A4-A086-4935-8935-5209548AA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9033" y="2357760"/>
              <a:ext cx="314041" cy="4220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4295A8-B55D-4CFA-9266-7C617F10516B}"/>
              </a:ext>
            </a:extLst>
          </p:cNvPr>
          <p:cNvGrpSpPr/>
          <p:nvPr/>
        </p:nvGrpSpPr>
        <p:grpSpPr>
          <a:xfrm>
            <a:off x="1024539" y="2988485"/>
            <a:ext cx="2391043" cy="769441"/>
            <a:chOff x="675494" y="2845206"/>
            <a:chExt cx="2391043" cy="76944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DD11AF-474E-4310-8452-45B6B18D8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5874" y="3230871"/>
              <a:ext cx="62066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452204-634E-43DF-B772-4F9D476BA9F9}"/>
                </a:ext>
              </a:extLst>
            </p:cNvPr>
            <p:cNvSpPr txBox="1"/>
            <p:nvPr/>
          </p:nvSpPr>
          <p:spPr>
            <a:xfrm>
              <a:off x="675494" y="2845206"/>
              <a:ext cx="18165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P(a </a:t>
              </a:r>
              <a:r>
                <a:rPr lang="en-US" sz="2200" dirty="0">
                  <a:sym typeface="Euclid Math Two" panose="02050601010101010101" pitchFamily="18" charset="2"/>
                </a:rPr>
                <a:t> </a:t>
              </a:r>
              <a:r>
                <a:rPr lang="en-US" sz="2200" dirty="0"/>
                <a:t>X </a:t>
              </a:r>
              <a:r>
                <a:rPr lang="en-US" sz="2200" dirty="0">
                  <a:sym typeface="Euclid Math Two" panose="02050601010101010101" pitchFamily="18" charset="2"/>
                </a:rPr>
                <a:t></a:t>
              </a:r>
              <a:r>
                <a:rPr lang="en-US" sz="2200" dirty="0"/>
                <a:t> b)</a:t>
              </a:r>
            </a:p>
            <a:p>
              <a:r>
                <a:rPr lang="en-US" sz="2200" dirty="0"/>
                <a:t>= F(b) – F(a)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E13A6D-4CB0-46FB-AD0A-A7D669AC0D65}"/>
              </a:ext>
            </a:extLst>
          </p:cNvPr>
          <p:cNvGrpSpPr/>
          <p:nvPr/>
        </p:nvGrpSpPr>
        <p:grpSpPr>
          <a:xfrm>
            <a:off x="3878726" y="3808951"/>
            <a:ext cx="2217274" cy="1211452"/>
            <a:chOff x="3888249" y="3831351"/>
            <a:chExt cx="2217274" cy="121145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EBB3EA-5EDC-4DB7-B226-1F4228DD633E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>
              <a:off x="4258078" y="3831351"/>
              <a:ext cx="326897" cy="5209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83065A-71A3-4620-A3CD-141529932EE7}"/>
                </a:ext>
              </a:extLst>
            </p:cNvPr>
            <p:cNvSpPr txBox="1"/>
            <p:nvPr/>
          </p:nvSpPr>
          <p:spPr>
            <a:xfrm>
              <a:off x="3888249" y="4273362"/>
              <a:ext cx="221727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 err="1"/>
                <a:t>lim</a:t>
              </a:r>
              <a:r>
                <a:rPr lang="fr-FR" sz="2200" baseline="-25000" dirty="0" err="1"/>
                <a:t>x</a:t>
              </a:r>
              <a:r>
                <a:rPr lang="fr-FR" sz="2200" baseline="-25000" dirty="0"/>
                <a:t>→ -</a:t>
              </a:r>
              <a:r>
                <a:rPr lang="fr-FR" sz="2200" baseline="-25000" dirty="0">
                  <a:sym typeface="Symbol" panose="05050102010706020507" pitchFamily="18" charset="2"/>
                </a:rPr>
                <a:t></a:t>
              </a:r>
              <a:r>
                <a:rPr lang="fr-FR" sz="2200" dirty="0"/>
                <a:t> F(x) = 0 </a:t>
              </a:r>
            </a:p>
            <a:p>
              <a:r>
                <a:rPr lang="fr-FR" sz="2200" dirty="0" err="1"/>
                <a:t>lim</a:t>
              </a:r>
              <a:r>
                <a:rPr lang="fr-FR" sz="2200" baseline="-25000" dirty="0" err="1"/>
                <a:t>x</a:t>
              </a:r>
              <a:r>
                <a:rPr lang="fr-FR" sz="2200" baseline="-25000" dirty="0"/>
                <a:t>→ </a:t>
              </a:r>
              <a:r>
                <a:rPr lang="fr-FR" sz="2200" baseline="-25000" dirty="0">
                  <a:sym typeface="Symbol" panose="05050102010706020507" pitchFamily="18" charset="2"/>
                </a:rPr>
                <a:t></a:t>
              </a:r>
              <a:r>
                <a:rPr lang="fr-FR" sz="2200" dirty="0"/>
                <a:t> F(x) = 1</a:t>
              </a:r>
              <a:endParaRPr lang="en-US" sz="2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105984-2E87-4804-8FCA-DC33449E48B1}"/>
              </a:ext>
            </a:extLst>
          </p:cNvPr>
          <p:cNvGrpSpPr/>
          <p:nvPr/>
        </p:nvGrpSpPr>
        <p:grpSpPr>
          <a:xfrm>
            <a:off x="4474783" y="2782931"/>
            <a:ext cx="2718249" cy="1126590"/>
            <a:chOff x="4125738" y="2639652"/>
            <a:chExt cx="2718249" cy="11265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560CC3-D5B0-422F-9B33-4B8002C9245A}"/>
                    </a:ext>
                  </a:extLst>
                </p:cNvPr>
                <p:cNvSpPr txBox="1"/>
                <p:nvPr/>
              </p:nvSpPr>
              <p:spPr>
                <a:xfrm>
                  <a:off x="4354011" y="2639652"/>
                  <a:ext cx="2489976" cy="11265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200" dirty="0" smtClean="0"/>
                          <m:t>F</m:t>
                        </m:r>
                        <m:r>
                          <m:rPr>
                            <m:nor/>
                          </m:rPr>
                          <a:rPr lang="en-US" sz="22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200" dirty="0" smtClean="0">
                            <a:solidFill>
                              <a:srgbClr val="0000FF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200" dirty="0" smtClean="0"/>
                          <m:t>)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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rgbClr val="0000FF"/>
                                </a:solidFill>
                              </a:rPr>
                              <m:t>x</m:t>
                            </m:r>
                          </m:sup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560CC3-D5B0-422F-9B33-4B8002C92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011" y="2639652"/>
                  <a:ext cx="2489976" cy="11265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9CA2C2-4C27-4A5E-BD1B-02580D1AC0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5738" y="3227408"/>
              <a:ext cx="353976" cy="25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7A8DF77A-F852-4323-B506-3427F500CCE8}"/>
              </a:ext>
            </a:extLst>
          </p:cNvPr>
          <p:cNvSpPr/>
          <p:nvPr/>
        </p:nvSpPr>
        <p:spPr>
          <a:xfrm>
            <a:off x="3425974" y="291695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rgbClr val="C00000"/>
                </a:solidFill>
              </a:rPr>
              <a:t>cdf</a:t>
            </a:r>
            <a:r>
              <a:rPr lang="en-US" sz="2200" dirty="0">
                <a:solidFill>
                  <a:srgbClr val="C00000"/>
                </a:solidFill>
              </a:rPr>
              <a:t> F(x)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28FDBE-479B-43B0-AD19-5C45ABB398E9}"/>
              </a:ext>
            </a:extLst>
          </p:cNvPr>
          <p:cNvSpPr txBox="1"/>
          <p:nvPr/>
        </p:nvSpPr>
        <p:spPr>
          <a:xfrm>
            <a:off x="7474906" y="3183524"/>
            <a:ext cx="358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Pdf:</a:t>
            </a:r>
            <a:r>
              <a:rPr lang="en-US" dirty="0"/>
              <a:t> f(x) = x</a:t>
            </a:r>
            <a:r>
              <a:rPr lang="en-US" baseline="30000" dirty="0"/>
              <a:t>2</a:t>
            </a:r>
            <a:r>
              <a:rPr lang="en-US" dirty="0"/>
              <a:t>/3, for -1 &lt; x &lt;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4ED4E4-6137-4CF1-9EF1-48473E78A338}"/>
                  </a:ext>
                </a:extLst>
              </p:cNvPr>
              <p:cNvSpPr txBox="1"/>
              <p:nvPr/>
            </p:nvSpPr>
            <p:spPr>
              <a:xfrm>
                <a:off x="7234819" y="5630406"/>
                <a:ext cx="4466711" cy="756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C</a:t>
                </a:r>
                <a:r>
                  <a:rPr lang="en-US" dirty="0" err="1">
                    <a:solidFill>
                      <a:srgbClr val="C00000"/>
                    </a:solidFill>
                  </a:rPr>
                  <a:t>df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/>
                  <a:t> F(</a:t>
                </a:r>
                <a:r>
                  <a:rPr lang="en-US" dirty="0">
                    <a:solidFill>
                      <a:srgbClr val="3333FF"/>
                    </a:solidFill>
                  </a:rPr>
                  <a:t>x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3333FF"/>
                            </a:solidFill>
                          </a:rPr>
                          <m:t>x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t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/3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x</a:t>
                </a:r>
                <a:r>
                  <a:rPr lang="en-US" baseline="30000" dirty="0"/>
                  <a:t>3</a:t>
                </a:r>
                <a:r>
                  <a:rPr lang="en-US" dirty="0"/>
                  <a:t>/9 + 1/9</a:t>
                </a:r>
              </a:p>
              <a:p>
                <a:pPr algn="ctr"/>
                <a:r>
                  <a:rPr lang="en-US" dirty="0"/>
                  <a:t>for -1 &lt; x &lt; 2, and 0 otherwise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4ED4E4-6137-4CF1-9EF1-48473E78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19" y="5630406"/>
                <a:ext cx="4466711" cy="756938"/>
              </a:xfrm>
              <a:prstGeom prst="rect">
                <a:avLst/>
              </a:prstGeom>
              <a:blipFill>
                <a:blip r:embed="rId7"/>
                <a:stretch>
                  <a:fillRect t="-62903" b="-6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AFA7EDFD-86C2-4902-8E4D-F6A497C7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6</a:t>
            </a:fld>
            <a:endParaRPr 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69851BBC-5DDA-4723-BAA5-2B16FE42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0577-DF0C-4973-9273-4097A274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6"/>
            <a:ext cx="10515600" cy="1325563"/>
          </a:xfrm>
        </p:spPr>
        <p:txBody>
          <a:bodyPr/>
          <a:lstStyle/>
          <a:p>
            <a:r>
              <a:rPr lang="en-US" dirty="0"/>
              <a:t>Pdf vs </a:t>
            </a:r>
            <a:r>
              <a:rPr lang="en-US" dirty="0" err="1"/>
              <a:t>Cdf</a:t>
            </a:r>
            <a:r>
              <a:rPr lang="en-US" dirty="0"/>
              <a:t> – Ex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EE142-29D2-4EF7-B66D-E71FEFF09AFA}"/>
              </a:ext>
            </a:extLst>
          </p:cNvPr>
          <p:cNvGrpSpPr/>
          <p:nvPr/>
        </p:nvGrpSpPr>
        <p:grpSpPr>
          <a:xfrm>
            <a:off x="1637891" y="1239420"/>
            <a:ext cx="2092239" cy="1214013"/>
            <a:chOff x="1710085" y="1570051"/>
            <a:chExt cx="2092239" cy="121401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775AAD-A5A1-46C5-8546-A38FE49CE7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1488" y="2308123"/>
              <a:ext cx="324434" cy="4759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A398B4-F746-43DD-86EF-45F15BF47246}"/>
                </a:ext>
              </a:extLst>
            </p:cNvPr>
            <p:cNvSpPr txBox="1"/>
            <p:nvPr/>
          </p:nvSpPr>
          <p:spPr>
            <a:xfrm>
              <a:off x="1710085" y="1570051"/>
              <a:ext cx="20922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F(</a:t>
              </a:r>
              <a:r>
                <a:rPr lang="en-US" sz="2200" dirty="0">
                  <a:solidFill>
                    <a:srgbClr val="0000FF"/>
                  </a:solidFill>
                </a:rPr>
                <a:t>x</a:t>
              </a:r>
              <a:r>
                <a:rPr lang="en-US" sz="2200" dirty="0"/>
                <a:t>) = P(X </a:t>
              </a:r>
              <a:r>
                <a:rPr lang="en-US" sz="2200" dirty="0">
                  <a:solidFill>
                    <a:srgbClr val="0000FF"/>
                  </a:solidFill>
                  <a:sym typeface="Euclid Math Two" panose="02050601010101010101" pitchFamily="18" charset="2"/>
                </a:rPr>
                <a:t></a:t>
              </a:r>
              <a:r>
                <a:rPr lang="en-US" sz="2200" dirty="0">
                  <a:solidFill>
                    <a:srgbClr val="0000FF"/>
                  </a:solidFill>
                </a:rPr>
                <a:t> x</a:t>
              </a:r>
              <a:r>
                <a:rPr lang="en-US" sz="2200" dirty="0"/>
                <a:t>)</a:t>
              </a:r>
            </a:p>
            <a:p>
              <a:pPr algn="ctr"/>
              <a:r>
                <a:rPr lang="en-US" sz="2200" dirty="0"/>
                <a:t>= P(X &lt; x)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ACEC59-1493-49DD-8247-3418B04AB830}"/>
              </a:ext>
            </a:extLst>
          </p:cNvPr>
          <p:cNvGrpSpPr/>
          <p:nvPr/>
        </p:nvGrpSpPr>
        <p:grpSpPr>
          <a:xfrm>
            <a:off x="1786310" y="3357441"/>
            <a:ext cx="1646605" cy="1651722"/>
            <a:chOff x="1858504" y="3688072"/>
            <a:chExt cx="1646605" cy="165172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AE162A1-A0A1-41A6-9BD3-20FFE6AAB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237" y="3688072"/>
              <a:ext cx="353292" cy="520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365B4-A65E-4D93-B411-39DA0A65EA90}"/>
                </a:ext>
              </a:extLst>
            </p:cNvPr>
            <p:cNvSpPr txBox="1"/>
            <p:nvPr/>
          </p:nvSpPr>
          <p:spPr>
            <a:xfrm>
              <a:off x="1858504" y="4231798"/>
              <a:ext cx="16466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F(x) </a:t>
              </a:r>
              <a:r>
                <a:rPr lang="en-US" sz="2200" dirty="0">
                  <a:sym typeface="Euclid Math Two" panose="02050601010101010101" pitchFamily="18" charset="2"/>
                </a:rPr>
                <a:t> F(y) </a:t>
              </a:r>
            </a:p>
            <a:p>
              <a:pPr algn="ctr"/>
              <a:r>
                <a:rPr lang="en-US" sz="2200" dirty="0">
                  <a:sym typeface="Euclid Math Two" panose="02050601010101010101" pitchFamily="18" charset="2"/>
                </a:rPr>
                <a:t>if x  y</a:t>
              </a:r>
            </a:p>
            <a:p>
              <a:pPr algn="ctr"/>
              <a:r>
                <a:rPr lang="en-US" sz="2200" dirty="0">
                  <a:sym typeface="Euclid Math Two" panose="02050601010101010101" pitchFamily="18" charset="2"/>
                </a:rPr>
                <a:t>(increasing)</a:t>
              </a:r>
              <a:endParaRPr lang="en-US" sz="2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ED6A23-D9AE-4D93-8026-B722D4B60E63}"/>
              </a:ext>
            </a:extLst>
          </p:cNvPr>
          <p:cNvGrpSpPr/>
          <p:nvPr/>
        </p:nvGrpSpPr>
        <p:grpSpPr>
          <a:xfrm>
            <a:off x="3836839" y="1613750"/>
            <a:ext cx="1682824" cy="835445"/>
            <a:chOff x="3909033" y="1944381"/>
            <a:chExt cx="1682824" cy="835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60948A-71B4-4086-9BC3-D0A49B8273A9}"/>
                    </a:ext>
                  </a:extLst>
                </p:cNvPr>
                <p:cNvSpPr txBox="1"/>
                <p:nvPr/>
              </p:nvSpPr>
              <p:spPr>
                <a:xfrm>
                  <a:off x="4075288" y="1944381"/>
                  <a:ext cx="151656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dirty="0" smtClean="0"/>
                        <m:t>F</m:t>
                      </m:r>
                      <m:r>
                        <m:rPr>
                          <m:nor/>
                        </m:rPr>
                        <a:rPr lang="en-US" sz="2200" b="0" i="0" dirty="0" smtClean="0"/>
                        <m:t>′</m:t>
                      </m:r>
                      <m:r>
                        <m:rPr>
                          <m:nor/>
                        </m:rPr>
                        <a:rPr lang="en-US" sz="2200" dirty="0" smtClean="0"/>
                        <m:t>(</m:t>
                      </m:r>
                      <m:r>
                        <m:rPr>
                          <m:nor/>
                        </m:rPr>
                        <a:rPr lang="en-US" sz="2200" dirty="0" smtClean="0"/>
                        <m:t>x</m:t>
                      </m:r>
                      <m:r>
                        <m:rPr>
                          <m:nor/>
                        </m:rPr>
                        <a:rPr lang="en-US" sz="2200" dirty="0" smtClean="0"/>
                        <m:t>)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200" dirty="0"/>
                    <a:t> f(x)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60948A-71B4-4086-9BC3-D0A49B827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288" y="1944381"/>
                  <a:ext cx="1516569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806" t="-8451" r="-4839" b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22275A4-A086-4935-8935-5209548AA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9033" y="2357760"/>
              <a:ext cx="314041" cy="4220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4295A8-B55D-4CFA-9266-7C617F10516B}"/>
              </a:ext>
            </a:extLst>
          </p:cNvPr>
          <p:cNvGrpSpPr/>
          <p:nvPr/>
        </p:nvGrpSpPr>
        <p:grpSpPr>
          <a:xfrm>
            <a:off x="603300" y="2514575"/>
            <a:ext cx="2391043" cy="769441"/>
            <a:chOff x="675494" y="2845206"/>
            <a:chExt cx="2391043" cy="76944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DD11AF-474E-4310-8452-45B6B18D8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5874" y="3230871"/>
              <a:ext cx="62066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452204-634E-43DF-B772-4F9D476BA9F9}"/>
                </a:ext>
              </a:extLst>
            </p:cNvPr>
            <p:cNvSpPr txBox="1"/>
            <p:nvPr/>
          </p:nvSpPr>
          <p:spPr>
            <a:xfrm>
              <a:off x="675494" y="2845206"/>
              <a:ext cx="18165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P(a </a:t>
              </a:r>
              <a:r>
                <a:rPr lang="en-US" sz="2200" dirty="0">
                  <a:sym typeface="Euclid Math Two" panose="02050601010101010101" pitchFamily="18" charset="2"/>
                </a:rPr>
                <a:t> </a:t>
              </a:r>
              <a:r>
                <a:rPr lang="en-US" sz="2200" dirty="0"/>
                <a:t>X </a:t>
              </a:r>
              <a:r>
                <a:rPr lang="en-US" sz="2200" dirty="0">
                  <a:sym typeface="Euclid Math Two" panose="02050601010101010101" pitchFamily="18" charset="2"/>
                </a:rPr>
                <a:t></a:t>
              </a:r>
              <a:r>
                <a:rPr lang="en-US" sz="2200" dirty="0"/>
                <a:t> b)</a:t>
              </a:r>
            </a:p>
            <a:p>
              <a:r>
                <a:rPr lang="en-US" sz="2200" dirty="0"/>
                <a:t>= F(b) – F(a)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E13A6D-4CB0-46FB-AD0A-A7D669AC0D65}"/>
              </a:ext>
            </a:extLst>
          </p:cNvPr>
          <p:cNvGrpSpPr/>
          <p:nvPr/>
        </p:nvGrpSpPr>
        <p:grpSpPr>
          <a:xfrm>
            <a:off x="3811004" y="3350097"/>
            <a:ext cx="2217274" cy="1421894"/>
            <a:chOff x="3802065" y="3357441"/>
            <a:chExt cx="2217274" cy="142189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EBB3EA-5EDC-4DB7-B226-1F4228DD633E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>
              <a:off x="3836839" y="3357441"/>
              <a:ext cx="326897" cy="5209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83065A-71A3-4620-A3CD-141529932EE7}"/>
                </a:ext>
              </a:extLst>
            </p:cNvPr>
            <p:cNvSpPr txBox="1"/>
            <p:nvPr/>
          </p:nvSpPr>
          <p:spPr>
            <a:xfrm>
              <a:off x="3802065" y="4009894"/>
              <a:ext cx="221727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200" dirty="0" err="1"/>
                <a:t>lim</a:t>
              </a:r>
              <a:r>
                <a:rPr lang="fr-FR" sz="2200" baseline="-25000" dirty="0" err="1"/>
                <a:t>x</a:t>
              </a:r>
              <a:r>
                <a:rPr lang="fr-FR" sz="2200" baseline="-25000" dirty="0"/>
                <a:t>→ -</a:t>
              </a:r>
              <a:r>
                <a:rPr lang="fr-FR" sz="2200" baseline="-25000" dirty="0">
                  <a:sym typeface="Symbol" panose="05050102010706020507" pitchFamily="18" charset="2"/>
                </a:rPr>
                <a:t></a:t>
              </a:r>
              <a:r>
                <a:rPr lang="fr-FR" sz="2200" dirty="0"/>
                <a:t> F(x) = 0 </a:t>
              </a:r>
            </a:p>
            <a:p>
              <a:r>
                <a:rPr lang="fr-FR" sz="2200" dirty="0" err="1"/>
                <a:t>lim</a:t>
              </a:r>
              <a:r>
                <a:rPr lang="fr-FR" sz="2200" baseline="-25000" dirty="0" err="1"/>
                <a:t>x</a:t>
              </a:r>
              <a:r>
                <a:rPr lang="fr-FR" sz="2200" baseline="-25000" dirty="0"/>
                <a:t>→ </a:t>
              </a:r>
              <a:r>
                <a:rPr lang="fr-FR" sz="2200" baseline="-25000" dirty="0">
                  <a:sym typeface="Symbol" panose="05050102010706020507" pitchFamily="18" charset="2"/>
                </a:rPr>
                <a:t></a:t>
              </a:r>
              <a:r>
                <a:rPr lang="fr-FR" sz="2200" dirty="0"/>
                <a:t> F(x) = 1</a:t>
              </a:r>
              <a:endParaRPr lang="en-US" sz="2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66E60E-091D-4B53-87D6-AF9FCD1EF89E}"/>
                  </a:ext>
                </a:extLst>
              </p:cNvPr>
              <p:cNvSpPr txBox="1"/>
              <p:nvPr/>
            </p:nvSpPr>
            <p:spPr>
              <a:xfrm>
                <a:off x="6536892" y="1084872"/>
                <a:ext cx="4979614" cy="4814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100" b="1" u="sng" dirty="0">
                    <a:solidFill>
                      <a:srgbClr val="C00000"/>
                    </a:solidFill>
                  </a:rPr>
                  <a:t>Ex.</a:t>
                </a:r>
                <a:r>
                  <a:rPr lang="en-US" sz="2100" dirty="0"/>
                  <a:t> The lifetime, in years, of some electronic component is a continuous random variable with the probability density function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1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1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1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1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1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100" b="0" i="1" baseline="3000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sz="21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100" dirty="0"/>
              </a:p>
              <a:p>
                <a:pPr algn="just"/>
                <a:r>
                  <a:rPr lang="en-US" sz="2100" dirty="0"/>
                  <a:t>Find the </a:t>
                </a:r>
                <a:r>
                  <a:rPr lang="en-US" sz="2100" dirty="0" err="1"/>
                  <a:t>cdf</a:t>
                </a:r>
                <a:r>
                  <a:rPr lang="en-US" sz="2100" dirty="0"/>
                  <a:t> F(x) and P(2 &lt; X &lt; 3).</a:t>
                </a:r>
              </a:p>
              <a:p>
                <a:pPr algn="just"/>
                <a:endParaRPr lang="en-US" sz="2100" dirty="0"/>
              </a:p>
              <a:p>
                <a:pPr algn="just"/>
                <a:r>
                  <a:rPr lang="en-US" sz="2100" dirty="0"/>
                  <a:t>F(x)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sz="2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</m:t>
                        </m:r>
                      </m:sub>
                      <m:sup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sup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en-US" sz="21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sup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en-US" sz="21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sz="21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1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100" b="0" i="1" baseline="3000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en-US" sz="2100" dirty="0"/>
                  <a:t> </a:t>
                </a:r>
              </a:p>
              <a:p>
                <a:pPr algn="just"/>
                <a:r>
                  <a:rPr lang="en-US" sz="2100" dirty="0"/>
                  <a:t>= 1 – 1/x</a:t>
                </a:r>
                <a:r>
                  <a:rPr lang="en-US" sz="2100" baseline="30000" dirty="0"/>
                  <a:t>2 </a:t>
                </a:r>
                <a:r>
                  <a:rPr lang="en-US" sz="2100" dirty="0"/>
                  <a:t>for x &gt; 1</a:t>
                </a:r>
              </a:p>
              <a:p>
                <a:pPr algn="just"/>
                <a:endParaRPr lang="en-US" sz="2100" dirty="0"/>
              </a:p>
              <a:p>
                <a:pPr algn="just"/>
                <a:r>
                  <a:rPr lang="en-US" sz="2100" dirty="0"/>
                  <a:t>P(2 &lt; X &lt; 3) = F(3) – F(2) </a:t>
                </a:r>
              </a:p>
              <a:p>
                <a:pPr algn="just"/>
                <a:r>
                  <a:rPr lang="en-US" sz="2100" dirty="0"/>
                  <a:t>= ¼ - 1/9 = 0.139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66E60E-091D-4B53-87D6-AF9FCD1EF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892" y="1084872"/>
                <a:ext cx="4979614" cy="4814331"/>
              </a:xfrm>
              <a:prstGeom prst="rect">
                <a:avLst/>
              </a:prstGeom>
              <a:blipFill>
                <a:blip r:embed="rId3"/>
                <a:stretch>
                  <a:fillRect l="-1469" t="-759" r="-1469" b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C105984-2E87-4804-8FCA-DC33449E48B1}"/>
              </a:ext>
            </a:extLst>
          </p:cNvPr>
          <p:cNvGrpSpPr/>
          <p:nvPr/>
        </p:nvGrpSpPr>
        <p:grpSpPr>
          <a:xfrm>
            <a:off x="4053544" y="2309021"/>
            <a:ext cx="2718249" cy="1126590"/>
            <a:chOff x="4125738" y="2639652"/>
            <a:chExt cx="2718249" cy="11265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560CC3-D5B0-422F-9B33-4B8002C9245A}"/>
                    </a:ext>
                  </a:extLst>
                </p:cNvPr>
                <p:cNvSpPr txBox="1"/>
                <p:nvPr/>
              </p:nvSpPr>
              <p:spPr>
                <a:xfrm>
                  <a:off x="4354011" y="2639652"/>
                  <a:ext cx="2489976" cy="11265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200" dirty="0" smtClean="0"/>
                          <m:t>F</m:t>
                        </m:r>
                        <m:r>
                          <m:rPr>
                            <m:nor/>
                          </m:rPr>
                          <a:rPr lang="en-US" sz="22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200" dirty="0" smtClean="0">
                            <a:solidFill>
                              <a:srgbClr val="0000FF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200" dirty="0" smtClean="0"/>
                          <m:t>)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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sz="2200" dirty="0">
                                <a:solidFill>
                                  <a:srgbClr val="0000FF"/>
                                </a:solidFill>
                              </a:rPr>
                              <m:t>x</m:t>
                            </m:r>
                          </m:sup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560CC3-D5B0-422F-9B33-4B8002C92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011" y="2639652"/>
                  <a:ext cx="2489976" cy="11265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9CA2C2-4C27-4A5E-BD1B-02580D1AC0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5738" y="3227408"/>
              <a:ext cx="353976" cy="25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7A8DF77A-F852-4323-B506-3427F500CCE8}"/>
              </a:ext>
            </a:extLst>
          </p:cNvPr>
          <p:cNvSpPr/>
          <p:nvPr/>
        </p:nvSpPr>
        <p:spPr>
          <a:xfrm>
            <a:off x="3004735" y="244304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rgbClr val="C00000"/>
                </a:solidFill>
              </a:rPr>
              <a:t>cdf</a:t>
            </a:r>
            <a:r>
              <a:rPr lang="en-US" sz="2200" dirty="0">
                <a:solidFill>
                  <a:srgbClr val="C00000"/>
                </a:solidFill>
              </a:rPr>
              <a:t> F(x)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AEA8DD-73D9-4BCC-AC09-69EE4EE6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271C-5C7F-4BA5-9555-F48161B0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B4B2-817C-465F-99BC-D0EF7854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Variance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837EF32-A8DB-4FE2-9B3B-D0CE0534B2CB}"/>
              </a:ext>
            </a:extLst>
          </p:cNvPr>
          <p:cNvSpPr/>
          <p:nvPr/>
        </p:nvSpPr>
        <p:spPr>
          <a:xfrm>
            <a:off x="2576120" y="3374951"/>
            <a:ext cx="1060704" cy="914400"/>
          </a:xfrm>
          <a:prstGeom prst="hexagon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30A81-FD8B-46C2-A8D9-B6B1C1AD7BC7}"/>
              </a:ext>
            </a:extLst>
          </p:cNvPr>
          <p:cNvSpPr txBox="1"/>
          <p:nvPr/>
        </p:nvSpPr>
        <p:spPr>
          <a:xfrm>
            <a:off x="2894290" y="357054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A5AE6FB-AF4E-4A13-A84D-8310CB665BD3}"/>
              </a:ext>
            </a:extLst>
          </p:cNvPr>
          <p:cNvSpPr/>
          <p:nvPr/>
        </p:nvSpPr>
        <p:spPr>
          <a:xfrm>
            <a:off x="3475181" y="3867939"/>
            <a:ext cx="1060704" cy="91440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216E151-A7B7-4277-9F9D-7C4849C2352E}"/>
              </a:ext>
            </a:extLst>
          </p:cNvPr>
          <p:cNvSpPr/>
          <p:nvPr/>
        </p:nvSpPr>
        <p:spPr>
          <a:xfrm>
            <a:off x="2565729" y="2388607"/>
            <a:ext cx="1060704" cy="9144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067E761-D1EA-4500-B2BA-0310B3880B47}"/>
              </a:ext>
            </a:extLst>
          </p:cNvPr>
          <p:cNvSpPr/>
          <p:nvPr/>
        </p:nvSpPr>
        <p:spPr>
          <a:xfrm>
            <a:off x="1677289" y="3878330"/>
            <a:ext cx="1060704" cy="914400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6E64EB-7C4F-49BB-ACEF-F0B3A6ACFB1A}"/>
              </a:ext>
            </a:extLst>
          </p:cNvPr>
          <p:cNvSpPr txBox="1"/>
          <p:nvPr/>
        </p:nvSpPr>
        <p:spPr>
          <a:xfrm>
            <a:off x="2737993" y="2513180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 </a:t>
            </a:r>
          </a:p>
          <a:p>
            <a:pPr algn="ctr"/>
            <a:r>
              <a:rPr lang="en-US" dirty="0">
                <a:sym typeface="Symbol" panose="05050102010706020507" pitchFamily="18" charset="2"/>
              </a:rPr>
              <a:t>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1B62D2-415C-4EB5-B1E0-DEC70EEE1EAD}"/>
              </a:ext>
            </a:extLst>
          </p:cNvPr>
          <p:cNvSpPr txBox="1"/>
          <p:nvPr/>
        </p:nvSpPr>
        <p:spPr>
          <a:xfrm>
            <a:off x="3489349" y="4042339"/>
            <a:ext cx="1078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Variance</a:t>
            </a:r>
          </a:p>
          <a:p>
            <a:pPr algn="ctr"/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endParaRPr lang="en-US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AF806C-9EEC-4AEA-8A85-0D8F30DBCCCE}"/>
              </a:ext>
            </a:extLst>
          </p:cNvPr>
          <p:cNvSpPr txBox="1"/>
          <p:nvPr/>
        </p:nvSpPr>
        <p:spPr>
          <a:xfrm>
            <a:off x="1529510" y="4016817"/>
            <a:ext cx="1356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Standard deviation</a:t>
            </a:r>
          </a:p>
          <a:p>
            <a:pPr algn="ctr"/>
            <a:r>
              <a:rPr lang="en-US" sz="1600" dirty="0">
                <a:sym typeface="Symbol" panose="05050102010706020507" pitchFamily="18" charset="2"/>
              </a:rPr>
              <a:t></a:t>
            </a:r>
            <a:endParaRPr lang="en-US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DDA447-EF96-4698-9DBB-83A51F42BD98}"/>
              </a:ext>
            </a:extLst>
          </p:cNvPr>
          <p:cNvGrpSpPr/>
          <p:nvPr/>
        </p:nvGrpSpPr>
        <p:grpSpPr>
          <a:xfrm>
            <a:off x="3626433" y="2588128"/>
            <a:ext cx="2051946" cy="720325"/>
            <a:chOff x="3626433" y="2588128"/>
            <a:chExt cx="2051946" cy="720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9DCA0E5-8B14-40AD-BF72-8DB669505E84}"/>
                    </a:ext>
                  </a:extLst>
                </p:cNvPr>
                <p:cNvSpPr txBox="1"/>
                <p:nvPr/>
              </p:nvSpPr>
              <p:spPr>
                <a:xfrm>
                  <a:off x="3917373" y="2588128"/>
                  <a:ext cx="1761006" cy="720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 algn="ctr">
                    <a:buFont typeface="Symbol" panose="05050102010706020507" pitchFamily="18" charset="2"/>
                    <a:buChar char="m"/>
                  </a:pPr>
                  <a:r>
                    <a:rPr lang="en-US" dirty="0">
                      <a:sym typeface="Symbol" panose="05050102010706020507" pitchFamily="18" charset="2"/>
                    </a:rPr>
                    <a:t>= </a:t>
                  </a:r>
                  <a:r>
                    <a:rPr lang="en-US" dirty="0"/>
                    <a:t>E(X) </a:t>
                  </a:r>
                </a:p>
                <a:p>
                  <a:pPr algn="ctr"/>
                  <a:r>
                    <a:rPr lang="en-US" dirty="0"/>
                    <a:t>= </a:t>
                  </a:r>
                  <a14:m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9DCA0E5-8B14-40AD-BF72-8DB669505E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373" y="2588128"/>
                  <a:ext cx="1761006" cy="720325"/>
                </a:xfrm>
                <a:prstGeom prst="rect">
                  <a:avLst/>
                </a:prstGeom>
                <a:blipFill>
                  <a:blip r:embed="rId2"/>
                  <a:stretch>
                    <a:fillRect l="-8333" t="-33051" b="-1110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ADCDBE-3320-427C-8E3E-2547A98F49D8}"/>
                </a:ext>
              </a:extLst>
            </p:cNvPr>
            <p:cNvCxnSpPr>
              <a:stCxn id="11" idx="0"/>
            </p:cNvCxnSpPr>
            <p:nvPr/>
          </p:nvCxnSpPr>
          <p:spPr>
            <a:xfrm>
              <a:off x="3626433" y="2845807"/>
              <a:ext cx="2909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78E2CE-9B7B-4544-B1AA-318FA4A4B4A3}"/>
              </a:ext>
            </a:extLst>
          </p:cNvPr>
          <p:cNvGrpSpPr/>
          <p:nvPr/>
        </p:nvGrpSpPr>
        <p:grpSpPr>
          <a:xfrm>
            <a:off x="4526979" y="4005907"/>
            <a:ext cx="2529930" cy="720325"/>
            <a:chOff x="4526979" y="4005907"/>
            <a:chExt cx="2529930" cy="720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ACBF213-509C-4041-9CD9-CE27A8066639}"/>
                    </a:ext>
                  </a:extLst>
                </p:cNvPr>
                <p:cNvSpPr txBox="1"/>
                <p:nvPr/>
              </p:nvSpPr>
              <p:spPr>
                <a:xfrm>
                  <a:off x="4578930" y="4005907"/>
                  <a:ext cx="2477979" cy="720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ym typeface="Symbol" panose="05050102010706020507" pitchFamily="18" charset="2"/>
                    </a:rPr>
                    <a:t></a:t>
                  </a:r>
                  <a:r>
                    <a:rPr lang="en-US" baseline="30000" dirty="0">
                      <a:sym typeface="Symbol" panose="05050102010706020507" pitchFamily="18" charset="2"/>
                    </a:rPr>
                    <a:t>2</a:t>
                  </a:r>
                  <a:r>
                    <a:rPr lang="en-US" dirty="0">
                      <a:sym typeface="Symbol" panose="05050102010706020507" pitchFamily="18" charset="2"/>
                    </a:rPr>
                    <a:t> = </a:t>
                  </a:r>
                  <a:r>
                    <a:rPr lang="en-US" dirty="0"/>
                    <a:t>V(X) </a:t>
                  </a:r>
                </a:p>
                <a:p>
                  <a:pPr algn="ctr"/>
                  <a:r>
                    <a:rPr lang="en-US" dirty="0"/>
                    <a:t>= </a:t>
                  </a:r>
                  <a14:m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sym typeface="Symbol" panose="05050102010706020507" pitchFamily="18" charset="2"/>
                                </a:rPr>
                                <m:t></m:t>
                              </m:r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ACBF213-509C-4041-9CD9-CE27A8066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930" y="4005907"/>
                  <a:ext cx="2477979" cy="720325"/>
                </a:xfrm>
                <a:prstGeom prst="rect">
                  <a:avLst/>
                </a:prstGeom>
                <a:blipFill>
                  <a:blip r:embed="rId3"/>
                  <a:stretch>
                    <a:fillRect l="-4423" t="-33051" b="-1110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20966A-0745-4746-9677-B79B13157606}"/>
                </a:ext>
              </a:extLst>
            </p:cNvPr>
            <p:cNvCxnSpPr/>
            <p:nvPr/>
          </p:nvCxnSpPr>
          <p:spPr>
            <a:xfrm>
              <a:off x="4526979" y="4321856"/>
              <a:ext cx="2909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7BE645-D5EF-4BAC-B18A-6FC758E693F9}"/>
              </a:ext>
            </a:extLst>
          </p:cNvPr>
          <p:cNvGrpSpPr/>
          <p:nvPr/>
        </p:nvGrpSpPr>
        <p:grpSpPr>
          <a:xfrm>
            <a:off x="4229822" y="4782339"/>
            <a:ext cx="2277087" cy="872836"/>
            <a:chOff x="4229822" y="4782339"/>
            <a:chExt cx="2277087" cy="87283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828EFD-9957-491A-846E-6DCBF206395D}"/>
                </a:ext>
              </a:extLst>
            </p:cNvPr>
            <p:cNvSpPr txBox="1"/>
            <p:nvPr/>
          </p:nvSpPr>
          <p:spPr>
            <a:xfrm>
              <a:off x="4229822" y="5285843"/>
              <a:ext cx="2277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</a:t>
              </a:r>
              <a:r>
                <a:rPr lang="en-US" baseline="30000" dirty="0">
                  <a:sym typeface="Symbol" panose="05050102010706020507" pitchFamily="18" charset="2"/>
                </a:rPr>
                <a:t>2</a:t>
              </a:r>
              <a:r>
                <a:rPr lang="en-US" dirty="0">
                  <a:sym typeface="Symbol" panose="05050102010706020507" pitchFamily="18" charset="2"/>
                </a:rPr>
                <a:t> = </a:t>
              </a:r>
              <a:r>
                <a:rPr lang="en-US" dirty="0"/>
                <a:t>E(X</a:t>
              </a:r>
              <a:r>
                <a:rPr lang="en-US" baseline="30000" dirty="0"/>
                <a:t>2</a:t>
              </a:r>
              <a:r>
                <a:rPr lang="en-US" dirty="0"/>
                <a:t>) – E(X)</a:t>
              </a:r>
              <a:r>
                <a:rPr lang="en-US" baseline="30000" dirty="0"/>
                <a:t>2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ADE555-EFCC-4DCF-95B6-912F5F5C8C4D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4307285" y="4782339"/>
              <a:ext cx="228600" cy="350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E7D3AB-24AE-48EA-905C-70E9995F5FD2}"/>
              </a:ext>
            </a:extLst>
          </p:cNvPr>
          <p:cNvGrpSpPr/>
          <p:nvPr/>
        </p:nvGrpSpPr>
        <p:grpSpPr>
          <a:xfrm>
            <a:off x="1742744" y="1331589"/>
            <a:ext cx="1210588" cy="1057018"/>
            <a:chOff x="1742744" y="1331589"/>
            <a:chExt cx="1210588" cy="10570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6B7FC5-DF4E-41CA-A2A8-4AE7D597E9B6}"/>
                </a:ext>
              </a:extLst>
            </p:cNvPr>
            <p:cNvSpPr txBox="1"/>
            <p:nvPr/>
          </p:nvSpPr>
          <p:spPr>
            <a:xfrm>
              <a:off x="1742744" y="1331589"/>
              <a:ext cx="1210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Expected </a:t>
              </a:r>
            </a:p>
            <a:p>
              <a:r>
                <a:rPr lang="en-US" dirty="0"/>
                <a:t>value of X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5E9154-2BDA-4761-9045-2CA983850CAF}"/>
                </a:ext>
              </a:extLst>
            </p:cNvPr>
            <p:cNvCxnSpPr>
              <a:stCxn id="11" idx="4"/>
            </p:cNvCxnSpPr>
            <p:nvPr/>
          </p:nvCxnSpPr>
          <p:spPr>
            <a:xfrm flipH="1" flipV="1">
              <a:off x="2576120" y="2040207"/>
              <a:ext cx="218209" cy="348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E3D9FB7-8384-4997-819A-96BBB6F5F5BF}"/>
              </a:ext>
            </a:extLst>
          </p:cNvPr>
          <p:cNvGrpSpPr/>
          <p:nvPr/>
        </p:nvGrpSpPr>
        <p:grpSpPr>
          <a:xfrm>
            <a:off x="3350244" y="1370555"/>
            <a:ext cx="1356262" cy="1018052"/>
            <a:chOff x="3350244" y="1370555"/>
            <a:chExt cx="1356262" cy="101805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A8BE47D-6719-453D-B54E-B5F4790ACAFE}"/>
                </a:ext>
              </a:extLst>
            </p:cNvPr>
            <p:cNvCxnSpPr>
              <a:stCxn id="11" idx="5"/>
            </p:cNvCxnSpPr>
            <p:nvPr/>
          </p:nvCxnSpPr>
          <p:spPr>
            <a:xfrm flipV="1">
              <a:off x="3397833" y="2113753"/>
              <a:ext cx="166027" cy="274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203E31-2EE7-40F3-A6A2-9DBF3B5BBACB}"/>
                </a:ext>
              </a:extLst>
            </p:cNvPr>
            <p:cNvSpPr txBox="1"/>
            <p:nvPr/>
          </p:nvSpPr>
          <p:spPr>
            <a:xfrm>
              <a:off x="3350244" y="1370555"/>
              <a:ext cx="13562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 central value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541346-C876-4A23-97A7-C5FB2518FF7A}"/>
              </a:ext>
            </a:extLst>
          </p:cNvPr>
          <p:cNvGrpSpPr/>
          <p:nvPr/>
        </p:nvGrpSpPr>
        <p:grpSpPr>
          <a:xfrm>
            <a:off x="2177585" y="4782339"/>
            <a:ext cx="2006290" cy="1165237"/>
            <a:chOff x="2177585" y="4782339"/>
            <a:chExt cx="2006290" cy="116523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728E8E-0633-4305-994C-CC67B4760A77}"/>
                </a:ext>
              </a:extLst>
            </p:cNvPr>
            <p:cNvSpPr txBox="1"/>
            <p:nvPr/>
          </p:nvSpPr>
          <p:spPr>
            <a:xfrm>
              <a:off x="2177585" y="5301245"/>
              <a:ext cx="200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 spread of values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A8A85C-D24D-4775-B651-B1A1D0DB1C52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3475181" y="4782339"/>
              <a:ext cx="228600" cy="399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73DB82-B1F2-4C15-B332-C6C6E987956C}"/>
              </a:ext>
            </a:extLst>
          </p:cNvPr>
          <p:cNvGrpSpPr/>
          <p:nvPr/>
        </p:nvGrpSpPr>
        <p:grpSpPr>
          <a:xfrm>
            <a:off x="1162280" y="4803121"/>
            <a:ext cx="1070421" cy="723290"/>
            <a:chOff x="1162280" y="4803121"/>
            <a:chExt cx="1070421" cy="72329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520E73-7984-418F-B2EB-F974D9103383}"/>
                </a:ext>
              </a:extLst>
            </p:cNvPr>
            <p:cNvCxnSpPr/>
            <p:nvPr/>
          </p:nvCxnSpPr>
          <p:spPr>
            <a:xfrm flipH="1">
              <a:off x="1687680" y="4803121"/>
              <a:ext cx="213856" cy="340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1892E82-5AF3-4034-A116-0A77750D84E3}"/>
                    </a:ext>
                  </a:extLst>
                </p:cNvPr>
                <p:cNvSpPr txBox="1"/>
                <p:nvPr/>
              </p:nvSpPr>
              <p:spPr>
                <a:xfrm>
                  <a:off x="1162280" y="5154386"/>
                  <a:ext cx="1070421" cy="3720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ym typeface="Symbol" panose="05050102010706020507" pitchFamily="18" charset="2"/>
                    </a:rPr>
                    <a:t> 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dirty="0" smtClean="0">
                              <a:sym typeface="Symbol" panose="05050102010706020507" pitchFamily="18" charset="2"/>
                            </a:rPr>
                            <m:t></m:t>
                          </m:r>
                          <m:r>
                            <m:rPr>
                              <m:nor/>
                            </m:rPr>
                            <a:rPr lang="en-US" baseline="30000" dirty="0" smtClean="0"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 dirty="0" smtClean="0"/>
                            <m:t> </m:t>
                          </m:r>
                        </m:e>
                      </m:rad>
                    </m:oMath>
                  </a14:m>
                  <a:r>
                    <a:rPr lang="en-US" dirty="0">
                      <a:sym typeface="Symbol" panose="05050102010706020507" pitchFamily="18" charset="2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1892E82-5AF3-4034-A116-0A77750D8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280" y="5154386"/>
                  <a:ext cx="1070421" cy="372025"/>
                </a:xfrm>
                <a:prstGeom prst="rect">
                  <a:avLst/>
                </a:prstGeom>
                <a:blipFill>
                  <a:blip r:embed="rId4"/>
                  <a:stretch>
                    <a:fillRect l="-5143" t="-9836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51A25CC-7CFB-4E1C-A15B-0EC373105F14}"/>
                  </a:ext>
                </a:extLst>
              </p:cNvPr>
              <p:cNvSpPr txBox="1"/>
              <p:nvPr/>
            </p:nvSpPr>
            <p:spPr>
              <a:xfrm>
                <a:off x="6902361" y="3239421"/>
                <a:ext cx="4735377" cy="26960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u="sng" dirty="0">
                    <a:solidFill>
                      <a:srgbClr val="C00000"/>
                    </a:solidFill>
                  </a:rPr>
                  <a:t>Ex.</a:t>
                </a:r>
                <a:r>
                  <a:rPr lang="en-US" sz="2000" dirty="0"/>
                  <a:t> Given the pdf of X,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baseline="3000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just"/>
                <a:r>
                  <a:rPr lang="en-US" sz="2000" dirty="0"/>
                  <a:t>Find the mean and variance of X.</a:t>
                </a:r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/>
                  <a:t>E(X)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000" dirty="0"/>
                  <a:t> = 1.5</a:t>
                </a:r>
              </a:p>
              <a:p>
                <a:pPr algn="just"/>
                <a:r>
                  <a:rPr lang="en-US" sz="2000" dirty="0"/>
                  <a:t>V(X) = E(X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) – E(X)</a:t>
                </a:r>
                <a:r>
                  <a:rPr lang="en-US" sz="2000" baseline="30000" dirty="0"/>
                  <a:t>2 </a:t>
                </a:r>
                <a:r>
                  <a:rPr lang="en-US" sz="2000" dirty="0"/>
                  <a:t>= 0.75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51A25CC-7CFB-4E1C-A15B-0EC37310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361" y="3239421"/>
                <a:ext cx="4735377" cy="2696059"/>
              </a:xfrm>
              <a:prstGeom prst="rect">
                <a:avLst/>
              </a:prstGeom>
              <a:blipFill rotWithShape="1">
                <a:blip r:embed="rId5"/>
                <a:stretch>
                  <a:fillRect l="-1155" t="-674" b="-15281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7ACA195D-D8FD-4ED2-B81F-57B394D63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496" y="986011"/>
            <a:ext cx="2963760" cy="212630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DBCBB-A813-4478-BA0B-B1D6734D7BC3}"/>
              </a:ext>
            </a:extLst>
          </p:cNvPr>
          <p:cNvGrpSpPr/>
          <p:nvPr/>
        </p:nvGrpSpPr>
        <p:grpSpPr>
          <a:xfrm>
            <a:off x="361241" y="2135278"/>
            <a:ext cx="2204488" cy="1609196"/>
            <a:chOff x="361241" y="2135278"/>
            <a:chExt cx="2204488" cy="160919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317E17-A639-4DF3-8E4D-6A6492A40A84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2065468" y="2845807"/>
              <a:ext cx="500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AD8501-2FD3-4486-930F-EA4970F53DBA}"/>
                    </a:ext>
                  </a:extLst>
                </p:cNvPr>
                <p:cNvSpPr txBox="1"/>
                <p:nvPr/>
              </p:nvSpPr>
              <p:spPr>
                <a:xfrm>
                  <a:off x="361241" y="2747150"/>
                  <a:ext cx="1974515" cy="99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E[g(x)]</a:t>
                  </a:r>
                </a:p>
                <a:p>
                  <a:pPr algn="ctr"/>
                  <a:r>
                    <a:rPr lang="en-US" dirty="0"/>
                    <a:t>= </a:t>
                  </a:r>
                  <a14:m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AD8501-2FD3-4486-930F-EA4970F53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41" y="2747150"/>
                  <a:ext cx="1974515" cy="997324"/>
                </a:xfrm>
                <a:prstGeom prst="rect">
                  <a:avLst/>
                </a:prstGeom>
                <a:blipFill>
                  <a:blip r:embed="rId7"/>
                  <a:stretch>
                    <a:fillRect l="-10185" t="-23926" b="-527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EBE06B-6316-4859-9626-316A916E7797}"/>
                </a:ext>
              </a:extLst>
            </p:cNvPr>
            <p:cNvSpPr txBox="1"/>
            <p:nvPr/>
          </p:nvSpPr>
          <p:spPr>
            <a:xfrm>
              <a:off x="662304" y="2135278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Expected </a:t>
              </a:r>
            </a:p>
            <a:p>
              <a:r>
                <a:rPr lang="en-US" dirty="0"/>
                <a:t>value of g(x)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AE3A0-7565-4012-9568-85F3359F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E727C-B8CD-4B09-9EFB-1DF38BD1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C901-DD8E-4B3C-B71A-B2AB2125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1325563"/>
          </a:xfrm>
        </p:spPr>
        <p:txBody>
          <a:bodyPr/>
          <a:lstStyle/>
          <a:p>
            <a:r>
              <a:rPr lang="en-US" dirty="0"/>
              <a:t>Continuous Uniform Distribution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BED6E5AC-D5C9-472F-94B5-A5A126324F45}"/>
              </a:ext>
            </a:extLst>
          </p:cNvPr>
          <p:cNvSpPr/>
          <p:nvPr/>
        </p:nvSpPr>
        <p:spPr>
          <a:xfrm>
            <a:off x="2933674" y="2352099"/>
            <a:ext cx="1330037" cy="1132609"/>
          </a:xfrm>
          <a:prstGeom prst="hexagon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BBEE7-4B21-4D66-A8D0-2ABD56924B7C}"/>
              </a:ext>
            </a:extLst>
          </p:cNvPr>
          <p:cNvSpPr txBox="1"/>
          <p:nvPr/>
        </p:nvSpPr>
        <p:spPr>
          <a:xfrm>
            <a:off x="2881719" y="2595239"/>
            <a:ext cx="14547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Uniform Distribution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D3C398-9FED-427F-9D92-BF13C3FA9E1C}"/>
              </a:ext>
            </a:extLst>
          </p:cNvPr>
          <p:cNvCxnSpPr>
            <a:stCxn id="4" idx="5"/>
          </p:cNvCxnSpPr>
          <p:nvPr/>
        </p:nvCxnSpPr>
        <p:spPr>
          <a:xfrm flipV="1">
            <a:off x="3980559" y="1983223"/>
            <a:ext cx="200025" cy="368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27C930-906E-4251-A442-FDA6E26AECDD}"/>
              </a:ext>
            </a:extLst>
          </p:cNvPr>
          <p:cNvSpPr txBox="1"/>
          <p:nvPr/>
        </p:nvSpPr>
        <p:spPr>
          <a:xfrm>
            <a:off x="4824821" y="2473614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pdf: </a:t>
            </a:r>
          </a:p>
          <a:p>
            <a:pPr algn="ctr"/>
            <a:r>
              <a:rPr lang="en-US" dirty="0"/>
              <a:t>f(x) = 1/(b-a)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CA52C3-1460-4DEF-AA2F-A9A45F206785}"/>
              </a:ext>
            </a:extLst>
          </p:cNvPr>
          <p:cNvCxnSpPr>
            <a:cxnSpLocks/>
          </p:cNvCxnSpPr>
          <p:nvPr/>
        </p:nvCxnSpPr>
        <p:spPr>
          <a:xfrm flipH="1">
            <a:off x="2941819" y="3474314"/>
            <a:ext cx="275007" cy="445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35BDC3-DB8B-40FB-B417-BA4463F1C2F7}"/>
              </a:ext>
            </a:extLst>
          </p:cNvPr>
          <p:cNvSpPr txBox="1"/>
          <p:nvPr/>
        </p:nvSpPr>
        <p:spPr>
          <a:xfrm>
            <a:off x="1633092" y="3704215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Mean: </a:t>
            </a:r>
          </a:p>
          <a:p>
            <a:pPr algn="ctr"/>
            <a:r>
              <a:rPr lang="en-US" dirty="0">
                <a:sym typeface="Symbol" panose="05050102010706020507" pitchFamily="18" charset="2"/>
              </a:rPr>
              <a:t> = (a + b)/2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FDB21-D959-42E4-9981-439090842B5F}"/>
              </a:ext>
            </a:extLst>
          </p:cNvPr>
          <p:cNvSpPr txBox="1"/>
          <p:nvPr/>
        </p:nvSpPr>
        <p:spPr>
          <a:xfrm>
            <a:off x="630674" y="249523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Variance: </a:t>
            </a:r>
          </a:p>
          <a:p>
            <a:pPr algn="ctr"/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= (b – a)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/12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75030-7969-4AE1-A172-F2FCEF868A30}"/>
              </a:ext>
            </a:extLst>
          </p:cNvPr>
          <p:cNvCxnSpPr>
            <a:cxnSpLocks/>
          </p:cNvCxnSpPr>
          <p:nvPr/>
        </p:nvCxnSpPr>
        <p:spPr>
          <a:xfrm flipH="1" flipV="1">
            <a:off x="2393348" y="2903015"/>
            <a:ext cx="548471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E0337F-2393-4374-9F39-5013A70D6287}"/>
              </a:ext>
            </a:extLst>
          </p:cNvPr>
          <p:cNvCxnSpPr>
            <a:stCxn id="4" idx="4"/>
          </p:cNvCxnSpPr>
          <p:nvPr/>
        </p:nvCxnSpPr>
        <p:spPr>
          <a:xfrm flipH="1" flipV="1">
            <a:off x="2941819" y="1983223"/>
            <a:ext cx="275007" cy="368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E7BDD1-2DD2-44EB-9232-F3EA3F615363}"/>
              </a:ext>
            </a:extLst>
          </p:cNvPr>
          <p:cNvSpPr txBox="1"/>
          <p:nvPr/>
        </p:nvSpPr>
        <p:spPr>
          <a:xfrm>
            <a:off x="773806" y="1070807"/>
            <a:ext cx="2760492" cy="10156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used for computer simulation of various events and processes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0AEE32-B764-46F9-AE59-3E7259575902}"/>
              </a:ext>
            </a:extLst>
          </p:cNvPr>
          <p:cNvCxnSpPr>
            <a:cxnSpLocks/>
          </p:cNvCxnSpPr>
          <p:nvPr/>
        </p:nvCxnSpPr>
        <p:spPr>
          <a:xfrm>
            <a:off x="4263711" y="2931282"/>
            <a:ext cx="561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EED223-8382-4896-B1CF-17C7D958A657}"/>
              </a:ext>
            </a:extLst>
          </p:cNvPr>
          <p:cNvSpPr txBox="1"/>
          <p:nvPr/>
        </p:nvSpPr>
        <p:spPr>
          <a:xfrm>
            <a:off x="3707698" y="1061043"/>
            <a:ext cx="3852202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used in any situation when a value is picked “at random” from a given interval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CDACF1-E13D-41B8-9BEC-B2484A868E25}"/>
              </a:ext>
            </a:extLst>
          </p:cNvPr>
          <p:cNvCxnSpPr>
            <a:cxnSpLocks/>
          </p:cNvCxnSpPr>
          <p:nvPr/>
        </p:nvCxnSpPr>
        <p:spPr>
          <a:xfrm>
            <a:off x="7559900" y="1552660"/>
            <a:ext cx="594223" cy="185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20C7CC-2C53-4DBB-9908-54D05B100B39}"/>
              </a:ext>
            </a:extLst>
          </p:cNvPr>
          <p:cNvSpPr txBox="1"/>
          <p:nvPr/>
        </p:nvSpPr>
        <p:spPr>
          <a:xfrm>
            <a:off x="8154123" y="1157170"/>
            <a:ext cx="2936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i.e., locations of errors in a program, birthdays throughout a year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E92CB16-4B2D-4306-BF68-0A7273E22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091" y="2312128"/>
            <a:ext cx="4677969" cy="161362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E06EE51-0A0D-495A-A838-CF7D2FAAAA10}"/>
              </a:ext>
            </a:extLst>
          </p:cNvPr>
          <p:cNvSpPr txBox="1"/>
          <p:nvPr/>
        </p:nvSpPr>
        <p:spPr>
          <a:xfrm>
            <a:off x="4212425" y="3482101"/>
            <a:ext cx="2701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h &gt; 0,</a:t>
            </a:r>
          </a:p>
          <a:p>
            <a:pPr algn="ctr"/>
            <a:r>
              <a:rPr lang="en-US" dirty="0"/>
              <a:t>P(t &lt; X &lt; t + h) = h/(b-a)</a:t>
            </a:r>
          </a:p>
          <a:p>
            <a:pPr algn="ctr"/>
            <a:r>
              <a:rPr lang="en-US" dirty="0"/>
              <a:t>is independent of 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DB82C0-6FC4-4E16-916A-95392D8C70F7}"/>
              </a:ext>
            </a:extLst>
          </p:cNvPr>
          <p:cNvCxnSpPr>
            <a:stCxn id="4" idx="1"/>
          </p:cNvCxnSpPr>
          <p:nvPr/>
        </p:nvCxnSpPr>
        <p:spPr>
          <a:xfrm>
            <a:off x="3980559" y="3484708"/>
            <a:ext cx="283152" cy="375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2A237D-03BE-4C65-B881-9328AC5CC77D}"/>
              </a:ext>
            </a:extLst>
          </p:cNvPr>
          <p:cNvSpPr txBox="1"/>
          <p:nvPr/>
        </p:nvSpPr>
        <p:spPr>
          <a:xfrm>
            <a:off x="721939" y="4584425"/>
            <a:ext cx="10748121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Ex.</a:t>
            </a:r>
            <a:r>
              <a:rPr lang="en-US" sz="2000" dirty="0"/>
              <a:t> Tri is taking a bus from Dist.1 to Thu Duc city, a distance of 15km. His position is uniformly distributed between the two areas. What is the probability that he is past Saigon Bridge, which is 5km from Dist.1? </a:t>
            </a:r>
          </a:p>
          <a:p>
            <a:pPr marL="0" indent="0" algn="just">
              <a:buNone/>
            </a:pPr>
            <a:r>
              <a:rPr lang="en-US" sz="2000" dirty="0"/>
              <a:t>Let X be Tri’s location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/>
              <a:t>X ∼ </a:t>
            </a:r>
            <a:r>
              <a:rPr lang="en-US" sz="2000" dirty="0" err="1"/>
              <a:t>Unif</a:t>
            </a:r>
            <a:r>
              <a:rPr lang="en-US" sz="2000" dirty="0"/>
              <a:t>(0, 15)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/>
              <a:t>P(X &gt; 5) = (5 &lt; X &lt; 15) = (15 – 5)/(15 – 0) = 2/3.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F4B5F-3DBA-4A6E-AF9B-9990F36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7EBB-B58F-470C-9448-E8EBF27BF6CB}" type="slidenum">
              <a:rPr lang="en-US" smtClean="0"/>
              <a:t>9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B91E965-CBE2-4638-9982-9BECC80D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Chapter 4 - Continuous Random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8" grpId="0" animBg="1"/>
      <p:bldP spid="23" grpId="0" animBg="1"/>
      <p:bldP spid="26" grpId="0"/>
      <p:bldP spid="30" grpId="0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49006</TotalTime>
  <Words>3595</Words>
  <Application>Microsoft Office PowerPoint</Application>
  <PresentationFormat>Widescreen</PresentationFormat>
  <Paragraphs>390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Bahnschrift Condensed</vt:lpstr>
      <vt:lpstr>Calibri</vt:lpstr>
      <vt:lpstr>Cambria Math</vt:lpstr>
      <vt:lpstr>Helvetica</vt:lpstr>
      <vt:lpstr>Symbol</vt:lpstr>
      <vt:lpstr>Wingdings</vt:lpstr>
      <vt:lpstr>Office Theme</vt:lpstr>
      <vt:lpstr>Continuous Random Variables and Probability Distributions</vt:lpstr>
      <vt:lpstr>LO</vt:lpstr>
      <vt:lpstr>Continuous Random Variables</vt:lpstr>
      <vt:lpstr>Probability Density Function (pdf)</vt:lpstr>
      <vt:lpstr>Probability Density Function Pdf – Ex</vt:lpstr>
      <vt:lpstr>Cumulative Distribution Function (cdf)</vt:lpstr>
      <vt:lpstr>Pdf vs Cdf – Ex </vt:lpstr>
      <vt:lpstr>Mean and Variance</vt:lpstr>
      <vt:lpstr>Continuous Uniform Distribution</vt:lpstr>
      <vt:lpstr>Continuous Uniform Distribution – Ex</vt:lpstr>
      <vt:lpstr>Normal Distribution (Gaussian distribution)</vt:lpstr>
      <vt:lpstr>Normal Distribution</vt:lpstr>
      <vt:lpstr>Standard Normal Random Variable</vt:lpstr>
      <vt:lpstr>PowerPoint Presentation</vt:lpstr>
      <vt:lpstr>PowerPoint Presentation</vt:lpstr>
      <vt:lpstr>PowerPoint Presentation</vt:lpstr>
      <vt:lpstr>Standardizing a Normal Random Variable - Ex</vt:lpstr>
      <vt:lpstr>Standardizing to Calculate a Probability</vt:lpstr>
      <vt:lpstr>Normal Approximation to the Binomial Distribution</vt:lpstr>
      <vt:lpstr>PowerPoint Presentation</vt:lpstr>
      <vt:lpstr>Normal Approximation to the Binomial Distribution – Ex</vt:lpstr>
      <vt:lpstr>Exercise</vt:lpstr>
      <vt:lpstr>Conditions for approximating hypergeometric and binomial probabilities</vt:lpstr>
      <vt:lpstr>Normal Approximation to the Poisson Distribution</vt:lpstr>
      <vt:lpstr>Normal Approximation to the Poisson Distribution – Ex</vt:lpstr>
      <vt:lpstr>Exponential Distribution</vt:lpstr>
      <vt:lpstr>Exponential Distribution</vt:lpstr>
      <vt:lpstr>Exponential Distribution – Ex</vt:lpstr>
      <vt:lpstr>Exponential Distribution – Ex</vt:lpstr>
      <vt:lpstr>Lack of Memory Property</vt:lpstr>
      <vt:lpstr>SUMMARY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Random Variables and Probability Distributions</dc:title>
  <dc:creator>boybentre3@gmail.com</dc:creator>
  <cp:lastModifiedBy>HOA MINH LUAN</cp:lastModifiedBy>
  <cp:revision>85</cp:revision>
  <dcterms:created xsi:type="dcterms:W3CDTF">2021-04-24T15:32:01Z</dcterms:created>
  <dcterms:modified xsi:type="dcterms:W3CDTF">2022-01-21T08:34:27Z</dcterms:modified>
</cp:coreProperties>
</file>