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262" r:id="rId3"/>
    <p:sldId id="270" r:id="rId4"/>
    <p:sldId id="257" r:id="rId5"/>
    <p:sldId id="299" r:id="rId6"/>
    <p:sldId id="310" r:id="rId7"/>
    <p:sldId id="318" r:id="rId8"/>
    <p:sldId id="263" r:id="rId9"/>
    <p:sldId id="291" r:id="rId10"/>
    <p:sldId id="311" r:id="rId11"/>
    <p:sldId id="301" r:id="rId12"/>
    <p:sldId id="292" r:id="rId13"/>
    <p:sldId id="302" r:id="rId14"/>
    <p:sldId id="275" r:id="rId15"/>
    <p:sldId id="312" r:id="rId16"/>
    <p:sldId id="300" r:id="rId17"/>
    <p:sldId id="314" r:id="rId18"/>
    <p:sldId id="276" r:id="rId19"/>
    <p:sldId id="277" r:id="rId20"/>
    <p:sldId id="306" r:id="rId21"/>
    <p:sldId id="315" r:id="rId22"/>
    <p:sldId id="278" r:id="rId23"/>
    <p:sldId id="258" r:id="rId24"/>
    <p:sldId id="264" r:id="rId25"/>
    <p:sldId id="322" r:id="rId26"/>
    <p:sldId id="323" r:id="rId27"/>
    <p:sldId id="324" r:id="rId28"/>
    <p:sldId id="268" r:id="rId29"/>
    <p:sldId id="307" r:id="rId30"/>
    <p:sldId id="259" r:id="rId31"/>
    <p:sldId id="265" r:id="rId32"/>
    <p:sldId id="319" r:id="rId33"/>
    <p:sldId id="320" r:id="rId34"/>
    <p:sldId id="321" r:id="rId35"/>
    <p:sldId id="280" r:id="rId36"/>
    <p:sldId id="281" r:id="rId37"/>
    <p:sldId id="305" r:id="rId38"/>
    <p:sldId id="283" r:id="rId39"/>
    <p:sldId id="282" r:id="rId40"/>
    <p:sldId id="260" r:id="rId41"/>
    <p:sldId id="325" r:id="rId42"/>
    <p:sldId id="284" r:id="rId43"/>
    <p:sldId id="267" r:id="rId44"/>
    <p:sldId id="289" r:id="rId45"/>
    <p:sldId id="286" r:id="rId46"/>
    <p:sldId id="261" r:id="rId47"/>
    <p:sldId id="288" r:id="rId48"/>
    <p:sldId id="317" r:id="rId49"/>
    <p:sldId id="287" r:id="rId50"/>
    <p:sldId id="293" r:id="rId51"/>
    <p:sldId id="29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FFFF99"/>
    <a:srgbClr val="00FF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253" autoAdjust="0"/>
  </p:normalViewPr>
  <p:slideViewPr>
    <p:cSldViewPr snapToGrid="0">
      <p:cViewPr varScale="1">
        <p:scale>
          <a:sx n="81" d="100"/>
          <a:sy n="81" d="100"/>
        </p:scale>
        <p:origin x="12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47212-7FDC-4721-8984-9E5FB7A9768E}" type="datetimeFigureOut">
              <a:rPr lang="en-US" smtClean="0"/>
              <a:t>09/02/2022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2E091-C6D3-46D1-948A-3A0F4A7BD113}" type="slidenum">
              <a:rPr lang="en-US" smtClean="0"/>
              <a:t>‹#›</a:t>
            </a:fld>
            <a:endParaRPr lang="en-US"/>
          </a:p>
        </p:txBody>
      </p:sp>
    </p:spTree>
    <p:extLst>
      <p:ext uri="{BB962C8B-B14F-4D97-AF65-F5344CB8AC3E}">
        <p14:creationId xmlns:p14="http://schemas.microsoft.com/office/powerpoint/2010/main" val="2173255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x&lt;-c(</a:t>
            </a:r>
            <a:r>
              <a:rPr lang="en-US" sz="1200">
                <a:latin typeface="+mj-lt"/>
              </a:rPr>
              <a:t>70, 36, 43, 69, 82, 48, 34, 62, 35, 15, 59, 139, 46, 37, 42, 30, 55, 56, 36, 82, 38, 89, 54, 25, 35, 24, 22, 9, 56, 19</a:t>
            </a:r>
            <a:r>
              <a:rPr lang="en-US"/>
              <a:t>)</a:t>
            </a:r>
          </a:p>
          <a:p>
            <a:r>
              <a:rPr lang="en-US"/>
              <a:t>y&lt;-c()</a:t>
            </a:r>
          </a:p>
          <a:p>
            <a:r>
              <a:rPr lang="en-US"/>
              <a:t>y[1:30]&lt;-0</a:t>
            </a:r>
          </a:p>
          <a:p>
            <a:r>
              <a:rPr lang="en-US"/>
              <a:t>y[2]&lt;-0.2</a:t>
            </a:r>
          </a:p>
          <a:p>
            <a:r>
              <a:rPr lang="en-US"/>
              <a:t>y[9]&lt;-0.2</a:t>
            </a:r>
          </a:p>
          <a:p>
            <a:r>
              <a:rPr lang="en-US"/>
              <a:t>plot(x,y,ylim=c(0,10),pch=19)</a:t>
            </a:r>
          </a:p>
          <a:p>
            <a:r>
              <a:rPr lang="en-US"/>
              <a:t>p&lt;-mean(x)</a:t>
            </a:r>
          </a:p>
          <a:p>
            <a:r>
              <a:rPr lang="en-US"/>
              <a:t>q&lt;-0</a:t>
            </a:r>
          </a:p>
          <a:p>
            <a:r>
              <a:rPr lang="en-US"/>
              <a:t>points(p,q, pch=17, col=‘red’)</a:t>
            </a:r>
          </a:p>
        </p:txBody>
      </p:sp>
      <p:sp>
        <p:nvSpPr>
          <p:cNvPr id="4" name="Slide Number Placeholder 3"/>
          <p:cNvSpPr>
            <a:spLocks noGrp="1"/>
          </p:cNvSpPr>
          <p:nvPr>
            <p:ph type="sldNum" sz="quarter" idx="5"/>
          </p:nvPr>
        </p:nvSpPr>
        <p:spPr/>
        <p:txBody>
          <a:bodyPr/>
          <a:lstStyle/>
          <a:p>
            <a:fld id="{70F2E091-C6D3-46D1-948A-3A0F4A7BD113}" type="slidenum">
              <a:rPr lang="en-US" smtClean="0"/>
              <a:t>5</a:t>
            </a:fld>
            <a:endParaRPr lang="en-US"/>
          </a:p>
        </p:txBody>
      </p:sp>
    </p:spTree>
    <p:extLst>
      <p:ext uri="{BB962C8B-B14F-4D97-AF65-F5344CB8AC3E}">
        <p14:creationId xmlns:p14="http://schemas.microsoft.com/office/powerpoint/2010/main" val="282030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In R</a:t>
            </a:r>
          </a:p>
          <a:p>
            <a:r>
              <a:rPr lang="en-US" dirty="0"/>
              <a:t>x1&lt;-c(56, 47, 49, 37, 38, 60, 50, 43, 43, 59, 50, 56, 54, 58)</a:t>
            </a:r>
          </a:p>
          <a:p>
            <a:r>
              <a:rPr lang="en-US" dirty="0"/>
              <a:t>x2&lt;-c(53, 21, 32, 49, 45, 38, 44, 33, 32, 43, 53, 46, 36, 48, 39, 35, 37, 36, 39, 45)</a:t>
            </a:r>
          </a:p>
          <a:p>
            <a:r>
              <a:rPr lang="en-US" dirty="0"/>
              <a:t>boxplot(x1,x2,ylab="Blocked intrusion </a:t>
            </a:r>
            <a:r>
              <a:rPr lang="en-US" dirty="0" err="1"/>
              <a:t>attempts",col</a:t>
            </a:r>
            <a:r>
              <a:rPr lang="en-US" dirty="0"/>
              <a:t>=c('</a:t>
            </a:r>
            <a:r>
              <a:rPr lang="en-US" dirty="0" err="1"/>
              <a:t>red','blue</a:t>
            </a:r>
            <a:r>
              <a:rPr lang="en-US" dirty="0"/>
              <a:t>'))</a:t>
            </a:r>
          </a:p>
          <a:p>
            <a:r>
              <a:rPr lang="en-US" dirty="0"/>
              <a:t>legend("</a:t>
            </a:r>
            <a:r>
              <a:rPr lang="en-US" dirty="0" err="1"/>
              <a:t>bottomleft</a:t>
            </a:r>
            <a:r>
              <a:rPr lang="en-US" dirty="0"/>
              <a:t>",inset=.02, c("</a:t>
            </a:r>
            <a:r>
              <a:rPr lang="en-US" dirty="0" err="1"/>
              <a:t>Before","After</a:t>
            </a:r>
            <a:r>
              <a:rPr lang="en-US" dirty="0"/>
              <a:t>"),fill=c('</a:t>
            </a:r>
            <a:r>
              <a:rPr lang="en-US" dirty="0" err="1"/>
              <a:t>red','blue</a:t>
            </a:r>
            <a:r>
              <a:rPr lang="en-US" dirty="0"/>
              <a:t>'), </a:t>
            </a:r>
            <a:r>
              <a:rPr lang="en-US" dirty="0" err="1"/>
              <a:t>horiz</a:t>
            </a:r>
            <a:r>
              <a:rPr lang="en-US" dirty="0"/>
              <a:t>=TRUE, </a:t>
            </a:r>
            <a:r>
              <a:rPr lang="en-US" dirty="0" err="1"/>
              <a:t>cex</a:t>
            </a:r>
            <a:r>
              <a:rPr lang="en-US" dirty="0"/>
              <a:t>=0.8)</a:t>
            </a:r>
          </a:p>
        </p:txBody>
      </p:sp>
      <p:sp>
        <p:nvSpPr>
          <p:cNvPr id="4" name="Slide Number Placeholder 3"/>
          <p:cNvSpPr>
            <a:spLocks noGrp="1"/>
          </p:cNvSpPr>
          <p:nvPr>
            <p:ph type="sldNum" sz="quarter" idx="5"/>
          </p:nvPr>
        </p:nvSpPr>
        <p:spPr/>
        <p:txBody>
          <a:bodyPr/>
          <a:lstStyle/>
          <a:p>
            <a:fld id="{70F2E091-C6D3-46D1-948A-3A0F4A7BD113}" type="slidenum">
              <a:rPr lang="en-US" smtClean="0"/>
              <a:t>45</a:t>
            </a:fld>
            <a:endParaRPr lang="en-US"/>
          </a:p>
        </p:txBody>
      </p:sp>
    </p:spTree>
    <p:extLst>
      <p:ext uri="{BB962C8B-B14F-4D97-AF65-F5344CB8AC3E}">
        <p14:creationId xmlns:p14="http://schemas.microsoft.com/office/powerpoint/2010/main" val="90858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In R</a:t>
            </a:r>
          </a:p>
          <a:p>
            <a:r>
              <a:rPr lang="en-US" dirty="0"/>
              <a:t>ap&lt;-c(1.33,1.99,3.5,6.12,8.24,14.01,25.92,41.73,37.04,39.51,53.39,45.69,48.35,59.53,55.26,57.41)</a:t>
            </a:r>
          </a:p>
          <a:p>
            <a:r>
              <a:rPr lang="en-US" dirty="0" err="1"/>
              <a:t>apts</a:t>
            </a:r>
            <a:r>
              <a:rPr lang="en-US" dirty="0"/>
              <a:t>&lt;-</a:t>
            </a:r>
            <a:r>
              <a:rPr lang="en-US" dirty="0" err="1"/>
              <a:t>ts</a:t>
            </a:r>
            <a:r>
              <a:rPr lang="en-US" dirty="0"/>
              <a:t>(</a:t>
            </a:r>
            <a:r>
              <a:rPr lang="en-US" dirty="0" err="1"/>
              <a:t>ap,start</a:t>
            </a:r>
            <a:r>
              <a:rPr lang="en-US" dirty="0"/>
              <a:t>=2005)</a:t>
            </a:r>
          </a:p>
          <a:p>
            <a:r>
              <a:rPr lang="en-US" dirty="0"/>
              <a:t>str(</a:t>
            </a:r>
            <a:r>
              <a:rPr lang="en-US" dirty="0" err="1"/>
              <a:t>apts</a:t>
            </a:r>
            <a:r>
              <a:rPr lang="en-US" dirty="0"/>
              <a:t>)</a:t>
            </a:r>
          </a:p>
          <a:p>
            <a:r>
              <a:rPr lang="en-US" dirty="0" err="1"/>
              <a:t>plot.ts</a:t>
            </a:r>
            <a:r>
              <a:rPr lang="en-US" dirty="0"/>
              <a:t>(</a:t>
            </a:r>
            <a:r>
              <a:rPr lang="en-US" dirty="0" err="1"/>
              <a:t>apts,ylab</a:t>
            </a:r>
            <a:r>
              <a:rPr lang="en-US" dirty="0"/>
              <a:t> = "Apple's net Income",</a:t>
            </a:r>
            <a:r>
              <a:rPr lang="en-US" dirty="0" err="1"/>
              <a:t>xlab</a:t>
            </a:r>
            <a:r>
              <a:rPr lang="en-US" dirty="0"/>
              <a:t>="</a:t>
            </a:r>
            <a:r>
              <a:rPr lang="en-US" dirty="0" err="1"/>
              <a:t>Year",col</a:t>
            </a:r>
            <a:r>
              <a:rPr lang="en-US" dirty="0"/>
              <a:t>="blue",</a:t>
            </a:r>
            <a:r>
              <a:rPr lang="en-US" dirty="0" err="1"/>
              <a:t>lwd</a:t>
            </a:r>
            <a:r>
              <a:rPr lang="en-US" dirty="0"/>
              <a:t>=2)</a:t>
            </a:r>
          </a:p>
        </p:txBody>
      </p:sp>
      <p:sp>
        <p:nvSpPr>
          <p:cNvPr id="4" name="Slide Number Placeholder 3"/>
          <p:cNvSpPr>
            <a:spLocks noGrp="1"/>
          </p:cNvSpPr>
          <p:nvPr>
            <p:ph type="sldNum" sz="quarter" idx="5"/>
          </p:nvPr>
        </p:nvSpPr>
        <p:spPr/>
        <p:txBody>
          <a:bodyPr/>
          <a:lstStyle/>
          <a:p>
            <a:fld id="{70F2E091-C6D3-46D1-948A-3A0F4A7BD113}" type="slidenum">
              <a:rPr lang="en-US" smtClean="0"/>
              <a:t>47</a:t>
            </a:fld>
            <a:endParaRPr lang="en-US"/>
          </a:p>
        </p:txBody>
      </p:sp>
    </p:spTree>
    <p:extLst>
      <p:ext uri="{BB962C8B-B14F-4D97-AF65-F5344CB8AC3E}">
        <p14:creationId xmlns:p14="http://schemas.microsoft.com/office/powerpoint/2010/main" val="288856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eq&lt;-c(13, 14, 8, 10, 16, 26, 32, 27, 18, 32, 36, 24, 22, 23, 22, 18, 25, 21, 21, 14, 8, 11, 14, 23, 18, 17, 19, 20,</a:t>
            </a:r>
          </a:p>
          <a:p>
            <a:r>
              <a:rPr lang="en-US" dirty="0"/>
              <a:t>      22, 19, 13, 26, 13, 14, 22, 24, 21, 22, 26, 21, 23, 24, 27, 41, 31, 27, 35, 26, 28, 36, 39, 21, 17, 22, 17, 19,</a:t>
            </a:r>
          </a:p>
          <a:p>
            <a:r>
              <a:rPr lang="en-US" dirty="0"/>
              <a:t>      15, 34, 10, 15, 22, 18, 15, 30, 15, 22, 19, 16, 30, 27, 29, 23, 20, 16, 21, 21, 25, 16, 18, 15, 18, 14, 10, 15,</a:t>
            </a:r>
          </a:p>
          <a:p>
            <a:r>
              <a:rPr lang="en-US" dirty="0"/>
              <a:t>      8, 15, 6, 11, 8, 7, 18, 16, 13, 12, 13, 20, 15, 16, 12, 18, 15, 16, 13, 15, 16, 11, 11, 18, 12, 15)</a:t>
            </a:r>
          </a:p>
          <a:p>
            <a:r>
              <a:rPr lang="en-US" dirty="0" err="1"/>
              <a:t>eqts</a:t>
            </a:r>
            <a:r>
              <a:rPr lang="en-US" dirty="0"/>
              <a:t>&lt;-</a:t>
            </a:r>
            <a:r>
              <a:rPr lang="en-US" dirty="0" err="1"/>
              <a:t>ts</a:t>
            </a:r>
            <a:r>
              <a:rPr lang="en-US" dirty="0"/>
              <a:t>(</a:t>
            </a:r>
            <a:r>
              <a:rPr lang="en-US" dirty="0" err="1"/>
              <a:t>eq,start</a:t>
            </a:r>
            <a:r>
              <a:rPr lang="en-US" dirty="0"/>
              <a:t>=1900)</a:t>
            </a:r>
          </a:p>
          <a:p>
            <a:r>
              <a:rPr lang="en-US" dirty="0"/>
              <a:t>str(</a:t>
            </a:r>
            <a:r>
              <a:rPr lang="en-US" dirty="0" err="1"/>
              <a:t>eqts</a:t>
            </a:r>
            <a:r>
              <a:rPr lang="en-US" dirty="0"/>
              <a:t>)</a:t>
            </a:r>
          </a:p>
          <a:p>
            <a:r>
              <a:rPr lang="en-US" dirty="0" err="1"/>
              <a:t>plot.ts</a:t>
            </a:r>
            <a:r>
              <a:rPr lang="en-US" dirty="0"/>
              <a:t>(</a:t>
            </a:r>
            <a:r>
              <a:rPr lang="en-US" dirty="0" err="1"/>
              <a:t>eqts,ylab</a:t>
            </a:r>
            <a:r>
              <a:rPr lang="en-US" dirty="0"/>
              <a:t> = "No. of earthquakes",</a:t>
            </a:r>
            <a:r>
              <a:rPr lang="en-US" dirty="0" err="1"/>
              <a:t>xlab</a:t>
            </a:r>
            <a:r>
              <a:rPr lang="en-US" dirty="0"/>
              <a:t>="</a:t>
            </a:r>
            <a:r>
              <a:rPr lang="en-US" dirty="0" err="1"/>
              <a:t>Year",col</a:t>
            </a:r>
            <a:r>
              <a:rPr lang="en-US" dirty="0"/>
              <a:t>="dark blue",</a:t>
            </a:r>
            <a:r>
              <a:rPr lang="en-US" dirty="0" err="1"/>
              <a:t>lwd</a:t>
            </a:r>
            <a:r>
              <a:rPr lang="en-US" dirty="0"/>
              <a:t>=2)</a:t>
            </a:r>
          </a:p>
        </p:txBody>
      </p:sp>
      <p:sp>
        <p:nvSpPr>
          <p:cNvPr id="4" name="Slide Number Placeholder 3"/>
          <p:cNvSpPr>
            <a:spLocks noGrp="1"/>
          </p:cNvSpPr>
          <p:nvPr>
            <p:ph type="sldNum" sz="quarter" idx="5"/>
          </p:nvPr>
        </p:nvSpPr>
        <p:spPr/>
        <p:txBody>
          <a:bodyPr/>
          <a:lstStyle/>
          <a:p>
            <a:fld id="{70F2E091-C6D3-46D1-948A-3A0F4A7BD113}" type="slidenum">
              <a:rPr lang="en-US" smtClean="0"/>
              <a:t>48</a:t>
            </a:fld>
            <a:endParaRPr lang="en-US"/>
          </a:p>
        </p:txBody>
      </p:sp>
    </p:spTree>
    <p:extLst>
      <p:ext uri="{BB962C8B-B14F-4D97-AF65-F5344CB8AC3E}">
        <p14:creationId xmlns:p14="http://schemas.microsoft.com/office/powerpoint/2010/main" val="1697053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x&lt;-c(62, 64, 61, 67, 65, 68, 61, 65, 60, 65, 64, 63, 59, 68, 64, 66, 68, 69, 65, 67, 62, 66, 68, 67, 66, 65, 69, 65, 69, 65, 67, 67, 65, 63, 64, 67, 65)</a:t>
            </a:r>
          </a:p>
        </p:txBody>
      </p:sp>
      <p:sp>
        <p:nvSpPr>
          <p:cNvPr id="4" name="Slide Number Placeholder 3"/>
          <p:cNvSpPr>
            <a:spLocks noGrp="1"/>
          </p:cNvSpPr>
          <p:nvPr>
            <p:ph type="sldNum" sz="quarter" idx="5"/>
          </p:nvPr>
        </p:nvSpPr>
        <p:spPr/>
        <p:txBody>
          <a:bodyPr/>
          <a:lstStyle/>
          <a:p>
            <a:fld id="{70F2E091-C6D3-46D1-948A-3A0F4A7BD113}" type="slidenum">
              <a:rPr lang="en-US" smtClean="0"/>
              <a:t>6</a:t>
            </a:fld>
            <a:endParaRPr lang="en-US"/>
          </a:p>
        </p:txBody>
      </p:sp>
    </p:spTree>
    <p:extLst>
      <p:ext uri="{BB962C8B-B14F-4D97-AF65-F5344CB8AC3E}">
        <p14:creationId xmlns:p14="http://schemas.microsoft.com/office/powerpoint/2010/main" val="2522924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x&lt;-c(62, 64, 61, 67, 65, 68, 61, 65, 60, 65, 64, 63, 59, 68, 64, 66, 68, 69, 65, 67, 62, 66, 68, 67, 66, 65, 69, 65, 69, 65, 67, 67, 65, 63, 64, 67, 65)</a:t>
            </a:r>
          </a:p>
        </p:txBody>
      </p:sp>
      <p:sp>
        <p:nvSpPr>
          <p:cNvPr id="4" name="Slide Number Placeholder 3"/>
          <p:cNvSpPr>
            <a:spLocks noGrp="1"/>
          </p:cNvSpPr>
          <p:nvPr>
            <p:ph type="sldNum" sz="quarter" idx="5"/>
          </p:nvPr>
        </p:nvSpPr>
        <p:spPr/>
        <p:txBody>
          <a:bodyPr/>
          <a:lstStyle/>
          <a:p>
            <a:fld id="{70F2E091-C6D3-46D1-948A-3A0F4A7BD113}" type="slidenum">
              <a:rPr lang="en-US" smtClean="0"/>
              <a:t>10</a:t>
            </a:fld>
            <a:endParaRPr lang="en-US"/>
          </a:p>
        </p:txBody>
      </p:sp>
    </p:spTree>
    <p:extLst>
      <p:ext uri="{BB962C8B-B14F-4D97-AF65-F5344CB8AC3E}">
        <p14:creationId xmlns:p14="http://schemas.microsoft.com/office/powerpoint/2010/main" val="1311819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x&lt;-c(62, 64, 61, 67, 65, 68, 61, 65, 60, 65, 64, 63, 59, 68, 64, 66, 68, 69, 65, 67, 62, 66, 68, 67, 66, 65, 69, 65, 69, 65, 67, 67, 65, 63, 64, 67, 65)</a:t>
            </a:r>
          </a:p>
        </p:txBody>
      </p:sp>
      <p:sp>
        <p:nvSpPr>
          <p:cNvPr id="4" name="Slide Number Placeholder 3"/>
          <p:cNvSpPr>
            <a:spLocks noGrp="1"/>
          </p:cNvSpPr>
          <p:nvPr>
            <p:ph type="sldNum" sz="quarter" idx="5"/>
          </p:nvPr>
        </p:nvSpPr>
        <p:spPr/>
        <p:txBody>
          <a:bodyPr/>
          <a:lstStyle/>
          <a:p>
            <a:fld id="{70F2E091-C6D3-46D1-948A-3A0F4A7BD113}" type="slidenum">
              <a:rPr lang="en-US" smtClean="0"/>
              <a:t>15</a:t>
            </a:fld>
            <a:endParaRPr lang="en-US"/>
          </a:p>
        </p:txBody>
      </p:sp>
    </p:spTree>
    <p:extLst>
      <p:ext uri="{BB962C8B-B14F-4D97-AF65-F5344CB8AC3E}">
        <p14:creationId xmlns:p14="http://schemas.microsoft.com/office/powerpoint/2010/main" val="11196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In R</a:t>
            </a:r>
          </a:p>
          <a:p>
            <a:r>
              <a:rPr lang="it-IT" dirty="0"/>
              <a:t>quantile(x, probs = c(0, 0.25, 0.43)) # </a:t>
            </a:r>
            <a:r>
              <a:rPr lang="en-US" dirty="0"/>
              <a:t>will return the smallest observation, the first quartile, q</a:t>
            </a:r>
            <a:r>
              <a:rPr lang="en-US" baseline="-25000" dirty="0"/>
              <a:t>1</a:t>
            </a:r>
            <a:r>
              <a:rPr lang="en-US" dirty="0"/>
              <a:t>, and the 43th sample quantile</a:t>
            </a:r>
          </a:p>
        </p:txBody>
      </p:sp>
      <p:sp>
        <p:nvSpPr>
          <p:cNvPr id="4" name="Slide Number Placeholder 3"/>
          <p:cNvSpPr>
            <a:spLocks noGrp="1"/>
          </p:cNvSpPr>
          <p:nvPr>
            <p:ph type="sldNum" sz="quarter" idx="5"/>
          </p:nvPr>
        </p:nvSpPr>
        <p:spPr/>
        <p:txBody>
          <a:bodyPr/>
          <a:lstStyle/>
          <a:p>
            <a:fld id="{70F2E091-C6D3-46D1-948A-3A0F4A7BD113}" type="slidenum">
              <a:rPr lang="en-US" smtClean="0"/>
              <a:t>19</a:t>
            </a:fld>
            <a:endParaRPr lang="en-US"/>
          </a:p>
        </p:txBody>
      </p:sp>
    </p:spTree>
    <p:extLst>
      <p:ext uri="{BB962C8B-B14F-4D97-AF65-F5344CB8AC3E}">
        <p14:creationId xmlns:p14="http://schemas.microsoft.com/office/powerpoint/2010/main" val="3565614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dirty="0"/>
              <a:t>x&lt;-c(88.5, 98.8, 89.6, 92.2, 92.7, 88.4, 87.5, 90.9, 94.7, 88.3, 90.4, 83.4, 87.9, 92.6, 87.8, 89.9, 84.3, 90.4, 91.6, 91.0, 93.0, 93.7, 88.3, 91.8, 90.1, 91.2, 90.7, 88.2, 94.4, 96.5, 89.2, 89.7, 89.0, 90.6, 88.6, 88.5, 90.4, 84.3, 92.3, 92.2, 89.8, 92.2, 88.3, 93.3, 91.2, 93.2, 88.9, 91.6, 87.7, 94.2, 87.4, 86.7, 88.6, 89.8, 90.3, 91.1, 85.3, 91.1, 94.2, 88.7, 92.7, 90.0, 86.7, 90.1, 90.5, 90.8, 92.7, 93.3, 91.5, 93.4,89.3, 100.3, 90.1, 89.3, 86.7, 89.9, 96.1, 91.1, 87.6, 91.8, 91.0, 91.0)</a:t>
            </a:r>
          </a:p>
        </p:txBody>
      </p:sp>
      <p:sp>
        <p:nvSpPr>
          <p:cNvPr id="4" name="Slide Number Placeholder 3"/>
          <p:cNvSpPr>
            <a:spLocks noGrp="1"/>
          </p:cNvSpPr>
          <p:nvPr>
            <p:ph type="sldNum" sz="quarter" idx="5"/>
          </p:nvPr>
        </p:nvSpPr>
        <p:spPr/>
        <p:txBody>
          <a:bodyPr/>
          <a:lstStyle/>
          <a:p>
            <a:fld id="{70F2E091-C6D3-46D1-948A-3A0F4A7BD113}" type="slidenum">
              <a:rPr lang="en-US" smtClean="0"/>
              <a:t>29</a:t>
            </a:fld>
            <a:endParaRPr lang="en-US"/>
          </a:p>
        </p:txBody>
      </p:sp>
    </p:spTree>
    <p:extLst>
      <p:ext uri="{BB962C8B-B14F-4D97-AF65-F5344CB8AC3E}">
        <p14:creationId xmlns:p14="http://schemas.microsoft.com/office/powerpoint/2010/main" val="2153531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z&lt;-c(70, 36, 43, 69, 82, 48, 34, 62, 35, 15, 59, 139, 46, 37, 42, 30, 55, 56, 36, 82, 38, 89, 54, 25, 35, 24, 22, 9, 56, 19)</a:t>
            </a:r>
          </a:p>
          <a:p>
            <a:r>
              <a:rPr lang="en-US" dirty="0"/>
              <a:t>hist(</a:t>
            </a:r>
            <a:r>
              <a:rPr lang="en-US" dirty="0" err="1"/>
              <a:t>z,breaks</a:t>
            </a:r>
            <a:r>
              <a:rPr lang="en-US" dirty="0"/>
              <a:t>=14,main='Histogram of CPU time',</a:t>
            </a:r>
            <a:r>
              <a:rPr lang="en-US" dirty="0" err="1"/>
              <a:t>ylab</a:t>
            </a:r>
            <a:r>
              <a:rPr lang="en-US" dirty="0"/>
              <a:t>='Count',</a:t>
            </a:r>
            <a:r>
              <a:rPr lang="en-US" dirty="0" err="1"/>
              <a:t>xlab</a:t>
            </a:r>
            <a:r>
              <a:rPr lang="en-US" dirty="0"/>
              <a:t>='Seconds',</a:t>
            </a:r>
            <a:r>
              <a:rPr lang="en-US" dirty="0" err="1"/>
              <a:t>freq</a:t>
            </a:r>
            <a:r>
              <a:rPr lang="en-US" dirty="0"/>
              <a:t>=T)</a:t>
            </a:r>
          </a:p>
          <a:p>
            <a:r>
              <a:rPr lang="en-US" dirty="0"/>
              <a:t>(density(z))</a:t>
            </a:r>
          </a:p>
          <a:p>
            <a:r>
              <a:rPr lang="en-US" dirty="0"/>
              <a:t>h&lt;-hist(</a:t>
            </a:r>
            <a:r>
              <a:rPr lang="en-US" dirty="0" err="1"/>
              <a:t>z,breaks</a:t>
            </a:r>
            <a:r>
              <a:rPr lang="en-US" dirty="0"/>
              <a:t>=14,plot=F)</a:t>
            </a:r>
          </a:p>
          <a:p>
            <a:r>
              <a:rPr lang="en-US" dirty="0" err="1"/>
              <a:t>h$counts</a:t>
            </a:r>
            <a:r>
              <a:rPr lang="en-US" dirty="0"/>
              <a:t>&lt;-</a:t>
            </a:r>
            <a:r>
              <a:rPr lang="en-US" dirty="0" err="1"/>
              <a:t>h$counts</a:t>
            </a:r>
            <a:r>
              <a:rPr lang="en-US" dirty="0"/>
              <a:t>/sum(</a:t>
            </a:r>
            <a:r>
              <a:rPr lang="en-US" dirty="0" err="1"/>
              <a:t>h$counts</a:t>
            </a:r>
            <a:r>
              <a:rPr lang="en-US" dirty="0"/>
              <a:t>)</a:t>
            </a:r>
          </a:p>
          <a:p>
            <a:r>
              <a:rPr lang="en-US" dirty="0"/>
              <a:t>plot(</a:t>
            </a:r>
            <a:r>
              <a:rPr lang="en-US" dirty="0" err="1"/>
              <a:t>h,freq</a:t>
            </a:r>
            <a:r>
              <a:rPr lang="en-US" dirty="0"/>
              <a:t>=</a:t>
            </a:r>
            <a:r>
              <a:rPr lang="en-US" dirty="0" err="1"/>
              <a:t>TRUE,xlab</a:t>
            </a:r>
            <a:r>
              <a:rPr lang="en-US" dirty="0"/>
              <a:t>='Seconds',</a:t>
            </a:r>
            <a:r>
              <a:rPr lang="en-US" dirty="0" err="1"/>
              <a:t>ylab</a:t>
            </a:r>
            <a:r>
              <a:rPr lang="en-US" dirty="0"/>
              <a:t>='</a:t>
            </a:r>
            <a:r>
              <a:rPr lang="en-US" dirty="0" err="1"/>
              <a:t>Frequency',main</a:t>
            </a:r>
            <a:r>
              <a:rPr lang="en-US" dirty="0"/>
              <a:t>='Relative frequency histogram of CPU time')</a:t>
            </a:r>
          </a:p>
        </p:txBody>
      </p:sp>
      <p:sp>
        <p:nvSpPr>
          <p:cNvPr id="4" name="Slide Number Placeholder 3"/>
          <p:cNvSpPr>
            <a:spLocks noGrp="1"/>
          </p:cNvSpPr>
          <p:nvPr>
            <p:ph type="sldNum" sz="quarter" idx="5"/>
          </p:nvPr>
        </p:nvSpPr>
        <p:spPr/>
        <p:txBody>
          <a:bodyPr/>
          <a:lstStyle/>
          <a:p>
            <a:fld id="{70F2E091-C6D3-46D1-948A-3A0F4A7BD113}" type="slidenum">
              <a:rPr lang="en-US" smtClean="0"/>
              <a:t>36</a:t>
            </a:fld>
            <a:endParaRPr lang="en-US"/>
          </a:p>
        </p:txBody>
      </p:sp>
    </p:spTree>
    <p:extLst>
      <p:ext uri="{BB962C8B-B14F-4D97-AF65-F5344CB8AC3E}">
        <p14:creationId xmlns:p14="http://schemas.microsoft.com/office/powerpoint/2010/main" val="1178975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F2E091-C6D3-46D1-948A-3A0F4A7BD113}" type="slidenum">
              <a:rPr lang="en-US" smtClean="0"/>
              <a:t>37</a:t>
            </a:fld>
            <a:endParaRPr lang="en-US"/>
          </a:p>
        </p:txBody>
      </p:sp>
    </p:spTree>
    <p:extLst>
      <p:ext uri="{BB962C8B-B14F-4D97-AF65-F5344CB8AC3E}">
        <p14:creationId xmlns:p14="http://schemas.microsoft.com/office/powerpoint/2010/main" val="173678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hist(</a:t>
            </a:r>
            <a:r>
              <a:rPr lang="en-US" dirty="0" err="1"/>
              <a:t>rexp</a:t>
            </a:r>
            <a:r>
              <a:rPr lang="en-US" dirty="0"/>
              <a:t>(1000,2),breaks=30)</a:t>
            </a:r>
          </a:p>
        </p:txBody>
      </p:sp>
      <p:sp>
        <p:nvSpPr>
          <p:cNvPr id="4" name="Slide Number Placeholder 3"/>
          <p:cNvSpPr>
            <a:spLocks noGrp="1"/>
          </p:cNvSpPr>
          <p:nvPr>
            <p:ph type="sldNum" sz="quarter" idx="5"/>
          </p:nvPr>
        </p:nvSpPr>
        <p:spPr/>
        <p:txBody>
          <a:bodyPr/>
          <a:lstStyle/>
          <a:p>
            <a:fld id="{70F2E091-C6D3-46D1-948A-3A0F4A7BD113}" type="slidenum">
              <a:rPr lang="en-US" smtClean="0"/>
              <a:t>39</a:t>
            </a:fld>
            <a:endParaRPr lang="en-US"/>
          </a:p>
        </p:txBody>
      </p:sp>
    </p:spTree>
    <p:extLst>
      <p:ext uri="{BB962C8B-B14F-4D97-AF65-F5344CB8AC3E}">
        <p14:creationId xmlns:p14="http://schemas.microsoft.com/office/powerpoint/2010/main" val="3604955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0884-1794-4946-A48C-DE8B216C6AD6}"/>
              </a:ext>
            </a:extLst>
          </p:cNvPr>
          <p:cNvSpPr>
            <a:spLocks noGrp="1"/>
          </p:cNvSpPr>
          <p:nvPr>
            <p:ph type="ctrTitle"/>
          </p:nvPr>
        </p:nvSpPr>
        <p:spPr>
          <a:xfrm>
            <a:off x="1524000" y="1122363"/>
            <a:ext cx="9144000" cy="2387600"/>
          </a:xfrm>
        </p:spPr>
        <p:txBody>
          <a:bodyPr anchor="b">
            <a:normAutofit/>
          </a:bodyPr>
          <a:lstStyle>
            <a:lvl1pPr algn="ctr">
              <a:defRPr sz="6000" b="1">
                <a:solidFill>
                  <a:schemeClr val="tx1"/>
                </a:solidFill>
                <a:latin typeface="Bahnschrift Condensed" panose="020B0502040204020203" pitchFamily="34" charset="0"/>
                <a:cs typeface="Helvetica"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D5BD42BF-0784-435C-BA03-C65146CD25D0}"/>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4F319D-D3C8-4A69-BF12-733D5F5938FB}"/>
              </a:ext>
            </a:extLst>
          </p:cNvPr>
          <p:cNvSpPr>
            <a:spLocks noGrp="1"/>
          </p:cNvSpPr>
          <p:nvPr>
            <p:ph type="dt" sz="half" idx="10"/>
          </p:nvPr>
        </p:nvSpPr>
        <p:spPr/>
        <p:txBody>
          <a:bodyPr/>
          <a:lstStyle/>
          <a:p>
            <a:fld id="{34DC6CBC-ABC2-41C4-B4F8-73BAC517FB00}" type="datetime1">
              <a:rPr lang="en-US" smtClean="0"/>
              <a:t>09/02/2022</a:t>
            </a:fld>
            <a:endParaRPr lang="en-US"/>
          </a:p>
        </p:txBody>
      </p:sp>
      <p:sp>
        <p:nvSpPr>
          <p:cNvPr id="5" name="Footer Placeholder 4">
            <a:extLst>
              <a:ext uri="{FF2B5EF4-FFF2-40B4-BE49-F238E27FC236}">
                <a16:creationId xmlns:a16="http://schemas.microsoft.com/office/drawing/2014/main" id="{476536C8-A092-45F9-8B88-B2E3D1D9332E}"/>
              </a:ext>
            </a:extLst>
          </p:cNvPr>
          <p:cNvSpPr>
            <a:spLocks noGrp="1"/>
          </p:cNvSpPr>
          <p:nvPr>
            <p:ph type="ftr" sz="quarter" idx="11"/>
          </p:nvPr>
        </p:nvSpPr>
        <p:spPr/>
        <p:txBody>
          <a:bodyPr/>
          <a:lstStyle/>
          <a:p>
            <a:r>
              <a:rPr lang="en-US"/>
              <a:t>Chapter 6 - Random Sampling and Data Description</a:t>
            </a:r>
          </a:p>
        </p:txBody>
      </p:sp>
      <p:sp>
        <p:nvSpPr>
          <p:cNvPr id="6" name="Slide Number Placeholder 5">
            <a:extLst>
              <a:ext uri="{FF2B5EF4-FFF2-40B4-BE49-F238E27FC236}">
                <a16:creationId xmlns:a16="http://schemas.microsoft.com/office/drawing/2014/main" id="{DC2F0620-45ED-4AD7-ABB8-AB5D69465B44}"/>
              </a:ext>
            </a:extLst>
          </p:cNvPr>
          <p:cNvSpPr>
            <a:spLocks noGrp="1"/>
          </p:cNvSpPr>
          <p:nvPr>
            <p:ph type="sldNum" sz="quarter" idx="12"/>
          </p:nvPr>
        </p:nvSpPr>
        <p:spPr/>
        <p:txBody>
          <a:bodyPr/>
          <a:lstStyle/>
          <a:p>
            <a:fld id="{6310C9F9-0934-4110-9CDA-3AF9CFE07797}" type="slidenum">
              <a:rPr lang="en-US" smtClean="0"/>
              <a:t>‹#›</a:t>
            </a:fld>
            <a:endParaRPr lang="en-US"/>
          </a:p>
        </p:txBody>
      </p:sp>
      <p:grpSp>
        <p:nvGrpSpPr>
          <p:cNvPr id="7" name="Group 6">
            <a:extLst>
              <a:ext uri="{FF2B5EF4-FFF2-40B4-BE49-F238E27FC236}">
                <a16:creationId xmlns:a16="http://schemas.microsoft.com/office/drawing/2014/main" id="{723A03CD-AD6B-41B8-B1D1-2E9AA4CA14AA}"/>
              </a:ext>
            </a:extLst>
          </p:cNvPr>
          <p:cNvGrpSpPr/>
          <p:nvPr userDrawn="1"/>
        </p:nvGrpSpPr>
        <p:grpSpPr>
          <a:xfrm>
            <a:off x="1115435" y="2440761"/>
            <a:ext cx="914402" cy="980560"/>
            <a:chOff x="810625" y="2871288"/>
            <a:chExt cx="914401" cy="980560"/>
          </a:xfrm>
        </p:grpSpPr>
        <p:sp>
          <p:nvSpPr>
            <p:cNvPr id="8" name="Rectangle 7">
              <a:extLst>
                <a:ext uri="{FF2B5EF4-FFF2-40B4-BE49-F238E27FC236}">
                  <a16:creationId xmlns:a16="http://schemas.microsoft.com/office/drawing/2014/main" id="{138524D9-2EB3-4C33-B3D5-13F73BF4BB6D}"/>
                </a:ext>
              </a:extLst>
            </p:cNvPr>
            <p:cNvSpPr/>
            <p:nvPr userDrawn="1"/>
          </p:nvSpPr>
          <p:spPr>
            <a:xfrm rot="8100000">
              <a:off x="810625" y="3394648"/>
              <a:ext cx="914401" cy="4572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E74F46BD-A134-40D8-A3CC-625CC68E421C}"/>
                </a:ext>
              </a:extLst>
            </p:cNvPr>
            <p:cNvSpPr/>
            <p:nvPr userDrawn="1"/>
          </p:nvSpPr>
          <p:spPr>
            <a:xfrm rot="2700000">
              <a:off x="839650" y="2871288"/>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88306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C3E3-A48C-4103-9823-ED4BF25FF1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068C-0809-41DC-A423-1EC509534E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27236-66F3-4AA1-8241-B8F472F79E58}"/>
              </a:ext>
            </a:extLst>
          </p:cNvPr>
          <p:cNvSpPr>
            <a:spLocks noGrp="1"/>
          </p:cNvSpPr>
          <p:nvPr>
            <p:ph type="dt" sz="half" idx="10"/>
          </p:nvPr>
        </p:nvSpPr>
        <p:spPr/>
        <p:txBody>
          <a:bodyPr/>
          <a:lstStyle/>
          <a:p>
            <a:fld id="{EAEF8EDA-7D40-4B58-9C98-87623AFDF46D}" type="datetime1">
              <a:rPr lang="en-US" smtClean="0"/>
              <a:t>09/02/2022</a:t>
            </a:fld>
            <a:endParaRPr lang="en-US"/>
          </a:p>
        </p:txBody>
      </p:sp>
      <p:sp>
        <p:nvSpPr>
          <p:cNvPr id="5" name="Footer Placeholder 4">
            <a:extLst>
              <a:ext uri="{FF2B5EF4-FFF2-40B4-BE49-F238E27FC236}">
                <a16:creationId xmlns:a16="http://schemas.microsoft.com/office/drawing/2014/main" id="{440DF2F5-F8EB-428D-BDDC-6AF793088CCE}"/>
              </a:ext>
            </a:extLst>
          </p:cNvPr>
          <p:cNvSpPr>
            <a:spLocks noGrp="1"/>
          </p:cNvSpPr>
          <p:nvPr>
            <p:ph type="ftr" sz="quarter" idx="11"/>
          </p:nvPr>
        </p:nvSpPr>
        <p:spPr/>
        <p:txBody>
          <a:bodyPr/>
          <a:lstStyle/>
          <a:p>
            <a:r>
              <a:rPr lang="en-US"/>
              <a:t>Chapter 6 - Random Sampling and Data Description</a:t>
            </a:r>
          </a:p>
        </p:txBody>
      </p:sp>
      <p:sp>
        <p:nvSpPr>
          <p:cNvPr id="6" name="Slide Number Placeholder 5">
            <a:extLst>
              <a:ext uri="{FF2B5EF4-FFF2-40B4-BE49-F238E27FC236}">
                <a16:creationId xmlns:a16="http://schemas.microsoft.com/office/drawing/2014/main" id="{2AFD3114-4AE5-4418-A676-D3CCBB002E37}"/>
              </a:ext>
            </a:extLst>
          </p:cNvPr>
          <p:cNvSpPr>
            <a:spLocks noGrp="1"/>
          </p:cNvSpPr>
          <p:nvPr>
            <p:ph type="sldNum" sz="quarter" idx="12"/>
          </p:nvPr>
        </p:nvSpPr>
        <p:spPr/>
        <p:txBody>
          <a:bodyPr/>
          <a:lstStyle/>
          <a:p>
            <a:fld id="{6310C9F9-0934-4110-9CDA-3AF9CFE07797}" type="slidenum">
              <a:rPr lang="en-US" smtClean="0"/>
              <a:t>‹#›</a:t>
            </a:fld>
            <a:endParaRPr lang="en-US"/>
          </a:p>
        </p:txBody>
      </p:sp>
    </p:spTree>
    <p:extLst>
      <p:ext uri="{BB962C8B-B14F-4D97-AF65-F5344CB8AC3E}">
        <p14:creationId xmlns:p14="http://schemas.microsoft.com/office/powerpoint/2010/main" val="70305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4B299-446E-4CD6-9134-0C9089B2AF38}"/>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65F55A-22D0-4A34-88A9-018137DF92F1}"/>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8DF7B-A2A6-4E05-9E17-190A2A116D8D}"/>
              </a:ext>
            </a:extLst>
          </p:cNvPr>
          <p:cNvSpPr>
            <a:spLocks noGrp="1"/>
          </p:cNvSpPr>
          <p:nvPr>
            <p:ph type="dt" sz="half" idx="10"/>
          </p:nvPr>
        </p:nvSpPr>
        <p:spPr/>
        <p:txBody>
          <a:bodyPr/>
          <a:lstStyle/>
          <a:p>
            <a:fld id="{10FBAADF-64A5-4C9C-A5BD-733CF51C7497}" type="datetime1">
              <a:rPr lang="en-US" smtClean="0"/>
              <a:t>09/02/2022</a:t>
            </a:fld>
            <a:endParaRPr lang="en-US"/>
          </a:p>
        </p:txBody>
      </p:sp>
      <p:sp>
        <p:nvSpPr>
          <p:cNvPr id="5" name="Footer Placeholder 4">
            <a:extLst>
              <a:ext uri="{FF2B5EF4-FFF2-40B4-BE49-F238E27FC236}">
                <a16:creationId xmlns:a16="http://schemas.microsoft.com/office/drawing/2014/main" id="{52F6ACB1-28B0-4462-8707-9EF87C2AECA3}"/>
              </a:ext>
            </a:extLst>
          </p:cNvPr>
          <p:cNvSpPr>
            <a:spLocks noGrp="1"/>
          </p:cNvSpPr>
          <p:nvPr>
            <p:ph type="ftr" sz="quarter" idx="11"/>
          </p:nvPr>
        </p:nvSpPr>
        <p:spPr/>
        <p:txBody>
          <a:bodyPr/>
          <a:lstStyle/>
          <a:p>
            <a:r>
              <a:rPr lang="en-US"/>
              <a:t>Chapter 6 - Random Sampling and Data Description</a:t>
            </a:r>
          </a:p>
        </p:txBody>
      </p:sp>
      <p:sp>
        <p:nvSpPr>
          <p:cNvPr id="6" name="Slide Number Placeholder 5">
            <a:extLst>
              <a:ext uri="{FF2B5EF4-FFF2-40B4-BE49-F238E27FC236}">
                <a16:creationId xmlns:a16="http://schemas.microsoft.com/office/drawing/2014/main" id="{CC7A92BC-86EE-4E8F-8B55-C52150B6849C}"/>
              </a:ext>
            </a:extLst>
          </p:cNvPr>
          <p:cNvSpPr>
            <a:spLocks noGrp="1"/>
          </p:cNvSpPr>
          <p:nvPr>
            <p:ph type="sldNum" sz="quarter" idx="12"/>
          </p:nvPr>
        </p:nvSpPr>
        <p:spPr/>
        <p:txBody>
          <a:bodyPr/>
          <a:lstStyle/>
          <a:p>
            <a:fld id="{6310C9F9-0934-4110-9CDA-3AF9CFE07797}" type="slidenum">
              <a:rPr lang="en-US" smtClean="0"/>
              <a:t>‹#›</a:t>
            </a:fld>
            <a:endParaRPr lang="en-US"/>
          </a:p>
        </p:txBody>
      </p:sp>
    </p:spTree>
    <p:extLst>
      <p:ext uri="{BB962C8B-B14F-4D97-AF65-F5344CB8AC3E}">
        <p14:creationId xmlns:p14="http://schemas.microsoft.com/office/powerpoint/2010/main" val="3428251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1F20-8E67-4BA4-94DF-47FBD203BC6A}"/>
              </a:ext>
            </a:extLst>
          </p:cNvPr>
          <p:cNvSpPr>
            <a:spLocks noGrp="1"/>
          </p:cNvSpPr>
          <p:nvPr>
            <p:ph type="title"/>
          </p:nvPr>
        </p:nvSpPr>
        <p:spPr>
          <a:xfrm>
            <a:off x="838202" y="137969"/>
            <a:ext cx="10515600" cy="1325563"/>
          </a:xfrm>
        </p:spPr>
        <p:txBody>
          <a:bodyPr>
            <a:normAutofit/>
          </a:bodyPr>
          <a:lstStyle>
            <a:lvl1pPr algn="l">
              <a:defRPr sz="3600" b="0">
                <a:solidFill>
                  <a:schemeClr val="tx1"/>
                </a:solidFill>
                <a:latin typeface="Bahnschrift Condensed" panose="020B0502040204020203" pitchFamily="34" charset="0"/>
                <a:cs typeface="Helvetica"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03C3D4F5-2F01-4E41-A93D-9254E9CA246C}"/>
              </a:ext>
            </a:extLst>
          </p:cNvPr>
          <p:cNvSpPr>
            <a:spLocks noGrp="1"/>
          </p:cNvSpPr>
          <p:nvPr>
            <p:ph idx="1"/>
          </p:nvPr>
        </p:nvSpPr>
        <p:spPr>
          <a:xfrm>
            <a:off x="838202" y="1607416"/>
            <a:ext cx="10515600" cy="4351338"/>
          </a:xfrm>
        </p:spPr>
        <p:txBody>
          <a:bodyPr/>
          <a:lstStyle>
            <a:lvl1pPr algn="just">
              <a:defRPr>
                <a:latin typeface="Helvetica" panose="020B0604020202020204" pitchFamily="34" charset="0"/>
                <a:cs typeface="Helvetica" panose="020B0604020202020204" pitchFamily="34" charset="0"/>
              </a:defRPr>
            </a:lvl1pPr>
            <a:lvl2pPr algn="just">
              <a:defRPr>
                <a:latin typeface="Helvetica" panose="020B0604020202020204" pitchFamily="34" charset="0"/>
                <a:cs typeface="Helvetica" panose="020B0604020202020204" pitchFamily="34" charset="0"/>
              </a:defRPr>
            </a:lvl2pPr>
            <a:lvl3pPr algn="just">
              <a:defRPr>
                <a:latin typeface="Helvetica" panose="020B0604020202020204" pitchFamily="34" charset="0"/>
                <a:cs typeface="Helvetica" panose="020B0604020202020204" pitchFamily="34" charset="0"/>
              </a:defRPr>
            </a:lvl3pPr>
            <a:lvl4pPr algn="just">
              <a:defRPr>
                <a:latin typeface="Helvetica" panose="020B0604020202020204" pitchFamily="34" charset="0"/>
                <a:cs typeface="Helvetica" panose="020B0604020202020204" pitchFamily="34" charset="0"/>
              </a:defRPr>
            </a:lvl4pPr>
            <a:lvl5pPr algn="just">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506DF0-C5C5-467B-A4F5-83F71E3605FE}"/>
              </a:ext>
            </a:extLst>
          </p:cNvPr>
          <p:cNvSpPr>
            <a:spLocks noGrp="1"/>
          </p:cNvSpPr>
          <p:nvPr>
            <p:ph type="dt" sz="half" idx="10"/>
          </p:nvPr>
        </p:nvSpPr>
        <p:spPr/>
        <p:txBody>
          <a:bodyPr/>
          <a:lstStyle/>
          <a:p>
            <a:fld id="{50E341F2-587F-4987-98BA-1216B217F8B5}" type="datetime1">
              <a:rPr lang="en-US" smtClean="0"/>
              <a:t>09/02/2022</a:t>
            </a:fld>
            <a:endParaRPr lang="en-US"/>
          </a:p>
        </p:txBody>
      </p:sp>
      <p:sp>
        <p:nvSpPr>
          <p:cNvPr id="5" name="Footer Placeholder 4">
            <a:extLst>
              <a:ext uri="{FF2B5EF4-FFF2-40B4-BE49-F238E27FC236}">
                <a16:creationId xmlns:a16="http://schemas.microsoft.com/office/drawing/2014/main" id="{E6DF45A3-F867-4D68-A8DA-A282B8C10813}"/>
              </a:ext>
            </a:extLst>
          </p:cNvPr>
          <p:cNvSpPr>
            <a:spLocks noGrp="1"/>
          </p:cNvSpPr>
          <p:nvPr>
            <p:ph type="ftr" sz="quarter" idx="11"/>
          </p:nvPr>
        </p:nvSpPr>
        <p:spPr/>
        <p:txBody>
          <a:bodyPr/>
          <a:lstStyle/>
          <a:p>
            <a:r>
              <a:rPr lang="en-US"/>
              <a:t>Chapter 6 - Random Sampling and Data Description</a:t>
            </a:r>
          </a:p>
        </p:txBody>
      </p:sp>
      <p:sp>
        <p:nvSpPr>
          <p:cNvPr id="6" name="Slide Number Placeholder 5">
            <a:extLst>
              <a:ext uri="{FF2B5EF4-FFF2-40B4-BE49-F238E27FC236}">
                <a16:creationId xmlns:a16="http://schemas.microsoft.com/office/drawing/2014/main" id="{0262F625-D2A6-4448-B46D-9A12AC3A7F22}"/>
              </a:ext>
            </a:extLst>
          </p:cNvPr>
          <p:cNvSpPr>
            <a:spLocks noGrp="1"/>
          </p:cNvSpPr>
          <p:nvPr>
            <p:ph type="sldNum" sz="quarter" idx="12"/>
          </p:nvPr>
        </p:nvSpPr>
        <p:spPr/>
        <p:txBody>
          <a:bodyPr/>
          <a:lstStyle/>
          <a:p>
            <a:fld id="{6310C9F9-0934-4110-9CDA-3AF9CFE07797}" type="slidenum">
              <a:rPr lang="en-US" smtClean="0"/>
              <a:t>‹#›</a:t>
            </a:fld>
            <a:endParaRPr lang="en-US"/>
          </a:p>
        </p:txBody>
      </p:sp>
      <p:grpSp>
        <p:nvGrpSpPr>
          <p:cNvPr id="7" name="Group 6">
            <a:extLst>
              <a:ext uri="{FF2B5EF4-FFF2-40B4-BE49-F238E27FC236}">
                <a16:creationId xmlns:a16="http://schemas.microsoft.com/office/drawing/2014/main" id="{CF31A598-D007-4B7B-BE0A-CC77E6A8E1A6}"/>
              </a:ext>
            </a:extLst>
          </p:cNvPr>
          <p:cNvGrpSpPr/>
          <p:nvPr userDrawn="1"/>
        </p:nvGrpSpPr>
        <p:grpSpPr>
          <a:xfrm>
            <a:off x="386746" y="456985"/>
            <a:ext cx="457200" cy="496783"/>
            <a:chOff x="386744" y="507784"/>
            <a:chExt cx="457200" cy="496783"/>
          </a:xfrm>
        </p:grpSpPr>
        <p:sp>
          <p:nvSpPr>
            <p:cNvPr id="8" name="Rectangle 7">
              <a:extLst>
                <a:ext uri="{FF2B5EF4-FFF2-40B4-BE49-F238E27FC236}">
                  <a16:creationId xmlns:a16="http://schemas.microsoft.com/office/drawing/2014/main" id="{9287AB72-4F2D-4A27-8C36-3BBC9E11ED50}"/>
                </a:ext>
              </a:extLst>
            </p:cNvPr>
            <p:cNvSpPr/>
            <p:nvPr userDrawn="1"/>
          </p:nvSpPr>
          <p:spPr>
            <a:xfrm rot="8100000">
              <a:off x="386744" y="775967"/>
              <a:ext cx="457200" cy="228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CE855166-332A-418E-99B2-2E0C3AD10CE6}"/>
                </a:ext>
              </a:extLst>
            </p:cNvPr>
            <p:cNvSpPr/>
            <p:nvPr userDrawn="1"/>
          </p:nvSpPr>
          <p:spPr>
            <a:xfrm rot="2700000">
              <a:off x="401686" y="509759"/>
              <a:ext cx="228600" cy="2246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01228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A4B7-62B4-4AB6-A743-91BCEA01CD6D}"/>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EABF3-EA19-4FB2-BCDB-818C23E5321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962BE7-0D4B-4CCA-8C99-E3E5105F383B}"/>
              </a:ext>
            </a:extLst>
          </p:cNvPr>
          <p:cNvSpPr>
            <a:spLocks noGrp="1"/>
          </p:cNvSpPr>
          <p:nvPr>
            <p:ph type="dt" sz="half" idx="10"/>
          </p:nvPr>
        </p:nvSpPr>
        <p:spPr/>
        <p:txBody>
          <a:bodyPr/>
          <a:lstStyle/>
          <a:p>
            <a:fld id="{55DA45F5-05E9-4B43-8EC0-9FB65331E120}" type="datetime1">
              <a:rPr lang="en-US" smtClean="0"/>
              <a:t>09/02/2022</a:t>
            </a:fld>
            <a:endParaRPr lang="en-US"/>
          </a:p>
        </p:txBody>
      </p:sp>
      <p:sp>
        <p:nvSpPr>
          <p:cNvPr id="5" name="Footer Placeholder 4">
            <a:extLst>
              <a:ext uri="{FF2B5EF4-FFF2-40B4-BE49-F238E27FC236}">
                <a16:creationId xmlns:a16="http://schemas.microsoft.com/office/drawing/2014/main" id="{A28E7A8B-4485-495A-92E4-96D1B8DC67B7}"/>
              </a:ext>
            </a:extLst>
          </p:cNvPr>
          <p:cNvSpPr>
            <a:spLocks noGrp="1"/>
          </p:cNvSpPr>
          <p:nvPr>
            <p:ph type="ftr" sz="quarter" idx="11"/>
          </p:nvPr>
        </p:nvSpPr>
        <p:spPr/>
        <p:txBody>
          <a:bodyPr/>
          <a:lstStyle/>
          <a:p>
            <a:r>
              <a:rPr lang="en-US"/>
              <a:t>Chapter 6 - Random Sampling and Data Description</a:t>
            </a:r>
          </a:p>
        </p:txBody>
      </p:sp>
      <p:sp>
        <p:nvSpPr>
          <p:cNvPr id="6" name="Slide Number Placeholder 5">
            <a:extLst>
              <a:ext uri="{FF2B5EF4-FFF2-40B4-BE49-F238E27FC236}">
                <a16:creationId xmlns:a16="http://schemas.microsoft.com/office/drawing/2014/main" id="{29F86AC7-F13F-4491-9CC7-36593ADC2D2E}"/>
              </a:ext>
            </a:extLst>
          </p:cNvPr>
          <p:cNvSpPr>
            <a:spLocks noGrp="1"/>
          </p:cNvSpPr>
          <p:nvPr>
            <p:ph type="sldNum" sz="quarter" idx="12"/>
          </p:nvPr>
        </p:nvSpPr>
        <p:spPr/>
        <p:txBody>
          <a:bodyPr/>
          <a:lstStyle/>
          <a:p>
            <a:fld id="{6310C9F9-0934-4110-9CDA-3AF9CFE07797}" type="slidenum">
              <a:rPr lang="en-US" smtClean="0"/>
              <a:t>‹#›</a:t>
            </a:fld>
            <a:endParaRPr lang="en-US"/>
          </a:p>
        </p:txBody>
      </p:sp>
    </p:spTree>
    <p:extLst>
      <p:ext uri="{BB962C8B-B14F-4D97-AF65-F5344CB8AC3E}">
        <p14:creationId xmlns:p14="http://schemas.microsoft.com/office/powerpoint/2010/main" val="323372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8CCB-ECBF-455D-A737-1C6D9F36A54E}"/>
              </a:ext>
            </a:extLst>
          </p:cNvPr>
          <p:cNvSpPr>
            <a:spLocks noGrp="1"/>
          </p:cNvSpPr>
          <p:nvPr>
            <p:ph type="title"/>
          </p:nvPr>
        </p:nvSpPr>
        <p:spPr/>
        <p:txBody>
          <a:bodyPr/>
          <a:lstStyle>
            <a:lvl1pPr algn="ctr">
              <a:defRPr b="1">
                <a:solidFill>
                  <a:srgbClr val="3333C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5C40C85-2CFD-43B0-99AE-6EDB0AB4768F}"/>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690570-AF85-44BE-B53B-46194F240D20}"/>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956E5F-67BD-4B4D-AF42-DE9AC9748444}"/>
              </a:ext>
            </a:extLst>
          </p:cNvPr>
          <p:cNvSpPr>
            <a:spLocks noGrp="1"/>
          </p:cNvSpPr>
          <p:nvPr>
            <p:ph type="dt" sz="half" idx="10"/>
          </p:nvPr>
        </p:nvSpPr>
        <p:spPr/>
        <p:txBody>
          <a:bodyPr/>
          <a:lstStyle/>
          <a:p>
            <a:fld id="{2D555952-312D-450B-8B09-63D2664D960B}" type="datetime1">
              <a:rPr lang="en-US" smtClean="0"/>
              <a:t>09/02/2022</a:t>
            </a:fld>
            <a:endParaRPr lang="en-US"/>
          </a:p>
        </p:txBody>
      </p:sp>
      <p:sp>
        <p:nvSpPr>
          <p:cNvPr id="6" name="Footer Placeholder 5">
            <a:extLst>
              <a:ext uri="{FF2B5EF4-FFF2-40B4-BE49-F238E27FC236}">
                <a16:creationId xmlns:a16="http://schemas.microsoft.com/office/drawing/2014/main" id="{91131266-863C-4B04-8F98-6CCB37DA2C16}"/>
              </a:ext>
            </a:extLst>
          </p:cNvPr>
          <p:cNvSpPr>
            <a:spLocks noGrp="1"/>
          </p:cNvSpPr>
          <p:nvPr>
            <p:ph type="ftr" sz="quarter" idx="11"/>
          </p:nvPr>
        </p:nvSpPr>
        <p:spPr/>
        <p:txBody>
          <a:bodyPr/>
          <a:lstStyle/>
          <a:p>
            <a:r>
              <a:rPr lang="en-US"/>
              <a:t>Chapter 6 - Random Sampling and Data Description</a:t>
            </a:r>
          </a:p>
        </p:txBody>
      </p:sp>
      <p:sp>
        <p:nvSpPr>
          <p:cNvPr id="7" name="Slide Number Placeholder 6">
            <a:extLst>
              <a:ext uri="{FF2B5EF4-FFF2-40B4-BE49-F238E27FC236}">
                <a16:creationId xmlns:a16="http://schemas.microsoft.com/office/drawing/2014/main" id="{81A1F9D8-9D18-448E-8736-3FE5F10189DE}"/>
              </a:ext>
            </a:extLst>
          </p:cNvPr>
          <p:cNvSpPr>
            <a:spLocks noGrp="1"/>
          </p:cNvSpPr>
          <p:nvPr>
            <p:ph type="sldNum" sz="quarter" idx="12"/>
          </p:nvPr>
        </p:nvSpPr>
        <p:spPr/>
        <p:txBody>
          <a:bodyPr/>
          <a:lstStyle/>
          <a:p>
            <a:fld id="{6310C9F9-0934-4110-9CDA-3AF9CFE07797}" type="slidenum">
              <a:rPr lang="en-US" smtClean="0"/>
              <a:t>‹#›</a:t>
            </a:fld>
            <a:endParaRPr lang="en-US"/>
          </a:p>
        </p:txBody>
      </p:sp>
    </p:spTree>
    <p:extLst>
      <p:ext uri="{BB962C8B-B14F-4D97-AF65-F5344CB8AC3E}">
        <p14:creationId xmlns:p14="http://schemas.microsoft.com/office/powerpoint/2010/main" val="240796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F869-38B3-468B-BDB6-8ADE3F5B390E}"/>
              </a:ext>
            </a:extLst>
          </p:cNvPr>
          <p:cNvSpPr>
            <a:spLocks noGrp="1"/>
          </p:cNvSpPr>
          <p:nvPr>
            <p:ph type="title"/>
          </p:nvPr>
        </p:nvSpPr>
        <p:spPr>
          <a:xfrm>
            <a:off x="839789"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AF5618F8-F183-4F66-A966-D74D5C24F138}"/>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B5CA36-416B-491A-92DA-3F7DD3489589}"/>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BE147C-A999-4427-97AE-5EDB32A9B83C}"/>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AE5CA-0AB8-435A-B774-27721FED7E87}"/>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8A8895-1873-434C-BF82-05BB4BB9696E}"/>
              </a:ext>
            </a:extLst>
          </p:cNvPr>
          <p:cNvSpPr>
            <a:spLocks noGrp="1"/>
          </p:cNvSpPr>
          <p:nvPr>
            <p:ph type="dt" sz="half" idx="10"/>
          </p:nvPr>
        </p:nvSpPr>
        <p:spPr/>
        <p:txBody>
          <a:bodyPr/>
          <a:lstStyle/>
          <a:p>
            <a:fld id="{C1C73266-B153-45FE-9684-AC672755873B}" type="datetime1">
              <a:rPr lang="en-US" smtClean="0"/>
              <a:t>09/02/2022</a:t>
            </a:fld>
            <a:endParaRPr lang="en-US"/>
          </a:p>
        </p:txBody>
      </p:sp>
      <p:sp>
        <p:nvSpPr>
          <p:cNvPr id="8" name="Footer Placeholder 7">
            <a:extLst>
              <a:ext uri="{FF2B5EF4-FFF2-40B4-BE49-F238E27FC236}">
                <a16:creationId xmlns:a16="http://schemas.microsoft.com/office/drawing/2014/main" id="{734FBFD3-98C8-47D5-B36A-305CB09E3C50}"/>
              </a:ext>
            </a:extLst>
          </p:cNvPr>
          <p:cNvSpPr>
            <a:spLocks noGrp="1"/>
          </p:cNvSpPr>
          <p:nvPr>
            <p:ph type="ftr" sz="quarter" idx="11"/>
          </p:nvPr>
        </p:nvSpPr>
        <p:spPr/>
        <p:txBody>
          <a:bodyPr/>
          <a:lstStyle/>
          <a:p>
            <a:r>
              <a:rPr lang="en-US"/>
              <a:t>Chapter 6 - Random Sampling and Data Description</a:t>
            </a:r>
          </a:p>
        </p:txBody>
      </p:sp>
      <p:sp>
        <p:nvSpPr>
          <p:cNvPr id="9" name="Slide Number Placeholder 8">
            <a:extLst>
              <a:ext uri="{FF2B5EF4-FFF2-40B4-BE49-F238E27FC236}">
                <a16:creationId xmlns:a16="http://schemas.microsoft.com/office/drawing/2014/main" id="{5175E53A-2173-45F4-AAC3-C784BB180AC0}"/>
              </a:ext>
            </a:extLst>
          </p:cNvPr>
          <p:cNvSpPr>
            <a:spLocks noGrp="1"/>
          </p:cNvSpPr>
          <p:nvPr>
            <p:ph type="sldNum" sz="quarter" idx="12"/>
          </p:nvPr>
        </p:nvSpPr>
        <p:spPr/>
        <p:txBody>
          <a:bodyPr/>
          <a:lstStyle/>
          <a:p>
            <a:fld id="{6310C9F9-0934-4110-9CDA-3AF9CFE07797}" type="slidenum">
              <a:rPr lang="en-US" smtClean="0"/>
              <a:t>‹#›</a:t>
            </a:fld>
            <a:endParaRPr lang="en-US"/>
          </a:p>
        </p:txBody>
      </p:sp>
    </p:spTree>
    <p:extLst>
      <p:ext uri="{BB962C8B-B14F-4D97-AF65-F5344CB8AC3E}">
        <p14:creationId xmlns:p14="http://schemas.microsoft.com/office/powerpoint/2010/main" val="30622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A148-E4B3-4092-B9E2-1A35D0C86A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B404D9-DF50-475A-9F2E-C3BBC48CF9ED}"/>
              </a:ext>
            </a:extLst>
          </p:cNvPr>
          <p:cNvSpPr>
            <a:spLocks noGrp="1"/>
          </p:cNvSpPr>
          <p:nvPr>
            <p:ph type="dt" sz="half" idx="10"/>
          </p:nvPr>
        </p:nvSpPr>
        <p:spPr/>
        <p:txBody>
          <a:bodyPr/>
          <a:lstStyle/>
          <a:p>
            <a:fld id="{A1FCAC3A-3E2C-46F8-BFF7-03A646EA4691}" type="datetime1">
              <a:rPr lang="en-US" smtClean="0"/>
              <a:t>09/02/2022</a:t>
            </a:fld>
            <a:endParaRPr lang="en-US"/>
          </a:p>
        </p:txBody>
      </p:sp>
      <p:sp>
        <p:nvSpPr>
          <p:cNvPr id="4" name="Footer Placeholder 3">
            <a:extLst>
              <a:ext uri="{FF2B5EF4-FFF2-40B4-BE49-F238E27FC236}">
                <a16:creationId xmlns:a16="http://schemas.microsoft.com/office/drawing/2014/main" id="{CBBD7AEC-A06D-40D7-831C-EB4D57862BC0}"/>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C8408E82-A25F-4BD7-8ADA-98B1917E58A5}"/>
              </a:ext>
            </a:extLst>
          </p:cNvPr>
          <p:cNvSpPr>
            <a:spLocks noGrp="1"/>
          </p:cNvSpPr>
          <p:nvPr>
            <p:ph type="sldNum" sz="quarter" idx="12"/>
          </p:nvPr>
        </p:nvSpPr>
        <p:spPr/>
        <p:txBody>
          <a:bodyPr/>
          <a:lstStyle/>
          <a:p>
            <a:fld id="{6310C9F9-0934-4110-9CDA-3AF9CFE07797}" type="slidenum">
              <a:rPr lang="en-US" smtClean="0"/>
              <a:t>‹#›</a:t>
            </a:fld>
            <a:endParaRPr lang="en-US"/>
          </a:p>
        </p:txBody>
      </p:sp>
    </p:spTree>
    <p:extLst>
      <p:ext uri="{BB962C8B-B14F-4D97-AF65-F5344CB8AC3E}">
        <p14:creationId xmlns:p14="http://schemas.microsoft.com/office/powerpoint/2010/main" val="333423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B0F13-7470-483F-BDE1-1DF93DDA4769}"/>
              </a:ext>
            </a:extLst>
          </p:cNvPr>
          <p:cNvSpPr>
            <a:spLocks noGrp="1"/>
          </p:cNvSpPr>
          <p:nvPr>
            <p:ph type="dt" sz="half" idx="10"/>
          </p:nvPr>
        </p:nvSpPr>
        <p:spPr/>
        <p:txBody>
          <a:bodyPr/>
          <a:lstStyle/>
          <a:p>
            <a:fld id="{249903C3-722B-4706-8087-CF9423CC466E}" type="datetime1">
              <a:rPr lang="en-US" smtClean="0"/>
              <a:t>09/02/2022</a:t>
            </a:fld>
            <a:endParaRPr lang="en-US"/>
          </a:p>
        </p:txBody>
      </p:sp>
      <p:sp>
        <p:nvSpPr>
          <p:cNvPr id="3" name="Footer Placeholder 2">
            <a:extLst>
              <a:ext uri="{FF2B5EF4-FFF2-40B4-BE49-F238E27FC236}">
                <a16:creationId xmlns:a16="http://schemas.microsoft.com/office/drawing/2014/main" id="{29DA779D-08A2-4E9C-BE2F-E91A4E00FF42}"/>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803478D2-D966-4352-82B4-E034BC61EE11}"/>
              </a:ext>
            </a:extLst>
          </p:cNvPr>
          <p:cNvSpPr>
            <a:spLocks noGrp="1"/>
          </p:cNvSpPr>
          <p:nvPr>
            <p:ph type="sldNum" sz="quarter" idx="12"/>
          </p:nvPr>
        </p:nvSpPr>
        <p:spPr/>
        <p:txBody>
          <a:bodyPr/>
          <a:lstStyle/>
          <a:p>
            <a:fld id="{6310C9F9-0934-4110-9CDA-3AF9CFE07797}" type="slidenum">
              <a:rPr lang="en-US" smtClean="0"/>
              <a:t>‹#›</a:t>
            </a:fld>
            <a:endParaRPr lang="en-US"/>
          </a:p>
        </p:txBody>
      </p:sp>
    </p:spTree>
    <p:extLst>
      <p:ext uri="{BB962C8B-B14F-4D97-AF65-F5344CB8AC3E}">
        <p14:creationId xmlns:p14="http://schemas.microsoft.com/office/powerpoint/2010/main" val="298458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BE83-90A8-4812-828C-6D82CDE6C07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2EC051-E060-4618-A523-86CF138CBF79}"/>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DE1F8-B852-4ACA-B3C1-7838926A9679}"/>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2936C-08D3-4154-A1C4-D2821F616983}"/>
              </a:ext>
            </a:extLst>
          </p:cNvPr>
          <p:cNvSpPr>
            <a:spLocks noGrp="1"/>
          </p:cNvSpPr>
          <p:nvPr>
            <p:ph type="dt" sz="half" idx="10"/>
          </p:nvPr>
        </p:nvSpPr>
        <p:spPr/>
        <p:txBody>
          <a:bodyPr/>
          <a:lstStyle/>
          <a:p>
            <a:fld id="{98A4C15B-4880-4DC1-AB6A-3FBB00FC5E0A}" type="datetime1">
              <a:rPr lang="en-US" smtClean="0"/>
              <a:t>09/02/2022</a:t>
            </a:fld>
            <a:endParaRPr lang="en-US"/>
          </a:p>
        </p:txBody>
      </p:sp>
      <p:sp>
        <p:nvSpPr>
          <p:cNvPr id="6" name="Footer Placeholder 5">
            <a:extLst>
              <a:ext uri="{FF2B5EF4-FFF2-40B4-BE49-F238E27FC236}">
                <a16:creationId xmlns:a16="http://schemas.microsoft.com/office/drawing/2014/main" id="{03E140FE-1217-46B8-A14F-5A0A4EA80772}"/>
              </a:ext>
            </a:extLst>
          </p:cNvPr>
          <p:cNvSpPr>
            <a:spLocks noGrp="1"/>
          </p:cNvSpPr>
          <p:nvPr>
            <p:ph type="ftr" sz="quarter" idx="11"/>
          </p:nvPr>
        </p:nvSpPr>
        <p:spPr/>
        <p:txBody>
          <a:bodyPr/>
          <a:lstStyle/>
          <a:p>
            <a:r>
              <a:rPr lang="en-US"/>
              <a:t>Chapter 6 - Random Sampling and Data Description</a:t>
            </a:r>
          </a:p>
        </p:txBody>
      </p:sp>
      <p:sp>
        <p:nvSpPr>
          <p:cNvPr id="7" name="Slide Number Placeholder 6">
            <a:extLst>
              <a:ext uri="{FF2B5EF4-FFF2-40B4-BE49-F238E27FC236}">
                <a16:creationId xmlns:a16="http://schemas.microsoft.com/office/drawing/2014/main" id="{B5C0E0B0-82AE-4D78-BF9A-1ADC342AC559}"/>
              </a:ext>
            </a:extLst>
          </p:cNvPr>
          <p:cNvSpPr>
            <a:spLocks noGrp="1"/>
          </p:cNvSpPr>
          <p:nvPr>
            <p:ph type="sldNum" sz="quarter" idx="12"/>
          </p:nvPr>
        </p:nvSpPr>
        <p:spPr/>
        <p:txBody>
          <a:bodyPr/>
          <a:lstStyle/>
          <a:p>
            <a:fld id="{6310C9F9-0934-4110-9CDA-3AF9CFE07797}" type="slidenum">
              <a:rPr lang="en-US" smtClean="0"/>
              <a:t>‹#›</a:t>
            </a:fld>
            <a:endParaRPr lang="en-US"/>
          </a:p>
        </p:txBody>
      </p:sp>
    </p:spTree>
    <p:extLst>
      <p:ext uri="{BB962C8B-B14F-4D97-AF65-F5344CB8AC3E}">
        <p14:creationId xmlns:p14="http://schemas.microsoft.com/office/powerpoint/2010/main" val="22029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B0CD-EFF6-4557-93AE-60FBAC1C2CA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1330F6-1B80-4D6B-9F8D-1781AF226381}"/>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769F6F42-215F-4681-AA6F-F32F4D74800C}"/>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EBED1-F098-4C86-BD1B-7D8F6BD62DA1}"/>
              </a:ext>
            </a:extLst>
          </p:cNvPr>
          <p:cNvSpPr>
            <a:spLocks noGrp="1"/>
          </p:cNvSpPr>
          <p:nvPr>
            <p:ph type="dt" sz="half" idx="10"/>
          </p:nvPr>
        </p:nvSpPr>
        <p:spPr/>
        <p:txBody>
          <a:bodyPr/>
          <a:lstStyle/>
          <a:p>
            <a:fld id="{47083D46-A4B9-4736-B66E-CC8E7BE09563}" type="datetime1">
              <a:rPr lang="en-US" smtClean="0"/>
              <a:t>09/02/2022</a:t>
            </a:fld>
            <a:endParaRPr lang="en-US"/>
          </a:p>
        </p:txBody>
      </p:sp>
      <p:sp>
        <p:nvSpPr>
          <p:cNvPr id="6" name="Footer Placeholder 5">
            <a:extLst>
              <a:ext uri="{FF2B5EF4-FFF2-40B4-BE49-F238E27FC236}">
                <a16:creationId xmlns:a16="http://schemas.microsoft.com/office/drawing/2014/main" id="{21DBA12A-A7A4-41A2-AB42-8E75DE1F3E48}"/>
              </a:ext>
            </a:extLst>
          </p:cNvPr>
          <p:cNvSpPr>
            <a:spLocks noGrp="1"/>
          </p:cNvSpPr>
          <p:nvPr>
            <p:ph type="ftr" sz="quarter" idx="11"/>
          </p:nvPr>
        </p:nvSpPr>
        <p:spPr/>
        <p:txBody>
          <a:bodyPr/>
          <a:lstStyle/>
          <a:p>
            <a:r>
              <a:rPr lang="en-US"/>
              <a:t>Chapter 6 - Random Sampling and Data Description</a:t>
            </a:r>
          </a:p>
        </p:txBody>
      </p:sp>
      <p:sp>
        <p:nvSpPr>
          <p:cNvPr id="7" name="Slide Number Placeholder 6">
            <a:extLst>
              <a:ext uri="{FF2B5EF4-FFF2-40B4-BE49-F238E27FC236}">
                <a16:creationId xmlns:a16="http://schemas.microsoft.com/office/drawing/2014/main" id="{93D8C76F-4C82-43C0-935D-0905BD136C7A}"/>
              </a:ext>
            </a:extLst>
          </p:cNvPr>
          <p:cNvSpPr>
            <a:spLocks noGrp="1"/>
          </p:cNvSpPr>
          <p:nvPr>
            <p:ph type="sldNum" sz="quarter" idx="12"/>
          </p:nvPr>
        </p:nvSpPr>
        <p:spPr/>
        <p:txBody>
          <a:bodyPr/>
          <a:lstStyle/>
          <a:p>
            <a:fld id="{6310C9F9-0934-4110-9CDA-3AF9CFE07797}" type="slidenum">
              <a:rPr lang="en-US" smtClean="0"/>
              <a:t>‹#›</a:t>
            </a:fld>
            <a:endParaRPr lang="en-US"/>
          </a:p>
        </p:txBody>
      </p:sp>
    </p:spTree>
    <p:extLst>
      <p:ext uri="{BB962C8B-B14F-4D97-AF65-F5344CB8AC3E}">
        <p14:creationId xmlns:p14="http://schemas.microsoft.com/office/powerpoint/2010/main" val="40776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04BF-0E57-4C20-AF93-92D8B3A8075D}"/>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C77113-8BA1-4B17-93EC-6BEAF5CF492F}"/>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5C0F6-17AE-4FF3-9674-729846929B0E}"/>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43AB4-7A9B-4097-AB16-279118E2F1DB}" type="datetime1">
              <a:rPr lang="en-US" smtClean="0"/>
              <a:t>09/02/2022</a:t>
            </a:fld>
            <a:endParaRPr lang="en-US"/>
          </a:p>
        </p:txBody>
      </p:sp>
      <p:sp>
        <p:nvSpPr>
          <p:cNvPr id="5" name="Footer Placeholder 4">
            <a:extLst>
              <a:ext uri="{FF2B5EF4-FFF2-40B4-BE49-F238E27FC236}">
                <a16:creationId xmlns:a16="http://schemas.microsoft.com/office/drawing/2014/main" id="{A2D15634-A3E9-4BAF-BCCD-BC0D281C5DD0}"/>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6 - Random Sampling and Data Description</a:t>
            </a:r>
          </a:p>
        </p:txBody>
      </p:sp>
      <p:sp>
        <p:nvSpPr>
          <p:cNvPr id="6" name="Slide Number Placeholder 5">
            <a:extLst>
              <a:ext uri="{FF2B5EF4-FFF2-40B4-BE49-F238E27FC236}">
                <a16:creationId xmlns:a16="http://schemas.microsoft.com/office/drawing/2014/main" id="{94C6FA56-A66F-48F3-BF17-BC024E4F3D5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0C9F9-0934-4110-9CDA-3AF9CFE07797}" type="slidenum">
              <a:rPr lang="en-US" smtClean="0"/>
              <a:t>‹#›</a:t>
            </a:fld>
            <a:endParaRPr lang="en-US"/>
          </a:p>
        </p:txBody>
      </p:sp>
    </p:spTree>
    <p:extLst>
      <p:ext uri="{BB962C8B-B14F-4D97-AF65-F5344CB8AC3E}">
        <p14:creationId xmlns:p14="http://schemas.microsoft.com/office/powerpoint/2010/main" val="157626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8.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89A2-0748-444B-8B81-6D592AD77C1E}"/>
              </a:ext>
            </a:extLst>
          </p:cNvPr>
          <p:cNvSpPr>
            <a:spLocks noGrp="1"/>
          </p:cNvSpPr>
          <p:nvPr>
            <p:ph type="ctrTitle"/>
          </p:nvPr>
        </p:nvSpPr>
        <p:spPr>
          <a:xfrm>
            <a:off x="1918854" y="1322277"/>
            <a:ext cx="9144000" cy="2387600"/>
          </a:xfrm>
        </p:spPr>
        <p:txBody>
          <a:bodyPr>
            <a:normAutofit/>
          </a:bodyPr>
          <a:lstStyle/>
          <a:p>
            <a:r>
              <a:rPr lang="en-US" sz="9000" dirty="0"/>
              <a:t>Descriptive Statistics</a:t>
            </a:r>
          </a:p>
        </p:txBody>
      </p:sp>
    </p:spTree>
    <p:extLst>
      <p:ext uri="{BB962C8B-B14F-4D97-AF65-F5344CB8AC3E}">
        <p14:creationId xmlns:p14="http://schemas.microsoft.com/office/powerpoint/2010/main" val="1726143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F525-7364-4580-A2DF-C9CD762ACEAE}"/>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5B5FF318-B651-4D4E-A958-D247F4B3753C}"/>
              </a:ext>
            </a:extLst>
          </p:cNvPr>
          <p:cNvSpPr>
            <a:spLocks noGrp="1"/>
          </p:cNvSpPr>
          <p:nvPr>
            <p:ph idx="1"/>
          </p:nvPr>
        </p:nvSpPr>
        <p:spPr>
          <a:xfrm>
            <a:off x="838200" y="1253331"/>
            <a:ext cx="10515600" cy="4351338"/>
          </a:xfrm>
        </p:spPr>
        <p:txBody>
          <a:bodyPr/>
          <a:lstStyle/>
          <a:p>
            <a:pPr marL="0" indent="0">
              <a:buNone/>
            </a:pPr>
            <a:r>
              <a:rPr lang="en-US" dirty="0"/>
              <a:t>(Ex.6-38) The female students in an undergraduate engineering core course at ASU self-reported their heights to the nearest inch. The data follow. Calculate the </a:t>
            </a:r>
            <a:r>
              <a:rPr lang="en-US" i="1" dirty="0">
                <a:solidFill>
                  <a:srgbClr val="0000FF"/>
                </a:solidFill>
              </a:rPr>
              <a:t>sample variance </a:t>
            </a:r>
            <a:r>
              <a:rPr lang="en-US" dirty="0"/>
              <a:t>and standard deviation. </a:t>
            </a:r>
          </a:p>
          <a:p>
            <a:pPr marL="0" indent="0">
              <a:buNone/>
            </a:pPr>
            <a:r>
              <a:rPr lang="en-US" dirty="0"/>
              <a:t>62 64 61 67 65 68 61 65 60 65 64 63 59 68 64 66 68 69 65 67 62 66 68 67 66 65 69 65 69 65 67 67 65 63 64 67 65</a:t>
            </a:r>
          </a:p>
          <a:p>
            <a:pPr marL="0" indent="0">
              <a:buNone/>
            </a:pPr>
            <a:r>
              <a:rPr lang="en-US" dirty="0"/>
              <a:t>---</a:t>
            </a:r>
          </a:p>
          <a:p>
            <a:pPr marL="0" indent="0">
              <a:buNone/>
            </a:pPr>
            <a:r>
              <a:rPr lang="en-US" dirty="0"/>
              <a:t>The sample variance is s</a:t>
            </a:r>
            <a:r>
              <a:rPr lang="en-US" baseline="30000" dirty="0"/>
              <a:t>2</a:t>
            </a:r>
            <a:r>
              <a:rPr lang="en-US" dirty="0"/>
              <a:t> = 6.47</a:t>
            </a:r>
          </a:p>
          <a:p>
            <a:pPr marL="0" indent="0">
              <a:buNone/>
            </a:pPr>
            <a:r>
              <a:rPr lang="en-US" dirty="0"/>
              <a:t>The standard deviation is s = 2.54</a:t>
            </a:r>
          </a:p>
          <a:p>
            <a:pPr marL="0" indent="0">
              <a:buNone/>
            </a:pPr>
            <a:endParaRPr lang="en-US" dirty="0"/>
          </a:p>
        </p:txBody>
      </p:sp>
      <p:sp>
        <p:nvSpPr>
          <p:cNvPr id="4" name="Footer Placeholder 3">
            <a:extLst>
              <a:ext uri="{FF2B5EF4-FFF2-40B4-BE49-F238E27FC236}">
                <a16:creationId xmlns:a16="http://schemas.microsoft.com/office/drawing/2014/main" id="{268EE083-111E-41DE-B445-D55EA98CB32B}"/>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FC0EFF95-E0FC-4F41-A49D-1915B8832AF2}"/>
              </a:ext>
            </a:extLst>
          </p:cNvPr>
          <p:cNvSpPr>
            <a:spLocks noGrp="1"/>
          </p:cNvSpPr>
          <p:nvPr>
            <p:ph type="sldNum" sz="quarter" idx="12"/>
          </p:nvPr>
        </p:nvSpPr>
        <p:spPr/>
        <p:txBody>
          <a:bodyPr/>
          <a:lstStyle/>
          <a:p>
            <a:fld id="{6310C9F9-0934-4110-9CDA-3AF9CFE07797}" type="slidenum">
              <a:rPr lang="en-US" smtClean="0"/>
              <a:t>10</a:t>
            </a:fld>
            <a:endParaRPr lang="en-US"/>
          </a:p>
        </p:txBody>
      </p:sp>
      <p:sp>
        <p:nvSpPr>
          <p:cNvPr id="6" name="Date Placeholder 5"/>
          <p:cNvSpPr>
            <a:spLocks noGrp="1"/>
          </p:cNvSpPr>
          <p:nvPr>
            <p:ph type="dt" sz="half" idx="10"/>
          </p:nvPr>
        </p:nvSpPr>
        <p:spPr/>
        <p:txBody>
          <a:bodyPr/>
          <a:lstStyle/>
          <a:p>
            <a:fld id="{48D5EA99-24DF-488F-BFCD-1F43DFB0282B}" type="datetime1">
              <a:rPr lang="en-US" smtClean="0"/>
              <a:t>09/02/2022</a:t>
            </a:fld>
            <a:endParaRPr lang="en-US"/>
          </a:p>
        </p:txBody>
      </p:sp>
    </p:spTree>
    <p:extLst>
      <p:ext uri="{BB962C8B-B14F-4D97-AF65-F5344CB8AC3E}">
        <p14:creationId xmlns:p14="http://schemas.microsoft.com/office/powerpoint/2010/main" val="305710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8795-3E8E-49AE-8F2F-9873BED9399D}"/>
              </a:ext>
            </a:extLst>
          </p:cNvPr>
          <p:cNvSpPr>
            <a:spLocks noGrp="1"/>
          </p:cNvSpPr>
          <p:nvPr>
            <p:ph type="title"/>
          </p:nvPr>
        </p:nvSpPr>
        <p:spPr/>
        <p:txBody>
          <a:bodyPr>
            <a:normAutofit/>
          </a:bodyPr>
          <a:lstStyle/>
          <a:p>
            <a:r>
              <a:rPr lang="en-US" dirty="0"/>
              <a:t>Relationship between a population and a sample</a:t>
            </a:r>
          </a:p>
        </p:txBody>
      </p:sp>
      <p:sp>
        <p:nvSpPr>
          <p:cNvPr id="4" name="Footer Placeholder 3">
            <a:extLst>
              <a:ext uri="{FF2B5EF4-FFF2-40B4-BE49-F238E27FC236}">
                <a16:creationId xmlns:a16="http://schemas.microsoft.com/office/drawing/2014/main" id="{86D783E5-0B11-492B-9A05-AEFCE8451D47}"/>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58DC6219-EA8F-45F9-9B88-3287890FC701}"/>
              </a:ext>
            </a:extLst>
          </p:cNvPr>
          <p:cNvSpPr>
            <a:spLocks noGrp="1"/>
          </p:cNvSpPr>
          <p:nvPr>
            <p:ph type="sldNum" sz="quarter" idx="12"/>
          </p:nvPr>
        </p:nvSpPr>
        <p:spPr/>
        <p:txBody>
          <a:bodyPr/>
          <a:lstStyle/>
          <a:p>
            <a:fld id="{6310C9F9-0934-4110-9CDA-3AF9CFE07797}" type="slidenum">
              <a:rPr lang="en-US" smtClean="0"/>
              <a:t>11</a:t>
            </a:fld>
            <a:endParaRPr lang="en-US"/>
          </a:p>
        </p:txBody>
      </p:sp>
      <p:pic>
        <p:nvPicPr>
          <p:cNvPr id="9" name="Picture 8">
            <a:extLst>
              <a:ext uri="{FF2B5EF4-FFF2-40B4-BE49-F238E27FC236}">
                <a16:creationId xmlns:a16="http://schemas.microsoft.com/office/drawing/2014/main" id="{723AAAC3-3ED9-4987-AA9F-689B8A05B0EF}"/>
              </a:ext>
            </a:extLst>
          </p:cNvPr>
          <p:cNvPicPr>
            <a:picLocks noChangeAspect="1"/>
          </p:cNvPicPr>
          <p:nvPr/>
        </p:nvPicPr>
        <p:blipFill>
          <a:blip r:embed="rId2"/>
          <a:stretch>
            <a:fillRect/>
          </a:stretch>
        </p:blipFill>
        <p:spPr>
          <a:xfrm>
            <a:off x="7220019" y="2336021"/>
            <a:ext cx="3146923" cy="1759890"/>
          </a:xfrm>
          <a:prstGeom prst="rect">
            <a:avLst/>
          </a:prstGeom>
        </p:spPr>
      </p:pic>
      <p:pic>
        <p:nvPicPr>
          <p:cNvPr id="11" name="Picture 10">
            <a:extLst>
              <a:ext uri="{FF2B5EF4-FFF2-40B4-BE49-F238E27FC236}">
                <a16:creationId xmlns:a16="http://schemas.microsoft.com/office/drawing/2014/main" id="{2D52379B-6761-437C-8890-2280D53336A6}"/>
              </a:ext>
            </a:extLst>
          </p:cNvPr>
          <p:cNvPicPr>
            <a:picLocks noChangeAspect="1"/>
          </p:cNvPicPr>
          <p:nvPr/>
        </p:nvPicPr>
        <p:blipFill>
          <a:blip r:embed="rId3"/>
          <a:stretch>
            <a:fillRect/>
          </a:stretch>
        </p:blipFill>
        <p:spPr>
          <a:xfrm>
            <a:off x="1454190" y="2326785"/>
            <a:ext cx="3347538" cy="1679683"/>
          </a:xfrm>
          <a:prstGeom prst="rect">
            <a:avLst/>
          </a:prstGeom>
        </p:spPr>
      </p:pic>
      <p:sp>
        <p:nvSpPr>
          <p:cNvPr id="12" name="TextBox 11">
            <a:extLst>
              <a:ext uri="{FF2B5EF4-FFF2-40B4-BE49-F238E27FC236}">
                <a16:creationId xmlns:a16="http://schemas.microsoft.com/office/drawing/2014/main" id="{76630C34-0B76-4775-8D28-35DF68B8B36A}"/>
              </a:ext>
            </a:extLst>
          </p:cNvPr>
          <p:cNvSpPr txBox="1"/>
          <p:nvPr/>
        </p:nvSpPr>
        <p:spPr>
          <a:xfrm>
            <a:off x="1401937" y="4386320"/>
            <a:ext cx="3239588" cy="830997"/>
          </a:xfrm>
          <a:prstGeom prst="rect">
            <a:avLst/>
          </a:prstGeom>
          <a:noFill/>
        </p:spPr>
        <p:txBody>
          <a:bodyPr wrap="square" rtlCol="0">
            <a:spAutoFit/>
          </a:bodyPr>
          <a:lstStyle/>
          <a:p>
            <a:pPr algn="ctr"/>
            <a:r>
              <a:rPr lang="en-US" sz="2400" dirty="0"/>
              <a:t>Probability distribution of Population</a:t>
            </a:r>
          </a:p>
        </p:txBody>
      </p:sp>
      <p:sp>
        <p:nvSpPr>
          <p:cNvPr id="13" name="Arrow: Right 12">
            <a:extLst>
              <a:ext uri="{FF2B5EF4-FFF2-40B4-BE49-F238E27FC236}">
                <a16:creationId xmlns:a16="http://schemas.microsoft.com/office/drawing/2014/main" id="{BB916A89-7729-4451-A6D5-FAFD7ED298B0}"/>
              </a:ext>
            </a:extLst>
          </p:cNvPr>
          <p:cNvSpPr/>
          <p:nvPr/>
        </p:nvSpPr>
        <p:spPr>
          <a:xfrm>
            <a:off x="4361155" y="3089682"/>
            <a:ext cx="694417" cy="365124"/>
          </a:xfrm>
          <a:prstGeom prst="rightArrow">
            <a:avLst/>
          </a:prstGeom>
          <a:solidFill>
            <a:schemeClr val="bg1">
              <a:lumMod val="6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775868B-D2BC-4D85-AB65-8ED1F3437589}"/>
              </a:ext>
            </a:extLst>
          </p:cNvPr>
          <p:cNvSpPr txBox="1"/>
          <p:nvPr/>
        </p:nvSpPr>
        <p:spPr>
          <a:xfrm>
            <a:off x="5232669" y="2983616"/>
            <a:ext cx="1702710" cy="707886"/>
          </a:xfrm>
          <a:prstGeom prst="rect">
            <a:avLst/>
          </a:prstGeom>
          <a:noFill/>
        </p:spPr>
        <p:txBody>
          <a:bodyPr wrap="none" rtlCol="0">
            <a:spAutoFit/>
          </a:bodyPr>
          <a:lstStyle/>
          <a:p>
            <a:pPr algn="ctr"/>
            <a:r>
              <a:rPr lang="en-US" sz="2000" dirty="0"/>
              <a:t>Sample</a:t>
            </a:r>
          </a:p>
          <a:p>
            <a:pPr algn="ctr"/>
            <a:r>
              <a:rPr lang="en-US" sz="2000" dirty="0"/>
              <a:t>(x</a:t>
            </a:r>
            <a:r>
              <a:rPr lang="en-US" sz="2000" baseline="-25000" dirty="0"/>
              <a:t>1</a:t>
            </a:r>
            <a:r>
              <a:rPr lang="en-US" sz="2000" dirty="0"/>
              <a:t>, x</a:t>
            </a:r>
            <a:r>
              <a:rPr lang="en-US" sz="2000" baseline="-25000" dirty="0"/>
              <a:t>2</a:t>
            </a:r>
            <a:r>
              <a:rPr lang="en-US" sz="2000" dirty="0"/>
              <a:t>, …, </a:t>
            </a:r>
            <a:r>
              <a:rPr lang="en-US" sz="2000" dirty="0" err="1"/>
              <a:t>x</a:t>
            </a:r>
            <a:r>
              <a:rPr lang="en-US" sz="2000" baseline="-25000" dirty="0" err="1"/>
              <a:t>n</a:t>
            </a:r>
            <a:r>
              <a:rPr lang="en-US" sz="2000" dirty="0"/>
              <a:t>)</a:t>
            </a:r>
          </a:p>
        </p:txBody>
      </p:sp>
      <p:sp>
        <p:nvSpPr>
          <p:cNvPr id="15" name="TextBox 14">
            <a:extLst>
              <a:ext uri="{FF2B5EF4-FFF2-40B4-BE49-F238E27FC236}">
                <a16:creationId xmlns:a16="http://schemas.microsoft.com/office/drawing/2014/main" id="{D31D1B8D-58CD-402F-B897-CE9876BB6A20}"/>
              </a:ext>
            </a:extLst>
          </p:cNvPr>
          <p:cNvSpPr txBox="1"/>
          <p:nvPr/>
        </p:nvSpPr>
        <p:spPr>
          <a:xfrm>
            <a:off x="7255185" y="4598178"/>
            <a:ext cx="3352658" cy="461665"/>
          </a:xfrm>
          <a:prstGeom prst="rect">
            <a:avLst/>
          </a:prstGeom>
          <a:noFill/>
        </p:spPr>
        <p:txBody>
          <a:bodyPr wrap="square" rtlCol="0">
            <a:spAutoFit/>
          </a:bodyPr>
          <a:lstStyle/>
          <a:p>
            <a:pPr algn="ctr"/>
            <a:r>
              <a:rPr lang="en-US" sz="2400" dirty="0"/>
              <a:t>Histogram of sample</a:t>
            </a:r>
          </a:p>
        </p:txBody>
      </p:sp>
      <p:sp>
        <p:nvSpPr>
          <p:cNvPr id="16" name="TextBox 15">
            <a:extLst>
              <a:ext uri="{FF2B5EF4-FFF2-40B4-BE49-F238E27FC236}">
                <a16:creationId xmlns:a16="http://schemas.microsoft.com/office/drawing/2014/main" id="{C3808A31-917F-4EE4-8C32-4214D96FDAD0}"/>
              </a:ext>
            </a:extLst>
          </p:cNvPr>
          <p:cNvSpPr txBox="1"/>
          <p:nvPr/>
        </p:nvSpPr>
        <p:spPr>
          <a:xfrm>
            <a:off x="2892684" y="3902387"/>
            <a:ext cx="362600" cy="461665"/>
          </a:xfrm>
          <a:prstGeom prst="rect">
            <a:avLst/>
          </a:prstGeom>
          <a:noFill/>
        </p:spPr>
        <p:txBody>
          <a:bodyPr wrap="none" rtlCol="0">
            <a:spAutoFit/>
          </a:bodyPr>
          <a:lstStyle/>
          <a:p>
            <a:r>
              <a:rPr lang="en-US" sz="2400" dirty="0">
                <a:sym typeface="Symbol" panose="05050102010706020507" pitchFamily="18" charset="2"/>
              </a:rPr>
              <a:t></a:t>
            </a:r>
            <a:endParaRPr lang="en-US" sz="2400" dirty="0"/>
          </a:p>
        </p:txBody>
      </p:sp>
      <p:sp>
        <p:nvSpPr>
          <p:cNvPr id="17" name="TextBox 16">
            <a:extLst>
              <a:ext uri="{FF2B5EF4-FFF2-40B4-BE49-F238E27FC236}">
                <a16:creationId xmlns:a16="http://schemas.microsoft.com/office/drawing/2014/main" id="{52203E91-B967-45EA-BA93-97D7C1A99DF4}"/>
              </a:ext>
            </a:extLst>
          </p:cNvPr>
          <p:cNvSpPr txBox="1"/>
          <p:nvPr/>
        </p:nvSpPr>
        <p:spPr>
          <a:xfrm>
            <a:off x="1680955" y="3080737"/>
            <a:ext cx="484428" cy="461665"/>
          </a:xfrm>
          <a:prstGeom prst="rect">
            <a:avLst/>
          </a:prstGeom>
          <a:noFill/>
        </p:spPr>
        <p:txBody>
          <a:bodyPr wrap="none" rtlCol="0">
            <a:spAutoFit/>
          </a:bodyPr>
          <a:lstStyle/>
          <a:p>
            <a:r>
              <a:rPr lang="en-US" sz="2400" dirty="0">
                <a:sym typeface="Symbol" panose="05050102010706020507" pitchFamily="18" charset="2"/>
              </a:rPr>
              <a:t></a:t>
            </a:r>
            <a:r>
              <a:rPr lang="en-US" sz="2400" baseline="30000" dirty="0">
                <a:sym typeface="Symbol" panose="05050102010706020507" pitchFamily="18" charset="2"/>
              </a:rPr>
              <a:t>2</a:t>
            </a:r>
            <a:endParaRPr lang="en-US" sz="2400" dirty="0"/>
          </a:p>
        </p:txBody>
      </p:sp>
      <p:sp>
        <p:nvSpPr>
          <p:cNvPr id="18" name="TextBox 17">
            <a:extLst>
              <a:ext uri="{FF2B5EF4-FFF2-40B4-BE49-F238E27FC236}">
                <a16:creationId xmlns:a16="http://schemas.microsoft.com/office/drawing/2014/main" id="{E5676656-85E5-4EA8-AEB7-9BFCB2860C46}"/>
              </a:ext>
            </a:extLst>
          </p:cNvPr>
          <p:cNvSpPr txBox="1"/>
          <p:nvPr/>
        </p:nvSpPr>
        <p:spPr>
          <a:xfrm>
            <a:off x="5370290" y="1735856"/>
            <a:ext cx="3427541" cy="400110"/>
          </a:xfrm>
          <a:prstGeom prst="rect">
            <a:avLst/>
          </a:prstGeom>
          <a:noFill/>
        </p:spPr>
        <p:txBody>
          <a:bodyPr wrap="none" rtlCol="0">
            <a:spAutoFit/>
          </a:bodyPr>
          <a:lstStyle/>
          <a:p>
            <a:r>
              <a:rPr lang="en-US" sz="2000" dirty="0"/>
              <a:t>Sample </a:t>
            </a:r>
            <a:r>
              <a:rPr lang="en-US" sz="2000" dirty="0" err="1"/>
              <a:t>mean</a:t>
            </a:r>
            <a:r>
              <a:rPr lang="en-US" sz="2000" dirty="0" err="1">
                <a:sym typeface="Symbol" panose="05050102010706020507" pitchFamily="18" charset="2"/>
              </a:rPr>
              <a:t>x</a:t>
            </a:r>
            <a:r>
              <a:rPr lang="en-US" sz="2000" dirty="0">
                <a:sym typeface="Symbol" panose="05050102010706020507" pitchFamily="18" charset="2"/>
              </a:rPr>
              <a:t>, variance s</a:t>
            </a:r>
            <a:r>
              <a:rPr lang="en-US" sz="2000" baseline="30000" dirty="0">
                <a:sym typeface="Symbol" panose="05050102010706020507" pitchFamily="18" charset="2"/>
              </a:rPr>
              <a:t>2</a:t>
            </a:r>
            <a:endParaRPr lang="en-US" sz="2000" baseline="30000" dirty="0"/>
          </a:p>
        </p:txBody>
      </p:sp>
      <p:sp>
        <p:nvSpPr>
          <p:cNvPr id="19" name="TextBox 18">
            <a:extLst>
              <a:ext uri="{FF2B5EF4-FFF2-40B4-BE49-F238E27FC236}">
                <a16:creationId xmlns:a16="http://schemas.microsoft.com/office/drawing/2014/main" id="{74025CC2-87B6-4CE8-B831-9ED45494C9E6}"/>
              </a:ext>
            </a:extLst>
          </p:cNvPr>
          <p:cNvSpPr txBox="1"/>
          <p:nvPr/>
        </p:nvSpPr>
        <p:spPr>
          <a:xfrm>
            <a:off x="8547257" y="4060615"/>
            <a:ext cx="492443" cy="461665"/>
          </a:xfrm>
          <a:prstGeom prst="rect">
            <a:avLst/>
          </a:prstGeom>
          <a:noFill/>
        </p:spPr>
        <p:txBody>
          <a:bodyPr wrap="none" rtlCol="0">
            <a:spAutoFit/>
          </a:bodyPr>
          <a:lstStyle/>
          <a:p>
            <a:r>
              <a:rPr lang="en-US" sz="2400" dirty="0">
                <a:sym typeface="Symbol" panose="05050102010706020507" pitchFamily="18" charset="2"/>
              </a:rPr>
              <a:t>x</a:t>
            </a:r>
            <a:endParaRPr lang="en-US" sz="2400" dirty="0"/>
          </a:p>
        </p:txBody>
      </p:sp>
      <p:cxnSp>
        <p:nvCxnSpPr>
          <p:cNvPr id="21" name="Connector: Curved 20">
            <a:extLst>
              <a:ext uri="{FF2B5EF4-FFF2-40B4-BE49-F238E27FC236}">
                <a16:creationId xmlns:a16="http://schemas.microsoft.com/office/drawing/2014/main" id="{0CAD236B-7625-4C68-9EDA-47936C466C4A}"/>
              </a:ext>
            </a:extLst>
          </p:cNvPr>
          <p:cNvCxnSpPr>
            <a:cxnSpLocks/>
          </p:cNvCxnSpPr>
          <p:nvPr/>
        </p:nvCxnSpPr>
        <p:spPr>
          <a:xfrm flipV="1">
            <a:off x="6242161" y="2240655"/>
            <a:ext cx="697573" cy="532218"/>
          </a:xfrm>
          <a:prstGeom prst="curvedConnector2">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5DC1E4DE-F173-431F-B640-7081B3B1D6BC}"/>
              </a:ext>
            </a:extLst>
          </p:cNvPr>
          <p:cNvCxnSpPr>
            <a:cxnSpLocks/>
          </p:cNvCxnSpPr>
          <p:nvPr/>
        </p:nvCxnSpPr>
        <p:spPr>
          <a:xfrm>
            <a:off x="6811904" y="3230030"/>
            <a:ext cx="661957" cy="163080"/>
          </a:xfrm>
          <a:prstGeom prst="curved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3F132A12-C234-4731-A6D3-24E722417FFC}"/>
              </a:ext>
            </a:extLst>
          </p:cNvPr>
          <p:cNvCxnSpPr>
            <a:cxnSpLocks/>
          </p:cNvCxnSpPr>
          <p:nvPr/>
        </p:nvCxnSpPr>
        <p:spPr>
          <a:xfrm>
            <a:off x="2065488" y="3411794"/>
            <a:ext cx="483326" cy="406705"/>
          </a:xfrm>
          <a:prstGeom prst="curvedConnector3">
            <a:avLst>
              <a:gd name="adj1" fmla="val 10135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A7794AD7-4488-4150-8130-5EF93A007C8A}" type="datetime1">
              <a:rPr lang="en-US" smtClean="0"/>
              <a:t>09/02/2022</a:t>
            </a:fld>
            <a:endParaRPr lang="en-US"/>
          </a:p>
        </p:txBody>
      </p:sp>
    </p:spTree>
    <p:extLst>
      <p:ext uri="{BB962C8B-B14F-4D97-AF65-F5344CB8AC3E}">
        <p14:creationId xmlns:p14="http://schemas.microsoft.com/office/powerpoint/2010/main" val="227137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D863-66A8-4F46-A0DA-64631894B86A}"/>
              </a:ext>
            </a:extLst>
          </p:cNvPr>
          <p:cNvSpPr>
            <a:spLocks noGrp="1"/>
          </p:cNvSpPr>
          <p:nvPr>
            <p:ph type="title"/>
          </p:nvPr>
        </p:nvSpPr>
        <p:spPr>
          <a:xfrm>
            <a:off x="863958" y="116440"/>
            <a:ext cx="10515600" cy="1325563"/>
          </a:xfrm>
        </p:spPr>
        <p:txBody>
          <a:bodyPr/>
          <a:lstStyle/>
          <a:p>
            <a:r>
              <a:rPr lang="en-US" dirty="0"/>
              <a:t>Sample Variance vs Population Variance</a:t>
            </a:r>
          </a:p>
        </p:txBody>
      </p:sp>
      <p:pic>
        <p:nvPicPr>
          <p:cNvPr id="9" name="Picture 8">
            <a:extLst>
              <a:ext uri="{FF2B5EF4-FFF2-40B4-BE49-F238E27FC236}">
                <a16:creationId xmlns:a16="http://schemas.microsoft.com/office/drawing/2014/main" id="{0130AAC6-1A40-4E9D-9A86-60D7A000F55B}"/>
              </a:ext>
            </a:extLst>
          </p:cNvPr>
          <p:cNvPicPr>
            <a:picLocks noChangeAspect="1"/>
          </p:cNvPicPr>
          <p:nvPr/>
        </p:nvPicPr>
        <p:blipFill>
          <a:blip r:embed="rId2"/>
          <a:stretch>
            <a:fillRect/>
          </a:stretch>
        </p:blipFill>
        <p:spPr>
          <a:xfrm>
            <a:off x="7155562" y="3034483"/>
            <a:ext cx="3081423" cy="1535229"/>
          </a:xfrm>
          <a:prstGeom prst="rect">
            <a:avLst/>
          </a:prstGeom>
        </p:spPr>
      </p:pic>
      <p:sp>
        <p:nvSpPr>
          <p:cNvPr id="10" name="TextBox 9">
            <a:extLst>
              <a:ext uri="{FF2B5EF4-FFF2-40B4-BE49-F238E27FC236}">
                <a16:creationId xmlns:a16="http://schemas.microsoft.com/office/drawing/2014/main" id="{5EF1A16B-1857-475A-A1AD-D008EE94D54B}"/>
              </a:ext>
            </a:extLst>
          </p:cNvPr>
          <p:cNvSpPr txBox="1"/>
          <p:nvPr/>
        </p:nvSpPr>
        <p:spPr>
          <a:xfrm>
            <a:off x="7068920" y="2338388"/>
            <a:ext cx="3474028" cy="461665"/>
          </a:xfrm>
          <a:prstGeom prst="rect">
            <a:avLst/>
          </a:prstGeom>
          <a:noFill/>
        </p:spPr>
        <p:txBody>
          <a:bodyPr wrap="none" rtlCol="0">
            <a:spAutoFit/>
          </a:bodyPr>
          <a:lstStyle/>
          <a:p>
            <a:r>
              <a:rPr lang="en-US" sz="2400" dirty="0"/>
              <a:t>The population variance</a:t>
            </a:r>
          </a:p>
        </p:txBody>
      </p:sp>
      <p:pic>
        <p:nvPicPr>
          <p:cNvPr id="4" name="Picture 3">
            <a:extLst>
              <a:ext uri="{FF2B5EF4-FFF2-40B4-BE49-F238E27FC236}">
                <a16:creationId xmlns:a16="http://schemas.microsoft.com/office/drawing/2014/main" id="{633D3D48-7655-40A0-A03A-D01FE0EAA08B}"/>
              </a:ext>
            </a:extLst>
          </p:cNvPr>
          <p:cNvPicPr>
            <a:picLocks noChangeAspect="1"/>
          </p:cNvPicPr>
          <p:nvPr/>
        </p:nvPicPr>
        <p:blipFill>
          <a:blip r:embed="rId3"/>
          <a:stretch>
            <a:fillRect/>
          </a:stretch>
        </p:blipFill>
        <p:spPr>
          <a:xfrm>
            <a:off x="1629830" y="3113943"/>
            <a:ext cx="3248990" cy="1536526"/>
          </a:xfrm>
          <a:prstGeom prst="rect">
            <a:avLst/>
          </a:prstGeom>
        </p:spPr>
      </p:pic>
      <p:sp>
        <p:nvSpPr>
          <p:cNvPr id="13" name="TextBox 12">
            <a:extLst>
              <a:ext uri="{FF2B5EF4-FFF2-40B4-BE49-F238E27FC236}">
                <a16:creationId xmlns:a16="http://schemas.microsoft.com/office/drawing/2014/main" id="{A30A23F9-8527-4E8A-B373-64FA575A2014}"/>
              </a:ext>
            </a:extLst>
          </p:cNvPr>
          <p:cNvSpPr txBox="1"/>
          <p:nvPr/>
        </p:nvSpPr>
        <p:spPr>
          <a:xfrm>
            <a:off x="1986379" y="2338388"/>
            <a:ext cx="3044423" cy="461665"/>
          </a:xfrm>
          <a:prstGeom prst="rect">
            <a:avLst/>
          </a:prstGeom>
          <a:noFill/>
        </p:spPr>
        <p:txBody>
          <a:bodyPr wrap="none" rtlCol="0">
            <a:spAutoFit/>
          </a:bodyPr>
          <a:lstStyle/>
          <a:p>
            <a:r>
              <a:rPr lang="en-US" sz="2400" dirty="0"/>
              <a:t>The sample variance</a:t>
            </a:r>
          </a:p>
        </p:txBody>
      </p:sp>
      <p:sp>
        <p:nvSpPr>
          <p:cNvPr id="3" name="Footer Placeholder 2">
            <a:extLst>
              <a:ext uri="{FF2B5EF4-FFF2-40B4-BE49-F238E27FC236}">
                <a16:creationId xmlns:a16="http://schemas.microsoft.com/office/drawing/2014/main" id="{633F0DE4-9A2A-495A-93EC-2AA88861C7AE}"/>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F0A86F64-67E5-47FC-B8ED-6C1669D345C8}"/>
              </a:ext>
            </a:extLst>
          </p:cNvPr>
          <p:cNvSpPr>
            <a:spLocks noGrp="1"/>
          </p:cNvSpPr>
          <p:nvPr>
            <p:ph type="sldNum" sz="quarter" idx="12"/>
          </p:nvPr>
        </p:nvSpPr>
        <p:spPr/>
        <p:txBody>
          <a:bodyPr/>
          <a:lstStyle/>
          <a:p>
            <a:fld id="{6310C9F9-0934-4110-9CDA-3AF9CFE07797}" type="slidenum">
              <a:rPr lang="en-US" smtClean="0"/>
              <a:t>12</a:t>
            </a:fld>
            <a:endParaRPr lang="en-US"/>
          </a:p>
        </p:txBody>
      </p:sp>
      <p:sp>
        <p:nvSpPr>
          <p:cNvPr id="6" name="Date Placeholder 5"/>
          <p:cNvSpPr>
            <a:spLocks noGrp="1"/>
          </p:cNvSpPr>
          <p:nvPr>
            <p:ph type="dt" sz="half" idx="10"/>
          </p:nvPr>
        </p:nvSpPr>
        <p:spPr/>
        <p:txBody>
          <a:bodyPr/>
          <a:lstStyle/>
          <a:p>
            <a:fld id="{B4F3971E-E24F-460E-BC16-E8E602FD9739}" type="datetime1">
              <a:rPr lang="en-US" smtClean="0"/>
              <a:t>09/02/2022</a:t>
            </a:fld>
            <a:endParaRPr lang="en-US"/>
          </a:p>
        </p:txBody>
      </p:sp>
    </p:spTree>
    <p:extLst>
      <p:ext uri="{BB962C8B-B14F-4D97-AF65-F5344CB8AC3E}">
        <p14:creationId xmlns:p14="http://schemas.microsoft.com/office/powerpoint/2010/main" val="153445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83F6D-1F4A-48DA-914A-A3F8F2E73183}"/>
              </a:ext>
            </a:extLst>
          </p:cNvPr>
          <p:cNvSpPr>
            <a:spLocks noGrp="1"/>
          </p:cNvSpPr>
          <p:nvPr>
            <p:ph type="title"/>
          </p:nvPr>
        </p:nvSpPr>
        <p:spPr/>
        <p:txBody>
          <a:bodyPr/>
          <a:lstStyle/>
          <a:p>
            <a:r>
              <a:rPr lang="en-US" dirty="0"/>
              <a:t>Numerical summaries – Ex </a:t>
            </a:r>
          </a:p>
        </p:txBody>
      </p:sp>
      <p:sp>
        <p:nvSpPr>
          <p:cNvPr id="3" name="Content Placeholder 2">
            <a:extLst>
              <a:ext uri="{FF2B5EF4-FFF2-40B4-BE49-F238E27FC236}">
                <a16:creationId xmlns:a16="http://schemas.microsoft.com/office/drawing/2014/main" id="{B091394A-F277-4F5B-A19D-78AE2A312C40}"/>
              </a:ext>
            </a:extLst>
          </p:cNvPr>
          <p:cNvSpPr>
            <a:spLocks noGrp="1"/>
          </p:cNvSpPr>
          <p:nvPr>
            <p:ph idx="1"/>
          </p:nvPr>
        </p:nvSpPr>
        <p:spPr>
          <a:xfrm>
            <a:off x="838200" y="1463531"/>
            <a:ext cx="10515600" cy="4351338"/>
          </a:xfrm>
        </p:spPr>
        <p:txBody>
          <a:bodyPr>
            <a:normAutofit/>
          </a:bodyPr>
          <a:lstStyle/>
          <a:p>
            <a:pPr marL="0" indent="0">
              <a:buNone/>
            </a:pPr>
            <a:r>
              <a:rPr lang="en-US" sz="2600" dirty="0"/>
              <a:t>A network provider investigates the load of its network. The number of concurrent users is recorded at ten locations (thousands of people), </a:t>
            </a:r>
          </a:p>
          <a:p>
            <a:pPr marL="0" indent="0">
              <a:buNone/>
            </a:pPr>
            <a:r>
              <a:rPr lang="en-US" sz="2600" dirty="0"/>
              <a:t>17.2,  22.1, 18.5, 17.2, 18.6, 14.8, 21.7, 15.8, 16.3, 22.8 </a:t>
            </a:r>
          </a:p>
          <a:p>
            <a:pPr marL="0" indent="0">
              <a:buNone/>
            </a:pPr>
            <a:r>
              <a:rPr lang="en-US" sz="2600" dirty="0"/>
              <a:t>Compute the sample mean, variance, and standard deviation of the number of concurrent users.</a:t>
            </a:r>
          </a:p>
          <a:p>
            <a:pPr marL="0" indent="0">
              <a:buNone/>
            </a:pPr>
            <a:r>
              <a:rPr lang="en-US" sz="2600" dirty="0"/>
              <a:t>---</a:t>
            </a:r>
          </a:p>
          <a:p>
            <a:pPr marL="0" indent="0">
              <a:buNone/>
            </a:pPr>
            <a:r>
              <a:rPr lang="en-US" sz="2600" dirty="0">
                <a:sym typeface="Symbol" panose="05050102010706020507" pitchFamily="18" charset="2"/>
              </a:rPr>
              <a:t>Sample mean:x = 18.5 (</a:t>
            </a:r>
            <a:r>
              <a:rPr lang="en-US" sz="2600" dirty="0"/>
              <a:t>thousands of people</a:t>
            </a:r>
            <a:r>
              <a:rPr lang="en-US" sz="2600" dirty="0">
                <a:sym typeface="Symbol" panose="05050102010706020507" pitchFamily="18" charset="2"/>
              </a:rPr>
              <a:t>)</a:t>
            </a:r>
          </a:p>
          <a:p>
            <a:pPr marL="0" indent="0">
              <a:buNone/>
            </a:pPr>
            <a:r>
              <a:rPr lang="en-US" sz="2600" dirty="0">
                <a:sym typeface="Symbol" panose="05050102010706020507" pitchFamily="18" charset="2"/>
              </a:rPr>
              <a:t>Sample variance s</a:t>
            </a:r>
            <a:r>
              <a:rPr lang="en-US" sz="2600" baseline="30000" dirty="0">
                <a:sym typeface="Symbol" panose="05050102010706020507" pitchFamily="18" charset="2"/>
              </a:rPr>
              <a:t>2</a:t>
            </a:r>
            <a:r>
              <a:rPr lang="en-US" sz="2600" dirty="0">
                <a:sym typeface="Symbol" panose="05050102010706020507" pitchFamily="18" charset="2"/>
              </a:rPr>
              <a:t> = 7.88</a:t>
            </a:r>
          </a:p>
          <a:p>
            <a:pPr marL="0" indent="0">
              <a:buNone/>
            </a:pPr>
            <a:r>
              <a:rPr lang="en-US" sz="2600" dirty="0">
                <a:sym typeface="Symbol" panose="05050102010706020507" pitchFamily="18" charset="2"/>
              </a:rPr>
              <a:t>Sample standard deviation: s = 2.81 (</a:t>
            </a:r>
            <a:r>
              <a:rPr lang="en-US" sz="2600" dirty="0"/>
              <a:t>thousands of people</a:t>
            </a:r>
            <a:r>
              <a:rPr lang="en-US" sz="2600" dirty="0">
                <a:sym typeface="Symbol" panose="05050102010706020507" pitchFamily="18" charset="2"/>
              </a:rPr>
              <a:t>)</a:t>
            </a:r>
            <a:endParaRPr lang="en-US" sz="2600" dirty="0"/>
          </a:p>
        </p:txBody>
      </p:sp>
      <p:sp>
        <p:nvSpPr>
          <p:cNvPr id="4" name="Footer Placeholder 3">
            <a:extLst>
              <a:ext uri="{FF2B5EF4-FFF2-40B4-BE49-F238E27FC236}">
                <a16:creationId xmlns:a16="http://schemas.microsoft.com/office/drawing/2014/main" id="{ACFC4F35-F626-4161-B780-2760BA3663CF}"/>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A01CF7CF-A0FD-4462-8C24-ABD3AF85BD87}"/>
              </a:ext>
            </a:extLst>
          </p:cNvPr>
          <p:cNvSpPr>
            <a:spLocks noGrp="1"/>
          </p:cNvSpPr>
          <p:nvPr>
            <p:ph type="sldNum" sz="quarter" idx="12"/>
          </p:nvPr>
        </p:nvSpPr>
        <p:spPr/>
        <p:txBody>
          <a:bodyPr/>
          <a:lstStyle/>
          <a:p>
            <a:fld id="{6310C9F9-0934-4110-9CDA-3AF9CFE07797}" type="slidenum">
              <a:rPr lang="en-US" smtClean="0"/>
              <a:t>13</a:t>
            </a:fld>
            <a:endParaRPr lang="en-US"/>
          </a:p>
        </p:txBody>
      </p:sp>
      <p:sp>
        <p:nvSpPr>
          <p:cNvPr id="6" name="Date Placeholder 5"/>
          <p:cNvSpPr>
            <a:spLocks noGrp="1"/>
          </p:cNvSpPr>
          <p:nvPr>
            <p:ph type="dt" sz="half" idx="10"/>
          </p:nvPr>
        </p:nvSpPr>
        <p:spPr/>
        <p:txBody>
          <a:bodyPr/>
          <a:lstStyle/>
          <a:p>
            <a:fld id="{FBBD8F83-DB65-4403-989F-B865EC915012}" type="datetime1">
              <a:rPr lang="en-US" smtClean="0"/>
              <a:t>09/02/2022</a:t>
            </a:fld>
            <a:endParaRPr lang="en-US"/>
          </a:p>
        </p:txBody>
      </p:sp>
    </p:spTree>
    <p:extLst>
      <p:ext uri="{BB962C8B-B14F-4D97-AF65-F5344CB8AC3E}">
        <p14:creationId xmlns:p14="http://schemas.microsoft.com/office/powerpoint/2010/main" val="209560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AB79-87D1-4B6C-B1EC-79A87EC5CA48}"/>
              </a:ext>
            </a:extLst>
          </p:cNvPr>
          <p:cNvSpPr>
            <a:spLocks noGrp="1"/>
          </p:cNvSpPr>
          <p:nvPr>
            <p:ph type="title"/>
          </p:nvPr>
        </p:nvSpPr>
        <p:spPr/>
        <p:txBody>
          <a:bodyPr/>
          <a:lstStyle/>
          <a:p>
            <a:r>
              <a:rPr lang="en-US" dirty="0"/>
              <a:t>Sample median - Example</a:t>
            </a:r>
          </a:p>
        </p:txBody>
      </p:sp>
      <p:sp>
        <p:nvSpPr>
          <p:cNvPr id="3" name="Content Placeholder 2">
            <a:extLst>
              <a:ext uri="{FF2B5EF4-FFF2-40B4-BE49-F238E27FC236}">
                <a16:creationId xmlns:a16="http://schemas.microsoft.com/office/drawing/2014/main" id="{C1D25701-2E6E-4B90-8A10-1CCAA977FD52}"/>
              </a:ext>
            </a:extLst>
          </p:cNvPr>
          <p:cNvSpPr>
            <a:spLocks noGrp="1"/>
          </p:cNvSpPr>
          <p:nvPr>
            <p:ph idx="1"/>
          </p:nvPr>
        </p:nvSpPr>
        <p:spPr/>
        <p:txBody>
          <a:bodyPr>
            <a:normAutofit/>
          </a:bodyPr>
          <a:lstStyle/>
          <a:p>
            <a:pPr marL="0" indent="0">
              <a:buNone/>
            </a:pPr>
            <a:r>
              <a:rPr lang="en-US" b="1" i="1" dirty="0">
                <a:solidFill>
                  <a:srgbClr val="C00000"/>
                </a:solidFill>
              </a:rPr>
              <a:t>Ex.</a:t>
            </a:r>
            <a:r>
              <a:rPr lang="en-US" dirty="0"/>
              <a:t> (Median CPU time).</a:t>
            </a:r>
          </a:p>
          <a:p>
            <a:pPr marL="0" indent="0">
              <a:buNone/>
            </a:pPr>
            <a:r>
              <a:rPr lang="en-US" dirty="0"/>
              <a:t>Since n = 30, (n + 1)/2 = 15.5 </a:t>
            </a:r>
            <a:r>
              <a:rPr lang="en-US" dirty="0">
                <a:sym typeface="Wingdings" panose="05000000000000000000" pitchFamily="2" charset="2"/>
              </a:rPr>
              <a:t> consider the </a:t>
            </a:r>
            <a:r>
              <a:rPr lang="en-US" dirty="0"/>
              <a:t>15-th smallest and 16-th smallest observations.</a:t>
            </a:r>
          </a:p>
          <a:p>
            <a:pPr marL="0" indent="0">
              <a:buNone/>
            </a:pPr>
            <a:r>
              <a:rPr lang="en-US" dirty="0">
                <a:sym typeface="Wingdings" panose="05000000000000000000" pitchFamily="2" charset="2"/>
              </a:rPr>
              <a:t> (</a:t>
            </a:r>
            <a:r>
              <a:rPr lang="en-US" dirty="0"/>
              <a:t>42 + 43)/2 = 42.5 the </a:t>
            </a:r>
            <a:r>
              <a:rPr lang="en-US" i="1" dirty="0">
                <a:solidFill>
                  <a:srgbClr val="C00000"/>
                </a:solidFill>
              </a:rPr>
              <a:t>sample median</a:t>
            </a:r>
          </a:p>
        </p:txBody>
      </p:sp>
      <p:pic>
        <p:nvPicPr>
          <p:cNvPr id="18" name="Picture 17">
            <a:extLst>
              <a:ext uri="{FF2B5EF4-FFF2-40B4-BE49-F238E27FC236}">
                <a16:creationId xmlns:a16="http://schemas.microsoft.com/office/drawing/2014/main" id="{4D97E960-CEF5-4D82-914F-14EC628166AB}"/>
              </a:ext>
            </a:extLst>
          </p:cNvPr>
          <p:cNvPicPr>
            <a:picLocks noChangeAspect="1"/>
          </p:cNvPicPr>
          <p:nvPr/>
        </p:nvPicPr>
        <p:blipFill>
          <a:blip r:embed="rId2"/>
          <a:stretch>
            <a:fillRect/>
          </a:stretch>
        </p:blipFill>
        <p:spPr>
          <a:xfrm>
            <a:off x="698066" y="3756883"/>
            <a:ext cx="11023968" cy="1600446"/>
          </a:xfrm>
          <a:prstGeom prst="rect">
            <a:avLst/>
          </a:prstGeom>
        </p:spPr>
      </p:pic>
      <p:sp>
        <p:nvSpPr>
          <p:cNvPr id="4" name="Footer Placeholder 3">
            <a:extLst>
              <a:ext uri="{FF2B5EF4-FFF2-40B4-BE49-F238E27FC236}">
                <a16:creationId xmlns:a16="http://schemas.microsoft.com/office/drawing/2014/main" id="{4E9B4837-1C84-4F2D-A700-2AE13FC18A24}"/>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17367C84-EC18-495D-A3EB-F30C48B21D3C}"/>
              </a:ext>
            </a:extLst>
          </p:cNvPr>
          <p:cNvSpPr>
            <a:spLocks noGrp="1"/>
          </p:cNvSpPr>
          <p:nvPr>
            <p:ph type="sldNum" sz="quarter" idx="12"/>
          </p:nvPr>
        </p:nvSpPr>
        <p:spPr/>
        <p:txBody>
          <a:bodyPr/>
          <a:lstStyle/>
          <a:p>
            <a:fld id="{6310C9F9-0934-4110-9CDA-3AF9CFE07797}" type="slidenum">
              <a:rPr lang="en-US" smtClean="0"/>
              <a:t>14</a:t>
            </a:fld>
            <a:endParaRPr lang="en-US"/>
          </a:p>
        </p:txBody>
      </p:sp>
      <p:sp>
        <p:nvSpPr>
          <p:cNvPr id="6" name="Date Placeholder 5"/>
          <p:cNvSpPr>
            <a:spLocks noGrp="1"/>
          </p:cNvSpPr>
          <p:nvPr>
            <p:ph type="dt" sz="half" idx="10"/>
          </p:nvPr>
        </p:nvSpPr>
        <p:spPr/>
        <p:txBody>
          <a:bodyPr/>
          <a:lstStyle/>
          <a:p>
            <a:fld id="{086ACB6B-2D62-42E0-969D-2D1318EEB606}" type="datetime1">
              <a:rPr lang="en-US" smtClean="0"/>
              <a:t>09/02/2022</a:t>
            </a:fld>
            <a:endParaRPr lang="en-US"/>
          </a:p>
        </p:txBody>
      </p:sp>
    </p:spTree>
    <p:extLst>
      <p:ext uri="{BB962C8B-B14F-4D97-AF65-F5344CB8AC3E}">
        <p14:creationId xmlns:p14="http://schemas.microsoft.com/office/powerpoint/2010/main" val="41055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F525-7364-4580-A2DF-C9CD762ACEAE}"/>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5B5FF318-B651-4D4E-A958-D247F4B3753C}"/>
              </a:ext>
            </a:extLst>
          </p:cNvPr>
          <p:cNvSpPr>
            <a:spLocks noGrp="1"/>
          </p:cNvSpPr>
          <p:nvPr>
            <p:ph idx="1"/>
          </p:nvPr>
        </p:nvSpPr>
        <p:spPr>
          <a:xfrm>
            <a:off x="838200" y="1253331"/>
            <a:ext cx="10515600" cy="4351338"/>
          </a:xfrm>
        </p:spPr>
        <p:txBody>
          <a:bodyPr>
            <a:normAutofit fontScale="92500" lnSpcReduction="10000"/>
          </a:bodyPr>
          <a:lstStyle/>
          <a:p>
            <a:pPr marL="0" indent="0">
              <a:buNone/>
            </a:pPr>
            <a:r>
              <a:rPr lang="en-US" dirty="0"/>
              <a:t>(Ex.6-38) The female students in an undergraduate engineering core course at ASU self-reported their heights to the nearest inch. The data follow. Calculate the </a:t>
            </a:r>
            <a:r>
              <a:rPr lang="en-US" i="1" dirty="0">
                <a:solidFill>
                  <a:srgbClr val="0000FF"/>
                </a:solidFill>
              </a:rPr>
              <a:t>sample median</a:t>
            </a:r>
            <a:r>
              <a:rPr lang="en-US" dirty="0"/>
              <a:t> of height. </a:t>
            </a:r>
          </a:p>
          <a:p>
            <a:pPr marL="0" indent="0">
              <a:buNone/>
            </a:pPr>
            <a:r>
              <a:rPr lang="en-US" dirty="0"/>
              <a:t>62 64 61 67 65 68 61 65 60 65 64 63 59 68 64 66 68 69 65 67 62 66 68 67 66 65 69 65 69 65 67 67 65 63 64 67 65</a:t>
            </a:r>
          </a:p>
          <a:p>
            <a:pPr marL="0" indent="0">
              <a:buNone/>
            </a:pPr>
            <a:r>
              <a:rPr lang="en-US" dirty="0"/>
              <a:t>---</a:t>
            </a:r>
          </a:p>
          <a:p>
            <a:pPr marL="0" indent="0">
              <a:buNone/>
            </a:pPr>
            <a:r>
              <a:rPr lang="en-US" dirty="0"/>
              <a:t>Sort the data</a:t>
            </a:r>
          </a:p>
          <a:p>
            <a:pPr marL="0" indent="0">
              <a:buNone/>
            </a:pPr>
            <a:r>
              <a:rPr lang="en-US" dirty="0"/>
              <a:t>59 60 61 61 62 62 63 63 64 64 64 64 65 65 65 65 65 65 </a:t>
            </a:r>
            <a:r>
              <a:rPr lang="en-US" dirty="0">
                <a:solidFill>
                  <a:srgbClr val="0000FF"/>
                </a:solidFill>
              </a:rPr>
              <a:t>65</a:t>
            </a:r>
            <a:r>
              <a:rPr lang="en-US" dirty="0"/>
              <a:t> 65 65 66 66 66 67 67 67 67 67 67 68 68 68 68 69 69 69</a:t>
            </a:r>
          </a:p>
          <a:p>
            <a:pPr marL="0" indent="0">
              <a:buNone/>
            </a:pPr>
            <a:r>
              <a:rPr lang="en-US" dirty="0"/>
              <a:t>n = 37 is odd and (n + 1)/2 = 19 </a:t>
            </a:r>
          </a:p>
          <a:p>
            <a:pPr marL="0" indent="0">
              <a:buNone/>
            </a:pPr>
            <a:r>
              <a:rPr lang="en-US" dirty="0">
                <a:sym typeface="Wingdings" panose="05000000000000000000" pitchFamily="2" charset="2"/>
              </a:rPr>
              <a:t> The 19</a:t>
            </a:r>
            <a:r>
              <a:rPr lang="en-US" baseline="30000" dirty="0">
                <a:sym typeface="Wingdings" panose="05000000000000000000" pitchFamily="2" charset="2"/>
              </a:rPr>
              <a:t>th</a:t>
            </a:r>
            <a:r>
              <a:rPr lang="en-US" dirty="0">
                <a:sym typeface="Wingdings" panose="05000000000000000000" pitchFamily="2" charset="2"/>
              </a:rPr>
              <a:t> smallest observation = 65 is the </a:t>
            </a:r>
            <a:r>
              <a:rPr lang="en-US" i="1" dirty="0">
                <a:solidFill>
                  <a:srgbClr val="0000FF"/>
                </a:solidFill>
                <a:sym typeface="Wingdings" panose="05000000000000000000" pitchFamily="2" charset="2"/>
              </a:rPr>
              <a:t>sample median</a:t>
            </a:r>
            <a:endParaRPr lang="en-US" i="1" dirty="0">
              <a:solidFill>
                <a:srgbClr val="0000FF"/>
              </a:solidFill>
            </a:endParaRP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268EE083-111E-41DE-B445-D55EA98CB32B}"/>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FC0EFF95-E0FC-4F41-A49D-1915B8832AF2}"/>
              </a:ext>
            </a:extLst>
          </p:cNvPr>
          <p:cNvSpPr>
            <a:spLocks noGrp="1"/>
          </p:cNvSpPr>
          <p:nvPr>
            <p:ph type="sldNum" sz="quarter" idx="12"/>
          </p:nvPr>
        </p:nvSpPr>
        <p:spPr/>
        <p:txBody>
          <a:bodyPr/>
          <a:lstStyle/>
          <a:p>
            <a:fld id="{6310C9F9-0934-4110-9CDA-3AF9CFE07797}" type="slidenum">
              <a:rPr lang="en-US" smtClean="0"/>
              <a:t>15</a:t>
            </a:fld>
            <a:endParaRPr lang="en-US"/>
          </a:p>
        </p:txBody>
      </p:sp>
      <p:sp>
        <p:nvSpPr>
          <p:cNvPr id="6" name="Date Placeholder 5"/>
          <p:cNvSpPr>
            <a:spLocks noGrp="1"/>
          </p:cNvSpPr>
          <p:nvPr>
            <p:ph type="dt" sz="half" idx="10"/>
          </p:nvPr>
        </p:nvSpPr>
        <p:spPr/>
        <p:txBody>
          <a:bodyPr/>
          <a:lstStyle/>
          <a:p>
            <a:fld id="{54883ABD-0F11-4E6C-A32B-678672BE79E3}" type="datetime1">
              <a:rPr lang="en-US" smtClean="0"/>
              <a:t>09/02/2022</a:t>
            </a:fld>
            <a:endParaRPr lang="en-US"/>
          </a:p>
        </p:txBody>
      </p:sp>
    </p:spTree>
    <p:extLst>
      <p:ext uri="{BB962C8B-B14F-4D97-AF65-F5344CB8AC3E}">
        <p14:creationId xmlns:p14="http://schemas.microsoft.com/office/powerpoint/2010/main" val="157461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7B49-329F-41FD-BDDF-3D6EB0E2A111}"/>
              </a:ext>
            </a:extLst>
          </p:cNvPr>
          <p:cNvSpPr>
            <a:spLocks noGrp="1"/>
          </p:cNvSpPr>
          <p:nvPr>
            <p:ph type="title"/>
          </p:nvPr>
        </p:nvSpPr>
        <p:spPr/>
        <p:txBody>
          <a:bodyPr/>
          <a:lstStyle/>
          <a:p>
            <a:r>
              <a:rPr lang="en-US" dirty="0"/>
              <a:t>Mean vs medium</a:t>
            </a:r>
          </a:p>
        </p:txBody>
      </p:sp>
      <p:sp>
        <p:nvSpPr>
          <p:cNvPr id="4" name="Footer Placeholder 3">
            <a:extLst>
              <a:ext uri="{FF2B5EF4-FFF2-40B4-BE49-F238E27FC236}">
                <a16:creationId xmlns:a16="http://schemas.microsoft.com/office/drawing/2014/main" id="{71D96784-B8E9-48A1-A902-4839AE8D66E1}"/>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065DE602-8CA4-46A2-AD0F-4672850C63AF}"/>
              </a:ext>
            </a:extLst>
          </p:cNvPr>
          <p:cNvSpPr>
            <a:spLocks noGrp="1"/>
          </p:cNvSpPr>
          <p:nvPr>
            <p:ph type="sldNum" sz="quarter" idx="12"/>
          </p:nvPr>
        </p:nvSpPr>
        <p:spPr/>
        <p:txBody>
          <a:bodyPr/>
          <a:lstStyle/>
          <a:p>
            <a:fld id="{6310C9F9-0934-4110-9CDA-3AF9CFE07797}" type="slidenum">
              <a:rPr lang="en-US" smtClean="0"/>
              <a:t>16</a:t>
            </a:fld>
            <a:endParaRPr lang="en-US"/>
          </a:p>
        </p:txBody>
      </p:sp>
      <p:sp>
        <p:nvSpPr>
          <p:cNvPr id="10" name="TextBox 9">
            <a:extLst>
              <a:ext uri="{FF2B5EF4-FFF2-40B4-BE49-F238E27FC236}">
                <a16:creationId xmlns:a16="http://schemas.microsoft.com/office/drawing/2014/main" id="{30F6EA56-CC90-4E7B-BD9E-E7F981BC5C4D}"/>
              </a:ext>
            </a:extLst>
          </p:cNvPr>
          <p:cNvSpPr txBox="1"/>
          <p:nvPr/>
        </p:nvSpPr>
        <p:spPr>
          <a:xfrm>
            <a:off x="1528353" y="3899937"/>
            <a:ext cx="9488495" cy="1015663"/>
          </a:xfrm>
          <a:prstGeom prst="rect">
            <a:avLst/>
          </a:prstGeom>
          <a:noFill/>
        </p:spPr>
        <p:txBody>
          <a:bodyPr wrap="none" rtlCol="0">
            <a:spAutoFit/>
          </a:bodyPr>
          <a:lstStyle/>
          <a:p>
            <a:r>
              <a:rPr lang="en-US" sz="2000" dirty="0"/>
              <a:t>Mean &lt; Medium			Medium = Mean			Medium &lt; Mean</a:t>
            </a:r>
          </a:p>
          <a:p>
            <a:r>
              <a:rPr lang="en-US" sz="2000" dirty="0"/>
              <a:t>Left-skewed			Symmetric			Right-skewed</a:t>
            </a:r>
          </a:p>
          <a:p>
            <a:r>
              <a:rPr lang="en-US" sz="2000" dirty="0"/>
              <a:t>Negative skew							Positive skew	 </a:t>
            </a:r>
          </a:p>
        </p:txBody>
      </p:sp>
      <p:pic>
        <p:nvPicPr>
          <p:cNvPr id="18" name="Picture 17">
            <a:extLst>
              <a:ext uri="{FF2B5EF4-FFF2-40B4-BE49-F238E27FC236}">
                <a16:creationId xmlns:a16="http://schemas.microsoft.com/office/drawing/2014/main" id="{5FA36671-CC3A-428F-8CBB-DCA157F18D62}"/>
              </a:ext>
            </a:extLst>
          </p:cNvPr>
          <p:cNvPicPr>
            <a:picLocks noChangeAspect="1"/>
          </p:cNvPicPr>
          <p:nvPr/>
        </p:nvPicPr>
        <p:blipFill>
          <a:blip r:embed="rId2"/>
          <a:stretch>
            <a:fillRect/>
          </a:stretch>
        </p:blipFill>
        <p:spPr>
          <a:xfrm>
            <a:off x="745944" y="1868450"/>
            <a:ext cx="3133725" cy="1790700"/>
          </a:xfrm>
          <a:prstGeom prst="rect">
            <a:avLst/>
          </a:prstGeom>
        </p:spPr>
      </p:pic>
      <p:pic>
        <p:nvPicPr>
          <p:cNvPr id="20" name="Picture 19">
            <a:extLst>
              <a:ext uri="{FF2B5EF4-FFF2-40B4-BE49-F238E27FC236}">
                <a16:creationId xmlns:a16="http://schemas.microsoft.com/office/drawing/2014/main" id="{B197FE0B-B1CA-4AD7-A353-96E64EBDBD9D}"/>
              </a:ext>
            </a:extLst>
          </p:cNvPr>
          <p:cNvPicPr>
            <a:picLocks noChangeAspect="1"/>
          </p:cNvPicPr>
          <p:nvPr/>
        </p:nvPicPr>
        <p:blipFill>
          <a:blip r:embed="rId3"/>
          <a:stretch>
            <a:fillRect/>
          </a:stretch>
        </p:blipFill>
        <p:spPr>
          <a:xfrm>
            <a:off x="8307978" y="1925600"/>
            <a:ext cx="3143250" cy="1733550"/>
          </a:xfrm>
          <a:prstGeom prst="rect">
            <a:avLst/>
          </a:prstGeom>
        </p:spPr>
      </p:pic>
      <p:pic>
        <p:nvPicPr>
          <p:cNvPr id="24" name="Picture 23">
            <a:extLst>
              <a:ext uri="{FF2B5EF4-FFF2-40B4-BE49-F238E27FC236}">
                <a16:creationId xmlns:a16="http://schemas.microsoft.com/office/drawing/2014/main" id="{8722943A-76F2-4367-A83E-61D951B9775F}"/>
              </a:ext>
            </a:extLst>
          </p:cNvPr>
          <p:cNvPicPr>
            <a:picLocks noChangeAspect="1"/>
          </p:cNvPicPr>
          <p:nvPr/>
        </p:nvPicPr>
        <p:blipFill>
          <a:blip r:embed="rId4"/>
          <a:stretch>
            <a:fillRect/>
          </a:stretch>
        </p:blipFill>
        <p:spPr>
          <a:xfrm>
            <a:off x="4526962" y="1920394"/>
            <a:ext cx="3133725" cy="1762125"/>
          </a:xfrm>
          <a:prstGeom prst="rect">
            <a:avLst/>
          </a:prstGeom>
        </p:spPr>
      </p:pic>
      <p:sp>
        <p:nvSpPr>
          <p:cNvPr id="3" name="Date Placeholder 2"/>
          <p:cNvSpPr>
            <a:spLocks noGrp="1"/>
          </p:cNvSpPr>
          <p:nvPr>
            <p:ph type="dt" sz="half" idx="10"/>
          </p:nvPr>
        </p:nvSpPr>
        <p:spPr/>
        <p:txBody>
          <a:bodyPr/>
          <a:lstStyle/>
          <a:p>
            <a:fld id="{67648D88-43D1-433A-ACF5-C1A6B2B3A842}" type="datetime1">
              <a:rPr lang="en-US" smtClean="0"/>
              <a:t>09/02/2022</a:t>
            </a:fld>
            <a:endParaRPr lang="en-US"/>
          </a:p>
        </p:txBody>
      </p:sp>
    </p:spTree>
    <p:extLst>
      <p:ext uri="{BB962C8B-B14F-4D97-AF65-F5344CB8AC3E}">
        <p14:creationId xmlns:p14="http://schemas.microsoft.com/office/powerpoint/2010/main" val="96907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DF14DC3-AEE1-458C-A4F0-3E6104EB3B86}"/>
              </a:ext>
            </a:extLst>
          </p:cNvPr>
          <p:cNvPicPr>
            <a:picLocks noChangeAspect="1"/>
          </p:cNvPicPr>
          <p:nvPr/>
        </p:nvPicPr>
        <p:blipFill>
          <a:blip r:embed="rId2"/>
          <a:stretch>
            <a:fillRect/>
          </a:stretch>
        </p:blipFill>
        <p:spPr>
          <a:xfrm>
            <a:off x="2746847" y="1195387"/>
            <a:ext cx="6438900" cy="4467225"/>
          </a:xfrm>
          <a:prstGeom prst="rect">
            <a:avLst/>
          </a:prstGeom>
        </p:spPr>
      </p:pic>
      <p:sp>
        <p:nvSpPr>
          <p:cNvPr id="2" name="Title 1">
            <a:extLst>
              <a:ext uri="{FF2B5EF4-FFF2-40B4-BE49-F238E27FC236}">
                <a16:creationId xmlns:a16="http://schemas.microsoft.com/office/drawing/2014/main" id="{DB57F525-7364-4580-A2DF-C9CD762ACEAE}"/>
              </a:ext>
            </a:extLst>
          </p:cNvPr>
          <p:cNvSpPr>
            <a:spLocks noGrp="1"/>
          </p:cNvSpPr>
          <p:nvPr>
            <p:ph type="title"/>
          </p:nvPr>
        </p:nvSpPr>
        <p:spPr/>
        <p:txBody>
          <a:bodyPr/>
          <a:lstStyle/>
          <a:p>
            <a:r>
              <a:rPr lang="en-US" dirty="0"/>
              <a:t>Mean vs Medium – Ex</a:t>
            </a:r>
          </a:p>
        </p:txBody>
      </p:sp>
      <p:sp>
        <p:nvSpPr>
          <p:cNvPr id="4" name="Footer Placeholder 3">
            <a:extLst>
              <a:ext uri="{FF2B5EF4-FFF2-40B4-BE49-F238E27FC236}">
                <a16:creationId xmlns:a16="http://schemas.microsoft.com/office/drawing/2014/main" id="{268EE083-111E-41DE-B445-D55EA98CB32B}"/>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FC0EFF95-E0FC-4F41-A49D-1915B8832AF2}"/>
              </a:ext>
            </a:extLst>
          </p:cNvPr>
          <p:cNvSpPr>
            <a:spLocks noGrp="1"/>
          </p:cNvSpPr>
          <p:nvPr>
            <p:ph type="sldNum" sz="quarter" idx="12"/>
          </p:nvPr>
        </p:nvSpPr>
        <p:spPr/>
        <p:txBody>
          <a:bodyPr/>
          <a:lstStyle/>
          <a:p>
            <a:fld id="{6310C9F9-0934-4110-9CDA-3AF9CFE07797}" type="slidenum">
              <a:rPr lang="en-US" smtClean="0"/>
              <a:t>17</a:t>
            </a:fld>
            <a:endParaRPr lang="en-US"/>
          </a:p>
        </p:txBody>
      </p:sp>
      <p:sp>
        <p:nvSpPr>
          <p:cNvPr id="8" name="TextBox 7">
            <a:extLst>
              <a:ext uri="{FF2B5EF4-FFF2-40B4-BE49-F238E27FC236}">
                <a16:creationId xmlns:a16="http://schemas.microsoft.com/office/drawing/2014/main" id="{17D05360-BF12-4F3B-858D-79C871F8F218}"/>
              </a:ext>
            </a:extLst>
          </p:cNvPr>
          <p:cNvSpPr txBox="1"/>
          <p:nvPr/>
        </p:nvSpPr>
        <p:spPr>
          <a:xfrm>
            <a:off x="1057882" y="2062069"/>
            <a:ext cx="5493812" cy="1384995"/>
          </a:xfrm>
          <a:prstGeom prst="rect">
            <a:avLst/>
          </a:prstGeom>
          <a:noFill/>
        </p:spPr>
        <p:txBody>
          <a:bodyPr wrap="none" rtlCol="0">
            <a:spAutoFit/>
          </a:bodyPr>
          <a:lstStyle/>
          <a:p>
            <a:r>
              <a:rPr lang="en-US" dirty="0"/>
              <a:t>Math Scores on </a:t>
            </a:r>
            <a:r>
              <a:rPr lang="en-US" dirty="0">
                <a:solidFill>
                  <a:srgbClr val="000000"/>
                </a:solidFill>
                <a:latin typeface="Arial" panose="020B0604020202020204" pitchFamily="34" charset="0"/>
              </a:rPr>
              <a:t>National High School Exam in 2021</a:t>
            </a:r>
            <a:endParaRPr lang="en-US" dirty="0"/>
          </a:p>
          <a:p>
            <a:endParaRPr lang="en-US" dirty="0"/>
          </a:p>
          <a:p>
            <a:r>
              <a:rPr lang="en-US" sz="2400" dirty="0"/>
              <a:t>Negative or left Skew: </a:t>
            </a:r>
          </a:p>
          <a:p>
            <a:r>
              <a:rPr lang="en-US" sz="2400" dirty="0">
                <a:solidFill>
                  <a:srgbClr val="C00000"/>
                </a:solidFill>
              </a:rPr>
              <a:t>Mean = 6.61 &lt;  7.0 = Medium </a:t>
            </a:r>
          </a:p>
        </p:txBody>
      </p:sp>
      <p:sp>
        <p:nvSpPr>
          <p:cNvPr id="3" name="Date Placeholder 2"/>
          <p:cNvSpPr>
            <a:spLocks noGrp="1"/>
          </p:cNvSpPr>
          <p:nvPr>
            <p:ph type="dt" sz="half" idx="10"/>
          </p:nvPr>
        </p:nvSpPr>
        <p:spPr/>
        <p:txBody>
          <a:bodyPr/>
          <a:lstStyle/>
          <a:p>
            <a:fld id="{73DBE650-B9F4-430A-81C3-6387F739601D}" type="datetime1">
              <a:rPr lang="en-US" smtClean="0"/>
              <a:t>09/02/2022</a:t>
            </a:fld>
            <a:endParaRPr lang="en-US"/>
          </a:p>
        </p:txBody>
      </p:sp>
    </p:spTree>
    <p:extLst>
      <p:ext uri="{BB962C8B-B14F-4D97-AF65-F5344CB8AC3E}">
        <p14:creationId xmlns:p14="http://schemas.microsoft.com/office/powerpoint/2010/main" val="1082074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D41C-BBDD-49B9-84EB-4950D08D7DFB}"/>
              </a:ext>
            </a:extLst>
          </p:cNvPr>
          <p:cNvSpPr>
            <a:spLocks noGrp="1"/>
          </p:cNvSpPr>
          <p:nvPr>
            <p:ph type="title"/>
          </p:nvPr>
        </p:nvSpPr>
        <p:spPr/>
        <p:txBody>
          <a:bodyPr/>
          <a:lstStyle/>
          <a:p>
            <a:r>
              <a:rPr lang="en-US" dirty="0"/>
              <a:t>Quantiles, quartiles, percentiles</a:t>
            </a:r>
          </a:p>
        </p:txBody>
      </p:sp>
      <p:sp>
        <p:nvSpPr>
          <p:cNvPr id="3" name="Content Placeholder 2">
            <a:extLst>
              <a:ext uri="{FF2B5EF4-FFF2-40B4-BE49-F238E27FC236}">
                <a16:creationId xmlns:a16="http://schemas.microsoft.com/office/drawing/2014/main" id="{1760EF43-4B1E-4BB8-AC6E-B4F1DFBD9848}"/>
              </a:ext>
            </a:extLst>
          </p:cNvPr>
          <p:cNvSpPr>
            <a:spLocks noGrp="1"/>
          </p:cNvSpPr>
          <p:nvPr>
            <p:ph idx="1"/>
          </p:nvPr>
        </p:nvSpPr>
        <p:spPr>
          <a:xfrm>
            <a:off x="838200" y="1401352"/>
            <a:ext cx="10515600" cy="4351338"/>
          </a:xfrm>
        </p:spPr>
        <p:txBody>
          <a:bodyPr>
            <a:normAutofit/>
          </a:bodyPr>
          <a:lstStyle/>
          <a:p>
            <a:r>
              <a:rPr lang="en-US" dirty="0"/>
              <a:t>A </a:t>
            </a:r>
            <a:r>
              <a:rPr lang="en-US" dirty="0">
                <a:solidFill>
                  <a:srgbClr val="C00000"/>
                </a:solidFill>
              </a:rPr>
              <a:t>100kth percentile </a:t>
            </a:r>
            <a:r>
              <a:rPr lang="en-US" dirty="0"/>
              <a:t>is a value x such that</a:t>
            </a:r>
          </a:p>
          <a:p>
            <a:pPr lvl="1"/>
            <a:endParaRPr lang="en-US"/>
          </a:p>
          <a:p>
            <a:pPr lvl="1"/>
            <a:r>
              <a:rPr lang="en-US"/>
              <a:t>P{X </a:t>
            </a:r>
            <a:r>
              <a:rPr lang="en-US" dirty="0">
                <a:sym typeface="Euclid Math Two" panose="02050601010101010101" pitchFamily="18" charset="2"/>
              </a:rPr>
              <a:t></a:t>
            </a:r>
            <a:r>
              <a:rPr lang="en-US" dirty="0"/>
              <a:t> x}</a:t>
            </a:r>
            <a:r>
              <a:rPr lang="en-US" dirty="0">
                <a:sym typeface="Symbol" panose="05050102010706020507" pitchFamily="18" charset="2"/>
              </a:rPr>
              <a:t></a:t>
            </a:r>
            <a:r>
              <a:rPr lang="en-US" dirty="0">
                <a:sym typeface="Euclid Math Two" panose="02050601010101010101" pitchFamily="18" charset="2"/>
              </a:rPr>
              <a:t> </a:t>
            </a:r>
            <a:r>
              <a:rPr lang="en-US" dirty="0"/>
              <a:t>k</a:t>
            </a:r>
          </a:p>
          <a:p>
            <a:pPr lvl="1"/>
            <a:r>
              <a:rPr lang="en-US" dirty="0"/>
              <a:t>P{X </a:t>
            </a:r>
            <a:r>
              <a:rPr lang="en-US" dirty="0">
                <a:sym typeface="Euclid Math Two" panose="02050601010101010101" pitchFamily="18" charset="2"/>
              </a:rPr>
              <a:t></a:t>
            </a:r>
            <a:r>
              <a:rPr lang="en-US" dirty="0"/>
              <a:t> x} </a:t>
            </a:r>
            <a:r>
              <a:rPr lang="en-US" dirty="0">
                <a:sym typeface="Symbol" panose="05050102010706020507" pitchFamily="18" charset="2"/>
              </a:rPr>
              <a:t></a:t>
            </a:r>
            <a:r>
              <a:rPr lang="en-US" dirty="0"/>
              <a:t> </a:t>
            </a:r>
            <a:r>
              <a:rPr lang="en-US" dirty="0">
                <a:sym typeface="Euclid Math Two" panose="02050601010101010101" pitchFamily="18" charset="2"/>
              </a:rPr>
              <a:t>1 </a:t>
            </a:r>
            <a:r>
              <a:rPr lang="en-US">
                <a:sym typeface="Euclid Math Two" panose="02050601010101010101" pitchFamily="18" charset="2"/>
              </a:rPr>
              <a:t>– k</a:t>
            </a:r>
          </a:p>
          <a:p>
            <a:pPr marL="457206" lvl="1" indent="0">
              <a:buNone/>
            </a:pPr>
            <a:endParaRPr lang="en-US" dirty="0"/>
          </a:p>
          <a:p>
            <a:r>
              <a:rPr lang="en-US" dirty="0"/>
              <a:t>Special cases of 100kth percentile </a:t>
            </a:r>
          </a:p>
          <a:p>
            <a:pPr lvl="1"/>
            <a:r>
              <a:rPr lang="en-US" dirty="0"/>
              <a:t>k = 0.25: first quartile, 25</a:t>
            </a:r>
            <a:r>
              <a:rPr lang="en-US" baseline="30000" dirty="0"/>
              <a:t>th</a:t>
            </a:r>
            <a:r>
              <a:rPr lang="en-US" dirty="0"/>
              <a:t> percentile = q</a:t>
            </a:r>
            <a:r>
              <a:rPr lang="en-US" baseline="-25000" dirty="0"/>
              <a:t>1</a:t>
            </a:r>
          </a:p>
          <a:p>
            <a:pPr lvl="1"/>
            <a:r>
              <a:rPr lang="en-US" dirty="0"/>
              <a:t>k = 0.5: second quartile, 50</a:t>
            </a:r>
            <a:r>
              <a:rPr lang="en-US" baseline="30000" dirty="0"/>
              <a:t>th</a:t>
            </a:r>
            <a:r>
              <a:rPr lang="en-US" dirty="0"/>
              <a:t> percentile = q</a:t>
            </a:r>
            <a:r>
              <a:rPr lang="en-US" baseline="-25000" dirty="0"/>
              <a:t>2</a:t>
            </a:r>
            <a:r>
              <a:rPr lang="en-US" dirty="0"/>
              <a:t> = median</a:t>
            </a:r>
          </a:p>
          <a:p>
            <a:pPr lvl="1"/>
            <a:r>
              <a:rPr lang="en-US" dirty="0"/>
              <a:t>k = 0.75: third quartile, 75</a:t>
            </a:r>
            <a:r>
              <a:rPr lang="en-US" baseline="30000" dirty="0"/>
              <a:t>th</a:t>
            </a:r>
            <a:r>
              <a:rPr lang="en-US" dirty="0"/>
              <a:t> percentile = q</a:t>
            </a:r>
            <a:r>
              <a:rPr lang="en-US" baseline="-25000" dirty="0"/>
              <a:t>3</a:t>
            </a:r>
          </a:p>
          <a:p>
            <a:r>
              <a:rPr lang="en-US" dirty="0"/>
              <a:t>The </a:t>
            </a:r>
            <a:r>
              <a:rPr lang="en-US" dirty="0">
                <a:solidFill>
                  <a:srgbClr val="C00000"/>
                </a:solidFill>
              </a:rPr>
              <a:t>interquartile range</a:t>
            </a:r>
            <a:r>
              <a:rPr lang="en-US" dirty="0"/>
              <a:t>, IQR = q</a:t>
            </a:r>
            <a:r>
              <a:rPr lang="en-US" baseline="-25000" dirty="0"/>
              <a:t>3</a:t>
            </a:r>
            <a:r>
              <a:rPr lang="en-US" dirty="0"/>
              <a:t> – q</a:t>
            </a:r>
            <a:r>
              <a:rPr lang="en-US" baseline="-25000" dirty="0"/>
              <a:t>1</a:t>
            </a:r>
          </a:p>
          <a:p>
            <a:pPr lvl="1"/>
            <a:endParaRPr lang="en-US" dirty="0"/>
          </a:p>
          <a:p>
            <a:pPr lvl="1"/>
            <a:endParaRPr lang="en-US" dirty="0"/>
          </a:p>
        </p:txBody>
      </p:sp>
      <p:grpSp>
        <p:nvGrpSpPr>
          <p:cNvPr id="12" name="Group 11"/>
          <p:cNvGrpSpPr/>
          <p:nvPr/>
        </p:nvGrpSpPr>
        <p:grpSpPr>
          <a:xfrm>
            <a:off x="4391684" y="1996225"/>
            <a:ext cx="5177307" cy="1326525"/>
            <a:chOff x="5615189" y="2009104"/>
            <a:chExt cx="5177307" cy="1326525"/>
          </a:xfrm>
        </p:grpSpPr>
        <p:sp>
          <p:nvSpPr>
            <p:cNvPr id="11" name="Rounded Rectangle 10"/>
            <p:cNvSpPr/>
            <p:nvPr/>
          </p:nvSpPr>
          <p:spPr>
            <a:xfrm>
              <a:off x="5615189" y="2009104"/>
              <a:ext cx="5177307" cy="1326525"/>
            </a:xfrm>
            <a:prstGeom prst="round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2014D86-FA94-4673-96B7-DAAB8B59E721}"/>
                </a:ext>
              </a:extLst>
            </p:cNvPr>
            <p:cNvGrpSpPr/>
            <p:nvPr/>
          </p:nvGrpSpPr>
          <p:grpSpPr>
            <a:xfrm>
              <a:off x="6096000" y="2142897"/>
              <a:ext cx="4298719" cy="1069260"/>
              <a:chOff x="6346636" y="2818306"/>
              <a:chExt cx="4298719" cy="1069260"/>
            </a:xfrm>
          </p:grpSpPr>
          <p:cxnSp>
            <p:nvCxnSpPr>
              <p:cNvPr id="5" name="Straight Arrow Connector 4">
                <a:extLst>
                  <a:ext uri="{FF2B5EF4-FFF2-40B4-BE49-F238E27FC236}">
                    <a16:creationId xmlns:a16="http://schemas.microsoft.com/office/drawing/2014/main" id="{DD9BE47C-FBFD-49DF-A22C-6739ED8BE747}"/>
                  </a:ext>
                </a:extLst>
              </p:cNvPr>
              <p:cNvCxnSpPr/>
              <p:nvPr/>
            </p:nvCxnSpPr>
            <p:spPr>
              <a:xfrm>
                <a:off x="6515099" y="3013363"/>
                <a:ext cx="3875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A6C6D1-2E95-44A7-AA86-C39561AF44B1}"/>
                  </a:ext>
                </a:extLst>
              </p:cNvPr>
              <p:cNvSpPr txBox="1"/>
              <p:nvPr/>
            </p:nvSpPr>
            <p:spPr>
              <a:xfrm>
                <a:off x="8034531" y="2818306"/>
                <a:ext cx="312906" cy="646331"/>
              </a:xfrm>
              <a:prstGeom prst="rect">
                <a:avLst/>
              </a:prstGeom>
              <a:noFill/>
            </p:spPr>
            <p:txBody>
              <a:bodyPr wrap="none" rtlCol="0">
                <a:spAutoFit/>
              </a:bodyPr>
              <a:lstStyle/>
              <a:p>
                <a:r>
                  <a:rPr lang="en-US" b="1" dirty="0">
                    <a:solidFill>
                      <a:srgbClr val="0000FF"/>
                    </a:solidFill>
                  </a:rPr>
                  <a:t>|</a:t>
                </a:r>
              </a:p>
              <a:p>
                <a:r>
                  <a:rPr lang="en-US" b="1" dirty="0">
                    <a:solidFill>
                      <a:srgbClr val="0000FF"/>
                    </a:solidFill>
                  </a:rPr>
                  <a:t>x</a:t>
                </a:r>
              </a:p>
            </p:txBody>
          </p:sp>
          <p:cxnSp>
            <p:nvCxnSpPr>
              <p:cNvPr id="9" name="Straight Arrow Connector 8">
                <a:extLst>
                  <a:ext uri="{FF2B5EF4-FFF2-40B4-BE49-F238E27FC236}">
                    <a16:creationId xmlns:a16="http://schemas.microsoft.com/office/drawing/2014/main" id="{4DDD56A6-318C-417E-BB45-EADE97C61DE6}"/>
                  </a:ext>
                </a:extLst>
              </p:cNvPr>
              <p:cNvCxnSpPr>
                <a:cxnSpLocks/>
              </p:cNvCxnSpPr>
              <p:nvPr/>
            </p:nvCxnSpPr>
            <p:spPr>
              <a:xfrm flipV="1">
                <a:off x="7109024" y="3094437"/>
                <a:ext cx="363682" cy="324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083666-DBBF-4A24-9FC1-EC6893869F3C}"/>
                  </a:ext>
                </a:extLst>
              </p:cNvPr>
              <p:cNvSpPr txBox="1"/>
              <p:nvPr/>
            </p:nvSpPr>
            <p:spPr>
              <a:xfrm>
                <a:off x="6346636" y="3518234"/>
                <a:ext cx="1632178" cy="369332"/>
              </a:xfrm>
              <a:prstGeom prst="rect">
                <a:avLst/>
              </a:prstGeom>
              <a:noFill/>
            </p:spPr>
            <p:txBody>
              <a:bodyPr wrap="none" rtlCol="0">
                <a:spAutoFit/>
              </a:bodyPr>
              <a:lstStyle/>
              <a:p>
                <a:r>
                  <a:rPr lang="en-US" dirty="0"/>
                  <a:t>P{ X </a:t>
                </a:r>
                <a:r>
                  <a:rPr lang="en-US" dirty="0">
                    <a:sym typeface="Euclid Math Two" panose="02050601010101010101" pitchFamily="18" charset="2"/>
                  </a:rPr>
                  <a:t></a:t>
                </a:r>
                <a:r>
                  <a:rPr lang="en-US" dirty="0"/>
                  <a:t> x } </a:t>
                </a:r>
                <a:r>
                  <a:rPr lang="en-US" dirty="0">
                    <a:sym typeface="Symbol" panose="05050102010706020507" pitchFamily="18" charset="2"/>
                  </a:rPr>
                  <a:t></a:t>
                </a:r>
                <a:r>
                  <a:rPr lang="en-US" dirty="0">
                    <a:sym typeface="Euclid Math Two" panose="02050601010101010101" pitchFamily="18" charset="2"/>
                  </a:rPr>
                  <a:t> </a:t>
                </a:r>
                <a:r>
                  <a:rPr lang="en-US" dirty="0"/>
                  <a:t>k </a:t>
                </a:r>
              </a:p>
            </p:txBody>
          </p:sp>
          <p:cxnSp>
            <p:nvCxnSpPr>
              <p:cNvPr id="13" name="Straight Arrow Connector 12">
                <a:extLst>
                  <a:ext uri="{FF2B5EF4-FFF2-40B4-BE49-F238E27FC236}">
                    <a16:creationId xmlns:a16="http://schemas.microsoft.com/office/drawing/2014/main" id="{EE4B0DF7-429F-4F97-8F3C-2AA0923A66BF}"/>
                  </a:ext>
                </a:extLst>
              </p:cNvPr>
              <p:cNvCxnSpPr>
                <a:cxnSpLocks/>
              </p:cNvCxnSpPr>
              <p:nvPr/>
            </p:nvCxnSpPr>
            <p:spPr>
              <a:xfrm flipH="1" flipV="1">
                <a:off x="9180920" y="3115867"/>
                <a:ext cx="209924" cy="30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AF40D1-1C80-4524-8561-C560B092486A}"/>
                  </a:ext>
                </a:extLst>
              </p:cNvPr>
              <p:cNvSpPr txBox="1"/>
              <p:nvPr/>
            </p:nvSpPr>
            <p:spPr>
              <a:xfrm>
                <a:off x="8628456" y="3479229"/>
                <a:ext cx="2016899" cy="369332"/>
              </a:xfrm>
              <a:prstGeom prst="rect">
                <a:avLst/>
              </a:prstGeom>
              <a:noFill/>
            </p:spPr>
            <p:txBody>
              <a:bodyPr wrap="none" rtlCol="0">
                <a:spAutoFit/>
              </a:bodyPr>
              <a:lstStyle/>
              <a:p>
                <a:r>
                  <a:rPr lang="en-US" dirty="0"/>
                  <a:t>P{ X </a:t>
                </a:r>
                <a:r>
                  <a:rPr lang="en-US" dirty="0">
                    <a:sym typeface="Euclid Math Two" panose="02050601010101010101" pitchFamily="18" charset="2"/>
                  </a:rPr>
                  <a:t></a:t>
                </a:r>
                <a:r>
                  <a:rPr lang="en-US" dirty="0"/>
                  <a:t> x } </a:t>
                </a:r>
                <a:r>
                  <a:rPr lang="en-US" dirty="0">
                    <a:sym typeface="Symbol" panose="05050102010706020507" pitchFamily="18" charset="2"/>
                  </a:rPr>
                  <a:t></a:t>
                </a:r>
                <a:r>
                  <a:rPr lang="en-US" dirty="0">
                    <a:sym typeface="Euclid Math Two" panose="02050601010101010101" pitchFamily="18" charset="2"/>
                  </a:rPr>
                  <a:t> 1 – k</a:t>
                </a:r>
                <a:r>
                  <a:rPr lang="en-US" dirty="0"/>
                  <a:t> </a:t>
                </a:r>
              </a:p>
            </p:txBody>
          </p:sp>
        </p:grpSp>
      </p:grpSp>
      <p:sp>
        <p:nvSpPr>
          <p:cNvPr id="18" name="Rectangle 1">
            <a:extLst>
              <a:ext uri="{FF2B5EF4-FFF2-40B4-BE49-F238E27FC236}">
                <a16:creationId xmlns:a16="http://schemas.microsoft.com/office/drawing/2014/main" id="{4DA58DBA-3C6E-45E5-90F7-373E057930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11" eaLnBrk="0" fontAlgn="base" hangingPunct="0">
              <a:spcBef>
                <a:spcPct val="0"/>
              </a:spcBef>
              <a:spcAft>
                <a:spcPct val="0"/>
              </a:spcAft>
            </a:pPr>
            <a:endParaRPr lang="en-US" alt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FFFFBE99-2BCD-4518-B21F-9D2C8444C3ED}"/>
              </a:ext>
            </a:extLst>
          </p:cNvPr>
          <p:cNvSpPr>
            <a:spLocks noGrp="1"/>
          </p:cNvSpPr>
          <p:nvPr>
            <p:ph type="ftr" sz="quarter" idx="11"/>
          </p:nvPr>
        </p:nvSpPr>
        <p:spPr/>
        <p:txBody>
          <a:bodyPr/>
          <a:lstStyle/>
          <a:p>
            <a:r>
              <a:rPr lang="en-US"/>
              <a:t>Chapter 6 - Random Sampling and Data Description</a:t>
            </a:r>
          </a:p>
        </p:txBody>
      </p:sp>
      <p:sp>
        <p:nvSpPr>
          <p:cNvPr id="7" name="Slide Number Placeholder 6">
            <a:extLst>
              <a:ext uri="{FF2B5EF4-FFF2-40B4-BE49-F238E27FC236}">
                <a16:creationId xmlns:a16="http://schemas.microsoft.com/office/drawing/2014/main" id="{6B77EFE1-A1BC-42CE-BE1E-FAED84B1B917}"/>
              </a:ext>
            </a:extLst>
          </p:cNvPr>
          <p:cNvSpPr>
            <a:spLocks noGrp="1"/>
          </p:cNvSpPr>
          <p:nvPr>
            <p:ph type="sldNum" sz="quarter" idx="12"/>
          </p:nvPr>
        </p:nvSpPr>
        <p:spPr/>
        <p:txBody>
          <a:bodyPr/>
          <a:lstStyle/>
          <a:p>
            <a:fld id="{6310C9F9-0934-4110-9CDA-3AF9CFE07797}" type="slidenum">
              <a:rPr lang="en-US" smtClean="0"/>
              <a:t>18</a:t>
            </a:fld>
            <a:endParaRPr lang="en-US"/>
          </a:p>
        </p:txBody>
      </p:sp>
      <p:sp>
        <p:nvSpPr>
          <p:cNvPr id="8" name="Date Placeholder 7"/>
          <p:cNvSpPr>
            <a:spLocks noGrp="1"/>
          </p:cNvSpPr>
          <p:nvPr>
            <p:ph type="dt" sz="half" idx="10"/>
          </p:nvPr>
        </p:nvSpPr>
        <p:spPr/>
        <p:txBody>
          <a:bodyPr/>
          <a:lstStyle/>
          <a:p>
            <a:fld id="{ECD170DC-065B-46BF-A959-2AEB966EC9DF}" type="datetime1">
              <a:rPr lang="en-US" smtClean="0"/>
              <a:t>09/02/2022</a:t>
            </a:fld>
            <a:endParaRPr lang="en-US"/>
          </a:p>
        </p:txBody>
      </p:sp>
    </p:spTree>
    <p:extLst>
      <p:ext uri="{BB962C8B-B14F-4D97-AF65-F5344CB8AC3E}">
        <p14:creationId xmlns:p14="http://schemas.microsoft.com/office/powerpoint/2010/main" val="1969305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4C17-EFF0-4AAC-BD8B-3B4475209A44}"/>
              </a:ext>
            </a:extLst>
          </p:cNvPr>
          <p:cNvSpPr>
            <a:spLocks noGrp="1"/>
          </p:cNvSpPr>
          <p:nvPr>
            <p:ph type="title"/>
          </p:nvPr>
        </p:nvSpPr>
        <p:spPr/>
        <p:txBody>
          <a:bodyPr/>
          <a:lstStyle/>
          <a:p>
            <a:r>
              <a:rPr lang="en-US" dirty="0"/>
              <a:t>Quantiles, quartiles, percentiles - Ex</a:t>
            </a:r>
          </a:p>
        </p:txBody>
      </p:sp>
      <p:sp>
        <p:nvSpPr>
          <p:cNvPr id="3" name="Content Placeholder 2">
            <a:extLst>
              <a:ext uri="{FF2B5EF4-FFF2-40B4-BE49-F238E27FC236}">
                <a16:creationId xmlns:a16="http://schemas.microsoft.com/office/drawing/2014/main" id="{56D11CA9-FC8F-42D6-BF04-EF7748A561D8}"/>
              </a:ext>
            </a:extLst>
          </p:cNvPr>
          <p:cNvSpPr>
            <a:spLocks noGrp="1"/>
          </p:cNvSpPr>
          <p:nvPr>
            <p:ph idx="1"/>
          </p:nvPr>
        </p:nvSpPr>
        <p:spPr>
          <a:xfrm>
            <a:off x="838200" y="2812889"/>
            <a:ext cx="10515600" cy="2559033"/>
          </a:xfrm>
        </p:spPr>
        <p:txBody>
          <a:bodyPr>
            <a:normAutofit/>
          </a:bodyPr>
          <a:lstStyle/>
          <a:p>
            <a:pPr marL="0" indent="0">
              <a:buNone/>
            </a:pPr>
            <a:r>
              <a:rPr lang="en-US" sz="2400" dirty="0"/>
              <a:t>1</a:t>
            </a:r>
            <a:r>
              <a:rPr lang="en-US" sz="2400" baseline="30000" dirty="0"/>
              <a:t>st</a:t>
            </a:r>
            <a:r>
              <a:rPr lang="en-US" sz="2400" dirty="0"/>
              <a:t> quartile: (n +1)/4 = 31/4 = 7.75 </a:t>
            </a:r>
            <a:r>
              <a:rPr lang="en-US" sz="2400" dirty="0">
                <a:sym typeface="Wingdings" panose="05000000000000000000" pitchFamily="2" charset="2"/>
              </a:rPr>
              <a:t> between 7</a:t>
            </a:r>
            <a:r>
              <a:rPr lang="en-US" sz="2400" baseline="30000" dirty="0">
                <a:sym typeface="Wingdings" panose="05000000000000000000" pitchFamily="2" charset="2"/>
              </a:rPr>
              <a:t>th</a:t>
            </a:r>
            <a:r>
              <a:rPr lang="en-US" sz="2400" dirty="0">
                <a:sym typeface="Wingdings" panose="05000000000000000000" pitchFamily="2" charset="2"/>
              </a:rPr>
              <a:t> and 8</a:t>
            </a:r>
            <a:r>
              <a:rPr lang="en-US" sz="2400" baseline="30000" dirty="0">
                <a:sym typeface="Wingdings" panose="05000000000000000000" pitchFamily="2" charset="2"/>
              </a:rPr>
              <a:t>th</a:t>
            </a:r>
            <a:r>
              <a:rPr lang="en-US" sz="2400" dirty="0">
                <a:sym typeface="Wingdings" panose="05000000000000000000" pitchFamily="2" charset="2"/>
              </a:rPr>
              <a:t> observations: 33.5</a:t>
            </a:r>
            <a:endParaRPr lang="en-US" sz="2400" dirty="0"/>
          </a:p>
          <a:p>
            <a:pPr marL="0" indent="0">
              <a:buNone/>
            </a:pPr>
            <a:r>
              <a:rPr lang="en-US" sz="2400" dirty="0"/>
              <a:t>3</a:t>
            </a:r>
            <a:r>
              <a:rPr lang="en-US" sz="2400" baseline="30000" dirty="0"/>
              <a:t>rd</a:t>
            </a:r>
            <a:r>
              <a:rPr lang="en-US" sz="2400" dirty="0"/>
              <a:t> quartile: 3(n+1)/4 = 23.25 </a:t>
            </a:r>
            <a:r>
              <a:rPr lang="en-US" sz="2400" dirty="0">
                <a:sym typeface="Wingdings" panose="05000000000000000000" pitchFamily="2" charset="2"/>
              </a:rPr>
              <a:t> between 23</a:t>
            </a:r>
            <a:r>
              <a:rPr lang="en-US" sz="2400" baseline="30000" dirty="0">
                <a:sym typeface="Wingdings" panose="05000000000000000000" pitchFamily="2" charset="2"/>
              </a:rPr>
              <a:t>rd</a:t>
            </a:r>
            <a:r>
              <a:rPr lang="en-US" sz="2400" dirty="0">
                <a:sym typeface="Wingdings" panose="05000000000000000000" pitchFamily="2" charset="2"/>
              </a:rPr>
              <a:t> and 24</a:t>
            </a:r>
            <a:r>
              <a:rPr lang="en-US" sz="2400" baseline="30000" dirty="0">
                <a:sym typeface="Wingdings" panose="05000000000000000000" pitchFamily="2" charset="2"/>
              </a:rPr>
              <a:t>th</a:t>
            </a:r>
            <a:r>
              <a:rPr lang="en-US" sz="2400" dirty="0">
                <a:sym typeface="Wingdings" panose="05000000000000000000" pitchFamily="2" charset="2"/>
              </a:rPr>
              <a:t> observations: 59.5</a:t>
            </a:r>
            <a:endParaRPr lang="en-US" sz="2400" dirty="0"/>
          </a:p>
          <a:p>
            <a:pPr marL="0" indent="0">
              <a:buNone/>
            </a:pPr>
            <a:endParaRPr lang="en-US" dirty="0"/>
          </a:p>
          <a:p>
            <a:pPr>
              <a:buFont typeface="Wingdings" panose="05000000000000000000" pitchFamily="2" charset="2"/>
              <a:buChar char="è"/>
            </a:pPr>
            <a:r>
              <a:rPr lang="en-US" dirty="0"/>
              <a:t> q</a:t>
            </a:r>
            <a:r>
              <a:rPr lang="en-US" baseline="-25000" dirty="0"/>
              <a:t>1</a:t>
            </a:r>
            <a:r>
              <a:rPr lang="en-US" dirty="0"/>
              <a:t> = 33.5 and q</a:t>
            </a:r>
            <a:r>
              <a:rPr lang="en-US" baseline="-25000" dirty="0"/>
              <a:t>3</a:t>
            </a:r>
            <a:r>
              <a:rPr lang="en-US" dirty="0"/>
              <a:t> = 59.5</a:t>
            </a:r>
          </a:p>
          <a:p>
            <a:pPr>
              <a:buFont typeface="Wingdings" panose="05000000000000000000" pitchFamily="2" charset="2"/>
              <a:buChar char="è"/>
            </a:pPr>
            <a:r>
              <a:rPr lang="en-US" dirty="0"/>
              <a:t> IQR = q</a:t>
            </a:r>
            <a:r>
              <a:rPr lang="en-US" baseline="-25000" dirty="0"/>
              <a:t>3</a:t>
            </a:r>
            <a:r>
              <a:rPr lang="en-US" dirty="0"/>
              <a:t> – q</a:t>
            </a:r>
            <a:r>
              <a:rPr lang="en-US" baseline="-25000" dirty="0"/>
              <a:t>1</a:t>
            </a:r>
            <a:r>
              <a:rPr lang="en-US" dirty="0"/>
              <a:t> = 59.5 – 33.5 = 26</a:t>
            </a:r>
          </a:p>
        </p:txBody>
      </p:sp>
      <p:sp>
        <p:nvSpPr>
          <p:cNvPr id="4" name="Footer Placeholder 3">
            <a:extLst>
              <a:ext uri="{FF2B5EF4-FFF2-40B4-BE49-F238E27FC236}">
                <a16:creationId xmlns:a16="http://schemas.microsoft.com/office/drawing/2014/main" id="{8C89EC95-6FB0-479B-96B4-79762DC78208}"/>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D7F46B4B-6800-4895-8C8F-D8EEA434FFD5}"/>
              </a:ext>
            </a:extLst>
          </p:cNvPr>
          <p:cNvSpPr>
            <a:spLocks noGrp="1"/>
          </p:cNvSpPr>
          <p:nvPr>
            <p:ph type="sldNum" sz="quarter" idx="12"/>
          </p:nvPr>
        </p:nvSpPr>
        <p:spPr/>
        <p:txBody>
          <a:bodyPr/>
          <a:lstStyle/>
          <a:p>
            <a:fld id="{6310C9F9-0934-4110-9CDA-3AF9CFE07797}" type="slidenum">
              <a:rPr lang="en-US" smtClean="0"/>
              <a:t>19</a:t>
            </a:fld>
            <a:endParaRPr lang="en-US"/>
          </a:p>
        </p:txBody>
      </p:sp>
      <p:sp>
        <p:nvSpPr>
          <p:cNvPr id="11" name="TextBox 10">
            <a:extLst>
              <a:ext uri="{FF2B5EF4-FFF2-40B4-BE49-F238E27FC236}">
                <a16:creationId xmlns:a16="http://schemas.microsoft.com/office/drawing/2014/main" id="{DC190477-3EC8-45A5-AF76-E0180230D10B}"/>
              </a:ext>
            </a:extLst>
          </p:cNvPr>
          <p:cNvSpPr txBox="1"/>
          <p:nvPr/>
        </p:nvSpPr>
        <p:spPr>
          <a:xfrm>
            <a:off x="988423" y="1316262"/>
            <a:ext cx="10215154" cy="1246495"/>
          </a:xfrm>
          <a:prstGeom prst="rect">
            <a:avLst/>
          </a:prstGeom>
          <a:solidFill>
            <a:schemeClr val="accent3">
              <a:lumMod val="20000"/>
              <a:lumOff val="80000"/>
            </a:schemeClr>
          </a:solidFill>
          <a:ln>
            <a:solidFill>
              <a:srgbClr val="C00000"/>
            </a:solidFill>
          </a:ln>
        </p:spPr>
        <p:txBody>
          <a:bodyPr wrap="square" rtlCol="0">
            <a:spAutoFit/>
          </a:bodyPr>
          <a:lstStyle/>
          <a:p>
            <a:r>
              <a:rPr lang="fr-FR" sz="2500" dirty="0">
                <a:solidFill>
                  <a:srgbClr val="0000FF"/>
                </a:solidFill>
              </a:rPr>
              <a:t>&gt; sort(</a:t>
            </a:r>
            <a:r>
              <a:rPr lang="fr-FR" sz="2500" dirty="0" err="1">
                <a:solidFill>
                  <a:srgbClr val="0000FF"/>
                </a:solidFill>
              </a:rPr>
              <a:t>CPUtime</a:t>
            </a:r>
            <a:r>
              <a:rPr lang="fr-FR" sz="2500" dirty="0">
                <a:solidFill>
                  <a:srgbClr val="0000FF"/>
                </a:solidFill>
              </a:rPr>
              <a:t>)</a:t>
            </a:r>
          </a:p>
          <a:p>
            <a:r>
              <a:rPr lang="fr-FR" sz="2500" dirty="0"/>
              <a:t> [1]   9  15  19  22  24  25  </a:t>
            </a:r>
            <a:r>
              <a:rPr lang="fr-FR" sz="2500" dirty="0">
                <a:solidFill>
                  <a:srgbClr val="0000FF"/>
                </a:solidFill>
              </a:rPr>
              <a:t>30  34  </a:t>
            </a:r>
            <a:r>
              <a:rPr lang="fr-FR" sz="2500" dirty="0"/>
              <a:t>35  35  36  36  37  38  42  43  46</a:t>
            </a:r>
          </a:p>
          <a:p>
            <a:r>
              <a:rPr lang="fr-FR" sz="2500" dirty="0"/>
              <a:t>[18]  48  54  55  56  56  </a:t>
            </a:r>
            <a:r>
              <a:rPr lang="fr-FR" sz="2500" dirty="0">
                <a:solidFill>
                  <a:srgbClr val="0000FF"/>
                </a:solidFill>
              </a:rPr>
              <a:t>59  62  </a:t>
            </a:r>
            <a:r>
              <a:rPr lang="fr-FR" sz="2500" dirty="0"/>
              <a:t>69  70  82  82  89 139</a:t>
            </a:r>
          </a:p>
        </p:txBody>
      </p:sp>
      <p:sp>
        <p:nvSpPr>
          <p:cNvPr id="6" name="Date Placeholder 5"/>
          <p:cNvSpPr>
            <a:spLocks noGrp="1"/>
          </p:cNvSpPr>
          <p:nvPr>
            <p:ph type="dt" sz="half" idx="10"/>
          </p:nvPr>
        </p:nvSpPr>
        <p:spPr/>
        <p:txBody>
          <a:bodyPr/>
          <a:lstStyle/>
          <a:p>
            <a:fld id="{160CF789-F77D-4C32-BEF2-4838237FEA69}" type="datetime1">
              <a:rPr lang="en-US" smtClean="0"/>
              <a:t>09/02/2022</a:t>
            </a:fld>
            <a:endParaRPr lang="en-US"/>
          </a:p>
        </p:txBody>
      </p:sp>
    </p:spTree>
    <p:extLst>
      <p:ext uri="{BB962C8B-B14F-4D97-AF65-F5344CB8AC3E}">
        <p14:creationId xmlns:p14="http://schemas.microsoft.com/office/powerpoint/2010/main" val="331533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A38E-6325-4F47-84DA-32CCD37F6B77}"/>
              </a:ext>
            </a:extLst>
          </p:cNvPr>
          <p:cNvSpPr>
            <a:spLocks noGrp="1"/>
          </p:cNvSpPr>
          <p:nvPr>
            <p:ph type="title"/>
          </p:nvPr>
        </p:nvSpPr>
        <p:spPr/>
        <p:txBody>
          <a:bodyPr/>
          <a:lstStyle/>
          <a:p>
            <a:r>
              <a:rPr lang="en-US" dirty="0"/>
              <a:t>LO</a:t>
            </a:r>
          </a:p>
        </p:txBody>
      </p:sp>
      <p:sp>
        <p:nvSpPr>
          <p:cNvPr id="3" name="Content Placeholder 2">
            <a:extLst>
              <a:ext uri="{FF2B5EF4-FFF2-40B4-BE49-F238E27FC236}">
                <a16:creationId xmlns:a16="http://schemas.microsoft.com/office/drawing/2014/main" id="{9E369B63-DF09-49BA-A6BD-CC102486E63E}"/>
              </a:ext>
            </a:extLst>
          </p:cNvPr>
          <p:cNvSpPr>
            <a:spLocks noGrp="1"/>
          </p:cNvSpPr>
          <p:nvPr>
            <p:ph idx="1"/>
          </p:nvPr>
        </p:nvSpPr>
        <p:spPr/>
        <p:txBody>
          <a:bodyPr/>
          <a:lstStyle/>
          <a:p>
            <a:r>
              <a:rPr lang="en-US" dirty="0"/>
              <a:t>Find numeric </a:t>
            </a:r>
            <a:r>
              <a:rPr lang="en-US" dirty="0">
                <a:solidFill>
                  <a:srgbClr val="C00000"/>
                </a:solidFill>
              </a:rPr>
              <a:t>summaries of data</a:t>
            </a:r>
            <a:r>
              <a:rPr lang="en-US" dirty="0"/>
              <a:t>; describe data using </a:t>
            </a:r>
            <a:r>
              <a:rPr lang="en-US" dirty="0">
                <a:solidFill>
                  <a:srgbClr val="C00000"/>
                </a:solidFill>
              </a:rPr>
              <a:t>stem-and-leaf diagrams</a:t>
            </a:r>
            <a:r>
              <a:rPr lang="en-US" dirty="0"/>
              <a:t>, frequency distributions, </a:t>
            </a:r>
            <a:r>
              <a:rPr lang="en-US" dirty="0">
                <a:solidFill>
                  <a:srgbClr val="C00000"/>
                </a:solidFill>
              </a:rPr>
              <a:t>histograms</a:t>
            </a:r>
            <a:r>
              <a:rPr lang="en-US" dirty="0"/>
              <a:t>, </a:t>
            </a:r>
            <a:r>
              <a:rPr lang="en-US" dirty="0">
                <a:solidFill>
                  <a:srgbClr val="C00000"/>
                </a:solidFill>
              </a:rPr>
              <a:t>time series plots</a:t>
            </a:r>
            <a:r>
              <a:rPr lang="en-US" dirty="0"/>
              <a:t>. </a:t>
            </a:r>
          </a:p>
          <a:p>
            <a:r>
              <a:rPr lang="en-US" dirty="0"/>
              <a:t>Determine </a:t>
            </a:r>
            <a:r>
              <a:rPr lang="en-US" dirty="0">
                <a:solidFill>
                  <a:srgbClr val="C00000"/>
                </a:solidFill>
              </a:rPr>
              <a:t>quartiles</a:t>
            </a:r>
            <a:r>
              <a:rPr lang="en-US" dirty="0"/>
              <a:t> and construct the </a:t>
            </a:r>
            <a:r>
              <a:rPr lang="en-US" dirty="0">
                <a:solidFill>
                  <a:srgbClr val="C00000"/>
                </a:solidFill>
              </a:rPr>
              <a:t>box plot </a:t>
            </a:r>
            <a:r>
              <a:rPr lang="en-US" dirty="0"/>
              <a:t>for a data; identify </a:t>
            </a:r>
            <a:r>
              <a:rPr lang="en-US" dirty="0">
                <a:solidFill>
                  <a:srgbClr val="C00000"/>
                </a:solidFill>
              </a:rPr>
              <a:t>outliers</a:t>
            </a:r>
            <a:r>
              <a:rPr lang="en-US" dirty="0"/>
              <a:t>.</a:t>
            </a:r>
          </a:p>
        </p:txBody>
      </p:sp>
      <p:sp>
        <p:nvSpPr>
          <p:cNvPr id="4" name="Footer Placeholder 3">
            <a:extLst>
              <a:ext uri="{FF2B5EF4-FFF2-40B4-BE49-F238E27FC236}">
                <a16:creationId xmlns:a16="http://schemas.microsoft.com/office/drawing/2014/main" id="{8E71A8AE-993F-4B75-BEC8-56F59B2EA4DC}"/>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14904B35-D344-4BD9-8C03-F4EA97BACA1F}"/>
              </a:ext>
            </a:extLst>
          </p:cNvPr>
          <p:cNvSpPr>
            <a:spLocks noGrp="1"/>
          </p:cNvSpPr>
          <p:nvPr>
            <p:ph type="sldNum" sz="quarter" idx="12"/>
          </p:nvPr>
        </p:nvSpPr>
        <p:spPr/>
        <p:txBody>
          <a:bodyPr/>
          <a:lstStyle/>
          <a:p>
            <a:fld id="{6310C9F9-0934-4110-9CDA-3AF9CFE07797}" type="slidenum">
              <a:rPr lang="en-US" smtClean="0"/>
              <a:t>2</a:t>
            </a:fld>
            <a:endParaRPr lang="en-US"/>
          </a:p>
        </p:txBody>
      </p:sp>
      <p:sp>
        <p:nvSpPr>
          <p:cNvPr id="6" name="Date Placeholder 5"/>
          <p:cNvSpPr>
            <a:spLocks noGrp="1"/>
          </p:cNvSpPr>
          <p:nvPr>
            <p:ph type="dt" sz="half" idx="10"/>
          </p:nvPr>
        </p:nvSpPr>
        <p:spPr/>
        <p:txBody>
          <a:bodyPr/>
          <a:lstStyle/>
          <a:p>
            <a:fld id="{EBCB6C65-E3D3-41B7-AED0-797B8FA08CB3}" type="datetime1">
              <a:rPr lang="en-US" smtClean="0"/>
              <a:t>09/02/2022</a:t>
            </a:fld>
            <a:endParaRPr lang="en-US"/>
          </a:p>
        </p:txBody>
      </p:sp>
    </p:spTree>
    <p:extLst>
      <p:ext uri="{BB962C8B-B14F-4D97-AF65-F5344CB8AC3E}">
        <p14:creationId xmlns:p14="http://schemas.microsoft.com/office/powerpoint/2010/main" val="1828951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A020-9D17-4C5C-8EC1-C595507BFFE3}"/>
              </a:ext>
            </a:extLst>
          </p:cNvPr>
          <p:cNvSpPr>
            <a:spLocks noGrp="1"/>
          </p:cNvSpPr>
          <p:nvPr>
            <p:ph type="title"/>
          </p:nvPr>
        </p:nvSpPr>
        <p:spPr/>
        <p:txBody>
          <a:bodyPr/>
          <a:lstStyle/>
          <a:p>
            <a:r>
              <a:rPr lang="en-US" dirty="0"/>
              <a:t>Quantiles – Note</a:t>
            </a:r>
          </a:p>
        </p:txBody>
      </p:sp>
      <p:sp>
        <p:nvSpPr>
          <p:cNvPr id="4" name="Footer Placeholder 3">
            <a:extLst>
              <a:ext uri="{FF2B5EF4-FFF2-40B4-BE49-F238E27FC236}">
                <a16:creationId xmlns:a16="http://schemas.microsoft.com/office/drawing/2014/main" id="{84B3FFAB-E8D0-4F68-9FEB-61AFFDC5128E}"/>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53BE2254-B5B1-43A9-9C26-0109BAD6FFFA}"/>
              </a:ext>
            </a:extLst>
          </p:cNvPr>
          <p:cNvSpPr>
            <a:spLocks noGrp="1"/>
          </p:cNvSpPr>
          <p:nvPr>
            <p:ph type="sldNum" sz="quarter" idx="12"/>
          </p:nvPr>
        </p:nvSpPr>
        <p:spPr/>
        <p:txBody>
          <a:bodyPr/>
          <a:lstStyle/>
          <a:p>
            <a:fld id="{6310C9F9-0934-4110-9CDA-3AF9CFE07797}" type="slidenum">
              <a:rPr lang="en-US" smtClean="0"/>
              <a:t>20</a:t>
            </a:fld>
            <a:endParaRPr lang="en-US"/>
          </a:p>
        </p:txBody>
      </p:sp>
      <p:sp>
        <p:nvSpPr>
          <p:cNvPr id="9" name="TextBox 8">
            <a:extLst>
              <a:ext uri="{FF2B5EF4-FFF2-40B4-BE49-F238E27FC236}">
                <a16:creationId xmlns:a16="http://schemas.microsoft.com/office/drawing/2014/main" id="{FC028C31-6D4A-4043-AF0E-7DC3AA4F4214}"/>
              </a:ext>
            </a:extLst>
          </p:cNvPr>
          <p:cNvSpPr txBox="1"/>
          <p:nvPr/>
        </p:nvSpPr>
        <p:spPr>
          <a:xfrm>
            <a:off x="1273796" y="2782391"/>
            <a:ext cx="10080004" cy="2677656"/>
          </a:xfrm>
          <a:prstGeom prst="rect">
            <a:avLst/>
          </a:prstGeom>
          <a:noFill/>
        </p:spPr>
        <p:txBody>
          <a:bodyPr wrap="none" rtlCol="0">
            <a:spAutoFit/>
          </a:bodyPr>
          <a:lstStyle/>
          <a:p>
            <a:r>
              <a:rPr lang="fr-FR" sz="2400" dirty="0"/>
              <a:t>&gt; </a:t>
            </a:r>
            <a:r>
              <a:rPr lang="fr-FR" sz="2400" dirty="0">
                <a:solidFill>
                  <a:srgbClr val="0000FF"/>
                </a:solidFill>
              </a:rPr>
              <a:t>quantile</a:t>
            </a:r>
            <a:r>
              <a:rPr lang="fr-FR" sz="2400" dirty="0"/>
              <a:t>(</a:t>
            </a:r>
            <a:r>
              <a:rPr lang="fr-FR" sz="2400" dirty="0" err="1"/>
              <a:t>CPUtime</a:t>
            </a:r>
            <a:r>
              <a:rPr lang="fr-FR" sz="2400" dirty="0"/>
              <a:t>, </a:t>
            </a:r>
            <a:r>
              <a:rPr lang="fr-FR" sz="2400" dirty="0" err="1"/>
              <a:t>probs</a:t>
            </a:r>
            <a:r>
              <a:rPr lang="fr-FR" sz="2400" dirty="0"/>
              <a:t> = c(0, 0.1,0.25, 0.3, 0.5,0.75,0.95, 1), </a:t>
            </a:r>
            <a:r>
              <a:rPr lang="fr-FR" sz="2400" dirty="0">
                <a:solidFill>
                  <a:srgbClr val="0000FF"/>
                </a:solidFill>
              </a:rPr>
              <a:t>type=1</a:t>
            </a:r>
            <a:r>
              <a:rPr lang="fr-FR" sz="2400" dirty="0"/>
              <a:t>)</a:t>
            </a:r>
          </a:p>
          <a:p>
            <a:r>
              <a:rPr lang="fr-FR" sz="2400" dirty="0"/>
              <a:t>  0%  	10%  	25%  	30%  	50%  	75%  	95% 	100% </a:t>
            </a:r>
          </a:p>
          <a:p>
            <a:r>
              <a:rPr lang="fr-FR" sz="2400" dirty="0"/>
              <a:t>   9   	19   	34   	35   	42   	59   	89  	139</a:t>
            </a:r>
          </a:p>
          <a:p>
            <a:endParaRPr lang="fr-FR" sz="2400" dirty="0"/>
          </a:p>
          <a:p>
            <a:r>
              <a:rPr lang="fr-FR" sz="2400" dirty="0"/>
              <a:t>&gt; </a:t>
            </a:r>
            <a:r>
              <a:rPr lang="fr-FR" sz="2400" dirty="0">
                <a:solidFill>
                  <a:srgbClr val="0000FF"/>
                </a:solidFill>
              </a:rPr>
              <a:t>quantile</a:t>
            </a:r>
            <a:r>
              <a:rPr lang="fr-FR" sz="2400" dirty="0"/>
              <a:t>(</a:t>
            </a:r>
            <a:r>
              <a:rPr lang="fr-FR" sz="2400" dirty="0" err="1"/>
              <a:t>CPUtime</a:t>
            </a:r>
            <a:r>
              <a:rPr lang="fr-FR" sz="2400" dirty="0"/>
              <a:t>, </a:t>
            </a:r>
            <a:r>
              <a:rPr lang="fr-FR" sz="2400" dirty="0" err="1"/>
              <a:t>probs</a:t>
            </a:r>
            <a:r>
              <a:rPr lang="fr-FR" sz="2400" dirty="0"/>
              <a:t> = c(0, 0.1,0.25, 0.3, 0.5,0.75,0.95, 1), </a:t>
            </a:r>
            <a:r>
              <a:rPr lang="fr-FR" sz="2400" dirty="0">
                <a:solidFill>
                  <a:srgbClr val="0000FF"/>
                </a:solidFill>
              </a:rPr>
              <a:t>type=7</a:t>
            </a:r>
            <a:r>
              <a:rPr lang="fr-FR" sz="2400" dirty="0"/>
              <a:t>)</a:t>
            </a:r>
          </a:p>
          <a:p>
            <a:r>
              <a:rPr lang="fr-FR" sz="2400" dirty="0"/>
              <a:t>    0%	10%	25%	30%    50%    75%    95%   100% </a:t>
            </a:r>
          </a:p>
          <a:p>
            <a:r>
              <a:rPr lang="fr-FR" sz="2400" dirty="0"/>
              <a:t>  9.00  21.70  34.25  35.00  42.50  58.25  85.85 139.00</a:t>
            </a:r>
            <a:endParaRPr lang="en-US" sz="2400" dirty="0"/>
          </a:p>
        </p:txBody>
      </p:sp>
      <p:pic>
        <p:nvPicPr>
          <p:cNvPr id="10" name="Picture 2" descr="R-Programming 1.0.0 Apk (Android 4.0.x - Ice Cream Sandwich) | APK Tools">
            <a:extLst>
              <a:ext uri="{FF2B5EF4-FFF2-40B4-BE49-F238E27FC236}">
                <a16:creationId xmlns:a16="http://schemas.microsoft.com/office/drawing/2014/main" id="{4C5C27A0-BAC1-41F6-B7FB-F050BFC26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67" y="2877913"/>
            <a:ext cx="714375" cy="7143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60D335E-FCF8-41A4-A982-BE16104C5BA5}"/>
              </a:ext>
            </a:extLst>
          </p:cNvPr>
          <p:cNvSpPr txBox="1"/>
          <p:nvPr/>
        </p:nvSpPr>
        <p:spPr>
          <a:xfrm>
            <a:off x="1138646" y="1277072"/>
            <a:ext cx="10215154" cy="1200329"/>
          </a:xfrm>
          <a:prstGeom prst="rect">
            <a:avLst/>
          </a:prstGeom>
          <a:solidFill>
            <a:schemeClr val="accent3">
              <a:lumMod val="20000"/>
              <a:lumOff val="80000"/>
            </a:schemeClr>
          </a:solidFill>
          <a:ln>
            <a:solidFill>
              <a:srgbClr val="C00000"/>
            </a:solidFill>
          </a:ln>
        </p:spPr>
        <p:txBody>
          <a:bodyPr wrap="square" rtlCol="0">
            <a:spAutoFit/>
          </a:bodyPr>
          <a:lstStyle/>
          <a:p>
            <a:r>
              <a:rPr lang="fr-FR" sz="2400" dirty="0">
                <a:solidFill>
                  <a:srgbClr val="0000FF"/>
                </a:solidFill>
              </a:rPr>
              <a:t>&gt; sort(</a:t>
            </a:r>
            <a:r>
              <a:rPr lang="fr-FR" sz="2400" dirty="0" err="1">
                <a:solidFill>
                  <a:srgbClr val="0000FF"/>
                </a:solidFill>
              </a:rPr>
              <a:t>CPUtime</a:t>
            </a:r>
            <a:r>
              <a:rPr lang="fr-FR" sz="2400" dirty="0">
                <a:solidFill>
                  <a:srgbClr val="0000FF"/>
                </a:solidFill>
              </a:rPr>
              <a:t>)</a:t>
            </a:r>
          </a:p>
          <a:p>
            <a:r>
              <a:rPr lang="fr-FR" sz="2400" dirty="0"/>
              <a:t> [1]   </a:t>
            </a:r>
            <a:r>
              <a:rPr lang="fr-FR" sz="2400" dirty="0">
                <a:solidFill>
                  <a:srgbClr val="0000FF"/>
                </a:solidFill>
              </a:rPr>
              <a:t>9</a:t>
            </a:r>
            <a:r>
              <a:rPr lang="fr-FR" sz="2400" dirty="0"/>
              <a:t>  15  </a:t>
            </a:r>
            <a:r>
              <a:rPr lang="fr-FR" sz="2400" dirty="0">
                <a:solidFill>
                  <a:srgbClr val="0000FF"/>
                </a:solidFill>
              </a:rPr>
              <a:t>19</a:t>
            </a:r>
            <a:r>
              <a:rPr lang="fr-FR" sz="2400" dirty="0"/>
              <a:t>  22  24  25  30  </a:t>
            </a:r>
            <a:r>
              <a:rPr lang="fr-FR" sz="2400" dirty="0">
                <a:solidFill>
                  <a:srgbClr val="0000FF"/>
                </a:solidFill>
              </a:rPr>
              <a:t>34</a:t>
            </a:r>
            <a:r>
              <a:rPr lang="fr-FR" sz="2400" dirty="0"/>
              <a:t>  35  </a:t>
            </a:r>
            <a:r>
              <a:rPr lang="fr-FR" sz="2400" dirty="0">
                <a:solidFill>
                  <a:srgbClr val="0000FF"/>
                </a:solidFill>
              </a:rPr>
              <a:t>35</a:t>
            </a:r>
            <a:r>
              <a:rPr lang="fr-FR" sz="2400" dirty="0"/>
              <a:t>  36  36  37  38  </a:t>
            </a:r>
            <a:r>
              <a:rPr lang="fr-FR" sz="2400" dirty="0">
                <a:solidFill>
                  <a:srgbClr val="0000FF"/>
                </a:solidFill>
              </a:rPr>
              <a:t>42</a:t>
            </a:r>
            <a:r>
              <a:rPr lang="fr-FR" sz="2400" dirty="0"/>
              <a:t>  43  46</a:t>
            </a:r>
          </a:p>
          <a:p>
            <a:r>
              <a:rPr lang="fr-FR" sz="2400" dirty="0"/>
              <a:t>[18]  48  54  55  56  56  </a:t>
            </a:r>
            <a:r>
              <a:rPr lang="fr-FR" sz="2400" dirty="0">
                <a:solidFill>
                  <a:srgbClr val="0000FF"/>
                </a:solidFill>
              </a:rPr>
              <a:t>59</a:t>
            </a:r>
            <a:r>
              <a:rPr lang="fr-FR" sz="2400" dirty="0"/>
              <a:t>  62  69  70  82  82  </a:t>
            </a:r>
            <a:r>
              <a:rPr lang="fr-FR" sz="2400" dirty="0">
                <a:solidFill>
                  <a:srgbClr val="0000FF"/>
                </a:solidFill>
              </a:rPr>
              <a:t>89</a:t>
            </a:r>
            <a:r>
              <a:rPr lang="fr-FR" sz="2400" dirty="0"/>
              <a:t> </a:t>
            </a:r>
            <a:r>
              <a:rPr lang="fr-FR" sz="2400" dirty="0">
                <a:solidFill>
                  <a:srgbClr val="0000FF"/>
                </a:solidFill>
              </a:rPr>
              <a:t>139</a:t>
            </a:r>
            <a:endParaRPr lang="en-US" sz="2400" dirty="0">
              <a:solidFill>
                <a:srgbClr val="0000FF"/>
              </a:solidFill>
            </a:endParaRPr>
          </a:p>
        </p:txBody>
      </p:sp>
      <p:sp>
        <p:nvSpPr>
          <p:cNvPr id="3" name="Date Placeholder 2"/>
          <p:cNvSpPr>
            <a:spLocks noGrp="1"/>
          </p:cNvSpPr>
          <p:nvPr>
            <p:ph type="dt" sz="half" idx="10"/>
          </p:nvPr>
        </p:nvSpPr>
        <p:spPr/>
        <p:txBody>
          <a:bodyPr/>
          <a:lstStyle/>
          <a:p>
            <a:fld id="{8C7E015F-7C25-4402-8043-130967EC3E4D}" type="datetime1">
              <a:rPr lang="en-US" smtClean="0"/>
              <a:t>09/02/2022</a:t>
            </a:fld>
            <a:endParaRPr lang="en-US"/>
          </a:p>
        </p:txBody>
      </p:sp>
    </p:spTree>
    <p:extLst>
      <p:ext uri="{BB962C8B-B14F-4D97-AF65-F5344CB8AC3E}">
        <p14:creationId xmlns:p14="http://schemas.microsoft.com/office/powerpoint/2010/main" val="415764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F525-7364-4580-A2DF-C9CD762ACEAE}"/>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5B5FF318-B651-4D4E-A958-D247F4B3753C}"/>
              </a:ext>
            </a:extLst>
          </p:cNvPr>
          <p:cNvSpPr>
            <a:spLocks noGrp="1"/>
          </p:cNvSpPr>
          <p:nvPr>
            <p:ph idx="1"/>
          </p:nvPr>
        </p:nvSpPr>
        <p:spPr>
          <a:xfrm>
            <a:off x="838200" y="1253331"/>
            <a:ext cx="10515600" cy="4351338"/>
          </a:xfrm>
        </p:spPr>
        <p:txBody>
          <a:bodyPr>
            <a:normAutofit/>
          </a:bodyPr>
          <a:lstStyle/>
          <a:p>
            <a:pPr marL="0" indent="0">
              <a:buNone/>
            </a:pPr>
            <a:r>
              <a:rPr lang="en-US" dirty="0"/>
              <a:t>(Ex.6-38) The female students in an undergraduate engineering core course at ASU self-reported their heights to the nearest inch. The sorted data follow. Calculate the quartiles q</a:t>
            </a:r>
            <a:r>
              <a:rPr lang="en-US" baseline="-25000" dirty="0"/>
              <a:t>1</a:t>
            </a:r>
            <a:r>
              <a:rPr lang="en-US" dirty="0"/>
              <a:t>, q</a:t>
            </a:r>
            <a:r>
              <a:rPr lang="en-US" baseline="-25000" dirty="0"/>
              <a:t>2</a:t>
            </a:r>
            <a:r>
              <a:rPr lang="en-US" dirty="0"/>
              <a:t>, q</a:t>
            </a:r>
            <a:r>
              <a:rPr lang="en-US" baseline="-25000" dirty="0"/>
              <a:t>3</a:t>
            </a:r>
            <a:r>
              <a:rPr lang="en-US" dirty="0"/>
              <a:t>.</a:t>
            </a:r>
          </a:p>
          <a:p>
            <a:pPr marL="0" indent="0">
              <a:buNone/>
            </a:pPr>
            <a:r>
              <a:rPr lang="en-US" dirty="0"/>
              <a:t>59 60 61 61 62 62 63 63 64 64 64 64 65 65 65 65 65 65 65 65 65 66 66 66 67 67 67 67 67 67 68 68 68 68 69 69 69</a:t>
            </a:r>
          </a:p>
          <a:p>
            <a:pPr marL="0" indent="0">
              <a:buNone/>
            </a:pPr>
            <a:r>
              <a:rPr lang="en-US" dirty="0"/>
              <a:t>---</a:t>
            </a:r>
          </a:p>
          <a:p>
            <a:pPr marL="0" indent="0">
              <a:buNone/>
            </a:pPr>
            <a:r>
              <a:rPr lang="en-US" dirty="0"/>
              <a:t>n = 37, (n+1)/4 = 9.5, 2(n+1)/4 = 19, 3(n+1)/4 = 28.5</a:t>
            </a:r>
          </a:p>
          <a:p>
            <a:r>
              <a:rPr lang="en-US" dirty="0"/>
              <a:t>q</a:t>
            </a:r>
            <a:r>
              <a:rPr lang="en-US" baseline="-25000" dirty="0"/>
              <a:t>1</a:t>
            </a:r>
            <a:r>
              <a:rPr lang="en-US" dirty="0"/>
              <a:t> = 64</a:t>
            </a:r>
          </a:p>
          <a:p>
            <a:r>
              <a:rPr lang="en-US" dirty="0"/>
              <a:t>q</a:t>
            </a:r>
            <a:r>
              <a:rPr lang="en-US" baseline="-25000" dirty="0"/>
              <a:t>3</a:t>
            </a:r>
            <a:r>
              <a:rPr lang="en-US" dirty="0"/>
              <a:t> = 67</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268EE083-111E-41DE-B445-D55EA98CB32B}"/>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FC0EFF95-E0FC-4F41-A49D-1915B8832AF2}"/>
              </a:ext>
            </a:extLst>
          </p:cNvPr>
          <p:cNvSpPr>
            <a:spLocks noGrp="1"/>
          </p:cNvSpPr>
          <p:nvPr>
            <p:ph type="sldNum" sz="quarter" idx="12"/>
          </p:nvPr>
        </p:nvSpPr>
        <p:spPr/>
        <p:txBody>
          <a:bodyPr/>
          <a:lstStyle/>
          <a:p>
            <a:fld id="{6310C9F9-0934-4110-9CDA-3AF9CFE07797}" type="slidenum">
              <a:rPr lang="en-US" smtClean="0"/>
              <a:t>21</a:t>
            </a:fld>
            <a:endParaRPr lang="en-US"/>
          </a:p>
        </p:txBody>
      </p:sp>
      <p:sp>
        <p:nvSpPr>
          <p:cNvPr id="6" name="Date Placeholder 5"/>
          <p:cNvSpPr>
            <a:spLocks noGrp="1"/>
          </p:cNvSpPr>
          <p:nvPr>
            <p:ph type="dt" sz="half" idx="10"/>
          </p:nvPr>
        </p:nvSpPr>
        <p:spPr/>
        <p:txBody>
          <a:bodyPr/>
          <a:lstStyle/>
          <a:p>
            <a:fld id="{01ABD8FF-6E9B-4327-8C81-4B7FA2C1940E}" type="datetime1">
              <a:rPr lang="en-US" smtClean="0"/>
              <a:t>09/02/2022</a:t>
            </a:fld>
            <a:endParaRPr lang="en-US"/>
          </a:p>
        </p:txBody>
      </p:sp>
    </p:spTree>
    <p:extLst>
      <p:ext uri="{BB962C8B-B14F-4D97-AF65-F5344CB8AC3E}">
        <p14:creationId xmlns:p14="http://schemas.microsoft.com/office/powerpoint/2010/main" val="2037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B7A2-D068-471D-81B2-C236C0F3CEB0}"/>
              </a:ext>
            </a:extLst>
          </p:cNvPr>
          <p:cNvSpPr>
            <a:spLocks noGrp="1"/>
          </p:cNvSpPr>
          <p:nvPr>
            <p:ph type="title"/>
          </p:nvPr>
        </p:nvSpPr>
        <p:spPr/>
        <p:txBody>
          <a:bodyPr/>
          <a:lstStyle/>
          <a:p>
            <a:r>
              <a:rPr lang="en-US" dirty="0"/>
              <a:t>Sample range</a:t>
            </a:r>
          </a:p>
        </p:txBody>
      </p:sp>
      <p:sp>
        <p:nvSpPr>
          <p:cNvPr id="3" name="Content Placeholder 2">
            <a:extLst>
              <a:ext uri="{FF2B5EF4-FFF2-40B4-BE49-F238E27FC236}">
                <a16:creationId xmlns:a16="http://schemas.microsoft.com/office/drawing/2014/main" id="{33DBAE16-38FC-413A-A0FF-DE0F4D349F9E}"/>
              </a:ext>
            </a:extLst>
          </p:cNvPr>
          <p:cNvSpPr>
            <a:spLocks noGrp="1"/>
          </p:cNvSpPr>
          <p:nvPr>
            <p:ph idx="1"/>
          </p:nvPr>
        </p:nvSpPr>
        <p:spPr>
          <a:xfrm>
            <a:off x="838200" y="2367271"/>
            <a:ext cx="10515600" cy="2925947"/>
          </a:xfrm>
        </p:spPr>
        <p:txBody>
          <a:bodyPr/>
          <a:lstStyle/>
          <a:p>
            <a:pPr marL="0" indent="0">
              <a:buNone/>
            </a:pPr>
            <a:r>
              <a:rPr lang="fr-FR" dirty="0">
                <a:solidFill>
                  <a:srgbClr val="0000FF"/>
                </a:solidFill>
              </a:rPr>
              <a:t>&gt; sort(CPUtime)</a:t>
            </a:r>
          </a:p>
          <a:p>
            <a:pPr marL="0" indent="0" algn="l">
              <a:buNone/>
            </a:pPr>
            <a:r>
              <a:rPr lang="fr-FR" sz="2600" dirty="0"/>
              <a:t>[1]   </a:t>
            </a:r>
            <a:r>
              <a:rPr lang="fr-FR" sz="2600" dirty="0">
                <a:solidFill>
                  <a:srgbClr val="0000FF"/>
                </a:solidFill>
              </a:rPr>
              <a:t>9</a:t>
            </a:r>
            <a:r>
              <a:rPr lang="fr-FR" sz="2600" dirty="0"/>
              <a:t>  15  19  22  24  25  30  34  35  35  36  36  37  38  42  43  46</a:t>
            </a:r>
          </a:p>
          <a:p>
            <a:pPr marL="0" indent="0" algn="l">
              <a:buNone/>
            </a:pPr>
            <a:r>
              <a:rPr lang="fr-FR" sz="2600" dirty="0"/>
              <a:t>[18]  48  54  55  56  56  59  62  69  70  82  82  89 </a:t>
            </a:r>
            <a:r>
              <a:rPr lang="fr-FR" sz="2600" dirty="0">
                <a:solidFill>
                  <a:srgbClr val="0000FF"/>
                </a:solidFill>
              </a:rPr>
              <a:t>139</a:t>
            </a:r>
            <a:endParaRPr lang="en-US" sz="2600" dirty="0">
              <a:solidFill>
                <a:srgbClr val="0000FF"/>
              </a:solidFill>
            </a:endParaRPr>
          </a:p>
          <a:p>
            <a:pPr marL="0" indent="0">
              <a:buNone/>
            </a:pPr>
            <a:endParaRPr lang="en-US" dirty="0"/>
          </a:p>
          <a:p>
            <a:pPr marL="0" indent="0">
              <a:buNone/>
            </a:pPr>
            <a:r>
              <a:rPr lang="en-US" dirty="0">
                <a:sym typeface="Wingdings" panose="05000000000000000000" pitchFamily="2" charset="2"/>
              </a:rPr>
              <a:t> r = max(x</a:t>
            </a:r>
            <a:r>
              <a:rPr lang="en-US" baseline="-25000" dirty="0">
                <a:sym typeface="Wingdings" panose="05000000000000000000" pitchFamily="2" charset="2"/>
              </a:rPr>
              <a:t>i</a:t>
            </a:r>
            <a:r>
              <a:rPr lang="en-US" dirty="0">
                <a:sym typeface="Wingdings" panose="05000000000000000000" pitchFamily="2" charset="2"/>
              </a:rPr>
              <a:t>) – min(x</a:t>
            </a:r>
            <a:r>
              <a:rPr lang="en-US" baseline="-25000" dirty="0">
                <a:sym typeface="Wingdings" panose="05000000000000000000" pitchFamily="2" charset="2"/>
              </a:rPr>
              <a:t>i</a:t>
            </a:r>
            <a:r>
              <a:rPr lang="en-US" dirty="0">
                <a:sym typeface="Wingdings" panose="05000000000000000000" pitchFamily="2" charset="2"/>
              </a:rPr>
              <a:t>) = 139 – 9 = 130</a:t>
            </a:r>
            <a:endParaRPr lang="en-US" dirty="0"/>
          </a:p>
        </p:txBody>
      </p:sp>
      <p:sp>
        <p:nvSpPr>
          <p:cNvPr id="4" name="Footer Placeholder 3">
            <a:extLst>
              <a:ext uri="{FF2B5EF4-FFF2-40B4-BE49-F238E27FC236}">
                <a16:creationId xmlns:a16="http://schemas.microsoft.com/office/drawing/2014/main" id="{A94278E0-2E51-4B56-87B5-36C031F0AB77}"/>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752BC296-EAEF-42D8-8542-4A18313C8390}"/>
              </a:ext>
            </a:extLst>
          </p:cNvPr>
          <p:cNvSpPr>
            <a:spLocks noGrp="1"/>
          </p:cNvSpPr>
          <p:nvPr>
            <p:ph type="sldNum" sz="quarter" idx="12"/>
          </p:nvPr>
        </p:nvSpPr>
        <p:spPr/>
        <p:txBody>
          <a:bodyPr/>
          <a:lstStyle/>
          <a:p>
            <a:fld id="{6310C9F9-0934-4110-9CDA-3AF9CFE07797}" type="slidenum">
              <a:rPr lang="en-US" smtClean="0"/>
              <a:t>22</a:t>
            </a:fld>
            <a:endParaRPr lang="en-US"/>
          </a:p>
        </p:txBody>
      </p:sp>
      <p:sp>
        <p:nvSpPr>
          <p:cNvPr id="6" name="Date Placeholder 5"/>
          <p:cNvSpPr>
            <a:spLocks noGrp="1"/>
          </p:cNvSpPr>
          <p:nvPr>
            <p:ph type="dt" sz="half" idx="10"/>
          </p:nvPr>
        </p:nvSpPr>
        <p:spPr/>
        <p:txBody>
          <a:bodyPr/>
          <a:lstStyle/>
          <a:p>
            <a:fld id="{7C7067C5-CD9B-4996-9A7F-6FC9E4A872C6}" type="datetime1">
              <a:rPr lang="en-US" smtClean="0"/>
              <a:t>09/02/2022</a:t>
            </a:fld>
            <a:endParaRPr lang="en-US"/>
          </a:p>
        </p:txBody>
      </p:sp>
      <p:sp>
        <p:nvSpPr>
          <p:cNvPr id="7" name="Rounded Rectangle 6"/>
          <p:cNvSpPr/>
          <p:nvPr/>
        </p:nvSpPr>
        <p:spPr>
          <a:xfrm>
            <a:off x="1159096" y="1352282"/>
            <a:ext cx="9723550" cy="708338"/>
          </a:xfrm>
          <a:prstGeom prst="roundRect">
            <a:avLst/>
          </a:prstGeom>
          <a:solidFill>
            <a:schemeClr val="accent3">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Sample range r = max(x</a:t>
            </a:r>
            <a:r>
              <a:rPr lang="en-US" sz="2400" baseline="-25000">
                <a:solidFill>
                  <a:schemeClr val="tx1"/>
                </a:solidFill>
              </a:rPr>
              <a:t>i</a:t>
            </a:r>
            <a:r>
              <a:rPr lang="en-US" sz="2400">
                <a:solidFill>
                  <a:schemeClr val="tx1"/>
                </a:solidFill>
              </a:rPr>
              <a:t>) – min(x</a:t>
            </a:r>
            <a:r>
              <a:rPr lang="en-US" sz="2400" baseline="-25000">
                <a:solidFill>
                  <a:schemeClr val="tx1"/>
                </a:solidFill>
              </a:rPr>
              <a:t>i</a:t>
            </a:r>
            <a:r>
              <a:rPr lang="en-US" sz="2400">
                <a:solidFill>
                  <a:schemeClr val="tx1"/>
                </a:solidFill>
              </a:rPr>
              <a:t>)</a:t>
            </a:r>
          </a:p>
        </p:txBody>
      </p:sp>
    </p:spTree>
    <p:extLst>
      <p:ext uri="{BB962C8B-B14F-4D97-AF65-F5344CB8AC3E}">
        <p14:creationId xmlns:p14="http://schemas.microsoft.com/office/powerpoint/2010/main" val="3187824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1AE3-6EDC-49C7-9CF0-58DCEF50D451}"/>
              </a:ext>
            </a:extLst>
          </p:cNvPr>
          <p:cNvSpPr>
            <a:spLocks noGrp="1"/>
          </p:cNvSpPr>
          <p:nvPr>
            <p:ph type="title"/>
          </p:nvPr>
        </p:nvSpPr>
        <p:spPr/>
        <p:txBody>
          <a:bodyPr/>
          <a:lstStyle/>
          <a:p>
            <a:r>
              <a:rPr lang="en-US" dirty="0"/>
              <a:t>Stem-and-leaf diagrams</a:t>
            </a:r>
          </a:p>
        </p:txBody>
      </p:sp>
      <p:sp>
        <p:nvSpPr>
          <p:cNvPr id="3" name="Content Placeholder 2">
            <a:extLst>
              <a:ext uri="{FF2B5EF4-FFF2-40B4-BE49-F238E27FC236}">
                <a16:creationId xmlns:a16="http://schemas.microsoft.com/office/drawing/2014/main" id="{D04C2BB3-B134-48E4-94C8-875DF64269E2}"/>
              </a:ext>
            </a:extLst>
          </p:cNvPr>
          <p:cNvSpPr>
            <a:spLocks noGrp="1"/>
          </p:cNvSpPr>
          <p:nvPr>
            <p:ph idx="1"/>
          </p:nvPr>
        </p:nvSpPr>
        <p:spPr>
          <a:xfrm>
            <a:off x="838200" y="1362715"/>
            <a:ext cx="10515600" cy="4351338"/>
          </a:xfrm>
        </p:spPr>
        <p:txBody>
          <a:bodyPr/>
          <a:lstStyle/>
          <a:p>
            <a:r>
              <a:rPr lang="en-US" dirty="0"/>
              <a:t>Each number in the data point x</a:t>
            </a:r>
            <a:r>
              <a:rPr lang="en-US" baseline="-25000" dirty="0"/>
              <a:t>1</a:t>
            </a:r>
            <a:r>
              <a:rPr lang="en-US" dirty="0"/>
              <a:t>, x</a:t>
            </a:r>
            <a:r>
              <a:rPr lang="en-US" baseline="-25000" dirty="0"/>
              <a:t>2</a:t>
            </a:r>
            <a:r>
              <a:rPr lang="en-US" dirty="0"/>
              <a:t>, …, </a:t>
            </a:r>
            <a:r>
              <a:rPr lang="en-US" dirty="0" err="1"/>
              <a:t>x</a:t>
            </a:r>
            <a:r>
              <a:rPr lang="en-US" baseline="-25000" dirty="0" err="1"/>
              <a:t>n</a:t>
            </a:r>
            <a:r>
              <a:rPr lang="en-US" dirty="0"/>
              <a:t> consists of at least two digits</a:t>
            </a:r>
          </a:p>
          <a:p>
            <a:r>
              <a:rPr lang="en-US" dirty="0"/>
              <a:t>Steps to construct stem-and leaf diagram</a:t>
            </a:r>
          </a:p>
          <a:p>
            <a:pPr lvl="1"/>
            <a:r>
              <a:rPr lang="en-US" dirty="0"/>
              <a:t>(1) divide each x</a:t>
            </a:r>
            <a:r>
              <a:rPr lang="en-US" baseline="-25000" dirty="0"/>
              <a:t>i</a:t>
            </a:r>
            <a:r>
              <a:rPr lang="en-US" dirty="0"/>
              <a:t> into two parts: a </a:t>
            </a:r>
            <a:r>
              <a:rPr lang="en-US" dirty="0">
                <a:solidFill>
                  <a:srgbClr val="C00000"/>
                </a:solidFill>
              </a:rPr>
              <a:t>stem</a:t>
            </a:r>
            <a:r>
              <a:rPr lang="en-US" dirty="0"/>
              <a:t>: one or more of leading digits; and a </a:t>
            </a:r>
            <a:r>
              <a:rPr lang="en-US" dirty="0">
                <a:solidFill>
                  <a:srgbClr val="C00000"/>
                </a:solidFill>
              </a:rPr>
              <a:t>leaf</a:t>
            </a:r>
            <a:r>
              <a:rPr lang="en-US" dirty="0"/>
              <a:t>: the remaining digit</a:t>
            </a:r>
          </a:p>
          <a:p>
            <a:pPr lvl="1"/>
            <a:r>
              <a:rPr lang="en-US" dirty="0"/>
              <a:t>(2) List the stem values in a vertical</a:t>
            </a:r>
          </a:p>
          <a:p>
            <a:pPr lvl="1"/>
            <a:r>
              <a:rPr lang="en-US" dirty="0"/>
              <a:t>(3) Record the leaf beside its stem</a:t>
            </a:r>
          </a:p>
          <a:p>
            <a:pPr lvl="1"/>
            <a:r>
              <a:rPr lang="en-US" dirty="0"/>
              <a:t>(4) Write the units for stems and leaves</a:t>
            </a:r>
          </a:p>
        </p:txBody>
      </p:sp>
      <p:grpSp>
        <p:nvGrpSpPr>
          <p:cNvPr id="17" name="Group 16">
            <a:extLst>
              <a:ext uri="{FF2B5EF4-FFF2-40B4-BE49-F238E27FC236}">
                <a16:creationId xmlns:a16="http://schemas.microsoft.com/office/drawing/2014/main" id="{A82A1762-548C-4565-B9DD-8D3745A345BE}"/>
              </a:ext>
            </a:extLst>
          </p:cNvPr>
          <p:cNvGrpSpPr/>
          <p:nvPr/>
        </p:nvGrpSpPr>
        <p:grpSpPr>
          <a:xfrm>
            <a:off x="7045037" y="3418315"/>
            <a:ext cx="4218709" cy="2192482"/>
            <a:chOff x="6961909" y="3688773"/>
            <a:chExt cx="4218709" cy="2192482"/>
          </a:xfrm>
        </p:grpSpPr>
        <p:sp>
          <p:nvSpPr>
            <p:cNvPr id="4" name="TextBox 3">
              <a:extLst>
                <a:ext uri="{FF2B5EF4-FFF2-40B4-BE49-F238E27FC236}">
                  <a16:creationId xmlns:a16="http://schemas.microsoft.com/office/drawing/2014/main" id="{EDD3313C-DB0E-4C19-A705-F38F2D57AA44}"/>
                </a:ext>
              </a:extLst>
            </p:cNvPr>
            <p:cNvSpPr txBox="1"/>
            <p:nvPr/>
          </p:nvSpPr>
          <p:spPr>
            <a:xfrm>
              <a:off x="7215025" y="4031674"/>
              <a:ext cx="470000" cy="1631216"/>
            </a:xfrm>
            <a:prstGeom prst="rect">
              <a:avLst/>
            </a:prstGeom>
            <a:noFill/>
          </p:spPr>
          <p:txBody>
            <a:bodyPr wrap="none" rtlCol="0">
              <a:spAutoFit/>
            </a:bodyPr>
            <a:lstStyle/>
            <a:p>
              <a:r>
                <a:rPr lang="en-US" sz="2000" dirty="0">
                  <a:solidFill>
                    <a:srgbClr val="C00000"/>
                  </a:solidFill>
                </a:rPr>
                <a:t>2</a:t>
              </a:r>
              <a:r>
                <a:rPr lang="en-US" sz="2000" dirty="0">
                  <a:solidFill>
                    <a:srgbClr val="3333CC"/>
                  </a:solidFill>
                </a:rPr>
                <a:t>4</a:t>
              </a:r>
            </a:p>
            <a:p>
              <a:endParaRPr lang="en-US" sz="2000" dirty="0">
                <a:solidFill>
                  <a:srgbClr val="3333CC"/>
                </a:solidFill>
              </a:endParaRPr>
            </a:p>
            <a:p>
              <a:r>
                <a:rPr lang="en-US" sz="2000" dirty="0">
                  <a:solidFill>
                    <a:srgbClr val="C00000"/>
                  </a:solidFill>
                </a:rPr>
                <a:t>2</a:t>
              </a:r>
              <a:r>
                <a:rPr lang="en-US" sz="2000" dirty="0">
                  <a:solidFill>
                    <a:srgbClr val="3333CC"/>
                  </a:solidFill>
                </a:rPr>
                <a:t>9</a:t>
              </a:r>
            </a:p>
            <a:p>
              <a:endParaRPr lang="en-US" sz="2000" dirty="0">
                <a:solidFill>
                  <a:srgbClr val="3333CC"/>
                </a:solidFill>
              </a:endParaRPr>
            </a:p>
            <a:p>
              <a:r>
                <a:rPr lang="en-US" sz="2000" dirty="0">
                  <a:solidFill>
                    <a:srgbClr val="C00000"/>
                  </a:solidFill>
                </a:rPr>
                <a:t>2</a:t>
              </a:r>
              <a:r>
                <a:rPr lang="en-US" sz="2000" dirty="0">
                  <a:solidFill>
                    <a:srgbClr val="3333CC"/>
                  </a:solidFill>
                </a:rPr>
                <a:t>7</a:t>
              </a:r>
            </a:p>
          </p:txBody>
        </p:sp>
        <p:cxnSp>
          <p:nvCxnSpPr>
            <p:cNvPr id="6" name="Straight Arrow Connector 5">
              <a:extLst>
                <a:ext uri="{FF2B5EF4-FFF2-40B4-BE49-F238E27FC236}">
                  <a16:creationId xmlns:a16="http://schemas.microsoft.com/office/drawing/2014/main" id="{BCDA27D4-DFDA-4717-8C1C-8831A29A3B94}"/>
                </a:ext>
              </a:extLst>
            </p:cNvPr>
            <p:cNvCxnSpPr>
              <a:cxnSpLocks/>
            </p:cNvCxnSpPr>
            <p:nvPr/>
          </p:nvCxnSpPr>
          <p:spPr>
            <a:xfrm>
              <a:off x="7647708" y="4346576"/>
              <a:ext cx="939910" cy="28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9224C8C-419D-4DB9-B858-ADEE464CC7C8}"/>
                </a:ext>
              </a:extLst>
            </p:cNvPr>
            <p:cNvCxnSpPr>
              <a:stCxn id="4" idx="3"/>
            </p:cNvCxnSpPr>
            <p:nvPr/>
          </p:nvCxnSpPr>
          <p:spPr>
            <a:xfrm flipV="1">
              <a:off x="7685025" y="4634348"/>
              <a:ext cx="953555" cy="21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0B7AD8-2CA5-4B9C-BE39-7E1B8D535956}"/>
                </a:ext>
              </a:extLst>
            </p:cNvPr>
            <p:cNvCxnSpPr>
              <a:cxnSpLocks/>
            </p:cNvCxnSpPr>
            <p:nvPr/>
          </p:nvCxnSpPr>
          <p:spPr>
            <a:xfrm flipV="1">
              <a:off x="7642045" y="4634348"/>
              <a:ext cx="945573"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2A8C37F-931B-4BC8-84B6-6B46FCFA6F5C}"/>
                </a:ext>
              </a:extLst>
            </p:cNvPr>
            <p:cNvSpPr txBox="1"/>
            <p:nvPr/>
          </p:nvSpPr>
          <p:spPr>
            <a:xfrm>
              <a:off x="8410655" y="4031674"/>
              <a:ext cx="2310248" cy="892552"/>
            </a:xfrm>
            <a:prstGeom prst="rect">
              <a:avLst/>
            </a:prstGeom>
            <a:noFill/>
          </p:spPr>
          <p:txBody>
            <a:bodyPr wrap="none" rtlCol="0">
              <a:spAutoFit/>
            </a:bodyPr>
            <a:lstStyle/>
            <a:p>
              <a:r>
                <a:rPr lang="en-US" sz="2600" dirty="0"/>
                <a:t>Stem 	|    Leaf </a:t>
              </a:r>
            </a:p>
            <a:p>
              <a:r>
                <a:rPr lang="en-US" sz="2600" dirty="0">
                  <a:solidFill>
                    <a:srgbClr val="3333CC"/>
                  </a:solidFill>
                </a:rPr>
                <a:t>   </a:t>
              </a:r>
              <a:r>
                <a:rPr lang="en-US" sz="2600" dirty="0">
                  <a:solidFill>
                    <a:srgbClr val="C00000"/>
                  </a:solidFill>
                </a:rPr>
                <a:t>2</a:t>
              </a:r>
              <a:r>
                <a:rPr lang="en-US" sz="2600" dirty="0">
                  <a:solidFill>
                    <a:srgbClr val="3333CC"/>
                  </a:solidFill>
                </a:rPr>
                <a:t>  	</a:t>
              </a:r>
              <a:r>
                <a:rPr lang="en-US" sz="2600" dirty="0"/>
                <a:t>|</a:t>
              </a:r>
              <a:r>
                <a:rPr lang="en-US" sz="2600" dirty="0">
                  <a:solidFill>
                    <a:srgbClr val="3333CC"/>
                  </a:solidFill>
                </a:rPr>
                <a:t>    479</a:t>
              </a:r>
            </a:p>
          </p:txBody>
        </p:sp>
        <p:sp>
          <p:nvSpPr>
            <p:cNvPr id="16" name="Rectangle 15">
              <a:extLst>
                <a:ext uri="{FF2B5EF4-FFF2-40B4-BE49-F238E27FC236}">
                  <a16:creationId xmlns:a16="http://schemas.microsoft.com/office/drawing/2014/main" id="{C6C7D6A7-0445-4685-A130-F0805616BD45}"/>
                </a:ext>
              </a:extLst>
            </p:cNvPr>
            <p:cNvSpPr/>
            <p:nvPr/>
          </p:nvSpPr>
          <p:spPr>
            <a:xfrm>
              <a:off x="6961909" y="3688773"/>
              <a:ext cx="4218709" cy="2192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3B2AFADF-0DE1-4693-A62B-B574CE9337FE}"/>
              </a:ext>
            </a:extLst>
          </p:cNvPr>
          <p:cNvSpPr>
            <a:spLocks noGrp="1"/>
          </p:cNvSpPr>
          <p:nvPr>
            <p:ph type="ftr" sz="quarter" idx="11"/>
          </p:nvPr>
        </p:nvSpPr>
        <p:spPr/>
        <p:txBody>
          <a:bodyPr/>
          <a:lstStyle/>
          <a:p>
            <a:r>
              <a:rPr lang="en-US"/>
              <a:t>Chapter 6 - Random Sampling and Data Description</a:t>
            </a:r>
          </a:p>
        </p:txBody>
      </p:sp>
      <p:sp>
        <p:nvSpPr>
          <p:cNvPr id="7" name="Slide Number Placeholder 6">
            <a:extLst>
              <a:ext uri="{FF2B5EF4-FFF2-40B4-BE49-F238E27FC236}">
                <a16:creationId xmlns:a16="http://schemas.microsoft.com/office/drawing/2014/main" id="{718EF9B3-F7E5-4482-90C2-949DF98F533D}"/>
              </a:ext>
            </a:extLst>
          </p:cNvPr>
          <p:cNvSpPr>
            <a:spLocks noGrp="1"/>
          </p:cNvSpPr>
          <p:nvPr>
            <p:ph type="sldNum" sz="quarter" idx="12"/>
          </p:nvPr>
        </p:nvSpPr>
        <p:spPr/>
        <p:txBody>
          <a:bodyPr/>
          <a:lstStyle/>
          <a:p>
            <a:fld id="{6310C9F9-0934-4110-9CDA-3AF9CFE07797}" type="slidenum">
              <a:rPr lang="en-US" smtClean="0"/>
              <a:t>23</a:t>
            </a:fld>
            <a:endParaRPr lang="en-US"/>
          </a:p>
        </p:txBody>
      </p:sp>
      <p:sp>
        <p:nvSpPr>
          <p:cNvPr id="9" name="Date Placeholder 8"/>
          <p:cNvSpPr>
            <a:spLocks noGrp="1"/>
          </p:cNvSpPr>
          <p:nvPr>
            <p:ph type="dt" sz="half" idx="10"/>
          </p:nvPr>
        </p:nvSpPr>
        <p:spPr/>
        <p:txBody>
          <a:bodyPr/>
          <a:lstStyle/>
          <a:p>
            <a:fld id="{3282522B-9B59-46CB-A273-90C188DAA592}" type="datetime1">
              <a:rPr lang="en-US" smtClean="0"/>
              <a:t>09/02/2022</a:t>
            </a:fld>
            <a:endParaRPr lang="en-US"/>
          </a:p>
        </p:txBody>
      </p:sp>
    </p:spTree>
    <p:extLst>
      <p:ext uri="{BB962C8B-B14F-4D97-AF65-F5344CB8AC3E}">
        <p14:creationId xmlns:p14="http://schemas.microsoft.com/office/powerpoint/2010/main" val="2851421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1AE3-6EDC-49C7-9CF0-58DCEF50D451}"/>
              </a:ext>
            </a:extLst>
          </p:cNvPr>
          <p:cNvSpPr>
            <a:spLocks noGrp="1"/>
          </p:cNvSpPr>
          <p:nvPr>
            <p:ph type="title"/>
          </p:nvPr>
        </p:nvSpPr>
        <p:spPr/>
        <p:txBody>
          <a:bodyPr/>
          <a:lstStyle/>
          <a:p>
            <a:r>
              <a:rPr lang="en-US" dirty="0"/>
              <a:t>Stem-and-leaf diagrams - Ex</a:t>
            </a:r>
          </a:p>
        </p:txBody>
      </p:sp>
      <p:sp>
        <p:nvSpPr>
          <p:cNvPr id="3" name="Content Placeholder 2">
            <a:extLst>
              <a:ext uri="{FF2B5EF4-FFF2-40B4-BE49-F238E27FC236}">
                <a16:creationId xmlns:a16="http://schemas.microsoft.com/office/drawing/2014/main" id="{D04C2BB3-B134-48E4-94C8-875DF64269E2}"/>
              </a:ext>
            </a:extLst>
          </p:cNvPr>
          <p:cNvSpPr>
            <a:spLocks noGrp="1"/>
          </p:cNvSpPr>
          <p:nvPr>
            <p:ph idx="1"/>
          </p:nvPr>
        </p:nvSpPr>
        <p:spPr>
          <a:xfrm>
            <a:off x="838200" y="1253331"/>
            <a:ext cx="10515600" cy="4351338"/>
          </a:xfrm>
        </p:spPr>
        <p:txBody>
          <a:bodyPr/>
          <a:lstStyle/>
          <a:p>
            <a:pPr marL="0" indent="0" algn="l">
              <a:buNone/>
            </a:pPr>
            <a:r>
              <a:rPr lang="en-US" dirty="0"/>
              <a:t>(CPU time) 70 </a:t>
            </a:r>
            <a:r>
              <a:rPr lang="en-US" dirty="0">
                <a:solidFill>
                  <a:srgbClr val="00B050"/>
                </a:solidFill>
              </a:rPr>
              <a:t>36</a:t>
            </a:r>
            <a:r>
              <a:rPr lang="en-US" dirty="0"/>
              <a:t> 43 69 82 48 </a:t>
            </a:r>
            <a:r>
              <a:rPr lang="en-US" dirty="0">
                <a:solidFill>
                  <a:srgbClr val="00B050"/>
                </a:solidFill>
              </a:rPr>
              <a:t>34</a:t>
            </a:r>
            <a:r>
              <a:rPr lang="en-US" dirty="0"/>
              <a:t> 62 </a:t>
            </a:r>
            <a:r>
              <a:rPr lang="en-US" dirty="0">
                <a:solidFill>
                  <a:srgbClr val="00B050"/>
                </a:solidFill>
              </a:rPr>
              <a:t>35</a:t>
            </a:r>
            <a:r>
              <a:rPr lang="en-US" dirty="0"/>
              <a:t> </a:t>
            </a:r>
            <a:r>
              <a:rPr lang="en-US" dirty="0">
                <a:solidFill>
                  <a:srgbClr val="FF0000"/>
                </a:solidFill>
              </a:rPr>
              <a:t>15</a:t>
            </a:r>
            <a:r>
              <a:rPr lang="en-US" dirty="0"/>
              <a:t> 59 139 46 </a:t>
            </a:r>
            <a:r>
              <a:rPr lang="en-US" dirty="0">
                <a:solidFill>
                  <a:srgbClr val="00B050"/>
                </a:solidFill>
              </a:rPr>
              <a:t>37</a:t>
            </a:r>
            <a:r>
              <a:rPr lang="en-US" dirty="0"/>
              <a:t> 42 </a:t>
            </a:r>
            <a:r>
              <a:rPr lang="en-US" dirty="0">
                <a:solidFill>
                  <a:srgbClr val="00B050"/>
                </a:solidFill>
              </a:rPr>
              <a:t>30</a:t>
            </a:r>
            <a:r>
              <a:rPr lang="en-US" dirty="0"/>
              <a:t> 55 56 </a:t>
            </a:r>
            <a:r>
              <a:rPr lang="en-US" dirty="0">
                <a:solidFill>
                  <a:srgbClr val="00B050"/>
                </a:solidFill>
              </a:rPr>
              <a:t>36</a:t>
            </a:r>
            <a:r>
              <a:rPr lang="en-US" dirty="0"/>
              <a:t> 82 </a:t>
            </a:r>
            <a:r>
              <a:rPr lang="en-US" dirty="0">
                <a:solidFill>
                  <a:srgbClr val="00B050"/>
                </a:solidFill>
              </a:rPr>
              <a:t>38</a:t>
            </a:r>
            <a:r>
              <a:rPr lang="en-US" dirty="0"/>
              <a:t> 89 54 </a:t>
            </a:r>
            <a:r>
              <a:rPr lang="en-US" dirty="0">
                <a:solidFill>
                  <a:srgbClr val="0000FF"/>
                </a:solidFill>
              </a:rPr>
              <a:t>25</a:t>
            </a:r>
            <a:r>
              <a:rPr lang="en-US" dirty="0"/>
              <a:t> </a:t>
            </a:r>
            <a:r>
              <a:rPr lang="en-US" dirty="0">
                <a:solidFill>
                  <a:srgbClr val="00B050"/>
                </a:solidFill>
              </a:rPr>
              <a:t>35</a:t>
            </a:r>
            <a:r>
              <a:rPr lang="en-US" dirty="0"/>
              <a:t> </a:t>
            </a:r>
            <a:r>
              <a:rPr lang="en-US" dirty="0">
                <a:solidFill>
                  <a:srgbClr val="0000FF"/>
                </a:solidFill>
              </a:rPr>
              <a:t>24 22 </a:t>
            </a:r>
            <a:r>
              <a:rPr lang="en-US" dirty="0">
                <a:highlight>
                  <a:srgbClr val="FFFF00"/>
                </a:highlight>
              </a:rPr>
              <a:t>9</a:t>
            </a:r>
            <a:r>
              <a:rPr lang="en-US" dirty="0"/>
              <a:t> 56 </a:t>
            </a:r>
            <a:r>
              <a:rPr lang="en-US" dirty="0">
                <a:solidFill>
                  <a:srgbClr val="FF0000"/>
                </a:solidFill>
              </a:rPr>
              <a:t>19</a:t>
            </a:r>
          </a:p>
        </p:txBody>
      </p:sp>
      <p:sp>
        <p:nvSpPr>
          <p:cNvPr id="4" name="Rectangle 1">
            <a:extLst>
              <a:ext uri="{FF2B5EF4-FFF2-40B4-BE49-F238E27FC236}">
                <a16:creationId xmlns:a16="http://schemas.microsoft.com/office/drawing/2014/main" id="{A81679F0-8B6F-4E69-BE8C-EA3A608D7C7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11" eaLnBrk="0" fontAlgn="base" hangingPunct="0">
              <a:spcBef>
                <a:spcPct val="0"/>
              </a:spcBef>
              <a:spcAft>
                <a:spcPct val="0"/>
              </a:spcAft>
            </a:pPr>
            <a:endParaRPr lang="en-US" altLang="en-US" dirty="0">
              <a:latin typeface="Arial" panose="020B0604020202020204" pitchFamily="34" charset="0"/>
            </a:endParaRPr>
          </a:p>
        </p:txBody>
      </p:sp>
      <p:sp>
        <p:nvSpPr>
          <p:cNvPr id="7" name="TextBox 6">
            <a:extLst>
              <a:ext uri="{FF2B5EF4-FFF2-40B4-BE49-F238E27FC236}">
                <a16:creationId xmlns:a16="http://schemas.microsoft.com/office/drawing/2014/main" id="{53F28B88-C637-4D20-86B9-34FBE5146718}"/>
              </a:ext>
            </a:extLst>
          </p:cNvPr>
          <p:cNvSpPr txBox="1"/>
          <p:nvPr/>
        </p:nvSpPr>
        <p:spPr>
          <a:xfrm>
            <a:off x="3093032" y="2100530"/>
            <a:ext cx="1657826" cy="430887"/>
          </a:xfrm>
          <a:prstGeom prst="rect">
            <a:avLst/>
          </a:prstGeom>
          <a:noFill/>
        </p:spPr>
        <p:txBody>
          <a:bodyPr wrap="none" rtlCol="0">
            <a:spAutoFit/>
          </a:bodyPr>
          <a:lstStyle/>
          <a:p>
            <a:r>
              <a:rPr lang="en-US" sz="2200" dirty="0">
                <a:solidFill>
                  <a:srgbClr val="3333CC"/>
                </a:solidFill>
              </a:rPr>
              <a:t>Stem	Leaf</a:t>
            </a:r>
          </a:p>
        </p:txBody>
      </p:sp>
      <p:sp>
        <p:nvSpPr>
          <p:cNvPr id="14" name="TextBox 13">
            <a:extLst>
              <a:ext uri="{FF2B5EF4-FFF2-40B4-BE49-F238E27FC236}">
                <a16:creationId xmlns:a16="http://schemas.microsoft.com/office/drawing/2014/main" id="{0D6DDE32-3976-4C1F-AB73-FAB10DFE0BDC}"/>
              </a:ext>
            </a:extLst>
          </p:cNvPr>
          <p:cNvSpPr txBox="1"/>
          <p:nvPr/>
        </p:nvSpPr>
        <p:spPr>
          <a:xfrm>
            <a:off x="8501768" y="2964496"/>
            <a:ext cx="1784463" cy="523220"/>
          </a:xfrm>
          <a:prstGeom prst="rect">
            <a:avLst/>
          </a:prstGeom>
          <a:noFill/>
        </p:spPr>
        <p:txBody>
          <a:bodyPr wrap="none" rtlCol="0">
            <a:spAutoFit/>
          </a:bodyPr>
          <a:lstStyle/>
          <a:p>
            <a:r>
              <a:rPr lang="en-US" sz="2800" dirty="0"/>
              <a:t>22, 24, 25</a:t>
            </a:r>
          </a:p>
        </p:txBody>
      </p:sp>
      <p:sp>
        <p:nvSpPr>
          <p:cNvPr id="16" name="TextBox 15">
            <a:extLst>
              <a:ext uri="{FF2B5EF4-FFF2-40B4-BE49-F238E27FC236}">
                <a16:creationId xmlns:a16="http://schemas.microsoft.com/office/drawing/2014/main" id="{506753BA-07F8-4A00-8430-71C6BE48B81B}"/>
              </a:ext>
            </a:extLst>
          </p:cNvPr>
          <p:cNvSpPr txBox="1"/>
          <p:nvPr/>
        </p:nvSpPr>
        <p:spPr>
          <a:xfrm>
            <a:off x="6219219" y="2953753"/>
            <a:ext cx="385042" cy="523220"/>
          </a:xfrm>
          <a:prstGeom prst="rect">
            <a:avLst/>
          </a:prstGeom>
          <a:noFill/>
        </p:spPr>
        <p:txBody>
          <a:bodyPr wrap="none" rtlCol="0">
            <a:spAutoFit/>
          </a:bodyPr>
          <a:lstStyle/>
          <a:p>
            <a:r>
              <a:rPr lang="en-US" sz="2800" dirty="0"/>
              <a:t>2</a:t>
            </a:r>
          </a:p>
        </p:txBody>
      </p:sp>
      <p:cxnSp>
        <p:nvCxnSpPr>
          <p:cNvPr id="18" name="Straight Arrow Connector 17">
            <a:extLst>
              <a:ext uri="{FF2B5EF4-FFF2-40B4-BE49-F238E27FC236}">
                <a16:creationId xmlns:a16="http://schemas.microsoft.com/office/drawing/2014/main" id="{B0791500-CC4E-480E-9A63-6BF8707EC56C}"/>
              </a:ext>
            </a:extLst>
          </p:cNvPr>
          <p:cNvCxnSpPr>
            <a:cxnSpLocks/>
            <a:stCxn id="16" idx="3"/>
          </p:cNvCxnSpPr>
          <p:nvPr/>
        </p:nvCxnSpPr>
        <p:spPr>
          <a:xfrm flipV="1">
            <a:off x="6604261" y="2713629"/>
            <a:ext cx="385042" cy="501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892BB76-EBE8-4087-9B2A-58AAE699089D}"/>
              </a:ext>
            </a:extLst>
          </p:cNvPr>
          <p:cNvSpPr txBox="1"/>
          <p:nvPr/>
        </p:nvSpPr>
        <p:spPr>
          <a:xfrm>
            <a:off x="7085293" y="2520965"/>
            <a:ext cx="385042" cy="1384995"/>
          </a:xfrm>
          <a:prstGeom prst="rect">
            <a:avLst/>
          </a:prstGeom>
          <a:noFill/>
        </p:spPr>
        <p:txBody>
          <a:bodyPr wrap="none" rtlCol="0">
            <a:spAutoFit/>
          </a:bodyPr>
          <a:lstStyle/>
          <a:p>
            <a:r>
              <a:rPr lang="en-US" sz="2800" dirty="0"/>
              <a:t>2</a:t>
            </a:r>
          </a:p>
          <a:p>
            <a:r>
              <a:rPr lang="en-US" sz="2800" dirty="0"/>
              <a:t>4</a:t>
            </a:r>
          </a:p>
          <a:p>
            <a:r>
              <a:rPr lang="en-US" sz="2800" dirty="0"/>
              <a:t>5</a:t>
            </a:r>
          </a:p>
        </p:txBody>
      </p:sp>
      <p:cxnSp>
        <p:nvCxnSpPr>
          <p:cNvPr id="23" name="Straight Arrow Connector 22">
            <a:extLst>
              <a:ext uri="{FF2B5EF4-FFF2-40B4-BE49-F238E27FC236}">
                <a16:creationId xmlns:a16="http://schemas.microsoft.com/office/drawing/2014/main" id="{97821A27-3759-42FA-8BA0-EC9032C749CB}"/>
              </a:ext>
            </a:extLst>
          </p:cNvPr>
          <p:cNvCxnSpPr>
            <a:cxnSpLocks/>
            <a:stCxn id="16" idx="3"/>
          </p:cNvCxnSpPr>
          <p:nvPr/>
        </p:nvCxnSpPr>
        <p:spPr>
          <a:xfrm flipV="1">
            <a:off x="6604261" y="3213464"/>
            <a:ext cx="423556" cy="1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DF63DBB-2ADF-4AE5-8645-88CA74EE65E7}"/>
              </a:ext>
            </a:extLst>
          </p:cNvPr>
          <p:cNvCxnSpPr>
            <a:cxnSpLocks/>
            <a:stCxn id="16" idx="3"/>
          </p:cNvCxnSpPr>
          <p:nvPr/>
        </p:nvCxnSpPr>
        <p:spPr>
          <a:xfrm>
            <a:off x="6604261" y="3215363"/>
            <a:ext cx="385042" cy="49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A47A31D-37D2-4A96-BF26-0B5D44A209D7}"/>
              </a:ext>
            </a:extLst>
          </p:cNvPr>
          <p:cNvSpPr txBox="1"/>
          <p:nvPr/>
        </p:nvSpPr>
        <p:spPr>
          <a:xfrm>
            <a:off x="661249" y="3226106"/>
            <a:ext cx="2434423" cy="1107996"/>
          </a:xfrm>
          <a:prstGeom prst="rect">
            <a:avLst/>
          </a:prstGeom>
          <a:noFill/>
        </p:spPr>
        <p:txBody>
          <a:bodyPr wrap="square">
            <a:spAutoFit/>
          </a:bodyPr>
          <a:lstStyle/>
          <a:p>
            <a:r>
              <a:rPr lang="en-US" sz="2200" dirty="0"/>
              <a:t>Stem: tens and hundreds</a:t>
            </a:r>
          </a:p>
          <a:p>
            <a:r>
              <a:rPr lang="en-US" sz="2200" dirty="0"/>
              <a:t>Leaf: Ones digits</a:t>
            </a:r>
          </a:p>
        </p:txBody>
      </p:sp>
      <p:pic>
        <p:nvPicPr>
          <p:cNvPr id="40" name="Picture 39">
            <a:extLst>
              <a:ext uri="{FF2B5EF4-FFF2-40B4-BE49-F238E27FC236}">
                <a16:creationId xmlns:a16="http://schemas.microsoft.com/office/drawing/2014/main" id="{48D750CE-2CE4-450B-B3F0-637199DB2F19}"/>
              </a:ext>
            </a:extLst>
          </p:cNvPr>
          <p:cNvPicPr>
            <a:picLocks noChangeAspect="1"/>
          </p:cNvPicPr>
          <p:nvPr/>
        </p:nvPicPr>
        <p:blipFill>
          <a:blip r:embed="rId2"/>
          <a:stretch>
            <a:fillRect/>
          </a:stretch>
        </p:blipFill>
        <p:spPr>
          <a:xfrm>
            <a:off x="3173176" y="2578894"/>
            <a:ext cx="1799590" cy="3417079"/>
          </a:xfrm>
          <a:prstGeom prst="rect">
            <a:avLst/>
          </a:prstGeom>
          <a:solidFill>
            <a:schemeClr val="accent4">
              <a:lumMod val="20000"/>
              <a:lumOff val="80000"/>
            </a:schemeClr>
          </a:solidFill>
          <a:ln>
            <a:solidFill>
              <a:srgbClr val="FFC000"/>
            </a:solidFill>
          </a:ln>
        </p:spPr>
      </p:pic>
      <p:sp>
        <p:nvSpPr>
          <p:cNvPr id="41" name="Rectangle: Rounded Corners 40">
            <a:extLst>
              <a:ext uri="{FF2B5EF4-FFF2-40B4-BE49-F238E27FC236}">
                <a16:creationId xmlns:a16="http://schemas.microsoft.com/office/drawing/2014/main" id="{CC3117F7-E221-4014-9772-4C179731E115}"/>
              </a:ext>
            </a:extLst>
          </p:cNvPr>
          <p:cNvSpPr/>
          <p:nvPr/>
        </p:nvSpPr>
        <p:spPr>
          <a:xfrm>
            <a:off x="3235523" y="3087913"/>
            <a:ext cx="1115338" cy="259773"/>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FEDC57E-02C6-4CCF-A9EF-9C9260ADB45F}"/>
              </a:ext>
            </a:extLst>
          </p:cNvPr>
          <p:cNvSpPr txBox="1"/>
          <p:nvPr/>
        </p:nvSpPr>
        <p:spPr>
          <a:xfrm>
            <a:off x="6219220" y="3889075"/>
            <a:ext cx="4071949" cy="430887"/>
          </a:xfrm>
          <a:prstGeom prst="rect">
            <a:avLst/>
          </a:prstGeom>
          <a:noFill/>
        </p:spPr>
        <p:txBody>
          <a:bodyPr wrap="none" rtlCol="0">
            <a:spAutoFit/>
          </a:bodyPr>
          <a:lstStyle/>
          <a:p>
            <a:r>
              <a:rPr lang="en-US" sz="2200" dirty="0">
                <a:solidFill>
                  <a:srgbClr val="3333CC"/>
                </a:solidFill>
              </a:rPr>
              <a:t>Stem  Leaf	       Data values</a:t>
            </a:r>
          </a:p>
        </p:txBody>
      </p:sp>
      <p:sp>
        <p:nvSpPr>
          <p:cNvPr id="5" name="Footer Placeholder 4">
            <a:extLst>
              <a:ext uri="{FF2B5EF4-FFF2-40B4-BE49-F238E27FC236}">
                <a16:creationId xmlns:a16="http://schemas.microsoft.com/office/drawing/2014/main" id="{223B835E-F32C-4FAA-B5C5-9F394AE050E0}"/>
              </a:ext>
            </a:extLst>
          </p:cNvPr>
          <p:cNvSpPr>
            <a:spLocks noGrp="1"/>
          </p:cNvSpPr>
          <p:nvPr>
            <p:ph type="ftr" sz="quarter" idx="11"/>
          </p:nvPr>
        </p:nvSpPr>
        <p:spPr/>
        <p:txBody>
          <a:bodyPr/>
          <a:lstStyle/>
          <a:p>
            <a:r>
              <a:rPr lang="en-US"/>
              <a:t>Chapter 6 - Random Sampling and Data Description</a:t>
            </a:r>
          </a:p>
        </p:txBody>
      </p:sp>
      <p:sp>
        <p:nvSpPr>
          <p:cNvPr id="6" name="Slide Number Placeholder 5">
            <a:extLst>
              <a:ext uri="{FF2B5EF4-FFF2-40B4-BE49-F238E27FC236}">
                <a16:creationId xmlns:a16="http://schemas.microsoft.com/office/drawing/2014/main" id="{EB2F2B4A-7F34-4DD7-9903-D2029C50D0F8}"/>
              </a:ext>
            </a:extLst>
          </p:cNvPr>
          <p:cNvSpPr>
            <a:spLocks noGrp="1"/>
          </p:cNvSpPr>
          <p:nvPr>
            <p:ph type="sldNum" sz="quarter" idx="12"/>
          </p:nvPr>
        </p:nvSpPr>
        <p:spPr/>
        <p:txBody>
          <a:bodyPr/>
          <a:lstStyle/>
          <a:p>
            <a:fld id="{6310C9F9-0934-4110-9CDA-3AF9CFE07797}" type="slidenum">
              <a:rPr lang="en-US" smtClean="0"/>
              <a:t>24</a:t>
            </a:fld>
            <a:endParaRPr lang="en-US"/>
          </a:p>
        </p:txBody>
      </p:sp>
      <p:sp>
        <p:nvSpPr>
          <p:cNvPr id="22" name="Arrow: Right 21">
            <a:extLst>
              <a:ext uri="{FF2B5EF4-FFF2-40B4-BE49-F238E27FC236}">
                <a16:creationId xmlns:a16="http://schemas.microsoft.com/office/drawing/2014/main" id="{CDCDAA1C-B384-4924-89AC-753C6413EBB6}"/>
              </a:ext>
            </a:extLst>
          </p:cNvPr>
          <p:cNvSpPr/>
          <p:nvPr/>
        </p:nvSpPr>
        <p:spPr>
          <a:xfrm>
            <a:off x="4735903" y="3087914"/>
            <a:ext cx="1098274" cy="259773"/>
          </a:xfrm>
          <a:prstGeom prst="rightArrow">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33F16002-744E-4D5A-A55F-5BD590241AD3}"/>
              </a:ext>
            </a:extLst>
          </p:cNvPr>
          <p:cNvSpPr/>
          <p:nvPr/>
        </p:nvSpPr>
        <p:spPr>
          <a:xfrm>
            <a:off x="7671667" y="3081087"/>
            <a:ext cx="628769" cy="270002"/>
          </a:xfrm>
          <a:prstGeom prst="rightArrow">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F2BCDCB7-9C4F-4987-B8A9-66321CF7808A}" type="datetime1">
              <a:rPr lang="en-US" smtClean="0"/>
              <a:t>09/02/2022</a:t>
            </a:fld>
            <a:endParaRPr lang="en-US"/>
          </a:p>
        </p:txBody>
      </p:sp>
    </p:spTree>
    <p:extLst>
      <p:ext uri="{BB962C8B-B14F-4D97-AF65-F5344CB8AC3E}">
        <p14:creationId xmlns:p14="http://schemas.microsoft.com/office/powerpoint/2010/main" val="3135562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51073-7421-472B-BA9D-67F3818E111A}"/>
              </a:ext>
            </a:extLst>
          </p:cNvPr>
          <p:cNvSpPr>
            <a:spLocks noGrp="1"/>
          </p:cNvSpPr>
          <p:nvPr>
            <p:ph type="dt" sz="half" idx="10"/>
          </p:nvPr>
        </p:nvSpPr>
        <p:spPr/>
        <p:txBody>
          <a:bodyPr/>
          <a:lstStyle/>
          <a:p>
            <a:fld id="{249903C3-722B-4706-8087-CF9423CC466E}" type="datetime1">
              <a:rPr lang="en-US" smtClean="0"/>
              <a:t>09/02/2022</a:t>
            </a:fld>
            <a:endParaRPr lang="en-US"/>
          </a:p>
        </p:txBody>
      </p:sp>
      <p:sp>
        <p:nvSpPr>
          <p:cNvPr id="3" name="Footer Placeholder 2">
            <a:extLst>
              <a:ext uri="{FF2B5EF4-FFF2-40B4-BE49-F238E27FC236}">
                <a16:creationId xmlns:a16="http://schemas.microsoft.com/office/drawing/2014/main" id="{B9381583-4C3B-4338-80AE-03A94A8F0C4D}"/>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BB001721-34BD-486D-B9B7-2AC320DC2B04}"/>
              </a:ext>
            </a:extLst>
          </p:cNvPr>
          <p:cNvSpPr>
            <a:spLocks noGrp="1"/>
          </p:cNvSpPr>
          <p:nvPr>
            <p:ph type="sldNum" sz="quarter" idx="12"/>
          </p:nvPr>
        </p:nvSpPr>
        <p:spPr/>
        <p:txBody>
          <a:bodyPr/>
          <a:lstStyle/>
          <a:p>
            <a:fld id="{6310C9F9-0934-4110-9CDA-3AF9CFE07797}" type="slidenum">
              <a:rPr lang="en-US" smtClean="0"/>
              <a:t>25</a:t>
            </a:fld>
            <a:endParaRPr lang="en-US"/>
          </a:p>
        </p:txBody>
      </p:sp>
      <p:pic>
        <p:nvPicPr>
          <p:cNvPr id="5" name="Picture 8">
            <a:extLst>
              <a:ext uri="{FF2B5EF4-FFF2-40B4-BE49-F238E27FC236}">
                <a16:creationId xmlns:a16="http://schemas.microsoft.com/office/drawing/2014/main" id="{73DBCD3A-F09B-4445-B909-5120DC92B9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8"/>
          <a:stretch/>
        </p:blipFill>
        <p:spPr bwMode="auto">
          <a:xfrm>
            <a:off x="0" y="655091"/>
            <a:ext cx="12080833" cy="378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686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F4B6A5-C331-43B6-95BF-40CA46EBD92A}"/>
              </a:ext>
            </a:extLst>
          </p:cNvPr>
          <p:cNvSpPr>
            <a:spLocks noGrp="1"/>
          </p:cNvSpPr>
          <p:nvPr>
            <p:ph type="dt" sz="half" idx="10"/>
          </p:nvPr>
        </p:nvSpPr>
        <p:spPr/>
        <p:txBody>
          <a:bodyPr/>
          <a:lstStyle/>
          <a:p>
            <a:fld id="{249903C3-722B-4706-8087-CF9423CC466E}" type="datetime1">
              <a:rPr lang="en-US" smtClean="0"/>
              <a:t>09/02/2022</a:t>
            </a:fld>
            <a:endParaRPr lang="en-US"/>
          </a:p>
        </p:txBody>
      </p:sp>
      <p:sp>
        <p:nvSpPr>
          <p:cNvPr id="3" name="Footer Placeholder 2">
            <a:extLst>
              <a:ext uri="{FF2B5EF4-FFF2-40B4-BE49-F238E27FC236}">
                <a16:creationId xmlns:a16="http://schemas.microsoft.com/office/drawing/2014/main" id="{683E71AC-DD81-43FD-938B-2AC5E4547271}"/>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20516096-6C1B-4D11-AE48-08ED0DE42B8B}"/>
              </a:ext>
            </a:extLst>
          </p:cNvPr>
          <p:cNvSpPr>
            <a:spLocks noGrp="1"/>
          </p:cNvSpPr>
          <p:nvPr>
            <p:ph type="sldNum" sz="quarter" idx="12"/>
          </p:nvPr>
        </p:nvSpPr>
        <p:spPr/>
        <p:txBody>
          <a:bodyPr/>
          <a:lstStyle/>
          <a:p>
            <a:fld id="{6310C9F9-0934-4110-9CDA-3AF9CFE07797}" type="slidenum">
              <a:rPr lang="en-US" smtClean="0"/>
              <a:t>26</a:t>
            </a:fld>
            <a:endParaRPr lang="en-US"/>
          </a:p>
        </p:txBody>
      </p:sp>
      <p:pic>
        <p:nvPicPr>
          <p:cNvPr id="5" name="Picture 7">
            <a:extLst>
              <a:ext uri="{FF2B5EF4-FFF2-40B4-BE49-F238E27FC236}">
                <a16:creationId xmlns:a16="http://schemas.microsoft.com/office/drawing/2014/main" id="{86E5BB0B-A0E9-431A-B5BB-D122D6E6B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66298"/>
            <a:ext cx="12055949" cy="537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438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D335A-0BF3-4371-B55D-A3E262D14837}"/>
              </a:ext>
            </a:extLst>
          </p:cNvPr>
          <p:cNvSpPr>
            <a:spLocks noGrp="1"/>
          </p:cNvSpPr>
          <p:nvPr>
            <p:ph type="dt" sz="half" idx="10"/>
          </p:nvPr>
        </p:nvSpPr>
        <p:spPr/>
        <p:txBody>
          <a:bodyPr/>
          <a:lstStyle/>
          <a:p>
            <a:fld id="{249903C3-722B-4706-8087-CF9423CC466E}" type="datetime1">
              <a:rPr lang="en-US" smtClean="0"/>
              <a:t>09/02/2022</a:t>
            </a:fld>
            <a:endParaRPr lang="en-US"/>
          </a:p>
        </p:txBody>
      </p:sp>
      <p:sp>
        <p:nvSpPr>
          <p:cNvPr id="3" name="Footer Placeholder 2">
            <a:extLst>
              <a:ext uri="{FF2B5EF4-FFF2-40B4-BE49-F238E27FC236}">
                <a16:creationId xmlns:a16="http://schemas.microsoft.com/office/drawing/2014/main" id="{042EDA73-BDD1-4077-91F0-934789998F90}"/>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13CDD8E3-E7DA-4468-9A4A-36C452329CE2}"/>
              </a:ext>
            </a:extLst>
          </p:cNvPr>
          <p:cNvSpPr>
            <a:spLocks noGrp="1"/>
          </p:cNvSpPr>
          <p:nvPr>
            <p:ph type="sldNum" sz="quarter" idx="12"/>
          </p:nvPr>
        </p:nvSpPr>
        <p:spPr/>
        <p:txBody>
          <a:bodyPr/>
          <a:lstStyle/>
          <a:p>
            <a:fld id="{6310C9F9-0934-4110-9CDA-3AF9CFE07797}" type="slidenum">
              <a:rPr lang="en-US" smtClean="0"/>
              <a:t>27</a:t>
            </a:fld>
            <a:endParaRPr lang="en-US"/>
          </a:p>
        </p:txBody>
      </p:sp>
      <p:pic>
        <p:nvPicPr>
          <p:cNvPr id="5" name="Picture 9">
            <a:extLst>
              <a:ext uri="{FF2B5EF4-FFF2-40B4-BE49-F238E27FC236}">
                <a16:creationId xmlns:a16="http://schemas.microsoft.com/office/drawing/2014/main" id="{EFBC6FC2-C416-42D8-9E95-829FFA5FF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14" y="95627"/>
            <a:ext cx="6515171" cy="6515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542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0100-DAEB-477C-9BC3-8060F6B9A4F8}"/>
              </a:ext>
            </a:extLst>
          </p:cNvPr>
          <p:cNvSpPr>
            <a:spLocks noGrp="1"/>
          </p:cNvSpPr>
          <p:nvPr>
            <p:ph type="title"/>
          </p:nvPr>
        </p:nvSpPr>
        <p:spPr/>
        <p:txBody>
          <a:bodyPr/>
          <a:lstStyle/>
          <a:p>
            <a:r>
              <a:rPr lang="en-US" dirty="0"/>
              <a:t>Stem-and-leaf diagrams – Ex</a:t>
            </a:r>
          </a:p>
        </p:txBody>
      </p:sp>
      <p:sp>
        <p:nvSpPr>
          <p:cNvPr id="3" name="Footer Placeholder 2">
            <a:extLst>
              <a:ext uri="{FF2B5EF4-FFF2-40B4-BE49-F238E27FC236}">
                <a16:creationId xmlns:a16="http://schemas.microsoft.com/office/drawing/2014/main" id="{3F159D6C-C096-475D-AA68-6C5C0F98030C}"/>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6FCF6CBA-4FD7-46E5-8799-7A835446F91C}"/>
              </a:ext>
            </a:extLst>
          </p:cNvPr>
          <p:cNvSpPr>
            <a:spLocks noGrp="1"/>
          </p:cNvSpPr>
          <p:nvPr>
            <p:ph type="sldNum" sz="quarter" idx="12"/>
          </p:nvPr>
        </p:nvSpPr>
        <p:spPr/>
        <p:txBody>
          <a:bodyPr/>
          <a:lstStyle/>
          <a:p>
            <a:fld id="{6310C9F9-0934-4110-9CDA-3AF9CFE07797}" type="slidenum">
              <a:rPr lang="en-US" smtClean="0"/>
              <a:t>28</a:t>
            </a:fld>
            <a:endParaRPr lang="en-US" dirty="0"/>
          </a:p>
        </p:txBody>
      </p:sp>
      <p:sp>
        <p:nvSpPr>
          <p:cNvPr id="6" name="TextBox 5">
            <a:extLst>
              <a:ext uri="{FF2B5EF4-FFF2-40B4-BE49-F238E27FC236}">
                <a16:creationId xmlns:a16="http://schemas.microsoft.com/office/drawing/2014/main" id="{C46E2950-7BB7-42F1-AC80-4903EC843608}"/>
              </a:ext>
            </a:extLst>
          </p:cNvPr>
          <p:cNvSpPr txBox="1"/>
          <p:nvPr/>
        </p:nvSpPr>
        <p:spPr>
          <a:xfrm>
            <a:off x="6581369" y="1649947"/>
            <a:ext cx="4665753" cy="1938992"/>
          </a:xfrm>
          <a:prstGeom prst="rect">
            <a:avLst/>
          </a:prstGeom>
          <a:solidFill>
            <a:schemeClr val="accent4">
              <a:lumMod val="20000"/>
              <a:lumOff val="80000"/>
            </a:schemeClr>
          </a:solidFill>
          <a:ln>
            <a:solidFill>
              <a:srgbClr val="C00000"/>
            </a:solidFill>
          </a:ln>
        </p:spPr>
        <p:txBody>
          <a:bodyPr wrap="square" rtlCol="0">
            <a:spAutoFit/>
          </a:bodyPr>
          <a:lstStyle/>
          <a:p>
            <a:r>
              <a:rPr lang="fr-FR" sz="2400" dirty="0"/>
              <a:t>(CPU time)</a:t>
            </a:r>
          </a:p>
          <a:p>
            <a:r>
              <a:rPr lang="fr-FR" sz="2400" dirty="0"/>
              <a:t>9  15  19  22  24  25  30  34  35  35  36  36  37  38  42  43  46</a:t>
            </a:r>
          </a:p>
          <a:p>
            <a:r>
              <a:rPr lang="fr-FR" sz="2400" dirty="0"/>
              <a:t>48  54  55  56  56  59  62  69  70  82  82  89 139</a:t>
            </a:r>
            <a:endParaRPr lang="en-US" sz="2400" dirty="0"/>
          </a:p>
        </p:txBody>
      </p:sp>
      <p:pic>
        <p:nvPicPr>
          <p:cNvPr id="10" name="Picture 9">
            <a:extLst>
              <a:ext uri="{FF2B5EF4-FFF2-40B4-BE49-F238E27FC236}">
                <a16:creationId xmlns:a16="http://schemas.microsoft.com/office/drawing/2014/main" id="{A1956D5B-BE37-4BC1-B694-59131B0BA752}"/>
              </a:ext>
            </a:extLst>
          </p:cNvPr>
          <p:cNvPicPr>
            <a:picLocks noChangeAspect="1"/>
          </p:cNvPicPr>
          <p:nvPr/>
        </p:nvPicPr>
        <p:blipFill>
          <a:blip r:embed="rId2"/>
          <a:stretch>
            <a:fillRect/>
          </a:stretch>
        </p:blipFill>
        <p:spPr>
          <a:xfrm>
            <a:off x="3738427" y="1601445"/>
            <a:ext cx="1952625" cy="1676400"/>
          </a:xfrm>
          <a:prstGeom prst="rect">
            <a:avLst/>
          </a:prstGeom>
        </p:spPr>
      </p:pic>
      <p:pic>
        <p:nvPicPr>
          <p:cNvPr id="12" name="Picture 11">
            <a:extLst>
              <a:ext uri="{FF2B5EF4-FFF2-40B4-BE49-F238E27FC236}">
                <a16:creationId xmlns:a16="http://schemas.microsoft.com/office/drawing/2014/main" id="{C72E9E47-DECF-4049-B7AC-D9FD42AFF682}"/>
              </a:ext>
            </a:extLst>
          </p:cNvPr>
          <p:cNvPicPr>
            <a:picLocks noChangeAspect="1"/>
          </p:cNvPicPr>
          <p:nvPr/>
        </p:nvPicPr>
        <p:blipFill>
          <a:blip r:embed="rId3"/>
          <a:stretch>
            <a:fillRect/>
          </a:stretch>
        </p:blipFill>
        <p:spPr>
          <a:xfrm>
            <a:off x="1219335" y="1403861"/>
            <a:ext cx="1628775" cy="3295650"/>
          </a:xfrm>
          <a:prstGeom prst="rect">
            <a:avLst/>
          </a:prstGeom>
        </p:spPr>
      </p:pic>
      <p:sp>
        <p:nvSpPr>
          <p:cNvPr id="4" name="TextBox 3">
            <a:extLst>
              <a:ext uri="{FF2B5EF4-FFF2-40B4-BE49-F238E27FC236}">
                <a16:creationId xmlns:a16="http://schemas.microsoft.com/office/drawing/2014/main" id="{25D000FF-E43D-4757-A790-850A381FA0B4}"/>
              </a:ext>
            </a:extLst>
          </p:cNvPr>
          <p:cNvSpPr txBox="1"/>
          <p:nvPr/>
        </p:nvSpPr>
        <p:spPr>
          <a:xfrm>
            <a:off x="2848110" y="4457507"/>
            <a:ext cx="8587542" cy="830997"/>
          </a:xfrm>
          <a:prstGeom prst="rect">
            <a:avLst/>
          </a:prstGeom>
          <a:noFill/>
        </p:spPr>
        <p:txBody>
          <a:bodyPr wrap="square" rtlCol="0">
            <a:spAutoFit/>
          </a:bodyPr>
          <a:lstStyle/>
          <a:p>
            <a:r>
              <a:rPr lang="en-US" sz="2400" dirty="0"/>
              <a:t>If we use too many stems in a plot, the resulting in a display that may not tell us much about the shape of the data</a:t>
            </a:r>
          </a:p>
        </p:txBody>
      </p:sp>
      <p:sp>
        <p:nvSpPr>
          <p:cNvPr id="7" name="TextBox 6">
            <a:extLst>
              <a:ext uri="{FF2B5EF4-FFF2-40B4-BE49-F238E27FC236}">
                <a16:creationId xmlns:a16="http://schemas.microsoft.com/office/drawing/2014/main" id="{AAC1B8B1-0772-48D2-9080-D48E6F325292}"/>
              </a:ext>
            </a:extLst>
          </p:cNvPr>
          <p:cNvSpPr txBox="1"/>
          <p:nvPr/>
        </p:nvSpPr>
        <p:spPr>
          <a:xfrm>
            <a:off x="1047206" y="4849256"/>
            <a:ext cx="1120820" cy="369332"/>
          </a:xfrm>
          <a:prstGeom prst="rect">
            <a:avLst/>
          </a:prstGeom>
          <a:solidFill>
            <a:schemeClr val="accent4">
              <a:lumMod val="20000"/>
              <a:lumOff val="80000"/>
            </a:schemeClr>
          </a:solidFill>
        </p:spPr>
        <p:txBody>
          <a:bodyPr wrap="none" rtlCol="0">
            <a:spAutoFit/>
          </a:bodyPr>
          <a:lstStyle/>
          <a:p>
            <a:r>
              <a:rPr lang="en-US" dirty="0"/>
              <a:t>14 stems</a:t>
            </a:r>
          </a:p>
        </p:txBody>
      </p:sp>
      <p:sp>
        <p:nvSpPr>
          <p:cNvPr id="11" name="TextBox 10">
            <a:extLst>
              <a:ext uri="{FF2B5EF4-FFF2-40B4-BE49-F238E27FC236}">
                <a16:creationId xmlns:a16="http://schemas.microsoft.com/office/drawing/2014/main" id="{2509F507-34A1-478E-BEFB-C403784B3AB1}"/>
              </a:ext>
            </a:extLst>
          </p:cNvPr>
          <p:cNvSpPr txBox="1"/>
          <p:nvPr/>
        </p:nvSpPr>
        <p:spPr>
          <a:xfrm>
            <a:off x="3738427" y="3454310"/>
            <a:ext cx="992579" cy="369332"/>
          </a:xfrm>
          <a:prstGeom prst="rect">
            <a:avLst/>
          </a:prstGeom>
          <a:solidFill>
            <a:schemeClr val="accent4">
              <a:lumMod val="20000"/>
              <a:lumOff val="80000"/>
            </a:schemeClr>
          </a:solidFill>
        </p:spPr>
        <p:txBody>
          <a:bodyPr wrap="none" rtlCol="0">
            <a:spAutoFit/>
          </a:bodyPr>
          <a:lstStyle/>
          <a:p>
            <a:r>
              <a:rPr lang="en-US" dirty="0"/>
              <a:t>7 stems</a:t>
            </a:r>
          </a:p>
        </p:txBody>
      </p:sp>
      <p:sp>
        <p:nvSpPr>
          <p:cNvPr id="8" name="Rectangle 7">
            <a:extLst>
              <a:ext uri="{FF2B5EF4-FFF2-40B4-BE49-F238E27FC236}">
                <a16:creationId xmlns:a16="http://schemas.microsoft.com/office/drawing/2014/main" id="{C9F9994B-B6BE-4972-898C-D35C456D1951}"/>
              </a:ext>
            </a:extLst>
          </p:cNvPr>
          <p:cNvSpPr/>
          <p:nvPr/>
        </p:nvSpPr>
        <p:spPr>
          <a:xfrm>
            <a:off x="6602830" y="2011681"/>
            <a:ext cx="1313262" cy="41801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5C3DF16-D8DE-48C7-B066-946712366EF7}"/>
              </a:ext>
            </a:extLst>
          </p:cNvPr>
          <p:cNvCxnSpPr>
            <a:cxnSpLocks/>
            <a:stCxn id="8" idx="1"/>
          </p:cNvCxnSpPr>
          <p:nvPr/>
        </p:nvCxnSpPr>
        <p:spPr>
          <a:xfrm flipH="1" flipV="1">
            <a:off x="4846320" y="1802676"/>
            <a:ext cx="1756510" cy="41801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A216FCCE-0D81-4E3A-A854-C6AEFEC6FC5B}" type="datetime1">
              <a:rPr lang="en-US" smtClean="0"/>
              <a:t>09/02/2022</a:t>
            </a:fld>
            <a:endParaRPr lang="en-US"/>
          </a:p>
        </p:txBody>
      </p:sp>
    </p:spTree>
    <p:extLst>
      <p:ext uri="{BB962C8B-B14F-4D97-AF65-F5344CB8AC3E}">
        <p14:creationId xmlns:p14="http://schemas.microsoft.com/office/powerpoint/2010/main" val="1668919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3C0B-C4F9-4007-A748-BB718EDB153D}"/>
              </a:ext>
            </a:extLst>
          </p:cNvPr>
          <p:cNvSpPr>
            <a:spLocks noGrp="1"/>
          </p:cNvSpPr>
          <p:nvPr>
            <p:ph type="title"/>
          </p:nvPr>
        </p:nvSpPr>
        <p:spPr>
          <a:xfrm>
            <a:off x="838200" y="18960"/>
            <a:ext cx="10515600" cy="1325563"/>
          </a:xfrm>
        </p:spPr>
        <p:txBody>
          <a:bodyPr/>
          <a:lstStyle/>
          <a:p>
            <a:r>
              <a:rPr lang="en-US" dirty="0"/>
              <a:t>Stem-and-leaf diagrams - Ex</a:t>
            </a:r>
          </a:p>
        </p:txBody>
      </p:sp>
      <p:sp>
        <p:nvSpPr>
          <p:cNvPr id="3" name="Content Placeholder 2">
            <a:extLst>
              <a:ext uri="{FF2B5EF4-FFF2-40B4-BE49-F238E27FC236}">
                <a16:creationId xmlns:a16="http://schemas.microsoft.com/office/drawing/2014/main" id="{D42EFF56-2172-44DB-8563-14AFBCAA567A}"/>
              </a:ext>
            </a:extLst>
          </p:cNvPr>
          <p:cNvSpPr>
            <a:spLocks noGrp="1"/>
          </p:cNvSpPr>
          <p:nvPr>
            <p:ph idx="1"/>
          </p:nvPr>
        </p:nvSpPr>
        <p:spPr>
          <a:xfrm>
            <a:off x="838200" y="1135765"/>
            <a:ext cx="10515600" cy="4351338"/>
          </a:xfrm>
        </p:spPr>
        <p:txBody>
          <a:bodyPr>
            <a:normAutofit/>
          </a:bodyPr>
          <a:lstStyle/>
          <a:p>
            <a:pPr marL="0" indent="0">
              <a:buNone/>
            </a:pPr>
            <a:r>
              <a:rPr lang="en-US" dirty="0"/>
              <a:t>An article in </a:t>
            </a:r>
            <a:r>
              <a:rPr lang="en-US" dirty="0" err="1"/>
              <a:t>Technometrics</a:t>
            </a:r>
            <a:r>
              <a:rPr lang="en-US" dirty="0"/>
              <a:t> (1977, Vol. 19, p. 425) presented the following data on the </a:t>
            </a:r>
            <a:r>
              <a:rPr lang="en-US" i="1" dirty="0"/>
              <a:t>motor fuel octane ratings of several blends of gasoline</a:t>
            </a:r>
            <a:r>
              <a:rPr lang="en-US" dirty="0"/>
              <a:t>:</a:t>
            </a:r>
          </a:p>
        </p:txBody>
      </p:sp>
      <p:sp>
        <p:nvSpPr>
          <p:cNvPr id="4" name="Footer Placeholder 3">
            <a:extLst>
              <a:ext uri="{FF2B5EF4-FFF2-40B4-BE49-F238E27FC236}">
                <a16:creationId xmlns:a16="http://schemas.microsoft.com/office/drawing/2014/main" id="{5535688B-7722-49E0-9A54-FBA49C2EC0DC}"/>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BDFFDF43-83A0-42D9-B577-FD8B33BE64CF}"/>
              </a:ext>
            </a:extLst>
          </p:cNvPr>
          <p:cNvSpPr>
            <a:spLocks noGrp="1"/>
          </p:cNvSpPr>
          <p:nvPr>
            <p:ph type="sldNum" sz="quarter" idx="12"/>
          </p:nvPr>
        </p:nvSpPr>
        <p:spPr/>
        <p:txBody>
          <a:bodyPr/>
          <a:lstStyle/>
          <a:p>
            <a:fld id="{6310C9F9-0934-4110-9CDA-3AF9CFE07797}" type="slidenum">
              <a:rPr lang="en-US" smtClean="0"/>
              <a:t>29</a:t>
            </a:fld>
            <a:endParaRPr lang="en-US"/>
          </a:p>
        </p:txBody>
      </p:sp>
      <p:pic>
        <p:nvPicPr>
          <p:cNvPr id="7" name="Picture 6">
            <a:extLst>
              <a:ext uri="{FF2B5EF4-FFF2-40B4-BE49-F238E27FC236}">
                <a16:creationId xmlns:a16="http://schemas.microsoft.com/office/drawing/2014/main" id="{89F696B5-8B85-4FF7-BFF1-E2CB5DB8BB82}"/>
              </a:ext>
            </a:extLst>
          </p:cNvPr>
          <p:cNvPicPr>
            <a:picLocks noChangeAspect="1"/>
          </p:cNvPicPr>
          <p:nvPr/>
        </p:nvPicPr>
        <p:blipFill>
          <a:blip r:embed="rId3"/>
          <a:stretch>
            <a:fillRect/>
          </a:stretch>
        </p:blipFill>
        <p:spPr>
          <a:xfrm>
            <a:off x="1025626" y="2459761"/>
            <a:ext cx="4664364" cy="2972504"/>
          </a:xfrm>
          <a:prstGeom prst="rect">
            <a:avLst/>
          </a:prstGeom>
        </p:spPr>
      </p:pic>
      <p:sp>
        <p:nvSpPr>
          <p:cNvPr id="8" name="TextBox 7">
            <a:extLst>
              <a:ext uri="{FF2B5EF4-FFF2-40B4-BE49-F238E27FC236}">
                <a16:creationId xmlns:a16="http://schemas.microsoft.com/office/drawing/2014/main" id="{915C2C88-3829-4F07-AD7F-C5B2CF567432}"/>
              </a:ext>
            </a:extLst>
          </p:cNvPr>
          <p:cNvSpPr txBox="1"/>
          <p:nvPr/>
        </p:nvSpPr>
        <p:spPr>
          <a:xfrm>
            <a:off x="5699701" y="2244360"/>
            <a:ext cx="5779883" cy="3477875"/>
          </a:xfrm>
          <a:prstGeom prst="rect">
            <a:avLst/>
          </a:prstGeom>
          <a:solidFill>
            <a:schemeClr val="accent4">
              <a:lumMod val="20000"/>
              <a:lumOff val="80000"/>
            </a:schemeClr>
          </a:solidFill>
          <a:ln>
            <a:solidFill>
              <a:srgbClr val="C00000"/>
            </a:solidFill>
          </a:ln>
        </p:spPr>
        <p:txBody>
          <a:bodyPr wrap="square" rtlCol="0">
            <a:spAutoFit/>
          </a:bodyPr>
          <a:lstStyle/>
          <a:p>
            <a:r>
              <a:rPr lang="en-US" sz="2000" dirty="0"/>
              <a:t>(n = 82 observations) </a:t>
            </a:r>
          </a:p>
          <a:p>
            <a:r>
              <a:rPr lang="en-US" sz="2000" dirty="0"/>
              <a:t>83.4  84.3  84.3  85.3  86.7  86.7  86.7  87.4  87.5  87.6  87.7  87.8  87.9  88.2  88.3  88.3  88.3  88.4  88.5  88.5  88.6  88.6  88.7  88.9  89.0  89.2  89.3  89.3  89.6  89.7  89.8  89.8  89.9  89.9  90.0  90.1  90.1  90.1  90.3  90.4  90.4  90.4  90.5  90.6  90.7  90.8  90.9  91.0  91.0  91.0  91.1  91.1  91.1  91.2  91.2  91.5  91.6  91.6  91.8  91.8  92.2  92.2  92.2  92.3  92.6  92.7  92.7  92.7  93.0  93.2  93.3  93.3  93.4  93.7  94.2  94.2  94.4  94.7  96.1  96.5  98.8 100.3</a:t>
            </a:r>
          </a:p>
        </p:txBody>
      </p:sp>
      <p:sp>
        <p:nvSpPr>
          <p:cNvPr id="11" name="TextBox 10">
            <a:extLst>
              <a:ext uri="{FF2B5EF4-FFF2-40B4-BE49-F238E27FC236}">
                <a16:creationId xmlns:a16="http://schemas.microsoft.com/office/drawing/2014/main" id="{29DB891A-5BA1-4746-8E6A-63305C8108EE}"/>
              </a:ext>
            </a:extLst>
          </p:cNvPr>
          <p:cNvSpPr txBox="1"/>
          <p:nvPr/>
        </p:nvSpPr>
        <p:spPr>
          <a:xfrm>
            <a:off x="1025626" y="5623395"/>
            <a:ext cx="3163045" cy="430887"/>
          </a:xfrm>
          <a:prstGeom prst="rect">
            <a:avLst/>
          </a:prstGeom>
          <a:solidFill>
            <a:schemeClr val="accent4">
              <a:lumMod val="20000"/>
              <a:lumOff val="80000"/>
            </a:schemeClr>
          </a:solidFill>
        </p:spPr>
        <p:txBody>
          <a:bodyPr wrap="none" rtlCol="0">
            <a:spAutoFit/>
          </a:bodyPr>
          <a:lstStyle/>
          <a:p>
            <a:r>
              <a:rPr lang="en-US" sz="2200" dirty="0"/>
              <a:t>The decimal point is at |</a:t>
            </a:r>
          </a:p>
        </p:txBody>
      </p:sp>
      <p:sp>
        <p:nvSpPr>
          <p:cNvPr id="13" name="TextBox 12">
            <a:extLst>
              <a:ext uri="{FF2B5EF4-FFF2-40B4-BE49-F238E27FC236}">
                <a16:creationId xmlns:a16="http://schemas.microsoft.com/office/drawing/2014/main" id="{40A4CBAF-D627-40AE-8093-AC01CEEA100E}"/>
              </a:ext>
            </a:extLst>
          </p:cNvPr>
          <p:cNvSpPr txBox="1"/>
          <p:nvPr/>
        </p:nvSpPr>
        <p:spPr>
          <a:xfrm>
            <a:off x="3760975" y="4660006"/>
            <a:ext cx="1866496" cy="646331"/>
          </a:xfrm>
          <a:prstGeom prst="rect">
            <a:avLst/>
          </a:prstGeom>
          <a:noFill/>
        </p:spPr>
        <p:txBody>
          <a:bodyPr wrap="square" rtlCol="0">
            <a:spAutoFit/>
          </a:bodyPr>
          <a:lstStyle/>
          <a:p>
            <a:pPr algn="ctr"/>
            <a:r>
              <a:rPr lang="en-US" dirty="0"/>
              <a:t>an informative visual display</a:t>
            </a:r>
          </a:p>
        </p:txBody>
      </p:sp>
      <p:cxnSp>
        <p:nvCxnSpPr>
          <p:cNvPr id="32" name="Connector: Curved 31">
            <a:extLst>
              <a:ext uri="{FF2B5EF4-FFF2-40B4-BE49-F238E27FC236}">
                <a16:creationId xmlns:a16="http://schemas.microsoft.com/office/drawing/2014/main" id="{DC858517-3293-45CC-BF68-8959D7FA2726}"/>
              </a:ext>
            </a:extLst>
          </p:cNvPr>
          <p:cNvCxnSpPr>
            <a:cxnSpLocks/>
          </p:cNvCxnSpPr>
          <p:nvPr/>
        </p:nvCxnSpPr>
        <p:spPr>
          <a:xfrm rot="10800000">
            <a:off x="3556451" y="4359342"/>
            <a:ext cx="2149957" cy="353857"/>
          </a:xfrm>
          <a:prstGeom prst="curvedConnector3">
            <a:avLst>
              <a:gd name="adj1" fmla="val 96177"/>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6D3A97F0-3134-4C2A-85E0-7D1408EAFCAD}" type="datetime1">
              <a:rPr lang="en-US" smtClean="0"/>
              <a:t>09/02/2022</a:t>
            </a:fld>
            <a:endParaRPr lang="en-US"/>
          </a:p>
        </p:txBody>
      </p:sp>
    </p:spTree>
    <p:extLst>
      <p:ext uri="{BB962C8B-B14F-4D97-AF65-F5344CB8AC3E}">
        <p14:creationId xmlns:p14="http://schemas.microsoft.com/office/powerpoint/2010/main" val="182019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96722D-EBF5-4C04-949E-F6F237A03D1E}"/>
              </a:ext>
            </a:extLst>
          </p:cNvPr>
          <p:cNvSpPr>
            <a:spLocks noGrp="1"/>
          </p:cNvSpPr>
          <p:nvPr>
            <p:ph type="title"/>
          </p:nvPr>
        </p:nvSpPr>
        <p:spPr>
          <a:xfrm>
            <a:off x="838200" y="137969"/>
            <a:ext cx="10515600" cy="1325563"/>
          </a:xfrm>
        </p:spPr>
        <p:txBody>
          <a:bodyPr/>
          <a:lstStyle/>
          <a:p>
            <a:r>
              <a:rPr lang="en-US" dirty="0"/>
              <a:t>Introduction</a:t>
            </a:r>
          </a:p>
        </p:txBody>
      </p:sp>
      <p:sp>
        <p:nvSpPr>
          <p:cNvPr id="2" name="Footer Placeholder 1">
            <a:extLst>
              <a:ext uri="{FF2B5EF4-FFF2-40B4-BE49-F238E27FC236}">
                <a16:creationId xmlns:a16="http://schemas.microsoft.com/office/drawing/2014/main" id="{3A0DB03C-107F-4AD8-85E7-4467BC557156}"/>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A7D6B7C5-BFC3-4983-8C20-00F280516D5F}"/>
              </a:ext>
            </a:extLst>
          </p:cNvPr>
          <p:cNvSpPr>
            <a:spLocks noGrp="1"/>
          </p:cNvSpPr>
          <p:nvPr>
            <p:ph type="sldNum" sz="quarter" idx="12"/>
          </p:nvPr>
        </p:nvSpPr>
        <p:spPr/>
        <p:txBody>
          <a:bodyPr/>
          <a:lstStyle/>
          <a:p>
            <a:fld id="{6310C9F9-0934-4110-9CDA-3AF9CFE07797}" type="slidenum">
              <a:rPr lang="en-US" smtClean="0"/>
              <a:t>3</a:t>
            </a:fld>
            <a:endParaRPr lang="en-US"/>
          </a:p>
        </p:txBody>
      </p:sp>
      <p:sp>
        <p:nvSpPr>
          <p:cNvPr id="7" name="TextBox 6">
            <a:extLst>
              <a:ext uri="{FF2B5EF4-FFF2-40B4-BE49-F238E27FC236}">
                <a16:creationId xmlns:a16="http://schemas.microsoft.com/office/drawing/2014/main" id="{348B2929-366C-4CC8-B802-F7B0910DD566}"/>
              </a:ext>
            </a:extLst>
          </p:cNvPr>
          <p:cNvSpPr txBox="1"/>
          <p:nvPr/>
        </p:nvSpPr>
        <p:spPr>
          <a:xfrm>
            <a:off x="1123764" y="1152659"/>
            <a:ext cx="2411238" cy="1477328"/>
          </a:xfrm>
          <a:prstGeom prst="rect">
            <a:avLst/>
          </a:prstGeom>
          <a:solidFill>
            <a:schemeClr val="accent1">
              <a:lumMod val="20000"/>
              <a:lumOff val="80000"/>
            </a:schemeClr>
          </a:solidFill>
          <a:ln>
            <a:solidFill>
              <a:srgbClr val="C00000"/>
            </a:solidFill>
          </a:ln>
        </p:spPr>
        <p:txBody>
          <a:bodyPr wrap="none" rtlCol="0">
            <a:spAutoFit/>
          </a:bodyPr>
          <a:lstStyle/>
          <a:p>
            <a:pPr algn="ctr"/>
            <a:r>
              <a:rPr lang="en-US" sz="3200" dirty="0"/>
              <a:t>Population</a:t>
            </a:r>
          </a:p>
          <a:p>
            <a:pPr algn="ctr"/>
            <a:r>
              <a:rPr lang="en-US" sz="3200" dirty="0">
                <a:sym typeface="Symbol" panose="05050102010706020507" pitchFamily="18" charset="2"/>
              </a:rPr>
              <a:t>, </a:t>
            </a:r>
            <a:r>
              <a:rPr lang="en-US" sz="3200" baseline="30000" dirty="0">
                <a:sym typeface="Symbol" panose="05050102010706020507" pitchFamily="18" charset="2"/>
              </a:rPr>
              <a:t>2</a:t>
            </a:r>
            <a:r>
              <a:rPr lang="en-US" sz="3200" dirty="0">
                <a:sym typeface="Symbol" panose="05050102010706020507" pitchFamily="18" charset="2"/>
              </a:rPr>
              <a:t>, , etc.</a:t>
            </a:r>
          </a:p>
          <a:p>
            <a:pPr algn="ctr"/>
            <a:r>
              <a:rPr lang="en-US" sz="2600" dirty="0">
                <a:sym typeface="Symbol" panose="05050102010706020507" pitchFamily="18" charset="2"/>
              </a:rPr>
              <a:t>(parameters) </a:t>
            </a:r>
            <a:endParaRPr lang="en-US" sz="2600" dirty="0"/>
          </a:p>
        </p:txBody>
      </p:sp>
      <p:sp>
        <p:nvSpPr>
          <p:cNvPr id="9" name="Oval 8">
            <a:extLst>
              <a:ext uri="{FF2B5EF4-FFF2-40B4-BE49-F238E27FC236}">
                <a16:creationId xmlns:a16="http://schemas.microsoft.com/office/drawing/2014/main" id="{76D5EE90-FF02-4A20-9AC2-0D9ABCFC6C46}"/>
              </a:ext>
            </a:extLst>
          </p:cNvPr>
          <p:cNvSpPr/>
          <p:nvPr/>
        </p:nvSpPr>
        <p:spPr>
          <a:xfrm>
            <a:off x="1451193" y="3381258"/>
            <a:ext cx="1946378" cy="1057365"/>
          </a:xfrm>
          <a:prstGeom prst="ellipse">
            <a:avLst/>
          </a:prstGeom>
          <a:solidFill>
            <a:schemeClr val="accent1">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Sample</a:t>
            </a:r>
          </a:p>
        </p:txBody>
      </p:sp>
      <p:sp>
        <p:nvSpPr>
          <p:cNvPr id="10" name="Arrow: Right 9">
            <a:extLst>
              <a:ext uri="{FF2B5EF4-FFF2-40B4-BE49-F238E27FC236}">
                <a16:creationId xmlns:a16="http://schemas.microsoft.com/office/drawing/2014/main" id="{75C8FE53-C5DC-4D1A-8BFE-4B67FF7AA83D}"/>
              </a:ext>
            </a:extLst>
          </p:cNvPr>
          <p:cNvSpPr/>
          <p:nvPr/>
        </p:nvSpPr>
        <p:spPr>
          <a:xfrm rot="5400000">
            <a:off x="2149857" y="2845899"/>
            <a:ext cx="522137" cy="365125"/>
          </a:xfrm>
          <a:prstGeom prst="rightArrow">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85DCF5B-CEDD-4F5D-80D4-9E002AD31E9B}"/>
              </a:ext>
            </a:extLst>
          </p:cNvPr>
          <p:cNvSpPr txBox="1"/>
          <p:nvPr/>
        </p:nvSpPr>
        <p:spPr>
          <a:xfrm>
            <a:off x="2568326" y="2751163"/>
            <a:ext cx="1470274" cy="461665"/>
          </a:xfrm>
          <a:prstGeom prst="rect">
            <a:avLst/>
          </a:prstGeom>
          <a:noFill/>
        </p:spPr>
        <p:txBody>
          <a:bodyPr wrap="none" rtlCol="0">
            <a:spAutoFit/>
          </a:bodyPr>
          <a:lstStyle/>
          <a:p>
            <a:r>
              <a:rPr lang="en-US" sz="2400" dirty="0"/>
              <a:t>Sampling</a:t>
            </a:r>
          </a:p>
        </p:txBody>
      </p:sp>
      <p:sp>
        <p:nvSpPr>
          <p:cNvPr id="12" name="Arrow: Right 11">
            <a:extLst>
              <a:ext uri="{FF2B5EF4-FFF2-40B4-BE49-F238E27FC236}">
                <a16:creationId xmlns:a16="http://schemas.microsoft.com/office/drawing/2014/main" id="{1610AAC4-675D-4C6A-9C89-8322B9C48D5E}"/>
              </a:ext>
            </a:extLst>
          </p:cNvPr>
          <p:cNvSpPr/>
          <p:nvPr/>
        </p:nvSpPr>
        <p:spPr>
          <a:xfrm>
            <a:off x="3710929" y="3721499"/>
            <a:ext cx="655342" cy="365125"/>
          </a:xfrm>
          <a:prstGeom prst="rightArrow">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92782BF-4731-47B9-9BC3-9B81D34E49A0}"/>
              </a:ext>
            </a:extLst>
          </p:cNvPr>
          <p:cNvSpPr/>
          <p:nvPr/>
        </p:nvSpPr>
        <p:spPr>
          <a:xfrm>
            <a:off x="4866984" y="3279361"/>
            <a:ext cx="2133589" cy="1097071"/>
          </a:xfrm>
          <a:prstGeom prst="roundRect">
            <a:avLst/>
          </a:prstGeom>
          <a:solidFill>
            <a:schemeClr val="accent1">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Descriptive Statistics</a:t>
            </a:r>
          </a:p>
        </p:txBody>
      </p:sp>
      <p:sp>
        <p:nvSpPr>
          <p:cNvPr id="17" name="TextBox 16">
            <a:extLst>
              <a:ext uri="{FF2B5EF4-FFF2-40B4-BE49-F238E27FC236}">
                <a16:creationId xmlns:a16="http://schemas.microsoft.com/office/drawing/2014/main" id="{18DC8ACB-B64C-41FE-ADC7-6FB6E9C9B131}"/>
              </a:ext>
            </a:extLst>
          </p:cNvPr>
          <p:cNvSpPr txBox="1"/>
          <p:nvPr/>
        </p:nvSpPr>
        <p:spPr>
          <a:xfrm>
            <a:off x="4311604" y="1288033"/>
            <a:ext cx="3568793" cy="1200329"/>
          </a:xfrm>
          <a:prstGeom prst="rect">
            <a:avLst/>
          </a:prstGeom>
          <a:noFill/>
          <a:ln>
            <a:noFill/>
          </a:ln>
        </p:spPr>
        <p:txBody>
          <a:bodyPr wrap="square" rtlCol="0">
            <a:spAutoFit/>
          </a:bodyPr>
          <a:lstStyle/>
          <a:p>
            <a:pPr algn="ctr"/>
            <a:r>
              <a:rPr lang="en-US" sz="2400" dirty="0"/>
              <a:t>Numerical summaries</a:t>
            </a:r>
          </a:p>
          <a:p>
            <a:pPr algn="ctr"/>
            <a:r>
              <a:rPr lang="en-US" sz="2400" dirty="0">
                <a:sym typeface="Symbol" panose="05050102010706020507" pitchFamily="18" charset="2"/>
              </a:rPr>
              <a:t>x, s</a:t>
            </a:r>
            <a:r>
              <a:rPr lang="en-US" sz="2400" baseline="30000" dirty="0">
                <a:sym typeface="Symbol" panose="05050102010706020507" pitchFamily="18" charset="2"/>
              </a:rPr>
              <a:t>2</a:t>
            </a:r>
            <a:r>
              <a:rPr lang="en-US" sz="2400" dirty="0">
                <a:sym typeface="Symbol" panose="05050102010706020507" pitchFamily="18" charset="2"/>
              </a:rPr>
              <a:t>, s, etc.</a:t>
            </a:r>
          </a:p>
          <a:p>
            <a:pPr algn="ctr"/>
            <a:r>
              <a:rPr lang="en-US" sz="2400" dirty="0">
                <a:sym typeface="Symbol" panose="05050102010706020507" pitchFamily="18" charset="2"/>
              </a:rPr>
              <a:t>(statistics) </a:t>
            </a:r>
            <a:endParaRPr lang="en-US" sz="2400" dirty="0"/>
          </a:p>
        </p:txBody>
      </p:sp>
      <p:sp>
        <p:nvSpPr>
          <p:cNvPr id="25" name="TextBox 24">
            <a:extLst>
              <a:ext uri="{FF2B5EF4-FFF2-40B4-BE49-F238E27FC236}">
                <a16:creationId xmlns:a16="http://schemas.microsoft.com/office/drawing/2014/main" id="{68C1A3DD-3D14-4191-AA37-FDAFF729D7B5}"/>
              </a:ext>
            </a:extLst>
          </p:cNvPr>
          <p:cNvSpPr txBox="1"/>
          <p:nvPr/>
        </p:nvSpPr>
        <p:spPr>
          <a:xfrm>
            <a:off x="4409832" y="4958428"/>
            <a:ext cx="3075134" cy="1015663"/>
          </a:xfrm>
          <a:prstGeom prst="rect">
            <a:avLst/>
          </a:prstGeom>
          <a:noFill/>
          <a:ln>
            <a:noFill/>
          </a:ln>
        </p:spPr>
        <p:txBody>
          <a:bodyPr wrap="square" rtlCol="0">
            <a:spAutoFit/>
          </a:bodyPr>
          <a:lstStyle/>
          <a:p>
            <a:pPr algn="ctr"/>
            <a:r>
              <a:rPr lang="en-US" sz="2400" dirty="0"/>
              <a:t>Displays</a:t>
            </a:r>
          </a:p>
          <a:p>
            <a:pPr algn="ctr"/>
            <a:r>
              <a:rPr lang="en-US" dirty="0">
                <a:sym typeface="Symbol" panose="05050102010706020507" pitchFamily="18" charset="2"/>
              </a:rPr>
              <a:t>(stem and leaf, histogram, box plot, etc.)</a:t>
            </a:r>
            <a:endParaRPr lang="en-US" dirty="0"/>
          </a:p>
        </p:txBody>
      </p:sp>
      <p:sp>
        <p:nvSpPr>
          <p:cNvPr id="41" name="Arrow: Right 40">
            <a:extLst>
              <a:ext uri="{FF2B5EF4-FFF2-40B4-BE49-F238E27FC236}">
                <a16:creationId xmlns:a16="http://schemas.microsoft.com/office/drawing/2014/main" id="{67A1BECD-0C6B-43E9-A564-576B2F06B3A8}"/>
              </a:ext>
            </a:extLst>
          </p:cNvPr>
          <p:cNvSpPr/>
          <p:nvPr/>
        </p:nvSpPr>
        <p:spPr>
          <a:xfrm>
            <a:off x="7152362" y="3721499"/>
            <a:ext cx="655342" cy="365125"/>
          </a:xfrm>
          <a:prstGeom prst="rightArrow">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707EE3C9-F973-453B-A7CF-B0248B3CC112}"/>
              </a:ext>
            </a:extLst>
          </p:cNvPr>
          <p:cNvSpPr/>
          <p:nvPr/>
        </p:nvSpPr>
        <p:spPr>
          <a:xfrm>
            <a:off x="7959495" y="2902202"/>
            <a:ext cx="3522757" cy="2003716"/>
          </a:xfrm>
          <a:prstGeom prst="roundRect">
            <a:avLst/>
          </a:prstGeom>
          <a:solidFill>
            <a:schemeClr val="accent1">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Inferential statistics</a:t>
            </a:r>
          </a:p>
          <a:p>
            <a:pPr marL="342905" indent="-342905">
              <a:buFont typeface="Arial" panose="020B0604020202020204" pitchFamily="34" charset="0"/>
              <a:buChar char="•"/>
            </a:pPr>
            <a:r>
              <a:rPr lang="en-US" sz="2200" dirty="0">
                <a:solidFill>
                  <a:schemeClr val="tx1"/>
                </a:solidFill>
              </a:rPr>
              <a:t>Estimation, </a:t>
            </a:r>
          </a:p>
          <a:p>
            <a:pPr marL="342905" indent="-342905">
              <a:buFont typeface="Arial" panose="020B0604020202020204" pitchFamily="34" charset="0"/>
              <a:buChar char="•"/>
            </a:pPr>
            <a:r>
              <a:rPr lang="en-US" sz="2200" dirty="0">
                <a:solidFill>
                  <a:schemeClr val="tx1"/>
                </a:solidFill>
              </a:rPr>
              <a:t>Hypothesis testing, …</a:t>
            </a:r>
          </a:p>
          <a:p>
            <a:r>
              <a:rPr lang="en-US" sz="2200" dirty="0">
                <a:solidFill>
                  <a:schemeClr val="tx1"/>
                </a:solidFill>
              </a:rPr>
              <a:t>about parameters of population</a:t>
            </a:r>
          </a:p>
        </p:txBody>
      </p:sp>
      <p:sp>
        <p:nvSpPr>
          <p:cNvPr id="3" name="Date Placeholder 2"/>
          <p:cNvSpPr>
            <a:spLocks noGrp="1"/>
          </p:cNvSpPr>
          <p:nvPr>
            <p:ph type="dt" sz="half" idx="10"/>
          </p:nvPr>
        </p:nvSpPr>
        <p:spPr/>
        <p:txBody>
          <a:bodyPr/>
          <a:lstStyle/>
          <a:p>
            <a:fld id="{F20D313B-9F4D-4B83-92E6-0ADDE6A26A30}" type="datetime1">
              <a:rPr lang="en-US" smtClean="0"/>
              <a:t>09/02/2022</a:t>
            </a:fld>
            <a:endParaRPr lang="en-US"/>
          </a:p>
        </p:txBody>
      </p:sp>
      <p:cxnSp>
        <p:nvCxnSpPr>
          <p:cNvPr id="8" name="Straight Connector 7"/>
          <p:cNvCxnSpPr>
            <a:stCxn id="17" idx="2"/>
          </p:cNvCxnSpPr>
          <p:nvPr/>
        </p:nvCxnSpPr>
        <p:spPr>
          <a:xfrm>
            <a:off x="6096001" y="2488362"/>
            <a:ext cx="0" cy="7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95999" y="4376432"/>
            <a:ext cx="0" cy="5819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358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A9BC-F858-46D7-A3A9-4D1B6FF87043}"/>
              </a:ext>
            </a:extLst>
          </p:cNvPr>
          <p:cNvSpPr>
            <a:spLocks noGrp="1"/>
          </p:cNvSpPr>
          <p:nvPr>
            <p:ph type="title"/>
          </p:nvPr>
        </p:nvSpPr>
        <p:spPr/>
        <p:txBody>
          <a:bodyPr>
            <a:normAutofit/>
          </a:bodyPr>
          <a:lstStyle/>
          <a:p>
            <a:r>
              <a:rPr lang="en-US" dirty="0"/>
              <a:t>Frequency Distributions and Histograms</a:t>
            </a:r>
            <a:r>
              <a:rPr lang="en-US" altLang="en-US" b="1" dirty="0">
                <a:solidFill>
                  <a:srgbClr val="FF0000"/>
                </a:solidFill>
              </a:rPr>
              <a:t>                            </a:t>
            </a:r>
            <a:endParaRPr lang="en-US" dirty="0"/>
          </a:p>
        </p:txBody>
      </p:sp>
      <p:sp>
        <p:nvSpPr>
          <p:cNvPr id="3" name="Content Placeholder 2">
            <a:extLst>
              <a:ext uri="{FF2B5EF4-FFF2-40B4-BE49-F238E27FC236}">
                <a16:creationId xmlns:a16="http://schemas.microsoft.com/office/drawing/2014/main" id="{3BEA64D6-1500-43D7-B7A2-F61DD7609E9C}"/>
              </a:ext>
            </a:extLst>
          </p:cNvPr>
          <p:cNvSpPr>
            <a:spLocks noGrp="1"/>
          </p:cNvSpPr>
          <p:nvPr>
            <p:ph idx="1"/>
          </p:nvPr>
        </p:nvSpPr>
        <p:spPr>
          <a:xfrm>
            <a:off x="838200" y="1349836"/>
            <a:ext cx="10515600" cy="4351338"/>
          </a:xfrm>
        </p:spPr>
        <p:txBody>
          <a:bodyPr/>
          <a:lstStyle/>
          <a:p>
            <a:r>
              <a:rPr lang="en-US" altLang="en-US" b="1" dirty="0">
                <a:solidFill>
                  <a:srgbClr val="0000FF"/>
                </a:solidFill>
                <a:latin typeface="+mj-lt"/>
              </a:rPr>
              <a:t>Frequency Distributions </a:t>
            </a:r>
          </a:p>
          <a:p>
            <a:pPr lvl="1"/>
            <a:r>
              <a:rPr lang="en-US" altLang="en-US" dirty="0">
                <a:latin typeface="+mj-lt"/>
              </a:rPr>
              <a:t>More compact than a stem-and-leaf diagram</a:t>
            </a:r>
          </a:p>
          <a:p>
            <a:pPr lvl="1"/>
            <a:r>
              <a:rPr lang="en-US" altLang="en-US" dirty="0">
                <a:latin typeface="+mj-lt"/>
              </a:rPr>
              <a:t>The range of the data is divided into intervals (</a:t>
            </a:r>
            <a:r>
              <a:rPr lang="en-US" altLang="en-US" b="1" dirty="0">
                <a:latin typeface="+mj-lt"/>
              </a:rPr>
              <a:t>class intervals, cells, bins)</a:t>
            </a:r>
          </a:p>
          <a:p>
            <a:r>
              <a:rPr lang="en-US" dirty="0"/>
              <a:t>A </a:t>
            </a:r>
            <a:r>
              <a:rPr lang="en-US" b="1" i="1" dirty="0"/>
              <a:t>frequency histogram </a:t>
            </a:r>
            <a:r>
              <a:rPr lang="en-US" dirty="0"/>
              <a:t>consists of columns, one for each bin, whose height is determined by the </a:t>
            </a:r>
            <a:r>
              <a:rPr lang="en-US" i="1" dirty="0"/>
              <a:t>number</a:t>
            </a:r>
            <a:r>
              <a:rPr lang="en-US" dirty="0"/>
              <a:t> of observations in the bin. </a:t>
            </a:r>
          </a:p>
          <a:p>
            <a:r>
              <a:rPr lang="en-US" dirty="0"/>
              <a:t>A </a:t>
            </a:r>
            <a:r>
              <a:rPr lang="en-US" b="1" i="1" dirty="0"/>
              <a:t>relative frequency histogram </a:t>
            </a:r>
            <a:r>
              <a:rPr lang="en-US" dirty="0"/>
              <a:t>has the same shape but a different vertical scale. Its column heights represent the </a:t>
            </a:r>
            <a:r>
              <a:rPr lang="en-US" i="1" dirty="0"/>
              <a:t>proportion</a:t>
            </a:r>
            <a:r>
              <a:rPr lang="en-US" dirty="0"/>
              <a:t> of all data that appeared in each bin.</a:t>
            </a:r>
          </a:p>
        </p:txBody>
      </p:sp>
      <p:sp>
        <p:nvSpPr>
          <p:cNvPr id="4" name="Footer Placeholder 3">
            <a:extLst>
              <a:ext uri="{FF2B5EF4-FFF2-40B4-BE49-F238E27FC236}">
                <a16:creationId xmlns:a16="http://schemas.microsoft.com/office/drawing/2014/main" id="{3A05336C-BFAC-46C2-9CC9-8F5CAC11083E}"/>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F1BA310A-69EE-4409-AA54-46A20360EC91}"/>
              </a:ext>
            </a:extLst>
          </p:cNvPr>
          <p:cNvSpPr>
            <a:spLocks noGrp="1"/>
          </p:cNvSpPr>
          <p:nvPr>
            <p:ph type="sldNum" sz="quarter" idx="12"/>
          </p:nvPr>
        </p:nvSpPr>
        <p:spPr/>
        <p:txBody>
          <a:bodyPr/>
          <a:lstStyle/>
          <a:p>
            <a:fld id="{6310C9F9-0934-4110-9CDA-3AF9CFE07797}" type="slidenum">
              <a:rPr lang="en-US" smtClean="0"/>
              <a:t>30</a:t>
            </a:fld>
            <a:endParaRPr lang="en-US"/>
          </a:p>
        </p:txBody>
      </p:sp>
      <p:sp>
        <p:nvSpPr>
          <p:cNvPr id="6" name="Date Placeholder 5"/>
          <p:cNvSpPr>
            <a:spLocks noGrp="1"/>
          </p:cNvSpPr>
          <p:nvPr>
            <p:ph type="dt" sz="half" idx="10"/>
          </p:nvPr>
        </p:nvSpPr>
        <p:spPr/>
        <p:txBody>
          <a:bodyPr/>
          <a:lstStyle/>
          <a:p>
            <a:fld id="{0D850864-34C0-4B5A-B49A-008CD3D2DCF4}" type="datetime1">
              <a:rPr lang="en-US" smtClean="0"/>
              <a:t>09/02/2022</a:t>
            </a:fld>
            <a:endParaRPr lang="en-US"/>
          </a:p>
        </p:txBody>
      </p:sp>
    </p:spTree>
    <p:extLst>
      <p:ext uri="{BB962C8B-B14F-4D97-AF65-F5344CB8AC3E}">
        <p14:creationId xmlns:p14="http://schemas.microsoft.com/office/powerpoint/2010/main" val="2404306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A9BC-F858-46D7-A3A9-4D1B6FF87043}"/>
              </a:ext>
            </a:extLst>
          </p:cNvPr>
          <p:cNvSpPr>
            <a:spLocks noGrp="1"/>
          </p:cNvSpPr>
          <p:nvPr>
            <p:ph type="title"/>
          </p:nvPr>
        </p:nvSpPr>
        <p:spPr/>
        <p:txBody>
          <a:bodyPr/>
          <a:lstStyle/>
          <a:p>
            <a:r>
              <a:rPr lang="en-US" altLang="en-US" sz="4400" dirty="0"/>
              <a:t>Histograms                        </a:t>
            </a:r>
            <a:endParaRPr lang="en-US" dirty="0"/>
          </a:p>
        </p:txBody>
      </p:sp>
      <p:sp>
        <p:nvSpPr>
          <p:cNvPr id="3" name="Content Placeholder 2">
            <a:extLst>
              <a:ext uri="{FF2B5EF4-FFF2-40B4-BE49-F238E27FC236}">
                <a16:creationId xmlns:a16="http://schemas.microsoft.com/office/drawing/2014/main" id="{3BEA64D6-1500-43D7-B7A2-F61DD7609E9C}"/>
              </a:ext>
            </a:extLst>
          </p:cNvPr>
          <p:cNvSpPr>
            <a:spLocks noGrp="1"/>
          </p:cNvSpPr>
          <p:nvPr>
            <p:ph idx="1"/>
          </p:nvPr>
        </p:nvSpPr>
        <p:spPr>
          <a:xfrm>
            <a:off x="838200" y="1285441"/>
            <a:ext cx="10515600" cy="4351338"/>
          </a:xfrm>
        </p:spPr>
        <p:txBody>
          <a:bodyPr/>
          <a:lstStyle/>
          <a:p>
            <a:r>
              <a:rPr lang="en-US" dirty="0"/>
              <a:t>The histogram is a visual display of the frequency distribution.</a:t>
            </a:r>
          </a:p>
          <a:p>
            <a:r>
              <a:rPr lang="en-US" dirty="0"/>
              <a:t>Histograms are stable and reliable for </a:t>
            </a:r>
            <a:r>
              <a:rPr lang="en-US" i="1" dirty="0">
                <a:solidFill>
                  <a:srgbClr val="C00000"/>
                </a:solidFill>
              </a:rPr>
              <a:t>large data sets</a:t>
            </a:r>
            <a:r>
              <a:rPr lang="en-US" dirty="0"/>
              <a:t>, preferably of size 75 to 100 or more.</a:t>
            </a:r>
            <a:r>
              <a:rPr lang="en-US" altLang="en-US" b="1" dirty="0">
                <a:solidFill>
                  <a:schemeClr val="accent2"/>
                </a:solidFill>
                <a:latin typeface="+mj-lt"/>
              </a:rPr>
              <a:t> </a:t>
            </a:r>
          </a:p>
          <a:p>
            <a:r>
              <a:rPr lang="en-US" altLang="en-US" b="1" dirty="0">
                <a:latin typeface="+mj-lt"/>
              </a:rPr>
              <a:t>Constructing a Histogram (Equal Bin Widths)</a:t>
            </a:r>
          </a:p>
          <a:p>
            <a:pPr lvl="1"/>
            <a:r>
              <a:rPr lang="en-US" sz="2800" dirty="0">
                <a:latin typeface="+mj-lt"/>
              </a:rPr>
              <a:t>(1)  Label the bin boundaries on a horizontal scale</a:t>
            </a:r>
          </a:p>
          <a:p>
            <a:pPr lvl="1"/>
            <a:r>
              <a:rPr lang="en-US" sz="2800" dirty="0">
                <a:latin typeface="+mj-lt"/>
              </a:rPr>
              <a:t>(2) Mark and label the vertical scale with the (relative) frequencies</a:t>
            </a:r>
          </a:p>
          <a:p>
            <a:pPr lvl="1"/>
            <a:r>
              <a:rPr lang="en-US" sz="2800" dirty="0">
                <a:latin typeface="+mj-lt"/>
              </a:rPr>
              <a:t>(3)  Above each bin, draw a rectangle where height is equal to the (relative) frequency corresponding to that bin</a:t>
            </a:r>
          </a:p>
        </p:txBody>
      </p:sp>
      <p:sp>
        <p:nvSpPr>
          <p:cNvPr id="4" name="Footer Placeholder 3">
            <a:extLst>
              <a:ext uri="{FF2B5EF4-FFF2-40B4-BE49-F238E27FC236}">
                <a16:creationId xmlns:a16="http://schemas.microsoft.com/office/drawing/2014/main" id="{C0BF44F8-8923-4C84-9743-7F48076E303F}"/>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29C6C209-9571-489A-900B-20A4D05E5105}"/>
              </a:ext>
            </a:extLst>
          </p:cNvPr>
          <p:cNvSpPr>
            <a:spLocks noGrp="1"/>
          </p:cNvSpPr>
          <p:nvPr>
            <p:ph type="sldNum" sz="quarter" idx="12"/>
          </p:nvPr>
        </p:nvSpPr>
        <p:spPr/>
        <p:txBody>
          <a:bodyPr/>
          <a:lstStyle/>
          <a:p>
            <a:fld id="{6310C9F9-0934-4110-9CDA-3AF9CFE07797}" type="slidenum">
              <a:rPr lang="en-US" smtClean="0"/>
              <a:t>31</a:t>
            </a:fld>
            <a:endParaRPr lang="en-US"/>
          </a:p>
        </p:txBody>
      </p:sp>
      <p:sp>
        <p:nvSpPr>
          <p:cNvPr id="6" name="Date Placeholder 5"/>
          <p:cNvSpPr>
            <a:spLocks noGrp="1"/>
          </p:cNvSpPr>
          <p:nvPr>
            <p:ph type="dt" sz="half" idx="10"/>
          </p:nvPr>
        </p:nvSpPr>
        <p:spPr/>
        <p:txBody>
          <a:bodyPr/>
          <a:lstStyle/>
          <a:p>
            <a:fld id="{54786DD3-2842-4273-81BB-0AEF8A6ED84A}" type="datetime1">
              <a:rPr lang="en-US" smtClean="0"/>
              <a:t>09/02/2022</a:t>
            </a:fld>
            <a:endParaRPr lang="en-US"/>
          </a:p>
        </p:txBody>
      </p:sp>
    </p:spTree>
    <p:extLst>
      <p:ext uri="{BB962C8B-B14F-4D97-AF65-F5344CB8AC3E}">
        <p14:creationId xmlns:p14="http://schemas.microsoft.com/office/powerpoint/2010/main" val="723889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685E8-3760-4C58-8957-3AD476AF3A2E}"/>
              </a:ext>
            </a:extLst>
          </p:cNvPr>
          <p:cNvSpPr>
            <a:spLocks noGrp="1"/>
          </p:cNvSpPr>
          <p:nvPr>
            <p:ph type="dt" sz="half" idx="10"/>
          </p:nvPr>
        </p:nvSpPr>
        <p:spPr/>
        <p:txBody>
          <a:bodyPr/>
          <a:lstStyle/>
          <a:p>
            <a:fld id="{249903C3-722B-4706-8087-CF9423CC466E}" type="datetime1">
              <a:rPr lang="en-US" smtClean="0"/>
              <a:t>09/02/2022</a:t>
            </a:fld>
            <a:endParaRPr lang="en-US"/>
          </a:p>
        </p:txBody>
      </p:sp>
      <p:sp>
        <p:nvSpPr>
          <p:cNvPr id="3" name="Footer Placeholder 2">
            <a:extLst>
              <a:ext uri="{FF2B5EF4-FFF2-40B4-BE49-F238E27FC236}">
                <a16:creationId xmlns:a16="http://schemas.microsoft.com/office/drawing/2014/main" id="{AD62C3FE-14C3-418B-B228-0773C28BEA22}"/>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9464F526-760B-493A-BF57-8B0C5C94C715}"/>
              </a:ext>
            </a:extLst>
          </p:cNvPr>
          <p:cNvSpPr>
            <a:spLocks noGrp="1"/>
          </p:cNvSpPr>
          <p:nvPr>
            <p:ph type="sldNum" sz="quarter" idx="12"/>
          </p:nvPr>
        </p:nvSpPr>
        <p:spPr/>
        <p:txBody>
          <a:bodyPr/>
          <a:lstStyle/>
          <a:p>
            <a:fld id="{6310C9F9-0934-4110-9CDA-3AF9CFE07797}" type="slidenum">
              <a:rPr lang="en-US" smtClean="0"/>
              <a:t>32</a:t>
            </a:fld>
            <a:endParaRPr lang="en-US"/>
          </a:p>
        </p:txBody>
      </p:sp>
      <p:pic>
        <p:nvPicPr>
          <p:cNvPr id="6" name="Picture 5">
            <a:extLst>
              <a:ext uri="{FF2B5EF4-FFF2-40B4-BE49-F238E27FC236}">
                <a16:creationId xmlns:a16="http://schemas.microsoft.com/office/drawing/2014/main" id="{B8979CDB-20C6-44A7-A8B4-C03A600F8FEC}"/>
              </a:ext>
            </a:extLst>
          </p:cNvPr>
          <p:cNvPicPr>
            <a:picLocks noChangeAspect="1"/>
          </p:cNvPicPr>
          <p:nvPr/>
        </p:nvPicPr>
        <p:blipFill rotWithShape="1">
          <a:blip r:embed="rId2"/>
          <a:srcRect l="32743" t="16535" r="11538" b="40271"/>
          <a:stretch/>
        </p:blipFill>
        <p:spPr>
          <a:xfrm>
            <a:off x="-86547" y="136525"/>
            <a:ext cx="12365093" cy="6106620"/>
          </a:xfrm>
          <a:prstGeom prst="rect">
            <a:avLst/>
          </a:prstGeom>
        </p:spPr>
      </p:pic>
    </p:spTree>
    <p:extLst>
      <p:ext uri="{BB962C8B-B14F-4D97-AF65-F5344CB8AC3E}">
        <p14:creationId xmlns:p14="http://schemas.microsoft.com/office/powerpoint/2010/main" val="3052537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13D7D-2DF1-4E25-B855-E78C47E703EA}"/>
              </a:ext>
            </a:extLst>
          </p:cNvPr>
          <p:cNvSpPr>
            <a:spLocks noGrp="1"/>
          </p:cNvSpPr>
          <p:nvPr>
            <p:ph type="dt" sz="half" idx="10"/>
          </p:nvPr>
        </p:nvSpPr>
        <p:spPr/>
        <p:txBody>
          <a:bodyPr/>
          <a:lstStyle/>
          <a:p>
            <a:fld id="{249903C3-722B-4706-8087-CF9423CC466E}" type="datetime1">
              <a:rPr lang="en-US" smtClean="0"/>
              <a:t>09/02/2022</a:t>
            </a:fld>
            <a:endParaRPr lang="en-US"/>
          </a:p>
        </p:txBody>
      </p:sp>
      <p:sp>
        <p:nvSpPr>
          <p:cNvPr id="3" name="Footer Placeholder 2">
            <a:extLst>
              <a:ext uri="{FF2B5EF4-FFF2-40B4-BE49-F238E27FC236}">
                <a16:creationId xmlns:a16="http://schemas.microsoft.com/office/drawing/2014/main" id="{9240A087-3A0A-467D-ADCF-7EB70928580C}"/>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103637A2-73EF-44CD-8D46-3BC29374A7AA}"/>
              </a:ext>
            </a:extLst>
          </p:cNvPr>
          <p:cNvSpPr>
            <a:spLocks noGrp="1"/>
          </p:cNvSpPr>
          <p:nvPr>
            <p:ph type="sldNum" sz="quarter" idx="12"/>
          </p:nvPr>
        </p:nvSpPr>
        <p:spPr/>
        <p:txBody>
          <a:bodyPr/>
          <a:lstStyle/>
          <a:p>
            <a:fld id="{6310C9F9-0934-4110-9CDA-3AF9CFE07797}" type="slidenum">
              <a:rPr lang="en-US" smtClean="0"/>
              <a:t>33</a:t>
            </a:fld>
            <a:endParaRPr lang="en-US"/>
          </a:p>
        </p:txBody>
      </p:sp>
      <p:pic>
        <p:nvPicPr>
          <p:cNvPr id="6" name="Picture 5">
            <a:extLst>
              <a:ext uri="{FF2B5EF4-FFF2-40B4-BE49-F238E27FC236}">
                <a16:creationId xmlns:a16="http://schemas.microsoft.com/office/drawing/2014/main" id="{434EE273-222D-45EA-AD84-FE36FC30989F}"/>
              </a:ext>
            </a:extLst>
          </p:cNvPr>
          <p:cNvPicPr>
            <a:picLocks noChangeAspect="1"/>
          </p:cNvPicPr>
          <p:nvPr/>
        </p:nvPicPr>
        <p:blipFill rotWithShape="1">
          <a:blip r:embed="rId2"/>
          <a:srcRect l="8147" t="13104" r="4957" b="45287"/>
          <a:stretch/>
        </p:blipFill>
        <p:spPr>
          <a:xfrm>
            <a:off x="1" y="927484"/>
            <a:ext cx="12223993" cy="4669275"/>
          </a:xfrm>
          <a:prstGeom prst="rect">
            <a:avLst/>
          </a:prstGeom>
        </p:spPr>
      </p:pic>
    </p:spTree>
    <p:extLst>
      <p:ext uri="{BB962C8B-B14F-4D97-AF65-F5344CB8AC3E}">
        <p14:creationId xmlns:p14="http://schemas.microsoft.com/office/powerpoint/2010/main" val="3060557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521B07-D6FE-4C0C-90E7-5941E09AB61D}"/>
              </a:ext>
            </a:extLst>
          </p:cNvPr>
          <p:cNvSpPr>
            <a:spLocks noGrp="1"/>
          </p:cNvSpPr>
          <p:nvPr>
            <p:ph type="dt" sz="half" idx="10"/>
          </p:nvPr>
        </p:nvSpPr>
        <p:spPr/>
        <p:txBody>
          <a:bodyPr/>
          <a:lstStyle/>
          <a:p>
            <a:fld id="{249903C3-722B-4706-8087-CF9423CC466E}" type="datetime1">
              <a:rPr lang="en-US" smtClean="0"/>
              <a:t>09/02/2022</a:t>
            </a:fld>
            <a:endParaRPr lang="en-US"/>
          </a:p>
        </p:txBody>
      </p:sp>
      <p:sp>
        <p:nvSpPr>
          <p:cNvPr id="3" name="Footer Placeholder 2">
            <a:extLst>
              <a:ext uri="{FF2B5EF4-FFF2-40B4-BE49-F238E27FC236}">
                <a16:creationId xmlns:a16="http://schemas.microsoft.com/office/drawing/2014/main" id="{4E7CCE50-7803-46B3-BFB1-85CAD1BB61BD}"/>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BFA63F88-1330-4C7C-88D9-B401448AD39A}"/>
              </a:ext>
            </a:extLst>
          </p:cNvPr>
          <p:cNvSpPr>
            <a:spLocks noGrp="1"/>
          </p:cNvSpPr>
          <p:nvPr>
            <p:ph type="sldNum" sz="quarter" idx="12"/>
          </p:nvPr>
        </p:nvSpPr>
        <p:spPr/>
        <p:txBody>
          <a:bodyPr/>
          <a:lstStyle/>
          <a:p>
            <a:fld id="{6310C9F9-0934-4110-9CDA-3AF9CFE07797}" type="slidenum">
              <a:rPr lang="en-US" smtClean="0"/>
              <a:t>34</a:t>
            </a:fld>
            <a:endParaRPr lang="en-US"/>
          </a:p>
        </p:txBody>
      </p:sp>
      <p:pic>
        <p:nvPicPr>
          <p:cNvPr id="6" name="Picture 5">
            <a:extLst>
              <a:ext uri="{FF2B5EF4-FFF2-40B4-BE49-F238E27FC236}">
                <a16:creationId xmlns:a16="http://schemas.microsoft.com/office/drawing/2014/main" id="{85857CB1-9F64-4F11-8246-0291B2C7A78F}"/>
              </a:ext>
            </a:extLst>
          </p:cNvPr>
          <p:cNvPicPr>
            <a:picLocks noChangeAspect="1"/>
          </p:cNvPicPr>
          <p:nvPr/>
        </p:nvPicPr>
        <p:blipFill rotWithShape="1">
          <a:blip r:embed="rId2"/>
          <a:srcRect l="6875" t="23448" r="24224" b="27586"/>
          <a:stretch/>
        </p:blipFill>
        <p:spPr>
          <a:xfrm>
            <a:off x="0" y="232183"/>
            <a:ext cx="12107606" cy="4840014"/>
          </a:xfrm>
          <a:prstGeom prst="rect">
            <a:avLst/>
          </a:prstGeom>
        </p:spPr>
      </p:pic>
    </p:spTree>
    <p:extLst>
      <p:ext uri="{BB962C8B-B14F-4D97-AF65-F5344CB8AC3E}">
        <p14:creationId xmlns:p14="http://schemas.microsoft.com/office/powerpoint/2010/main" val="2716129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F35F-0661-42B7-99E3-4025BB5A1ECA}"/>
              </a:ext>
            </a:extLst>
          </p:cNvPr>
          <p:cNvSpPr>
            <a:spLocks noGrp="1"/>
          </p:cNvSpPr>
          <p:nvPr>
            <p:ph type="title"/>
          </p:nvPr>
        </p:nvSpPr>
        <p:spPr/>
        <p:txBody>
          <a:bodyPr/>
          <a:lstStyle/>
          <a:p>
            <a:r>
              <a:rPr lang="en-US" dirty="0"/>
              <a:t>Histogram - Ex</a:t>
            </a:r>
          </a:p>
        </p:txBody>
      </p:sp>
      <p:sp>
        <p:nvSpPr>
          <p:cNvPr id="3" name="Content Placeholder 2">
            <a:extLst>
              <a:ext uri="{FF2B5EF4-FFF2-40B4-BE49-F238E27FC236}">
                <a16:creationId xmlns:a16="http://schemas.microsoft.com/office/drawing/2014/main" id="{BE9BCCF9-5F3D-4D81-9CA8-4818C1093B31}"/>
              </a:ext>
            </a:extLst>
          </p:cNvPr>
          <p:cNvSpPr>
            <a:spLocks noGrp="1"/>
          </p:cNvSpPr>
          <p:nvPr>
            <p:ph idx="1"/>
          </p:nvPr>
        </p:nvSpPr>
        <p:spPr>
          <a:xfrm>
            <a:off x="838200" y="1375594"/>
            <a:ext cx="10515600" cy="4351338"/>
          </a:xfrm>
        </p:spPr>
        <p:txBody>
          <a:bodyPr>
            <a:normAutofit/>
          </a:bodyPr>
          <a:lstStyle/>
          <a:p>
            <a:pPr marL="0" indent="0">
              <a:buNone/>
            </a:pPr>
            <a:r>
              <a:rPr lang="en-US" b="1" u="sng" dirty="0">
                <a:solidFill>
                  <a:srgbClr val="C00000"/>
                </a:solidFill>
              </a:rPr>
              <a:t>Ex.</a:t>
            </a:r>
            <a:r>
              <a:rPr lang="en-US" dirty="0"/>
              <a:t> (CPU time) 70 36 43 69 82 48 34 62 35 15 59 139 46 37 42 30 55 56 36 82 38 89 54 25 35 24 22 9 56 19</a:t>
            </a:r>
          </a:p>
          <a:p>
            <a:pPr marL="0" indent="0">
              <a:buNone/>
            </a:pPr>
            <a:r>
              <a:rPr lang="en-US" dirty="0"/>
              <a:t>Choosing intervals [0,10), [10,20), [20, 30), . . . as </a:t>
            </a:r>
            <a:r>
              <a:rPr lang="en-US" i="1" dirty="0">
                <a:solidFill>
                  <a:srgbClr val="C00000"/>
                </a:solidFill>
              </a:rPr>
              <a:t>bins</a:t>
            </a:r>
            <a:r>
              <a:rPr lang="en-US" dirty="0"/>
              <a:t>, we count</a:t>
            </a:r>
          </a:p>
          <a:p>
            <a:pPr marL="0" indent="0">
              <a:buNone/>
            </a:pPr>
            <a:endParaRPr lang="en-US" dirty="0">
              <a:solidFill>
                <a:srgbClr val="0000FF"/>
              </a:solidFill>
            </a:endParaRPr>
          </a:p>
          <a:p>
            <a:pPr marL="0" indent="0">
              <a:buNone/>
            </a:pPr>
            <a:r>
              <a:rPr lang="en-US" dirty="0">
                <a:solidFill>
                  <a:srgbClr val="0000FF"/>
                </a:solidFill>
              </a:rPr>
              <a:t>1</a:t>
            </a:r>
            <a:r>
              <a:rPr lang="en-US" dirty="0"/>
              <a:t> 	observation in	 		[0, 10) </a:t>
            </a:r>
          </a:p>
          <a:p>
            <a:pPr marL="0" indent="0">
              <a:buNone/>
            </a:pPr>
            <a:r>
              <a:rPr lang="en-US" dirty="0">
                <a:solidFill>
                  <a:srgbClr val="0000FF"/>
                </a:solidFill>
              </a:rPr>
              <a:t>2</a:t>
            </a:r>
            <a:r>
              <a:rPr lang="en-US" dirty="0"/>
              <a:t> 	observations in	 		[10, 20) </a:t>
            </a:r>
          </a:p>
          <a:p>
            <a:pPr marL="0" indent="0">
              <a:buNone/>
            </a:pPr>
            <a:r>
              <a:rPr lang="en-US" dirty="0">
                <a:solidFill>
                  <a:srgbClr val="0000FF"/>
                </a:solidFill>
              </a:rPr>
              <a:t>3</a:t>
            </a:r>
            <a:r>
              <a:rPr lang="en-US" dirty="0"/>
              <a:t> 	observations in	 		[20, 30) </a:t>
            </a:r>
          </a:p>
          <a:p>
            <a:pPr marL="0" indent="0">
              <a:buNone/>
            </a:pPr>
            <a:r>
              <a:rPr lang="en-US" dirty="0"/>
              <a:t>		. . . . . . . . . . . .</a:t>
            </a:r>
          </a:p>
        </p:txBody>
      </p:sp>
      <p:grpSp>
        <p:nvGrpSpPr>
          <p:cNvPr id="9" name="Group 8">
            <a:extLst>
              <a:ext uri="{FF2B5EF4-FFF2-40B4-BE49-F238E27FC236}">
                <a16:creationId xmlns:a16="http://schemas.microsoft.com/office/drawing/2014/main" id="{4E6257CB-A57E-44F7-BCAC-0D50F31A5613}"/>
              </a:ext>
            </a:extLst>
          </p:cNvPr>
          <p:cNvGrpSpPr/>
          <p:nvPr/>
        </p:nvGrpSpPr>
        <p:grpSpPr>
          <a:xfrm>
            <a:off x="8332470" y="3425778"/>
            <a:ext cx="2235381" cy="1230630"/>
            <a:chOff x="8423910" y="3131820"/>
            <a:chExt cx="2235381" cy="1230630"/>
          </a:xfrm>
        </p:grpSpPr>
        <p:sp>
          <p:nvSpPr>
            <p:cNvPr id="4" name="Rectangle 3">
              <a:extLst>
                <a:ext uri="{FF2B5EF4-FFF2-40B4-BE49-F238E27FC236}">
                  <a16:creationId xmlns:a16="http://schemas.microsoft.com/office/drawing/2014/main" id="{76FF1E54-95A2-4FD3-A5AF-E08042CD9529}"/>
                </a:ext>
              </a:extLst>
            </p:cNvPr>
            <p:cNvSpPr/>
            <p:nvPr/>
          </p:nvSpPr>
          <p:spPr>
            <a:xfrm>
              <a:off x="8423910" y="3131820"/>
              <a:ext cx="537210" cy="224790"/>
            </a:xfrm>
            <a:prstGeom prst="rect">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8C449F5-BEEA-442C-B817-78A098779BD8}"/>
                </a:ext>
              </a:extLst>
            </p:cNvPr>
            <p:cNvSpPr/>
            <p:nvPr/>
          </p:nvSpPr>
          <p:spPr>
            <a:xfrm>
              <a:off x="8423910" y="3653790"/>
              <a:ext cx="1020536" cy="2057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FBF2793-6094-49B0-8C7D-E3377D9006C0}"/>
                </a:ext>
              </a:extLst>
            </p:cNvPr>
            <p:cNvSpPr/>
            <p:nvPr/>
          </p:nvSpPr>
          <p:spPr>
            <a:xfrm>
              <a:off x="8423910" y="4156710"/>
              <a:ext cx="2235381" cy="2057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ooter Placeholder 6">
            <a:extLst>
              <a:ext uri="{FF2B5EF4-FFF2-40B4-BE49-F238E27FC236}">
                <a16:creationId xmlns:a16="http://schemas.microsoft.com/office/drawing/2014/main" id="{4CCE81A8-48B5-4A69-A064-0922C16603CA}"/>
              </a:ext>
            </a:extLst>
          </p:cNvPr>
          <p:cNvSpPr>
            <a:spLocks noGrp="1"/>
          </p:cNvSpPr>
          <p:nvPr>
            <p:ph type="ftr" sz="quarter" idx="11"/>
          </p:nvPr>
        </p:nvSpPr>
        <p:spPr/>
        <p:txBody>
          <a:bodyPr/>
          <a:lstStyle/>
          <a:p>
            <a:r>
              <a:rPr lang="en-US"/>
              <a:t>Chapter 6 - Random Sampling and Data Description</a:t>
            </a:r>
          </a:p>
        </p:txBody>
      </p:sp>
      <p:sp>
        <p:nvSpPr>
          <p:cNvPr id="8" name="Slide Number Placeholder 7">
            <a:extLst>
              <a:ext uri="{FF2B5EF4-FFF2-40B4-BE49-F238E27FC236}">
                <a16:creationId xmlns:a16="http://schemas.microsoft.com/office/drawing/2014/main" id="{0C5191E0-8BB5-423D-A88A-4AE28FEA199F}"/>
              </a:ext>
            </a:extLst>
          </p:cNvPr>
          <p:cNvSpPr>
            <a:spLocks noGrp="1"/>
          </p:cNvSpPr>
          <p:nvPr>
            <p:ph type="sldNum" sz="quarter" idx="12"/>
          </p:nvPr>
        </p:nvSpPr>
        <p:spPr/>
        <p:txBody>
          <a:bodyPr/>
          <a:lstStyle/>
          <a:p>
            <a:fld id="{6310C9F9-0934-4110-9CDA-3AF9CFE07797}" type="slidenum">
              <a:rPr lang="en-US" smtClean="0"/>
              <a:t>35</a:t>
            </a:fld>
            <a:endParaRPr lang="en-US"/>
          </a:p>
        </p:txBody>
      </p:sp>
      <p:sp>
        <p:nvSpPr>
          <p:cNvPr id="10" name="Date Placeholder 9"/>
          <p:cNvSpPr>
            <a:spLocks noGrp="1"/>
          </p:cNvSpPr>
          <p:nvPr>
            <p:ph type="dt" sz="half" idx="10"/>
          </p:nvPr>
        </p:nvSpPr>
        <p:spPr/>
        <p:txBody>
          <a:bodyPr/>
          <a:lstStyle/>
          <a:p>
            <a:fld id="{E120F01B-9888-49BA-98F4-6520AB1B10CB}" type="datetime1">
              <a:rPr lang="en-US" smtClean="0"/>
              <a:t>09/02/2022</a:t>
            </a:fld>
            <a:endParaRPr lang="en-US"/>
          </a:p>
        </p:txBody>
      </p:sp>
    </p:spTree>
    <p:extLst>
      <p:ext uri="{BB962C8B-B14F-4D97-AF65-F5344CB8AC3E}">
        <p14:creationId xmlns:p14="http://schemas.microsoft.com/office/powerpoint/2010/main" val="2844181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FBAE-A2E2-42FE-98A9-1ECC26896032}"/>
              </a:ext>
            </a:extLst>
          </p:cNvPr>
          <p:cNvSpPr>
            <a:spLocks noGrp="1"/>
          </p:cNvSpPr>
          <p:nvPr>
            <p:ph type="title"/>
          </p:nvPr>
        </p:nvSpPr>
        <p:spPr/>
        <p:txBody>
          <a:bodyPr/>
          <a:lstStyle/>
          <a:p>
            <a:r>
              <a:rPr lang="en-US" dirty="0"/>
              <a:t>Ex. Histogram of CPU time data</a:t>
            </a:r>
          </a:p>
        </p:txBody>
      </p:sp>
      <p:sp>
        <p:nvSpPr>
          <p:cNvPr id="6" name="TextBox 5">
            <a:extLst>
              <a:ext uri="{FF2B5EF4-FFF2-40B4-BE49-F238E27FC236}">
                <a16:creationId xmlns:a16="http://schemas.microsoft.com/office/drawing/2014/main" id="{970A5E22-713E-4E75-820A-A5085FF0C5D4}"/>
              </a:ext>
            </a:extLst>
          </p:cNvPr>
          <p:cNvSpPr txBox="1"/>
          <p:nvPr/>
        </p:nvSpPr>
        <p:spPr>
          <a:xfrm>
            <a:off x="1116343" y="4539904"/>
            <a:ext cx="10110355" cy="1200329"/>
          </a:xfrm>
          <a:prstGeom prst="rect">
            <a:avLst/>
          </a:prstGeom>
          <a:noFill/>
        </p:spPr>
        <p:txBody>
          <a:bodyPr wrap="square" rtlCol="0">
            <a:spAutoFit/>
          </a:bodyPr>
          <a:lstStyle/>
          <a:p>
            <a:r>
              <a:rPr lang="en-US" dirty="0"/>
              <a:t>Some information can be drawn from the histograms:</a:t>
            </a:r>
          </a:p>
          <a:p>
            <a:r>
              <a:rPr lang="en-US" dirty="0"/>
              <a:t>- Distribution of CPU times is </a:t>
            </a:r>
            <a:r>
              <a:rPr lang="en-US" dirty="0">
                <a:solidFill>
                  <a:srgbClr val="C00000"/>
                </a:solidFill>
              </a:rPr>
              <a:t>not symmetric</a:t>
            </a:r>
            <a:r>
              <a:rPr lang="en-US" dirty="0"/>
              <a:t>; it is </a:t>
            </a:r>
            <a:r>
              <a:rPr lang="en-US" dirty="0">
                <a:solidFill>
                  <a:srgbClr val="C00000"/>
                </a:solidFill>
              </a:rPr>
              <a:t>right-skewed</a:t>
            </a:r>
            <a:r>
              <a:rPr lang="en-US" dirty="0"/>
              <a:t> as we see 5 columns to the right of the highest column and only 3 columns to the left.</a:t>
            </a:r>
          </a:p>
          <a:p>
            <a:r>
              <a:rPr lang="en-US" dirty="0"/>
              <a:t>- The time of 139 seconds stands alone suggesting that it is in fact an </a:t>
            </a:r>
            <a:r>
              <a:rPr lang="en-US" i="1" dirty="0">
                <a:solidFill>
                  <a:srgbClr val="C00000"/>
                </a:solidFill>
              </a:rPr>
              <a:t>outlier</a:t>
            </a:r>
            <a:r>
              <a:rPr lang="en-US" dirty="0"/>
              <a:t>.</a:t>
            </a:r>
          </a:p>
        </p:txBody>
      </p:sp>
      <p:sp>
        <p:nvSpPr>
          <p:cNvPr id="3" name="Footer Placeholder 2">
            <a:extLst>
              <a:ext uri="{FF2B5EF4-FFF2-40B4-BE49-F238E27FC236}">
                <a16:creationId xmlns:a16="http://schemas.microsoft.com/office/drawing/2014/main" id="{6D49043C-18A6-421D-B241-3DB048D43F2A}"/>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0EE68BCE-D1E7-4FE7-BCF6-0A1DA2B982C6}"/>
              </a:ext>
            </a:extLst>
          </p:cNvPr>
          <p:cNvSpPr>
            <a:spLocks noGrp="1"/>
          </p:cNvSpPr>
          <p:nvPr>
            <p:ph type="sldNum" sz="quarter" idx="12"/>
          </p:nvPr>
        </p:nvSpPr>
        <p:spPr/>
        <p:txBody>
          <a:bodyPr/>
          <a:lstStyle/>
          <a:p>
            <a:fld id="{6310C9F9-0934-4110-9CDA-3AF9CFE07797}" type="slidenum">
              <a:rPr lang="en-US" smtClean="0"/>
              <a:t>36</a:t>
            </a:fld>
            <a:endParaRPr lang="en-US"/>
          </a:p>
        </p:txBody>
      </p:sp>
      <p:pic>
        <p:nvPicPr>
          <p:cNvPr id="8" name="Picture 7">
            <a:extLst>
              <a:ext uri="{FF2B5EF4-FFF2-40B4-BE49-F238E27FC236}">
                <a16:creationId xmlns:a16="http://schemas.microsoft.com/office/drawing/2014/main" id="{33C02F03-CB6D-4C2F-BD67-82006B04048B}"/>
              </a:ext>
            </a:extLst>
          </p:cNvPr>
          <p:cNvPicPr>
            <a:picLocks noChangeAspect="1"/>
          </p:cNvPicPr>
          <p:nvPr/>
        </p:nvPicPr>
        <p:blipFill>
          <a:blip r:embed="rId3"/>
          <a:stretch>
            <a:fillRect/>
          </a:stretch>
        </p:blipFill>
        <p:spPr>
          <a:xfrm>
            <a:off x="1598840" y="1361268"/>
            <a:ext cx="3638550" cy="3067050"/>
          </a:xfrm>
          <a:prstGeom prst="rect">
            <a:avLst/>
          </a:prstGeom>
        </p:spPr>
      </p:pic>
      <p:pic>
        <p:nvPicPr>
          <p:cNvPr id="14" name="Picture 13">
            <a:extLst>
              <a:ext uri="{FF2B5EF4-FFF2-40B4-BE49-F238E27FC236}">
                <a16:creationId xmlns:a16="http://schemas.microsoft.com/office/drawing/2014/main" id="{AA07B4A0-6933-4104-A08D-21A7E8865AD0}"/>
              </a:ext>
            </a:extLst>
          </p:cNvPr>
          <p:cNvPicPr>
            <a:picLocks noChangeAspect="1"/>
          </p:cNvPicPr>
          <p:nvPr/>
        </p:nvPicPr>
        <p:blipFill>
          <a:blip r:embed="rId4"/>
          <a:stretch>
            <a:fillRect/>
          </a:stretch>
        </p:blipFill>
        <p:spPr>
          <a:xfrm>
            <a:off x="6171521" y="1420283"/>
            <a:ext cx="4174263" cy="2981325"/>
          </a:xfrm>
          <a:prstGeom prst="rect">
            <a:avLst/>
          </a:prstGeom>
        </p:spPr>
      </p:pic>
      <p:sp>
        <p:nvSpPr>
          <p:cNvPr id="5" name="Date Placeholder 4"/>
          <p:cNvSpPr>
            <a:spLocks noGrp="1"/>
          </p:cNvSpPr>
          <p:nvPr>
            <p:ph type="dt" sz="half" idx="10"/>
          </p:nvPr>
        </p:nvSpPr>
        <p:spPr/>
        <p:txBody>
          <a:bodyPr/>
          <a:lstStyle/>
          <a:p>
            <a:fld id="{E8A32F8F-AE6E-46E6-9747-B1DE201E287B}" type="datetime1">
              <a:rPr lang="en-US" smtClean="0"/>
              <a:t>09/02/2022</a:t>
            </a:fld>
            <a:endParaRPr lang="en-US"/>
          </a:p>
        </p:txBody>
      </p:sp>
    </p:spTree>
    <p:extLst>
      <p:ext uri="{BB962C8B-B14F-4D97-AF65-F5344CB8AC3E}">
        <p14:creationId xmlns:p14="http://schemas.microsoft.com/office/powerpoint/2010/main" val="1576942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8A09-9311-4E20-A397-F7125B339C88}"/>
              </a:ext>
            </a:extLst>
          </p:cNvPr>
          <p:cNvSpPr>
            <a:spLocks noGrp="1"/>
          </p:cNvSpPr>
          <p:nvPr>
            <p:ph type="title"/>
          </p:nvPr>
        </p:nvSpPr>
        <p:spPr/>
        <p:txBody>
          <a:bodyPr/>
          <a:lstStyle/>
          <a:p>
            <a:r>
              <a:rPr lang="en-US" dirty="0"/>
              <a:t>Histogram </a:t>
            </a:r>
          </a:p>
        </p:txBody>
      </p:sp>
      <p:sp>
        <p:nvSpPr>
          <p:cNvPr id="3" name="Content Placeholder 2">
            <a:extLst>
              <a:ext uri="{FF2B5EF4-FFF2-40B4-BE49-F238E27FC236}">
                <a16:creationId xmlns:a16="http://schemas.microsoft.com/office/drawing/2014/main" id="{FB60D68F-4766-4A5E-BC09-CFBE6DA6E3BE}"/>
              </a:ext>
            </a:extLst>
          </p:cNvPr>
          <p:cNvSpPr>
            <a:spLocks noGrp="1"/>
          </p:cNvSpPr>
          <p:nvPr>
            <p:ph idx="1"/>
          </p:nvPr>
        </p:nvSpPr>
        <p:spPr>
          <a:xfrm>
            <a:off x="838200" y="1336957"/>
            <a:ext cx="10515600" cy="4351338"/>
          </a:xfrm>
        </p:spPr>
        <p:txBody>
          <a:bodyPr/>
          <a:lstStyle/>
          <a:p>
            <a:r>
              <a:rPr lang="en-US" dirty="0"/>
              <a:t>With unequal bins, </a:t>
            </a:r>
          </a:p>
        </p:txBody>
      </p:sp>
      <p:sp>
        <p:nvSpPr>
          <p:cNvPr id="4" name="Footer Placeholder 3">
            <a:extLst>
              <a:ext uri="{FF2B5EF4-FFF2-40B4-BE49-F238E27FC236}">
                <a16:creationId xmlns:a16="http://schemas.microsoft.com/office/drawing/2014/main" id="{4E380728-CD9E-43BF-9DE3-1BE92F48DCDD}"/>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6757105F-78B3-4D93-ADCB-413B029F5665}"/>
              </a:ext>
            </a:extLst>
          </p:cNvPr>
          <p:cNvSpPr>
            <a:spLocks noGrp="1"/>
          </p:cNvSpPr>
          <p:nvPr>
            <p:ph type="sldNum" sz="quarter" idx="12"/>
          </p:nvPr>
        </p:nvSpPr>
        <p:spPr/>
        <p:txBody>
          <a:bodyPr/>
          <a:lstStyle/>
          <a:p>
            <a:fld id="{6310C9F9-0934-4110-9CDA-3AF9CFE07797}" type="slidenum">
              <a:rPr lang="en-US" smtClean="0"/>
              <a:t>37</a:t>
            </a:fld>
            <a:endParaRPr lang="en-US"/>
          </a:p>
        </p:txBody>
      </p:sp>
      <p:pic>
        <p:nvPicPr>
          <p:cNvPr id="9" name="Picture 8">
            <a:extLst>
              <a:ext uri="{FF2B5EF4-FFF2-40B4-BE49-F238E27FC236}">
                <a16:creationId xmlns:a16="http://schemas.microsoft.com/office/drawing/2014/main" id="{B291B461-968F-4D36-BDEA-6136F2CC2F91}"/>
              </a:ext>
            </a:extLst>
          </p:cNvPr>
          <p:cNvPicPr>
            <a:picLocks noChangeAspect="1"/>
          </p:cNvPicPr>
          <p:nvPr/>
        </p:nvPicPr>
        <p:blipFill>
          <a:blip r:embed="rId4"/>
          <a:stretch>
            <a:fillRect/>
          </a:stretch>
        </p:blipFill>
        <p:spPr>
          <a:xfrm>
            <a:off x="1280569" y="2070509"/>
            <a:ext cx="4350109" cy="3106917"/>
          </a:xfrm>
          <a:prstGeom prst="rect">
            <a:avLst/>
          </a:prstGeom>
        </p:spPr>
      </p:pic>
      <p:pic>
        <p:nvPicPr>
          <p:cNvPr id="13" name="Picture 12">
            <a:extLst>
              <a:ext uri="{FF2B5EF4-FFF2-40B4-BE49-F238E27FC236}">
                <a16:creationId xmlns:a16="http://schemas.microsoft.com/office/drawing/2014/main" id="{E0EC8F3D-D05F-4C9F-BA80-67FC6FE9420F}"/>
              </a:ext>
            </a:extLst>
          </p:cNvPr>
          <p:cNvPicPr>
            <a:picLocks noChangeAspect="1"/>
          </p:cNvPicPr>
          <p:nvPr/>
        </p:nvPicPr>
        <p:blipFill>
          <a:blip r:embed="rId5"/>
          <a:stretch>
            <a:fillRect/>
          </a:stretch>
        </p:blipFill>
        <p:spPr>
          <a:xfrm>
            <a:off x="6458651" y="2215151"/>
            <a:ext cx="4067175" cy="2962275"/>
          </a:xfrm>
          <a:prstGeom prst="rect">
            <a:avLst/>
          </a:prstGeom>
        </p:spPr>
      </p:pic>
      <p:sp>
        <p:nvSpPr>
          <p:cNvPr id="14" name="TextBox 13">
            <a:extLst>
              <a:ext uri="{FF2B5EF4-FFF2-40B4-BE49-F238E27FC236}">
                <a16:creationId xmlns:a16="http://schemas.microsoft.com/office/drawing/2014/main" id="{AD26A69B-8755-439E-8DEE-3243840064E7}"/>
              </a:ext>
            </a:extLst>
          </p:cNvPr>
          <p:cNvSpPr txBox="1"/>
          <p:nvPr/>
        </p:nvSpPr>
        <p:spPr>
          <a:xfrm>
            <a:off x="8153400" y="5280392"/>
            <a:ext cx="1531188" cy="369332"/>
          </a:xfrm>
          <a:prstGeom prst="rect">
            <a:avLst/>
          </a:prstGeom>
          <a:solidFill>
            <a:schemeClr val="accent4">
              <a:lumMod val="20000"/>
              <a:lumOff val="80000"/>
            </a:schemeClr>
          </a:solidFill>
        </p:spPr>
        <p:txBody>
          <a:bodyPr wrap="none" rtlCol="0">
            <a:spAutoFit/>
          </a:bodyPr>
          <a:lstStyle/>
          <a:p>
            <a:r>
              <a:rPr lang="en-US" dirty="0"/>
              <a:t>Unequal bins</a:t>
            </a:r>
          </a:p>
        </p:txBody>
      </p:sp>
      <p:sp>
        <p:nvSpPr>
          <p:cNvPr id="6" name="Date Placeholder 5"/>
          <p:cNvSpPr>
            <a:spLocks noGrp="1"/>
          </p:cNvSpPr>
          <p:nvPr>
            <p:ph type="dt" sz="half" idx="10"/>
          </p:nvPr>
        </p:nvSpPr>
        <p:spPr/>
        <p:txBody>
          <a:bodyPr/>
          <a:lstStyle/>
          <a:p>
            <a:fld id="{3B3A3CFD-6B25-4203-9519-F8822DEE1C75}" type="datetime1">
              <a:rPr lang="en-US" smtClean="0"/>
              <a:t>09/02/2022</a:t>
            </a:fld>
            <a:endParaRPr lang="en-US"/>
          </a:p>
        </p:txBody>
      </p:sp>
      <p:graphicFrame>
        <p:nvGraphicFramePr>
          <p:cNvPr id="7" name="Object 6">
            <a:extLst>
              <a:ext uri="{FF2B5EF4-FFF2-40B4-BE49-F238E27FC236}">
                <a16:creationId xmlns:a16="http://schemas.microsoft.com/office/drawing/2014/main" id="{9636EEB6-DF94-4841-A63B-A56F0663DA09}"/>
              </a:ext>
            </a:extLst>
          </p:cNvPr>
          <p:cNvGraphicFramePr>
            <a:graphicFrameLocks noChangeAspect="1"/>
          </p:cNvGraphicFramePr>
          <p:nvPr>
            <p:extLst>
              <p:ext uri="{D42A27DB-BD31-4B8C-83A1-F6EECF244321}">
                <p14:modId xmlns:p14="http://schemas.microsoft.com/office/powerpoint/2010/main" val="2866958770"/>
              </p:ext>
            </p:extLst>
          </p:nvPr>
        </p:nvGraphicFramePr>
        <p:xfrm>
          <a:off x="4176069" y="1059627"/>
          <a:ext cx="5575565" cy="1013739"/>
        </p:xfrm>
        <a:graphic>
          <a:graphicData uri="http://schemas.openxmlformats.org/presentationml/2006/ole">
            <mc:AlternateContent xmlns:mc="http://schemas.openxmlformats.org/markup-compatibility/2006">
              <mc:Choice xmlns:v="urn:schemas-microsoft-com:vml" Requires="v">
                <p:oleObj spid="_x0000_s3074" name="Equation" r:id="rId6" imgW="2374560" imgH="431640" progId="Equation.DSMT4">
                  <p:embed/>
                </p:oleObj>
              </mc:Choice>
              <mc:Fallback>
                <p:oleObj name="Equation" r:id="rId6" imgW="2374560" imgH="431640" progId="Equation.DSMT4">
                  <p:embed/>
                  <p:pic>
                    <p:nvPicPr>
                      <p:cNvPr id="0" name=""/>
                      <p:cNvPicPr/>
                      <p:nvPr/>
                    </p:nvPicPr>
                    <p:blipFill>
                      <a:blip r:embed="rId7"/>
                      <a:stretch>
                        <a:fillRect/>
                      </a:stretch>
                    </p:blipFill>
                    <p:spPr>
                      <a:xfrm>
                        <a:off x="4176069" y="1059627"/>
                        <a:ext cx="5575565" cy="1013739"/>
                      </a:xfrm>
                      <a:prstGeom prst="rect">
                        <a:avLst/>
                      </a:prstGeom>
                    </p:spPr>
                  </p:pic>
                </p:oleObj>
              </mc:Fallback>
            </mc:AlternateContent>
          </a:graphicData>
        </a:graphic>
      </p:graphicFrame>
    </p:spTree>
    <p:extLst>
      <p:ext uri="{BB962C8B-B14F-4D97-AF65-F5344CB8AC3E}">
        <p14:creationId xmlns:p14="http://schemas.microsoft.com/office/powerpoint/2010/main" val="3456838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6712-F0C1-408B-890D-A122B0C3E629}"/>
              </a:ext>
            </a:extLst>
          </p:cNvPr>
          <p:cNvSpPr>
            <a:spLocks noGrp="1"/>
          </p:cNvSpPr>
          <p:nvPr>
            <p:ph type="title"/>
          </p:nvPr>
        </p:nvSpPr>
        <p:spPr/>
        <p:txBody>
          <a:bodyPr/>
          <a:lstStyle/>
          <a:p>
            <a:r>
              <a:rPr lang="en-US" dirty="0"/>
              <a:t>Histograms for symmetric and skewed distributions</a:t>
            </a:r>
          </a:p>
        </p:txBody>
      </p:sp>
      <p:pic>
        <p:nvPicPr>
          <p:cNvPr id="5" name="Picture 4">
            <a:extLst>
              <a:ext uri="{FF2B5EF4-FFF2-40B4-BE49-F238E27FC236}">
                <a16:creationId xmlns:a16="http://schemas.microsoft.com/office/drawing/2014/main" id="{2CAE0E05-FA7F-4FAB-B6CD-ED68388C3E89}"/>
              </a:ext>
            </a:extLst>
          </p:cNvPr>
          <p:cNvPicPr>
            <a:picLocks noChangeAspect="1"/>
          </p:cNvPicPr>
          <p:nvPr/>
        </p:nvPicPr>
        <p:blipFill>
          <a:blip r:embed="rId2"/>
          <a:stretch>
            <a:fillRect/>
          </a:stretch>
        </p:blipFill>
        <p:spPr>
          <a:xfrm>
            <a:off x="838200" y="1604915"/>
            <a:ext cx="10415086" cy="3082146"/>
          </a:xfrm>
          <a:prstGeom prst="rect">
            <a:avLst/>
          </a:prstGeom>
        </p:spPr>
      </p:pic>
      <p:sp>
        <p:nvSpPr>
          <p:cNvPr id="6" name="TextBox 5">
            <a:extLst>
              <a:ext uri="{FF2B5EF4-FFF2-40B4-BE49-F238E27FC236}">
                <a16:creationId xmlns:a16="http://schemas.microsoft.com/office/drawing/2014/main" id="{4B82F9B6-82E3-41F9-B02B-BC5A80F2BA31}"/>
              </a:ext>
            </a:extLst>
          </p:cNvPr>
          <p:cNvSpPr txBox="1"/>
          <p:nvPr/>
        </p:nvSpPr>
        <p:spPr>
          <a:xfrm>
            <a:off x="2823210" y="4482465"/>
            <a:ext cx="6728460" cy="923330"/>
          </a:xfrm>
          <a:prstGeom prst="rect">
            <a:avLst/>
          </a:prstGeom>
          <a:noFill/>
        </p:spPr>
        <p:txBody>
          <a:bodyPr wrap="square" rtlCol="0">
            <a:spAutoFit/>
          </a:bodyPr>
          <a:lstStyle/>
          <a:p>
            <a:r>
              <a:rPr lang="en-US" dirty="0"/>
              <a:t>Usually, we find that </a:t>
            </a:r>
          </a:p>
          <a:p>
            <a:pPr marL="285753" indent="-285753">
              <a:buFont typeface="Arial" panose="020B0604020202020204" pitchFamily="34" charset="0"/>
              <a:buChar char="•"/>
            </a:pPr>
            <a:r>
              <a:rPr lang="en-US" dirty="0"/>
              <a:t>if </a:t>
            </a:r>
            <a:r>
              <a:rPr lang="en-US" dirty="0">
                <a:solidFill>
                  <a:srgbClr val="C00000"/>
                </a:solidFill>
              </a:rPr>
              <a:t>mode &lt; median &lt; mean, </a:t>
            </a:r>
            <a:r>
              <a:rPr lang="en-US" dirty="0"/>
              <a:t>the distribution is right-skewed </a:t>
            </a:r>
          </a:p>
          <a:p>
            <a:pPr marL="285753" indent="-285753">
              <a:buFont typeface="Arial" panose="020B0604020202020204" pitchFamily="34" charset="0"/>
              <a:buChar char="•"/>
            </a:pPr>
            <a:r>
              <a:rPr lang="en-US" dirty="0"/>
              <a:t>if </a:t>
            </a:r>
            <a:r>
              <a:rPr lang="en-US" dirty="0">
                <a:solidFill>
                  <a:srgbClr val="C00000"/>
                </a:solidFill>
              </a:rPr>
              <a:t>mode &gt; median &gt; mean, </a:t>
            </a:r>
            <a:r>
              <a:rPr lang="en-US" dirty="0"/>
              <a:t>the distribution is left-skewed</a:t>
            </a:r>
          </a:p>
        </p:txBody>
      </p:sp>
      <p:sp>
        <p:nvSpPr>
          <p:cNvPr id="3" name="Footer Placeholder 2">
            <a:extLst>
              <a:ext uri="{FF2B5EF4-FFF2-40B4-BE49-F238E27FC236}">
                <a16:creationId xmlns:a16="http://schemas.microsoft.com/office/drawing/2014/main" id="{12194103-0856-4366-AED4-60D3C54BC02D}"/>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03AE12B9-DD57-451E-91FA-BEA836BF75A6}"/>
              </a:ext>
            </a:extLst>
          </p:cNvPr>
          <p:cNvSpPr>
            <a:spLocks noGrp="1"/>
          </p:cNvSpPr>
          <p:nvPr>
            <p:ph type="sldNum" sz="quarter" idx="12"/>
          </p:nvPr>
        </p:nvSpPr>
        <p:spPr/>
        <p:txBody>
          <a:bodyPr/>
          <a:lstStyle/>
          <a:p>
            <a:fld id="{6310C9F9-0934-4110-9CDA-3AF9CFE07797}" type="slidenum">
              <a:rPr lang="en-US" smtClean="0"/>
              <a:t>38</a:t>
            </a:fld>
            <a:endParaRPr lang="en-US"/>
          </a:p>
        </p:txBody>
      </p:sp>
      <p:sp>
        <p:nvSpPr>
          <p:cNvPr id="7" name="Date Placeholder 6"/>
          <p:cNvSpPr>
            <a:spLocks noGrp="1"/>
          </p:cNvSpPr>
          <p:nvPr>
            <p:ph type="dt" sz="half" idx="10"/>
          </p:nvPr>
        </p:nvSpPr>
        <p:spPr/>
        <p:txBody>
          <a:bodyPr/>
          <a:lstStyle/>
          <a:p>
            <a:fld id="{D427FE86-9864-42C2-943A-66374382AB9C}" type="datetime1">
              <a:rPr lang="en-US" smtClean="0"/>
              <a:t>09/02/2022</a:t>
            </a:fld>
            <a:endParaRPr lang="en-US"/>
          </a:p>
        </p:txBody>
      </p:sp>
    </p:spTree>
    <p:extLst>
      <p:ext uri="{BB962C8B-B14F-4D97-AF65-F5344CB8AC3E}">
        <p14:creationId xmlns:p14="http://schemas.microsoft.com/office/powerpoint/2010/main" val="4224549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F2F1-F524-4CBB-925B-2CC36872F56A}"/>
              </a:ext>
            </a:extLst>
          </p:cNvPr>
          <p:cNvSpPr>
            <a:spLocks noGrp="1"/>
          </p:cNvSpPr>
          <p:nvPr>
            <p:ph type="title"/>
          </p:nvPr>
        </p:nvSpPr>
        <p:spPr/>
        <p:txBody>
          <a:bodyPr/>
          <a:lstStyle/>
          <a:p>
            <a:r>
              <a:rPr lang="en-US" dirty="0"/>
              <a:t>Histograms of various samples</a:t>
            </a:r>
          </a:p>
        </p:txBody>
      </p:sp>
      <p:sp>
        <p:nvSpPr>
          <p:cNvPr id="3" name="Footer Placeholder 2">
            <a:extLst>
              <a:ext uri="{FF2B5EF4-FFF2-40B4-BE49-F238E27FC236}">
                <a16:creationId xmlns:a16="http://schemas.microsoft.com/office/drawing/2014/main" id="{55DE418E-ADF4-44BB-809E-3BE67A451B9D}"/>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71CBF93E-165F-4FA9-895B-2240384889C7}"/>
              </a:ext>
            </a:extLst>
          </p:cNvPr>
          <p:cNvSpPr>
            <a:spLocks noGrp="1"/>
          </p:cNvSpPr>
          <p:nvPr>
            <p:ph type="sldNum" sz="quarter" idx="12"/>
          </p:nvPr>
        </p:nvSpPr>
        <p:spPr/>
        <p:txBody>
          <a:bodyPr/>
          <a:lstStyle/>
          <a:p>
            <a:fld id="{6310C9F9-0934-4110-9CDA-3AF9CFE07797}" type="slidenum">
              <a:rPr lang="en-US" smtClean="0"/>
              <a:t>39</a:t>
            </a:fld>
            <a:endParaRPr lang="en-US"/>
          </a:p>
        </p:txBody>
      </p:sp>
      <p:pic>
        <p:nvPicPr>
          <p:cNvPr id="8" name="Picture 7">
            <a:extLst>
              <a:ext uri="{FF2B5EF4-FFF2-40B4-BE49-F238E27FC236}">
                <a16:creationId xmlns:a16="http://schemas.microsoft.com/office/drawing/2014/main" id="{1F312EC0-5A90-4BAE-9E6E-4208716ABF7B}"/>
              </a:ext>
            </a:extLst>
          </p:cNvPr>
          <p:cNvPicPr>
            <a:picLocks noChangeAspect="1"/>
          </p:cNvPicPr>
          <p:nvPr/>
        </p:nvPicPr>
        <p:blipFill>
          <a:blip r:embed="rId3"/>
          <a:stretch>
            <a:fillRect/>
          </a:stretch>
        </p:blipFill>
        <p:spPr>
          <a:xfrm>
            <a:off x="4357151" y="1413062"/>
            <a:ext cx="3400425" cy="1733550"/>
          </a:xfrm>
          <a:prstGeom prst="rect">
            <a:avLst/>
          </a:prstGeom>
        </p:spPr>
      </p:pic>
      <p:pic>
        <p:nvPicPr>
          <p:cNvPr id="11" name="Picture 10">
            <a:extLst>
              <a:ext uri="{FF2B5EF4-FFF2-40B4-BE49-F238E27FC236}">
                <a16:creationId xmlns:a16="http://schemas.microsoft.com/office/drawing/2014/main" id="{ECF0C125-00D8-4D4D-AB00-BC67CDE0B28B}"/>
              </a:ext>
            </a:extLst>
          </p:cNvPr>
          <p:cNvPicPr>
            <a:picLocks noChangeAspect="1"/>
          </p:cNvPicPr>
          <p:nvPr/>
        </p:nvPicPr>
        <p:blipFill>
          <a:blip r:embed="rId4"/>
          <a:stretch>
            <a:fillRect/>
          </a:stretch>
        </p:blipFill>
        <p:spPr>
          <a:xfrm>
            <a:off x="2350776" y="3562049"/>
            <a:ext cx="3429000" cy="1695450"/>
          </a:xfrm>
          <a:prstGeom prst="rect">
            <a:avLst/>
          </a:prstGeom>
        </p:spPr>
      </p:pic>
      <p:pic>
        <p:nvPicPr>
          <p:cNvPr id="13" name="Picture 12">
            <a:extLst>
              <a:ext uri="{FF2B5EF4-FFF2-40B4-BE49-F238E27FC236}">
                <a16:creationId xmlns:a16="http://schemas.microsoft.com/office/drawing/2014/main" id="{A8DF8EEB-7F68-440B-B09E-651C2BFDC72E}"/>
              </a:ext>
            </a:extLst>
          </p:cNvPr>
          <p:cNvPicPr>
            <a:picLocks noChangeAspect="1"/>
          </p:cNvPicPr>
          <p:nvPr/>
        </p:nvPicPr>
        <p:blipFill>
          <a:blip r:embed="rId5"/>
          <a:stretch>
            <a:fillRect/>
          </a:stretch>
        </p:blipFill>
        <p:spPr>
          <a:xfrm>
            <a:off x="6411150" y="3500137"/>
            <a:ext cx="3352800" cy="1819275"/>
          </a:xfrm>
          <a:prstGeom prst="rect">
            <a:avLst/>
          </a:prstGeom>
        </p:spPr>
      </p:pic>
      <p:sp>
        <p:nvSpPr>
          <p:cNvPr id="5" name="Date Placeholder 4"/>
          <p:cNvSpPr>
            <a:spLocks noGrp="1"/>
          </p:cNvSpPr>
          <p:nvPr>
            <p:ph type="dt" sz="half" idx="10"/>
          </p:nvPr>
        </p:nvSpPr>
        <p:spPr/>
        <p:txBody>
          <a:bodyPr/>
          <a:lstStyle/>
          <a:p>
            <a:fld id="{32E7A71B-D05D-4198-94C7-997B1DF9C457}" type="datetime1">
              <a:rPr lang="en-US" smtClean="0"/>
              <a:t>09/02/2022</a:t>
            </a:fld>
            <a:endParaRPr lang="en-US"/>
          </a:p>
        </p:txBody>
      </p:sp>
      <p:sp>
        <p:nvSpPr>
          <p:cNvPr id="6" name="TextBox 5"/>
          <p:cNvSpPr txBox="1"/>
          <p:nvPr/>
        </p:nvSpPr>
        <p:spPr>
          <a:xfrm>
            <a:off x="5073893" y="3214321"/>
            <a:ext cx="2172390" cy="369332"/>
          </a:xfrm>
          <a:prstGeom prst="rect">
            <a:avLst/>
          </a:prstGeom>
          <a:noFill/>
        </p:spPr>
        <p:txBody>
          <a:bodyPr wrap="none" rtlCol="0">
            <a:spAutoFit/>
          </a:bodyPr>
          <a:lstStyle/>
          <a:p>
            <a:r>
              <a:rPr lang="en-US"/>
              <a:t>Uniform distribution</a:t>
            </a:r>
          </a:p>
        </p:txBody>
      </p:sp>
      <p:sp>
        <p:nvSpPr>
          <p:cNvPr id="10" name="TextBox 9"/>
          <p:cNvSpPr txBox="1"/>
          <p:nvPr/>
        </p:nvSpPr>
        <p:spPr>
          <a:xfrm>
            <a:off x="2792186" y="5333471"/>
            <a:ext cx="2569934" cy="369332"/>
          </a:xfrm>
          <a:prstGeom prst="rect">
            <a:avLst/>
          </a:prstGeom>
          <a:noFill/>
        </p:spPr>
        <p:txBody>
          <a:bodyPr wrap="none" rtlCol="0">
            <a:spAutoFit/>
          </a:bodyPr>
          <a:lstStyle/>
          <a:p>
            <a:r>
              <a:rPr lang="en-US"/>
              <a:t>Exponential distribution</a:t>
            </a:r>
          </a:p>
        </p:txBody>
      </p:sp>
      <p:sp>
        <p:nvSpPr>
          <p:cNvPr id="12" name="TextBox 11"/>
          <p:cNvSpPr txBox="1"/>
          <p:nvPr/>
        </p:nvSpPr>
        <p:spPr>
          <a:xfrm>
            <a:off x="7246284" y="5360411"/>
            <a:ext cx="2108269" cy="369332"/>
          </a:xfrm>
          <a:prstGeom prst="rect">
            <a:avLst/>
          </a:prstGeom>
          <a:noFill/>
        </p:spPr>
        <p:txBody>
          <a:bodyPr wrap="none" rtlCol="0">
            <a:spAutoFit/>
          </a:bodyPr>
          <a:lstStyle/>
          <a:p>
            <a:r>
              <a:rPr lang="en-US"/>
              <a:t>Normal distribution</a:t>
            </a:r>
          </a:p>
        </p:txBody>
      </p:sp>
    </p:spTree>
    <p:extLst>
      <p:ext uri="{BB962C8B-B14F-4D97-AF65-F5344CB8AC3E}">
        <p14:creationId xmlns:p14="http://schemas.microsoft.com/office/powerpoint/2010/main" val="159203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07C8-CC4D-4A06-B7A3-3BA34EF89905}"/>
              </a:ext>
            </a:extLst>
          </p:cNvPr>
          <p:cNvSpPr>
            <a:spLocks noGrp="1"/>
          </p:cNvSpPr>
          <p:nvPr>
            <p:ph type="title"/>
          </p:nvPr>
        </p:nvSpPr>
        <p:spPr/>
        <p:txBody>
          <a:bodyPr/>
          <a:lstStyle/>
          <a:p>
            <a:r>
              <a:rPr lang="en-US" dirty="0"/>
              <a:t>Simple descriptive statistics</a:t>
            </a:r>
          </a:p>
        </p:txBody>
      </p:sp>
      <p:grpSp>
        <p:nvGrpSpPr>
          <p:cNvPr id="72" name="Group 71">
            <a:extLst>
              <a:ext uri="{FF2B5EF4-FFF2-40B4-BE49-F238E27FC236}">
                <a16:creationId xmlns:a16="http://schemas.microsoft.com/office/drawing/2014/main" id="{04A32303-5553-4B52-A88A-8C6E3C3DABB2}"/>
              </a:ext>
            </a:extLst>
          </p:cNvPr>
          <p:cNvGrpSpPr/>
          <p:nvPr/>
        </p:nvGrpSpPr>
        <p:grpSpPr>
          <a:xfrm>
            <a:off x="740875" y="2096886"/>
            <a:ext cx="8766261" cy="3095275"/>
            <a:chOff x="1883874" y="1948295"/>
            <a:chExt cx="8766261" cy="3095275"/>
          </a:xfrm>
        </p:grpSpPr>
        <p:cxnSp>
          <p:nvCxnSpPr>
            <p:cNvPr id="10" name="Straight Arrow Connector 9">
              <a:extLst>
                <a:ext uri="{FF2B5EF4-FFF2-40B4-BE49-F238E27FC236}">
                  <a16:creationId xmlns:a16="http://schemas.microsoft.com/office/drawing/2014/main" id="{993D51C3-18F6-4AEC-930F-0FB2D57F6527}"/>
                </a:ext>
              </a:extLst>
            </p:cNvPr>
            <p:cNvCxnSpPr>
              <a:cxnSpLocks/>
              <a:stCxn id="6" idx="6"/>
              <a:endCxn id="19" idx="1"/>
            </p:cNvCxnSpPr>
            <p:nvPr/>
          </p:nvCxnSpPr>
          <p:spPr>
            <a:xfrm flipV="1">
              <a:off x="6771697" y="2340834"/>
              <a:ext cx="555981" cy="109181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68CA01-E7C3-4241-B672-4D8AADF1BEB4}"/>
                </a:ext>
              </a:extLst>
            </p:cNvPr>
            <p:cNvCxnSpPr>
              <a:cxnSpLocks/>
              <a:stCxn id="6" idx="6"/>
            </p:cNvCxnSpPr>
            <p:nvPr/>
          </p:nvCxnSpPr>
          <p:spPr>
            <a:xfrm>
              <a:off x="6771697" y="3432648"/>
              <a:ext cx="669751" cy="10216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A9B1E81-5287-45AF-B294-ACB28D53732D}"/>
                </a:ext>
              </a:extLst>
            </p:cNvPr>
            <p:cNvCxnSpPr>
              <a:cxnSpLocks/>
            </p:cNvCxnSpPr>
            <p:nvPr/>
          </p:nvCxnSpPr>
          <p:spPr>
            <a:xfrm>
              <a:off x="6774527" y="3429000"/>
              <a:ext cx="876891" cy="32704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F72A4DF-25FC-4F5C-86AA-5B27A12DFB97}"/>
                </a:ext>
              </a:extLst>
            </p:cNvPr>
            <p:cNvCxnSpPr>
              <a:cxnSpLocks/>
            </p:cNvCxnSpPr>
            <p:nvPr/>
          </p:nvCxnSpPr>
          <p:spPr>
            <a:xfrm flipV="1">
              <a:off x="6754173" y="2978215"/>
              <a:ext cx="809224" cy="445325"/>
            </a:xfrm>
            <a:prstGeom prst="straightConnector1">
              <a:avLst/>
            </a:prstGeom>
            <a:ln w="57150">
              <a:solidFill>
                <a:srgbClr val="3333CC"/>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E8A0AEBE-6E12-4387-A980-9FCEEABFAC38}"/>
                </a:ext>
              </a:extLst>
            </p:cNvPr>
            <p:cNvSpPr/>
            <p:nvPr/>
          </p:nvSpPr>
          <p:spPr>
            <a:xfrm>
              <a:off x="1883874" y="1948295"/>
              <a:ext cx="2275609" cy="2961409"/>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D02A2F6-7567-42DC-8B74-3D6482C67ABF}"/>
                </a:ext>
              </a:extLst>
            </p:cNvPr>
            <p:cNvSpPr/>
            <p:nvPr/>
          </p:nvSpPr>
          <p:spPr>
            <a:xfrm>
              <a:off x="5781099" y="2829974"/>
              <a:ext cx="990598" cy="1205347"/>
            </a:xfrm>
            <a:prstGeom prst="ellipse">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F714D6CB-85AD-4521-AC1D-FD981D267CAF}"/>
                </a:ext>
              </a:extLst>
            </p:cNvPr>
            <p:cNvCxnSpPr>
              <a:cxnSpLocks/>
              <a:stCxn id="4" idx="6"/>
            </p:cNvCxnSpPr>
            <p:nvPr/>
          </p:nvCxnSpPr>
          <p:spPr>
            <a:xfrm>
              <a:off x="4159483" y="3429000"/>
              <a:ext cx="1558635"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B1B09A4-2425-4F6C-90CB-C979BD1A0F6F}"/>
                </a:ext>
              </a:extLst>
            </p:cNvPr>
            <p:cNvSpPr txBox="1"/>
            <p:nvPr/>
          </p:nvSpPr>
          <p:spPr>
            <a:xfrm>
              <a:off x="7327678" y="2156168"/>
              <a:ext cx="1672253" cy="369332"/>
            </a:xfrm>
            <a:prstGeom prst="rect">
              <a:avLst/>
            </a:prstGeom>
            <a:noFill/>
          </p:spPr>
          <p:txBody>
            <a:bodyPr wrap="none" rtlCol="0">
              <a:spAutoFit/>
            </a:bodyPr>
            <a:lstStyle/>
            <a:p>
              <a:r>
                <a:rPr lang="en-US" dirty="0">
                  <a:solidFill>
                    <a:srgbClr val="C00000"/>
                  </a:solidFill>
                </a:rPr>
                <a:t>Sample mean </a:t>
              </a:r>
            </a:p>
          </p:txBody>
        </p:sp>
        <p:sp>
          <p:nvSpPr>
            <p:cNvPr id="20" name="TextBox 19">
              <a:extLst>
                <a:ext uri="{FF2B5EF4-FFF2-40B4-BE49-F238E27FC236}">
                  <a16:creationId xmlns:a16="http://schemas.microsoft.com/office/drawing/2014/main" id="{8E833E13-8137-43EC-9167-37D3731CEED9}"/>
                </a:ext>
              </a:extLst>
            </p:cNvPr>
            <p:cNvSpPr txBox="1"/>
            <p:nvPr/>
          </p:nvSpPr>
          <p:spPr>
            <a:xfrm>
              <a:off x="7733952" y="3573498"/>
              <a:ext cx="2916183" cy="646331"/>
            </a:xfrm>
            <a:prstGeom prst="rect">
              <a:avLst/>
            </a:prstGeom>
            <a:noFill/>
          </p:spPr>
          <p:txBody>
            <a:bodyPr wrap="none" rtlCol="0">
              <a:spAutoFit/>
            </a:bodyPr>
            <a:lstStyle/>
            <a:p>
              <a:r>
                <a:rPr lang="en-US" dirty="0">
                  <a:solidFill>
                    <a:srgbClr val="0070C0"/>
                  </a:solidFill>
                </a:rPr>
                <a:t>Sample variance</a:t>
              </a:r>
            </a:p>
            <a:p>
              <a:r>
                <a:rPr lang="en-US" dirty="0">
                  <a:solidFill>
                    <a:srgbClr val="0070C0"/>
                  </a:solidFill>
                </a:rPr>
                <a:t>Sample standard deviation</a:t>
              </a:r>
            </a:p>
          </p:txBody>
        </p:sp>
        <p:sp>
          <p:nvSpPr>
            <p:cNvPr id="39" name="TextBox 38">
              <a:extLst>
                <a:ext uri="{FF2B5EF4-FFF2-40B4-BE49-F238E27FC236}">
                  <a16:creationId xmlns:a16="http://schemas.microsoft.com/office/drawing/2014/main" id="{431F0038-82F1-43B5-BCCD-209D0E5FBC01}"/>
                </a:ext>
              </a:extLst>
            </p:cNvPr>
            <p:cNvSpPr txBox="1"/>
            <p:nvPr/>
          </p:nvSpPr>
          <p:spPr>
            <a:xfrm>
              <a:off x="7461609" y="4397239"/>
              <a:ext cx="1620957" cy="646331"/>
            </a:xfrm>
            <a:prstGeom prst="rect">
              <a:avLst/>
            </a:prstGeom>
            <a:noFill/>
          </p:spPr>
          <p:txBody>
            <a:bodyPr wrap="none" rtlCol="0">
              <a:spAutoFit/>
            </a:bodyPr>
            <a:lstStyle/>
            <a:p>
              <a:r>
                <a:rPr lang="en-US" dirty="0">
                  <a:solidFill>
                    <a:srgbClr val="FF0000"/>
                  </a:solidFill>
                </a:rPr>
                <a:t>Sample range</a:t>
              </a:r>
            </a:p>
            <a:p>
              <a:r>
                <a:rPr lang="en-US" dirty="0">
                  <a:solidFill>
                    <a:srgbClr val="FF0000"/>
                  </a:solidFill>
                </a:rPr>
                <a:t>Quantile</a:t>
              </a:r>
            </a:p>
          </p:txBody>
        </p:sp>
        <p:grpSp>
          <p:nvGrpSpPr>
            <p:cNvPr id="43" name="Group 42">
              <a:extLst>
                <a:ext uri="{FF2B5EF4-FFF2-40B4-BE49-F238E27FC236}">
                  <a16:creationId xmlns:a16="http://schemas.microsoft.com/office/drawing/2014/main" id="{4F9FEFA4-3127-46F8-BBC8-68C32231A200}"/>
                </a:ext>
              </a:extLst>
            </p:cNvPr>
            <p:cNvGrpSpPr/>
            <p:nvPr/>
          </p:nvGrpSpPr>
          <p:grpSpPr>
            <a:xfrm>
              <a:off x="5868785" y="2901934"/>
              <a:ext cx="758541" cy="923330"/>
              <a:chOff x="6748895" y="3083774"/>
              <a:chExt cx="758541" cy="923330"/>
            </a:xfrm>
          </p:grpSpPr>
          <p:sp>
            <p:nvSpPr>
              <p:cNvPr id="40" name="TextBox 39">
                <a:extLst>
                  <a:ext uri="{FF2B5EF4-FFF2-40B4-BE49-F238E27FC236}">
                    <a16:creationId xmlns:a16="http://schemas.microsoft.com/office/drawing/2014/main" id="{F2BC47B4-BF77-42EE-9221-7E038935572C}"/>
                  </a:ext>
                </a:extLst>
              </p:cNvPr>
              <p:cNvSpPr txBox="1"/>
              <p:nvPr/>
            </p:nvSpPr>
            <p:spPr>
              <a:xfrm>
                <a:off x="6748895" y="3235721"/>
                <a:ext cx="758541" cy="646331"/>
              </a:xfrm>
              <a:prstGeom prst="rect">
                <a:avLst/>
              </a:prstGeom>
              <a:noFill/>
            </p:spPr>
            <p:txBody>
              <a:bodyPr wrap="none" rtlCol="0">
                <a:spAutoFit/>
              </a:bodyPr>
              <a:lstStyle/>
              <a:p>
                <a:r>
                  <a:rPr lang="en-US" dirty="0"/>
                  <a:t>   x</a:t>
                </a:r>
                <a:r>
                  <a:rPr lang="en-US" baseline="-25000" dirty="0"/>
                  <a:t>1</a:t>
                </a:r>
              </a:p>
              <a:p>
                <a:r>
                  <a:rPr lang="en-US" dirty="0"/>
                  <a:t>x</a:t>
                </a:r>
                <a:r>
                  <a:rPr lang="en-US" baseline="-25000" dirty="0"/>
                  <a:t>2    </a:t>
                </a:r>
                <a:r>
                  <a:rPr lang="en-US" dirty="0" err="1"/>
                  <a:t>x</a:t>
                </a:r>
                <a:r>
                  <a:rPr lang="en-US" baseline="-25000" dirty="0" err="1"/>
                  <a:t>n</a:t>
                </a:r>
                <a:endParaRPr lang="en-US" baseline="-25000" dirty="0"/>
              </a:p>
            </p:txBody>
          </p:sp>
          <p:sp>
            <p:nvSpPr>
              <p:cNvPr id="41" name="TextBox 40">
                <a:extLst>
                  <a:ext uri="{FF2B5EF4-FFF2-40B4-BE49-F238E27FC236}">
                    <a16:creationId xmlns:a16="http://schemas.microsoft.com/office/drawing/2014/main" id="{70D28333-2A95-4CD4-92DA-660E81751B9D}"/>
                  </a:ext>
                </a:extLst>
              </p:cNvPr>
              <p:cNvSpPr txBox="1"/>
              <p:nvPr/>
            </p:nvSpPr>
            <p:spPr>
              <a:xfrm>
                <a:off x="6774543" y="3083774"/>
                <a:ext cx="707245" cy="923330"/>
              </a:xfrm>
              <a:prstGeom prst="rect">
                <a:avLst/>
              </a:prstGeom>
              <a:noFill/>
            </p:spPr>
            <p:txBody>
              <a:bodyPr wrap="none" rtlCol="0">
                <a:spAutoFit/>
              </a:bodyPr>
              <a:lstStyle/>
              <a:p>
                <a:r>
                  <a:rPr lang="en-US" dirty="0">
                    <a:sym typeface="Symbol" panose="05050102010706020507" pitchFamily="18" charset="2"/>
                  </a:rPr>
                  <a:t> </a:t>
                </a:r>
              </a:p>
              <a:p>
                <a:pPr marL="285753" indent="-285753">
                  <a:buFont typeface="Symbol" panose="05050102010706020507" pitchFamily="18" charset="2"/>
                  <a:buChar char="·"/>
                </a:pPr>
                <a:r>
                  <a:rPr lang="en-US" dirty="0">
                    <a:sym typeface="Symbol" panose="05050102010706020507" pitchFamily="18" charset="2"/>
                  </a:rPr>
                  <a:t>  </a:t>
                </a:r>
              </a:p>
              <a:p>
                <a:r>
                  <a:rPr lang="en-US" dirty="0"/>
                  <a:t> </a:t>
                </a:r>
              </a:p>
            </p:txBody>
          </p:sp>
        </p:grpSp>
        <p:sp>
          <p:nvSpPr>
            <p:cNvPr id="50" name="TextBox 49">
              <a:extLst>
                <a:ext uri="{FF2B5EF4-FFF2-40B4-BE49-F238E27FC236}">
                  <a16:creationId xmlns:a16="http://schemas.microsoft.com/office/drawing/2014/main" id="{5535E967-1A8D-4BB3-9073-411B9D85FA6B}"/>
                </a:ext>
              </a:extLst>
            </p:cNvPr>
            <p:cNvSpPr txBox="1"/>
            <p:nvPr/>
          </p:nvSpPr>
          <p:spPr>
            <a:xfrm>
              <a:off x="2388663" y="2110278"/>
              <a:ext cx="1063112" cy="923330"/>
            </a:xfrm>
            <a:prstGeom prst="rect">
              <a:avLst/>
            </a:prstGeom>
            <a:noFill/>
          </p:spPr>
          <p:txBody>
            <a:bodyPr wrap="none" rtlCol="0">
              <a:spAutoFit/>
            </a:bodyPr>
            <a:lstStyle/>
            <a:p>
              <a:pPr marL="285753" indent="-285753">
                <a:buFont typeface="Symbol" panose="05050102010706020507" pitchFamily="18" charset="2"/>
                <a:buChar char="·"/>
              </a:pPr>
              <a:r>
                <a:rPr lang="en-US" dirty="0">
                  <a:sym typeface="Symbol" panose="05050102010706020507" pitchFamily="18" charset="2"/>
                </a:rPr>
                <a:t> </a:t>
              </a:r>
            </a:p>
            <a:p>
              <a:pPr marL="742960" lvl="1" indent="-285753">
                <a:buFont typeface="Symbol" panose="05050102010706020507" pitchFamily="18" charset="2"/>
                <a:buChar char="·"/>
              </a:pPr>
              <a:r>
                <a:rPr lang="en-US" dirty="0">
                  <a:sym typeface="Symbol" panose="05050102010706020507" pitchFamily="18" charset="2"/>
                </a:rPr>
                <a:t>  </a:t>
              </a:r>
            </a:p>
            <a:p>
              <a:pPr marL="285753" indent="-285753">
                <a:buFont typeface="Symbol" panose="05050102010706020507" pitchFamily="18" charset="2"/>
                <a:buChar char="·"/>
              </a:pPr>
              <a:r>
                <a:rPr lang="en-US" dirty="0">
                  <a:sym typeface="Symbol" panose="05050102010706020507" pitchFamily="18" charset="2"/>
                </a:rPr>
                <a:t> </a:t>
              </a:r>
              <a:endParaRPr lang="en-US" dirty="0"/>
            </a:p>
          </p:txBody>
        </p:sp>
        <p:sp>
          <p:nvSpPr>
            <p:cNvPr id="51" name="TextBox 50">
              <a:extLst>
                <a:ext uri="{FF2B5EF4-FFF2-40B4-BE49-F238E27FC236}">
                  <a16:creationId xmlns:a16="http://schemas.microsoft.com/office/drawing/2014/main" id="{AD954DC7-CC40-4C23-9B30-00665548D658}"/>
                </a:ext>
              </a:extLst>
            </p:cNvPr>
            <p:cNvSpPr txBox="1"/>
            <p:nvPr/>
          </p:nvSpPr>
          <p:spPr>
            <a:xfrm>
              <a:off x="2425616" y="3664943"/>
              <a:ext cx="1063112" cy="923330"/>
            </a:xfrm>
            <a:prstGeom prst="rect">
              <a:avLst/>
            </a:prstGeom>
            <a:noFill/>
          </p:spPr>
          <p:txBody>
            <a:bodyPr wrap="none" rtlCol="0">
              <a:spAutoFit/>
            </a:bodyPr>
            <a:lstStyle/>
            <a:p>
              <a:pPr marL="285753" indent="-285753">
                <a:buFont typeface="Symbol" panose="05050102010706020507" pitchFamily="18" charset="2"/>
                <a:buChar char="·"/>
              </a:pPr>
              <a:r>
                <a:rPr lang="en-US" dirty="0">
                  <a:sym typeface="Symbol" panose="05050102010706020507" pitchFamily="18" charset="2"/>
                </a:rPr>
                <a:t> </a:t>
              </a:r>
            </a:p>
            <a:p>
              <a:pPr marL="742960" lvl="1" indent="-285753">
                <a:buFont typeface="Symbol" panose="05050102010706020507" pitchFamily="18" charset="2"/>
                <a:buChar char="·"/>
              </a:pPr>
              <a:r>
                <a:rPr lang="en-US" dirty="0">
                  <a:sym typeface="Symbol" panose="05050102010706020507" pitchFamily="18" charset="2"/>
                </a:rPr>
                <a:t>  </a:t>
              </a:r>
            </a:p>
            <a:p>
              <a:pPr marL="285753" indent="-285753">
                <a:buFont typeface="Symbol" panose="05050102010706020507" pitchFamily="18" charset="2"/>
                <a:buChar char="·"/>
              </a:pPr>
              <a:r>
                <a:rPr lang="en-US" dirty="0">
                  <a:sym typeface="Symbol" panose="05050102010706020507" pitchFamily="18" charset="2"/>
                </a:rPr>
                <a:t> </a:t>
              </a:r>
              <a:endParaRPr lang="en-US" dirty="0"/>
            </a:p>
          </p:txBody>
        </p:sp>
        <p:sp>
          <p:nvSpPr>
            <p:cNvPr id="52" name="TextBox 51">
              <a:extLst>
                <a:ext uri="{FF2B5EF4-FFF2-40B4-BE49-F238E27FC236}">
                  <a16:creationId xmlns:a16="http://schemas.microsoft.com/office/drawing/2014/main" id="{3B203051-7ECB-4990-AC0B-EE276054865E}"/>
                </a:ext>
              </a:extLst>
            </p:cNvPr>
            <p:cNvSpPr txBox="1"/>
            <p:nvPr/>
          </p:nvSpPr>
          <p:spPr>
            <a:xfrm>
              <a:off x="2944212" y="2893592"/>
              <a:ext cx="1063112" cy="923330"/>
            </a:xfrm>
            <a:prstGeom prst="rect">
              <a:avLst/>
            </a:prstGeom>
            <a:noFill/>
          </p:spPr>
          <p:txBody>
            <a:bodyPr wrap="none" rtlCol="0">
              <a:spAutoFit/>
            </a:bodyPr>
            <a:lstStyle/>
            <a:p>
              <a:pPr marL="285753" indent="-285753">
                <a:buFont typeface="Symbol" panose="05050102010706020507" pitchFamily="18" charset="2"/>
                <a:buChar char="·"/>
              </a:pPr>
              <a:r>
                <a:rPr lang="en-US" dirty="0">
                  <a:sym typeface="Symbol" panose="05050102010706020507" pitchFamily="18" charset="2"/>
                </a:rPr>
                <a:t> </a:t>
              </a:r>
            </a:p>
            <a:p>
              <a:pPr marL="742960" lvl="1" indent="-285753">
                <a:buFont typeface="Symbol" panose="05050102010706020507" pitchFamily="18" charset="2"/>
                <a:buChar char="·"/>
              </a:pPr>
              <a:r>
                <a:rPr lang="en-US" dirty="0">
                  <a:sym typeface="Symbol" panose="05050102010706020507" pitchFamily="18" charset="2"/>
                </a:rPr>
                <a:t>  </a:t>
              </a:r>
            </a:p>
            <a:p>
              <a:pPr marL="285753" indent="-285753">
                <a:buFont typeface="Symbol" panose="05050102010706020507" pitchFamily="18" charset="2"/>
                <a:buChar char="·"/>
              </a:pPr>
              <a:r>
                <a:rPr lang="en-US" dirty="0">
                  <a:sym typeface="Symbol" panose="05050102010706020507" pitchFamily="18" charset="2"/>
                </a:rPr>
                <a:t> </a:t>
              </a:r>
              <a:endParaRPr lang="en-US" dirty="0"/>
            </a:p>
          </p:txBody>
        </p:sp>
        <p:sp>
          <p:nvSpPr>
            <p:cNvPr id="54" name="TextBox 53">
              <a:extLst>
                <a:ext uri="{FF2B5EF4-FFF2-40B4-BE49-F238E27FC236}">
                  <a16:creationId xmlns:a16="http://schemas.microsoft.com/office/drawing/2014/main" id="{A652C162-0EE4-4010-A41A-05C459189C85}"/>
                </a:ext>
              </a:extLst>
            </p:cNvPr>
            <p:cNvSpPr txBox="1"/>
            <p:nvPr/>
          </p:nvSpPr>
          <p:spPr>
            <a:xfrm>
              <a:off x="8709232" y="2717268"/>
              <a:ext cx="184731" cy="369332"/>
            </a:xfrm>
            <a:prstGeom prst="rect">
              <a:avLst/>
            </a:prstGeom>
            <a:noFill/>
          </p:spPr>
          <p:txBody>
            <a:bodyPr wrap="none" rtlCol="0">
              <a:spAutoFit/>
            </a:bodyPr>
            <a:lstStyle/>
            <a:p>
              <a:endParaRPr lang="en-US" dirty="0"/>
            </a:p>
          </p:txBody>
        </p:sp>
        <p:sp>
          <p:nvSpPr>
            <p:cNvPr id="67" name="TextBox 66">
              <a:extLst>
                <a:ext uri="{FF2B5EF4-FFF2-40B4-BE49-F238E27FC236}">
                  <a16:creationId xmlns:a16="http://schemas.microsoft.com/office/drawing/2014/main" id="{D325C1F0-7AEC-45FE-8F27-AEB01C12F8E0}"/>
                </a:ext>
              </a:extLst>
            </p:cNvPr>
            <p:cNvSpPr txBox="1"/>
            <p:nvPr/>
          </p:nvSpPr>
          <p:spPr>
            <a:xfrm>
              <a:off x="7685346" y="2694864"/>
              <a:ext cx="1941557" cy="369332"/>
            </a:xfrm>
            <a:prstGeom prst="rect">
              <a:avLst/>
            </a:prstGeom>
            <a:noFill/>
          </p:spPr>
          <p:txBody>
            <a:bodyPr wrap="none" rtlCol="0">
              <a:spAutoFit/>
            </a:bodyPr>
            <a:lstStyle/>
            <a:p>
              <a:r>
                <a:rPr lang="en-US" dirty="0">
                  <a:solidFill>
                    <a:srgbClr val="0000FF"/>
                  </a:solidFill>
                </a:rPr>
                <a:t>Median, </a:t>
              </a:r>
              <a:r>
                <a:rPr lang="en-US" altLang="en-US" dirty="0">
                  <a:solidFill>
                    <a:srgbClr val="0000FF"/>
                  </a:solidFill>
                </a:rPr>
                <a:t>quartiles</a:t>
              </a:r>
              <a:endParaRPr lang="en-US" dirty="0">
                <a:solidFill>
                  <a:srgbClr val="0000FF"/>
                </a:solidFill>
              </a:endParaRPr>
            </a:p>
          </p:txBody>
        </p:sp>
        <p:sp>
          <p:nvSpPr>
            <p:cNvPr id="69" name="TextBox 68">
              <a:extLst>
                <a:ext uri="{FF2B5EF4-FFF2-40B4-BE49-F238E27FC236}">
                  <a16:creationId xmlns:a16="http://schemas.microsoft.com/office/drawing/2014/main" id="{72D5E060-9763-4B1B-AB62-05CDDA29EBC9}"/>
                </a:ext>
              </a:extLst>
            </p:cNvPr>
            <p:cNvSpPr txBox="1"/>
            <p:nvPr/>
          </p:nvSpPr>
          <p:spPr>
            <a:xfrm>
              <a:off x="4347786" y="3027178"/>
              <a:ext cx="1107996" cy="369332"/>
            </a:xfrm>
            <a:prstGeom prst="rect">
              <a:avLst/>
            </a:prstGeom>
            <a:noFill/>
          </p:spPr>
          <p:txBody>
            <a:bodyPr wrap="none" rtlCol="0">
              <a:spAutoFit/>
            </a:bodyPr>
            <a:lstStyle/>
            <a:p>
              <a:r>
                <a:rPr lang="en-US" dirty="0"/>
                <a:t>sampling</a:t>
              </a:r>
            </a:p>
          </p:txBody>
        </p:sp>
      </p:grpSp>
      <p:sp>
        <p:nvSpPr>
          <p:cNvPr id="73" name="TextBox 72">
            <a:extLst>
              <a:ext uri="{FF2B5EF4-FFF2-40B4-BE49-F238E27FC236}">
                <a16:creationId xmlns:a16="http://schemas.microsoft.com/office/drawing/2014/main" id="{E40ED479-903B-4068-B848-403C1C9022E8}"/>
              </a:ext>
            </a:extLst>
          </p:cNvPr>
          <p:cNvSpPr txBox="1"/>
          <p:nvPr/>
        </p:nvSpPr>
        <p:spPr>
          <a:xfrm>
            <a:off x="8185651" y="1824521"/>
            <a:ext cx="2980303" cy="369332"/>
          </a:xfrm>
          <a:prstGeom prst="rect">
            <a:avLst/>
          </a:prstGeom>
          <a:noFill/>
        </p:spPr>
        <p:txBody>
          <a:bodyPr wrap="none" rtlCol="0">
            <a:spAutoFit/>
          </a:bodyPr>
          <a:lstStyle/>
          <a:p>
            <a:r>
              <a:rPr lang="en-US" dirty="0"/>
              <a:t>measure the average value</a:t>
            </a:r>
          </a:p>
        </p:txBody>
      </p:sp>
      <p:sp>
        <p:nvSpPr>
          <p:cNvPr id="74" name="TextBox 73">
            <a:extLst>
              <a:ext uri="{FF2B5EF4-FFF2-40B4-BE49-F238E27FC236}">
                <a16:creationId xmlns:a16="http://schemas.microsoft.com/office/drawing/2014/main" id="{EFF6F728-0B85-4A57-9A4C-099CEB2BEE74}"/>
              </a:ext>
            </a:extLst>
          </p:cNvPr>
          <p:cNvSpPr txBox="1"/>
          <p:nvPr/>
        </p:nvSpPr>
        <p:spPr>
          <a:xfrm>
            <a:off x="8069091" y="2378535"/>
            <a:ext cx="3018775" cy="369332"/>
          </a:xfrm>
          <a:prstGeom prst="rect">
            <a:avLst/>
          </a:prstGeom>
          <a:noFill/>
        </p:spPr>
        <p:txBody>
          <a:bodyPr wrap="none" rtlCol="0">
            <a:spAutoFit/>
          </a:bodyPr>
          <a:lstStyle/>
          <a:p>
            <a:r>
              <a:rPr lang="en-US" dirty="0"/>
              <a:t>measuring the central value</a:t>
            </a:r>
          </a:p>
        </p:txBody>
      </p:sp>
      <p:sp>
        <p:nvSpPr>
          <p:cNvPr id="75" name="TextBox 74">
            <a:extLst>
              <a:ext uri="{FF2B5EF4-FFF2-40B4-BE49-F238E27FC236}">
                <a16:creationId xmlns:a16="http://schemas.microsoft.com/office/drawing/2014/main" id="{02E0C561-A122-4838-8A17-11ABD96C4BBA}"/>
              </a:ext>
            </a:extLst>
          </p:cNvPr>
          <p:cNvSpPr txBox="1"/>
          <p:nvPr/>
        </p:nvSpPr>
        <p:spPr>
          <a:xfrm>
            <a:off x="8983227" y="4834256"/>
            <a:ext cx="2549775" cy="646331"/>
          </a:xfrm>
          <a:prstGeom prst="rect">
            <a:avLst/>
          </a:prstGeom>
          <a:noFill/>
        </p:spPr>
        <p:txBody>
          <a:bodyPr wrap="square" rtlCol="0">
            <a:spAutoFit/>
          </a:bodyPr>
          <a:lstStyle/>
          <a:p>
            <a:r>
              <a:rPr lang="en-US" dirty="0"/>
              <a:t>measure the variability and spread of data</a:t>
            </a:r>
          </a:p>
        </p:txBody>
      </p:sp>
      <p:cxnSp>
        <p:nvCxnSpPr>
          <p:cNvPr id="79" name="Straight Connector 78">
            <a:extLst>
              <a:ext uri="{FF2B5EF4-FFF2-40B4-BE49-F238E27FC236}">
                <a16:creationId xmlns:a16="http://schemas.microsoft.com/office/drawing/2014/main" id="{6DC7B129-ADCF-4551-B79B-056DC362D166}"/>
              </a:ext>
            </a:extLst>
          </p:cNvPr>
          <p:cNvCxnSpPr>
            <a:endCxn id="73" idx="1"/>
          </p:cNvCxnSpPr>
          <p:nvPr/>
        </p:nvCxnSpPr>
        <p:spPr>
          <a:xfrm flipV="1">
            <a:off x="7513123" y="2009187"/>
            <a:ext cx="672528" cy="249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4650258-2D11-42A4-9DEF-F41D444EE7C6}"/>
              </a:ext>
            </a:extLst>
          </p:cNvPr>
          <p:cNvCxnSpPr/>
          <p:nvPr/>
        </p:nvCxnSpPr>
        <p:spPr>
          <a:xfrm flipV="1">
            <a:off x="7322333" y="2650381"/>
            <a:ext cx="672528" cy="249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AF3CF5B-DD88-4058-AAB6-19D9A7258AF5}"/>
              </a:ext>
            </a:extLst>
          </p:cNvPr>
          <p:cNvCxnSpPr>
            <a:cxnSpLocks/>
          </p:cNvCxnSpPr>
          <p:nvPr/>
        </p:nvCxnSpPr>
        <p:spPr>
          <a:xfrm>
            <a:off x="8185651" y="4599268"/>
            <a:ext cx="668325" cy="459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2DC41F99-3B5C-4B72-9138-DFB2A932B545}"/>
              </a:ext>
            </a:extLst>
          </p:cNvPr>
          <p:cNvSpPr txBox="1"/>
          <p:nvPr/>
        </p:nvSpPr>
        <p:spPr>
          <a:xfrm>
            <a:off x="3389389" y="4475302"/>
            <a:ext cx="2418128" cy="923330"/>
          </a:xfrm>
          <a:prstGeom prst="rect">
            <a:avLst/>
          </a:prstGeom>
          <a:noFill/>
        </p:spPr>
        <p:txBody>
          <a:bodyPr wrap="square" rtlCol="0">
            <a:spAutoFit/>
          </a:bodyPr>
          <a:lstStyle/>
          <a:p>
            <a:r>
              <a:rPr lang="en-US" dirty="0"/>
              <a:t>A sample data x</a:t>
            </a:r>
            <a:r>
              <a:rPr lang="en-US" baseline="-25000" dirty="0"/>
              <a:t>1</a:t>
            </a:r>
            <a:r>
              <a:rPr lang="en-US" dirty="0"/>
              <a:t>, x</a:t>
            </a:r>
            <a:r>
              <a:rPr lang="en-US" baseline="-25000" dirty="0"/>
              <a:t>2</a:t>
            </a:r>
            <a:r>
              <a:rPr lang="en-US" dirty="0"/>
              <a:t>, . . . , </a:t>
            </a:r>
            <a:r>
              <a:rPr lang="en-US" dirty="0" err="1"/>
              <a:t>x</a:t>
            </a:r>
            <a:r>
              <a:rPr lang="en-US" baseline="-25000" dirty="0" err="1"/>
              <a:t>n</a:t>
            </a:r>
            <a:r>
              <a:rPr lang="en-US" dirty="0"/>
              <a:t> has been collected</a:t>
            </a:r>
          </a:p>
        </p:txBody>
      </p:sp>
      <p:cxnSp>
        <p:nvCxnSpPr>
          <p:cNvPr id="88" name="Straight Connector 87">
            <a:extLst>
              <a:ext uri="{FF2B5EF4-FFF2-40B4-BE49-F238E27FC236}">
                <a16:creationId xmlns:a16="http://schemas.microsoft.com/office/drawing/2014/main" id="{6C9B662A-3C41-47AE-9F4F-EEDF0C3E6749}"/>
              </a:ext>
            </a:extLst>
          </p:cNvPr>
          <p:cNvCxnSpPr>
            <a:cxnSpLocks/>
          </p:cNvCxnSpPr>
          <p:nvPr/>
        </p:nvCxnSpPr>
        <p:spPr>
          <a:xfrm flipH="1">
            <a:off x="4737215" y="4145972"/>
            <a:ext cx="203814" cy="295040"/>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DFFB4F63-7A1E-46B9-9E1C-D7A19132E71D}"/>
              </a:ext>
            </a:extLst>
          </p:cNvPr>
          <p:cNvSpPr txBox="1"/>
          <p:nvPr/>
        </p:nvSpPr>
        <p:spPr>
          <a:xfrm>
            <a:off x="1322499" y="1659729"/>
            <a:ext cx="2163464" cy="369332"/>
          </a:xfrm>
          <a:prstGeom prst="rect">
            <a:avLst/>
          </a:prstGeom>
          <a:noFill/>
        </p:spPr>
        <p:txBody>
          <a:bodyPr wrap="square" rtlCol="0">
            <a:spAutoFit/>
          </a:bodyPr>
          <a:lstStyle/>
          <a:p>
            <a:r>
              <a:rPr lang="en-US" dirty="0"/>
              <a:t>population</a:t>
            </a:r>
          </a:p>
        </p:txBody>
      </p:sp>
      <p:sp>
        <p:nvSpPr>
          <p:cNvPr id="90" name="TextBox 89">
            <a:extLst>
              <a:ext uri="{FF2B5EF4-FFF2-40B4-BE49-F238E27FC236}">
                <a16:creationId xmlns:a16="http://schemas.microsoft.com/office/drawing/2014/main" id="{42BDA90D-BF37-4666-8571-72ECE102AF63}"/>
              </a:ext>
            </a:extLst>
          </p:cNvPr>
          <p:cNvSpPr txBox="1"/>
          <p:nvPr/>
        </p:nvSpPr>
        <p:spPr>
          <a:xfrm>
            <a:off x="4999952" y="3794207"/>
            <a:ext cx="537327" cy="369332"/>
          </a:xfrm>
          <a:prstGeom prst="rect">
            <a:avLst/>
          </a:prstGeom>
          <a:noFill/>
        </p:spPr>
        <p:txBody>
          <a:bodyPr wrap="none" rtlCol="0">
            <a:spAutoFit/>
          </a:bodyPr>
          <a:lstStyle/>
          <a:p>
            <a:pPr marL="285753" indent="-285753">
              <a:buFont typeface="Symbol" panose="05050102010706020507" pitchFamily="18" charset="2"/>
              <a:buChar char="·"/>
            </a:pPr>
            <a:r>
              <a:rPr lang="en-US" dirty="0">
                <a:sym typeface="Symbol" panose="05050102010706020507" pitchFamily="18" charset="2"/>
              </a:rPr>
              <a:t> </a:t>
            </a:r>
          </a:p>
        </p:txBody>
      </p:sp>
      <p:sp>
        <p:nvSpPr>
          <p:cNvPr id="3" name="Footer Placeholder 2">
            <a:extLst>
              <a:ext uri="{FF2B5EF4-FFF2-40B4-BE49-F238E27FC236}">
                <a16:creationId xmlns:a16="http://schemas.microsoft.com/office/drawing/2014/main" id="{85CFC15B-07ED-44E8-9827-6573C5940986}"/>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3DF7BF0D-5A82-49CE-A072-156A2B870580}"/>
              </a:ext>
            </a:extLst>
          </p:cNvPr>
          <p:cNvSpPr>
            <a:spLocks noGrp="1"/>
          </p:cNvSpPr>
          <p:nvPr>
            <p:ph type="sldNum" sz="quarter" idx="12"/>
          </p:nvPr>
        </p:nvSpPr>
        <p:spPr/>
        <p:txBody>
          <a:bodyPr/>
          <a:lstStyle/>
          <a:p>
            <a:fld id="{6310C9F9-0934-4110-9CDA-3AF9CFE07797}" type="slidenum">
              <a:rPr lang="en-US" smtClean="0"/>
              <a:t>4</a:t>
            </a:fld>
            <a:endParaRPr lang="en-US"/>
          </a:p>
        </p:txBody>
      </p:sp>
      <p:sp>
        <p:nvSpPr>
          <p:cNvPr id="7" name="Date Placeholder 6"/>
          <p:cNvSpPr>
            <a:spLocks noGrp="1"/>
          </p:cNvSpPr>
          <p:nvPr>
            <p:ph type="dt" sz="half" idx="10"/>
          </p:nvPr>
        </p:nvSpPr>
        <p:spPr/>
        <p:txBody>
          <a:bodyPr/>
          <a:lstStyle/>
          <a:p>
            <a:fld id="{22603F76-1D4C-406E-B4EE-2D5AE184BE40}" type="datetime1">
              <a:rPr lang="en-US" smtClean="0"/>
              <a:t>09/02/2022</a:t>
            </a:fld>
            <a:endParaRPr lang="en-US"/>
          </a:p>
        </p:txBody>
      </p:sp>
    </p:spTree>
    <p:extLst>
      <p:ext uri="{BB962C8B-B14F-4D97-AF65-F5344CB8AC3E}">
        <p14:creationId xmlns:p14="http://schemas.microsoft.com/office/powerpoint/2010/main" val="2986082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5F1A-B31B-41D3-AC8E-40F3E2CEE7C9}"/>
              </a:ext>
            </a:extLst>
          </p:cNvPr>
          <p:cNvSpPr>
            <a:spLocks noGrp="1"/>
          </p:cNvSpPr>
          <p:nvPr>
            <p:ph type="title"/>
          </p:nvPr>
        </p:nvSpPr>
        <p:spPr/>
        <p:txBody>
          <a:bodyPr/>
          <a:lstStyle/>
          <a:p>
            <a:r>
              <a:rPr lang="en-US" dirty="0"/>
              <a:t>Box plot</a:t>
            </a:r>
          </a:p>
        </p:txBody>
      </p:sp>
      <p:sp>
        <p:nvSpPr>
          <p:cNvPr id="3" name="Content Placeholder 2">
            <a:extLst>
              <a:ext uri="{FF2B5EF4-FFF2-40B4-BE49-F238E27FC236}">
                <a16:creationId xmlns:a16="http://schemas.microsoft.com/office/drawing/2014/main" id="{FF88E50E-E442-4E20-98AF-62E9314F47EF}"/>
              </a:ext>
            </a:extLst>
          </p:cNvPr>
          <p:cNvSpPr>
            <a:spLocks noGrp="1"/>
          </p:cNvSpPr>
          <p:nvPr>
            <p:ph idx="1"/>
          </p:nvPr>
        </p:nvSpPr>
        <p:spPr>
          <a:xfrm>
            <a:off x="838200" y="1349836"/>
            <a:ext cx="10515600" cy="4351338"/>
          </a:xfrm>
        </p:spPr>
        <p:txBody>
          <a:bodyPr/>
          <a:lstStyle/>
          <a:p>
            <a:r>
              <a:rPr lang="en-US" altLang="en-US" dirty="0">
                <a:latin typeface="+mj-lt"/>
              </a:rPr>
              <a:t>The </a:t>
            </a:r>
            <a:r>
              <a:rPr lang="en-US" altLang="en-US" dirty="0">
                <a:solidFill>
                  <a:srgbClr val="0000FF"/>
                </a:solidFill>
                <a:latin typeface="+mj-lt"/>
              </a:rPr>
              <a:t>box plot </a:t>
            </a:r>
            <a:r>
              <a:rPr lang="en-US" altLang="en-US" dirty="0">
                <a:latin typeface="+mj-lt"/>
              </a:rPr>
              <a:t>is a graphical display that simultaneously describes several </a:t>
            </a:r>
            <a:r>
              <a:rPr lang="en-US" altLang="en-US" dirty="0">
                <a:solidFill>
                  <a:srgbClr val="C00000"/>
                </a:solidFill>
                <a:latin typeface="+mj-lt"/>
              </a:rPr>
              <a:t>important features </a:t>
            </a:r>
            <a:r>
              <a:rPr lang="en-US" altLang="en-US" dirty="0">
                <a:latin typeface="+mj-lt"/>
              </a:rPr>
              <a:t>of a data set:</a:t>
            </a:r>
          </a:p>
          <a:p>
            <a:pPr marL="0" indent="0">
              <a:buNone/>
            </a:pPr>
            <a:endParaRPr lang="en-US" altLang="en-US" dirty="0">
              <a:latin typeface="+mj-lt"/>
            </a:endParaRPr>
          </a:p>
          <a:p>
            <a:pPr lvl="1"/>
            <a:r>
              <a:rPr lang="en-US" altLang="en-US" dirty="0">
                <a:latin typeface="+mj-lt"/>
              </a:rPr>
              <a:t>Center</a:t>
            </a:r>
          </a:p>
          <a:p>
            <a:pPr lvl="1"/>
            <a:r>
              <a:rPr lang="en-US" altLang="en-US" dirty="0">
                <a:latin typeface="+mj-lt"/>
              </a:rPr>
              <a:t>Spread</a:t>
            </a:r>
          </a:p>
          <a:p>
            <a:pPr lvl="1"/>
            <a:r>
              <a:rPr lang="en-US" altLang="en-US" dirty="0">
                <a:latin typeface="+mj-lt"/>
              </a:rPr>
              <a:t>Symmetry</a:t>
            </a:r>
          </a:p>
          <a:p>
            <a:pPr lvl="1">
              <a:buFontTx/>
              <a:buChar char="•"/>
            </a:pPr>
            <a:r>
              <a:rPr lang="en-US" altLang="en-US" dirty="0">
                <a:latin typeface="+mj-lt"/>
              </a:rPr>
              <a:t>Outlier </a:t>
            </a:r>
          </a:p>
          <a:p>
            <a:pPr lvl="1">
              <a:buFontTx/>
              <a:buChar char="•"/>
            </a:pPr>
            <a:r>
              <a:rPr lang="en-US" altLang="en-US" dirty="0">
                <a:latin typeface="+mj-lt"/>
              </a:rPr>
              <a:t>Extreme outlier</a:t>
            </a:r>
          </a:p>
          <a:p>
            <a:pPr lvl="1"/>
            <a:endParaRPr lang="en-US" dirty="0">
              <a:latin typeface="+mj-lt"/>
            </a:endParaRPr>
          </a:p>
        </p:txBody>
      </p:sp>
      <p:pic>
        <p:nvPicPr>
          <p:cNvPr id="20" name="Picture 19">
            <a:extLst>
              <a:ext uri="{FF2B5EF4-FFF2-40B4-BE49-F238E27FC236}">
                <a16:creationId xmlns:a16="http://schemas.microsoft.com/office/drawing/2014/main" id="{DFDDEF9F-8B9B-4D1B-A26D-A22F17311E78}"/>
              </a:ext>
            </a:extLst>
          </p:cNvPr>
          <p:cNvPicPr>
            <a:picLocks noChangeAspect="1"/>
          </p:cNvPicPr>
          <p:nvPr/>
        </p:nvPicPr>
        <p:blipFill>
          <a:blip r:embed="rId2"/>
          <a:stretch>
            <a:fillRect/>
          </a:stretch>
        </p:blipFill>
        <p:spPr>
          <a:xfrm>
            <a:off x="4686827" y="2279305"/>
            <a:ext cx="4658077" cy="3753801"/>
          </a:xfrm>
          <a:prstGeom prst="rect">
            <a:avLst/>
          </a:prstGeom>
        </p:spPr>
      </p:pic>
      <p:sp>
        <p:nvSpPr>
          <p:cNvPr id="4" name="Footer Placeholder 3">
            <a:extLst>
              <a:ext uri="{FF2B5EF4-FFF2-40B4-BE49-F238E27FC236}">
                <a16:creationId xmlns:a16="http://schemas.microsoft.com/office/drawing/2014/main" id="{2C555710-5476-427B-AA66-395778FA675D}"/>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A7B3F90F-530C-4E51-A719-55D8613D7FD6}"/>
              </a:ext>
            </a:extLst>
          </p:cNvPr>
          <p:cNvSpPr>
            <a:spLocks noGrp="1"/>
          </p:cNvSpPr>
          <p:nvPr>
            <p:ph type="sldNum" sz="quarter" idx="12"/>
          </p:nvPr>
        </p:nvSpPr>
        <p:spPr/>
        <p:txBody>
          <a:bodyPr/>
          <a:lstStyle/>
          <a:p>
            <a:fld id="{6310C9F9-0934-4110-9CDA-3AF9CFE07797}" type="slidenum">
              <a:rPr lang="en-US" smtClean="0"/>
              <a:t>40</a:t>
            </a:fld>
            <a:endParaRPr lang="en-US"/>
          </a:p>
        </p:txBody>
      </p:sp>
      <p:sp>
        <p:nvSpPr>
          <p:cNvPr id="6" name="Date Placeholder 5"/>
          <p:cNvSpPr>
            <a:spLocks noGrp="1"/>
          </p:cNvSpPr>
          <p:nvPr>
            <p:ph type="dt" sz="half" idx="10"/>
          </p:nvPr>
        </p:nvSpPr>
        <p:spPr/>
        <p:txBody>
          <a:bodyPr/>
          <a:lstStyle/>
          <a:p>
            <a:fld id="{F67D02EC-8407-4899-9601-41C5F8FAA673}" type="datetime1">
              <a:rPr lang="en-US" smtClean="0"/>
              <a:t>09/02/2022</a:t>
            </a:fld>
            <a:endParaRPr lang="en-US"/>
          </a:p>
        </p:txBody>
      </p:sp>
    </p:spTree>
    <p:extLst>
      <p:ext uri="{BB962C8B-B14F-4D97-AF65-F5344CB8AC3E}">
        <p14:creationId xmlns:p14="http://schemas.microsoft.com/office/powerpoint/2010/main" val="1298690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2B161-B69A-4188-9F7D-A9F6487D0753}"/>
              </a:ext>
            </a:extLst>
          </p:cNvPr>
          <p:cNvSpPr>
            <a:spLocks noGrp="1"/>
          </p:cNvSpPr>
          <p:nvPr>
            <p:ph type="dt" sz="half" idx="10"/>
          </p:nvPr>
        </p:nvSpPr>
        <p:spPr/>
        <p:txBody>
          <a:bodyPr/>
          <a:lstStyle/>
          <a:p>
            <a:fld id="{249903C3-722B-4706-8087-CF9423CC466E}" type="datetime1">
              <a:rPr lang="en-US" smtClean="0"/>
              <a:t>09/02/2022</a:t>
            </a:fld>
            <a:endParaRPr lang="en-US"/>
          </a:p>
        </p:txBody>
      </p:sp>
      <p:sp>
        <p:nvSpPr>
          <p:cNvPr id="3" name="Footer Placeholder 2">
            <a:extLst>
              <a:ext uri="{FF2B5EF4-FFF2-40B4-BE49-F238E27FC236}">
                <a16:creationId xmlns:a16="http://schemas.microsoft.com/office/drawing/2014/main" id="{6C643376-96C0-4576-A4B2-6C176DBBB952}"/>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BC8D55F3-42FC-4383-8DD1-DD13B30FA924}"/>
              </a:ext>
            </a:extLst>
          </p:cNvPr>
          <p:cNvSpPr>
            <a:spLocks noGrp="1"/>
          </p:cNvSpPr>
          <p:nvPr>
            <p:ph type="sldNum" sz="quarter" idx="12"/>
          </p:nvPr>
        </p:nvSpPr>
        <p:spPr/>
        <p:txBody>
          <a:bodyPr/>
          <a:lstStyle/>
          <a:p>
            <a:fld id="{6310C9F9-0934-4110-9CDA-3AF9CFE07797}" type="slidenum">
              <a:rPr lang="en-US" smtClean="0"/>
              <a:t>41</a:t>
            </a:fld>
            <a:endParaRPr lang="en-US"/>
          </a:p>
        </p:txBody>
      </p:sp>
      <p:pic>
        <p:nvPicPr>
          <p:cNvPr id="6" name="Picture 5" descr="A picture containing text, newspaper&#10;&#10;Description automatically generated">
            <a:extLst>
              <a:ext uri="{FF2B5EF4-FFF2-40B4-BE49-F238E27FC236}">
                <a16:creationId xmlns:a16="http://schemas.microsoft.com/office/drawing/2014/main" id="{0809B930-EAB9-4D62-A80F-F0CB808D9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3371273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105F-D6C8-467A-AA6B-B7D5A02316B0}"/>
              </a:ext>
            </a:extLst>
          </p:cNvPr>
          <p:cNvSpPr>
            <a:spLocks noGrp="1"/>
          </p:cNvSpPr>
          <p:nvPr>
            <p:ph type="title"/>
          </p:nvPr>
        </p:nvSpPr>
        <p:spPr/>
        <p:txBody>
          <a:bodyPr/>
          <a:lstStyle/>
          <a:p>
            <a:r>
              <a:rPr lang="en-US" altLang="en-US" dirty="0">
                <a:latin typeface="Arial" panose="020B0604020202020204" pitchFamily="34" charset="0"/>
              </a:rPr>
              <a:t>Description of a box plot</a:t>
            </a:r>
            <a:endParaRPr lang="en-US" dirty="0"/>
          </a:p>
        </p:txBody>
      </p:sp>
      <p:pic>
        <p:nvPicPr>
          <p:cNvPr id="4" name="Picture 3">
            <a:extLst>
              <a:ext uri="{FF2B5EF4-FFF2-40B4-BE49-F238E27FC236}">
                <a16:creationId xmlns:a16="http://schemas.microsoft.com/office/drawing/2014/main" id="{7DC55854-522F-4690-9415-C0347481D54E}"/>
              </a:ext>
            </a:extLst>
          </p:cNvPr>
          <p:cNvPicPr>
            <a:picLocks noChangeAspect="1"/>
          </p:cNvPicPr>
          <p:nvPr/>
        </p:nvPicPr>
        <p:blipFill>
          <a:blip r:embed="rId2"/>
          <a:stretch>
            <a:fillRect/>
          </a:stretch>
        </p:blipFill>
        <p:spPr>
          <a:xfrm>
            <a:off x="294492" y="2043736"/>
            <a:ext cx="11603016" cy="3762153"/>
          </a:xfrm>
          <a:prstGeom prst="rect">
            <a:avLst/>
          </a:prstGeom>
        </p:spPr>
      </p:pic>
      <p:sp>
        <p:nvSpPr>
          <p:cNvPr id="3" name="Footer Placeholder 2">
            <a:extLst>
              <a:ext uri="{FF2B5EF4-FFF2-40B4-BE49-F238E27FC236}">
                <a16:creationId xmlns:a16="http://schemas.microsoft.com/office/drawing/2014/main" id="{69F92AB7-F640-4420-BDA0-755D99E10554}"/>
              </a:ext>
            </a:extLst>
          </p:cNvPr>
          <p:cNvSpPr>
            <a:spLocks noGrp="1"/>
          </p:cNvSpPr>
          <p:nvPr>
            <p:ph type="ftr" sz="quarter" idx="11"/>
          </p:nvPr>
        </p:nvSpPr>
        <p:spPr/>
        <p:txBody>
          <a:bodyPr/>
          <a:lstStyle/>
          <a:p>
            <a:r>
              <a:rPr lang="en-US"/>
              <a:t>Chapter 6 - Random Sampling and Data Description</a:t>
            </a:r>
          </a:p>
        </p:txBody>
      </p:sp>
      <p:sp>
        <p:nvSpPr>
          <p:cNvPr id="6" name="Slide Number Placeholder 5">
            <a:extLst>
              <a:ext uri="{FF2B5EF4-FFF2-40B4-BE49-F238E27FC236}">
                <a16:creationId xmlns:a16="http://schemas.microsoft.com/office/drawing/2014/main" id="{FC26F9D7-C547-4AC1-9036-34C3C9A02372}"/>
              </a:ext>
            </a:extLst>
          </p:cNvPr>
          <p:cNvSpPr>
            <a:spLocks noGrp="1"/>
          </p:cNvSpPr>
          <p:nvPr>
            <p:ph type="sldNum" sz="quarter" idx="12"/>
          </p:nvPr>
        </p:nvSpPr>
        <p:spPr/>
        <p:txBody>
          <a:bodyPr/>
          <a:lstStyle/>
          <a:p>
            <a:fld id="{6310C9F9-0934-4110-9CDA-3AF9CFE07797}" type="slidenum">
              <a:rPr lang="en-US" smtClean="0"/>
              <a:t>42</a:t>
            </a:fld>
            <a:endParaRPr lang="en-US"/>
          </a:p>
        </p:txBody>
      </p:sp>
      <p:sp>
        <p:nvSpPr>
          <p:cNvPr id="7" name="Date Placeholder 6"/>
          <p:cNvSpPr>
            <a:spLocks noGrp="1"/>
          </p:cNvSpPr>
          <p:nvPr>
            <p:ph type="dt" sz="half" idx="10"/>
          </p:nvPr>
        </p:nvSpPr>
        <p:spPr/>
        <p:txBody>
          <a:bodyPr/>
          <a:lstStyle/>
          <a:p>
            <a:fld id="{B3EDA572-4297-4D47-9629-9907774BB907}" type="datetime1">
              <a:rPr lang="en-US" smtClean="0"/>
              <a:t>09/02/2022</a:t>
            </a:fld>
            <a:endParaRPr lang="en-US"/>
          </a:p>
        </p:txBody>
      </p:sp>
      <p:sp>
        <p:nvSpPr>
          <p:cNvPr id="8" name="Rounded Rectangle 7"/>
          <p:cNvSpPr/>
          <p:nvPr/>
        </p:nvSpPr>
        <p:spPr>
          <a:xfrm>
            <a:off x="1429555" y="1287888"/>
            <a:ext cx="9118243" cy="579550"/>
          </a:xfrm>
          <a:prstGeom prst="roundRect">
            <a:avLst/>
          </a:prstGeom>
          <a:solidFill>
            <a:srgbClr val="FFFFCC"/>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Five-point summary =  (min(x</a:t>
            </a:r>
            <a:r>
              <a:rPr lang="en-US" sz="2400" baseline="-25000">
                <a:solidFill>
                  <a:schemeClr val="tx1"/>
                </a:solidFill>
              </a:rPr>
              <a:t>i</a:t>
            </a:r>
            <a:r>
              <a:rPr lang="en-US" sz="2400">
                <a:solidFill>
                  <a:schemeClr val="tx1"/>
                </a:solidFill>
              </a:rPr>
              <a:t>), q</a:t>
            </a:r>
            <a:r>
              <a:rPr lang="en-US" sz="2400" baseline="-25000">
                <a:solidFill>
                  <a:schemeClr val="tx1"/>
                </a:solidFill>
              </a:rPr>
              <a:t>1</a:t>
            </a:r>
            <a:r>
              <a:rPr lang="en-US" sz="2400">
                <a:solidFill>
                  <a:schemeClr val="tx1"/>
                </a:solidFill>
              </a:rPr>
              <a:t>, q</a:t>
            </a:r>
            <a:r>
              <a:rPr lang="en-US" sz="2400" baseline="-25000">
                <a:solidFill>
                  <a:schemeClr val="tx1"/>
                </a:solidFill>
              </a:rPr>
              <a:t>2</a:t>
            </a:r>
            <a:r>
              <a:rPr lang="en-US" sz="2400">
                <a:solidFill>
                  <a:schemeClr val="tx1"/>
                </a:solidFill>
              </a:rPr>
              <a:t>, q</a:t>
            </a:r>
            <a:r>
              <a:rPr lang="en-US" sz="2400" baseline="-25000">
                <a:solidFill>
                  <a:schemeClr val="tx1"/>
                </a:solidFill>
              </a:rPr>
              <a:t>3</a:t>
            </a:r>
            <a:r>
              <a:rPr lang="en-US" sz="2400">
                <a:solidFill>
                  <a:schemeClr val="tx1"/>
                </a:solidFill>
              </a:rPr>
              <a:t>, max(x</a:t>
            </a:r>
            <a:r>
              <a:rPr lang="en-US" sz="2400" baseline="-25000">
                <a:solidFill>
                  <a:schemeClr val="tx1"/>
                </a:solidFill>
              </a:rPr>
              <a:t>i</a:t>
            </a:r>
            <a:r>
              <a:rPr lang="en-US" sz="2400">
                <a:solidFill>
                  <a:schemeClr val="tx1"/>
                </a:solidFill>
              </a:rPr>
              <a:t>))</a:t>
            </a:r>
          </a:p>
        </p:txBody>
      </p:sp>
    </p:spTree>
    <p:extLst>
      <p:ext uri="{BB962C8B-B14F-4D97-AF65-F5344CB8AC3E}">
        <p14:creationId xmlns:p14="http://schemas.microsoft.com/office/powerpoint/2010/main" val="2568891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679150AA-C85E-4B2A-BB64-28A57339EAD8}"/>
              </a:ext>
            </a:extLst>
          </p:cNvPr>
          <p:cNvPicPr>
            <a:picLocks noChangeAspect="1"/>
          </p:cNvPicPr>
          <p:nvPr/>
        </p:nvPicPr>
        <p:blipFill>
          <a:blip r:embed="rId2"/>
          <a:stretch>
            <a:fillRect/>
          </a:stretch>
        </p:blipFill>
        <p:spPr>
          <a:xfrm>
            <a:off x="2035570" y="1374096"/>
            <a:ext cx="5400675" cy="4352925"/>
          </a:xfrm>
          <a:prstGeom prst="rect">
            <a:avLst/>
          </a:prstGeom>
        </p:spPr>
      </p:pic>
      <p:sp>
        <p:nvSpPr>
          <p:cNvPr id="6" name="TextBox 5">
            <a:extLst>
              <a:ext uri="{FF2B5EF4-FFF2-40B4-BE49-F238E27FC236}">
                <a16:creationId xmlns:a16="http://schemas.microsoft.com/office/drawing/2014/main" id="{31AC4F29-3293-41A4-AB89-065F5651F52F}"/>
              </a:ext>
            </a:extLst>
          </p:cNvPr>
          <p:cNvSpPr txBox="1"/>
          <p:nvPr/>
        </p:nvSpPr>
        <p:spPr>
          <a:xfrm>
            <a:off x="7633062" y="3108052"/>
            <a:ext cx="3746864" cy="2800767"/>
          </a:xfrm>
          <a:prstGeom prst="rect">
            <a:avLst/>
          </a:prstGeom>
          <a:solidFill>
            <a:schemeClr val="accent3">
              <a:lumMod val="20000"/>
              <a:lumOff val="80000"/>
            </a:schemeClr>
          </a:solidFill>
          <a:ln>
            <a:solidFill>
              <a:srgbClr val="C00000"/>
            </a:solidFill>
          </a:ln>
        </p:spPr>
        <p:txBody>
          <a:bodyPr wrap="square" rtlCol="0">
            <a:spAutoFit/>
          </a:bodyPr>
          <a:lstStyle/>
          <a:p>
            <a:r>
              <a:rPr lang="en-US" sz="2200" dirty="0"/>
              <a:t>IQR = q</a:t>
            </a:r>
            <a:r>
              <a:rPr lang="en-US" sz="2200" baseline="-25000" dirty="0"/>
              <a:t>3</a:t>
            </a:r>
            <a:r>
              <a:rPr lang="en-US" sz="2200" dirty="0"/>
              <a:t> – q</a:t>
            </a:r>
            <a:r>
              <a:rPr lang="en-US" sz="2200" baseline="-25000" dirty="0"/>
              <a:t>1</a:t>
            </a:r>
            <a:r>
              <a:rPr lang="en-US" sz="2200" dirty="0"/>
              <a:t> = 59.5 – 33.5 = 26 </a:t>
            </a:r>
          </a:p>
          <a:p>
            <a:r>
              <a:rPr lang="en-US" sz="2200" dirty="0"/>
              <a:t>1.5IQR = 39</a:t>
            </a:r>
          </a:p>
          <a:p>
            <a:r>
              <a:rPr lang="en-US" sz="2200" dirty="0"/>
              <a:t>q</a:t>
            </a:r>
            <a:r>
              <a:rPr lang="en-US" sz="2200" baseline="-25000" dirty="0"/>
              <a:t>3</a:t>
            </a:r>
            <a:r>
              <a:rPr lang="en-US" sz="2200" dirty="0"/>
              <a:t> + 1.5IQR</a:t>
            </a:r>
          </a:p>
          <a:p>
            <a:r>
              <a:rPr lang="en-US" sz="2200" dirty="0"/>
              <a:t>= 59.5 + 39 =  98.5</a:t>
            </a:r>
          </a:p>
          <a:p>
            <a:pPr marL="342905" indent="-342905">
              <a:buFont typeface="Wingdings" panose="05000000000000000000" pitchFamily="2" charset="2"/>
              <a:buChar char="è"/>
            </a:pPr>
            <a:r>
              <a:rPr lang="en-US" sz="2200" dirty="0"/>
              <a:t>Upper whisker is 89</a:t>
            </a:r>
          </a:p>
          <a:p>
            <a:r>
              <a:rPr lang="en-US" sz="2200" dirty="0"/>
              <a:t>98.5 + 1.5IQR = 137.5</a:t>
            </a:r>
          </a:p>
          <a:p>
            <a:r>
              <a:rPr lang="en-US" sz="2200" dirty="0">
                <a:sym typeface="Wingdings" panose="05000000000000000000" pitchFamily="2" charset="2"/>
              </a:rPr>
              <a:t> 139 is the </a:t>
            </a:r>
            <a:r>
              <a:rPr lang="en-US" sz="2200" i="1" dirty="0">
                <a:solidFill>
                  <a:srgbClr val="C00000"/>
                </a:solidFill>
                <a:sym typeface="Wingdings" panose="05000000000000000000" pitchFamily="2" charset="2"/>
              </a:rPr>
              <a:t>extreme outlier</a:t>
            </a:r>
            <a:endParaRPr lang="en-US" sz="2200" i="1" dirty="0">
              <a:solidFill>
                <a:srgbClr val="C00000"/>
              </a:solidFill>
            </a:endParaRPr>
          </a:p>
        </p:txBody>
      </p:sp>
      <p:sp>
        <p:nvSpPr>
          <p:cNvPr id="22" name="TextBox 21">
            <a:extLst>
              <a:ext uri="{FF2B5EF4-FFF2-40B4-BE49-F238E27FC236}">
                <a16:creationId xmlns:a16="http://schemas.microsoft.com/office/drawing/2014/main" id="{6A83AA7C-B429-49D2-A413-261CE0C4477D}"/>
              </a:ext>
            </a:extLst>
          </p:cNvPr>
          <p:cNvSpPr txBox="1"/>
          <p:nvPr/>
        </p:nvSpPr>
        <p:spPr>
          <a:xfrm>
            <a:off x="4902694" y="2344462"/>
            <a:ext cx="2242922" cy="369332"/>
          </a:xfrm>
          <a:prstGeom prst="rect">
            <a:avLst/>
          </a:prstGeom>
          <a:solidFill>
            <a:schemeClr val="accent4">
              <a:lumMod val="20000"/>
              <a:lumOff val="80000"/>
            </a:schemeClr>
          </a:solidFill>
        </p:spPr>
        <p:txBody>
          <a:bodyPr wrap="none" rtlCol="0">
            <a:spAutoFit/>
          </a:bodyPr>
          <a:lstStyle/>
          <a:p>
            <a:r>
              <a:rPr lang="en-US" dirty="0"/>
              <a:t>Upper whisker = 89 </a:t>
            </a:r>
          </a:p>
        </p:txBody>
      </p:sp>
      <p:cxnSp>
        <p:nvCxnSpPr>
          <p:cNvPr id="26" name="Connector: Curved 25">
            <a:extLst>
              <a:ext uri="{FF2B5EF4-FFF2-40B4-BE49-F238E27FC236}">
                <a16:creationId xmlns:a16="http://schemas.microsoft.com/office/drawing/2014/main" id="{52DEA535-7470-4180-A415-1248D4A05F53}"/>
              </a:ext>
            </a:extLst>
          </p:cNvPr>
          <p:cNvCxnSpPr>
            <a:cxnSpLocks/>
          </p:cNvCxnSpPr>
          <p:nvPr/>
        </p:nvCxnSpPr>
        <p:spPr>
          <a:xfrm rot="5400000">
            <a:off x="5334590" y="2732612"/>
            <a:ext cx="593688" cy="56007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12428F0-36D1-45AB-AFF9-55DA8E7EE12B}"/>
              </a:ext>
            </a:extLst>
          </p:cNvPr>
          <p:cNvSpPr txBox="1"/>
          <p:nvPr/>
        </p:nvSpPr>
        <p:spPr>
          <a:xfrm>
            <a:off x="981410" y="3864980"/>
            <a:ext cx="2114681" cy="369332"/>
          </a:xfrm>
          <a:prstGeom prst="rect">
            <a:avLst/>
          </a:prstGeom>
          <a:solidFill>
            <a:schemeClr val="accent4">
              <a:lumMod val="20000"/>
              <a:lumOff val="80000"/>
            </a:schemeClr>
          </a:solidFill>
        </p:spPr>
        <p:txBody>
          <a:bodyPr wrap="none" rtlCol="0">
            <a:spAutoFit/>
          </a:bodyPr>
          <a:lstStyle/>
          <a:p>
            <a:r>
              <a:rPr lang="en-US" dirty="0"/>
              <a:t>Lower whisker = 9 </a:t>
            </a:r>
          </a:p>
        </p:txBody>
      </p:sp>
      <p:cxnSp>
        <p:nvCxnSpPr>
          <p:cNvPr id="30" name="Connector: Curved 29">
            <a:extLst>
              <a:ext uri="{FF2B5EF4-FFF2-40B4-BE49-F238E27FC236}">
                <a16:creationId xmlns:a16="http://schemas.microsoft.com/office/drawing/2014/main" id="{E99B5E1B-CD6E-4EEA-9E91-0FEF60071152}"/>
              </a:ext>
            </a:extLst>
          </p:cNvPr>
          <p:cNvCxnSpPr>
            <a:cxnSpLocks/>
          </p:cNvCxnSpPr>
          <p:nvPr/>
        </p:nvCxnSpPr>
        <p:spPr>
          <a:xfrm rot="5400000" flipH="1" flipV="1">
            <a:off x="1987001" y="3472940"/>
            <a:ext cx="403940" cy="38014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A0061E5-33C3-4AE1-B792-160C9B0BCBBE}"/>
              </a:ext>
            </a:extLst>
          </p:cNvPr>
          <p:cNvSpPr txBox="1"/>
          <p:nvPr/>
        </p:nvSpPr>
        <p:spPr>
          <a:xfrm>
            <a:off x="7649159" y="2477404"/>
            <a:ext cx="1524776" cy="369332"/>
          </a:xfrm>
          <a:prstGeom prst="rect">
            <a:avLst/>
          </a:prstGeom>
          <a:solidFill>
            <a:schemeClr val="accent4">
              <a:lumMod val="20000"/>
              <a:lumOff val="80000"/>
            </a:schemeClr>
          </a:solidFill>
        </p:spPr>
        <p:txBody>
          <a:bodyPr wrap="none" rtlCol="0">
            <a:spAutoFit/>
          </a:bodyPr>
          <a:lstStyle/>
          <a:p>
            <a:r>
              <a:rPr lang="en-US" dirty="0">
                <a:solidFill>
                  <a:srgbClr val="3333CC"/>
                </a:solidFill>
              </a:rPr>
              <a:t>outlier = 139 </a:t>
            </a:r>
          </a:p>
        </p:txBody>
      </p:sp>
      <p:cxnSp>
        <p:nvCxnSpPr>
          <p:cNvPr id="35" name="Connector: Curved 34">
            <a:extLst>
              <a:ext uri="{FF2B5EF4-FFF2-40B4-BE49-F238E27FC236}">
                <a16:creationId xmlns:a16="http://schemas.microsoft.com/office/drawing/2014/main" id="{CDFAB67D-AF59-4385-B92B-97229D5D7309}"/>
              </a:ext>
            </a:extLst>
          </p:cNvPr>
          <p:cNvCxnSpPr>
            <a:cxnSpLocks/>
            <a:stCxn id="34" idx="1"/>
          </p:cNvCxnSpPr>
          <p:nvPr/>
        </p:nvCxnSpPr>
        <p:spPr>
          <a:xfrm rot="10800000" flipV="1">
            <a:off x="7109115" y="2662070"/>
            <a:ext cx="540044" cy="6404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1">
            <a:extLst>
              <a:ext uri="{FF2B5EF4-FFF2-40B4-BE49-F238E27FC236}">
                <a16:creationId xmlns:a16="http://schemas.microsoft.com/office/drawing/2014/main" id="{941B98C2-2719-45FC-94AF-4F4083FCE4D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11" eaLnBrk="0" fontAlgn="base" hangingPunct="0">
              <a:spcBef>
                <a:spcPct val="0"/>
              </a:spcBef>
              <a:spcAft>
                <a:spcPct val="0"/>
              </a:spcAft>
            </a:pPr>
            <a:endParaRPr lang="en-US" altLang="en-US" dirty="0">
              <a:latin typeface="Arial" panose="020B0604020202020204" pitchFamily="34" charset="0"/>
            </a:endParaRPr>
          </a:p>
        </p:txBody>
      </p:sp>
      <p:sp>
        <p:nvSpPr>
          <p:cNvPr id="3" name="Footer Placeholder 2">
            <a:extLst>
              <a:ext uri="{FF2B5EF4-FFF2-40B4-BE49-F238E27FC236}">
                <a16:creationId xmlns:a16="http://schemas.microsoft.com/office/drawing/2014/main" id="{2741033C-006B-4BB1-A412-5EE1218A2CA8}"/>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8BF12583-811F-494C-890A-18472C529743}"/>
              </a:ext>
            </a:extLst>
          </p:cNvPr>
          <p:cNvSpPr>
            <a:spLocks noGrp="1"/>
          </p:cNvSpPr>
          <p:nvPr>
            <p:ph type="sldNum" sz="quarter" idx="12"/>
          </p:nvPr>
        </p:nvSpPr>
        <p:spPr/>
        <p:txBody>
          <a:bodyPr/>
          <a:lstStyle/>
          <a:p>
            <a:fld id="{6310C9F9-0934-4110-9CDA-3AF9CFE07797}" type="slidenum">
              <a:rPr lang="en-US" smtClean="0"/>
              <a:t>43</a:t>
            </a:fld>
            <a:endParaRPr lang="en-US"/>
          </a:p>
        </p:txBody>
      </p:sp>
      <p:sp>
        <p:nvSpPr>
          <p:cNvPr id="2" name="Title 1">
            <a:extLst>
              <a:ext uri="{FF2B5EF4-FFF2-40B4-BE49-F238E27FC236}">
                <a16:creationId xmlns:a16="http://schemas.microsoft.com/office/drawing/2014/main" id="{CDFBF53A-C947-4AA9-B1F3-54139861BEB5}"/>
              </a:ext>
            </a:extLst>
          </p:cNvPr>
          <p:cNvSpPr>
            <a:spLocks noGrp="1"/>
          </p:cNvSpPr>
          <p:nvPr>
            <p:ph type="title"/>
          </p:nvPr>
        </p:nvSpPr>
        <p:spPr>
          <a:xfrm>
            <a:off x="1274739" y="-84943"/>
            <a:ext cx="10515600" cy="1325563"/>
          </a:xfrm>
        </p:spPr>
        <p:txBody>
          <a:bodyPr>
            <a:normAutofit/>
          </a:bodyPr>
          <a:lstStyle/>
          <a:p>
            <a:pPr algn="r"/>
            <a:r>
              <a:rPr lang="en-US" sz="2800" dirty="0"/>
              <a:t>Ex – CPU time Box plot</a:t>
            </a:r>
          </a:p>
        </p:txBody>
      </p:sp>
      <p:grpSp>
        <p:nvGrpSpPr>
          <p:cNvPr id="5" name="Group 4">
            <a:extLst>
              <a:ext uri="{FF2B5EF4-FFF2-40B4-BE49-F238E27FC236}">
                <a16:creationId xmlns:a16="http://schemas.microsoft.com/office/drawing/2014/main" id="{860E5457-C909-4FC6-8F69-5200D8C16C5F}"/>
              </a:ext>
            </a:extLst>
          </p:cNvPr>
          <p:cNvGrpSpPr/>
          <p:nvPr/>
        </p:nvGrpSpPr>
        <p:grpSpPr>
          <a:xfrm>
            <a:off x="588939" y="5832646"/>
            <a:ext cx="7228500" cy="582510"/>
            <a:chOff x="588939" y="5832631"/>
            <a:chExt cx="7228500" cy="132610"/>
          </a:xfrm>
        </p:grpSpPr>
        <p:sp>
          <p:nvSpPr>
            <p:cNvPr id="9" name="TextBox 8">
              <a:extLst>
                <a:ext uri="{FF2B5EF4-FFF2-40B4-BE49-F238E27FC236}">
                  <a16:creationId xmlns:a16="http://schemas.microsoft.com/office/drawing/2014/main" id="{006809A0-6F5E-4DDB-8DF3-29F7626552D2}"/>
                </a:ext>
              </a:extLst>
            </p:cNvPr>
            <p:cNvSpPr txBox="1"/>
            <p:nvPr/>
          </p:nvSpPr>
          <p:spPr>
            <a:xfrm>
              <a:off x="981410" y="5881162"/>
              <a:ext cx="6836029" cy="84079"/>
            </a:xfrm>
            <a:prstGeom prst="rect">
              <a:avLst/>
            </a:prstGeom>
            <a:noFill/>
          </p:spPr>
          <p:txBody>
            <a:bodyPr wrap="square" rtlCol="0">
              <a:spAutoFit/>
            </a:bodyPr>
            <a:lstStyle/>
            <a:p>
              <a:r>
                <a:rPr lang="en-US" dirty="0"/>
                <a:t>1.5IQR 	    1.5IQR          IQR         1.5IQR         </a:t>
              </a:r>
              <a:r>
                <a:rPr lang="en-US" dirty="0" err="1"/>
                <a:t>1.5IQR</a:t>
              </a:r>
              <a:endParaRPr lang="en-US" dirty="0"/>
            </a:p>
          </p:txBody>
        </p:sp>
        <p:cxnSp>
          <p:nvCxnSpPr>
            <p:cNvPr id="20" name="Straight Arrow Connector 19">
              <a:extLst>
                <a:ext uri="{FF2B5EF4-FFF2-40B4-BE49-F238E27FC236}">
                  <a16:creationId xmlns:a16="http://schemas.microsoft.com/office/drawing/2014/main" id="{76E6A585-5C3C-479B-9BE6-68A8369D3B85}"/>
                </a:ext>
              </a:extLst>
            </p:cNvPr>
            <p:cNvCxnSpPr>
              <a:cxnSpLocks/>
            </p:cNvCxnSpPr>
            <p:nvPr/>
          </p:nvCxnSpPr>
          <p:spPr>
            <a:xfrm flipH="1">
              <a:off x="3333772" y="5834641"/>
              <a:ext cx="896140" cy="0"/>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B2E3C95-D4F3-456F-9672-51EF4CF3C5D4}"/>
                </a:ext>
              </a:extLst>
            </p:cNvPr>
            <p:cNvCxnSpPr>
              <a:cxnSpLocks/>
            </p:cNvCxnSpPr>
            <p:nvPr/>
          </p:nvCxnSpPr>
          <p:spPr>
            <a:xfrm flipH="1">
              <a:off x="4216894" y="5832631"/>
              <a:ext cx="1371600" cy="0"/>
            </a:xfrm>
            <a:prstGeom prst="straightConnector1">
              <a:avLst/>
            </a:prstGeom>
            <a:ln w="285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2E4A1F6-5051-4A07-A3CC-7888A91F25D7}"/>
                </a:ext>
              </a:extLst>
            </p:cNvPr>
            <p:cNvCxnSpPr>
              <a:cxnSpLocks/>
            </p:cNvCxnSpPr>
            <p:nvPr/>
          </p:nvCxnSpPr>
          <p:spPr>
            <a:xfrm flipH="1">
              <a:off x="1960539" y="5836659"/>
              <a:ext cx="1371600" cy="0"/>
            </a:xfrm>
            <a:prstGeom prst="straightConnector1">
              <a:avLst/>
            </a:prstGeom>
            <a:ln w="285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0EDE68-9BC0-4D5F-B250-F6FA10230F63}"/>
                </a:ext>
              </a:extLst>
            </p:cNvPr>
            <p:cNvCxnSpPr>
              <a:cxnSpLocks/>
            </p:cNvCxnSpPr>
            <p:nvPr/>
          </p:nvCxnSpPr>
          <p:spPr>
            <a:xfrm flipH="1">
              <a:off x="5536497" y="5834873"/>
              <a:ext cx="137160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4C763CC-BF90-4F24-9CFD-8BBC0F10575A}"/>
                </a:ext>
              </a:extLst>
            </p:cNvPr>
            <p:cNvCxnSpPr>
              <a:cxnSpLocks/>
            </p:cNvCxnSpPr>
            <p:nvPr/>
          </p:nvCxnSpPr>
          <p:spPr>
            <a:xfrm flipH="1">
              <a:off x="588939" y="5841973"/>
              <a:ext cx="137160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8" name="Straight Arrow Connector 7">
            <a:extLst>
              <a:ext uri="{FF2B5EF4-FFF2-40B4-BE49-F238E27FC236}">
                <a16:creationId xmlns:a16="http://schemas.microsoft.com/office/drawing/2014/main" id="{6284E88F-123F-48BB-A0F7-0F689A8D22B6}"/>
              </a:ext>
            </a:extLst>
          </p:cNvPr>
          <p:cNvCxnSpPr>
            <a:cxnSpLocks/>
          </p:cNvCxnSpPr>
          <p:nvPr/>
        </p:nvCxnSpPr>
        <p:spPr>
          <a:xfrm flipH="1" flipV="1">
            <a:off x="3605350" y="4075773"/>
            <a:ext cx="161248" cy="4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895D548-4CD4-4C5F-AA71-350D37812B3E}"/>
              </a:ext>
            </a:extLst>
          </p:cNvPr>
          <p:cNvSpPr txBox="1"/>
          <p:nvPr/>
        </p:nvSpPr>
        <p:spPr>
          <a:xfrm>
            <a:off x="3651142" y="4405081"/>
            <a:ext cx="397866" cy="369332"/>
          </a:xfrm>
          <a:prstGeom prst="rect">
            <a:avLst/>
          </a:prstGeom>
          <a:noFill/>
        </p:spPr>
        <p:txBody>
          <a:bodyPr wrap="none" rtlCol="0">
            <a:spAutoFit/>
          </a:bodyPr>
          <a:lstStyle/>
          <a:p>
            <a:r>
              <a:rPr lang="en-US" dirty="0"/>
              <a:t>q</a:t>
            </a:r>
            <a:r>
              <a:rPr lang="en-US" baseline="-25000" dirty="0"/>
              <a:t>2</a:t>
            </a:r>
          </a:p>
        </p:txBody>
      </p:sp>
      <p:cxnSp>
        <p:nvCxnSpPr>
          <p:cNvPr id="28" name="Straight Arrow Connector 27">
            <a:extLst>
              <a:ext uri="{FF2B5EF4-FFF2-40B4-BE49-F238E27FC236}">
                <a16:creationId xmlns:a16="http://schemas.microsoft.com/office/drawing/2014/main" id="{A3F70E80-2AF1-4502-B9FC-0C24E6D62886}"/>
              </a:ext>
            </a:extLst>
          </p:cNvPr>
          <p:cNvCxnSpPr>
            <a:cxnSpLocks/>
          </p:cNvCxnSpPr>
          <p:nvPr/>
        </p:nvCxnSpPr>
        <p:spPr>
          <a:xfrm flipV="1">
            <a:off x="3183050" y="4065000"/>
            <a:ext cx="116561" cy="40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4726FD-1EF1-4661-9350-30A5CF6EC6A6}"/>
              </a:ext>
            </a:extLst>
          </p:cNvPr>
          <p:cNvSpPr txBox="1"/>
          <p:nvPr/>
        </p:nvSpPr>
        <p:spPr>
          <a:xfrm>
            <a:off x="2952138" y="4418598"/>
            <a:ext cx="397866" cy="369332"/>
          </a:xfrm>
          <a:prstGeom prst="rect">
            <a:avLst/>
          </a:prstGeom>
          <a:noFill/>
        </p:spPr>
        <p:txBody>
          <a:bodyPr wrap="none" rtlCol="0">
            <a:spAutoFit/>
          </a:bodyPr>
          <a:lstStyle/>
          <a:p>
            <a:r>
              <a:rPr lang="en-US" dirty="0"/>
              <a:t>q</a:t>
            </a:r>
            <a:r>
              <a:rPr lang="en-US" baseline="-25000" dirty="0"/>
              <a:t>1</a:t>
            </a:r>
          </a:p>
        </p:txBody>
      </p:sp>
      <p:cxnSp>
        <p:nvCxnSpPr>
          <p:cNvPr id="32" name="Straight Arrow Connector 31">
            <a:extLst>
              <a:ext uri="{FF2B5EF4-FFF2-40B4-BE49-F238E27FC236}">
                <a16:creationId xmlns:a16="http://schemas.microsoft.com/office/drawing/2014/main" id="{CDE66F98-3E6B-4B1F-AC36-E0C2EA84A67E}"/>
              </a:ext>
            </a:extLst>
          </p:cNvPr>
          <p:cNvCxnSpPr>
            <a:cxnSpLocks/>
          </p:cNvCxnSpPr>
          <p:nvPr/>
        </p:nvCxnSpPr>
        <p:spPr>
          <a:xfrm flipH="1" flipV="1">
            <a:off x="4203831" y="4075773"/>
            <a:ext cx="270740" cy="41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7FC5070-9108-4AC4-B2E1-D1DCD9902342}"/>
              </a:ext>
            </a:extLst>
          </p:cNvPr>
          <p:cNvSpPr txBox="1"/>
          <p:nvPr/>
        </p:nvSpPr>
        <p:spPr>
          <a:xfrm>
            <a:off x="4341935" y="4416307"/>
            <a:ext cx="397866" cy="369332"/>
          </a:xfrm>
          <a:prstGeom prst="rect">
            <a:avLst/>
          </a:prstGeom>
          <a:noFill/>
        </p:spPr>
        <p:txBody>
          <a:bodyPr wrap="none" rtlCol="0">
            <a:spAutoFit/>
          </a:bodyPr>
          <a:lstStyle/>
          <a:p>
            <a:r>
              <a:rPr lang="en-US" dirty="0"/>
              <a:t>q</a:t>
            </a:r>
            <a:r>
              <a:rPr lang="en-US" baseline="-25000" dirty="0"/>
              <a:t>3</a:t>
            </a:r>
          </a:p>
        </p:txBody>
      </p:sp>
      <p:sp>
        <p:nvSpPr>
          <p:cNvPr id="36" name="TextBox 35">
            <a:extLst>
              <a:ext uri="{FF2B5EF4-FFF2-40B4-BE49-F238E27FC236}">
                <a16:creationId xmlns:a16="http://schemas.microsoft.com/office/drawing/2014/main" id="{48F370CC-A7E7-42C2-A7D6-C3259F0563F0}"/>
              </a:ext>
            </a:extLst>
          </p:cNvPr>
          <p:cNvSpPr txBox="1"/>
          <p:nvPr/>
        </p:nvSpPr>
        <p:spPr>
          <a:xfrm>
            <a:off x="1060268" y="870937"/>
            <a:ext cx="10215154" cy="1200329"/>
          </a:xfrm>
          <a:prstGeom prst="rect">
            <a:avLst/>
          </a:prstGeom>
          <a:solidFill>
            <a:schemeClr val="accent3">
              <a:lumMod val="20000"/>
              <a:lumOff val="80000"/>
            </a:schemeClr>
          </a:solidFill>
          <a:ln>
            <a:solidFill>
              <a:srgbClr val="C00000"/>
            </a:solidFill>
          </a:ln>
        </p:spPr>
        <p:txBody>
          <a:bodyPr wrap="square" rtlCol="0">
            <a:spAutoFit/>
          </a:bodyPr>
          <a:lstStyle/>
          <a:p>
            <a:r>
              <a:rPr lang="fr-FR" sz="2400" dirty="0">
                <a:solidFill>
                  <a:srgbClr val="0000FF"/>
                </a:solidFill>
              </a:rPr>
              <a:t>&gt; sort(CPU time)</a:t>
            </a:r>
          </a:p>
          <a:p>
            <a:r>
              <a:rPr lang="fr-FR" sz="2400" dirty="0"/>
              <a:t>[1]   </a:t>
            </a:r>
            <a:r>
              <a:rPr lang="fr-FR" sz="2400" dirty="0">
                <a:solidFill>
                  <a:srgbClr val="FF0000"/>
                </a:solidFill>
              </a:rPr>
              <a:t>9  15  19  22  24  25  </a:t>
            </a:r>
            <a:r>
              <a:rPr lang="fr-FR" sz="2400" dirty="0">
                <a:solidFill>
                  <a:srgbClr val="0000FF"/>
                </a:solidFill>
              </a:rPr>
              <a:t>30  34</a:t>
            </a:r>
            <a:r>
              <a:rPr lang="fr-FR" sz="2400" dirty="0">
                <a:solidFill>
                  <a:srgbClr val="FF0000"/>
                </a:solidFill>
              </a:rPr>
              <a:t>  35  35  36  36  37  38  42  43  46</a:t>
            </a:r>
          </a:p>
          <a:p>
            <a:r>
              <a:rPr lang="fr-FR" sz="2400" dirty="0"/>
              <a:t>[18]  </a:t>
            </a:r>
            <a:r>
              <a:rPr lang="fr-FR" sz="2400" dirty="0">
                <a:solidFill>
                  <a:srgbClr val="FF0000"/>
                </a:solidFill>
              </a:rPr>
              <a:t>48  54  55  56  56  </a:t>
            </a:r>
            <a:r>
              <a:rPr lang="fr-FR" sz="2400" dirty="0">
                <a:solidFill>
                  <a:srgbClr val="0000FF"/>
                </a:solidFill>
              </a:rPr>
              <a:t>59  62  </a:t>
            </a:r>
            <a:r>
              <a:rPr lang="fr-FR" sz="2400" dirty="0">
                <a:solidFill>
                  <a:srgbClr val="FF0000"/>
                </a:solidFill>
              </a:rPr>
              <a:t>69  70  82  82  89 139</a:t>
            </a:r>
            <a:endParaRPr lang="en-US" sz="2400" dirty="0">
              <a:solidFill>
                <a:srgbClr val="FF0000"/>
              </a:solidFill>
            </a:endParaRPr>
          </a:p>
        </p:txBody>
      </p:sp>
      <p:sp>
        <p:nvSpPr>
          <p:cNvPr id="7" name="Date Placeholder 6"/>
          <p:cNvSpPr>
            <a:spLocks noGrp="1"/>
          </p:cNvSpPr>
          <p:nvPr>
            <p:ph type="dt" sz="half" idx="10"/>
          </p:nvPr>
        </p:nvSpPr>
        <p:spPr/>
        <p:txBody>
          <a:bodyPr/>
          <a:lstStyle/>
          <a:p>
            <a:fld id="{A39A2EEC-3658-4DC6-A559-35B799D3094B}" type="datetime1">
              <a:rPr lang="en-US" smtClean="0"/>
              <a:t>09/02/2022</a:t>
            </a:fld>
            <a:endParaRPr lang="en-US"/>
          </a:p>
        </p:txBody>
      </p:sp>
    </p:spTree>
    <p:extLst>
      <p:ext uri="{BB962C8B-B14F-4D97-AF65-F5344CB8AC3E}">
        <p14:creationId xmlns:p14="http://schemas.microsoft.com/office/powerpoint/2010/main" val="3963437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D172-64DF-43E1-914B-15889768D9E2}"/>
              </a:ext>
            </a:extLst>
          </p:cNvPr>
          <p:cNvSpPr>
            <a:spLocks noGrp="1"/>
          </p:cNvSpPr>
          <p:nvPr>
            <p:ph type="title"/>
          </p:nvPr>
        </p:nvSpPr>
        <p:spPr/>
        <p:txBody>
          <a:bodyPr/>
          <a:lstStyle/>
          <a:p>
            <a:r>
              <a:rPr lang="en-US" dirty="0"/>
              <a:t>CPU time Ex – Histogram vs Boxplot</a:t>
            </a:r>
          </a:p>
        </p:txBody>
      </p:sp>
      <p:sp>
        <p:nvSpPr>
          <p:cNvPr id="3" name="Footer Placeholder 2">
            <a:extLst>
              <a:ext uri="{FF2B5EF4-FFF2-40B4-BE49-F238E27FC236}">
                <a16:creationId xmlns:a16="http://schemas.microsoft.com/office/drawing/2014/main" id="{C6F4C372-12D1-4452-BA39-86D8651912D8}"/>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FDF51949-A91E-4B8C-B13A-E2ADCBA26604}"/>
              </a:ext>
            </a:extLst>
          </p:cNvPr>
          <p:cNvSpPr>
            <a:spLocks noGrp="1"/>
          </p:cNvSpPr>
          <p:nvPr>
            <p:ph type="sldNum" sz="quarter" idx="12"/>
          </p:nvPr>
        </p:nvSpPr>
        <p:spPr/>
        <p:txBody>
          <a:bodyPr/>
          <a:lstStyle/>
          <a:p>
            <a:fld id="{6310C9F9-0934-4110-9CDA-3AF9CFE07797}" type="slidenum">
              <a:rPr lang="en-US" smtClean="0"/>
              <a:t>44</a:t>
            </a:fld>
            <a:endParaRPr lang="en-US"/>
          </a:p>
        </p:txBody>
      </p:sp>
      <p:pic>
        <p:nvPicPr>
          <p:cNvPr id="8" name="Picture 7">
            <a:extLst>
              <a:ext uri="{FF2B5EF4-FFF2-40B4-BE49-F238E27FC236}">
                <a16:creationId xmlns:a16="http://schemas.microsoft.com/office/drawing/2014/main" id="{FF52C0FA-37B0-4CF9-A1D1-17B1FDB45B35}"/>
              </a:ext>
            </a:extLst>
          </p:cNvPr>
          <p:cNvPicPr>
            <a:picLocks noChangeAspect="1"/>
          </p:cNvPicPr>
          <p:nvPr/>
        </p:nvPicPr>
        <p:blipFill>
          <a:blip r:embed="rId2"/>
          <a:stretch>
            <a:fillRect/>
          </a:stretch>
        </p:blipFill>
        <p:spPr>
          <a:xfrm>
            <a:off x="1240972" y="1557113"/>
            <a:ext cx="4441371" cy="3743773"/>
          </a:xfrm>
          <a:prstGeom prst="rect">
            <a:avLst/>
          </a:prstGeom>
        </p:spPr>
      </p:pic>
      <p:pic>
        <p:nvPicPr>
          <p:cNvPr id="11" name="Picture 10">
            <a:extLst>
              <a:ext uri="{FF2B5EF4-FFF2-40B4-BE49-F238E27FC236}">
                <a16:creationId xmlns:a16="http://schemas.microsoft.com/office/drawing/2014/main" id="{F3EE80CB-6741-4150-83F9-C75B8E63224A}"/>
              </a:ext>
            </a:extLst>
          </p:cNvPr>
          <p:cNvPicPr>
            <a:picLocks noChangeAspect="1"/>
          </p:cNvPicPr>
          <p:nvPr/>
        </p:nvPicPr>
        <p:blipFill>
          <a:blip r:embed="rId3"/>
          <a:stretch>
            <a:fillRect/>
          </a:stretch>
        </p:blipFill>
        <p:spPr>
          <a:xfrm>
            <a:off x="6338479" y="1599427"/>
            <a:ext cx="4441371" cy="3786087"/>
          </a:xfrm>
          <a:prstGeom prst="rect">
            <a:avLst/>
          </a:prstGeom>
        </p:spPr>
      </p:pic>
      <p:sp>
        <p:nvSpPr>
          <p:cNvPr id="5" name="Date Placeholder 4"/>
          <p:cNvSpPr>
            <a:spLocks noGrp="1"/>
          </p:cNvSpPr>
          <p:nvPr>
            <p:ph type="dt" sz="half" idx="10"/>
          </p:nvPr>
        </p:nvSpPr>
        <p:spPr/>
        <p:txBody>
          <a:bodyPr/>
          <a:lstStyle/>
          <a:p>
            <a:fld id="{FE66BFFC-418A-4D7A-90EC-A843B990CAC6}" type="datetime1">
              <a:rPr lang="en-US" smtClean="0"/>
              <a:t>09/02/2022</a:t>
            </a:fld>
            <a:endParaRPr lang="en-US"/>
          </a:p>
        </p:txBody>
      </p:sp>
    </p:spTree>
    <p:extLst>
      <p:ext uri="{BB962C8B-B14F-4D97-AF65-F5344CB8AC3E}">
        <p14:creationId xmlns:p14="http://schemas.microsoft.com/office/powerpoint/2010/main" val="3500627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E515-74DF-4175-90C2-01F8DA98662C}"/>
              </a:ext>
            </a:extLst>
          </p:cNvPr>
          <p:cNvSpPr>
            <a:spLocks noGrp="1"/>
          </p:cNvSpPr>
          <p:nvPr>
            <p:ph type="title"/>
          </p:nvPr>
        </p:nvSpPr>
        <p:spPr/>
        <p:txBody>
          <a:bodyPr/>
          <a:lstStyle/>
          <a:p>
            <a:r>
              <a:rPr lang="en-US" dirty="0"/>
              <a:t>Comparative box plots</a:t>
            </a:r>
          </a:p>
        </p:txBody>
      </p:sp>
      <p:sp>
        <p:nvSpPr>
          <p:cNvPr id="3" name="Content Placeholder 2">
            <a:extLst>
              <a:ext uri="{FF2B5EF4-FFF2-40B4-BE49-F238E27FC236}">
                <a16:creationId xmlns:a16="http://schemas.microsoft.com/office/drawing/2014/main" id="{9A3E852E-D21E-4A6D-AA73-980F9065F308}"/>
              </a:ext>
            </a:extLst>
          </p:cNvPr>
          <p:cNvSpPr>
            <a:spLocks noGrp="1"/>
          </p:cNvSpPr>
          <p:nvPr>
            <p:ph idx="1"/>
          </p:nvPr>
        </p:nvSpPr>
        <p:spPr>
          <a:xfrm>
            <a:off x="838200" y="1253331"/>
            <a:ext cx="10515600" cy="4351338"/>
          </a:xfrm>
        </p:spPr>
        <p:txBody>
          <a:bodyPr/>
          <a:lstStyle/>
          <a:p>
            <a:pPr marL="0" indent="0">
              <a:buNone/>
            </a:pPr>
            <a:r>
              <a:rPr lang="en-US" sz="2300" b="1" i="1" dirty="0">
                <a:solidFill>
                  <a:srgbClr val="C00000"/>
                </a:solidFill>
              </a:rPr>
              <a:t>Ex.</a:t>
            </a:r>
            <a:r>
              <a:rPr lang="en-US" sz="2300" dirty="0"/>
              <a:t> The numbers of blocked intrusion attempts on each day during the first two weeks of the month were 56, 47, 49, 37, 38, 60, 50, 43, 43, 59, 50, 56, 54, 58. After the change of firewall settings, the numbers of blocked intrusions during the next 20 days were 53, 21, 32, 49, 45, 38, 44, 33, 32, 43, 53, 46, 36, 48, 39, 35, 37, 36, 39, 45.</a:t>
            </a:r>
          </a:p>
          <a:p>
            <a:r>
              <a:rPr lang="en-US" dirty="0">
                <a:solidFill>
                  <a:srgbClr val="C00000"/>
                </a:solidFill>
              </a:rPr>
              <a:t>Parallel boxplots</a:t>
            </a:r>
          </a:p>
        </p:txBody>
      </p:sp>
      <p:sp>
        <p:nvSpPr>
          <p:cNvPr id="15" name="Rectangle 1">
            <a:extLst>
              <a:ext uri="{FF2B5EF4-FFF2-40B4-BE49-F238E27FC236}">
                <a16:creationId xmlns:a16="http://schemas.microsoft.com/office/drawing/2014/main" id="{A6A36D49-F9C3-4C5F-B7D6-E78945B8E7F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11" eaLnBrk="0" fontAlgn="base" hangingPunct="0">
              <a:spcBef>
                <a:spcPct val="0"/>
              </a:spcBef>
              <a:spcAft>
                <a:spcPct val="0"/>
              </a:spcAft>
            </a:pPr>
            <a:endParaRPr lang="en-US" alt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3AD38D2E-D1EE-4A74-A118-A6F726189A37}"/>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320674E5-11D0-428C-87A3-987048D61849}"/>
              </a:ext>
            </a:extLst>
          </p:cNvPr>
          <p:cNvSpPr>
            <a:spLocks noGrp="1"/>
          </p:cNvSpPr>
          <p:nvPr>
            <p:ph type="sldNum" sz="quarter" idx="12"/>
          </p:nvPr>
        </p:nvSpPr>
        <p:spPr/>
        <p:txBody>
          <a:bodyPr/>
          <a:lstStyle/>
          <a:p>
            <a:fld id="{6310C9F9-0934-4110-9CDA-3AF9CFE07797}" type="slidenum">
              <a:rPr lang="en-US" smtClean="0"/>
              <a:t>45</a:t>
            </a:fld>
            <a:endParaRPr lang="en-US"/>
          </a:p>
        </p:txBody>
      </p:sp>
      <p:pic>
        <p:nvPicPr>
          <p:cNvPr id="7" name="Picture 6">
            <a:extLst>
              <a:ext uri="{FF2B5EF4-FFF2-40B4-BE49-F238E27FC236}">
                <a16:creationId xmlns:a16="http://schemas.microsoft.com/office/drawing/2014/main" id="{1057F3C8-CE3C-45CA-9731-FFD2E234AA67}"/>
              </a:ext>
            </a:extLst>
          </p:cNvPr>
          <p:cNvPicPr>
            <a:picLocks noChangeAspect="1"/>
          </p:cNvPicPr>
          <p:nvPr/>
        </p:nvPicPr>
        <p:blipFill>
          <a:blip r:embed="rId3"/>
          <a:stretch>
            <a:fillRect/>
          </a:stretch>
        </p:blipFill>
        <p:spPr>
          <a:xfrm>
            <a:off x="4367757" y="2892224"/>
            <a:ext cx="4867275" cy="3048000"/>
          </a:xfrm>
          <a:prstGeom prst="rect">
            <a:avLst/>
          </a:prstGeom>
        </p:spPr>
      </p:pic>
      <p:sp>
        <p:nvSpPr>
          <p:cNvPr id="6" name="Date Placeholder 5"/>
          <p:cNvSpPr>
            <a:spLocks noGrp="1"/>
          </p:cNvSpPr>
          <p:nvPr>
            <p:ph type="dt" sz="half" idx="10"/>
          </p:nvPr>
        </p:nvSpPr>
        <p:spPr/>
        <p:txBody>
          <a:bodyPr/>
          <a:lstStyle/>
          <a:p>
            <a:fld id="{DC678710-7B9E-4964-8F70-98424475D09F}" type="datetime1">
              <a:rPr lang="en-US" smtClean="0"/>
              <a:t>09/02/2022</a:t>
            </a:fld>
            <a:endParaRPr lang="en-US"/>
          </a:p>
        </p:txBody>
      </p:sp>
    </p:spTree>
    <p:extLst>
      <p:ext uri="{BB962C8B-B14F-4D97-AF65-F5344CB8AC3E}">
        <p14:creationId xmlns:p14="http://schemas.microsoft.com/office/powerpoint/2010/main" val="785618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2FC0-A6F9-44DC-B2A9-F41D8F5BC327}"/>
              </a:ext>
            </a:extLst>
          </p:cNvPr>
          <p:cNvSpPr>
            <a:spLocks noGrp="1"/>
          </p:cNvSpPr>
          <p:nvPr>
            <p:ph type="title"/>
          </p:nvPr>
        </p:nvSpPr>
        <p:spPr/>
        <p:txBody>
          <a:bodyPr/>
          <a:lstStyle/>
          <a:p>
            <a:r>
              <a:rPr lang="en-US" altLang="en-US" sz="4400" dirty="0"/>
              <a:t>Time Sequence Plots</a:t>
            </a:r>
            <a:endParaRPr lang="en-US" dirty="0"/>
          </a:p>
        </p:txBody>
      </p:sp>
      <p:sp>
        <p:nvSpPr>
          <p:cNvPr id="3" name="Content Placeholder 2">
            <a:extLst>
              <a:ext uri="{FF2B5EF4-FFF2-40B4-BE49-F238E27FC236}">
                <a16:creationId xmlns:a16="http://schemas.microsoft.com/office/drawing/2014/main" id="{6F5CF354-85C5-457A-9621-7D01CD66804E}"/>
              </a:ext>
            </a:extLst>
          </p:cNvPr>
          <p:cNvSpPr>
            <a:spLocks noGrp="1"/>
          </p:cNvSpPr>
          <p:nvPr>
            <p:ph idx="1"/>
          </p:nvPr>
        </p:nvSpPr>
        <p:spPr/>
        <p:txBody>
          <a:bodyPr>
            <a:normAutofit/>
          </a:bodyPr>
          <a:lstStyle/>
          <a:p>
            <a:r>
              <a:rPr lang="en-US" altLang="en-US" dirty="0"/>
              <a:t>A </a:t>
            </a:r>
            <a:r>
              <a:rPr lang="en-US" altLang="en-US" b="1" dirty="0">
                <a:solidFill>
                  <a:schemeClr val="accent2"/>
                </a:solidFill>
              </a:rPr>
              <a:t>time series</a:t>
            </a:r>
            <a:r>
              <a:rPr lang="en-US" altLang="en-US" b="1" dirty="0"/>
              <a:t> </a:t>
            </a:r>
            <a:r>
              <a:rPr lang="en-US" altLang="en-US" dirty="0"/>
              <a:t>or </a:t>
            </a:r>
            <a:r>
              <a:rPr lang="en-US" altLang="en-US" b="1" dirty="0">
                <a:solidFill>
                  <a:schemeClr val="accent2"/>
                </a:solidFill>
              </a:rPr>
              <a:t>time sequence</a:t>
            </a:r>
            <a:r>
              <a:rPr lang="en-US" altLang="en-US" b="1" dirty="0"/>
              <a:t> </a:t>
            </a:r>
            <a:r>
              <a:rPr lang="en-US" altLang="en-US" dirty="0"/>
              <a:t>is a data set in which the observations are recorded in the order in which they occur.</a:t>
            </a:r>
          </a:p>
          <a:p>
            <a:r>
              <a:rPr lang="en-US" altLang="en-US" dirty="0"/>
              <a:t>A </a:t>
            </a:r>
            <a:r>
              <a:rPr lang="en-US" altLang="en-US" b="1" dirty="0">
                <a:solidFill>
                  <a:srgbClr val="990033"/>
                </a:solidFill>
              </a:rPr>
              <a:t>time series plot</a:t>
            </a:r>
            <a:r>
              <a:rPr lang="en-US" altLang="en-US" b="1" dirty="0"/>
              <a:t> </a:t>
            </a:r>
          </a:p>
          <a:p>
            <a:pPr lvl="1"/>
            <a:r>
              <a:rPr lang="en-US" altLang="en-US" dirty="0"/>
              <a:t>the vertical axis denotes the observed value </a:t>
            </a:r>
          </a:p>
          <a:p>
            <a:pPr lvl="1"/>
            <a:r>
              <a:rPr lang="en-US" altLang="en-US" dirty="0"/>
              <a:t>the horizontal axis denotes the time</a:t>
            </a:r>
          </a:p>
          <a:p>
            <a:pPr algn="just">
              <a:buFontTx/>
              <a:buChar char="•"/>
            </a:pPr>
            <a:r>
              <a:rPr lang="en-US" altLang="en-US" dirty="0"/>
              <a:t>In a time series plot, we often see</a:t>
            </a:r>
          </a:p>
          <a:p>
            <a:pPr lvl="1" algn="just">
              <a:buFontTx/>
              <a:buChar char="•"/>
            </a:pPr>
            <a:r>
              <a:rPr lang="en-US" altLang="en-US" dirty="0"/>
              <a:t>trends, </a:t>
            </a:r>
          </a:p>
          <a:p>
            <a:pPr lvl="1" algn="just">
              <a:buFontTx/>
              <a:buChar char="•"/>
            </a:pPr>
            <a:r>
              <a:rPr lang="en-US" altLang="en-US" dirty="0"/>
              <a:t>cycles, </a:t>
            </a:r>
          </a:p>
          <a:p>
            <a:pPr lvl="1" algn="just">
              <a:buFontTx/>
              <a:buChar char="•"/>
            </a:pPr>
            <a:r>
              <a:rPr lang="en-US" altLang="en-US" dirty="0"/>
              <a:t>or other broad features of the data</a:t>
            </a:r>
            <a:endParaRPr lang="en-US" altLang="en-US" sz="2800" dirty="0"/>
          </a:p>
          <a:p>
            <a:endParaRPr lang="en-US" dirty="0"/>
          </a:p>
        </p:txBody>
      </p:sp>
      <p:sp>
        <p:nvSpPr>
          <p:cNvPr id="4" name="Footer Placeholder 3">
            <a:extLst>
              <a:ext uri="{FF2B5EF4-FFF2-40B4-BE49-F238E27FC236}">
                <a16:creationId xmlns:a16="http://schemas.microsoft.com/office/drawing/2014/main" id="{04385288-F564-4C43-89D9-411D42C6389E}"/>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1D50B9BA-CFD6-45C1-8539-75998D3FE8C6}"/>
              </a:ext>
            </a:extLst>
          </p:cNvPr>
          <p:cNvSpPr>
            <a:spLocks noGrp="1"/>
          </p:cNvSpPr>
          <p:nvPr>
            <p:ph type="sldNum" sz="quarter" idx="12"/>
          </p:nvPr>
        </p:nvSpPr>
        <p:spPr/>
        <p:txBody>
          <a:bodyPr/>
          <a:lstStyle/>
          <a:p>
            <a:fld id="{6310C9F9-0934-4110-9CDA-3AF9CFE07797}" type="slidenum">
              <a:rPr lang="en-US" smtClean="0"/>
              <a:t>46</a:t>
            </a:fld>
            <a:endParaRPr lang="en-US"/>
          </a:p>
        </p:txBody>
      </p:sp>
      <p:sp>
        <p:nvSpPr>
          <p:cNvPr id="6" name="Date Placeholder 5"/>
          <p:cNvSpPr>
            <a:spLocks noGrp="1"/>
          </p:cNvSpPr>
          <p:nvPr>
            <p:ph type="dt" sz="half" idx="10"/>
          </p:nvPr>
        </p:nvSpPr>
        <p:spPr/>
        <p:txBody>
          <a:bodyPr/>
          <a:lstStyle/>
          <a:p>
            <a:fld id="{63C87A63-98DE-46EB-9D22-22865A3743B7}" type="datetime1">
              <a:rPr lang="en-US" smtClean="0"/>
              <a:t>09/02/2022</a:t>
            </a:fld>
            <a:endParaRPr lang="en-US"/>
          </a:p>
        </p:txBody>
      </p:sp>
    </p:spTree>
    <p:extLst>
      <p:ext uri="{BB962C8B-B14F-4D97-AF65-F5344CB8AC3E}">
        <p14:creationId xmlns:p14="http://schemas.microsoft.com/office/powerpoint/2010/main" val="2000452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09D6-8A2E-4649-8DAB-BDE89DF0EACA}"/>
              </a:ext>
            </a:extLst>
          </p:cNvPr>
          <p:cNvSpPr>
            <a:spLocks noGrp="1"/>
          </p:cNvSpPr>
          <p:nvPr>
            <p:ph type="title"/>
          </p:nvPr>
        </p:nvSpPr>
        <p:spPr>
          <a:xfrm>
            <a:off x="838200" y="131763"/>
            <a:ext cx="10515600" cy="1325563"/>
          </a:xfrm>
        </p:spPr>
        <p:txBody>
          <a:bodyPr/>
          <a:lstStyle/>
          <a:p>
            <a:r>
              <a:rPr lang="en-US" dirty="0"/>
              <a:t>Ex- Apple’s net Income (2005 - 2020)</a:t>
            </a:r>
          </a:p>
        </p:txBody>
      </p:sp>
      <p:grpSp>
        <p:nvGrpSpPr>
          <p:cNvPr id="15" name="Group 14">
            <a:extLst>
              <a:ext uri="{FF2B5EF4-FFF2-40B4-BE49-F238E27FC236}">
                <a16:creationId xmlns:a16="http://schemas.microsoft.com/office/drawing/2014/main" id="{E558C356-8B3E-404C-8673-EF843315A1B1}"/>
              </a:ext>
            </a:extLst>
          </p:cNvPr>
          <p:cNvGrpSpPr/>
          <p:nvPr/>
        </p:nvGrpSpPr>
        <p:grpSpPr>
          <a:xfrm>
            <a:off x="1436898" y="1245870"/>
            <a:ext cx="3229331" cy="9026247"/>
            <a:chOff x="1356888" y="1091565"/>
            <a:chExt cx="2148840" cy="5148262"/>
          </a:xfrm>
        </p:grpSpPr>
        <p:sp>
          <p:nvSpPr>
            <p:cNvPr id="8" name="TextBox 7">
              <a:extLst>
                <a:ext uri="{FF2B5EF4-FFF2-40B4-BE49-F238E27FC236}">
                  <a16:creationId xmlns:a16="http://schemas.microsoft.com/office/drawing/2014/main" id="{2143BBCE-BCD0-4B48-8F2E-ACA0E0107EB9}"/>
                </a:ext>
              </a:extLst>
            </p:cNvPr>
            <p:cNvSpPr txBox="1"/>
            <p:nvPr/>
          </p:nvSpPr>
          <p:spPr>
            <a:xfrm>
              <a:off x="1474470" y="1161514"/>
              <a:ext cx="1488204" cy="2896496"/>
            </a:xfrm>
            <a:prstGeom prst="rect">
              <a:avLst/>
            </a:prstGeom>
            <a:noFill/>
          </p:spPr>
          <p:txBody>
            <a:bodyPr wrap="none" rtlCol="0">
              <a:spAutoFit/>
            </a:bodyPr>
            <a:lstStyle/>
            <a:p>
              <a:r>
                <a:rPr lang="en-US" dirty="0"/>
                <a:t>Year	Income (B)</a:t>
              </a:r>
            </a:p>
            <a:p>
              <a:endParaRPr lang="en-US" dirty="0"/>
            </a:p>
            <a:p>
              <a:r>
                <a:rPr lang="en-US" dirty="0"/>
                <a:t>2005	1.33</a:t>
              </a:r>
            </a:p>
            <a:p>
              <a:r>
                <a:rPr lang="en-US" dirty="0"/>
                <a:t>2006	1.99</a:t>
              </a:r>
            </a:p>
            <a:p>
              <a:r>
                <a:rPr lang="en-US" dirty="0"/>
                <a:t>2007	3.5</a:t>
              </a:r>
            </a:p>
            <a:p>
              <a:r>
                <a:rPr lang="en-US" dirty="0"/>
                <a:t>2008	6.12</a:t>
              </a:r>
            </a:p>
            <a:p>
              <a:r>
                <a:rPr lang="en-US" dirty="0"/>
                <a:t>2009	8.24</a:t>
              </a:r>
            </a:p>
            <a:p>
              <a:r>
                <a:rPr lang="en-US" dirty="0"/>
                <a:t>2010	14.01</a:t>
              </a:r>
            </a:p>
            <a:p>
              <a:r>
                <a:rPr lang="en-US" dirty="0"/>
                <a:t>2011	25.92</a:t>
              </a:r>
            </a:p>
            <a:p>
              <a:r>
                <a:rPr lang="en-US" dirty="0"/>
                <a:t>2012	41.73</a:t>
              </a:r>
            </a:p>
            <a:p>
              <a:r>
                <a:rPr lang="en-US" dirty="0"/>
                <a:t>2013	37.04</a:t>
              </a:r>
            </a:p>
            <a:p>
              <a:r>
                <a:rPr lang="en-US" dirty="0"/>
                <a:t>2014	39.51</a:t>
              </a:r>
            </a:p>
            <a:p>
              <a:r>
                <a:rPr lang="en-US" dirty="0"/>
                <a:t>2015	53.39</a:t>
              </a:r>
            </a:p>
            <a:p>
              <a:r>
                <a:rPr lang="en-US" dirty="0"/>
                <a:t>2016	45.69</a:t>
              </a:r>
            </a:p>
            <a:p>
              <a:r>
                <a:rPr lang="en-US" dirty="0"/>
                <a:t>2017	48.35</a:t>
              </a:r>
            </a:p>
            <a:p>
              <a:r>
                <a:rPr lang="en-US" dirty="0"/>
                <a:t>2018	59.53</a:t>
              </a:r>
            </a:p>
            <a:p>
              <a:r>
                <a:rPr lang="en-US" dirty="0"/>
                <a:t>2019	55.26</a:t>
              </a:r>
            </a:p>
            <a:p>
              <a:r>
                <a:rPr lang="en-US" dirty="0"/>
                <a:t>2020	57.41</a:t>
              </a:r>
            </a:p>
          </p:txBody>
        </p:sp>
        <p:cxnSp>
          <p:nvCxnSpPr>
            <p:cNvPr id="10" name="Straight Connector 9">
              <a:extLst>
                <a:ext uri="{FF2B5EF4-FFF2-40B4-BE49-F238E27FC236}">
                  <a16:creationId xmlns:a16="http://schemas.microsoft.com/office/drawing/2014/main" id="{2D212F18-6430-411C-B640-E841B0ABDA8E}"/>
                </a:ext>
              </a:extLst>
            </p:cNvPr>
            <p:cNvCxnSpPr>
              <a:cxnSpLocks/>
            </p:cNvCxnSpPr>
            <p:nvPr/>
          </p:nvCxnSpPr>
          <p:spPr>
            <a:xfrm>
              <a:off x="2269617" y="1091565"/>
              <a:ext cx="0" cy="5148262"/>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20D77F8-F445-4A59-B13F-56B3792FF46E}"/>
                </a:ext>
              </a:extLst>
            </p:cNvPr>
            <p:cNvCxnSpPr/>
            <p:nvPr/>
          </p:nvCxnSpPr>
          <p:spPr>
            <a:xfrm>
              <a:off x="1356888" y="1611630"/>
              <a:ext cx="214884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9" name="TextBox 18">
            <a:extLst>
              <a:ext uri="{FF2B5EF4-FFF2-40B4-BE49-F238E27FC236}">
                <a16:creationId xmlns:a16="http://schemas.microsoft.com/office/drawing/2014/main" id="{5A5224F6-0621-495E-98CB-EC8BB3F86E4B}"/>
              </a:ext>
            </a:extLst>
          </p:cNvPr>
          <p:cNvSpPr txBox="1"/>
          <p:nvPr/>
        </p:nvSpPr>
        <p:spPr>
          <a:xfrm>
            <a:off x="3585744" y="4625549"/>
            <a:ext cx="7768057" cy="1138773"/>
          </a:xfrm>
          <a:prstGeom prst="rect">
            <a:avLst/>
          </a:prstGeom>
          <a:solidFill>
            <a:schemeClr val="accent3">
              <a:lumMod val="20000"/>
              <a:lumOff val="80000"/>
            </a:schemeClr>
          </a:solidFill>
        </p:spPr>
        <p:txBody>
          <a:bodyPr wrap="square" rtlCol="0">
            <a:spAutoFit/>
          </a:bodyPr>
          <a:lstStyle/>
          <a:p>
            <a:r>
              <a:rPr lang="en-US" sz="2200" dirty="0"/>
              <a:t>A time series plot of the annual income of Apple (2005-2020). </a:t>
            </a:r>
          </a:p>
          <a:p>
            <a:r>
              <a:rPr lang="en-US" sz="2200" dirty="0"/>
              <a:t>The general impression from this display is that incomes show an </a:t>
            </a:r>
            <a:r>
              <a:rPr lang="en-US" sz="2400" i="1" dirty="0">
                <a:solidFill>
                  <a:srgbClr val="FF0000"/>
                </a:solidFill>
              </a:rPr>
              <a:t>upward trend</a:t>
            </a:r>
            <a:r>
              <a:rPr lang="en-US" sz="2200" dirty="0"/>
              <a:t>.</a:t>
            </a:r>
          </a:p>
        </p:txBody>
      </p:sp>
      <p:sp>
        <p:nvSpPr>
          <p:cNvPr id="3" name="Footer Placeholder 2">
            <a:extLst>
              <a:ext uri="{FF2B5EF4-FFF2-40B4-BE49-F238E27FC236}">
                <a16:creationId xmlns:a16="http://schemas.microsoft.com/office/drawing/2014/main" id="{7D4CA156-16D9-44E4-897C-FA32FE88F5EF}"/>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91AB6C92-5BA7-47C9-BB9B-1EAA5D9099E3}"/>
              </a:ext>
            </a:extLst>
          </p:cNvPr>
          <p:cNvSpPr>
            <a:spLocks noGrp="1"/>
          </p:cNvSpPr>
          <p:nvPr>
            <p:ph type="sldNum" sz="quarter" idx="12"/>
          </p:nvPr>
        </p:nvSpPr>
        <p:spPr/>
        <p:txBody>
          <a:bodyPr/>
          <a:lstStyle/>
          <a:p>
            <a:fld id="{6310C9F9-0934-4110-9CDA-3AF9CFE07797}" type="slidenum">
              <a:rPr lang="en-US" smtClean="0"/>
              <a:t>47</a:t>
            </a:fld>
            <a:endParaRPr lang="en-US"/>
          </a:p>
        </p:txBody>
      </p:sp>
      <p:pic>
        <p:nvPicPr>
          <p:cNvPr id="9" name="Picture 8">
            <a:extLst>
              <a:ext uri="{FF2B5EF4-FFF2-40B4-BE49-F238E27FC236}">
                <a16:creationId xmlns:a16="http://schemas.microsoft.com/office/drawing/2014/main" id="{FD29F735-D9C4-4D07-A2A1-44CA4DECBE17}"/>
              </a:ext>
            </a:extLst>
          </p:cNvPr>
          <p:cNvPicPr>
            <a:picLocks noChangeAspect="1"/>
          </p:cNvPicPr>
          <p:nvPr/>
        </p:nvPicPr>
        <p:blipFill>
          <a:blip r:embed="rId3"/>
          <a:stretch>
            <a:fillRect/>
          </a:stretch>
        </p:blipFill>
        <p:spPr>
          <a:xfrm>
            <a:off x="4586137" y="1315878"/>
            <a:ext cx="5002352" cy="3136486"/>
          </a:xfrm>
          <a:prstGeom prst="rect">
            <a:avLst/>
          </a:prstGeom>
        </p:spPr>
      </p:pic>
      <p:sp>
        <p:nvSpPr>
          <p:cNvPr id="5" name="Date Placeholder 4"/>
          <p:cNvSpPr>
            <a:spLocks noGrp="1"/>
          </p:cNvSpPr>
          <p:nvPr>
            <p:ph type="dt" sz="half" idx="10"/>
          </p:nvPr>
        </p:nvSpPr>
        <p:spPr/>
        <p:txBody>
          <a:bodyPr/>
          <a:lstStyle/>
          <a:p>
            <a:fld id="{ABB74AE9-926D-4FDC-89AF-C785951BE68A}" type="datetime1">
              <a:rPr lang="en-US" smtClean="0"/>
              <a:t>09/02/2022</a:t>
            </a:fld>
            <a:endParaRPr lang="en-US"/>
          </a:p>
        </p:txBody>
      </p:sp>
    </p:spTree>
    <p:extLst>
      <p:ext uri="{BB962C8B-B14F-4D97-AF65-F5344CB8AC3E}">
        <p14:creationId xmlns:p14="http://schemas.microsoft.com/office/powerpoint/2010/main" val="3595265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C448-CF3A-4CFD-AFB4-38D7DD19ABB7}"/>
              </a:ext>
            </a:extLst>
          </p:cNvPr>
          <p:cNvSpPr>
            <a:spLocks noGrp="1"/>
          </p:cNvSpPr>
          <p:nvPr>
            <p:ph type="title"/>
          </p:nvPr>
        </p:nvSpPr>
        <p:spPr/>
        <p:txBody>
          <a:bodyPr>
            <a:normAutofit/>
          </a:bodyPr>
          <a:lstStyle/>
          <a:p>
            <a:r>
              <a:rPr lang="en-US" dirty="0"/>
              <a:t>The number of earthquakes per year of magnitude 7.0 and higher (1900-2009)</a:t>
            </a:r>
          </a:p>
        </p:txBody>
      </p:sp>
      <p:sp>
        <p:nvSpPr>
          <p:cNvPr id="4" name="Footer Placeholder 3">
            <a:extLst>
              <a:ext uri="{FF2B5EF4-FFF2-40B4-BE49-F238E27FC236}">
                <a16:creationId xmlns:a16="http://schemas.microsoft.com/office/drawing/2014/main" id="{E0801A18-550B-42AC-9A68-3EA8384AEF38}"/>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27F6EA07-8D96-42D9-9C3B-C16555F4D500}"/>
              </a:ext>
            </a:extLst>
          </p:cNvPr>
          <p:cNvSpPr>
            <a:spLocks noGrp="1"/>
          </p:cNvSpPr>
          <p:nvPr>
            <p:ph type="sldNum" sz="quarter" idx="12"/>
          </p:nvPr>
        </p:nvSpPr>
        <p:spPr/>
        <p:txBody>
          <a:bodyPr/>
          <a:lstStyle/>
          <a:p>
            <a:fld id="{6310C9F9-0934-4110-9CDA-3AF9CFE07797}" type="slidenum">
              <a:rPr lang="en-US" smtClean="0"/>
              <a:t>48</a:t>
            </a:fld>
            <a:endParaRPr lang="en-US"/>
          </a:p>
        </p:txBody>
      </p:sp>
      <p:pic>
        <p:nvPicPr>
          <p:cNvPr id="7" name="Picture 6">
            <a:extLst>
              <a:ext uri="{FF2B5EF4-FFF2-40B4-BE49-F238E27FC236}">
                <a16:creationId xmlns:a16="http://schemas.microsoft.com/office/drawing/2014/main" id="{E225373D-DAFA-4DF9-B067-13CAFFA5E6EA}"/>
              </a:ext>
            </a:extLst>
          </p:cNvPr>
          <p:cNvPicPr>
            <a:picLocks noChangeAspect="1"/>
          </p:cNvPicPr>
          <p:nvPr/>
        </p:nvPicPr>
        <p:blipFill>
          <a:blip r:embed="rId3"/>
          <a:stretch>
            <a:fillRect/>
          </a:stretch>
        </p:blipFill>
        <p:spPr>
          <a:xfrm>
            <a:off x="3846739" y="1518993"/>
            <a:ext cx="2543175" cy="4229100"/>
          </a:xfrm>
          <a:prstGeom prst="rect">
            <a:avLst/>
          </a:prstGeom>
        </p:spPr>
      </p:pic>
      <p:sp>
        <p:nvSpPr>
          <p:cNvPr id="8" name="TextBox 7">
            <a:extLst>
              <a:ext uri="{FF2B5EF4-FFF2-40B4-BE49-F238E27FC236}">
                <a16:creationId xmlns:a16="http://schemas.microsoft.com/office/drawing/2014/main" id="{238B4C7D-5EBF-4348-892B-FA1B37AADBBD}"/>
              </a:ext>
            </a:extLst>
          </p:cNvPr>
          <p:cNvSpPr txBox="1"/>
          <p:nvPr/>
        </p:nvSpPr>
        <p:spPr>
          <a:xfrm>
            <a:off x="428900" y="1518993"/>
            <a:ext cx="3111134" cy="4247317"/>
          </a:xfrm>
          <a:prstGeom prst="rect">
            <a:avLst/>
          </a:prstGeom>
          <a:solidFill>
            <a:schemeClr val="accent4">
              <a:lumMod val="20000"/>
              <a:lumOff val="80000"/>
            </a:schemeClr>
          </a:solidFill>
          <a:ln>
            <a:solidFill>
              <a:schemeClr val="accent2">
                <a:lumMod val="75000"/>
              </a:schemeClr>
            </a:solidFill>
          </a:ln>
        </p:spPr>
        <p:txBody>
          <a:bodyPr wrap="square" rtlCol="0">
            <a:spAutoFit/>
          </a:bodyPr>
          <a:lstStyle/>
          <a:p>
            <a:pPr algn="just"/>
            <a:r>
              <a:rPr lang="en-US" dirty="0"/>
              <a:t>13, 14, 8, 10, 16, 26, 32, 27, 18, 32, 36, 24, 22, 23, 22, 18, 25, 21, 21, 14, 8, 11, 14, 23, 18, 17, 19, 20, 22, 19, 13, 26, 13, 14, 22, 24, 21, 22, 26, 21, 23, 24, 27, 41, 31, 27, 35, 26, 28, 36, 39, 21, 17, 22, 17, 19, 15, 34, 10, 15, 22, 18, 15, 30, 15, 22, 19, 16, 30, 27, 29, 23, 20, 16, 21, 21, 25, 16, 18, 15, 18, 14, 10, 15, 8, 15, 6, 11, 8, 7, 18, 16, 13, 12, 13, 20, 15, 16, 12, 18, 15, 16, 13, 15, 16, 11, 11, 18, 12, 15</a:t>
            </a:r>
          </a:p>
        </p:txBody>
      </p:sp>
      <p:pic>
        <p:nvPicPr>
          <p:cNvPr id="10" name="Picture 9">
            <a:extLst>
              <a:ext uri="{FF2B5EF4-FFF2-40B4-BE49-F238E27FC236}">
                <a16:creationId xmlns:a16="http://schemas.microsoft.com/office/drawing/2014/main" id="{90948541-BFAE-496C-8212-1A04A6B678D2}"/>
              </a:ext>
            </a:extLst>
          </p:cNvPr>
          <p:cNvPicPr>
            <a:picLocks noChangeAspect="1"/>
          </p:cNvPicPr>
          <p:nvPr/>
        </p:nvPicPr>
        <p:blipFill>
          <a:blip r:embed="rId4"/>
          <a:stretch>
            <a:fillRect/>
          </a:stretch>
        </p:blipFill>
        <p:spPr>
          <a:xfrm>
            <a:off x="6579054" y="1814209"/>
            <a:ext cx="4993041" cy="3334856"/>
          </a:xfrm>
          <a:prstGeom prst="rect">
            <a:avLst/>
          </a:prstGeom>
        </p:spPr>
      </p:pic>
      <p:sp>
        <p:nvSpPr>
          <p:cNvPr id="9" name="TextBox 8">
            <a:extLst>
              <a:ext uri="{FF2B5EF4-FFF2-40B4-BE49-F238E27FC236}">
                <a16:creationId xmlns:a16="http://schemas.microsoft.com/office/drawing/2014/main" id="{5A88670A-833C-4151-9C83-94BE5093F0E1}"/>
              </a:ext>
            </a:extLst>
          </p:cNvPr>
          <p:cNvSpPr txBox="1"/>
          <p:nvPr/>
        </p:nvSpPr>
        <p:spPr>
          <a:xfrm>
            <a:off x="5118327" y="4902343"/>
            <a:ext cx="2543174" cy="646331"/>
          </a:xfrm>
          <a:prstGeom prst="rect">
            <a:avLst/>
          </a:prstGeom>
          <a:solidFill>
            <a:schemeClr val="accent3">
              <a:lumMod val="20000"/>
              <a:lumOff val="80000"/>
            </a:schemeClr>
          </a:solidFill>
        </p:spPr>
        <p:txBody>
          <a:bodyPr wrap="square" rtlCol="0">
            <a:spAutoFit/>
          </a:bodyPr>
          <a:lstStyle/>
          <a:p>
            <a:r>
              <a:rPr lang="en-US" altLang="en-US">
                <a:solidFill>
                  <a:srgbClr val="000000"/>
                </a:solidFill>
                <a:latin typeface="Lucida Console" panose="020B0609040504020204" pitchFamily="49" charset="0"/>
              </a:rPr>
              <a:t>The decimal point is at the |</a:t>
            </a:r>
            <a:endParaRPr lang="en-US" altLang="en-US" sz="4000">
              <a:latin typeface="Arial" panose="020B0604020202020204" pitchFamily="34" charset="0"/>
            </a:endParaRPr>
          </a:p>
        </p:txBody>
      </p:sp>
      <p:sp>
        <p:nvSpPr>
          <p:cNvPr id="3" name="Date Placeholder 2"/>
          <p:cNvSpPr>
            <a:spLocks noGrp="1"/>
          </p:cNvSpPr>
          <p:nvPr>
            <p:ph type="dt" sz="half" idx="10"/>
          </p:nvPr>
        </p:nvSpPr>
        <p:spPr/>
        <p:txBody>
          <a:bodyPr/>
          <a:lstStyle/>
          <a:p>
            <a:fld id="{00B35406-622D-41CC-B95F-18DD82606B56}" type="datetime1">
              <a:rPr lang="en-US" smtClean="0"/>
              <a:t>09/02/2022</a:t>
            </a:fld>
            <a:endParaRPr lang="en-US"/>
          </a:p>
        </p:txBody>
      </p:sp>
    </p:spTree>
    <p:extLst>
      <p:ext uri="{BB962C8B-B14F-4D97-AF65-F5344CB8AC3E}">
        <p14:creationId xmlns:p14="http://schemas.microsoft.com/office/powerpoint/2010/main" val="731241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CE6E-774A-4D12-892F-183EE173C14A}"/>
              </a:ext>
            </a:extLst>
          </p:cNvPr>
          <p:cNvSpPr>
            <a:spLocks noGrp="1"/>
          </p:cNvSpPr>
          <p:nvPr>
            <p:ph type="title"/>
          </p:nvPr>
        </p:nvSpPr>
        <p:spPr/>
        <p:txBody>
          <a:bodyPr/>
          <a:lstStyle/>
          <a:p>
            <a:r>
              <a:rPr lang="en-US" dirty="0"/>
              <a:t>The </a:t>
            </a:r>
            <a:r>
              <a:rPr lang="en-US" dirty="0" err="1"/>
              <a:t>digidot</a:t>
            </a:r>
            <a:r>
              <a:rPr lang="en-US" dirty="0"/>
              <a:t> plot</a:t>
            </a:r>
          </a:p>
        </p:txBody>
      </p:sp>
      <p:pic>
        <p:nvPicPr>
          <p:cNvPr id="5" name="Picture 4">
            <a:extLst>
              <a:ext uri="{FF2B5EF4-FFF2-40B4-BE49-F238E27FC236}">
                <a16:creationId xmlns:a16="http://schemas.microsoft.com/office/drawing/2014/main" id="{C83D6D2F-1DCA-42C1-AC6B-01287CED3A34}"/>
              </a:ext>
            </a:extLst>
          </p:cNvPr>
          <p:cNvPicPr>
            <a:picLocks noChangeAspect="1"/>
          </p:cNvPicPr>
          <p:nvPr/>
        </p:nvPicPr>
        <p:blipFill>
          <a:blip r:embed="rId2"/>
          <a:stretch>
            <a:fillRect/>
          </a:stretch>
        </p:blipFill>
        <p:spPr>
          <a:xfrm>
            <a:off x="1144058" y="1270347"/>
            <a:ext cx="10209743" cy="4207193"/>
          </a:xfrm>
          <a:prstGeom prst="rect">
            <a:avLst/>
          </a:prstGeom>
        </p:spPr>
      </p:pic>
      <p:sp>
        <p:nvSpPr>
          <p:cNvPr id="3" name="Footer Placeholder 2">
            <a:extLst>
              <a:ext uri="{FF2B5EF4-FFF2-40B4-BE49-F238E27FC236}">
                <a16:creationId xmlns:a16="http://schemas.microsoft.com/office/drawing/2014/main" id="{DB746D8E-C1EA-4B84-8287-0DE54C112580}"/>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16DC5D8A-2B6E-43BD-B60D-538369BE2482}"/>
              </a:ext>
            </a:extLst>
          </p:cNvPr>
          <p:cNvSpPr>
            <a:spLocks noGrp="1"/>
          </p:cNvSpPr>
          <p:nvPr>
            <p:ph type="sldNum" sz="quarter" idx="12"/>
          </p:nvPr>
        </p:nvSpPr>
        <p:spPr/>
        <p:txBody>
          <a:bodyPr/>
          <a:lstStyle/>
          <a:p>
            <a:fld id="{6310C9F9-0934-4110-9CDA-3AF9CFE07797}" type="slidenum">
              <a:rPr lang="en-US" smtClean="0"/>
              <a:t>49</a:t>
            </a:fld>
            <a:endParaRPr lang="en-US"/>
          </a:p>
        </p:txBody>
      </p:sp>
      <p:sp>
        <p:nvSpPr>
          <p:cNvPr id="6" name="Date Placeholder 5"/>
          <p:cNvSpPr>
            <a:spLocks noGrp="1"/>
          </p:cNvSpPr>
          <p:nvPr>
            <p:ph type="dt" sz="half" idx="10"/>
          </p:nvPr>
        </p:nvSpPr>
        <p:spPr/>
        <p:txBody>
          <a:bodyPr/>
          <a:lstStyle/>
          <a:p>
            <a:fld id="{0B43F3FA-DEFC-4B11-B228-D836348564A9}" type="datetime1">
              <a:rPr lang="en-US" smtClean="0"/>
              <a:t>09/02/2022</a:t>
            </a:fld>
            <a:endParaRPr lang="en-US"/>
          </a:p>
        </p:txBody>
      </p:sp>
    </p:spTree>
    <p:extLst>
      <p:ext uri="{BB962C8B-B14F-4D97-AF65-F5344CB8AC3E}">
        <p14:creationId xmlns:p14="http://schemas.microsoft.com/office/powerpoint/2010/main" val="81118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B0608FD-B786-47AC-825B-D1572A11E323}"/>
              </a:ext>
            </a:extLst>
          </p:cNvPr>
          <p:cNvGrpSpPr/>
          <p:nvPr/>
        </p:nvGrpSpPr>
        <p:grpSpPr>
          <a:xfrm>
            <a:off x="3787477" y="937750"/>
            <a:ext cx="3069879" cy="1345232"/>
            <a:chOff x="3658687" y="898929"/>
            <a:chExt cx="3069879" cy="1345232"/>
          </a:xfrm>
        </p:grpSpPr>
        <p:cxnSp>
          <p:nvCxnSpPr>
            <p:cNvPr id="45" name="Straight Connector 44">
              <a:extLst>
                <a:ext uri="{FF2B5EF4-FFF2-40B4-BE49-F238E27FC236}">
                  <a16:creationId xmlns:a16="http://schemas.microsoft.com/office/drawing/2014/main" id="{FA8C9321-B629-4991-ACEB-7742DCF65F5C}"/>
                </a:ext>
              </a:extLst>
            </p:cNvPr>
            <p:cNvCxnSpPr>
              <a:cxnSpLocks/>
              <a:endCxn id="32" idx="2"/>
            </p:cNvCxnSpPr>
            <p:nvPr/>
          </p:nvCxnSpPr>
          <p:spPr>
            <a:xfrm flipH="1" flipV="1">
              <a:off x="5193627" y="1659715"/>
              <a:ext cx="2" cy="584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8FD0543-AB27-45B8-B0C4-F7A7B157418A}"/>
                    </a:ext>
                  </a:extLst>
                </p:cNvPr>
                <p:cNvSpPr txBox="1"/>
                <p:nvPr/>
              </p:nvSpPr>
              <p:spPr>
                <a:xfrm>
                  <a:off x="3658687" y="898929"/>
                  <a:ext cx="3069879" cy="760786"/>
                </a:xfrm>
                <a:prstGeom prst="rect">
                  <a:avLst/>
                </a:prstGeom>
                <a:solidFill>
                  <a:schemeClr val="accent4">
                    <a:lumMod val="20000"/>
                    <a:lumOff val="80000"/>
                  </a:schemeClr>
                </a:solid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m:rPr>
                                <m:nor/>
                              </m:rPr>
                              <a:rPr lang="en-US" sz="2400" dirty="0"/>
                              <m:t>x</m:t>
                            </m:r>
                          </m:e>
                        </m:acc>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m:rPr>
                                    <m:nor/>
                                  </m:rPr>
                                  <a:rPr lang="en-US" sz="2400" dirty="0"/>
                                  <m:t>x</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m:rPr>
                                    <m:nor/>
                                  </m:rPr>
                                  <a:rPr lang="en-US" sz="2400" dirty="0"/>
                                  <m:t>x</m:t>
                                </m:r>
                              </m:e>
                              <m:sub>
                                <m:r>
                                  <a:rPr lang="en-US" sz="2400" i="1" dirty="0">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m:rPr>
                                    <m:nor/>
                                  </m:rPr>
                                  <a:rPr lang="en-US" sz="2400" dirty="0"/>
                                  <m:t>x</m:t>
                                </m:r>
                              </m:e>
                              <m:sub>
                                <m:r>
                                  <a:rPr lang="en-US" sz="2400" i="1" dirty="0">
                                    <a:latin typeface="Cambria Math" panose="02040503050406030204" pitchFamily="18" charset="0"/>
                                  </a:rPr>
                                  <m:t>𝑛</m:t>
                                </m:r>
                              </m:sub>
                            </m:sSub>
                          </m:num>
                          <m:den>
                            <m:r>
                              <m:rPr>
                                <m:nor/>
                              </m:rPr>
                              <a:rPr lang="en-US" sz="2400" dirty="0"/>
                              <m:t>n</m:t>
                            </m:r>
                          </m:den>
                        </m:f>
                      </m:oMath>
                    </m:oMathPara>
                  </a14:m>
                  <a:endParaRPr lang="en-US" sz="2400" dirty="0"/>
                </a:p>
              </p:txBody>
            </p:sp>
          </mc:Choice>
          <mc:Fallback xmlns="">
            <p:sp>
              <p:nvSpPr>
                <p:cNvPr id="32" name="TextBox 31">
                  <a:extLst>
                    <a:ext uri="{FF2B5EF4-FFF2-40B4-BE49-F238E27FC236}">
                      <a16:creationId xmlns:a16="http://schemas.microsoft.com/office/drawing/2014/main" id="{68FD0543-AB27-45B8-B0C4-F7A7B157418A}"/>
                    </a:ext>
                  </a:extLst>
                </p:cNvPr>
                <p:cNvSpPr txBox="1">
                  <a:spLocks noRot="1" noChangeAspect="1" noMove="1" noResize="1" noEditPoints="1" noAdjustHandles="1" noChangeArrowheads="1" noChangeShapeType="1" noTextEdit="1"/>
                </p:cNvSpPr>
                <p:nvPr/>
              </p:nvSpPr>
              <p:spPr>
                <a:xfrm>
                  <a:off x="3658687" y="898929"/>
                  <a:ext cx="3069879" cy="760786"/>
                </a:xfrm>
                <a:prstGeom prst="rect">
                  <a:avLst/>
                </a:prstGeom>
                <a:blipFill>
                  <a:blip r:embed="rId4"/>
                  <a:stretch>
                    <a:fillRect/>
                  </a:stretch>
                </a:blipFill>
                <a:ln>
                  <a:solidFill>
                    <a:srgbClr val="FF0000"/>
                  </a:solidFill>
                </a:ln>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EF67EA63-46EA-4087-82EB-3370E1A344ED}"/>
              </a:ext>
            </a:extLst>
          </p:cNvPr>
          <p:cNvGrpSpPr/>
          <p:nvPr/>
        </p:nvGrpSpPr>
        <p:grpSpPr>
          <a:xfrm>
            <a:off x="5997439" y="1801349"/>
            <a:ext cx="3681464" cy="769441"/>
            <a:chOff x="5868649" y="1775590"/>
            <a:chExt cx="3681464" cy="769441"/>
          </a:xfrm>
        </p:grpSpPr>
        <p:cxnSp>
          <p:nvCxnSpPr>
            <p:cNvPr id="41" name="Straight Connector 40">
              <a:extLst>
                <a:ext uri="{FF2B5EF4-FFF2-40B4-BE49-F238E27FC236}">
                  <a16:creationId xmlns:a16="http://schemas.microsoft.com/office/drawing/2014/main" id="{088D2E25-178D-4C48-AC63-BF60EBB5E9ED}"/>
                </a:ext>
              </a:extLst>
            </p:cNvPr>
            <p:cNvCxnSpPr>
              <a:cxnSpLocks/>
            </p:cNvCxnSpPr>
            <p:nvPr/>
          </p:nvCxnSpPr>
          <p:spPr>
            <a:xfrm flipH="1">
              <a:off x="5868649" y="2219729"/>
              <a:ext cx="572529" cy="314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779CE64-7012-4CE7-B31A-8F56A8527380}"/>
                </a:ext>
              </a:extLst>
            </p:cNvPr>
            <p:cNvSpPr txBox="1"/>
            <p:nvPr/>
          </p:nvSpPr>
          <p:spPr>
            <a:xfrm>
              <a:off x="6441178" y="1775590"/>
              <a:ext cx="3108935" cy="769441"/>
            </a:xfrm>
            <a:prstGeom prst="rect">
              <a:avLst/>
            </a:prstGeom>
            <a:solidFill>
              <a:schemeClr val="accent1">
                <a:lumMod val="20000"/>
                <a:lumOff val="80000"/>
              </a:schemeClr>
            </a:solidFill>
            <a:ln>
              <a:solidFill>
                <a:srgbClr val="C00000"/>
              </a:solidFill>
            </a:ln>
          </p:spPr>
          <p:txBody>
            <a:bodyPr wrap="square" rtlCol="0">
              <a:spAutoFit/>
            </a:bodyPr>
            <a:lstStyle/>
            <a:p>
              <a:pPr algn="just"/>
              <a:r>
                <a:rPr lang="en-US" sz="2200" dirty="0"/>
                <a:t>the location or central tendency in the data</a:t>
              </a:r>
            </a:p>
          </p:txBody>
        </p:sp>
      </p:grpSp>
      <p:sp>
        <p:nvSpPr>
          <p:cNvPr id="2" name="Slide Number Placeholder 1">
            <a:extLst>
              <a:ext uri="{FF2B5EF4-FFF2-40B4-BE49-F238E27FC236}">
                <a16:creationId xmlns:a16="http://schemas.microsoft.com/office/drawing/2014/main" id="{8FBBD395-D222-4E44-852E-39549EEF3371}"/>
              </a:ext>
            </a:extLst>
          </p:cNvPr>
          <p:cNvSpPr>
            <a:spLocks noGrp="1"/>
          </p:cNvSpPr>
          <p:nvPr>
            <p:ph type="sldNum" sz="quarter" idx="12"/>
          </p:nvPr>
        </p:nvSpPr>
        <p:spPr/>
        <p:txBody>
          <a:bodyPr/>
          <a:lstStyle/>
          <a:p>
            <a:fld id="{2DEADCFE-5315-4273-BD0A-1896A72C3303}" type="slidenum">
              <a:rPr lang="en-US" smtClean="0"/>
              <a:t>5</a:t>
            </a:fld>
            <a:endParaRPr lang="en-US"/>
          </a:p>
        </p:txBody>
      </p:sp>
      <p:sp>
        <p:nvSpPr>
          <p:cNvPr id="3" name="Footer Placeholder 2">
            <a:extLst>
              <a:ext uri="{FF2B5EF4-FFF2-40B4-BE49-F238E27FC236}">
                <a16:creationId xmlns:a16="http://schemas.microsoft.com/office/drawing/2014/main" id="{2281EFE0-1262-4F07-A6B6-12092BA2DE59}"/>
              </a:ext>
            </a:extLst>
          </p:cNvPr>
          <p:cNvSpPr>
            <a:spLocks noGrp="1"/>
          </p:cNvSpPr>
          <p:nvPr>
            <p:ph type="ftr" sz="quarter" idx="11"/>
          </p:nvPr>
        </p:nvSpPr>
        <p:spPr/>
        <p:txBody>
          <a:bodyPr/>
          <a:lstStyle/>
          <a:p>
            <a:r>
              <a:rPr lang="en-US"/>
              <a:t>Chapter 6 - Random Sampling and Data Description</a:t>
            </a:r>
            <a:endParaRPr lang="en-US" dirty="0"/>
          </a:p>
        </p:txBody>
      </p:sp>
      <p:sp>
        <p:nvSpPr>
          <p:cNvPr id="38" name="Title 1">
            <a:extLst>
              <a:ext uri="{FF2B5EF4-FFF2-40B4-BE49-F238E27FC236}">
                <a16:creationId xmlns:a16="http://schemas.microsoft.com/office/drawing/2014/main" id="{B13A7DC2-350F-4736-8703-CCE2D3F079BF}"/>
              </a:ext>
            </a:extLst>
          </p:cNvPr>
          <p:cNvSpPr>
            <a:spLocks noGrp="1"/>
          </p:cNvSpPr>
          <p:nvPr>
            <p:ph type="title"/>
          </p:nvPr>
        </p:nvSpPr>
        <p:spPr>
          <a:xfrm>
            <a:off x="871041" y="64642"/>
            <a:ext cx="10515600" cy="1325563"/>
          </a:xfrm>
        </p:spPr>
        <p:txBody>
          <a:bodyPr>
            <a:normAutofit/>
          </a:bodyPr>
          <a:lstStyle/>
          <a:p>
            <a:r>
              <a:rPr lang="en-US" sz="3800" dirty="0"/>
              <a:t>Sample Mean</a:t>
            </a:r>
          </a:p>
        </p:txBody>
      </p:sp>
      <p:grpSp>
        <p:nvGrpSpPr>
          <p:cNvPr id="17" name="Group 16">
            <a:extLst>
              <a:ext uri="{FF2B5EF4-FFF2-40B4-BE49-F238E27FC236}">
                <a16:creationId xmlns:a16="http://schemas.microsoft.com/office/drawing/2014/main" id="{3A622D68-0EE1-4937-BF09-177F7B6A9689}"/>
              </a:ext>
            </a:extLst>
          </p:cNvPr>
          <p:cNvGrpSpPr/>
          <p:nvPr/>
        </p:nvGrpSpPr>
        <p:grpSpPr>
          <a:xfrm>
            <a:off x="835980" y="1825961"/>
            <a:ext cx="3866288" cy="3101490"/>
            <a:chOff x="707190" y="1800203"/>
            <a:chExt cx="3866288" cy="754036"/>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27BEAFA-C599-4C81-AE6B-D62744EBFD12}"/>
                    </a:ext>
                  </a:extLst>
                </p:cNvPr>
                <p:cNvSpPr txBox="1"/>
                <p:nvPr/>
              </p:nvSpPr>
              <p:spPr>
                <a:xfrm>
                  <a:off x="707190" y="1800203"/>
                  <a:ext cx="3435649" cy="187067"/>
                </a:xfrm>
                <a:prstGeom prst="rect">
                  <a:avLst/>
                </a:prstGeom>
                <a:solidFill>
                  <a:schemeClr val="accent2">
                    <a:lumMod val="20000"/>
                    <a:lumOff val="80000"/>
                  </a:schemeClr>
                </a:solidFill>
                <a:ln>
                  <a:solidFill>
                    <a:srgbClr val="C00000"/>
                  </a:solidFill>
                </a:ln>
              </p:spPr>
              <p:txBody>
                <a:bodyPr wrap="square" rtlCol="0">
                  <a:spAutoFit/>
                </a:bodyPr>
                <a:lstStyle/>
                <a:p>
                  <a:pPr algn="just"/>
                  <a14:m>
                    <m:oMath xmlns:m="http://schemas.openxmlformats.org/officeDocument/2006/math">
                      <m:acc>
                        <m:accPr>
                          <m:chr m:val="̅"/>
                          <m:ctrlPr>
                            <a:rPr lang="en-US" sz="2200" i="1">
                              <a:latin typeface="Cambria Math" panose="02040503050406030204" pitchFamily="18" charset="0"/>
                            </a:rPr>
                          </m:ctrlPr>
                        </m:accPr>
                        <m:e>
                          <m:r>
                            <m:rPr>
                              <m:nor/>
                            </m:rPr>
                            <a:rPr lang="en-US" sz="2200" dirty="0"/>
                            <m:t>x</m:t>
                          </m:r>
                        </m:e>
                      </m:acc>
                    </m:oMath>
                  </a14:m>
                  <a:r>
                    <a:rPr lang="en-US" sz="2200" dirty="0"/>
                    <a:t> is a reasonable estimate of population mean </a:t>
                  </a:r>
                  <a:r>
                    <a:rPr lang="en-US" sz="2200" dirty="0">
                      <a:sym typeface="Symbol" panose="05050102010706020507" pitchFamily="18" charset="2"/>
                    </a:rPr>
                    <a:t></a:t>
                  </a:r>
                  <a:endParaRPr lang="en-US" sz="2200" dirty="0"/>
                </a:p>
              </p:txBody>
            </p:sp>
          </mc:Choice>
          <mc:Fallback xmlns="">
            <p:sp>
              <p:nvSpPr>
                <p:cNvPr id="42" name="TextBox 41">
                  <a:extLst>
                    <a:ext uri="{FF2B5EF4-FFF2-40B4-BE49-F238E27FC236}">
                      <a16:creationId xmlns:a16="http://schemas.microsoft.com/office/drawing/2014/main" id="{027BEAFA-C599-4C81-AE6B-D62744EBFD12}"/>
                    </a:ext>
                  </a:extLst>
                </p:cNvPr>
                <p:cNvSpPr txBox="1">
                  <a:spLocks noRot="1" noChangeAspect="1" noMove="1" noResize="1" noEditPoints="1" noAdjustHandles="1" noChangeArrowheads="1" noChangeShapeType="1" noTextEdit="1"/>
                </p:cNvSpPr>
                <p:nvPr/>
              </p:nvSpPr>
              <p:spPr>
                <a:xfrm>
                  <a:off x="707190" y="1800203"/>
                  <a:ext cx="3435649" cy="187067"/>
                </a:xfrm>
                <a:prstGeom prst="rect">
                  <a:avLst/>
                </a:prstGeom>
                <a:blipFill>
                  <a:blip r:embed="rId5"/>
                  <a:stretch>
                    <a:fillRect l="-2120" t="-3906" r="-1943" b="-14844"/>
                  </a:stretch>
                </a:blipFill>
                <a:ln>
                  <a:solidFill>
                    <a:srgbClr val="C00000"/>
                  </a:solidFill>
                </a:ln>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5AF92AB3-0921-4397-84CE-43B8763D9475}"/>
                </a:ext>
              </a:extLst>
            </p:cNvPr>
            <p:cNvCxnSpPr>
              <a:cxnSpLocks/>
            </p:cNvCxnSpPr>
            <p:nvPr/>
          </p:nvCxnSpPr>
          <p:spPr>
            <a:xfrm>
              <a:off x="4144107" y="2324901"/>
              <a:ext cx="429371" cy="229338"/>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ED7825C7-CF2A-40F8-9C6E-2EC413EEAC2A}"/>
              </a:ext>
            </a:extLst>
          </p:cNvPr>
          <p:cNvGrpSpPr/>
          <p:nvPr/>
        </p:nvGrpSpPr>
        <p:grpSpPr>
          <a:xfrm>
            <a:off x="799543" y="2831702"/>
            <a:ext cx="3883733" cy="4305153"/>
            <a:chOff x="670753" y="2805944"/>
            <a:chExt cx="3883733" cy="857208"/>
          </a:xfrm>
        </p:grpSpPr>
        <p:sp>
          <p:nvSpPr>
            <p:cNvPr id="33" name="TextBox 32">
              <a:extLst>
                <a:ext uri="{FF2B5EF4-FFF2-40B4-BE49-F238E27FC236}">
                  <a16:creationId xmlns:a16="http://schemas.microsoft.com/office/drawing/2014/main" id="{2F65895C-5CF1-4E8F-8351-0FEA11059ED3}"/>
                </a:ext>
              </a:extLst>
            </p:cNvPr>
            <p:cNvSpPr txBox="1"/>
            <p:nvPr/>
          </p:nvSpPr>
          <p:spPr>
            <a:xfrm>
              <a:off x="670753" y="2805944"/>
              <a:ext cx="3435649" cy="220615"/>
            </a:xfrm>
            <a:prstGeom prst="rect">
              <a:avLst/>
            </a:prstGeom>
            <a:solidFill>
              <a:schemeClr val="accent6">
                <a:lumMod val="20000"/>
                <a:lumOff val="80000"/>
              </a:schemeClr>
            </a:solidFill>
            <a:ln>
              <a:solidFill>
                <a:srgbClr val="C00000"/>
              </a:solidFill>
            </a:ln>
          </p:spPr>
          <p:txBody>
            <a:bodyPr wrap="square" rtlCol="0">
              <a:spAutoFit/>
            </a:bodyPr>
            <a:lstStyle/>
            <a:p>
              <a:pPr algn="r"/>
              <a:r>
                <a:rPr lang="en-US" sz="2200" dirty="0"/>
                <a:t>does not convey all of the</a:t>
              </a:r>
            </a:p>
            <a:p>
              <a:pPr algn="r"/>
              <a:r>
                <a:rPr lang="en-US" sz="2200" dirty="0"/>
                <a:t>information about a sample of data</a:t>
              </a:r>
            </a:p>
          </p:txBody>
        </p:sp>
        <p:cxnSp>
          <p:nvCxnSpPr>
            <p:cNvPr id="34" name="Straight Connector 33">
              <a:extLst>
                <a:ext uri="{FF2B5EF4-FFF2-40B4-BE49-F238E27FC236}">
                  <a16:creationId xmlns:a16="http://schemas.microsoft.com/office/drawing/2014/main" id="{9D030FFD-214B-4CB3-8C2A-5526F7EEE6AF}"/>
                </a:ext>
              </a:extLst>
            </p:cNvPr>
            <p:cNvCxnSpPr/>
            <p:nvPr/>
          </p:nvCxnSpPr>
          <p:spPr>
            <a:xfrm flipH="1">
              <a:off x="4103827" y="3412171"/>
              <a:ext cx="450659" cy="250981"/>
            </a:xfrm>
            <a:prstGeom prst="line">
              <a:avLst/>
            </a:prstGeom>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7DD0F129-BB03-4AB5-B718-09403FD91A85}"/>
              </a:ext>
            </a:extLst>
          </p:cNvPr>
          <p:cNvGrpSpPr/>
          <p:nvPr/>
        </p:nvGrpSpPr>
        <p:grpSpPr>
          <a:xfrm>
            <a:off x="6004078" y="2746519"/>
            <a:ext cx="5273321" cy="2554545"/>
            <a:chOff x="5875287" y="2720760"/>
            <a:chExt cx="5273321" cy="2554545"/>
          </a:xfrm>
        </p:grpSpPr>
        <p:cxnSp>
          <p:nvCxnSpPr>
            <p:cNvPr id="50" name="Straight Connector 49">
              <a:extLst>
                <a:ext uri="{FF2B5EF4-FFF2-40B4-BE49-F238E27FC236}">
                  <a16:creationId xmlns:a16="http://schemas.microsoft.com/office/drawing/2014/main" id="{0105293E-EDC2-4DB0-8F7F-7E335265A661}"/>
                </a:ext>
              </a:extLst>
            </p:cNvPr>
            <p:cNvCxnSpPr/>
            <p:nvPr/>
          </p:nvCxnSpPr>
          <p:spPr>
            <a:xfrm>
              <a:off x="5875287" y="3412194"/>
              <a:ext cx="474115" cy="34508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F421E2C-BA11-4DB0-B301-73A7FC636BB3}"/>
                    </a:ext>
                  </a:extLst>
                </p:cNvPr>
                <p:cNvSpPr txBox="1"/>
                <p:nvPr/>
              </p:nvSpPr>
              <p:spPr>
                <a:xfrm>
                  <a:off x="6328269" y="2720760"/>
                  <a:ext cx="4820339" cy="2554545"/>
                </a:xfrm>
                <a:prstGeom prst="rect">
                  <a:avLst/>
                </a:prstGeom>
                <a:solidFill>
                  <a:schemeClr val="bg1">
                    <a:lumMod val="95000"/>
                  </a:schemeClr>
                </a:solidFill>
                <a:ln>
                  <a:solidFill>
                    <a:srgbClr val="C00000"/>
                  </a:solidFill>
                </a:ln>
              </p:spPr>
              <p:txBody>
                <a:bodyPr wrap="square" rtlCol="0">
                  <a:spAutoFit/>
                </a:bodyPr>
                <a:lstStyle/>
                <a:p>
                  <a:pPr algn="just"/>
                  <a:r>
                    <a:rPr lang="en-US" sz="2000" dirty="0">
                      <a:solidFill>
                        <a:srgbClr val="C00000"/>
                      </a:solidFill>
                      <a:latin typeface="+mj-lt"/>
                    </a:rPr>
                    <a:t>Ex.</a:t>
                  </a:r>
                  <a:r>
                    <a:rPr lang="en-US" sz="2000" dirty="0">
                      <a:latin typeface="+mj-lt"/>
                    </a:rPr>
                    <a:t> To evaluate effectiveness of a processor for a certain type of tasks, CPU time for n = 30 randomly chosen jobs (in seconds) were recorded:</a:t>
                  </a:r>
                </a:p>
                <a:p>
                  <a:pPr algn="just"/>
                  <a:r>
                    <a:rPr lang="en-US" sz="2000" dirty="0">
                      <a:latin typeface="+mj-lt"/>
                    </a:rPr>
                    <a:t>70 36 43 69 82 48 34 62 35 15 59 139 46 37 42 30 55 56 36 82 38 89 54 25 35 24 22 9 56 19.</a:t>
                  </a:r>
                </a:p>
                <a:p>
                  <a:r>
                    <a:rPr lang="en-US" sz="2000" dirty="0">
                      <a:latin typeface="+mj-lt"/>
                    </a:rPr>
                    <a:t>Then, the sample mean is </a:t>
                  </a:r>
                  <a14:m>
                    <m:oMath xmlns:m="http://schemas.openxmlformats.org/officeDocument/2006/math">
                      <m:acc>
                        <m:accPr>
                          <m:chr m:val="̅"/>
                          <m:ctrlPr>
                            <a:rPr lang="en-US" sz="2000" i="1">
                              <a:solidFill>
                                <a:srgbClr val="3333CC"/>
                              </a:solidFill>
                              <a:latin typeface="Cambria Math" panose="02040503050406030204" pitchFamily="18" charset="0"/>
                            </a:rPr>
                          </m:ctrlPr>
                        </m:accPr>
                        <m:e>
                          <m:r>
                            <m:rPr>
                              <m:nor/>
                            </m:rPr>
                            <a:rPr lang="en-US" sz="2000" dirty="0">
                              <a:solidFill>
                                <a:srgbClr val="3333CC"/>
                              </a:solidFill>
                              <a:latin typeface="+mj-lt"/>
                            </a:rPr>
                            <m:t>x</m:t>
                          </m:r>
                        </m:e>
                      </m:acc>
                      <m:r>
                        <a:rPr lang="en-US" sz="2000" i="1">
                          <a:solidFill>
                            <a:srgbClr val="3333CC"/>
                          </a:solidFill>
                          <a:latin typeface="Cambria Math" panose="02040503050406030204" pitchFamily="18" charset="0"/>
                        </a:rPr>
                        <m:t>=</m:t>
                      </m:r>
                    </m:oMath>
                  </a14:m>
                  <a:r>
                    <a:rPr lang="en-US" sz="2000" dirty="0">
                      <a:latin typeface="+mj-lt"/>
                    </a:rPr>
                    <a:t> 48.2333 </a:t>
                  </a:r>
                </a:p>
              </p:txBody>
            </p:sp>
          </mc:Choice>
          <mc:Fallback xmlns="">
            <p:sp>
              <p:nvSpPr>
                <p:cNvPr id="53" name="TextBox 52">
                  <a:extLst>
                    <a:ext uri="{FF2B5EF4-FFF2-40B4-BE49-F238E27FC236}">
                      <a16:creationId xmlns:a16="http://schemas.microsoft.com/office/drawing/2014/main" id="{8F421E2C-BA11-4DB0-B301-73A7FC636BB3}"/>
                    </a:ext>
                  </a:extLst>
                </p:cNvPr>
                <p:cNvSpPr txBox="1">
                  <a:spLocks noRot="1" noChangeAspect="1" noMove="1" noResize="1" noEditPoints="1" noAdjustHandles="1" noChangeArrowheads="1" noChangeShapeType="1" noTextEdit="1"/>
                </p:cNvSpPr>
                <p:nvPr/>
              </p:nvSpPr>
              <p:spPr>
                <a:xfrm>
                  <a:off x="6328269" y="2720760"/>
                  <a:ext cx="4820339" cy="2554545"/>
                </a:xfrm>
                <a:prstGeom prst="rect">
                  <a:avLst/>
                </a:prstGeom>
                <a:blipFill>
                  <a:blip r:embed="rId6"/>
                  <a:stretch>
                    <a:fillRect l="-1135" t="-950" r="-1261" b="-3325"/>
                  </a:stretch>
                </a:blipFill>
                <a:ln>
                  <a:solidFill>
                    <a:srgbClr val="C00000"/>
                  </a:solidFill>
                </a:ln>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CFCAA06C-2E76-430C-9BB8-602B9798367B}"/>
              </a:ext>
            </a:extLst>
          </p:cNvPr>
          <p:cNvGrpSpPr/>
          <p:nvPr/>
        </p:nvGrpSpPr>
        <p:grpSpPr>
          <a:xfrm>
            <a:off x="978004" y="3592186"/>
            <a:ext cx="5438775" cy="2270627"/>
            <a:chOff x="849214" y="3566428"/>
            <a:chExt cx="5438775" cy="2270627"/>
          </a:xfrm>
        </p:grpSpPr>
        <p:cxnSp>
          <p:nvCxnSpPr>
            <p:cNvPr id="43" name="Straight Connector 42">
              <a:extLst>
                <a:ext uri="{FF2B5EF4-FFF2-40B4-BE49-F238E27FC236}">
                  <a16:creationId xmlns:a16="http://schemas.microsoft.com/office/drawing/2014/main" id="{832FE561-2E98-431E-8287-61D644E58E2D}"/>
                </a:ext>
              </a:extLst>
            </p:cNvPr>
            <p:cNvCxnSpPr>
              <a:cxnSpLocks/>
            </p:cNvCxnSpPr>
            <p:nvPr/>
          </p:nvCxnSpPr>
          <p:spPr>
            <a:xfrm flipH="1">
              <a:off x="5210812" y="3566428"/>
              <a:ext cx="2461" cy="508019"/>
            </a:xfrm>
            <a:prstGeom prst="line">
              <a:avLst/>
            </a:prstGeom>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BB7EB97B-ED2F-4ADE-8BC9-BF71216F8CDA}"/>
                </a:ext>
              </a:extLst>
            </p:cNvPr>
            <p:cNvSpPr txBox="1"/>
            <p:nvPr/>
          </p:nvSpPr>
          <p:spPr>
            <a:xfrm>
              <a:off x="1300775" y="4093151"/>
              <a:ext cx="4748345" cy="707886"/>
            </a:xfrm>
            <a:prstGeom prst="rect">
              <a:avLst/>
            </a:prstGeom>
            <a:solidFill>
              <a:schemeClr val="accent3">
                <a:lumMod val="40000"/>
                <a:lumOff val="60000"/>
              </a:schemeClr>
            </a:solidFill>
            <a:ln>
              <a:solidFill>
                <a:srgbClr val="C00000"/>
              </a:solidFill>
            </a:ln>
          </p:spPr>
          <p:txBody>
            <a:bodyPr wrap="square" rtlCol="0">
              <a:spAutoFit/>
            </a:bodyPr>
            <a:lstStyle/>
            <a:p>
              <a:pPr algn="just"/>
              <a:r>
                <a:rPr lang="en-US" sz="2000" dirty="0"/>
                <a:t>can be thought of as a “balance point” in a dot diagram</a:t>
              </a:r>
            </a:p>
          </p:txBody>
        </p:sp>
        <p:pic>
          <p:nvPicPr>
            <p:cNvPr id="6" name="Picture 5">
              <a:extLst>
                <a:ext uri="{FF2B5EF4-FFF2-40B4-BE49-F238E27FC236}">
                  <a16:creationId xmlns:a16="http://schemas.microsoft.com/office/drawing/2014/main" id="{31754353-FEBA-475D-BA50-109158C15104}"/>
                </a:ext>
              </a:extLst>
            </p:cNvPr>
            <p:cNvPicPr>
              <a:picLocks noChangeAspect="1"/>
            </p:cNvPicPr>
            <p:nvPr/>
          </p:nvPicPr>
          <p:blipFill>
            <a:blip r:embed="rId7"/>
            <a:stretch>
              <a:fillRect/>
            </a:stretch>
          </p:blipFill>
          <p:spPr>
            <a:xfrm>
              <a:off x="849214" y="4836930"/>
              <a:ext cx="5438775" cy="1000125"/>
            </a:xfrm>
            <a:prstGeom prst="rect">
              <a:avLst/>
            </a:prstGeom>
          </p:spPr>
        </p:pic>
      </p:grpSp>
      <p:grpSp>
        <p:nvGrpSpPr>
          <p:cNvPr id="5" name="Group 4">
            <a:extLst>
              <a:ext uri="{FF2B5EF4-FFF2-40B4-BE49-F238E27FC236}">
                <a16:creationId xmlns:a16="http://schemas.microsoft.com/office/drawing/2014/main" id="{A7B4CC7A-5DAA-4F1D-AD42-1536ABEE0323}"/>
              </a:ext>
            </a:extLst>
          </p:cNvPr>
          <p:cNvGrpSpPr/>
          <p:nvPr/>
        </p:nvGrpSpPr>
        <p:grpSpPr>
          <a:xfrm>
            <a:off x="2126496" y="-76251"/>
            <a:ext cx="5492749" cy="4800663"/>
            <a:chOff x="3349625" y="1028667"/>
            <a:chExt cx="5492749" cy="4800663"/>
          </a:xfrm>
        </p:grpSpPr>
        <p:sp>
          <p:nvSpPr>
            <p:cNvPr id="7" name="Rectangle 6">
              <a:extLst>
                <a:ext uri="{FF2B5EF4-FFF2-40B4-BE49-F238E27FC236}">
                  <a16:creationId xmlns:a16="http://schemas.microsoft.com/office/drawing/2014/main" id="{782F441C-0E10-4EF1-BBD0-84D376C52AF9}"/>
                </a:ext>
              </a:extLst>
            </p:cNvPr>
            <p:cNvSpPr/>
            <p:nvPr/>
          </p:nvSpPr>
          <p:spPr>
            <a:xfrm>
              <a:off x="7139622" y="1028667"/>
              <a:ext cx="1702752"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Rectangle 9">
              <a:extLst>
                <a:ext uri="{FF2B5EF4-FFF2-40B4-BE49-F238E27FC236}">
                  <a16:creationId xmlns:a16="http://schemas.microsoft.com/office/drawing/2014/main" id="{22853712-5337-4005-817A-491773766263}"/>
                </a:ext>
              </a:extLst>
            </p:cNvPr>
            <p:cNvSpPr/>
            <p:nvPr/>
          </p:nvSpPr>
          <p:spPr>
            <a:xfrm>
              <a:off x="3349625" y="2323736"/>
              <a:ext cx="1647825"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7B27FA01-B459-4696-887C-CF2F6034B57F}"/>
                </a:ext>
              </a:extLst>
            </p:cNvPr>
            <p:cNvSpPr/>
            <p:nvPr/>
          </p:nvSpPr>
          <p:spPr>
            <a:xfrm>
              <a:off x="5771927" y="3313651"/>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a:solidFill>
              <a:schemeClr val="bg1"/>
            </a:solidFill>
            <a:ln>
              <a:solidFill>
                <a:srgbClr val="C00000"/>
              </a:solidFill>
            </a:ln>
            <a:scene3d>
              <a:camera prst="orthographicFront"/>
              <a:lightRig rig="flat" dir="t"/>
            </a:scene3d>
            <a:sp3d prstMaterial="dkEdge">
              <a:bevelT w="8200" h="38100"/>
            </a:sp3d>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298295" tIns="329206" rIns="298296" bIns="329205" numCol="1" spcCol="1270" anchor="ctr" anchorCtr="0">
              <a:noAutofit/>
            </a:bodyPr>
            <a:lstStyle/>
            <a:p>
              <a:pPr algn="ctr" defTabSz="1066813">
                <a:lnSpc>
                  <a:spcPct val="90000"/>
                </a:lnSpc>
                <a:spcBef>
                  <a:spcPct val="0"/>
                </a:spcBef>
                <a:spcAft>
                  <a:spcPct val="35000"/>
                </a:spcAft>
              </a:pPr>
              <a:endParaRPr lang="en-US" sz="2400" dirty="0"/>
            </a:p>
          </p:txBody>
        </p:sp>
        <p:sp>
          <p:nvSpPr>
            <p:cNvPr id="13" name="Rectangle 12">
              <a:extLst>
                <a:ext uri="{FF2B5EF4-FFF2-40B4-BE49-F238E27FC236}">
                  <a16:creationId xmlns:a16="http://schemas.microsoft.com/office/drawing/2014/main" id="{439B0741-DC34-4CFB-A881-8D039F3B3AC0}"/>
                </a:ext>
              </a:extLst>
            </p:cNvPr>
            <p:cNvSpPr/>
            <p:nvPr/>
          </p:nvSpPr>
          <p:spPr>
            <a:xfrm>
              <a:off x="7139622" y="3618804"/>
              <a:ext cx="1702752"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a:extLst>
                <a:ext uri="{FF2B5EF4-FFF2-40B4-BE49-F238E27FC236}">
                  <a16:creationId xmlns:a16="http://schemas.microsoft.com/office/drawing/2014/main" id="{5B060D24-A8B8-436F-A227-AB782AD84724}"/>
                </a:ext>
              </a:extLst>
            </p:cNvPr>
            <p:cNvSpPr/>
            <p:nvPr/>
          </p:nvSpPr>
          <p:spPr>
            <a:xfrm>
              <a:off x="3349625" y="4913872"/>
              <a:ext cx="1647825" cy="915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sp>
        <p:nvSpPr>
          <p:cNvPr id="18" name="TextBox 17">
            <a:extLst>
              <a:ext uri="{FF2B5EF4-FFF2-40B4-BE49-F238E27FC236}">
                <a16:creationId xmlns:a16="http://schemas.microsoft.com/office/drawing/2014/main" id="{01BEB6EF-4DEC-4084-9CF5-41E987DFCDFB}"/>
              </a:ext>
            </a:extLst>
          </p:cNvPr>
          <p:cNvSpPr txBox="1"/>
          <p:nvPr/>
        </p:nvSpPr>
        <p:spPr>
          <a:xfrm>
            <a:off x="4596186" y="2579998"/>
            <a:ext cx="1279517" cy="830997"/>
          </a:xfrm>
          <a:prstGeom prst="rect">
            <a:avLst/>
          </a:prstGeom>
          <a:noFill/>
        </p:spPr>
        <p:txBody>
          <a:bodyPr wrap="none" rtlCol="0">
            <a:spAutoFit/>
          </a:bodyPr>
          <a:lstStyle/>
          <a:p>
            <a:pPr algn="ctr"/>
            <a:r>
              <a:rPr lang="en-US" sz="2400" b="1" dirty="0">
                <a:solidFill>
                  <a:srgbClr val="C00000"/>
                </a:solidFill>
              </a:rPr>
              <a:t>Sample</a:t>
            </a:r>
          </a:p>
          <a:p>
            <a:pPr algn="ctr"/>
            <a:r>
              <a:rPr lang="en-US" sz="2400" b="1" dirty="0">
                <a:solidFill>
                  <a:srgbClr val="C00000"/>
                </a:solidFill>
              </a:rPr>
              <a:t>Mean</a:t>
            </a:r>
          </a:p>
        </p:txBody>
      </p:sp>
      <p:sp>
        <p:nvSpPr>
          <p:cNvPr id="4" name="Date Placeholder 3"/>
          <p:cNvSpPr>
            <a:spLocks noGrp="1"/>
          </p:cNvSpPr>
          <p:nvPr>
            <p:ph type="dt" sz="half" idx="10"/>
          </p:nvPr>
        </p:nvSpPr>
        <p:spPr/>
        <p:txBody>
          <a:bodyPr/>
          <a:lstStyle/>
          <a:p>
            <a:fld id="{BF2A315A-F4B6-425A-A8B1-795078BF56B0}" type="datetime1">
              <a:rPr lang="en-US" smtClean="0"/>
              <a:t>09/02/2022</a:t>
            </a:fld>
            <a:endParaRPr lang="en-US"/>
          </a:p>
        </p:txBody>
      </p:sp>
      <p:graphicFrame>
        <p:nvGraphicFramePr>
          <p:cNvPr id="8" name="Object 7">
            <a:extLst>
              <a:ext uri="{FF2B5EF4-FFF2-40B4-BE49-F238E27FC236}">
                <a16:creationId xmlns:a16="http://schemas.microsoft.com/office/drawing/2014/main" id="{4227F226-3CC7-4FB5-AB47-11B10A902946}"/>
              </a:ext>
            </a:extLst>
          </p:cNvPr>
          <p:cNvGraphicFramePr>
            <a:graphicFrameLocks noChangeAspect="1"/>
          </p:cNvGraphicFramePr>
          <p:nvPr>
            <p:extLst>
              <p:ext uri="{D42A27DB-BD31-4B8C-83A1-F6EECF244321}">
                <p14:modId xmlns:p14="http://schemas.microsoft.com/office/powerpoint/2010/main" val="3679839314"/>
              </p:ext>
            </p:extLst>
          </p:nvPr>
        </p:nvGraphicFramePr>
        <p:xfrm>
          <a:off x="7118350" y="749435"/>
          <a:ext cx="4536064" cy="500915"/>
        </p:xfrm>
        <a:graphic>
          <a:graphicData uri="http://schemas.openxmlformats.org/presentationml/2006/ole">
            <mc:AlternateContent xmlns:mc="http://schemas.openxmlformats.org/markup-compatibility/2006">
              <mc:Choice xmlns:v="urn:schemas-microsoft-com:vml" Requires="v">
                <p:oleObj spid="_x0000_s2057" name="Equation" r:id="rId8" imgW="2070000" imgH="228600" progId="Equation.DSMT4">
                  <p:embed/>
                </p:oleObj>
              </mc:Choice>
              <mc:Fallback>
                <p:oleObj name="Equation" r:id="rId8" imgW="2070000" imgH="228600" progId="Equation.DSMT4">
                  <p:embed/>
                  <p:pic>
                    <p:nvPicPr>
                      <p:cNvPr id="0" name=""/>
                      <p:cNvPicPr/>
                      <p:nvPr/>
                    </p:nvPicPr>
                    <p:blipFill>
                      <a:blip r:embed="rId9"/>
                      <a:stretch>
                        <a:fillRect/>
                      </a:stretch>
                    </p:blipFill>
                    <p:spPr>
                      <a:xfrm>
                        <a:off x="7118350" y="749435"/>
                        <a:ext cx="4536064" cy="500915"/>
                      </a:xfrm>
                      <a:prstGeom prst="rect">
                        <a:avLst/>
                      </a:prstGeom>
                    </p:spPr>
                  </p:pic>
                </p:oleObj>
              </mc:Fallback>
            </mc:AlternateContent>
          </a:graphicData>
        </a:graphic>
      </p:graphicFrame>
    </p:spTree>
    <p:extLst>
      <p:ext uri="{BB962C8B-B14F-4D97-AF65-F5344CB8AC3E}">
        <p14:creationId xmlns:p14="http://schemas.microsoft.com/office/powerpoint/2010/main" val="116211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D1E0-E6B3-4CE8-80DD-CA330D1CF6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20D83D3-66A0-4B96-9F5C-D252B38FA320}"/>
              </a:ext>
            </a:extLst>
          </p:cNvPr>
          <p:cNvSpPr>
            <a:spLocks noGrp="1"/>
          </p:cNvSpPr>
          <p:nvPr>
            <p:ph idx="1"/>
          </p:nvPr>
        </p:nvSpPr>
        <p:spPr>
          <a:xfrm>
            <a:off x="838200" y="1362715"/>
            <a:ext cx="10515600" cy="4351338"/>
          </a:xfrm>
        </p:spPr>
        <p:txBody>
          <a:bodyPr>
            <a:normAutofit fontScale="85000" lnSpcReduction="20000"/>
          </a:bodyPr>
          <a:lstStyle/>
          <a:p>
            <a:r>
              <a:rPr lang="en-US" dirty="0"/>
              <a:t>Summaries of data</a:t>
            </a:r>
          </a:p>
          <a:p>
            <a:pPr lvl="1"/>
            <a:r>
              <a:rPr lang="en-US" dirty="0"/>
              <a:t>Central </a:t>
            </a:r>
          </a:p>
          <a:p>
            <a:pPr lvl="2"/>
            <a:r>
              <a:rPr lang="en-US" dirty="0"/>
              <a:t>Mean</a:t>
            </a:r>
          </a:p>
          <a:p>
            <a:pPr lvl="2"/>
            <a:r>
              <a:rPr lang="en-US" dirty="0"/>
              <a:t>Median</a:t>
            </a:r>
          </a:p>
          <a:p>
            <a:pPr lvl="2"/>
            <a:r>
              <a:rPr lang="en-US" dirty="0"/>
              <a:t>Mode</a:t>
            </a:r>
          </a:p>
          <a:p>
            <a:pPr lvl="1"/>
            <a:r>
              <a:rPr lang="en-US" dirty="0"/>
              <a:t>Spread of data</a:t>
            </a:r>
          </a:p>
          <a:p>
            <a:pPr lvl="2"/>
            <a:r>
              <a:rPr lang="en-US" dirty="0"/>
              <a:t>Variance</a:t>
            </a:r>
          </a:p>
          <a:p>
            <a:pPr lvl="2"/>
            <a:r>
              <a:rPr lang="en-US" dirty="0"/>
              <a:t>Standard deviation</a:t>
            </a:r>
          </a:p>
          <a:p>
            <a:pPr lvl="2"/>
            <a:r>
              <a:rPr lang="en-US" dirty="0"/>
              <a:t>Range </a:t>
            </a:r>
          </a:p>
          <a:p>
            <a:pPr lvl="2"/>
            <a:r>
              <a:rPr lang="en-US" dirty="0"/>
              <a:t>Quantiles, quartiles</a:t>
            </a:r>
          </a:p>
          <a:p>
            <a:r>
              <a:rPr lang="en-US" dirty="0"/>
              <a:t>Graphics</a:t>
            </a:r>
          </a:p>
          <a:p>
            <a:pPr lvl="1"/>
            <a:r>
              <a:rPr lang="en-US" dirty="0"/>
              <a:t>Stem-and-leaf diagrams, </a:t>
            </a:r>
          </a:p>
          <a:p>
            <a:pPr lvl="1"/>
            <a:r>
              <a:rPr lang="en-US" dirty="0"/>
              <a:t>Histograms</a:t>
            </a:r>
          </a:p>
          <a:p>
            <a:pPr lvl="1"/>
            <a:r>
              <a:rPr lang="en-US" dirty="0"/>
              <a:t>Box plot</a:t>
            </a:r>
          </a:p>
          <a:p>
            <a:pPr lvl="1"/>
            <a:r>
              <a:rPr lang="en-US" dirty="0"/>
              <a:t>Time series plots.</a:t>
            </a:r>
          </a:p>
        </p:txBody>
      </p:sp>
      <p:sp>
        <p:nvSpPr>
          <p:cNvPr id="4" name="Footer Placeholder 3">
            <a:extLst>
              <a:ext uri="{FF2B5EF4-FFF2-40B4-BE49-F238E27FC236}">
                <a16:creationId xmlns:a16="http://schemas.microsoft.com/office/drawing/2014/main" id="{49577947-7E23-41CE-9DC6-4851A2604095}"/>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1EA251CC-D468-4769-9496-E902EFE1654C}"/>
              </a:ext>
            </a:extLst>
          </p:cNvPr>
          <p:cNvSpPr>
            <a:spLocks noGrp="1"/>
          </p:cNvSpPr>
          <p:nvPr>
            <p:ph type="sldNum" sz="quarter" idx="12"/>
          </p:nvPr>
        </p:nvSpPr>
        <p:spPr/>
        <p:txBody>
          <a:bodyPr/>
          <a:lstStyle/>
          <a:p>
            <a:fld id="{6310C9F9-0934-4110-9CDA-3AF9CFE07797}" type="slidenum">
              <a:rPr lang="en-US" smtClean="0"/>
              <a:t>50</a:t>
            </a:fld>
            <a:endParaRPr lang="en-US"/>
          </a:p>
        </p:txBody>
      </p:sp>
      <p:sp>
        <p:nvSpPr>
          <p:cNvPr id="6" name="Date Placeholder 5"/>
          <p:cNvSpPr>
            <a:spLocks noGrp="1"/>
          </p:cNvSpPr>
          <p:nvPr>
            <p:ph type="dt" sz="half" idx="10"/>
          </p:nvPr>
        </p:nvSpPr>
        <p:spPr/>
        <p:txBody>
          <a:bodyPr/>
          <a:lstStyle/>
          <a:p>
            <a:fld id="{C8A7A0D6-B646-4337-9F93-368B82590938}" type="datetime1">
              <a:rPr lang="en-US" smtClean="0"/>
              <a:t>09/02/2022</a:t>
            </a:fld>
            <a:endParaRPr lang="en-US"/>
          </a:p>
        </p:txBody>
      </p:sp>
    </p:spTree>
    <p:extLst>
      <p:ext uri="{BB962C8B-B14F-4D97-AF65-F5344CB8AC3E}">
        <p14:creationId xmlns:p14="http://schemas.microsoft.com/office/powerpoint/2010/main" val="2515038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DD0D-732D-4690-AF24-12088377F6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3EE6EF-83A8-4DAC-9827-BBF07A60CEC6}"/>
              </a:ext>
            </a:extLst>
          </p:cNvPr>
          <p:cNvSpPr>
            <a:spLocks noGrp="1"/>
          </p:cNvSpPr>
          <p:nvPr>
            <p:ph idx="1"/>
          </p:nvPr>
        </p:nvSpPr>
        <p:spPr/>
        <p:txBody>
          <a:bodyPr/>
          <a:lstStyle/>
          <a:p>
            <a:pPr marL="0" indent="0">
              <a:buNone/>
            </a:pPr>
            <a:r>
              <a:rPr lang="en-US" dirty="0"/>
              <a:t>Exercises </a:t>
            </a:r>
          </a:p>
          <a:p>
            <a:pPr marL="0" indent="0">
              <a:buNone/>
            </a:pPr>
            <a:r>
              <a:rPr lang="en-US" dirty="0"/>
              <a:t>(13x + 17) mod 87</a:t>
            </a:r>
          </a:p>
          <a:p>
            <a:pPr marL="0" indent="0">
              <a:buNone/>
            </a:pPr>
            <a:r>
              <a:rPr lang="en-US" dirty="0"/>
              <a:t>(11x + 21) mod 87</a:t>
            </a:r>
          </a:p>
          <a:p>
            <a:pPr marL="0" indent="0">
              <a:buNone/>
            </a:pPr>
            <a:r>
              <a:rPr lang="en-US" dirty="0"/>
              <a:t>(9x + 29) mod 87</a:t>
            </a:r>
          </a:p>
        </p:txBody>
      </p:sp>
      <p:sp>
        <p:nvSpPr>
          <p:cNvPr id="4" name="Footer Placeholder 3">
            <a:extLst>
              <a:ext uri="{FF2B5EF4-FFF2-40B4-BE49-F238E27FC236}">
                <a16:creationId xmlns:a16="http://schemas.microsoft.com/office/drawing/2014/main" id="{13D7C9A6-DBAA-46AF-9A86-57AC5D81FDB6}"/>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322EDFD9-B291-461E-ABEF-DC4061D128BF}"/>
              </a:ext>
            </a:extLst>
          </p:cNvPr>
          <p:cNvSpPr>
            <a:spLocks noGrp="1"/>
          </p:cNvSpPr>
          <p:nvPr>
            <p:ph type="sldNum" sz="quarter" idx="12"/>
          </p:nvPr>
        </p:nvSpPr>
        <p:spPr/>
        <p:txBody>
          <a:bodyPr/>
          <a:lstStyle/>
          <a:p>
            <a:fld id="{6310C9F9-0934-4110-9CDA-3AF9CFE07797}" type="slidenum">
              <a:rPr lang="en-US" smtClean="0"/>
              <a:t>51</a:t>
            </a:fld>
            <a:endParaRPr lang="en-US"/>
          </a:p>
        </p:txBody>
      </p:sp>
      <p:sp>
        <p:nvSpPr>
          <p:cNvPr id="6" name="Date Placeholder 5"/>
          <p:cNvSpPr>
            <a:spLocks noGrp="1"/>
          </p:cNvSpPr>
          <p:nvPr>
            <p:ph type="dt" sz="half" idx="10"/>
          </p:nvPr>
        </p:nvSpPr>
        <p:spPr/>
        <p:txBody>
          <a:bodyPr/>
          <a:lstStyle/>
          <a:p>
            <a:fld id="{3542D5FC-175C-4D57-8C44-FA6C80C5322D}" type="datetime1">
              <a:rPr lang="en-US" smtClean="0"/>
              <a:t>09/02/2022</a:t>
            </a:fld>
            <a:endParaRPr lang="en-US"/>
          </a:p>
        </p:txBody>
      </p:sp>
    </p:spTree>
    <p:extLst>
      <p:ext uri="{BB962C8B-B14F-4D97-AF65-F5344CB8AC3E}">
        <p14:creationId xmlns:p14="http://schemas.microsoft.com/office/powerpoint/2010/main" val="251626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F525-7364-4580-A2DF-C9CD762ACEAE}"/>
              </a:ext>
            </a:extLst>
          </p:cNvPr>
          <p:cNvSpPr>
            <a:spLocks noGrp="1"/>
          </p:cNvSpPr>
          <p:nvPr>
            <p:ph type="title"/>
          </p:nvPr>
        </p:nvSpPr>
        <p:spPr/>
        <p:txBody>
          <a:bodyPr/>
          <a:lstStyle/>
          <a:p>
            <a:r>
              <a:rPr lang="en-US"/>
              <a:t>Ex</a:t>
            </a:r>
            <a:endParaRPr lang="en-US" dirty="0"/>
          </a:p>
        </p:txBody>
      </p:sp>
      <p:sp>
        <p:nvSpPr>
          <p:cNvPr id="3" name="Content Placeholder 2">
            <a:extLst>
              <a:ext uri="{FF2B5EF4-FFF2-40B4-BE49-F238E27FC236}">
                <a16:creationId xmlns:a16="http://schemas.microsoft.com/office/drawing/2014/main" id="{5B5FF318-B651-4D4E-A958-D247F4B3753C}"/>
              </a:ext>
            </a:extLst>
          </p:cNvPr>
          <p:cNvSpPr>
            <a:spLocks noGrp="1"/>
          </p:cNvSpPr>
          <p:nvPr>
            <p:ph idx="1"/>
          </p:nvPr>
        </p:nvSpPr>
        <p:spPr>
          <a:xfrm>
            <a:off x="838200" y="1253331"/>
            <a:ext cx="10515600" cy="4351338"/>
          </a:xfrm>
        </p:spPr>
        <p:txBody>
          <a:bodyPr/>
          <a:lstStyle/>
          <a:p>
            <a:pPr marL="0" indent="0">
              <a:buNone/>
            </a:pPr>
            <a:r>
              <a:rPr lang="en-US" dirty="0"/>
              <a:t>(Ex.6-38) The female students in an undergraduate engineering core course at ASU self-reported their heights to the nearest inch. The data follow. Calculate the </a:t>
            </a:r>
            <a:r>
              <a:rPr lang="en-US" i="1" dirty="0">
                <a:solidFill>
                  <a:srgbClr val="0000FF"/>
                </a:solidFill>
              </a:rPr>
              <a:t>sample mean</a:t>
            </a:r>
            <a:r>
              <a:rPr lang="en-US" dirty="0"/>
              <a:t>.</a:t>
            </a:r>
          </a:p>
          <a:p>
            <a:pPr marL="0" indent="0">
              <a:buNone/>
            </a:pPr>
            <a:r>
              <a:rPr lang="en-US" dirty="0"/>
              <a:t>62 64 61 67 65 68 61 65 60 65 64 63 59 68 64 66 68 69 65 67 62 66 68 67 66 65 69 65 69 65 67 67 65 63 64 67 65</a:t>
            </a:r>
          </a:p>
          <a:p>
            <a:pPr marL="0" indent="0">
              <a:buNone/>
            </a:pPr>
            <a:r>
              <a:rPr lang="en-US" dirty="0"/>
              <a:t>---</a:t>
            </a:r>
          </a:p>
          <a:p>
            <a:pPr marL="0" indent="0">
              <a:buNone/>
            </a:pPr>
            <a:r>
              <a:rPr lang="en-US" dirty="0">
                <a:sym typeface="Symbol" panose="05050102010706020507" pitchFamily="18" charset="2"/>
              </a:rPr>
              <a:t>n = 37</a:t>
            </a:r>
          </a:p>
          <a:p>
            <a:pPr marL="0" indent="0">
              <a:buNone/>
            </a:pPr>
            <a:r>
              <a:rPr lang="en-US" dirty="0">
                <a:sym typeface="Symbol" panose="05050102010706020507" pitchFamily="18" charset="2"/>
              </a:rPr>
              <a:t>The sample mean </a:t>
            </a:r>
            <a:r>
              <a:rPr lang="en-US" dirty="0" err="1">
                <a:sym typeface="Symbol" panose="05050102010706020507" pitchFamily="18" charset="2"/>
              </a:rPr>
              <a:t>isx</a:t>
            </a:r>
            <a:r>
              <a:rPr lang="en-US" dirty="0">
                <a:sym typeface="Symbol" panose="05050102010706020507" pitchFamily="18" charset="2"/>
              </a:rPr>
              <a:t> = (x</a:t>
            </a:r>
            <a:r>
              <a:rPr lang="en-US" baseline="-25000" dirty="0">
                <a:sym typeface="Symbol" panose="05050102010706020507" pitchFamily="18" charset="2"/>
              </a:rPr>
              <a:t>i</a:t>
            </a:r>
            <a:r>
              <a:rPr lang="en-US" dirty="0">
                <a:sym typeface="Symbol" panose="05050102010706020507" pitchFamily="18" charset="2"/>
              </a:rPr>
              <a:t>)/n = 2411/37 = 65.16</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268EE083-111E-41DE-B445-D55EA98CB32B}"/>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FC0EFF95-E0FC-4F41-A49D-1915B8832AF2}"/>
              </a:ext>
            </a:extLst>
          </p:cNvPr>
          <p:cNvSpPr>
            <a:spLocks noGrp="1"/>
          </p:cNvSpPr>
          <p:nvPr>
            <p:ph type="sldNum" sz="quarter" idx="12"/>
          </p:nvPr>
        </p:nvSpPr>
        <p:spPr/>
        <p:txBody>
          <a:bodyPr/>
          <a:lstStyle/>
          <a:p>
            <a:fld id="{6310C9F9-0934-4110-9CDA-3AF9CFE07797}" type="slidenum">
              <a:rPr lang="en-US" smtClean="0"/>
              <a:t>6</a:t>
            </a:fld>
            <a:endParaRPr lang="en-US"/>
          </a:p>
        </p:txBody>
      </p:sp>
      <p:sp>
        <p:nvSpPr>
          <p:cNvPr id="6" name="Date Placeholder 5"/>
          <p:cNvSpPr>
            <a:spLocks noGrp="1"/>
          </p:cNvSpPr>
          <p:nvPr>
            <p:ph type="dt" sz="half" idx="10"/>
          </p:nvPr>
        </p:nvSpPr>
        <p:spPr/>
        <p:txBody>
          <a:bodyPr/>
          <a:lstStyle/>
          <a:p>
            <a:fld id="{2A4E480F-5DA6-4782-B201-459B63AAB065}" type="datetime1">
              <a:rPr lang="en-US" smtClean="0"/>
              <a:t>09/02/2022</a:t>
            </a:fld>
            <a:endParaRPr lang="en-US"/>
          </a:p>
        </p:txBody>
      </p:sp>
    </p:spTree>
    <p:extLst>
      <p:ext uri="{BB962C8B-B14F-4D97-AF65-F5344CB8AC3E}">
        <p14:creationId xmlns:p14="http://schemas.microsoft.com/office/powerpoint/2010/main" val="130319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56514-ECB9-47CC-B912-6F0206A6C063}"/>
              </a:ext>
            </a:extLst>
          </p:cNvPr>
          <p:cNvSpPr>
            <a:spLocks noGrp="1"/>
          </p:cNvSpPr>
          <p:nvPr>
            <p:ph type="dt" sz="half" idx="10"/>
          </p:nvPr>
        </p:nvSpPr>
        <p:spPr/>
        <p:txBody>
          <a:bodyPr/>
          <a:lstStyle/>
          <a:p>
            <a:fld id="{249903C3-722B-4706-8087-CF9423CC466E}" type="datetime1">
              <a:rPr lang="en-US" smtClean="0"/>
              <a:t>09/02/2022</a:t>
            </a:fld>
            <a:endParaRPr lang="en-US"/>
          </a:p>
        </p:txBody>
      </p:sp>
      <p:sp>
        <p:nvSpPr>
          <p:cNvPr id="3" name="Footer Placeholder 2">
            <a:extLst>
              <a:ext uri="{FF2B5EF4-FFF2-40B4-BE49-F238E27FC236}">
                <a16:creationId xmlns:a16="http://schemas.microsoft.com/office/drawing/2014/main" id="{CBC35622-1BFE-408B-B72D-550C0A876728}"/>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ADE4B1F3-6EDB-491B-9366-E1A9E3EB4FD6}"/>
              </a:ext>
            </a:extLst>
          </p:cNvPr>
          <p:cNvSpPr>
            <a:spLocks noGrp="1"/>
          </p:cNvSpPr>
          <p:nvPr>
            <p:ph type="sldNum" sz="quarter" idx="12"/>
          </p:nvPr>
        </p:nvSpPr>
        <p:spPr/>
        <p:txBody>
          <a:bodyPr/>
          <a:lstStyle/>
          <a:p>
            <a:fld id="{6310C9F9-0934-4110-9CDA-3AF9CFE07797}" type="slidenum">
              <a:rPr lang="en-US" smtClean="0"/>
              <a:t>7</a:t>
            </a:fld>
            <a:endParaRPr lang="en-US"/>
          </a:p>
        </p:txBody>
      </p:sp>
      <p:sp>
        <p:nvSpPr>
          <p:cNvPr id="11" name="TextBox 10">
            <a:extLst>
              <a:ext uri="{FF2B5EF4-FFF2-40B4-BE49-F238E27FC236}">
                <a16:creationId xmlns:a16="http://schemas.microsoft.com/office/drawing/2014/main" id="{8D1F5674-92C7-4AEC-B6FB-BEA419809898}"/>
              </a:ext>
            </a:extLst>
          </p:cNvPr>
          <p:cNvSpPr txBox="1"/>
          <p:nvPr/>
        </p:nvSpPr>
        <p:spPr>
          <a:xfrm>
            <a:off x="1600200" y="1500093"/>
            <a:ext cx="7010400" cy="1200329"/>
          </a:xfrm>
          <a:prstGeom prst="rect">
            <a:avLst/>
          </a:prstGeom>
          <a:noFill/>
        </p:spPr>
        <p:txBody>
          <a:bodyPr wrap="square">
            <a:spAutoFit/>
          </a:bodyPr>
          <a:lstStyle/>
          <a:p>
            <a:r>
              <a:rPr lang="fr-FR" b="1" i="1" dirty="0">
                <a:latin typeface="Times New Roman" panose="02020603050405020304" pitchFamily="18" charset="0"/>
              </a:rPr>
              <a:t>	</a:t>
            </a:r>
            <a:r>
              <a:rPr lang="en-US" sz="3600" i="1" dirty="0" err="1">
                <a:latin typeface="Times New Roman" panose="02020603050405020304" pitchFamily="18" charset="0"/>
              </a:rPr>
              <a:t>x</a:t>
            </a:r>
            <a:r>
              <a:rPr lang="en-US" sz="3600" i="1" baseline="-25000" dirty="0" err="1">
                <a:latin typeface="Times New Roman" panose="02020603050405020304" pitchFamily="18" charset="0"/>
              </a:rPr>
              <a:t>1</a:t>
            </a:r>
            <a:r>
              <a:rPr lang="en-US" sz="3600" i="1" baseline="-25000" dirty="0">
                <a:latin typeface="Times New Roman" panose="02020603050405020304" pitchFamily="18" charset="0"/>
              </a:rPr>
              <a:t>            </a:t>
            </a:r>
            <a:r>
              <a:rPr lang="en-US" sz="3600" i="1" dirty="0" err="1">
                <a:latin typeface="Times New Roman" panose="02020603050405020304" pitchFamily="18" charset="0"/>
              </a:rPr>
              <a:t>x</a:t>
            </a:r>
            <a:r>
              <a:rPr lang="en-US" sz="3600" i="1" baseline="-25000" dirty="0" err="1">
                <a:latin typeface="Times New Roman" panose="02020603050405020304" pitchFamily="18" charset="0"/>
              </a:rPr>
              <a:t>2</a:t>
            </a:r>
            <a:r>
              <a:rPr lang="en-US" sz="3600" i="1" baseline="-25000" dirty="0">
                <a:latin typeface="Times New Roman" panose="02020603050405020304" pitchFamily="18" charset="0"/>
              </a:rPr>
              <a:t>     </a:t>
            </a:r>
            <a:r>
              <a:rPr lang="en-US" sz="3600" i="1" dirty="0">
                <a:latin typeface="Times New Roman" panose="02020603050405020304" pitchFamily="18" charset="0"/>
              </a:rPr>
              <a:t> …………      </a:t>
            </a:r>
            <a:r>
              <a:rPr lang="en-US" sz="3600" i="1" dirty="0" err="1">
                <a:latin typeface="Times New Roman" panose="02020603050405020304" pitchFamily="18" charset="0"/>
              </a:rPr>
              <a:t>x</a:t>
            </a:r>
            <a:r>
              <a:rPr lang="en-US" sz="3600" i="1" baseline="-25000" dirty="0" err="1">
                <a:latin typeface="Times New Roman" panose="02020603050405020304" pitchFamily="18" charset="0"/>
              </a:rPr>
              <a:t>k</a:t>
            </a:r>
            <a:r>
              <a:rPr lang="en-US" sz="3600" dirty="0">
                <a:latin typeface="Times New Roman" panose="02020603050405020304" pitchFamily="18" charset="0"/>
              </a:rPr>
              <a:t>	</a:t>
            </a:r>
          </a:p>
          <a:p>
            <a:r>
              <a:rPr lang="en-US" sz="3600" b="1" dirty="0">
                <a:latin typeface="Times New Roman" panose="02020603050405020304" pitchFamily="18" charset="0"/>
              </a:rPr>
              <a:t>	</a:t>
            </a:r>
            <a:r>
              <a:rPr lang="en-US" sz="3600" i="1" dirty="0" err="1">
                <a:latin typeface="Times New Roman" panose="02020603050405020304" pitchFamily="18" charset="0"/>
              </a:rPr>
              <a:t>n</a:t>
            </a:r>
            <a:r>
              <a:rPr lang="en-US" sz="3600" i="1" baseline="-25000" dirty="0" err="1">
                <a:latin typeface="Times New Roman" panose="02020603050405020304" pitchFamily="18" charset="0"/>
              </a:rPr>
              <a:t>1</a:t>
            </a:r>
            <a:r>
              <a:rPr lang="en-US" sz="3600" i="1" baseline="-25000" dirty="0">
                <a:latin typeface="Times New Roman" panose="02020603050405020304" pitchFamily="18" charset="0"/>
              </a:rPr>
              <a:t>           </a:t>
            </a:r>
            <a:r>
              <a:rPr lang="en-US" sz="3600" i="1" dirty="0" err="1">
                <a:latin typeface="Times New Roman" panose="02020603050405020304" pitchFamily="18" charset="0"/>
              </a:rPr>
              <a:t>n</a:t>
            </a:r>
            <a:r>
              <a:rPr lang="en-US" sz="3600" i="1" baseline="-25000" dirty="0" err="1">
                <a:latin typeface="Times New Roman" panose="02020603050405020304" pitchFamily="18" charset="0"/>
              </a:rPr>
              <a:t>2</a:t>
            </a:r>
            <a:r>
              <a:rPr lang="en-US" sz="3600" i="1" baseline="-25000" dirty="0">
                <a:latin typeface="Times New Roman" panose="02020603050405020304" pitchFamily="18" charset="0"/>
              </a:rPr>
              <a:t>      </a:t>
            </a:r>
            <a:r>
              <a:rPr lang="en-US" sz="3600" i="1" dirty="0">
                <a:latin typeface="Times New Roman" panose="02020603050405020304" pitchFamily="18" charset="0"/>
              </a:rPr>
              <a:t>.............</a:t>
            </a:r>
            <a:r>
              <a:rPr lang="en-US" sz="3600" i="1" baseline="-25000" dirty="0">
                <a:latin typeface="Times New Roman" panose="02020603050405020304" pitchFamily="18" charset="0"/>
              </a:rPr>
              <a:t>           </a:t>
            </a:r>
            <a:r>
              <a:rPr lang="en-US" sz="3600" i="1" dirty="0" err="1">
                <a:latin typeface="Times New Roman" panose="02020603050405020304" pitchFamily="18" charset="0"/>
              </a:rPr>
              <a:t>n</a:t>
            </a:r>
            <a:r>
              <a:rPr lang="en-US" sz="3600" i="1" baseline="-25000" dirty="0" err="1">
                <a:latin typeface="Times New Roman" panose="02020603050405020304" pitchFamily="18" charset="0"/>
              </a:rPr>
              <a:t>k</a:t>
            </a:r>
            <a:r>
              <a:rPr lang="en-US" sz="3600" dirty="0">
                <a:latin typeface="Times New Roman" panose="02020603050405020304" pitchFamily="18" charset="0"/>
              </a:rPr>
              <a:t>	</a:t>
            </a:r>
          </a:p>
        </p:txBody>
      </p:sp>
      <p:graphicFrame>
        <p:nvGraphicFramePr>
          <p:cNvPr id="12" name="Object 11">
            <a:extLst>
              <a:ext uri="{FF2B5EF4-FFF2-40B4-BE49-F238E27FC236}">
                <a16:creationId xmlns:a16="http://schemas.microsoft.com/office/drawing/2014/main" id="{86B2BDB6-9305-4413-BA70-C6DD056E9A82}"/>
              </a:ext>
            </a:extLst>
          </p:cNvPr>
          <p:cNvGraphicFramePr>
            <a:graphicFrameLocks noChangeAspect="1"/>
          </p:cNvGraphicFramePr>
          <p:nvPr>
            <p:extLst>
              <p:ext uri="{D42A27DB-BD31-4B8C-83A1-F6EECF244321}">
                <p14:modId xmlns:p14="http://schemas.microsoft.com/office/powerpoint/2010/main" val="2580889339"/>
              </p:ext>
            </p:extLst>
          </p:nvPr>
        </p:nvGraphicFramePr>
        <p:xfrm>
          <a:off x="2317750" y="2997200"/>
          <a:ext cx="5356225" cy="1349375"/>
        </p:xfrm>
        <a:graphic>
          <a:graphicData uri="http://schemas.openxmlformats.org/presentationml/2006/ole">
            <mc:AlternateContent xmlns:mc="http://schemas.openxmlformats.org/markup-compatibility/2006">
              <mc:Choice xmlns:v="urn:schemas-microsoft-com:vml" Requires="v">
                <p:oleObj spid="_x0000_s1036" name="Equation" r:id="rId3" imgW="1714320" imgH="431640" progId="Equation.DSMT4">
                  <p:embed/>
                </p:oleObj>
              </mc:Choice>
              <mc:Fallback>
                <p:oleObj name="Equation" r:id="rId3" imgW="1714320" imgH="431640" progId="Equation.DSMT4">
                  <p:embed/>
                  <p:pic>
                    <p:nvPicPr>
                      <p:cNvPr id="0" name=""/>
                      <p:cNvPicPr/>
                      <p:nvPr/>
                    </p:nvPicPr>
                    <p:blipFill>
                      <a:blip r:embed="rId4"/>
                      <a:stretch>
                        <a:fillRect/>
                      </a:stretch>
                    </p:blipFill>
                    <p:spPr>
                      <a:xfrm>
                        <a:off x="2317750" y="2997200"/>
                        <a:ext cx="5356225" cy="1349375"/>
                      </a:xfrm>
                      <a:prstGeom prst="rect">
                        <a:avLst/>
                      </a:prstGeom>
                    </p:spPr>
                  </p:pic>
                </p:oleObj>
              </mc:Fallback>
            </mc:AlternateContent>
          </a:graphicData>
        </a:graphic>
      </p:graphicFrame>
      <p:pic>
        <p:nvPicPr>
          <p:cNvPr id="1028" name="Picture 4">
            <a:extLst>
              <a:ext uri="{FF2B5EF4-FFF2-40B4-BE49-F238E27FC236}">
                <a16:creationId xmlns:a16="http://schemas.microsoft.com/office/drawing/2014/main" id="{CD728A84-F66C-4A30-8C82-AB0BE27A2F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C1AB20BD-A369-444F-B0C2-387E968BDA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24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62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B7A2-D068-471D-81B2-C236C0F3CEB0}"/>
              </a:ext>
            </a:extLst>
          </p:cNvPr>
          <p:cNvSpPr>
            <a:spLocks noGrp="1"/>
          </p:cNvSpPr>
          <p:nvPr>
            <p:ph type="title"/>
          </p:nvPr>
        </p:nvSpPr>
        <p:spPr/>
        <p:txBody>
          <a:bodyPr/>
          <a:lstStyle/>
          <a:p>
            <a:r>
              <a:rPr lang="en-US" dirty="0"/>
              <a:t>Sample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DBAE16-38FC-413A-A0FF-DE0F4D349F9E}"/>
                  </a:ext>
                </a:extLst>
              </p:cNvPr>
              <p:cNvSpPr>
                <a:spLocks noGrp="1"/>
              </p:cNvSpPr>
              <p:nvPr>
                <p:ph idx="1"/>
              </p:nvPr>
            </p:nvSpPr>
            <p:spPr>
              <a:xfrm>
                <a:off x="838200" y="1465747"/>
                <a:ext cx="10515600" cy="4351338"/>
              </a:xfrm>
            </p:spPr>
            <p:txBody>
              <a:bodyPr>
                <a:normAutofit fontScale="77500" lnSpcReduction="20000"/>
              </a:bodyPr>
              <a:lstStyle/>
              <a:p>
                <a:r>
                  <a:rPr lang="en-US" sz="3100" dirty="0"/>
                  <a:t>The </a:t>
                </a:r>
                <a:r>
                  <a:rPr lang="en-US" sz="3100" i="1" dirty="0">
                    <a:solidFill>
                      <a:srgbClr val="C00000"/>
                    </a:solidFill>
                  </a:rPr>
                  <a:t>Sample variance</a:t>
                </a:r>
                <a:r>
                  <a:rPr lang="en-US" sz="3100" dirty="0"/>
                  <a:t> is given by</a:t>
                </a:r>
              </a:p>
              <a:p>
                <a:pPr marL="0" indent="0">
                  <a:buNone/>
                </a:pPr>
                <a:endParaRPr lang="en-US" sz="3100" dirty="0"/>
              </a:p>
              <a:p>
                <a:pPr marL="0" indent="0">
                  <a:buNone/>
                </a:pPr>
                <a14:m>
                  <m:oMathPara xmlns:m="http://schemas.openxmlformats.org/officeDocument/2006/math">
                    <m:oMathParaPr>
                      <m:jc m:val="left"/>
                    </m:oMathParaPr>
                    <m:oMath xmlns:m="http://schemas.openxmlformats.org/officeDocument/2006/math">
                      <m:r>
                        <m:rPr>
                          <m:nor/>
                        </m:rPr>
                        <a:rPr lang="en-US" sz="3100" dirty="0">
                          <a:solidFill>
                            <a:srgbClr val="0000FF"/>
                          </a:solidFill>
                          <a:sym typeface="Wingdings" panose="05000000000000000000" pitchFamily="2" charset="2"/>
                        </a:rPr>
                        <m:t>s</m:t>
                      </m:r>
                      <m:r>
                        <m:rPr>
                          <m:nor/>
                        </m:rPr>
                        <a:rPr lang="en-US" sz="3100" baseline="30000" dirty="0">
                          <a:solidFill>
                            <a:srgbClr val="0000FF"/>
                          </a:solidFill>
                          <a:sym typeface="Wingdings" panose="05000000000000000000" pitchFamily="2" charset="2"/>
                        </a:rPr>
                        <m:t>2</m:t>
                      </m:r>
                      <m:r>
                        <a:rPr lang="en-US" sz="3100" i="1">
                          <a:solidFill>
                            <a:srgbClr val="0000FF"/>
                          </a:solidFill>
                          <a:latin typeface="Cambria Math" panose="02040503050406030204" pitchFamily="18" charset="0"/>
                        </a:rPr>
                        <m:t>=</m:t>
                      </m:r>
                      <m:f>
                        <m:fPr>
                          <m:ctrlPr>
                            <a:rPr lang="en-US" sz="3100" i="1">
                              <a:solidFill>
                                <a:srgbClr val="0000FF"/>
                              </a:solidFill>
                              <a:latin typeface="Cambria Math" panose="02040503050406030204" pitchFamily="18" charset="0"/>
                            </a:rPr>
                          </m:ctrlPr>
                        </m:fPr>
                        <m:num>
                          <m:r>
                            <m:rPr>
                              <m:nor/>
                            </m:rPr>
                            <a:rPr lang="en-US" sz="3100" dirty="0">
                              <a:solidFill>
                                <a:srgbClr val="0000FF"/>
                              </a:solidFill>
                            </a:rPr>
                            <m:t>(</m:t>
                          </m:r>
                          <m:r>
                            <m:rPr>
                              <m:nor/>
                            </m:rPr>
                            <a:rPr lang="en-US" sz="3100" dirty="0">
                              <a:solidFill>
                                <a:srgbClr val="0000FF"/>
                              </a:solidFill>
                            </a:rPr>
                            <m:t>x</m:t>
                          </m:r>
                          <m:r>
                            <m:rPr>
                              <m:nor/>
                            </m:rPr>
                            <a:rPr lang="en-US" sz="3100" baseline="-25000" dirty="0">
                              <a:solidFill>
                                <a:srgbClr val="0000FF"/>
                              </a:solidFill>
                            </a:rPr>
                            <m:t>1</m:t>
                          </m:r>
                          <m:r>
                            <m:rPr>
                              <m:nor/>
                            </m:rPr>
                            <a:rPr lang="en-US" sz="3100" dirty="0">
                              <a:solidFill>
                                <a:srgbClr val="0000FF"/>
                              </a:solidFill>
                            </a:rPr>
                            <m:t> − </m:t>
                          </m:r>
                          <m:acc>
                            <m:accPr>
                              <m:chr m:val="̅"/>
                              <m:ctrlPr>
                                <a:rPr lang="en-US" sz="3100" i="1">
                                  <a:solidFill>
                                    <a:srgbClr val="0000FF"/>
                                  </a:solidFill>
                                  <a:latin typeface="Cambria Math" panose="02040503050406030204" pitchFamily="18" charset="0"/>
                                </a:rPr>
                              </m:ctrlPr>
                            </m:accPr>
                            <m:e>
                              <m:r>
                                <m:rPr>
                                  <m:nor/>
                                </m:rPr>
                                <a:rPr lang="en-US" sz="3100" dirty="0">
                                  <a:solidFill>
                                    <a:srgbClr val="0000FF"/>
                                  </a:solidFill>
                                </a:rPr>
                                <m:t>x</m:t>
                              </m:r>
                            </m:e>
                          </m:acc>
                          <m:r>
                            <m:rPr>
                              <m:nor/>
                            </m:rPr>
                            <a:rPr lang="en-US" sz="3100" dirty="0">
                              <a:solidFill>
                                <a:srgbClr val="0000FF"/>
                              </a:solidFill>
                            </a:rPr>
                            <m:t>)</m:t>
                          </m:r>
                          <m:r>
                            <m:rPr>
                              <m:nor/>
                            </m:rPr>
                            <a:rPr lang="en-US" sz="3100" baseline="30000" dirty="0">
                              <a:solidFill>
                                <a:srgbClr val="0000FF"/>
                              </a:solidFill>
                            </a:rPr>
                            <m:t>2</m:t>
                          </m:r>
                          <m:r>
                            <m:rPr>
                              <m:nor/>
                            </m:rPr>
                            <a:rPr lang="en-US" sz="3100" dirty="0">
                              <a:solidFill>
                                <a:srgbClr val="0000FF"/>
                              </a:solidFill>
                            </a:rPr>
                            <m:t> + (</m:t>
                          </m:r>
                          <m:r>
                            <m:rPr>
                              <m:nor/>
                            </m:rPr>
                            <a:rPr lang="en-US" sz="3100" dirty="0">
                              <a:solidFill>
                                <a:srgbClr val="0000FF"/>
                              </a:solidFill>
                            </a:rPr>
                            <m:t>x</m:t>
                          </m:r>
                          <m:r>
                            <m:rPr>
                              <m:nor/>
                            </m:rPr>
                            <a:rPr lang="en-US" sz="3100" baseline="-25000" dirty="0">
                              <a:solidFill>
                                <a:srgbClr val="0000FF"/>
                              </a:solidFill>
                            </a:rPr>
                            <m:t>2</m:t>
                          </m:r>
                          <m:r>
                            <m:rPr>
                              <m:nor/>
                            </m:rPr>
                            <a:rPr lang="en-US" sz="3100" dirty="0">
                              <a:solidFill>
                                <a:srgbClr val="0000FF"/>
                              </a:solidFill>
                            </a:rPr>
                            <m:t> − </m:t>
                          </m:r>
                          <m:acc>
                            <m:accPr>
                              <m:chr m:val="̅"/>
                              <m:ctrlPr>
                                <a:rPr lang="en-US" sz="3100" i="1">
                                  <a:solidFill>
                                    <a:srgbClr val="0000FF"/>
                                  </a:solidFill>
                                  <a:latin typeface="Cambria Math" panose="02040503050406030204" pitchFamily="18" charset="0"/>
                                </a:rPr>
                              </m:ctrlPr>
                            </m:accPr>
                            <m:e>
                              <m:r>
                                <m:rPr>
                                  <m:nor/>
                                </m:rPr>
                                <a:rPr lang="en-US" sz="3100" dirty="0">
                                  <a:solidFill>
                                    <a:srgbClr val="0000FF"/>
                                  </a:solidFill>
                                </a:rPr>
                                <m:t>x</m:t>
                              </m:r>
                            </m:e>
                          </m:acc>
                          <m:r>
                            <m:rPr>
                              <m:nor/>
                            </m:rPr>
                            <a:rPr lang="en-US" sz="3100" dirty="0">
                              <a:solidFill>
                                <a:srgbClr val="0000FF"/>
                              </a:solidFill>
                            </a:rPr>
                            <m:t>)</m:t>
                          </m:r>
                          <m:r>
                            <m:rPr>
                              <m:nor/>
                            </m:rPr>
                            <a:rPr lang="en-US" sz="3100" baseline="30000" dirty="0">
                              <a:solidFill>
                                <a:srgbClr val="0000FF"/>
                              </a:solidFill>
                            </a:rPr>
                            <m:t>2</m:t>
                          </m:r>
                          <m:r>
                            <m:rPr>
                              <m:nor/>
                            </m:rPr>
                            <a:rPr lang="en-US" sz="3100" dirty="0">
                              <a:solidFill>
                                <a:srgbClr val="0000FF"/>
                              </a:solidFill>
                            </a:rPr>
                            <m:t> + … + (</m:t>
                          </m:r>
                          <m:r>
                            <m:rPr>
                              <m:nor/>
                            </m:rPr>
                            <a:rPr lang="en-US" sz="3100" dirty="0" err="1">
                              <a:solidFill>
                                <a:srgbClr val="0000FF"/>
                              </a:solidFill>
                            </a:rPr>
                            <m:t>x</m:t>
                          </m:r>
                          <m:r>
                            <m:rPr>
                              <m:nor/>
                            </m:rPr>
                            <a:rPr lang="en-US" sz="3100" baseline="-25000" dirty="0" err="1">
                              <a:solidFill>
                                <a:srgbClr val="0000FF"/>
                              </a:solidFill>
                            </a:rPr>
                            <m:t>n</m:t>
                          </m:r>
                          <m:r>
                            <m:rPr>
                              <m:nor/>
                            </m:rPr>
                            <a:rPr lang="en-US" sz="3100" dirty="0">
                              <a:solidFill>
                                <a:srgbClr val="0000FF"/>
                              </a:solidFill>
                            </a:rPr>
                            <m:t> − </m:t>
                          </m:r>
                          <m:acc>
                            <m:accPr>
                              <m:chr m:val="̅"/>
                              <m:ctrlPr>
                                <a:rPr lang="en-US" sz="3100" i="1">
                                  <a:solidFill>
                                    <a:srgbClr val="0000FF"/>
                                  </a:solidFill>
                                  <a:latin typeface="Cambria Math" panose="02040503050406030204" pitchFamily="18" charset="0"/>
                                </a:rPr>
                              </m:ctrlPr>
                            </m:accPr>
                            <m:e>
                              <m:r>
                                <m:rPr>
                                  <m:nor/>
                                </m:rPr>
                                <a:rPr lang="en-US" sz="3100" dirty="0">
                                  <a:solidFill>
                                    <a:srgbClr val="0000FF"/>
                                  </a:solidFill>
                                </a:rPr>
                                <m:t>x</m:t>
                              </m:r>
                            </m:e>
                          </m:acc>
                          <m:r>
                            <m:rPr>
                              <m:nor/>
                            </m:rPr>
                            <a:rPr lang="en-US" sz="3100" dirty="0">
                              <a:solidFill>
                                <a:srgbClr val="0000FF"/>
                              </a:solidFill>
                            </a:rPr>
                            <m:t>)</m:t>
                          </m:r>
                          <m:r>
                            <m:rPr>
                              <m:nor/>
                            </m:rPr>
                            <a:rPr lang="en-US" sz="3100" baseline="30000" dirty="0">
                              <a:solidFill>
                                <a:srgbClr val="0000FF"/>
                              </a:solidFill>
                            </a:rPr>
                            <m:t>2</m:t>
                          </m:r>
                        </m:num>
                        <m:den>
                          <m:r>
                            <m:rPr>
                              <m:nor/>
                            </m:rPr>
                            <a:rPr lang="en-US" sz="3100" dirty="0">
                              <a:solidFill>
                                <a:srgbClr val="0000FF"/>
                              </a:solidFill>
                            </a:rPr>
                            <m:t>n</m:t>
                          </m:r>
                          <m:r>
                            <a:rPr lang="en-US" sz="3100" i="1">
                              <a:solidFill>
                                <a:srgbClr val="0000FF"/>
                              </a:solidFill>
                              <a:latin typeface="Cambria Math" panose="02040503050406030204" pitchFamily="18" charset="0"/>
                            </a:rPr>
                            <m:t>−</m:t>
                          </m:r>
                          <m:r>
                            <m:rPr>
                              <m:nor/>
                            </m:rPr>
                            <a:rPr lang="en-US" sz="3100" dirty="0">
                              <a:solidFill>
                                <a:srgbClr val="0000FF"/>
                              </a:solidFill>
                            </a:rPr>
                            <m:t>1</m:t>
                          </m:r>
                        </m:den>
                      </m:f>
                    </m:oMath>
                  </m:oMathPara>
                </a14:m>
                <a:endParaRPr lang="en-US" sz="3100" dirty="0">
                  <a:solidFill>
                    <a:srgbClr val="0000FF"/>
                  </a:solidFill>
                </a:endParaRPr>
              </a:p>
              <a:p>
                <a:r>
                  <a:rPr lang="en-US" dirty="0">
                    <a:solidFill>
                      <a:srgbClr val="C00000"/>
                    </a:solidFill>
                  </a:rPr>
                  <a:t>Ex.</a:t>
                </a:r>
                <a:r>
                  <a:rPr lang="en-US" dirty="0"/>
                  <a:t> (CPU time, x</a:t>
                </a:r>
                <a:r>
                  <a:rPr lang="en-US" baseline="-25000" dirty="0"/>
                  <a:t>i</a:t>
                </a:r>
                <a:r>
                  <a:rPr lang="en-US" dirty="0"/>
                  <a:t>)</a:t>
                </a:r>
              </a:p>
              <a:p>
                <a:pPr marL="0" indent="0">
                  <a:buNone/>
                </a:pPr>
                <a:r>
                  <a:rPr lang="en-US" dirty="0"/>
                  <a:t>70 36 43 69 82 48 34 62 35 15 59 139 46 37 42 </a:t>
                </a:r>
              </a:p>
              <a:p>
                <a:pPr marL="0" indent="0">
                  <a:buNone/>
                </a:pPr>
                <a:r>
                  <a:rPr lang="en-US" dirty="0"/>
                  <a:t>30 55 56 36 82 38 89 54 25 35 24 22 9 56 19.</a:t>
                </a:r>
              </a:p>
              <a:p>
                <a:pPr marL="0" indent="0">
                  <a:buNone/>
                </a:pPr>
                <a:r>
                  <a:rPr lang="en-US" dirty="0"/>
                  <a:t>We have </a:t>
                </a:r>
                <a:r>
                  <a:rPr lang="en-US" dirty="0">
                    <a:solidFill>
                      <a:srgbClr val="3333CC"/>
                    </a:solidFill>
                  </a:rPr>
                  <a:t>n = 30 </a:t>
                </a:r>
                <a:r>
                  <a:rPr lang="en-US" dirty="0"/>
                  <a:t>and the sample mean is</a:t>
                </a:r>
              </a:p>
              <a:p>
                <a:pPr marL="0" indent="0" algn="l">
                  <a:buNone/>
                </a:pPr>
                <a14:m>
                  <m:oMath xmlns:m="http://schemas.openxmlformats.org/officeDocument/2006/math">
                    <m:acc>
                      <m:accPr>
                        <m:chr m:val="̅"/>
                        <m:ctrlPr>
                          <a:rPr lang="en-US" i="1">
                            <a:solidFill>
                              <a:srgbClr val="3333CC"/>
                            </a:solidFill>
                            <a:latin typeface="Cambria Math" panose="02040503050406030204" pitchFamily="18" charset="0"/>
                          </a:rPr>
                        </m:ctrlPr>
                      </m:accPr>
                      <m:e>
                        <m:r>
                          <m:rPr>
                            <m:nor/>
                          </m:rPr>
                          <a:rPr lang="en-US" dirty="0">
                            <a:solidFill>
                              <a:srgbClr val="3333CC"/>
                            </a:solidFill>
                          </a:rPr>
                          <m:t>x</m:t>
                        </m:r>
                      </m:e>
                    </m:acc>
                    <m:r>
                      <a:rPr lang="en-US" i="1">
                        <a:solidFill>
                          <a:srgbClr val="3333CC"/>
                        </a:solidFill>
                        <a:latin typeface="Cambria Math" panose="02040503050406030204" pitchFamily="18" charset="0"/>
                      </a:rPr>
                      <m:t>=</m:t>
                    </m:r>
                  </m:oMath>
                </a14:m>
                <a:r>
                  <a:rPr lang="en-US" dirty="0">
                    <a:solidFill>
                      <a:srgbClr val="3333CC"/>
                    </a:solidFill>
                  </a:rPr>
                  <a:t> 48.2333</a:t>
                </a:r>
                <a:r>
                  <a:rPr lang="en-US" dirty="0"/>
                  <a:t>,</a:t>
                </a:r>
              </a:p>
              <a:p>
                <a:pPr>
                  <a:buFont typeface="Wingdings" panose="05000000000000000000" pitchFamily="2" charset="2"/>
                  <a:buChar char="è"/>
                </a:pPr>
                <a:r>
                  <a:rPr lang="en-US" dirty="0">
                    <a:sym typeface="Wingdings" panose="05000000000000000000" pitchFamily="2" charset="2"/>
                  </a:rPr>
                  <a:t> The </a:t>
                </a:r>
                <a:r>
                  <a:rPr lang="en-US" i="1" dirty="0">
                    <a:solidFill>
                      <a:srgbClr val="C00000"/>
                    </a:solidFill>
                    <a:sym typeface="Wingdings" panose="05000000000000000000" pitchFamily="2" charset="2"/>
                  </a:rPr>
                  <a:t>sample variance </a:t>
                </a:r>
                <a:r>
                  <a:rPr lang="en-US" dirty="0">
                    <a:solidFill>
                      <a:srgbClr val="0000FF"/>
                    </a:solidFill>
                    <a:sym typeface="Wingdings" panose="05000000000000000000" pitchFamily="2" charset="2"/>
                  </a:rPr>
                  <a:t>s</a:t>
                </a:r>
                <a:r>
                  <a:rPr lang="en-US" baseline="30000" dirty="0">
                    <a:solidFill>
                      <a:srgbClr val="0000FF"/>
                    </a:solidFill>
                    <a:sym typeface="Wingdings" panose="05000000000000000000" pitchFamily="2" charset="2"/>
                  </a:rPr>
                  <a:t>2</a:t>
                </a:r>
                <a:r>
                  <a:rPr lang="en-US" dirty="0">
                    <a:solidFill>
                      <a:srgbClr val="0000FF"/>
                    </a:solidFill>
                    <a:sym typeface="Wingdings" panose="05000000000000000000" pitchFamily="2" charset="2"/>
                  </a:rPr>
                  <a:t> = 703.1476 </a:t>
                </a:r>
                <a:r>
                  <a:rPr lang="en-US" dirty="0">
                    <a:sym typeface="Wingdings" panose="05000000000000000000" pitchFamily="2" charset="2"/>
                  </a:rPr>
                  <a:t>(sec</a:t>
                </a:r>
                <a:r>
                  <a:rPr lang="en-US" baseline="30000" dirty="0">
                    <a:sym typeface="Wingdings" panose="05000000000000000000" pitchFamily="2" charset="2"/>
                  </a:rPr>
                  <a:t>2</a:t>
                </a:r>
                <a:r>
                  <a:rPr lang="en-US" dirty="0">
                    <a:sym typeface="Wingdings" panose="05000000000000000000" pitchFamily="2" charset="2"/>
                  </a:rPr>
                  <a:t>)</a:t>
                </a:r>
              </a:p>
              <a:p>
                <a:pPr>
                  <a:buFont typeface="Wingdings" panose="05000000000000000000" pitchFamily="2" charset="2"/>
                  <a:buChar char="è"/>
                </a:pPr>
                <a:r>
                  <a:rPr lang="en-US" dirty="0">
                    <a:sym typeface="Wingdings" panose="05000000000000000000" pitchFamily="2" charset="2"/>
                  </a:rPr>
                  <a:t> The </a:t>
                </a:r>
                <a:r>
                  <a:rPr lang="en-US" i="1" dirty="0">
                    <a:solidFill>
                      <a:srgbClr val="C00000"/>
                    </a:solidFill>
                    <a:sym typeface="Wingdings" panose="05000000000000000000" pitchFamily="2" charset="2"/>
                  </a:rPr>
                  <a:t>sample standard deviation</a:t>
                </a:r>
                <a:r>
                  <a:rPr lang="en-US" dirty="0">
                    <a:sym typeface="Wingdings" panose="05000000000000000000" pitchFamily="2" charset="2"/>
                  </a:rPr>
                  <a:t> is </a:t>
                </a:r>
              </a:p>
              <a:p>
                <a:pPr marL="0" indent="0">
                  <a:buNone/>
                </a:pPr>
                <a:r>
                  <a:rPr lang="en-US" dirty="0">
                    <a:solidFill>
                      <a:srgbClr val="0000FF"/>
                    </a:solidFill>
                    <a:sym typeface="Wingdings" panose="05000000000000000000" pitchFamily="2" charset="2"/>
                  </a:rPr>
                  <a:t>s = 26.52 </a:t>
                </a:r>
                <a:r>
                  <a:rPr lang="en-US" dirty="0">
                    <a:sym typeface="Wingdings" panose="05000000000000000000" pitchFamily="2" charset="2"/>
                  </a:rPr>
                  <a:t>sec</a:t>
                </a:r>
                <a:endParaRPr lang="en-US" dirty="0"/>
              </a:p>
              <a:p>
                <a:endParaRPr lang="en-US" dirty="0"/>
              </a:p>
            </p:txBody>
          </p:sp>
        </mc:Choice>
        <mc:Fallback xmlns="">
          <p:sp>
            <p:nvSpPr>
              <p:cNvPr id="3" name="Content Placeholder 2">
                <a:extLst>
                  <a:ext uri="{FF2B5EF4-FFF2-40B4-BE49-F238E27FC236}">
                    <a16:creationId xmlns:a16="http://schemas.microsoft.com/office/drawing/2014/main" id="{33DBAE16-38FC-413A-A0FF-DE0F4D349F9E}"/>
                  </a:ext>
                </a:extLst>
              </p:cNvPr>
              <p:cNvSpPr>
                <a:spLocks noGrp="1" noRot="1" noChangeAspect="1" noMove="1" noResize="1" noEditPoints="1" noAdjustHandles="1" noChangeArrowheads="1" noChangeShapeType="1" noTextEdit="1"/>
              </p:cNvSpPr>
              <p:nvPr>
                <p:ph idx="1"/>
              </p:nvPr>
            </p:nvSpPr>
            <p:spPr>
              <a:xfrm>
                <a:off x="838200" y="1465747"/>
                <a:ext cx="10515600" cy="4351338"/>
              </a:xfrm>
              <a:blipFill>
                <a:blip r:embed="rId2"/>
                <a:stretch>
                  <a:fillRect l="-812" t="-3361" b="-840"/>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C531EFC5-2D0C-41AB-94DD-2E9F46BD05CF}"/>
              </a:ext>
            </a:extLst>
          </p:cNvPr>
          <p:cNvGrpSpPr/>
          <p:nvPr/>
        </p:nvGrpSpPr>
        <p:grpSpPr>
          <a:xfrm>
            <a:off x="7493887" y="779241"/>
            <a:ext cx="3202606" cy="5315855"/>
            <a:chOff x="3076380" y="1205254"/>
            <a:chExt cx="3202606" cy="5315856"/>
          </a:xfrm>
        </p:grpSpPr>
        <p:pic>
          <p:nvPicPr>
            <p:cNvPr id="9" name="Picture 8">
              <a:extLst>
                <a:ext uri="{FF2B5EF4-FFF2-40B4-BE49-F238E27FC236}">
                  <a16:creationId xmlns:a16="http://schemas.microsoft.com/office/drawing/2014/main" id="{EBEFD7AA-2CF4-41CC-8DF5-040CEF5D0550}"/>
                </a:ext>
              </a:extLst>
            </p:cNvPr>
            <p:cNvPicPr>
              <a:picLocks noChangeAspect="1"/>
            </p:cNvPicPr>
            <p:nvPr/>
          </p:nvPicPr>
          <p:blipFill>
            <a:blip r:embed="rId3"/>
            <a:stretch>
              <a:fillRect/>
            </a:stretch>
          </p:blipFill>
          <p:spPr>
            <a:xfrm>
              <a:off x="3151476" y="1596661"/>
              <a:ext cx="3086424" cy="1944870"/>
            </a:xfrm>
            <a:prstGeom prst="rect">
              <a:avLst/>
            </a:prstGeom>
          </p:spPr>
        </p:pic>
        <p:pic>
          <p:nvPicPr>
            <p:cNvPr id="10" name="Picture 9">
              <a:extLst>
                <a:ext uri="{FF2B5EF4-FFF2-40B4-BE49-F238E27FC236}">
                  <a16:creationId xmlns:a16="http://schemas.microsoft.com/office/drawing/2014/main" id="{8E7D60CB-49A6-46CA-ADE0-39E65F26AA17}"/>
                </a:ext>
              </a:extLst>
            </p:cNvPr>
            <p:cNvPicPr>
              <a:picLocks noChangeAspect="1"/>
            </p:cNvPicPr>
            <p:nvPr/>
          </p:nvPicPr>
          <p:blipFill>
            <a:blip r:embed="rId4"/>
            <a:stretch>
              <a:fillRect/>
            </a:stretch>
          </p:blipFill>
          <p:spPr>
            <a:xfrm>
              <a:off x="3151476" y="4262689"/>
              <a:ext cx="3094256" cy="1827212"/>
            </a:xfrm>
            <a:prstGeom prst="rect">
              <a:avLst/>
            </a:prstGeom>
          </p:spPr>
        </p:pic>
        <p:sp>
          <p:nvSpPr>
            <p:cNvPr id="11" name="TextBox 10">
              <a:extLst>
                <a:ext uri="{FF2B5EF4-FFF2-40B4-BE49-F238E27FC236}">
                  <a16:creationId xmlns:a16="http://schemas.microsoft.com/office/drawing/2014/main" id="{F3085B9E-4AEA-48EE-B0B2-21099B3CA99E}"/>
                </a:ext>
              </a:extLst>
            </p:cNvPr>
            <p:cNvSpPr txBox="1"/>
            <p:nvPr/>
          </p:nvSpPr>
          <p:spPr>
            <a:xfrm>
              <a:off x="4232134" y="3339359"/>
              <a:ext cx="248786" cy="923330"/>
            </a:xfrm>
            <a:prstGeom prst="rect">
              <a:avLst/>
            </a:prstGeom>
            <a:noFill/>
          </p:spPr>
          <p:txBody>
            <a:bodyPr wrap="none" rtlCol="0">
              <a:spAutoFit/>
            </a:bodyPr>
            <a:lstStyle/>
            <a:p>
              <a:r>
                <a:rPr lang="en-US" b="1" dirty="0"/>
                <a:t>.</a:t>
              </a:r>
            </a:p>
            <a:p>
              <a:r>
                <a:rPr lang="en-US" b="1" dirty="0"/>
                <a:t>.</a:t>
              </a:r>
            </a:p>
            <a:p>
              <a:r>
                <a:rPr lang="en-US" b="1" dirty="0"/>
                <a:t>.</a:t>
              </a:r>
            </a:p>
          </p:txBody>
        </p:sp>
        <p:cxnSp>
          <p:nvCxnSpPr>
            <p:cNvPr id="12" name="Straight Connector 11">
              <a:extLst>
                <a:ext uri="{FF2B5EF4-FFF2-40B4-BE49-F238E27FC236}">
                  <a16:creationId xmlns:a16="http://schemas.microsoft.com/office/drawing/2014/main" id="{35AD19BB-425D-4677-8074-BEC7BE1D40BE}"/>
                </a:ext>
              </a:extLst>
            </p:cNvPr>
            <p:cNvCxnSpPr>
              <a:cxnSpLocks/>
            </p:cNvCxnSpPr>
            <p:nvPr/>
          </p:nvCxnSpPr>
          <p:spPr>
            <a:xfrm>
              <a:off x="3076380" y="6079510"/>
              <a:ext cx="319044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5D5891-ABF4-4DF8-9578-0E7345B2B0EB}"/>
                    </a:ext>
                  </a:extLst>
                </p:cNvPr>
                <p:cNvSpPr txBox="1"/>
                <p:nvPr/>
              </p:nvSpPr>
              <p:spPr>
                <a:xfrm>
                  <a:off x="3492646" y="1205254"/>
                  <a:ext cx="2627642" cy="369332"/>
                </a:xfrm>
                <a:prstGeom prst="rect">
                  <a:avLst/>
                </a:prstGeom>
                <a:solidFill>
                  <a:schemeClr val="accent5">
                    <a:lumMod val="40000"/>
                    <a:lumOff val="60000"/>
                  </a:schemeClr>
                </a:solidFill>
              </p:spPr>
              <p:txBody>
                <a:bodyPr wrap="none" rtlCol="0">
                  <a:spAutoFit/>
                </a:bodyPr>
                <a:lstStyle/>
                <a:p>
                  <a:r>
                    <a:rPr lang="en-US" dirty="0"/>
                    <a:t>x</a:t>
                  </a:r>
                  <a:r>
                    <a:rPr lang="en-US" baseline="-25000" dirty="0"/>
                    <a:t>i</a:t>
                  </a:r>
                  <a:r>
                    <a:rPr lang="en-US" dirty="0"/>
                    <a:t>        (x</a:t>
                  </a:r>
                  <a:r>
                    <a:rPr lang="en-US" baseline="-25000" dirty="0"/>
                    <a:t>i</a:t>
                  </a:r>
                  <a:r>
                    <a:rPr lang="en-US" dirty="0"/>
                    <a:t> - </a:t>
                  </a:r>
                  <a14:m>
                    <m:oMath xmlns:m="http://schemas.openxmlformats.org/officeDocument/2006/math">
                      <m:acc>
                        <m:accPr>
                          <m:chr m:val="̅"/>
                          <m:ctrlPr>
                            <a:rPr lang="en-US" i="1">
                              <a:latin typeface="Cambria Math" panose="02040503050406030204" pitchFamily="18" charset="0"/>
                            </a:rPr>
                          </m:ctrlPr>
                        </m:accPr>
                        <m:e>
                          <m:r>
                            <m:rPr>
                              <m:nor/>
                            </m:rPr>
                            <a:rPr lang="en-US" dirty="0"/>
                            <m:t>x</m:t>
                          </m:r>
                        </m:e>
                      </m:acc>
                    </m:oMath>
                  </a14:m>
                  <a:r>
                    <a:rPr lang="en-US" dirty="0"/>
                    <a:t>)       (x</a:t>
                  </a:r>
                  <a:r>
                    <a:rPr lang="en-US" baseline="-25000" dirty="0"/>
                    <a:t>i</a:t>
                  </a:r>
                  <a:r>
                    <a:rPr lang="en-US" dirty="0"/>
                    <a:t> - </a:t>
                  </a:r>
                  <a14:m>
                    <m:oMath xmlns:m="http://schemas.openxmlformats.org/officeDocument/2006/math">
                      <m:acc>
                        <m:accPr>
                          <m:chr m:val="̅"/>
                          <m:ctrlPr>
                            <a:rPr lang="en-US" i="1">
                              <a:latin typeface="Cambria Math" panose="02040503050406030204" pitchFamily="18" charset="0"/>
                            </a:rPr>
                          </m:ctrlPr>
                        </m:accPr>
                        <m:e>
                          <m:r>
                            <m:rPr>
                              <m:nor/>
                            </m:rPr>
                            <a:rPr lang="en-US" dirty="0"/>
                            <m:t>x</m:t>
                          </m:r>
                        </m:e>
                      </m:acc>
                    </m:oMath>
                  </a14:m>
                  <a:r>
                    <a:rPr lang="en-US" dirty="0"/>
                    <a:t>)</a:t>
                  </a:r>
                  <a:r>
                    <a:rPr lang="en-US" baseline="30000" dirty="0"/>
                    <a:t>2</a:t>
                  </a:r>
                </a:p>
              </p:txBody>
            </p:sp>
          </mc:Choice>
          <mc:Fallback xmlns="">
            <p:sp>
              <p:nvSpPr>
                <p:cNvPr id="13" name="TextBox 12">
                  <a:extLst>
                    <a:ext uri="{FF2B5EF4-FFF2-40B4-BE49-F238E27FC236}">
                      <a16:creationId xmlns:a16="http://schemas.microsoft.com/office/drawing/2014/main" id="{5A5D5891-ABF4-4DF8-9578-0E7345B2B0EB}"/>
                    </a:ext>
                  </a:extLst>
                </p:cNvPr>
                <p:cNvSpPr txBox="1">
                  <a:spLocks noRot="1" noChangeAspect="1" noMove="1" noResize="1" noEditPoints="1" noAdjustHandles="1" noChangeArrowheads="1" noChangeShapeType="1" noTextEdit="1"/>
                </p:cNvSpPr>
                <p:nvPr/>
              </p:nvSpPr>
              <p:spPr>
                <a:xfrm>
                  <a:off x="3492646" y="1205254"/>
                  <a:ext cx="2627642" cy="369332"/>
                </a:xfrm>
                <a:prstGeom prst="rect">
                  <a:avLst/>
                </a:prstGeom>
                <a:blipFill>
                  <a:blip r:embed="rId5"/>
                  <a:stretch>
                    <a:fillRect l="-2088" t="-10000" r="-208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5E9DC-0AB5-42B4-9905-5395E6B18C36}"/>
                    </a:ext>
                  </a:extLst>
                </p:cNvPr>
                <p:cNvSpPr txBox="1"/>
                <p:nvPr/>
              </p:nvSpPr>
              <p:spPr>
                <a:xfrm>
                  <a:off x="3492646" y="6151778"/>
                  <a:ext cx="2786340" cy="369332"/>
                </a:xfrm>
                <a:prstGeom prst="rect">
                  <a:avLst/>
                </a:prstGeom>
                <a:solidFill>
                  <a:schemeClr val="accent5">
                    <a:lumMod val="40000"/>
                    <a:lumOff val="60000"/>
                  </a:schemeClr>
                </a:solidFill>
              </p:spPr>
              <p:txBody>
                <a:bodyPr wrap="none" rtlCol="0">
                  <a:spAutoFit/>
                </a:bodyPr>
                <a:lstStyle/>
                <a:p>
                  <a:r>
                    <a:rPr lang="en-US" dirty="0">
                      <a:sym typeface="Symbol" panose="05050102010706020507" pitchFamily="18" charset="2"/>
                    </a:rPr>
                    <a:t></a:t>
                  </a:r>
                  <a:r>
                    <a:rPr lang="en-US" dirty="0"/>
                    <a:t>x</a:t>
                  </a:r>
                  <a:r>
                    <a:rPr lang="en-US" baseline="-25000" dirty="0"/>
                    <a:t>i</a:t>
                  </a:r>
                  <a:r>
                    <a:rPr lang="en-US" dirty="0"/>
                    <a:t>   </a:t>
                  </a:r>
                  <a:r>
                    <a:rPr lang="en-US" dirty="0">
                      <a:sym typeface="Symbol" panose="05050102010706020507" pitchFamily="18" charset="2"/>
                    </a:rPr>
                    <a:t></a:t>
                  </a:r>
                  <a:r>
                    <a:rPr lang="en-US" dirty="0"/>
                    <a:t>(x</a:t>
                  </a:r>
                  <a:r>
                    <a:rPr lang="en-US" baseline="-25000" dirty="0"/>
                    <a:t>i</a:t>
                  </a:r>
                  <a:r>
                    <a:rPr lang="en-US" dirty="0"/>
                    <a:t> - </a:t>
                  </a:r>
                  <a14:m>
                    <m:oMath xmlns:m="http://schemas.openxmlformats.org/officeDocument/2006/math">
                      <m:acc>
                        <m:accPr>
                          <m:chr m:val="̅"/>
                          <m:ctrlPr>
                            <a:rPr lang="en-US" i="1">
                              <a:latin typeface="Cambria Math" panose="02040503050406030204" pitchFamily="18" charset="0"/>
                            </a:rPr>
                          </m:ctrlPr>
                        </m:accPr>
                        <m:e>
                          <m:r>
                            <m:rPr>
                              <m:nor/>
                            </m:rPr>
                            <a:rPr lang="en-US" dirty="0"/>
                            <m:t>x</m:t>
                          </m:r>
                        </m:e>
                      </m:acc>
                    </m:oMath>
                  </a14:m>
                  <a:r>
                    <a:rPr lang="en-US" dirty="0"/>
                    <a:t>)=0   </a:t>
                  </a:r>
                  <a:r>
                    <a:rPr lang="en-US" dirty="0">
                      <a:sym typeface="Symbol" panose="05050102010706020507" pitchFamily="18" charset="2"/>
                    </a:rPr>
                    <a:t></a:t>
                  </a:r>
                  <a:r>
                    <a:rPr lang="en-US" dirty="0"/>
                    <a:t>(x</a:t>
                  </a:r>
                  <a:r>
                    <a:rPr lang="en-US" baseline="-25000" dirty="0"/>
                    <a:t>i</a:t>
                  </a:r>
                  <a:r>
                    <a:rPr lang="en-US" dirty="0"/>
                    <a:t> - </a:t>
                  </a:r>
                  <a14:m>
                    <m:oMath xmlns:m="http://schemas.openxmlformats.org/officeDocument/2006/math">
                      <m:acc>
                        <m:accPr>
                          <m:chr m:val="̅"/>
                          <m:ctrlPr>
                            <a:rPr lang="en-US" i="1">
                              <a:latin typeface="Cambria Math" panose="02040503050406030204" pitchFamily="18" charset="0"/>
                            </a:rPr>
                          </m:ctrlPr>
                        </m:accPr>
                        <m:e>
                          <m:r>
                            <m:rPr>
                              <m:nor/>
                            </m:rPr>
                            <a:rPr lang="en-US" dirty="0"/>
                            <m:t>x</m:t>
                          </m:r>
                        </m:e>
                      </m:acc>
                    </m:oMath>
                  </a14:m>
                  <a:r>
                    <a:rPr lang="en-US" dirty="0"/>
                    <a:t>)</a:t>
                  </a:r>
                  <a:r>
                    <a:rPr lang="en-US" baseline="30000" dirty="0"/>
                    <a:t>2</a:t>
                  </a:r>
                  <a:r>
                    <a:rPr lang="en-US" dirty="0"/>
                    <a:t> </a:t>
                  </a:r>
                </a:p>
              </p:txBody>
            </p:sp>
          </mc:Choice>
          <mc:Fallback xmlns="">
            <p:sp>
              <p:nvSpPr>
                <p:cNvPr id="14" name="TextBox 13">
                  <a:extLst>
                    <a:ext uri="{FF2B5EF4-FFF2-40B4-BE49-F238E27FC236}">
                      <a16:creationId xmlns:a16="http://schemas.microsoft.com/office/drawing/2014/main" id="{AF45E9DC-0AB5-42B4-9905-5395E6B18C36}"/>
                    </a:ext>
                  </a:extLst>
                </p:cNvPr>
                <p:cNvSpPr txBox="1">
                  <a:spLocks noRot="1" noChangeAspect="1" noMove="1" noResize="1" noEditPoints="1" noAdjustHandles="1" noChangeArrowheads="1" noChangeShapeType="1" noTextEdit="1"/>
                </p:cNvSpPr>
                <p:nvPr/>
              </p:nvSpPr>
              <p:spPr>
                <a:xfrm>
                  <a:off x="3492646" y="6151778"/>
                  <a:ext cx="2786340" cy="369332"/>
                </a:xfrm>
                <a:prstGeom prst="rect">
                  <a:avLst/>
                </a:prstGeom>
                <a:blipFill>
                  <a:blip r:embed="rId6"/>
                  <a:stretch>
                    <a:fillRect l="-1969" t="-8197" b="-26230"/>
                  </a:stretch>
                </a:blipFill>
              </p:spPr>
              <p:txBody>
                <a:bodyPr/>
                <a:lstStyle/>
                <a:p>
                  <a:r>
                    <a:rPr lang="en-US">
                      <a:noFill/>
                    </a:rPr>
                    <a:t> </a:t>
                  </a:r>
                </a:p>
              </p:txBody>
            </p:sp>
          </mc:Fallback>
        </mc:AlternateContent>
      </p:grpSp>
      <p:pic>
        <p:nvPicPr>
          <p:cNvPr id="15" name="Picture 2" descr="R-Programming 1.0.0 Apk (Android 4.0.x - Ice Cream Sandwich) | APK Tools">
            <a:extLst>
              <a:ext uri="{FF2B5EF4-FFF2-40B4-BE49-F238E27FC236}">
                <a16:creationId xmlns:a16="http://schemas.microsoft.com/office/drawing/2014/main" id="{B7F7A4BE-4138-46F8-A3E0-BFF4CEB959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9774" y="5011389"/>
            <a:ext cx="714375" cy="7143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3F0508A-0E9F-41C2-9E7D-1A5307342C4C}"/>
              </a:ext>
            </a:extLst>
          </p:cNvPr>
          <p:cNvSpPr>
            <a:spLocks noGrp="1"/>
          </p:cNvSpPr>
          <p:nvPr>
            <p:ph type="ftr" sz="quarter" idx="11"/>
          </p:nvPr>
        </p:nvSpPr>
        <p:spPr/>
        <p:txBody>
          <a:bodyPr/>
          <a:lstStyle/>
          <a:p>
            <a:r>
              <a:rPr lang="en-US"/>
              <a:t>Chapter 6 - Random Sampling and Data Description</a:t>
            </a:r>
          </a:p>
        </p:txBody>
      </p:sp>
      <p:sp>
        <p:nvSpPr>
          <p:cNvPr id="5" name="Slide Number Placeholder 4">
            <a:extLst>
              <a:ext uri="{FF2B5EF4-FFF2-40B4-BE49-F238E27FC236}">
                <a16:creationId xmlns:a16="http://schemas.microsoft.com/office/drawing/2014/main" id="{3C607BC6-78F3-47AB-A9C5-580E474C49BD}"/>
              </a:ext>
            </a:extLst>
          </p:cNvPr>
          <p:cNvSpPr>
            <a:spLocks noGrp="1"/>
          </p:cNvSpPr>
          <p:nvPr>
            <p:ph type="sldNum" sz="quarter" idx="12"/>
          </p:nvPr>
        </p:nvSpPr>
        <p:spPr/>
        <p:txBody>
          <a:bodyPr/>
          <a:lstStyle/>
          <a:p>
            <a:fld id="{6310C9F9-0934-4110-9CDA-3AF9CFE07797}" type="slidenum">
              <a:rPr lang="en-US" smtClean="0"/>
              <a:t>8</a:t>
            </a:fld>
            <a:endParaRPr lang="en-US"/>
          </a:p>
        </p:txBody>
      </p:sp>
      <p:sp>
        <p:nvSpPr>
          <p:cNvPr id="6" name="Date Placeholder 5"/>
          <p:cNvSpPr>
            <a:spLocks noGrp="1"/>
          </p:cNvSpPr>
          <p:nvPr>
            <p:ph type="dt" sz="half" idx="10"/>
          </p:nvPr>
        </p:nvSpPr>
        <p:spPr/>
        <p:txBody>
          <a:bodyPr/>
          <a:lstStyle/>
          <a:p>
            <a:fld id="{2BDDB7DC-2302-40F5-909A-64940743A022}" type="datetime1">
              <a:rPr lang="en-US" smtClean="0"/>
              <a:t>09/02/2022</a:t>
            </a:fld>
            <a:endParaRPr lang="en-US"/>
          </a:p>
        </p:txBody>
      </p:sp>
    </p:spTree>
    <p:extLst>
      <p:ext uri="{BB962C8B-B14F-4D97-AF65-F5344CB8AC3E}">
        <p14:creationId xmlns:p14="http://schemas.microsoft.com/office/powerpoint/2010/main" val="315348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D863-66A8-4F46-A0DA-64631894B86A}"/>
              </a:ext>
            </a:extLst>
          </p:cNvPr>
          <p:cNvSpPr>
            <a:spLocks noGrp="1"/>
          </p:cNvSpPr>
          <p:nvPr>
            <p:ph type="title"/>
          </p:nvPr>
        </p:nvSpPr>
        <p:spPr/>
        <p:txBody>
          <a:bodyPr/>
          <a:lstStyle/>
          <a:p>
            <a:r>
              <a:rPr lang="en-US" dirty="0"/>
              <a:t>Sample Variance - Note</a:t>
            </a:r>
          </a:p>
        </p:txBody>
      </p:sp>
      <p:pic>
        <p:nvPicPr>
          <p:cNvPr id="5" name="Picture 4">
            <a:extLst>
              <a:ext uri="{FF2B5EF4-FFF2-40B4-BE49-F238E27FC236}">
                <a16:creationId xmlns:a16="http://schemas.microsoft.com/office/drawing/2014/main" id="{A6326DDD-1916-4A30-B898-F6C9FE34B6E3}"/>
              </a:ext>
            </a:extLst>
          </p:cNvPr>
          <p:cNvPicPr>
            <a:picLocks noChangeAspect="1"/>
          </p:cNvPicPr>
          <p:nvPr/>
        </p:nvPicPr>
        <p:blipFill>
          <a:blip r:embed="rId2"/>
          <a:stretch>
            <a:fillRect/>
          </a:stretch>
        </p:blipFill>
        <p:spPr>
          <a:xfrm>
            <a:off x="1219200" y="1730706"/>
            <a:ext cx="8572500" cy="1247775"/>
          </a:xfrm>
          <a:prstGeom prst="rect">
            <a:avLst/>
          </a:prstGeom>
        </p:spPr>
      </p:pic>
      <p:pic>
        <p:nvPicPr>
          <p:cNvPr id="7" name="Picture 6">
            <a:extLst>
              <a:ext uri="{FF2B5EF4-FFF2-40B4-BE49-F238E27FC236}">
                <a16:creationId xmlns:a16="http://schemas.microsoft.com/office/drawing/2014/main" id="{FFDE07D1-8658-4EE3-BA25-982BDAFF05A9}"/>
              </a:ext>
            </a:extLst>
          </p:cNvPr>
          <p:cNvPicPr>
            <a:picLocks noChangeAspect="1"/>
          </p:cNvPicPr>
          <p:nvPr/>
        </p:nvPicPr>
        <p:blipFill>
          <a:blip r:embed="rId3"/>
          <a:stretch>
            <a:fillRect/>
          </a:stretch>
        </p:blipFill>
        <p:spPr>
          <a:xfrm>
            <a:off x="1219200" y="3245656"/>
            <a:ext cx="7286625" cy="2381250"/>
          </a:xfrm>
          <a:prstGeom prst="rect">
            <a:avLst/>
          </a:prstGeom>
        </p:spPr>
      </p:pic>
      <p:sp>
        <p:nvSpPr>
          <p:cNvPr id="3" name="Footer Placeholder 2">
            <a:extLst>
              <a:ext uri="{FF2B5EF4-FFF2-40B4-BE49-F238E27FC236}">
                <a16:creationId xmlns:a16="http://schemas.microsoft.com/office/drawing/2014/main" id="{23CDEAA6-4F07-4E1C-8841-FE10881AAABD}"/>
              </a:ext>
            </a:extLst>
          </p:cNvPr>
          <p:cNvSpPr>
            <a:spLocks noGrp="1"/>
          </p:cNvSpPr>
          <p:nvPr>
            <p:ph type="ftr" sz="quarter" idx="11"/>
          </p:nvPr>
        </p:nvSpPr>
        <p:spPr/>
        <p:txBody>
          <a:bodyPr/>
          <a:lstStyle/>
          <a:p>
            <a:r>
              <a:rPr lang="en-US"/>
              <a:t>Chapter 6 - Random Sampling and Data Description</a:t>
            </a:r>
          </a:p>
        </p:txBody>
      </p:sp>
      <p:sp>
        <p:nvSpPr>
          <p:cNvPr id="4" name="Slide Number Placeholder 3">
            <a:extLst>
              <a:ext uri="{FF2B5EF4-FFF2-40B4-BE49-F238E27FC236}">
                <a16:creationId xmlns:a16="http://schemas.microsoft.com/office/drawing/2014/main" id="{A46D243E-2831-4B44-9468-0033537DF048}"/>
              </a:ext>
            </a:extLst>
          </p:cNvPr>
          <p:cNvSpPr>
            <a:spLocks noGrp="1"/>
          </p:cNvSpPr>
          <p:nvPr>
            <p:ph type="sldNum" sz="quarter" idx="12"/>
          </p:nvPr>
        </p:nvSpPr>
        <p:spPr/>
        <p:txBody>
          <a:bodyPr/>
          <a:lstStyle/>
          <a:p>
            <a:fld id="{6310C9F9-0934-4110-9CDA-3AF9CFE07797}" type="slidenum">
              <a:rPr lang="en-US" smtClean="0"/>
              <a:t>9</a:t>
            </a:fld>
            <a:endParaRPr lang="en-US"/>
          </a:p>
        </p:txBody>
      </p:sp>
      <p:sp>
        <p:nvSpPr>
          <p:cNvPr id="6" name="Date Placeholder 5"/>
          <p:cNvSpPr>
            <a:spLocks noGrp="1"/>
          </p:cNvSpPr>
          <p:nvPr>
            <p:ph type="dt" sz="half" idx="10"/>
          </p:nvPr>
        </p:nvSpPr>
        <p:spPr/>
        <p:txBody>
          <a:bodyPr/>
          <a:lstStyle/>
          <a:p>
            <a:fld id="{2E1C714A-3F98-41DD-A91F-E05D3CCD1FD4}" type="datetime1">
              <a:rPr lang="en-US" smtClean="0"/>
              <a:t>09/02/2022</a:t>
            </a:fld>
            <a:endParaRPr lang="en-US"/>
          </a:p>
        </p:txBody>
      </p:sp>
    </p:spTree>
    <p:extLst>
      <p:ext uri="{BB962C8B-B14F-4D97-AF65-F5344CB8AC3E}">
        <p14:creationId xmlns:p14="http://schemas.microsoft.com/office/powerpoint/2010/main" val="236852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22019</TotalTime>
  <Words>4705</Words>
  <Application>Microsoft Office PowerPoint</Application>
  <PresentationFormat>Widescreen</PresentationFormat>
  <Paragraphs>544</Paragraphs>
  <Slides>51</Slides>
  <Notes>12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4" baseType="lpstr">
      <vt:lpstr>Arial</vt:lpstr>
      <vt:lpstr>Bahnschrift Condensed</vt:lpstr>
      <vt:lpstr>Calibri</vt:lpstr>
      <vt:lpstr>Calibri Light</vt:lpstr>
      <vt:lpstr>Cambria Math</vt:lpstr>
      <vt:lpstr>Helvetica</vt:lpstr>
      <vt:lpstr>Lucida Console</vt:lpstr>
      <vt:lpstr>Symbol</vt:lpstr>
      <vt:lpstr>Times New Roman</vt:lpstr>
      <vt:lpstr>Wingdings</vt:lpstr>
      <vt:lpstr>Office Theme</vt:lpstr>
      <vt:lpstr>Equation</vt:lpstr>
      <vt:lpstr>MathType 7.0 Equation</vt:lpstr>
      <vt:lpstr>Descriptive Statistics</vt:lpstr>
      <vt:lpstr>LO</vt:lpstr>
      <vt:lpstr>Introduction</vt:lpstr>
      <vt:lpstr>Simple descriptive statistics</vt:lpstr>
      <vt:lpstr>Sample Mean</vt:lpstr>
      <vt:lpstr>Ex</vt:lpstr>
      <vt:lpstr>PowerPoint Presentation</vt:lpstr>
      <vt:lpstr>Sample variance</vt:lpstr>
      <vt:lpstr>Sample Variance - Note</vt:lpstr>
      <vt:lpstr>Exercise</vt:lpstr>
      <vt:lpstr>Relationship between a population and a sample</vt:lpstr>
      <vt:lpstr>Sample Variance vs Population Variance</vt:lpstr>
      <vt:lpstr>Numerical summaries – Ex </vt:lpstr>
      <vt:lpstr>Sample median - Example</vt:lpstr>
      <vt:lpstr>Exercise</vt:lpstr>
      <vt:lpstr>Mean vs medium</vt:lpstr>
      <vt:lpstr>Mean vs Medium – Ex</vt:lpstr>
      <vt:lpstr>Quantiles, quartiles, percentiles</vt:lpstr>
      <vt:lpstr>Quantiles, quartiles, percentiles - Ex</vt:lpstr>
      <vt:lpstr>Quantiles – Note</vt:lpstr>
      <vt:lpstr>Exercise</vt:lpstr>
      <vt:lpstr>Sample range</vt:lpstr>
      <vt:lpstr>Stem-and-leaf diagrams</vt:lpstr>
      <vt:lpstr>Stem-and-leaf diagrams - Ex</vt:lpstr>
      <vt:lpstr>PowerPoint Presentation</vt:lpstr>
      <vt:lpstr>PowerPoint Presentation</vt:lpstr>
      <vt:lpstr>PowerPoint Presentation</vt:lpstr>
      <vt:lpstr>Stem-and-leaf diagrams – Ex</vt:lpstr>
      <vt:lpstr>Stem-and-leaf diagrams - Ex</vt:lpstr>
      <vt:lpstr>Frequency Distributions and Histograms                            </vt:lpstr>
      <vt:lpstr>Histograms                        </vt:lpstr>
      <vt:lpstr>PowerPoint Presentation</vt:lpstr>
      <vt:lpstr>PowerPoint Presentation</vt:lpstr>
      <vt:lpstr>PowerPoint Presentation</vt:lpstr>
      <vt:lpstr>Histogram - Ex</vt:lpstr>
      <vt:lpstr>Ex. Histogram of CPU time data</vt:lpstr>
      <vt:lpstr>Histogram </vt:lpstr>
      <vt:lpstr>Histograms for symmetric and skewed distributions</vt:lpstr>
      <vt:lpstr>Histograms of various samples</vt:lpstr>
      <vt:lpstr>Box plot</vt:lpstr>
      <vt:lpstr>PowerPoint Presentation</vt:lpstr>
      <vt:lpstr>Description of a box plot</vt:lpstr>
      <vt:lpstr>Ex – CPU time Box plot</vt:lpstr>
      <vt:lpstr>CPU time Ex – Histogram vs Boxplot</vt:lpstr>
      <vt:lpstr>Comparative box plots</vt:lpstr>
      <vt:lpstr>Time Sequence Plots</vt:lpstr>
      <vt:lpstr>Ex- Apple’s net Income (2005 - 2020)</vt:lpstr>
      <vt:lpstr>The number of earthquakes per year of magnitude 7.0 and higher (1900-2009)</vt:lpstr>
      <vt:lpstr>The digidot plot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boybentre3@gmail.com</dc:creator>
  <cp:lastModifiedBy>HOA MINH LUAN</cp:lastModifiedBy>
  <cp:revision>135</cp:revision>
  <dcterms:created xsi:type="dcterms:W3CDTF">2021-04-18T03:19:18Z</dcterms:created>
  <dcterms:modified xsi:type="dcterms:W3CDTF">2022-02-09T08:40:20Z</dcterms:modified>
</cp:coreProperties>
</file>