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5" r:id="rId3"/>
    <p:sldId id="257" r:id="rId4"/>
    <p:sldId id="258" r:id="rId5"/>
    <p:sldId id="259" r:id="rId6"/>
    <p:sldId id="261" r:id="rId7"/>
    <p:sldId id="262" r:id="rId8"/>
    <p:sldId id="264" r:id="rId9"/>
    <p:sldId id="266" r:id="rId10"/>
    <p:sldId id="265" r:id="rId11"/>
    <p:sldId id="283" r:id="rId12"/>
    <p:sldId id="271" r:id="rId13"/>
    <p:sldId id="267" r:id="rId14"/>
    <p:sldId id="272" r:id="rId15"/>
    <p:sldId id="268" r:id="rId16"/>
    <p:sldId id="269" r:id="rId17"/>
    <p:sldId id="274" r:id="rId18"/>
    <p:sldId id="282" r:id="rId19"/>
    <p:sldId id="270"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53" autoAdjust="0"/>
  </p:normalViewPr>
  <p:slideViewPr>
    <p:cSldViewPr snapToGrid="0">
      <p:cViewPr varScale="1">
        <p:scale>
          <a:sx n="81" d="100"/>
          <a:sy n="81" d="100"/>
        </p:scale>
        <p:origin x="120" y="2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89F021-99C6-4440-8252-5F5347141ACF}"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n-US"/>
        </a:p>
      </dgm:t>
    </dgm:pt>
    <dgm:pt modelId="{D94614B1-187B-45FE-B6F7-262C797403FC}">
      <dgm:prSet phldrT="[Text]" custT="1"/>
      <dgm:spPr/>
      <dgm:t>
        <a:bodyPr/>
        <a:lstStyle/>
        <a:p>
          <a:r>
            <a:rPr lang="en-US" altLang="en-US" sz="3800" i="1" dirty="0">
              <a:solidFill>
                <a:srgbClr val="C00000"/>
              </a:solidFill>
            </a:rPr>
            <a:t>Statistical inference</a:t>
          </a:r>
          <a:endParaRPr lang="en-US" sz="3800" dirty="0"/>
        </a:p>
      </dgm:t>
    </dgm:pt>
    <dgm:pt modelId="{2D15D778-4994-4B82-B9AC-41F7B6F855D7}" type="parTrans" cxnId="{3508A89E-085D-4D66-B93E-F0C1FFB2F06C}">
      <dgm:prSet/>
      <dgm:spPr/>
      <dgm:t>
        <a:bodyPr/>
        <a:lstStyle/>
        <a:p>
          <a:endParaRPr lang="en-US"/>
        </a:p>
      </dgm:t>
    </dgm:pt>
    <dgm:pt modelId="{B5ED9457-451F-41E4-BD2A-05841E2D609F}" type="sibTrans" cxnId="{3508A89E-085D-4D66-B93E-F0C1FFB2F06C}">
      <dgm:prSet/>
      <dgm:spPr/>
      <dgm:t>
        <a:bodyPr/>
        <a:lstStyle/>
        <a:p>
          <a:endParaRPr lang="en-US"/>
        </a:p>
      </dgm:t>
    </dgm:pt>
    <dgm:pt modelId="{7C505668-E03E-4201-A4A3-EDACA802096D}">
      <dgm:prSet phldrT="[Text]"/>
      <dgm:spPr/>
      <dgm:t>
        <a:bodyPr/>
        <a:lstStyle/>
        <a:p>
          <a:pPr>
            <a:buFontTx/>
            <a:buChar char="•"/>
          </a:pPr>
          <a:r>
            <a:rPr lang="en-US" altLang="en-US" dirty="0">
              <a:solidFill>
                <a:srgbClr val="C00000"/>
              </a:solidFill>
            </a:rPr>
            <a:t>Parameter estimation</a:t>
          </a:r>
          <a:endParaRPr lang="en-US" dirty="0"/>
        </a:p>
      </dgm:t>
    </dgm:pt>
    <dgm:pt modelId="{72A22EE0-0CF4-4AF2-B45D-164D25EDCDE6}" type="parTrans" cxnId="{BC4365ED-2A5D-418B-89FC-1E7FCB6F620A}">
      <dgm:prSet/>
      <dgm:spPr/>
      <dgm:t>
        <a:bodyPr/>
        <a:lstStyle/>
        <a:p>
          <a:endParaRPr lang="en-US"/>
        </a:p>
      </dgm:t>
    </dgm:pt>
    <dgm:pt modelId="{EE68697E-FDEB-4EBB-A0C9-6E7B982DA5F2}" type="sibTrans" cxnId="{BC4365ED-2A5D-418B-89FC-1E7FCB6F620A}">
      <dgm:prSet/>
      <dgm:spPr/>
      <dgm:t>
        <a:bodyPr/>
        <a:lstStyle/>
        <a:p>
          <a:endParaRPr lang="en-US"/>
        </a:p>
      </dgm:t>
    </dgm:pt>
    <dgm:pt modelId="{08EEC217-8DE3-446F-98A8-C0E0A31F84AD}">
      <dgm:prSet phldrT="[Text]"/>
      <dgm:spPr/>
      <dgm:t>
        <a:bodyPr/>
        <a:lstStyle/>
        <a:p>
          <a:r>
            <a:rPr lang="en-US" altLang="en-US" dirty="0">
              <a:solidFill>
                <a:srgbClr val="C00000"/>
              </a:solidFill>
            </a:rPr>
            <a:t>Hypothesis testing</a:t>
          </a:r>
          <a:endParaRPr lang="en-US" dirty="0"/>
        </a:p>
      </dgm:t>
    </dgm:pt>
    <dgm:pt modelId="{504C1443-8023-4A3F-8B95-230B8371D6A8}" type="parTrans" cxnId="{6AF8969F-39BC-467B-A9D8-CA8F48A89BF6}">
      <dgm:prSet/>
      <dgm:spPr/>
      <dgm:t>
        <a:bodyPr/>
        <a:lstStyle/>
        <a:p>
          <a:endParaRPr lang="en-US"/>
        </a:p>
      </dgm:t>
    </dgm:pt>
    <dgm:pt modelId="{8945BE2A-9387-4F42-9506-27095D3D4B85}" type="sibTrans" cxnId="{6AF8969F-39BC-467B-A9D8-CA8F48A89BF6}">
      <dgm:prSet/>
      <dgm:spPr/>
      <dgm:t>
        <a:bodyPr/>
        <a:lstStyle/>
        <a:p>
          <a:endParaRPr lang="en-US"/>
        </a:p>
      </dgm:t>
    </dgm:pt>
    <dgm:pt modelId="{FA0FE1B8-4F3D-400E-8830-F71A9D56AFF4}" type="pres">
      <dgm:prSet presAssocID="{8E89F021-99C6-4440-8252-5F5347141ACF}" presName="hierChild1" presStyleCnt="0">
        <dgm:presLayoutVars>
          <dgm:chPref val="1"/>
          <dgm:dir/>
          <dgm:animOne val="branch"/>
          <dgm:animLvl val="lvl"/>
          <dgm:resizeHandles/>
        </dgm:presLayoutVars>
      </dgm:prSet>
      <dgm:spPr/>
    </dgm:pt>
    <dgm:pt modelId="{CE3A64B2-4789-4569-BCB6-69E24D9CA4B6}" type="pres">
      <dgm:prSet presAssocID="{D94614B1-187B-45FE-B6F7-262C797403FC}" presName="hierRoot1" presStyleCnt="0"/>
      <dgm:spPr/>
    </dgm:pt>
    <dgm:pt modelId="{576A7A9E-BF41-4525-AAC4-A58E7D1BFAB8}" type="pres">
      <dgm:prSet presAssocID="{D94614B1-187B-45FE-B6F7-262C797403FC}" presName="composite" presStyleCnt="0"/>
      <dgm:spPr/>
    </dgm:pt>
    <dgm:pt modelId="{92A27116-B906-444B-AD46-730691B0803A}" type="pres">
      <dgm:prSet presAssocID="{D94614B1-187B-45FE-B6F7-262C797403FC}" presName="background" presStyleLbl="node0" presStyleIdx="0" presStyleCnt="1"/>
      <dgm:spPr/>
    </dgm:pt>
    <dgm:pt modelId="{3D310A10-E0E4-48CC-ADFD-ECFB1CFE1032}" type="pres">
      <dgm:prSet presAssocID="{D94614B1-187B-45FE-B6F7-262C797403FC}" presName="text" presStyleLbl="fgAcc0" presStyleIdx="0" presStyleCnt="1">
        <dgm:presLayoutVars>
          <dgm:chPref val="3"/>
        </dgm:presLayoutVars>
      </dgm:prSet>
      <dgm:spPr/>
    </dgm:pt>
    <dgm:pt modelId="{413BF91D-A3A0-47B3-9192-013A1F656D10}" type="pres">
      <dgm:prSet presAssocID="{D94614B1-187B-45FE-B6F7-262C797403FC}" presName="hierChild2" presStyleCnt="0"/>
      <dgm:spPr/>
    </dgm:pt>
    <dgm:pt modelId="{EC3333B5-B6FF-482D-96AD-98A0249C12CF}" type="pres">
      <dgm:prSet presAssocID="{72A22EE0-0CF4-4AF2-B45D-164D25EDCDE6}" presName="Name10" presStyleLbl="parChTrans1D2" presStyleIdx="0" presStyleCnt="2"/>
      <dgm:spPr/>
    </dgm:pt>
    <dgm:pt modelId="{A12E15CB-4AF0-4267-A484-FF1C8CDB198A}" type="pres">
      <dgm:prSet presAssocID="{7C505668-E03E-4201-A4A3-EDACA802096D}" presName="hierRoot2" presStyleCnt="0"/>
      <dgm:spPr/>
    </dgm:pt>
    <dgm:pt modelId="{1B6A8AEA-8478-47EF-B8BF-CD45D5113BBE}" type="pres">
      <dgm:prSet presAssocID="{7C505668-E03E-4201-A4A3-EDACA802096D}" presName="composite2" presStyleCnt="0"/>
      <dgm:spPr/>
    </dgm:pt>
    <dgm:pt modelId="{B01446E2-F949-4C82-B5C7-E2F63FBF1C0B}" type="pres">
      <dgm:prSet presAssocID="{7C505668-E03E-4201-A4A3-EDACA802096D}" presName="background2" presStyleLbl="node2" presStyleIdx="0" presStyleCnt="2"/>
      <dgm:spPr/>
    </dgm:pt>
    <dgm:pt modelId="{081E562E-8F2F-4C47-966B-F393965F7D4C}" type="pres">
      <dgm:prSet presAssocID="{7C505668-E03E-4201-A4A3-EDACA802096D}" presName="text2" presStyleLbl="fgAcc2" presStyleIdx="0" presStyleCnt="2">
        <dgm:presLayoutVars>
          <dgm:chPref val="3"/>
        </dgm:presLayoutVars>
      </dgm:prSet>
      <dgm:spPr/>
    </dgm:pt>
    <dgm:pt modelId="{A73F38BB-4F07-423A-9EEE-3AE01C299D43}" type="pres">
      <dgm:prSet presAssocID="{7C505668-E03E-4201-A4A3-EDACA802096D}" presName="hierChild3" presStyleCnt="0"/>
      <dgm:spPr/>
    </dgm:pt>
    <dgm:pt modelId="{2D3DE6AF-0AEC-495C-9D53-F8B9A4790D04}" type="pres">
      <dgm:prSet presAssocID="{504C1443-8023-4A3F-8B95-230B8371D6A8}" presName="Name10" presStyleLbl="parChTrans1D2" presStyleIdx="1" presStyleCnt="2"/>
      <dgm:spPr/>
    </dgm:pt>
    <dgm:pt modelId="{A506CBB4-8975-4932-AC62-EE22EFA81774}" type="pres">
      <dgm:prSet presAssocID="{08EEC217-8DE3-446F-98A8-C0E0A31F84AD}" presName="hierRoot2" presStyleCnt="0"/>
      <dgm:spPr/>
    </dgm:pt>
    <dgm:pt modelId="{3FC645AF-EF61-40D2-80A7-AFB04C1E24E3}" type="pres">
      <dgm:prSet presAssocID="{08EEC217-8DE3-446F-98A8-C0E0A31F84AD}" presName="composite2" presStyleCnt="0"/>
      <dgm:spPr/>
    </dgm:pt>
    <dgm:pt modelId="{67501424-0189-4850-B3AD-D1EB9292464F}" type="pres">
      <dgm:prSet presAssocID="{08EEC217-8DE3-446F-98A8-C0E0A31F84AD}" presName="background2" presStyleLbl="node2" presStyleIdx="1" presStyleCnt="2"/>
      <dgm:spPr/>
    </dgm:pt>
    <dgm:pt modelId="{94D78772-922F-4F3E-A830-3B4580A75968}" type="pres">
      <dgm:prSet presAssocID="{08EEC217-8DE3-446F-98A8-C0E0A31F84AD}" presName="text2" presStyleLbl="fgAcc2" presStyleIdx="1" presStyleCnt="2">
        <dgm:presLayoutVars>
          <dgm:chPref val="3"/>
        </dgm:presLayoutVars>
      </dgm:prSet>
      <dgm:spPr/>
    </dgm:pt>
    <dgm:pt modelId="{7EFE48B7-C62A-4951-B7DD-6D7C63A91464}" type="pres">
      <dgm:prSet presAssocID="{08EEC217-8DE3-446F-98A8-C0E0A31F84AD}" presName="hierChild3" presStyleCnt="0"/>
      <dgm:spPr/>
    </dgm:pt>
  </dgm:ptLst>
  <dgm:cxnLst>
    <dgm:cxn modelId="{64D3FB29-653A-4198-B470-8335CBFBB4A4}" type="presOf" srcId="{504C1443-8023-4A3F-8B95-230B8371D6A8}" destId="{2D3DE6AF-0AEC-495C-9D53-F8B9A4790D04}" srcOrd="0" destOrd="0" presId="urn:microsoft.com/office/officeart/2005/8/layout/hierarchy1"/>
    <dgm:cxn modelId="{08A4D265-DF74-4EB7-B309-1A9BB4127E23}" type="presOf" srcId="{7C505668-E03E-4201-A4A3-EDACA802096D}" destId="{081E562E-8F2F-4C47-966B-F393965F7D4C}" srcOrd="0" destOrd="0" presId="urn:microsoft.com/office/officeart/2005/8/layout/hierarchy1"/>
    <dgm:cxn modelId="{3508A89E-085D-4D66-B93E-F0C1FFB2F06C}" srcId="{8E89F021-99C6-4440-8252-5F5347141ACF}" destId="{D94614B1-187B-45FE-B6F7-262C797403FC}" srcOrd="0" destOrd="0" parTransId="{2D15D778-4994-4B82-B9AC-41F7B6F855D7}" sibTransId="{B5ED9457-451F-41E4-BD2A-05841E2D609F}"/>
    <dgm:cxn modelId="{6AF8969F-39BC-467B-A9D8-CA8F48A89BF6}" srcId="{D94614B1-187B-45FE-B6F7-262C797403FC}" destId="{08EEC217-8DE3-446F-98A8-C0E0A31F84AD}" srcOrd="1" destOrd="0" parTransId="{504C1443-8023-4A3F-8B95-230B8371D6A8}" sibTransId="{8945BE2A-9387-4F42-9506-27095D3D4B85}"/>
    <dgm:cxn modelId="{F8B97CA5-B9FB-4133-A290-5F865121EF15}" type="presOf" srcId="{72A22EE0-0CF4-4AF2-B45D-164D25EDCDE6}" destId="{EC3333B5-B6FF-482D-96AD-98A0249C12CF}" srcOrd="0" destOrd="0" presId="urn:microsoft.com/office/officeart/2005/8/layout/hierarchy1"/>
    <dgm:cxn modelId="{84E5D5AA-F19A-44BD-9678-58F9A525DF3D}" type="presOf" srcId="{08EEC217-8DE3-446F-98A8-C0E0A31F84AD}" destId="{94D78772-922F-4F3E-A830-3B4580A75968}" srcOrd="0" destOrd="0" presId="urn:microsoft.com/office/officeart/2005/8/layout/hierarchy1"/>
    <dgm:cxn modelId="{E4A1F5BA-2FC7-4151-9016-B8D6568B9F71}" type="presOf" srcId="{D94614B1-187B-45FE-B6F7-262C797403FC}" destId="{3D310A10-E0E4-48CC-ADFD-ECFB1CFE1032}" srcOrd="0" destOrd="0" presId="urn:microsoft.com/office/officeart/2005/8/layout/hierarchy1"/>
    <dgm:cxn modelId="{6F7083C5-046B-4731-B74B-DCE7FE2EC0F2}" type="presOf" srcId="{8E89F021-99C6-4440-8252-5F5347141ACF}" destId="{FA0FE1B8-4F3D-400E-8830-F71A9D56AFF4}" srcOrd="0" destOrd="0" presId="urn:microsoft.com/office/officeart/2005/8/layout/hierarchy1"/>
    <dgm:cxn modelId="{BC4365ED-2A5D-418B-89FC-1E7FCB6F620A}" srcId="{D94614B1-187B-45FE-B6F7-262C797403FC}" destId="{7C505668-E03E-4201-A4A3-EDACA802096D}" srcOrd="0" destOrd="0" parTransId="{72A22EE0-0CF4-4AF2-B45D-164D25EDCDE6}" sibTransId="{EE68697E-FDEB-4EBB-A0C9-6E7B982DA5F2}"/>
    <dgm:cxn modelId="{6DA9E6FF-18D3-41C6-9E72-21D1860F0462}" type="presParOf" srcId="{FA0FE1B8-4F3D-400E-8830-F71A9D56AFF4}" destId="{CE3A64B2-4789-4569-BCB6-69E24D9CA4B6}" srcOrd="0" destOrd="0" presId="urn:microsoft.com/office/officeart/2005/8/layout/hierarchy1"/>
    <dgm:cxn modelId="{16321FE6-D600-4B19-8943-C3D38921D959}" type="presParOf" srcId="{CE3A64B2-4789-4569-BCB6-69E24D9CA4B6}" destId="{576A7A9E-BF41-4525-AAC4-A58E7D1BFAB8}" srcOrd="0" destOrd="0" presId="urn:microsoft.com/office/officeart/2005/8/layout/hierarchy1"/>
    <dgm:cxn modelId="{65C01079-38B8-49AA-9703-E7302C563417}" type="presParOf" srcId="{576A7A9E-BF41-4525-AAC4-A58E7D1BFAB8}" destId="{92A27116-B906-444B-AD46-730691B0803A}" srcOrd="0" destOrd="0" presId="urn:microsoft.com/office/officeart/2005/8/layout/hierarchy1"/>
    <dgm:cxn modelId="{396EB8F4-42BE-42A9-8F35-4B05CE8E1617}" type="presParOf" srcId="{576A7A9E-BF41-4525-AAC4-A58E7D1BFAB8}" destId="{3D310A10-E0E4-48CC-ADFD-ECFB1CFE1032}" srcOrd="1" destOrd="0" presId="urn:microsoft.com/office/officeart/2005/8/layout/hierarchy1"/>
    <dgm:cxn modelId="{4FCEF57F-FE65-4FCD-A73D-8B0DF2436268}" type="presParOf" srcId="{CE3A64B2-4789-4569-BCB6-69E24D9CA4B6}" destId="{413BF91D-A3A0-47B3-9192-013A1F656D10}" srcOrd="1" destOrd="0" presId="urn:microsoft.com/office/officeart/2005/8/layout/hierarchy1"/>
    <dgm:cxn modelId="{9578E0D2-C8A1-484C-B272-B2BE4BE8D911}" type="presParOf" srcId="{413BF91D-A3A0-47B3-9192-013A1F656D10}" destId="{EC3333B5-B6FF-482D-96AD-98A0249C12CF}" srcOrd="0" destOrd="0" presId="urn:microsoft.com/office/officeart/2005/8/layout/hierarchy1"/>
    <dgm:cxn modelId="{A31D1ACE-CFD4-4FFF-B992-91C42296AA65}" type="presParOf" srcId="{413BF91D-A3A0-47B3-9192-013A1F656D10}" destId="{A12E15CB-4AF0-4267-A484-FF1C8CDB198A}" srcOrd="1" destOrd="0" presId="urn:microsoft.com/office/officeart/2005/8/layout/hierarchy1"/>
    <dgm:cxn modelId="{2008EC3E-B2FB-4744-B36B-AEC2EE1107F7}" type="presParOf" srcId="{A12E15CB-4AF0-4267-A484-FF1C8CDB198A}" destId="{1B6A8AEA-8478-47EF-B8BF-CD45D5113BBE}" srcOrd="0" destOrd="0" presId="urn:microsoft.com/office/officeart/2005/8/layout/hierarchy1"/>
    <dgm:cxn modelId="{95CC1789-D59D-4955-801D-BCA7AC964E53}" type="presParOf" srcId="{1B6A8AEA-8478-47EF-B8BF-CD45D5113BBE}" destId="{B01446E2-F949-4C82-B5C7-E2F63FBF1C0B}" srcOrd="0" destOrd="0" presId="urn:microsoft.com/office/officeart/2005/8/layout/hierarchy1"/>
    <dgm:cxn modelId="{3F8835F7-5466-4159-ADC4-B33A48CFD8C0}" type="presParOf" srcId="{1B6A8AEA-8478-47EF-B8BF-CD45D5113BBE}" destId="{081E562E-8F2F-4C47-966B-F393965F7D4C}" srcOrd="1" destOrd="0" presId="urn:microsoft.com/office/officeart/2005/8/layout/hierarchy1"/>
    <dgm:cxn modelId="{D314739B-DABD-4AE1-A954-D1678467C06A}" type="presParOf" srcId="{A12E15CB-4AF0-4267-A484-FF1C8CDB198A}" destId="{A73F38BB-4F07-423A-9EEE-3AE01C299D43}" srcOrd="1" destOrd="0" presId="urn:microsoft.com/office/officeart/2005/8/layout/hierarchy1"/>
    <dgm:cxn modelId="{9ACE2DB5-2AFD-45FA-8FC2-F2FB65FDFB9F}" type="presParOf" srcId="{413BF91D-A3A0-47B3-9192-013A1F656D10}" destId="{2D3DE6AF-0AEC-495C-9D53-F8B9A4790D04}" srcOrd="2" destOrd="0" presId="urn:microsoft.com/office/officeart/2005/8/layout/hierarchy1"/>
    <dgm:cxn modelId="{4E619578-7583-48A8-A286-5A17326DA3E7}" type="presParOf" srcId="{413BF91D-A3A0-47B3-9192-013A1F656D10}" destId="{A506CBB4-8975-4932-AC62-EE22EFA81774}" srcOrd="3" destOrd="0" presId="urn:microsoft.com/office/officeart/2005/8/layout/hierarchy1"/>
    <dgm:cxn modelId="{05B4526A-5E8E-4121-92CC-A2FB935C9D1D}" type="presParOf" srcId="{A506CBB4-8975-4932-AC62-EE22EFA81774}" destId="{3FC645AF-EF61-40D2-80A7-AFB04C1E24E3}" srcOrd="0" destOrd="0" presId="urn:microsoft.com/office/officeart/2005/8/layout/hierarchy1"/>
    <dgm:cxn modelId="{547584FE-7C2F-4ADF-9D72-32C585D5D838}" type="presParOf" srcId="{3FC645AF-EF61-40D2-80A7-AFB04C1E24E3}" destId="{67501424-0189-4850-B3AD-D1EB9292464F}" srcOrd="0" destOrd="0" presId="urn:microsoft.com/office/officeart/2005/8/layout/hierarchy1"/>
    <dgm:cxn modelId="{431A9519-8F61-40C8-A9B8-7FB738C7C3AE}" type="presParOf" srcId="{3FC645AF-EF61-40D2-80A7-AFB04C1E24E3}" destId="{94D78772-922F-4F3E-A830-3B4580A75968}" srcOrd="1" destOrd="0" presId="urn:microsoft.com/office/officeart/2005/8/layout/hierarchy1"/>
    <dgm:cxn modelId="{27C5A582-D896-4E5F-9269-115B667FB67E}" type="presParOf" srcId="{A506CBB4-8975-4932-AC62-EE22EFA81774}" destId="{7EFE48B7-C62A-4951-B7DD-6D7C63A9146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575A14-7EE0-4E15-A130-3A2F0DDD957A}" type="doc">
      <dgm:prSet loTypeId="urn:microsoft.com/office/officeart/2005/8/layout/radial5" loCatId="cycle" qsTypeId="urn:microsoft.com/office/officeart/2005/8/quickstyle/3d3" qsCatId="3D" csTypeId="urn:microsoft.com/office/officeart/2005/8/colors/accent1_2" csCatId="accent1" phldr="1"/>
      <dgm:spPr/>
      <dgm:t>
        <a:bodyPr/>
        <a:lstStyle/>
        <a:p>
          <a:endParaRPr lang="en-US"/>
        </a:p>
      </dgm:t>
    </dgm:pt>
    <dgm:pt modelId="{E5FB5C11-5672-4300-AAB3-55627DD1A967}">
      <dgm:prSet phldrT="[Text]"/>
      <dgm:spPr/>
      <dgm:t>
        <a:bodyPr/>
        <a:lstStyle/>
        <a:p>
          <a:r>
            <a:rPr lang="en-US" dirty="0">
              <a:solidFill>
                <a:srgbClr val="FFFF00"/>
              </a:solidFill>
            </a:rPr>
            <a:t>Estimate</a:t>
          </a:r>
        </a:p>
      </dgm:t>
    </dgm:pt>
    <dgm:pt modelId="{E4C51EA3-3755-4DB5-A29A-529501C792FE}" type="parTrans" cxnId="{34DA41AC-648F-498D-8646-0B4C816F7AF6}">
      <dgm:prSet/>
      <dgm:spPr/>
      <dgm:t>
        <a:bodyPr/>
        <a:lstStyle/>
        <a:p>
          <a:endParaRPr lang="en-US">
            <a:solidFill>
              <a:schemeClr val="bg1"/>
            </a:solidFill>
          </a:endParaRPr>
        </a:p>
      </dgm:t>
    </dgm:pt>
    <dgm:pt modelId="{7BB45D92-A118-44F4-83A1-691EBC01C816}" type="sibTrans" cxnId="{34DA41AC-648F-498D-8646-0B4C816F7AF6}">
      <dgm:prSet/>
      <dgm:spPr/>
      <dgm:t>
        <a:bodyPr/>
        <a:lstStyle/>
        <a:p>
          <a:endParaRPr lang="en-US">
            <a:solidFill>
              <a:schemeClr val="bg1"/>
            </a:solidFill>
          </a:endParaRPr>
        </a:p>
      </dgm:t>
    </dgm:pt>
    <dgm:pt modelId="{937DC0C5-AFD3-4CBC-BF6C-12511B70D070}">
      <dgm:prSet phldrT="[Text]" custT="1"/>
      <dgm:spPr/>
      <dgm:t>
        <a:bodyPr/>
        <a:lstStyle/>
        <a:p>
          <a:r>
            <a:rPr lang="en-US" sz="3200" dirty="0">
              <a:solidFill>
                <a:srgbClr val="FFFF00"/>
              </a:solidFill>
              <a:sym typeface="Symbol" panose="05050102010706020507" pitchFamily="18" charset="2"/>
            </a:rPr>
            <a:t></a:t>
          </a:r>
          <a:endParaRPr lang="en-US" sz="3200" dirty="0">
            <a:solidFill>
              <a:schemeClr val="bg1"/>
            </a:solidFill>
          </a:endParaRPr>
        </a:p>
      </dgm:t>
    </dgm:pt>
    <dgm:pt modelId="{1FA671FC-5F42-4AEF-AB93-008FA684C10F}" type="parTrans" cxnId="{C319B80B-7B69-40B1-8AB7-AEB3C7739B41}">
      <dgm:prSet/>
      <dgm:spPr/>
      <dgm:t>
        <a:bodyPr/>
        <a:lstStyle/>
        <a:p>
          <a:endParaRPr lang="en-US">
            <a:solidFill>
              <a:schemeClr val="bg1"/>
            </a:solidFill>
          </a:endParaRPr>
        </a:p>
      </dgm:t>
    </dgm:pt>
    <dgm:pt modelId="{820C90DD-6216-4793-B69D-791AA2E911B8}" type="sibTrans" cxnId="{C319B80B-7B69-40B1-8AB7-AEB3C7739B41}">
      <dgm:prSet/>
      <dgm:spPr/>
      <dgm:t>
        <a:bodyPr/>
        <a:lstStyle/>
        <a:p>
          <a:endParaRPr lang="en-US">
            <a:solidFill>
              <a:schemeClr val="bg1"/>
            </a:solidFill>
          </a:endParaRPr>
        </a:p>
      </dgm:t>
    </dgm:pt>
    <dgm:pt modelId="{2E6B0B8F-95CC-4BCF-96D5-AB92769CD2C6}">
      <dgm:prSet phldrT="[Text]" custT="1"/>
      <dgm:spPr/>
      <dgm:t>
        <a:bodyPr/>
        <a:lstStyle/>
        <a:p>
          <a:r>
            <a:rPr lang="en-US" sz="3200" dirty="0">
              <a:solidFill>
                <a:srgbClr val="FFFF00"/>
              </a:solidFill>
              <a:sym typeface="Symbol" panose="05050102010706020507" pitchFamily="18" charset="2"/>
            </a:rPr>
            <a:t></a:t>
          </a:r>
          <a:r>
            <a:rPr lang="en-US" sz="3200" baseline="30000" dirty="0">
              <a:solidFill>
                <a:srgbClr val="FFFF00"/>
              </a:solidFill>
              <a:sym typeface="Symbol" panose="05050102010706020507" pitchFamily="18" charset="2"/>
            </a:rPr>
            <a:t>2</a:t>
          </a:r>
          <a:endParaRPr lang="en-US" sz="3200" dirty="0">
            <a:solidFill>
              <a:schemeClr val="bg1"/>
            </a:solidFill>
          </a:endParaRPr>
        </a:p>
      </dgm:t>
    </dgm:pt>
    <dgm:pt modelId="{291A7C47-29F9-4065-9CA3-079B0A42FC47}" type="parTrans" cxnId="{767E07ED-EA17-4BFE-BFAC-2AFFAED670F5}">
      <dgm:prSet/>
      <dgm:spPr/>
      <dgm:t>
        <a:bodyPr/>
        <a:lstStyle/>
        <a:p>
          <a:endParaRPr lang="en-US">
            <a:solidFill>
              <a:schemeClr val="bg1"/>
            </a:solidFill>
          </a:endParaRPr>
        </a:p>
      </dgm:t>
    </dgm:pt>
    <dgm:pt modelId="{1E6CA3AF-DD89-4925-84CF-2115D18A4841}" type="sibTrans" cxnId="{767E07ED-EA17-4BFE-BFAC-2AFFAED670F5}">
      <dgm:prSet/>
      <dgm:spPr/>
      <dgm:t>
        <a:bodyPr/>
        <a:lstStyle/>
        <a:p>
          <a:endParaRPr lang="en-US">
            <a:solidFill>
              <a:schemeClr val="bg1"/>
            </a:solidFill>
          </a:endParaRPr>
        </a:p>
      </dgm:t>
    </dgm:pt>
    <dgm:pt modelId="{62D837AF-B871-4CCF-8EF2-3C28CBA29380}">
      <dgm:prSet phldrT="[Text]" custT="1"/>
      <dgm:spPr/>
      <dgm:t>
        <a:bodyPr/>
        <a:lstStyle/>
        <a:p>
          <a:r>
            <a:rPr lang="en-US" sz="2000" dirty="0">
              <a:solidFill>
                <a:srgbClr val="FFFF00"/>
              </a:solidFill>
            </a:rPr>
            <a:t>p</a:t>
          </a:r>
          <a:r>
            <a:rPr lang="en-US" sz="2000" baseline="-25000" dirty="0">
              <a:solidFill>
                <a:srgbClr val="FFFF00"/>
              </a:solidFill>
            </a:rPr>
            <a:t>1</a:t>
          </a:r>
          <a:r>
            <a:rPr lang="en-US" sz="2000" dirty="0">
              <a:solidFill>
                <a:srgbClr val="FFFF00"/>
              </a:solidFill>
            </a:rPr>
            <a:t> – p</a:t>
          </a:r>
          <a:r>
            <a:rPr lang="en-US" sz="2000" baseline="-25000" dirty="0">
              <a:solidFill>
                <a:srgbClr val="FFFF00"/>
              </a:solidFill>
            </a:rPr>
            <a:t>2</a:t>
          </a:r>
        </a:p>
      </dgm:t>
    </dgm:pt>
    <dgm:pt modelId="{5AF495F4-8594-4863-9297-AC112946FA6F}" type="parTrans" cxnId="{73B5FE4A-21E5-4908-BF23-E61D5576947A}">
      <dgm:prSet/>
      <dgm:spPr/>
      <dgm:t>
        <a:bodyPr/>
        <a:lstStyle/>
        <a:p>
          <a:endParaRPr lang="en-US">
            <a:solidFill>
              <a:schemeClr val="bg1"/>
            </a:solidFill>
          </a:endParaRPr>
        </a:p>
      </dgm:t>
    </dgm:pt>
    <dgm:pt modelId="{359EBBF9-42A5-47FB-9274-155A1B254849}" type="sibTrans" cxnId="{73B5FE4A-21E5-4908-BF23-E61D5576947A}">
      <dgm:prSet/>
      <dgm:spPr/>
      <dgm:t>
        <a:bodyPr/>
        <a:lstStyle/>
        <a:p>
          <a:endParaRPr lang="en-US">
            <a:solidFill>
              <a:schemeClr val="bg1"/>
            </a:solidFill>
          </a:endParaRPr>
        </a:p>
      </dgm:t>
    </dgm:pt>
    <dgm:pt modelId="{A6F862C6-86E9-42E3-85B9-DAA84D546CE0}">
      <dgm:prSet phldrT="[Text]" custT="1"/>
      <dgm:spPr/>
      <dgm:t>
        <a:bodyPr/>
        <a:lstStyle/>
        <a:p>
          <a:r>
            <a:rPr lang="en-US" sz="3200" dirty="0">
              <a:solidFill>
                <a:srgbClr val="FFFF00"/>
              </a:solidFill>
            </a:rPr>
            <a:t>p</a:t>
          </a:r>
        </a:p>
      </dgm:t>
    </dgm:pt>
    <dgm:pt modelId="{1039D397-383B-44F8-B40B-5BB81AF816AE}" type="parTrans" cxnId="{DD21A955-3ED6-49F1-AE9D-9B962C6D26EB}">
      <dgm:prSet/>
      <dgm:spPr/>
      <dgm:t>
        <a:bodyPr/>
        <a:lstStyle/>
        <a:p>
          <a:endParaRPr lang="en-US">
            <a:solidFill>
              <a:schemeClr val="bg1"/>
            </a:solidFill>
          </a:endParaRPr>
        </a:p>
      </dgm:t>
    </dgm:pt>
    <dgm:pt modelId="{D0A60530-608A-4475-A001-DC81BDB0C02D}" type="sibTrans" cxnId="{DD21A955-3ED6-49F1-AE9D-9B962C6D26EB}">
      <dgm:prSet/>
      <dgm:spPr/>
      <dgm:t>
        <a:bodyPr/>
        <a:lstStyle/>
        <a:p>
          <a:endParaRPr lang="en-US">
            <a:solidFill>
              <a:schemeClr val="bg1"/>
            </a:solidFill>
          </a:endParaRPr>
        </a:p>
      </dgm:t>
    </dgm:pt>
    <dgm:pt modelId="{5632678F-5AAF-44CC-8C27-B266090F1B35}">
      <dgm:prSet custT="1"/>
      <dgm:spPr/>
      <dgm:t>
        <a:bodyPr/>
        <a:lstStyle/>
        <a:p>
          <a:r>
            <a:rPr lang="en-US" sz="2200" dirty="0">
              <a:solidFill>
                <a:srgbClr val="FFFF00"/>
              </a:solidFill>
              <a:sym typeface="Symbol" panose="05050102010706020507" pitchFamily="18" charset="2"/>
            </a:rPr>
            <a:t></a:t>
          </a:r>
          <a:r>
            <a:rPr lang="en-US" sz="2200" baseline="-25000" dirty="0">
              <a:solidFill>
                <a:srgbClr val="FFFF00"/>
              </a:solidFill>
              <a:sym typeface="Symbol" panose="05050102010706020507" pitchFamily="18" charset="2"/>
            </a:rPr>
            <a:t>1</a:t>
          </a:r>
          <a:r>
            <a:rPr lang="en-US" sz="2200" dirty="0">
              <a:solidFill>
                <a:srgbClr val="FFFF00"/>
              </a:solidFill>
              <a:sym typeface="Symbol" panose="05050102010706020507" pitchFamily="18" charset="2"/>
            </a:rPr>
            <a:t>- </a:t>
          </a:r>
          <a:r>
            <a:rPr lang="en-US" sz="2200" baseline="-25000" dirty="0">
              <a:solidFill>
                <a:srgbClr val="FFFF00"/>
              </a:solidFill>
              <a:sym typeface="Symbol" panose="05050102010706020507" pitchFamily="18" charset="2"/>
            </a:rPr>
            <a:t>2</a:t>
          </a:r>
          <a:r>
            <a:rPr lang="en-US" sz="1600" dirty="0">
              <a:solidFill>
                <a:srgbClr val="FFFF00"/>
              </a:solidFill>
              <a:sym typeface="Symbol" panose="05050102010706020507" pitchFamily="18" charset="2"/>
            </a:rPr>
            <a:t> </a:t>
          </a:r>
          <a:endParaRPr lang="en-US" sz="1600" dirty="0">
            <a:solidFill>
              <a:schemeClr val="bg1"/>
            </a:solidFill>
          </a:endParaRPr>
        </a:p>
      </dgm:t>
    </dgm:pt>
    <dgm:pt modelId="{5A381A03-7CB2-4E2A-AF38-E962BC4F97EB}" type="parTrans" cxnId="{8015902A-D536-412B-A4C1-7B6C9978FEDD}">
      <dgm:prSet/>
      <dgm:spPr/>
      <dgm:t>
        <a:bodyPr/>
        <a:lstStyle/>
        <a:p>
          <a:endParaRPr lang="en-US"/>
        </a:p>
      </dgm:t>
    </dgm:pt>
    <dgm:pt modelId="{E6DAEB41-8BDC-4D72-B387-A58BAD041ECC}" type="sibTrans" cxnId="{8015902A-D536-412B-A4C1-7B6C9978FEDD}">
      <dgm:prSet/>
      <dgm:spPr/>
      <dgm:t>
        <a:bodyPr/>
        <a:lstStyle/>
        <a:p>
          <a:endParaRPr lang="en-US"/>
        </a:p>
      </dgm:t>
    </dgm:pt>
    <dgm:pt modelId="{4F2506A9-3B1A-417A-A66E-229B974B2F9B}" type="pres">
      <dgm:prSet presAssocID="{7C575A14-7EE0-4E15-A130-3A2F0DDD957A}" presName="Name0" presStyleCnt="0">
        <dgm:presLayoutVars>
          <dgm:chMax val="1"/>
          <dgm:dir/>
          <dgm:animLvl val="ctr"/>
          <dgm:resizeHandles val="exact"/>
        </dgm:presLayoutVars>
      </dgm:prSet>
      <dgm:spPr/>
    </dgm:pt>
    <dgm:pt modelId="{4C4EDB2F-8449-4449-9411-8F07C66AE5BF}" type="pres">
      <dgm:prSet presAssocID="{E5FB5C11-5672-4300-AAB3-55627DD1A967}" presName="centerShape" presStyleLbl="node0" presStyleIdx="0" presStyleCnt="1"/>
      <dgm:spPr/>
    </dgm:pt>
    <dgm:pt modelId="{23563EE3-E91E-4842-8DD9-1D3D56C7BAB2}" type="pres">
      <dgm:prSet presAssocID="{1FA671FC-5F42-4AEF-AB93-008FA684C10F}" presName="parTrans" presStyleLbl="sibTrans2D1" presStyleIdx="0" presStyleCnt="5"/>
      <dgm:spPr/>
    </dgm:pt>
    <dgm:pt modelId="{825B3051-1001-41D3-8012-B3D630F4472E}" type="pres">
      <dgm:prSet presAssocID="{1FA671FC-5F42-4AEF-AB93-008FA684C10F}" presName="connectorText" presStyleLbl="sibTrans2D1" presStyleIdx="0" presStyleCnt="5"/>
      <dgm:spPr/>
    </dgm:pt>
    <dgm:pt modelId="{ABBAB389-D2E1-4EB3-9D85-7140B4C6AAD2}" type="pres">
      <dgm:prSet presAssocID="{937DC0C5-AFD3-4CBC-BF6C-12511B70D070}" presName="node" presStyleLbl="node1" presStyleIdx="0" presStyleCnt="5">
        <dgm:presLayoutVars>
          <dgm:bulletEnabled val="1"/>
        </dgm:presLayoutVars>
      </dgm:prSet>
      <dgm:spPr/>
    </dgm:pt>
    <dgm:pt modelId="{00332AE2-F5BC-4ECE-BEC2-8D52A9F67D89}" type="pres">
      <dgm:prSet presAssocID="{291A7C47-29F9-4065-9CA3-079B0A42FC47}" presName="parTrans" presStyleLbl="sibTrans2D1" presStyleIdx="1" presStyleCnt="5"/>
      <dgm:spPr/>
    </dgm:pt>
    <dgm:pt modelId="{D7BAE568-A631-4017-99F4-BFA17ACF1E1E}" type="pres">
      <dgm:prSet presAssocID="{291A7C47-29F9-4065-9CA3-079B0A42FC47}" presName="connectorText" presStyleLbl="sibTrans2D1" presStyleIdx="1" presStyleCnt="5"/>
      <dgm:spPr/>
    </dgm:pt>
    <dgm:pt modelId="{62219186-356C-40BB-8D13-E8591A7F1518}" type="pres">
      <dgm:prSet presAssocID="{2E6B0B8F-95CC-4BCF-96D5-AB92769CD2C6}" presName="node" presStyleLbl="node1" presStyleIdx="1" presStyleCnt="5">
        <dgm:presLayoutVars>
          <dgm:bulletEnabled val="1"/>
        </dgm:presLayoutVars>
      </dgm:prSet>
      <dgm:spPr/>
    </dgm:pt>
    <dgm:pt modelId="{211B80ED-7990-4287-B7BF-61DDEE0CBCAD}" type="pres">
      <dgm:prSet presAssocID="{5AF495F4-8594-4863-9297-AC112946FA6F}" presName="parTrans" presStyleLbl="sibTrans2D1" presStyleIdx="2" presStyleCnt="5"/>
      <dgm:spPr/>
    </dgm:pt>
    <dgm:pt modelId="{4156FD85-19E7-4814-9889-0E49D0DF9243}" type="pres">
      <dgm:prSet presAssocID="{5AF495F4-8594-4863-9297-AC112946FA6F}" presName="connectorText" presStyleLbl="sibTrans2D1" presStyleIdx="2" presStyleCnt="5"/>
      <dgm:spPr/>
    </dgm:pt>
    <dgm:pt modelId="{590A7C9C-DADB-4231-B23B-1783F6C09198}" type="pres">
      <dgm:prSet presAssocID="{62D837AF-B871-4CCF-8EF2-3C28CBA29380}" presName="node" presStyleLbl="node1" presStyleIdx="2" presStyleCnt="5">
        <dgm:presLayoutVars>
          <dgm:bulletEnabled val="1"/>
        </dgm:presLayoutVars>
      </dgm:prSet>
      <dgm:spPr/>
    </dgm:pt>
    <dgm:pt modelId="{49DF2A7B-3983-4B9B-8CE9-4B82B31D380E}" type="pres">
      <dgm:prSet presAssocID="{5A381A03-7CB2-4E2A-AF38-E962BC4F97EB}" presName="parTrans" presStyleLbl="sibTrans2D1" presStyleIdx="3" presStyleCnt="5"/>
      <dgm:spPr/>
    </dgm:pt>
    <dgm:pt modelId="{7D0DEF5C-CB8C-4E1F-B63A-A2930972A2FD}" type="pres">
      <dgm:prSet presAssocID="{5A381A03-7CB2-4E2A-AF38-E962BC4F97EB}" presName="connectorText" presStyleLbl="sibTrans2D1" presStyleIdx="3" presStyleCnt="5"/>
      <dgm:spPr/>
    </dgm:pt>
    <dgm:pt modelId="{747910E5-4EBF-4DE2-AC8B-E6C6794339BC}" type="pres">
      <dgm:prSet presAssocID="{5632678F-5AAF-44CC-8C27-B266090F1B35}" presName="node" presStyleLbl="node1" presStyleIdx="3" presStyleCnt="5">
        <dgm:presLayoutVars>
          <dgm:bulletEnabled val="1"/>
        </dgm:presLayoutVars>
      </dgm:prSet>
      <dgm:spPr/>
    </dgm:pt>
    <dgm:pt modelId="{7B369215-B0AC-4D8A-862A-1224C8BDEDA7}" type="pres">
      <dgm:prSet presAssocID="{1039D397-383B-44F8-B40B-5BB81AF816AE}" presName="parTrans" presStyleLbl="sibTrans2D1" presStyleIdx="4" presStyleCnt="5"/>
      <dgm:spPr/>
    </dgm:pt>
    <dgm:pt modelId="{64194128-8AA7-44B6-AF75-612D614AECA3}" type="pres">
      <dgm:prSet presAssocID="{1039D397-383B-44F8-B40B-5BB81AF816AE}" presName="connectorText" presStyleLbl="sibTrans2D1" presStyleIdx="4" presStyleCnt="5"/>
      <dgm:spPr/>
    </dgm:pt>
    <dgm:pt modelId="{ECF85C99-F6E3-427E-9656-59CF28B7343F}" type="pres">
      <dgm:prSet presAssocID="{A6F862C6-86E9-42E3-85B9-DAA84D546CE0}" presName="node" presStyleLbl="node1" presStyleIdx="4" presStyleCnt="5">
        <dgm:presLayoutVars>
          <dgm:bulletEnabled val="1"/>
        </dgm:presLayoutVars>
      </dgm:prSet>
      <dgm:spPr/>
    </dgm:pt>
  </dgm:ptLst>
  <dgm:cxnLst>
    <dgm:cxn modelId="{86B29807-6D50-4615-A5A8-91E21865DB3A}" type="presOf" srcId="{1039D397-383B-44F8-B40B-5BB81AF816AE}" destId="{64194128-8AA7-44B6-AF75-612D614AECA3}" srcOrd="1" destOrd="0" presId="urn:microsoft.com/office/officeart/2005/8/layout/radial5"/>
    <dgm:cxn modelId="{C319B80B-7B69-40B1-8AB7-AEB3C7739B41}" srcId="{E5FB5C11-5672-4300-AAB3-55627DD1A967}" destId="{937DC0C5-AFD3-4CBC-BF6C-12511B70D070}" srcOrd="0" destOrd="0" parTransId="{1FA671FC-5F42-4AEF-AB93-008FA684C10F}" sibTransId="{820C90DD-6216-4793-B69D-791AA2E911B8}"/>
    <dgm:cxn modelId="{50DCB90F-52F7-42B0-8ED6-8CBB930E2D0B}" type="presOf" srcId="{291A7C47-29F9-4065-9CA3-079B0A42FC47}" destId="{00332AE2-F5BC-4ECE-BEC2-8D52A9F67D89}" srcOrd="0" destOrd="0" presId="urn:microsoft.com/office/officeart/2005/8/layout/radial5"/>
    <dgm:cxn modelId="{A92FAD22-3027-46D5-9034-C7FD31E77CA1}" type="presOf" srcId="{E5FB5C11-5672-4300-AAB3-55627DD1A967}" destId="{4C4EDB2F-8449-4449-9411-8F07C66AE5BF}" srcOrd="0" destOrd="0" presId="urn:microsoft.com/office/officeart/2005/8/layout/radial5"/>
    <dgm:cxn modelId="{126A8524-8209-49F1-874F-EF67D8A57E5C}" type="presOf" srcId="{5AF495F4-8594-4863-9297-AC112946FA6F}" destId="{211B80ED-7990-4287-B7BF-61DDEE0CBCAD}" srcOrd="0" destOrd="0" presId="urn:microsoft.com/office/officeart/2005/8/layout/radial5"/>
    <dgm:cxn modelId="{8015902A-D536-412B-A4C1-7B6C9978FEDD}" srcId="{E5FB5C11-5672-4300-AAB3-55627DD1A967}" destId="{5632678F-5AAF-44CC-8C27-B266090F1B35}" srcOrd="3" destOrd="0" parTransId="{5A381A03-7CB2-4E2A-AF38-E962BC4F97EB}" sibTransId="{E6DAEB41-8BDC-4D72-B387-A58BAD041ECC}"/>
    <dgm:cxn modelId="{47144164-C95B-4043-88F8-FBA19CB02444}" type="presOf" srcId="{5A381A03-7CB2-4E2A-AF38-E962BC4F97EB}" destId="{7D0DEF5C-CB8C-4E1F-B63A-A2930972A2FD}" srcOrd="1" destOrd="0" presId="urn:microsoft.com/office/officeart/2005/8/layout/radial5"/>
    <dgm:cxn modelId="{E98A0845-A6EC-4622-B273-19A09C24F71B}" type="presOf" srcId="{1FA671FC-5F42-4AEF-AB93-008FA684C10F}" destId="{825B3051-1001-41D3-8012-B3D630F4472E}" srcOrd="1" destOrd="0" presId="urn:microsoft.com/office/officeart/2005/8/layout/radial5"/>
    <dgm:cxn modelId="{E5A49966-8669-404F-97EB-5ACCAAD1233C}" type="presOf" srcId="{7C575A14-7EE0-4E15-A130-3A2F0DDD957A}" destId="{4F2506A9-3B1A-417A-A66E-229B974B2F9B}" srcOrd="0" destOrd="0" presId="urn:microsoft.com/office/officeart/2005/8/layout/radial5"/>
    <dgm:cxn modelId="{73B5FE4A-21E5-4908-BF23-E61D5576947A}" srcId="{E5FB5C11-5672-4300-AAB3-55627DD1A967}" destId="{62D837AF-B871-4CCF-8EF2-3C28CBA29380}" srcOrd="2" destOrd="0" parTransId="{5AF495F4-8594-4863-9297-AC112946FA6F}" sibTransId="{359EBBF9-42A5-47FB-9274-155A1B254849}"/>
    <dgm:cxn modelId="{E7FD596D-3E3D-4474-8C28-1499F06DDD85}" type="presOf" srcId="{5632678F-5AAF-44CC-8C27-B266090F1B35}" destId="{747910E5-4EBF-4DE2-AC8B-E6C6794339BC}" srcOrd="0" destOrd="0" presId="urn:microsoft.com/office/officeart/2005/8/layout/radial5"/>
    <dgm:cxn modelId="{DD21A955-3ED6-49F1-AE9D-9B962C6D26EB}" srcId="{E5FB5C11-5672-4300-AAB3-55627DD1A967}" destId="{A6F862C6-86E9-42E3-85B9-DAA84D546CE0}" srcOrd="4" destOrd="0" parTransId="{1039D397-383B-44F8-B40B-5BB81AF816AE}" sibTransId="{D0A60530-608A-4475-A001-DC81BDB0C02D}"/>
    <dgm:cxn modelId="{60310358-BF04-44C8-B79B-D320592677E1}" type="presOf" srcId="{62D837AF-B871-4CCF-8EF2-3C28CBA29380}" destId="{590A7C9C-DADB-4231-B23B-1783F6C09198}" srcOrd="0" destOrd="0" presId="urn:microsoft.com/office/officeart/2005/8/layout/radial5"/>
    <dgm:cxn modelId="{20ECB9A0-65A2-4803-A881-34F5685801ED}" type="presOf" srcId="{1039D397-383B-44F8-B40B-5BB81AF816AE}" destId="{7B369215-B0AC-4D8A-862A-1224C8BDEDA7}" srcOrd="0" destOrd="0" presId="urn:microsoft.com/office/officeart/2005/8/layout/radial5"/>
    <dgm:cxn modelId="{9BEFCBA1-C44E-494F-B6C0-AA1A36EBFB6B}" type="presOf" srcId="{1FA671FC-5F42-4AEF-AB93-008FA684C10F}" destId="{23563EE3-E91E-4842-8DD9-1D3D56C7BAB2}" srcOrd="0" destOrd="0" presId="urn:microsoft.com/office/officeart/2005/8/layout/radial5"/>
    <dgm:cxn modelId="{34DA41AC-648F-498D-8646-0B4C816F7AF6}" srcId="{7C575A14-7EE0-4E15-A130-3A2F0DDD957A}" destId="{E5FB5C11-5672-4300-AAB3-55627DD1A967}" srcOrd="0" destOrd="0" parTransId="{E4C51EA3-3755-4DB5-A29A-529501C792FE}" sibTransId="{7BB45D92-A118-44F4-83A1-691EBC01C816}"/>
    <dgm:cxn modelId="{E72E06C5-C2C1-4C50-82EE-4061243BA65F}" type="presOf" srcId="{291A7C47-29F9-4065-9CA3-079B0A42FC47}" destId="{D7BAE568-A631-4017-99F4-BFA17ACF1E1E}" srcOrd="1" destOrd="0" presId="urn:microsoft.com/office/officeart/2005/8/layout/radial5"/>
    <dgm:cxn modelId="{B24AE4CF-EF7F-4523-BDAF-D5F243E6EA71}" type="presOf" srcId="{5AF495F4-8594-4863-9297-AC112946FA6F}" destId="{4156FD85-19E7-4814-9889-0E49D0DF9243}" srcOrd="1" destOrd="0" presId="urn:microsoft.com/office/officeart/2005/8/layout/radial5"/>
    <dgm:cxn modelId="{7FC7E6D2-A352-4759-B3CC-A1CFFEA7D44B}" type="presOf" srcId="{2E6B0B8F-95CC-4BCF-96D5-AB92769CD2C6}" destId="{62219186-356C-40BB-8D13-E8591A7F1518}" srcOrd="0" destOrd="0" presId="urn:microsoft.com/office/officeart/2005/8/layout/radial5"/>
    <dgm:cxn modelId="{DA1736E8-21E4-40DE-A989-7FA00048A70D}" type="presOf" srcId="{937DC0C5-AFD3-4CBC-BF6C-12511B70D070}" destId="{ABBAB389-D2E1-4EB3-9D85-7140B4C6AAD2}" srcOrd="0" destOrd="0" presId="urn:microsoft.com/office/officeart/2005/8/layout/radial5"/>
    <dgm:cxn modelId="{767E07ED-EA17-4BFE-BFAC-2AFFAED670F5}" srcId="{E5FB5C11-5672-4300-AAB3-55627DD1A967}" destId="{2E6B0B8F-95CC-4BCF-96D5-AB92769CD2C6}" srcOrd="1" destOrd="0" parTransId="{291A7C47-29F9-4065-9CA3-079B0A42FC47}" sibTransId="{1E6CA3AF-DD89-4925-84CF-2115D18A4841}"/>
    <dgm:cxn modelId="{623AFAF2-20F2-420F-99F9-83DE3DDFDDC6}" type="presOf" srcId="{A6F862C6-86E9-42E3-85B9-DAA84D546CE0}" destId="{ECF85C99-F6E3-427E-9656-59CF28B7343F}" srcOrd="0" destOrd="0" presId="urn:microsoft.com/office/officeart/2005/8/layout/radial5"/>
    <dgm:cxn modelId="{C12176FE-042C-4F3F-872A-DB45BC5E7B11}" type="presOf" srcId="{5A381A03-7CB2-4E2A-AF38-E962BC4F97EB}" destId="{49DF2A7B-3983-4B9B-8CE9-4B82B31D380E}" srcOrd="0" destOrd="0" presId="urn:microsoft.com/office/officeart/2005/8/layout/radial5"/>
    <dgm:cxn modelId="{B323E221-70A1-446C-9606-35FEB65C43E7}" type="presParOf" srcId="{4F2506A9-3B1A-417A-A66E-229B974B2F9B}" destId="{4C4EDB2F-8449-4449-9411-8F07C66AE5BF}" srcOrd="0" destOrd="0" presId="urn:microsoft.com/office/officeart/2005/8/layout/radial5"/>
    <dgm:cxn modelId="{B3BE6CEA-5EEB-4AFD-BCC7-C46151053162}" type="presParOf" srcId="{4F2506A9-3B1A-417A-A66E-229B974B2F9B}" destId="{23563EE3-E91E-4842-8DD9-1D3D56C7BAB2}" srcOrd="1" destOrd="0" presId="urn:microsoft.com/office/officeart/2005/8/layout/radial5"/>
    <dgm:cxn modelId="{5EA4BFC0-F35A-4D35-8F05-998A6BBC939B}" type="presParOf" srcId="{23563EE3-E91E-4842-8DD9-1D3D56C7BAB2}" destId="{825B3051-1001-41D3-8012-B3D630F4472E}" srcOrd="0" destOrd="0" presId="urn:microsoft.com/office/officeart/2005/8/layout/radial5"/>
    <dgm:cxn modelId="{96BADC57-052A-4ACC-ADB1-C09B80E3EA5C}" type="presParOf" srcId="{4F2506A9-3B1A-417A-A66E-229B974B2F9B}" destId="{ABBAB389-D2E1-4EB3-9D85-7140B4C6AAD2}" srcOrd="2" destOrd="0" presId="urn:microsoft.com/office/officeart/2005/8/layout/radial5"/>
    <dgm:cxn modelId="{A4B0C2FE-677D-4FA5-820C-7671A1DF9B15}" type="presParOf" srcId="{4F2506A9-3B1A-417A-A66E-229B974B2F9B}" destId="{00332AE2-F5BC-4ECE-BEC2-8D52A9F67D89}" srcOrd="3" destOrd="0" presId="urn:microsoft.com/office/officeart/2005/8/layout/radial5"/>
    <dgm:cxn modelId="{4AB60BC2-C123-49AD-B224-263288D1D46C}" type="presParOf" srcId="{00332AE2-F5BC-4ECE-BEC2-8D52A9F67D89}" destId="{D7BAE568-A631-4017-99F4-BFA17ACF1E1E}" srcOrd="0" destOrd="0" presId="urn:microsoft.com/office/officeart/2005/8/layout/radial5"/>
    <dgm:cxn modelId="{0BD27865-7E7D-465B-8482-762A474ADC6A}" type="presParOf" srcId="{4F2506A9-3B1A-417A-A66E-229B974B2F9B}" destId="{62219186-356C-40BB-8D13-E8591A7F1518}" srcOrd="4" destOrd="0" presId="urn:microsoft.com/office/officeart/2005/8/layout/radial5"/>
    <dgm:cxn modelId="{CB02F264-CB24-4CB9-B03B-D73D79FA4DD0}" type="presParOf" srcId="{4F2506A9-3B1A-417A-A66E-229B974B2F9B}" destId="{211B80ED-7990-4287-B7BF-61DDEE0CBCAD}" srcOrd="5" destOrd="0" presId="urn:microsoft.com/office/officeart/2005/8/layout/radial5"/>
    <dgm:cxn modelId="{EC846429-1C9D-42E5-B3CD-43E5A32B6E89}" type="presParOf" srcId="{211B80ED-7990-4287-B7BF-61DDEE0CBCAD}" destId="{4156FD85-19E7-4814-9889-0E49D0DF9243}" srcOrd="0" destOrd="0" presId="urn:microsoft.com/office/officeart/2005/8/layout/radial5"/>
    <dgm:cxn modelId="{56B8ADFA-AAAC-4D51-8699-42B5A3C1C339}" type="presParOf" srcId="{4F2506A9-3B1A-417A-A66E-229B974B2F9B}" destId="{590A7C9C-DADB-4231-B23B-1783F6C09198}" srcOrd="6" destOrd="0" presId="urn:microsoft.com/office/officeart/2005/8/layout/radial5"/>
    <dgm:cxn modelId="{9F23DF22-6760-4346-B28A-EC14AFB1A318}" type="presParOf" srcId="{4F2506A9-3B1A-417A-A66E-229B974B2F9B}" destId="{49DF2A7B-3983-4B9B-8CE9-4B82B31D380E}" srcOrd="7" destOrd="0" presId="urn:microsoft.com/office/officeart/2005/8/layout/radial5"/>
    <dgm:cxn modelId="{BFD6EB00-3E35-437D-8C26-7ECA1A427F02}" type="presParOf" srcId="{49DF2A7B-3983-4B9B-8CE9-4B82B31D380E}" destId="{7D0DEF5C-CB8C-4E1F-B63A-A2930972A2FD}" srcOrd="0" destOrd="0" presId="urn:microsoft.com/office/officeart/2005/8/layout/radial5"/>
    <dgm:cxn modelId="{F73F1E70-6F94-45FA-B191-FD212730C603}" type="presParOf" srcId="{4F2506A9-3B1A-417A-A66E-229B974B2F9B}" destId="{747910E5-4EBF-4DE2-AC8B-E6C6794339BC}" srcOrd="8" destOrd="0" presId="urn:microsoft.com/office/officeart/2005/8/layout/radial5"/>
    <dgm:cxn modelId="{9674955D-6051-4628-8ECF-EED42EB91691}" type="presParOf" srcId="{4F2506A9-3B1A-417A-A66E-229B974B2F9B}" destId="{7B369215-B0AC-4D8A-862A-1224C8BDEDA7}" srcOrd="9" destOrd="0" presId="urn:microsoft.com/office/officeart/2005/8/layout/radial5"/>
    <dgm:cxn modelId="{8A20611C-11AD-450E-B4BC-E55750BE3098}" type="presParOf" srcId="{7B369215-B0AC-4D8A-862A-1224C8BDEDA7}" destId="{64194128-8AA7-44B6-AF75-612D614AECA3}" srcOrd="0" destOrd="0" presId="urn:microsoft.com/office/officeart/2005/8/layout/radial5"/>
    <dgm:cxn modelId="{D6D14F52-E669-4DE4-BF68-C3E787AFE43A}" type="presParOf" srcId="{4F2506A9-3B1A-417A-A66E-229B974B2F9B}" destId="{ECF85C99-F6E3-427E-9656-59CF28B7343F}"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DE6AF-0AEC-495C-9D53-F8B9A4790D04}">
      <dsp:nvSpPr>
        <dsp:cNvPr id="0" name=""/>
        <dsp:cNvSpPr/>
      </dsp:nvSpPr>
      <dsp:spPr>
        <a:xfrm>
          <a:off x="3068619" y="1631101"/>
          <a:ext cx="1569590" cy="746982"/>
        </a:xfrm>
        <a:custGeom>
          <a:avLst/>
          <a:gdLst/>
          <a:ahLst/>
          <a:cxnLst/>
          <a:rect l="0" t="0" r="0" b="0"/>
          <a:pathLst>
            <a:path>
              <a:moveTo>
                <a:pt x="0" y="0"/>
              </a:moveTo>
              <a:lnTo>
                <a:pt x="0" y="509046"/>
              </a:lnTo>
              <a:lnTo>
                <a:pt x="1569590" y="509046"/>
              </a:lnTo>
              <a:lnTo>
                <a:pt x="1569590" y="7469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333B5-B6FF-482D-96AD-98A0249C12CF}">
      <dsp:nvSpPr>
        <dsp:cNvPr id="0" name=""/>
        <dsp:cNvSpPr/>
      </dsp:nvSpPr>
      <dsp:spPr>
        <a:xfrm>
          <a:off x="1499029" y="1631101"/>
          <a:ext cx="1569590" cy="746982"/>
        </a:xfrm>
        <a:custGeom>
          <a:avLst/>
          <a:gdLst/>
          <a:ahLst/>
          <a:cxnLst/>
          <a:rect l="0" t="0" r="0" b="0"/>
          <a:pathLst>
            <a:path>
              <a:moveTo>
                <a:pt x="1569590" y="0"/>
              </a:moveTo>
              <a:lnTo>
                <a:pt x="1569590" y="509046"/>
              </a:lnTo>
              <a:lnTo>
                <a:pt x="0" y="509046"/>
              </a:lnTo>
              <a:lnTo>
                <a:pt x="0" y="7469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A27116-B906-444B-AD46-730691B0803A}">
      <dsp:nvSpPr>
        <dsp:cNvPr id="0" name=""/>
        <dsp:cNvSpPr/>
      </dsp:nvSpPr>
      <dsp:spPr>
        <a:xfrm>
          <a:off x="1784409" y="154"/>
          <a:ext cx="2568420" cy="16309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310A10-E0E4-48CC-ADFD-ECFB1CFE1032}">
      <dsp:nvSpPr>
        <dsp:cNvPr id="0" name=""/>
        <dsp:cNvSpPr/>
      </dsp:nvSpPr>
      <dsp:spPr>
        <a:xfrm>
          <a:off x="2069789" y="271265"/>
          <a:ext cx="2568420" cy="163094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altLang="en-US" sz="3800" i="1" kern="1200" dirty="0">
              <a:solidFill>
                <a:srgbClr val="C00000"/>
              </a:solidFill>
            </a:rPr>
            <a:t>Statistical inference</a:t>
          </a:r>
          <a:endParaRPr lang="en-US" sz="3800" kern="1200" dirty="0"/>
        </a:p>
      </dsp:txBody>
      <dsp:txXfrm>
        <a:off x="2117558" y="319034"/>
        <a:ext cx="2472882" cy="1535409"/>
      </dsp:txXfrm>
    </dsp:sp>
    <dsp:sp modelId="{B01446E2-F949-4C82-B5C7-E2F63FBF1C0B}">
      <dsp:nvSpPr>
        <dsp:cNvPr id="0" name=""/>
        <dsp:cNvSpPr/>
      </dsp:nvSpPr>
      <dsp:spPr>
        <a:xfrm>
          <a:off x="214819" y="2378084"/>
          <a:ext cx="2568420" cy="16309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81E562E-8F2F-4C47-966B-F393965F7D4C}">
      <dsp:nvSpPr>
        <dsp:cNvPr id="0" name=""/>
        <dsp:cNvSpPr/>
      </dsp:nvSpPr>
      <dsp:spPr>
        <a:xfrm>
          <a:off x="500199" y="2649195"/>
          <a:ext cx="2568420" cy="163094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FontTx/>
            <a:buNone/>
          </a:pPr>
          <a:r>
            <a:rPr lang="en-US" altLang="en-US" sz="3500" kern="1200" dirty="0">
              <a:solidFill>
                <a:srgbClr val="C00000"/>
              </a:solidFill>
            </a:rPr>
            <a:t>Parameter estimation</a:t>
          </a:r>
          <a:endParaRPr lang="en-US" sz="3500" kern="1200" dirty="0"/>
        </a:p>
      </dsp:txBody>
      <dsp:txXfrm>
        <a:off x="547968" y="2696964"/>
        <a:ext cx="2472882" cy="1535409"/>
      </dsp:txXfrm>
    </dsp:sp>
    <dsp:sp modelId="{67501424-0189-4850-B3AD-D1EB9292464F}">
      <dsp:nvSpPr>
        <dsp:cNvPr id="0" name=""/>
        <dsp:cNvSpPr/>
      </dsp:nvSpPr>
      <dsp:spPr>
        <a:xfrm>
          <a:off x="3354000" y="2378084"/>
          <a:ext cx="2568420" cy="1630947"/>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4D78772-922F-4F3E-A830-3B4580A75968}">
      <dsp:nvSpPr>
        <dsp:cNvPr id="0" name=""/>
        <dsp:cNvSpPr/>
      </dsp:nvSpPr>
      <dsp:spPr>
        <a:xfrm>
          <a:off x="3639380" y="2649195"/>
          <a:ext cx="2568420" cy="163094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altLang="en-US" sz="3500" kern="1200" dirty="0">
              <a:solidFill>
                <a:srgbClr val="C00000"/>
              </a:solidFill>
            </a:rPr>
            <a:t>Hypothesis testing</a:t>
          </a:r>
          <a:endParaRPr lang="en-US" sz="3500" kern="1200" dirty="0"/>
        </a:p>
      </dsp:txBody>
      <dsp:txXfrm>
        <a:off x="3687149" y="2696964"/>
        <a:ext cx="2472882" cy="1535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EDB2F-8449-4449-9411-8F07C66AE5BF}">
      <dsp:nvSpPr>
        <dsp:cNvPr id="0" name=""/>
        <dsp:cNvSpPr/>
      </dsp:nvSpPr>
      <dsp:spPr>
        <a:xfrm>
          <a:off x="4642935" y="1725361"/>
          <a:ext cx="1229729" cy="122972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FFFF00"/>
              </a:solidFill>
            </a:rPr>
            <a:t>Estimate</a:t>
          </a:r>
        </a:p>
      </dsp:txBody>
      <dsp:txXfrm>
        <a:off x="4823025" y="1905451"/>
        <a:ext cx="869549" cy="869549"/>
      </dsp:txXfrm>
    </dsp:sp>
    <dsp:sp modelId="{23563EE3-E91E-4842-8DD9-1D3D56C7BAB2}">
      <dsp:nvSpPr>
        <dsp:cNvPr id="0" name=""/>
        <dsp:cNvSpPr/>
      </dsp:nvSpPr>
      <dsp:spPr>
        <a:xfrm rot="16200000">
          <a:off x="5127011" y="1276940"/>
          <a:ext cx="261576" cy="41810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solidFill>
              <a:schemeClr val="bg1"/>
            </a:solidFill>
          </a:endParaRPr>
        </a:p>
      </dsp:txBody>
      <dsp:txXfrm>
        <a:off x="5166248" y="1399799"/>
        <a:ext cx="183103" cy="250864"/>
      </dsp:txXfrm>
    </dsp:sp>
    <dsp:sp modelId="{ABBAB389-D2E1-4EB3-9D85-7140B4C6AAD2}">
      <dsp:nvSpPr>
        <dsp:cNvPr id="0" name=""/>
        <dsp:cNvSpPr/>
      </dsp:nvSpPr>
      <dsp:spPr>
        <a:xfrm>
          <a:off x="4642935" y="2091"/>
          <a:ext cx="1229729" cy="122972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FF00"/>
              </a:solidFill>
              <a:sym typeface="Symbol" panose="05050102010706020507" pitchFamily="18" charset="2"/>
            </a:rPr>
            <a:t></a:t>
          </a:r>
          <a:endParaRPr lang="en-US" sz="3200" kern="1200" dirty="0">
            <a:solidFill>
              <a:schemeClr val="bg1"/>
            </a:solidFill>
          </a:endParaRPr>
        </a:p>
      </dsp:txBody>
      <dsp:txXfrm>
        <a:off x="4823025" y="182181"/>
        <a:ext cx="869549" cy="869549"/>
      </dsp:txXfrm>
    </dsp:sp>
    <dsp:sp modelId="{00332AE2-F5BC-4ECE-BEC2-8D52A9F67D89}">
      <dsp:nvSpPr>
        <dsp:cNvPr id="0" name=""/>
        <dsp:cNvSpPr/>
      </dsp:nvSpPr>
      <dsp:spPr>
        <a:xfrm rot="20520000">
          <a:off x="5939434" y="1867199"/>
          <a:ext cx="261576" cy="41810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solidFill>
              <a:schemeClr val="bg1"/>
            </a:solidFill>
          </a:endParaRPr>
        </a:p>
      </dsp:txBody>
      <dsp:txXfrm>
        <a:off x="5941354" y="1962946"/>
        <a:ext cx="183103" cy="250864"/>
      </dsp:txXfrm>
    </dsp:sp>
    <dsp:sp modelId="{62219186-356C-40BB-8D13-E8591A7F1518}">
      <dsp:nvSpPr>
        <dsp:cNvPr id="0" name=""/>
        <dsp:cNvSpPr/>
      </dsp:nvSpPr>
      <dsp:spPr>
        <a:xfrm>
          <a:off x="6281862" y="1192841"/>
          <a:ext cx="1229729" cy="122972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FF00"/>
              </a:solidFill>
              <a:sym typeface="Symbol" panose="05050102010706020507" pitchFamily="18" charset="2"/>
            </a:rPr>
            <a:t></a:t>
          </a:r>
          <a:r>
            <a:rPr lang="en-US" sz="3200" kern="1200" baseline="30000" dirty="0">
              <a:solidFill>
                <a:srgbClr val="FFFF00"/>
              </a:solidFill>
              <a:sym typeface="Symbol" panose="05050102010706020507" pitchFamily="18" charset="2"/>
            </a:rPr>
            <a:t>2</a:t>
          </a:r>
          <a:endParaRPr lang="en-US" sz="3200" kern="1200" dirty="0">
            <a:solidFill>
              <a:schemeClr val="bg1"/>
            </a:solidFill>
          </a:endParaRPr>
        </a:p>
      </dsp:txBody>
      <dsp:txXfrm>
        <a:off x="6461952" y="1372931"/>
        <a:ext cx="869549" cy="869549"/>
      </dsp:txXfrm>
    </dsp:sp>
    <dsp:sp modelId="{211B80ED-7990-4287-B7BF-61DDEE0CBCAD}">
      <dsp:nvSpPr>
        <dsp:cNvPr id="0" name=""/>
        <dsp:cNvSpPr/>
      </dsp:nvSpPr>
      <dsp:spPr>
        <a:xfrm rot="3240000">
          <a:off x="5629116" y="2822260"/>
          <a:ext cx="261576" cy="41810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solidFill>
              <a:schemeClr val="bg1"/>
            </a:solidFill>
          </a:endParaRPr>
        </a:p>
      </dsp:txBody>
      <dsp:txXfrm>
        <a:off x="5645290" y="2874139"/>
        <a:ext cx="183103" cy="250864"/>
      </dsp:txXfrm>
    </dsp:sp>
    <dsp:sp modelId="{590A7C9C-DADB-4231-B23B-1783F6C09198}">
      <dsp:nvSpPr>
        <dsp:cNvPr id="0" name=""/>
        <dsp:cNvSpPr/>
      </dsp:nvSpPr>
      <dsp:spPr>
        <a:xfrm>
          <a:off x="5655847" y="3119516"/>
          <a:ext cx="1229729" cy="122972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FF00"/>
              </a:solidFill>
            </a:rPr>
            <a:t>p</a:t>
          </a:r>
          <a:r>
            <a:rPr lang="en-US" sz="2000" kern="1200" baseline="-25000" dirty="0">
              <a:solidFill>
                <a:srgbClr val="FFFF00"/>
              </a:solidFill>
            </a:rPr>
            <a:t>1</a:t>
          </a:r>
          <a:r>
            <a:rPr lang="en-US" sz="2000" kern="1200" dirty="0">
              <a:solidFill>
                <a:srgbClr val="FFFF00"/>
              </a:solidFill>
            </a:rPr>
            <a:t> – p</a:t>
          </a:r>
          <a:r>
            <a:rPr lang="en-US" sz="2000" kern="1200" baseline="-25000" dirty="0">
              <a:solidFill>
                <a:srgbClr val="FFFF00"/>
              </a:solidFill>
            </a:rPr>
            <a:t>2</a:t>
          </a:r>
        </a:p>
      </dsp:txBody>
      <dsp:txXfrm>
        <a:off x="5835937" y="3299606"/>
        <a:ext cx="869549" cy="869549"/>
      </dsp:txXfrm>
    </dsp:sp>
    <dsp:sp modelId="{49DF2A7B-3983-4B9B-8CE9-4B82B31D380E}">
      <dsp:nvSpPr>
        <dsp:cNvPr id="0" name=""/>
        <dsp:cNvSpPr/>
      </dsp:nvSpPr>
      <dsp:spPr>
        <a:xfrm rot="7560000">
          <a:off x="4624906" y="2822260"/>
          <a:ext cx="261576" cy="41810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687205" y="2874139"/>
        <a:ext cx="183103" cy="250864"/>
      </dsp:txXfrm>
    </dsp:sp>
    <dsp:sp modelId="{747910E5-4EBF-4DE2-AC8B-E6C6794339BC}">
      <dsp:nvSpPr>
        <dsp:cNvPr id="0" name=""/>
        <dsp:cNvSpPr/>
      </dsp:nvSpPr>
      <dsp:spPr>
        <a:xfrm>
          <a:off x="3630022" y="3119516"/>
          <a:ext cx="1229729" cy="122972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FFFF00"/>
              </a:solidFill>
              <a:sym typeface="Symbol" panose="05050102010706020507" pitchFamily="18" charset="2"/>
            </a:rPr>
            <a:t></a:t>
          </a:r>
          <a:r>
            <a:rPr lang="en-US" sz="2200" kern="1200" baseline="-25000" dirty="0">
              <a:solidFill>
                <a:srgbClr val="FFFF00"/>
              </a:solidFill>
              <a:sym typeface="Symbol" panose="05050102010706020507" pitchFamily="18" charset="2"/>
            </a:rPr>
            <a:t>1</a:t>
          </a:r>
          <a:r>
            <a:rPr lang="en-US" sz="2200" kern="1200" dirty="0">
              <a:solidFill>
                <a:srgbClr val="FFFF00"/>
              </a:solidFill>
              <a:sym typeface="Symbol" panose="05050102010706020507" pitchFamily="18" charset="2"/>
            </a:rPr>
            <a:t>- </a:t>
          </a:r>
          <a:r>
            <a:rPr lang="en-US" sz="2200" kern="1200" baseline="-25000" dirty="0">
              <a:solidFill>
                <a:srgbClr val="FFFF00"/>
              </a:solidFill>
              <a:sym typeface="Symbol" panose="05050102010706020507" pitchFamily="18" charset="2"/>
            </a:rPr>
            <a:t>2</a:t>
          </a:r>
          <a:r>
            <a:rPr lang="en-US" sz="1600" kern="1200" dirty="0">
              <a:solidFill>
                <a:srgbClr val="FFFF00"/>
              </a:solidFill>
              <a:sym typeface="Symbol" panose="05050102010706020507" pitchFamily="18" charset="2"/>
            </a:rPr>
            <a:t> </a:t>
          </a:r>
          <a:endParaRPr lang="en-US" sz="1600" kern="1200" dirty="0">
            <a:solidFill>
              <a:schemeClr val="bg1"/>
            </a:solidFill>
          </a:endParaRPr>
        </a:p>
      </dsp:txBody>
      <dsp:txXfrm>
        <a:off x="3810112" y="3299606"/>
        <a:ext cx="869549" cy="869549"/>
      </dsp:txXfrm>
    </dsp:sp>
    <dsp:sp modelId="{7B369215-B0AC-4D8A-862A-1224C8BDEDA7}">
      <dsp:nvSpPr>
        <dsp:cNvPr id="0" name=""/>
        <dsp:cNvSpPr/>
      </dsp:nvSpPr>
      <dsp:spPr>
        <a:xfrm rot="11880000">
          <a:off x="4314588" y="1867199"/>
          <a:ext cx="261576" cy="418108"/>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solidFill>
              <a:schemeClr val="bg1"/>
            </a:solidFill>
          </a:endParaRPr>
        </a:p>
      </dsp:txBody>
      <dsp:txXfrm rot="10800000">
        <a:off x="4391141" y="1962946"/>
        <a:ext cx="183103" cy="250864"/>
      </dsp:txXfrm>
    </dsp:sp>
    <dsp:sp modelId="{ECF85C99-F6E3-427E-9656-59CF28B7343F}">
      <dsp:nvSpPr>
        <dsp:cNvPr id="0" name=""/>
        <dsp:cNvSpPr/>
      </dsp:nvSpPr>
      <dsp:spPr>
        <a:xfrm>
          <a:off x="3004008" y="1192841"/>
          <a:ext cx="1229729" cy="1229729"/>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FF00"/>
              </a:solidFill>
            </a:rPr>
            <a:t>p</a:t>
          </a:r>
        </a:p>
      </dsp:txBody>
      <dsp:txXfrm>
        <a:off x="3184098" y="1372931"/>
        <a:ext cx="869549" cy="8695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42927-4B7E-4356-960B-9A00B348CF0D}" type="datetimeFigureOut">
              <a:rPr lang="en-US" smtClean="0"/>
              <a:t>16/02/2022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BEAC2-1103-4C84-9560-FEE59611B6E2}" type="slidenum">
              <a:rPr lang="en-US" smtClean="0"/>
              <a:t>‹#›</a:t>
            </a:fld>
            <a:endParaRPr lang="en-US"/>
          </a:p>
        </p:txBody>
      </p:sp>
    </p:spTree>
    <p:extLst>
      <p:ext uri="{BB962C8B-B14F-4D97-AF65-F5344CB8AC3E}">
        <p14:creationId xmlns:p14="http://schemas.microsoft.com/office/powerpoint/2010/main" val="306835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Use R</a:t>
            </a:r>
          </a:p>
          <a:p>
            <a:r>
              <a:rPr lang="en-US" dirty="0" err="1"/>
              <a:t>set.seed</a:t>
            </a:r>
            <a:r>
              <a:rPr lang="en-US" dirty="0"/>
              <a:t>(1234)</a:t>
            </a:r>
          </a:p>
          <a:p>
            <a:r>
              <a:rPr lang="en-US" dirty="0" err="1"/>
              <a:t>dice_mean</a:t>
            </a:r>
            <a:r>
              <a:rPr lang="en-US" dirty="0"/>
              <a:t>&lt;-function(</a:t>
            </a:r>
            <a:r>
              <a:rPr lang="en-US" dirty="0" err="1"/>
              <a:t>ntimes</a:t>
            </a:r>
            <a:r>
              <a:rPr lang="en-US" dirty="0"/>
              <a:t> = 5){</a:t>
            </a:r>
          </a:p>
          <a:p>
            <a:r>
              <a:rPr lang="en-US" dirty="0"/>
              <a:t>  return(mean(sample(1:6,ntimes,rep=T)))</a:t>
            </a:r>
          </a:p>
          <a:p>
            <a:r>
              <a:rPr lang="en-US" dirty="0"/>
              <a:t>}</a:t>
            </a:r>
          </a:p>
          <a:p>
            <a:r>
              <a:rPr lang="en-US" dirty="0"/>
              <a:t>N &lt;- 100000</a:t>
            </a:r>
          </a:p>
          <a:p>
            <a:r>
              <a:rPr lang="en-US" dirty="0"/>
              <a:t>dice &lt;- replicate(N, </a:t>
            </a:r>
            <a:r>
              <a:rPr lang="en-US" dirty="0" err="1"/>
              <a:t>dice_mean</a:t>
            </a:r>
            <a:r>
              <a:rPr lang="en-US" dirty="0"/>
              <a:t>())</a:t>
            </a:r>
          </a:p>
          <a:p>
            <a:r>
              <a:rPr lang="en-US" dirty="0"/>
              <a:t>head(dice)</a:t>
            </a:r>
          </a:p>
          <a:p>
            <a:r>
              <a:rPr lang="en-US" dirty="0"/>
              <a:t>mean(dice)</a:t>
            </a:r>
          </a:p>
          <a:p>
            <a:r>
              <a:rPr lang="en-US" dirty="0"/>
              <a:t>hist(</a:t>
            </a:r>
            <a:r>
              <a:rPr lang="en-US" dirty="0" err="1"/>
              <a:t>dice,xlab</a:t>
            </a:r>
            <a:r>
              <a:rPr lang="en-US" dirty="0"/>
              <a:t>="Sample </a:t>
            </a:r>
            <a:r>
              <a:rPr lang="en-US" dirty="0" err="1"/>
              <a:t>Means",col</a:t>
            </a:r>
            <a:r>
              <a:rPr lang="en-US" dirty="0"/>
              <a:t>=“grey")</a:t>
            </a:r>
          </a:p>
        </p:txBody>
      </p:sp>
      <p:sp>
        <p:nvSpPr>
          <p:cNvPr id="4" name="Slide Number Placeholder 3"/>
          <p:cNvSpPr>
            <a:spLocks noGrp="1"/>
          </p:cNvSpPr>
          <p:nvPr>
            <p:ph type="sldNum" sz="quarter" idx="5"/>
          </p:nvPr>
        </p:nvSpPr>
        <p:spPr/>
        <p:txBody>
          <a:bodyPr/>
          <a:lstStyle/>
          <a:p>
            <a:fld id="{9EFBEAC2-1103-4C84-9560-FEE59611B6E2}" type="slidenum">
              <a:rPr lang="en-US" smtClean="0"/>
              <a:t>9</a:t>
            </a:fld>
            <a:endParaRPr lang="en-US"/>
          </a:p>
        </p:txBody>
      </p:sp>
    </p:spTree>
    <p:extLst>
      <p:ext uri="{BB962C8B-B14F-4D97-AF65-F5344CB8AC3E}">
        <p14:creationId xmlns:p14="http://schemas.microsoft.com/office/powerpoint/2010/main" val="3472007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set.seed</a:t>
            </a:r>
            <a:r>
              <a:rPr lang="en-US" dirty="0"/>
              <a:t>(1234)</a:t>
            </a:r>
          </a:p>
          <a:p>
            <a:r>
              <a:rPr lang="en-US" dirty="0" err="1"/>
              <a:t>dice_mean</a:t>
            </a:r>
            <a:r>
              <a:rPr lang="en-US" dirty="0"/>
              <a:t>&lt;-function(</a:t>
            </a:r>
            <a:r>
              <a:rPr lang="en-US" dirty="0" err="1"/>
              <a:t>ntimes</a:t>
            </a:r>
            <a:r>
              <a:rPr lang="en-US" dirty="0"/>
              <a:t> = 5){</a:t>
            </a:r>
          </a:p>
          <a:p>
            <a:r>
              <a:rPr lang="en-US" dirty="0"/>
              <a:t>  return(mean(sample(1:6,ntimes,rep=T)))</a:t>
            </a:r>
          </a:p>
          <a:p>
            <a:r>
              <a:rPr lang="en-US" dirty="0"/>
              <a:t>}</a:t>
            </a:r>
          </a:p>
          <a:p>
            <a:r>
              <a:rPr lang="en-US" dirty="0"/>
              <a:t>N &lt;- 100000</a:t>
            </a:r>
          </a:p>
          <a:p>
            <a:r>
              <a:rPr lang="en-US" dirty="0"/>
              <a:t>dice &lt;- replicate(N, </a:t>
            </a:r>
            <a:r>
              <a:rPr lang="en-US" dirty="0" err="1"/>
              <a:t>dice_mean</a:t>
            </a:r>
            <a:r>
              <a:rPr lang="en-US" dirty="0"/>
              <a:t>())</a:t>
            </a:r>
          </a:p>
          <a:p>
            <a:r>
              <a:rPr lang="en-US" dirty="0"/>
              <a:t>mean(dice)</a:t>
            </a:r>
          </a:p>
          <a:p>
            <a:r>
              <a:rPr lang="en-US" dirty="0"/>
              <a:t>dice&lt;-(dice-3.5)/(1.707/sqrt(5))</a:t>
            </a:r>
          </a:p>
          <a:p>
            <a:r>
              <a:rPr lang="en-US" dirty="0"/>
              <a:t>hist(</a:t>
            </a:r>
            <a:r>
              <a:rPr lang="en-US" dirty="0" err="1"/>
              <a:t>dice,xlab</a:t>
            </a:r>
            <a:r>
              <a:rPr lang="en-US" dirty="0"/>
              <a:t>="Sample </a:t>
            </a:r>
            <a:r>
              <a:rPr lang="en-US" dirty="0" err="1"/>
              <a:t>Means",col</a:t>
            </a:r>
            <a:r>
              <a:rPr lang="en-US" dirty="0"/>
              <a:t>='light </a:t>
            </a:r>
            <a:r>
              <a:rPr lang="en-US" dirty="0" err="1"/>
              <a:t>green',prob</a:t>
            </a:r>
            <a:r>
              <a:rPr lang="en-US" dirty="0"/>
              <a:t>=T)</a:t>
            </a:r>
          </a:p>
          <a:p>
            <a:r>
              <a:rPr lang="en-US" dirty="0"/>
              <a:t>curve(</a:t>
            </a:r>
            <a:r>
              <a:rPr lang="en-US" dirty="0" err="1"/>
              <a:t>dnorm</a:t>
            </a:r>
            <a:r>
              <a:rPr lang="en-US" dirty="0"/>
              <a:t>(x),-3,3,col='</a:t>
            </a:r>
            <a:r>
              <a:rPr lang="en-US" dirty="0" err="1"/>
              <a:t>red',add</a:t>
            </a:r>
            <a:r>
              <a:rPr lang="en-US" dirty="0"/>
              <a:t>=T)</a:t>
            </a:r>
          </a:p>
        </p:txBody>
      </p:sp>
      <p:sp>
        <p:nvSpPr>
          <p:cNvPr id="4" name="Slide Number Placeholder 3"/>
          <p:cNvSpPr>
            <a:spLocks noGrp="1"/>
          </p:cNvSpPr>
          <p:nvPr>
            <p:ph type="sldNum" sz="quarter" idx="5"/>
          </p:nvPr>
        </p:nvSpPr>
        <p:spPr/>
        <p:txBody>
          <a:bodyPr/>
          <a:lstStyle/>
          <a:p>
            <a:fld id="{9EFBEAC2-1103-4C84-9560-FEE59611B6E2}" type="slidenum">
              <a:rPr lang="en-US" smtClean="0"/>
              <a:t>10</a:t>
            </a:fld>
            <a:endParaRPr lang="en-US"/>
          </a:p>
        </p:txBody>
      </p:sp>
    </p:spTree>
    <p:extLst>
      <p:ext uri="{BB962C8B-B14F-4D97-AF65-F5344CB8AC3E}">
        <p14:creationId xmlns:p14="http://schemas.microsoft.com/office/powerpoint/2010/main" val="172594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FBEAC2-1103-4C84-9560-FEE59611B6E2}" type="slidenum">
              <a:rPr lang="en-US" smtClean="0"/>
              <a:t>14</a:t>
            </a:fld>
            <a:endParaRPr lang="en-US"/>
          </a:p>
        </p:txBody>
      </p:sp>
    </p:spTree>
    <p:extLst>
      <p:ext uri="{BB962C8B-B14F-4D97-AF65-F5344CB8AC3E}">
        <p14:creationId xmlns:p14="http://schemas.microsoft.com/office/powerpoint/2010/main" val="1379842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FA9B-2023-4605-BCB2-2C3CD22EC923}"/>
              </a:ext>
            </a:extLst>
          </p:cNvPr>
          <p:cNvSpPr>
            <a:spLocks noGrp="1"/>
          </p:cNvSpPr>
          <p:nvPr>
            <p:ph type="ctrTitle"/>
          </p:nvPr>
        </p:nvSpPr>
        <p:spPr>
          <a:xfrm>
            <a:off x="1524000" y="1122363"/>
            <a:ext cx="9144000" cy="2387600"/>
          </a:xfrm>
        </p:spPr>
        <p:txBody>
          <a:bodyPr anchor="b"/>
          <a:lstStyle>
            <a:lvl1pPr algn="ctr">
              <a:defRPr sz="6000" b="1">
                <a:solidFill>
                  <a:schemeClr val="tx1"/>
                </a:solidFill>
                <a:latin typeface="Bahnschrift Condensed" panose="020B0502040204020203" pitchFamily="34" charset="0"/>
                <a:cs typeface="Helvetica"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369ADC9B-90A4-4D2B-806C-6C7E0150235E}"/>
              </a:ext>
            </a:extLst>
          </p:cNvPr>
          <p:cNvSpPr>
            <a:spLocks noGrp="1"/>
          </p:cNvSpPr>
          <p:nvPr>
            <p:ph type="subTitle" idx="1"/>
          </p:nvPr>
        </p:nvSpPr>
        <p:spPr>
          <a:xfrm>
            <a:off x="1524000" y="3602038"/>
            <a:ext cx="9144000" cy="1655762"/>
          </a:xfrm>
        </p:spPr>
        <p:txBody>
          <a:bodyPr/>
          <a:lstStyle>
            <a:lvl1pPr marL="0" indent="0" algn="ctr">
              <a:buNone/>
              <a:defRPr sz="2400">
                <a:latin typeface="Helvetica" panose="020B0604020202020204" pitchFamily="34" charset="0"/>
                <a:cs typeface="Helvetica"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C8F752-6FB5-4E60-896D-1FC75E607E71}"/>
              </a:ext>
            </a:extLst>
          </p:cNvPr>
          <p:cNvSpPr>
            <a:spLocks noGrp="1"/>
          </p:cNvSpPr>
          <p:nvPr>
            <p:ph type="dt" sz="half" idx="10"/>
          </p:nvPr>
        </p:nvSpPr>
        <p:spPr/>
        <p:txBody>
          <a:bodyPr/>
          <a:lstStyle/>
          <a:p>
            <a:fld id="{1B2B31A4-E811-4949-9CA4-FE3D46F99587}" type="datetime1">
              <a:rPr lang="en-US" smtClean="0"/>
              <a:t>16/02/2022</a:t>
            </a:fld>
            <a:endParaRPr lang="en-US"/>
          </a:p>
        </p:txBody>
      </p:sp>
      <p:sp>
        <p:nvSpPr>
          <p:cNvPr id="5" name="Footer Placeholder 4">
            <a:extLst>
              <a:ext uri="{FF2B5EF4-FFF2-40B4-BE49-F238E27FC236}">
                <a16:creationId xmlns:a16="http://schemas.microsoft.com/office/drawing/2014/main" id="{51BCDDB0-90E2-4860-BD9A-B811497878B6}"/>
              </a:ext>
            </a:extLst>
          </p:cNvPr>
          <p:cNvSpPr>
            <a:spLocks noGrp="1"/>
          </p:cNvSpPr>
          <p:nvPr>
            <p:ph type="ftr" sz="quarter" idx="11"/>
          </p:nvPr>
        </p:nvSpPr>
        <p:spPr/>
        <p:txBody>
          <a:bodyPr/>
          <a:lstStyle/>
          <a:p>
            <a:r>
              <a:rPr lang="en-US"/>
              <a:t>Chapter 7 - Sampling Distribution &amp; CLT</a:t>
            </a:r>
          </a:p>
        </p:txBody>
      </p:sp>
      <p:sp>
        <p:nvSpPr>
          <p:cNvPr id="6" name="Slide Number Placeholder 5">
            <a:extLst>
              <a:ext uri="{FF2B5EF4-FFF2-40B4-BE49-F238E27FC236}">
                <a16:creationId xmlns:a16="http://schemas.microsoft.com/office/drawing/2014/main" id="{74FE0147-F66F-4DC5-A48E-316E7D3B013C}"/>
              </a:ext>
            </a:extLst>
          </p:cNvPr>
          <p:cNvSpPr>
            <a:spLocks noGrp="1"/>
          </p:cNvSpPr>
          <p:nvPr>
            <p:ph type="sldNum" sz="quarter" idx="12"/>
          </p:nvPr>
        </p:nvSpPr>
        <p:spPr/>
        <p:txBody>
          <a:bodyPr/>
          <a:lstStyle/>
          <a:p>
            <a:fld id="{A8FE2697-CE0C-4788-A290-9ED28904161F}" type="slidenum">
              <a:rPr lang="en-US" smtClean="0"/>
              <a:t>‹#›</a:t>
            </a:fld>
            <a:endParaRPr lang="en-US"/>
          </a:p>
        </p:txBody>
      </p:sp>
      <p:grpSp>
        <p:nvGrpSpPr>
          <p:cNvPr id="7" name="Group 6">
            <a:extLst>
              <a:ext uri="{FF2B5EF4-FFF2-40B4-BE49-F238E27FC236}">
                <a16:creationId xmlns:a16="http://schemas.microsoft.com/office/drawing/2014/main" id="{723A03CD-AD6B-41B8-B1D1-2E9AA4CA14AA}"/>
              </a:ext>
            </a:extLst>
          </p:cNvPr>
          <p:cNvGrpSpPr/>
          <p:nvPr userDrawn="1"/>
        </p:nvGrpSpPr>
        <p:grpSpPr>
          <a:xfrm>
            <a:off x="1115434" y="2440761"/>
            <a:ext cx="914401" cy="980560"/>
            <a:chOff x="810625" y="2871288"/>
            <a:chExt cx="914401" cy="980560"/>
          </a:xfrm>
        </p:grpSpPr>
        <p:sp>
          <p:nvSpPr>
            <p:cNvPr id="8" name="Rectangle 7">
              <a:extLst>
                <a:ext uri="{FF2B5EF4-FFF2-40B4-BE49-F238E27FC236}">
                  <a16:creationId xmlns:a16="http://schemas.microsoft.com/office/drawing/2014/main" id="{138524D9-2EB3-4C33-B3D5-13F73BF4BB6D}"/>
                </a:ext>
              </a:extLst>
            </p:cNvPr>
            <p:cNvSpPr/>
            <p:nvPr userDrawn="1"/>
          </p:nvSpPr>
          <p:spPr>
            <a:xfrm rot="8100000">
              <a:off x="810625" y="3394648"/>
              <a:ext cx="914401" cy="4572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74F46BD-A134-40D8-A3CC-625CC68E421C}"/>
                </a:ext>
              </a:extLst>
            </p:cNvPr>
            <p:cNvSpPr/>
            <p:nvPr userDrawn="1"/>
          </p:nvSpPr>
          <p:spPr>
            <a:xfrm rot="2700000">
              <a:off x="839650" y="2871288"/>
              <a:ext cx="4572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425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A5D4-8636-4462-B3C6-996723C4C7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FEC238-90F2-4505-965E-D52FF9C625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6098B-3928-45AC-8777-30665B0612E0}"/>
              </a:ext>
            </a:extLst>
          </p:cNvPr>
          <p:cNvSpPr>
            <a:spLocks noGrp="1"/>
          </p:cNvSpPr>
          <p:nvPr>
            <p:ph type="dt" sz="half" idx="10"/>
          </p:nvPr>
        </p:nvSpPr>
        <p:spPr/>
        <p:txBody>
          <a:bodyPr/>
          <a:lstStyle/>
          <a:p>
            <a:fld id="{ACBC8591-BE76-4944-BAB5-E5F0A3D45019}" type="datetime1">
              <a:rPr lang="en-US" smtClean="0"/>
              <a:t>16/02/2022</a:t>
            </a:fld>
            <a:endParaRPr lang="en-US"/>
          </a:p>
        </p:txBody>
      </p:sp>
      <p:sp>
        <p:nvSpPr>
          <p:cNvPr id="5" name="Footer Placeholder 4">
            <a:extLst>
              <a:ext uri="{FF2B5EF4-FFF2-40B4-BE49-F238E27FC236}">
                <a16:creationId xmlns:a16="http://schemas.microsoft.com/office/drawing/2014/main" id="{782613E4-32B1-42B9-B9E8-DEC7BDC435BF}"/>
              </a:ext>
            </a:extLst>
          </p:cNvPr>
          <p:cNvSpPr>
            <a:spLocks noGrp="1"/>
          </p:cNvSpPr>
          <p:nvPr>
            <p:ph type="ftr" sz="quarter" idx="11"/>
          </p:nvPr>
        </p:nvSpPr>
        <p:spPr/>
        <p:txBody>
          <a:bodyPr/>
          <a:lstStyle/>
          <a:p>
            <a:r>
              <a:rPr lang="en-US"/>
              <a:t>Chapter 7 - Sampling Distribution &amp; CLT</a:t>
            </a:r>
          </a:p>
        </p:txBody>
      </p:sp>
      <p:sp>
        <p:nvSpPr>
          <p:cNvPr id="6" name="Slide Number Placeholder 5">
            <a:extLst>
              <a:ext uri="{FF2B5EF4-FFF2-40B4-BE49-F238E27FC236}">
                <a16:creationId xmlns:a16="http://schemas.microsoft.com/office/drawing/2014/main" id="{5BF0A1DF-EC52-42AB-935D-68E6DD7297CF}"/>
              </a:ext>
            </a:extLst>
          </p:cNvPr>
          <p:cNvSpPr>
            <a:spLocks noGrp="1"/>
          </p:cNvSpPr>
          <p:nvPr>
            <p:ph type="sldNum" sz="quarter" idx="12"/>
          </p:nvPr>
        </p:nvSpPr>
        <p:spPr/>
        <p:txBody>
          <a:bodyPr/>
          <a:lstStyle/>
          <a:p>
            <a:fld id="{A8FE2697-CE0C-4788-A290-9ED28904161F}" type="slidenum">
              <a:rPr lang="en-US" smtClean="0"/>
              <a:t>‹#›</a:t>
            </a:fld>
            <a:endParaRPr lang="en-US"/>
          </a:p>
        </p:txBody>
      </p:sp>
    </p:spTree>
    <p:extLst>
      <p:ext uri="{BB962C8B-B14F-4D97-AF65-F5344CB8AC3E}">
        <p14:creationId xmlns:p14="http://schemas.microsoft.com/office/powerpoint/2010/main" val="277518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2C08A2-8451-4BE7-8F21-177A362A8A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192C8C-C819-4262-801B-011184DDC7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C6D2E-A91F-4CA0-853F-A4B8A1BBFB87}"/>
              </a:ext>
            </a:extLst>
          </p:cNvPr>
          <p:cNvSpPr>
            <a:spLocks noGrp="1"/>
          </p:cNvSpPr>
          <p:nvPr>
            <p:ph type="dt" sz="half" idx="10"/>
          </p:nvPr>
        </p:nvSpPr>
        <p:spPr/>
        <p:txBody>
          <a:bodyPr/>
          <a:lstStyle/>
          <a:p>
            <a:fld id="{32A5F03C-FBF7-404B-91F9-9909949BFAD6}" type="datetime1">
              <a:rPr lang="en-US" smtClean="0"/>
              <a:t>16/02/2022</a:t>
            </a:fld>
            <a:endParaRPr lang="en-US"/>
          </a:p>
        </p:txBody>
      </p:sp>
      <p:sp>
        <p:nvSpPr>
          <p:cNvPr id="5" name="Footer Placeholder 4">
            <a:extLst>
              <a:ext uri="{FF2B5EF4-FFF2-40B4-BE49-F238E27FC236}">
                <a16:creationId xmlns:a16="http://schemas.microsoft.com/office/drawing/2014/main" id="{223D2CB3-F030-45DC-BFED-60E45087B3E1}"/>
              </a:ext>
            </a:extLst>
          </p:cNvPr>
          <p:cNvSpPr>
            <a:spLocks noGrp="1"/>
          </p:cNvSpPr>
          <p:nvPr>
            <p:ph type="ftr" sz="quarter" idx="11"/>
          </p:nvPr>
        </p:nvSpPr>
        <p:spPr/>
        <p:txBody>
          <a:bodyPr/>
          <a:lstStyle/>
          <a:p>
            <a:r>
              <a:rPr lang="en-US"/>
              <a:t>Chapter 7 - Sampling Distribution &amp; CLT</a:t>
            </a:r>
          </a:p>
        </p:txBody>
      </p:sp>
      <p:sp>
        <p:nvSpPr>
          <p:cNvPr id="6" name="Slide Number Placeholder 5">
            <a:extLst>
              <a:ext uri="{FF2B5EF4-FFF2-40B4-BE49-F238E27FC236}">
                <a16:creationId xmlns:a16="http://schemas.microsoft.com/office/drawing/2014/main" id="{5253EC7C-5D34-4DEF-83B0-B29AEBDA6001}"/>
              </a:ext>
            </a:extLst>
          </p:cNvPr>
          <p:cNvSpPr>
            <a:spLocks noGrp="1"/>
          </p:cNvSpPr>
          <p:nvPr>
            <p:ph type="sldNum" sz="quarter" idx="12"/>
          </p:nvPr>
        </p:nvSpPr>
        <p:spPr/>
        <p:txBody>
          <a:bodyPr/>
          <a:lstStyle/>
          <a:p>
            <a:fld id="{A8FE2697-CE0C-4788-A290-9ED28904161F}" type="slidenum">
              <a:rPr lang="en-US" smtClean="0"/>
              <a:t>‹#›</a:t>
            </a:fld>
            <a:endParaRPr lang="en-US"/>
          </a:p>
        </p:txBody>
      </p:sp>
    </p:spTree>
    <p:extLst>
      <p:ext uri="{BB962C8B-B14F-4D97-AF65-F5344CB8AC3E}">
        <p14:creationId xmlns:p14="http://schemas.microsoft.com/office/powerpoint/2010/main" val="154621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C355-FC9E-4318-8B9D-E55F1DA52D3B}"/>
              </a:ext>
            </a:extLst>
          </p:cNvPr>
          <p:cNvSpPr>
            <a:spLocks noGrp="1"/>
          </p:cNvSpPr>
          <p:nvPr>
            <p:ph type="title"/>
          </p:nvPr>
        </p:nvSpPr>
        <p:spPr>
          <a:xfrm>
            <a:off x="838200" y="128963"/>
            <a:ext cx="10515600" cy="1325563"/>
          </a:xfrm>
        </p:spPr>
        <p:txBody>
          <a:bodyPr>
            <a:normAutofit/>
          </a:bodyPr>
          <a:lstStyle>
            <a:lvl1pPr algn="l">
              <a:defRPr sz="3600" b="0">
                <a:solidFill>
                  <a:schemeClr val="tx1"/>
                </a:solidFill>
                <a:latin typeface="Bahnschrift Condensed" panose="020B0502040204020203" pitchFamily="34" charset="0"/>
                <a:cs typeface="Helvetica"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02D136E-EC00-43AE-AEA1-84BBC4767397}"/>
              </a:ext>
            </a:extLst>
          </p:cNvPr>
          <p:cNvSpPr>
            <a:spLocks noGrp="1"/>
          </p:cNvSpPr>
          <p:nvPr>
            <p:ph idx="1"/>
          </p:nvPr>
        </p:nvSpPr>
        <p:spPr>
          <a:xfrm>
            <a:off x="838200" y="1576243"/>
            <a:ext cx="10515600" cy="4351338"/>
          </a:xfrm>
        </p:spPr>
        <p:txBody>
          <a:bodyPr/>
          <a:lstStyle>
            <a:lvl1pPr>
              <a:defRPr sz="3200">
                <a:latin typeface="Helvetica" panose="020B0604020202020204" pitchFamily="34" charset="0"/>
                <a:cs typeface="Helvetica" panose="020B0604020202020204" pitchFamily="34" charset="0"/>
              </a:defRPr>
            </a:lvl1pPr>
            <a:lvl2pPr>
              <a:defRPr sz="2800">
                <a:latin typeface="Helvetica" panose="020B0604020202020204" pitchFamily="34" charset="0"/>
                <a:cs typeface="Helvetica" panose="020B0604020202020204" pitchFamily="34" charset="0"/>
              </a:defRPr>
            </a:lvl2pPr>
            <a:lvl3pPr>
              <a:defRPr sz="2600">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E7EA43-0D78-46D6-B46C-BE52BF68FC49}"/>
              </a:ext>
            </a:extLst>
          </p:cNvPr>
          <p:cNvSpPr>
            <a:spLocks noGrp="1"/>
          </p:cNvSpPr>
          <p:nvPr>
            <p:ph type="dt" sz="half" idx="10"/>
          </p:nvPr>
        </p:nvSpPr>
        <p:spPr/>
        <p:txBody>
          <a:bodyPr/>
          <a:lstStyle/>
          <a:p>
            <a:fld id="{6A31E03B-E60D-4CD8-87F3-E6D87496CB26}" type="datetime1">
              <a:rPr lang="en-US" smtClean="0"/>
              <a:t>16/02/2022</a:t>
            </a:fld>
            <a:endParaRPr lang="en-US"/>
          </a:p>
        </p:txBody>
      </p:sp>
      <p:sp>
        <p:nvSpPr>
          <p:cNvPr id="5" name="Footer Placeholder 4">
            <a:extLst>
              <a:ext uri="{FF2B5EF4-FFF2-40B4-BE49-F238E27FC236}">
                <a16:creationId xmlns:a16="http://schemas.microsoft.com/office/drawing/2014/main" id="{10C1792B-8568-469C-9BE3-E8813F6FEC19}"/>
              </a:ext>
            </a:extLst>
          </p:cNvPr>
          <p:cNvSpPr>
            <a:spLocks noGrp="1"/>
          </p:cNvSpPr>
          <p:nvPr>
            <p:ph type="ftr" sz="quarter" idx="11"/>
          </p:nvPr>
        </p:nvSpPr>
        <p:spPr/>
        <p:txBody>
          <a:bodyPr/>
          <a:lstStyle/>
          <a:p>
            <a:r>
              <a:rPr lang="en-US"/>
              <a:t>Chapter 7 - Sampling Distribution &amp; CLT</a:t>
            </a:r>
          </a:p>
        </p:txBody>
      </p:sp>
      <p:sp>
        <p:nvSpPr>
          <p:cNvPr id="6" name="Slide Number Placeholder 5">
            <a:extLst>
              <a:ext uri="{FF2B5EF4-FFF2-40B4-BE49-F238E27FC236}">
                <a16:creationId xmlns:a16="http://schemas.microsoft.com/office/drawing/2014/main" id="{965AC2B4-B960-4954-BFF8-82849D4498A1}"/>
              </a:ext>
            </a:extLst>
          </p:cNvPr>
          <p:cNvSpPr>
            <a:spLocks noGrp="1"/>
          </p:cNvSpPr>
          <p:nvPr>
            <p:ph type="sldNum" sz="quarter" idx="12"/>
          </p:nvPr>
        </p:nvSpPr>
        <p:spPr/>
        <p:txBody>
          <a:bodyPr/>
          <a:lstStyle/>
          <a:p>
            <a:fld id="{A8FE2697-CE0C-4788-A290-9ED28904161F}" type="slidenum">
              <a:rPr lang="en-US" smtClean="0"/>
              <a:t>‹#›</a:t>
            </a:fld>
            <a:endParaRPr lang="en-US"/>
          </a:p>
        </p:txBody>
      </p:sp>
      <p:grpSp>
        <p:nvGrpSpPr>
          <p:cNvPr id="7" name="Group 6">
            <a:extLst>
              <a:ext uri="{FF2B5EF4-FFF2-40B4-BE49-F238E27FC236}">
                <a16:creationId xmlns:a16="http://schemas.microsoft.com/office/drawing/2014/main" id="{CF31A598-D007-4B7B-BE0A-CC77E6A8E1A6}"/>
              </a:ext>
            </a:extLst>
          </p:cNvPr>
          <p:cNvGrpSpPr/>
          <p:nvPr userDrawn="1"/>
        </p:nvGrpSpPr>
        <p:grpSpPr>
          <a:xfrm>
            <a:off x="386744" y="456984"/>
            <a:ext cx="457200" cy="496783"/>
            <a:chOff x="386744" y="507784"/>
            <a:chExt cx="457200" cy="496783"/>
          </a:xfrm>
        </p:grpSpPr>
        <p:sp>
          <p:nvSpPr>
            <p:cNvPr id="8" name="Rectangle 7">
              <a:extLst>
                <a:ext uri="{FF2B5EF4-FFF2-40B4-BE49-F238E27FC236}">
                  <a16:creationId xmlns:a16="http://schemas.microsoft.com/office/drawing/2014/main" id="{9287AB72-4F2D-4A27-8C36-3BBC9E11ED50}"/>
                </a:ext>
              </a:extLst>
            </p:cNvPr>
            <p:cNvSpPr/>
            <p:nvPr userDrawn="1"/>
          </p:nvSpPr>
          <p:spPr>
            <a:xfrm rot="8100000">
              <a:off x="386744" y="775967"/>
              <a:ext cx="457200" cy="2286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E855166-332A-418E-99B2-2E0C3AD10CE6}"/>
                </a:ext>
              </a:extLst>
            </p:cNvPr>
            <p:cNvSpPr/>
            <p:nvPr userDrawn="1"/>
          </p:nvSpPr>
          <p:spPr>
            <a:xfrm rot="2700000">
              <a:off x="401686" y="509759"/>
              <a:ext cx="228600" cy="22465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4695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D932-F916-40AB-8300-0E5440380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DC1C83-D9F5-419D-B4A4-07D6062E4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61EAC-3A9F-4078-BBCC-BAF59B07D344}"/>
              </a:ext>
            </a:extLst>
          </p:cNvPr>
          <p:cNvSpPr>
            <a:spLocks noGrp="1"/>
          </p:cNvSpPr>
          <p:nvPr>
            <p:ph type="dt" sz="half" idx="10"/>
          </p:nvPr>
        </p:nvSpPr>
        <p:spPr/>
        <p:txBody>
          <a:bodyPr/>
          <a:lstStyle/>
          <a:p>
            <a:fld id="{581116AE-91DC-4A61-865E-685187A5D400}" type="datetime1">
              <a:rPr lang="en-US" smtClean="0"/>
              <a:t>16/02/2022</a:t>
            </a:fld>
            <a:endParaRPr lang="en-US"/>
          </a:p>
        </p:txBody>
      </p:sp>
      <p:sp>
        <p:nvSpPr>
          <p:cNvPr id="5" name="Footer Placeholder 4">
            <a:extLst>
              <a:ext uri="{FF2B5EF4-FFF2-40B4-BE49-F238E27FC236}">
                <a16:creationId xmlns:a16="http://schemas.microsoft.com/office/drawing/2014/main" id="{A830FA5F-A203-4109-BD7E-5112B63F6198}"/>
              </a:ext>
            </a:extLst>
          </p:cNvPr>
          <p:cNvSpPr>
            <a:spLocks noGrp="1"/>
          </p:cNvSpPr>
          <p:nvPr>
            <p:ph type="ftr" sz="quarter" idx="11"/>
          </p:nvPr>
        </p:nvSpPr>
        <p:spPr/>
        <p:txBody>
          <a:bodyPr/>
          <a:lstStyle/>
          <a:p>
            <a:r>
              <a:rPr lang="en-US"/>
              <a:t>Chapter 7 - Sampling Distribution &amp; CLT</a:t>
            </a:r>
          </a:p>
        </p:txBody>
      </p:sp>
      <p:sp>
        <p:nvSpPr>
          <p:cNvPr id="6" name="Slide Number Placeholder 5">
            <a:extLst>
              <a:ext uri="{FF2B5EF4-FFF2-40B4-BE49-F238E27FC236}">
                <a16:creationId xmlns:a16="http://schemas.microsoft.com/office/drawing/2014/main" id="{CE1A5BC5-3DAF-40D2-8326-3ECAA8E4B655}"/>
              </a:ext>
            </a:extLst>
          </p:cNvPr>
          <p:cNvSpPr>
            <a:spLocks noGrp="1"/>
          </p:cNvSpPr>
          <p:nvPr>
            <p:ph type="sldNum" sz="quarter" idx="12"/>
          </p:nvPr>
        </p:nvSpPr>
        <p:spPr/>
        <p:txBody>
          <a:bodyPr/>
          <a:lstStyle/>
          <a:p>
            <a:fld id="{A8FE2697-CE0C-4788-A290-9ED28904161F}" type="slidenum">
              <a:rPr lang="en-US" smtClean="0"/>
              <a:t>‹#›</a:t>
            </a:fld>
            <a:endParaRPr lang="en-US"/>
          </a:p>
        </p:txBody>
      </p:sp>
      <p:sp>
        <p:nvSpPr>
          <p:cNvPr id="7" name="Rectangle 6">
            <a:extLst>
              <a:ext uri="{FF2B5EF4-FFF2-40B4-BE49-F238E27FC236}">
                <a16:creationId xmlns:a16="http://schemas.microsoft.com/office/drawing/2014/main" id="{0A789379-C420-4162-A18D-CBC4FB4A8910}"/>
              </a:ext>
            </a:extLst>
          </p:cNvPr>
          <p:cNvSpPr/>
          <p:nvPr userDrawn="1"/>
        </p:nvSpPr>
        <p:spPr>
          <a:xfrm>
            <a:off x="270164" y="519545"/>
            <a:ext cx="561686" cy="5836805"/>
          </a:xfrm>
          <a:prstGeom prst="rect">
            <a:avLst/>
          </a:prstGeom>
          <a:solidFill>
            <a:schemeClr val="accent5">
              <a:lumMod val="50000"/>
            </a:schemeClr>
          </a:solidFill>
          <a:ln>
            <a:noFill/>
          </a:ln>
          <a:effectLst>
            <a:glow rad="63500">
              <a:schemeClr val="accent4">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183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C91C-2C6A-40CC-968D-1B08DA5E87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5CF8E4-EB86-4000-AFA7-E98D39AC5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FE150-48F6-4D65-9C3A-173BC72952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5269C7-3333-4928-BAAC-549617402931}"/>
              </a:ext>
            </a:extLst>
          </p:cNvPr>
          <p:cNvSpPr>
            <a:spLocks noGrp="1"/>
          </p:cNvSpPr>
          <p:nvPr>
            <p:ph type="dt" sz="half" idx="10"/>
          </p:nvPr>
        </p:nvSpPr>
        <p:spPr/>
        <p:txBody>
          <a:bodyPr/>
          <a:lstStyle/>
          <a:p>
            <a:fld id="{039B7ECF-53DD-4FAC-90AB-2DC55F036BE8}" type="datetime1">
              <a:rPr lang="en-US" smtClean="0"/>
              <a:t>16/02/2022</a:t>
            </a:fld>
            <a:endParaRPr lang="en-US"/>
          </a:p>
        </p:txBody>
      </p:sp>
      <p:sp>
        <p:nvSpPr>
          <p:cNvPr id="6" name="Footer Placeholder 5">
            <a:extLst>
              <a:ext uri="{FF2B5EF4-FFF2-40B4-BE49-F238E27FC236}">
                <a16:creationId xmlns:a16="http://schemas.microsoft.com/office/drawing/2014/main" id="{070846C2-0AC6-4AC0-95F0-6094E336FD56}"/>
              </a:ext>
            </a:extLst>
          </p:cNvPr>
          <p:cNvSpPr>
            <a:spLocks noGrp="1"/>
          </p:cNvSpPr>
          <p:nvPr>
            <p:ph type="ftr" sz="quarter" idx="11"/>
          </p:nvPr>
        </p:nvSpPr>
        <p:spPr/>
        <p:txBody>
          <a:bodyPr/>
          <a:lstStyle/>
          <a:p>
            <a:r>
              <a:rPr lang="en-US"/>
              <a:t>Chapter 7 - Sampling Distribution &amp; CLT</a:t>
            </a:r>
          </a:p>
        </p:txBody>
      </p:sp>
      <p:sp>
        <p:nvSpPr>
          <p:cNvPr id="7" name="Slide Number Placeholder 6">
            <a:extLst>
              <a:ext uri="{FF2B5EF4-FFF2-40B4-BE49-F238E27FC236}">
                <a16:creationId xmlns:a16="http://schemas.microsoft.com/office/drawing/2014/main" id="{419BE9A4-1AA3-49F6-9E4C-276BD17CD6B5}"/>
              </a:ext>
            </a:extLst>
          </p:cNvPr>
          <p:cNvSpPr>
            <a:spLocks noGrp="1"/>
          </p:cNvSpPr>
          <p:nvPr>
            <p:ph type="sldNum" sz="quarter" idx="12"/>
          </p:nvPr>
        </p:nvSpPr>
        <p:spPr/>
        <p:txBody>
          <a:bodyPr/>
          <a:lstStyle/>
          <a:p>
            <a:fld id="{A8FE2697-CE0C-4788-A290-9ED28904161F}" type="slidenum">
              <a:rPr lang="en-US" smtClean="0"/>
              <a:t>‹#›</a:t>
            </a:fld>
            <a:endParaRPr lang="en-US"/>
          </a:p>
        </p:txBody>
      </p:sp>
    </p:spTree>
    <p:extLst>
      <p:ext uri="{BB962C8B-B14F-4D97-AF65-F5344CB8AC3E}">
        <p14:creationId xmlns:p14="http://schemas.microsoft.com/office/powerpoint/2010/main" val="3078876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D23E-232D-4CFA-A412-73BD220424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9A6203-14F0-4B4D-AA1F-ED0DA524B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097E6-CADD-499F-B5C9-FD90B1B7B5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B0DCAE-5828-4BD7-B702-E54B7C2D4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46526E-7B2C-4DCA-96E8-AC8178305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F768E5-A500-4913-A6C2-0C96986CDB91}"/>
              </a:ext>
            </a:extLst>
          </p:cNvPr>
          <p:cNvSpPr>
            <a:spLocks noGrp="1"/>
          </p:cNvSpPr>
          <p:nvPr>
            <p:ph type="dt" sz="half" idx="10"/>
          </p:nvPr>
        </p:nvSpPr>
        <p:spPr/>
        <p:txBody>
          <a:bodyPr/>
          <a:lstStyle/>
          <a:p>
            <a:fld id="{0335EB12-1BA3-41D2-8B2E-A1FA23BAD29A}" type="datetime1">
              <a:rPr lang="en-US" smtClean="0"/>
              <a:t>16/02/2022</a:t>
            </a:fld>
            <a:endParaRPr lang="en-US"/>
          </a:p>
        </p:txBody>
      </p:sp>
      <p:sp>
        <p:nvSpPr>
          <p:cNvPr id="8" name="Footer Placeholder 7">
            <a:extLst>
              <a:ext uri="{FF2B5EF4-FFF2-40B4-BE49-F238E27FC236}">
                <a16:creationId xmlns:a16="http://schemas.microsoft.com/office/drawing/2014/main" id="{67FC02B3-1635-4265-88FE-1DA1B9A06EDA}"/>
              </a:ext>
            </a:extLst>
          </p:cNvPr>
          <p:cNvSpPr>
            <a:spLocks noGrp="1"/>
          </p:cNvSpPr>
          <p:nvPr>
            <p:ph type="ftr" sz="quarter" idx="11"/>
          </p:nvPr>
        </p:nvSpPr>
        <p:spPr/>
        <p:txBody>
          <a:bodyPr/>
          <a:lstStyle/>
          <a:p>
            <a:r>
              <a:rPr lang="en-US"/>
              <a:t>Chapter 7 - Sampling Distribution &amp; CLT</a:t>
            </a:r>
          </a:p>
        </p:txBody>
      </p:sp>
      <p:sp>
        <p:nvSpPr>
          <p:cNvPr id="9" name="Slide Number Placeholder 8">
            <a:extLst>
              <a:ext uri="{FF2B5EF4-FFF2-40B4-BE49-F238E27FC236}">
                <a16:creationId xmlns:a16="http://schemas.microsoft.com/office/drawing/2014/main" id="{DF775739-D1BF-42C2-93B2-8DF9453B1182}"/>
              </a:ext>
            </a:extLst>
          </p:cNvPr>
          <p:cNvSpPr>
            <a:spLocks noGrp="1"/>
          </p:cNvSpPr>
          <p:nvPr>
            <p:ph type="sldNum" sz="quarter" idx="12"/>
          </p:nvPr>
        </p:nvSpPr>
        <p:spPr/>
        <p:txBody>
          <a:bodyPr/>
          <a:lstStyle/>
          <a:p>
            <a:fld id="{A8FE2697-CE0C-4788-A290-9ED28904161F}" type="slidenum">
              <a:rPr lang="en-US" smtClean="0"/>
              <a:t>‹#›</a:t>
            </a:fld>
            <a:endParaRPr lang="en-US"/>
          </a:p>
        </p:txBody>
      </p:sp>
    </p:spTree>
    <p:extLst>
      <p:ext uri="{BB962C8B-B14F-4D97-AF65-F5344CB8AC3E}">
        <p14:creationId xmlns:p14="http://schemas.microsoft.com/office/powerpoint/2010/main" val="126149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93E1-7C74-4B10-B9DD-FDC9DCD7C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77D9B9-E4F6-4EFD-A6E4-69347566E90F}"/>
              </a:ext>
            </a:extLst>
          </p:cNvPr>
          <p:cNvSpPr>
            <a:spLocks noGrp="1"/>
          </p:cNvSpPr>
          <p:nvPr>
            <p:ph type="dt" sz="half" idx="10"/>
          </p:nvPr>
        </p:nvSpPr>
        <p:spPr/>
        <p:txBody>
          <a:bodyPr/>
          <a:lstStyle/>
          <a:p>
            <a:fld id="{DBCE6DF7-07F9-4A09-9E8C-D10783364462}" type="datetime1">
              <a:rPr lang="en-US" smtClean="0"/>
              <a:t>16/02/2022</a:t>
            </a:fld>
            <a:endParaRPr lang="en-US"/>
          </a:p>
        </p:txBody>
      </p:sp>
      <p:sp>
        <p:nvSpPr>
          <p:cNvPr id="4" name="Footer Placeholder 3">
            <a:extLst>
              <a:ext uri="{FF2B5EF4-FFF2-40B4-BE49-F238E27FC236}">
                <a16:creationId xmlns:a16="http://schemas.microsoft.com/office/drawing/2014/main" id="{4BAA6A57-FF54-48AE-B1AA-EB4099BDA9E7}"/>
              </a:ext>
            </a:extLst>
          </p:cNvPr>
          <p:cNvSpPr>
            <a:spLocks noGrp="1"/>
          </p:cNvSpPr>
          <p:nvPr>
            <p:ph type="ftr" sz="quarter" idx="11"/>
          </p:nvPr>
        </p:nvSpPr>
        <p:spPr/>
        <p:txBody>
          <a:bodyPr/>
          <a:lstStyle/>
          <a:p>
            <a:r>
              <a:rPr lang="en-US"/>
              <a:t>Chapter 7 - Sampling Distribution &amp; CLT</a:t>
            </a:r>
          </a:p>
        </p:txBody>
      </p:sp>
      <p:sp>
        <p:nvSpPr>
          <p:cNvPr id="5" name="Slide Number Placeholder 4">
            <a:extLst>
              <a:ext uri="{FF2B5EF4-FFF2-40B4-BE49-F238E27FC236}">
                <a16:creationId xmlns:a16="http://schemas.microsoft.com/office/drawing/2014/main" id="{BC756F0A-88D5-4839-895B-2E99452212F4}"/>
              </a:ext>
            </a:extLst>
          </p:cNvPr>
          <p:cNvSpPr>
            <a:spLocks noGrp="1"/>
          </p:cNvSpPr>
          <p:nvPr>
            <p:ph type="sldNum" sz="quarter" idx="12"/>
          </p:nvPr>
        </p:nvSpPr>
        <p:spPr/>
        <p:txBody>
          <a:bodyPr/>
          <a:lstStyle/>
          <a:p>
            <a:fld id="{A8FE2697-CE0C-4788-A290-9ED28904161F}" type="slidenum">
              <a:rPr lang="en-US" smtClean="0"/>
              <a:t>‹#›</a:t>
            </a:fld>
            <a:endParaRPr lang="en-US"/>
          </a:p>
        </p:txBody>
      </p:sp>
    </p:spTree>
    <p:extLst>
      <p:ext uri="{BB962C8B-B14F-4D97-AF65-F5344CB8AC3E}">
        <p14:creationId xmlns:p14="http://schemas.microsoft.com/office/powerpoint/2010/main" val="458774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25E45-A199-4755-B497-EE99F48CA208}"/>
              </a:ext>
            </a:extLst>
          </p:cNvPr>
          <p:cNvSpPr>
            <a:spLocks noGrp="1"/>
          </p:cNvSpPr>
          <p:nvPr>
            <p:ph type="dt" sz="half" idx="10"/>
          </p:nvPr>
        </p:nvSpPr>
        <p:spPr/>
        <p:txBody>
          <a:bodyPr/>
          <a:lstStyle/>
          <a:p>
            <a:fld id="{6E5592B7-DDDD-4A35-8633-FA9B53BFAF1A}" type="datetime1">
              <a:rPr lang="en-US" smtClean="0"/>
              <a:t>16/02/2022</a:t>
            </a:fld>
            <a:endParaRPr lang="en-US"/>
          </a:p>
        </p:txBody>
      </p:sp>
      <p:sp>
        <p:nvSpPr>
          <p:cNvPr id="3" name="Footer Placeholder 2">
            <a:extLst>
              <a:ext uri="{FF2B5EF4-FFF2-40B4-BE49-F238E27FC236}">
                <a16:creationId xmlns:a16="http://schemas.microsoft.com/office/drawing/2014/main" id="{09185E8A-8339-4849-BDCD-0598CFC0A540}"/>
              </a:ext>
            </a:extLst>
          </p:cNvPr>
          <p:cNvSpPr>
            <a:spLocks noGrp="1"/>
          </p:cNvSpPr>
          <p:nvPr>
            <p:ph type="ftr" sz="quarter" idx="11"/>
          </p:nvPr>
        </p:nvSpPr>
        <p:spPr/>
        <p:txBody>
          <a:bodyPr/>
          <a:lstStyle/>
          <a:p>
            <a:r>
              <a:rPr lang="en-US"/>
              <a:t>Chapter 7 - Sampling Distribution &amp; CLT</a:t>
            </a:r>
          </a:p>
        </p:txBody>
      </p:sp>
      <p:sp>
        <p:nvSpPr>
          <p:cNvPr id="4" name="Slide Number Placeholder 3">
            <a:extLst>
              <a:ext uri="{FF2B5EF4-FFF2-40B4-BE49-F238E27FC236}">
                <a16:creationId xmlns:a16="http://schemas.microsoft.com/office/drawing/2014/main" id="{AF834747-4981-4229-A417-7C2F67A66EA9}"/>
              </a:ext>
            </a:extLst>
          </p:cNvPr>
          <p:cNvSpPr>
            <a:spLocks noGrp="1"/>
          </p:cNvSpPr>
          <p:nvPr>
            <p:ph type="sldNum" sz="quarter" idx="12"/>
          </p:nvPr>
        </p:nvSpPr>
        <p:spPr/>
        <p:txBody>
          <a:bodyPr/>
          <a:lstStyle/>
          <a:p>
            <a:fld id="{A8FE2697-CE0C-4788-A290-9ED28904161F}" type="slidenum">
              <a:rPr lang="en-US" smtClean="0"/>
              <a:t>‹#›</a:t>
            </a:fld>
            <a:endParaRPr lang="en-US"/>
          </a:p>
        </p:txBody>
      </p:sp>
    </p:spTree>
    <p:extLst>
      <p:ext uri="{BB962C8B-B14F-4D97-AF65-F5344CB8AC3E}">
        <p14:creationId xmlns:p14="http://schemas.microsoft.com/office/powerpoint/2010/main" val="198311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2866-497E-4864-B25C-1A6DD63BD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D1076B-7B8C-47EB-8963-B6483F791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7D4925-A371-42CC-B1A8-2EBA0F3CF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69FF20-EFB3-4296-B325-0E48280D5A6D}"/>
              </a:ext>
            </a:extLst>
          </p:cNvPr>
          <p:cNvSpPr>
            <a:spLocks noGrp="1"/>
          </p:cNvSpPr>
          <p:nvPr>
            <p:ph type="dt" sz="half" idx="10"/>
          </p:nvPr>
        </p:nvSpPr>
        <p:spPr/>
        <p:txBody>
          <a:bodyPr/>
          <a:lstStyle/>
          <a:p>
            <a:fld id="{FD604EB9-BA37-48DA-A974-B93AF6AC5DF9}" type="datetime1">
              <a:rPr lang="en-US" smtClean="0"/>
              <a:t>16/02/2022</a:t>
            </a:fld>
            <a:endParaRPr lang="en-US"/>
          </a:p>
        </p:txBody>
      </p:sp>
      <p:sp>
        <p:nvSpPr>
          <p:cNvPr id="6" name="Footer Placeholder 5">
            <a:extLst>
              <a:ext uri="{FF2B5EF4-FFF2-40B4-BE49-F238E27FC236}">
                <a16:creationId xmlns:a16="http://schemas.microsoft.com/office/drawing/2014/main" id="{595D1FE8-DDC7-440F-B81C-D409D4E1BC55}"/>
              </a:ext>
            </a:extLst>
          </p:cNvPr>
          <p:cNvSpPr>
            <a:spLocks noGrp="1"/>
          </p:cNvSpPr>
          <p:nvPr>
            <p:ph type="ftr" sz="quarter" idx="11"/>
          </p:nvPr>
        </p:nvSpPr>
        <p:spPr/>
        <p:txBody>
          <a:bodyPr/>
          <a:lstStyle/>
          <a:p>
            <a:r>
              <a:rPr lang="en-US"/>
              <a:t>Chapter 7 - Sampling Distribution &amp; CLT</a:t>
            </a:r>
          </a:p>
        </p:txBody>
      </p:sp>
      <p:sp>
        <p:nvSpPr>
          <p:cNvPr id="7" name="Slide Number Placeholder 6">
            <a:extLst>
              <a:ext uri="{FF2B5EF4-FFF2-40B4-BE49-F238E27FC236}">
                <a16:creationId xmlns:a16="http://schemas.microsoft.com/office/drawing/2014/main" id="{229BD426-0840-4E46-8E51-7B850431DB21}"/>
              </a:ext>
            </a:extLst>
          </p:cNvPr>
          <p:cNvSpPr>
            <a:spLocks noGrp="1"/>
          </p:cNvSpPr>
          <p:nvPr>
            <p:ph type="sldNum" sz="quarter" idx="12"/>
          </p:nvPr>
        </p:nvSpPr>
        <p:spPr/>
        <p:txBody>
          <a:bodyPr/>
          <a:lstStyle/>
          <a:p>
            <a:fld id="{A8FE2697-CE0C-4788-A290-9ED28904161F}" type="slidenum">
              <a:rPr lang="en-US" smtClean="0"/>
              <a:t>‹#›</a:t>
            </a:fld>
            <a:endParaRPr lang="en-US"/>
          </a:p>
        </p:txBody>
      </p:sp>
    </p:spTree>
    <p:extLst>
      <p:ext uri="{BB962C8B-B14F-4D97-AF65-F5344CB8AC3E}">
        <p14:creationId xmlns:p14="http://schemas.microsoft.com/office/powerpoint/2010/main" val="266039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882D-DF9C-4208-9098-C139F15E7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38BD34-F34C-4043-BA37-1F35C67AF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A8B388-2C58-42FB-93E3-053D38CE6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2A498E-01C8-4F7F-88BB-E62E61400E8F}"/>
              </a:ext>
            </a:extLst>
          </p:cNvPr>
          <p:cNvSpPr>
            <a:spLocks noGrp="1"/>
          </p:cNvSpPr>
          <p:nvPr>
            <p:ph type="dt" sz="half" idx="10"/>
          </p:nvPr>
        </p:nvSpPr>
        <p:spPr/>
        <p:txBody>
          <a:bodyPr/>
          <a:lstStyle/>
          <a:p>
            <a:fld id="{FA544377-FD25-4F00-8D71-73111772CC04}" type="datetime1">
              <a:rPr lang="en-US" smtClean="0"/>
              <a:t>16/02/2022</a:t>
            </a:fld>
            <a:endParaRPr lang="en-US"/>
          </a:p>
        </p:txBody>
      </p:sp>
      <p:sp>
        <p:nvSpPr>
          <p:cNvPr id="6" name="Footer Placeholder 5">
            <a:extLst>
              <a:ext uri="{FF2B5EF4-FFF2-40B4-BE49-F238E27FC236}">
                <a16:creationId xmlns:a16="http://schemas.microsoft.com/office/drawing/2014/main" id="{EB9012E8-0B13-4F3C-B7AC-C968B07945BD}"/>
              </a:ext>
            </a:extLst>
          </p:cNvPr>
          <p:cNvSpPr>
            <a:spLocks noGrp="1"/>
          </p:cNvSpPr>
          <p:nvPr>
            <p:ph type="ftr" sz="quarter" idx="11"/>
          </p:nvPr>
        </p:nvSpPr>
        <p:spPr/>
        <p:txBody>
          <a:bodyPr/>
          <a:lstStyle/>
          <a:p>
            <a:r>
              <a:rPr lang="en-US"/>
              <a:t>Chapter 7 - Sampling Distribution &amp; CLT</a:t>
            </a:r>
          </a:p>
        </p:txBody>
      </p:sp>
      <p:sp>
        <p:nvSpPr>
          <p:cNvPr id="7" name="Slide Number Placeholder 6">
            <a:extLst>
              <a:ext uri="{FF2B5EF4-FFF2-40B4-BE49-F238E27FC236}">
                <a16:creationId xmlns:a16="http://schemas.microsoft.com/office/drawing/2014/main" id="{8EC376E0-2312-49B5-8AAB-A068E99506F7}"/>
              </a:ext>
            </a:extLst>
          </p:cNvPr>
          <p:cNvSpPr>
            <a:spLocks noGrp="1"/>
          </p:cNvSpPr>
          <p:nvPr>
            <p:ph type="sldNum" sz="quarter" idx="12"/>
          </p:nvPr>
        </p:nvSpPr>
        <p:spPr/>
        <p:txBody>
          <a:bodyPr/>
          <a:lstStyle/>
          <a:p>
            <a:fld id="{A8FE2697-CE0C-4788-A290-9ED28904161F}" type="slidenum">
              <a:rPr lang="en-US" smtClean="0"/>
              <a:t>‹#›</a:t>
            </a:fld>
            <a:endParaRPr lang="en-US"/>
          </a:p>
        </p:txBody>
      </p:sp>
    </p:spTree>
    <p:extLst>
      <p:ext uri="{BB962C8B-B14F-4D97-AF65-F5344CB8AC3E}">
        <p14:creationId xmlns:p14="http://schemas.microsoft.com/office/powerpoint/2010/main" val="418203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B0888-B014-403F-9856-C8CF44C96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57BBE-F8BA-4B2B-AFCE-0E6BA267C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C9CD7-8196-436C-9628-B54C4C8062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8F4DF-1323-4181-91DD-340D7E34D467}" type="datetime1">
              <a:rPr lang="en-US" smtClean="0"/>
              <a:t>16/02/2022</a:t>
            </a:fld>
            <a:endParaRPr lang="en-US"/>
          </a:p>
        </p:txBody>
      </p:sp>
      <p:sp>
        <p:nvSpPr>
          <p:cNvPr id="5" name="Footer Placeholder 4">
            <a:extLst>
              <a:ext uri="{FF2B5EF4-FFF2-40B4-BE49-F238E27FC236}">
                <a16:creationId xmlns:a16="http://schemas.microsoft.com/office/drawing/2014/main" id="{FB5A4C7F-C90C-4DEE-A4B1-D73D0E0799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7 - Sampling Distribution &amp; CLT</a:t>
            </a:r>
          </a:p>
        </p:txBody>
      </p:sp>
      <p:sp>
        <p:nvSpPr>
          <p:cNvPr id="6" name="Slide Number Placeholder 5">
            <a:extLst>
              <a:ext uri="{FF2B5EF4-FFF2-40B4-BE49-F238E27FC236}">
                <a16:creationId xmlns:a16="http://schemas.microsoft.com/office/drawing/2014/main" id="{7EBB967B-A8AC-4500-BDD6-8C1FF9C67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E2697-CE0C-4788-A290-9ED28904161F}" type="slidenum">
              <a:rPr lang="en-US" smtClean="0"/>
              <a:t>‹#›</a:t>
            </a:fld>
            <a:endParaRPr lang="en-US"/>
          </a:p>
        </p:txBody>
      </p:sp>
    </p:spTree>
    <p:extLst>
      <p:ext uri="{BB962C8B-B14F-4D97-AF65-F5344CB8AC3E}">
        <p14:creationId xmlns:p14="http://schemas.microsoft.com/office/powerpoint/2010/main" val="3565840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2.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w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BA2E-2714-429C-854B-093ECB45B27B}"/>
              </a:ext>
            </a:extLst>
          </p:cNvPr>
          <p:cNvSpPr>
            <a:spLocks noGrp="1"/>
          </p:cNvSpPr>
          <p:nvPr>
            <p:ph type="ctrTitle"/>
          </p:nvPr>
        </p:nvSpPr>
        <p:spPr>
          <a:xfrm>
            <a:off x="1524000" y="1781269"/>
            <a:ext cx="9144000" cy="2387600"/>
          </a:xfrm>
        </p:spPr>
        <p:txBody>
          <a:bodyPr>
            <a:normAutofit/>
          </a:bodyPr>
          <a:lstStyle/>
          <a:p>
            <a:r>
              <a:rPr lang="en-US" dirty="0"/>
              <a:t>Sampling Distributions </a:t>
            </a:r>
            <a:br>
              <a:rPr lang="en-US" dirty="0"/>
            </a:br>
            <a:r>
              <a:rPr lang="en-US" dirty="0"/>
              <a:t>&amp; Point Estimation of Parameters</a:t>
            </a:r>
          </a:p>
        </p:txBody>
      </p:sp>
      <p:sp>
        <p:nvSpPr>
          <p:cNvPr id="3" name="Date Placeholder 2"/>
          <p:cNvSpPr>
            <a:spLocks noGrp="1"/>
          </p:cNvSpPr>
          <p:nvPr>
            <p:ph type="dt" sz="half" idx="10"/>
          </p:nvPr>
        </p:nvSpPr>
        <p:spPr/>
        <p:txBody>
          <a:bodyPr/>
          <a:lstStyle/>
          <a:p>
            <a:fld id="{39612E24-264D-48E8-A0B9-B5FE14623046}"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1</a:t>
            </a:fld>
            <a:endParaRPr lang="en-US"/>
          </a:p>
        </p:txBody>
      </p:sp>
    </p:spTree>
    <p:extLst>
      <p:ext uri="{BB962C8B-B14F-4D97-AF65-F5344CB8AC3E}">
        <p14:creationId xmlns:p14="http://schemas.microsoft.com/office/powerpoint/2010/main" val="277594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A590-8AA3-44D8-9D44-CD9BDDEC48E7}"/>
              </a:ext>
            </a:extLst>
          </p:cNvPr>
          <p:cNvSpPr>
            <a:spLocks noGrp="1"/>
          </p:cNvSpPr>
          <p:nvPr>
            <p:ph type="title"/>
          </p:nvPr>
        </p:nvSpPr>
        <p:spPr/>
        <p:txBody>
          <a:bodyPr>
            <a:normAutofit/>
          </a:bodyPr>
          <a:lstStyle/>
          <a:p>
            <a:r>
              <a:rPr lang="en-US" altLang="en-US"/>
              <a:t>Sampling Distributions The </a:t>
            </a:r>
            <a:r>
              <a:rPr lang="en-US" altLang="en-US" dirty="0"/>
              <a:t>Central Limit Theorem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69CEF0-4DD6-4EB8-B899-F61B7189F045}"/>
                  </a:ext>
                </a:extLst>
              </p:cNvPr>
              <p:cNvSpPr>
                <a:spLocks noGrp="1"/>
              </p:cNvSpPr>
              <p:nvPr>
                <p:ph idx="1"/>
              </p:nvPr>
            </p:nvSpPr>
            <p:spPr/>
            <p:txBody>
              <a:bodyPr>
                <a:normAutofit/>
              </a:bodyPr>
              <a:lstStyle/>
              <a:p>
                <a:pPr marL="0" indent="0">
                  <a:buNone/>
                </a:pPr>
                <a:r>
                  <a:rPr lang="en-US" sz="2200" dirty="0"/>
                  <a:t>If we are sampling from a population that has an </a:t>
                </a:r>
                <a:r>
                  <a:rPr lang="en-US" sz="2200" dirty="0">
                    <a:solidFill>
                      <a:srgbClr val="C00000"/>
                    </a:solidFill>
                  </a:rPr>
                  <a:t>unknown probability distribution</a:t>
                </a:r>
                <a:r>
                  <a:rPr lang="en-US" sz="2200" dirty="0"/>
                  <a:t>, the sampling distribution of the </a:t>
                </a:r>
                <a:r>
                  <a:rPr lang="en-US" sz="2200" dirty="0">
                    <a:solidFill>
                      <a:srgbClr val="C00000"/>
                    </a:solidFill>
                  </a:rPr>
                  <a:t>sample mean </a:t>
                </a:r>
                <a:r>
                  <a:rPr lang="en-US" sz="2200" dirty="0"/>
                  <a:t>will still be approximately </a:t>
                </a:r>
                <a:r>
                  <a:rPr lang="en-US" sz="2200" dirty="0">
                    <a:solidFill>
                      <a:srgbClr val="C00000"/>
                    </a:solidFill>
                  </a:rPr>
                  <a:t>normal </a:t>
                </a:r>
                <a:r>
                  <a:rPr lang="en-US" sz="2200" dirty="0"/>
                  <a:t>with mean </a:t>
                </a:r>
                <a:r>
                  <a:rPr lang="en-US" sz="2200" dirty="0">
                    <a:solidFill>
                      <a:srgbClr val="0033CC"/>
                    </a:solidFill>
                    <a:sym typeface="Symbol" panose="05050102010706020507" pitchFamily="18" charset="2"/>
                  </a:rPr>
                  <a:t></a:t>
                </a:r>
                <a:r>
                  <a:rPr lang="en-US" sz="2200" dirty="0"/>
                  <a:t> and variance </a:t>
                </a:r>
                <a:r>
                  <a:rPr lang="en-US" sz="2200" dirty="0">
                    <a:solidFill>
                      <a:srgbClr val="0033CC"/>
                    </a:solidFill>
                    <a:sym typeface="Symbol" panose="05050102010706020507" pitchFamily="18" charset="2"/>
                  </a:rPr>
                  <a:t></a:t>
                </a:r>
                <a:r>
                  <a:rPr lang="en-US" sz="2200" baseline="30000" dirty="0">
                    <a:solidFill>
                      <a:srgbClr val="0033CC"/>
                    </a:solidFill>
                    <a:sym typeface="Symbol" panose="05050102010706020507" pitchFamily="18" charset="2"/>
                  </a:rPr>
                  <a:t>2</a:t>
                </a:r>
                <a:r>
                  <a:rPr lang="en-US" sz="2200" dirty="0">
                    <a:solidFill>
                      <a:srgbClr val="0033CC"/>
                    </a:solidFill>
                    <a:sym typeface="Symbol" panose="05050102010706020507" pitchFamily="18" charset="2"/>
                  </a:rPr>
                  <a:t>/n</a:t>
                </a:r>
                <a:r>
                  <a:rPr lang="en-US" sz="2200" dirty="0"/>
                  <a:t>, if the sample size n is large.</a:t>
                </a:r>
              </a:p>
              <a:p>
                <a:pPr marL="0" indent="0">
                  <a:buNone/>
                </a:pPr>
                <a:r>
                  <a:rPr lang="en-US" sz="2800" b="1" dirty="0">
                    <a:solidFill>
                      <a:srgbClr val="C00000"/>
                    </a:solidFill>
                  </a:rPr>
                  <a:t>Theorem. (CLT). </a:t>
                </a:r>
                <a:r>
                  <a:rPr lang="en-US" sz="2800" dirty="0"/>
                  <a:t>If </a:t>
                </a:r>
                <a:r>
                  <a:rPr lang="en-US" sz="2800" dirty="0">
                    <a:solidFill>
                      <a:srgbClr val="0033CC"/>
                    </a:solidFill>
                  </a:rPr>
                  <a:t>X</a:t>
                </a:r>
                <a:r>
                  <a:rPr lang="en-US" sz="2800" baseline="-25000" dirty="0">
                    <a:solidFill>
                      <a:srgbClr val="0033CC"/>
                    </a:solidFill>
                  </a:rPr>
                  <a:t>1</a:t>
                </a:r>
                <a:r>
                  <a:rPr lang="en-US" sz="2800" dirty="0">
                    <a:solidFill>
                      <a:srgbClr val="0033CC"/>
                    </a:solidFill>
                  </a:rPr>
                  <a:t>, X</a:t>
                </a:r>
                <a:r>
                  <a:rPr lang="en-US" sz="2800" baseline="-25000" dirty="0">
                    <a:solidFill>
                      <a:srgbClr val="0033CC"/>
                    </a:solidFill>
                  </a:rPr>
                  <a:t>2</a:t>
                </a:r>
                <a:r>
                  <a:rPr lang="en-US" sz="2800" dirty="0">
                    <a:solidFill>
                      <a:srgbClr val="0033CC"/>
                    </a:solidFill>
                  </a:rPr>
                  <a:t>, … , </a:t>
                </a:r>
                <a:r>
                  <a:rPr lang="en-US" sz="2800" dirty="0" err="1">
                    <a:solidFill>
                      <a:srgbClr val="0033CC"/>
                    </a:solidFill>
                  </a:rPr>
                  <a:t>X</a:t>
                </a:r>
                <a:r>
                  <a:rPr lang="en-US" sz="2800" baseline="-25000" dirty="0" err="1">
                    <a:solidFill>
                      <a:srgbClr val="0033CC"/>
                    </a:solidFill>
                  </a:rPr>
                  <a:t>n</a:t>
                </a:r>
                <a:r>
                  <a:rPr lang="en-US" sz="2800" dirty="0">
                    <a:solidFill>
                      <a:srgbClr val="0033CC"/>
                    </a:solidFill>
                  </a:rPr>
                  <a:t> </a:t>
                </a:r>
                <a:r>
                  <a:rPr lang="en-US" sz="2800" dirty="0"/>
                  <a:t>is a random sample of size n taken from a population with mean </a:t>
                </a:r>
                <a:r>
                  <a:rPr lang="en-US" sz="2800" dirty="0">
                    <a:solidFill>
                      <a:srgbClr val="0033CC"/>
                    </a:solidFill>
                    <a:sym typeface="Symbol" panose="05050102010706020507" pitchFamily="18" charset="2"/>
                  </a:rPr>
                  <a:t></a:t>
                </a:r>
                <a:r>
                  <a:rPr lang="en-US" sz="2800" dirty="0"/>
                  <a:t> and finite variance </a:t>
                </a:r>
                <a:r>
                  <a:rPr lang="en-US" sz="2800" dirty="0">
                    <a:solidFill>
                      <a:srgbClr val="0033CC"/>
                    </a:solidFill>
                    <a:sym typeface="Symbol" panose="05050102010706020507" pitchFamily="18" charset="2"/>
                  </a:rPr>
                  <a:t></a:t>
                </a:r>
                <a:r>
                  <a:rPr lang="en-US" sz="2800" baseline="30000" dirty="0">
                    <a:solidFill>
                      <a:srgbClr val="0033CC"/>
                    </a:solidFill>
                    <a:sym typeface="Symbol" panose="05050102010706020507" pitchFamily="18" charset="2"/>
                  </a:rPr>
                  <a:t>2</a:t>
                </a:r>
                <a:r>
                  <a:rPr lang="en-US" sz="2800" dirty="0"/>
                  <a:t>, and if </a:t>
                </a:r>
                <a14:m>
                  <m:oMath xmlns:m="http://schemas.openxmlformats.org/officeDocument/2006/math">
                    <m:acc>
                      <m:accPr>
                        <m:chr m:val="̅"/>
                        <m:ctrlPr>
                          <a:rPr lang="en-US" sz="2800" i="1" smtClean="0">
                            <a:solidFill>
                              <a:srgbClr val="0033CC"/>
                            </a:solidFill>
                            <a:latin typeface="Cambria Math" panose="02040503050406030204" pitchFamily="18" charset="0"/>
                          </a:rPr>
                        </m:ctrlPr>
                      </m:accPr>
                      <m:e>
                        <m:r>
                          <m:rPr>
                            <m:sty m:val="p"/>
                          </m:rPr>
                          <a:rPr lang="en-US" sz="2800" b="0" i="0" smtClean="0">
                            <a:solidFill>
                              <a:srgbClr val="0033CC"/>
                            </a:solidFill>
                            <a:latin typeface="Cambria Math" panose="02040503050406030204" pitchFamily="18" charset="0"/>
                          </a:rPr>
                          <m:t>X</m:t>
                        </m:r>
                      </m:e>
                    </m:acc>
                    <m:r>
                      <a:rPr lang="en-US" sz="2800" b="0" i="0" smtClean="0">
                        <a:latin typeface="Cambria Math" panose="02040503050406030204" pitchFamily="18" charset="0"/>
                      </a:rPr>
                      <m:t> </m:t>
                    </m:r>
                  </m:oMath>
                </a14:m>
                <a:r>
                  <a:rPr lang="en-US" sz="2800" dirty="0"/>
                  <a:t>is the sample mean, the limiting form of the distribution of </a:t>
                </a:r>
              </a:p>
              <a:p>
                <a:pPr marL="0" indent="0" algn="ctr">
                  <a:buNone/>
                </a:pPr>
                <a:r>
                  <a:rPr lang="en-US" sz="3600" dirty="0">
                    <a:solidFill>
                      <a:srgbClr val="0033CC"/>
                    </a:solidFill>
                  </a:rPr>
                  <a:t>            Z</a:t>
                </a:r>
                <a:r>
                  <a:rPr lang="en-US" sz="3600" baseline="-25000" dirty="0">
                    <a:solidFill>
                      <a:srgbClr val="0033CC"/>
                    </a:solidFill>
                  </a:rPr>
                  <a:t>n</a:t>
                </a:r>
                <a:r>
                  <a:rPr lang="en-US" sz="3600" dirty="0">
                    <a:solidFill>
                      <a:srgbClr val="0033CC"/>
                    </a:solidFill>
                  </a:rPr>
                  <a:t> = </a:t>
                </a:r>
                <a14:m>
                  <m:oMath xmlns:m="http://schemas.openxmlformats.org/officeDocument/2006/math">
                    <m:f>
                      <m:fPr>
                        <m:ctrlPr>
                          <a:rPr lang="en-US" sz="3600" i="1" smtClean="0">
                            <a:solidFill>
                              <a:srgbClr val="0033CC"/>
                            </a:solidFill>
                            <a:latin typeface="Cambria Math" panose="02040503050406030204" pitchFamily="18" charset="0"/>
                          </a:rPr>
                        </m:ctrlPr>
                      </m:fPr>
                      <m:num>
                        <m:acc>
                          <m:accPr>
                            <m:chr m:val="̅"/>
                            <m:ctrlPr>
                              <a:rPr lang="en-US" sz="3600" i="1" smtClean="0">
                                <a:solidFill>
                                  <a:srgbClr val="0033CC"/>
                                </a:solidFill>
                                <a:latin typeface="Cambria Math" panose="02040503050406030204" pitchFamily="18" charset="0"/>
                              </a:rPr>
                            </m:ctrlPr>
                          </m:accPr>
                          <m:e>
                            <m:r>
                              <a:rPr lang="en-US" sz="3600" b="0" i="1" smtClean="0">
                                <a:solidFill>
                                  <a:srgbClr val="0033CC"/>
                                </a:solidFill>
                                <a:latin typeface="Cambria Math" panose="02040503050406030204" pitchFamily="18" charset="0"/>
                              </a:rPr>
                              <m:t>𝑋</m:t>
                            </m:r>
                          </m:e>
                        </m:acc>
                        <m:r>
                          <a:rPr lang="en-US" sz="3600" b="0" i="1" smtClean="0">
                            <a:solidFill>
                              <a:srgbClr val="0033CC"/>
                            </a:solidFill>
                            <a:latin typeface="Cambria Math" panose="02040503050406030204" pitchFamily="18" charset="0"/>
                          </a:rPr>
                          <m:t>−</m:t>
                        </m:r>
                        <m:r>
                          <a:rPr lang="en-US" sz="3600" b="0" i="1" smtClean="0">
                            <a:solidFill>
                              <a:srgbClr val="0033CC"/>
                            </a:solidFill>
                            <a:latin typeface="Cambria Math" panose="02040503050406030204" pitchFamily="18" charset="0"/>
                            <a:ea typeface="Cambria Math" panose="02040503050406030204" pitchFamily="18" charset="0"/>
                          </a:rPr>
                          <m:t>𝜇</m:t>
                        </m:r>
                      </m:num>
                      <m:den>
                        <m:r>
                          <a:rPr lang="en-US" sz="3600" i="1" smtClean="0">
                            <a:solidFill>
                              <a:srgbClr val="0033CC"/>
                            </a:solidFill>
                            <a:latin typeface="Cambria Math" panose="02040503050406030204" pitchFamily="18" charset="0"/>
                            <a:ea typeface="Cambria Math" panose="02040503050406030204" pitchFamily="18" charset="0"/>
                          </a:rPr>
                          <m:t>𝜎</m:t>
                        </m:r>
                        <m:r>
                          <a:rPr lang="en-US" sz="3600" b="0" i="1" smtClean="0">
                            <a:solidFill>
                              <a:srgbClr val="0033CC"/>
                            </a:solidFill>
                            <a:latin typeface="Cambria Math" panose="02040503050406030204" pitchFamily="18" charset="0"/>
                            <a:ea typeface="Cambria Math" panose="02040503050406030204" pitchFamily="18" charset="0"/>
                          </a:rPr>
                          <m:t>/</m:t>
                        </m:r>
                        <m:rad>
                          <m:radPr>
                            <m:degHide m:val="on"/>
                            <m:ctrlPr>
                              <a:rPr lang="en-US" sz="3600" b="0" i="1" smtClean="0">
                                <a:solidFill>
                                  <a:srgbClr val="0033CC"/>
                                </a:solidFill>
                                <a:latin typeface="Cambria Math" panose="02040503050406030204" pitchFamily="18" charset="0"/>
                                <a:ea typeface="Cambria Math" panose="02040503050406030204" pitchFamily="18" charset="0"/>
                              </a:rPr>
                            </m:ctrlPr>
                          </m:radPr>
                          <m:deg/>
                          <m:e>
                            <m:r>
                              <a:rPr lang="en-US" sz="3600" b="0" i="1" smtClean="0">
                                <a:solidFill>
                                  <a:srgbClr val="0033CC"/>
                                </a:solidFill>
                                <a:latin typeface="Cambria Math" panose="02040503050406030204" pitchFamily="18" charset="0"/>
                                <a:ea typeface="Cambria Math" panose="02040503050406030204" pitchFamily="18" charset="0"/>
                              </a:rPr>
                              <m:t>𝑛</m:t>
                            </m:r>
                          </m:e>
                        </m:rad>
                      </m:den>
                    </m:f>
                  </m:oMath>
                </a14:m>
                <a:endParaRPr lang="en-US" sz="3600" dirty="0"/>
              </a:p>
              <a:p>
                <a:pPr marL="0" indent="0">
                  <a:buNone/>
                </a:pPr>
                <a:r>
                  <a:rPr lang="en-US" sz="2800" dirty="0"/>
                  <a:t>as </a:t>
                </a:r>
                <a:r>
                  <a:rPr lang="en-US" sz="2800" dirty="0">
                    <a:solidFill>
                      <a:srgbClr val="C00000"/>
                    </a:solidFill>
                  </a:rPr>
                  <a:t>n </a:t>
                </a:r>
                <a:r>
                  <a:rPr lang="en-US" sz="2800" dirty="0">
                    <a:solidFill>
                      <a:srgbClr val="C00000"/>
                    </a:solidFill>
                    <a:sym typeface="Symbol" panose="05050102010706020507" pitchFamily="18" charset="2"/>
                  </a:rPr>
                  <a:t> </a:t>
                </a:r>
                <a:r>
                  <a:rPr lang="en-US" sz="2800" dirty="0"/>
                  <a:t>, is the </a:t>
                </a:r>
                <a:r>
                  <a:rPr lang="en-US" sz="2800" i="1" dirty="0">
                    <a:solidFill>
                      <a:srgbClr val="C00000"/>
                    </a:solidFill>
                  </a:rPr>
                  <a:t>standard normal distribution</a:t>
                </a:r>
                <a:r>
                  <a:rPr lang="en-US" sz="2800" dirty="0"/>
                  <a:t>.</a:t>
                </a:r>
              </a:p>
            </p:txBody>
          </p:sp>
        </mc:Choice>
        <mc:Fallback>
          <p:sp>
            <p:nvSpPr>
              <p:cNvPr id="3" name="Content Placeholder 2">
                <a:extLst>
                  <a:ext uri="{FF2B5EF4-FFF2-40B4-BE49-F238E27FC236}">
                    <a16:creationId xmlns:a16="http://schemas.microsoft.com/office/drawing/2014/main" id="{0069CEF0-4DD6-4EB8-B899-F61B7189F045}"/>
                  </a:ext>
                </a:extLst>
              </p:cNvPr>
              <p:cNvSpPr>
                <a:spLocks noGrp="1" noRot="1" noChangeAspect="1" noMove="1" noResize="1" noEditPoints="1" noAdjustHandles="1" noChangeArrowheads="1" noChangeShapeType="1" noTextEdit="1"/>
              </p:cNvSpPr>
              <p:nvPr>
                <p:ph idx="1"/>
              </p:nvPr>
            </p:nvSpPr>
            <p:spPr>
              <a:blipFill>
                <a:blip r:embed="rId4"/>
                <a:stretch>
                  <a:fillRect l="-1217" t="-1683" r="-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B04770-C202-47EB-B51C-5DE5EAB606E6}"/>
                  </a:ext>
                </a:extLst>
              </p:cNvPr>
              <p:cNvSpPr txBox="1"/>
              <p:nvPr/>
            </p:nvSpPr>
            <p:spPr>
              <a:xfrm>
                <a:off x="1662952" y="5459240"/>
                <a:ext cx="5455024" cy="465769"/>
              </a:xfrm>
              <a:prstGeom prst="rect">
                <a:avLst/>
              </a:prstGeom>
              <a:noFill/>
            </p:spPr>
            <p:txBody>
              <a:bodyPr wrap="square" rtlCol="0">
                <a:spAutoFit/>
              </a:bodyPr>
              <a:lstStyle/>
              <a:p>
                <a14:m>
                  <m:oMath xmlns:m="http://schemas.openxmlformats.org/officeDocument/2006/math">
                    <m:r>
                      <a:rPr lang="en-US" sz="2400" i="1" smtClean="0">
                        <a:solidFill>
                          <a:srgbClr val="0033CC"/>
                        </a:solidFill>
                        <a:latin typeface="Cambria Math" panose="02040503050406030204" pitchFamily="18" charset="0"/>
                        <a:ea typeface="Cambria Math" panose="02040503050406030204" pitchFamily="18" charset="0"/>
                      </a:rPr>
                      <m:t>𝜎</m:t>
                    </m:r>
                    <m:r>
                      <a:rPr lang="en-US" sz="2400" b="0" i="1" smtClean="0">
                        <a:solidFill>
                          <a:srgbClr val="0033CC"/>
                        </a:solidFill>
                        <a:latin typeface="Cambria Math" panose="02040503050406030204" pitchFamily="18" charset="0"/>
                        <a:ea typeface="Cambria Math" panose="02040503050406030204" pitchFamily="18" charset="0"/>
                      </a:rPr>
                      <m:t>/</m:t>
                    </m:r>
                    <m:rad>
                      <m:radPr>
                        <m:degHide m:val="on"/>
                        <m:ctrlPr>
                          <a:rPr lang="en-US" sz="2400" b="0" i="1" smtClean="0">
                            <a:solidFill>
                              <a:srgbClr val="0033CC"/>
                            </a:solidFill>
                            <a:latin typeface="Cambria Math" panose="02040503050406030204" pitchFamily="18" charset="0"/>
                            <a:ea typeface="Cambria Math" panose="02040503050406030204" pitchFamily="18" charset="0"/>
                          </a:rPr>
                        </m:ctrlPr>
                      </m:radPr>
                      <m:deg/>
                      <m:e>
                        <m:r>
                          <a:rPr lang="en-US" sz="2400" b="0" i="1" smtClean="0">
                            <a:solidFill>
                              <a:srgbClr val="0033CC"/>
                            </a:solidFill>
                            <a:latin typeface="Cambria Math" panose="02040503050406030204" pitchFamily="18" charset="0"/>
                            <a:ea typeface="Cambria Math" panose="02040503050406030204" pitchFamily="18" charset="0"/>
                          </a:rPr>
                          <m:t>𝑛</m:t>
                        </m:r>
                      </m:e>
                    </m:rad>
                  </m:oMath>
                </a14:m>
                <a:r>
                  <a:rPr lang="en-US" sz="2400" dirty="0"/>
                  <a:t> : standard error of sample mean</a:t>
                </a:r>
              </a:p>
            </p:txBody>
          </p:sp>
        </mc:Choice>
        <mc:Fallback xmlns="">
          <p:sp>
            <p:nvSpPr>
              <p:cNvPr id="6" name="TextBox 5">
                <a:extLst>
                  <a:ext uri="{FF2B5EF4-FFF2-40B4-BE49-F238E27FC236}">
                    <a16:creationId xmlns:a16="http://schemas.microsoft.com/office/drawing/2014/main" id="{26B04770-C202-47EB-B51C-5DE5EAB606E6}"/>
                  </a:ext>
                </a:extLst>
              </p:cNvPr>
              <p:cNvSpPr txBox="1">
                <a:spLocks noRot="1" noChangeAspect="1" noMove="1" noResize="1" noEditPoints="1" noAdjustHandles="1" noChangeArrowheads="1" noChangeShapeType="1" noTextEdit="1"/>
              </p:cNvSpPr>
              <p:nvPr/>
            </p:nvSpPr>
            <p:spPr>
              <a:xfrm>
                <a:off x="1662952" y="5459240"/>
                <a:ext cx="5455024" cy="465769"/>
              </a:xfrm>
              <a:prstGeom prst="rect">
                <a:avLst/>
              </a:prstGeom>
              <a:blipFill>
                <a:blip r:embed="rId5"/>
                <a:stretch>
                  <a:fillRect t="-9211" b="-3026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D8382D21-CFBC-4B67-8E6C-368F6489FA52}"/>
              </a:ext>
            </a:extLst>
          </p:cNvPr>
          <p:cNvPicPr>
            <a:picLocks noChangeAspect="1"/>
          </p:cNvPicPr>
          <p:nvPr/>
        </p:nvPicPr>
        <p:blipFill>
          <a:blip r:embed="rId6"/>
          <a:stretch>
            <a:fillRect/>
          </a:stretch>
        </p:blipFill>
        <p:spPr>
          <a:xfrm>
            <a:off x="8148357" y="3821401"/>
            <a:ext cx="3343473" cy="2030591"/>
          </a:xfrm>
          <a:prstGeom prst="rect">
            <a:avLst/>
          </a:prstGeom>
        </p:spPr>
      </p:pic>
      <p:sp>
        <p:nvSpPr>
          <p:cNvPr id="4" name="Date Placeholder 3"/>
          <p:cNvSpPr>
            <a:spLocks noGrp="1"/>
          </p:cNvSpPr>
          <p:nvPr>
            <p:ph type="dt" sz="half" idx="10"/>
          </p:nvPr>
        </p:nvSpPr>
        <p:spPr/>
        <p:txBody>
          <a:bodyPr/>
          <a:lstStyle/>
          <a:p>
            <a:fld id="{7AA68A91-21C8-41C1-BEA9-8292CBD5F599}" type="datetime1">
              <a:rPr lang="en-US" smtClean="0"/>
              <a:t>16/02/2022</a:t>
            </a:fld>
            <a:endParaRPr lang="en-US"/>
          </a:p>
        </p:txBody>
      </p:sp>
      <p:sp>
        <p:nvSpPr>
          <p:cNvPr id="5" name="Footer Placeholder 4"/>
          <p:cNvSpPr>
            <a:spLocks noGrp="1"/>
          </p:cNvSpPr>
          <p:nvPr>
            <p:ph type="ftr" sz="quarter" idx="11"/>
          </p:nvPr>
        </p:nvSpPr>
        <p:spPr>
          <a:xfrm>
            <a:off x="4033557" y="6356350"/>
            <a:ext cx="4114800" cy="365125"/>
          </a:xfrm>
        </p:spPr>
        <p:txBody>
          <a:bodyPr/>
          <a:lstStyle/>
          <a:p>
            <a:r>
              <a:rPr lang="en-US"/>
              <a:t>Chapter 7 - Sampling Distribution &amp; CLT</a:t>
            </a:r>
          </a:p>
        </p:txBody>
      </p:sp>
      <p:sp>
        <p:nvSpPr>
          <p:cNvPr id="7" name="Slide Number Placeholder 6"/>
          <p:cNvSpPr>
            <a:spLocks noGrp="1"/>
          </p:cNvSpPr>
          <p:nvPr>
            <p:ph type="sldNum" sz="quarter" idx="12"/>
          </p:nvPr>
        </p:nvSpPr>
        <p:spPr>
          <a:xfrm>
            <a:off x="8610600" y="6380100"/>
            <a:ext cx="2743200" cy="365125"/>
          </a:xfrm>
        </p:spPr>
        <p:txBody>
          <a:bodyPr/>
          <a:lstStyle/>
          <a:p>
            <a:fld id="{A8FE2697-CE0C-4788-A290-9ED28904161F}" type="slidenum">
              <a:rPr lang="en-US" smtClean="0"/>
              <a:t>10</a:t>
            </a:fld>
            <a:endParaRPr lang="en-US"/>
          </a:p>
        </p:txBody>
      </p:sp>
      <p:pic>
        <p:nvPicPr>
          <p:cNvPr id="12" name="Picture 11">
            <a:extLst>
              <a:ext uri="{FF2B5EF4-FFF2-40B4-BE49-F238E27FC236}">
                <a16:creationId xmlns:a16="http://schemas.microsoft.com/office/drawing/2014/main" id="{C44798A3-165B-4E3E-8A5D-7FE05313C6C6}"/>
              </a:ext>
            </a:extLst>
          </p:cNvPr>
          <p:cNvPicPr>
            <a:picLocks noChangeAspect="1"/>
          </p:cNvPicPr>
          <p:nvPr/>
        </p:nvPicPr>
        <p:blipFill>
          <a:blip r:embed="rId7"/>
          <a:stretch>
            <a:fillRect/>
          </a:stretch>
        </p:blipFill>
        <p:spPr>
          <a:xfrm>
            <a:off x="62222" y="3982974"/>
            <a:ext cx="5735534" cy="827809"/>
          </a:xfrm>
          <a:prstGeom prst="rect">
            <a:avLst/>
          </a:prstGeom>
        </p:spPr>
      </p:pic>
      <p:graphicFrame>
        <p:nvGraphicFramePr>
          <p:cNvPr id="13" name="Object 12">
            <a:extLst>
              <a:ext uri="{FF2B5EF4-FFF2-40B4-BE49-F238E27FC236}">
                <a16:creationId xmlns:a16="http://schemas.microsoft.com/office/drawing/2014/main" id="{0D32F04C-4F48-461C-992D-AD927833AAF1}"/>
              </a:ext>
            </a:extLst>
          </p:cNvPr>
          <p:cNvGraphicFramePr>
            <a:graphicFrameLocks noChangeAspect="1"/>
          </p:cNvGraphicFramePr>
          <p:nvPr>
            <p:extLst>
              <p:ext uri="{D42A27DB-BD31-4B8C-83A1-F6EECF244321}">
                <p14:modId xmlns:p14="http://schemas.microsoft.com/office/powerpoint/2010/main" val="2935230167"/>
              </p:ext>
            </p:extLst>
          </p:nvPr>
        </p:nvGraphicFramePr>
        <p:xfrm>
          <a:off x="8610600" y="563212"/>
          <a:ext cx="3196771" cy="885592"/>
        </p:xfrm>
        <a:graphic>
          <a:graphicData uri="http://schemas.openxmlformats.org/presentationml/2006/ole">
            <mc:AlternateContent xmlns:mc="http://schemas.openxmlformats.org/markup-compatibility/2006">
              <mc:Choice xmlns:v="urn:schemas-microsoft-com:vml" Requires="v">
                <p:oleObj spid="_x0000_s1026" name="Equation" r:id="rId8" imgW="1879560" imgH="520560" progId="Equation.DSMT4">
                  <p:embed/>
                </p:oleObj>
              </mc:Choice>
              <mc:Fallback>
                <p:oleObj name="Equation" r:id="rId8" imgW="1879560" imgH="520560" progId="Equation.DSMT4">
                  <p:embed/>
                  <p:pic>
                    <p:nvPicPr>
                      <p:cNvPr id="0" name=""/>
                      <p:cNvPicPr/>
                      <p:nvPr/>
                    </p:nvPicPr>
                    <p:blipFill>
                      <a:blip r:embed="rId9"/>
                      <a:stretch>
                        <a:fillRect/>
                      </a:stretch>
                    </p:blipFill>
                    <p:spPr>
                      <a:xfrm>
                        <a:off x="8610600" y="563212"/>
                        <a:ext cx="3196771" cy="885592"/>
                      </a:xfrm>
                      <a:prstGeom prst="rect">
                        <a:avLst/>
                      </a:prstGeom>
                    </p:spPr>
                  </p:pic>
                </p:oleObj>
              </mc:Fallback>
            </mc:AlternateContent>
          </a:graphicData>
        </a:graphic>
      </p:graphicFrame>
    </p:spTree>
    <p:extLst>
      <p:ext uri="{BB962C8B-B14F-4D97-AF65-F5344CB8AC3E}">
        <p14:creationId xmlns:p14="http://schemas.microsoft.com/office/powerpoint/2010/main" val="224438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6F307-1105-4561-8519-DEBC14AF6E06}"/>
              </a:ext>
            </a:extLst>
          </p:cNvPr>
          <p:cNvSpPr>
            <a:spLocks noGrp="1"/>
          </p:cNvSpPr>
          <p:nvPr>
            <p:ph type="dt" sz="half" idx="10"/>
          </p:nvPr>
        </p:nvSpPr>
        <p:spPr/>
        <p:txBody>
          <a:bodyPr/>
          <a:lstStyle/>
          <a:p>
            <a:fld id="{6E5592B7-DDDD-4A35-8633-FA9B53BFAF1A}" type="datetime1">
              <a:rPr lang="en-US" smtClean="0"/>
              <a:t>16/02/2022</a:t>
            </a:fld>
            <a:endParaRPr lang="en-US"/>
          </a:p>
        </p:txBody>
      </p:sp>
      <p:sp>
        <p:nvSpPr>
          <p:cNvPr id="3" name="Footer Placeholder 2">
            <a:extLst>
              <a:ext uri="{FF2B5EF4-FFF2-40B4-BE49-F238E27FC236}">
                <a16:creationId xmlns:a16="http://schemas.microsoft.com/office/drawing/2014/main" id="{E872A140-6C92-49A0-B071-FE561A34CB93}"/>
              </a:ext>
            </a:extLst>
          </p:cNvPr>
          <p:cNvSpPr>
            <a:spLocks noGrp="1"/>
          </p:cNvSpPr>
          <p:nvPr>
            <p:ph type="ftr" sz="quarter" idx="11"/>
          </p:nvPr>
        </p:nvSpPr>
        <p:spPr/>
        <p:txBody>
          <a:bodyPr/>
          <a:lstStyle/>
          <a:p>
            <a:r>
              <a:rPr lang="en-US"/>
              <a:t>Chapter 7 - Sampling Distribution &amp; CLT</a:t>
            </a:r>
          </a:p>
        </p:txBody>
      </p:sp>
      <p:sp>
        <p:nvSpPr>
          <p:cNvPr id="4" name="Slide Number Placeholder 3">
            <a:extLst>
              <a:ext uri="{FF2B5EF4-FFF2-40B4-BE49-F238E27FC236}">
                <a16:creationId xmlns:a16="http://schemas.microsoft.com/office/drawing/2014/main" id="{5BD395F2-FF41-487D-87DD-8CBCE334E3EF}"/>
              </a:ext>
            </a:extLst>
          </p:cNvPr>
          <p:cNvSpPr>
            <a:spLocks noGrp="1"/>
          </p:cNvSpPr>
          <p:nvPr>
            <p:ph type="sldNum" sz="quarter" idx="12"/>
          </p:nvPr>
        </p:nvSpPr>
        <p:spPr/>
        <p:txBody>
          <a:bodyPr/>
          <a:lstStyle/>
          <a:p>
            <a:fld id="{A8FE2697-CE0C-4788-A290-9ED28904161F}" type="slidenum">
              <a:rPr lang="en-US" smtClean="0"/>
              <a:t>11</a:t>
            </a:fld>
            <a:endParaRPr lang="en-US"/>
          </a:p>
        </p:txBody>
      </p:sp>
      <p:pic>
        <p:nvPicPr>
          <p:cNvPr id="6" name="Picture 5">
            <a:extLst>
              <a:ext uri="{FF2B5EF4-FFF2-40B4-BE49-F238E27FC236}">
                <a16:creationId xmlns:a16="http://schemas.microsoft.com/office/drawing/2014/main" id="{708A162B-CC79-4097-B4FD-10C55C6660C3}"/>
              </a:ext>
            </a:extLst>
          </p:cNvPr>
          <p:cNvPicPr>
            <a:picLocks noChangeAspect="1"/>
          </p:cNvPicPr>
          <p:nvPr/>
        </p:nvPicPr>
        <p:blipFill rotWithShape="1">
          <a:blip r:embed="rId2"/>
          <a:srcRect l="18125" t="11937" r="13206" b="19449"/>
          <a:stretch/>
        </p:blipFill>
        <p:spPr>
          <a:xfrm>
            <a:off x="535378" y="124649"/>
            <a:ext cx="11054937" cy="6213417"/>
          </a:xfrm>
          <a:prstGeom prst="rect">
            <a:avLst/>
          </a:prstGeom>
        </p:spPr>
      </p:pic>
    </p:spTree>
    <p:extLst>
      <p:ext uri="{BB962C8B-B14F-4D97-AF65-F5344CB8AC3E}">
        <p14:creationId xmlns:p14="http://schemas.microsoft.com/office/powerpoint/2010/main" val="144204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50B4-FD89-4714-B5C7-0C81C96FD98B}"/>
              </a:ext>
            </a:extLst>
          </p:cNvPr>
          <p:cNvSpPr>
            <a:spLocks noGrp="1"/>
          </p:cNvSpPr>
          <p:nvPr>
            <p:ph type="title"/>
          </p:nvPr>
        </p:nvSpPr>
        <p:spPr/>
        <p:txBody>
          <a:bodyPr/>
          <a:lstStyle/>
          <a:p>
            <a:r>
              <a:rPr lang="en-US" dirty="0"/>
              <a:t>CLT – different sample size</a:t>
            </a:r>
          </a:p>
        </p:txBody>
      </p:sp>
      <p:pic>
        <p:nvPicPr>
          <p:cNvPr id="5" name="Picture 4">
            <a:extLst>
              <a:ext uri="{FF2B5EF4-FFF2-40B4-BE49-F238E27FC236}">
                <a16:creationId xmlns:a16="http://schemas.microsoft.com/office/drawing/2014/main" id="{C294A2BE-873A-47AF-8D0F-D0BBA0B2D053}"/>
              </a:ext>
            </a:extLst>
          </p:cNvPr>
          <p:cNvPicPr>
            <a:picLocks noChangeAspect="1"/>
          </p:cNvPicPr>
          <p:nvPr/>
        </p:nvPicPr>
        <p:blipFill>
          <a:blip r:embed="rId2"/>
          <a:stretch>
            <a:fillRect/>
          </a:stretch>
        </p:blipFill>
        <p:spPr>
          <a:xfrm>
            <a:off x="1329691" y="1391580"/>
            <a:ext cx="2286000" cy="2961769"/>
          </a:xfrm>
          <a:prstGeom prst="rect">
            <a:avLst/>
          </a:prstGeom>
          <a:ln>
            <a:solidFill>
              <a:srgbClr val="C00000"/>
            </a:solidFill>
          </a:ln>
        </p:spPr>
      </p:pic>
      <p:pic>
        <p:nvPicPr>
          <p:cNvPr id="7" name="Picture 6">
            <a:extLst>
              <a:ext uri="{FF2B5EF4-FFF2-40B4-BE49-F238E27FC236}">
                <a16:creationId xmlns:a16="http://schemas.microsoft.com/office/drawing/2014/main" id="{12294856-64CC-40AA-9727-83F6EFCDB475}"/>
              </a:ext>
            </a:extLst>
          </p:cNvPr>
          <p:cNvPicPr>
            <a:picLocks noChangeAspect="1"/>
          </p:cNvPicPr>
          <p:nvPr/>
        </p:nvPicPr>
        <p:blipFill>
          <a:blip r:embed="rId3"/>
          <a:stretch>
            <a:fillRect/>
          </a:stretch>
        </p:blipFill>
        <p:spPr>
          <a:xfrm>
            <a:off x="6153965" y="1414951"/>
            <a:ext cx="2286000" cy="2951877"/>
          </a:xfrm>
          <a:prstGeom prst="rect">
            <a:avLst/>
          </a:prstGeom>
          <a:ln>
            <a:solidFill>
              <a:srgbClr val="C00000"/>
            </a:solidFill>
          </a:ln>
        </p:spPr>
      </p:pic>
      <p:pic>
        <p:nvPicPr>
          <p:cNvPr id="9" name="Picture 8">
            <a:extLst>
              <a:ext uri="{FF2B5EF4-FFF2-40B4-BE49-F238E27FC236}">
                <a16:creationId xmlns:a16="http://schemas.microsoft.com/office/drawing/2014/main" id="{28DCD088-A24D-42E7-BE23-87473D228BA4}"/>
              </a:ext>
            </a:extLst>
          </p:cNvPr>
          <p:cNvPicPr>
            <a:picLocks noChangeAspect="1"/>
          </p:cNvPicPr>
          <p:nvPr/>
        </p:nvPicPr>
        <p:blipFill>
          <a:blip r:embed="rId4"/>
          <a:stretch>
            <a:fillRect/>
          </a:stretch>
        </p:blipFill>
        <p:spPr>
          <a:xfrm>
            <a:off x="8566102" y="1414951"/>
            <a:ext cx="2286000" cy="2954055"/>
          </a:xfrm>
          <a:prstGeom prst="rect">
            <a:avLst/>
          </a:prstGeom>
          <a:ln>
            <a:solidFill>
              <a:srgbClr val="C00000"/>
            </a:solidFill>
          </a:ln>
        </p:spPr>
      </p:pic>
      <p:pic>
        <p:nvPicPr>
          <p:cNvPr id="11" name="Picture 10">
            <a:extLst>
              <a:ext uri="{FF2B5EF4-FFF2-40B4-BE49-F238E27FC236}">
                <a16:creationId xmlns:a16="http://schemas.microsoft.com/office/drawing/2014/main" id="{1CDBBDF6-C796-4BCE-B3A1-9E886F08B3A3}"/>
              </a:ext>
            </a:extLst>
          </p:cNvPr>
          <p:cNvPicPr>
            <a:picLocks noChangeAspect="1"/>
          </p:cNvPicPr>
          <p:nvPr/>
        </p:nvPicPr>
        <p:blipFill>
          <a:blip r:embed="rId5"/>
          <a:stretch>
            <a:fillRect/>
          </a:stretch>
        </p:blipFill>
        <p:spPr>
          <a:xfrm>
            <a:off x="3741828" y="1414951"/>
            <a:ext cx="2286000" cy="2938397"/>
          </a:xfrm>
          <a:prstGeom prst="rect">
            <a:avLst/>
          </a:prstGeom>
          <a:ln>
            <a:solidFill>
              <a:srgbClr val="C00000"/>
            </a:solidFill>
          </a:ln>
        </p:spPr>
      </p:pic>
      <p:sp>
        <p:nvSpPr>
          <p:cNvPr id="13" name="TextBox 12">
            <a:extLst>
              <a:ext uri="{FF2B5EF4-FFF2-40B4-BE49-F238E27FC236}">
                <a16:creationId xmlns:a16="http://schemas.microsoft.com/office/drawing/2014/main" id="{0C11CB0C-CB81-4A07-A023-9CC4D6938864}"/>
              </a:ext>
            </a:extLst>
          </p:cNvPr>
          <p:cNvSpPr txBox="1"/>
          <p:nvPr/>
        </p:nvSpPr>
        <p:spPr>
          <a:xfrm>
            <a:off x="838200" y="4752191"/>
            <a:ext cx="10726963" cy="1077218"/>
          </a:xfrm>
          <a:prstGeom prst="rect">
            <a:avLst/>
          </a:prstGeom>
          <a:noFill/>
        </p:spPr>
        <p:txBody>
          <a:bodyPr wrap="square" rtlCol="0">
            <a:spAutoFit/>
          </a:bodyPr>
          <a:lstStyle/>
          <a:p>
            <a:pPr algn="ctr"/>
            <a:r>
              <a:rPr lang="en-US" sz="3200" dirty="0"/>
              <a:t>Sampling distribution tends to </a:t>
            </a:r>
            <a:r>
              <a:rPr lang="en-US" sz="3200" i="1" dirty="0">
                <a:solidFill>
                  <a:srgbClr val="0033CC"/>
                </a:solidFill>
              </a:rPr>
              <a:t>standard normal distribution </a:t>
            </a:r>
            <a:r>
              <a:rPr lang="en-US" sz="3200" dirty="0"/>
              <a:t>as sample size gets larger</a:t>
            </a:r>
          </a:p>
        </p:txBody>
      </p:sp>
      <p:sp>
        <p:nvSpPr>
          <p:cNvPr id="3" name="Date Placeholder 2"/>
          <p:cNvSpPr>
            <a:spLocks noGrp="1"/>
          </p:cNvSpPr>
          <p:nvPr>
            <p:ph type="dt" sz="half" idx="10"/>
          </p:nvPr>
        </p:nvSpPr>
        <p:spPr/>
        <p:txBody>
          <a:bodyPr/>
          <a:lstStyle/>
          <a:p>
            <a:fld id="{5A03727C-E750-48D7-8E4B-F91E2F41777C}" type="datetime1">
              <a:rPr lang="en-US" smtClean="0"/>
              <a:t>16/02/2022</a:t>
            </a:fld>
            <a:endParaRPr lang="en-US"/>
          </a:p>
        </p:txBody>
      </p:sp>
      <p:sp>
        <p:nvSpPr>
          <p:cNvPr id="4" name="Footer Placeholder 3"/>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12</a:t>
            </a:fld>
            <a:endParaRPr lang="en-US"/>
          </a:p>
        </p:txBody>
      </p:sp>
    </p:spTree>
    <p:extLst>
      <p:ext uri="{BB962C8B-B14F-4D97-AF65-F5344CB8AC3E}">
        <p14:creationId xmlns:p14="http://schemas.microsoft.com/office/powerpoint/2010/main" val="96928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379A91-AC18-4DA2-8780-1C62BDA21A0C}"/>
              </a:ext>
            </a:extLst>
          </p:cNvPr>
          <p:cNvPicPr>
            <a:picLocks noChangeAspect="1"/>
          </p:cNvPicPr>
          <p:nvPr/>
        </p:nvPicPr>
        <p:blipFill>
          <a:blip r:embed="rId2"/>
          <a:stretch>
            <a:fillRect/>
          </a:stretch>
        </p:blipFill>
        <p:spPr>
          <a:xfrm>
            <a:off x="9020175" y="3099449"/>
            <a:ext cx="2828925" cy="1304925"/>
          </a:xfrm>
          <a:prstGeom prst="rect">
            <a:avLst/>
          </a:prstGeom>
        </p:spPr>
      </p:pic>
      <p:sp>
        <p:nvSpPr>
          <p:cNvPr id="2" name="Title 1">
            <a:extLst>
              <a:ext uri="{FF2B5EF4-FFF2-40B4-BE49-F238E27FC236}">
                <a16:creationId xmlns:a16="http://schemas.microsoft.com/office/drawing/2014/main" id="{F09C7394-E27E-4DEC-B060-7269C90ECE5C}"/>
              </a:ext>
            </a:extLst>
          </p:cNvPr>
          <p:cNvSpPr>
            <a:spLocks noGrp="1"/>
          </p:cNvSpPr>
          <p:nvPr>
            <p:ph type="title"/>
          </p:nvPr>
        </p:nvSpPr>
        <p:spPr/>
        <p:txBody>
          <a:bodyPr/>
          <a:lstStyle/>
          <a:p>
            <a:r>
              <a:rPr lang="en-US" dirty="0"/>
              <a:t>CLT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233C33-4375-4287-A4B6-F66BB5F838A9}"/>
                  </a:ext>
                </a:extLst>
              </p:cNvPr>
              <p:cNvSpPr>
                <a:spLocks noGrp="1"/>
              </p:cNvSpPr>
              <p:nvPr>
                <p:ph idx="1"/>
              </p:nvPr>
            </p:nvSpPr>
            <p:spPr>
              <a:xfrm>
                <a:off x="838200" y="1576243"/>
                <a:ext cx="10386060" cy="4351338"/>
              </a:xfrm>
            </p:spPr>
            <p:txBody>
              <a:bodyPr>
                <a:normAutofit fontScale="92500" lnSpcReduction="20000"/>
              </a:bodyPr>
              <a:lstStyle/>
              <a:p>
                <a:pPr marL="0" indent="0">
                  <a:buNone/>
                </a:pPr>
                <a:r>
                  <a:rPr lang="en-US" dirty="0"/>
                  <a:t>An electronics company manufactures resistors that have a mean resistance of 100 ohms and a standard deviation of 10 ohms. The distribution of resistance is normal. </a:t>
                </a:r>
              </a:p>
              <a:p>
                <a:pPr marL="0" indent="0">
                  <a:buNone/>
                </a:pPr>
                <a:r>
                  <a:rPr lang="en-US" dirty="0"/>
                  <a:t>Find the probability that a random sample of 25 resistors will have an average resistance less than 95 ohms.</a:t>
                </a:r>
              </a:p>
              <a:p>
                <a:pPr marL="0" indent="0">
                  <a:buNone/>
                </a:pPr>
                <a:endParaRPr lang="en-US" dirty="0"/>
              </a:p>
              <a:p>
                <a:pPr marL="0" indent="0">
                  <a:buNone/>
                </a:pPr>
                <a:r>
                  <a:rPr lang="en-US" dirty="0"/>
                  <a:t>----------------</a:t>
                </a:r>
              </a:p>
              <a:p>
                <a:pPr marL="0" indent="0">
                  <a:buNone/>
                </a:pPr>
                <a:r>
                  <a:rPr lang="en-US" dirty="0"/>
                  <a:t>Note that the sampling distribution of </a:t>
                </a:r>
                <a14:m>
                  <m:oMath xmlns:m="http://schemas.openxmlformats.org/officeDocument/2006/math">
                    <m:acc>
                      <m:accPr>
                        <m:chr m:val="̅"/>
                        <m:ctrlPr>
                          <a:rPr lang="en-US" sz="3200" i="1" smtClean="0">
                            <a:solidFill>
                              <a:srgbClr val="0033CC"/>
                            </a:solidFill>
                            <a:latin typeface="Cambria Math" panose="02040503050406030204" pitchFamily="18" charset="0"/>
                          </a:rPr>
                        </m:ctrlPr>
                      </m:accPr>
                      <m:e>
                        <m:r>
                          <m:rPr>
                            <m:sty m:val="p"/>
                          </m:rPr>
                          <a:rPr lang="en-US" sz="3200" b="0" i="0" smtClean="0">
                            <a:solidFill>
                              <a:srgbClr val="0033CC"/>
                            </a:solidFill>
                            <a:latin typeface="Cambria Math" panose="02040503050406030204" pitchFamily="18" charset="0"/>
                          </a:rPr>
                          <m:t>X</m:t>
                        </m:r>
                      </m:e>
                    </m:acc>
                    <m:r>
                      <a:rPr lang="en-US" sz="3200" b="0" i="1" smtClean="0">
                        <a:solidFill>
                          <a:srgbClr val="0033CC"/>
                        </a:solidFill>
                        <a:latin typeface="Cambria Math" panose="02040503050406030204" pitchFamily="18" charset="0"/>
                      </a:rPr>
                      <m:t> </m:t>
                    </m:r>
                  </m:oMath>
                </a14:m>
                <a:r>
                  <a:rPr lang="en-US" dirty="0"/>
                  <a:t>is normal </a:t>
                </a:r>
              </a:p>
              <a:p>
                <a:pPr marL="0" indent="0">
                  <a:buNone/>
                </a:pPr>
                <a:r>
                  <a:rPr lang="en-US" dirty="0"/>
                  <a:t>with mean 100 ohms and std </a:t>
                </a:r>
                <a14:m>
                  <m:oMath xmlns:m="http://schemas.openxmlformats.org/officeDocument/2006/math">
                    <m:r>
                      <a:rPr lang="en-US" i="1" smtClean="0">
                        <a:solidFill>
                          <a:srgbClr val="0033CC"/>
                        </a:solidFill>
                        <a:latin typeface="Cambria Math" panose="02040503050406030204" pitchFamily="18" charset="0"/>
                        <a:ea typeface="Cambria Math" panose="02040503050406030204" pitchFamily="18" charset="0"/>
                      </a:rPr>
                      <m:t>𝜎</m:t>
                    </m:r>
                    <m:r>
                      <a:rPr lang="en-US" b="0" i="1" smtClean="0">
                        <a:solidFill>
                          <a:srgbClr val="0033CC"/>
                        </a:solidFill>
                        <a:latin typeface="Cambria Math" panose="02040503050406030204" pitchFamily="18" charset="0"/>
                        <a:ea typeface="Cambria Math" panose="02040503050406030204" pitchFamily="18" charset="0"/>
                      </a:rPr>
                      <m:t>/</m:t>
                    </m:r>
                    <m:rad>
                      <m:radPr>
                        <m:degHide m:val="on"/>
                        <m:ctrlPr>
                          <a:rPr lang="en-US" b="0" i="1" smtClean="0">
                            <a:solidFill>
                              <a:srgbClr val="0033CC"/>
                            </a:solidFill>
                            <a:latin typeface="Cambria Math" panose="02040503050406030204" pitchFamily="18" charset="0"/>
                            <a:ea typeface="Cambria Math" panose="02040503050406030204" pitchFamily="18" charset="0"/>
                          </a:rPr>
                        </m:ctrlPr>
                      </m:radPr>
                      <m:deg/>
                      <m:e>
                        <m:r>
                          <a:rPr lang="en-US" b="0" i="1" smtClean="0">
                            <a:solidFill>
                              <a:srgbClr val="0033CC"/>
                            </a:solidFill>
                            <a:latin typeface="Cambria Math" panose="02040503050406030204" pitchFamily="18" charset="0"/>
                            <a:ea typeface="Cambria Math" panose="02040503050406030204" pitchFamily="18" charset="0"/>
                          </a:rPr>
                          <m:t>𝑛</m:t>
                        </m:r>
                      </m:e>
                    </m:rad>
                    <m:r>
                      <a:rPr lang="en-US" b="0" i="1" smtClean="0">
                        <a:solidFill>
                          <a:srgbClr val="0033CC"/>
                        </a:solidFill>
                        <a:latin typeface="Cambria Math" panose="02040503050406030204" pitchFamily="18" charset="0"/>
                        <a:ea typeface="Cambria Math" panose="02040503050406030204" pitchFamily="18" charset="0"/>
                      </a:rPr>
                      <m:t> </m:t>
                    </m:r>
                  </m:oMath>
                </a14:m>
                <a:r>
                  <a:rPr lang="en-US" dirty="0"/>
                  <a:t>= 10/</a:t>
                </a:r>
                <a14:m>
                  <m:oMath xmlns:m="http://schemas.openxmlformats.org/officeDocument/2006/math">
                    <m:rad>
                      <m:radPr>
                        <m:degHide m:val="on"/>
                        <m:ctrlPr>
                          <a:rPr lang="en-US" b="0" i="1" smtClean="0">
                            <a:solidFill>
                              <a:srgbClr val="0033CC"/>
                            </a:solidFill>
                            <a:latin typeface="Cambria Math" panose="02040503050406030204" pitchFamily="18" charset="0"/>
                            <a:ea typeface="Cambria Math" panose="02040503050406030204" pitchFamily="18" charset="0"/>
                          </a:rPr>
                        </m:ctrlPr>
                      </m:radPr>
                      <m:deg/>
                      <m:e>
                        <m:r>
                          <a:rPr lang="en-US" b="0" i="1" smtClean="0">
                            <a:solidFill>
                              <a:srgbClr val="0033CC"/>
                            </a:solidFill>
                            <a:latin typeface="Cambria Math" panose="02040503050406030204" pitchFamily="18" charset="0"/>
                            <a:ea typeface="Cambria Math" panose="02040503050406030204" pitchFamily="18" charset="0"/>
                          </a:rPr>
                          <m:t>25</m:t>
                        </m:r>
                      </m:e>
                    </m:rad>
                  </m:oMath>
                </a14:m>
                <a:r>
                  <a:rPr lang="en-US" dirty="0"/>
                  <a:t> = 2.</a:t>
                </a:r>
              </a:p>
              <a:p>
                <a:pPr marL="0" indent="0">
                  <a:buNone/>
                </a:pPr>
                <a:r>
                  <a:rPr lang="en-US" dirty="0"/>
                  <a:t>P(</a:t>
                </a:r>
                <a14:m>
                  <m:oMath xmlns:m="http://schemas.openxmlformats.org/officeDocument/2006/math">
                    <m:acc>
                      <m:accPr>
                        <m:chr m:val="̅"/>
                        <m:ctrlPr>
                          <a:rPr lang="en-US" sz="3200" i="1" smtClean="0">
                            <a:solidFill>
                              <a:srgbClr val="0033CC"/>
                            </a:solidFill>
                            <a:latin typeface="Cambria Math" panose="02040503050406030204" pitchFamily="18" charset="0"/>
                          </a:rPr>
                        </m:ctrlPr>
                      </m:accPr>
                      <m:e>
                        <m:r>
                          <m:rPr>
                            <m:sty m:val="p"/>
                          </m:rPr>
                          <a:rPr lang="en-US" sz="3200" b="0" i="0" smtClean="0">
                            <a:solidFill>
                              <a:srgbClr val="0033CC"/>
                            </a:solidFill>
                            <a:latin typeface="Cambria Math" panose="02040503050406030204" pitchFamily="18" charset="0"/>
                          </a:rPr>
                          <m:t>X</m:t>
                        </m:r>
                      </m:e>
                    </m:acc>
                  </m:oMath>
                </a14:m>
                <a:r>
                  <a:rPr lang="en-US" dirty="0"/>
                  <a:t> &lt; 95) = P(</a:t>
                </a:r>
                <a14:m>
                  <m:oMath xmlns:m="http://schemas.openxmlformats.org/officeDocument/2006/math">
                    <m:f>
                      <m:fPr>
                        <m:ctrlPr>
                          <a:rPr lang="en-US" i="1" smtClean="0">
                            <a:solidFill>
                              <a:srgbClr val="0033CC"/>
                            </a:solidFill>
                            <a:latin typeface="Cambria Math" panose="02040503050406030204" pitchFamily="18" charset="0"/>
                          </a:rPr>
                        </m:ctrlPr>
                      </m:fPr>
                      <m:num>
                        <m:acc>
                          <m:accPr>
                            <m:chr m:val="̅"/>
                            <m:ctrlPr>
                              <a:rPr lang="en-US" i="1" smtClean="0">
                                <a:solidFill>
                                  <a:srgbClr val="0033CC"/>
                                </a:solidFill>
                                <a:latin typeface="Cambria Math" panose="02040503050406030204" pitchFamily="18" charset="0"/>
                              </a:rPr>
                            </m:ctrlPr>
                          </m:accPr>
                          <m:e>
                            <m:r>
                              <a:rPr lang="en-US" b="0" i="1" smtClean="0">
                                <a:solidFill>
                                  <a:srgbClr val="0033CC"/>
                                </a:solidFill>
                                <a:latin typeface="Cambria Math" panose="02040503050406030204" pitchFamily="18" charset="0"/>
                              </a:rPr>
                              <m:t>𝑋</m:t>
                            </m:r>
                          </m:e>
                        </m:acc>
                        <m:r>
                          <a:rPr lang="en-US" b="0" i="1" smtClean="0">
                            <a:solidFill>
                              <a:srgbClr val="0033CC"/>
                            </a:solidFill>
                            <a:latin typeface="Cambria Math" panose="02040503050406030204" pitchFamily="18" charset="0"/>
                          </a:rPr>
                          <m:t>−</m:t>
                        </m:r>
                        <m:r>
                          <a:rPr lang="en-US" b="0" i="1" smtClean="0">
                            <a:solidFill>
                              <a:srgbClr val="0033CC"/>
                            </a:solidFill>
                            <a:latin typeface="Cambria Math" panose="02040503050406030204" pitchFamily="18" charset="0"/>
                            <a:ea typeface="Cambria Math" panose="02040503050406030204" pitchFamily="18" charset="0"/>
                          </a:rPr>
                          <m:t>100</m:t>
                        </m:r>
                      </m:num>
                      <m:den>
                        <m:r>
                          <a:rPr lang="en-US" i="1" smtClean="0">
                            <a:solidFill>
                              <a:srgbClr val="0033CC"/>
                            </a:solidFill>
                            <a:latin typeface="Cambria Math" panose="02040503050406030204" pitchFamily="18" charset="0"/>
                            <a:ea typeface="Cambria Math" panose="02040503050406030204" pitchFamily="18" charset="0"/>
                          </a:rPr>
                          <m:t>2</m:t>
                        </m:r>
                      </m:den>
                    </m:f>
                  </m:oMath>
                </a14:m>
                <a:r>
                  <a:rPr lang="en-US" dirty="0"/>
                  <a:t> &lt; </a:t>
                </a:r>
                <a14:m>
                  <m:oMath xmlns:m="http://schemas.openxmlformats.org/officeDocument/2006/math">
                    <m:f>
                      <m:fPr>
                        <m:ctrlPr>
                          <a:rPr lang="en-US" i="1">
                            <a:solidFill>
                              <a:srgbClr val="0033CC"/>
                            </a:solidFill>
                            <a:latin typeface="Cambria Math" panose="02040503050406030204" pitchFamily="18" charset="0"/>
                          </a:rPr>
                        </m:ctrlPr>
                      </m:fPr>
                      <m:num>
                        <m:r>
                          <a:rPr lang="en-US" b="0" i="1" smtClean="0">
                            <a:solidFill>
                              <a:srgbClr val="0033CC"/>
                            </a:solidFill>
                            <a:latin typeface="Cambria Math" panose="02040503050406030204" pitchFamily="18" charset="0"/>
                          </a:rPr>
                          <m:t>95</m:t>
                        </m:r>
                        <m:r>
                          <a:rPr lang="en-US" i="1">
                            <a:solidFill>
                              <a:srgbClr val="0033CC"/>
                            </a:solidFill>
                            <a:latin typeface="Cambria Math" panose="02040503050406030204" pitchFamily="18" charset="0"/>
                          </a:rPr>
                          <m:t>−</m:t>
                        </m:r>
                        <m:r>
                          <a:rPr lang="en-US" i="1">
                            <a:solidFill>
                              <a:srgbClr val="0033CC"/>
                            </a:solidFill>
                            <a:latin typeface="Cambria Math" panose="02040503050406030204" pitchFamily="18" charset="0"/>
                            <a:ea typeface="Cambria Math" panose="02040503050406030204" pitchFamily="18" charset="0"/>
                          </a:rPr>
                          <m:t>100</m:t>
                        </m:r>
                      </m:num>
                      <m:den>
                        <m:r>
                          <a:rPr lang="en-US" i="1">
                            <a:solidFill>
                              <a:srgbClr val="0033CC"/>
                            </a:solidFill>
                            <a:latin typeface="Cambria Math" panose="02040503050406030204" pitchFamily="18" charset="0"/>
                            <a:ea typeface="Cambria Math" panose="02040503050406030204" pitchFamily="18" charset="0"/>
                          </a:rPr>
                          <m:t>2</m:t>
                        </m:r>
                      </m:den>
                    </m:f>
                  </m:oMath>
                </a14:m>
                <a:r>
                  <a:rPr lang="en-US" dirty="0"/>
                  <a:t> ) = P(Z &lt; -2.5) = 0.0062</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6233C33-4375-4287-A4B6-F66BB5F838A9}"/>
                  </a:ext>
                </a:extLst>
              </p:cNvPr>
              <p:cNvSpPr>
                <a:spLocks noGrp="1" noRot="1" noChangeAspect="1" noMove="1" noResize="1" noEditPoints="1" noAdjustHandles="1" noChangeArrowheads="1" noChangeShapeType="1" noTextEdit="1"/>
              </p:cNvSpPr>
              <p:nvPr>
                <p:ph idx="1"/>
              </p:nvPr>
            </p:nvSpPr>
            <p:spPr>
              <a:xfrm>
                <a:off x="838200" y="1576243"/>
                <a:ext cx="10386060" cy="4351338"/>
              </a:xfrm>
              <a:blipFill>
                <a:blip r:embed="rId3"/>
                <a:stretch>
                  <a:fillRect l="-1409" t="-4909" r="-1703" b="-84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B4BB412-4403-4A9B-969D-AD18F3C61734}" type="datetime1">
              <a:rPr lang="en-US" smtClean="0"/>
              <a:t>16/02/2022</a:t>
            </a:fld>
            <a:endParaRPr lang="en-US"/>
          </a:p>
        </p:txBody>
      </p:sp>
      <p:sp>
        <p:nvSpPr>
          <p:cNvPr id="6" name="Footer Placeholder 5"/>
          <p:cNvSpPr>
            <a:spLocks noGrp="1"/>
          </p:cNvSpPr>
          <p:nvPr>
            <p:ph type="ftr" sz="quarter" idx="11"/>
          </p:nvPr>
        </p:nvSpPr>
        <p:spPr/>
        <p:txBody>
          <a:bodyPr/>
          <a:lstStyle/>
          <a:p>
            <a:r>
              <a:rPr lang="en-US"/>
              <a:t>Chapter 7 - Sampling Distribution &amp; CLT</a:t>
            </a:r>
          </a:p>
        </p:txBody>
      </p:sp>
      <p:sp>
        <p:nvSpPr>
          <p:cNvPr id="7" name="Slide Number Placeholder 6"/>
          <p:cNvSpPr>
            <a:spLocks noGrp="1"/>
          </p:cNvSpPr>
          <p:nvPr>
            <p:ph type="sldNum" sz="quarter" idx="12"/>
          </p:nvPr>
        </p:nvSpPr>
        <p:spPr/>
        <p:txBody>
          <a:bodyPr/>
          <a:lstStyle/>
          <a:p>
            <a:fld id="{A8FE2697-CE0C-4788-A290-9ED28904161F}" type="slidenum">
              <a:rPr lang="en-US" smtClean="0"/>
              <a:t>13</a:t>
            </a:fld>
            <a:endParaRPr lang="en-US"/>
          </a:p>
        </p:txBody>
      </p:sp>
    </p:spTree>
    <p:extLst>
      <p:ext uri="{BB962C8B-B14F-4D97-AF65-F5344CB8AC3E}">
        <p14:creationId xmlns:p14="http://schemas.microsoft.com/office/powerpoint/2010/main" val="368929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814F-265F-4446-905C-9B09DEAD9FA5}"/>
              </a:ext>
            </a:extLst>
          </p:cNvPr>
          <p:cNvSpPr>
            <a:spLocks noGrp="1"/>
          </p:cNvSpPr>
          <p:nvPr>
            <p:ph type="title"/>
          </p:nvPr>
        </p:nvSpPr>
        <p:spPr/>
        <p:txBody>
          <a:bodyPr/>
          <a:lstStyle/>
          <a:p>
            <a:r>
              <a:rPr lang="en-US" dirty="0"/>
              <a:t>CLT – Ex2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DD9B9B-9E22-4A0F-8FAE-1FC7CF69DE81}"/>
                  </a:ext>
                </a:extLst>
              </p:cNvPr>
              <p:cNvSpPr>
                <a:spLocks noGrp="1"/>
              </p:cNvSpPr>
              <p:nvPr>
                <p:ph idx="1"/>
              </p:nvPr>
            </p:nvSpPr>
            <p:spPr/>
            <p:txBody>
              <a:bodyPr>
                <a:normAutofit fontScale="92500" lnSpcReduction="20000"/>
              </a:bodyPr>
              <a:lstStyle/>
              <a:p>
                <a:pPr marL="0" indent="0">
                  <a:buNone/>
                </a:pPr>
                <a:r>
                  <a:rPr lang="en-US" dirty="0"/>
                  <a:t>Customers at a popular restaurant are waiting to be served. Waiting times are independent and exponentially distributed with mean 1/λ = 30 minutes. If 16 customers are waiting what is the probability that their average wait is less than 25 minutes?</a:t>
                </a:r>
              </a:p>
              <a:p>
                <a:pPr marL="0" indent="0">
                  <a:buNone/>
                </a:pPr>
                <a:r>
                  <a:rPr lang="en-US" dirty="0"/>
                  <a:t>---</a:t>
                </a:r>
              </a:p>
              <a:p>
                <a:pPr marL="0" indent="0">
                  <a:buNone/>
                </a:pPr>
                <a:r>
                  <a:rPr lang="en-US" dirty="0"/>
                  <a:t>Let </a:t>
                </a:r>
                <a:r>
                  <a:rPr lang="en-US" dirty="0">
                    <a:sym typeface="Symbol" panose="05050102010706020507" pitchFamily="18" charset="2"/>
                  </a:rPr>
                  <a:t>X be the average waiting time of 16 customers. </a:t>
                </a:r>
              </a:p>
              <a:p>
                <a:pPr marL="0" indent="0">
                  <a:buNone/>
                </a:pPr>
                <a:r>
                  <a:rPr lang="en-US" dirty="0"/>
                  <a:t>Since waiting time is exponentially distributed, the mean and standard deviation of individual waiting time is μ = σ = 30. </a:t>
                </a:r>
              </a:p>
              <a:p>
                <a:pPr marL="0" indent="0">
                  <a:buNone/>
                </a:pPr>
                <a:r>
                  <a:rPr lang="en-US" dirty="0"/>
                  <a:t>By the central limit theorem, Z = (</a:t>
                </a:r>
                <a:r>
                  <a:rPr lang="en-US" dirty="0">
                    <a:sym typeface="Symbol" panose="05050102010706020507" pitchFamily="18" charset="2"/>
                  </a:rPr>
                  <a:t>X </a:t>
                </a:r>
                <a:r>
                  <a:rPr lang="en-US" dirty="0"/>
                  <a:t>- 30)/(30/</a:t>
                </a:r>
                <a14:m>
                  <m:oMath xmlns:m="http://schemas.openxmlformats.org/officeDocument/2006/math">
                    <m:rad>
                      <m:radPr>
                        <m:degHide m:val="on"/>
                        <m:ctrlPr>
                          <a:rPr lang="en-US" i="1" smtClean="0">
                            <a:latin typeface="Cambria Math" panose="02040503050406030204" pitchFamily="18" charset="0"/>
                          </a:rPr>
                        </m:ctrlPr>
                      </m:radPr>
                      <m:deg/>
                      <m:e>
                        <m:r>
                          <m:rPr>
                            <m:nor/>
                          </m:rPr>
                          <a:rPr lang="en-US" dirty="0"/>
                          <m:t>16</m:t>
                        </m:r>
                      </m:e>
                    </m:rad>
                  </m:oMath>
                </a14:m>
                <a:r>
                  <a:rPr lang="en-US" dirty="0"/>
                  <a:t>) ~ N(0, 1)</a:t>
                </a:r>
              </a:p>
              <a:p>
                <a:pPr marL="0" indent="0">
                  <a:buNone/>
                </a:pPr>
                <a:r>
                  <a:rPr lang="en-US" dirty="0"/>
                  <a:t>P(</a:t>
                </a:r>
                <a:r>
                  <a:rPr lang="en-US" dirty="0">
                    <a:sym typeface="Symbol" panose="05050102010706020507" pitchFamily="18" charset="2"/>
                  </a:rPr>
                  <a:t>X &lt; 25</a:t>
                </a:r>
                <a:r>
                  <a:rPr lang="en-US" dirty="0"/>
                  <a:t>) = P(Z &lt; -0.667) = 0.252</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ADD9B9B-9E22-4A0F-8FAE-1FC7CF69DE81}"/>
                  </a:ext>
                </a:extLst>
              </p:cNvPr>
              <p:cNvSpPr>
                <a:spLocks noGrp="1" noRot="1" noChangeAspect="1" noMove="1" noResize="1" noEditPoints="1" noAdjustHandles="1" noChangeArrowheads="1" noChangeShapeType="1" noTextEdit="1"/>
              </p:cNvSpPr>
              <p:nvPr>
                <p:ph idx="1"/>
              </p:nvPr>
            </p:nvSpPr>
            <p:spPr>
              <a:blipFill>
                <a:blip r:embed="rId3"/>
                <a:stretch>
                  <a:fillRect l="-1391" t="-4909" r="-2145" b="-294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3B53429-0474-42CF-9DEF-57409A4117FB}"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14</a:t>
            </a:fld>
            <a:endParaRPr lang="en-US"/>
          </a:p>
        </p:txBody>
      </p:sp>
    </p:spTree>
    <p:extLst>
      <p:ext uri="{BB962C8B-B14F-4D97-AF65-F5344CB8AC3E}">
        <p14:creationId xmlns:p14="http://schemas.microsoft.com/office/powerpoint/2010/main" val="210659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87F4-BE21-49BE-A1C1-62BA57AECC88}"/>
              </a:ext>
            </a:extLst>
          </p:cNvPr>
          <p:cNvSpPr>
            <a:spLocks noGrp="1"/>
          </p:cNvSpPr>
          <p:nvPr>
            <p:ph type="title"/>
          </p:nvPr>
        </p:nvSpPr>
        <p:spPr/>
        <p:txBody>
          <a:bodyPr/>
          <a:lstStyle/>
          <a:p>
            <a:r>
              <a:rPr lang="en-US" dirty="0"/>
              <a:t>Approximate Sampling Distribution of a Difference in Sample Means</a:t>
            </a:r>
          </a:p>
        </p:txBody>
      </p:sp>
      <p:grpSp>
        <p:nvGrpSpPr>
          <p:cNvPr id="14" name="Group 13">
            <a:extLst>
              <a:ext uri="{FF2B5EF4-FFF2-40B4-BE49-F238E27FC236}">
                <a16:creationId xmlns:a16="http://schemas.microsoft.com/office/drawing/2014/main" id="{A1334341-614A-4CC7-84CD-D8872F1D187C}"/>
              </a:ext>
            </a:extLst>
          </p:cNvPr>
          <p:cNvGrpSpPr/>
          <p:nvPr/>
        </p:nvGrpSpPr>
        <p:grpSpPr>
          <a:xfrm>
            <a:off x="2459802" y="1446232"/>
            <a:ext cx="7272396" cy="1325563"/>
            <a:chOff x="2412682" y="2091689"/>
            <a:chExt cx="7272396" cy="1325563"/>
          </a:xfrm>
        </p:grpSpPr>
        <p:pic>
          <p:nvPicPr>
            <p:cNvPr id="8" name="Picture 7">
              <a:extLst>
                <a:ext uri="{FF2B5EF4-FFF2-40B4-BE49-F238E27FC236}">
                  <a16:creationId xmlns:a16="http://schemas.microsoft.com/office/drawing/2014/main" id="{7AFE5180-0C47-455E-A4F0-4AFA6385FFA8}"/>
                </a:ext>
              </a:extLst>
            </p:cNvPr>
            <p:cNvPicPr>
              <a:picLocks noChangeAspect="1"/>
            </p:cNvPicPr>
            <p:nvPr/>
          </p:nvPicPr>
          <p:blipFill>
            <a:blip r:embed="rId2"/>
            <a:stretch>
              <a:fillRect/>
            </a:stretch>
          </p:blipFill>
          <p:spPr>
            <a:xfrm>
              <a:off x="2412682" y="2091689"/>
              <a:ext cx="4279675" cy="1325563"/>
            </a:xfrm>
            <a:prstGeom prst="rect">
              <a:avLst/>
            </a:prstGeom>
            <a:ln>
              <a:solidFill>
                <a:srgbClr val="C00000"/>
              </a:solidFill>
            </a:ln>
          </p:spPr>
        </p:pic>
        <p:cxnSp>
          <p:nvCxnSpPr>
            <p:cNvPr id="10" name="Straight Arrow Connector 9">
              <a:extLst>
                <a:ext uri="{FF2B5EF4-FFF2-40B4-BE49-F238E27FC236}">
                  <a16:creationId xmlns:a16="http://schemas.microsoft.com/office/drawing/2014/main" id="{0C2267A4-6850-47CA-85BF-04108705C07B}"/>
                </a:ext>
              </a:extLst>
            </p:cNvPr>
            <p:cNvCxnSpPr>
              <a:cxnSpLocks/>
            </p:cNvCxnSpPr>
            <p:nvPr/>
          </p:nvCxnSpPr>
          <p:spPr>
            <a:xfrm>
              <a:off x="6793230" y="2754470"/>
              <a:ext cx="135436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32D1797-7DF8-403B-BBDB-EA597320C3CF}"/>
                </a:ext>
              </a:extLst>
            </p:cNvPr>
            <p:cNvSpPr txBox="1"/>
            <p:nvPr/>
          </p:nvSpPr>
          <p:spPr>
            <a:xfrm>
              <a:off x="8248466" y="2462082"/>
              <a:ext cx="1436612" cy="584775"/>
            </a:xfrm>
            <a:prstGeom prst="rect">
              <a:avLst/>
            </a:prstGeom>
            <a:noFill/>
          </p:spPr>
          <p:txBody>
            <a:bodyPr wrap="none" rtlCol="0">
              <a:spAutoFit/>
            </a:bodyPr>
            <a:lstStyle/>
            <a:p>
              <a:r>
                <a:rPr lang="en-US" sz="3200" dirty="0"/>
                <a:t>N(0, 1)</a:t>
              </a:r>
            </a:p>
          </p:txBody>
        </p:sp>
      </p:grpSp>
      <p:sp>
        <p:nvSpPr>
          <p:cNvPr id="13" name="TextBox 12">
            <a:extLst>
              <a:ext uri="{FF2B5EF4-FFF2-40B4-BE49-F238E27FC236}">
                <a16:creationId xmlns:a16="http://schemas.microsoft.com/office/drawing/2014/main" id="{679AF5FF-B1A9-4102-A09A-2917A57D5AE1}"/>
              </a:ext>
            </a:extLst>
          </p:cNvPr>
          <p:cNvSpPr txBox="1"/>
          <p:nvPr/>
        </p:nvSpPr>
        <p:spPr>
          <a:xfrm>
            <a:off x="838200" y="2981157"/>
            <a:ext cx="10642283" cy="3323987"/>
          </a:xfrm>
          <a:prstGeom prst="rect">
            <a:avLst/>
          </a:prstGeom>
          <a:noFill/>
        </p:spPr>
        <p:txBody>
          <a:bodyPr wrap="square" rtlCol="0">
            <a:spAutoFit/>
          </a:bodyPr>
          <a:lstStyle/>
          <a:p>
            <a:pPr algn="just"/>
            <a:r>
              <a:rPr lang="en-US" sz="2100" b="1" i="1" dirty="0">
                <a:solidFill>
                  <a:srgbClr val="C00000"/>
                </a:solidFill>
              </a:rPr>
              <a:t>Ex. </a:t>
            </a:r>
            <a:r>
              <a:rPr lang="en-US" sz="2100" dirty="0"/>
              <a:t>The effective life of a component used in a jet-turbine aircraft engine is a random variable with </a:t>
            </a:r>
            <a:r>
              <a:rPr lang="en-US" sz="2100" dirty="0">
                <a:solidFill>
                  <a:srgbClr val="0033CC"/>
                </a:solidFill>
              </a:rPr>
              <a:t>mean 5000</a:t>
            </a:r>
            <a:r>
              <a:rPr lang="en-US" sz="2100" dirty="0"/>
              <a:t> hours and </a:t>
            </a:r>
            <a:r>
              <a:rPr lang="en-US" sz="2100" dirty="0">
                <a:solidFill>
                  <a:srgbClr val="0033CC"/>
                </a:solidFill>
              </a:rPr>
              <a:t>standard deviation 40 hours</a:t>
            </a:r>
            <a:r>
              <a:rPr lang="en-US" sz="2100" dirty="0"/>
              <a:t>. The distribution of effective life is fairly close to a normal distribution. The engine manufacturer introduces an improvement into the manufacturing process for this component that </a:t>
            </a:r>
            <a:r>
              <a:rPr lang="en-US" sz="2100" dirty="0">
                <a:solidFill>
                  <a:srgbClr val="0033CC"/>
                </a:solidFill>
              </a:rPr>
              <a:t>increases the mean life to 5050 hours </a:t>
            </a:r>
            <a:r>
              <a:rPr lang="en-US" sz="2100" dirty="0"/>
              <a:t>and </a:t>
            </a:r>
            <a:r>
              <a:rPr lang="en-US" sz="2100" dirty="0">
                <a:solidFill>
                  <a:srgbClr val="0033CC"/>
                </a:solidFill>
              </a:rPr>
              <a:t>decreases the standard deviation to 30 hours</a:t>
            </a:r>
            <a:r>
              <a:rPr lang="en-US" sz="2100" dirty="0"/>
              <a:t>. Suppose that a random sample of n</a:t>
            </a:r>
            <a:r>
              <a:rPr lang="en-US" sz="2100" baseline="-25000" dirty="0"/>
              <a:t>1</a:t>
            </a:r>
            <a:r>
              <a:rPr lang="en-US" sz="2100" dirty="0"/>
              <a:t> = 16 components is selected from the “old” process and a random sample of n</a:t>
            </a:r>
            <a:r>
              <a:rPr lang="en-US" sz="2100" baseline="-25000" dirty="0"/>
              <a:t>2</a:t>
            </a:r>
            <a:r>
              <a:rPr lang="en-US" sz="2100" dirty="0"/>
              <a:t> = 25 components is selected from the “improved” process. </a:t>
            </a:r>
          </a:p>
          <a:p>
            <a:pPr algn="just"/>
            <a:r>
              <a:rPr lang="en-US" sz="2100" dirty="0">
                <a:solidFill>
                  <a:srgbClr val="C00000"/>
                </a:solidFill>
              </a:rPr>
              <a:t>What is the probability that the difference in the two sample means is at least 25 hours? </a:t>
            </a:r>
            <a:r>
              <a:rPr lang="en-US" sz="2100" dirty="0"/>
              <a:t>Assume that the old and improved processes can be regarded as independent populations.</a:t>
            </a:r>
          </a:p>
        </p:txBody>
      </p:sp>
      <p:sp>
        <p:nvSpPr>
          <p:cNvPr id="3" name="Date Placeholder 2"/>
          <p:cNvSpPr>
            <a:spLocks noGrp="1"/>
          </p:cNvSpPr>
          <p:nvPr>
            <p:ph type="dt" sz="half" idx="10"/>
          </p:nvPr>
        </p:nvSpPr>
        <p:spPr/>
        <p:txBody>
          <a:bodyPr/>
          <a:lstStyle/>
          <a:p>
            <a:fld id="{8561AD68-6C3F-456A-B111-C278FA58976E}" type="datetime1">
              <a:rPr lang="en-US" smtClean="0"/>
              <a:t>16/02/2022</a:t>
            </a:fld>
            <a:endParaRPr lang="en-US"/>
          </a:p>
        </p:txBody>
      </p:sp>
      <p:sp>
        <p:nvSpPr>
          <p:cNvPr id="4" name="Footer Placeholder 3"/>
          <p:cNvSpPr>
            <a:spLocks noGrp="1"/>
          </p:cNvSpPr>
          <p:nvPr>
            <p:ph type="ftr" sz="quarter" idx="11"/>
          </p:nvPr>
        </p:nvSpPr>
        <p:spPr/>
        <p:txBody>
          <a:bodyPr/>
          <a:lstStyle/>
          <a:p>
            <a:r>
              <a:rPr lang="en-US"/>
              <a:t>Chapter 7 - Sampling Distribution &amp; CLT</a:t>
            </a:r>
          </a:p>
        </p:txBody>
      </p:sp>
      <p:sp>
        <p:nvSpPr>
          <p:cNvPr id="5" name="Slide Number Placeholder 4"/>
          <p:cNvSpPr>
            <a:spLocks noGrp="1"/>
          </p:cNvSpPr>
          <p:nvPr>
            <p:ph type="sldNum" sz="quarter" idx="12"/>
          </p:nvPr>
        </p:nvSpPr>
        <p:spPr/>
        <p:txBody>
          <a:bodyPr/>
          <a:lstStyle/>
          <a:p>
            <a:fld id="{A8FE2697-CE0C-4788-A290-9ED28904161F}" type="slidenum">
              <a:rPr lang="en-US" smtClean="0"/>
              <a:t>15</a:t>
            </a:fld>
            <a:endParaRPr lang="en-US"/>
          </a:p>
        </p:txBody>
      </p:sp>
    </p:spTree>
    <p:extLst>
      <p:ext uri="{BB962C8B-B14F-4D97-AF65-F5344CB8AC3E}">
        <p14:creationId xmlns:p14="http://schemas.microsoft.com/office/powerpoint/2010/main" val="1515137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32F7-358B-492F-80C8-FF2F897C9882}"/>
              </a:ext>
            </a:extLst>
          </p:cNvPr>
          <p:cNvSpPr>
            <a:spLocks noGrp="1"/>
          </p:cNvSpPr>
          <p:nvPr>
            <p:ph type="title"/>
          </p:nvPr>
        </p:nvSpPr>
        <p:spPr/>
        <p:txBody>
          <a:bodyPr/>
          <a:lstStyle/>
          <a:p>
            <a:r>
              <a:rPr lang="en-US" dirty="0"/>
              <a:t>Example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7BEACE-93C8-4A98-B774-BCB83727213C}"/>
                  </a:ext>
                </a:extLst>
              </p:cNvPr>
              <p:cNvSpPr>
                <a:spLocks noGrp="1"/>
              </p:cNvSpPr>
              <p:nvPr>
                <p:ph idx="1"/>
              </p:nvPr>
            </p:nvSpPr>
            <p:spPr/>
            <p:txBody>
              <a:bodyPr/>
              <a:lstStyle/>
              <a:p>
                <a:r>
                  <a:rPr lang="en-US" dirty="0"/>
                  <a:t>We have</a:t>
                </a:r>
              </a:p>
              <a:p>
                <a:pPr lvl="1"/>
                <a14:m>
                  <m:oMath xmlns:m="http://schemas.openxmlformats.org/officeDocument/2006/math">
                    <m:acc>
                      <m:accPr>
                        <m:chr m:val="̅"/>
                        <m:ctrlPr>
                          <a:rPr lang="en-US" sz="2800" i="1" smtClean="0">
                            <a:solidFill>
                              <a:srgbClr val="0033CC"/>
                            </a:solidFill>
                            <a:latin typeface="Cambria Math" panose="02040503050406030204" pitchFamily="18" charset="0"/>
                          </a:rPr>
                        </m:ctrlPr>
                      </m:accPr>
                      <m:e>
                        <m:r>
                          <m:rPr>
                            <m:sty m:val="p"/>
                          </m:rPr>
                          <a:rPr lang="en-US" sz="2800" b="0" i="0" smtClean="0">
                            <a:solidFill>
                              <a:srgbClr val="0033CC"/>
                            </a:solidFill>
                            <a:latin typeface="Cambria Math" panose="02040503050406030204" pitchFamily="18" charset="0"/>
                          </a:rPr>
                          <m:t>X</m:t>
                        </m:r>
                      </m:e>
                    </m:acc>
                    <m:r>
                      <a:rPr lang="en-US" sz="2800" b="0" i="1" baseline="-25000" smtClean="0">
                        <a:solidFill>
                          <a:srgbClr val="0033CC"/>
                        </a:solidFill>
                        <a:latin typeface="Cambria Math" panose="02040503050406030204" pitchFamily="18" charset="0"/>
                      </a:rPr>
                      <m:t>1</m:t>
                    </m:r>
                  </m:oMath>
                </a14:m>
                <a:r>
                  <a:rPr lang="en-US" dirty="0"/>
                  <a:t> ~ N(</a:t>
                </a:r>
                <a:r>
                  <a:rPr lang="en-US" dirty="0">
                    <a:sym typeface="Symbol" panose="05050102010706020507" pitchFamily="18" charset="2"/>
                  </a:rPr>
                  <a:t></a:t>
                </a:r>
                <a:r>
                  <a:rPr lang="en-US" baseline="-25000" dirty="0">
                    <a:sym typeface="Symbol" panose="05050102010706020507" pitchFamily="18" charset="2"/>
                  </a:rPr>
                  <a:t>1</a:t>
                </a:r>
                <a:r>
                  <a:rPr lang="en-US" dirty="0"/>
                  <a:t>, </a:t>
                </a:r>
                <a14:m>
                  <m:oMath xmlns:m="http://schemas.openxmlformats.org/officeDocument/2006/math">
                    <m:r>
                      <a:rPr lang="en-US" i="1" smtClean="0">
                        <a:solidFill>
                          <a:srgbClr val="0033CC"/>
                        </a:solidFill>
                        <a:latin typeface="Cambria Math" panose="02040503050406030204" pitchFamily="18" charset="0"/>
                        <a:ea typeface="Cambria Math" panose="02040503050406030204" pitchFamily="18" charset="0"/>
                      </a:rPr>
                      <m:t>𝜎</m:t>
                    </m:r>
                    <m:r>
                      <a:rPr lang="en-US" b="0" i="1" baseline="-25000" smtClean="0">
                        <a:solidFill>
                          <a:srgbClr val="0033CC"/>
                        </a:solidFill>
                        <a:latin typeface="Cambria Math" panose="02040503050406030204" pitchFamily="18" charset="0"/>
                        <a:ea typeface="Cambria Math" panose="02040503050406030204" pitchFamily="18" charset="0"/>
                      </a:rPr>
                      <m:t>1</m:t>
                    </m:r>
                    <m:r>
                      <a:rPr lang="en-US" b="0" i="1" baseline="30000" smtClean="0">
                        <a:solidFill>
                          <a:srgbClr val="0033CC"/>
                        </a:solidFill>
                        <a:latin typeface="Cambria Math" panose="02040503050406030204" pitchFamily="18" charset="0"/>
                        <a:ea typeface="Cambria Math" panose="02040503050406030204" pitchFamily="18" charset="0"/>
                      </a:rPr>
                      <m:t>2</m:t>
                    </m:r>
                    <m:r>
                      <a:rPr lang="en-US" b="0" i="1" smtClean="0">
                        <a:solidFill>
                          <a:srgbClr val="0033CC"/>
                        </a:solidFill>
                        <a:latin typeface="Cambria Math" panose="02040503050406030204" pitchFamily="18" charset="0"/>
                        <a:ea typeface="Cambria Math" panose="02040503050406030204" pitchFamily="18" charset="0"/>
                      </a:rPr>
                      <m:t>/</m:t>
                    </m:r>
                    <m:r>
                      <a:rPr lang="en-US" b="0" i="1" smtClean="0">
                        <a:solidFill>
                          <a:srgbClr val="0033CC"/>
                        </a:solidFill>
                        <a:latin typeface="Cambria Math" panose="02040503050406030204" pitchFamily="18" charset="0"/>
                        <a:ea typeface="Cambria Math" panose="02040503050406030204" pitchFamily="18" charset="0"/>
                      </a:rPr>
                      <m:t>𝑛</m:t>
                    </m:r>
                    <m:r>
                      <a:rPr lang="en-US" b="0" i="1" baseline="-25000" smtClean="0">
                        <a:solidFill>
                          <a:srgbClr val="0033CC"/>
                        </a:solidFill>
                        <a:latin typeface="Cambria Math" panose="02040503050406030204" pitchFamily="18" charset="0"/>
                        <a:ea typeface="Cambria Math" panose="02040503050406030204" pitchFamily="18" charset="0"/>
                      </a:rPr>
                      <m:t>1</m:t>
                    </m:r>
                  </m:oMath>
                </a14:m>
                <a:r>
                  <a:rPr lang="en-US" dirty="0"/>
                  <a:t> ) = N(5000, 100)</a:t>
                </a:r>
              </a:p>
              <a:p>
                <a:pPr lvl="1"/>
                <a14:m>
                  <m:oMath xmlns:m="http://schemas.openxmlformats.org/officeDocument/2006/math">
                    <m:acc>
                      <m:accPr>
                        <m:chr m:val="̅"/>
                        <m:ctrlPr>
                          <a:rPr lang="en-US" sz="2800" i="1" smtClean="0">
                            <a:solidFill>
                              <a:srgbClr val="0033CC"/>
                            </a:solidFill>
                            <a:latin typeface="Cambria Math" panose="02040503050406030204" pitchFamily="18" charset="0"/>
                          </a:rPr>
                        </m:ctrlPr>
                      </m:accPr>
                      <m:e>
                        <m:r>
                          <m:rPr>
                            <m:sty m:val="p"/>
                          </m:rPr>
                          <a:rPr lang="en-US" sz="2800" b="0" i="0" smtClean="0">
                            <a:solidFill>
                              <a:srgbClr val="0033CC"/>
                            </a:solidFill>
                            <a:latin typeface="Cambria Math" panose="02040503050406030204" pitchFamily="18" charset="0"/>
                          </a:rPr>
                          <m:t>X</m:t>
                        </m:r>
                      </m:e>
                    </m:acc>
                    <m:r>
                      <a:rPr lang="en-US" sz="2800" b="0" i="1" baseline="-25000" smtClean="0">
                        <a:solidFill>
                          <a:srgbClr val="0033CC"/>
                        </a:solidFill>
                        <a:latin typeface="Cambria Math" panose="02040503050406030204" pitchFamily="18" charset="0"/>
                      </a:rPr>
                      <m:t>2</m:t>
                    </m:r>
                  </m:oMath>
                </a14:m>
                <a:r>
                  <a:rPr lang="en-US" dirty="0"/>
                  <a:t> ~ N(</a:t>
                </a:r>
                <a:r>
                  <a:rPr lang="en-US" dirty="0">
                    <a:sym typeface="Symbol" panose="05050102010706020507" pitchFamily="18" charset="2"/>
                  </a:rPr>
                  <a:t></a:t>
                </a:r>
                <a:r>
                  <a:rPr lang="en-US" baseline="-25000" dirty="0">
                    <a:sym typeface="Symbol" panose="05050102010706020507" pitchFamily="18" charset="2"/>
                  </a:rPr>
                  <a:t>2</a:t>
                </a:r>
                <a:r>
                  <a:rPr lang="en-US" dirty="0"/>
                  <a:t>, </a:t>
                </a:r>
                <a14:m>
                  <m:oMath xmlns:m="http://schemas.openxmlformats.org/officeDocument/2006/math">
                    <m:r>
                      <a:rPr lang="en-US" i="1" smtClean="0">
                        <a:solidFill>
                          <a:srgbClr val="0033CC"/>
                        </a:solidFill>
                        <a:latin typeface="Cambria Math" panose="02040503050406030204" pitchFamily="18" charset="0"/>
                        <a:ea typeface="Cambria Math" panose="02040503050406030204" pitchFamily="18" charset="0"/>
                      </a:rPr>
                      <m:t>𝜎</m:t>
                    </m:r>
                    <m:r>
                      <a:rPr lang="en-US" b="0" i="1" baseline="-25000" smtClean="0">
                        <a:solidFill>
                          <a:srgbClr val="0033CC"/>
                        </a:solidFill>
                        <a:latin typeface="Cambria Math" panose="02040503050406030204" pitchFamily="18" charset="0"/>
                        <a:ea typeface="Cambria Math" panose="02040503050406030204" pitchFamily="18" charset="0"/>
                      </a:rPr>
                      <m:t>2</m:t>
                    </m:r>
                    <m:r>
                      <a:rPr lang="en-US" b="0" i="1" baseline="30000" smtClean="0">
                        <a:solidFill>
                          <a:srgbClr val="0033CC"/>
                        </a:solidFill>
                        <a:latin typeface="Cambria Math" panose="02040503050406030204" pitchFamily="18" charset="0"/>
                        <a:ea typeface="Cambria Math" panose="02040503050406030204" pitchFamily="18" charset="0"/>
                      </a:rPr>
                      <m:t>2</m:t>
                    </m:r>
                    <m:r>
                      <a:rPr lang="en-US" b="0" i="1" smtClean="0">
                        <a:solidFill>
                          <a:srgbClr val="0033CC"/>
                        </a:solidFill>
                        <a:latin typeface="Cambria Math" panose="02040503050406030204" pitchFamily="18" charset="0"/>
                        <a:ea typeface="Cambria Math" panose="02040503050406030204" pitchFamily="18" charset="0"/>
                      </a:rPr>
                      <m:t>/</m:t>
                    </m:r>
                    <m:r>
                      <a:rPr lang="en-US" b="0" i="1" smtClean="0">
                        <a:solidFill>
                          <a:srgbClr val="0033CC"/>
                        </a:solidFill>
                        <a:latin typeface="Cambria Math" panose="02040503050406030204" pitchFamily="18" charset="0"/>
                        <a:ea typeface="Cambria Math" panose="02040503050406030204" pitchFamily="18" charset="0"/>
                      </a:rPr>
                      <m:t>𝑛</m:t>
                    </m:r>
                    <m:r>
                      <a:rPr lang="en-US" b="0" i="1" baseline="-25000" smtClean="0">
                        <a:solidFill>
                          <a:srgbClr val="0033CC"/>
                        </a:solidFill>
                        <a:latin typeface="Cambria Math" panose="02040503050406030204" pitchFamily="18" charset="0"/>
                        <a:ea typeface="Cambria Math" panose="02040503050406030204" pitchFamily="18" charset="0"/>
                      </a:rPr>
                      <m:t>2</m:t>
                    </m:r>
                  </m:oMath>
                </a14:m>
                <a:r>
                  <a:rPr lang="en-US" dirty="0"/>
                  <a:t> ) = N(5050, 36)</a:t>
                </a:r>
              </a:p>
              <a:p>
                <a:pPr marL="0" indent="0">
                  <a:buNone/>
                </a:pPr>
                <a:r>
                  <a:rPr lang="en-US" dirty="0">
                    <a:sym typeface="Wingdings" panose="05000000000000000000" pitchFamily="2" charset="2"/>
                  </a:rPr>
                  <a:t> </a:t>
                </a:r>
                <a14:m>
                  <m:oMath xmlns:m="http://schemas.openxmlformats.org/officeDocument/2006/math">
                    <m:acc>
                      <m:accPr>
                        <m:chr m:val="̅"/>
                        <m:ctrlPr>
                          <a:rPr lang="en-US" sz="3200" i="1" smtClean="0">
                            <a:solidFill>
                              <a:srgbClr val="0033CC"/>
                            </a:solidFill>
                            <a:latin typeface="Cambria Math" panose="02040503050406030204" pitchFamily="18" charset="0"/>
                          </a:rPr>
                        </m:ctrlPr>
                      </m:accPr>
                      <m:e>
                        <m:r>
                          <m:rPr>
                            <m:sty m:val="p"/>
                          </m:rPr>
                          <a:rPr lang="en-US" sz="3200" b="0" i="0" smtClean="0">
                            <a:solidFill>
                              <a:srgbClr val="0033CC"/>
                            </a:solidFill>
                            <a:latin typeface="Cambria Math" panose="02040503050406030204" pitchFamily="18" charset="0"/>
                          </a:rPr>
                          <m:t>X</m:t>
                        </m:r>
                      </m:e>
                    </m:acc>
                    <m:r>
                      <a:rPr lang="en-US" sz="3200" b="0" i="1" baseline="-25000" smtClean="0">
                        <a:solidFill>
                          <a:srgbClr val="0033CC"/>
                        </a:solidFill>
                        <a:latin typeface="Cambria Math" panose="02040503050406030204" pitchFamily="18" charset="0"/>
                      </a:rPr>
                      <m:t>2</m:t>
                    </m:r>
                  </m:oMath>
                </a14:m>
                <a:r>
                  <a:rPr lang="en-US" dirty="0"/>
                  <a:t> - </a:t>
                </a:r>
                <a14:m>
                  <m:oMath xmlns:m="http://schemas.openxmlformats.org/officeDocument/2006/math">
                    <m:acc>
                      <m:accPr>
                        <m:chr m:val="̅"/>
                        <m:ctrlPr>
                          <a:rPr lang="en-US" i="1" smtClean="0">
                            <a:solidFill>
                              <a:srgbClr val="0033CC"/>
                            </a:solidFill>
                            <a:latin typeface="Cambria Math" panose="02040503050406030204" pitchFamily="18" charset="0"/>
                          </a:rPr>
                        </m:ctrlPr>
                      </m:accPr>
                      <m:e>
                        <m:r>
                          <m:rPr>
                            <m:sty m:val="p"/>
                          </m:rPr>
                          <a:rPr lang="en-US">
                            <a:solidFill>
                              <a:srgbClr val="0033CC"/>
                            </a:solidFill>
                            <a:latin typeface="Cambria Math" panose="02040503050406030204" pitchFamily="18" charset="0"/>
                          </a:rPr>
                          <m:t>X</m:t>
                        </m:r>
                      </m:e>
                    </m:acc>
                    <m:r>
                      <a:rPr lang="en-US" b="0" i="1" baseline="-25000" smtClean="0">
                        <a:solidFill>
                          <a:srgbClr val="0033CC"/>
                        </a:solidFill>
                        <a:latin typeface="Cambria Math" panose="02040503050406030204" pitchFamily="18" charset="0"/>
                      </a:rPr>
                      <m:t>1</m:t>
                    </m:r>
                  </m:oMath>
                </a14:m>
                <a:r>
                  <a:rPr lang="en-US" dirty="0"/>
                  <a:t> ~ N(</a:t>
                </a:r>
                <a:r>
                  <a:rPr lang="en-US" dirty="0">
                    <a:sym typeface="Symbol" panose="05050102010706020507" pitchFamily="18" charset="2"/>
                  </a:rPr>
                  <a:t></a:t>
                </a:r>
                <a:r>
                  <a:rPr lang="en-US" baseline="-25000" dirty="0">
                    <a:sym typeface="Symbol" panose="05050102010706020507" pitchFamily="18" charset="2"/>
                  </a:rPr>
                  <a:t>1 </a:t>
                </a:r>
                <a:r>
                  <a:rPr lang="en-US" dirty="0"/>
                  <a:t>- </a:t>
                </a:r>
                <a:r>
                  <a:rPr lang="en-US" dirty="0">
                    <a:sym typeface="Symbol" panose="05050102010706020507" pitchFamily="18" charset="2"/>
                  </a:rPr>
                  <a:t></a:t>
                </a:r>
                <a:r>
                  <a:rPr lang="en-US" baseline="-25000" dirty="0">
                    <a:sym typeface="Symbol" panose="05050102010706020507" pitchFamily="18" charset="2"/>
                  </a:rPr>
                  <a:t>2</a:t>
                </a:r>
                <a:r>
                  <a:rPr lang="en-US" dirty="0"/>
                  <a:t>, </a:t>
                </a:r>
                <a14:m>
                  <m:oMath xmlns:m="http://schemas.openxmlformats.org/officeDocument/2006/math">
                    <m:r>
                      <a:rPr lang="en-US" i="1" smtClean="0">
                        <a:solidFill>
                          <a:srgbClr val="0033CC"/>
                        </a:solidFill>
                        <a:latin typeface="Cambria Math" panose="02040503050406030204" pitchFamily="18" charset="0"/>
                        <a:ea typeface="Cambria Math" panose="02040503050406030204" pitchFamily="18" charset="0"/>
                      </a:rPr>
                      <m:t>𝜎</m:t>
                    </m:r>
                    <m:r>
                      <a:rPr lang="en-US" b="0" i="1" baseline="-25000" smtClean="0">
                        <a:solidFill>
                          <a:srgbClr val="0033CC"/>
                        </a:solidFill>
                        <a:latin typeface="Cambria Math" panose="02040503050406030204" pitchFamily="18" charset="0"/>
                        <a:ea typeface="Cambria Math" panose="02040503050406030204" pitchFamily="18" charset="0"/>
                      </a:rPr>
                      <m:t>1</m:t>
                    </m:r>
                    <m:r>
                      <a:rPr lang="en-US" b="0" i="1" baseline="30000" smtClean="0">
                        <a:solidFill>
                          <a:srgbClr val="0033CC"/>
                        </a:solidFill>
                        <a:latin typeface="Cambria Math" panose="02040503050406030204" pitchFamily="18" charset="0"/>
                        <a:ea typeface="Cambria Math" panose="02040503050406030204" pitchFamily="18" charset="0"/>
                      </a:rPr>
                      <m:t>2</m:t>
                    </m:r>
                    <m:r>
                      <a:rPr lang="en-US" b="0" i="1" smtClean="0">
                        <a:solidFill>
                          <a:srgbClr val="0033CC"/>
                        </a:solidFill>
                        <a:latin typeface="Cambria Math" panose="02040503050406030204" pitchFamily="18" charset="0"/>
                        <a:ea typeface="Cambria Math" panose="02040503050406030204" pitchFamily="18" charset="0"/>
                      </a:rPr>
                      <m:t>/</m:t>
                    </m:r>
                  </m:oMath>
                </a14:m>
                <a:r>
                  <a:rPr lang="en-US" dirty="0"/>
                  <a:t>n</a:t>
                </a:r>
                <a:r>
                  <a:rPr lang="en-US" baseline="-25000" dirty="0"/>
                  <a:t>1</a:t>
                </a:r>
                <a:r>
                  <a:rPr lang="en-US" dirty="0"/>
                  <a:t> + </a:t>
                </a:r>
                <a14:m>
                  <m:oMath xmlns:m="http://schemas.openxmlformats.org/officeDocument/2006/math">
                    <m:r>
                      <a:rPr lang="en-US" i="1" smtClean="0">
                        <a:solidFill>
                          <a:srgbClr val="0033CC"/>
                        </a:solidFill>
                        <a:latin typeface="Cambria Math" panose="02040503050406030204" pitchFamily="18" charset="0"/>
                        <a:ea typeface="Cambria Math" panose="02040503050406030204" pitchFamily="18" charset="0"/>
                      </a:rPr>
                      <m:t>𝜎</m:t>
                    </m:r>
                    <m:r>
                      <a:rPr lang="en-US" b="0" i="1" baseline="-25000" smtClean="0">
                        <a:solidFill>
                          <a:srgbClr val="0033CC"/>
                        </a:solidFill>
                        <a:latin typeface="Cambria Math" panose="02040503050406030204" pitchFamily="18" charset="0"/>
                        <a:ea typeface="Cambria Math" panose="02040503050406030204" pitchFamily="18" charset="0"/>
                      </a:rPr>
                      <m:t>2</m:t>
                    </m:r>
                    <m:r>
                      <a:rPr lang="en-US" b="0" i="1" baseline="30000" smtClean="0">
                        <a:solidFill>
                          <a:srgbClr val="0033CC"/>
                        </a:solidFill>
                        <a:latin typeface="Cambria Math" panose="02040503050406030204" pitchFamily="18" charset="0"/>
                        <a:ea typeface="Cambria Math" panose="02040503050406030204" pitchFamily="18" charset="0"/>
                      </a:rPr>
                      <m:t>2</m:t>
                    </m:r>
                    <m:r>
                      <a:rPr lang="en-US" b="0" i="1" smtClean="0">
                        <a:solidFill>
                          <a:srgbClr val="0033CC"/>
                        </a:solidFill>
                        <a:latin typeface="Cambria Math" panose="02040503050406030204" pitchFamily="18" charset="0"/>
                        <a:ea typeface="Cambria Math" panose="02040503050406030204" pitchFamily="18" charset="0"/>
                      </a:rPr>
                      <m:t>/</m:t>
                    </m:r>
                  </m:oMath>
                </a14:m>
                <a:r>
                  <a:rPr lang="en-US" dirty="0"/>
                  <a:t>n</a:t>
                </a:r>
                <a:r>
                  <a:rPr lang="en-US" baseline="-25000" dirty="0"/>
                  <a:t>2</a:t>
                </a:r>
                <a:r>
                  <a:rPr lang="en-US" dirty="0"/>
                  <a:t>) = N(50, 136)</a:t>
                </a:r>
              </a:p>
              <a:p>
                <a:pPr lvl="1"/>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7BEACE-93C8-4A98-B774-BCB83727213C}"/>
                  </a:ext>
                </a:extLst>
              </p:cNvPr>
              <p:cNvSpPr>
                <a:spLocks noGrp="1" noRot="1" noChangeAspect="1" noMove="1" noResize="1" noEditPoints="1" noAdjustHandles="1" noChangeArrowheads="1" noChangeShapeType="1" noTextEdit="1"/>
              </p:cNvSpPr>
              <p:nvPr>
                <p:ph idx="1"/>
              </p:nvPr>
            </p:nvSpPr>
            <p:spPr>
              <a:blipFill>
                <a:blip r:embed="rId2"/>
                <a:stretch>
                  <a:fillRect l="-1507" t="-294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00C20463-D4DE-41FB-BA67-821FD06316FD}"/>
              </a:ext>
            </a:extLst>
          </p:cNvPr>
          <p:cNvPicPr>
            <a:picLocks noChangeAspect="1"/>
          </p:cNvPicPr>
          <p:nvPr/>
        </p:nvPicPr>
        <p:blipFill>
          <a:blip r:embed="rId3"/>
          <a:stretch>
            <a:fillRect/>
          </a:stretch>
        </p:blipFill>
        <p:spPr>
          <a:xfrm>
            <a:off x="1102776" y="4011396"/>
            <a:ext cx="4829175" cy="1885950"/>
          </a:xfrm>
          <a:prstGeom prst="rect">
            <a:avLst/>
          </a:prstGeom>
        </p:spPr>
      </p:pic>
      <p:pic>
        <p:nvPicPr>
          <p:cNvPr id="11" name="Picture 10">
            <a:extLst>
              <a:ext uri="{FF2B5EF4-FFF2-40B4-BE49-F238E27FC236}">
                <a16:creationId xmlns:a16="http://schemas.microsoft.com/office/drawing/2014/main" id="{6EE20A36-4430-4CF7-B9C7-75515BFE558F}"/>
              </a:ext>
            </a:extLst>
          </p:cNvPr>
          <p:cNvPicPr>
            <a:picLocks noChangeAspect="1"/>
          </p:cNvPicPr>
          <p:nvPr/>
        </p:nvPicPr>
        <p:blipFill>
          <a:blip r:embed="rId4"/>
          <a:stretch>
            <a:fillRect/>
          </a:stretch>
        </p:blipFill>
        <p:spPr>
          <a:xfrm>
            <a:off x="5562157" y="3921915"/>
            <a:ext cx="4297899" cy="1032456"/>
          </a:xfrm>
          <a:prstGeom prst="rect">
            <a:avLst/>
          </a:prstGeom>
        </p:spPr>
      </p:pic>
      <p:cxnSp>
        <p:nvCxnSpPr>
          <p:cNvPr id="13" name="Straight Arrow Connector 12">
            <a:extLst>
              <a:ext uri="{FF2B5EF4-FFF2-40B4-BE49-F238E27FC236}">
                <a16:creationId xmlns:a16="http://schemas.microsoft.com/office/drawing/2014/main" id="{DAE23E77-DFAA-4482-B887-4C080DAD7797}"/>
              </a:ext>
            </a:extLst>
          </p:cNvPr>
          <p:cNvCxnSpPr>
            <a:cxnSpLocks/>
          </p:cNvCxnSpPr>
          <p:nvPr/>
        </p:nvCxnSpPr>
        <p:spPr>
          <a:xfrm flipH="1">
            <a:off x="3517364" y="4526280"/>
            <a:ext cx="1923464" cy="42809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0462530D-3E4A-427D-B7F3-B40A97B31278}"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16</a:t>
            </a:fld>
            <a:endParaRPr lang="en-US"/>
          </a:p>
        </p:txBody>
      </p:sp>
    </p:spTree>
    <p:extLst>
      <p:ext uri="{BB962C8B-B14F-4D97-AF65-F5344CB8AC3E}">
        <p14:creationId xmlns:p14="http://schemas.microsoft.com/office/powerpoint/2010/main" val="320721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A455-52C8-4335-8326-056196341E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64D233-B49B-4805-A3D1-04CE28458772}"/>
              </a:ext>
            </a:extLst>
          </p:cNvPr>
          <p:cNvSpPr>
            <a:spLocks noGrp="1"/>
          </p:cNvSpPr>
          <p:nvPr>
            <p:ph idx="1"/>
          </p:nvPr>
        </p:nvSpPr>
        <p:spPr/>
        <p:txBody>
          <a:bodyPr>
            <a:normAutofit fontScale="77500" lnSpcReduction="20000"/>
          </a:bodyPr>
          <a:lstStyle/>
          <a:p>
            <a:pPr marL="0" indent="0" algn="just">
              <a:buNone/>
            </a:pPr>
            <a:r>
              <a:rPr lang="en-US" dirty="0"/>
              <a:t>Like hurricanes and earthquakes, geomagnetic storms are natural hazards with possible severe impact on the Earth. Severe storms can cause communication and utility breakdowns, leading to possible blackouts. The National Oceanic and Atmospheric Administration beams electron and proton flux data in various energy ranges to various stations on the Earth to help forecast possible disturbances. The following are 25 readings of proton flux in the 47-68 </a:t>
            </a:r>
            <a:r>
              <a:rPr lang="en-US" dirty="0" err="1"/>
              <a:t>kEV</a:t>
            </a:r>
            <a:r>
              <a:rPr lang="en-US" dirty="0"/>
              <a:t> range (units are in p / (cm2-sec-sterMeV)) on the evening of December 28, 2011: 2310 2320 2010 10800 2190 3360 5640 2540 3360 11800 2010 3430 10600 7370 2160 3200 2020 2850 3500 10200 8550 9500 2260 7730 2250 </a:t>
            </a:r>
          </a:p>
          <a:p>
            <a:pPr marL="0" indent="0" algn="just">
              <a:buNone/>
            </a:pPr>
            <a:r>
              <a:rPr lang="en-US" dirty="0"/>
              <a:t>a/ Find a point estimate of the mean proton flux in this time period. </a:t>
            </a:r>
          </a:p>
          <a:p>
            <a:pPr marL="0" indent="0" algn="just">
              <a:buNone/>
            </a:pPr>
            <a:r>
              <a:rPr lang="en-US" dirty="0"/>
              <a:t>b/ Find a point estimate of the standard deviation of the proton flux in this time period. </a:t>
            </a:r>
          </a:p>
          <a:p>
            <a:pPr marL="0" indent="0" algn="just">
              <a:buNone/>
            </a:pPr>
            <a:r>
              <a:rPr lang="en-US" dirty="0"/>
              <a:t>c/ Find an estimate of the standard error of the estimate in part a/.</a:t>
            </a:r>
          </a:p>
        </p:txBody>
      </p:sp>
      <p:sp>
        <p:nvSpPr>
          <p:cNvPr id="4" name="Date Placeholder 3"/>
          <p:cNvSpPr>
            <a:spLocks noGrp="1"/>
          </p:cNvSpPr>
          <p:nvPr>
            <p:ph type="dt" sz="half" idx="10"/>
          </p:nvPr>
        </p:nvSpPr>
        <p:spPr/>
        <p:txBody>
          <a:bodyPr/>
          <a:lstStyle/>
          <a:p>
            <a:fld id="{BBFAB636-E5FB-4F1E-AA96-2ED539B8244E}"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17</a:t>
            </a:fld>
            <a:endParaRPr lang="en-US"/>
          </a:p>
        </p:txBody>
      </p:sp>
    </p:spTree>
    <p:extLst>
      <p:ext uri="{BB962C8B-B14F-4D97-AF65-F5344CB8AC3E}">
        <p14:creationId xmlns:p14="http://schemas.microsoft.com/office/powerpoint/2010/main" val="3694094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C103-A1A2-4175-9C3C-8EF1EC39AD67}"/>
              </a:ext>
            </a:extLst>
          </p:cNvPr>
          <p:cNvSpPr>
            <a:spLocks noGrp="1"/>
          </p:cNvSpPr>
          <p:nvPr>
            <p:ph type="title"/>
          </p:nvPr>
        </p:nvSpPr>
        <p:spPr/>
        <p:txBody>
          <a:bodyPr/>
          <a:lstStyle/>
          <a:p>
            <a:r>
              <a:rPr lang="en-US"/>
              <a:t>Exercises</a:t>
            </a:r>
          </a:p>
        </p:txBody>
      </p:sp>
      <p:sp>
        <p:nvSpPr>
          <p:cNvPr id="3" name="Content Placeholder 2">
            <a:extLst>
              <a:ext uri="{FF2B5EF4-FFF2-40B4-BE49-F238E27FC236}">
                <a16:creationId xmlns:a16="http://schemas.microsoft.com/office/drawing/2014/main" id="{0E47FB60-2A71-4171-9B08-8F1C961D85D9}"/>
              </a:ext>
            </a:extLst>
          </p:cNvPr>
          <p:cNvSpPr>
            <a:spLocks noGrp="1"/>
          </p:cNvSpPr>
          <p:nvPr>
            <p:ph idx="1"/>
          </p:nvPr>
        </p:nvSpPr>
        <p:spPr/>
        <p:txBody>
          <a:bodyPr/>
          <a:lstStyle/>
          <a:p>
            <a:r>
              <a:rPr lang="en-US"/>
              <a:t>(3x + 13) mod 21</a:t>
            </a:r>
          </a:p>
          <a:p>
            <a:r>
              <a:rPr lang="en-US"/>
              <a:t>(5x + 15) mod 21</a:t>
            </a:r>
          </a:p>
          <a:p>
            <a:r>
              <a:rPr lang="en-US"/>
              <a:t>(7x + 17) mod 21</a:t>
            </a:r>
          </a:p>
        </p:txBody>
      </p:sp>
      <p:sp>
        <p:nvSpPr>
          <p:cNvPr id="4" name="Date Placeholder 3"/>
          <p:cNvSpPr>
            <a:spLocks noGrp="1"/>
          </p:cNvSpPr>
          <p:nvPr>
            <p:ph type="dt" sz="half" idx="10"/>
          </p:nvPr>
        </p:nvSpPr>
        <p:spPr/>
        <p:txBody>
          <a:bodyPr/>
          <a:lstStyle/>
          <a:p>
            <a:fld id="{16E4B590-3526-4894-9199-577ABD5FB18F}"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18</a:t>
            </a:fld>
            <a:endParaRPr lang="en-US"/>
          </a:p>
        </p:txBody>
      </p:sp>
    </p:spTree>
    <p:extLst>
      <p:ext uri="{BB962C8B-B14F-4D97-AF65-F5344CB8AC3E}">
        <p14:creationId xmlns:p14="http://schemas.microsoft.com/office/powerpoint/2010/main" val="343649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015D-20E1-408D-8B22-2B3B92651B7D}"/>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E1A2C3FF-1FC4-4372-A56A-479F58492FF5}"/>
              </a:ext>
            </a:extLst>
          </p:cNvPr>
          <p:cNvSpPr>
            <a:spLocks noGrp="1"/>
          </p:cNvSpPr>
          <p:nvPr>
            <p:ph idx="1"/>
          </p:nvPr>
        </p:nvSpPr>
        <p:spPr>
          <a:xfrm>
            <a:off x="838200" y="1253331"/>
            <a:ext cx="10515600" cy="4351338"/>
          </a:xfrm>
        </p:spPr>
        <p:txBody>
          <a:bodyPr>
            <a:normAutofit fontScale="92500"/>
          </a:bodyPr>
          <a:lstStyle/>
          <a:p>
            <a:pPr marL="0" indent="0">
              <a:buNone/>
            </a:pPr>
            <a:r>
              <a:rPr lang="en-US" dirty="0"/>
              <a:t>(7-14). A consumer electronics company is comparing the brightness of two different types of picture tubes for use in its television sets. Tube type A has mean brightness of 100 and standard deviation of 16, and tube type B has unknown mean brightness, but the standard deviation is assumed to be identical to that for </a:t>
            </a:r>
            <a:r>
              <a:rPr lang="en-US"/>
              <a:t>type A. </a:t>
            </a:r>
            <a:r>
              <a:rPr lang="en-US" dirty="0"/>
              <a:t>A random sample of n = 25 tubes of each type is selected, </a:t>
            </a:r>
            <a:r>
              <a:rPr lang="en-US" dirty="0" err="1"/>
              <a:t>and</a:t>
            </a:r>
            <a:r>
              <a:rPr lang="en-US" dirty="0" err="1">
                <a:sym typeface="Symbol" panose="05050102010706020507" pitchFamily="18" charset="2"/>
              </a:rPr>
              <a:t></a:t>
            </a:r>
            <a:r>
              <a:rPr lang="en-US" dirty="0" err="1"/>
              <a:t>X</a:t>
            </a:r>
            <a:r>
              <a:rPr lang="en-US" baseline="-25000" dirty="0" err="1"/>
              <a:t>B</a:t>
            </a:r>
            <a:r>
              <a:rPr lang="en-US" dirty="0"/>
              <a:t> -</a:t>
            </a:r>
            <a:r>
              <a:rPr lang="en-US" dirty="0">
                <a:sym typeface="Symbol" panose="05050102010706020507" pitchFamily="18" charset="2"/>
              </a:rPr>
              <a:t></a:t>
            </a:r>
            <a:r>
              <a:rPr lang="en-US" dirty="0"/>
              <a:t>X</a:t>
            </a:r>
            <a:r>
              <a:rPr lang="en-US" baseline="-25000" dirty="0"/>
              <a:t>A</a:t>
            </a:r>
            <a:r>
              <a:rPr lang="en-US" dirty="0"/>
              <a:t> is computed. If </a:t>
            </a:r>
            <a:r>
              <a:rPr lang="en-US" dirty="0" err="1"/>
              <a:t>μ</a:t>
            </a:r>
            <a:r>
              <a:rPr lang="en-US" baseline="-25000" dirty="0" err="1"/>
              <a:t>B</a:t>
            </a:r>
            <a:r>
              <a:rPr lang="en-US" dirty="0"/>
              <a:t> equals or exceeds </a:t>
            </a:r>
            <a:r>
              <a:rPr lang="en-US" dirty="0" err="1"/>
              <a:t>μ</a:t>
            </a:r>
            <a:r>
              <a:rPr lang="en-US" baseline="-25000" dirty="0" err="1"/>
              <a:t>A</a:t>
            </a:r>
            <a:r>
              <a:rPr lang="en-US" dirty="0"/>
              <a:t>, the manufacturer would like to adopt type B for use. The observed difference </a:t>
            </a:r>
            <a:r>
              <a:rPr lang="en-US" dirty="0" err="1"/>
              <a:t>is</a:t>
            </a:r>
            <a:r>
              <a:rPr lang="en-US" dirty="0" err="1">
                <a:sym typeface="Symbol" panose="05050102010706020507" pitchFamily="18" charset="2"/>
              </a:rPr>
              <a:t></a:t>
            </a:r>
            <a:r>
              <a:rPr lang="en-US" dirty="0" err="1"/>
              <a:t>x</a:t>
            </a:r>
            <a:r>
              <a:rPr lang="en-US" baseline="-25000" dirty="0" err="1"/>
              <a:t>B</a:t>
            </a:r>
            <a:r>
              <a:rPr lang="en-US" dirty="0"/>
              <a:t> -</a:t>
            </a:r>
            <a:r>
              <a:rPr lang="en-US" dirty="0">
                <a:sym typeface="Symbol" panose="05050102010706020507" pitchFamily="18" charset="2"/>
              </a:rPr>
              <a:t></a:t>
            </a:r>
            <a:r>
              <a:rPr lang="en-US" dirty="0" err="1"/>
              <a:t>x</a:t>
            </a:r>
            <a:r>
              <a:rPr lang="en-US" baseline="-25000" dirty="0" err="1"/>
              <a:t>A</a:t>
            </a:r>
            <a:r>
              <a:rPr lang="en-US" dirty="0"/>
              <a:t> = 3.5. What decision would you make, and why?</a:t>
            </a:r>
          </a:p>
        </p:txBody>
      </p:sp>
      <p:sp>
        <p:nvSpPr>
          <p:cNvPr id="4" name="Date Placeholder 3"/>
          <p:cNvSpPr>
            <a:spLocks noGrp="1"/>
          </p:cNvSpPr>
          <p:nvPr>
            <p:ph type="dt" sz="half" idx="10"/>
          </p:nvPr>
        </p:nvSpPr>
        <p:spPr/>
        <p:txBody>
          <a:bodyPr/>
          <a:lstStyle/>
          <a:p>
            <a:fld id="{4BFF7889-8632-4E59-9224-3143E0D24CE6}"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19</a:t>
            </a:fld>
            <a:endParaRPr lang="en-US"/>
          </a:p>
        </p:txBody>
      </p:sp>
    </p:spTree>
    <p:extLst>
      <p:ext uri="{BB962C8B-B14F-4D97-AF65-F5344CB8AC3E}">
        <p14:creationId xmlns:p14="http://schemas.microsoft.com/office/powerpoint/2010/main" val="250951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2C39-FDEE-457B-B71D-A725E03F1E70}"/>
              </a:ext>
            </a:extLst>
          </p:cNvPr>
          <p:cNvSpPr>
            <a:spLocks noGrp="1"/>
          </p:cNvSpPr>
          <p:nvPr>
            <p:ph type="title"/>
          </p:nvPr>
        </p:nvSpPr>
        <p:spPr/>
        <p:txBody>
          <a:bodyPr/>
          <a:lstStyle/>
          <a:p>
            <a:r>
              <a:rPr lang="en-US" dirty="0"/>
              <a:t>LO</a:t>
            </a:r>
          </a:p>
        </p:txBody>
      </p:sp>
      <p:sp>
        <p:nvSpPr>
          <p:cNvPr id="3" name="Content Placeholder 2">
            <a:extLst>
              <a:ext uri="{FF2B5EF4-FFF2-40B4-BE49-F238E27FC236}">
                <a16:creationId xmlns:a16="http://schemas.microsoft.com/office/drawing/2014/main" id="{7573B53F-4068-41A1-9E7D-52442378BFD5}"/>
              </a:ext>
            </a:extLst>
          </p:cNvPr>
          <p:cNvSpPr>
            <a:spLocks noGrp="1"/>
          </p:cNvSpPr>
          <p:nvPr>
            <p:ph idx="1"/>
          </p:nvPr>
        </p:nvSpPr>
        <p:spPr/>
        <p:txBody>
          <a:bodyPr/>
          <a:lstStyle/>
          <a:p>
            <a:r>
              <a:rPr lang="en-US" dirty="0"/>
              <a:t>Discuss sampling distributions and use the </a:t>
            </a:r>
            <a:r>
              <a:rPr lang="en-US" i="1" dirty="0">
                <a:solidFill>
                  <a:srgbClr val="FF0000"/>
                </a:solidFill>
              </a:rPr>
              <a:t>Central Limit Theorem</a:t>
            </a:r>
            <a:r>
              <a:rPr lang="en-US" dirty="0"/>
              <a:t> to analyze sampling distribution of the means</a:t>
            </a:r>
          </a:p>
          <a:p>
            <a:r>
              <a:rPr lang="en-US" dirty="0"/>
              <a:t>Discuss sampling distributions; find the point estimation of a parameter.</a:t>
            </a:r>
          </a:p>
          <a:p>
            <a:r>
              <a:rPr lang="en-US" dirty="0"/>
              <a:t>Apply Central Limit Theorem to calculate probabilities regarding the sampling distribution of the means.</a:t>
            </a:r>
          </a:p>
        </p:txBody>
      </p:sp>
      <p:sp>
        <p:nvSpPr>
          <p:cNvPr id="4" name="Date Placeholder 3"/>
          <p:cNvSpPr>
            <a:spLocks noGrp="1"/>
          </p:cNvSpPr>
          <p:nvPr>
            <p:ph type="dt" sz="half" idx="10"/>
          </p:nvPr>
        </p:nvSpPr>
        <p:spPr/>
        <p:txBody>
          <a:bodyPr/>
          <a:lstStyle/>
          <a:p>
            <a:fld id="{076E1C9C-5EAB-44D6-89FE-CF04F0790AA3}"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2</a:t>
            </a:fld>
            <a:endParaRPr lang="en-US"/>
          </a:p>
        </p:txBody>
      </p:sp>
    </p:spTree>
    <p:extLst>
      <p:ext uri="{BB962C8B-B14F-4D97-AF65-F5344CB8AC3E}">
        <p14:creationId xmlns:p14="http://schemas.microsoft.com/office/powerpoint/2010/main" val="2288647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BC21-0000-4013-9008-D4C6D9CFDF18}"/>
              </a:ext>
            </a:extLst>
          </p:cNvPr>
          <p:cNvSpPr>
            <a:spLocks noGrp="1"/>
          </p:cNvSpPr>
          <p:nvPr>
            <p:ph type="title"/>
          </p:nvPr>
        </p:nvSpPr>
        <p:spPr/>
        <p:txBody>
          <a:bodyPr/>
          <a:lstStyle/>
          <a:p>
            <a:r>
              <a:rPr lang="en-US"/>
              <a:t>Exercise</a:t>
            </a:r>
          </a:p>
        </p:txBody>
      </p:sp>
      <p:sp>
        <p:nvSpPr>
          <p:cNvPr id="3" name="Content Placeholder 2">
            <a:extLst>
              <a:ext uri="{FF2B5EF4-FFF2-40B4-BE49-F238E27FC236}">
                <a16:creationId xmlns:a16="http://schemas.microsoft.com/office/drawing/2014/main" id="{8D149B23-FA10-40AF-99F7-67ABB851D06C}"/>
              </a:ext>
            </a:extLst>
          </p:cNvPr>
          <p:cNvSpPr>
            <a:spLocks noGrp="1"/>
          </p:cNvSpPr>
          <p:nvPr>
            <p:ph idx="1"/>
          </p:nvPr>
        </p:nvSpPr>
        <p:spPr/>
        <p:txBody>
          <a:bodyPr/>
          <a:lstStyle/>
          <a:p>
            <a:pPr marL="0" indent="0">
              <a:buNone/>
            </a:pPr>
            <a:r>
              <a:rPr lang="en-US" dirty="0"/>
              <a:t>The waiting time on the cashier’s line at </a:t>
            </a:r>
            <a:r>
              <a:rPr lang="en-US" dirty="0" err="1"/>
              <a:t>Passio</a:t>
            </a:r>
            <a:r>
              <a:rPr lang="en-US" dirty="0"/>
              <a:t> is exponentially distributed with mean 5 minutes. Use the central limit theorem to find the approximate probability that the average waiting time is more than 4 minutes for a group of 16 people.</a:t>
            </a:r>
          </a:p>
        </p:txBody>
      </p:sp>
      <p:sp>
        <p:nvSpPr>
          <p:cNvPr id="4" name="Date Placeholder 3"/>
          <p:cNvSpPr>
            <a:spLocks noGrp="1"/>
          </p:cNvSpPr>
          <p:nvPr>
            <p:ph type="dt" sz="half" idx="10"/>
          </p:nvPr>
        </p:nvSpPr>
        <p:spPr/>
        <p:txBody>
          <a:bodyPr/>
          <a:lstStyle/>
          <a:p>
            <a:fld id="{A89E8E1E-30BA-41CE-89A6-54A79F697292}"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20</a:t>
            </a:fld>
            <a:endParaRPr lang="en-US"/>
          </a:p>
        </p:txBody>
      </p:sp>
    </p:spTree>
    <p:extLst>
      <p:ext uri="{BB962C8B-B14F-4D97-AF65-F5344CB8AC3E}">
        <p14:creationId xmlns:p14="http://schemas.microsoft.com/office/powerpoint/2010/main" val="1022157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0532A-6010-4D47-98F7-18DD98C6575A}"/>
              </a:ext>
            </a:extLst>
          </p:cNvPr>
          <p:cNvSpPr>
            <a:spLocks noGrp="1"/>
          </p:cNvSpPr>
          <p:nvPr>
            <p:ph idx="1"/>
          </p:nvPr>
        </p:nvSpPr>
        <p:spPr/>
        <p:txBody>
          <a:bodyPr/>
          <a:lstStyle/>
          <a:p>
            <a:pPr marL="0" indent="0">
              <a:buNone/>
            </a:pPr>
            <a:r>
              <a:rPr lang="en-US" dirty="0"/>
              <a:t>The local farm packs its tomatoes in crates. Individual tomatoes have mean weight of 10 ounces and standard deviation 3 ounces. Find the probability that a crate of 50 tomatoes weighs between 480 and 510 ounces.</a:t>
            </a:r>
          </a:p>
        </p:txBody>
      </p:sp>
      <p:sp>
        <p:nvSpPr>
          <p:cNvPr id="4" name="Title 1">
            <a:extLst>
              <a:ext uri="{FF2B5EF4-FFF2-40B4-BE49-F238E27FC236}">
                <a16:creationId xmlns:a16="http://schemas.microsoft.com/office/drawing/2014/main" id="{4EA81A49-F83D-44BE-B6C2-56EB63DBBB1B}"/>
              </a:ext>
            </a:extLst>
          </p:cNvPr>
          <p:cNvSpPr txBox="1">
            <a:spLocks/>
          </p:cNvSpPr>
          <p:nvPr/>
        </p:nvSpPr>
        <p:spPr>
          <a:xfrm>
            <a:off x="990600" y="342323"/>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0033CC"/>
                </a:solidFill>
                <a:latin typeface="Helvetica" panose="020B0604020202020204" pitchFamily="34" charset="0"/>
                <a:ea typeface="+mj-ea"/>
                <a:cs typeface="Helvetica" panose="020B0604020202020204" pitchFamily="34" charset="0"/>
              </a:defRPr>
            </a:lvl1pPr>
          </a:lstStyle>
          <a:p>
            <a:r>
              <a:rPr lang="en-US"/>
              <a:t>Exercise</a:t>
            </a:r>
          </a:p>
        </p:txBody>
      </p:sp>
      <p:sp>
        <p:nvSpPr>
          <p:cNvPr id="2" name="Date Placeholder 1"/>
          <p:cNvSpPr>
            <a:spLocks noGrp="1"/>
          </p:cNvSpPr>
          <p:nvPr>
            <p:ph type="dt" sz="half" idx="10"/>
          </p:nvPr>
        </p:nvSpPr>
        <p:spPr/>
        <p:txBody>
          <a:bodyPr/>
          <a:lstStyle/>
          <a:p>
            <a:fld id="{04C19ACF-FA79-4625-A44C-17849FA3ABA3}"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21</a:t>
            </a:fld>
            <a:endParaRPr lang="en-US"/>
          </a:p>
        </p:txBody>
      </p:sp>
    </p:spTree>
    <p:extLst>
      <p:ext uri="{BB962C8B-B14F-4D97-AF65-F5344CB8AC3E}">
        <p14:creationId xmlns:p14="http://schemas.microsoft.com/office/powerpoint/2010/main" val="567945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C283-9044-4A87-BFF2-10BCB635E067}"/>
              </a:ext>
            </a:extLst>
          </p:cNvPr>
          <p:cNvSpPr>
            <a:spLocks noGrp="1"/>
          </p:cNvSpPr>
          <p:nvPr>
            <p:ph type="title"/>
          </p:nvPr>
        </p:nvSpPr>
        <p:spPr/>
        <p:txBody>
          <a:bodyPr/>
          <a:lstStyle/>
          <a:p>
            <a:r>
              <a:rPr lang="en-US"/>
              <a:t>Exercise</a:t>
            </a:r>
          </a:p>
        </p:txBody>
      </p:sp>
      <p:sp>
        <p:nvSpPr>
          <p:cNvPr id="3" name="Content Placeholder 2">
            <a:extLst>
              <a:ext uri="{FF2B5EF4-FFF2-40B4-BE49-F238E27FC236}">
                <a16:creationId xmlns:a16="http://schemas.microsoft.com/office/drawing/2014/main" id="{6F1D968C-DC1F-4DCA-92F7-8A61285E7B6E}"/>
              </a:ext>
            </a:extLst>
          </p:cNvPr>
          <p:cNvSpPr>
            <a:spLocks noGrp="1"/>
          </p:cNvSpPr>
          <p:nvPr>
            <p:ph idx="1"/>
          </p:nvPr>
        </p:nvSpPr>
        <p:spPr/>
        <p:txBody>
          <a:bodyPr/>
          <a:lstStyle/>
          <a:p>
            <a:pPr marL="0" indent="0">
              <a:buNone/>
            </a:pPr>
            <a:r>
              <a:rPr lang="en-US"/>
              <a:t>The </a:t>
            </a:r>
            <a:r>
              <a:rPr lang="en-US" dirty="0"/>
              <a:t>population standard deviation is σ = </a:t>
            </a:r>
            <a:r>
              <a:rPr lang="en-US"/>
              <a:t>9. For </a:t>
            </a:r>
            <a:r>
              <a:rPr lang="en-US" dirty="0"/>
              <a:t>a random sample, the standard deviation of the sample mean is 1.5. What is the sample </a:t>
            </a:r>
            <a:r>
              <a:rPr lang="en-US"/>
              <a:t>size?</a:t>
            </a:r>
            <a:endParaRPr lang="en-US" dirty="0"/>
          </a:p>
        </p:txBody>
      </p:sp>
      <p:sp>
        <p:nvSpPr>
          <p:cNvPr id="4" name="Date Placeholder 3"/>
          <p:cNvSpPr>
            <a:spLocks noGrp="1"/>
          </p:cNvSpPr>
          <p:nvPr>
            <p:ph type="dt" sz="half" idx="10"/>
          </p:nvPr>
        </p:nvSpPr>
        <p:spPr/>
        <p:txBody>
          <a:bodyPr/>
          <a:lstStyle/>
          <a:p>
            <a:fld id="{B68E508D-BCF9-4628-9378-67B530A33DF9}"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22</a:t>
            </a:fld>
            <a:endParaRPr lang="en-US"/>
          </a:p>
        </p:txBody>
      </p:sp>
    </p:spTree>
    <p:extLst>
      <p:ext uri="{BB962C8B-B14F-4D97-AF65-F5344CB8AC3E}">
        <p14:creationId xmlns:p14="http://schemas.microsoft.com/office/powerpoint/2010/main" val="3900709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95169-5E45-4D9A-95F6-D88BB58038B7}"/>
              </a:ext>
            </a:extLst>
          </p:cNvPr>
          <p:cNvSpPr>
            <a:spLocks noGrp="1"/>
          </p:cNvSpPr>
          <p:nvPr>
            <p:ph idx="1"/>
          </p:nvPr>
        </p:nvSpPr>
        <p:spPr/>
        <p:txBody>
          <a:bodyPr/>
          <a:lstStyle/>
          <a:p>
            <a:pPr marL="0" indent="0">
              <a:buNone/>
            </a:pPr>
            <a:r>
              <a:rPr lang="en-US" dirty="0"/>
              <a:t>It is known that IQ scores have a normal distribution with a mean of 100 and a standard deviation of 15. </a:t>
            </a:r>
          </a:p>
          <a:p>
            <a:pPr marL="514350" indent="-514350">
              <a:buAutoNum type="alphaLcPeriod"/>
            </a:pPr>
            <a:r>
              <a:rPr lang="en-US" dirty="0"/>
              <a:t>A random sample of 36 students is selected. What is the probability that the sample mean IQ score of these 36 students is between 95 and 110? </a:t>
            </a:r>
          </a:p>
          <a:p>
            <a:pPr marL="514350" indent="-514350">
              <a:buAutoNum type="alphaLcPeriod"/>
            </a:pPr>
            <a:r>
              <a:rPr lang="en-US" dirty="0"/>
              <a:t>A random sample of 100 students is selected. What is the probability that the sample mean IQ score of these 100 students is between 95 and 110</a:t>
            </a:r>
          </a:p>
        </p:txBody>
      </p:sp>
      <p:sp>
        <p:nvSpPr>
          <p:cNvPr id="4" name="Title 1">
            <a:extLst>
              <a:ext uri="{FF2B5EF4-FFF2-40B4-BE49-F238E27FC236}">
                <a16:creationId xmlns:a16="http://schemas.microsoft.com/office/drawing/2014/main" id="{94669F26-0E8F-4549-A72D-6E75435007C0}"/>
              </a:ext>
            </a:extLst>
          </p:cNvPr>
          <p:cNvSpPr txBox="1">
            <a:spLocks/>
          </p:cNvSpPr>
          <p:nvPr/>
        </p:nvSpPr>
        <p:spPr>
          <a:xfrm>
            <a:off x="990600" y="342323"/>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0033CC"/>
                </a:solidFill>
                <a:latin typeface="Helvetica" panose="020B0604020202020204" pitchFamily="34" charset="0"/>
                <a:ea typeface="+mj-ea"/>
                <a:cs typeface="Helvetica" panose="020B0604020202020204" pitchFamily="34" charset="0"/>
              </a:defRPr>
            </a:lvl1pPr>
          </a:lstStyle>
          <a:p>
            <a:r>
              <a:rPr lang="en-US"/>
              <a:t>Exercise</a:t>
            </a:r>
          </a:p>
        </p:txBody>
      </p:sp>
      <p:sp>
        <p:nvSpPr>
          <p:cNvPr id="2" name="Date Placeholder 1"/>
          <p:cNvSpPr>
            <a:spLocks noGrp="1"/>
          </p:cNvSpPr>
          <p:nvPr>
            <p:ph type="dt" sz="half" idx="10"/>
          </p:nvPr>
        </p:nvSpPr>
        <p:spPr/>
        <p:txBody>
          <a:bodyPr/>
          <a:lstStyle/>
          <a:p>
            <a:fld id="{C03A8744-51C1-404F-88D1-0DBD564B7D44}"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23</a:t>
            </a:fld>
            <a:endParaRPr lang="en-US"/>
          </a:p>
        </p:txBody>
      </p:sp>
    </p:spTree>
    <p:extLst>
      <p:ext uri="{BB962C8B-B14F-4D97-AF65-F5344CB8AC3E}">
        <p14:creationId xmlns:p14="http://schemas.microsoft.com/office/powerpoint/2010/main" val="3584154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87C8-477B-4180-B681-098A7DA96A3D}"/>
              </a:ext>
            </a:extLst>
          </p:cNvPr>
          <p:cNvSpPr>
            <a:spLocks noGrp="1"/>
          </p:cNvSpPr>
          <p:nvPr>
            <p:ph type="title"/>
          </p:nvPr>
        </p:nvSpPr>
        <p:spPr/>
        <p:txBody>
          <a:bodyPr/>
          <a:lstStyle/>
          <a:p>
            <a:r>
              <a:rPr lang="en-US"/>
              <a:t>Exercise</a:t>
            </a:r>
          </a:p>
        </p:txBody>
      </p:sp>
      <p:sp>
        <p:nvSpPr>
          <p:cNvPr id="3" name="Content Placeholder 2">
            <a:extLst>
              <a:ext uri="{FF2B5EF4-FFF2-40B4-BE49-F238E27FC236}">
                <a16:creationId xmlns:a16="http://schemas.microsoft.com/office/drawing/2014/main" id="{BF89D15A-B482-445B-8904-142EB3449B1C}"/>
              </a:ext>
            </a:extLst>
          </p:cNvPr>
          <p:cNvSpPr>
            <a:spLocks noGrp="1"/>
          </p:cNvSpPr>
          <p:nvPr>
            <p:ph idx="1"/>
          </p:nvPr>
        </p:nvSpPr>
        <p:spPr/>
        <p:txBody>
          <a:bodyPr>
            <a:normAutofit lnSpcReduction="10000"/>
          </a:bodyPr>
          <a:lstStyle/>
          <a:p>
            <a:pPr marL="0" indent="0">
              <a:buNone/>
            </a:pPr>
            <a:r>
              <a:rPr lang="en-US" dirty="0"/>
              <a:t>The amount of time that a ten-year-old boy plays video games in a week is normally distributed with a mean of 10 hours and a standard deviation of 4 hours. </a:t>
            </a:r>
          </a:p>
          <a:p>
            <a:pPr marL="514350" indent="-514350">
              <a:buAutoNum type="alphaLcPeriod"/>
            </a:pPr>
            <a:r>
              <a:rPr lang="en-US" dirty="0"/>
              <a:t>Suppose 9 ten-year-old boys are randomly chosen. What is the probability that the sample mean time for playing video games per week is 8 to 12 hours? </a:t>
            </a:r>
          </a:p>
          <a:p>
            <a:pPr marL="514350" indent="-514350">
              <a:buAutoNum type="alphaLcPeriod"/>
            </a:pPr>
            <a:r>
              <a:rPr lang="en-US" dirty="0"/>
              <a:t>Suppose a boy is considered addicted if he plays video games for more than 16 hours a week. If 12 ten-year-old boys are to be chosen at random, </a:t>
            </a:r>
            <a:r>
              <a:rPr lang="en-US" dirty="0" err="1"/>
              <a:t>fnd</a:t>
            </a:r>
            <a:r>
              <a:rPr lang="en-US" dirty="0"/>
              <a:t> the probability that at least 1 is addicted to video games.</a:t>
            </a:r>
          </a:p>
        </p:txBody>
      </p:sp>
      <p:sp>
        <p:nvSpPr>
          <p:cNvPr id="4" name="Date Placeholder 3"/>
          <p:cNvSpPr>
            <a:spLocks noGrp="1"/>
          </p:cNvSpPr>
          <p:nvPr>
            <p:ph type="dt" sz="half" idx="10"/>
          </p:nvPr>
        </p:nvSpPr>
        <p:spPr/>
        <p:txBody>
          <a:bodyPr/>
          <a:lstStyle/>
          <a:p>
            <a:fld id="{33AADE7B-3755-4896-B7C7-6A0155614867}"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24</a:t>
            </a:fld>
            <a:endParaRPr lang="en-US"/>
          </a:p>
        </p:txBody>
      </p:sp>
    </p:spTree>
    <p:extLst>
      <p:ext uri="{BB962C8B-B14F-4D97-AF65-F5344CB8AC3E}">
        <p14:creationId xmlns:p14="http://schemas.microsoft.com/office/powerpoint/2010/main" val="3795824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9186-91B7-4DDB-B2E4-FDD3D4AC4D57}"/>
              </a:ext>
            </a:extLst>
          </p:cNvPr>
          <p:cNvSpPr>
            <a:spLocks noGrp="1"/>
          </p:cNvSpPr>
          <p:nvPr>
            <p:ph type="title"/>
          </p:nvPr>
        </p:nvSpPr>
        <p:spPr/>
        <p:txBody>
          <a:bodyPr/>
          <a:lstStyle/>
          <a:p>
            <a:r>
              <a:rPr lang="en-US"/>
              <a:t>Exercise</a:t>
            </a:r>
          </a:p>
        </p:txBody>
      </p:sp>
      <p:sp>
        <p:nvSpPr>
          <p:cNvPr id="3" name="Content Placeholder 2">
            <a:extLst>
              <a:ext uri="{FF2B5EF4-FFF2-40B4-BE49-F238E27FC236}">
                <a16:creationId xmlns:a16="http://schemas.microsoft.com/office/drawing/2014/main" id="{BB467301-B424-4170-B0D8-1D0E52669EF4}"/>
              </a:ext>
            </a:extLst>
          </p:cNvPr>
          <p:cNvSpPr>
            <a:spLocks noGrp="1"/>
          </p:cNvSpPr>
          <p:nvPr>
            <p:ph idx="1"/>
          </p:nvPr>
        </p:nvSpPr>
        <p:spPr/>
        <p:txBody>
          <a:bodyPr>
            <a:normAutofit fontScale="92500" lnSpcReduction="10000"/>
          </a:bodyPr>
          <a:lstStyle/>
          <a:p>
            <a:pPr marL="0" indent="0">
              <a:buNone/>
            </a:pPr>
            <a:r>
              <a:rPr lang="en-US" dirty="0"/>
              <a:t>Heights of men in America have a normal distribution with a mean of 69.5 inches and a standard deviation of 3 inches. Perform the following calculations. </a:t>
            </a:r>
          </a:p>
          <a:p>
            <a:pPr marL="514350" indent="-514350">
              <a:buAutoNum type="alphaLcPeriod"/>
            </a:pPr>
            <a:r>
              <a:rPr lang="en-US" dirty="0"/>
              <a:t>In a random sample of 20 adult men in the United Sates, </a:t>
            </a:r>
            <a:r>
              <a:rPr lang="en-US" dirty="0" err="1"/>
              <a:t>fnd</a:t>
            </a:r>
            <a:r>
              <a:rPr lang="en-US" dirty="0"/>
              <a:t> P X </a:t>
            </a:r>
            <a:r>
              <a:rPr lang="en-US"/>
              <a:t>(687 &lt; 0</a:t>
            </a:r>
            <a:r>
              <a:rPr lang="en-US" dirty="0"/>
              <a:t>). </a:t>
            </a:r>
          </a:p>
          <a:p>
            <a:pPr marL="514350" indent="-514350">
              <a:buAutoNum type="alphaLcPeriod"/>
            </a:pPr>
            <a:r>
              <a:rPr lang="en-US" dirty="0"/>
              <a:t>Let X represent the mean height of a random sample of n American adults. Find n </a:t>
            </a:r>
            <a:r>
              <a:rPr lang="en-US"/>
              <a:t>if P(68.52 &lt; X &lt; 70.48) </a:t>
            </a:r>
            <a:r>
              <a:rPr lang="en-US" dirty="0"/>
              <a:t>0 </a:t>
            </a:r>
            <a:r>
              <a:rPr lang="en-US"/>
              <a:t>= 0.95</a:t>
            </a:r>
            <a:r>
              <a:rPr lang="en-US" dirty="0"/>
              <a:t>. </a:t>
            </a:r>
          </a:p>
          <a:p>
            <a:pPr marL="514350" indent="-514350">
              <a:buAutoNum type="alphaLcPeriod"/>
            </a:pPr>
            <a:r>
              <a:rPr lang="en-US" dirty="0"/>
              <a:t>If 100 American men are chosen at random, </a:t>
            </a:r>
            <a:r>
              <a:rPr lang="en-US" dirty="0" err="1"/>
              <a:t>fnd</a:t>
            </a:r>
            <a:r>
              <a:rPr lang="en-US" dirty="0"/>
              <a:t> an approximate probability that at least 25 of them are shorter than 68 inches.</a:t>
            </a:r>
          </a:p>
        </p:txBody>
      </p:sp>
      <p:sp>
        <p:nvSpPr>
          <p:cNvPr id="4" name="Date Placeholder 3"/>
          <p:cNvSpPr>
            <a:spLocks noGrp="1"/>
          </p:cNvSpPr>
          <p:nvPr>
            <p:ph type="dt" sz="half" idx="10"/>
          </p:nvPr>
        </p:nvSpPr>
        <p:spPr/>
        <p:txBody>
          <a:bodyPr/>
          <a:lstStyle/>
          <a:p>
            <a:fld id="{2234CA3B-DE54-4900-A28E-54ABD7CE5826}"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25</a:t>
            </a:fld>
            <a:endParaRPr lang="en-US"/>
          </a:p>
        </p:txBody>
      </p:sp>
    </p:spTree>
    <p:extLst>
      <p:ext uri="{BB962C8B-B14F-4D97-AF65-F5344CB8AC3E}">
        <p14:creationId xmlns:p14="http://schemas.microsoft.com/office/powerpoint/2010/main" val="407521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55C8C-D400-49C2-A962-6F1DF6B7E9F2}"/>
              </a:ext>
            </a:extLst>
          </p:cNvPr>
          <p:cNvSpPr/>
          <p:nvPr/>
        </p:nvSpPr>
        <p:spPr>
          <a:xfrm>
            <a:off x="5372099" y="2276572"/>
            <a:ext cx="2670360" cy="2030629"/>
          </a:xfrm>
          <a:prstGeom prst="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C9DF0-764A-463B-9EF6-20ABA6F1692A}"/>
              </a:ext>
            </a:extLst>
          </p:cNvPr>
          <p:cNvSpPr>
            <a:spLocks noGrp="1"/>
          </p:cNvSpPr>
          <p:nvPr>
            <p:ph type="title"/>
          </p:nvPr>
        </p:nvSpPr>
        <p:spPr/>
        <p:txBody>
          <a:bodyPr/>
          <a:lstStyle/>
          <a:p>
            <a:r>
              <a:rPr lang="en-US" dirty="0"/>
              <a:t>Introduction</a:t>
            </a:r>
          </a:p>
        </p:txBody>
      </p:sp>
      <p:sp>
        <p:nvSpPr>
          <p:cNvPr id="5" name="Oval 4">
            <a:extLst>
              <a:ext uri="{FF2B5EF4-FFF2-40B4-BE49-F238E27FC236}">
                <a16:creationId xmlns:a16="http://schemas.microsoft.com/office/drawing/2014/main" id="{C16B2E42-2A0D-44B1-9589-4A2D5E451C93}"/>
              </a:ext>
            </a:extLst>
          </p:cNvPr>
          <p:cNvSpPr/>
          <p:nvPr/>
        </p:nvSpPr>
        <p:spPr>
          <a:xfrm>
            <a:off x="955964" y="2208862"/>
            <a:ext cx="3512127" cy="21717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12D8FEF-E4BD-4D23-A164-3B46B9C6A975}"/>
              </a:ext>
            </a:extLst>
          </p:cNvPr>
          <p:cNvSpPr/>
          <p:nvPr/>
        </p:nvSpPr>
        <p:spPr>
          <a:xfrm>
            <a:off x="6193847" y="2895625"/>
            <a:ext cx="1111827" cy="9144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2DD97CC-6E31-46E8-B4C2-6AD325774DE6}"/>
              </a:ext>
            </a:extLst>
          </p:cNvPr>
          <p:cNvSpPr/>
          <p:nvPr/>
        </p:nvSpPr>
        <p:spPr>
          <a:xfrm>
            <a:off x="3342411" y="3117272"/>
            <a:ext cx="2029690" cy="249382"/>
          </a:xfrm>
          <a:prstGeom prst="rightArrow">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F9DD7CA-8CCC-4F35-BF9C-735CFAD2FA41}"/>
              </a:ext>
            </a:extLst>
          </p:cNvPr>
          <p:cNvSpPr/>
          <p:nvPr/>
        </p:nvSpPr>
        <p:spPr>
          <a:xfrm>
            <a:off x="2407230" y="2785557"/>
            <a:ext cx="1111827" cy="9144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1B4821B6-BC17-4EC4-9240-2B18DB268E2F}"/>
              </a:ext>
            </a:extLst>
          </p:cNvPr>
          <p:cNvSpPr/>
          <p:nvPr/>
        </p:nvSpPr>
        <p:spPr>
          <a:xfrm>
            <a:off x="8042459" y="3117272"/>
            <a:ext cx="755074" cy="249382"/>
          </a:xfrm>
          <a:prstGeom prst="rightArrow">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C1CA71B-914B-454B-8052-50DD49C099B5}"/>
              </a:ext>
            </a:extLst>
          </p:cNvPr>
          <p:cNvSpPr txBox="1"/>
          <p:nvPr/>
        </p:nvSpPr>
        <p:spPr>
          <a:xfrm>
            <a:off x="1301377" y="2643249"/>
            <a:ext cx="1274708" cy="369332"/>
          </a:xfrm>
          <a:prstGeom prst="rect">
            <a:avLst/>
          </a:prstGeom>
          <a:noFill/>
        </p:spPr>
        <p:txBody>
          <a:bodyPr wrap="none" rtlCol="0">
            <a:spAutoFit/>
          </a:bodyPr>
          <a:lstStyle/>
          <a:p>
            <a:r>
              <a:rPr lang="en-US" dirty="0"/>
              <a:t>Population</a:t>
            </a:r>
          </a:p>
        </p:txBody>
      </p:sp>
      <p:sp>
        <p:nvSpPr>
          <p:cNvPr id="14" name="TextBox 13">
            <a:extLst>
              <a:ext uri="{FF2B5EF4-FFF2-40B4-BE49-F238E27FC236}">
                <a16:creationId xmlns:a16="http://schemas.microsoft.com/office/drawing/2014/main" id="{0156C01B-9225-4AC2-B3F9-24A1C8C83B0B}"/>
              </a:ext>
            </a:extLst>
          </p:cNvPr>
          <p:cNvSpPr txBox="1"/>
          <p:nvPr/>
        </p:nvSpPr>
        <p:spPr>
          <a:xfrm>
            <a:off x="2520665" y="3107221"/>
            <a:ext cx="966931" cy="369332"/>
          </a:xfrm>
          <a:prstGeom prst="rect">
            <a:avLst/>
          </a:prstGeom>
          <a:noFill/>
        </p:spPr>
        <p:txBody>
          <a:bodyPr wrap="none" rtlCol="0">
            <a:spAutoFit/>
          </a:bodyPr>
          <a:lstStyle/>
          <a:p>
            <a:r>
              <a:rPr lang="en-US" dirty="0"/>
              <a:t>Sample</a:t>
            </a:r>
          </a:p>
        </p:txBody>
      </p:sp>
      <p:sp>
        <p:nvSpPr>
          <p:cNvPr id="15" name="TextBox 14">
            <a:extLst>
              <a:ext uri="{FF2B5EF4-FFF2-40B4-BE49-F238E27FC236}">
                <a16:creationId xmlns:a16="http://schemas.microsoft.com/office/drawing/2014/main" id="{7E029C69-39F4-43BC-9D66-8BF6A20F79F8}"/>
              </a:ext>
            </a:extLst>
          </p:cNvPr>
          <p:cNvSpPr txBox="1"/>
          <p:nvPr/>
        </p:nvSpPr>
        <p:spPr>
          <a:xfrm>
            <a:off x="6257639" y="3156974"/>
            <a:ext cx="966931" cy="369332"/>
          </a:xfrm>
          <a:prstGeom prst="rect">
            <a:avLst/>
          </a:prstGeom>
          <a:noFill/>
        </p:spPr>
        <p:txBody>
          <a:bodyPr wrap="none" rtlCol="0">
            <a:spAutoFit/>
          </a:bodyPr>
          <a:lstStyle/>
          <a:p>
            <a:r>
              <a:rPr lang="en-US" dirty="0"/>
              <a:t>Sample</a:t>
            </a:r>
          </a:p>
        </p:txBody>
      </p:sp>
      <p:sp>
        <p:nvSpPr>
          <p:cNvPr id="17" name="TextBox 16">
            <a:extLst>
              <a:ext uri="{FF2B5EF4-FFF2-40B4-BE49-F238E27FC236}">
                <a16:creationId xmlns:a16="http://schemas.microsoft.com/office/drawing/2014/main" id="{DA73A4F3-61EF-4DE7-9E79-7B3B35147BDC}"/>
              </a:ext>
            </a:extLst>
          </p:cNvPr>
          <p:cNvSpPr txBox="1"/>
          <p:nvPr/>
        </p:nvSpPr>
        <p:spPr>
          <a:xfrm>
            <a:off x="5665968" y="2341400"/>
            <a:ext cx="2351926" cy="369332"/>
          </a:xfrm>
          <a:prstGeom prst="rect">
            <a:avLst/>
          </a:prstGeom>
          <a:noFill/>
        </p:spPr>
        <p:txBody>
          <a:bodyPr wrap="none" rtlCol="0">
            <a:spAutoFit/>
          </a:bodyPr>
          <a:lstStyle/>
          <a:p>
            <a:r>
              <a:rPr lang="en-US" dirty="0"/>
              <a:t>Statistical techniques</a:t>
            </a:r>
          </a:p>
        </p:txBody>
      </p:sp>
      <p:sp>
        <p:nvSpPr>
          <p:cNvPr id="18" name="Explosion: 14 Points 17">
            <a:extLst>
              <a:ext uri="{FF2B5EF4-FFF2-40B4-BE49-F238E27FC236}">
                <a16:creationId xmlns:a16="http://schemas.microsoft.com/office/drawing/2014/main" id="{BA1A219D-1C02-4AA5-BBD5-7192AE7A8FCB}"/>
              </a:ext>
            </a:extLst>
          </p:cNvPr>
          <p:cNvSpPr/>
          <p:nvPr/>
        </p:nvSpPr>
        <p:spPr>
          <a:xfrm>
            <a:off x="8419996" y="1643260"/>
            <a:ext cx="3512127" cy="3072716"/>
          </a:xfrm>
          <a:prstGeom prst="irregularSeal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BF504AB-EF5E-451D-B174-4FBC8AC6188B}"/>
              </a:ext>
            </a:extLst>
          </p:cNvPr>
          <p:cNvSpPr txBox="1"/>
          <p:nvPr/>
        </p:nvSpPr>
        <p:spPr>
          <a:xfrm>
            <a:off x="9081359" y="2762511"/>
            <a:ext cx="2009204" cy="923330"/>
          </a:xfrm>
          <a:prstGeom prst="rect">
            <a:avLst/>
          </a:prstGeom>
          <a:noFill/>
        </p:spPr>
        <p:txBody>
          <a:bodyPr wrap="square" rtlCol="0">
            <a:spAutoFit/>
          </a:bodyPr>
          <a:lstStyle/>
          <a:p>
            <a:pPr algn="ctr"/>
            <a:r>
              <a:rPr lang="en-US" dirty="0">
                <a:solidFill>
                  <a:srgbClr val="C00000"/>
                </a:solidFill>
              </a:rPr>
              <a:t>Make decisions </a:t>
            </a:r>
          </a:p>
          <a:p>
            <a:pPr algn="ctr"/>
            <a:r>
              <a:rPr lang="en-US" dirty="0">
                <a:solidFill>
                  <a:srgbClr val="C00000"/>
                </a:solidFill>
              </a:rPr>
              <a:t>Draw conclusions </a:t>
            </a:r>
            <a:r>
              <a:rPr lang="en-US">
                <a:solidFill>
                  <a:srgbClr val="C00000"/>
                </a:solidFill>
              </a:rPr>
              <a:t>about population</a:t>
            </a:r>
            <a:endParaRPr lang="en-US" dirty="0">
              <a:solidFill>
                <a:srgbClr val="C00000"/>
              </a:solidFill>
            </a:endParaRPr>
          </a:p>
        </p:txBody>
      </p:sp>
      <p:sp>
        <p:nvSpPr>
          <p:cNvPr id="19" name="Rectangle: Rounded Corners 18">
            <a:extLst>
              <a:ext uri="{FF2B5EF4-FFF2-40B4-BE49-F238E27FC236}">
                <a16:creationId xmlns:a16="http://schemas.microsoft.com/office/drawing/2014/main" id="{54F8556B-44DA-4F64-9D96-AE8B0C6DEF05}"/>
              </a:ext>
            </a:extLst>
          </p:cNvPr>
          <p:cNvSpPr/>
          <p:nvPr/>
        </p:nvSpPr>
        <p:spPr>
          <a:xfrm>
            <a:off x="446810" y="1226127"/>
            <a:ext cx="11606646" cy="4540828"/>
          </a:xfrm>
          <a:prstGeom prst="round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32F2423-CB3C-4061-BB38-9EDB55B5D557}"/>
              </a:ext>
            </a:extLst>
          </p:cNvPr>
          <p:cNvSpPr txBox="1"/>
          <p:nvPr/>
        </p:nvSpPr>
        <p:spPr>
          <a:xfrm>
            <a:off x="4835238" y="5068287"/>
            <a:ext cx="3302507" cy="523220"/>
          </a:xfrm>
          <a:prstGeom prst="rect">
            <a:avLst/>
          </a:prstGeom>
          <a:noFill/>
        </p:spPr>
        <p:txBody>
          <a:bodyPr wrap="none" rtlCol="0">
            <a:spAutoFit/>
          </a:bodyPr>
          <a:lstStyle/>
          <a:p>
            <a:r>
              <a:rPr lang="en-US" altLang="en-US" sz="2800" dirty="0"/>
              <a:t>Statistical inference</a:t>
            </a:r>
            <a:endParaRPr lang="en-US" sz="2800" dirty="0"/>
          </a:p>
        </p:txBody>
      </p:sp>
      <p:sp>
        <p:nvSpPr>
          <p:cNvPr id="3" name="Date Placeholder 2"/>
          <p:cNvSpPr>
            <a:spLocks noGrp="1"/>
          </p:cNvSpPr>
          <p:nvPr>
            <p:ph type="dt" sz="half" idx="10"/>
          </p:nvPr>
        </p:nvSpPr>
        <p:spPr/>
        <p:txBody>
          <a:bodyPr/>
          <a:lstStyle/>
          <a:p>
            <a:fld id="{C8CF605D-8073-4E8A-A36C-4203481A5217}" type="datetime1">
              <a:rPr lang="en-US" smtClean="0"/>
              <a:t>16/02/2022</a:t>
            </a:fld>
            <a:endParaRPr lang="en-US"/>
          </a:p>
        </p:txBody>
      </p:sp>
      <p:sp>
        <p:nvSpPr>
          <p:cNvPr id="4" name="Footer Placeholder 3"/>
          <p:cNvSpPr>
            <a:spLocks noGrp="1"/>
          </p:cNvSpPr>
          <p:nvPr>
            <p:ph type="ftr" sz="quarter" idx="11"/>
          </p:nvPr>
        </p:nvSpPr>
        <p:spPr/>
        <p:txBody>
          <a:bodyPr/>
          <a:lstStyle/>
          <a:p>
            <a:r>
              <a:rPr lang="en-US"/>
              <a:t>Chapter 7 - Sampling Distribution &amp; CLT</a:t>
            </a:r>
          </a:p>
        </p:txBody>
      </p:sp>
      <p:sp>
        <p:nvSpPr>
          <p:cNvPr id="9" name="Slide Number Placeholder 8"/>
          <p:cNvSpPr>
            <a:spLocks noGrp="1"/>
          </p:cNvSpPr>
          <p:nvPr>
            <p:ph type="sldNum" sz="quarter" idx="12"/>
          </p:nvPr>
        </p:nvSpPr>
        <p:spPr/>
        <p:txBody>
          <a:bodyPr/>
          <a:lstStyle/>
          <a:p>
            <a:fld id="{A8FE2697-CE0C-4788-A290-9ED28904161F}" type="slidenum">
              <a:rPr lang="en-US" smtClean="0"/>
              <a:t>3</a:t>
            </a:fld>
            <a:endParaRPr lang="en-US"/>
          </a:p>
        </p:txBody>
      </p:sp>
    </p:spTree>
    <p:extLst>
      <p:ext uri="{BB962C8B-B14F-4D97-AF65-F5344CB8AC3E}">
        <p14:creationId xmlns:p14="http://schemas.microsoft.com/office/powerpoint/2010/main" val="123826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B19B-842B-4198-A350-F0FE5BE8B7B6}"/>
              </a:ext>
            </a:extLst>
          </p:cNvPr>
          <p:cNvSpPr>
            <a:spLocks noGrp="1"/>
          </p:cNvSpPr>
          <p:nvPr>
            <p:ph type="title"/>
          </p:nvPr>
        </p:nvSpPr>
        <p:spPr>
          <a:xfrm>
            <a:off x="954330" y="173420"/>
            <a:ext cx="10515600" cy="1325563"/>
          </a:xfrm>
        </p:spPr>
        <p:txBody>
          <a:bodyPr>
            <a:normAutofit/>
          </a:bodyPr>
          <a:lstStyle/>
          <a:p>
            <a:r>
              <a:rPr lang="en-US" altLang="en-US" dirty="0"/>
              <a:t>Statistical inference</a:t>
            </a:r>
            <a:endParaRPr lang="en-US" dirty="0"/>
          </a:p>
        </p:txBody>
      </p:sp>
      <p:graphicFrame>
        <p:nvGraphicFramePr>
          <p:cNvPr id="6" name="Diagram 5">
            <a:extLst>
              <a:ext uri="{FF2B5EF4-FFF2-40B4-BE49-F238E27FC236}">
                <a16:creationId xmlns:a16="http://schemas.microsoft.com/office/drawing/2014/main" id="{54651E11-1B8B-4E2E-A41B-ED9BBE142B73}"/>
              </a:ext>
            </a:extLst>
          </p:cNvPr>
          <p:cNvGraphicFramePr/>
          <p:nvPr>
            <p:extLst>
              <p:ext uri="{D42A27DB-BD31-4B8C-83A1-F6EECF244321}">
                <p14:modId xmlns:p14="http://schemas.microsoft.com/office/powerpoint/2010/main" val="685668475"/>
              </p:ext>
            </p:extLst>
          </p:nvPr>
        </p:nvGraphicFramePr>
        <p:xfrm>
          <a:off x="2527878" y="1359622"/>
          <a:ext cx="6422620" cy="4280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950C0B3F-789B-4A9E-9636-346ACEC7E922}" type="datetime1">
              <a:rPr lang="en-US" smtClean="0"/>
              <a:t>16/02/2022</a:t>
            </a:fld>
            <a:endParaRPr lang="en-US"/>
          </a:p>
        </p:txBody>
      </p:sp>
      <p:sp>
        <p:nvSpPr>
          <p:cNvPr id="4" name="Footer Placeholder 3"/>
          <p:cNvSpPr>
            <a:spLocks noGrp="1"/>
          </p:cNvSpPr>
          <p:nvPr>
            <p:ph type="ftr" sz="quarter" idx="11"/>
          </p:nvPr>
        </p:nvSpPr>
        <p:spPr/>
        <p:txBody>
          <a:bodyPr/>
          <a:lstStyle/>
          <a:p>
            <a:r>
              <a:rPr lang="en-US"/>
              <a:t>Chapter 7 - Sampling Distribution &amp; CLT</a:t>
            </a:r>
          </a:p>
        </p:txBody>
      </p:sp>
      <p:sp>
        <p:nvSpPr>
          <p:cNvPr id="5" name="Slide Number Placeholder 4"/>
          <p:cNvSpPr>
            <a:spLocks noGrp="1"/>
          </p:cNvSpPr>
          <p:nvPr>
            <p:ph type="sldNum" sz="quarter" idx="12"/>
          </p:nvPr>
        </p:nvSpPr>
        <p:spPr/>
        <p:txBody>
          <a:bodyPr/>
          <a:lstStyle/>
          <a:p>
            <a:fld id="{A8FE2697-CE0C-4788-A290-9ED28904161F}" type="slidenum">
              <a:rPr lang="en-US" smtClean="0"/>
              <a:t>4</a:t>
            </a:fld>
            <a:endParaRPr lang="en-US"/>
          </a:p>
        </p:txBody>
      </p:sp>
    </p:spTree>
    <p:extLst>
      <p:ext uri="{BB962C8B-B14F-4D97-AF65-F5344CB8AC3E}">
        <p14:creationId xmlns:p14="http://schemas.microsoft.com/office/powerpoint/2010/main" val="178430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55C8C-D400-49C2-A962-6F1DF6B7E9F2}"/>
              </a:ext>
            </a:extLst>
          </p:cNvPr>
          <p:cNvSpPr/>
          <p:nvPr/>
        </p:nvSpPr>
        <p:spPr>
          <a:xfrm>
            <a:off x="5372099" y="2276572"/>
            <a:ext cx="2670360" cy="2030629"/>
          </a:xfrm>
          <a:prstGeom prst="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CC9DF0-764A-463B-9EF6-20ABA6F1692A}"/>
              </a:ext>
            </a:extLst>
          </p:cNvPr>
          <p:cNvSpPr>
            <a:spLocks noGrp="1"/>
          </p:cNvSpPr>
          <p:nvPr>
            <p:ph type="title"/>
          </p:nvPr>
        </p:nvSpPr>
        <p:spPr/>
        <p:txBody>
          <a:bodyPr/>
          <a:lstStyle/>
          <a:p>
            <a:pPr lvl="0"/>
            <a:r>
              <a:rPr lang="en-US" altLang="en-US" dirty="0"/>
              <a:t>Point estimate</a:t>
            </a:r>
            <a:endParaRPr lang="en-US" dirty="0"/>
          </a:p>
        </p:txBody>
      </p:sp>
      <p:sp>
        <p:nvSpPr>
          <p:cNvPr id="5" name="Oval 4">
            <a:extLst>
              <a:ext uri="{FF2B5EF4-FFF2-40B4-BE49-F238E27FC236}">
                <a16:creationId xmlns:a16="http://schemas.microsoft.com/office/drawing/2014/main" id="{C16B2E42-2A0D-44B1-9589-4A2D5E451C93}"/>
              </a:ext>
            </a:extLst>
          </p:cNvPr>
          <p:cNvSpPr/>
          <p:nvPr/>
        </p:nvSpPr>
        <p:spPr>
          <a:xfrm>
            <a:off x="955964" y="2208862"/>
            <a:ext cx="3512127" cy="2171700"/>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12D8FEF-E4BD-4D23-A164-3B46B9C6A975}"/>
              </a:ext>
            </a:extLst>
          </p:cNvPr>
          <p:cNvSpPr/>
          <p:nvPr/>
        </p:nvSpPr>
        <p:spPr>
          <a:xfrm>
            <a:off x="6276109" y="2995186"/>
            <a:ext cx="1111827" cy="9144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2DD97CC-6E31-46E8-B4C2-6AD325774DE6}"/>
              </a:ext>
            </a:extLst>
          </p:cNvPr>
          <p:cNvSpPr/>
          <p:nvPr/>
        </p:nvSpPr>
        <p:spPr>
          <a:xfrm>
            <a:off x="3342411" y="3117272"/>
            <a:ext cx="2029690" cy="249382"/>
          </a:xfrm>
          <a:prstGeom prst="rightArrow">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1B4821B6-BC17-4EC4-9240-2B18DB268E2F}"/>
              </a:ext>
            </a:extLst>
          </p:cNvPr>
          <p:cNvSpPr/>
          <p:nvPr/>
        </p:nvSpPr>
        <p:spPr>
          <a:xfrm>
            <a:off x="8042459" y="3117272"/>
            <a:ext cx="755074" cy="249382"/>
          </a:xfrm>
          <a:prstGeom prst="rightArrow">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C1CA71B-914B-454B-8052-50DD49C099B5}"/>
              </a:ext>
            </a:extLst>
          </p:cNvPr>
          <p:cNvSpPr txBox="1"/>
          <p:nvPr/>
        </p:nvSpPr>
        <p:spPr>
          <a:xfrm>
            <a:off x="1465455" y="2732778"/>
            <a:ext cx="1887878" cy="923330"/>
          </a:xfrm>
          <a:prstGeom prst="rect">
            <a:avLst/>
          </a:prstGeom>
          <a:noFill/>
        </p:spPr>
        <p:txBody>
          <a:bodyPr wrap="square" rtlCol="0">
            <a:spAutoFit/>
          </a:bodyPr>
          <a:lstStyle/>
          <a:p>
            <a:r>
              <a:rPr lang="en-US" dirty="0"/>
              <a:t>Population</a:t>
            </a:r>
          </a:p>
          <a:p>
            <a:r>
              <a:rPr lang="en-US" dirty="0"/>
              <a:t>having </a:t>
            </a:r>
            <a:r>
              <a:rPr lang="en-US" i="1" dirty="0">
                <a:solidFill>
                  <a:srgbClr val="0033CC"/>
                </a:solidFill>
              </a:rPr>
              <a:t>parameters </a:t>
            </a:r>
            <a:r>
              <a:rPr lang="en-US" dirty="0">
                <a:solidFill>
                  <a:srgbClr val="0033CC"/>
                </a:solidFill>
                <a:sym typeface="Symbol" panose="05050102010706020507" pitchFamily="18" charset="2"/>
              </a:rPr>
              <a:t></a:t>
            </a:r>
            <a:endParaRPr lang="en-US" dirty="0">
              <a:solidFill>
                <a:srgbClr val="0033CC"/>
              </a:solidFill>
            </a:endParaRPr>
          </a:p>
        </p:txBody>
      </p:sp>
      <p:grpSp>
        <p:nvGrpSpPr>
          <p:cNvPr id="3" name="Group 2">
            <a:extLst>
              <a:ext uri="{FF2B5EF4-FFF2-40B4-BE49-F238E27FC236}">
                <a16:creationId xmlns:a16="http://schemas.microsoft.com/office/drawing/2014/main" id="{FBB9C403-2396-4354-8D08-DE0DE23D6852}"/>
              </a:ext>
            </a:extLst>
          </p:cNvPr>
          <p:cNvGrpSpPr/>
          <p:nvPr/>
        </p:nvGrpSpPr>
        <p:grpSpPr>
          <a:xfrm>
            <a:off x="3168743" y="2834686"/>
            <a:ext cx="1111827" cy="914400"/>
            <a:chOff x="2796549" y="2784763"/>
            <a:chExt cx="1111827" cy="914400"/>
          </a:xfrm>
        </p:grpSpPr>
        <p:sp>
          <p:nvSpPr>
            <p:cNvPr id="8" name="Oval 7">
              <a:extLst>
                <a:ext uri="{FF2B5EF4-FFF2-40B4-BE49-F238E27FC236}">
                  <a16:creationId xmlns:a16="http://schemas.microsoft.com/office/drawing/2014/main" id="{DF9DD7CA-8CCC-4F35-BF9C-735CFAD2FA41}"/>
                </a:ext>
              </a:extLst>
            </p:cNvPr>
            <p:cNvSpPr/>
            <p:nvPr/>
          </p:nvSpPr>
          <p:spPr>
            <a:xfrm>
              <a:off x="2796549" y="2784763"/>
              <a:ext cx="1111827" cy="9144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156C01B-9225-4AC2-B3F9-24A1C8C83B0B}"/>
                </a:ext>
              </a:extLst>
            </p:cNvPr>
            <p:cNvSpPr txBox="1"/>
            <p:nvPr/>
          </p:nvSpPr>
          <p:spPr>
            <a:xfrm>
              <a:off x="2878760" y="3125039"/>
              <a:ext cx="966931" cy="369332"/>
            </a:xfrm>
            <a:prstGeom prst="rect">
              <a:avLst/>
            </a:prstGeom>
            <a:noFill/>
          </p:spPr>
          <p:txBody>
            <a:bodyPr wrap="none" rtlCol="0">
              <a:spAutoFit/>
            </a:bodyPr>
            <a:lstStyle/>
            <a:p>
              <a:r>
                <a:rPr lang="en-US" dirty="0"/>
                <a:t>Sample</a:t>
              </a:r>
            </a:p>
          </p:txBody>
        </p:sp>
      </p:grpSp>
      <p:sp>
        <p:nvSpPr>
          <p:cNvPr id="15" name="TextBox 14">
            <a:extLst>
              <a:ext uri="{FF2B5EF4-FFF2-40B4-BE49-F238E27FC236}">
                <a16:creationId xmlns:a16="http://schemas.microsoft.com/office/drawing/2014/main" id="{7E029C69-39F4-43BC-9D66-8BF6A20F79F8}"/>
              </a:ext>
            </a:extLst>
          </p:cNvPr>
          <p:cNvSpPr txBox="1"/>
          <p:nvPr/>
        </p:nvSpPr>
        <p:spPr>
          <a:xfrm>
            <a:off x="6339901" y="3256535"/>
            <a:ext cx="966931" cy="369332"/>
          </a:xfrm>
          <a:prstGeom prst="rect">
            <a:avLst/>
          </a:prstGeom>
          <a:noFill/>
        </p:spPr>
        <p:txBody>
          <a:bodyPr wrap="none" rtlCol="0">
            <a:spAutoFit/>
          </a:bodyPr>
          <a:lstStyle/>
          <a:p>
            <a:r>
              <a:rPr lang="en-US" dirty="0"/>
              <a:t>Sample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A73A4F3-61EF-4DE7-9E79-7B3B35147BDC}"/>
                  </a:ext>
                </a:extLst>
              </p:cNvPr>
              <p:cNvSpPr txBox="1"/>
              <p:nvPr/>
            </p:nvSpPr>
            <p:spPr>
              <a:xfrm>
                <a:off x="6086038" y="2307744"/>
                <a:ext cx="1459117" cy="656270"/>
              </a:xfrm>
              <a:prstGeom prst="rect">
                <a:avLst/>
              </a:prstGeom>
              <a:noFill/>
            </p:spPr>
            <p:txBody>
              <a:bodyPr wrap="none" rtlCol="0">
                <a:spAutoFit/>
              </a:bodyPr>
              <a:lstStyle/>
              <a:p>
                <a:r>
                  <a:rPr lang="en-US" dirty="0"/>
                  <a:t>A statistic </a:t>
                </a:r>
                <a14:m>
                  <m:oMath xmlns:m="http://schemas.openxmlformats.org/officeDocument/2006/math">
                    <m:acc>
                      <m:accPr>
                        <m:chr m:val="̂"/>
                        <m:ctrlPr>
                          <a:rPr lang="en-US" i="1" smtClean="0">
                            <a:latin typeface="Cambria Math" panose="02040503050406030204" pitchFamily="18" charset="0"/>
                            <a:sym typeface="Symbol" panose="05050102010706020507" pitchFamily="18" charset="2"/>
                          </a:rPr>
                        </m:ctrlPr>
                      </m:accPr>
                      <m:e>
                        <m:r>
                          <m:rPr>
                            <m:nor/>
                          </m:rPr>
                          <a:rPr lang="en-US" dirty="0" smtClean="0">
                            <a:sym typeface="Symbol" panose="05050102010706020507" pitchFamily="18" charset="2"/>
                          </a:rPr>
                          <m:t></m:t>
                        </m:r>
                      </m:e>
                    </m:acc>
                  </m:oMath>
                </a14:m>
                <a:r>
                  <a:rPr lang="en-US" dirty="0"/>
                  <a:t> </a:t>
                </a:r>
              </a:p>
              <a:p>
                <a:r>
                  <a:rPr lang="en-US" dirty="0"/>
                  <a:t>(estimator)</a:t>
                </a:r>
              </a:p>
            </p:txBody>
          </p:sp>
        </mc:Choice>
        <mc:Fallback xmlns="">
          <p:sp>
            <p:nvSpPr>
              <p:cNvPr id="17" name="TextBox 16">
                <a:extLst>
                  <a:ext uri="{FF2B5EF4-FFF2-40B4-BE49-F238E27FC236}">
                    <a16:creationId xmlns:a16="http://schemas.microsoft.com/office/drawing/2014/main" id="{DA73A4F3-61EF-4DE7-9E79-7B3B35147BDC}"/>
                  </a:ext>
                </a:extLst>
              </p:cNvPr>
              <p:cNvSpPr txBox="1">
                <a:spLocks noRot="1" noChangeAspect="1" noMove="1" noResize="1" noEditPoints="1" noAdjustHandles="1" noChangeArrowheads="1" noChangeShapeType="1" noTextEdit="1"/>
              </p:cNvSpPr>
              <p:nvPr/>
            </p:nvSpPr>
            <p:spPr>
              <a:xfrm>
                <a:off x="6086038" y="2307744"/>
                <a:ext cx="1459117" cy="656270"/>
              </a:xfrm>
              <a:prstGeom prst="rect">
                <a:avLst/>
              </a:prstGeom>
              <a:blipFill>
                <a:blip r:embed="rId2"/>
                <a:stretch>
                  <a:fillRect l="-3333" t="-3738" r="-17500" b="-14953"/>
                </a:stretch>
              </a:blipFill>
            </p:spPr>
            <p:txBody>
              <a:bodyPr/>
              <a:lstStyle/>
              <a:p>
                <a:r>
                  <a:rPr lang="en-US">
                    <a:noFill/>
                  </a:rPr>
                  <a:t> </a:t>
                </a:r>
              </a:p>
            </p:txBody>
          </p:sp>
        </mc:Fallback>
      </mc:AlternateContent>
      <p:sp>
        <p:nvSpPr>
          <p:cNvPr id="18" name="Explosion: 14 Points 17">
            <a:extLst>
              <a:ext uri="{FF2B5EF4-FFF2-40B4-BE49-F238E27FC236}">
                <a16:creationId xmlns:a16="http://schemas.microsoft.com/office/drawing/2014/main" id="{BA1A219D-1C02-4AA5-BBD5-7192AE7A8FCB}"/>
              </a:ext>
            </a:extLst>
          </p:cNvPr>
          <p:cNvSpPr/>
          <p:nvPr/>
        </p:nvSpPr>
        <p:spPr>
          <a:xfrm>
            <a:off x="8419996" y="1643260"/>
            <a:ext cx="3512127" cy="3072716"/>
          </a:xfrm>
          <a:prstGeom prst="irregularSeal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F504AB-EF5E-451D-B174-4FBC8AC6188B}"/>
                  </a:ext>
                </a:extLst>
              </p:cNvPr>
              <p:cNvSpPr txBox="1"/>
              <p:nvPr/>
            </p:nvSpPr>
            <p:spPr>
              <a:xfrm>
                <a:off x="9000202" y="2823264"/>
                <a:ext cx="1726343" cy="937244"/>
              </a:xfrm>
              <a:prstGeom prst="rect">
                <a:avLst/>
              </a:prstGeom>
              <a:noFill/>
            </p:spPr>
            <p:txBody>
              <a:bodyPr wrap="square" rtlCol="0">
                <a:spAutoFit/>
              </a:bodyPr>
              <a:lstStyle/>
              <a:p>
                <a:pPr algn="ctr"/>
                <a:r>
                  <a:rPr lang="en-US" dirty="0">
                    <a:solidFill>
                      <a:srgbClr val="C00000"/>
                    </a:solidFill>
                  </a:rPr>
                  <a:t>A single numerical value </a:t>
                </a:r>
                <a14:m>
                  <m:oMath xmlns:m="http://schemas.openxmlformats.org/officeDocument/2006/math">
                    <m:acc>
                      <m:accPr>
                        <m:chr m:val="̂"/>
                        <m:ctrlPr>
                          <a:rPr lang="en-US" i="1" smtClean="0">
                            <a:solidFill>
                              <a:srgbClr val="0033CC"/>
                            </a:solidFill>
                            <a:latin typeface="Cambria Math" panose="02040503050406030204" pitchFamily="18" charset="0"/>
                            <a:sym typeface="Symbol" panose="05050102010706020507" pitchFamily="18" charset="2"/>
                          </a:rPr>
                        </m:ctrlPr>
                      </m:accPr>
                      <m:e>
                        <m:r>
                          <m:rPr>
                            <m:nor/>
                          </m:rPr>
                          <a:rPr lang="en-US" dirty="0" smtClean="0">
                            <a:solidFill>
                              <a:srgbClr val="0033CC"/>
                            </a:solidFill>
                            <a:sym typeface="Symbol" panose="05050102010706020507" pitchFamily="18" charset="2"/>
                          </a:rPr>
                          <m:t></m:t>
                        </m:r>
                      </m:e>
                    </m:acc>
                  </m:oMath>
                </a14:m>
                <a:endParaRPr lang="en-US" i="1" dirty="0">
                  <a:solidFill>
                    <a:srgbClr val="0033CC"/>
                  </a:solidFill>
                </a:endParaRPr>
              </a:p>
            </p:txBody>
          </p:sp>
        </mc:Choice>
        <mc:Fallback xmlns="">
          <p:sp>
            <p:nvSpPr>
              <p:cNvPr id="11" name="TextBox 10">
                <a:extLst>
                  <a:ext uri="{FF2B5EF4-FFF2-40B4-BE49-F238E27FC236}">
                    <a16:creationId xmlns:a16="http://schemas.microsoft.com/office/drawing/2014/main" id="{ABF504AB-EF5E-451D-B174-4FBC8AC6188B}"/>
                  </a:ext>
                </a:extLst>
              </p:cNvPr>
              <p:cNvSpPr txBox="1">
                <a:spLocks noRot="1" noChangeAspect="1" noMove="1" noResize="1" noEditPoints="1" noAdjustHandles="1" noChangeArrowheads="1" noChangeShapeType="1" noTextEdit="1"/>
              </p:cNvSpPr>
              <p:nvPr/>
            </p:nvSpPr>
            <p:spPr>
              <a:xfrm>
                <a:off x="9000202" y="2823264"/>
                <a:ext cx="1726343" cy="937244"/>
              </a:xfrm>
              <a:prstGeom prst="rect">
                <a:avLst/>
              </a:prstGeom>
              <a:blipFill>
                <a:blip r:embed="rId3"/>
                <a:stretch>
                  <a:fillRect t="-3247" b="-9740"/>
                </a:stretch>
              </a:blipFill>
            </p:spPr>
            <p:txBody>
              <a:bodyPr/>
              <a:lstStyle/>
              <a:p>
                <a:r>
                  <a:rPr lang="en-US">
                    <a:noFill/>
                  </a:rPr>
                  <a:t> </a:t>
                </a:r>
              </a:p>
            </p:txBody>
          </p:sp>
        </mc:Fallback>
      </mc:AlternateContent>
      <p:sp>
        <p:nvSpPr>
          <p:cNvPr id="19" name="Rectangle: Rounded Corners 18">
            <a:extLst>
              <a:ext uri="{FF2B5EF4-FFF2-40B4-BE49-F238E27FC236}">
                <a16:creationId xmlns:a16="http://schemas.microsoft.com/office/drawing/2014/main" id="{54F8556B-44DA-4F64-9D96-AE8B0C6DEF05}"/>
              </a:ext>
            </a:extLst>
          </p:cNvPr>
          <p:cNvSpPr/>
          <p:nvPr/>
        </p:nvSpPr>
        <p:spPr>
          <a:xfrm>
            <a:off x="446810" y="1226127"/>
            <a:ext cx="11606646" cy="4540828"/>
          </a:xfrm>
          <a:prstGeom prst="round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8F4CF8F-ECA9-415A-8454-12251C602456}"/>
                  </a:ext>
                </a:extLst>
              </p:cNvPr>
              <p:cNvSpPr txBox="1"/>
              <p:nvPr/>
            </p:nvSpPr>
            <p:spPr>
              <a:xfrm>
                <a:off x="895141" y="4840666"/>
                <a:ext cx="10709983" cy="1132490"/>
              </a:xfrm>
              <a:prstGeom prst="rect">
                <a:avLst/>
              </a:prstGeom>
              <a:solidFill>
                <a:schemeClr val="bg1">
                  <a:lumMod val="85000"/>
                </a:schemeClr>
              </a:solidFill>
              <a:ln>
                <a:solidFill>
                  <a:srgbClr val="C00000"/>
                </a:solidFill>
              </a:ln>
            </p:spPr>
            <p:txBody>
              <a:bodyPr wrap="none" rtlCol="0">
                <a:spAutoFit/>
              </a:bodyPr>
              <a:lstStyle/>
              <a:p>
                <a:r>
                  <a:rPr lang="en-US" sz="2200" dirty="0"/>
                  <a:t>A </a:t>
                </a:r>
                <a:r>
                  <a:rPr lang="en-US" sz="2200" i="1" dirty="0">
                    <a:solidFill>
                      <a:srgbClr val="0033CC"/>
                    </a:solidFill>
                  </a:rPr>
                  <a:t>statistic </a:t>
                </a:r>
                <a14:m>
                  <m:oMath xmlns:m="http://schemas.openxmlformats.org/officeDocument/2006/math">
                    <m:acc>
                      <m:accPr>
                        <m:chr m:val="̂"/>
                        <m:ctrlPr>
                          <a:rPr lang="en-US" sz="2200" i="1" smtClean="0">
                            <a:solidFill>
                              <a:srgbClr val="0033CC"/>
                            </a:solidFill>
                            <a:latin typeface="Cambria Math" panose="02040503050406030204" pitchFamily="18" charset="0"/>
                            <a:sym typeface="Symbol" panose="05050102010706020507" pitchFamily="18" charset="2"/>
                          </a:rPr>
                        </m:ctrlPr>
                      </m:accPr>
                      <m:e>
                        <m:r>
                          <m:rPr>
                            <m:nor/>
                          </m:rPr>
                          <a:rPr lang="en-US" sz="2200" dirty="0" smtClean="0">
                            <a:solidFill>
                              <a:srgbClr val="0033CC"/>
                            </a:solidFill>
                            <a:sym typeface="Symbol" panose="05050102010706020507" pitchFamily="18" charset="2"/>
                          </a:rPr>
                          <m:t></m:t>
                        </m:r>
                      </m:e>
                    </m:acc>
                  </m:oMath>
                </a14:m>
                <a:r>
                  <a:rPr lang="en-US" sz="2200" i="1" dirty="0">
                    <a:solidFill>
                      <a:srgbClr val="0033CC"/>
                    </a:solidFill>
                  </a:rPr>
                  <a:t> </a:t>
                </a:r>
                <a:r>
                  <a:rPr lang="en-US" sz="2200" dirty="0"/>
                  <a:t>is a </a:t>
                </a:r>
                <a:r>
                  <a:rPr lang="en-US" sz="2200" i="1" dirty="0">
                    <a:solidFill>
                      <a:srgbClr val="0033CC"/>
                    </a:solidFill>
                  </a:rPr>
                  <a:t>function</a:t>
                </a:r>
                <a:r>
                  <a:rPr lang="en-US" sz="2200" dirty="0"/>
                  <a:t> of the observations in a random sample X</a:t>
                </a:r>
                <a:r>
                  <a:rPr lang="en-US" sz="2200" baseline="-25000" dirty="0"/>
                  <a:t>1</a:t>
                </a:r>
                <a:r>
                  <a:rPr lang="en-US" sz="2200" dirty="0"/>
                  <a:t>, X</a:t>
                </a:r>
                <a:r>
                  <a:rPr lang="en-US" sz="2200" baseline="-25000" dirty="0"/>
                  <a:t>2</a:t>
                </a:r>
                <a:r>
                  <a:rPr lang="en-US" sz="2200" dirty="0"/>
                  <a:t>, …, </a:t>
                </a:r>
                <a:r>
                  <a:rPr lang="en-US" sz="2200" dirty="0" err="1"/>
                  <a:t>X</a:t>
                </a:r>
                <a:r>
                  <a:rPr lang="en-US" sz="2200" baseline="-25000" dirty="0" err="1"/>
                  <a:t>n</a:t>
                </a:r>
                <a:r>
                  <a:rPr lang="en-US" sz="2200" dirty="0"/>
                  <a:t>.</a:t>
                </a:r>
              </a:p>
              <a:p>
                <a:r>
                  <a:rPr lang="en-US" sz="2200" dirty="0"/>
                  <a:t>Distribution of a statistic </a:t>
                </a:r>
                <a14:m>
                  <m:oMath xmlns:m="http://schemas.openxmlformats.org/officeDocument/2006/math">
                    <m:acc>
                      <m:accPr>
                        <m:chr m:val="̂"/>
                        <m:ctrlPr>
                          <a:rPr lang="en-US" sz="2200" i="1" smtClean="0">
                            <a:latin typeface="Cambria Math" panose="02040503050406030204" pitchFamily="18" charset="0"/>
                            <a:sym typeface="Symbol" panose="05050102010706020507" pitchFamily="18" charset="2"/>
                          </a:rPr>
                        </m:ctrlPr>
                      </m:accPr>
                      <m:e>
                        <m:r>
                          <m:rPr>
                            <m:nor/>
                          </m:rPr>
                          <a:rPr lang="en-US" sz="2200" dirty="0" smtClean="0">
                            <a:sym typeface="Symbol" panose="05050102010706020507" pitchFamily="18" charset="2"/>
                          </a:rPr>
                          <m:t></m:t>
                        </m:r>
                      </m:e>
                    </m:acc>
                  </m:oMath>
                </a14:m>
                <a:r>
                  <a:rPr lang="en-US" sz="2200" dirty="0"/>
                  <a:t> is called </a:t>
                </a:r>
                <a:r>
                  <a:rPr lang="en-US" sz="2200" i="1" dirty="0">
                    <a:solidFill>
                      <a:srgbClr val="0033CC"/>
                    </a:solidFill>
                  </a:rPr>
                  <a:t>sampling distribution.</a:t>
                </a:r>
              </a:p>
              <a:p>
                <a:r>
                  <a:rPr lang="en-US" sz="2200" dirty="0"/>
                  <a:t>For example, the probability distribution of </a:t>
                </a:r>
                <a14:m>
                  <m:oMath xmlns:m="http://schemas.openxmlformats.org/officeDocument/2006/math">
                    <m:acc>
                      <m:accPr>
                        <m:chr m:val="̅"/>
                        <m:ctrlPr>
                          <a:rPr lang="en-US" sz="2200" i="1" smtClean="0">
                            <a:solidFill>
                              <a:srgbClr val="0033CC"/>
                            </a:solidFill>
                            <a:latin typeface="Cambria Math" panose="02040503050406030204" pitchFamily="18" charset="0"/>
                          </a:rPr>
                        </m:ctrlPr>
                      </m:accPr>
                      <m:e>
                        <m:r>
                          <m:rPr>
                            <m:sty m:val="p"/>
                          </m:rPr>
                          <a:rPr lang="en-US" sz="2200" b="0" i="0" smtClean="0">
                            <a:solidFill>
                              <a:srgbClr val="0033CC"/>
                            </a:solidFill>
                            <a:latin typeface="Cambria Math" panose="02040503050406030204" pitchFamily="18" charset="0"/>
                          </a:rPr>
                          <m:t>X</m:t>
                        </m:r>
                      </m:e>
                    </m:acc>
                    <m:r>
                      <a:rPr lang="en-US" sz="2200" b="0" i="0" smtClean="0">
                        <a:latin typeface="Cambria Math" panose="02040503050406030204" pitchFamily="18" charset="0"/>
                      </a:rPr>
                      <m:t> </m:t>
                    </m:r>
                  </m:oMath>
                </a14:m>
                <a:r>
                  <a:rPr lang="en-US" sz="2200" dirty="0"/>
                  <a:t>is the </a:t>
                </a:r>
                <a:r>
                  <a:rPr lang="en-US" sz="2200" i="1" dirty="0">
                    <a:solidFill>
                      <a:srgbClr val="0033CC"/>
                    </a:solidFill>
                  </a:rPr>
                  <a:t>sampling distribution of the mean</a:t>
                </a:r>
                <a:r>
                  <a:rPr lang="en-US" sz="2200" dirty="0"/>
                  <a:t>.</a:t>
                </a:r>
                <a:endParaRPr lang="en-US" sz="2200" i="1" dirty="0">
                  <a:solidFill>
                    <a:srgbClr val="0033CC"/>
                  </a:solidFill>
                </a:endParaRPr>
              </a:p>
            </p:txBody>
          </p:sp>
        </mc:Choice>
        <mc:Fallback xmlns="">
          <p:sp>
            <p:nvSpPr>
              <p:cNvPr id="4" name="TextBox 3">
                <a:extLst>
                  <a:ext uri="{FF2B5EF4-FFF2-40B4-BE49-F238E27FC236}">
                    <a16:creationId xmlns:a16="http://schemas.microsoft.com/office/drawing/2014/main" id="{68F4CF8F-ECA9-415A-8454-12251C602456}"/>
                  </a:ext>
                </a:extLst>
              </p:cNvPr>
              <p:cNvSpPr txBox="1">
                <a:spLocks noRot="1" noChangeAspect="1" noMove="1" noResize="1" noEditPoints="1" noAdjustHandles="1" noChangeArrowheads="1" noChangeShapeType="1" noTextEdit="1"/>
              </p:cNvSpPr>
              <p:nvPr/>
            </p:nvSpPr>
            <p:spPr>
              <a:xfrm>
                <a:off x="895141" y="4840666"/>
                <a:ext cx="10709983" cy="1132490"/>
              </a:xfrm>
              <a:prstGeom prst="rect">
                <a:avLst/>
              </a:prstGeom>
              <a:blipFill>
                <a:blip r:embed="rId4"/>
                <a:stretch>
                  <a:fillRect l="-682" t="-1596" b="-10106"/>
                </a:stretch>
              </a:blipFill>
              <a:ln>
                <a:solidFill>
                  <a:srgbClr val="C00000"/>
                </a:solidFill>
              </a:ln>
            </p:spPr>
            <p:txBody>
              <a:bodyPr/>
              <a:lstStyle/>
              <a:p>
                <a:r>
                  <a:rPr lang="en-US">
                    <a:noFill/>
                  </a:rPr>
                  <a:t> </a:t>
                </a:r>
              </a:p>
            </p:txBody>
          </p:sp>
        </mc:Fallback>
      </mc:AlternateContent>
      <p:sp>
        <p:nvSpPr>
          <p:cNvPr id="9" name="Date Placeholder 8"/>
          <p:cNvSpPr>
            <a:spLocks noGrp="1"/>
          </p:cNvSpPr>
          <p:nvPr>
            <p:ph type="dt" sz="half" idx="10"/>
          </p:nvPr>
        </p:nvSpPr>
        <p:spPr/>
        <p:txBody>
          <a:bodyPr/>
          <a:lstStyle/>
          <a:p>
            <a:fld id="{978729F6-4DB6-46E5-B268-7AF20312D899}" type="datetime1">
              <a:rPr lang="en-US" smtClean="0"/>
              <a:t>16/02/2022</a:t>
            </a:fld>
            <a:endParaRPr lang="en-US"/>
          </a:p>
        </p:txBody>
      </p:sp>
      <p:sp>
        <p:nvSpPr>
          <p:cNvPr id="16" name="Footer Placeholder 15"/>
          <p:cNvSpPr>
            <a:spLocks noGrp="1"/>
          </p:cNvSpPr>
          <p:nvPr>
            <p:ph type="ftr" sz="quarter" idx="11"/>
          </p:nvPr>
        </p:nvSpPr>
        <p:spPr/>
        <p:txBody>
          <a:bodyPr/>
          <a:lstStyle/>
          <a:p>
            <a:r>
              <a:rPr lang="en-US"/>
              <a:t>Chapter 7 - Sampling Distribution &amp; CLT</a:t>
            </a:r>
          </a:p>
        </p:txBody>
      </p:sp>
      <p:sp>
        <p:nvSpPr>
          <p:cNvPr id="20" name="Slide Number Placeholder 19"/>
          <p:cNvSpPr>
            <a:spLocks noGrp="1"/>
          </p:cNvSpPr>
          <p:nvPr>
            <p:ph type="sldNum" sz="quarter" idx="12"/>
          </p:nvPr>
        </p:nvSpPr>
        <p:spPr/>
        <p:txBody>
          <a:bodyPr/>
          <a:lstStyle/>
          <a:p>
            <a:fld id="{A8FE2697-CE0C-4788-A290-9ED28904161F}" type="slidenum">
              <a:rPr lang="en-US" smtClean="0"/>
              <a:t>5</a:t>
            </a:fld>
            <a:endParaRPr lang="en-US"/>
          </a:p>
        </p:txBody>
      </p:sp>
    </p:spTree>
    <p:extLst>
      <p:ext uri="{BB962C8B-B14F-4D97-AF65-F5344CB8AC3E}">
        <p14:creationId xmlns:p14="http://schemas.microsoft.com/office/powerpoint/2010/main" val="380143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09B7-9FA5-4482-AEC5-68672083C2C5}"/>
              </a:ext>
            </a:extLst>
          </p:cNvPr>
          <p:cNvSpPr>
            <a:spLocks noGrp="1"/>
          </p:cNvSpPr>
          <p:nvPr>
            <p:ph type="title"/>
          </p:nvPr>
        </p:nvSpPr>
        <p:spPr/>
        <p:txBody>
          <a:bodyPr/>
          <a:lstStyle/>
          <a:p>
            <a:r>
              <a:rPr lang="en-US" dirty="0"/>
              <a:t>(Point) Estimation problems</a:t>
            </a:r>
          </a:p>
        </p:txBody>
      </p:sp>
      <p:graphicFrame>
        <p:nvGraphicFramePr>
          <p:cNvPr id="4" name="Content Placeholder 3">
            <a:extLst>
              <a:ext uri="{FF2B5EF4-FFF2-40B4-BE49-F238E27FC236}">
                <a16:creationId xmlns:a16="http://schemas.microsoft.com/office/drawing/2014/main" id="{FD846972-4012-40D9-B30F-97756C5A723A}"/>
              </a:ext>
            </a:extLst>
          </p:cNvPr>
          <p:cNvGraphicFramePr>
            <a:graphicFrameLocks noGrp="1"/>
          </p:cNvGraphicFramePr>
          <p:nvPr>
            <p:ph idx="1"/>
            <p:extLst>
              <p:ext uri="{D42A27DB-BD31-4B8C-83A1-F6EECF244321}">
                <p14:modId xmlns:p14="http://schemas.microsoft.com/office/powerpoint/2010/main" val="1130763189"/>
              </p:ext>
            </p:extLst>
          </p:nvPr>
        </p:nvGraphicFramePr>
        <p:xfrm>
          <a:off x="838200" y="1576388"/>
          <a:ext cx="105156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D4C3499-4A40-4936-A6AD-4943CDC91B87}"/>
              </a:ext>
            </a:extLst>
          </p:cNvPr>
          <p:cNvSpPr txBox="1"/>
          <p:nvPr/>
        </p:nvSpPr>
        <p:spPr>
          <a:xfrm>
            <a:off x="2514600" y="3154680"/>
            <a:ext cx="1249060" cy="369332"/>
          </a:xfrm>
          <a:prstGeom prst="rect">
            <a:avLst/>
          </a:prstGeom>
          <a:noFill/>
        </p:spPr>
        <p:txBody>
          <a:bodyPr wrap="none" rtlCol="0">
            <a:spAutoFit/>
          </a:bodyPr>
          <a:lstStyle/>
          <a:p>
            <a:r>
              <a:rPr lang="en-US" dirty="0"/>
              <a:t>Proportion</a:t>
            </a:r>
          </a:p>
        </p:txBody>
      </p:sp>
      <p:sp>
        <p:nvSpPr>
          <p:cNvPr id="6" name="TextBox 5">
            <a:extLst>
              <a:ext uri="{FF2B5EF4-FFF2-40B4-BE49-F238E27FC236}">
                <a16:creationId xmlns:a16="http://schemas.microsoft.com/office/drawing/2014/main" id="{2FFB37FC-BBB3-46C5-9AE6-58373465EC27}"/>
              </a:ext>
            </a:extLst>
          </p:cNvPr>
          <p:cNvSpPr txBox="1"/>
          <p:nvPr/>
        </p:nvSpPr>
        <p:spPr>
          <a:xfrm>
            <a:off x="7849127" y="5236754"/>
            <a:ext cx="3809697" cy="369332"/>
          </a:xfrm>
          <a:prstGeom prst="rect">
            <a:avLst/>
          </a:prstGeom>
          <a:noFill/>
        </p:spPr>
        <p:txBody>
          <a:bodyPr wrap="none" rtlCol="0">
            <a:spAutoFit/>
          </a:bodyPr>
          <a:lstStyle/>
          <a:p>
            <a:r>
              <a:rPr lang="en-US" dirty="0"/>
              <a:t>Difference between two proportions</a:t>
            </a:r>
          </a:p>
        </p:txBody>
      </p:sp>
      <p:sp>
        <p:nvSpPr>
          <p:cNvPr id="7" name="TextBox 6">
            <a:extLst>
              <a:ext uri="{FF2B5EF4-FFF2-40B4-BE49-F238E27FC236}">
                <a16:creationId xmlns:a16="http://schemas.microsoft.com/office/drawing/2014/main" id="{1834A3E4-8389-45C5-BE3D-6F4025904EDD}"/>
              </a:ext>
            </a:extLst>
          </p:cNvPr>
          <p:cNvSpPr txBox="1"/>
          <p:nvPr/>
        </p:nvSpPr>
        <p:spPr>
          <a:xfrm>
            <a:off x="1143224" y="5236754"/>
            <a:ext cx="3348032" cy="369332"/>
          </a:xfrm>
          <a:prstGeom prst="rect">
            <a:avLst/>
          </a:prstGeom>
          <a:noFill/>
        </p:spPr>
        <p:txBody>
          <a:bodyPr wrap="none" rtlCol="0">
            <a:spAutoFit/>
          </a:bodyPr>
          <a:lstStyle/>
          <a:p>
            <a:r>
              <a:rPr lang="en-US" dirty="0"/>
              <a:t>Difference between two means</a:t>
            </a:r>
          </a:p>
        </p:txBody>
      </p:sp>
      <p:sp>
        <p:nvSpPr>
          <p:cNvPr id="8" name="TextBox 7">
            <a:extLst>
              <a:ext uri="{FF2B5EF4-FFF2-40B4-BE49-F238E27FC236}">
                <a16:creationId xmlns:a16="http://schemas.microsoft.com/office/drawing/2014/main" id="{61E4DDEC-7804-4C15-A2CF-8A5E35F72B26}"/>
              </a:ext>
            </a:extLst>
          </p:cNvPr>
          <p:cNvSpPr txBox="1"/>
          <p:nvPr/>
        </p:nvSpPr>
        <p:spPr>
          <a:xfrm>
            <a:off x="8458048" y="3154680"/>
            <a:ext cx="1078052" cy="369332"/>
          </a:xfrm>
          <a:prstGeom prst="rect">
            <a:avLst/>
          </a:prstGeom>
          <a:noFill/>
        </p:spPr>
        <p:txBody>
          <a:bodyPr wrap="none" rtlCol="0">
            <a:spAutoFit/>
          </a:bodyPr>
          <a:lstStyle/>
          <a:p>
            <a:r>
              <a:rPr lang="en-US" dirty="0"/>
              <a:t>Variance</a:t>
            </a:r>
          </a:p>
        </p:txBody>
      </p:sp>
      <p:sp>
        <p:nvSpPr>
          <p:cNvPr id="9" name="TextBox 8">
            <a:extLst>
              <a:ext uri="{FF2B5EF4-FFF2-40B4-BE49-F238E27FC236}">
                <a16:creationId xmlns:a16="http://schemas.microsoft.com/office/drawing/2014/main" id="{671068B1-4558-41CD-8BC8-0C1048C09BD2}"/>
              </a:ext>
            </a:extLst>
          </p:cNvPr>
          <p:cNvSpPr txBox="1"/>
          <p:nvPr/>
        </p:nvSpPr>
        <p:spPr>
          <a:xfrm>
            <a:off x="5715126" y="1176605"/>
            <a:ext cx="761747" cy="369332"/>
          </a:xfrm>
          <a:prstGeom prst="rect">
            <a:avLst/>
          </a:prstGeom>
          <a:noFill/>
        </p:spPr>
        <p:txBody>
          <a:bodyPr wrap="none" rtlCol="0">
            <a:spAutoFit/>
          </a:bodyPr>
          <a:lstStyle/>
          <a:p>
            <a:r>
              <a:rPr lang="en-US" dirty="0"/>
              <a:t>Mean</a:t>
            </a:r>
          </a:p>
        </p:txBody>
      </p:sp>
      <p:sp>
        <p:nvSpPr>
          <p:cNvPr id="3" name="Date Placeholder 2"/>
          <p:cNvSpPr>
            <a:spLocks noGrp="1"/>
          </p:cNvSpPr>
          <p:nvPr>
            <p:ph type="dt" sz="half" idx="10"/>
          </p:nvPr>
        </p:nvSpPr>
        <p:spPr/>
        <p:txBody>
          <a:bodyPr/>
          <a:lstStyle/>
          <a:p>
            <a:fld id="{011FD9D3-B2AE-4483-A2C7-6BC5D1C7896F}" type="datetime1">
              <a:rPr lang="en-US" smtClean="0"/>
              <a:t>16/02/2022</a:t>
            </a:fld>
            <a:endParaRPr lang="en-US"/>
          </a:p>
        </p:txBody>
      </p:sp>
      <p:sp>
        <p:nvSpPr>
          <p:cNvPr id="10" name="Footer Placeholder 9"/>
          <p:cNvSpPr>
            <a:spLocks noGrp="1"/>
          </p:cNvSpPr>
          <p:nvPr>
            <p:ph type="ftr" sz="quarter" idx="11"/>
          </p:nvPr>
        </p:nvSpPr>
        <p:spPr/>
        <p:txBody>
          <a:bodyPr/>
          <a:lstStyle/>
          <a:p>
            <a:r>
              <a:rPr lang="en-US"/>
              <a:t>Chapter 7 - Sampling Distribution &amp; CLT</a:t>
            </a:r>
          </a:p>
        </p:txBody>
      </p:sp>
      <p:sp>
        <p:nvSpPr>
          <p:cNvPr id="11" name="Slide Number Placeholder 10"/>
          <p:cNvSpPr>
            <a:spLocks noGrp="1"/>
          </p:cNvSpPr>
          <p:nvPr>
            <p:ph type="sldNum" sz="quarter" idx="12"/>
          </p:nvPr>
        </p:nvSpPr>
        <p:spPr/>
        <p:txBody>
          <a:bodyPr/>
          <a:lstStyle/>
          <a:p>
            <a:fld id="{A8FE2697-CE0C-4788-A290-9ED28904161F}" type="slidenum">
              <a:rPr lang="en-US" smtClean="0"/>
              <a:t>6</a:t>
            </a:fld>
            <a:endParaRPr lang="en-US"/>
          </a:p>
        </p:txBody>
      </p:sp>
    </p:spTree>
    <p:extLst>
      <p:ext uri="{BB962C8B-B14F-4D97-AF65-F5344CB8AC3E}">
        <p14:creationId xmlns:p14="http://schemas.microsoft.com/office/powerpoint/2010/main" val="130176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8347-B9C5-44F1-A660-4F3B297A58B3}"/>
              </a:ext>
            </a:extLst>
          </p:cNvPr>
          <p:cNvSpPr>
            <a:spLocks noGrp="1"/>
          </p:cNvSpPr>
          <p:nvPr>
            <p:ph type="title"/>
          </p:nvPr>
        </p:nvSpPr>
        <p:spPr/>
        <p:txBody>
          <a:bodyPr/>
          <a:lstStyle/>
          <a:p>
            <a:r>
              <a:rPr lang="en-US" dirty="0"/>
              <a:t>Reasonable estimates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DC14DEB7-90F5-48F6-B1A3-754CA86AA5ED}"/>
                  </a:ext>
                </a:extLst>
              </p:cNvPr>
              <p:cNvGraphicFramePr>
                <a:graphicFrameLocks noGrp="1"/>
              </p:cNvGraphicFramePr>
              <p:nvPr>
                <p:ph idx="1"/>
                <p:extLst>
                  <p:ext uri="{D42A27DB-BD31-4B8C-83A1-F6EECF244321}">
                    <p14:modId xmlns:p14="http://schemas.microsoft.com/office/powerpoint/2010/main" val="2024004092"/>
                  </p:ext>
                </p:extLst>
              </p:nvPr>
            </p:nvGraphicFramePr>
            <p:xfrm>
              <a:off x="1181100" y="1354121"/>
              <a:ext cx="9829800" cy="4475451"/>
            </p:xfrm>
            <a:graphic>
              <a:graphicData uri="http://schemas.openxmlformats.org/drawingml/2006/table">
                <a:tbl>
                  <a:tblPr firstRow="1" bandRow="1">
                    <a:tableStyleId>{5C22544A-7EE6-4342-B048-85BDC9FD1C3A}</a:tableStyleId>
                  </a:tblPr>
                  <a:tblGrid>
                    <a:gridCol w="3680351">
                      <a:extLst>
                        <a:ext uri="{9D8B030D-6E8A-4147-A177-3AD203B41FA5}">
                          <a16:colId xmlns:a16="http://schemas.microsoft.com/office/drawing/2014/main" val="43240199"/>
                        </a:ext>
                      </a:extLst>
                    </a:gridCol>
                    <a:gridCol w="6149449">
                      <a:extLst>
                        <a:ext uri="{9D8B030D-6E8A-4147-A177-3AD203B41FA5}">
                          <a16:colId xmlns:a16="http://schemas.microsoft.com/office/drawing/2014/main" val="4185047948"/>
                        </a:ext>
                      </a:extLst>
                    </a:gridCol>
                  </a:tblGrid>
                  <a:tr h="628217">
                    <a:tc>
                      <a:txBody>
                        <a:bodyPr/>
                        <a:lstStyle/>
                        <a:p>
                          <a:pPr algn="ctr"/>
                          <a:r>
                            <a:rPr lang="en-US" sz="2600" dirty="0"/>
                            <a:t>Population parameter</a:t>
                          </a:r>
                        </a:p>
                      </a:txBody>
                      <a:tcPr/>
                    </a:tc>
                    <a:tc>
                      <a:txBody>
                        <a:bodyPr/>
                        <a:lstStyle/>
                        <a:p>
                          <a:pPr algn="ctr"/>
                          <a:r>
                            <a:rPr lang="en-US" sz="2600" dirty="0"/>
                            <a:t>Estimate</a:t>
                          </a:r>
                        </a:p>
                      </a:txBody>
                      <a:tcPr/>
                    </a:tc>
                    <a:extLst>
                      <a:ext uri="{0D108BD9-81ED-4DB2-BD59-A6C34878D82A}">
                        <a16:rowId xmlns:a16="http://schemas.microsoft.com/office/drawing/2014/main" val="3018160943"/>
                      </a:ext>
                    </a:extLst>
                  </a:tr>
                  <a:tr h="628217">
                    <a:tc>
                      <a:txBody>
                        <a:bodyPr/>
                        <a:lstStyle/>
                        <a:p>
                          <a:pPr algn="ctr"/>
                          <a:r>
                            <a:rPr lang="en-US" sz="2600" dirty="0"/>
                            <a:t>Mean </a:t>
                          </a:r>
                          <a:r>
                            <a:rPr lang="en-US" sz="2600" dirty="0">
                              <a:solidFill>
                                <a:srgbClr val="C00000"/>
                              </a:solidFill>
                              <a:sym typeface="Symbol" panose="05050102010706020507" pitchFamily="18" charset="2"/>
                            </a:rPr>
                            <a:t></a:t>
                          </a:r>
                          <a:endParaRPr lang="en-US" sz="2600" dirty="0">
                            <a:solidFill>
                              <a:srgbClr val="C00000"/>
                            </a:solidFill>
                          </a:endParaRPr>
                        </a:p>
                      </a:txBody>
                      <a:tcPr/>
                    </a:tc>
                    <a:tc>
                      <a:txBody>
                        <a:bodyPr/>
                        <a:lstStyle/>
                        <a:p>
                          <a:pPr algn="ctr"/>
                          <a14:m>
                            <m:oMath xmlns:m="http://schemas.openxmlformats.org/officeDocument/2006/math">
                              <m:acc>
                                <m:accPr>
                                  <m:chr m:val="̂"/>
                                  <m:ctrlPr>
                                    <a:rPr lang="en-US" sz="2600" i="1" smtClean="0">
                                      <a:solidFill>
                                        <a:srgbClr val="0033CC"/>
                                      </a:solidFill>
                                      <a:latin typeface="Cambria Math" panose="02040503050406030204" pitchFamily="18" charset="0"/>
                                    </a:rPr>
                                  </m:ctrlPr>
                                </m:accPr>
                                <m:e>
                                  <m:r>
                                    <a:rPr lang="en-US" sz="2600" i="1" smtClean="0">
                                      <a:solidFill>
                                        <a:srgbClr val="0033CC"/>
                                      </a:solidFill>
                                      <a:latin typeface="Cambria Math" panose="02040503050406030204" pitchFamily="18" charset="0"/>
                                      <a:sym typeface="Symbol" panose="05050102010706020507" pitchFamily="18" charset="2"/>
                                    </a:rPr>
                                    <m:t></m:t>
                                  </m:r>
                                </m:e>
                              </m:acc>
                              <m:r>
                                <a:rPr lang="en-US" sz="2600" b="0" i="1" smtClean="0">
                                  <a:solidFill>
                                    <a:srgbClr val="0033CC"/>
                                  </a:solidFill>
                                  <a:latin typeface="Cambria Math" panose="02040503050406030204" pitchFamily="18" charset="0"/>
                                </a:rPr>
                                <m:t> </m:t>
                              </m:r>
                            </m:oMath>
                          </a14:m>
                          <a:r>
                            <a:rPr lang="en-US" sz="2600" dirty="0">
                              <a:solidFill>
                                <a:srgbClr val="0033CC"/>
                              </a:solidFill>
                            </a:rPr>
                            <a:t>= </a:t>
                          </a:r>
                          <a14:m>
                            <m:oMath xmlns:m="http://schemas.openxmlformats.org/officeDocument/2006/math">
                              <m:acc>
                                <m:accPr>
                                  <m:chr m:val="̅"/>
                                  <m:ctrlPr>
                                    <a:rPr lang="en-US" sz="2600" i="1" smtClean="0">
                                      <a:solidFill>
                                        <a:srgbClr val="0033CC"/>
                                      </a:solidFill>
                                      <a:latin typeface="Cambria Math" panose="02040503050406030204" pitchFamily="18" charset="0"/>
                                    </a:rPr>
                                  </m:ctrlPr>
                                </m:accPr>
                                <m:e>
                                  <m:r>
                                    <a:rPr lang="en-US" sz="2600" b="0" i="1" smtClean="0">
                                      <a:solidFill>
                                        <a:srgbClr val="0033CC"/>
                                      </a:solidFill>
                                      <a:latin typeface="Cambria Math" panose="02040503050406030204" pitchFamily="18" charset="0"/>
                                    </a:rPr>
                                    <m:t>𝑥</m:t>
                                  </m:r>
                                </m:e>
                              </m:acc>
                            </m:oMath>
                          </a14:m>
                          <a:r>
                            <a:rPr lang="en-US" sz="2600" dirty="0"/>
                            <a:t>, </a:t>
                          </a:r>
                          <a:r>
                            <a:rPr lang="en-US" sz="2400" dirty="0"/>
                            <a:t>the sample mean</a:t>
                          </a:r>
                        </a:p>
                      </a:txBody>
                      <a:tcPr/>
                    </a:tc>
                    <a:extLst>
                      <a:ext uri="{0D108BD9-81ED-4DB2-BD59-A6C34878D82A}">
                        <a16:rowId xmlns:a16="http://schemas.microsoft.com/office/drawing/2014/main" val="2449052535"/>
                      </a:ext>
                    </a:extLst>
                  </a:tr>
                  <a:tr h="628217">
                    <a:tc>
                      <a:txBody>
                        <a:bodyPr/>
                        <a:lstStyle/>
                        <a:p>
                          <a:pPr algn="ctr"/>
                          <a:r>
                            <a:rPr lang="en-US" sz="2600" dirty="0">
                              <a:sym typeface="Symbol" panose="05050102010706020507" pitchFamily="18" charset="2"/>
                            </a:rPr>
                            <a:t>Variance </a:t>
                          </a:r>
                          <a:r>
                            <a:rPr lang="en-US" sz="2600" dirty="0">
                              <a:solidFill>
                                <a:srgbClr val="C00000"/>
                              </a:solidFill>
                              <a:sym typeface="Symbol" panose="05050102010706020507" pitchFamily="18" charset="2"/>
                            </a:rPr>
                            <a:t></a:t>
                          </a:r>
                          <a:r>
                            <a:rPr lang="en-US" sz="2600" baseline="30000" dirty="0">
                              <a:solidFill>
                                <a:srgbClr val="C00000"/>
                              </a:solidFill>
                              <a:sym typeface="Symbol" panose="05050102010706020507" pitchFamily="18" charset="2"/>
                            </a:rPr>
                            <a:t>2</a:t>
                          </a:r>
                          <a:endParaRPr lang="en-US" sz="2600" baseline="30000" dirty="0">
                            <a:solidFill>
                              <a:srgbClr val="C0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2600" i="1" smtClean="0">
                                      <a:solidFill>
                                        <a:srgbClr val="0033CC"/>
                                      </a:solidFill>
                                      <a:latin typeface="Cambria Math" panose="02040503050406030204" pitchFamily="18" charset="0"/>
                                    </a:rPr>
                                  </m:ctrlPr>
                                </m:accPr>
                                <m:e>
                                  <m:r>
                                    <m:rPr>
                                      <m:nor/>
                                    </m:rPr>
                                    <a:rPr lang="en-US" sz="2600" dirty="0" smtClean="0">
                                      <a:solidFill>
                                        <a:srgbClr val="0033CC"/>
                                      </a:solidFill>
                                      <a:sym typeface="Symbol" panose="05050102010706020507" pitchFamily="18" charset="2"/>
                                    </a:rPr>
                                    <m:t></m:t>
                                  </m:r>
                                </m:e>
                              </m:acc>
                              <m:r>
                                <a:rPr lang="en-US" sz="2600" b="0" i="1" baseline="30000" smtClean="0">
                                  <a:solidFill>
                                    <a:srgbClr val="0033CC"/>
                                  </a:solidFill>
                                  <a:latin typeface="Cambria Math" panose="02040503050406030204" pitchFamily="18" charset="0"/>
                                  <a:sym typeface="Symbol" panose="05050102010706020507" pitchFamily="18" charset="2"/>
                                </a:rPr>
                                <m:t>2</m:t>
                              </m:r>
                              <m:r>
                                <a:rPr lang="en-US" sz="2600" b="0" i="1" smtClean="0">
                                  <a:solidFill>
                                    <a:srgbClr val="0033CC"/>
                                  </a:solidFill>
                                  <a:latin typeface="Cambria Math" panose="02040503050406030204" pitchFamily="18" charset="0"/>
                                </a:rPr>
                                <m:t> </m:t>
                              </m:r>
                            </m:oMath>
                          </a14:m>
                          <a:r>
                            <a:rPr lang="en-US" sz="2600" dirty="0">
                              <a:solidFill>
                                <a:srgbClr val="0033CC"/>
                              </a:solidFill>
                            </a:rPr>
                            <a:t>=</a:t>
                          </a:r>
                          <a:r>
                            <a:rPr lang="en-US" sz="2600" baseline="0" dirty="0">
                              <a:solidFill>
                                <a:srgbClr val="0033CC"/>
                              </a:solidFill>
                            </a:rPr>
                            <a:t> s</a:t>
                          </a:r>
                          <a:r>
                            <a:rPr lang="en-US" sz="2600" baseline="30000" dirty="0">
                              <a:solidFill>
                                <a:srgbClr val="0033CC"/>
                              </a:solidFill>
                            </a:rPr>
                            <a:t>2</a:t>
                          </a:r>
                          <a:r>
                            <a:rPr lang="en-US" sz="2600" dirty="0"/>
                            <a:t>, </a:t>
                          </a:r>
                          <a:r>
                            <a:rPr lang="en-US" sz="2400" dirty="0"/>
                            <a:t>the sample variance</a:t>
                          </a:r>
                        </a:p>
                        <a:p>
                          <a:pPr algn="ctr"/>
                          <a:endParaRPr lang="en-US" sz="2600" dirty="0"/>
                        </a:p>
                      </a:txBody>
                      <a:tcPr/>
                    </a:tc>
                    <a:extLst>
                      <a:ext uri="{0D108BD9-81ED-4DB2-BD59-A6C34878D82A}">
                        <a16:rowId xmlns:a16="http://schemas.microsoft.com/office/drawing/2014/main" val="3188007690"/>
                      </a:ext>
                    </a:extLst>
                  </a:tr>
                  <a:tr h="628217">
                    <a:tc>
                      <a:txBody>
                        <a:bodyPr/>
                        <a:lstStyle/>
                        <a:p>
                          <a:pPr algn="ctr"/>
                          <a:r>
                            <a:rPr lang="en-US" sz="2600" dirty="0"/>
                            <a:t>Proportion </a:t>
                          </a:r>
                          <a:r>
                            <a:rPr lang="en-US" sz="2600" dirty="0">
                              <a:solidFill>
                                <a:srgbClr val="C00000"/>
                              </a:solidFill>
                            </a:rPr>
                            <a:t>p</a:t>
                          </a:r>
                        </a:p>
                      </a:txBody>
                      <a:tcPr/>
                    </a:tc>
                    <a:tc>
                      <a:txBody>
                        <a:bodyPr/>
                        <a:lstStyle/>
                        <a:p>
                          <a:pPr algn="ctr"/>
                          <a14:m>
                            <m:oMath xmlns:m="http://schemas.openxmlformats.org/officeDocument/2006/math">
                              <m:acc>
                                <m:accPr>
                                  <m:chr m:val="̂"/>
                                  <m:ctrlPr>
                                    <a:rPr lang="en-US" sz="2600" i="1" smtClean="0">
                                      <a:solidFill>
                                        <a:srgbClr val="0033CC"/>
                                      </a:solidFill>
                                      <a:latin typeface="Cambria Math" panose="02040503050406030204" pitchFamily="18" charset="0"/>
                                    </a:rPr>
                                  </m:ctrlPr>
                                </m:accPr>
                                <m:e>
                                  <m:r>
                                    <a:rPr lang="en-US" sz="2600" b="0" i="1" smtClean="0">
                                      <a:solidFill>
                                        <a:srgbClr val="0033CC"/>
                                      </a:solidFill>
                                      <a:latin typeface="Cambria Math" panose="02040503050406030204" pitchFamily="18" charset="0"/>
                                      <a:sym typeface="Symbol" panose="05050102010706020507" pitchFamily="18" charset="2"/>
                                    </a:rPr>
                                    <m:t>𝑝</m:t>
                                  </m:r>
                                </m:e>
                              </m:acc>
                              <m:r>
                                <a:rPr lang="en-US" sz="2600" b="0" i="1" smtClean="0">
                                  <a:solidFill>
                                    <a:srgbClr val="0033CC"/>
                                  </a:solidFill>
                                  <a:latin typeface="Cambria Math" panose="02040503050406030204" pitchFamily="18" charset="0"/>
                                </a:rPr>
                                <m:t> </m:t>
                              </m:r>
                            </m:oMath>
                          </a14:m>
                          <a:r>
                            <a:rPr lang="en-US" sz="2600" dirty="0">
                              <a:solidFill>
                                <a:srgbClr val="0033CC"/>
                              </a:solidFill>
                            </a:rPr>
                            <a:t>= x/n</a:t>
                          </a:r>
                          <a:r>
                            <a:rPr lang="en-US" sz="2600" dirty="0"/>
                            <a:t>, </a:t>
                          </a:r>
                          <a:r>
                            <a:rPr lang="en-US" sz="2400" dirty="0"/>
                            <a:t>the sample proportion</a:t>
                          </a:r>
                        </a:p>
                      </a:txBody>
                      <a:tcPr/>
                    </a:tc>
                    <a:extLst>
                      <a:ext uri="{0D108BD9-81ED-4DB2-BD59-A6C34878D82A}">
                        <a16:rowId xmlns:a16="http://schemas.microsoft.com/office/drawing/2014/main" val="3635295128"/>
                      </a:ext>
                    </a:extLst>
                  </a:tr>
                  <a:tr h="628217">
                    <a:tc>
                      <a:txBody>
                        <a:bodyPr/>
                        <a:lstStyle/>
                        <a:p>
                          <a:pPr algn="ctr"/>
                          <a:r>
                            <a:rPr lang="en-US" sz="2600" dirty="0">
                              <a:solidFill>
                                <a:srgbClr val="C00000"/>
                              </a:solidFill>
                              <a:sym typeface="Symbol" panose="05050102010706020507" pitchFamily="18" charset="2"/>
                            </a:rPr>
                            <a:t></a:t>
                          </a:r>
                          <a:r>
                            <a:rPr lang="en-US" sz="2600" baseline="-25000" dirty="0">
                              <a:solidFill>
                                <a:srgbClr val="C00000"/>
                              </a:solidFill>
                              <a:sym typeface="Symbol" panose="05050102010706020507" pitchFamily="18" charset="2"/>
                            </a:rPr>
                            <a:t>1</a:t>
                          </a:r>
                          <a:r>
                            <a:rPr lang="en-US" sz="2600" dirty="0">
                              <a:solidFill>
                                <a:srgbClr val="C00000"/>
                              </a:solidFill>
                              <a:sym typeface="Symbol" panose="05050102010706020507" pitchFamily="18" charset="2"/>
                            </a:rPr>
                            <a:t> - </a:t>
                          </a:r>
                          <a:r>
                            <a:rPr lang="en-US" sz="2600" baseline="-25000" dirty="0">
                              <a:solidFill>
                                <a:srgbClr val="C00000"/>
                              </a:solidFill>
                              <a:sym typeface="Symbol" panose="05050102010706020507" pitchFamily="18" charset="2"/>
                            </a:rPr>
                            <a:t>2</a:t>
                          </a:r>
                          <a:endParaRPr lang="en-US" sz="2600" baseline="-25000" dirty="0">
                            <a:solidFill>
                              <a:srgbClr val="C00000"/>
                            </a:solidFill>
                          </a:endParaRPr>
                        </a:p>
                      </a:txBody>
                      <a:tcPr/>
                    </a:tc>
                    <a:tc>
                      <a:txBody>
                        <a:bodyPr/>
                        <a:lstStyle/>
                        <a:p>
                          <a:pPr algn="ctr"/>
                          <a14:m>
                            <m:oMath xmlns:m="http://schemas.openxmlformats.org/officeDocument/2006/math">
                              <m:acc>
                                <m:accPr>
                                  <m:chr m:val="̂"/>
                                  <m:ctrlPr>
                                    <a:rPr lang="en-US" sz="2600" i="1" smtClean="0">
                                      <a:solidFill>
                                        <a:srgbClr val="0033CC"/>
                                      </a:solidFill>
                                      <a:latin typeface="Cambria Math" panose="02040503050406030204" pitchFamily="18" charset="0"/>
                                    </a:rPr>
                                  </m:ctrlPr>
                                </m:accPr>
                                <m:e>
                                  <m:r>
                                    <a:rPr lang="en-US" sz="2600" i="1" smtClean="0">
                                      <a:solidFill>
                                        <a:srgbClr val="0033CC"/>
                                      </a:solidFill>
                                      <a:latin typeface="Cambria Math" panose="02040503050406030204" pitchFamily="18" charset="0"/>
                                      <a:sym typeface="Symbol" panose="05050102010706020507" pitchFamily="18" charset="2"/>
                                    </a:rPr>
                                    <m:t></m:t>
                                  </m:r>
                                  <m:r>
                                    <a:rPr lang="en-US" sz="2600" b="0" i="1" baseline="-25000" smtClean="0">
                                      <a:solidFill>
                                        <a:srgbClr val="0033CC"/>
                                      </a:solidFill>
                                      <a:latin typeface="Cambria Math" panose="02040503050406030204" pitchFamily="18" charset="0"/>
                                      <a:sym typeface="Symbol" panose="05050102010706020507" pitchFamily="18" charset="2"/>
                                    </a:rPr>
                                    <m:t>1</m:t>
                                  </m:r>
                                </m:e>
                              </m:acc>
                              <m:r>
                                <a:rPr lang="en-US" sz="2600" b="0" i="1" smtClean="0">
                                  <a:solidFill>
                                    <a:srgbClr val="0033CC"/>
                                  </a:solidFill>
                                  <a:latin typeface="Cambria Math" panose="02040503050406030204" pitchFamily="18" charset="0"/>
                                </a:rPr>
                                <m:t> −</m:t>
                              </m:r>
                              <m:acc>
                                <m:accPr>
                                  <m:chr m:val="̂"/>
                                  <m:ctrlPr>
                                    <a:rPr lang="en-US" sz="2600" i="1" smtClean="0">
                                      <a:solidFill>
                                        <a:srgbClr val="0033CC"/>
                                      </a:solidFill>
                                      <a:latin typeface="Cambria Math" panose="02040503050406030204" pitchFamily="18" charset="0"/>
                                    </a:rPr>
                                  </m:ctrlPr>
                                </m:accPr>
                                <m:e>
                                  <m:r>
                                    <a:rPr lang="en-US" sz="2600" i="1" smtClean="0">
                                      <a:solidFill>
                                        <a:srgbClr val="0033CC"/>
                                      </a:solidFill>
                                      <a:latin typeface="Cambria Math" panose="02040503050406030204" pitchFamily="18" charset="0"/>
                                      <a:sym typeface="Symbol" panose="05050102010706020507" pitchFamily="18" charset="2"/>
                                    </a:rPr>
                                    <m:t></m:t>
                                  </m:r>
                                  <m:r>
                                    <a:rPr lang="en-US" sz="2600" b="0" i="1" baseline="-25000" smtClean="0">
                                      <a:solidFill>
                                        <a:srgbClr val="0033CC"/>
                                      </a:solidFill>
                                      <a:latin typeface="Cambria Math" panose="02040503050406030204" pitchFamily="18" charset="0"/>
                                      <a:sym typeface="Symbol" panose="05050102010706020507" pitchFamily="18" charset="2"/>
                                    </a:rPr>
                                    <m:t>2</m:t>
                                  </m:r>
                                </m:e>
                              </m:acc>
                              <m:r>
                                <a:rPr lang="en-US" sz="2600" b="0" i="1" smtClean="0">
                                  <a:solidFill>
                                    <a:srgbClr val="0033CC"/>
                                  </a:solidFill>
                                  <a:latin typeface="Cambria Math" panose="02040503050406030204" pitchFamily="18" charset="0"/>
                                </a:rPr>
                                <m:t> </m:t>
                              </m:r>
                            </m:oMath>
                          </a14:m>
                          <a:r>
                            <a:rPr lang="en-US" sz="2600" dirty="0">
                              <a:solidFill>
                                <a:srgbClr val="0033CC"/>
                              </a:solidFill>
                            </a:rPr>
                            <a:t>= </a:t>
                          </a:r>
                          <a14:m>
                            <m:oMath xmlns:m="http://schemas.openxmlformats.org/officeDocument/2006/math">
                              <m:acc>
                                <m:accPr>
                                  <m:chr m:val="̅"/>
                                  <m:ctrlPr>
                                    <a:rPr lang="en-US" sz="2600" i="1" smtClean="0">
                                      <a:solidFill>
                                        <a:srgbClr val="0033CC"/>
                                      </a:solidFill>
                                      <a:latin typeface="Cambria Math" panose="02040503050406030204" pitchFamily="18" charset="0"/>
                                    </a:rPr>
                                  </m:ctrlPr>
                                </m:accPr>
                                <m:e>
                                  <m:r>
                                    <a:rPr lang="en-US" sz="2600" b="0" i="1" smtClean="0">
                                      <a:solidFill>
                                        <a:srgbClr val="0033CC"/>
                                      </a:solidFill>
                                      <a:latin typeface="Cambria Math" panose="02040503050406030204" pitchFamily="18" charset="0"/>
                                    </a:rPr>
                                    <m:t>𝑥</m:t>
                                  </m:r>
                                  <m:r>
                                    <a:rPr lang="en-US" sz="2600" b="0" i="1" baseline="-25000" smtClean="0">
                                      <a:solidFill>
                                        <a:srgbClr val="0033CC"/>
                                      </a:solidFill>
                                      <a:latin typeface="Cambria Math" panose="02040503050406030204" pitchFamily="18" charset="0"/>
                                    </a:rPr>
                                    <m:t>1</m:t>
                                  </m:r>
                                </m:e>
                              </m:acc>
                            </m:oMath>
                          </a14:m>
                          <a:r>
                            <a:rPr lang="en-US" sz="2600" dirty="0">
                              <a:solidFill>
                                <a:srgbClr val="0033CC"/>
                              </a:solidFill>
                            </a:rPr>
                            <a:t> - </a:t>
                          </a:r>
                          <a14:m>
                            <m:oMath xmlns:m="http://schemas.openxmlformats.org/officeDocument/2006/math">
                              <m:acc>
                                <m:accPr>
                                  <m:chr m:val="̅"/>
                                  <m:ctrlPr>
                                    <a:rPr lang="en-US" sz="2600" i="1" smtClean="0">
                                      <a:solidFill>
                                        <a:srgbClr val="0033CC"/>
                                      </a:solidFill>
                                      <a:latin typeface="Cambria Math" panose="02040503050406030204" pitchFamily="18" charset="0"/>
                                    </a:rPr>
                                  </m:ctrlPr>
                                </m:accPr>
                                <m:e>
                                  <m:r>
                                    <a:rPr lang="en-US" sz="2600" b="0" i="1" smtClean="0">
                                      <a:solidFill>
                                        <a:srgbClr val="0033CC"/>
                                      </a:solidFill>
                                      <a:latin typeface="Cambria Math" panose="02040503050406030204" pitchFamily="18" charset="0"/>
                                    </a:rPr>
                                    <m:t>𝑥</m:t>
                                  </m:r>
                                  <m:r>
                                    <a:rPr lang="en-US" sz="2600" b="0" i="1" baseline="-25000" smtClean="0">
                                      <a:solidFill>
                                        <a:srgbClr val="0033CC"/>
                                      </a:solidFill>
                                      <a:latin typeface="Cambria Math" panose="02040503050406030204" pitchFamily="18" charset="0"/>
                                    </a:rPr>
                                    <m:t>2</m:t>
                                  </m:r>
                                </m:e>
                              </m:acc>
                            </m:oMath>
                          </a14:m>
                          <a:r>
                            <a:rPr lang="en-US" sz="2600" baseline="0" dirty="0"/>
                            <a:t>, </a:t>
                          </a:r>
                          <a:r>
                            <a:rPr lang="en-US" sz="2400" baseline="0" dirty="0"/>
                            <a:t>the different sample means of two ind. rand. samples</a:t>
                          </a:r>
                        </a:p>
                      </a:txBody>
                      <a:tcPr/>
                    </a:tc>
                    <a:extLst>
                      <a:ext uri="{0D108BD9-81ED-4DB2-BD59-A6C34878D82A}">
                        <a16:rowId xmlns:a16="http://schemas.microsoft.com/office/drawing/2014/main" val="2831538059"/>
                      </a:ext>
                    </a:extLst>
                  </a:tr>
                  <a:tr h="628217">
                    <a:tc>
                      <a:txBody>
                        <a:bodyPr/>
                        <a:lstStyle/>
                        <a:p>
                          <a:pPr algn="ctr"/>
                          <a:r>
                            <a:rPr lang="en-US" sz="2600" baseline="0" dirty="0">
                              <a:solidFill>
                                <a:srgbClr val="C00000"/>
                              </a:solidFill>
                            </a:rPr>
                            <a:t>p</a:t>
                          </a:r>
                          <a:r>
                            <a:rPr lang="en-US" sz="2600" baseline="-25000" dirty="0">
                              <a:solidFill>
                                <a:srgbClr val="C00000"/>
                              </a:solidFill>
                            </a:rPr>
                            <a:t>1</a:t>
                          </a:r>
                          <a:r>
                            <a:rPr lang="en-US" sz="2600" baseline="0" dirty="0">
                              <a:solidFill>
                                <a:srgbClr val="C00000"/>
                              </a:solidFill>
                            </a:rPr>
                            <a:t> – p</a:t>
                          </a:r>
                          <a:r>
                            <a:rPr lang="en-US" sz="2600" baseline="-25000" dirty="0">
                              <a:solidFill>
                                <a:srgbClr val="C00000"/>
                              </a:solidFill>
                            </a:rPr>
                            <a:t>2</a:t>
                          </a:r>
                          <a:r>
                            <a:rPr lang="en-US" sz="2600" baseline="0" dirty="0">
                              <a:solidFill>
                                <a:srgbClr val="C00000"/>
                              </a:solidFill>
                            </a:rPr>
                            <a:t> </a:t>
                          </a:r>
                        </a:p>
                      </a:txBody>
                      <a:tcPr/>
                    </a:tc>
                    <a:tc>
                      <a:txBody>
                        <a:bodyPr/>
                        <a:lstStyle/>
                        <a:p>
                          <a:pPr algn="ctr"/>
                          <a14:m>
                            <m:oMath xmlns:m="http://schemas.openxmlformats.org/officeDocument/2006/math">
                              <m:acc>
                                <m:accPr>
                                  <m:chr m:val="̂"/>
                                  <m:ctrlPr>
                                    <a:rPr lang="en-US" sz="2600" i="1" smtClean="0">
                                      <a:solidFill>
                                        <a:srgbClr val="0033CC"/>
                                      </a:solidFill>
                                      <a:latin typeface="Cambria Math" panose="02040503050406030204" pitchFamily="18" charset="0"/>
                                    </a:rPr>
                                  </m:ctrlPr>
                                </m:accPr>
                                <m:e>
                                  <m:r>
                                    <a:rPr lang="en-US" sz="2600" b="0" i="1" smtClean="0">
                                      <a:solidFill>
                                        <a:srgbClr val="0033CC"/>
                                      </a:solidFill>
                                      <a:latin typeface="Cambria Math" panose="02040503050406030204" pitchFamily="18" charset="0"/>
                                      <a:sym typeface="Symbol" panose="05050102010706020507" pitchFamily="18" charset="2"/>
                                    </a:rPr>
                                    <m:t>𝑝</m:t>
                                  </m:r>
                                  <m:r>
                                    <a:rPr lang="en-US" sz="2600" b="0" i="1" baseline="-25000" smtClean="0">
                                      <a:solidFill>
                                        <a:srgbClr val="0033CC"/>
                                      </a:solidFill>
                                      <a:latin typeface="Cambria Math" panose="02040503050406030204" pitchFamily="18" charset="0"/>
                                      <a:sym typeface="Symbol" panose="05050102010706020507" pitchFamily="18" charset="2"/>
                                    </a:rPr>
                                    <m:t>1</m:t>
                                  </m:r>
                                </m:e>
                              </m:acc>
                            </m:oMath>
                          </a14:m>
                          <a:r>
                            <a:rPr lang="en-US" sz="2600" baseline="0" dirty="0">
                              <a:solidFill>
                                <a:srgbClr val="0033CC"/>
                              </a:solidFill>
                            </a:rPr>
                            <a:t> - </a:t>
                          </a:r>
                          <a14:m>
                            <m:oMath xmlns:m="http://schemas.openxmlformats.org/officeDocument/2006/math">
                              <m:acc>
                                <m:accPr>
                                  <m:chr m:val="̂"/>
                                  <m:ctrlPr>
                                    <a:rPr lang="en-US" sz="2600" i="1" smtClean="0">
                                      <a:solidFill>
                                        <a:srgbClr val="0033CC"/>
                                      </a:solidFill>
                                      <a:latin typeface="Cambria Math" panose="02040503050406030204" pitchFamily="18" charset="0"/>
                                    </a:rPr>
                                  </m:ctrlPr>
                                </m:accPr>
                                <m:e>
                                  <m:r>
                                    <a:rPr lang="en-US" sz="2600" b="0" i="1" smtClean="0">
                                      <a:solidFill>
                                        <a:srgbClr val="0033CC"/>
                                      </a:solidFill>
                                      <a:latin typeface="Cambria Math" panose="02040503050406030204" pitchFamily="18" charset="0"/>
                                      <a:sym typeface="Symbol" panose="05050102010706020507" pitchFamily="18" charset="2"/>
                                    </a:rPr>
                                    <m:t>𝑝</m:t>
                                  </m:r>
                                  <m:r>
                                    <a:rPr lang="en-US" sz="2600" b="0" i="1" baseline="-25000" smtClean="0">
                                      <a:solidFill>
                                        <a:srgbClr val="0033CC"/>
                                      </a:solidFill>
                                      <a:latin typeface="Cambria Math" panose="02040503050406030204" pitchFamily="18" charset="0"/>
                                      <a:sym typeface="Symbol" panose="05050102010706020507" pitchFamily="18" charset="2"/>
                                    </a:rPr>
                                    <m:t>2</m:t>
                                  </m:r>
                                </m:e>
                              </m:acc>
                            </m:oMath>
                          </a14:m>
                          <a:r>
                            <a:rPr lang="en-US" sz="2600" baseline="0" dirty="0"/>
                            <a:t>, </a:t>
                          </a:r>
                          <a:r>
                            <a:rPr lang="en-US" sz="2400" baseline="0" dirty="0"/>
                            <a:t>the different sample proportions computed from two ind. rand. samples</a:t>
                          </a:r>
                        </a:p>
                      </a:txBody>
                      <a:tcPr/>
                    </a:tc>
                    <a:extLst>
                      <a:ext uri="{0D108BD9-81ED-4DB2-BD59-A6C34878D82A}">
                        <a16:rowId xmlns:a16="http://schemas.microsoft.com/office/drawing/2014/main" val="1594551586"/>
                      </a:ext>
                    </a:extLst>
                  </a:tr>
                </a:tbl>
              </a:graphicData>
            </a:graphic>
          </p:graphicFrame>
        </mc:Choice>
        <mc:Fallback xmlns="">
          <p:graphicFrame>
            <p:nvGraphicFramePr>
              <p:cNvPr id="4" name="Table 4">
                <a:extLst>
                  <a:ext uri="{FF2B5EF4-FFF2-40B4-BE49-F238E27FC236}">
                    <a16:creationId xmlns:a16="http://schemas.microsoft.com/office/drawing/2014/main" id="{DC14DEB7-90F5-48F6-B1A3-754CA86AA5ED}"/>
                  </a:ext>
                </a:extLst>
              </p:cNvPr>
              <p:cNvGraphicFramePr>
                <a:graphicFrameLocks noGrp="1"/>
              </p:cNvGraphicFramePr>
              <p:nvPr>
                <p:ph idx="1"/>
                <p:extLst>
                  <p:ext uri="{D42A27DB-BD31-4B8C-83A1-F6EECF244321}">
                    <p14:modId xmlns:p14="http://schemas.microsoft.com/office/powerpoint/2010/main" val="2024004092"/>
                  </p:ext>
                </p:extLst>
              </p:nvPr>
            </p:nvGraphicFramePr>
            <p:xfrm>
              <a:off x="1181100" y="1354121"/>
              <a:ext cx="9829800" cy="4475451"/>
            </p:xfrm>
            <a:graphic>
              <a:graphicData uri="http://schemas.openxmlformats.org/drawingml/2006/table">
                <a:tbl>
                  <a:tblPr firstRow="1" bandRow="1">
                    <a:tableStyleId>{5C22544A-7EE6-4342-B048-85BDC9FD1C3A}</a:tableStyleId>
                  </a:tblPr>
                  <a:tblGrid>
                    <a:gridCol w="3680351">
                      <a:extLst>
                        <a:ext uri="{9D8B030D-6E8A-4147-A177-3AD203B41FA5}">
                          <a16:colId xmlns:a16="http://schemas.microsoft.com/office/drawing/2014/main" val="43240199"/>
                        </a:ext>
                      </a:extLst>
                    </a:gridCol>
                    <a:gridCol w="6149449">
                      <a:extLst>
                        <a:ext uri="{9D8B030D-6E8A-4147-A177-3AD203B41FA5}">
                          <a16:colId xmlns:a16="http://schemas.microsoft.com/office/drawing/2014/main" val="4185047948"/>
                        </a:ext>
                      </a:extLst>
                    </a:gridCol>
                  </a:tblGrid>
                  <a:tr h="628217">
                    <a:tc>
                      <a:txBody>
                        <a:bodyPr/>
                        <a:lstStyle/>
                        <a:p>
                          <a:pPr algn="ctr"/>
                          <a:r>
                            <a:rPr lang="en-US" sz="2600" dirty="0"/>
                            <a:t>Population parameter</a:t>
                          </a:r>
                        </a:p>
                      </a:txBody>
                      <a:tcPr/>
                    </a:tc>
                    <a:tc>
                      <a:txBody>
                        <a:bodyPr/>
                        <a:lstStyle/>
                        <a:p>
                          <a:pPr algn="ctr"/>
                          <a:r>
                            <a:rPr lang="en-US" sz="2600" dirty="0"/>
                            <a:t>Estimate</a:t>
                          </a:r>
                        </a:p>
                      </a:txBody>
                      <a:tcPr/>
                    </a:tc>
                    <a:extLst>
                      <a:ext uri="{0D108BD9-81ED-4DB2-BD59-A6C34878D82A}">
                        <a16:rowId xmlns:a16="http://schemas.microsoft.com/office/drawing/2014/main" val="3018160943"/>
                      </a:ext>
                    </a:extLst>
                  </a:tr>
                  <a:tr h="628217">
                    <a:tc>
                      <a:txBody>
                        <a:bodyPr/>
                        <a:lstStyle/>
                        <a:p>
                          <a:pPr algn="ctr"/>
                          <a:r>
                            <a:rPr lang="en-US" sz="2600" dirty="0"/>
                            <a:t>Mean </a:t>
                          </a:r>
                          <a:r>
                            <a:rPr lang="en-US" sz="2600" dirty="0">
                              <a:solidFill>
                                <a:srgbClr val="C00000"/>
                              </a:solidFill>
                              <a:sym typeface="Symbol" panose="05050102010706020507" pitchFamily="18" charset="2"/>
                            </a:rPr>
                            <a:t></a:t>
                          </a:r>
                          <a:endParaRPr lang="en-US" sz="2600" dirty="0">
                            <a:solidFill>
                              <a:srgbClr val="C00000"/>
                            </a:solidFill>
                          </a:endParaRPr>
                        </a:p>
                      </a:txBody>
                      <a:tcPr/>
                    </a:tc>
                    <a:tc>
                      <a:txBody>
                        <a:bodyPr/>
                        <a:lstStyle/>
                        <a:p>
                          <a:endParaRPr lang="en-US"/>
                        </a:p>
                      </a:txBody>
                      <a:tcPr>
                        <a:blipFill>
                          <a:blip r:embed="rId2"/>
                          <a:stretch>
                            <a:fillRect l="-59901" t="-108738" r="-396" b="-535922"/>
                          </a:stretch>
                        </a:blipFill>
                      </a:tcPr>
                    </a:tc>
                    <a:extLst>
                      <a:ext uri="{0D108BD9-81ED-4DB2-BD59-A6C34878D82A}">
                        <a16:rowId xmlns:a16="http://schemas.microsoft.com/office/drawing/2014/main" val="2449052535"/>
                      </a:ext>
                    </a:extLst>
                  </a:tr>
                  <a:tr h="883920">
                    <a:tc>
                      <a:txBody>
                        <a:bodyPr/>
                        <a:lstStyle/>
                        <a:p>
                          <a:pPr algn="ctr"/>
                          <a:r>
                            <a:rPr lang="en-US" sz="2600" dirty="0">
                              <a:sym typeface="Symbol" panose="05050102010706020507" pitchFamily="18" charset="2"/>
                            </a:rPr>
                            <a:t>Variance </a:t>
                          </a:r>
                          <a:r>
                            <a:rPr lang="en-US" sz="2600" dirty="0">
                              <a:solidFill>
                                <a:srgbClr val="C00000"/>
                              </a:solidFill>
                              <a:sym typeface="Symbol" panose="05050102010706020507" pitchFamily="18" charset="2"/>
                            </a:rPr>
                            <a:t></a:t>
                          </a:r>
                          <a:r>
                            <a:rPr lang="en-US" sz="2600" baseline="30000" dirty="0">
                              <a:solidFill>
                                <a:srgbClr val="C00000"/>
                              </a:solidFill>
                              <a:sym typeface="Symbol" panose="05050102010706020507" pitchFamily="18" charset="2"/>
                            </a:rPr>
                            <a:t>2</a:t>
                          </a:r>
                          <a:endParaRPr lang="en-US" sz="2600" baseline="30000" dirty="0">
                            <a:solidFill>
                              <a:srgbClr val="C00000"/>
                            </a:solidFill>
                          </a:endParaRPr>
                        </a:p>
                      </a:txBody>
                      <a:tcPr/>
                    </a:tc>
                    <a:tc>
                      <a:txBody>
                        <a:bodyPr/>
                        <a:lstStyle/>
                        <a:p>
                          <a:endParaRPr lang="en-US"/>
                        </a:p>
                      </a:txBody>
                      <a:tcPr>
                        <a:blipFill>
                          <a:blip r:embed="rId2"/>
                          <a:stretch>
                            <a:fillRect l="-59901" t="-147260" r="-396" b="-278082"/>
                          </a:stretch>
                        </a:blipFill>
                      </a:tcPr>
                    </a:tc>
                    <a:extLst>
                      <a:ext uri="{0D108BD9-81ED-4DB2-BD59-A6C34878D82A}">
                        <a16:rowId xmlns:a16="http://schemas.microsoft.com/office/drawing/2014/main" val="3188007690"/>
                      </a:ext>
                    </a:extLst>
                  </a:tr>
                  <a:tr h="628217">
                    <a:tc>
                      <a:txBody>
                        <a:bodyPr/>
                        <a:lstStyle/>
                        <a:p>
                          <a:pPr algn="ctr"/>
                          <a:r>
                            <a:rPr lang="en-US" sz="2600" dirty="0"/>
                            <a:t>Proportion </a:t>
                          </a:r>
                          <a:r>
                            <a:rPr lang="en-US" sz="2600" dirty="0">
                              <a:solidFill>
                                <a:srgbClr val="C00000"/>
                              </a:solidFill>
                            </a:rPr>
                            <a:t>p</a:t>
                          </a:r>
                        </a:p>
                      </a:txBody>
                      <a:tcPr/>
                    </a:tc>
                    <a:tc>
                      <a:txBody>
                        <a:bodyPr/>
                        <a:lstStyle/>
                        <a:p>
                          <a:endParaRPr lang="en-US"/>
                        </a:p>
                      </a:txBody>
                      <a:tcPr>
                        <a:blipFill>
                          <a:blip r:embed="rId2"/>
                          <a:stretch>
                            <a:fillRect l="-59901" t="-350485" r="-396" b="-294175"/>
                          </a:stretch>
                        </a:blipFill>
                      </a:tcPr>
                    </a:tc>
                    <a:extLst>
                      <a:ext uri="{0D108BD9-81ED-4DB2-BD59-A6C34878D82A}">
                        <a16:rowId xmlns:a16="http://schemas.microsoft.com/office/drawing/2014/main" val="3635295128"/>
                      </a:ext>
                    </a:extLst>
                  </a:tr>
                  <a:tr h="853440">
                    <a:tc>
                      <a:txBody>
                        <a:bodyPr/>
                        <a:lstStyle/>
                        <a:p>
                          <a:pPr algn="ctr"/>
                          <a:r>
                            <a:rPr lang="en-US" sz="2600" dirty="0">
                              <a:solidFill>
                                <a:srgbClr val="C00000"/>
                              </a:solidFill>
                              <a:sym typeface="Symbol" panose="05050102010706020507" pitchFamily="18" charset="2"/>
                            </a:rPr>
                            <a:t></a:t>
                          </a:r>
                          <a:r>
                            <a:rPr lang="en-US" sz="2600" baseline="-25000" dirty="0">
                              <a:solidFill>
                                <a:srgbClr val="C00000"/>
                              </a:solidFill>
                              <a:sym typeface="Symbol" panose="05050102010706020507" pitchFamily="18" charset="2"/>
                            </a:rPr>
                            <a:t>1</a:t>
                          </a:r>
                          <a:r>
                            <a:rPr lang="en-US" sz="2600" dirty="0">
                              <a:solidFill>
                                <a:srgbClr val="C00000"/>
                              </a:solidFill>
                              <a:sym typeface="Symbol" panose="05050102010706020507" pitchFamily="18" charset="2"/>
                            </a:rPr>
                            <a:t> - </a:t>
                          </a:r>
                          <a:r>
                            <a:rPr lang="en-US" sz="2600" baseline="-25000" dirty="0">
                              <a:solidFill>
                                <a:srgbClr val="C00000"/>
                              </a:solidFill>
                              <a:sym typeface="Symbol" panose="05050102010706020507" pitchFamily="18" charset="2"/>
                            </a:rPr>
                            <a:t>2</a:t>
                          </a:r>
                          <a:endParaRPr lang="en-US" sz="2600" baseline="-25000" dirty="0">
                            <a:solidFill>
                              <a:srgbClr val="C00000"/>
                            </a:solidFill>
                          </a:endParaRPr>
                        </a:p>
                      </a:txBody>
                      <a:tcPr/>
                    </a:tc>
                    <a:tc>
                      <a:txBody>
                        <a:bodyPr/>
                        <a:lstStyle/>
                        <a:p>
                          <a:endParaRPr lang="en-US"/>
                        </a:p>
                      </a:txBody>
                      <a:tcPr>
                        <a:blipFill>
                          <a:blip r:embed="rId2"/>
                          <a:stretch>
                            <a:fillRect l="-59901" t="-331429" r="-396" b="-116429"/>
                          </a:stretch>
                        </a:blipFill>
                      </a:tcPr>
                    </a:tc>
                    <a:extLst>
                      <a:ext uri="{0D108BD9-81ED-4DB2-BD59-A6C34878D82A}">
                        <a16:rowId xmlns:a16="http://schemas.microsoft.com/office/drawing/2014/main" val="2831538059"/>
                      </a:ext>
                    </a:extLst>
                  </a:tr>
                  <a:tr h="853440">
                    <a:tc>
                      <a:txBody>
                        <a:bodyPr/>
                        <a:lstStyle/>
                        <a:p>
                          <a:pPr algn="ctr"/>
                          <a:r>
                            <a:rPr lang="en-US" sz="2600" baseline="0" dirty="0">
                              <a:solidFill>
                                <a:srgbClr val="C00000"/>
                              </a:solidFill>
                            </a:rPr>
                            <a:t>p</a:t>
                          </a:r>
                          <a:r>
                            <a:rPr lang="en-US" sz="2600" baseline="-25000" dirty="0">
                              <a:solidFill>
                                <a:srgbClr val="C00000"/>
                              </a:solidFill>
                            </a:rPr>
                            <a:t>1</a:t>
                          </a:r>
                          <a:r>
                            <a:rPr lang="en-US" sz="2600" baseline="0" dirty="0">
                              <a:solidFill>
                                <a:srgbClr val="C00000"/>
                              </a:solidFill>
                            </a:rPr>
                            <a:t> – p</a:t>
                          </a:r>
                          <a:r>
                            <a:rPr lang="en-US" sz="2600" baseline="-25000" dirty="0">
                              <a:solidFill>
                                <a:srgbClr val="C00000"/>
                              </a:solidFill>
                            </a:rPr>
                            <a:t>2</a:t>
                          </a:r>
                          <a:r>
                            <a:rPr lang="en-US" sz="2600" baseline="0" dirty="0">
                              <a:solidFill>
                                <a:srgbClr val="C00000"/>
                              </a:solidFill>
                            </a:rPr>
                            <a:t> </a:t>
                          </a:r>
                        </a:p>
                      </a:txBody>
                      <a:tcPr/>
                    </a:tc>
                    <a:tc>
                      <a:txBody>
                        <a:bodyPr/>
                        <a:lstStyle/>
                        <a:p>
                          <a:endParaRPr lang="en-US"/>
                        </a:p>
                      </a:txBody>
                      <a:tcPr>
                        <a:blipFill>
                          <a:blip r:embed="rId2"/>
                          <a:stretch>
                            <a:fillRect l="-59901" t="-431429" r="-396" b="-16429"/>
                          </a:stretch>
                        </a:blipFill>
                      </a:tcPr>
                    </a:tc>
                    <a:extLst>
                      <a:ext uri="{0D108BD9-81ED-4DB2-BD59-A6C34878D82A}">
                        <a16:rowId xmlns:a16="http://schemas.microsoft.com/office/drawing/2014/main" val="1594551586"/>
                      </a:ext>
                    </a:extLst>
                  </a:tr>
                </a:tbl>
              </a:graphicData>
            </a:graphic>
          </p:graphicFrame>
        </mc:Fallback>
      </mc:AlternateContent>
      <p:sp>
        <p:nvSpPr>
          <p:cNvPr id="3" name="Date Placeholder 2"/>
          <p:cNvSpPr>
            <a:spLocks noGrp="1"/>
          </p:cNvSpPr>
          <p:nvPr>
            <p:ph type="dt" sz="half" idx="10"/>
          </p:nvPr>
        </p:nvSpPr>
        <p:spPr/>
        <p:txBody>
          <a:bodyPr/>
          <a:lstStyle/>
          <a:p>
            <a:fld id="{B2C83CD2-B64A-4C1E-98E5-07093C228E58}" type="datetime1">
              <a:rPr lang="en-US" smtClean="0"/>
              <a:t>16/02/2022</a:t>
            </a:fld>
            <a:endParaRPr lang="en-US"/>
          </a:p>
        </p:txBody>
      </p:sp>
      <p:sp>
        <p:nvSpPr>
          <p:cNvPr id="5" name="Footer Placeholder 4"/>
          <p:cNvSpPr>
            <a:spLocks noGrp="1"/>
          </p:cNvSpPr>
          <p:nvPr>
            <p:ph type="ftr" sz="quarter" idx="11"/>
          </p:nvPr>
        </p:nvSpPr>
        <p:spPr/>
        <p:txBody>
          <a:bodyPr/>
          <a:lstStyle/>
          <a:p>
            <a:r>
              <a:rPr lang="en-US"/>
              <a:t>Chapter 7 - Sampling Distribution &amp; CLT</a:t>
            </a:r>
          </a:p>
        </p:txBody>
      </p:sp>
      <p:sp>
        <p:nvSpPr>
          <p:cNvPr id="6" name="Slide Number Placeholder 5"/>
          <p:cNvSpPr>
            <a:spLocks noGrp="1"/>
          </p:cNvSpPr>
          <p:nvPr>
            <p:ph type="sldNum" sz="quarter" idx="12"/>
          </p:nvPr>
        </p:nvSpPr>
        <p:spPr/>
        <p:txBody>
          <a:bodyPr/>
          <a:lstStyle/>
          <a:p>
            <a:fld id="{A8FE2697-CE0C-4788-A290-9ED28904161F}" type="slidenum">
              <a:rPr lang="en-US" smtClean="0"/>
              <a:t>7</a:t>
            </a:fld>
            <a:endParaRPr lang="en-US"/>
          </a:p>
        </p:txBody>
      </p:sp>
    </p:spTree>
    <p:extLst>
      <p:ext uri="{BB962C8B-B14F-4D97-AF65-F5344CB8AC3E}">
        <p14:creationId xmlns:p14="http://schemas.microsoft.com/office/powerpoint/2010/main" val="314323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45E2-641B-4782-B6F7-16639CAB76B6}"/>
              </a:ext>
            </a:extLst>
          </p:cNvPr>
          <p:cNvSpPr>
            <a:spLocks noGrp="1"/>
          </p:cNvSpPr>
          <p:nvPr>
            <p:ph type="title"/>
          </p:nvPr>
        </p:nvSpPr>
        <p:spPr/>
        <p:txBody>
          <a:bodyPr/>
          <a:lstStyle/>
          <a:p>
            <a:r>
              <a:rPr lang="en-US" dirty="0"/>
              <a:t>Example</a:t>
            </a:r>
          </a:p>
        </p:txBody>
      </p:sp>
      <p:grpSp>
        <p:nvGrpSpPr>
          <p:cNvPr id="39" name="Group 38">
            <a:extLst>
              <a:ext uri="{FF2B5EF4-FFF2-40B4-BE49-F238E27FC236}">
                <a16:creationId xmlns:a16="http://schemas.microsoft.com/office/drawing/2014/main" id="{D5B27A3D-A63F-4653-A487-C8A096330B5E}"/>
              </a:ext>
            </a:extLst>
          </p:cNvPr>
          <p:cNvGrpSpPr/>
          <p:nvPr/>
        </p:nvGrpSpPr>
        <p:grpSpPr>
          <a:xfrm>
            <a:off x="1143000" y="2921339"/>
            <a:ext cx="4819425" cy="1897281"/>
            <a:chOff x="1415679" y="3481440"/>
            <a:chExt cx="3815157" cy="2158690"/>
          </a:xfrm>
        </p:grpSpPr>
        <p:sp>
          <p:nvSpPr>
            <p:cNvPr id="33" name="TextBox 32">
              <a:extLst>
                <a:ext uri="{FF2B5EF4-FFF2-40B4-BE49-F238E27FC236}">
                  <a16:creationId xmlns:a16="http://schemas.microsoft.com/office/drawing/2014/main" id="{C214D5E1-D6C8-40F2-87DD-077A3A8C97C3}"/>
                </a:ext>
              </a:extLst>
            </p:cNvPr>
            <p:cNvSpPr txBox="1"/>
            <p:nvPr/>
          </p:nvSpPr>
          <p:spPr>
            <a:xfrm>
              <a:off x="1415679" y="3784164"/>
              <a:ext cx="3815157" cy="1855966"/>
            </a:xfrm>
            <a:prstGeom prst="rect">
              <a:avLst/>
            </a:prstGeom>
            <a:solidFill>
              <a:schemeClr val="bg1">
                <a:lumMod val="65000"/>
              </a:schemeClr>
            </a:solidFill>
            <a:ln>
              <a:solidFill>
                <a:srgbClr val="C00000"/>
              </a:solidFill>
            </a:ln>
          </p:spPr>
          <p:txBody>
            <a:bodyPr wrap="square" rtlCol="0">
              <a:spAutoFit/>
            </a:bodyPr>
            <a:lstStyle/>
            <a:p>
              <a:r>
                <a:rPr lang="en-US" sz="2000" dirty="0"/>
                <a:t>Sample S1</a:t>
              </a:r>
            </a:p>
            <a:p>
              <a:endParaRPr lang="en-US" sz="2000" dirty="0"/>
            </a:p>
            <a:p>
              <a:r>
                <a:rPr lang="en-US" altLang="en-US" sz="2000" dirty="0"/>
                <a:t>Weight: 1.2, 3.0, 2.3, 1.0; 1.9; 2.1; 1.4; 2.2; 0.7; 1.3; 0.5; 0.8; 2.3; 3.3; 4.1; 3.5; 2.7; 1.3; 3.0; 1.4</a:t>
              </a:r>
              <a:endParaRPr lang="en-US" sz="2000" dirty="0"/>
            </a:p>
          </p:txBody>
        </p:sp>
        <p:sp>
          <p:nvSpPr>
            <p:cNvPr id="35" name="TextBox 34">
              <a:extLst>
                <a:ext uri="{FF2B5EF4-FFF2-40B4-BE49-F238E27FC236}">
                  <a16:creationId xmlns:a16="http://schemas.microsoft.com/office/drawing/2014/main" id="{2606AE93-FD46-40A0-B1CC-C4D84EE852D5}"/>
                </a:ext>
              </a:extLst>
            </p:cNvPr>
            <p:cNvSpPr txBox="1"/>
            <p:nvPr/>
          </p:nvSpPr>
          <p:spPr>
            <a:xfrm>
              <a:off x="2955564" y="3492795"/>
              <a:ext cx="761747" cy="784830"/>
            </a:xfrm>
            <a:prstGeom prst="rect">
              <a:avLst/>
            </a:prstGeom>
            <a:noFill/>
          </p:spPr>
          <p:txBody>
            <a:bodyPr wrap="none" rtlCol="0">
              <a:spAutoFit/>
            </a:bodyPr>
            <a:lstStyle/>
            <a:p>
              <a:r>
                <a:rPr lang="en-US" sz="4500" dirty="0">
                  <a:solidFill>
                    <a:schemeClr val="bg1"/>
                  </a:solidFill>
                  <a:sym typeface="Webdings" panose="05030102010509060703" pitchFamily="18" charset="2"/>
                </a:rPr>
                <a:t></a:t>
              </a:r>
              <a:endParaRPr lang="en-US" sz="4500" dirty="0">
                <a:solidFill>
                  <a:schemeClr val="bg1"/>
                </a:solidFill>
              </a:endParaRPr>
            </a:p>
          </p:txBody>
        </p:sp>
        <p:sp>
          <p:nvSpPr>
            <p:cNvPr id="36" name="TextBox 35">
              <a:extLst>
                <a:ext uri="{FF2B5EF4-FFF2-40B4-BE49-F238E27FC236}">
                  <a16:creationId xmlns:a16="http://schemas.microsoft.com/office/drawing/2014/main" id="{3CFF3329-00C2-4C5B-98E1-9A9FE5E51D6B}"/>
                </a:ext>
              </a:extLst>
            </p:cNvPr>
            <p:cNvSpPr txBox="1"/>
            <p:nvPr/>
          </p:nvSpPr>
          <p:spPr>
            <a:xfrm>
              <a:off x="3496118" y="3481440"/>
              <a:ext cx="761747" cy="784830"/>
            </a:xfrm>
            <a:prstGeom prst="rect">
              <a:avLst/>
            </a:prstGeom>
            <a:noFill/>
          </p:spPr>
          <p:txBody>
            <a:bodyPr wrap="none" rtlCol="0">
              <a:spAutoFit/>
            </a:bodyPr>
            <a:lstStyle/>
            <a:p>
              <a:r>
                <a:rPr lang="en-US" sz="4500" dirty="0">
                  <a:solidFill>
                    <a:schemeClr val="bg1"/>
                  </a:solidFill>
                  <a:sym typeface="Webdings" panose="05030102010509060703" pitchFamily="18" charset="2"/>
                </a:rPr>
                <a:t></a:t>
              </a:r>
              <a:endParaRPr lang="en-US" sz="4500" dirty="0">
                <a:solidFill>
                  <a:schemeClr val="bg1"/>
                </a:solidFill>
              </a:endParaRPr>
            </a:p>
          </p:txBody>
        </p:sp>
      </p:grpSp>
      <p:grpSp>
        <p:nvGrpSpPr>
          <p:cNvPr id="40" name="Group 39">
            <a:extLst>
              <a:ext uri="{FF2B5EF4-FFF2-40B4-BE49-F238E27FC236}">
                <a16:creationId xmlns:a16="http://schemas.microsoft.com/office/drawing/2014/main" id="{87581D1A-A6EE-4B5F-B798-260273C95793}"/>
              </a:ext>
            </a:extLst>
          </p:cNvPr>
          <p:cNvGrpSpPr/>
          <p:nvPr/>
        </p:nvGrpSpPr>
        <p:grpSpPr>
          <a:xfrm>
            <a:off x="6256735" y="2936551"/>
            <a:ext cx="5005377" cy="1853761"/>
            <a:chOff x="6793176" y="3492182"/>
            <a:chExt cx="3309265" cy="2384191"/>
          </a:xfrm>
        </p:grpSpPr>
        <p:sp>
          <p:nvSpPr>
            <p:cNvPr id="34" name="TextBox 33">
              <a:extLst>
                <a:ext uri="{FF2B5EF4-FFF2-40B4-BE49-F238E27FC236}">
                  <a16:creationId xmlns:a16="http://schemas.microsoft.com/office/drawing/2014/main" id="{E2943C86-156F-4119-9BF8-E40F52341CD3}"/>
                </a:ext>
              </a:extLst>
            </p:cNvPr>
            <p:cNvSpPr txBox="1"/>
            <p:nvPr/>
          </p:nvSpPr>
          <p:spPr>
            <a:xfrm>
              <a:off x="6793176" y="3784164"/>
              <a:ext cx="3309265" cy="2092209"/>
            </a:xfrm>
            <a:prstGeom prst="rect">
              <a:avLst/>
            </a:prstGeom>
            <a:solidFill>
              <a:schemeClr val="accent6">
                <a:lumMod val="20000"/>
                <a:lumOff val="80000"/>
              </a:schemeClr>
            </a:solidFill>
            <a:ln>
              <a:solidFill>
                <a:srgbClr val="C00000"/>
              </a:solidFill>
            </a:ln>
          </p:spPr>
          <p:txBody>
            <a:bodyPr wrap="square" rtlCol="0">
              <a:spAutoFit/>
            </a:bodyPr>
            <a:lstStyle/>
            <a:p>
              <a:r>
                <a:rPr lang="en-US" sz="2000" dirty="0"/>
                <a:t>Sample S2</a:t>
              </a:r>
            </a:p>
            <a:p>
              <a:endParaRPr lang="en-US" sz="2000" dirty="0"/>
            </a:p>
            <a:p>
              <a:r>
                <a:rPr lang="en-US" altLang="en-US" sz="2000" dirty="0"/>
                <a:t>Weight: 1.0, 2.3, 1.3; 1.5; 0.3; 1.6; 2.3; 2.6; 3.3; 4.2; 0.8; 2.8; 3.7; 0.5; 4.1; 3.3; 2.1; 3.6; 1.8; 2.1</a:t>
              </a:r>
              <a:endParaRPr lang="en-US" sz="2000" dirty="0"/>
            </a:p>
          </p:txBody>
        </p:sp>
        <p:sp>
          <p:nvSpPr>
            <p:cNvPr id="37" name="TextBox 36">
              <a:extLst>
                <a:ext uri="{FF2B5EF4-FFF2-40B4-BE49-F238E27FC236}">
                  <a16:creationId xmlns:a16="http://schemas.microsoft.com/office/drawing/2014/main" id="{432525DC-A1F5-448F-B44A-CF370359239C}"/>
                </a:ext>
              </a:extLst>
            </p:cNvPr>
            <p:cNvSpPr txBox="1"/>
            <p:nvPr/>
          </p:nvSpPr>
          <p:spPr>
            <a:xfrm>
              <a:off x="7925790" y="3492182"/>
              <a:ext cx="761747" cy="784830"/>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sp>
          <p:nvSpPr>
            <p:cNvPr id="38" name="TextBox 37">
              <a:extLst>
                <a:ext uri="{FF2B5EF4-FFF2-40B4-BE49-F238E27FC236}">
                  <a16:creationId xmlns:a16="http://schemas.microsoft.com/office/drawing/2014/main" id="{4F10C1EC-18EC-4403-B819-93255B834546}"/>
                </a:ext>
              </a:extLst>
            </p:cNvPr>
            <p:cNvSpPr txBox="1"/>
            <p:nvPr/>
          </p:nvSpPr>
          <p:spPr>
            <a:xfrm>
              <a:off x="8421374" y="3497332"/>
              <a:ext cx="761747" cy="784830"/>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grpSp>
      <p:sp>
        <p:nvSpPr>
          <p:cNvPr id="41" name="TextBox 40">
            <a:extLst>
              <a:ext uri="{FF2B5EF4-FFF2-40B4-BE49-F238E27FC236}">
                <a16:creationId xmlns:a16="http://schemas.microsoft.com/office/drawing/2014/main" id="{49232FBC-0171-4A63-9385-547D71B9A0C1}"/>
              </a:ext>
            </a:extLst>
          </p:cNvPr>
          <p:cNvSpPr txBox="1"/>
          <p:nvPr/>
        </p:nvSpPr>
        <p:spPr>
          <a:xfrm>
            <a:off x="838200" y="4893624"/>
            <a:ext cx="10515600" cy="1107996"/>
          </a:xfrm>
          <a:prstGeom prst="rect">
            <a:avLst/>
          </a:prstGeom>
          <a:noFill/>
        </p:spPr>
        <p:txBody>
          <a:bodyPr wrap="square" rtlCol="0">
            <a:spAutoFit/>
          </a:bodyPr>
          <a:lstStyle/>
          <a:p>
            <a:r>
              <a:rPr lang="en-US" altLang="en-US" sz="2200" dirty="0"/>
              <a:t>1) Estimated average weight, variance, standard deviation in each pond.</a:t>
            </a:r>
            <a:br>
              <a:rPr lang="en-US" altLang="en-US" sz="2200" dirty="0"/>
            </a:br>
            <a:r>
              <a:rPr lang="en-US" altLang="en-US" sz="2200" dirty="0"/>
              <a:t>2) Compare the weight average, variance, standard deviation of the number of fish in two ponds.</a:t>
            </a:r>
            <a:endParaRPr lang="en-US" sz="2200" dirty="0"/>
          </a:p>
        </p:txBody>
      </p:sp>
      <p:grpSp>
        <p:nvGrpSpPr>
          <p:cNvPr id="15" name="Group 14">
            <a:extLst>
              <a:ext uri="{FF2B5EF4-FFF2-40B4-BE49-F238E27FC236}">
                <a16:creationId xmlns:a16="http://schemas.microsoft.com/office/drawing/2014/main" id="{3BA423BF-81AE-43DD-9193-25F1C234853D}"/>
              </a:ext>
            </a:extLst>
          </p:cNvPr>
          <p:cNvGrpSpPr/>
          <p:nvPr/>
        </p:nvGrpSpPr>
        <p:grpSpPr>
          <a:xfrm>
            <a:off x="7302351" y="1145580"/>
            <a:ext cx="2785623" cy="1994110"/>
            <a:chOff x="7102187" y="1162178"/>
            <a:chExt cx="2785623" cy="1994110"/>
          </a:xfrm>
        </p:grpSpPr>
        <p:sp>
          <p:nvSpPr>
            <p:cNvPr id="5" name="Oval 4">
              <a:extLst>
                <a:ext uri="{FF2B5EF4-FFF2-40B4-BE49-F238E27FC236}">
                  <a16:creationId xmlns:a16="http://schemas.microsoft.com/office/drawing/2014/main" id="{64072EEA-AA3C-4A44-8334-7BF79510BF67}"/>
                </a:ext>
              </a:extLst>
            </p:cNvPr>
            <p:cNvSpPr/>
            <p:nvPr/>
          </p:nvSpPr>
          <p:spPr>
            <a:xfrm>
              <a:off x="7102187" y="1570617"/>
              <a:ext cx="2774372" cy="82088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33CC"/>
                </a:solidFill>
              </a:endParaRPr>
            </a:p>
          </p:txBody>
        </p:sp>
        <p:sp>
          <p:nvSpPr>
            <p:cNvPr id="7" name="TextBox 6">
              <a:extLst>
                <a:ext uri="{FF2B5EF4-FFF2-40B4-BE49-F238E27FC236}">
                  <a16:creationId xmlns:a16="http://schemas.microsoft.com/office/drawing/2014/main" id="{96E008F9-2E7D-47F4-8D63-BECDD45704AD}"/>
                </a:ext>
              </a:extLst>
            </p:cNvPr>
            <p:cNvSpPr txBox="1"/>
            <p:nvPr/>
          </p:nvSpPr>
          <p:spPr>
            <a:xfrm>
              <a:off x="7275368" y="1162178"/>
              <a:ext cx="2435282" cy="369332"/>
            </a:xfrm>
            <a:prstGeom prst="rect">
              <a:avLst/>
            </a:prstGeom>
            <a:noFill/>
          </p:spPr>
          <p:txBody>
            <a:bodyPr wrap="none" rtlCol="0">
              <a:spAutoFit/>
            </a:bodyPr>
            <a:lstStyle/>
            <a:p>
              <a:r>
                <a:rPr lang="en-US" dirty="0">
                  <a:solidFill>
                    <a:srgbClr val="0033CC"/>
                  </a:solidFill>
                </a:rPr>
                <a:t>Pond 2 = population 2</a:t>
              </a:r>
            </a:p>
          </p:txBody>
        </p:sp>
        <p:sp>
          <p:nvSpPr>
            <p:cNvPr id="21" name="TextBox 20">
              <a:extLst>
                <a:ext uri="{FF2B5EF4-FFF2-40B4-BE49-F238E27FC236}">
                  <a16:creationId xmlns:a16="http://schemas.microsoft.com/office/drawing/2014/main" id="{259DE778-7093-4838-800C-D39260C3FFFA}"/>
                </a:ext>
              </a:extLst>
            </p:cNvPr>
            <p:cNvSpPr txBox="1"/>
            <p:nvPr/>
          </p:nvSpPr>
          <p:spPr>
            <a:xfrm>
              <a:off x="7275368" y="1570617"/>
              <a:ext cx="761747" cy="784830"/>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sp>
          <p:nvSpPr>
            <p:cNvPr id="22" name="TextBox 21">
              <a:extLst>
                <a:ext uri="{FF2B5EF4-FFF2-40B4-BE49-F238E27FC236}">
                  <a16:creationId xmlns:a16="http://schemas.microsoft.com/office/drawing/2014/main" id="{B7626301-DA60-4669-9B9D-7190A2D5FE32}"/>
                </a:ext>
              </a:extLst>
            </p:cNvPr>
            <p:cNvSpPr txBox="1"/>
            <p:nvPr/>
          </p:nvSpPr>
          <p:spPr>
            <a:xfrm>
              <a:off x="9126063" y="1570617"/>
              <a:ext cx="761747" cy="784830"/>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sp>
          <p:nvSpPr>
            <p:cNvPr id="23" name="TextBox 22">
              <a:extLst>
                <a:ext uri="{FF2B5EF4-FFF2-40B4-BE49-F238E27FC236}">
                  <a16:creationId xmlns:a16="http://schemas.microsoft.com/office/drawing/2014/main" id="{93B6AAEB-6D73-49F7-8AA2-AEF0CF492A69}"/>
                </a:ext>
              </a:extLst>
            </p:cNvPr>
            <p:cNvSpPr txBox="1"/>
            <p:nvPr/>
          </p:nvSpPr>
          <p:spPr>
            <a:xfrm>
              <a:off x="7222925" y="1397136"/>
              <a:ext cx="761747" cy="784830"/>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sp>
          <p:nvSpPr>
            <p:cNvPr id="24" name="TextBox 23">
              <a:extLst>
                <a:ext uri="{FF2B5EF4-FFF2-40B4-BE49-F238E27FC236}">
                  <a16:creationId xmlns:a16="http://schemas.microsoft.com/office/drawing/2014/main" id="{E28D2CDC-8A73-4E05-A5BB-780F0F168691}"/>
                </a:ext>
              </a:extLst>
            </p:cNvPr>
            <p:cNvSpPr txBox="1"/>
            <p:nvPr/>
          </p:nvSpPr>
          <p:spPr>
            <a:xfrm>
              <a:off x="8093067" y="1600878"/>
              <a:ext cx="761747" cy="784830"/>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sp>
          <p:nvSpPr>
            <p:cNvPr id="25" name="TextBox 24">
              <a:extLst>
                <a:ext uri="{FF2B5EF4-FFF2-40B4-BE49-F238E27FC236}">
                  <a16:creationId xmlns:a16="http://schemas.microsoft.com/office/drawing/2014/main" id="{706E9247-440D-4059-A07D-DFD598275B74}"/>
                </a:ext>
              </a:extLst>
            </p:cNvPr>
            <p:cNvSpPr txBox="1"/>
            <p:nvPr/>
          </p:nvSpPr>
          <p:spPr>
            <a:xfrm>
              <a:off x="8694971" y="1549536"/>
              <a:ext cx="761747" cy="784830"/>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sp>
          <p:nvSpPr>
            <p:cNvPr id="26" name="TextBox 25">
              <a:extLst>
                <a:ext uri="{FF2B5EF4-FFF2-40B4-BE49-F238E27FC236}">
                  <a16:creationId xmlns:a16="http://schemas.microsoft.com/office/drawing/2014/main" id="{36597E1B-6151-47D3-A49B-31EF43750450}"/>
                </a:ext>
              </a:extLst>
            </p:cNvPr>
            <p:cNvSpPr txBox="1"/>
            <p:nvPr/>
          </p:nvSpPr>
          <p:spPr>
            <a:xfrm>
              <a:off x="8719473" y="1358345"/>
              <a:ext cx="761747" cy="784830"/>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sp>
          <p:nvSpPr>
            <p:cNvPr id="27" name="TextBox 26">
              <a:extLst>
                <a:ext uri="{FF2B5EF4-FFF2-40B4-BE49-F238E27FC236}">
                  <a16:creationId xmlns:a16="http://schemas.microsoft.com/office/drawing/2014/main" id="{0585F872-2C55-4ACF-8521-84B477A9EB81}"/>
                </a:ext>
              </a:extLst>
            </p:cNvPr>
            <p:cNvSpPr txBox="1"/>
            <p:nvPr/>
          </p:nvSpPr>
          <p:spPr>
            <a:xfrm>
              <a:off x="7799653" y="1361084"/>
              <a:ext cx="761747" cy="784830"/>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sp>
          <p:nvSpPr>
            <p:cNvPr id="31" name="Arrow: Right 30">
              <a:extLst>
                <a:ext uri="{FF2B5EF4-FFF2-40B4-BE49-F238E27FC236}">
                  <a16:creationId xmlns:a16="http://schemas.microsoft.com/office/drawing/2014/main" id="{1A5F8B5C-65F2-4DFA-A0D5-FA8AFFB92D7B}"/>
                </a:ext>
              </a:extLst>
            </p:cNvPr>
            <p:cNvSpPr/>
            <p:nvPr/>
          </p:nvSpPr>
          <p:spPr>
            <a:xfrm rot="5400000">
              <a:off x="8110103" y="2638616"/>
              <a:ext cx="758541" cy="276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CFE2ED1-03A6-4A74-92E1-CF5858059FF7}"/>
                </a:ext>
              </a:extLst>
            </p:cNvPr>
            <p:cNvSpPr txBox="1"/>
            <p:nvPr/>
          </p:nvSpPr>
          <p:spPr>
            <a:xfrm>
              <a:off x="7665234" y="1789551"/>
              <a:ext cx="761747" cy="784830"/>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sp>
          <p:nvSpPr>
            <p:cNvPr id="43" name="TextBox 42">
              <a:extLst>
                <a:ext uri="{FF2B5EF4-FFF2-40B4-BE49-F238E27FC236}">
                  <a16:creationId xmlns:a16="http://schemas.microsoft.com/office/drawing/2014/main" id="{347DBADF-EB37-4E22-8C7D-8CEEBE3486E7}"/>
                </a:ext>
              </a:extLst>
            </p:cNvPr>
            <p:cNvSpPr txBox="1"/>
            <p:nvPr/>
          </p:nvSpPr>
          <p:spPr>
            <a:xfrm>
              <a:off x="8381030" y="1429331"/>
              <a:ext cx="761747" cy="784830"/>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grpSp>
      <p:grpSp>
        <p:nvGrpSpPr>
          <p:cNvPr id="3" name="Group 2">
            <a:extLst>
              <a:ext uri="{FF2B5EF4-FFF2-40B4-BE49-F238E27FC236}">
                <a16:creationId xmlns:a16="http://schemas.microsoft.com/office/drawing/2014/main" id="{2E9165C4-7B93-4C7D-AEDD-E0E552781798}"/>
              </a:ext>
            </a:extLst>
          </p:cNvPr>
          <p:cNvGrpSpPr/>
          <p:nvPr/>
        </p:nvGrpSpPr>
        <p:grpSpPr>
          <a:xfrm>
            <a:off x="2104840" y="1140607"/>
            <a:ext cx="2774372" cy="2015682"/>
            <a:chOff x="2185554" y="1141413"/>
            <a:chExt cx="2774372" cy="2015682"/>
          </a:xfrm>
        </p:grpSpPr>
        <p:sp>
          <p:nvSpPr>
            <p:cNvPr id="4" name="Oval 3">
              <a:extLst>
                <a:ext uri="{FF2B5EF4-FFF2-40B4-BE49-F238E27FC236}">
                  <a16:creationId xmlns:a16="http://schemas.microsoft.com/office/drawing/2014/main" id="{C750A2FC-51D8-486E-9B64-4725F4E1D966}"/>
                </a:ext>
              </a:extLst>
            </p:cNvPr>
            <p:cNvSpPr/>
            <p:nvPr/>
          </p:nvSpPr>
          <p:spPr>
            <a:xfrm>
              <a:off x="2185554" y="1570617"/>
              <a:ext cx="2774372" cy="820882"/>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1B57A6A-CD94-4E78-8A99-53931356C372}"/>
                </a:ext>
              </a:extLst>
            </p:cNvPr>
            <p:cNvSpPr txBox="1"/>
            <p:nvPr/>
          </p:nvSpPr>
          <p:spPr>
            <a:xfrm>
              <a:off x="2212221" y="1141413"/>
              <a:ext cx="2435282" cy="369332"/>
            </a:xfrm>
            <a:prstGeom prst="rect">
              <a:avLst/>
            </a:prstGeom>
            <a:noFill/>
          </p:spPr>
          <p:txBody>
            <a:bodyPr wrap="none" rtlCol="0">
              <a:spAutoFit/>
            </a:bodyPr>
            <a:lstStyle/>
            <a:p>
              <a:r>
                <a:rPr lang="en-US" dirty="0"/>
                <a:t>Pond 1 = population 1</a:t>
              </a:r>
            </a:p>
          </p:txBody>
        </p:sp>
        <p:sp>
          <p:nvSpPr>
            <p:cNvPr id="8" name="TextBox 7">
              <a:extLst>
                <a:ext uri="{FF2B5EF4-FFF2-40B4-BE49-F238E27FC236}">
                  <a16:creationId xmlns:a16="http://schemas.microsoft.com/office/drawing/2014/main" id="{E7907EDD-9464-43C0-B536-70AF2D9A1D5E}"/>
                </a:ext>
              </a:extLst>
            </p:cNvPr>
            <p:cNvSpPr txBox="1"/>
            <p:nvPr/>
          </p:nvSpPr>
          <p:spPr>
            <a:xfrm>
              <a:off x="2195732" y="1490636"/>
              <a:ext cx="761747" cy="784830"/>
            </a:xfrm>
            <a:prstGeom prst="rect">
              <a:avLst/>
            </a:prstGeom>
            <a:noFill/>
          </p:spPr>
          <p:txBody>
            <a:bodyPr wrap="none" rtlCol="0">
              <a:spAutoFit/>
            </a:bodyPr>
            <a:lstStyle/>
            <a:p>
              <a:r>
                <a:rPr lang="en-US" sz="4500" dirty="0">
                  <a:solidFill>
                    <a:schemeClr val="bg1"/>
                  </a:solidFill>
                  <a:sym typeface="Webdings" panose="05030102010509060703" pitchFamily="18" charset="2"/>
                </a:rPr>
                <a:t></a:t>
              </a:r>
              <a:endParaRPr lang="en-US" sz="4500" dirty="0">
                <a:solidFill>
                  <a:schemeClr val="bg1"/>
                </a:solidFill>
              </a:endParaRPr>
            </a:p>
          </p:txBody>
        </p:sp>
        <p:sp>
          <p:nvSpPr>
            <p:cNvPr id="9" name="TextBox 8">
              <a:extLst>
                <a:ext uri="{FF2B5EF4-FFF2-40B4-BE49-F238E27FC236}">
                  <a16:creationId xmlns:a16="http://schemas.microsoft.com/office/drawing/2014/main" id="{45048D20-DF8F-401A-BE3D-8B131E43C510}"/>
                </a:ext>
              </a:extLst>
            </p:cNvPr>
            <p:cNvSpPr txBox="1"/>
            <p:nvPr/>
          </p:nvSpPr>
          <p:spPr>
            <a:xfrm>
              <a:off x="2668115" y="1374602"/>
              <a:ext cx="761747" cy="784830"/>
            </a:xfrm>
            <a:prstGeom prst="rect">
              <a:avLst/>
            </a:prstGeom>
            <a:noFill/>
          </p:spPr>
          <p:txBody>
            <a:bodyPr wrap="none" rtlCol="0">
              <a:spAutoFit/>
            </a:bodyPr>
            <a:lstStyle/>
            <a:p>
              <a:r>
                <a:rPr lang="en-US" sz="4500" dirty="0">
                  <a:solidFill>
                    <a:schemeClr val="bg1"/>
                  </a:solidFill>
                  <a:sym typeface="Webdings" panose="05030102010509060703" pitchFamily="18" charset="2"/>
                </a:rPr>
                <a:t></a:t>
              </a:r>
              <a:endParaRPr lang="en-US" sz="4500" dirty="0">
                <a:solidFill>
                  <a:schemeClr val="bg1"/>
                </a:solidFill>
              </a:endParaRPr>
            </a:p>
          </p:txBody>
        </p:sp>
        <p:sp>
          <p:nvSpPr>
            <p:cNvPr id="10" name="TextBox 9">
              <a:extLst>
                <a:ext uri="{FF2B5EF4-FFF2-40B4-BE49-F238E27FC236}">
                  <a16:creationId xmlns:a16="http://schemas.microsoft.com/office/drawing/2014/main" id="{AC803484-B63F-41D6-9523-665EBABE5659}"/>
                </a:ext>
              </a:extLst>
            </p:cNvPr>
            <p:cNvSpPr txBox="1"/>
            <p:nvPr/>
          </p:nvSpPr>
          <p:spPr>
            <a:xfrm>
              <a:off x="2966847" y="1612558"/>
              <a:ext cx="761747" cy="784830"/>
            </a:xfrm>
            <a:prstGeom prst="rect">
              <a:avLst/>
            </a:prstGeom>
            <a:noFill/>
          </p:spPr>
          <p:txBody>
            <a:bodyPr wrap="none" rtlCol="0">
              <a:spAutoFit/>
            </a:bodyPr>
            <a:lstStyle/>
            <a:p>
              <a:r>
                <a:rPr lang="en-US" sz="4500" dirty="0">
                  <a:solidFill>
                    <a:schemeClr val="bg1"/>
                  </a:solidFill>
                  <a:sym typeface="Webdings" panose="05030102010509060703" pitchFamily="18" charset="2"/>
                </a:rPr>
                <a:t></a:t>
              </a:r>
              <a:endParaRPr lang="en-US" sz="4500" dirty="0">
                <a:solidFill>
                  <a:schemeClr val="bg1"/>
                </a:solidFill>
              </a:endParaRPr>
            </a:p>
          </p:txBody>
        </p:sp>
        <p:sp>
          <p:nvSpPr>
            <p:cNvPr id="11" name="TextBox 10">
              <a:extLst>
                <a:ext uri="{FF2B5EF4-FFF2-40B4-BE49-F238E27FC236}">
                  <a16:creationId xmlns:a16="http://schemas.microsoft.com/office/drawing/2014/main" id="{DFC21876-DF30-43B3-B251-C8481D4FC306}"/>
                </a:ext>
              </a:extLst>
            </p:cNvPr>
            <p:cNvSpPr txBox="1"/>
            <p:nvPr/>
          </p:nvSpPr>
          <p:spPr>
            <a:xfrm>
              <a:off x="3665640" y="1759069"/>
              <a:ext cx="761747" cy="784830"/>
            </a:xfrm>
            <a:prstGeom prst="rect">
              <a:avLst/>
            </a:prstGeom>
            <a:noFill/>
          </p:spPr>
          <p:txBody>
            <a:bodyPr wrap="none" rtlCol="0">
              <a:spAutoFit/>
            </a:bodyPr>
            <a:lstStyle/>
            <a:p>
              <a:r>
                <a:rPr lang="en-US" sz="4500" dirty="0">
                  <a:solidFill>
                    <a:schemeClr val="bg1"/>
                  </a:solidFill>
                  <a:sym typeface="Webdings" panose="05030102010509060703" pitchFamily="18" charset="2"/>
                </a:rPr>
                <a:t></a:t>
              </a:r>
              <a:endParaRPr lang="en-US" sz="4500" dirty="0">
                <a:solidFill>
                  <a:schemeClr val="bg1"/>
                </a:solidFill>
              </a:endParaRPr>
            </a:p>
          </p:txBody>
        </p:sp>
        <p:sp>
          <p:nvSpPr>
            <p:cNvPr id="12" name="TextBox 11">
              <a:extLst>
                <a:ext uri="{FF2B5EF4-FFF2-40B4-BE49-F238E27FC236}">
                  <a16:creationId xmlns:a16="http://schemas.microsoft.com/office/drawing/2014/main" id="{89F49BA4-DBF2-40A9-B0ED-0E5D58CD4A8D}"/>
                </a:ext>
              </a:extLst>
            </p:cNvPr>
            <p:cNvSpPr txBox="1"/>
            <p:nvPr/>
          </p:nvSpPr>
          <p:spPr>
            <a:xfrm>
              <a:off x="3582513" y="1364211"/>
              <a:ext cx="761747" cy="784830"/>
            </a:xfrm>
            <a:prstGeom prst="rect">
              <a:avLst/>
            </a:prstGeom>
            <a:noFill/>
          </p:spPr>
          <p:txBody>
            <a:bodyPr wrap="none" rtlCol="0">
              <a:spAutoFit/>
            </a:bodyPr>
            <a:lstStyle/>
            <a:p>
              <a:r>
                <a:rPr lang="en-US" sz="4500" dirty="0">
                  <a:solidFill>
                    <a:schemeClr val="bg1"/>
                  </a:solidFill>
                  <a:sym typeface="Webdings" panose="05030102010509060703" pitchFamily="18" charset="2"/>
                </a:rPr>
                <a:t></a:t>
              </a:r>
              <a:endParaRPr lang="en-US" sz="4500" dirty="0">
                <a:solidFill>
                  <a:schemeClr val="bg1"/>
                </a:solidFill>
              </a:endParaRPr>
            </a:p>
          </p:txBody>
        </p:sp>
        <p:sp>
          <p:nvSpPr>
            <p:cNvPr id="13" name="TextBox 12">
              <a:extLst>
                <a:ext uri="{FF2B5EF4-FFF2-40B4-BE49-F238E27FC236}">
                  <a16:creationId xmlns:a16="http://schemas.microsoft.com/office/drawing/2014/main" id="{8ABFF1E9-4FDD-4BDE-B4EC-AE53BFC14743}"/>
                </a:ext>
              </a:extLst>
            </p:cNvPr>
            <p:cNvSpPr txBox="1"/>
            <p:nvPr/>
          </p:nvSpPr>
          <p:spPr>
            <a:xfrm>
              <a:off x="4044289" y="1606669"/>
              <a:ext cx="761747" cy="784830"/>
            </a:xfrm>
            <a:prstGeom prst="rect">
              <a:avLst/>
            </a:prstGeom>
            <a:noFill/>
          </p:spPr>
          <p:txBody>
            <a:bodyPr wrap="none" rtlCol="0">
              <a:spAutoFit/>
            </a:bodyPr>
            <a:lstStyle/>
            <a:p>
              <a:r>
                <a:rPr lang="en-US" sz="4500" dirty="0">
                  <a:solidFill>
                    <a:schemeClr val="bg1"/>
                  </a:solidFill>
                  <a:sym typeface="Webdings" panose="05030102010509060703" pitchFamily="18" charset="2"/>
                </a:rPr>
                <a:t></a:t>
              </a:r>
              <a:endParaRPr lang="en-US" sz="4500" dirty="0">
                <a:solidFill>
                  <a:schemeClr val="bg1"/>
                </a:solidFill>
              </a:endParaRPr>
            </a:p>
          </p:txBody>
        </p:sp>
        <p:sp>
          <p:nvSpPr>
            <p:cNvPr id="14" name="TextBox 13">
              <a:extLst>
                <a:ext uri="{FF2B5EF4-FFF2-40B4-BE49-F238E27FC236}">
                  <a16:creationId xmlns:a16="http://schemas.microsoft.com/office/drawing/2014/main" id="{729FDAF1-425C-4A75-8807-D5A8D0F9A770}"/>
                </a:ext>
              </a:extLst>
            </p:cNvPr>
            <p:cNvSpPr txBox="1"/>
            <p:nvPr/>
          </p:nvSpPr>
          <p:spPr>
            <a:xfrm>
              <a:off x="2398003" y="1738921"/>
              <a:ext cx="761747" cy="784830"/>
            </a:xfrm>
            <a:prstGeom prst="rect">
              <a:avLst/>
            </a:prstGeom>
            <a:noFill/>
          </p:spPr>
          <p:txBody>
            <a:bodyPr wrap="none" rtlCol="0">
              <a:spAutoFit/>
            </a:bodyPr>
            <a:lstStyle/>
            <a:p>
              <a:r>
                <a:rPr lang="en-US" sz="4500" dirty="0">
                  <a:solidFill>
                    <a:schemeClr val="bg1"/>
                  </a:solidFill>
                  <a:sym typeface="Webdings" panose="05030102010509060703" pitchFamily="18" charset="2"/>
                </a:rPr>
                <a:t></a:t>
              </a:r>
              <a:endParaRPr lang="en-US" sz="4500" dirty="0">
                <a:solidFill>
                  <a:schemeClr val="bg1"/>
                </a:solidFill>
              </a:endParaRPr>
            </a:p>
          </p:txBody>
        </p:sp>
        <p:sp>
          <p:nvSpPr>
            <p:cNvPr id="28" name="Arrow: Right 27">
              <a:extLst>
                <a:ext uri="{FF2B5EF4-FFF2-40B4-BE49-F238E27FC236}">
                  <a16:creationId xmlns:a16="http://schemas.microsoft.com/office/drawing/2014/main" id="{B8DF0E71-8015-4324-92F4-8C5307194462}"/>
                </a:ext>
              </a:extLst>
            </p:cNvPr>
            <p:cNvSpPr/>
            <p:nvPr/>
          </p:nvSpPr>
          <p:spPr>
            <a:xfrm rot="5400000">
              <a:off x="3108207" y="2639423"/>
              <a:ext cx="758541" cy="276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7148F3D7-9818-492F-B6A1-4458B6C40390}"/>
                </a:ext>
              </a:extLst>
            </p:cNvPr>
            <p:cNvSpPr txBox="1"/>
            <p:nvPr/>
          </p:nvSpPr>
          <p:spPr>
            <a:xfrm>
              <a:off x="3438854" y="1608186"/>
              <a:ext cx="761747" cy="784830"/>
            </a:xfrm>
            <a:prstGeom prst="rect">
              <a:avLst/>
            </a:prstGeom>
            <a:noFill/>
          </p:spPr>
          <p:txBody>
            <a:bodyPr wrap="none" rtlCol="0">
              <a:spAutoFit/>
            </a:bodyPr>
            <a:lstStyle/>
            <a:p>
              <a:r>
                <a:rPr lang="en-US" sz="4500" dirty="0">
                  <a:solidFill>
                    <a:schemeClr val="bg1"/>
                  </a:solidFill>
                  <a:sym typeface="Webdings" panose="05030102010509060703" pitchFamily="18" charset="2"/>
                </a:rPr>
                <a:t></a:t>
              </a:r>
              <a:endParaRPr lang="en-US" sz="4500" dirty="0">
                <a:solidFill>
                  <a:schemeClr val="bg1"/>
                </a:solidFill>
              </a:endParaRPr>
            </a:p>
          </p:txBody>
        </p:sp>
      </p:grpSp>
      <p:sp>
        <p:nvSpPr>
          <p:cNvPr id="45" name="TextBox 44">
            <a:extLst>
              <a:ext uri="{FF2B5EF4-FFF2-40B4-BE49-F238E27FC236}">
                <a16:creationId xmlns:a16="http://schemas.microsoft.com/office/drawing/2014/main" id="{9C6F1218-0AEA-4BD5-AC46-04192A580F43}"/>
              </a:ext>
            </a:extLst>
          </p:cNvPr>
          <p:cNvSpPr txBox="1"/>
          <p:nvPr/>
        </p:nvSpPr>
        <p:spPr>
          <a:xfrm>
            <a:off x="4403268" y="2931319"/>
            <a:ext cx="874899" cy="689790"/>
          </a:xfrm>
          <a:prstGeom prst="rect">
            <a:avLst/>
          </a:prstGeom>
          <a:noFill/>
        </p:spPr>
        <p:txBody>
          <a:bodyPr wrap="none" rtlCol="0">
            <a:spAutoFit/>
          </a:bodyPr>
          <a:lstStyle/>
          <a:p>
            <a:r>
              <a:rPr lang="en-US" sz="4500" dirty="0">
                <a:solidFill>
                  <a:schemeClr val="bg1"/>
                </a:solidFill>
                <a:sym typeface="Webdings" panose="05030102010509060703" pitchFamily="18" charset="2"/>
              </a:rPr>
              <a:t></a:t>
            </a:r>
            <a:endParaRPr lang="en-US" sz="4500" dirty="0">
              <a:solidFill>
                <a:schemeClr val="bg1"/>
              </a:solidFill>
            </a:endParaRPr>
          </a:p>
        </p:txBody>
      </p:sp>
      <p:sp>
        <p:nvSpPr>
          <p:cNvPr id="46" name="TextBox 45">
            <a:extLst>
              <a:ext uri="{FF2B5EF4-FFF2-40B4-BE49-F238E27FC236}">
                <a16:creationId xmlns:a16="http://schemas.microsoft.com/office/drawing/2014/main" id="{8C656229-E821-4740-BD94-55DBD2D20B0F}"/>
              </a:ext>
            </a:extLst>
          </p:cNvPr>
          <p:cNvSpPr txBox="1"/>
          <p:nvPr/>
        </p:nvSpPr>
        <p:spPr>
          <a:xfrm>
            <a:off x="9513677" y="2944766"/>
            <a:ext cx="898708" cy="727355"/>
          </a:xfrm>
          <a:prstGeom prst="rect">
            <a:avLst/>
          </a:prstGeom>
          <a:noFill/>
        </p:spPr>
        <p:txBody>
          <a:bodyPr wrap="none" rtlCol="0">
            <a:spAutoFit/>
          </a:bodyPr>
          <a:lstStyle/>
          <a:p>
            <a:r>
              <a:rPr lang="en-US" sz="4500" dirty="0">
                <a:solidFill>
                  <a:srgbClr val="0033CC"/>
                </a:solidFill>
                <a:sym typeface="Webdings" panose="05030102010509060703" pitchFamily="18" charset="2"/>
              </a:rPr>
              <a:t></a:t>
            </a:r>
            <a:endParaRPr lang="en-US" sz="4500" dirty="0">
              <a:solidFill>
                <a:srgbClr val="0033CC"/>
              </a:solidFill>
            </a:endParaRPr>
          </a:p>
        </p:txBody>
      </p:sp>
      <p:sp>
        <p:nvSpPr>
          <p:cNvPr id="16" name="Date Placeholder 15"/>
          <p:cNvSpPr>
            <a:spLocks noGrp="1"/>
          </p:cNvSpPr>
          <p:nvPr>
            <p:ph type="dt" sz="half" idx="10"/>
          </p:nvPr>
        </p:nvSpPr>
        <p:spPr/>
        <p:txBody>
          <a:bodyPr/>
          <a:lstStyle/>
          <a:p>
            <a:fld id="{F6D923B7-252D-4986-BC7A-414C01F10A1A}" type="datetime1">
              <a:rPr lang="en-US" smtClean="0"/>
              <a:t>16/02/2022</a:t>
            </a:fld>
            <a:endParaRPr lang="en-US"/>
          </a:p>
        </p:txBody>
      </p:sp>
      <p:sp>
        <p:nvSpPr>
          <p:cNvPr id="17" name="Footer Placeholder 16"/>
          <p:cNvSpPr>
            <a:spLocks noGrp="1"/>
          </p:cNvSpPr>
          <p:nvPr>
            <p:ph type="ftr" sz="quarter" idx="11"/>
          </p:nvPr>
        </p:nvSpPr>
        <p:spPr/>
        <p:txBody>
          <a:bodyPr/>
          <a:lstStyle/>
          <a:p>
            <a:r>
              <a:rPr lang="en-US"/>
              <a:t>Chapter 7 - Sampling Distribution &amp; CLT</a:t>
            </a:r>
          </a:p>
        </p:txBody>
      </p:sp>
      <p:sp>
        <p:nvSpPr>
          <p:cNvPr id="18" name="Slide Number Placeholder 17"/>
          <p:cNvSpPr>
            <a:spLocks noGrp="1"/>
          </p:cNvSpPr>
          <p:nvPr>
            <p:ph type="sldNum" sz="quarter" idx="12"/>
          </p:nvPr>
        </p:nvSpPr>
        <p:spPr/>
        <p:txBody>
          <a:bodyPr/>
          <a:lstStyle/>
          <a:p>
            <a:fld id="{A8FE2697-CE0C-4788-A290-9ED28904161F}" type="slidenum">
              <a:rPr lang="en-US" smtClean="0"/>
              <a:t>8</a:t>
            </a:fld>
            <a:endParaRPr lang="en-US"/>
          </a:p>
        </p:txBody>
      </p:sp>
    </p:spTree>
    <p:extLst>
      <p:ext uri="{BB962C8B-B14F-4D97-AF65-F5344CB8AC3E}">
        <p14:creationId xmlns:p14="http://schemas.microsoft.com/office/powerpoint/2010/main" val="35033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63F09-68CA-45BB-AF31-F51BB3B665A6}"/>
              </a:ext>
            </a:extLst>
          </p:cNvPr>
          <p:cNvPicPr>
            <a:picLocks noChangeAspect="1"/>
          </p:cNvPicPr>
          <p:nvPr/>
        </p:nvPicPr>
        <p:blipFill>
          <a:blip r:embed="rId3"/>
          <a:stretch>
            <a:fillRect/>
          </a:stretch>
        </p:blipFill>
        <p:spPr>
          <a:xfrm>
            <a:off x="1248879" y="942981"/>
            <a:ext cx="1161288" cy="1298128"/>
          </a:xfrm>
          <a:prstGeom prst="rect">
            <a:avLst/>
          </a:prstGeom>
        </p:spPr>
      </p:pic>
      <p:sp>
        <p:nvSpPr>
          <p:cNvPr id="2" name="Title 1">
            <a:extLst>
              <a:ext uri="{FF2B5EF4-FFF2-40B4-BE49-F238E27FC236}">
                <a16:creationId xmlns:a16="http://schemas.microsoft.com/office/drawing/2014/main" id="{70017012-7C3B-40CD-91EE-AF4B428EFB7F}"/>
              </a:ext>
            </a:extLst>
          </p:cNvPr>
          <p:cNvSpPr>
            <a:spLocks noGrp="1"/>
          </p:cNvSpPr>
          <p:nvPr>
            <p:ph type="title"/>
          </p:nvPr>
        </p:nvSpPr>
        <p:spPr>
          <a:xfrm>
            <a:off x="838200" y="115516"/>
            <a:ext cx="10515600" cy="1325563"/>
          </a:xfrm>
        </p:spPr>
        <p:txBody>
          <a:bodyPr>
            <a:normAutofit/>
          </a:bodyPr>
          <a:lstStyle/>
          <a:p>
            <a:r>
              <a:rPr lang="en-US" altLang="en-US"/>
              <a:t>Sampling Distributions The </a:t>
            </a:r>
            <a:r>
              <a:rPr lang="en-US" altLang="en-US" dirty="0"/>
              <a:t>Central Limit Theorem</a:t>
            </a:r>
            <a:endParaRPr lang="en-US" dirty="0"/>
          </a:p>
        </p:txBody>
      </p:sp>
      <p:sp>
        <p:nvSpPr>
          <p:cNvPr id="5" name="Text Box 8">
            <a:extLst>
              <a:ext uri="{FF2B5EF4-FFF2-40B4-BE49-F238E27FC236}">
                <a16:creationId xmlns:a16="http://schemas.microsoft.com/office/drawing/2014/main" id="{AF16A7E7-8340-4C04-9843-3040D5831B98}"/>
              </a:ext>
            </a:extLst>
          </p:cNvPr>
          <p:cNvSpPr txBox="1">
            <a:spLocks noChangeArrowheads="1"/>
          </p:cNvSpPr>
          <p:nvPr/>
        </p:nvSpPr>
        <p:spPr bwMode="auto">
          <a:xfrm>
            <a:off x="970670" y="4928003"/>
            <a:ext cx="1025065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sz="2400" dirty="0">
                <a:latin typeface="+mj-lt"/>
              </a:rPr>
              <a:t>Specific results from 100,000 trials:</a:t>
            </a:r>
          </a:p>
          <a:p>
            <a:pPr algn="just" eaLnBrk="1" hangingPunct="1"/>
            <a:r>
              <a:rPr lang="en-US" altLang="en-US" dirty="0">
                <a:solidFill>
                  <a:srgbClr val="C00000"/>
                </a:solidFill>
                <a:latin typeface="+mj-lt"/>
              </a:rPr>
              <a:t>The population mean is 3.5</a:t>
            </a:r>
            <a:r>
              <a:rPr lang="en-US" altLang="en-US" dirty="0">
                <a:latin typeface="+mj-lt"/>
              </a:rPr>
              <a:t>; the mean of the 100,000 trials is </a:t>
            </a:r>
            <a:r>
              <a:rPr lang="en-US" altLang="en-US" dirty="0">
                <a:solidFill>
                  <a:srgbClr val="C00000"/>
                </a:solidFill>
                <a:latin typeface="+mj-lt"/>
              </a:rPr>
              <a:t>3.49922</a:t>
            </a:r>
            <a:r>
              <a:rPr lang="en-US" altLang="en-US">
                <a:latin typeface="+mj-lt"/>
              </a:rPr>
              <a:t>. Notice </a:t>
            </a:r>
            <a:r>
              <a:rPr lang="en-US" altLang="en-US" dirty="0">
                <a:latin typeface="+mj-lt"/>
              </a:rPr>
              <a:t>the distribution is </a:t>
            </a:r>
            <a:r>
              <a:rPr lang="en-US" altLang="en-US" dirty="0">
                <a:solidFill>
                  <a:srgbClr val="C00000"/>
                </a:solidFill>
                <a:latin typeface="+mj-lt"/>
              </a:rPr>
              <a:t>“normal.”</a:t>
            </a:r>
          </a:p>
        </p:txBody>
      </p:sp>
      <p:sp>
        <p:nvSpPr>
          <p:cNvPr id="9" name="TextBox 8">
            <a:extLst>
              <a:ext uri="{FF2B5EF4-FFF2-40B4-BE49-F238E27FC236}">
                <a16:creationId xmlns:a16="http://schemas.microsoft.com/office/drawing/2014/main" id="{C386491A-B5A4-4612-875F-090E5F5F888E}"/>
              </a:ext>
            </a:extLst>
          </p:cNvPr>
          <p:cNvSpPr txBox="1"/>
          <p:nvPr/>
        </p:nvSpPr>
        <p:spPr>
          <a:xfrm>
            <a:off x="617220" y="3429000"/>
            <a:ext cx="184731" cy="369332"/>
          </a:xfrm>
          <a:prstGeom prst="rect">
            <a:avLst/>
          </a:prstGeom>
          <a:noFill/>
        </p:spPr>
        <p:txBody>
          <a:bodyPr wrap="none" rtlCol="0">
            <a:spAutoFit/>
          </a:bodyPr>
          <a:lstStyle/>
          <a:p>
            <a:endParaRPr lang="en-US" dirty="0"/>
          </a:p>
        </p:txBody>
      </p:sp>
      <p:grpSp>
        <p:nvGrpSpPr>
          <p:cNvPr id="18" name="Group 17">
            <a:extLst>
              <a:ext uri="{FF2B5EF4-FFF2-40B4-BE49-F238E27FC236}">
                <a16:creationId xmlns:a16="http://schemas.microsoft.com/office/drawing/2014/main" id="{73AFA3D5-70FC-43A8-8FEB-8E4F7913B112}"/>
              </a:ext>
            </a:extLst>
          </p:cNvPr>
          <p:cNvGrpSpPr/>
          <p:nvPr/>
        </p:nvGrpSpPr>
        <p:grpSpPr>
          <a:xfrm>
            <a:off x="4152627" y="2284002"/>
            <a:ext cx="1442187" cy="369332"/>
            <a:chOff x="3164103" y="3248210"/>
            <a:chExt cx="1442187" cy="369332"/>
          </a:xfrm>
        </p:grpSpPr>
        <p:cxnSp>
          <p:nvCxnSpPr>
            <p:cNvPr id="14" name="Straight Arrow Connector 13">
              <a:extLst>
                <a:ext uri="{FF2B5EF4-FFF2-40B4-BE49-F238E27FC236}">
                  <a16:creationId xmlns:a16="http://schemas.microsoft.com/office/drawing/2014/main" id="{49F63891-A9C6-4F8E-B951-1295DC6001D1}"/>
                </a:ext>
              </a:extLst>
            </p:cNvPr>
            <p:cNvCxnSpPr>
              <a:cxnSpLocks/>
            </p:cNvCxnSpPr>
            <p:nvPr/>
          </p:nvCxnSpPr>
          <p:spPr>
            <a:xfrm>
              <a:off x="3164103" y="3613666"/>
              <a:ext cx="1442187"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5D3F2C-3F48-445B-B14E-DE7A57338621}"/>
                </a:ext>
              </a:extLst>
            </p:cNvPr>
            <p:cNvSpPr txBox="1"/>
            <p:nvPr/>
          </p:nvSpPr>
          <p:spPr>
            <a:xfrm>
              <a:off x="3225063" y="3248210"/>
              <a:ext cx="1159292" cy="369332"/>
            </a:xfrm>
            <a:prstGeom prst="rect">
              <a:avLst/>
            </a:prstGeom>
            <a:noFill/>
          </p:spPr>
          <p:txBody>
            <a:bodyPr wrap="none" rtlCol="0">
              <a:spAutoFit/>
            </a:bodyPr>
            <a:lstStyle/>
            <a:p>
              <a:r>
                <a:rPr lang="en-US" dirty="0"/>
                <a:t>Sample 1</a:t>
              </a:r>
            </a:p>
          </p:txBody>
        </p:sp>
      </p:grpSp>
      <p:grpSp>
        <p:nvGrpSpPr>
          <p:cNvPr id="19" name="Group 18">
            <a:extLst>
              <a:ext uri="{FF2B5EF4-FFF2-40B4-BE49-F238E27FC236}">
                <a16:creationId xmlns:a16="http://schemas.microsoft.com/office/drawing/2014/main" id="{DB2FB03C-B057-4F1A-A506-C25EDDE3CEAF}"/>
              </a:ext>
            </a:extLst>
          </p:cNvPr>
          <p:cNvGrpSpPr/>
          <p:nvPr/>
        </p:nvGrpSpPr>
        <p:grpSpPr>
          <a:xfrm>
            <a:off x="4145964" y="2715949"/>
            <a:ext cx="1442187" cy="369332"/>
            <a:chOff x="3164103" y="3248210"/>
            <a:chExt cx="1442187" cy="369332"/>
          </a:xfrm>
        </p:grpSpPr>
        <p:cxnSp>
          <p:nvCxnSpPr>
            <p:cNvPr id="20" name="Straight Arrow Connector 19">
              <a:extLst>
                <a:ext uri="{FF2B5EF4-FFF2-40B4-BE49-F238E27FC236}">
                  <a16:creationId xmlns:a16="http://schemas.microsoft.com/office/drawing/2014/main" id="{541ADC4E-D44F-497E-B336-DB04DBE088F0}"/>
                </a:ext>
              </a:extLst>
            </p:cNvPr>
            <p:cNvCxnSpPr>
              <a:cxnSpLocks/>
            </p:cNvCxnSpPr>
            <p:nvPr/>
          </p:nvCxnSpPr>
          <p:spPr>
            <a:xfrm>
              <a:off x="3164103" y="3613666"/>
              <a:ext cx="1442187"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512FC79-473B-446D-97B1-68045A56375B}"/>
                </a:ext>
              </a:extLst>
            </p:cNvPr>
            <p:cNvSpPr txBox="1"/>
            <p:nvPr/>
          </p:nvSpPr>
          <p:spPr>
            <a:xfrm>
              <a:off x="3225063" y="3248210"/>
              <a:ext cx="1159292" cy="369332"/>
            </a:xfrm>
            <a:prstGeom prst="rect">
              <a:avLst/>
            </a:prstGeom>
            <a:noFill/>
          </p:spPr>
          <p:txBody>
            <a:bodyPr wrap="none" rtlCol="0">
              <a:spAutoFit/>
            </a:bodyPr>
            <a:lstStyle/>
            <a:p>
              <a:r>
                <a:rPr lang="en-US" dirty="0"/>
                <a:t>Sample 2</a:t>
              </a:r>
            </a:p>
          </p:txBody>
        </p:sp>
      </p:grpSp>
      <p:grpSp>
        <p:nvGrpSpPr>
          <p:cNvPr id="22" name="Group 21">
            <a:extLst>
              <a:ext uri="{FF2B5EF4-FFF2-40B4-BE49-F238E27FC236}">
                <a16:creationId xmlns:a16="http://schemas.microsoft.com/office/drawing/2014/main" id="{AFEE71C1-4C3C-43DC-96DB-1B3E9AC1C6FE}"/>
              </a:ext>
            </a:extLst>
          </p:cNvPr>
          <p:cNvGrpSpPr/>
          <p:nvPr/>
        </p:nvGrpSpPr>
        <p:grpSpPr>
          <a:xfrm>
            <a:off x="4145964" y="3141464"/>
            <a:ext cx="1442187" cy="369332"/>
            <a:chOff x="3164103" y="3248210"/>
            <a:chExt cx="1442187" cy="369332"/>
          </a:xfrm>
        </p:grpSpPr>
        <p:cxnSp>
          <p:nvCxnSpPr>
            <p:cNvPr id="23" name="Straight Arrow Connector 22">
              <a:extLst>
                <a:ext uri="{FF2B5EF4-FFF2-40B4-BE49-F238E27FC236}">
                  <a16:creationId xmlns:a16="http://schemas.microsoft.com/office/drawing/2014/main" id="{291AE014-55F9-43EC-B73D-6286294CE49D}"/>
                </a:ext>
              </a:extLst>
            </p:cNvPr>
            <p:cNvCxnSpPr>
              <a:cxnSpLocks/>
            </p:cNvCxnSpPr>
            <p:nvPr/>
          </p:nvCxnSpPr>
          <p:spPr>
            <a:xfrm>
              <a:off x="3164103" y="3613666"/>
              <a:ext cx="1442187"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5CF8FDD-F04D-4846-9BA5-2682EEE619E5}"/>
                </a:ext>
              </a:extLst>
            </p:cNvPr>
            <p:cNvSpPr txBox="1"/>
            <p:nvPr/>
          </p:nvSpPr>
          <p:spPr>
            <a:xfrm>
              <a:off x="3225063" y="3248210"/>
              <a:ext cx="1159292" cy="369332"/>
            </a:xfrm>
            <a:prstGeom prst="rect">
              <a:avLst/>
            </a:prstGeom>
            <a:noFill/>
          </p:spPr>
          <p:txBody>
            <a:bodyPr wrap="none" rtlCol="0">
              <a:spAutoFit/>
            </a:bodyPr>
            <a:lstStyle/>
            <a:p>
              <a:r>
                <a:rPr lang="en-US" dirty="0"/>
                <a:t>Sample 3</a:t>
              </a:r>
            </a:p>
          </p:txBody>
        </p:sp>
      </p:grpSp>
      <p:sp>
        <p:nvSpPr>
          <p:cNvPr id="25" name="TextBox 24">
            <a:extLst>
              <a:ext uri="{FF2B5EF4-FFF2-40B4-BE49-F238E27FC236}">
                <a16:creationId xmlns:a16="http://schemas.microsoft.com/office/drawing/2014/main" id="{D0087FC1-D16C-4ADB-842F-07D4E465EB77}"/>
              </a:ext>
            </a:extLst>
          </p:cNvPr>
          <p:cNvSpPr txBox="1"/>
          <p:nvPr/>
        </p:nvSpPr>
        <p:spPr>
          <a:xfrm>
            <a:off x="5563251" y="2438808"/>
            <a:ext cx="651910" cy="2339102"/>
          </a:xfrm>
          <a:prstGeom prst="rect">
            <a:avLst/>
          </a:prstGeom>
          <a:noFill/>
          <a:ln w="28575">
            <a:solidFill>
              <a:srgbClr val="C00000"/>
            </a:solidFill>
          </a:ln>
        </p:spPr>
        <p:txBody>
          <a:bodyPr wrap="none" rtlCol="0">
            <a:spAutoFit/>
          </a:bodyPr>
          <a:lstStyle/>
          <a:p>
            <a:r>
              <a:rPr lang="en-US" sz="2600" dirty="0"/>
              <a:t>4.2</a:t>
            </a:r>
          </a:p>
          <a:p>
            <a:r>
              <a:rPr lang="en-US" sz="2600" dirty="0"/>
              <a:t>3.6</a:t>
            </a:r>
          </a:p>
          <a:p>
            <a:r>
              <a:rPr lang="en-US" sz="2600" dirty="0"/>
              <a:t>4.8</a:t>
            </a:r>
          </a:p>
          <a:p>
            <a:pPr algn="ctr"/>
            <a:r>
              <a:rPr lang="en-US" sz="1400" dirty="0">
                <a:sym typeface="Symbol" panose="05050102010706020507" pitchFamily="18" charset="2"/>
              </a:rPr>
              <a:t></a:t>
            </a:r>
            <a:endParaRPr lang="en-US" sz="1400" dirty="0"/>
          </a:p>
          <a:p>
            <a:pPr algn="ctr"/>
            <a:r>
              <a:rPr lang="en-US" sz="1400" dirty="0">
                <a:sym typeface="Symbol" panose="05050102010706020507" pitchFamily="18" charset="2"/>
              </a:rPr>
              <a:t></a:t>
            </a:r>
            <a:endParaRPr lang="en-US" sz="1400" dirty="0"/>
          </a:p>
          <a:p>
            <a:pPr algn="ctr"/>
            <a:r>
              <a:rPr lang="en-US" sz="1400" dirty="0">
                <a:sym typeface="Symbol" panose="05050102010706020507" pitchFamily="18" charset="2"/>
              </a:rPr>
              <a:t></a:t>
            </a:r>
          </a:p>
          <a:p>
            <a:pPr algn="ctr"/>
            <a:r>
              <a:rPr lang="en-US" sz="2600" dirty="0">
                <a:sym typeface="Symbol" panose="05050102010706020507" pitchFamily="18" charset="2"/>
              </a:rPr>
              <a:t>2.2</a:t>
            </a:r>
            <a:endParaRPr lang="en-US" sz="2600" dirty="0"/>
          </a:p>
        </p:txBody>
      </p:sp>
      <p:grpSp>
        <p:nvGrpSpPr>
          <p:cNvPr id="8" name="Group 7">
            <a:extLst>
              <a:ext uri="{FF2B5EF4-FFF2-40B4-BE49-F238E27FC236}">
                <a16:creationId xmlns:a16="http://schemas.microsoft.com/office/drawing/2014/main" id="{E3A17997-B968-4CD9-84AC-14D2A1F8167C}"/>
              </a:ext>
            </a:extLst>
          </p:cNvPr>
          <p:cNvGrpSpPr/>
          <p:nvPr/>
        </p:nvGrpSpPr>
        <p:grpSpPr>
          <a:xfrm>
            <a:off x="6217988" y="1917050"/>
            <a:ext cx="5471649" cy="3223041"/>
            <a:chOff x="6217988" y="1917050"/>
            <a:chExt cx="5471649" cy="3223041"/>
          </a:xfrm>
        </p:grpSpPr>
        <p:pic>
          <p:nvPicPr>
            <p:cNvPr id="4" name="Picture 3">
              <a:extLst>
                <a:ext uri="{FF2B5EF4-FFF2-40B4-BE49-F238E27FC236}">
                  <a16:creationId xmlns:a16="http://schemas.microsoft.com/office/drawing/2014/main" id="{A6F30475-D9EB-460D-92A2-CD628B4698D2}"/>
                </a:ext>
              </a:extLst>
            </p:cNvPr>
            <p:cNvPicPr>
              <a:picLocks noChangeAspect="1"/>
            </p:cNvPicPr>
            <p:nvPr/>
          </p:nvPicPr>
          <p:blipFill>
            <a:blip r:embed="rId4"/>
            <a:stretch>
              <a:fillRect/>
            </a:stretch>
          </p:blipFill>
          <p:spPr>
            <a:xfrm>
              <a:off x="7781835" y="1917050"/>
              <a:ext cx="3907802" cy="3223041"/>
            </a:xfrm>
            <a:prstGeom prst="rect">
              <a:avLst/>
            </a:prstGeom>
          </p:spPr>
        </p:pic>
        <p:cxnSp>
          <p:nvCxnSpPr>
            <p:cNvPr id="29" name="Straight Arrow Connector 28">
              <a:extLst>
                <a:ext uri="{FF2B5EF4-FFF2-40B4-BE49-F238E27FC236}">
                  <a16:creationId xmlns:a16="http://schemas.microsoft.com/office/drawing/2014/main" id="{0739E62A-7A16-431F-BCF9-2F31CB96A131}"/>
                </a:ext>
              </a:extLst>
            </p:cNvPr>
            <p:cNvCxnSpPr>
              <a:cxnSpLocks/>
            </p:cNvCxnSpPr>
            <p:nvPr/>
          </p:nvCxnSpPr>
          <p:spPr>
            <a:xfrm>
              <a:off x="6217988" y="3372550"/>
              <a:ext cx="1998165" cy="357436"/>
            </a:xfrm>
            <a:prstGeom prst="straightConnector1">
              <a:avLst/>
            </a:prstGeom>
            <a:ln w="28575">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B476AE2-B061-4902-9AF3-E9DB49A0C07D}"/>
                </a:ext>
              </a:extLst>
            </p:cNvPr>
            <p:cNvSpPr txBox="1"/>
            <p:nvPr/>
          </p:nvSpPr>
          <p:spPr>
            <a:xfrm rot="526628">
              <a:off x="6638141" y="3524273"/>
              <a:ext cx="1338828" cy="369332"/>
            </a:xfrm>
            <a:prstGeom prst="rect">
              <a:avLst/>
            </a:prstGeom>
            <a:noFill/>
          </p:spPr>
          <p:txBody>
            <a:bodyPr wrap="none" rtlCol="0">
              <a:spAutoFit/>
            </a:bodyPr>
            <a:lstStyle/>
            <a:p>
              <a:r>
                <a:rPr lang="en-US" dirty="0">
                  <a:solidFill>
                    <a:srgbClr val="0033CC"/>
                  </a:solidFill>
                </a:rPr>
                <a:t>Distribution</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4DED20F-418B-4316-B6EE-AB81834E83AE}"/>
                  </a:ext>
                </a:extLst>
              </p:cNvPr>
              <p:cNvSpPr txBox="1"/>
              <p:nvPr/>
            </p:nvSpPr>
            <p:spPr>
              <a:xfrm>
                <a:off x="4281490" y="1740548"/>
                <a:ext cx="1875835" cy="475195"/>
              </a:xfrm>
              <a:prstGeom prst="rect">
                <a:avLst/>
              </a:prstGeom>
              <a:noFill/>
            </p:spPr>
            <p:txBody>
              <a:bodyPr wrap="none" rtlCol="0">
                <a:spAutoFit/>
              </a:bodyPr>
              <a:lstStyle/>
              <a:p>
                <a:r>
                  <a:rPr lang="en-US" sz="2400" dirty="0">
                    <a:solidFill>
                      <a:srgbClr val="C00000"/>
                    </a:solidFill>
                  </a:rPr>
                  <a:t>Statistics: </a:t>
                </a:r>
                <a14:m>
                  <m:oMath xmlns:m="http://schemas.openxmlformats.org/officeDocument/2006/math">
                    <m:acc>
                      <m:accPr>
                        <m:chr m:val="̅"/>
                        <m:ctrlPr>
                          <a:rPr lang="en-US" sz="2400" i="1" smtClean="0">
                            <a:solidFill>
                              <a:srgbClr val="C00000"/>
                            </a:solidFill>
                            <a:latin typeface="Cambria Math" panose="02040503050406030204" pitchFamily="18" charset="0"/>
                          </a:rPr>
                        </m:ctrlPr>
                      </m:accPr>
                      <m:e>
                        <m:r>
                          <m:rPr>
                            <m:nor/>
                          </m:rPr>
                          <a:rPr lang="en-US" sz="2400" dirty="0">
                            <a:solidFill>
                              <a:srgbClr val="C00000"/>
                            </a:solidFill>
                          </a:rPr>
                          <m:t>X</m:t>
                        </m:r>
                      </m:e>
                    </m:acc>
                  </m:oMath>
                </a14:m>
                <a:r>
                  <a:rPr lang="en-US" sz="2400" dirty="0">
                    <a:solidFill>
                      <a:srgbClr val="C00000"/>
                    </a:solidFill>
                  </a:rPr>
                  <a:t> </a:t>
                </a:r>
              </a:p>
            </p:txBody>
          </p:sp>
        </mc:Choice>
        <mc:Fallback xmlns="">
          <p:sp>
            <p:nvSpPr>
              <p:cNvPr id="36" name="TextBox 35">
                <a:extLst>
                  <a:ext uri="{FF2B5EF4-FFF2-40B4-BE49-F238E27FC236}">
                    <a16:creationId xmlns:a16="http://schemas.microsoft.com/office/drawing/2014/main" id="{C4DED20F-418B-4316-B6EE-AB81834E83AE}"/>
                  </a:ext>
                </a:extLst>
              </p:cNvPr>
              <p:cNvSpPr txBox="1">
                <a:spLocks noRot="1" noChangeAspect="1" noMove="1" noResize="1" noEditPoints="1" noAdjustHandles="1" noChangeArrowheads="1" noChangeShapeType="1" noTextEdit="1"/>
              </p:cNvSpPr>
              <p:nvPr/>
            </p:nvSpPr>
            <p:spPr>
              <a:xfrm>
                <a:off x="4281490" y="1740548"/>
                <a:ext cx="1875835" cy="475195"/>
              </a:xfrm>
              <a:prstGeom prst="rect">
                <a:avLst/>
              </a:prstGeom>
              <a:blipFill>
                <a:blip r:embed="rId5"/>
                <a:stretch>
                  <a:fillRect l="-4870" t="-6494" b="-3116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9026DE86-202B-4F5D-BB09-5EFB37CCED1D}"/>
              </a:ext>
            </a:extLst>
          </p:cNvPr>
          <p:cNvGrpSpPr/>
          <p:nvPr/>
        </p:nvGrpSpPr>
        <p:grpSpPr>
          <a:xfrm>
            <a:off x="6215079" y="1548611"/>
            <a:ext cx="4944989" cy="1812936"/>
            <a:chOff x="6215079" y="1548611"/>
            <a:chExt cx="4944989" cy="1812936"/>
          </a:xfrm>
        </p:grpSpPr>
        <p:cxnSp>
          <p:nvCxnSpPr>
            <p:cNvPr id="30" name="Straight Arrow Connector 29">
              <a:extLst>
                <a:ext uri="{FF2B5EF4-FFF2-40B4-BE49-F238E27FC236}">
                  <a16:creationId xmlns:a16="http://schemas.microsoft.com/office/drawing/2014/main" id="{5413CBA2-EB31-4C99-9FA0-3A504C950FCC}"/>
                </a:ext>
              </a:extLst>
            </p:cNvPr>
            <p:cNvCxnSpPr>
              <a:cxnSpLocks/>
            </p:cNvCxnSpPr>
            <p:nvPr/>
          </p:nvCxnSpPr>
          <p:spPr>
            <a:xfrm flipV="1">
              <a:off x="6215079" y="1873388"/>
              <a:ext cx="2705273" cy="1488159"/>
            </a:xfrm>
            <a:prstGeom prst="straightConnector1">
              <a:avLst/>
            </a:prstGeom>
            <a:ln w="28575">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CAB81FA-104F-4270-90FF-5122EC2BA4FA}"/>
                </a:ext>
              </a:extLst>
            </p:cNvPr>
            <p:cNvSpPr txBox="1"/>
            <p:nvPr/>
          </p:nvSpPr>
          <p:spPr>
            <a:xfrm rot="19884273">
              <a:off x="6486701" y="2214198"/>
              <a:ext cx="2095445" cy="369332"/>
            </a:xfrm>
            <a:prstGeom prst="rect">
              <a:avLst/>
            </a:prstGeom>
            <a:noFill/>
            <a:ln>
              <a:noFill/>
            </a:ln>
          </p:spPr>
          <p:txBody>
            <a:bodyPr wrap="none" rtlCol="0">
              <a:spAutoFit/>
            </a:bodyPr>
            <a:lstStyle/>
            <a:p>
              <a:r>
                <a:rPr lang="en-US" dirty="0">
                  <a:solidFill>
                    <a:srgbClr val="0033CC"/>
                  </a:solidFill>
                </a:rPr>
                <a:t>Measure of Center</a:t>
              </a:r>
            </a:p>
          </p:txBody>
        </p:sp>
        <p:sp>
          <p:nvSpPr>
            <p:cNvPr id="37" name="TextBox 36">
              <a:extLst>
                <a:ext uri="{FF2B5EF4-FFF2-40B4-BE49-F238E27FC236}">
                  <a16:creationId xmlns:a16="http://schemas.microsoft.com/office/drawing/2014/main" id="{DFB754F7-500E-4AAA-8636-F31FD18CA382}"/>
                </a:ext>
              </a:extLst>
            </p:cNvPr>
            <p:cNvSpPr txBox="1"/>
            <p:nvPr/>
          </p:nvSpPr>
          <p:spPr>
            <a:xfrm>
              <a:off x="8920352" y="1548611"/>
              <a:ext cx="2239716" cy="461665"/>
            </a:xfrm>
            <a:prstGeom prst="rect">
              <a:avLst/>
            </a:prstGeom>
            <a:noFill/>
          </p:spPr>
          <p:txBody>
            <a:bodyPr wrap="none" rtlCol="0">
              <a:spAutoFit/>
            </a:bodyPr>
            <a:lstStyle/>
            <a:p>
              <a:r>
                <a:rPr lang="en-US" altLang="en-US" sz="2400" dirty="0">
                  <a:solidFill>
                    <a:srgbClr val="C00000"/>
                  </a:solidFill>
                  <a:latin typeface="+mj-lt"/>
                </a:rPr>
                <a:t>Mean: 3.49922</a:t>
              </a:r>
              <a:endParaRPr lang="en-US" sz="2400" dirty="0">
                <a:solidFill>
                  <a:srgbClr val="C00000"/>
                </a:solidFill>
              </a:endParaRPr>
            </a:p>
          </p:txBody>
        </p:sp>
      </p:grpSp>
      <p:grpSp>
        <p:nvGrpSpPr>
          <p:cNvPr id="31" name="Group 30">
            <a:extLst>
              <a:ext uri="{FF2B5EF4-FFF2-40B4-BE49-F238E27FC236}">
                <a16:creationId xmlns:a16="http://schemas.microsoft.com/office/drawing/2014/main" id="{2496E928-3AE6-4038-855B-EB163F6B2FE0}"/>
              </a:ext>
            </a:extLst>
          </p:cNvPr>
          <p:cNvGrpSpPr/>
          <p:nvPr/>
        </p:nvGrpSpPr>
        <p:grpSpPr>
          <a:xfrm>
            <a:off x="4140916" y="4184037"/>
            <a:ext cx="1476732" cy="369332"/>
            <a:chOff x="3164103" y="3248210"/>
            <a:chExt cx="1476732" cy="369332"/>
          </a:xfrm>
        </p:grpSpPr>
        <p:cxnSp>
          <p:nvCxnSpPr>
            <p:cNvPr id="32" name="Straight Arrow Connector 31">
              <a:extLst>
                <a:ext uri="{FF2B5EF4-FFF2-40B4-BE49-F238E27FC236}">
                  <a16:creationId xmlns:a16="http://schemas.microsoft.com/office/drawing/2014/main" id="{8BECCFB1-2CA1-44F6-9BDF-5AA9BF879C5B}"/>
                </a:ext>
              </a:extLst>
            </p:cNvPr>
            <p:cNvCxnSpPr>
              <a:cxnSpLocks/>
            </p:cNvCxnSpPr>
            <p:nvPr/>
          </p:nvCxnSpPr>
          <p:spPr>
            <a:xfrm>
              <a:off x="3164103" y="3613666"/>
              <a:ext cx="1442187"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390577B-392A-46D4-8113-75F5CB5C21C8}"/>
                </a:ext>
              </a:extLst>
            </p:cNvPr>
            <p:cNvSpPr txBox="1"/>
            <p:nvPr/>
          </p:nvSpPr>
          <p:spPr>
            <a:xfrm>
              <a:off x="3225063" y="3248210"/>
              <a:ext cx="1415772" cy="369332"/>
            </a:xfrm>
            <a:prstGeom prst="rect">
              <a:avLst/>
            </a:prstGeom>
            <a:noFill/>
          </p:spPr>
          <p:txBody>
            <a:bodyPr wrap="none" rtlCol="0">
              <a:spAutoFit/>
            </a:bodyPr>
            <a:lstStyle/>
            <a:p>
              <a:r>
                <a:rPr lang="en-US" dirty="0"/>
                <a:t>Sample 10</a:t>
              </a:r>
              <a:r>
                <a:rPr lang="en-US" baseline="30000" dirty="0"/>
                <a:t>5</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1ABCD52-C347-4C81-ACD8-7D7299B1CC9A}"/>
                  </a:ext>
                </a:extLst>
              </p:cNvPr>
              <p:cNvSpPr txBox="1"/>
              <p:nvPr/>
            </p:nvSpPr>
            <p:spPr>
              <a:xfrm>
                <a:off x="674756" y="2243107"/>
                <a:ext cx="3624710" cy="2492990"/>
              </a:xfrm>
              <a:prstGeom prst="rect">
                <a:avLst/>
              </a:prstGeom>
              <a:solidFill>
                <a:schemeClr val="accent6">
                  <a:lumMod val="20000"/>
                  <a:lumOff val="80000"/>
                </a:schemeClr>
              </a:solidFill>
              <a:ln w="28575">
                <a:solidFill>
                  <a:srgbClr val="C00000"/>
                </a:solidFill>
              </a:ln>
            </p:spPr>
            <p:txBody>
              <a:bodyPr wrap="none" rtlCol="0">
                <a:spAutoFit/>
              </a:bodyPr>
              <a:lstStyle/>
              <a:p>
                <a:r>
                  <a:rPr lang="en-US" sz="2600" dirty="0"/>
                  <a:t>Sampling procedure:</a:t>
                </a:r>
              </a:p>
              <a:p>
                <a:r>
                  <a:rPr lang="en-US" sz="2600" dirty="0"/>
                  <a:t>Roll a die </a:t>
                </a:r>
                <a:r>
                  <a:rPr lang="en-US" sz="2600"/>
                  <a:t>5 times (n=5)</a:t>
                </a:r>
                <a:endParaRPr lang="en-US" sz="2600" dirty="0"/>
              </a:p>
              <a:p>
                <a:r>
                  <a:rPr lang="en-US" sz="2600" dirty="0"/>
                  <a:t>and compute </a:t>
                </a:r>
                <a14:m>
                  <m:oMath xmlns:m="http://schemas.openxmlformats.org/officeDocument/2006/math">
                    <m:acc>
                      <m:accPr>
                        <m:chr m:val="̅"/>
                        <m:ctrlPr>
                          <a:rPr lang="en-US" sz="2600" i="1" smtClean="0">
                            <a:latin typeface="Cambria Math" panose="02040503050406030204" pitchFamily="18" charset="0"/>
                          </a:rPr>
                        </m:ctrlPr>
                      </m:accPr>
                      <m:e>
                        <m:r>
                          <m:rPr>
                            <m:nor/>
                          </m:rPr>
                          <a:rPr lang="en-US" sz="2600" dirty="0" smtClean="0"/>
                          <m:t>x</m:t>
                        </m:r>
                      </m:e>
                    </m:acc>
                  </m:oMath>
                </a14:m>
                <a:endParaRPr lang="en-US" sz="2600" dirty="0"/>
              </a:p>
              <a:p>
                <a:r>
                  <a:rPr lang="en-US" sz="2600" dirty="0"/>
                  <a:t>-----------------------------</a:t>
                </a:r>
              </a:p>
              <a:p>
                <a:r>
                  <a:rPr lang="en-US" sz="2600" dirty="0"/>
                  <a:t>Population parameter:</a:t>
                </a:r>
              </a:p>
              <a:p>
                <a:pPr algn="ctr"/>
                <a:r>
                  <a:rPr lang="en-US" sz="2600" dirty="0">
                    <a:solidFill>
                      <a:srgbClr val="0033CC"/>
                    </a:solidFill>
                    <a:sym typeface="Symbol" panose="05050102010706020507" pitchFamily="18" charset="2"/>
                  </a:rPr>
                  <a:t> = 3.5</a:t>
                </a:r>
                <a:endParaRPr lang="en-US" sz="2600" dirty="0">
                  <a:solidFill>
                    <a:srgbClr val="0033CC"/>
                  </a:solidFill>
                </a:endParaRPr>
              </a:p>
            </p:txBody>
          </p:sp>
        </mc:Choice>
        <mc:Fallback xmlns="">
          <p:sp>
            <p:nvSpPr>
              <p:cNvPr id="12" name="TextBox 11">
                <a:extLst>
                  <a:ext uri="{FF2B5EF4-FFF2-40B4-BE49-F238E27FC236}">
                    <a16:creationId xmlns:a16="http://schemas.microsoft.com/office/drawing/2014/main" id="{51ABCD52-C347-4C81-ACD8-7D7299B1CC9A}"/>
                  </a:ext>
                </a:extLst>
              </p:cNvPr>
              <p:cNvSpPr txBox="1">
                <a:spLocks noRot="1" noChangeAspect="1" noMove="1" noResize="1" noEditPoints="1" noAdjustHandles="1" noChangeArrowheads="1" noChangeShapeType="1" noTextEdit="1"/>
              </p:cNvSpPr>
              <p:nvPr/>
            </p:nvSpPr>
            <p:spPr>
              <a:xfrm>
                <a:off x="674756" y="2243107"/>
                <a:ext cx="3624710" cy="2492990"/>
              </a:xfrm>
              <a:prstGeom prst="rect">
                <a:avLst/>
              </a:prstGeom>
              <a:blipFill>
                <a:blip r:embed="rId6"/>
                <a:stretch>
                  <a:fillRect l="-2671" t="-1691" r="-1503" b="-4348"/>
                </a:stretch>
              </a:blipFill>
              <a:ln w="28575">
                <a:solidFill>
                  <a:srgbClr val="C00000"/>
                </a:solidFill>
              </a:ln>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8C848809-BCF5-47CB-A3A3-1677B02DFB65}" type="datetime1">
              <a:rPr lang="en-US" smtClean="0"/>
              <a:t>16/02/2022</a:t>
            </a:fld>
            <a:endParaRPr lang="en-US"/>
          </a:p>
        </p:txBody>
      </p:sp>
      <p:sp>
        <p:nvSpPr>
          <p:cNvPr id="6" name="Footer Placeholder 5"/>
          <p:cNvSpPr>
            <a:spLocks noGrp="1"/>
          </p:cNvSpPr>
          <p:nvPr>
            <p:ph type="ftr" sz="quarter" idx="11"/>
          </p:nvPr>
        </p:nvSpPr>
        <p:spPr/>
        <p:txBody>
          <a:bodyPr/>
          <a:lstStyle/>
          <a:p>
            <a:r>
              <a:rPr lang="en-US"/>
              <a:t>Chapter 7 - Sampling Distribution &amp; CLT</a:t>
            </a:r>
          </a:p>
        </p:txBody>
      </p:sp>
      <p:sp>
        <p:nvSpPr>
          <p:cNvPr id="10" name="Slide Number Placeholder 9"/>
          <p:cNvSpPr>
            <a:spLocks noGrp="1"/>
          </p:cNvSpPr>
          <p:nvPr>
            <p:ph type="sldNum" sz="quarter" idx="12"/>
          </p:nvPr>
        </p:nvSpPr>
        <p:spPr/>
        <p:txBody>
          <a:bodyPr/>
          <a:lstStyle/>
          <a:p>
            <a:fld id="{A8FE2697-CE0C-4788-A290-9ED28904161F}" type="slidenum">
              <a:rPr lang="en-US" smtClean="0"/>
              <a:t>9</a:t>
            </a:fld>
            <a:endParaRPr lang="en-US"/>
          </a:p>
        </p:txBody>
      </p:sp>
    </p:spTree>
    <p:extLst>
      <p:ext uri="{BB962C8B-B14F-4D97-AF65-F5344CB8AC3E}">
        <p14:creationId xmlns:p14="http://schemas.microsoft.com/office/powerpoint/2010/main" val="28715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10036</TotalTime>
  <Words>2193</Words>
  <Application>Microsoft Office PowerPoint</Application>
  <PresentationFormat>Widescreen</PresentationFormat>
  <Paragraphs>269</Paragraphs>
  <Slides>25</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Bahnschrift Condensed</vt:lpstr>
      <vt:lpstr>Calibri</vt:lpstr>
      <vt:lpstr>Cambria Math</vt:lpstr>
      <vt:lpstr>Helvetica</vt:lpstr>
      <vt:lpstr>Symbol</vt:lpstr>
      <vt:lpstr>Office Theme</vt:lpstr>
      <vt:lpstr>MathType 7.0 Equation</vt:lpstr>
      <vt:lpstr>Sampling Distributions  &amp; Point Estimation of Parameters</vt:lpstr>
      <vt:lpstr>LO</vt:lpstr>
      <vt:lpstr>Introduction</vt:lpstr>
      <vt:lpstr>Statistical inference</vt:lpstr>
      <vt:lpstr>Point estimate</vt:lpstr>
      <vt:lpstr>(Point) Estimation problems</vt:lpstr>
      <vt:lpstr>Reasonable estimates</vt:lpstr>
      <vt:lpstr>Example</vt:lpstr>
      <vt:lpstr>Sampling Distributions The Central Limit Theorem</vt:lpstr>
      <vt:lpstr>Sampling Distributions The Central Limit Theorem</vt:lpstr>
      <vt:lpstr>PowerPoint Presentation</vt:lpstr>
      <vt:lpstr>CLT – different sample size</vt:lpstr>
      <vt:lpstr>CLT - Example</vt:lpstr>
      <vt:lpstr>CLT – Ex2</vt:lpstr>
      <vt:lpstr>Approximate Sampling Distribution of a Difference in Sample Means</vt:lpstr>
      <vt:lpstr>Example (cont.)</vt:lpstr>
      <vt:lpstr>PowerPoint Presentation</vt:lpstr>
      <vt:lpstr>Exercises</vt:lpstr>
      <vt:lpstr>Exercises</vt:lpstr>
      <vt:lpstr>Exercise</vt:lpstr>
      <vt:lpstr>PowerPoint Presentation</vt:lpstr>
      <vt:lpstr>Exercise</vt:lpstr>
      <vt:lpstr>PowerPoint Presentation</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Distributions  &amp; Point Estimation of Parameters</dc:title>
  <dc:creator>boybentre3@gmail.com</dc:creator>
  <cp:lastModifiedBy>HOA MINH LUAN</cp:lastModifiedBy>
  <cp:revision>58</cp:revision>
  <dcterms:created xsi:type="dcterms:W3CDTF">2021-04-06T07:06:21Z</dcterms:created>
  <dcterms:modified xsi:type="dcterms:W3CDTF">2022-02-16T09:15:28Z</dcterms:modified>
</cp:coreProperties>
</file>