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3" r:id="rId4"/>
    <p:sldId id="328" r:id="rId5"/>
    <p:sldId id="260" r:id="rId6"/>
    <p:sldId id="261" r:id="rId7"/>
    <p:sldId id="279" r:id="rId8"/>
    <p:sldId id="262" r:id="rId9"/>
    <p:sldId id="265" r:id="rId10"/>
    <p:sldId id="266" r:id="rId11"/>
    <p:sldId id="291" r:id="rId12"/>
    <p:sldId id="293" r:id="rId13"/>
    <p:sldId id="324" r:id="rId14"/>
    <p:sldId id="323" r:id="rId15"/>
    <p:sldId id="331" r:id="rId16"/>
    <p:sldId id="295" r:id="rId17"/>
    <p:sldId id="317" r:id="rId18"/>
    <p:sldId id="282" r:id="rId19"/>
    <p:sldId id="275" r:id="rId20"/>
    <p:sldId id="289" r:id="rId21"/>
    <p:sldId id="296" r:id="rId22"/>
    <p:sldId id="272" r:id="rId23"/>
    <p:sldId id="273" r:id="rId24"/>
    <p:sldId id="330" r:id="rId25"/>
    <p:sldId id="318" r:id="rId26"/>
    <p:sldId id="276" r:id="rId27"/>
    <p:sldId id="258" r:id="rId28"/>
    <p:sldId id="327" r:id="rId29"/>
    <p:sldId id="298" r:id="rId30"/>
    <p:sldId id="300" r:id="rId31"/>
    <p:sldId id="299" r:id="rId32"/>
    <p:sldId id="301" r:id="rId33"/>
    <p:sldId id="325" r:id="rId34"/>
    <p:sldId id="326" r:id="rId35"/>
    <p:sldId id="32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2628" autoAdjust="0"/>
  </p:normalViewPr>
  <p:slideViewPr>
    <p:cSldViewPr snapToGrid="0">
      <p:cViewPr varScale="1">
        <p:scale>
          <a:sx n="76" d="100"/>
          <a:sy n="76" d="100"/>
        </p:scale>
        <p:origin x="-109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5BD47-EC9A-4D87-8C2F-C123E58BC6E8}"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FC90E-F48B-4F07-98C7-64BBA67B7C78}" type="slidenum">
              <a:rPr lang="en-US" smtClean="0"/>
              <a:t>‹#›</a:t>
            </a:fld>
            <a:endParaRPr lang="en-US"/>
          </a:p>
        </p:txBody>
      </p:sp>
    </p:spTree>
    <p:extLst>
      <p:ext uri="{BB962C8B-B14F-4D97-AF65-F5344CB8AC3E}">
        <p14:creationId xmlns:p14="http://schemas.microsoft.com/office/powerpoint/2010/main" val="3658351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R</a:t>
            </a:r>
          </a:p>
          <a:p>
            <a:r>
              <a:rPr lang="en-US" dirty="0"/>
              <a:t>plot(</a:t>
            </a:r>
            <a:r>
              <a:rPr lang="en-US" dirty="0" err="1"/>
              <a:t>dist</a:t>
            </a:r>
            <a:r>
              <a:rPr lang="en-US" dirty="0"/>
              <a:t> ~ speed, data = cars, </a:t>
            </a:r>
            <a:r>
              <a:rPr lang="en-US" dirty="0" err="1"/>
              <a:t>pch</a:t>
            </a:r>
            <a:r>
              <a:rPr lang="en-US" dirty="0"/>
              <a:t> = 16)</a:t>
            </a:r>
          </a:p>
          <a:p>
            <a:r>
              <a:rPr lang="en-US" dirty="0" err="1"/>
              <a:t>cars.lm</a:t>
            </a:r>
            <a:r>
              <a:rPr lang="en-US" dirty="0"/>
              <a:t> &lt;- </a:t>
            </a:r>
            <a:r>
              <a:rPr lang="en-US" dirty="0" err="1"/>
              <a:t>lm</a:t>
            </a:r>
            <a:r>
              <a:rPr lang="en-US" dirty="0"/>
              <a:t>(</a:t>
            </a:r>
            <a:r>
              <a:rPr lang="en-US" dirty="0" err="1"/>
              <a:t>dist</a:t>
            </a:r>
            <a:r>
              <a:rPr lang="en-US" dirty="0"/>
              <a:t> ~ speed, data = cars)</a:t>
            </a:r>
          </a:p>
          <a:p>
            <a:r>
              <a:rPr lang="en-US" dirty="0" err="1"/>
              <a:t>abline</a:t>
            </a:r>
            <a:r>
              <a:rPr lang="en-US" dirty="0"/>
              <a:t>(</a:t>
            </a:r>
            <a:r>
              <a:rPr lang="en-US" dirty="0" err="1"/>
              <a:t>coef</a:t>
            </a:r>
            <a:r>
              <a:rPr lang="en-US" dirty="0"/>
              <a:t>(</a:t>
            </a:r>
            <a:r>
              <a:rPr lang="en-US" dirty="0" err="1"/>
              <a:t>cars.</a:t>
            </a:r>
            <a:r>
              <a:rPr lang="en-US" err="1"/>
              <a:t>lm</a:t>
            </a:r>
            <a:r>
              <a:rPr lang="en-US"/>
              <a:t>),col=‘red’)</a:t>
            </a:r>
            <a:endParaRPr lang="en-US" dirty="0"/>
          </a:p>
          <a:p>
            <a:endParaRPr lang="en-US" dirty="0"/>
          </a:p>
        </p:txBody>
      </p:sp>
      <p:sp>
        <p:nvSpPr>
          <p:cNvPr id="4" name="Slide Number Placeholder 3"/>
          <p:cNvSpPr>
            <a:spLocks noGrp="1"/>
          </p:cNvSpPr>
          <p:nvPr>
            <p:ph type="sldNum" sz="quarter" idx="5"/>
          </p:nvPr>
        </p:nvSpPr>
        <p:spPr/>
        <p:txBody>
          <a:bodyPr/>
          <a:lstStyle/>
          <a:p>
            <a:fld id="{7B4FC90E-F48B-4F07-98C7-64BBA67B7C78}" type="slidenum">
              <a:rPr lang="en-US" smtClean="0"/>
              <a:t>3</a:t>
            </a:fld>
            <a:endParaRPr lang="en-US"/>
          </a:p>
        </p:txBody>
      </p:sp>
    </p:spTree>
    <p:extLst>
      <p:ext uri="{BB962C8B-B14F-4D97-AF65-F5344CB8AC3E}">
        <p14:creationId xmlns:p14="http://schemas.microsoft.com/office/powerpoint/2010/main" val="1600066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x&lt;-rnorm(30)</a:t>
            </a:r>
          </a:p>
          <a:p>
            <a:r>
              <a:rPr lang="en-US"/>
              <a:t>y&lt;--1.2*x+rnorm(30)</a:t>
            </a:r>
          </a:p>
          <a:p>
            <a:r>
              <a:rPr lang="en-US"/>
              <a:t>plot(x,y,pch=16)</a:t>
            </a:r>
          </a:p>
          <a:p>
            <a:r>
              <a:rPr lang="en-US"/>
              <a:t>sxy&lt;-sum(y*(x-mean(x)))</a:t>
            </a:r>
          </a:p>
          <a:p>
            <a:r>
              <a:rPr lang="en-US"/>
              <a:t>sxx&lt;-sum((x-mean(x))^2)</a:t>
            </a:r>
          </a:p>
          <a:p>
            <a:r>
              <a:rPr lang="en-US"/>
              <a:t>ssT&lt;-sum((y-mean(y))^2)</a:t>
            </a:r>
          </a:p>
          <a:p>
            <a:r>
              <a:rPr lang="en-US"/>
              <a:t>r&lt;-sxy/((sxx*ssT)^(1/2))</a:t>
            </a:r>
          </a:p>
          <a:p>
            <a:r>
              <a:rPr lang="en-US"/>
              <a:t>rx&lt;-rnorm(30)</a:t>
            </a:r>
          </a:p>
          <a:p>
            <a:r>
              <a:rPr lang="en-US"/>
              <a:t>y&lt;--1.2*x+rnorm(30)</a:t>
            </a:r>
          </a:p>
          <a:p>
            <a:r>
              <a:rPr lang="en-US"/>
              <a:t>plot(x,y,pch=16)</a:t>
            </a:r>
          </a:p>
          <a:p>
            <a:r>
              <a:rPr lang="en-US"/>
              <a:t>sxy&lt;-sum(y*(x-mean(x)))</a:t>
            </a:r>
          </a:p>
          <a:p>
            <a:r>
              <a:rPr lang="en-US"/>
              <a:t>sxx&lt;-sum((x-mean(x))^2)</a:t>
            </a:r>
          </a:p>
          <a:p>
            <a:r>
              <a:rPr lang="en-US"/>
              <a:t>ssT&lt;-sum((y-mean(y))^2)</a:t>
            </a:r>
          </a:p>
          <a:p>
            <a:r>
              <a:rPr lang="en-US"/>
              <a:t>r&lt;-sxy/((sxx*ssT)^(1/2))</a:t>
            </a:r>
          </a:p>
          <a:p>
            <a:r>
              <a:rPr lang="en-US"/>
              <a:t>r</a:t>
            </a:r>
          </a:p>
        </p:txBody>
      </p:sp>
      <p:sp>
        <p:nvSpPr>
          <p:cNvPr id="4" name="Slide Number Placeholder 3"/>
          <p:cNvSpPr>
            <a:spLocks noGrp="1"/>
          </p:cNvSpPr>
          <p:nvPr>
            <p:ph type="sldNum" sz="quarter" idx="5"/>
          </p:nvPr>
        </p:nvSpPr>
        <p:spPr/>
        <p:txBody>
          <a:bodyPr/>
          <a:lstStyle/>
          <a:p>
            <a:fld id="{7B4FC90E-F48B-4F07-98C7-64BBA67B7C78}" type="slidenum">
              <a:rPr lang="en-US" smtClean="0"/>
              <a:t>25</a:t>
            </a:fld>
            <a:endParaRPr lang="en-US"/>
          </a:p>
        </p:txBody>
      </p:sp>
    </p:spTree>
    <p:extLst>
      <p:ext uri="{BB962C8B-B14F-4D97-AF65-F5344CB8AC3E}">
        <p14:creationId xmlns:p14="http://schemas.microsoft.com/office/powerpoint/2010/main" val="2652315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4FC90E-F48B-4F07-98C7-64BBA67B7C78}" type="slidenum">
              <a:rPr lang="en-US" smtClean="0"/>
              <a:t>31</a:t>
            </a:fld>
            <a:endParaRPr lang="en-US"/>
          </a:p>
        </p:txBody>
      </p:sp>
    </p:spTree>
    <p:extLst>
      <p:ext uri="{BB962C8B-B14F-4D97-AF65-F5344CB8AC3E}">
        <p14:creationId xmlns:p14="http://schemas.microsoft.com/office/powerpoint/2010/main" val="442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4FC90E-F48B-4F07-98C7-64BBA67B7C78}" type="slidenum">
              <a:rPr lang="en-US" smtClean="0"/>
              <a:t>6</a:t>
            </a:fld>
            <a:endParaRPr lang="en-US"/>
          </a:p>
        </p:txBody>
      </p:sp>
    </p:spTree>
    <p:extLst>
      <p:ext uri="{BB962C8B-B14F-4D97-AF65-F5344CB8AC3E}">
        <p14:creationId xmlns:p14="http://schemas.microsoft.com/office/powerpoint/2010/main" val="2896963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MC Question: Residual is ___</a:t>
            </a:r>
          </a:p>
        </p:txBody>
      </p:sp>
      <p:sp>
        <p:nvSpPr>
          <p:cNvPr id="4" name="Slide Number Placeholder 3"/>
          <p:cNvSpPr>
            <a:spLocks noGrp="1"/>
          </p:cNvSpPr>
          <p:nvPr>
            <p:ph type="sldNum" sz="quarter" idx="5"/>
          </p:nvPr>
        </p:nvSpPr>
        <p:spPr/>
        <p:txBody>
          <a:bodyPr/>
          <a:lstStyle/>
          <a:p>
            <a:fld id="{7B4FC90E-F48B-4F07-98C7-64BBA67B7C78}" type="slidenum">
              <a:rPr lang="en-US" smtClean="0"/>
              <a:t>7</a:t>
            </a:fld>
            <a:endParaRPr lang="en-US"/>
          </a:p>
        </p:txBody>
      </p:sp>
    </p:spTree>
    <p:extLst>
      <p:ext uri="{BB962C8B-B14F-4D97-AF65-F5344CB8AC3E}">
        <p14:creationId xmlns:p14="http://schemas.microsoft.com/office/powerpoint/2010/main" val="56442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S_xy = (x – mean(x))%*%(y – mean(y))</a:t>
            </a:r>
          </a:p>
          <a:p>
            <a:r>
              <a:rPr lang="en-US"/>
              <a:t>S_xx = ||x – mean(x)||^2</a:t>
            </a:r>
          </a:p>
        </p:txBody>
      </p:sp>
      <p:sp>
        <p:nvSpPr>
          <p:cNvPr id="4" name="Slide Number Placeholder 3"/>
          <p:cNvSpPr>
            <a:spLocks noGrp="1"/>
          </p:cNvSpPr>
          <p:nvPr>
            <p:ph type="sldNum" sz="quarter" idx="5"/>
          </p:nvPr>
        </p:nvSpPr>
        <p:spPr/>
        <p:txBody>
          <a:bodyPr/>
          <a:lstStyle/>
          <a:p>
            <a:fld id="{7B4FC90E-F48B-4F07-98C7-64BBA67B7C78}" type="slidenum">
              <a:rPr lang="en-US" smtClean="0"/>
              <a:t>9</a:t>
            </a:fld>
            <a:endParaRPr lang="en-US"/>
          </a:p>
        </p:txBody>
      </p:sp>
    </p:spTree>
    <p:extLst>
      <p:ext uri="{BB962C8B-B14F-4D97-AF65-F5344CB8AC3E}">
        <p14:creationId xmlns:p14="http://schemas.microsoft.com/office/powerpoint/2010/main" val="74259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R</a:t>
            </a:r>
          </a:p>
          <a:p>
            <a:r>
              <a:rPr lang="en-US" dirty="0" err="1"/>
              <a:t>cars.lm</a:t>
            </a:r>
            <a:r>
              <a:rPr lang="en-US" dirty="0"/>
              <a:t> &lt;- </a:t>
            </a:r>
            <a:r>
              <a:rPr lang="en-US" dirty="0" err="1"/>
              <a:t>lm</a:t>
            </a:r>
            <a:r>
              <a:rPr lang="en-US" dirty="0"/>
              <a:t>(</a:t>
            </a:r>
            <a:r>
              <a:rPr lang="en-US" dirty="0" err="1"/>
              <a:t>dist</a:t>
            </a:r>
            <a:r>
              <a:rPr lang="en-US" dirty="0"/>
              <a:t> ~ speed, data = cars) </a:t>
            </a:r>
          </a:p>
          <a:p>
            <a:r>
              <a:rPr lang="en-US" dirty="0" err="1"/>
              <a:t>coef</a:t>
            </a:r>
            <a:r>
              <a:rPr lang="en-US" dirty="0"/>
              <a:t>(</a:t>
            </a:r>
            <a:r>
              <a:rPr lang="en-US" dirty="0" err="1"/>
              <a:t>cars.lm</a:t>
            </a:r>
            <a:r>
              <a:rPr lang="en-US" dirty="0"/>
              <a:t>) </a:t>
            </a:r>
          </a:p>
          <a:p>
            <a:endParaRPr lang="en-US" dirty="0"/>
          </a:p>
        </p:txBody>
      </p:sp>
      <p:sp>
        <p:nvSpPr>
          <p:cNvPr id="4" name="Slide Number Placeholder 3"/>
          <p:cNvSpPr>
            <a:spLocks noGrp="1"/>
          </p:cNvSpPr>
          <p:nvPr>
            <p:ph type="sldNum" sz="quarter" idx="5"/>
          </p:nvPr>
        </p:nvSpPr>
        <p:spPr/>
        <p:txBody>
          <a:bodyPr/>
          <a:lstStyle/>
          <a:p>
            <a:fld id="{7B4FC90E-F48B-4F07-98C7-64BBA67B7C78}" type="slidenum">
              <a:rPr lang="en-US" smtClean="0"/>
              <a:t>10</a:t>
            </a:fld>
            <a:endParaRPr lang="en-US"/>
          </a:p>
        </p:txBody>
      </p:sp>
    </p:spTree>
    <p:extLst>
      <p:ext uri="{BB962C8B-B14F-4D97-AF65-F5344CB8AC3E}">
        <p14:creationId xmlns:p14="http://schemas.microsoft.com/office/powerpoint/2010/main" val="227251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x&lt;-c(2000,2005,2010,2015,2020)</a:t>
            </a:r>
          </a:p>
          <a:p>
            <a:r>
              <a:rPr lang="en-US" dirty="0"/>
              <a:t>y&lt;-c(6.14, 6.54, 6.96, 7.38, 7.79)</a:t>
            </a:r>
          </a:p>
          <a:p>
            <a:r>
              <a:rPr lang="en-US" dirty="0" err="1"/>
              <a:t>sxy</a:t>
            </a:r>
            <a:r>
              <a:rPr lang="en-US" dirty="0"/>
              <a:t>&lt;-(x-mean(x))%*%(y-mean(y))</a:t>
            </a:r>
          </a:p>
          <a:p>
            <a:r>
              <a:rPr lang="en-US" dirty="0" err="1"/>
              <a:t>sxx</a:t>
            </a:r>
            <a:r>
              <a:rPr lang="en-US" dirty="0"/>
              <a:t>&lt;-(x-mean(x))%*%(x-mean(x))</a:t>
            </a:r>
          </a:p>
          <a:p>
            <a:r>
              <a:rPr lang="en-US" dirty="0"/>
              <a:t>betahat1&lt;-</a:t>
            </a:r>
            <a:r>
              <a:rPr lang="en-US" dirty="0" err="1"/>
              <a:t>sxy</a:t>
            </a:r>
            <a:r>
              <a:rPr lang="en-US" dirty="0"/>
              <a:t>/</a:t>
            </a:r>
            <a:r>
              <a:rPr lang="en-US" dirty="0" err="1"/>
              <a:t>sxx</a:t>
            </a:r>
            <a:endParaRPr lang="en-US" dirty="0"/>
          </a:p>
          <a:p>
            <a:r>
              <a:rPr lang="en-US" dirty="0"/>
              <a:t>betahat0&lt;-mean(y)-betahat1*mean(x)</a:t>
            </a:r>
          </a:p>
          <a:p>
            <a:r>
              <a:rPr lang="en-US" dirty="0"/>
              <a:t>betahat1</a:t>
            </a:r>
          </a:p>
          <a:p>
            <a:r>
              <a:rPr lang="en-US" dirty="0"/>
              <a:t>betahat0</a:t>
            </a:r>
          </a:p>
        </p:txBody>
      </p:sp>
      <p:sp>
        <p:nvSpPr>
          <p:cNvPr id="4" name="Slide Number Placeholder 3"/>
          <p:cNvSpPr>
            <a:spLocks noGrp="1"/>
          </p:cNvSpPr>
          <p:nvPr>
            <p:ph type="sldNum" sz="quarter" idx="5"/>
          </p:nvPr>
        </p:nvSpPr>
        <p:spPr/>
        <p:txBody>
          <a:bodyPr/>
          <a:lstStyle/>
          <a:p>
            <a:fld id="{7B4FC90E-F48B-4F07-98C7-64BBA67B7C78}" type="slidenum">
              <a:rPr lang="en-US" smtClean="0"/>
              <a:t>12</a:t>
            </a:fld>
            <a:endParaRPr lang="en-US"/>
          </a:p>
        </p:txBody>
      </p:sp>
    </p:spTree>
    <p:extLst>
      <p:ext uri="{BB962C8B-B14F-4D97-AF65-F5344CB8AC3E}">
        <p14:creationId xmlns:p14="http://schemas.microsoft.com/office/powerpoint/2010/main" val="3058555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R</a:t>
            </a:r>
          </a:p>
          <a:p>
            <a:r>
              <a:rPr lang="en-US" dirty="0" err="1">
                <a:solidFill>
                  <a:srgbClr val="0000FF"/>
                </a:solidFill>
                <a:effectLst/>
              </a:rPr>
              <a:t>carsum</a:t>
            </a:r>
            <a:r>
              <a:rPr lang="en-US" dirty="0">
                <a:solidFill>
                  <a:srgbClr val="0000FF"/>
                </a:solidFill>
                <a:effectLst/>
              </a:rPr>
              <a:t>&lt;-summary(</a:t>
            </a:r>
            <a:r>
              <a:rPr lang="en-US" dirty="0" err="1">
                <a:solidFill>
                  <a:srgbClr val="0000FF"/>
                </a:solidFill>
                <a:effectLst/>
              </a:rPr>
              <a:t>cars.lm</a:t>
            </a:r>
            <a:r>
              <a:rPr lang="en-US" dirty="0">
                <a:solidFill>
                  <a:srgbClr val="0000FF"/>
                </a:solidFill>
                <a:effectLst/>
              </a:rPr>
              <a:t>)</a:t>
            </a:r>
          </a:p>
          <a:p>
            <a:r>
              <a:rPr lang="en-US" dirty="0" err="1">
                <a:solidFill>
                  <a:srgbClr val="0000FF"/>
                </a:solidFill>
                <a:effectLst/>
              </a:rPr>
              <a:t>carsum</a:t>
            </a:r>
            <a:r>
              <a:rPr lang="en-US" err="1">
                <a:solidFill>
                  <a:srgbClr val="0000FF"/>
                </a:solidFill>
                <a:effectLst/>
              </a:rPr>
              <a:t>$</a:t>
            </a:r>
            <a:r>
              <a:rPr lang="en-US">
                <a:solidFill>
                  <a:srgbClr val="0000FF"/>
                </a:solidFill>
                <a:effectLst/>
              </a:rPr>
              <a:t>sigma</a:t>
            </a:r>
          </a:p>
          <a:p>
            <a:r>
              <a:rPr lang="en-US">
                <a:solidFill>
                  <a:srgbClr val="0000FF"/>
                </a:solidFill>
                <a:effectLst/>
              </a:rPr>
              <a:t>x&lt;-cars$speed</a:t>
            </a:r>
          </a:p>
          <a:p>
            <a:r>
              <a:rPr lang="en-US">
                <a:solidFill>
                  <a:srgbClr val="0000FF"/>
                </a:solidFill>
                <a:effectLst/>
              </a:rPr>
              <a:t>y&lt;-cars$dist</a:t>
            </a:r>
          </a:p>
          <a:p>
            <a:r>
              <a:rPr lang="en-US">
                <a:solidFill>
                  <a:srgbClr val="0000FF"/>
                </a:solidFill>
                <a:effectLst/>
              </a:rPr>
              <a:t>n&lt;-length(x)</a:t>
            </a:r>
          </a:p>
          <a:p>
            <a:r>
              <a:rPr lang="en-US">
                <a:solidFill>
                  <a:srgbClr val="0000FF"/>
                </a:solidFill>
                <a:effectLst/>
              </a:rPr>
              <a:t>Sxy &lt;- sum((x-mean(x))*(y-mean(y)))</a:t>
            </a:r>
          </a:p>
          <a:p>
            <a:r>
              <a:rPr lang="en-US">
                <a:solidFill>
                  <a:srgbClr val="0000FF"/>
                </a:solidFill>
                <a:effectLst/>
              </a:rPr>
              <a:t>Sxx&lt;-sum((x-mean(x))^2)</a:t>
            </a:r>
          </a:p>
          <a:p>
            <a:r>
              <a:rPr lang="en-US"/>
              <a:t>Betha1hat&lt;- Sxy/Sxx</a:t>
            </a:r>
            <a:endParaRPr lang="en-US">
              <a:solidFill>
                <a:srgbClr val="0000FF"/>
              </a:solidFill>
              <a:effectLst/>
            </a:endParaRPr>
          </a:p>
          <a:p>
            <a:r>
              <a:rPr lang="en-US"/>
              <a:t>SST&lt;- sum((y-mean(y))^2)</a:t>
            </a:r>
          </a:p>
          <a:p>
            <a:r>
              <a:rPr lang="en-US"/>
              <a:t>SSE&lt;-SSE – betha1hat*Sxy</a:t>
            </a:r>
          </a:p>
          <a:p>
            <a:r>
              <a:rPr lang="en-US"/>
              <a:t>Sigmahat &lt;- SSE/(n-2)</a:t>
            </a:r>
          </a:p>
          <a:p>
            <a:r>
              <a:rPr lang="en-US"/>
              <a:t>Sigmahat</a:t>
            </a:r>
          </a:p>
          <a:p>
            <a:endParaRPr lang="en-US" dirty="0"/>
          </a:p>
        </p:txBody>
      </p:sp>
      <p:sp>
        <p:nvSpPr>
          <p:cNvPr id="4" name="Slide Number Placeholder 3"/>
          <p:cNvSpPr>
            <a:spLocks noGrp="1"/>
          </p:cNvSpPr>
          <p:nvPr>
            <p:ph type="sldNum" sz="quarter" idx="5"/>
          </p:nvPr>
        </p:nvSpPr>
        <p:spPr/>
        <p:txBody>
          <a:bodyPr/>
          <a:lstStyle/>
          <a:p>
            <a:fld id="{7B4FC90E-F48B-4F07-98C7-64BBA67B7C78}" type="slidenum">
              <a:rPr lang="en-US" smtClean="0"/>
              <a:t>13</a:t>
            </a:fld>
            <a:endParaRPr lang="en-US"/>
          </a:p>
        </p:txBody>
      </p:sp>
    </p:spTree>
    <p:extLst>
      <p:ext uri="{BB962C8B-B14F-4D97-AF65-F5344CB8AC3E}">
        <p14:creationId xmlns:p14="http://schemas.microsoft.com/office/powerpoint/2010/main" val="3291707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Se1&lt;- sqrt(Sigmahat^2/Sxx)</a:t>
            </a:r>
          </a:p>
          <a:p>
            <a:r>
              <a:rPr lang="en-US"/>
              <a:t>Se0 &lt;- sqrt(Sigmahat^2*(1/n+mean(x)^2/Sxx))</a:t>
            </a:r>
          </a:p>
          <a:p>
            <a:r>
              <a:rPr lang="en-US"/>
              <a:t>c(Se1,Se0)</a:t>
            </a:r>
          </a:p>
        </p:txBody>
      </p:sp>
      <p:sp>
        <p:nvSpPr>
          <p:cNvPr id="4" name="Slide Number Placeholder 3"/>
          <p:cNvSpPr>
            <a:spLocks noGrp="1"/>
          </p:cNvSpPr>
          <p:nvPr>
            <p:ph type="sldNum" sz="quarter" idx="5"/>
          </p:nvPr>
        </p:nvSpPr>
        <p:spPr/>
        <p:txBody>
          <a:bodyPr/>
          <a:lstStyle/>
          <a:p>
            <a:fld id="{7B4FC90E-F48B-4F07-98C7-64BBA67B7C78}" type="slidenum">
              <a:rPr lang="en-US" smtClean="0"/>
              <a:t>14</a:t>
            </a:fld>
            <a:endParaRPr lang="en-US"/>
          </a:p>
        </p:txBody>
      </p:sp>
    </p:spTree>
    <p:extLst>
      <p:ext uri="{BB962C8B-B14F-4D97-AF65-F5344CB8AC3E}">
        <p14:creationId xmlns:p14="http://schemas.microsoft.com/office/powerpoint/2010/main" val="3960050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Sigma(Yi - Ybar)(Xi – Xbar) = sigmaYi(Xi – Xbar) – sigmaYbar(Xi – Xbar) = sigmaYi(Xi – Xbar)</a:t>
            </a:r>
          </a:p>
        </p:txBody>
      </p:sp>
      <p:sp>
        <p:nvSpPr>
          <p:cNvPr id="4" name="Slide Number Placeholder 3"/>
          <p:cNvSpPr>
            <a:spLocks noGrp="1"/>
          </p:cNvSpPr>
          <p:nvPr>
            <p:ph type="sldNum" sz="quarter" idx="5"/>
          </p:nvPr>
        </p:nvSpPr>
        <p:spPr/>
        <p:txBody>
          <a:bodyPr/>
          <a:lstStyle/>
          <a:p>
            <a:fld id="{7B4FC90E-F48B-4F07-98C7-64BBA67B7C78}" type="slidenum">
              <a:rPr lang="en-US" smtClean="0"/>
              <a:t>24</a:t>
            </a:fld>
            <a:endParaRPr lang="en-US"/>
          </a:p>
        </p:txBody>
      </p:sp>
    </p:spTree>
    <p:extLst>
      <p:ext uri="{BB962C8B-B14F-4D97-AF65-F5344CB8AC3E}">
        <p14:creationId xmlns:p14="http://schemas.microsoft.com/office/powerpoint/2010/main" val="406566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87D0C-06D2-4CFA-B101-8AC9D02C28F1}"/>
              </a:ext>
            </a:extLst>
          </p:cNvPr>
          <p:cNvSpPr>
            <a:spLocks noGrp="1"/>
          </p:cNvSpPr>
          <p:nvPr>
            <p:ph type="ctrTitle"/>
          </p:nvPr>
        </p:nvSpPr>
        <p:spPr>
          <a:xfrm>
            <a:off x="1524000" y="1122363"/>
            <a:ext cx="9144000" cy="2387600"/>
          </a:xfrm>
        </p:spPr>
        <p:txBody>
          <a:bodyPr anchor="b"/>
          <a:lstStyle>
            <a:lvl1pPr algn="ctr">
              <a:defRPr sz="6000" b="1">
                <a:solidFill>
                  <a:srgbClr val="C00000"/>
                </a:solidFill>
                <a:latin typeface="Helvetica" panose="020B0604020202020204" pitchFamily="34" charset="0"/>
                <a:cs typeface="Helvetica"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xmlns="" id="{4D76D7D5-FFA6-40B3-A5AB-43E8CA736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9D9D8D8-F90F-4426-B9C5-D3114801CFFE}"/>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5" name="Footer Placeholder 4">
            <a:extLst>
              <a:ext uri="{FF2B5EF4-FFF2-40B4-BE49-F238E27FC236}">
                <a16:creationId xmlns:a16="http://schemas.microsoft.com/office/drawing/2014/main" xmlns="" id="{D7C20099-7007-42E9-B0FE-F70DBE027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073BF0D-E16F-4FF4-854B-BDB93E193380}"/>
              </a:ext>
            </a:extLst>
          </p:cNvPr>
          <p:cNvSpPr>
            <a:spLocks noGrp="1"/>
          </p:cNvSpPr>
          <p:nvPr>
            <p:ph type="sldNum" sz="quarter" idx="12"/>
          </p:nvPr>
        </p:nvSpPr>
        <p:spPr/>
        <p:txBody>
          <a:bodyPr/>
          <a:lstStyle/>
          <a:p>
            <a:fld id="{F0E72265-45E6-4232-85BF-EF3292EE233D}" type="slidenum">
              <a:rPr lang="en-US" smtClean="0"/>
              <a:t>‹#›</a:t>
            </a:fld>
            <a:endParaRPr lang="en-US"/>
          </a:p>
        </p:txBody>
      </p:sp>
      <p:grpSp>
        <p:nvGrpSpPr>
          <p:cNvPr id="7" name="Group 6">
            <a:extLst>
              <a:ext uri="{FF2B5EF4-FFF2-40B4-BE49-F238E27FC236}">
                <a16:creationId xmlns="" xmlns:a16="http://schemas.microsoft.com/office/drawing/2014/main" id="{723A03CD-AD6B-41B8-B1D1-2E9AA4CA14AA}"/>
              </a:ext>
            </a:extLst>
          </p:cNvPr>
          <p:cNvGrpSpPr/>
          <p:nvPr userDrawn="1"/>
        </p:nvGrpSpPr>
        <p:grpSpPr>
          <a:xfrm>
            <a:off x="1181099" y="2085161"/>
            <a:ext cx="914401" cy="980560"/>
            <a:chOff x="810625" y="2871288"/>
            <a:chExt cx="914401" cy="980560"/>
          </a:xfrm>
        </p:grpSpPr>
        <p:sp>
          <p:nvSpPr>
            <p:cNvPr id="8" name="Rectangle 7">
              <a:extLst>
                <a:ext uri="{FF2B5EF4-FFF2-40B4-BE49-F238E27FC236}">
                  <a16:creationId xmlns="" xmlns:a16="http://schemas.microsoft.com/office/drawing/2014/main" id="{138524D9-2EB3-4C33-B3D5-13F73BF4BB6D}"/>
                </a:ext>
              </a:extLst>
            </p:cNvPr>
            <p:cNvSpPr/>
            <p:nvPr userDrawn="1"/>
          </p:nvSpPr>
          <p:spPr>
            <a:xfrm rot="8100000">
              <a:off x="810625" y="3394648"/>
              <a:ext cx="914401" cy="4572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E74F46BD-A134-40D8-A3CC-625CC68E421C}"/>
                </a:ext>
              </a:extLst>
            </p:cNvPr>
            <p:cNvSpPr/>
            <p:nvPr userDrawn="1"/>
          </p:nvSpPr>
          <p:spPr>
            <a:xfrm rot="2700000">
              <a:off x="839650" y="2871288"/>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142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6842E7-BE5B-43E3-A00F-5CE2B16580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DAE9F67-8DA4-4F75-AEE7-6AC4AA4759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5D0E5F-9FD4-4B0A-B815-45C184A24C28}"/>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5" name="Footer Placeholder 4">
            <a:extLst>
              <a:ext uri="{FF2B5EF4-FFF2-40B4-BE49-F238E27FC236}">
                <a16:creationId xmlns:a16="http://schemas.microsoft.com/office/drawing/2014/main" xmlns="" id="{E27C7BB5-CAEE-4C85-BB61-F0FF0D57F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0C094C-4DB9-491E-B98F-98D2EFA2C555}"/>
              </a:ext>
            </a:extLst>
          </p:cNvPr>
          <p:cNvSpPr>
            <a:spLocks noGrp="1"/>
          </p:cNvSpPr>
          <p:nvPr>
            <p:ph type="sldNum" sz="quarter" idx="12"/>
          </p:nvPr>
        </p:nvSpPr>
        <p:spPr/>
        <p:txBody>
          <a:bodyPr/>
          <a:lstStyle/>
          <a:p>
            <a:fld id="{F0E72265-45E6-4232-85BF-EF3292EE233D}" type="slidenum">
              <a:rPr lang="en-US" smtClean="0"/>
              <a:t>‹#›</a:t>
            </a:fld>
            <a:endParaRPr lang="en-US"/>
          </a:p>
        </p:txBody>
      </p:sp>
    </p:spTree>
    <p:extLst>
      <p:ext uri="{BB962C8B-B14F-4D97-AF65-F5344CB8AC3E}">
        <p14:creationId xmlns:p14="http://schemas.microsoft.com/office/powerpoint/2010/main" val="411147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51CB1D7-0A54-4606-A496-D3D88BEF6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FA2BD9-1053-48DC-993D-3BC7FE1AE5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A15E5E-C72B-46CE-82F0-26A3C25FC8AD}"/>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5" name="Footer Placeholder 4">
            <a:extLst>
              <a:ext uri="{FF2B5EF4-FFF2-40B4-BE49-F238E27FC236}">
                <a16:creationId xmlns:a16="http://schemas.microsoft.com/office/drawing/2014/main" xmlns="" id="{387A4255-5899-4911-8353-1DCDFC9D3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2AEBD4-5941-4453-AB53-A83564429D03}"/>
              </a:ext>
            </a:extLst>
          </p:cNvPr>
          <p:cNvSpPr>
            <a:spLocks noGrp="1"/>
          </p:cNvSpPr>
          <p:nvPr>
            <p:ph type="sldNum" sz="quarter" idx="12"/>
          </p:nvPr>
        </p:nvSpPr>
        <p:spPr/>
        <p:txBody>
          <a:bodyPr/>
          <a:lstStyle/>
          <a:p>
            <a:fld id="{F0E72265-45E6-4232-85BF-EF3292EE233D}" type="slidenum">
              <a:rPr lang="en-US" smtClean="0"/>
              <a:t>‹#›</a:t>
            </a:fld>
            <a:endParaRPr lang="en-US"/>
          </a:p>
        </p:txBody>
      </p:sp>
    </p:spTree>
    <p:extLst>
      <p:ext uri="{BB962C8B-B14F-4D97-AF65-F5344CB8AC3E}">
        <p14:creationId xmlns:p14="http://schemas.microsoft.com/office/powerpoint/2010/main" val="348622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D3B5F-31E1-494C-A90F-035E82232770}"/>
              </a:ext>
            </a:extLst>
          </p:cNvPr>
          <p:cNvSpPr>
            <a:spLocks noGrp="1"/>
          </p:cNvSpPr>
          <p:nvPr>
            <p:ph type="title"/>
          </p:nvPr>
        </p:nvSpPr>
        <p:spPr>
          <a:xfrm>
            <a:off x="838200" y="136525"/>
            <a:ext cx="10515600" cy="1325563"/>
          </a:xfrm>
        </p:spPr>
        <p:txBody>
          <a:bodyPr>
            <a:normAutofit/>
          </a:bodyPr>
          <a:lstStyle>
            <a:lvl1pPr algn="l">
              <a:defRPr sz="3600" b="0">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0731B9E6-2B6A-4587-9922-7A789F6570CF}"/>
              </a:ext>
            </a:extLst>
          </p:cNvPr>
          <p:cNvSpPr>
            <a:spLocks noGrp="1"/>
          </p:cNvSpPr>
          <p:nvPr>
            <p:ph idx="1"/>
          </p:nvPr>
        </p:nvSpPr>
        <p:spPr>
          <a:xfrm>
            <a:off x="838200" y="1597025"/>
            <a:ext cx="10515600" cy="4351338"/>
          </a:xfrm>
        </p:spPr>
        <p:txBody>
          <a:bodyPr/>
          <a:lstStyle>
            <a:lvl1pPr algn="just">
              <a:defRPr>
                <a:latin typeface="Helvetica" panose="020B0604020202020204" pitchFamily="34" charset="0"/>
                <a:cs typeface="Helvetica" panose="020B0604020202020204" pitchFamily="34" charset="0"/>
              </a:defRPr>
            </a:lvl1pPr>
            <a:lvl2pPr algn="just">
              <a:defRPr>
                <a:latin typeface="Helvetica" panose="020B0604020202020204" pitchFamily="34" charset="0"/>
                <a:cs typeface="Helvetica" panose="020B0604020202020204" pitchFamily="34" charset="0"/>
              </a:defRPr>
            </a:lvl2pPr>
            <a:lvl3pPr algn="just">
              <a:defRPr>
                <a:latin typeface="Helvetica" panose="020B0604020202020204" pitchFamily="34" charset="0"/>
                <a:cs typeface="Helvetica" panose="020B0604020202020204" pitchFamily="34" charset="0"/>
              </a:defRPr>
            </a:lvl3pPr>
            <a:lvl4pPr algn="just">
              <a:defRPr>
                <a:latin typeface="Helvetica" panose="020B0604020202020204" pitchFamily="34" charset="0"/>
                <a:cs typeface="Helvetica" panose="020B0604020202020204" pitchFamily="34" charset="0"/>
              </a:defRPr>
            </a:lvl4pPr>
            <a:lvl5pPr algn="just">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B5AD101D-5FEE-4D28-8CFD-C7324D9529AA}"/>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5" name="Footer Placeholder 4">
            <a:extLst>
              <a:ext uri="{FF2B5EF4-FFF2-40B4-BE49-F238E27FC236}">
                <a16:creationId xmlns:a16="http://schemas.microsoft.com/office/drawing/2014/main" xmlns="" id="{667AD165-E76F-46A0-B3A9-0332EA278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9772EE2-EA32-486E-9C46-249614A5840D}"/>
              </a:ext>
            </a:extLst>
          </p:cNvPr>
          <p:cNvSpPr>
            <a:spLocks noGrp="1"/>
          </p:cNvSpPr>
          <p:nvPr>
            <p:ph type="sldNum" sz="quarter" idx="12"/>
          </p:nvPr>
        </p:nvSpPr>
        <p:spPr/>
        <p:txBody>
          <a:bodyPr/>
          <a:lstStyle/>
          <a:p>
            <a:fld id="{F0E72265-45E6-4232-85BF-EF3292EE233D}" type="slidenum">
              <a:rPr lang="en-US" smtClean="0"/>
              <a:t>‹#›</a:t>
            </a:fld>
            <a:endParaRPr lang="en-US"/>
          </a:p>
        </p:txBody>
      </p:sp>
      <p:grpSp>
        <p:nvGrpSpPr>
          <p:cNvPr id="7" name="Group 6">
            <a:extLst>
              <a:ext uri="{FF2B5EF4-FFF2-40B4-BE49-F238E27FC236}">
                <a16:creationId xmlns="" xmlns:a16="http://schemas.microsoft.com/office/drawing/2014/main" id="{CF31A598-D007-4B7B-BE0A-CC77E6A8E1A6}"/>
              </a:ext>
            </a:extLst>
          </p:cNvPr>
          <p:cNvGrpSpPr/>
          <p:nvPr userDrawn="1"/>
        </p:nvGrpSpPr>
        <p:grpSpPr>
          <a:xfrm>
            <a:off x="386744" y="456984"/>
            <a:ext cx="457200" cy="496783"/>
            <a:chOff x="386744" y="507784"/>
            <a:chExt cx="457200" cy="496783"/>
          </a:xfrm>
        </p:grpSpPr>
        <p:sp>
          <p:nvSpPr>
            <p:cNvPr id="8" name="Rectangle 7">
              <a:extLst>
                <a:ext uri="{FF2B5EF4-FFF2-40B4-BE49-F238E27FC236}">
                  <a16:creationId xmlns="" xmlns:a16="http://schemas.microsoft.com/office/drawing/2014/main" id="{9287AB72-4F2D-4A27-8C36-3BBC9E11ED50}"/>
                </a:ext>
              </a:extLst>
            </p:cNvPr>
            <p:cNvSpPr/>
            <p:nvPr userDrawn="1"/>
          </p:nvSpPr>
          <p:spPr>
            <a:xfrm rot="8100000">
              <a:off x="386744" y="775967"/>
              <a:ext cx="457200" cy="228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CE855166-332A-418E-99B2-2E0C3AD10CE6}"/>
                </a:ext>
              </a:extLst>
            </p:cNvPr>
            <p:cNvSpPr/>
            <p:nvPr userDrawn="1"/>
          </p:nvSpPr>
          <p:spPr>
            <a:xfrm rot="2700000">
              <a:off x="401686" y="509759"/>
              <a:ext cx="228600" cy="2246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681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79B068-EC01-4FEF-81F9-0ABCEA0A3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4DF52EC-C30F-46EC-9971-10646B598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88C2DF-200A-43D0-A378-5890E026B4EC}"/>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5" name="Footer Placeholder 4">
            <a:extLst>
              <a:ext uri="{FF2B5EF4-FFF2-40B4-BE49-F238E27FC236}">
                <a16:creationId xmlns:a16="http://schemas.microsoft.com/office/drawing/2014/main" xmlns="" id="{0F238CDA-9EB5-4731-93D0-925FAEE58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1278EE-4A3B-4A18-8E7C-B3C1C2BACFD1}"/>
              </a:ext>
            </a:extLst>
          </p:cNvPr>
          <p:cNvSpPr>
            <a:spLocks noGrp="1"/>
          </p:cNvSpPr>
          <p:nvPr>
            <p:ph type="sldNum" sz="quarter" idx="12"/>
          </p:nvPr>
        </p:nvSpPr>
        <p:spPr/>
        <p:txBody>
          <a:bodyPr/>
          <a:lstStyle/>
          <a:p>
            <a:fld id="{F0E72265-45E6-4232-85BF-EF3292EE233D}" type="slidenum">
              <a:rPr lang="en-US" smtClean="0"/>
              <a:t>‹#›</a:t>
            </a:fld>
            <a:endParaRPr lang="en-US"/>
          </a:p>
        </p:txBody>
      </p:sp>
    </p:spTree>
    <p:extLst>
      <p:ext uri="{BB962C8B-B14F-4D97-AF65-F5344CB8AC3E}">
        <p14:creationId xmlns:p14="http://schemas.microsoft.com/office/powerpoint/2010/main" val="213079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EC765-01A4-4BD5-8E1F-4C113A7F0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90B669-4F43-47A4-B39A-00DAAD8BE4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F8BE9FA-ABAC-4A4D-B8E7-47E5F3DD4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375701A-19A9-4C5F-81AE-0F32F286C9A2}"/>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6" name="Footer Placeholder 5">
            <a:extLst>
              <a:ext uri="{FF2B5EF4-FFF2-40B4-BE49-F238E27FC236}">
                <a16:creationId xmlns:a16="http://schemas.microsoft.com/office/drawing/2014/main" xmlns="" id="{F8DB432B-3A35-4DA9-94EE-822E9AFF4F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8CB4136-42CF-48F6-842B-7DE219D58EF7}"/>
              </a:ext>
            </a:extLst>
          </p:cNvPr>
          <p:cNvSpPr>
            <a:spLocks noGrp="1"/>
          </p:cNvSpPr>
          <p:nvPr>
            <p:ph type="sldNum" sz="quarter" idx="12"/>
          </p:nvPr>
        </p:nvSpPr>
        <p:spPr/>
        <p:txBody>
          <a:bodyPr/>
          <a:lstStyle/>
          <a:p>
            <a:fld id="{F0E72265-45E6-4232-85BF-EF3292EE233D}" type="slidenum">
              <a:rPr lang="en-US" smtClean="0"/>
              <a:t>‹#›</a:t>
            </a:fld>
            <a:endParaRPr lang="en-US"/>
          </a:p>
        </p:txBody>
      </p:sp>
    </p:spTree>
    <p:extLst>
      <p:ext uri="{BB962C8B-B14F-4D97-AF65-F5344CB8AC3E}">
        <p14:creationId xmlns:p14="http://schemas.microsoft.com/office/powerpoint/2010/main" val="1873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59E62-03AE-4939-9228-A872C56224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991F5C6-8ABC-418E-B501-F6F9BDFE3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17E415F-7178-4983-A5CD-8E7250929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0DC11F2-6E37-4D6C-A33C-F2D53F1DE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F61D505-B660-497C-9401-1BD90DD32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6322DC1-0730-454A-9F88-97C8DE238E48}"/>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8" name="Footer Placeholder 7">
            <a:extLst>
              <a:ext uri="{FF2B5EF4-FFF2-40B4-BE49-F238E27FC236}">
                <a16:creationId xmlns:a16="http://schemas.microsoft.com/office/drawing/2014/main" xmlns="" id="{1F309739-A18C-48ED-83B3-32E0B36316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F3F3B5B-9526-4F52-A5D3-E7F29751A111}"/>
              </a:ext>
            </a:extLst>
          </p:cNvPr>
          <p:cNvSpPr>
            <a:spLocks noGrp="1"/>
          </p:cNvSpPr>
          <p:nvPr>
            <p:ph type="sldNum" sz="quarter" idx="12"/>
          </p:nvPr>
        </p:nvSpPr>
        <p:spPr/>
        <p:txBody>
          <a:bodyPr/>
          <a:lstStyle/>
          <a:p>
            <a:fld id="{F0E72265-45E6-4232-85BF-EF3292EE233D}" type="slidenum">
              <a:rPr lang="en-US" smtClean="0"/>
              <a:t>‹#›</a:t>
            </a:fld>
            <a:endParaRPr lang="en-US"/>
          </a:p>
        </p:txBody>
      </p:sp>
    </p:spTree>
    <p:extLst>
      <p:ext uri="{BB962C8B-B14F-4D97-AF65-F5344CB8AC3E}">
        <p14:creationId xmlns:p14="http://schemas.microsoft.com/office/powerpoint/2010/main" val="410988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F2F1EE-BAA7-4506-88F4-4B25D2DBC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40997A1-092E-4AA3-951A-71400E767AEE}"/>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4" name="Footer Placeholder 3">
            <a:extLst>
              <a:ext uri="{FF2B5EF4-FFF2-40B4-BE49-F238E27FC236}">
                <a16:creationId xmlns:a16="http://schemas.microsoft.com/office/drawing/2014/main" xmlns="" id="{8D4EC970-B85A-4A41-BE29-4D18621B77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ECAD1CC-3CBE-4EC0-953A-C7D7CF1D3569}"/>
              </a:ext>
            </a:extLst>
          </p:cNvPr>
          <p:cNvSpPr>
            <a:spLocks noGrp="1"/>
          </p:cNvSpPr>
          <p:nvPr>
            <p:ph type="sldNum" sz="quarter" idx="12"/>
          </p:nvPr>
        </p:nvSpPr>
        <p:spPr/>
        <p:txBody>
          <a:bodyPr/>
          <a:lstStyle/>
          <a:p>
            <a:fld id="{F0E72265-45E6-4232-85BF-EF3292EE233D}" type="slidenum">
              <a:rPr lang="en-US" smtClean="0"/>
              <a:t>‹#›</a:t>
            </a:fld>
            <a:endParaRPr lang="en-US"/>
          </a:p>
        </p:txBody>
      </p:sp>
    </p:spTree>
    <p:extLst>
      <p:ext uri="{BB962C8B-B14F-4D97-AF65-F5344CB8AC3E}">
        <p14:creationId xmlns:p14="http://schemas.microsoft.com/office/powerpoint/2010/main" val="11772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D7685A-951C-409A-8B4C-6D41E074E699}"/>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3" name="Footer Placeholder 2">
            <a:extLst>
              <a:ext uri="{FF2B5EF4-FFF2-40B4-BE49-F238E27FC236}">
                <a16:creationId xmlns:a16="http://schemas.microsoft.com/office/drawing/2014/main" xmlns="" id="{801B6266-595F-4553-922B-B47D7A17D8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E1E739-B733-4E5C-8882-63D93DBFDBD8}"/>
              </a:ext>
            </a:extLst>
          </p:cNvPr>
          <p:cNvSpPr>
            <a:spLocks noGrp="1"/>
          </p:cNvSpPr>
          <p:nvPr>
            <p:ph type="sldNum" sz="quarter" idx="12"/>
          </p:nvPr>
        </p:nvSpPr>
        <p:spPr/>
        <p:txBody>
          <a:bodyPr/>
          <a:lstStyle/>
          <a:p>
            <a:fld id="{F0E72265-45E6-4232-85BF-EF3292EE233D}" type="slidenum">
              <a:rPr lang="en-US" smtClean="0"/>
              <a:t>‹#›</a:t>
            </a:fld>
            <a:endParaRPr lang="en-US"/>
          </a:p>
        </p:txBody>
      </p:sp>
    </p:spTree>
    <p:extLst>
      <p:ext uri="{BB962C8B-B14F-4D97-AF65-F5344CB8AC3E}">
        <p14:creationId xmlns:p14="http://schemas.microsoft.com/office/powerpoint/2010/main" val="239458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368AB-A317-4E00-A306-D48AEC5D1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4F8E457-BE3B-42AB-903B-8ED1C80FF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0986D62-069A-4AD1-8218-8BCD1B64A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9FFE52B-A707-42B3-BA6E-C4A25E1F4E72}"/>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6" name="Footer Placeholder 5">
            <a:extLst>
              <a:ext uri="{FF2B5EF4-FFF2-40B4-BE49-F238E27FC236}">
                <a16:creationId xmlns:a16="http://schemas.microsoft.com/office/drawing/2014/main" xmlns="" id="{34A98129-E67E-4E3F-BB60-0E30DA370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26B0392-CDF2-4DC4-8DAD-E87FB858AA71}"/>
              </a:ext>
            </a:extLst>
          </p:cNvPr>
          <p:cNvSpPr>
            <a:spLocks noGrp="1"/>
          </p:cNvSpPr>
          <p:nvPr>
            <p:ph type="sldNum" sz="quarter" idx="12"/>
          </p:nvPr>
        </p:nvSpPr>
        <p:spPr/>
        <p:txBody>
          <a:bodyPr/>
          <a:lstStyle/>
          <a:p>
            <a:fld id="{F0E72265-45E6-4232-85BF-EF3292EE233D}" type="slidenum">
              <a:rPr lang="en-US" smtClean="0"/>
              <a:t>‹#›</a:t>
            </a:fld>
            <a:endParaRPr lang="en-US"/>
          </a:p>
        </p:txBody>
      </p:sp>
    </p:spTree>
    <p:extLst>
      <p:ext uri="{BB962C8B-B14F-4D97-AF65-F5344CB8AC3E}">
        <p14:creationId xmlns:p14="http://schemas.microsoft.com/office/powerpoint/2010/main" val="29233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84559-D5DC-4F7C-AAAF-99598B26A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CDC7230-BBED-4C7E-9E62-E1D21E0D2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51D0952-DEE3-4552-9C57-71A7F6C4E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BF6D389-CC3D-4755-9D19-E60A9795D264}"/>
              </a:ext>
            </a:extLst>
          </p:cNvPr>
          <p:cNvSpPr>
            <a:spLocks noGrp="1"/>
          </p:cNvSpPr>
          <p:nvPr>
            <p:ph type="dt" sz="half" idx="10"/>
          </p:nvPr>
        </p:nvSpPr>
        <p:spPr/>
        <p:txBody>
          <a:bodyPr/>
          <a:lstStyle/>
          <a:p>
            <a:fld id="{A9263B54-590F-4C97-8491-49DC8FAF8B85}" type="datetimeFigureOut">
              <a:rPr lang="en-US" smtClean="0"/>
              <a:t>12/16/2021</a:t>
            </a:fld>
            <a:endParaRPr lang="en-US"/>
          </a:p>
        </p:txBody>
      </p:sp>
      <p:sp>
        <p:nvSpPr>
          <p:cNvPr id="6" name="Footer Placeholder 5">
            <a:extLst>
              <a:ext uri="{FF2B5EF4-FFF2-40B4-BE49-F238E27FC236}">
                <a16:creationId xmlns:a16="http://schemas.microsoft.com/office/drawing/2014/main" xmlns="" id="{394F9BBC-1D85-4709-A363-E157C05E2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E4F24A4-33CF-4938-8674-C3CFFBBF67B0}"/>
              </a:ext>
            </a:extLst>
          </p:cNvPr>
          <p:cNvSpPr>
            <a:spLocks noGrp="1"/>
          </p:cNvSpPr>
          <p:nvPr>
            <p:ph type="sldNum" sz="quarter" idx="12"/>
          </p:nvPr>
        </p:nvSpPr>
        <p:spPr/>
        <p:txBody>
          <a:bodyPr/>
          <a:lstStyle/>
          <a:p>
            <a:fld id="{F0E72265-45E6-4232-85BF-EF3292EE233D}" type="slidenum">
              <a:rPr lang="en-US" smtClean="0"/>
              <a:t>‹#›</a:t>
            </a:fld>
            <a:endParaRPr lang="en-US"/>
          </a:p>
        </p:txBody>
      </p:sp>
    </p:spTree>
    <p:extLst>
      <p:ext uri="{BB962C8B-B14F-4D97-AF65-F5344CB8AC3E}">
        <p14:creationId xmlns:p14="http://schemas.microsoft.com/office/powerpoint/2010/main" val="240266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521D5F-7344-4027-B0E4-9F576180D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DE0F152-FB03-474D-B243-085E7E073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2C25AE-3923-45C3-8EB9-50A83339C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63B54-590F-4C97-8491-49DC8FAF8B85}" type="datetimeFigureOut">
              <a:rPr lang="en-US" smtClean="0"/>
              <a:t>12/16/2021</a:t>
            </a:fld>
            <a:endParaRPr lang="en-US"/>
          </a:p>
        </p:txBody>
      </p:sp>
      <p:sp>
        <p:nvSpPr>
          <p:cNvPr id="5" name="Footer Placeholder 4">
            <a:extLst>
              <a:ext uri="{FF2B5EF4-FFF2-40B4-BE49-F238E27FC236}">
                <a16:creationId xmlns:a16="http://schemas.microsoft.com/office/drawing/2014/main" xmlns="" id="{72E42C8F-97D5-4B32-96BB-87FF57931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D232601-806D-4B42-99C6-1E3049BC1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72265-45E6-4232-85BF-EF3292EE233D}" type="slidenum">
              <a:rPr lang="en-US" smtClean="0"/>
              <a:t>‹#›</a:t>
            </a:fld>
            <a:endParaRPr lang="en-US"/>
          </a:p>
        </p:txBody>
      </p:sp>
    </p:spTree>
    <p:extLst>
      <p:ext uri="{BB962C8B-B14F-4D97-AF65-F5344CB8AC3E}">
        <p14:creationId xmlns:p14="http://schemas.microsoft.com/office/powerpoint/2010/main" val="361751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7.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2.bin"/><Relationship Id="rId4" Type="http://schemas.openxmlformats.org/officeDocument/2006/relationships/image" Target="../media/image19.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4.bin"/><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4.wmf"/><Relationship Id="rId5" Type="http://schemas.openxmlformats.org/officeDocument/2006/relationships/oleObject" Target="../embeddings/oleObject5.bin"/><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notesSlide" Target="../notesSlides/notesSlid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3.w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4FD40-1F97-4626-ABD2-CA9E815D66C1}"/>
              </a:ext>
            </a:extLst>
          </p:cNvPr>
          <p:cNvSpPr>
            <a:spLocks noGrp="1"/>
          </p:cNvSpPr>
          <p:nvPr>
            <p:ph type="ctrTitle"/>
          </p:nvPr>
        </p:nvSpPr>
        <p:spPr>
          <a:xfrm>
            <a:off x="1801771" y="1656807"/>
            <a:ext cx="9144000" cy="2387600"/>
          </a:xfrm>
        </p:spPr>
        <p:txBody>
          <a:bodyPr>
            <a:normAutofit/>
          </a:bodyPr>
          <a:lstStyle/>
          <a:p>
            <a:r>
              <a:rPr lang="en-US" dirty="0">
                <a:solidFill>
                  <a:schemeClr val="tx1"/>
                </a:solidFill>
                <a:latin typeface="Bahnschrift Condensed" panose="020B0502040204020203" pitchFamily="34" charset="0"/>
              </a:rPr>
              <a:t>Simple Linear Regression and Correlation</a:t>
            </a:r>
          </a:p>
        </p:txBody>
      </p:sp>
    </p:spTree>
    <p:extLst>
      <p:ext uri="{BB962C8B-B14F-4D97-AF65-F5344CB8AC3E}">
        <p14:creationId xmlns:p14="http://schemas.microsoft.com/office/powerpoint/2010/main" val="127445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E89CFB2-4E62-412F-AF79-68DC50B41A4B}"/>
              </a:ext>
            </a:extLst>
          </p:cNvPr>
          <p:cNvPicPr>
            <a:picLocks noChangeAspect="1"/>
          </p:cNvPicPr>
          <p:nvPr/>
        </p:nvPicPr>
        <p:blipFill>
          <a:blip r:embed="rId3"/>
          <a:stretch>
            <a:fillRect/>
          </a:stretch>
        </p:blipFill>
        <p:spPr>
          <a:xfrm>
            <a:off x="5702009" y="2635257"/>
            <a:ext cx="5567376" cy="3418717"/>
          </a:xfrm>
          <a:prstGeom prst="rect">
            <a:avLst/>
          </a:prstGeom>
        </p:spPr>
      </p:pic>
      <p:sp>
        <p:nvSpPr>
          <p:cNvPr id="2" name="Title 1">
            <a:extLst>
              <a:ext uri="{FF2B5EF4-FFF2-40B4-BE49-F238E27FC236}">
                <a16:creationId xmlns:a16="http://schemas.microsoft.com/office/drawing/2014/main" xmlns="" id="{D70209C8-A50D-408A-9124-40AB7CA85A5E}"/>
              </a:ext>
            </a:extLst>
          </p:cNvPr>
          <p:cNvSpPr>
            <a:spLocks noGrp="1"/>
          </p:cNvSpPr>
          <p:nvPr>
            <p:ph type="title"/>
          </p:nvPr>
        </p:nvSpPr>
        <p:spPr/>
        <p:txBody>
          <a:bodyPr/>
          <a:lstStyle/>
          <a:p>
            <a:r>
              <a:rPr lang="en-US" dirty="0"/>
              <a:t>Cars - Estimates of </a:t>
            </a:r>
            <a:r>
              <a:rPr lang="en-US" dirty="0">
                <a:sym typeface="Symbol" panose="05050102010706020507" pitchFamily="18" charset="2"/>
              </a:rPr>
              <a:t></a:t>
            </a:r>
            <a:r>
              <a:rPr lang="en-US" baseline="-25000" dirty="0">
                <a:sym typeface="Symbol" panose="05050102010706020507" pitchFamily="18" charset="2"/>
              </a:rPr>
              <a:t>0</a:t>
            </a:r>
            <a:r>
              <a:rPr lang="en-US" dirty="0">
                <a:sym typeface="Symbol" panose="05050102010706020507" pitchFamily="18" charset="2"/>
              </a:rPr>
              <a:t>, </a:t>
            </a:r>
            <a:r>
              <a:rPr lang="en-US" baseline="-25000" dirty="0">
                <a:sym typeface="Symbol" panose="05050102010706020507" pitchFamily="18" charset="2"/>
              </a:rPr>
              <a:t>1</a:t>
            </a:r>
            <a:endParaRPr lang="en-US" baseline="-25000" dirty="0"/>
          </a:p>
        </p:txBody>
      </p:sp>
      <p:pic>
        <p:nvPicPr>
          <p:cNvPr id="17" name="Picture 16">
            <a:extLst>
              <a:ext uri="{FF2B5EF4-FFF2-40B4-BE49-F238E27FC236}">
                <a16:creationId xmlns:a16="http://schemas.microsoft.com/office/drawing/2014/main" xmlns="" id="{AB6CBF96-1548-4258-AD17-B643ECFC64CC}"/>
              </a:ext>
            </a:extLst>
          </p:cNvPr>
          <p:cNvPicPr>
            <a:picLocks noChangeAspect="1"/>
          </p:cNvPicPr>
          <p:nvPr/>
        </p:nvPicPr>
        <p:blipFill>
          <a:blip r:embed="rId4"/>
          <a:stretch>
            <a:fillRect/>
          </a:stretch>
        </p:blipFill>
        <p:spPr>
          <a:xfrm>
            <a:off x="949545" y="3966013"/>
            <a:ext cx="4468218" cy="1095978"/>
          </a:xfrm>
          <a:prstGeom prst="rect">
            <a:avLst/>
          </a:prstGeom>
        </p:spPr>
      </p:pic>
      <p:sp>
        <p:nvSpPr>
          <p:cNvPr id="18" name="TextBox 17">
            <a:extLst>
              <a:ext uri="{FF2B5EF4-FFF2-40B4-BE49-F238E27FC236}">
                <a16:creationId xmlns:a16="http://schemas.microsoft.com/office/drawing/2014/main" xmlns="" id="{394876CF-B3C9-444D-8EDC-B0339ECFB030}"/>
              </a:ext>
            </a:extLst>
          </p:cNvPr>
          <p:cNvSpPr txBox="1"/>
          <p:nvPr/>
        </p:nvSpPr>
        <p:spPr>
          <a:xfrm>
            <a:off x="922615" y="1604206"/>
            <a:ext cx="4831772" cy="2062103"/>
          </a:xfrm>
          <a:prstGeom prst="rect">
            <a:avLst/>
          </a:prstGeom>
          <a:noFill/>
        </p:spPr>
        <p:txBody>
          <a:bodyPr wrap="none" rtlCol="0">
            <a:spAutoFit/>
          </a:bodyPr>
          <a:lstStyle/>
          <a:p>
            <a:r>
              <a:rPr lang="en-US" sz="3200" dirty="0"/>
              <a:t>True regression line</a:t>
            </a:r>
          </a:p>
          <a:p>
            <a:r>
              <a:rPr lang="en-US" sz="3200" dirty="0" err="1"/>
              <a:t>dist</a:t>
            </a:r>
            <a:r>
              <a:rPr lang="en-US" sz="3200" dirty="0"/>
              <a:t> 	= </a:t>
            </a:r>
            <a:r>
              <a:rPr lang="en-US" sz="3200" dirty="0">
                <a:sym typeface="Symbol" panose="05050102010706020507" pitchFamily="18" charset="2"/>
              </a:rPr>
              <a:t></a:t>
            </a:r>
            <a:r>
              <a:rPr lang="en-US" sz="3200" baseline="-25000" dirty="0">
                <a:sym typeface="Symbol" panose="05050102010706020507" pitchFamily="18" charset="2"/>
              </a:rPr>
              <a:t>0</a:t>
            </a:r>
            <a:r>
              <a:rPr lang="en-US" sz="3200" dirty="0">
                <a:sym typeface="Symbol" panose="05050102010706020507" pitchFamily="18" charset="2"/>
              </a:rPr>
              <a:t> + </a:t>
            </a:r>
            <a:r>
              <a:rPr lang="en-US" sz="3200" baseline="-25000" dirty="0">
                <a:sym typeface="Symbol" panose="05050102010706020507" pitchFamily="18" charset="2"/>
              </a:rPr>
              <a:t>1</a:t>
            </a:r>
            <a:r>
              <a:rPr lang="en-US" sz="3200" dirty="0">
                <a:sym typeface="Symbol" panose="05050102010706020507" pitchFamily="18" charset="2"/>
              </a:rPr>
              <a:t>speed</a:t>
            </a:r>
          </a:p>
          <a:p>
            <a:r>
              <a:rPr lang="en-US" sz="3200" dirty="0"/>
              <a:t>Estimated regression line</a:t>
            </a:r>
          </a:p>
          <a:p>
            <a:r>
              <a:rPr lang="en-US" sz="3200" dirty="0" err="1"/>
              <a:t>dist</a:t>
            </a:r>
            <a:r>
              <a:rPr lang="en-US" sz="3200" dirty="0"/>
              <a:t> = -17.58 + 3.93speed</a:t>
            </a:r>
            <a:endParaRPr lang="en-US" sz="3200" dirty="0">
              <a:sym typeface="Symbol" panose="05050102010706020507" pitchFamily="18" charset="2"/>
            </a:endParaRPr>
          </a:p>
        </p:txBody>
      </p:sp>
      <p:sp>
        <p:nvSpPr>
          <p:cNvPr id="20" name="TextBox 19">
            <a:extLst>
              <a:ext uri="{FF2B5EF4-FFF2-40B4-BE49-F238E27FC236}">
                <a16:creationId xmlns:a16="http://schemas.microsoft.com/office/drawing/2014/main" xmlns="" id="{07031922-12A5-43D8-A7CE-BEE0AD03AB69}"/>
              </a:ext>
            </a:extLst>
          </p:cNvPr>
          <p:cNvSpPr txBox="1"/>
          <p:nvPr/>
        </p:nvSpPr>
        <p:spPr>
          <a:xfrm>
            <a:off x="7699584" y="1462088"/>
            <a:ext cx="3623108" cy="769441"/>
          </a:xfrm>
          <a:prstGeom prst="rect">
            <a:avLst/>
          </a:prstGeom>
          <a:noFill/>
        </p:spPr>
        <p:txBody>
          <a:bodyPr wrap="none" rtlCol="0">
            <a:spAutoFit/>
          </a:bodyPr>
          <a:lstStyle/>
          <a:p>
            <a:r>
              <a:rPr lang="en-US" sz="2200" b="1" dirty="0"/>
              <a:t>Estimated regression line</a:t>
            </a:r>
          </a:p>
          <a:p>
            <a:r>
              <a:rPr lang="en-US" sz="2200" b="1" dirty="0"/>
              <a:t>y = -17.58 + 3.93x</a:t>
            </a:r>
            <a:endParaRPr lang="en-US" sz="2200" b="1" dirty="0">
              <a:solidFill>
                <a:srgbClr val="C00000"/>
              </a:solidFill>
            </a:endParaRPr>
          </a:p>
        </p:txBody>
      </p:sp>
      <p:cxnSp>
        <p:nvCxnSpPr>
          <p:cNvPr id="21" name="Connector: Curved 20">
            <a:extLst>
              <a:ext uri="{FF2B5EF4-FFF2-40B4-BE49-F238E27FC236}">
                <a16:creationId xmlns:a16="http://schemas.microsoft.com/office/drawing/2014/main" xmlns="" id="{376E227E-42CB-43DD-B292-C0E6E8527411}"/>
              </a:ext>
            </a:extLst>
          </p:cNvPr>
          <p:cNvCxnSpPr>
            <a:cxnSpLocks/>
          </p:cNvCxnSpPr>
          <p:nvPr/>
        </p:nvCxnSpPr>
        <p:spPr>
          <a:xfrm rot="16200000" flipH="1">
            <a:off x="9093930" y="2302850"/>
            <a:ext cx="1486684" cy="1240234"/>
          </a:xfrm>
          <a:prstGeom prst="curved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99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1D1FED6-E757-4302-8F7A-3BA48502D276}"/>
              </a:ext>
            </a:extLst>
          </p:cNvPr>
          <p:cNvPicPr>
            <a:picLocks noChangeAspect="1"/>
          </p:cNvPicPr>
          <p:nvPr/>
        </p:nvPicPr>
        <p:blipFill>
          <a:blip r:embed="rId2"/>
          <a:stretch>
            <a:fillRect/>
          </a:stretch>
        </p:blipFill>
        <p:spPr>
          <a:xfrm>
            <a:off x="7580740" y="1152878"/>
            <a:ext cx="3228712" cy="3379809"/>
          </a:xfrm>
          <a:prstGeom prst="rect">
            <a:avLst/>
          </a:prstGeom>
        </p:spPr>
      </p:pic>
      <p:sp>
        <p:nvSpPr>
          <p:cNvPr id="2" name="Title 1">
            <a:extLst>
              <a:ext uri="{FF2B5EF4-FFF2-40B4-BE49-F238E27FC236}">
                <a16:creationId xmlns:a16="http://schemas.microsoft.com/office/drawing/2014/main" xmlns="" id="{2DB35994-C7C4-41EB-B2D7-B5B00DF39955}"/>
              </a:ext>
            </a:extLst>
          </p:cNvPr>
          <p:cNvSpPr>
            <a:spLocks noGrp="1"/>
          </p:cNvSpPr>
          <p:nvPr>
            <p:ph type="title"/>
          </p:nvPr>
        </p:nvSpPr>
        <p:spPr/>
        <p:txBody>
          <a:bodyPr/>
          <a:lstStyle/>
          <a:p>
            <a:r>
              <a:rPr lang="en-US" dirty="0"/>
              <a:t>Exercise - </a:t>
            </a:r>
            <a:r>
              <a:rPr lang="en-US" b="0" i="0" dirty="0">
                <a:effectLst/>
              </a:rPr>
              <a:t>World Population</a:t>
            </a:r>
            <a:endParaRPr lang="en-US" dirty="0"/>
          </a:p>
        </p:txBody>
      </p:sp>
      <p:sp>
        <p:nvSpPr>
          <p:cNvPr id="6" name="TextBox 5">
            <a:extLst>
              <a:ext uri="{FF2B5EF4-FFF2-40B4-BE49-F238E27FC236}">
                <a16:creationId xmlns:a16="http://schemas.microsoft.com/office/drawing/2014/main" xmlns="" id="{4A696E9E-E609-4F70-AB7E-572FB628E173}"/>
              </a:ext>
            </a:extLst>
          </p:cNvPr>
          <p:cNvSpPr txBox="1"/>
          <p:nvPr/>
        </p:nvSpPr>
        <p:spPr>
          <a:xfrm>
            <a:off x="926592" y="4665605"/>
            <a:ext cx="3998976" cy="646331"/>
          </a:xfrm>
          <a:prstGeom prst="rect">
            <a:avLst/>
          </a:prstGeom>
          <a:noFill/>
        </p:spPr>
        <p:txBody>
          <a:bodyPr wrap="square" rtlCol="0">
            <a:spAutoFit/>
          </a:bodyPr>
          <a:lstStyle/>
          <a:p>
            <a:pPr algn="ctr"/>
            <a:r>
              <a:rPr lang="en-US" dirty="0"/>
              <a:t>Population of the world, 2000 – 2020 (Source: worldometers.</a:t>
            </a:r>
            <a:r>
              <a:rPr lang="en-US"/>
              <a:t>info)</a:t>
            </a:r>
            <a:endParaRPr lang="en-US" dirty="0"/>
          </a:p>
        </p:txBody>
      </p:sp>
      <p:sp>
        <p:nvSpPr>
          <p:cNvPr id="7" name="TextBox 6">
            <a:extLst>
              <a:ext uri="{FF2B5EF4-FFF2-40B4-BE49-F238E27FC236}">
                <a16:creationId xmlns:a16="http://schemas.microsoft.com/office/drawing/2014/main" xmlns="" id="{477BC5AA-E401-441B-8B38-B5074610A185}"/>
              </a:ext>
            </a:extLst>
          </p:cNvPr>
          <p:cNvSpPr txBox="1"/>
          <p:nvPr/>
        </p:nvSpPr>
        <p:spPr>
          <a:xfrm>
            <a:off x="1170432" y="1424144"/>
            <a:ext cx="5156476" cy="3108543"/>
          </a:xfrm>
          <a:prstGeom prst="rect">
            <a:avLst/>
          </a:prstGeom>
          <a:noFill/>
        </p:spPr>
        <p:txBody>
          <a:bodyPr wrap="none" rtlCol="0">
            <a:spAutoFit/>
          </a:bodyPr>
          <a:lstStyle/>
          <a:p>
            <a:r>
              <a:rPr lang="en-US" sz="2800" dirty="0"/>
              <a:t>Year		</a:t>
            </a:r>
            <a:r>
              <a:rPr lang="en-US" sz="2800" b="1" i="0" dirty="0">
                <a:solidFill>
                  <a:srgbClr val="222222"/>
                </a:solidFill>
                <a:effectLst/>
                <a:latin typeface="noto sans"/>
              </a:rPr>
              <a:t>World Population (B)</a:t>
            </a:r>
          </a:p>
          <a:p>
            <a:endParaRPr lang="en-US" sz="2800" dirty="0"/>
          </a:p>
          <a:p>
            <a:r>
              <a:rPr lang="en-US" sz="2800" dirty="0"/>
              <a:t>2000 			6.14</a:t>
            </a:r>
          </a:p>
          <a:p>
            <a:r>
              <a:rPr lang="en-US" sz="2800" dirty="0"/>
              <a:t>2005			6.54</a:t>
            </a:r>
          </a:p>
          <a:p>
            <a:r>
              <a:rPr lang="en-US" sz="2800" dirty="0"/>
              <a:t>2010			6.96</a:t>
            </a:r>
          </a:p>
          <a:p>
            <a:r>
              <a:rPr lang="en-US" sz="2800" dirty="0"/>
              <a:t>2015 			7.38</a:t>
            </a:r>
          </a:p>
          <a:p>
            <a:r>
              <a:rPr lang="en-US" sz="2800" dirty="0"/>
              <a:t>2020			7.79</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B071936D-6442-4C3E-93E6-3EE7E6454C7D}"/>
                  </a:ext>
                </a:extLst>
              </p:cNvPr>
              <p:cNvSpPr txBox="1"/>
              <p:nvPr/>
            </p:nvSpPr>
            <p:spPr>
              <a:xfrm>
                <a:off x="5233416" y="3919022"/>
                <a:ext cx="6304931" cy="1815882"/>
              </a:xfrm>
              <a:prstGeom prst="rect">
                <a:avLst/>
              </a:prstGeom>
              <a:noFill/>
            </p:spPr>
            <p:txBody>
              <a:bodyPr wrap="none" rtlCol="0">
                <a:spAutoFit/>
              </a:bodyPr>
              <a:lstStyle/>
              <a:p>
                <a:r>
                  <a:rPr lang="en-US" sz="2800" dirty="0"/>
                  <a:t>a/ Compute </a:t>
                </a:r>
                <a14:m>
                  <m:oMath xmlns:m="http://schemas.openxmlformats.org/officeDocument/2006/math">
                    <m:acc>
                      <m:accPr>
                        <m:chr m:val="̅"/>
                        <m:ctrlPr>
                          <a:rPr lang="en-US" sz="2800" i="1" smtClean="0">
                            <a:latin typeface="Cambria Math"/>
                          </a:rPr>
                        </m:ctrlPr>
                      </m:accPr>
                      <m:e>
                        <m:r>
                          <a:rPr lang="en-US" sz="2800" b="0" i="1" smtClean="0">
                            <a:latin typeface="Cambria Math" panose="02040503050406030204" pitchFamily="18" charset="0"/>
                          </a:rPr>
                          <m:t>𝑥</m:t>
                        </m:r>
                      </m:e>
                    </m:acc>
                  </m:oMath>
                </a14:m>
                <a:r>
                  <a:rPr lang="en-US" sz="2800" dirty="0"/>
                  <a:t>, </a:t>
                </a:r>
                <a14:m>
                  <m:oMath xmlns:m="http://schemas.openxmlformats.org/officeDocument/2006/math">
                    <m:acc>
                      <m:accPr>
                        <m:chr m:val="̅"/>
                        <m:ctrlPr>
                          <a:rPr lang="en-US" sz="2800" i="1" smtClean="0">
                            <a:latin typeface="Cambria Math"/>
                          </a:rPr>
                        </m:ctrlPr>
                      </m:accPr>
                      <m:e>
                        <m:r>
                          <a:rPr lang="en-US" sz="2800" b="0" i="1" smtClean="0">
                            <a:latin typeface="Cambria Math" panose="02040503050406030204" pitchFamily="18" charset="0"/>
                          </a:rPr>
                          <m:t>𝑦</m:t>
                        </m:r>
                      </m:e>
                    </m:acc>
                  </m:oMath>
                </a14:m>
                <a:endParaRPr lang="en-US" sz="2800" dirty="0"/>
              </a:p>
              <a:p>
                <a:r>
                  <a:rPr lang="en-US" sz="2800" dirty="0"/>
                  <a:t>b/ Compute </a:t>
                </a:r>
                <a:r>
                  <a:rPr lang="en-US" sz="2800" dirty="0" err="1"/>
                  <a:t>S</a:t>
                </a:r>
                <a:r>
                  <a:rPr lang="en-US" sz="2800" baseline="-25000" dirty="0" err="1"/>
                  <a:t>xx</a:t>
                </a:r>
                <a:r>
                  <a:rPr lang="en-US" sz="2800" dirty="0"/>
                  <a:t>, </a:t>
                </a:r>
                <a:r>
                  <a:rPr lang="en-US" sz="2800" dirty="0" err="1"/>
                  <a:t>S</a:t>
                </a:r>
                <a:r>
                  <a:rPr lang="en-US" sz="2800" baseline="-25000" dirty="0" err="1"/>
                  <a:t>xy</a:t>
                </a:r>
                <a:endParaRPr lang="en-US" sz="2800" baseline="-25000" dirty="0"/>
              </a:p>
              <a:p>
                <a:r>
                  <a:rPr lang="en-US" sz="2800" dirty="0"/>
                  <a:t>c/ Find the estimated regression line</a:t>
                </a:r>
              </a:p>
              <a:p>
                <a:r>
                  <a:rPr lang="en-US" sz="2800" dirty="0"/>
                  <a:t>d/ Predict the world population in 2025</a:t>
                </a:r>
              </a:p>
            </p:txBody>
          </p:sp>
        </mc:Choice>
        <mc:Fallback xmlns="">
          <p:sp>
            <p:nvSpPr>
              <p:cNvPr id="8" name="TextBox 7">
                <a:extLst>
                  <a:ext uri="{FF2B5EF4-FFF2-40B4-BE49-F238E27FC236}">
                    <a16:creationId xmlns:a16="http://schemas.microsoft.com/office/drawing/2014/main" id="{B071936D-6442-4C3E-93E6-3EE7E6454C7D}"/>
                  </a:ext>
                </a:extLst>
              </p:cNvPr>
              <p:cNvSpPr txBox="1">
                <a:spLocks noRot="1" noChangeAspect="1" noMove="1" noResize="1" noEditPoints="1" noAdjustHandles="1" noChangeArrowheads="1" noChangeShapeType="1" noTextEdit="1"/>
              </p:cNvSpPr>
              <p:nvPr/>
            </p:nvSpPr>
            <p:spPr>
              <a:xfrm>
                <a:off x="5233416" y="3919022"/>
                <a:ext cx="6304931" cy="1815882"/>
              </a:xfrm>
              <a:prstGeom prst="rect">
                <a:avLst/>
              </a:prstGeom>
              <a:blipFill>
                <a:blip r:embed="rId3"/>
                <a:stretch>
                  <a:fillRect l="-2031" t="-3691" r="-774" b="-8389"/>
                </a:stretch>
              </a:blipFill>
            </p:spPr>
            <p:txBody>
              <a:bodyPr/>
              <a:lstStyle/>
              <a:p>
                <a:r>
                  <a:rPr lang="en-US">
                    <a:noFill/>
                  </a:rPr>
                  <a:t> </a:t>
                </a:r>
              </a:p>
            </p:txBody>
          </p:sp>
        </mc:Fallback>
      </mc:AlternateContent>
    </p:spTree>
    <p:extLst>
      <p:ext uri="{BB962C8B-B14F-4D97-AF65-F5344CB8AC3E}">
        <p14:creationId xmlns:p14="http://schemas.microsoft.com/office/powerpoint/2010/main" val="122826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67433D-2202-4332-AB94-29610718EAE9}"/>
              </a:ext>
            </a:extLst>
          </p:cNvPr>
          <p:cNvSpPr>
            <a:spLocks noGrp="1"/>
          </p:cNvSpPr>
          <p:nvPr>
            <p:ph type="title"/>
          </p:nvPr>
        </p:nvSpPr>
        <p:spPr/>
        <p:txBody>
          <a:bodyPr/>
          <a:lstStyle/>
          <a:p>
            <a:r>
              <a:rPr lang="en-US" dirty="0"/>
              <a:t>Exercise - </a:t>
            </a:r>
            <a:r>
              <a:rPr lang="en-US" b="0" i="0" dirty="0">
                <a:effectLst/>
              </a:rPr>
              <a:t>World Population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7461241-19F2-42AC-A930-A81F314680BE}"/>
                  </a:ext>
                </a:extLst>
              </p:cNvPr>
              <p:cNvSpPr>
                <a:spLocks noGrp="1"/>
              </p:cNvSpPr>
              <p:nvPr>
                <p:ph idx="1"/>
              </p:nvPr>
            </p:nvSpPr>
            <p:spPr>
              <a:xfrm>
                <a:off x="838200" y="1462088"/>
                <a:ext cx="10515600" cy="4351338"/>
              </a:xfrm>
            </p:spPr>
            <p:txBody>
              <a:bodyPr>
                <a:normAutofit fontScale="92500" lnSpcReduction="20000"/>
              </a:bodyPr>
              <a:lstStyle/>
              <a:p>
                <a:pPr marL="0" indent="0">
                  <a:buNone/>
                </a:pPr>
                <a:r>
                  <a:rPr lang="en-US" dirty="0"/>
                  <a:t>x	2000		2005		2010		2015		2020	</a:t>
                </a:r>
              </a:p>
              <a:p>
                <a:pPr marL="0" indent="0">
                  <a:buNone/>
                </a:pPr>
                <a:r>
                  <a:rPr lang="en-US" dirty="0"/>
                  <a:t>y	6.14		6.54		6.96		7.38		7.79</a:t>
                </a:r>
              </a:p>
              <a:p>
                <a:pPr marL="0" indent="0">
                  <a:buNone/>
                </a:pPr>
                <a:endParaRPr lang="en-US" dirty="0"/>
              </a:p>
              <a:p>
                <a:pPr marL="0" indent="0">
                  <a:buNone/>
                </a:pPr>
                <a:r>
                  <a:rPr lang="en-US" dirty="0">
                    <a:solidFill>
                      <a:srgbClr val="C00000"/>
                    </a:solidFill>
                  </a:rPr>
                  <a:t>a/ </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𝑥</m:t>
                        </m:r>
                      </m:e>
                    </m:acc>
                    <m:r>
                      <a:rPr lang="en-US" b="0" i="0" smtClean="0">
                        <a:latin typeface="Cambria Math" panose="02040503050406030204" pitchFamily="18" charset="0"/>
                      </a:rPr>
                      <m:t> </m:t>
                    </m:r>
                  </m:oMath>
                </a14:m>
                <a:r>
                  <a:rPr lang="en-US" dirty="0"/>
                  <a:t>= 2010, </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𝑦</m:t>
                        </m:r>
                      </m:e>
                    </m:acc>
                  </m:oMath>
                </a14:m>
                <a:r>
                  <a:rPr lang="en-US" dirty="0"/>
                  <a:t> = 6.962</a:t>
                </a:r>
              </a:p>
              <a:p>
                <a:pPr marL="0" indent="0">
                  <a:buNone/>
                </a:pPr>
                <a:r>
                  <a:rPr lang="en-US" dirty="0">
                    <a:solidFill>
                      <a:srgbClr val="C00000"/>
                    </a:solidFill>
                  </a:rPr>
                  <a:t>b/</a:t>
                </a:r>
                <a:r>
                  <a:rPr lang="en-US" dirty="0"/>
                  <a:t> </a:t>
                </a:r>
                <a14:m>
                  <m:oMath xmlns:m="http://schemas.openxmlformats.org/officeDocument/2006/math">
                    <m:sSub>
                      <m:sSubPr>
                        <m:ctrlPr>
                          <a:rPr lang="en-US" i="1" smtClean="0">
                            <a:solidFill>
                              <a:srgbClr val="C00000"/>
                            </a:solidFill>
                            <a:latin typeface="Cambria Math"/>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𝑥𝑥</m:t>
                        </m:r>
                      </m:sub>
                    </m:sSub>
                    <m:r>
                      <a:rPr lang="en-US" i="0">
                        <a:solidFill>
                          <a:srgbClr val="C00000"/>
                        </a:solidFill>
                        <a:latin typeface="Cambria Math" panose="02040503050406030204" pitchFamily="18" charset="0"/>
                      </a:rPr>
                      <m:t>=</m:t>
                    </m:r>
                    <m:nary>
                      <m:naryPr>
                        <m:chr m:val="∑"/>
                        <m:limLoc m:val="undOvr"/>
                        <m:grow m:val="on"/>
                        <m:ctrlPr>
                          <a:rPr lang="en-US" i="1">
                            <a:latin typeface="Cambria Math"/>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sSup>
                          <m:sSupPr>
                            <m:ctrlPr>
                              <a:rPr lang="en-US" i="1">
                                <a:solidFill>
                                  <a:srgbClr val="836967"/>
                                </a:solidFill>
                                <a:latin typeface="Cambria Math"/>
                              </a:rPr>
                            </m:ctrlPr>
                          </m:sSupPr>
                          <m:e>
                            <m:d>
                              <m:dPr>
                                <m:ctrlPr>
                                  <a:rPr lang="en-US" i="1">
                                    <a:latin typeface="Cambria Math"/>
                                  </a:rPr>
                                </m:ctrlPr>
                              </m:dPr>
                              <m:e>
                                <m:sSub>
                                  <m:sSubPr>
                                    <m:ctrlPr>
                                      <a:rPr lang="en-US" i="1">
                                        <a:solidFill>
                                          <a:srgbClr val="836967"/>
                                        </a:solidFill>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acc>
                                  <m:accPr>
                                    <m:chr m:val="̅"/>
                                    <m:ctrlPr>
                                      <a:rPr lang="en-US" i="1">
                                        <a:solidFill>
                                          <a:srgbClr val="836967"/>
                                        </a:solidFill>
                                        <a:latin typeface="Cambria Math"/>
                                      </a:rPr>
                                    </m:ctrlPr>
                                  </m:accPr>
                                  <m:e>
                                    <m:r>
                                      <a:rPr lang="en-US" i="1">
                                        <a:latin typeface="Cambria Math" panose="02040503050406030204" pitchFamily="18" charset="0"/>
                                      </a:rPr>
                                      <m:t>𝑥</m:t>
                                    </m:r>
                                  </m:e>
                                </m:acc>
                              </m:e>
                            </m:d>
                          </m:e>
                          <m:sup>
                            <m:r>
                              <a:rPr lang="en-US" i="0">
                                <a:latin typeface="Cambria Math" panose="02040503050406030204" pitchFamily="18" charset="0"/>
                              </a:rPr>
                              <m:t>2</m:t>
                            </m:r>
                          </m:sup>
                        </m:sSup>
                      </m:e>
                    </m:nary>
                    <m:r>
                      <a:rPr lang="en-US" i="1">
                        <a:latin typeface="Cambria Math" panose="02040503050406030204" pitchFamily="18" charset="0"/>
                      </a:rPr>
                      <m:t> </m:t>
                    </m:r>
                  </m:oMath>
                </a14:m>
                <a:r>
                  <a:rPr lang="en-US" dirty="0">
                    <a:solidFill>
                      <a:srgbClr val="C00000"/>
                    </a:solidFill>
                  </a:rPr>
                  <a:t>= 250, </a:t>
                </a:r>
                <a14:m>
                  <m:oMath xmlns:m="http://schemas.openxmlformats.org/officeDocument/2006/math">
                    <m:sSub>
                      <m:sSubPr>
                        <m:ctrlPr>
                          <a:rPr lang="en-US" i="1" smtClean="0">
                            <a:solidFill>
                              <a:srgbClr val="0033CC"/>
                            </a:solidFill>
                            <a:latin typeface="Cambria Math"/>
                          </a:rPr>
                        </m:ctrlPr>
                      </m:sSubPr>
                      <m:e>
                        <m:r>
                          <a:rPr lang="en-US" i="1">
                            <a:solidFill>
                              <a:srgbClr val="0033CC"/>
                            </a:solidFill>
                            <a:latin typeface="Cambria Math" panose="02040503050406030204" pitchFamily="18" charset="0"/>
                          </a:rPr>
                          <m:t>𝑆</m:t>
                        </m:r>
                      </m:e>
                      <m:sub>
                        <m:r>
                          <a:rPr lang="en-US" i="1">
                            <a:solidFill>
                              <a:srgbClr val="0033CC"/>
                            </a:solidFill>
                            <a:latin typeface="Cambria Math" panose="02040503050406030204" pitchFamily="18" charset="0"/>
                          </a:rPr>
                          <m:t>𝑥𝑦</m:t>
                        </m:r>
                      </m:sub>
                    </m:sSub>
                    <m:r>
                      <a:rPr lang="en-US" i="0">
                        <a:solidFill>
                          <a:srgbClr val="0033CC"/>
                        </a:solidFill>
                        <a:latin typeface="Cambria Math" panose="02040503050406030204" pitchFamily="18" charset="0"/>
                      </a:rPr>
                      <m:t>=</m:t>
                    </m:r>
                    <m:nary>
                      <m:naryPr>
                        <m:chr m:val="∑"/>
                        <m:limLoc m:val="undOvr"/>
                        <m:grow m:val="on"/>
                        <m:ctrlPr>
                          <a:rPr lang="en-US" i="1">
                            <a:latin typeface="Cambria Math"/>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a:rPr>
                            </m:ctrlPr>
                          </m:dPr>
                          <m:e>
                            <m:sSub>
                              <m:sSubPr>
                                <m:ctrlPr>
                                  <a:rPr lang="en-US" i="1">
                                    <a:solidFill>
                                      <a:srgbClr val="836967"/>
                                    </a:solidFill>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acc>
                              <m:accPr>
                                <m:chr m:val="̅"/>
                                <m:ctrlPr>
                                  <a:rPr lang="en-US" i="1">
                                    <a:solidFill>
                                      <a:srgbClr val="836967"/>
                                    </a:solidFill>
                                    <a:latin typeface="Cambria Math"/>
                                  </a:rPr>
                                </m:ctrlPr>
                              </m:accPr>
                              <m:e>
                                <m:r>
                                  <a:rPr lang="en-US" i="1">
                                    <a:latin typeface="Cambria Math" panose="02040503050406030204" pitchFamily="18" charset="0"/>
                                  </a:rPr>
                                  <m:t>𝑥</m:t>
                                </m:r>
                              </m:e>
                            </m:acc>
                          </m:e>
                        </m:d>
                        <m:d>
                          <m:dPr>
                            <m:ctrlPr>
                              <a:rPr lang="en-US" i="1">
                                <a:latin typeface="Cambria Math"/>
                              </a:rPr>
                            </m:ctrlPr>
                          </m:dPr>
                          <m:e>
                            <m:sSub>
                              <m:sSubPr>
                                <m:ctrlPr>
                                  <a:rPr lang="en-US" i="1">
                                    <a:solidFill>
                                      <a:srgbClr val="836967"/>
                                    </a:solidFill>
                                    <a:latin typeface="Cambria Math"/>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0">
                                <a:latin typeface="Cambria Math" panose="02040503050406030204" pitchFamily="18" charset="0"/>
                              </a:rPr>
                              <m:t>−</m:t>
                            </m:r>
                            <m:acc>
                              <m:accPr>
                                <m:chr m:val="̅"/>
                                <m:ctrlPr>
                                  <a:rPr lang="en-US" i="1">
                                    <a:solidFill>
                                      <a:srgbClr val="836967"/>
                                    </a:solidFill>
                                    <a:latin typeface="Cambria Math"/>
                                  </a:rPr>
                                </m:ctrlPr>
                              </m:accPr>
                              <m:e>
                                <m:r>
                                  <a:rPr lang="en-US" i="1">
                                    <a:latin typeface="Cambria Math" panose="02040503050406030204" pitchFamily="18" charset="0"/>
                                  </a:rPr>
                                  <m:t>𝑦</m:t>
                                </m:r>
                              </m:e>
                            </m:acc>
                          </m:e>
                        </m:d>
                      </m:e>
                    </m:nary>
                  </m:oMath>
                </a14:m>
                <a:r>
                  <a:rPr lang="en-US" dirty="0"/>
                  <a:t> </a:t>
                </a:r>
                <a:r>
                  <a:rPr lang="en-US" dirty="0">
                    <a:solidFill>
                      <a:srgbClr val="0033CC"/>
                    </a:solidFill>
                  </a:rPr>
                  <a:t>= 20.7</a:t>
                </a:r>
              </a:p>
              <a:p>
                <a:pPr marL="0" indent="0">
                  <a:buNone/>
                </a:pPr>
                <a:r>
                  <a:rPr lang="en-US" dirty="0">
                    <a:solidFill>
                      <a:srgbClr val="C00000"/>
                    </a:solidFill>
                  </a:rPr>
                  <a:t>c/</a:t>
                </a:r>
                <a:r>
                  <a:rPr lang="en-US" dirty="0"/>
                  <a:t> Find the estimated regression line</a:t>
                </a:r>
              </a:p>
              <a:p>
                <a:pPr marL="0" indent="0">
                  <a:buNone/>
                </a:pPr>
                <a14:m>
                  <m:oMath xmlns:m="http://schemas.openxmlformats.org/officeDocument/2006/math">
                    <m:acc>
                      <m:accPr>
                        <m:chr m:val="̂"/>
                        <m:ctrlPr>
                          <a:rPr lang="en-US" i="1" smtClean="0">
                            <a:latin typeface="Cambria Math"/>
                            <a:sym typeface="Symbol" panose="05050102010706020507" pitchFamily="18" charset="2"/>
                          </a:rPr>
                        </m:ctrlPr>
                      </m:accPr>
                      <m:e>
                        <m:r>
                          <m:rPr>
                            <m:nor/>
                          </m:rPr>
                          <a:rPr lang="en-US" dirty="0" smtClean="0">
                            <a:sym typeface="Symbol" panose="05050102010706020507" pitchFamily="18" charset="2"/>
                          </a:rPr>
                          <m:t></m:t>
                        </m:r>
                      </m:e>
                    </m:acc>
                  </m:oMath>
                </a14:m>
                <a:r>
                  <a:rPr lang="en-US" baseline="-25000" dirty="0">
                    <a:sym typeface="Symbol" panose="05050102010706020507" pitchFamily="18" charset="2"/>
                  </a:rPr>
                  <a:t>1</a:t>
                </a:r>
                <a:r>
                  <a:rPr lang="en-US" dirty="0">
                    <a:sym typeface="Symbol" panose="05050102010706020507" pitchFamily="18" charset="2"/>
                  </a:rPr>
                  <a:t> = </a:t>
                </a:r>
                <a:r>
                  <a:rPr lang="en-US" dirty="0" err="1">
                    <a:sym typeface="Symbol" panose="05050102010706020507" pitchFamily="18" charset="2"/>
                  </a:rPr>
                  <a:t>S</a:t>
                </a:r>
                <a:r>
                  <a:rPr lang="en-US" baseline="-25000" dirty="0" err="1">
                    <a:sym typeface="Symbol" panose="05050102010706020507" pitchFamily="18" charset="2"/>
                  </a:rPr>
                  <a:t>xy</a:t>
                </a:r>
                <a:r>
                  <a:rPr lang="en-US" dirty="0">
                    <a:sym typeface="Symbol" panose="05050102010706020507" pitchFamily="18" charset="2"/>
                  </a:rPr>
                  <a:t>/</a:t>
                </a:r>
                <a:r>
                  <a:rPr lang="en-US" dirty="0" err="1">
                    <a:sym typeface="Symbol" panose="05050102010706020507" pitchFamily="18" charset="2"/>
                  </a:rPr>
                  <a:t>S</a:t>
                </a:r>
                <a:r>
                  <a:rPr lang="en-US" baseline="-25000" dirty="0" err="1">
                    <a:sym typeface="Symbol" panose="05050102010706020507" pitchFamily="18" charset="2"/>
                  </a:rPr>
                  <a:t>xx</a:t>
                </a:r>
                <a:r>
                  <a:rPr lang="en-US" dirty="0">
                    <a:sym typeface="Symbol" panose="05050102010706020507" pitchFamily="18" charset="2"/>
                  </a:rPr>
                  <a:t> = 0.0828</a:t>
                </a:r>
              </a:p>
              <a:p>
                <a:pPr marL="0" indent="0">
                  <a:buNone/>
                </a:pPr>
                <a14:m>
                  <m:oMath xmlns:m="http://schemas.openxmlformats.org/officeDocument/2006/math">
                    <m:acc>
                      <m:accPr>
                        <m:chr m:val="̂"/>
                        <m:ctrlPr>
                          <a:rPr lang="en-US" i="1" smtClean="0">
                            <a:latin typeface="Cambria Math"/>
                            <a:sym typeface="Symbol" panose="05050102010706020507" pitchFamily="18" charset="2"/>
                          </a:rPr>
                        </m:ctrlPr>
                      </m:accPr>
                      <m:e>
                        <m:r>
                          <m:rPr>
                            <m:nor/>
                          </m:rPr>
                          <a:rPr lang="en-US" dirty="0" smtClean="0">
                            <a:sym typeface="Symbol" panose="05050102010706020507" pitchFamily="18" charset="2"/>
                          </a:rPr>
                          <m:t></m:t>
                        </m:r>
                      </m:e>
                    </m:acc>
                  </m:oMath>
                </a14:m>
                <a:r>
                  <a:rPr lang="en-US" baseline="-25000" dirty="0">
                    <a:sym typeface="Symbol" panose="05050102010706020507" pitchFamily="18" charset="2"/>
                  </a:rPr>
                  <a:t>0 </a:t>
                </a:r>
                <a:r>
                  <a:rPr lang="en-US" dirty="0">
                    <a:sym typeface="Symbol" panose="05050102010706020507" pitchFamily="18" charset="2"/>
                  </a:rPr>
                  <a:t>= </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𝑦</m:t>
                        </m:r>
                      </m:e>
                    </m:acc>
                  </m:oMath>
                </a14:m>
                <a:r>
                  <a:rPr lang="en-US" dirty="0"/>
                  <a:t> - </a:t>
                </a:r>
                <a14:m>
                  <m:oMath xmlns:m="http://schemas.openxmlformats.org/officeDocument/2006/math">
                    <m:acc>
                      <m:accPr>
                        <m:chr m:val="̂"/>
                        <m:ctrlPr>
                          <a:rPr lang="en-US" i="1" smtClean="0">
                            <a:latin typeface="Cambria Math"/>
                            <a:sym typeface="Symbol" panose="05050102010706020507" pitchFamily="18" charset="2"/>
                          </a:rPr>
                        </m:ctrlPr>
                      </m:accPr>
                      <m:e>
                        <m:r>
                          <m:rPr>
                            <m:nor/>
                          </m:rPr>
                          <a:rPr lang="en-US" dirty="0" smtClean="0">
                            <a:sym typeface="Symbol" panose="05050102010706020507" pitchFamily="18" charset="2"/>
                          </a:rPr>
                          <m:t></m:t>
                        </m:r>
                      </m:e>
                    </m:acc>
                  </m:oMath>
                </a14:m>
                <a:r>
                  <a:rPr lang="en-US" baseline="-25000" dirty="0">
                    <a:sym typeface="Symbol" panose="05050102010706020507" pitchFamily="18" charset="2"/>
                  </a:rPr>
                  <a:t>1</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𝑥</m:t>
                        </m:r>
                      </m:e>
                    </m:acc>
                    <m:r>
                      <a:rPr lang="en-US" b="0" i="0" smtClean="0">
                        <a:latin typeface="Cambria Math" panose="02040503050406030204" pitchFamily="18" charset="0"/>
                      </a:rPr>
                      <m:t> </m:t>
                    </m:r>
                  </m:oMath>
                </a14:m>
                <a:r>
                  <a:rPr lang="en-US" dirty="0"/>
                  <a:t>= -159.466 </a:t>
                </a:r>
                <a:r>
                  <a:rPr lang="en-US" dirty="0">
                    <a:sym typeface="Wingdings" panose="05000000000000000000" pitchFamily="2" charset="2"/>
                  </a:rPr>
                  <a:t> </a:t>
                </a:r>
                <a:r>
                  <a:rPr lang="en-US" dirty="0"/>
                  <a:t>y = </a:t>
                </a:r>
                <a:r>
                  <a:rPr lang="en-US" dirty="0">
                    <a:sym typeface="Symbol" panose="05050102010706020507" pitchFamily="18" charset="2"/>
                  </a:rPr>
                  <a:t>0.0828x </a:t>
                </a:r>
                <a:r>
                  <a:rPr lang="en-US" dirty="0"/>
                  <a:t>- 159.466</a:t>
                </a:r>
              </a:p>
              <a:p>
                <a:pPr marL="0" indent="0">
                  <a:buNone/>
                </a:pPr>
                <a:r>
                  <a:rPr lang="en-US" dirty="0">
                    <a:solidFill>
                      <a:srgbClr val="C00000"/>
                    </a:solidFill>
                  </a:rPr>
                  <a:t>d/ </a:t>
                </a:r>
                <a:r>
                  <a:rPr lang="en-US" dirty="0"/>
                  <a:t>Predict the world population in 2025</a:t>
                </a:r>
              </a:p>
              <a:p>
                <a:pPr marL="0" indent="0">
                  <a:buNone/>
                </a:pPr>
                <a:r>
                  <a:rPr lang="en-US" dirty="0"/>
                  <a:t>y(2025) = </a:t>
                </a:r>
                <a:r>
                  <a:rPr lang="en-US" dirty="0">
                    <a:sym typeface="Symbol" panose="05050102010706020507" pitchFamily="18" charset="2"/>
                  </a:rPr>
                  <a:t>0.0828*(2025) </a:t>
                </a:r>
                <a:r>
                  <a:rPr lang="en-US" dirty="0"/>
                  <a:t>- 159.466 = 8.204 (B)</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7461241-19F2-42AC-A930-A81F314680BE}"/>
                  </a:ext>
                </a:extLst>
              </p:cNvPr>
              <p:cNvSpPr>
                <a:spLocks noGrp="1" noRot="1" noChangeAspect="1" noMove="1" noResize="1" noEditPoints="1" noAdjustHandles="1" noChangeArrowheads="1" noChangeShapeType="1" noTextEdit="1"/>
              </p:cNvSpPr>
              <p:nvPr>
                <p:ph idx="1"/>
              </p:nvPr>
            </p:nvSpPr>
            <p:spPr>
              <a:xfrm>
                <a:off x="838200" y="1462088"/>
                <a:ext cx="10515600" cy="4351338"/>
              </a:xfrm>
              <a:blipFill>
                <a:blip r:embed="rId3"/>
                <a:stretch>
                  <a:fillRect l="-1043" t="-3922"/>
                </a:stretch>
              </a:blipFill>
            </p:spPr>
            <p:txBody>
              <a:bodyPr/>
              <a:lstStyle/>
              <a:p>
                <a:r>
                  <a:rPr lang="en-US">
                    <a:noFill/>
                  </a:rPr>
                  <a:t> </a:t>
                </a:r>
              </a:p>
            </p:txBody>
          </p:sp>
        </mc:Fallback>
      </mc:AlternateContent>
    </p:spTree>
    <p:extLst>
      <p:ext uri="{BB962C8B-B14F-4D97-AF65-F5344CB8AC3E}">
        <p14:creationId xmlns:p14="http://schemas.microsoft.com/office/powerpoint/2010/main" val="353686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08A32-0A96-499C-A10C-FDBF70D24985}"/>
              </a:ext>
            </a:extLst>
          </p:cNvPr>
          <p:cNvSpPr>
            <a:spLocks noGrp="1"/>
          </p:cNvSpPr>
          <p:nvPr>
            <p:ph type="title"/>
          </p:nvPr>
        </p:nvSpPr>
        <p:spPr/>
        <p:txBody>
          <a:bodyPr>
            <a:normAutofit/>
          </a:bodyPr>
          <a:lstStyle/>
          <a:p>
            <a:r>
              <a:rPr lang="en-US" sz="3600" dirty="0"/>
              <a:t>Estimating </a:t>
            </a:r>
            <a:r>
              <a:rPr lang="en-US" sz="3600">
                <a:sym typeface="Symbol" panose="05050102010706020507" pitchFamily="18" charset="2"/>
              </a:rPr>
              <a:t></a:t>
            </a:r>
            <a:r>
              <a:rPr lang="en-US" sz="3600" baseline="30000" smtClean="0"/>
              <a:t>2  </a:t>
            </a:r>
            <a:r>
              <a:rPr lang="en-US" sz="3600" smtClean="0"/>
              <a:t>Error </a:t>
            </a:r>
            <a:r>
              <a:rPr lang="en-US" sz="3600" dirty="0"/>
              <a:t>sum of squares </a:t>
            </a:r>
            <a:r>
              <a:rPr lang="en-US" sz="3600" dirty="0">
                <a:solidFill>
                  <a:srgbClr val="C00000"/>
                </a:solidFill>
              </a:rPr>
              <a:t>SS</a:t>
            </a:r>
            <a:r>
              <a:rPr lang="en-US" sz="3600" baseline="-25000" dirty="0">
                <a:solidFill>
                  <a:srgbClr val="C00000"/>
                </a:solidFill>
              </a:rPr>
              <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4B06D50-E42D-43F7-86FD-E22BD2E4DCF2}"/>
                  </a:ext>
                </a:extLst>
              </p:cNvPr>
              <p:cNvSpPr>
                <a:spLocks noGrp="1"/>
              </p:cNvSpPr>
              <p:nvPr>
                <p:ph idx="1"/>
              </p:nvPr>
            </p:nvSpPr>
            <p:spPr>
              <a:xfrm>
                <a:off x="838200" y="1398588"/>
                <a:ext cx="10515600" cy="4351338"/>
              </a:xfrm>
            </p:spPr>
            <p:txBody>
              <a:bodyPr/>
              <a:lstStyle/>
              <a:p>
                <a:r>
                  <a:rPr lang="en-US">
                    <a:solidFill>
                      <a:srgbClr val="C00000"/>
                    </a:solidFill>
                  </a:rPr>
                  <a:t>E</a:t>
                </a:r>
                <a:r>
                  <a:rPr lang="en-US"/>
                  <a:t>rror </a:t>
                </a:r>
                <a:r>
                  <a:rPr lang="en-US">
                    <a:solidFill>
                      <a:srgbClr val="C00000"/>
                    </a:solidFill>
                  </a:rPr>
                  <a:t>S</a:t>
                </a:r>
                <a:r>
                  <a:rPr lang="en-US"/>
                  <a:t>um of </a:t>
                </a:r>
                <a:r>
                  <a:rPr lang="en-US">
                    <a:solidFill>
                      <a:srgbClr val="C00000"/>
                    </a:solidFill>
                  </a:rPr>
                  <a:t>S</a:t>
                </a:r>
                <a:r>
                  <a:rPr lang="en-US"/>
                  <a:t>quares SS</a:t>
                </a:r>
                <a:r>
                  <a:rPr lang="en-US" baseline="-25000"/>
                  <a:t>E</a:t>
                </a:r>
                <a:endParaRPr lang="en-US" b="0" i="0" baseline="-25000" dirty="0">
                  <a:latin typeface="Cambria Math" panose="02040503050406030204" pitchFamily="18" charset="0"/>
                </a:endParaRPr>
              </a:p>
              <a:p>
                <a:pPr marL="0" indent="0">
                  <a:buNone/>
                </a:pPr>
                <a:endParaRPr lang="en-US"/>
              </a:p>
              <a:p>
                <a:pPr marL="0" indent="0">
                  <a:buNone/>
                </a:pPr>
                <a:endParaRPr lang="en-US" dirty="0"/>
              </a:p>
              <a:p>
                <a:r>
                  <a:rPr lang="en-US" dirty="0"/>
                  <a:t>E(SS</a:t>
                </a:r>
                <a:r>
                  <a:rPr lang="en-US" baseline="-25000" dirty="0"/>
                  <a:t>E</a:t>
                </a:r>
                <a:r>
                  <a:rPr lang="en-US" dirty="0"/>
                  <a:t>) = (n - 2)</a:t>
                </a:r>
                <a:r>
                  <a:rPr lang="en-US" dirty="0">
                    <a:sym typeface="Symbol" panose="05050102010706020507" pitchFamily="18" charset="2"/>
                  </a:rPr>
                  <a:t></a:t>
                </a:r>
                <a:r>
                  <a:rPr lang="en-US" baseline="30000" dirty="0"/>
                  <a:t>2</a:t>
                </a:r>
              </a:p>
              <a:p>
                <a:r>
                  <a:rPr lang="en-US">
                    <a:solidFill>
                      <a:srgbClr val="C00000"/>
                    </a:solidFill>
                  </a:rPr>
                  <a:t>Estimate </a:t>
                </a:r>
                <a:r>
                  <a:rPr lang="en-US" dirty="0">
                    <a:solidFill>
                      <a:srgbClr val="C00000"/>
                    </a:solidFill>
                    <a:sym typeface="Symbol" panose="05050102010706020507" pitchFamily="18" charset="2"/>
                  </a:rPr>
                  <a:t></a:t>
                </a:r>
                <a:r>
                  <a:rPr lang="en-US" baseline="30000" dirty="0">
                    <a:solidFill>
                      <a:srgbClr val="C00000"/>
                    </a:solidFill>
                    <a:sym typeface="Symbol" panose="05050102010706020507" pitchFamily="18" charset="2"/>
                  </a:rPr>
                  <a:t>2</a:t>
                </a:r>
                <a:r>
                  <a:rPr lang="en-US" dirty="0">
                    <a:sym typeface="Symbol" panose="05050102010706020507" pitchFamily="18" charset="2"/>
                  </a:rPr>
                  <a:t> using SS</a:t>
                </a:r>
                <a:r>
                  <a:rPr lang="en-US" baseline="-25000" dirty="0">
                    <a:sym typeface="Symbol" panose="05050102010706020507" pitchFamily="18" charset="2"/>
                  </a:rPr>
                  <a:t>E</a:t>
                </a:r>
              </a:p>
              <a:p>
                <a:pPr marL="0" indent="0">
                  <a:buNone/>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a:rPr>
                          </m:ctrlPr>
                        </m:sSupPr>
                        <m:e>
                          <m:acc>
                            <m:accPr>
                              <m:chr m:val="̂"/>
                              <m:ctrlPr>
                                <a:rPr lang="en-US" i="1" smtClean="0">
                                  <a:solidFill>
                                    <a:srgbClr val="FF0000"/>
                                  </a:solidFill>
                                  <a:latin typeface="Cambria Math"/>
                                </a:rPr>
                              </m:ctrlPr>
                            </m:accPr>
                            <m:e>
                              <m:r>
                                <a:rPr lang="en-US" i="1" smtClean="0">
                                  <a:solidFill>
                                    <a:srgbClr val="FF0000"/>
                                  </a:solidFill>
                                  <a:latin typeface="Cambria Math" panose="02040503050406030204" pitchFamily="18" charset="0"/>
                                  <a:ea typeface="Cambria Math" panose="02040503050406030204" pitchFamily="18" charset="0"/>
                                </a:rPr>
                                <m:t>𝜎</m:t>
                              </m:r>
                            </m:e>
                          </m:acc>
                        </m:e>
                        <m:sup>
                          <m:r>
                            <a:rPr lang="en-US" b="0" i="1" smtClean="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f>
                        <m:fPr>
                          <m:ctrlPr>
                            <a:rPr lang="en-US" i="1" smtClean="0">
                              <a:solidFill>
                                <a:srgbClr val="FF0000"/>
                              </a:solidFill>
                              <a:latin typeface="Cambria Math"/>
                            </a:rPr>
                          </m:ctrlPr>
                        </m:fPr>
                        <m:num>
                          <m:r>
                            <a:rPr lang="en-US" b="0" i="1" smtClean="0">
                              <a:solidFill>
                                <a:srgbClr val="FF0000"/>
                              </a:solidFill>
                              <a:latin typeface="Cambria Math" panose="02040503050406030204" pitchFamily="18" charset="0"/>
                            </a:rPr>
                            <m:t>𝑆𝑆</m:t>
                          </m:r>
                          <m:r>
                            <a:rPr lang="en-US" b="0" i="1" baseline="-25000" smtClean="0">
                              <a:solidFill>
                                <a:srgbClr val="FF0000"/>
                              </a:solidFill>
                              <a:latin typeface="Cambria Math" panose="02040503050406030204" pitchFamily="18" charset="0"/>
                            </a:rPr>
                            <m:t>𝐸</m:t>
                          </m:r>
                        </m:num>
                        <m:den>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−2</m:t>
                          </m:r>
                        </m:den>
                      </m:f>
                    </m:oMath>
                  </m:oMathPara>
                </a14:m>
                <a:endParaRPr lang="en-US" dirty="0"/>
              </a:p>
            </p:txBody>
          </p:sp>
        </mc:Choice>
        <mc:Fallback xmlns="">
          <p:sp>
            <p:nvSpPr>
              <p:cNvPr id="3" name="Content Placeholder 2">
                <a:extLst>
                  <a:ext uri="{FF2B5EF4-FFF2-40B4-BE49-F238E27FC236}">
                    <a16:creationId xmlns:a16="http://schemas.microsoft.com/office/drawing/2014/main" id="{54B06D50-E42D-43F7-86FD-E22BD2E4DCF2}"/>
                  </a:ext>
                </a:extLst>
              </p:cNvPr>
              <p:cNvSpPr>
                <a:spLocks noGrp="1" noRot="1" noChangeAspect="1" noMove="1" noResize="1" noEditPoints="1" noAdjustHandles="1" noChangeArrowheads="1" noChangeShapeType="1" noTextEdit="1"/>
              </p:cNvSpPr>
              <p:nvPr>
                <p:ph idx="1"/>
              </p:nvPr>
            </p:nvSpPr>
            <p:spPr>
              <a:xfrm>
                <a:off x="838200" y="1398588"/>
                <a:ext cx="10515600" cy="4351338"/>
              </a:xfrm>
              <a:blipFill>
                <a:blip r:embed="rId4"/>
                <a:stretch>
                  <a:fillRect l="-1043" t="-2381"/>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xmlns="" id="{8399BF76-D352-4D88-8E1D-B61C068F2B35}"/>
              </a:ext>
            </a:extLst>
          </p:cNvPr>
          <p:cNvGraphicFramePr>
            <a:graphicFrameLocks noChangeAspect="1"/>
          </p:cNvGraphicFramePr>
          <p:nvPr>
            <p:extLst>
              <p:ext uri="{D42A27DB-BD31-4B8C-83A1-F6EECF244321}">
                <p14:modId xmlns:p14="http://schemas.microsoft.com/office/powerpoint/2010/main" val="2570446186"/>
              </p:ext>
            </p:extLst>
          </p:nvPr>
        </p:nvGraphicFramePr>
        <p:xfrm>
          <a:off x="3317875" y="1893761"/>
          <a:ext cx="6042025" cy="1057529"/>
        </p:xfrm>
        <a:graphic>
          <a:graphicData uri="http://schemas.openxmlformats.org/presentationml/2006/ole">
            <mc:AlternateContent xmlns:mc="http://schemas.openxmlformats.org/markup-compatibility/2006">
              <mc:Choice xmlns:v="urn:schemas-microsoft-com:vml" Requires="v">
                <p:oleObj spid="_x0000_s2076" name="Equation" r:id="rId5" imgW="2463480" imgH="431640" progId="Equation.DSMT4">
                  <p:embed/>
                </p:oleObj>
              </mc:Choice>
              <mc:Fallback>
                <p:oleObj name="Equation" r:id="rId5" imgW="2463480" imgH="431640" progId="Equation.DSMT4">
                  <p:embed/>
                  <p:pic>
                    <p:nvPicPr>
                      <p:cNvPr id="0" name=""/>
                      <p:cNvPicPr/>
                      <p:nvPr/>
                    </p:nvPicPr>
                    <p:blipFill>
                      <a:blip r:embed="rId6"/>
                      <a:stretch>
                        <a:fillRect/>
                      </a:stretch>
                    </p:blipFill>
                    <p:spPr>
                      <a:xfrm>
                        <a:off x="3317875" y="1893761"/>
                        <a:ext cx="6042025" cy="1057529"/>
                      </a:xfrm>
                      <a:prstGeom prst="rect">
                        <a:avLst/>
                      </a:prstGeom>
                      <a:ln>
                        <a:solidFill>
                          <a:schemeClr val="accent2">
                            <a:lumMod val="50000"/>
                          </a:schemeClr>
                        </a:solidFill>
                      </a:ln>
                    </p:spPr>
                  </p:pic>
                </p:oleObj>
              </mc:Fallback>
            </mc:AlternateContent>
          </a:graphicData>
        </a:graphic>
      </p:graphicFrame>
      <p:graphicFrame>
        <p:nvGraphicFramePr>
          <p:cNvPr id="6" name="Object 5">
            <a:extLst>
              <a:ext uri="{FF2B5EF4-FFF2-40B4-BE49-F238E27FC236}">
                <a16:creationId xmlns:a16="http://schemas.microsoft.com/office/drawing/2014/main" xmlns="" id="{D3D61C1F-D8DE-4C05-9675-FA9427170A7B}"/>
              </a:ext>
            </a:extLst>
          </p:cNvPr>
          <p:cNvGraphicFramePr>
            <a:graphicFrameLocks noChangeAspect="1"/>
          </p:cNvGraphicFramePr>
          <p:nvPr>
            <p:extLst>
              <p:ext uri="{D42A27DB-BD31-4B8C-83A1-F6EECF244321}">
                <p14:modId xmlns:p14="http://schemas.microsoft.com/office/powerpoint/2010/main" val="3131452936"/>
              </p:ext>
            </p:extLst>
          </p:nvPr>
        </p:nvGraphicFramePr>
        <p:xfrm>
          <a:off x="8206185" y="3045079"/>
          <a:ext cx="2499915" cy="944413"/>
        </p:xfrm>
        <a:graphic>
          <a:graphicData uri="http://schemas.openxmlformats.org/presentationml/2006/ole">
            <mc:AlternateContent xmlns:mc="http://schemas.openxmlformats.org/markup-compatibility/2006">
              <mc:Choice xmlns:v="urn:schemas-microsoft-com:vml" Requires="v">
                <p:oleObj spid="_x0000_s2077" name="Equation" r:id="rId7" imgW="1143000" imgH="431640" progId="Equation.DSMT4">
                  <p:embed/>
                </p:oleObj>
              </mc:Choice>
              <mc:Fallback>
                <p:oleObj name="Equation" r:id="rId7" imgW="1143000" imgH="431640" progId="Equation.DSMT4">
                  <p:embed/>
                  <p:pic>
                    <p:nvPicPr>
                      <p:cNvPr id="0" name=""/>
                      <p:cNvPicPr/>
                      <p:nvPr/>
                    </p:nvPicPr>
                    <p:blipFill>
                      <a:blip r:embed="rId8"/>
                      <a:stretch>
                        <a:fillRect/>
                      </a:stretch>
                    </p:blipFill>
                    <p:spPr>
                      <a:xfrm>
                        <a:off x="8206185" y="3045079"/>
                        <a:ext cx="2499915" cy="944413"/>
                      </a:xfrm>
                      <a:prstGeom prst="rect">
                        <a:avLst/>
                      </a:prstGeom>
                    </p:spPr>
                  </p:pic>
                </p:oleObj>
              </mc:Fallback>
            </mc:AlternateContent>
          </a:graphicData>
        </a:graphic>
      </p:graphicFrame>
      <p:cxnSp>
        <p:nvCxnSpPr>
          <p:cNvPr id="9" name="Straight Connector 8">
            <a:extLst>
              <a:ext uri="{FF2B5EF4-FFF2-40B4-BE49-F238E27FC236}">
                <a16:creationId xmlns:a16="http://schemas.microsoft.com/office/drawing/2014/main" xmlns="" id="{2B52D64C-F34A-4F8A-B517-A95AF347E39C}"/>
              </a:ext>
            </a:extLst>
          </p:cNvPr>
          <p:cNvCxnSpPr/>
          <p:nvPr/>
        </p:nvCxnSpPr>
        <p:spPr>
          <a:xfrm>
            <a:off x="7949322" y="2675747"/>
            <a:ext cx="419100" cy="487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6D4ACA07-6DC0-46C4-A447-52C5E36E16D9}"/>
              </a:ext>
            </a:extLst>
          </p:cNvPr>
          <p:cNvSpPr txBox="1"/>
          <p:nvPr/>
        </p:nvSpPr>
        <p:spPr>
          <a:xfrm>
            <a:off x="8368422" y="3989492"/>
            <a:ext cx="2390463" cy="369332"/>
          </a:xfrm>
          <a:prstGeom prst="rect">
            <a:avLst/>
          </a:prstGeom>
          <a:noFill/>
        </p:spPr>
        <p:txBody>
          <a:bodyPr wrap="none" rtlCol="0">
            <a:spAutoFit/>
          </a:bodyPr>
          <a:lstStyle/>
          <a:p>
            <a:r>
              <a:rPr lang="en-US">
                <a:solidFill>
                  <a:srgbClr val="C00000"/>
                </a:solidFill>
              </a:rPr>
              <a:t>T</a:t>
            </a:r>
            <a:r>
              <a:rPr lang="en-US"/>
              <a:t>otal </a:t>
            </a:r>
            <a:r>
              <a:rPr lang="en-US">
                <a:solidFill>
                  <a:srgbClr val="C00000"/>
                </a:solidFill>
              </a:rPr>
              <a:t>S</a:t>
            </a:r>
            <a:r>
              <a:rPr lang="en-US"/>
              <a:t>um of </a:t>
            </a:r>
            <a:r>
              <a:rPr lang="en-US">
                <a:solidFill>
                  <a:srgbClr val="C00000"/>
                </a:solidFill>
              </a:rPr>
              <a:t>S</a:t>
            </a:r>
            <a:r>
              <a:rPr lang="en-US"/>
              <a:t>quares</a:t>
            </a:r>
          </a:p>
        </p:txBody>
      </p:sp>
      <p:pic>
        <p:nvPicPr>
          <p:cNvPr id="11" name="Picture 10">
            <a:extLst>
              <a:ext uri="{FF2B5EF4-FFF2-40B4-BE49-F238E27FC236}">
                <a16:creationId xmlns:a16="http://schemas.microsoft.com/office/drawing/2014/main" xmlns="" id="{1982BAE3-0AA6-4437-8ABA-DFB89046A7DD}"/>
              </a:ext>
            </a:extLst>
          </p:cNvPr>
          <p:cNvPicPr>
            <a:picLocks noChangeAspect="1"/>
          </p:cNvPicPr>
          <p:nvPr/>
        </p:nvPicPr>
        <p:blipFill>
          <a:blip r:embed="rId9"/>
          <a:stretch>
            <a:fillRect/>
          </a:stretch>
        </p:blipFill>
        <p:spPr>
          <a:xfrm>
            <a:off x="777393" y="3957511"/>
            <a:ext cx="4357688" cy="2526887"/>
          </a:xfrm>
          <a:prstGeom prst="rect">
            <a:avLst/>
          </a:prstGeom>
        </p:spPr>
      </p:pic>
      <p:sp>
        <p:nvSpPr>
          <p:cNvPr id="13" name="Rectangle 12">
            <a:extLst>
              <a:ext uri="{FF2B5EF4-FFF2-40B4-BE49-F238E27FC236}">
                <a16:creationId xmlns:a16="http://schemas.microsoft.com/office/drawing/2014/main" xmlns="" id="{9C328338-D57C-422B-BC6A-8F41924F74F5}"/>
              </a:ext>
            </a:extLst>
          </p:cNvPr>
          <p:cNvSpPr/>
          <p:nvPr/>
        </p:nvSpPr>
        <p:spPr>
          <a:xfrm>
            <a:off x="5156200" y="3784600"/>
            <a:ext cx="1955800" cy="944413"/>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719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05B2E-757F-4E4A-9FAF-D7DFE5BBEDAE}"/>
              </a:ext>
            </a:extLst>
          </p:cNvPr>
          <p:cNvSpPr>
            <a:spLocks noGrp="1"/>
          </p:cNvSpPr>
          <p:nvPr>
            <p:ph type="title"/>
          </p:nvPr>
        </p:nvSpPr>
        <p:spPr>
          <a:xfrm>
            <a:off x="838200" y="271462"/>
            <a:ext cx="10515600" cy="1325563"/>
          </a:xfrm>
        </p:spPr>
        <p:txBody>
          <a:bodyPr>
            <a:normAutofit/>
          </a:bodyPr>
          <a:lstStyle/>
          <a:p>
            <a:r>
              <a:rPr lang="en-US"/>
              <a:t>Properties of the Least Squares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70C450B-D1EC-4485-AD79-BC8588AA3F99}"/>
                  </a:ext>
                </a:extLst>
              </p:cNvPr>
              <p:cNvSpPr>
                <a:spLocks noGrp="1"/>
              </p:cNvSpPr>
              <p:nvPr>
                <p:ph idx="1"/>
              </p:nvPr>
            </p:nvSpPr>
            <p:spPr>
              <a:xfrm>
                <a:off x="838200" y="1694561"/>
                <a:ext cx="10515600" cy="4351338"/>
              </a:xfrm>
            </p:spPr>
            <p:txBody>
              <a:bodyPr/>
              <a:lstStyle/>
              <a:p>
                <a:r>
                  <a:rPr lang="en-US" dirty="0"/>
                  <a:t>E(</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1</m:t>
                        </m:r>
                      </m:sub>
                    </m:sSub>
                  </m:oMath>
                </a14:m>
                <a:r>
                  <a:rPr lang="en-US" dirty="0"/>
                  <a:t>) = </a:t>
                </a:r>
                <a:r>
                  <a:rPr lang="en-US">
                    <a:sym typeface="Symbol" panose="05050102010706020507" pitchFamily="18" charset="2"/>
                  </a:rPr>
                  <a:t></a:t>
                </a:r>
                <a:r>
                  <a:rPr lang="en-US" baseline="-25000">
                    <a:sym typeface="Symbol" panose="05050102010706020507" pitchFamily="18" charset="2"/>
                  </a:rPr>
                  <a:t>1</a:t>
                </a:r>
                <a:r>
                  <a:rPr lang="en-US">
                    <a:sym typeface="Symbol" panose="05050102010706020507" pitchFamily="18" charset="2"/>
                  </a:rPr>
                  <a:t>, </a:t>
                </a:r>
                <a:r>
                  <a:rPr lang="en-US" dirty="0"/>
                  <a:t>E(</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oMath>
                </a14:m>
                <a:r>
                  <a:rPr lang="en-US" dirty="0"/>
                  <a:t>) = </a:t>
                </a:r>
                <a:r>
                  <a:rPr lang="en-US">
                    <a:sym typeface="Symbol" panose="05050102010706020507" pitchFamily="18" charset="2"/>
                  </a:rPr>
                  <a:t></a:t>
                </a:r>
                <a:r>
                  <a:rPr lang="en-US" baseline="-25000">
                    <a:sym typeface="Symbol" panose="05050102010706020507" pitchFamily="18" charset="2"/>
                  </a:rPr>
                  <a:t>0</a:t>
                </a:r>
                <a:endParaRPr lang="en-US">
                  <a:sym typeface="Symbol" panose="05050102010706020507" pitchFamily="18" charset="2"/>
                </a:endParaRPr>
              </a:p>
              <a:p>
                <a:r>
                  <a:rPr lang="en-US"/>
                  <a:t>V</a:t>
                </a:r>
                <a:r>
                  <a:rPr lang="en-US" dirty="0"/>
                  <a:t>(</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1</m:t>
                        </m:r>
                      </m:sub>
                    </m:sSub>
                  </m:oMath>
                </a14:m>
                <a:r>
                  <a:rPr lang="en-US" dirty="0"/>
                  <a:t>) = </a:t>
                </a:r>
                <a14:m>
                  <m:oMath xmlns:m="http://schemas.openxmlformats.org/officeDocument/2006/math">
                    <m:f>
                      <m:fPr>
                        <m:ctrlPr>
                          <a:rPr lang="en-US" i="1" smtClean="0">
                            <a:latin typeface="Cambria Math"/>
                          </a:rPr>
                        </m:ctrlPr>
                      </m:fPr>
                      <m:num>
                        <m:sSup>
                          <m:sSupPr>
                            <m:ctrlPr>
                              <a:rPr lang="en-US" i="1" smtClean="0">
                                <a:latin typeface="Cambria Math"/>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num>
                      <m:den>
                        <m:sSub>
                          <m:sSubPr>
                            <m:ctrlPr>
                              <a:rPr lang="en-US"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𝑥𝑥</m:t>
                            </m:r>
                          </m:sub>
                        </m:sSub>
                      </m:den>
                    </m:f>
                  </m:oMath>
                </a14:m>
                <a:endParaRPr lang="en-US" dirty="0"/>
              </a:p>
              <a:p>
                <a:r>
                  <a:rPr lang="en-US"/>
                  <a:t>V</a:t>
                </a:r>
                <a:r>
                  <a:rPr lang="en-US" dirty="0"/>
                  <a:t>(</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0</m:t>
                        </m:r>
                      </m:sub>
                    </m:sSub>
                  </m:oMath>
                </a14:m>
                <a:r>
                  <a:rPr lang="en-US" dirty="0"/>
                  <a:t>) = </a:t>
                </a:r>
                <a:r>
                  <a:rPr lang="en-US" dirty="0">
                    <a:sym typeface="Symbol" panose="05050102010706020507" pitchFamily="18" charset="2"/>
                  </a:rPr>
                  <a:t></a:t>
                </a:r>
                <a:r>
                  <a:rPr lang="en-US" baseline="30000" dirty="0">
                    <a:sym typeface="Symbol" panose="05050102010706020507" pitchFamily="18" charset="2"/>
                  </a:rPr>
                  <a:t>2</a:t>
                </a:r>
                <a14:m>
                  <m:oMath xmlns:m="http://schemas.openxmlformats.org/officeDocument/2006/math">
                    <m:d>
                      <m:dPr>
                        <m:begChr m:val="["/>
                        <m:endChr m:val="]"/>
                        <m:ctrlPr>
                          <a:rPr lang="en-US" i="1" smtClean="0">
                            <a:latin typeface="Cambria Math"/>
                            <a:sym typeface="Symbol" panose="05050102010706020507" pitchFamily="18" charset="2"/>
                          </a:rPr>
                        </m:ctrlPr>
                      </m:dPr>
                      <m:e>
                        <m:f>
                          <m:fPr>
                            <m:ctrlPr>
                              <a:rPr lang="en-US" i="1" smtClean="0">
                                <a:latin typeface="Cambria Math"/>
                                <a:sym typeface="Symbol" panose="05050102010706020507" pitchFamily="18" charset="2"/>
                              </a:rPr>
                            </m:ctrlPr>
                          </m:fPr>
                          <m:num>
                            <m:r>
                              <a:rPr lang="en-US" b="0" i="1" smtClean="0">
                                <a:latin typeface="Cambria Math" panose="02040503050406030204" pitchFamily="18" charset="0"/>
                                <a:sym typeface="Symbol" panose="05050102010706020507" pitchFamily="18" charset="2"/>
                              </a:rPr>
                              <m:t>1</m:t>
                            </m:r>
                          </m:num>
                          <m:den>
                            <m:r>
                              <a:rPr lang="en-US" b="0" i="1" smtClean="0">
                                <a:latin typeface="Cambria Math" panose="02040503050406030204" pitchFamily="18" charset="0"/>
                                <a:sym typeface="Symbol" panose="05050102010706020507" pitchFamily="18" charset="2"/>
                              </a:rPr>
                              <m:t>𝑛</m:t>
                            </m:r>
                          </m:den>
                        </m:f>
                        <m:r>
                          <a:rPr lang="en-US" b="0" i="1" smtClean="0">
                            <a:latin typeface="Cambria Math" panose="02040503050406030204" pitchFamily="18" charset="0"/>
                            <a:sym typeface="Symbol" panose="05050102010706020507" pitchFamily="18" charset="2"/>
                          </a:rPr>
                          <m:t>+</m:t>
                        </m:r>
                        <m:f>
                          <m:fPr>
                            <m:ctrlPr>
                              <a:rPr lang="en-US" b="0" i="1" smtClean="0">
                                <a:latin typeface="Cambria Math"/>
                                <a:sym typeface="Symbol" panose="05050102010706020507" pitchFamily="18" charset="2"/>
                              </a:rPr>
                            </m:ctrlPr>
                          </m:fPr>
                          <m:num>
                            <m:sSup>
                              <m:sSupPr>
                                <m:ctrlPr>
                                  <a:rPr lang="en-US" b="0" i="1" smtClean="0">
                                    <a:latin typeface="Cambria Math"/>
                                    <a:sym typeface="Symbol" panose="05050102010706020507" pitchFamily="18" charset="2"/>
                                  </a:rPr>
                                </m:ctrlPr>
                              </m:sSupPr>
                              <m:e>
                                <m:acc>
                                  <m:accPr>
                                    <m:chr m:val="̅"/>
                                    <m:ctrlPr>
                                      <a:rPr lang="en-US" b="0" i="1" smtClean="0">
                                        <a:latin typeface="Cambria Math"/>
                                        <a:sym typeface="Symbol" panose="05050102010706020507" pitchFamily="18" charset="2"/>
                                      </a:rPr>
                                    </m:ctrlPr>
                                  </m:accPr>
                                  <m:e>
                                    <m:r>
                                      <a:rPr lang="en-US" b="0" i="1" smtClean="0">
                                        <a:latin typeface="Cambria Math" panose="02040503050406030204" pitchFamily="18" charset="0"/>
                                        <a:sym typeface="Symbol" panose="05050102010706020507" pitchFamily="18" charset="2"/>
                                      </a:rPr>
                                      <m:t>𝑥</m:t>
                                    </m:r>
                                  </m:e>
                                </m:acc>
                              </m:e>
                              <m:sup>
                                <m:r>
                                  <a:rPr lang="en-US" b="0" i="1" smtClean="0">
                                    <a:latin typeface="Cambria Math" panose="02040503050406030204" pitchFamily="18" charset="0"/>
                                    <a:sym typeface="Symbol" panose="05050102010706020507" pitchFamily="18" charset="2"/>
                                  </a:rPr>
                                  <m:t>2</m:t>
                                </m:r>
                              </m:sup>
                            </m:sSup>
                          </m:num>
                          <m:den>
                            <m:sSub>
                              <m:sSubPr>
                                <m:ctrlPr>
                                  <a:rPr lang="en-US" b="0" i="1" smtClean="0">
                                    <a:latin typeface="Cambria Math"/>
                                    <a:sym typeface="Symbol" panose="05050102010706020507" pitchFamily="18" charset="2"/>
                                  </a:rPr>
                                </m:ctrlPr>
                              </m:sSubPr>
                              <m:e>
                                <m:r>
                                  <a:rPr lang="en-US" b="0" i="1" smtClean="0">
                                    <a:latin typeface="Cambria Math" panose="02040503050406030204" pitchFamily="18" charset="0"/>
                                    <a:sym typeface="Symbol" panose="05050102010706020507" pitchFamily="18" charset="2"/>
                                  </a:rPr>
                                  <m:t>𝑆</m:t>
                                </m:r>
                              </m:e>
                              <m:sub>
                                <m:r>
                                  <a:rPr lang="en-US" b="0" i="1" smtClean="0">
                                    <a:latin typeface="Cambria Math" panose="02040503050406030204" pitchFamily="18" charset="0"/>
                                    <a:sym typeface="Symbol" panose="05050102010706020507" pitchFamily="18" charset="2"/>
                                  </a:rPr>
                                  <m:t>𝑥𝑥</m:t>
                                </m:r>
                              </m:sub>
                            </m:sSub>
                          </m:den>
                        </m:f>
                      </m:e>
                    </m:d>
                  </m:oMath>
                </a14:m>
                <a:endParaRPr lang="en-US" dirty="0"/>
              </a:p>
              <a:p>
                <a:r>
                  <a:rPr lang="en-US" dirty="0"/>
                  <a:t>Estimated Standard Errors:</a:t>
                </a:r>
              </a:p>
              <a:p>
                <a:endParaRPr lang="en-US" dirty="0"/>
              </a:p>
            </p:txBody>
          </p:sp>
        </mc:Choice>
        <mc:Fallback xmlns="">
          <p:sp>
            <p:nvSpPr>
              <p:cNvPr id="3" name="Content Placeholder 2">
                <a:extLst>
                  <a:ext uri="{FF2B5EF4-FFF2-40B4-BE49-F238E27FC236}">
                    <a16:creationId xmlns:a16="http://schemas.microsoft.com/office/drawing/2014/main" id="{A70C450B-D1EC-4485-AD79-BC8588AA3F99}"/>
                  </a:ext>
                </a:extLst>
              </p:cNvPr>
              <p:cNvSpPr>
                <a:spLocks noGrp="1" noRot="1" noChangeAspect="1" noMove="1" noResize="1" noEditPoints="1" noAdjustHandles="1" noChangeArrowheads="1" noChangeShapeType="1" noTextEdit="1"/>
              </p:cNvSpPr>
              <p:nvPr>
                <p:ph idx="1"/>
              </p:nvPr>
            </p:nvSpPr>
            <p:spPr>
              <a:xfrm>
                <a:off x="838200" y="1694561"/>
                <a:ext cx="10515600" cy="4351338"/>
              </a:xfrm>
              <a:blipFill>
                <a:blip r:embed="rId4"/>
                <a:stretch>
                  <a:fillRect l="-1043" t="-2101"/>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xmlns="" id="{CD45C660-6637-48DA-B33A-1B8BB63D2833}"/>
              </a:ext>
            </a:extLst>
          </p:cNvPr>
          <p:cNvGraphicFramePr>
            <a:graphicFrameLocks noChangeAspect="1"/>
          </p:cNvGraphicFramePr>
          <p:nvPr>
            <p:extLst>
              <p:ext uri="{D42A27DB-BD31-4B8C-83A1-F6EECF244321}">
                <p14:modId xmlns:p14="http://schemas.microsoft.com/office/powerpoint/2010/main" val="1214632359"/>
              </p:ext>
            </p:extLst>
          </p:nvPr>
        </p:nvGraphicFramePr>
        <p:xfrm>
          <a:off x="5573603" y="3387630"/>
          <a:ext cx="5980366" cy="1247972"/>
        </p:xfrm>
        <a:graphic>
          <a:graphicData uri="http://schemas.openxmlformats.org/presentationml/2006/ole">
            <mc:AlternateContent xmlns:mc="http://schemas.openxmlformats.org/markup-compatibility/2006">
              <mc:Choice xmlns:v="urn:schemas-microsoft-com:vml" Requires="v">
                <p:oleObj spid="_x0000_s3087" name="Equation" r:id="rId5" imgW="2857320" imgH="596880" progId="Equation.DSMT4">
                  <p:embed/>
                </p:oleObj>
              </mc:Choice>
              <mc:Fallback>
                <p:oleObj name="Equation" r:id="rId5" imgW="2857320" imgH="596880" progId="Equation.DSMT4">
                  <p:embed/>
                  <p:pic>
                    <p:nvPicPr>
                      <p:cNvPr id="0" name=""/>
                      <p:cNvPicPr/>
                      <p:nvPr/>
                    </p:nvPicPr>
                    <p:blipFill>
                      <a:blip r:embed="rId6"/>
                      <a:stretch>
                        <a:fillRect/>
                      </a:stretch>
                    </p:blipFill>
                    <p:spPr>
                      <a:xfrm>
                        <a:off x="5573603" y="3387630"/>
                        <a:ext cx="5980366" cy="1247972"/>
                      </a:xfrm>
                      <a:prstGeom prst="rect">
                        <a:avLst/>
                      </a:prstGeom>
                      <a:ln>
                        <a:solidFill>
                          <a:schemeClr val="accent2">
                            <a:lumMod val="50000"/>
                          </a:schemeClr>
                        </a:solidFill>
                      </a:ln>
                    </p:spPr>
                  </p:pic>
                </p:oleObj>
              </mc:Fallback>
            </mc:AlternateContent>
          </a:graphicData>
        </a:graphic>
      </p:graphicFrame>
      <p:pic>
        <p:nvPicPr>
          <p:cNvPr id="6" name="Picture 5">
            <a:extLst>
              <a:ext uri="{FF2B5EF4-FFF2-40B4-BE49-F238E27FC236}">
                <a16:creationId xmlns:a16="http://schemas.microsoft.com/office/drawing/2014/main" xmlns="" id="{2D0A9B11-AA84-4E18-9F11-A47D4A42B152}"/>
              </a:ext>
            </a:extLst>
          </p:cNvPr>
          <p:cNvPicPr>
            <a:picLocks noChangeAspect="1"/>
          </p:cNvPicPr>
          <p:nvPr/>
        </p:nvPicPr>
        <p:blipFill>
          <a:blip r:embed="rId7"/>
          <a:stretch>
            <a:fillRect/>
          </a:stretch>
        </p:blipFill>
        <p:spPr>
          <a:xfrm>
            <a:off x="1103312" y="4716764"/>
            <a:ext cx="7037533" cy="1247972"/>
          </a:xfrm>
          <a:prstGeom prst="rect">
            <a:avLst/>
          </a:prstGeom>
        </p:spPr>
      </p:pic>
    </p:spTree>
    <p:extLst>
      <p:ext uri="{BB962C8B-B14F-4D97-AF65-F5344CB8AC3E}">
        <p14:creationId xmlns:p14="http://schemas.microsoft.com/office/powerpoint/2010/main" val="356451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086C2-C49C-4439-9C82-7B997E6328FE}"/>
              </a:ext>
            </a:extLst>
          </p:cNvPr>
          <p:cNvSpPr>
            <a:spLocks noGrp="1"/>
          </p:cNvSpPr>
          <p:nvPr>
            <p:ph type="title"/>
          </p:nvPr>
        </p:nvSpPr>
        <p:spPr/>
        <p:txBody>
          <a:bodyPr/>
          <a:lstStyle/>
          <a:p>
            <a:r>
              <a:rPr lang="en-US"/>
              <a:t>Exercises</a:t>
            </a:r>
          </a:p>
        </p:txBody>
      </p:sp>
      <p:sp>
        <p:nvSpPr>
          <p:cNvPr id="3" name="Content Placeholder 2">
            <a:extLst>
              <a:ext uri="{FF2B5EF4-FFF2-40B4-BE49-F238E27FC236}">
                <a16:creationId xmlns:a16="http://schemas.microsoft.com/office/drawing/2014/main" xmlns="" id="{02B86D1E-A2FE-4BE5-9F73-640F4AC2EAB3}"/>
              </a:ext>
            </a:extLst>
          </p:cNvPr>
          <p:cNvSpPr>
            <a:spLocks noGrp="1"/>
          </p:cNvSpPr>
          <p:nvPr>
            <p:ph idx="1"/>
          </p:nvPr>
        </p:nvSpPr>
        <p:spPr>
          <a:xfrm>
            <a:off x="838200" y="1462088"/>
            <a:ext cx="10515600" cy="4351338"/>
          </a:xfrm>
        </p:spPr>
        <p:txBody>
          <a:bodyPr>
            <a:normAutofit/>
          </a:bodyPr>
          <a:lstStyle/>
          <a:p>
            <a:pPr marL="0" indent="0">
              <a:buNone/>
            </a:pPr>
            <a:r>
              <a:rPr lang="en-US"/>
              <a:t>x:	1	2	3	4	5</a:t>
            </a:r>
          </a:p>
          <a:p>
            <a:pPr marL="0" indent="0">
              <a:buNone/>
            </a:pPr>
            <a:r>
              <a:rPr lang="en-US"/>
              <a:t>y:	3	4	4	5	6	</a:t>
            </a:r>
          </a:p>
          <a:p>
            <a:pPr marL="0" indent="0">
              <a:buNone/>
            </a:pPr>
            <a:r>
              <a:rPr lang="en-US"/>
              <a:t>a/ Compute SS</a:t>
            </a:r>
            <a:r>
              <a:rPr lang="en-US" baseline="-25000"/>
              <a:t>E</a:t>
            </a:r>
            <a:r>
              <a:rPr lang="en-US"/>
              <a:t>, SS</a:t>
            </a:r>
            <a:r>
              <a:rPr lang="en-US" baseline="-25000"/>
              <a:t>T</a:t>
            </a:r>
          </a:p>
          <a:p>
            <a:pPr marL="0" indent="0">
              <a:buNone/>
            </a:pPr>
            <a:r>
              <a:rPr lang="en-US"/>
              <a:t>b/ Estimate </a:t>
            </a:r>
            <a:r>
              <a:rPr lang="en-US">
                <a:sym typeface="Symbol" panose="05050102010706020507" pitchFamily="18" charset="2"/>
              </a:rPr>
              <a:t></a:t>
            </a:r>
            <a:r>
              <a:rPr lang="en-US" baseline="30000">
                <a:sym typeface="Symbol" panose="05050102010706020507" pitchFamily="18" charset="2"/>
              </a:rPr>
              <a:t>2</a:t>
            </a:r>
          </a:p>
          <a:p>
            <a:pPr marL="0" indent="0">
              <a:buNone/>
            </a:pPr>
            <a:r>
              <a:rPr lang="en-US">
                <a:sym typeface="Symbol" panose="05050102010706020507" pitchFamily="18" charset="2"/>
              </a:rPr>
              <a:t>c/ </a:t>
            </a:r>
            <a:r>
              <a:rPr lang="en-US"/>
              <a:t>Estimate standard error </a:t>
            </a:r>
          </a:p>
          <a:p>
            <a:pPr marL="0" indent="0">
              <a:buNone/>
            </a:pPr>
            <a:r>
              <a:rPr lang="en-US"/>
              <a:t>of the slope and the intercept</a:t>
            </a:r>
          </a:p>
        </p:txBody>
      </p:sp>
    </p:spTree>
    <p:extLst>
      <p:ext uri="{BB962C8B-B14F-4D97-AF65-F5344CB8AC3E}">
        <p14:creationId xmlns:p14="http://schemas.microsoft.com/office/powerpoint/2010/main" val="184523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56DCE-8AEE-40C0-885C-1F790F22F464}"/>
              </a:ext>
            </a:extLst>
          </p:cNvPr>
          <p:cNvSpPr>
            <a:spLocks noGrp="1"/>
          </p:cNvSpPr>
          <p:nvPr>
            <p:ph type="title"/>
          </p:nvPr>
        </p:nvSpPr>
        <p:spPr/>
        <p:txBody>
          <a:bodyPr/>
          <a:lstStyle/>
          <a:p>
            <a:r>
              <a:rPr lang="en-US" dirty="0"/>
              <a:t>Exercise – World population</a:t>
            </a:r>
          </a:p>
        </p:txBody>
      </p:sp>
      <p:sp>
        <p:nvSpPr>
          <p:cNvPr id="3" name="Content Placeholder 2">
            <a:extLst>
              <a:ext uri="{FF2B5EF4-FFF2-40B4-BE49-F238E27FC236}">
                <a16:creationId xmlns:a16="http://schemas.microsoft.com/office/drawing/2014/main" xmlns="" id="{22F22F2E-52EC-4A29-B9F1-037935FF8605}"/>
              </a:ext>
            </a:extLst>
          </p:cNvPr>
          <p:cNvSpPr>
            <a:spLocks noGrp="1"/>
          </p:cNvSpPr>
          <p:nvPr>
            <p:ph idx="1"/>
          </p:nvPr>
        </p:nvSpPr>
        <p:spPr/>
        <p:txBody>
          <a:bodyPr>
            <a:normAutofit/>
          </a:bodyPr>
          <a:lstStyle/>
          <a:p>
            <a:pPr marL="0" indent="0">
              <a:buNone/>
            </a:pPr>
            <a:r>
              <a:rPr lang="en-US" dirty="0"/>
              <a:t>x	2000		2005		2010		2015		2020	</a:t>
            </a:r>
          </a:p>
          <a:p>
            <a:pPr marL="0" indent="0">
              <a:buNone/>
            </a:pPr>
            <a:r>
              <a:rPr lang="en-US" dirty="0"/>
              <a:t>y	6.14		6.54		6.96		7.38		7.79</a:t>
            </a:r>
          </a:p>
          <a:p>
            <a:pPr marL="0" indent="0">
              <a:buNone/>
            </a:pPr>
            <a:endParaRPr lang="en-US" dirty="0"/>
          </a:p>
          <a:p>
            <a:pPr marL="0" indent="0">
              <a:buNone/>
            </a:pPr>
            <a:r>
              <a:rPr lang="en-US" dirty="0"/>
              <a:t>a/ </a:t>
            </a:r>
            <a:r>
              <a:rPr lang="en-US"/>
              <a:t>Compute SS</a:t>
            </a:r>
            <a:r>
              <a:rPr lang="en-US" baseline="-25000"/>
              <a:t>E</a:t>
            </a:r>
            <a:r>
              <a:rPr lang="en-US"/>
              <a:t>, SS</a:t>
            </a:r>
            <a:r>
              <a:rPr lang="en-US" baseline="-25000"/>
              <a:t>T</a:t>
            </a:r>
            <a:endParaRPr lang="en-US" baseline="-25000" dirty="0"/>
          </a:p>
          <a:p>
            <a:pPr marL="0" indent="0">
              <a:buNone/>
            </a:pPr>
            <a:r>
              <a:rPr lang="en-US"/>
              <a:t>b</a:t>
            </a:r>
            <a:r>
              <a:rPr lang="en-US" dirty="0"/>
              <a:t>/ Estimate </a:t>
            </a:r>
            <a:r>
              <a:rPr lang="en-US" dirty="0">
                <a:sym typeface="Symbol" panose="05050102010706020507" pitchFamily="18" charset="2"/>
              </a:rPr>
              <a:t></a:t>
            </a:r>
            <a:r>
              <a:rPr lang="en-US" baseline="30000" dirty="0">
                <a:sym typeface="Symbol" panose="05050102010706020507" pitchFamily="18" charset="2"/>
              </a:rPr>
              <a:t>2</a:t>
            </a:r>
          </a:p>
          <a:p>
            <a:pPr marL="0" indent="0">
              <a:buNone/>
            </a:pPr>
            <a:r>
              <a:rPr lang="en-US">
                <a:sym typeface="Symbol" panose="05050102010706020507" pitchFamily="18" charset="2"/>
              </a:rPr>
              <a:t>c</a:t>
            </a:r>
            <a:r>
              <a:rPr lang="en-US" dirty="0">
                <a:sym typeface="Symbol" panose="05050102010706020507" pitchFamily="18" charset="2"/>
              </a:rPr>
              <a:t>/ </a:t>
            </a:r>
            <a:r>
              <a:rPr lang="en-US" dirty="0"/>
              <a:t>Estimate standard </a:t>
            </a:r>
            <a:r>
              <a:rPr lang="en-US"/>
              <a:t>error </a:t>
            </a:r>
          </a:p>
          <a:p>
            <a:pPr marL="0" indent="0">
              <a:buNone/>
            </a:pPr>
            <a:r>
              <a:rPr lang="en-US"/>
              <a:t>of </a:t>
            </a:r>
            <a:r>
              <a:rPr lang="en-US" dirty="0"/>
              <a:t>the slope and the intercept</a:t>
            </a:r>
          </a:p>
        </p:txBody>
      </p:sp>
      <p:pic>
        <p:nvPicPr>
          <p:cNvPr id="4" name="Picture 3">
            <a:extLst>
              <a:ext uri="{FF2B5EF4-FFF2-40B4-BE49-F238E27FC236}">
                <a16:creationId xmlns:a16="http://schemas.microsoft.com/office/drawing/2014/main" xmlns="" id="{40B58DC8-66CB-41C6-985F-08B6F1F72DCB}"/>
              </a:ext>
            </a:extLst>
          </p:cNvPr>
          <p:cNvPicPr>
            <a:picLocks noChangeAspect="1"/>
          </p:cNvPicPr>
          <p:nvPr/>
        </p:nvPicPr>
        <p:blipFill>
          <a:blip r:embed="rId2"/>
          <a:stretch>
            <a:fillRect/>
          </a:stretch>
        </p:blipFill>
        <p:spPr>
          <a:xfrm>
            <a:off x="5740400" y="2808288"/>
            <a:ext cx="5915496" cy="3140075"/>
          </a:xfrm>
          <a:prstGeom prst="rect">
            <a:avLst/>
          </a:prstGeom>
          <a:ln>
            <a:solidFill>
              <a:schemeClr val="accent2">
                <a:lumMod val="50000"/>
              </a:schemeClr>
            </a:solidFill>
          </a:ln>
        </p:spPr>
      </p:pic>
    </p:spTree>
    <p:extLst>
      <p:ext uri="{BB962C8B-B14F-4D97-AF65-F5344CB8AC3E}">
        <p14:creationId xmlns:p14="http://schemas.microsoft.com/office/powerpoint/2010/main" val="140843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87589-6ABB-4388-9D98-9D7CD674332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xmlns="" id="{2616F409-4B82-4DA1-A6D8-76DB8B13D26D}"/>
              </a:ext>
            </a:extLst>
          </p:cNvPr>
          <p:cNvSpPr>
            <a:spLocks noGrp="1"/>
          </p:cNvSpPr>
          <p:nvPr>
            <p:ph idx="1"/>
          </p:nvPr>
        </p:nvSpPr>
        <p:spPr/>
        <p:txBody>
          <a:bodyPr/>
          <a:lstStyle/>
          <a:p>
            <a:r>
              <a:rPr lang="en-US" dirty="0"/>
              <a:t>Show that</a:t>
            </a:r>
          </a:p>
        </p:txBody>
      </p:sp>
      <p:pic>
        <p:nvPicPr>
          <p:cNvPr id="4" name="Picture 3">
            <a:extLst>
              <a:ext uri="{FF2B5EF4-FFF2-40B4-BE49-F238E27FC236}">
                <a16:creationId xmlns:a16="http://schemas.microsoft.com/office/drawing/2014/main" xmlns="" id="{BDB1754A-A17F-4D41-940D-F230A0F3D6E1}"/>
              </a:ext>
            </a:extLst>
          </p:cNvPr>
          <p:cNvPicPr>
            <a:picLocks noChangeAspect="1"/>
          </p:cNvPicPr>
          <p:nvPr/>
        </p:nvPicPr>
        <p:blipFill>
          <a:blip r:embed="rId2"/>
          <a:stretch>
            <a:fillRect/>
          </a:stretch>
        </p:blipFill>
        <p:spPr>
          <a:xfrm>
            <a:off x="3244596" y="1462088"/>
            <a:ext cx="6019800" cy="1104900"/>
          </a:xfrm>
          <a:prstGeom prst="rect">
            <a:avLst/>
          </a:prstGeom>
          <a:ln>
            <a:solidFill>
              <a:srgbClr val="C00000"/>
            </a:solidFill>
          </a:ln>
        </p:spPr>
      </p:pic>
      <p:pic>
        <p:nvPicPr>
          <p:cNvPr id="5" name="Picture 4">
            <a:extLst>
              <a:ext uri="{FF2B5EF4-FFF2-40B4-BE49-F238E27FC236}">
                <a16:creationId xmlns:a16="http://schemas.microsoft.com/office/drawing/2014/main" xmlns="" id="{22201FC7-B175-4792-AC59-00C40F16A0D9}"/>
              </a:ext>
            </a:extLst>
          </p:cNvPr>
          <p:cNvPicPr>
            <a:picLocks noChangeAspect="1"/>
          </p:cNvPicPr>
          <p:nvPr/>
        </p:nvPicPr>
        <p:blipFill>
          <a:blip r:embed="rId3"/>
          <a:stretch>
            <a:fillRect/>
          </a:stretch>
        </p:blipFill>
        <p:spPr>
          <a:xfrm>
            <a:off x="4238226" y="3447329"/>
            <a:ext cx="3076575" cy="638175"/>
          </a:xfrm>
          <a:prstGeom prst="rect">
            <a:avLst/>
          </a:prstGeom>
          <a:ln>
            <a:solidFill>
              <a:srgbClr val="C00000"/>
            </a:solidFill>
          </a:ln>
        </p:spPr>
      </p:pic>
      <p:cxnSp>
        <p:nvCxnSpPr>
          <p:cNvPr id="6" name="Straight Arrow Connector 5">
            <a:extLst>
              <a:ext uri="{FF2B5EF4-FFF2-40B4-BE49-F238E27FC236}">
                <a16:creationId xmlns:a16="http://schemas.microsoft.com/office/drawing/2014/main" xmlns="" id="{15B298DB-C03D-4321-9F19-CD801030284C}"/>
              </a:ext>
            </a:extLst>
          </p:cNvPr>
          <p:cNvCxnSpPr>
            <a:cxnSpLocks/>
          </p:cNvCxnSpPr>
          <p:nvPr/>
        </p:nvCxnSpPr>
        <p:spPr>
          <a:xfrm flipH="1" flipV="1">
            <a:off x="4023914" y="2357438"/>
            <a:ext cx="758537" cy="1165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xmlns="" id="{FDDEA795-B782-49C2-980C-9D2B7251C875}"/>
              </a:ext>
            </a:extLst>
          </p:cNvPr>
          <p:cNvCxnSpPr>
            <a:cxnSpLocks/>
          </p:cNvCxnSpPr>
          <p:nvPr/>
        </p:nvCxnSpPr>
        <p:spPr>
          <a:xfrm flipV="1">
            <a:off x="6580078" y="2439771"/>
            <a:ext cx="1278082" cy="1083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260CEF77-AFA7-4791-A39C-EA659AEBA15E}"/>
              </a:ext>
            </a:extLst>
          </p:cNvPr>
          <p:cNvCxnSpPr>
            <a:cxnSpLocks/>
          </p:cNvCxnSpPr>
          <p:nvPr/>
        </p:nvCxnSpPr>
        <p:spPr>
          <a:xfrm flipV="1">
            <a:off x="5686460" y="2357439"/>
            <a:ext cx="242455" cy="1165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579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5268A-E19C-418A-9D99-870881242CDD}"/>
              </a:ext>
            </a:extLst>
          </p:cNvPr>
          <p:cNvSpPr>
            <a:spLocks noGrp="1"/>
          </p:cNvSpPr>
          <p:nvPr>
            <p:ph type="title"/>
          </p:nvPr>
        </p:nvSpPr>
        <p:spPr/>
        <p:txBody>
          <a:bodyPr/>
          <a:lstStyle/>
          <a:p>
            <a:r>
              <a:rPr lang="en-US" dirty="0"/>
              <a:t>ANOVA</a:t>
            </a:r>
          </a:p>
        </p:txBody>
      </p:sp>
      <p:grpSp>
        <p:nvGrpSpPr>
          <p:cNvPr id="10" name="Group 9">
            <a:extLst>
              <a:ext uri="{FF2B5EF4-FFF2-40B4-BE49-F238E27FC236}">
                <a16:creationId xmlns:a16="http://schemas.microsoft.com/office/drawing/2014/main" xmlns="" id="{D338BD4B-67E1-498B-8DBD-CAC53F3C8804}"/>
              </a:ext>
            </a:extLst>
          </p:cNvPr>
          <p:cNvGrpSpPr/>
          <p:nvPr/>
        </p:nvGrpSpPr>
        <p:grpSpPr>
          <a:xfrm>
            <a:off x="1151816" y="1462088"/>
            <a:ext cx="8112580" cy="4215222"/>
            <a:chOff x="1151816" y="1462088"/>
            <a:chExt cx="8112580" cy="4215222"/>
          </a:xfrm>
        </p:grpSpPr>
        <p:pic>
          <p:nvPicPr>
            <p:cNvPr id="4" name="Picture 3">
              <a:extLst>
                <a:ext uri="{FF2B5EF4-FFF2-40B4-BE49-F238E27FC236}">
                  <a16:creationId xmlns:a16="http://schemas.microsoft.com/office/drawing/2014/main" xmlns="" id="{AC54E351-2C3F-43B3-97D5-E8C9A864F291}"/>
                </a:ext>
              </a:extLst>
            </p:cNvPr>
            <p:cNvPicPr>
              <a:picLocks noChangeAspect="1"/>
            </p:cNvPicPr>
            <p:nvPr/>
          </p:nvPicPr>
          <p:blipFill>
            <a:blip r:embed="rId2"/>
            <a:stretch>
              <a:fillRect/>
            </a:stretch>
          </p:blipFill>
          <p:spPr>
            <a:xfrm>
              <a:off x="3244596" y="1462088"/>
              <a:ext cx="6019800" cy="1104900"/>
            </a:xfrm>
            <a:prstGeom prst="rect">
              <a:avLst/>
            </a:prstGeom>
            <a:ln>
              <a:solidFill>
                <a:srgbClr val="C00000"/>
              </a:solidFill>
            </a:ln>
          </p:spPr>
        </p:pic>
        <p:pic>
          <p:nvPicPr>
            <p:cNvPr id="5" name="Picture 4">
              <a:extLst>
                <a:ext uri="{FF2B5EF4-FFF2-40B4-BE49-F238E27FC236}">
                  <a16:creationId xmlns:a16="http://schemas.microsoft.com/office/drawing/2014/main" xmlns="" id="{F3B55F08-1699-40F9-94C4-89F5425D529A}"/>
                </a:ext>
              </a:extLst>
            </p:cNvPr>
            <p:cNvPicPr>
              <a:picLocks noChangeAspect="1"/>
            </p:cNvPicPr>
            <p:nvPr/>
          </p:nvPicPr>
          <p:blipFill>
            <a:blip r:embed="rId3"/>
            <a:stretch>
              <a:fillRect/>
            </a:stretch>
          </p:blipFill>
          <p:spPr>
            <a:xfrm>
              <a:off x="4238226" y="3447329"/>
              <a:ext cx="3076575" cy="638175"/>
            </a:xfrm>
            <a:prstGeom prst="rect">
              <a:avLst/>
            </a:prstGeom>
            <a:ln>
              <a:solidFill>
                <a:srgbClr val="C00000"/>
              </a:solidFill>
            </a:ln>
          </p:spPr>
        </p:pic>
        <p:cxnSp>
          <p:nvCxnSpPr>
            <p:cNvPr id="6" name="Straight Arrow Connector 5">
              <a:extLst>
                <a:ext uri="{FF2B5EF4-FFF2-40B4-BE49-F238E27FC236}">
                  <a16:creationId xmlns:a16="http://schemas.microsoft.com/office/drawing/2014/main" xmlns="" id="{6BD3F217-6452-4B22-ABD9-B66BFBE6FFAE}"/>
                </a:ext>
              </a:extLst>
            </p:cNvPr>
            <p:cNvCxnSpPr>
              <a:cxnSpLocks/>
            </p:cNvCxnSpPr>
            <p:nvPr/>
          </p:nvCxnSpPr>
          <p:spPr>
            <a:xfrm flipH="1" flipV="1">
              <a:off x="4023914" y="2357438"/>
              <a:ext cx="758537" cy="1165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xmlns="" id="{8D928353-C156-49B5-AA68-56D3D3B230C4}"/>
                </a:ext>
              </a:extLst>
            </p:cNvPr>
            <p:cNvCxnSpPr>
              <a:cxnSpLocks/>
            </p:cNvCxnSpPr>
            <p:nvPr/>
          </p:nvCxnSpPr>
          <p:spPr>
            <a:xfrm flipV="1">
              <a:off x="6580078" y="2439771"/>
              <a:ext cx="1278082" cy="1083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5875351D-E6E5-4D93-A42C-4A1EFCCBDDA3}"/>
                </a:ext>
              </a:extLst>
            </p:cNvPr>
            <p:cNvCxnSpPr>
              <a:cxnSpLocks/>
            </p:cNvCxnSpPr>
            <p:nvPr/>
          </p:nvCxnSpPr>
          <p:spPr>
            <a:xfrm flipV="1">
              <a:off x="5686460" y="2357439"/>
              <a:ext cx="242455" cy="1165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BF6488EC-A075-460C-B8BC-F0514608A6A8}"/>
                </a:ext>
              </a:extLst>
            </p:cNvPr>
            <p:cNvSpPr txBox="1"/>
            <p:nvPr/>
          </p:nvSpPr>
          <p:spPr>
            <a:xfrm>
              <a:off x="1151816" y="4907869"/>
              <a:ext cx="5102680" cy="769441"/>
            </a:xfrm>
            <a:prstGeom prst="rect">
              <a:avLst/>
            </a:prstGeom>
            <a:noFill/>
          </p:spPr>
          <p:txBody>
            <a:bodyPr wrap="none" rtlCol="0">
              <a:spAutoFit/>
            </a:bodyPr>
            <a:lstStyle/>
            <a:p>
              <a:pPr algn="r"/>
              <a:r>
                <a:rPr lang="en-US" sz="2200" dirty="0">
                  <a:solidFill>
                    <a:srgbClr val="C00000"/>
                  </a:solidFill>
                </a:rPr>
                <a:t>SS</a:t>
              </a:r>
              <a:r>
                <a:rPr lang="en-US" sz="2200" baseline="-25000" dirty="0">
                  <a:solidFill>
                    <a:srgbClr val="C00000"/>
                  </a:solidFill>
                </a:rPr>
                <a:t>R</a:t>
              </a:r>
              <a:r>
                <a:rPr lang="en-US" sz="2200" dirty="0">
                  <a:solidFill>
                    <a:srgbClr val="C00000"/>
                  </a:solidFill>
                </a:rPr>
                <a:t>: R</a:t>
              </a:r>
              <a:r>
                <a:rPr lang="en-US" sz="2200" dirty="0"/>
                <a:t>egression </a:t>
              </a:r>
              <a:r>
                <a:rPr lang="en-US" sz="2200" dirty="0">
                  <a:solidFill>
                    <a:srgbClr val="C00000"/>
                  </a:solidFill>
                </a:rPr>
                <a:t>S</a:t>
              </a:r>
              <a:r>
                <a:rPr lang="en-US" sz="2200" dirty="0"/>
                <a:t>um of </a:t>
              </a:r>
              <a:r>
                <a:rPr lang="en-US" sz="2200" dirty="0">
                  <a:solidFill>
                    <a:srgbClr val="C00000"/>
                  </a:solidFill>
                </a:rPr>
                <a:t>S</a:t>
              </a:r>
              <a:r>
                <a:rPr lang="en-US" sz="2200" dirty="0"/>
                <a:t>quares</a:t>
              </a:r>
            </a:p>
            <a:p>
              <a:pPr algn="r"/>
              <a:r>
                <a:rPr lang="en-US" sz="2200" dirty="0">
                  <a:sym typeface="Wingdings" panose="05000000000000000000" pitchFamily="2" charset="2"/>
                </a:rPr>
                <a:t> (variation explained by linear model)</a:t>
              </a:r>
              <a:endParaRPr lang="en-US" sz="2200" dirty="0"/>
            </a:p>
          </p:txBody>
        </p:sp>
      </p:grpSp>
      <p:sp>
        <p:nvSpPr>
          <p:cNvPr id="11" name="TextBox 10">
            <a:extLst>
              <a:ext uri="{FF2B5EF4-FFF2-40B4-BE49-F238E27FC236}">
                <a16:creationId xmlns:a16="http://schemas.microsoft.com/office/drawing/2014/main" xmlns="" id="{DCC5C70E-44BB-4CF7-823A-D42EDFD0CC02}"/>
              </a:ext>
            </a:extLst>
          </p:cNvPr>
          <p:cNvSpPr txBox="1"/>
          <p:nvPr/>
        </p:nvSpPr>
        <p:spPr>
          <a:xfrm>
            <a:off x="7219119" y="4907870"/>
            <a:ext cx="3573414" cy="769441"/>
          </a:xfrm>
          <a:prstGeom prst="rect">
            <a:avLst/>
          </a:prstGeom>
          <a:noFill/>
        </p:spPr>
        <p:txBody>
          <a:bodyPr wrap="none" rtlCol="0">
            <a:spAutoFit/>
          </a:bodyPr>
          <a:lstStyle/>
          <a:p>
            <a:pPr algn="r"/>
            <a:r>
              <a:rPr lang="en-US" sz="2200" dirty="0">
                <a:solidFill>
                  <a:srgbClr val="C00000"/>
                </a:solidFill>
              </a:rPr>
              <a:t>SS</a:t>
            </a:r>
            <a:r>
              <a:rPr lang="en-US" sz="2200" baseline="-25000" dirty="0">
                <a:solidFill>
                  <a:srgbClr val="C00000"/>
                </a:solidFill>
              </a:rPr>
              <a:t>E</a:t>
            </a:r>
            <a:r>
              <a:rPr lang="en-US" sz="2200" dirty="0">
                <a:solidFill>
                  <a:srgbClr val="C00000"/>
                </a:solidFill>
              </a:rPr>
              <a:t>: E</a:t>
            </a:r>
            <a:r>
              <a:rPr lang="en-US" sz="2200" dirty="0"/>
              <a:t>rror </a:t>
            </a:r>
            <a:r>
              <a:rPr lang="en-US" sz="2200" dirty="0">
                <a:solidFill>
                  <a:srgbClr val="C00000"/>
                </a:solidFill>
              </a:rPr>
              <a:t>S</a:t>
            </a:r>
            <a:r>
              <a:rPr lang="en-US" sz="2200" dirty="0"/>
              <a:t>um of </a:t>
            </a:r>
            <a:r>
              <a:rPr lang="en-US" sz="2200" dirty="0">
                <a:solidFill>
                  <a:srgbClr val="C00000"/>
                </a:solidFill>
              </a:rPr>
              <a:t>S</a:t>
            </a:r>
            <a:r>
              <a:rPr lang="en-US" sz="2200" dirty="0"/>
              <a:t>quares</a:t>
            </a:r>
          </a:p>
          <a:p>
            <a:pPr algn="r"/>
            <a:r>
              <a:rPr lang="en-US" sz="2200" dirty="0">
                <a:sym typeface="Wingdings" panose="05000000000000000000" pitchFamily="2" charset="2"/>
              </a:rPr>
              <a:t> (</a:t>
            </a:r>
            <a:r>
              <a:rPr lang="en-US" sz="2200">
                <a:sym typeface="Wingdings" panose="05000000000000000000" pitchFamily="2" charset="2"/>
              </a:rPr>
              <a:t>unexplained variation)</a:t>
            </a:r>
            <a:endParaRPr lang="en-US" sz="2200" dirty="0"/>
          </a:p>
        </p:txBody>
      </p:sp>
      <p:sp>
        <p:nvSpPr>
          <p:cNvPr id="12" name="TextBox 11">
            <a:extLst>
              <a:ext uri="{FF2B5EF4-FFF2-40B4-BE49-F238E27FC236}">
                <a16:creationId xmlns:a16="http://schemas.microsoft.com/office/drawing/2014/main" xmlns="" id="{344C6C36-41EB-4139-A877-58075A08837F}"/>
              </a:ext>
            </a:extLst>
          </p:cNvPr>
          <p:cNvSpPr txBox="1"/>
          <p:nvPr/>
        </p:nvSpPr>
        <p:spPr>
          <a:xfrm>
            <a:off x="2053110" y="4203293"/>
            <a:ext cx="7751609" cy="430887"/>
          </a:xfrm>
          <a:prstGeom prst="rect">
            <a:avLst/>
          </a:prstGeom>
          <a:noFill/>
        </p:spPr>
        <p:txBody>
          <a:bodyPr wrap="none" rtlCol="0">
            <a:spAutoFit/>
          </a:bodyPr>
          <a:lstStyle/>
          <a:p>
            <a:r>
              <a:rPr lang="en-US" sz="2200" dirty="0">
                <a:solidFill>
                  <a:srgbClr val="C00000"/>
                </a:solidFill>
              </a:rPr>
              <a:t>Total variation = Explained variation + Unexplained variation.</a:t>
            </a:r>
          </a:p>
        </p:txBody>
      </p:sp>
      <p:sp>
        <p:nvSpPr>
          <p:cNvPr id="13" name="TextBox 12">
            <a:extLst>
              <a:ext uri="{FF2B5EF4-FFF2-40B4-BE49-F238E27FC236}">
                <a16:creationId xmlns:a16="http://schemas.microsoft.com/office/drawing/2014/main" xmlns="" id="{B56BE440-9555-47B0-9BC7-23521CB35287}"/>
              </a:ext>
            </a:extLst>
          </p:cNvPr>
          <p:cNvSpPr txBox="1"/>
          <p:nvPr/>
        </p:nvSpPr>
        <p:spPr>
          <a:xfrm rot="5400000">
            <a:off x="1179198" y="2709579"/>
            <a:ext cx="2725669" cy="461665"/>
          </a:xfrm>
          <a:prstGeom prst="rect">
            <a:avLst/>
          </a:prstGeom>
          <a:noFill/>
        </p:spPr>
        <p:txBody>
          <a:bodyPr wrap="square" rtlCol="0">
            <a:spAutoFit/>
          </a:bodyPr>
          <a:lstStyle/>
          <a:p>
            <a:r>
              <a:rPr lang="en-US" sz="2400" dirty="0"/>
              <a:t>ANOVA Identity</a:t>
            </a:r>
          </a:p>
        </p:txBody>
      </p:sp>
      <p:cxnSp>
        <p:nvCxnSpPr>
          <p:cNvPr id="15" name="Straight Connector 14">
            <a:extLst>
              <a:ext uri="{FF2B5EF4-FFF2-40B4-BE49-F238E27FC236}">
                <a16:creationId xmlns:a16="http://schemas.microsoft.com/office/drawing/2014/main" xmlns="" id="{9791BC6F-73E3-4E5E-B5A5-EFFF40D41624}"/>
              </a:ext>
            </a:extLst>
          </p:cNvPr>
          <p:cNvCxnSpPr/>
          <p:nvPr/>
        </p:nvCxnSpPr>
        <p:spPr>
          <a:xfrm>
            <a:off x="2791968" y="1462088"/>
            <a:ext cx="0" cy="26234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0C04E0D9-9EB9-4F46-B79B-B33887BE658C}"/>
              </a:ext>
            </a:extLst>
          </p:cNvPr>
          <p:cNvSpPr/>
          <p:nvPr/>
        </p:nvSpPr>
        <p:spPr>
          <a:xfrm>
            <a:off x="2828544" y="1462088"/>
            <a:ext cx="173598" cy="2623416"/>
          </a:xfrm>
          <a:prstGeom prst="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83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F16FA-FD09-44FE-8876-0B0A612CC480}"/>
              </a:ext>
            </a:extLst>
          </p:cNvPr>
          <p:cNvSpPr>
            <a:spLocks noGrp="1"/>
          </p:cNvSpPr>
          <p:nvPr>
            <p:ph type="title"/>
          </p:nvPr>
        </p:nvSpPr>
        <p:spPr/>
        <p:txBody>
          <a:bodyPr/>
          <a:lstStyle/>
          <a:p>
            <a:r>
              <a:rPr lang="en-US" dirty="0"/>
              <a:t>F-test</a:t>
            </a:r>
          </a:p>
        </p:txBody>
      </p:sp>
      <p:pic>
        <p:nvPicPr>
          <p:cNvPr id="5" name="Picture 4">
            <a:extLst>
              <a:ext uri="{FF2B5EF4-FFF2-40B4-BE49-F238E27FC236}">
                <a16:creationId xmlns:a16="http://schemas.microsoft.com/office/drawing/2014/main" xmlns="" id="{78FA36ED-F434-4742-B536-710288C02DA0}"/>
              </a:ext>
            </a:extLst>
          </p:cNvPr>
          <p:cNvPicPr>
            <a:picLocks noChangeAspect="1"/>
          </p:cNvPicPr>
          <p:nvPr/>
        </p:nvPicPr>
        <p:blipFill>
          <a:blip r:embed="rId2"/>
          <a:stretch>
            <a:fillRect/>
          </a:stretch>
        </p:blipFill>
        <p:spPr>
          <a:xfrm>
            <a:off x="1107818" y="2907346"/>
            <a:ext cx="9976363" cy="1878590"/>
          </a:xfrm>
          <a:prstGeom prst="rect">
            <a:avLst/>
          </a:prstGeom>
        </p:spPr>
      </p:pic>
      <p:sp>
        <p:nvSpPr>
          <p:cNvPr id="6" name="TextBox 5">
            <a:extLst>
              <a:ext uri="{FF2B5EF4-FFF2-40B4-BE49-F238E27FC236}">
                <a16:creationId xmlns:a16="http://schemas.microsoft.com/office/drawing/2014/main" xmlns="" id="{653B1CF8-8DD1-4AD8-A911-398D904EF2D6}"/>
              </a:ext>
            </a:extLst>
          </p:cNvPr>
          <p:cNvSpPr txBox="1"/>
          <p:nvPr/>
        </p:nvSpPr>
        <p:spPr>
          <a:xfrm>
            <a:off x="1169263" y="1450610"/>
            <a:ext cx="1941557" cy="1600438"/>
          </a:xfrm>
          <a:prstGeom prst="rect">
            <a:avLst/>
          </a:prstGeom>
          <a:noFill/>
        </p:spPr>
        <p:txBody>
          <a:bodyPr wrap="none" rtlCol="0">
            <a:spAutoFit/>
          </a:bodyPr>
          <a:lstStyle/>
          <a:p>
            <a:r>
              <a:rPr lang="en-US" sz="4400" dirty="0">
                <a:solidFill>
                  <a:srgbClr val="C00000"/>
                </a:solidFill>
              </a:rPr>
              <a:t>F-test:</a:t>
            </a:r>
          </a:p>
          <a:p>
            <a:endParaRPr lang="en-US" dirty="0"/>
          </a:p>
          <a:p>
            <a:r>
              <a:rPr lang="en-US" dirty="0"/>
              <a:t>F</a:t>
            </a:r>
            <a:r>
              <a:rPr lang="en-US" baseline="-25000" dirty="0"/>
              <a:t>1,n - 2</a:t>
            </a:r>
            <a:r>
              <a:rPr lang="en-US" dirty="0"/>
              <a:t> distribution</a:t>
            </a:r>
          </a:p>
          <a:p>
            <a:endParaRPr lang="en-US" dirty="0"/>
          </a:p>
        </p:txBody>
      </p:sp>
      <p:pic>
        <p:nvPicPr>
          <p:cNvPr id="8" name="Picture 7">
            <a:extLst>
              <a:ext uri="{FF2B5EF4-FFF2-40B4-BE49-F238E27FC236}">
                <a16:creationId xmlns:a16="http://schemas.microsoft.com/office/drawing/2014/main" xmlns="" id="{12EB9655-72F2-436A-94D7-1DC93CDDCB38}"/>
              </a:ext>
            </a:extLst>
          </p:cNvPr>
          <p:cNvPicPr>
            <a:picLocks noChangeAspect="1"/>
          </p:cNvPicPr>
          <p:nvPr/>
        </p:nvPicPr>
        <p:blipFill>
          <a:blip r:embed="rId3"/>
          <a:stretch>
            <a:fillRect/>
          </a:stretch>
        </p:blipFill>
        <p:spPr>
          <a:xfrm>
            <a:off x="3110820" y="1289495"/>
            <a:ext cx="4161806" cy="1180737"/>
          </a:xfrm>
          <a:prstGeom prst="rect">
            <a:avLst/>
          </a:prstGeom>
          <a:ln>
            <a:solidFill>
              <a:srgbClr val="FF0000"/>
            </a:solidFill>
          </a:ln>
        </p:spPr>
      </p:pic>
      <p:sp>
        <p:nvSpPr>
          <p:cNvPr id="9" name="TextBox 8">
            <a:extLst>
              <a:ext uri="{FF2B5EF4-FFF2-40B4-BE49-F238E27FC236}">
                <a16:creationId xmlns:a16="http://schemas.microsoft.com/office/drawing/2014/main" xmlns="" id="{198C3049-A356-489C-A147-84289373621A}"/>
              </a:ext>
            </a:extLst>
          </p:cNvPr>
          <p:cNvSpPr txBox="1"/>
          <p:nvPr/>
        </p:nvSpPr>
        <p:spPr>
          <a:xfrm>
            <a:off x="7608615" y="1356398"/>
            <a:ext cx="3211135" cy="1077218"/>
          </a:xfrm>
          <a:prstGeom prst="rect">
            <a:avLst/>
          </a:prstGeom>
          <a:noFill/>
          <a:ln>
            <a:noFill/>
          </a:ln>
        </p:spPr>
        <p:txBody>
          <a:bodyPr wrap="none" rtlCol="0">
            <a:spAutoFit/>
          </a:bodyPr>
          <a:lstStyle/>
          <a:p>
            <a:r>
              <a:rPr lang="en-US" sz="3200" dirty="0"/>
              <a:t>Reject </a:t>
            </a:r>
            <a:r>
              <a:rPr lang="en-US" sz="3200" dirty="0">
                <a:solidFill>
                  <a:srgbClr val="C00000"/>
                </a:solidFill>
              </a:rPr>
              <a:t>H</a:t>
            </a:r>
            <a:r>
              <a:rPr lang="en-US" sz="3200" baseline="-25000" dirty="0">
                <a:solidFill>
                  <a:srgbClr val="C00000"/>
                </a:solidFill>
              </a:rPr>
              <a:t>0</a:t>
            </a:r>
            <a:r>
              <a:rPr lang="en-US" sz="3200" dirty="0">
                <a:solidFill>
                  <a:srgbClr val="C00000"/>
                </a:solidFill>
              </a:rPr>
              <a:t>: </a:t>
            </a:r>
            <a:r>
              <a:rPr lang="en-US" sz="3200" dirty="0">
                <a:solidFill>
                  <a:srgbClr val="C00000"/>
                </a:solidFill>
                <a:sym typeface="Symbol" panose="05050102010706020507" pitchFamily="18" charset="2"/>
              </a:rPr>
              <a:t></a:t>
            </a:r>
            <a:r>
              <a:rPr lang="en-US" sz="3200" baseline="-25000" dirty="0">
                <a:solidFill>
                  <a:srgbClr val="C00000"/>
                </a:solidFill>
                <a:sym typeface="Symbol" panose="05050102010706020507" pitchFamily="18" charset="2"/>
              </a:rPr>
              <a:t>1</a:t>
            </a:r>
            <a:r>
              <a:rPr lang="en-US" sz="3200" dirty="0">
                <a:solidFill>
                  <a:srgbClr val="C00000"/>
                </a:solidFill>
                <a:sym typeface="Symbol" panose="05050102010706020507" pitchFamily="18" charset="2"/>
              </a:rPr>
              <a:t> = 0</a:t>
            </a:r>
          </a:p>
          <a:p>
            <a:r>
              <a:rPr lang="en-US" sz="3200" dirty="0"/>
              <a:t> if </a:t>
            </a:r>
            <a:r>
              <a:rPr lang="en-US" sz="3200" dirty="0">
                <a:solidFill>
                  <a:srgbClr val="FF0000"/>
                </a:solidFill>
              </a:rPr>
              <a:t>f</a:t>
            </a:r>
            <a:r>
              <a:rPr lang="en-US" sz="3200" baseline="-25000" dirty="0">
                <a:solidFill>
                  <a:srgbClr val="FF0000"/>
                </a:solidFill>
              </a:rPr>
              <a:t>0</a:t>
            </a:r>
            <a:r>
              <a:rPr lang="en-US" sz="3200" dirty="0">
                <a:solidFill>
                  <a:srgbClr val="FF0000"/>
                </a:solidFill>
              </a:rPr>
              <a:t> &gt; f</a:t>
            </a:r>
            <a:r>
              <a:rPr lang="en-US" sz="3200" baseline="-25000" dirty="0">
                <a:solidFill>
                  <a:srgbClr val="FF0000"/>
                </a:solidFill>
                <a:sym typeface="Symbol" panose="05050102010706020507" pitchFamily="18" charset="2"/>
              </a:rPr>
              <a:t></a:t>
            </a:r>
            <a:r>
              <a:rPr lang="en-US" sz="3200" baseline="-25000" dirty="0">
                <a:solidFill>
                  <a:srgbClr val="FF0000"/>
                </a:solidFill>
              </a:rPr>
              <a:t>,1,n - 2</a:t>
            </a:r>
          </a:p>
        </p:txBody>
      </p:sp>
      <p:sp>
        <p:nvSpPr>
          <p:cNvPr id="10" name="TextBox 9">
            <a:extLst>
              <a:ext uri="{FF2B5EF4-FFF2-40B4-BE49-F238E27FC236}">
                <a16:creationId xmlns:a16="http://schemas.microsoft.com/office/drawing/2014/main" xmlns="" id="{686F7D88-06BB-4C54-8F26-EB4817221858}"/>
              </a:ext>
            </a:extLst>
          </p:cNvPr>
          <p:cNvSpPr txBox="1"/>
          <p:nvPr/>
        </p:nvSpPr>
        <p:spPr>
          <a:xfrm>
            <a:off x="1169262" y="4959169"/>
            <a:ext cx="9650488" cy="800219"/>
          </a:xfrm>
          <a:prstGeom prst="rect">
            <a:avLst/>
          </a:prstGeom>
          <a:noFill/>
        </p:spPr>
        <p:txBody>
          <a:bodyPr wrap="square" rtlCol="0">
            <a:spAutoFit/>
          </a:bodyPr>
          <a:lstStyle/>
          <a:p>
            <a:r>
              <a:rPr lang="en-US" sz="2200" dirty="0"/>
              <a:t>We </a:t>
            </a:r>
            <a:r>
              <a:rPr lang="en-US" sz="2200"/>
              <a:t>reject </a:t>
            </a:r>
            <a:r>
              <a:rPr lang="en-US" sz="2400">
                <a:solidFill>
                  <a:srgbClr val="C00000"/>
                </a:solidFill>
              </a:rPr>
              <a:t>H</a:t>
            </a:r>
            <a:r>
              <a:rPr lang="en-US" sz="2400" baseline="-25000">
                <a:solidFill>
                  <a:srgbClr val="C00000"/>
                </a:solidFill>
              </a:rPr>
              <a:t>0</a:t>
            </a:r>
            <a:r>
              <a:rPr lang="en-US" sz="2400">
                <a:solidFill>
                  <a:srgbClr val="C00000"/>
                </a:solidFill>
              </a:rPr>
              <a:t>: </a:t>
            </a:r>
            <a:r>
              <a:rPr lang="en-US" sz="2400">
                <a:solidFill>
                  <a:srgbClr val="C00000"/>
                </a:solidFill>
                <a:sym typeface="Symbol" panose="05050102010706020507" pitchFamily="18" charset="2"/>
              </a:rPr>
              <a:t></a:t>
            </a:r>
            <a:r>
              <a:rPr lang="en-US" sz="2400" baseline="-25000">
                <a:solidFill>
                  <a:srgbClr val="C00000"/>
                </a:solidFill>
                <a:sym typeface="Symbol" panose="05050102010706020507" pitchFamily="18" charset="2"/>
              </a:rPr>
              <a:t>1</a:t>
            </a:r>
            <a:r>
              <a:rPr lang="en-US" sz="2400">
                <a:solidFill>
                  <a:srgbClr val="C00000"/>
                </a:solidFill>
                <a:sym typeface="Symbol" panose="05050102010706020507" pitchFamily="18" charset="2"/>
              </a:rPr>
              <a:t> = 0</a:t>
            </a:r>
            <a:r>
              <a:rPr lang="en-US" sz="2400">
                <a:solidFill>
                  <a:srgbClr val="C00000"/>
                </a:solidFill>
              </a:rPr>
              <a:t> </a:t>
            </a:r>
            <a:r>
              <a:rPr lang="en-US" sz="2200"/>
              <a:t>when </a:t>
            </a:r>
            <a:r>
              <a:rPr lang="en-US" sz="2200" dirty="0"/>
              <a:t>F is large – that is, when the explained variation is large relative to the unexplained variation. </a:t>
            </a:r>
          </a:p>
        </p:txBody>
      </p:sp>
      <p:sp>
        <p:nvSpPr>
          <p:cNvPr id="3" name="Rectangle 2">
            <a:extLst>
              <a:ext uri="{FF2B5EF4-FFF2-40B4-BE49-F238E27FC236}">
                <a16:creationId xmlns:a16="http://schemas.microsoft.com/office/drawing/2014/main" xmlns="" id="{3CDD010B-690D-45A1-95D2-B70696EE01E1}"/>
              </a:ext>
            </a:extLst>
          </p:cNvPr>
          <p:cNvSpPr/>
          <p:nvPr/>
        </p:nvSpPr>
        <p:spPr>
          <a:xfrm>
            <a:off x="9677401" y="3213100"/>
            <a:ext cx="1308100" cy="889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40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44F09-F1ED-4538-948C-E6F2E03BA3E2}"/>
              </a:ext>
            </a:extLst>
          </p:cNvPr>
          <p:cNvSpPr>
            <a:spLocks noGrp="1"/>
          </p:cNvSpPr>
          <p:nvPr>
            <p:ph type="title"/>
          </p:nvPr>
        </p:nvSpPr>
        <p:spPr/>
        <p:txBody>
          <a:bodyPr/>
          <a:lstStyle/>
          <a:p>
            <a:r>
              <a:rPr lang="en-US" dirty="0"/>
              <a:t>LO</a:t>
            </a:r>
          </a:p>
        </p:txBody>
      </p:sp>
      <p:sp>
        <p:nvSpPr>
          <p:cNvPr id="3" name="Content Placeholder 2">
            <a:extLst>
              <a:ext uri="{FF2B5EF4-FFF2-40B4-BE49-F238E27FC236}">
                <a16:creationId xmlns:a16="http://schemas.microsoft.com/office/drawing/2014/main" xmlns="" id="{43DAAB5D-F7F1-4A57-BCC5-71DE71DB9D2A}"/>
              </a:ext>
            </a:extLst>
          </p:cNvPr>
          <p:cNvSpPr>
            <a:spLocks noGrp="1"/>
          </p:cNvSpPr>
          <p:nvPr>
            <p:ph idx="1"/>
          </p:nvPr>
        </p:nvSpPr>
        <p:spPr/>
        <p:txBody>
          <a:bodyPr/>
          <a:lstStyle/>
          <a:p>
            <a:r>
              <a:rPr lang="en-US" dirty="0"/>
              <a:t>Compute various </a:t>
            </a:r>
            <a:r>
              <a:rPr lang="en-US" dirty="0">
                <a:solidFill>
                  <a:srgbClr val="C00000"/>
                </a:solidFill>
              </a:rPr>
              <a:t>sums of squares </a:t>
            </a:r>
            <a:r>
              <a:rPr lang="en-US" dirty="0"/>
              <a:t>for a set of data pairs.</a:t>
            </a:r>
          </a:p>
          <a:p>
            <a:r>
              <a:rPr lang="en-US" dirty="0"/>
              <a:t>Determine the equation of </a:t>
            </a:r>
            <a:r>
              <a:rPr lang="en-US" dirty="0">
                <a:solidFill>
                  <a:srgbClr val="C00000"/>
                </a:solidFill>
              </a:rPr>
              <a:t>linear regression </a:t>
            </a:r>
            <a:r>
              <a:rPr lang="en-US" dirty="0"/>
              <a:t>and the </a:t>
            </a:r>
            <a:r>
              <a:rPr lang="en-US" dirty="0">
                <a:solidFill>
                  <a:srgbClr val="C00000"/>
                </a:solidFill>
              </a:rPr>
              <a:t>correlation coefficient</a:t>
            </a:r>
            <a:r>
              <a:rPr lang="en-US" dirty="0"/>
              <a:t>; use linear regression to </a:t>
            </a:r>
            <a:r>
              <a:rPr lang="en-US" dirty="0">
                <a:solidFill>
                  <a:srgbClr val="C00000"/>
                </a:solidFill>
              </a:rPr>
              <a:t>predict future values</a:t>
            </a:r>
            <a:r>
              <a:rPr lang="en-US" dirty="0"/>
              <a:t>.</a:t>
            </a:r>
          </a:p>
          <a:p>
            <a:r>
              <a:rPr lang="en-US" dirty="0"/>
              <a:t>Perform a </a:t>
            </a:r>
            <a:r>
              <a:rPr lang="en-US" dirty="0">
                <a:solidFill>
                  <a:srgbClr val="C00000"/>
                </a:solidFill>
              </a:rPr>
              <a:t>hypothesis test in simple linear regression</a:t>
            </a:r>
            <a:r>
              <a:rPr lang="en-US" dirty="0"/>
              <a:t>; test the significance of regression using </a:t>
            </a:r>
            <a:r>
              <a:rPr lang="en-US" dirty="0">
                <a:solidFill>
                  <a:srgbClr val="C00000"/>
                </a:solidFill>
              </a:rPr>
              <a:t>t-test</a:t>
            </a:r>
            <a:r>
              <a:rPr lang="en-US" dirty="0"/>
              <a:t> and </a:t>
            </a:r>
            <a:r>
              <a:rPr lang="en-US" dirty="0">
                <a:solidFill>
                  <a:srgbClr val="C00000"/>
                </a:solidFill>
              </a:rPr>
              <a:t>F-test</a:t>
            </a:r>
            <a:r>
              <a:rPr lang="en-US" dirty="0"/>
              <a:t>.</a:t>
            </a:r>
          </a:p>
          <a:p>
            <a:endParaRPr lang="en-US" dirty="0"/>
          </a:p>
        </p:txBody>
      </p:sp>
    </p:spTree>
    <p:extLst>
      <p:ext uri="{BB962C8B-B14F-4D97-AF65-F5344CB8AC3E}">
        <p14:creationId xmlns:p14="http://schemas.microsoft.com/office/powerpoint/2010/main" val="1652233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106F3-CC8F-414A-BB3E-BC8A734355C8}"/>
              </a:ext>
            </a:extLst>
          </p:cNvPr>
          <p:cNvSpPr>
            <a:spLocks noGrp="1"/>
          </p:cNvSpPr>
          <p:nvPr>
            <p:ph type="title"/>
          </p:nvPr>
        </p:nvSpPr>
        <p:spPr>
          <a:xfrm>
            <a:off x="838200" y="0"/>
            <a:ext cx="10515600" cy="1325563"/>
          </a:xfrm>
        </p:spPr>
        <p:txBody>
          <a:bodyPr/>
          <a:lstStyle/>
          <a:p>
            <a:r>
              <a:rPr lang="en-US" dirty="0"/>
              <a:t>ANOVA</a:t>
            </a:r>
          </a:p>
        </p:txBody>
      </p:sp>
      <p:pic>
        <p:nvPicPr>
          <p:cNvPr id="5" name="Picture 4">
            <a:extLst>
              <a:ext uri="{FF2B5EF4-FFF2-40B4-BE49-F238E27FC236}">
                <a16:creationId xmlns:a16="http://schemas.microsoft.com/office/drawing/2014/main" xmlns="" id="{2E5D63B6-E71A-4D3C-9076-C68858630AF5}"/>
              </a:ext>
            </a:extLst>
          </p:cNvPr>
          <p:cNvPicPr>
            <a:picLocks noChangeAspect="1"/>
          </p:cNvPicPr>
          <p:nvPr/>
        </p:nvPicPr>
        <p:blipFill>
          <a:blip r:embed="rId2"/>
          <a:stretch>
            <a:fillRect/>
          </a:stretch>
        </p:blipFill>
        <p:spPr>
          <a:xfrm>
            <a:off x="1021080" y="960588"/>
            <a:ext cx="9012936" cy="3263544"/>
          </a:xfrm>
          <a:prstGeom prst="rect">
            <a:avLst/>
          </a:prstGeom>
        </p:spPr>
      </p:pic>
      <p:sp>
        <p:nvSpPr>
          <p:cNvPr id="6" name="TextBox 5">
            <a:extLst>
              <a:ext uri="{FF2B5EF4-FFF2-40B4-BE49-F238E27FC236}">
                <a16:creationId xmlns:a16="http://schemas.microsoft.com/office/drawing/2014/main" xmlns="" id="{C2217B8D-4518-4A5D-AB68-A13892001556}"/>
              </a:ext>
            </a:extLst>
          </p:cNvPr>
          <p:cNvSpPr txBox="1"/>
          <p:nvPr/>
        </p:nvSpPr>
        <p:spPr>
          <a:xfrm>
            <a:off x="1021080" y="4224132"/>
            <a:ext cx="9883922" cy="1446550"/>
          </a:xfrm>
          <a:prstGeom prst="rect">
            <a:avLst/>
          </a:prstGeom>
          <a:solidFill>
            <a:schemeClr val="accent4">
              <a:lumMod val="20000"/>
              <a:lumOff val="80000"/>
            </a:schemeClr>
          </a:solidFill>
        </p:spPr>
        <p:txBody>
          <a:bodyPr wrap="square" rtlCol="0">
            <a:spAutoFit/>
          </a:bodyPr>
          <a:lstStyle/>
          <a:p>
            <a:r>
              <a:rPr lang="en-US" sz="2200" dirty="0"/>
              <a:t>Here we see that the </a:t>
            </a:r>
            <a:r>
              <a:rPr lang="en-US" sz="2200" dirty="0">
                <a:solidFill>
                  <a:srgbClr val="C00000"/>
                </a:solidFill>
              </a:rPr>
              <a:t>F statistic is 89.57 </a:t>
            </a:r>
            <a:r>
              <a:rPr lang="en-US" sz="2200" dirty="0"/>
              <a:t>with a </a:t>
            </a:r>
            <a:r>
              <a:rPr lang="en-US" sz="2200" dirty="0">
                <a:solidFill>
                  <a:srgbClr val="C00000"/>
                </a:solidFill>
              </a:rPr>
              <a:t>p-value very close to zero</a:t>
            </a:r>
            <a:r>
              <a:rPr lang="en-US" sz="2200" dirty="0"/>
              <a:t>. </a:t>
            </a:r>
          </a:p>
          <a:p>
            <a:r>
              <a:rPr lang="en-US" sz="2200" dirty="0"/>
              <a:t>Conclusion: </a:t>
            </a:r>
            <a:r>
              <a:rPr lang="en-US" sz="2200" dirty="0">
                <a:solidFill>
                  <a:srgbClr val="C00000"/>
                </a:solidFill>
              </a:rPr>
              <a:t>there is very strong evidence that H</a:t>
            </a:r>
            <a:r>
              <a:rPr lang="en-US" sz="2200" baseline="-25000" dirty="0">
                <a:solidFill>
                  <a:srgbClr val="C00000"/>
                </a:solidFill>
              </a:rPr>
              <a:t>0</a:t>
            </a:r>
            <a:r>
              <a:rPr lang="en-US" sz="2200" dirty="0">
                <a:solidFill>
                  <a:srgbClr val="C00000"/>
                </a:solidFill>
              </a:rPr>
              <a:t> : β</a:t>
            </a:r>
            <a:r>
              <a:rPr lang="en-US" sz="2200" baseline="-25000" dirty="0">
                <a:solidFill>
                  <a:srgbClr val="C00000"/>
                </a:solidFill>
              </a:rPr>
              <a:t>1</a:t>
            </a:r>
            <a:r>
              <a:rPr lang="en-US" sz="2200" dirty="0">
                <a:solidFill>
                  <a:srgbClr val="C00000"/>
                </a:solidFill>
              </a:rPr>
              <a:t> = 0 is false</a:t>
            </a:r>
            <a:r>
              <a:rPr lang="en-US" sz="2200" dirty="0"/>
              <a:t>, that is, there is strong evidence that β</a:t>
            </a:r>
            <a:r>
              <a:rPr lang="en-US" sz="2200" baseline="-25000" dirty="0"/>
              <a:t>1</a:t>
            </a:r>
            <a:r>
              <a:rPr lang="en-US" sz="2200" dirty="0"/>
              <a:t> </a:t>
            </a:r>
            <a:r>
              <a:rPr lang="en-US" sz="2200" dirty="0">
                <a:sym typeface="Symbol" panose="05050102010706020507" pitchFamily="18" charset="2"/>
              </a:rPr>
              <a:t> </a:t>
            </a:r>
            <a:r>
              <a:rPr lang="en-US" sz="2200" dirty="0"/>
              <a:t>0. Moreover, we conclude that the regression relationship between </a:t>
            </a:r>
            <a:r>
              <a:rPr lang="en-US" sz="2200" dirty="0" err="1"/>
              <a:t>dist</a:t>
            </a:r>
            <a:r>
              <a:rPr lang="en-US" sz="2200" dirty="0"/>
              <a:t> and speed is significant.</a:t>
            </a:r>
          </a:p>
        </p:txBody>
      </p:sp>
      <p:sp>
        <p:nvSpPr>
          <p:cNvPr id="3" name="Rectangle 2">
            <a:extLst>
              <a:ext uri="{FF2B5EF4-FFF2-40B4-BE49-F238E27FC236}">
                <a16:creationId xmlns:a16="http://schemas.microsoft.com/office/drawing/2014/main" xmlns="" id="{6DCCBABB-04C1-4C8B-8C65-21950F2C0116}"/>
              </a:ext>
            </a:extLst>
          </p:cNvPr>
          <p:cNvSpPr/>
          <p:nvPr/>
        </p:nvSpPr>
        <p:spPr>
          <a:xfrm>
            <a:off x="5067300" y="2400300"/>
            <a:ext cx="1143000" cy="723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F48FAF24-5AFC-46B1-85CE-657F58DF170A}"/>
              </a:ext>
            </a:extLst>
          </p:cNvPr>
          <p:cNvSpPr txBox="1"/>
          <p:nvPr/>
        </p:nvSpPr>
        <p:spPr>
          <a:xfrm>
            <a:off x="5963041" y="1464062"/>
            <a:ext cx="3194914" cy="584775"/>
          </a:xfrm>
          <a:prstGeom prst="rect">
            <a:avLst/>
          </a:prstGeom>
          <a:noFill/>
        </p:spPr>
        <p:txBody>
          <a:bodyPr wrap="none" rtlCol="0">
            <a:spAutoFit/>
          </a:bodyPr>
          <a:lstStyle/>
          <a:p>
            <a:r>
              <a:rPr lang="en-US" sz="3200">
                <a:solidFill>
                  <a:srgbClr val="FF0000"/>
                </a:solidFill>
              </a:rPr>
              <a:t>Verify f</a:t>
            </a:r>
            <a:r>
              <a:rPr lang="en-US" sz="3200" baseline="-25000">
                <a:solidFill>
                  <a:srgbClr val="FF0000"/>
                </a:solidFill>
              </a:rPr>
              <a:t>0</a:t>
            </a:r>
            <a:r>
              <a:rPr lang="en-US" sz="3200">
                <a:solidFill>
                  <a:srgbClr val="FF0000"/>
                </a:solidFill>
              </a:rPr>
              <a:t> &gt; f</a:t>
            </a:r>
            <a:r>
              <a:rPr lang="en-US" sz="3200" baseline="-25000">
                <a:solidFill>
                  <a:srgbClr val="FF0000"/>
                </a:solidFill>
                <a:sym typeface="Symbol" panose="05050102010706020507" pitchFamily="18" charset="2"/>
              </a:rPr>
              <a:t></a:t>
            </a:r>
            <a:r>
              <a:rPr lang="en-US" sz="3200" baseline="-25000">
                <a:solidFill>
                  <a:srgbClr val="FF0000"/>
                </a:solidFill>
              </a:rPr>
              <a:t>,1,n - 2</a:t>
            </a:r>
            <a:endParaRPr lang="en-US" sz="3200"/>
          </a:p>
        </p:txBody>
      </p:sp>
    </p:spTree>
    <p:extLst>
      <p:ext uri="{BB962C8B-B14F-4D97-AF65-F5344CB8AC3E}">
        <p14:creationId xmlns:p14="http://schemas.microsoft.com/office/powerpoint/2010/main" val="3354595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0549A-294A-43B3-A488-298915DE4B6A}"/>
              </a:ext>
            </a:extLst>
          </p:cNvPr>
          <p:cNvSpPr>
            <a:spLocks noGrp="1"/>
          </p:cNvSpPr>
          <p:nvPr>
            <p:ph type="title"/>
          </p:nvPr>
        </p:nvSpPr>
        <p:spPr/>
        <p:txBody>
          <a:bodyPr/>
          <a:lstStyle/>
          <a:p>
            <a:r>
              <a:rPr lang="en-US" dirty="0"/>
              <a:t>Exercise - World population</a:t>
            </a:r>
          </a:p>
        </p:txBody>
      </p:sp>
      <p:sp>
        <p:nvSpPr>
          <p:cNvPr id="3" name="Content Placeholder 2">
            <a:extLst>
              <a:ext uri="{FF2B5EF4-FFF2-40B4-BE49-F238E27FC236}">
                <a16:creationId xmlns:a16="http://schemas.microsoft.com/office/drawing/2014/main" xmlns="" id="{962B24DA-4C20-4C7E-A203-8DEF8C8F2744}"/>
              </a:ext>
            </a:extLst>
          </p:cNvPr>
          <p:cNvSpPr>
            <a:spLocks noGrp="1"/>
          </p:cNvSpPr>
          <p:nvPr>
            <p:ph idx="1"/>
          </p:nvPr>
        </p:nvSpPr>
        <p:spPr>
          <a:xfrm>
            <a:off x="838200" y="1363662"/>
            <a:ext cx="10515600" cy="4351338"/>
          </a:xfrm>
        </p:spPr>
        <p:txBody>
          <a:bodyPr/>
          <a:lstStyle/>
          <a:p>
            <a:pPr marL="0" indent="0">
              <a:buNone/>
            </a:pPr>
            <a:r>
              <a:rPr lang="en-US" dirty="0"/>
              <a:t>x	2000		2005		2010		2015		2020	</a:t>
            </a:r>
          </a:p>
          <a:p>
            <a:pPr marL="0" indent="0">
              <a:buNone/>
            </a:pPr>
            <a:r>
              <a:rPr lang="en-US" dirty="0"/>
              <a:t>y	6.14		6.54		6.96		7.38		7.79</a:t>
            </a:r>
          </a:p>
          <a:p>
            <a:pPr marL="0" indent="0">
              <a:buNone/>
            </a:pPr>
            <a:r>
              <a:rPr lang="en-US" dirty="0"/>
              <a:t>Complete the ANOVA table</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xmlns="" id="{2E82D724-3608-49BA-B7BF-247DCA6ED946}"/>
              </a:ext>
            </a:extLst>
          </p:cNvPr>
          <p:cNvGraphicFramePr>
            <a:graphicFrameLocks noGrp="1"/>
          </p:cNvGraphicFramePr>
          <p:nvPr>
            <p:extLst>
              <p:ext uri="{D42A27DB-BD31-4B8C-83A1-F6EECF244321}">
                <p14:modId xmlns:p14="http://schemas.microsoft.com/office/powerpoint/2010/main" val="4059341224"/>
              </p:ext>
            </p:extLst>
          </p:nvPr>
        </p:nvGraphicFramePr>
        <p:xfrm>
          <a:off x="1164335" y="3175000"/>
          <a:ext cx="9431530" cy="2413000"/>
        </p:xfrm>
        <a:graphic>
          <a:graphicData uri="http://schemas.openxmlformats.org/drawingml/2006/table">
            <a:tbl>
              <a:tblPr firstRow="1" bandRow="1">
                <a:tableStyleId>{8799B23B-EC83-4686-B30A-512413B5E67A}</a:tableStyleId>
              </a:tblPr>
              <a:tblGrid>
                <a:gridCol w="1784096">
                  <a:extLst>
                    <a:ext uri="{9D8B030D-6E8A-4147-A177-3AD203B41FA5}">
                      <a16:colId xmlns:a16="http://schemas.microsoft.com/office/drawing/2014/main" xmlns="" val="2107288465"/>
                    </a:ext>
                  </a:extLst>
                </a:gridCol>
                <a:gridCol w="1816608">
                  <a:extLst>
                    <a:ext uri="{9D8B030D-6E8A-4147-A177-3AD203B41FA5}">
                      <a16:colId xmlns:a16="http://schemas.microsoft.com/office/drawing/2014/main" xmlns="" val="1386323278"/>
                    </a:ext>
                  </a:extLst>
                </a:gridCol>
                <a:gridCol w="1914144">
                  <a:extLst>
                    <a:ext uri="{9D8B030D-6E8A-4147-A177-3AD203B41FA5}">
                      <a16:colId xmlns:a16="http://schemas.microsoft.com/office/drawing/2014/main" xmlns="" val="1170300189"/>
                    </a:ext>
                  </a:extLst>
                </a:gridCol>
                <a:gridCol w="2572512">
                  <a:extLst>
                    <a:ext uri="{9D8B030D-6E8A-4147-A177-3AD203B41FA5}">
                      <a16:colId xmlns:a16="http://schemas.microsoft.com/office/drawing/2014/main" xmlns="" val="4199092560"/>
                    </a:ext>
                  </a:extLst>
                </a:gridCol>
                <a:gridCol w="1344170">
                  <a:extLst>
                    <a:ext uri="{9D8B030D-6E8A-4147-A177-3AD203B41FA5}">
                      <a16:colId xmlns:a16="http://schemas.microsoft.com/office/drawing/2014/main" xmlns="" val="3971710659"/>
                    </a:ext>
                  </a:extLst>
                </a:gridCol>
              </a:tblGrid>
              <a:tr h="370840">
                <a:tc>
                  <a:txBody>
                    <a:bodyPr/>
                    <a:lstStyle/>
                    <a:p>
                      <a:pPr algn="ctr"/>
                      <a:r>
                        <a:rPr lang="en-US" sz="2200" dirty="0"/>
                        <a:t>Source</a:t>
                      </a:r>
                    </a:p>
                  </a:txBody>
                  <a:tcPr/>
                </a:tc>
                <a:tc>
                  <a:txBody>
                    <a:bodyPr/>
                    <a:lstStyle/>
                    <a:p>
                      <a:pPr algn="ctr"/>
                      <a:r>
                        <a:rPr lang="en-US" sz="2200" dirty="0"/>
                        <a:t>Sum of squares</a:t>
                      </a:r>
                    </a:p>
                  </a:txBody>
                  <a:tcPr/>
                </a:tc>
                <a:tc>
                  <a:txBody>
                    <a:bodyPr/>
                    <a:lstStyle/>
                    <a:p>
                      <a:pPr algn="ctr"/>
                      <a:r>
                        <a:rPr lang="en-US" sz="2200" dirty="0"/>
                        <a:t>Degrees of freedom</a:t>
                      </a:r>
                    </a:p>
                  </a:txBody>
                  <a:tcPr/>
                </a:tc>
                <a:tc>
                  <a:txBody>
                    <a:bodyPr/>
                    <a:lstStyle/>
                    <a:p>
                      <a:pPr algn="ctr"/>
                      <a:r>
                        <a:rPr lang="en-US" sz="2200" dirty="0"/>
                        <a:t>Mean squares</a:t>
                      </a:r>
                    </a:p>
                  </a:txBody>
                  <a:tcPr/>
                </a:tc>
                <a:tc>
                  <a:txBody>
                    <a:bodyPr/>
                    <a:lstStyle/>
                    <a:p>
                      <a:pPr algn="ctr"/>
                      <a:r>
                        <a:rPr lang="en-US" sz="2200" dirty="0"/>
                        <a:t>F</a:t>
                      </a:r>
                      <a:r>
                        <a:rPr lang="en-US" sz="2200" baseline="-25000" dirty="0"/>
                        <a:t>0</a:t>
                      </a:r>
                    </a:p>
                  </a:txBody>
                  <a:tcPr/>
                </a:tc>
                <a:extLst>
                  <a:ext uri="{0D108BD9-81ED-4DB2-BD59-A6C34878D82A}">
                    <a16:rowId xmlns:a16="http://schemas.microsoft.com/office/drawing/2014/main" xmlns="" val="2405206499"/>
                  </a:ext>
                </a:extLst>
              </a:tr>
              <a:tr h="370840">
                <a:tc>
                  <a:txBody>
                    <a:bodyPr/>
                    <a:lstStyle/>
                    <a:p>
                      <a:pPr algn="ctr"/>
                      <a:r>
                        <a:rPr lang="en-US" sz="1800" dirty="0"/>
                        <a:t>Regression</a:t>
                      </a:r>
                    </a:p>
                  </a:txBody>
                  <a:tcPr/>
                </a:tc>
                <a:tc>
                  <a:txBody>
                    <a:bodyPr/>
                    <a:lstStyle/>
                    <a:p>
                      <a:pPr algn="ctr"/>
                      <a:r>
                        <a:rPr lang="en-US" sz="1800" dirty="0"/>
                        <a:t>SS</a:t>
                      </a:r>
                      <a:r>
                        <a:rPr lang="en-US" sz="1800" baseline="-25000" dirty="0"/>
                        <a:t>R </a:t>
                      </a:r>
                      <a:r>
                        <a:rPr lang="en-US" sz="1800" dirty="0"/>
                        <a:t>= ?</a:t>
                      </a:r>
                    </a:p>
                  </a:txBody>
                  <a:tcPr/>
                </a:tc>
                <a:tc>
                  <a:txBody>
                    <a:bodyPr/>
                    <a:lstStyle/>
                    <a:p>
                      <a:pPr algn="ctr"/>
                      <a:r>
                        <a:rPr lang="en-US" sz="1800" dirty="0"/>
                        <a:t>1</a:t>
                      </a:r>
                    </a:p>
                  </a:txBody>
                  <a:tcPr/>
                </a:tc>
                <a:tc>
                  <a:txBody>
                    <a:bodyPr/>
                    <a:lstStyle/>
                    <a:p>
                      <a:pPr algn="ctr"/>
                      <a:r>
                        <a:rPr lang="en-US" sz="1800" dirty="0"/>
                        <a:t>MS</a:t>
                      </a:r>
                      <a:r>
                        <a:rPr lang="en-US" sz="1800" baseline="-25000" dirty="0"/>
                        <a:t>R</a:t>
                      </a:r>
                      <a:r>
                        <a:rPr lang="en-US" sz="1800" dirty="0"/>
                        <a:t> = SS</a:t>
                      </a:r>
                      <a:r>
                        <a:rPr lang="en-US" sz="1800" baseline="-25000" dirty="0"/>
                        <a:t>R</a:t>
                      </a:r>
                      <a:r>
                        <a:rPr lang="en-US" sz="1800" dirty="0"/>
                        <a:t>/1 = ?</a:t>
                      </a:r>
                    </a:p>
                  </a:txBody>
                  <a:tcPr/>
                </a:tc>
                <a:tc>
                  <a:txBody>
                    <a:bodyPr/>
                    <a:lstStyle/>
                    <a:p>
                      <a:pPr algn="ctr"/>
                      <a:r>
                        <a:rPr lang="en-US" sz="1800" dirty="0"/>
                        <a:t>MS</a:t>
                      </a:r>
                      <a:r>
                        <a:rPr lang="en-US" sz="1800" baseline="-25000" dirty="0"/>
                        <a:t>R</a:t>
                      </a:r>
                      <a:r>
                        <a:rPr lang="en-US" sz="1800" dirty="0"/>
                        <a:t>/MS</a:t>
                      </a:r>
                      <a:r>
                        <a:rPr lang="en-US" sz="1800" baseline="-25000" dirty="0"/>
                        <a:t>E</a:t>
                      </a:r>
                      <a:r>
                        <a:rPr lang="en-US" sz="1800" dirty="0"/>
                        <a:t> = ?</a:t>
                      </a:r>
                    </a:p>
                  </a:txBody>
                  <a:tcPr/>
                </a:tc>
                <a:extLst>
                  <a:ext uri="{0D108BD9-81ED-4DB2-BD59-A6C34878D82A}">
                    <a16:rowId xmlns:a16="http://schemas.microsoft.com/office/drawing/2014/main" xmlns="" val="3525137168"/>
                  </a:ext>
                </a:extLst>
              </a:tr>
              <a:tr h="370840">
                <a:tc>
                  <a:txBody>
                    <a:bodyPr/>
                    <a:lstStyle/>
                    <a:p>
                      <a:pPr algn="ctr"/>
                      <a:r>
                        <a:rPr lang="en-US" sz="1800" dirty="0"/>
                        <a:t>Error</a:t>
                      </a:r>
                    </a:p>
                  </a:txBody>
                  <a:tcPr/>
                </a:tc>
                <a:tc>
                  <a:txBody>
                    <a:bodyPr/>
                    <a:lstStyle/>
                    <a:p>
                      <a:pPr algn="ctr"/>
                      <a:r>
                        <a:rPr lang="en-US" sz="1800" dirty="0"/>
                        <a:t>SS</a:t>
                      </a:r>
                      <a:r>
                        <a:rPr lang="en-US" sz="1800" baseline="-25000" dirty="0"/>
                        <a:t>E</a:t>
                      </a:r>
                      <a:r>
                        <a:rPr lang="en-US" sz="1800" dirty="0"/>
                        <a:t> = ?</a:t>
                      </a:r>
                    </a:p>
                  </a:txBody>
                  <a:tcPr/>
                </a:tc>
                <a:tc>
                  <a:txBody>
                    <a:bodyPr/>
                    <a:lstStyle/>
                    <a:p>
                      <a:pPr algn="ctr"/>
                      <a:r>
                        <a:rPr lang="en-US" sz="1800" dirty="0"/>
                        <a:t>n - 2 = ?</a:t>
                      </a:r>
                    </a:p>
                  </a:txBody>
                  <a:tcPr/>
                </a:tc>
                <a:tc>
                  <a:txBody>
                    <a:bodyPr/>
                    <a:lstStyle/>
                    <a:p>
                      <a:pPr algn="ctr"/>
                      <a:r>
                        <a:rPr lang="en-US" sz="1800" dirty="0"/>
                        <a:t>MS</a:t>
                      </a:r>
                      <a:r>
                        <a:rPr lang="en-US" sz="1800" baseline="-25000" dirty="0"/>
                        <a:t>E</a:t>
                      </a:r>
                      <a:r>
                        <a:rPr lang="en-US" sz="1800" dirty="0"/>
                        <a:t> = SS</a:t>
                      </a:r>
                      <a:r>
                        <a:rPr lang="en-US" sz="1800" baseline="-25000" dirty="0"/>
                        <a:t>E</a:t>
                      </a:r>
                      <a:r>
                        <a:rPr lang="en-US" sz="1800" dirty="0"/>
                        <a:t>/(n-2) </a:t>
                      </a:r>
                    </a:p>
                    <a:p>
                      <a:pPr algn="ctr"/>
                      <a:r>
                        <a:rPr lang="en-US" sz="1800" dirty="0"/>
                        <a:t>= ?</a:t>
                      </a:r>
                    </a:p>
                  </a:txBody>
                  <a:tcPr/>
                </a:tc>
                <a:tc>
                  <a:txBody>
                    <a:bodyPr/>
                    <a:lstStyle/>
                    <a:p>
                      <a:pPr algn="ctr"/>
                      <a:endParaRPr lang="en-US" sz="1800" dirty="0"/>
                    </a:p>
                  </a:txBody>
                  <a:tcPr/>
                </a:tc>
                <a:extLst>
                  <a:ext uri="{0D108BD9-81ED-4DB2-BD59-A6C34878D82A}">
                    <a16:rowId xmlns:a16="http://schemas.microsoft.com/office/drawing/2014/main" xmlns="" val="83565233"/>
                  </a:ext>
                </a:extLst>
              </a:tr>
              <a:tr h="370840">
                <a:tc>
                  <a:txBody>
                    <a:bodyPr/>
                    <a:lstStyle/>
                    <a:p>
                      <a:pPr algn="ctr"/>
                      <a:r>
                        <a:rPr lang="en-US" sz="1800" dirty="0"/>
                        <a:t>Total</a:t>
                      </a:r>
                    </a:p>
                  </a:txBody>
                  <a:tcPr/>
                </a:tc>
                <a:tc>
                  <a:txBody>
                    <a:bodyPr/>
                    <a:lstStyle/>
                    <a:p>
                      <a:pPr algn="ctr"/>
                      <a:r>
                        <a:rPr lang="en-US" sz="1800" dirty="0"/>
                        <a:t>SS</a:t>
                      </a:r>
                      <a:r>
                        <a:rPr lang="en-US" sz="1800" baseline="-25000" dirty="0"/>
                        <a:t>T</a:t>
                      </a:r>
                      <a:r>
                        <a:rPr lang="en-US" sz="1800" dirty="0"/>
                        <a:t> = ?</a:t>
                      </a:r>
                    </a:p>
                  </a:txBody>
                  <a:tcPr/>
                </a:tc>
                <a:tc>
                  <a:txBody>
                    <a:bodyPr/>
                    <a:lstStyle/>
                    <a:p>
                      <a:pPr algn="ctr"/>
                      <a:r>
                        <a:rPr lang="en-US" sz="1800" dirty="0"/>
                        <a:t>n -1 = ?</a:t>
                      </a:r>
                    </a:p>
                  </a:txBody>
                  <a:tcPr/>
                </a:tc>
                <a:tc>
                  <a:txBody>
                    <a:bodyPr/>
                    <a:lstStyle/>
                    <a:p>
                      <a:pPr algn="ctr"/>
                      <a:endParaRPr lang="en-US" sz="1800" dirty="0"/>
                    </a:p>
                  </a:txBody>
                  <a:tcPr/>
                </a:tc>
                <a:tc>
                  <a:txBody>
                    <a:bodyPr/>
                    <a:lstStyle/>
                    <a:p>
                      <a:pPr algn="ctr"/>
                      <a:endParaRPr lang="en-US" sz="1800" dirty="0"/>
                    </a:p>
                  </a:txBody>
                  <a:tcPr/>
                </a:tc>
                <a:extLst>
                  <a:ext uri="{0D108BD9-81ED-4DB2-BD59-A6C34878D82A}">
                    <a16:rowId xmlns:a16="http://schemas.microsoft.com/office/drawing/2014/main" xmlns="" val="2163392234"/>
                  </a:ext>
                </a:extLst>
              </a:tr>
            </a:tbl>
          </a:graphicData>
        </a:graphic>
      </p:graphicFrame>
    </p:spTree>
    <p:extLst>
      <p:ext uri="{BB962C8B-B14F-4D97-AF65-F5344CB8AC3E}">
        <p14:creationId xmlns:p14="http://schemas.microsoft.com/office/powerpoint/2010/main" val="17456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9BFC614E-EEB7-4DE1-8F12-EF2A59D25286}"/>
              </a:ext>
            </a:extLst>
          </p:cNvPr>
          <p:cNvGrpSpPr/>
          <p:nvPr/>
        </p:nvGrpSpPr>
        <p:grpSpPr>
          <a:xfrm>
            <a:off x="2569585" y="2073317"/>
            <a:ext cx="4321053" cy="1466198"/>
            <a:chOff x="2829357" y="3110922"/>
            <a:chExt cx="4321053" cy="1466198"/>
          </a:xfrm>
        </p:grpSpPr>
        <p:pic>
          <p:nvPicPr>
            <p:cNvPr id="5" name="Picture 4">
              <a:extLst>
                <a:ext uri="{FF2B5EF4-FFF2-40B4-BE49-F238E27FC236}">
                  <a16:creationId xmlns:a16="http://schemas.microsoft.com/office/drawing/2014/main" xmlns="" id="{AA099104-60AB-4E27-9350-7C0458E3EDD0}"/>
                </a:ext>
              </a:extLst>
            </p:cNvPr>
            <p:cNvPicPr>
              <a:picLocks noChangeAspect="1"/>
            </p:cNvPicPr>
            <p:nvPr/>
          </p:nvPicPr>
          <p:blipFill>
            <a:blip r:embed="rId2"/>
            <a:stretch>
              <a:fillRect/>
            </a:stretch>
          </p:blipFill>
          <p:spPr>
            <a:xfrm>
              <a:off x="2829357" y="3110922"/>
              <a:ext cx="3526145" cy="1466198"/>
            </a:xfrm>
            <a:prstGeom prst="rect">
              <a:avLst/>
            </a:prstGeom>
          </p:spPr>
        </p:pic>
        <p:pic>
          <p:nvPicPr>
            <p:cNvPr id="10" name="Picture 9">
              <a:extLst>
                <a:ext uri="{FF2B5EF4-FFF2-40B4-BE49-F238E27FC236}">
                  <a16:creationId xmlns:a16="http://schemas.microsoft.com/office/drawing/2014/main" xmlns="" id="{B211A897-1434-4B81-A2F0-E345212403CF}"/>
                </a:ext>
              </a:extLst>
            </p:cNvPr>
            <p:cNvPicPr>
              <a:picLocks noChangeAspect="1"/>
            </p:cNvPicPr>
            <p:nvPr/>
          </p:nvPicPr>
          <p:blipFill>
            <a:blip r:embed="rId3"/>
            <a:stretch>
              <a:fillRect/>
            </a:stretch>
          </p:blipFill>
          <p:spPr>
            <a:xfrm>
              <a:off x="5426385" y="3358246"/>
              <a:ext cx="1724025" cy="971550"/>
            </a:xfrm>
            <a:prstGeom prst="rect">
              <a:avLst/>
            </a:prstGeom>
          </p:spPr>
        </p:pic>
      </p:grpSp>
      <p:sp>
        <p:nvSpPr>
          <p:cNvPr id="2" name="Title 1">
            <a:extLst>
              <a:ext uri="{FF2B5EF4-FFF2-40B4-BE49-F238E27FC236}">
                <a16:creationId xmlns:a16="http://schemas.microsoft.com/office/drawing/2014/main" xmlns="" id="{CB652023-EEA6-4A92-B608-6F68080BE706}"/>
              </a:ext>
            </a:extLst>
          </p:cNvPr>
          <p:cNvSpPr>
            <a:spLocks noGrp="1"/>
          </p:cNvSpPr>
          <p:nvPr>
            <p:ph type="title"/>
          </p:nvPr>
        </p:nvSpPr>
        <p:spPr/>
        <p:txBody>
          <a:bodyPr/>
          <a:lstStyle/>
          <a:p>
            <a:r>
              <a:rPr lang="en-US" dirty="0"/>
              <a:t>t-test on </a:t>
            </a:r>
            <a:r>
              <a:rPr lang="en-US" dirty="0">
                <a:sym typeface="Symbol" panose="05050102010706020507" pitchFamily="18" charset="2"/>
              </a:rPr>
              <a:t></a:t>
            </a:r>
            <a:r>
              <a:rPr lang="en-US" baseline="-25000" dirty="0">
                <a:sym typeface="Symbol" panose="05050102010706020507" pitchFamily="18" charset="2"/>
              </a:rPr>
              <a:t>1</a:t>
            </a:r>
            <a:endParaRPr lang="en-US" baseline="-25000" dirty="0"/>
          </a:p>
        </p:txBody>
      </p:sp>
      <p:sp>
        <p:nvSpPr>
          <p:cNvPr id="3" name="Content Placeholder 2">
            <a:extLst>
              <a:ext uri="{FF2B5EF4-FFF2-40B4-BE49-F238E27FC236}">
                <a16:creationId xmlns:a16="http://schemas.microsoft.com/office/drawing/2014/main" xmlns="" id="{359681A4-624A-44B2-A879-AF8E9EA3F0EF}"/>
              </a:ext>
            </a:extLst>
          </p:cNvPr>
          <p:cNvSpPr>
            <a:spLocks noGrp="1"/>
          </p:cNvSpPr>
          <p:nvPr>
            <p:ph idx="1"/>
          </p:nvPr>
        </p:nvSpPr>
        <p:spPr>
          <a:xfrm>
            <a:off x="838200" y="1109345"/>
            <a:ext cx="10515600" cy="4351338"/>
          </a:xfrm>
        </p:spPr>
        <p:txBody>
          <a:bodyPr/>
          <a:lstStyle/>
          <a:p>
            <a:r>
              <a:rPr lang="en-US" dirty="0"/>
              <a:t>Suppose we wish to test:</a:t>
            </a:r>
          </a:p>
          <a:p>
            <a:r>
              <a:rPr lang="en-US" dirty="0"/>
              <a:t>H</a:t>
            </a:r>
            <a:r>
              <a:rPr lang="en-US" baseline="-25000" dirty="0"/>
              <a:t>0</a:t>
            </a:r>
            <a:r>
              <a:rPr lang="en-US" dirty="0"/>
              <a:t>: </a:t>
            </a:r>
            <a:r>
              <a:rPr lang="en-US" dirty="0">
                <a:solidFill>
                  <a:srgbClr val="0033CC"/>
                </a:solidFill>
                <a:sym typeface="Symbol" panose="05050102010706020507" pitchFamily="18" charset="2"/>
              </a:rPr>
              <a:t></a:t>
            </a:r>
            <a:r>
              <a:rPr lang="en-US" baseline="-25000" dirty="0">
                <a:solidFill>
                  <a:srgbClr val="0033CC"/>
                </a:solidFill>
                <a:sym typeface="Symbol" panose="05050102010706020507" pitchFamily="18" charset="2"/>
              </a:rPr>
              <a:t>1</a:t>
            </a:r>
            <a:r>
              <a:rPr lang="en-US" dirty="0">
                <a:solidFill>
                  <a:srgbClr val="0033CC"/>
                </a:solidFill>
                <a:sym typeface="Symbol" panose="05050102010706020507" pitchFamily="18" charset="2"/>
              </a:rPr>
              <a:t> = </a:t>
            </a:r>
            <a:r>
              <a:rPr lang="en-US" baseline="-25000" dirty="0">
                <a:solidFill>
                  <a:srgbClr val="0033CC"/>
                </a:solidFill>
              </a:rPr>
              <a:t>1,0</a:t>
            </a:r>
            <a:endParaRPr lang="en-US" dirty="0">
              <a:solidFill>
                <a:srgbClr val="0033CC"/>
              </a:solidFill>
            </a:endParaRPr>
          </a:p>
          <a:p>
            <a:r>
              <a:rPr lang="en-US" dirty="0"/>
              <a:t>H</a:t>
            </a:r>
            <a:r>
              <a:rPr lang="en-US" baseline="-25000" dirty="0"/>
              <a:t>1</a:t>
            </a:r>
            <a:r>
              <a:rPr lang="en-US" dirty="0"/>
              <a:t>: </a:t>
            </a:r>
            <a:r>
              <a:rPr lang="en-US" dirty="0">
                <a:solidFill>
                  <a:srgbClr val="0033CC"/>
                </a:solidFill>
                <a:sym typeface="Symbol" panose="05050102010706020507" pitchFamily="18" charset="2"/>
              </a:rPr>
              <a:t></a:t>
            </a:r>
            <a:r>
              <a:rPr lang="en-US" baseline="-25000" dirty="0">
                <a:solidFill>
                  <a:srgbClr val="0033CC"/>
                </a:solidFill>
                <a:sym typeface="Symbol" panose="05050102010706020507" pitchFamily="18" charset="2"/>
              </a:rPr>
              <a:t>1</a:t>
            </a:r>
            <a:r>
              <a:rPr lang="en-US" dirty="0">
                <a:solidFill>
                  <a:srgbClr val="0033CC"/>
                </a:solidFill>
                <a:sym typeface="Symbol" panose="05050102010706020507" pitchFamily="18" charset="2"/>
              </a:rPr>
              <a:t>  </a:t>
            </a:r>
            <a:r>
              <a:rPr lang="en-US" baseline="-25000" dirty="0">
                <a:solidFill>
                  <a:srgbClr val="0033CC"/>
                </a:solidFill>
              </a:rPr>
              <a:t>1,0</a:t>
            </a:r>
            <a:endParaRPr lang="en-US" dirty="0">
              <a:solidFill>
                <a:srgbClr val="0033CC"/>
              </a:solidFill>
            </a:endParaRPr>
          </a:p>
          <a:p>
            <a:r>
              <a:rPr lang="en-US" dirty="0"/>
              <a:t>Test statistic</a:t>
            </a:r>
          </a:p>
          <a:p>
            <a:endParaRPr lang="en-US" dirty="0"/>
          </a:p>
          <a:p>
            <a:pPr marL="0" indent="0">
              <a:buNone/>
            </a:pPr>
            <a:r>
              <a:rPr lang="en-US" dirty="0"/>
              <a:t>the t distribution with n - 2 degrees of freedom</a:t>
            </a:r>
          </a:p>
        </p:txBody>
      </p:sp>
      <p:sp>
        <p:nvSpPr>
          <p:cNvPr id="6" name="TextBox 5">
            <a:extLst>
              <a:ext uri="{FF2B5EF4-FFF2-40B4-BE49-F238E27FC236}">
                <a16:creationId xmlns:a16="http://schemas.microsoft.com/office/drawing/2014/main" xmlns="" id="{8380A795-CCB0-4DE8-ABCB-C135E31B9B94}"/>
              </a:ext>
            </a:extLst>
          </p:cNvPr>
          <p:cNvSpPr txBox="1"/>
          <p:nvPr/>
        </p:nvSpPr>
        <p:spPr>
          <a:xfrm>
            <a:off x="6890638" y="1670890"/>
            <a:ext cx="4220707" cy="1754326"/>
          </a:xfrm>
          <a:prstGeom prst="rect">
            <a:avLst/>
          </a:prstGeom>
          <a:noFill/>
          <a:ln>
            <a:solidFill>
              <a:srgbClr val="C00000"/>
            </a:solidFill>
          </a:ln>
        </p:spPr>
        <p:txBody>
          <a:bodyPr wrap="none" rtlCol="0">
            <a:spAutoFit/>
          </a:bodyPr>
          <a:lstStyle/>
          <a:p>
            <a:pPr algn="ctr"/>
            <a:r>
              <a:rPr lang="en-US" sz="3600" dirty="0"/>
              <a:t>We would reject H</a:t>
            </a:r>
            <a:r>
              <a:rPr lang="en-US" sz="3600" baseline="-25000" dirty="0"/>
              <a:t>0</a:t>
            </a:r>
            <a:r>
              <a:rPr lang="en-US" sz="3600" dirty="0"/>
              <a:t>:</a:t>
            </a:r>
          </a:p>
          <a:p>
            <a:pPr algn="ctr"/>
            <a:r>
              <a:rPr lang="en-US" sz="3600" dirty="0">
                <a:solidFill>
                  <a:srgbClr val="C00000"/>
                </a:solidFill>
              </a:rPr>
              <a:t>|t</a:t>
            </a:r>
            <a:r>
              <a:rPr lang="en-US" sz="3600" baseline="-25000" dirty="0">
                <a:solidFill>
                  <a:srgbClr val="C00000"/>
                </a:solidFill>
              </a:rPr>
              <a:t>0</a:t>
            </a:r>
            <a:r>
              <a:rPr lang="en-US" sz="3600" dirty="0">
                <a:solidFill>
                  <a:srgbClr val="C00000"/>
                </a:solidFill>
              </a:rPr>
              <a:t>| &gt; t</a:t>
            </a:r>
            <a:r>
              <a:rPr lang="en-US" sz="3600" baseline="-25000" dirty="0">
                <a:solidFill>
                  <a:srgbClr val="C00000"/>
                </a:solidFill>
                <a:sym typeface="Symbol" panose="05050102010706020507" pitchFamily="18" charset="2"/>
              </a:rPr>
              <a:t>/2, n-2</a:t>
            </a:r>
            <a:endParaRPr lang="en-US" sz="3600" baseline="-25000" dirty="0">
              <a:solidFill>
                <a:srgbClr val="C00000"/>
              </a:solidFill>
            </a:endParaRPr>
          </a:p>
          <a:p>
            <a:pPr algn="ctr"/>
            <a:endParaRPr lang="en-US" sz="3600" dirty="0"/>
          </a:p>
        </p:txBody>
      </p:sp>
      <p:pic>
        <p:nvPicPr>
          <p:cNvPr id="7" name="Picture 6">
            <a:extLst>
              <a:ext uri="{FF2B5EF4-FFF2-40B4-BE49-F238E27FC236}">
                <a16:creationId xmlns:a16="http://schemas.microsoft.com/office/drawing/2014/main" xmlns="" id="{E369DB4D-FCC3-4C34-8CC5-043A3FC62EA3}"/>
              </a:ext>
            </a:extLst>
          </p:cNvPr>
          <p:cNvPicPr>
            <a:picLocks noChangeAspect="1"/>
          </p:cNvPicPr>
          <p:nvPr/>
        </p:nvPicPr>
        <p:blipFill>
          <a:blip r:embed="rId4"/>
          <a:stretch>
            <a:fillRect/>
          </a:stretch>
        </p:blipFill>
        <p:spPr>
          <a:xfrm>
            <a:off x="1338452" y="4336406"/>
            <a:ext cx="8218377" cy="1685821"/>
          </a:xfrm>
          <a:prstGeom prst="rect">
            <a:avLst/>
          </a:prstGeom>
        </p:spPr>
      </p:pic>
      <p:sp>
        <p:nvSpPr>
          <p:cNvPr id="8" name="Rectangle 7">
            <a:extLst>
              <a:ext uri="{FF2B5EF4-FFF2-40B4-BE49-F238E27FC236}">
                <a16:creationId xmlns:a16="http://schemas.microsoft.com/office/drawing/2014/main" xmlns="" id="{CC768587-7439-4E8F-8089-DC729CDC75E9}"/>
              </a:ext>
            </a:extLst>
          </p:cNvPr>
          <p:cNvSpPr/>
          <p:nvPr/>
        </p:nvSpPr>
        <p:spPr>
          <a:xfrm>
            <a:off x="1350644" y="5112667"/>
            <a:ext cx="6817996" cy="335823"/>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B21C64DD-1E36-4E7C-AFFB-1217FFCA307D}"/>
              </a:ext>
            </a:extLst>
          </p:cNvPr>
          <p:cNvSpPr txBox="1"/>
          <p:nvPr/>
        </p:nvSpPr>
        <p:spPr>
          <a:xfrm>
            <a:off x="8935216" y="4597513"/>
            <a:ext cx="1715534" cy="954107"/>
          </a:xfrm>
          <a:prstGeom prst="rect">
            <a:avLst/>
          </a:prstGeom>
          <a:noFill/>
          <a:ln>
            <a:solidFill>
              <a:srgbClr val="FF0000"/>
            </a:solidFill>
          </a:ln>
        </p:spPr>
        <p:txBody>
          <a:bodyPr wrap="none" rtlCol="0">
            <a:spAutoFit/>
          </a:bodyPr>
          <a:lstStyle/>
          <a:p>
            <a:r>
              <a:rPr lang="en-US" sz="2800">
                <a:solidFill>
                  <a:srgbClr val="C00000"/>
                </a:solidFill>
              </a:rPr>
              <a:t>H</a:t>
            </a:r>
            <a:r>
              <a:rPr lang="en-US" sz="2800" baseline="-25000">
                <a:solidFill>
                  <a:srgbClr val="C00000"/>
                </a:solidFill>
              </a:rPr>
              <a:t>0</a:t>
            </a:r>
            <a:r>
              <a:rPr lang="en-US" sz="2800">
                <a:solidFill>
                  <a:srgbClr val="C00000"/>
                </a:solidFill>
              </a:rPr>
              <a:t>: </a:t>
            </a:r>
            <a:r>
              <a:rPr lang="en-US" sz="2800">
                <a:solidFill>
                  <a:srgbClr val="C00000"/>
                </a:solidFill>
                <a:sym typeface="Symbol" panose="05050102010706020507" pitchFamily="18" charset="2"/>
              </a:rPr>
              <a:t></a:t>
            </a:r>
            <a:r>
              <a:rPr lang="en-US" sz="2800" baseline="-25000">
                <a:solidFill>
                  <a:srgbClr val="C00000"/>
                </a:solidFill>
                <a:sym typeface="Symbol" panose="05050102010706020507" pitchFamily="18" charset="2"/>
              </a:rPr>
              <a:t>1</a:t>
            </a:r>
            <a:r>
              <a:rPr lang="en-US" sz="2800">
                <a:solidFill>
                  <a:srgbClr val="C00000"/>
                </a:solidFill>
                <a:sym typeface="Symbol" panose="05050102010706020507" pitchFamily="18" charset="2"/>
              </a:rPr>
              <a:t> = 0</a:t>
            </a:r>
            <a:endParaRPr lang="en-US" sz="2800">
              <a:solidFill>
                <a:srgbClr val="C00000"/>
              </a:solidFill>
            </a:endParaRPr>
          </a:p>
          <a:p>
            <a:r>
              <a:rPr lang="en-US" sz="2800">
                <a:solidFill>
                  <a:srgbClr val="C00000"/>
                </a:solidFill>
              </a:rPr>
              <a:t>H</a:t>
            </a:r>
            <a:r>
              <a:rPr lang="en-US" sz="2800" baseline="-25000">
                <a:solidFill>
                  <a:srgbClr val="C00000"/>
                </a:solidFill>
              </a:rPr>
              <a:t>1</a:t>
            </a:r>
            <a:r>
              <a:rPr lang="en-US" sz="2800">
                <a:solidFill>
                  <a:srgbClr val="C00000"/>
                </a:solidFill>
              </a:rPr>
              <a:t>: </a:t>
            </a:r>
            <a:r>
              <a:rPr lang="en-US" sz="2800">
                <a:solidFill>
                  <a:srgbClr val="C00000"/>
                </a:solidFill>
                <a:sym typeface="Symbol" panose="05050102010706020507" pitchFamily="18" charset="2"/>
              </a:rPr>
              <a:t></a:t>
            </a:r>
            <a:r>
              <a:rPr lang="en-US" sz="2800" baseline="-25000">
                <a:solidFill>
                  <a:srgbClr val="C00000"/>
                </a:solidFill>
                <a:sym typeface="Symbol" panose="05050102010706020507" pitchFamily="18" charset="2"/>
              </a:rPr>
              <a:t>1</a:t>
            </a:r>
            <a:r>
              <a:rPr lang="en-US" sz="2800">
                <a:solidFill>
                  <a:srgbClr val="C00000"/>
                </a:solidFill>
                <a:sym typeface="Symbol" panose="05050102010706020507" pitchFamily="18" charset="2"/>
              </a:rPr>
              <a:t>  0</a:t>
            </a:r>
            <a:endParaRPr lang="en-US" sz="2800">
              <a:solidFill>
                <a:srgbClr val="C00000"/>
              </a:solidFill>
            </a:endParaRPr>
          </a:p>
        </p:txBody>
      </p:sp>
      <p:sp>
        <p:nvSpPr>
          <p:cNvPr id="9" name="Arrow: Down 8">
            <a:extLst>
              <a:ext uri="{FF2B5EF4-FFF2-40B4-BE49-F238E27FC236}">
                <a16:creationId xmlns:a16="http://schemas.microsoft.com/office/drawing/2014/main" xmlns="" id="{0FB0487F-3BFA-4479-9A92-9E2C4C841D23}"/>
              </a:ext>
            </a:extLst>
          </p:cNvPr>
          <p:cNvSpPr/>
          <p:nvPr/>
        </p:nvSpPr>
        <p:spPr>
          <a:xfrm rot="5400000">
            <a:off x="8605392" y="4943055"/>
            <a:ext cx="127000" cy="284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573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6F42C-1B0A-4CEE-A759-7DFF5B1E83E6}"/>
              </a:ext>
            </a:extLst>
          </p:cNvPr>
          <p:cNvSpPr>
            <a:spLocks noGrp="1"/>
          </p:cNvSpPr>
          <p:nvPr>
            <p:ph type="title"/>
          </p:nvPr>
        </p:nvSpPr>
        <p:spPr>
          <a:xfrm>
            <a:off x="838200" y="-156083"/>
            <a:ext cx="10515600" cy="1325563"/>
          </a:xfrm>
        </p:spPr>
        <p:txBody>
          <a:bodyPr/>
          <a:lstStyle/>
          <a:p>
            <a:r>
              <a:rPr lang="en-US" dirty="0"/>
              <a:t>t-test on </a:t>
            </a:r>
            <a:r>
              <a:rPr lang="en-US" dirty="0">
                <a:solidFill>
                  <a:srgbClr val="C00000"/>
                </a:solidFill>
                <a:sym typeface="Symbol" panose="05050102010706020507" pitchFamily="18" charset="2"/>
              </a:rPr>
              <a:t></a:t>
            </a:r>
            <a:r>
              <a:rPr lang="en-US" baseline="-25000" dirty="0">
                <a:solidFill>
                  <a:srgbClr val="C00000"/>
                </a:solidFill>
                <a:sym typeface="Symbol" panose="05050102010706020507" pitchFamily="18" charset="2"/>
              </a:rPr>
              <a:t>0</a:t>
            </a:r>
            <a:endParaRPr lang="en-US" dirty="0">
              <a:solidFill>
                <a:srgbClr val="C00000"/>
              </a:solidFill>
            </a:endParaRPr>
          </a:p>
        </p:txBody>
      </p:sp>
      <p:pic>
        <p:nvPicPr>
          <p:cNvPr id="5" name="Picture 4">
            <a:extLst>
              <a:ext uri="{FF2B5EF4-FFF2-40B4-BE49-F238E27FC236}">
                <a16:creationId xmlns:a16="http://schemas.microsoft.com/office/drawing/2014/main" xmlns="" id="{7C9E5FA7-B259-4BC6-A3EF-F2B746FAD3EA}"/>
              </a:ext>
            </a:extLst>
          </p:cNvPr>
          <p:cNvPicPr>
            <a:picLocks noChangeAspect="1"/>
          </p:cNvPicPr>
          <p:nvPr/>
        </p:nvPicPr>
        <p:blipFill>
          <a:blip r:embed="rId2"/>
          <a:stretch>
            <a:fillRect/>
          </a:stretch>
        </p:blipFill>
        <p:spPr>
          <a:xfrm>
            <a:off x="838200" y="950932"/>
            <a:ext cx="6448425" cy="3352800"/>
          </a:xfrm>
          <a:prstGeom prst="rect">
            <a:avLst/>
          </a:prstGeom>
        </p:spPr>
      </p:pic>
      <p:sp>
        <p:nvSpPr>
          <p:cNvPr id="6" name="TextBox 5">
            <a:extLst>
              <a:ext uri="{FF2B5EF4-FFF2-40B4-BE49-F238E27FC236}">
                <a16:creationId xmlns:a16="http://schemas.microsoft.com/office/drawing/2014/main" xmlns="" id="{A1EA1252-DF13-4A97-8C90-1BF0509EF6A7}"/>
              </a:ext>
            </a:extLst>
          </p:cNvPr>
          <p:cNvSpPr txBox="1"/>
          <p:nvPr/>
        </p:nvSpPr>
        <p:spPr>
          <a:xfrm>
            <a:off x="7071186" y="1737886"/>
            <a:ext cx="3769557" cy="1077218"/>
          </a:xfrm>
          <a:prstGeom prst="rect">
            <a:avLst/>
          </a:prstGeom>
          <a:noFill/>
          <a:ln>
            <a:solidFill>
              <a:srgbClr val="C00000"/>
            </a:solidFill>
          </a:ln>
        </p:spPr>
        <p:txBody>
          <a:bodyPr wrap="none" rtlCol="0">
            <a:spAutoFit/>
          </a:bodyPr>
          <a:lstStyle/>
          <a:p>
            <a:pPr algn="ctr"/>
            <a:r>
              <a:rPr lang="en-US" sz="3200" dirty="0"/>
              <a:t>We would reject H</a:t>
            </a:r>
            <a:r>
              <a:rPr lang="en-US" sz="3200" baseline="-25000" dirty="0"/>
              <a:t>0</a:t>
            </a:r>
            <a:r>
              <a:rPr lang="en-US" sz="3200" dirty="0"/>
              <a:t>:</a:t>
            </a:r>
          </a:p>
          <a:p>
            <a:pPr algn="ctr"/>
            <a:r>
              <a:rPr lang="en-US" sz="3200" dirty="0"/>
              <a:t>|t</a:t>
            </a:r>
            <a:r>
              <a:rPr lang="en-US" sz="3200" baseline="-25000" dirty="0"/>
              <a:t>0</a:t>
            </a:r>
            <a:r>
              <a:rPr lang="en-US" sz="3200" dirty="0"/>
              <a:t>| &gt; t</a:t>
            </a:r>
            <a:r>
              <a:rPr lang="en-US" sz="3200" baseline="-25000" dirty="0">
                <a:sym typeface="Symbol" panose="05050102010706020507" pitchFamily="18" charset="2"/>
              </a:rPr>
              <a:t>/2, n-2</a:t>
            </a:r>
            <a:endParaRPr lang="en-US" sz="3200" dirty="0"/>
          </a:p>
        </p:txBody>
      </p:sp>
      <p:pic>
        <p:nvPicPr>
          <p:cNvPr id="4" name="Picture 3">
            <a:extLst>
              <a:ext uri="{FF2B5EF4-FFF2-40B4-BE49-F238E27FC236}">
                <a16:creationId xmlns:a16="http://schemas.microsoft.com/office/drawing/2014/main" xmlns="" id="{4CBB414F-10C4-4156-B8C0-B9A0BA810F71}"/>
              </a:ext>
            </a:extLst>
          </p:cNvPr>
          <p:cNvPicPr>
            <a:picLocks noChangeAspect="1"/>
          </p:cNvPicPr>
          <p:nvPr/>
        </p:nvPicPr>
        <p:blipFill>
          <a:blip r:embed="rId3"/>
          <a:stretch>
            <a:fillRect/>
          </a:stretch>
        </p:blipFill>
        <p:spPr>
          <a:xfrm>
            <a:off x="1082420" y="4452680"/>
            <a:ext cx="8427233" cy="1728663"/>
          </a:xfrm>
          <a:prstGeom prst="rect">
            <a:avLst/>
          </a:prstGeom>
        </p:spPr>
      </p:pic>
      <p:sp>
        <p:nvSpPr>
          <p:cNvPr id="7" name="Rectangle 6">
            <a:extLst>
              <a:ext uri="{FF2B5EF4-FFF2-40B4-BE49-F238E27FC236}">
                <a16:creationId xmlns:a16="http://schemas.microsoft.com/office/drawing/2014/main" xmlns="" id="{C3CFD0C9-3D8C-476C-9AAD-F1E9B2EA01FE}"/>
              </a:ext>
            </a:extLst>
          </p:cNvPr>
          <p:cNvSpPr/>
          <p:nvPr/>
        </p:nvSpPr>
        <p:spPr>
          <a:xfrm>
            <a:off x="1009269" y="4998720"/>
            <a:ext cx="6952107" cy="280416"/>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0FBFE377-1B8B-4E26-AB54-22F729496247}"/>
              </a:ext>
            </a:extLst>
          </p:cNvPr>
          <p:cNvSpPr txBox="1"/>
          <p:nvPr/>
        </p:nvSpPr>
        <p:spPr>
          <a:xfrm>
            <a:off x="8955964" y="4724512"/>
            <a:ext cx="1715534" cy="954107"/>
          </a:xfrm>
          <a:prstGeom prst="rect">
            <a:avLst/>
          </a:prstGeom>
          <a:noFill/>
          <a:ln>
            <a:solidFill>
              <a:srgbClr val="FF0000"/>
            </a:solidFill>
          </a:ln>
        </p:spPr>
        <p:txBody>
          <a:bodyPr wrap="none" rtlCol="0">
            <a:spAutoFit/>
          </a:bodyPr>
          <a:lstStyle/>
          <a:p>
            <a:r>
              <a:rPr lang="en-US" sz="2800">
                <a:solidFill>
                  <a:srgbClr val="C00000"/>
                </a:solidFill>
              </a:rPr>
              <a:t>H</a:t>
            </a:r>
            <a:r>
              <a:rPr lang="en-US" sz="2800" baseline="-25000">
                <a:solidFill>
                  <a:srgbClr val="C00000"/>
                </a:solidFill>
              </a:rPr>
              <a:t>0</a:t>
            </a:r>
            <a:r>
              <a:rPr lang="en-US" sz="2800">
                <a:solidFill>
                  <a:srgbClr val="C00000"/>
                </a:solidFill>
              </a:rPr>
              <a:t>: </a:t>
            </a:r>
            <a:r>
              <a:rPr lang="en-US" sz="2800">
                <a:solidFill>
                  <a:srgbClr val="C00000"/>
                </a:solidFill>
                <a:sym typeface="Symbol" panose="05050102010706020507" pitchFamily="18" charset="2"/>
              </a:rPr>
              <a:t></a:t>
            </a:r>
            <a:r>
              <a:rPr lang="en-US" sz="2800" baseline="-25000">
                <a:solidFill>
                  <a:srgbClr val="C00000"/>
                </a:solidFill>
                <a:sym typeface="Symbol" panose="05050102010706020507" pitchFamily="18" charset="2"/>
              </a:rPr>
              <a:t>0</a:t>
            </a:r>
            <a:r>
              <a:rPr lang="en-US" sz="2800">
                <a:solidFill>
                  <a:srgbClr val="C00000"/>
                </a:solidFill>
                <a:sym typeface="Symbol" panose="05050102010706020507" pitchFamily="18" charset="2"/>
              </a:rPr>
              <a:t> = 0</a:t>
            </a:r>
            <a:endParaRPr lang="en-US" sz="2800">
              <a:solidFill>
                <a:srgbClr val="C00000"/>
              </a:solidFill>
            </a:endParaRPr>
          </a:p>
          <a:p>
            <a:r>
              <a:rPr lang="en-US" sz="2800">
                <a:solidFill>
                  <a:srgbClr val="C00000"/>
                </a:solidFill>
              </a:rPr>
              <a:t>H</a:t>
            </a:r>
            <a:r>
              <a:rPr lang="en-US" sz="2800" baseline="-25000">
                <a:solidFill>
                  <a:srgbClr val="C00000"/>
                </a:solidFill>
              </a:rPr>
              <a:t>1</a:t>
            </a:r>
            <a:r>
              <a:rPr lang="en-US" sz="2800">
                <a:solidFill>
                  <a:srgbClr val="C00000"/>
                </a:solidFill>
              </a:rPr>
              <a:t>: </a:t>
            </a:r>
            <a:r>
              <a:rPr lang="en-US" sz="2800">
                <a:solidFill>
                  <a:srgbClr val="C00000"/>
                </a:solidFill>
                <a:sym typeface="Symbol" panose="05050102010706020507" pitchFamily="18" charset="2"/>
              </a:rPr>
              <a:t></a:t>
            </a:r>
            <a:r>
              <a:rPr lang="en-US" sz="2800" baseline="-25000">
                <a:solidFill>
                  <a:srgbClr val="C00000"/>
                </a:solidFill>
                <a:sym typeface="Symbol" panose="05050102010706020507" pitchFamily="18" charset="2"/>
              </a:rPr>
              <a:t>0</a:t>
            </a:r>
            <a:r>
              <a:rPr lang="en-US" sz="2800">
                <a:solidFill>
                  <a:srgbClr val="C00000"/>
                </a:solidFill>
                <a:sym typeface="Symbol" panose="05050102010706020507" pitchFamily="18" charset="2"/>
              </a:rPr>
              <a:t>  0</a:t>
            </a:r>
            <a:endParaRPr lang="en-US" sz="2800">
              <a:solidFill>
                <a:srgbClr val="C00000"/>
              </a:solidFill>
            </a:endParaRPr>
          </a:p>
        </p:txBody>
      </p:sp>
      <p:sp>
        <p:nvSpPr>
          <p:cNvPr id="11" name="Arrow: Down 10">
            <a:extLst>
              <a:ext uri="{FF2B5EF4-FFF2-40B4-BE49-F238E27FC236}">
                <a16:creationId xmlns:a16="http://schemas.microsoft.com/office/drawing/2014/main" xmlns="" id="{006DB933-6475-48A3-926B-07265257A217}"/>
              </a:ext>
            </a:extLst>
          </p:cNvPr>
          <p:cNvSpPr/>
          <p:nvPr/>
        </p:nvSpPr>
        <p:spPr>
          <a:xfrm rot="5400000">
            <a:off x="8654586" y="5033711"/>
            <a:ext cx="127000" cy="284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447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204A58-51AD-46CF-B6D6-0C6CD059DF7D}"/>
              </a:ext>
            </a:extLst>
          </p:cNvPr>
          <p:cNvSpPr>
            <a:spLocks noGrp="1"/>
          </p:cNvSpPr>
          <p:nvPr>
            <p:ph type="title"/>
          </p:nvPr>
        </p:nvSpPr>
        <p:spPr/>
        <p:txBody>
          <a:bodyPr/>
          <a:lstStyle/>
          <a:p>
            <a:r>
              <a:rPr lang="en-US" dirty="0"/>
              <a:t>Regression and correlation</a:t>
            </a:r>
          </a:p>
        </p:txBody>
      </p:sp>
      <p:sp>
        <p:nvSpPr>
          <p:cNvPr id="3" name="Content Placeholder 2">
            <a:extLst>
              <a:ext uri="{FF2B5EF4-FFF2-40B4-BE49-F238E27FC236}">
                <a16:creationId xmlns:a16="http://schemas.microsoft.com/office/drawing/2014/main" xmlns="" id="{ECDA51B5-858F-49A1-AA11-3D4F0DBBADB9}"/>
              </a:ext>
            </a:extLst>
          </p:cNvPr>
          <p:cNvSpPr>
            <a:spLocks noGrp="1"/>
          </p:cNvSpPr>
          <p:nvPr>
            <p:ph idx="1"/>
          </p:nvPr>
        </p:nvSpPr>
        <p:spPr>
          <a:xfrm>
            <a:off x="838200" y="1253331"/>
            <a:ext cx="10515600" cy="4351338"/>
          </a:xfrm>
        </p:spPr>
        <p:txBody>
          <a:bodyPr>
            <a:normAutofit/>
          </a:bodyPr>
          <a:lstStyle/>
          <a:p>
            <a:r>
              <a:rPr lang="en-US" i="1">
                <a:solidFill>
                  <a:srgbClr val="C00000"/>
                </a:solidFill>
              </a:rPr>
              <a:t>Covariance</a:t>
            </a:r>
            <a:r>
              <a:rPr lang="en-US" i="1"/>
              <a:t> Cov(X,Y) </a:t>
            </a:r>
            <a:r>
              <a:rPr lang="en-US" sz="2800"/>
              <a:t>is a measure of </a:t>
            </a:r>
            <a:r>
              <a:rPr lang="en-US" sz="2800" i="1"/>
              <a:t>linear relationship </a:t>
            </a:r>
            <a:r>
              <a:rPr lang="en-US" sz="2800"/>
              <a:t>between the random variables X and Y.</a:t>
            </a:r>
            <a:endParaRPr lang="en-US" i="1" baseline="-25000"/>
          </a:p>
          <a:p>
            <a:r>
              <a:rPr lang="en-US" i="1">
                <a:solidFill>
                  <a:srgbClr val="C00000"/>
                </a:solidFill>
              </a:rPr>
              <a:t>Correlation coefficient</a:t>
            </a:r>
            <a:endParaRPr lang="en-US">
              <a:sym typeface="Symbol" panose="05050102010706020507" pitchFamily="18" charset="2"/>
            </a:endParaRPr>
          </a:p>
          <a:p>
            <a:pPr marL="0" indent="0" algn="ctr">
              <a:buNone/>
            </a:pPr>
            <a:endParaRPr lang="en-US" sz="3200">
              <a:solidFill>
                <a:srgbClr val="0000FF"/>
              </a:solidFill>
              <a:sym typeface="Euclid Math Two" panose="02050601010101010101" pitchFamily="18" charset="2"/>
            </a:endParaRPr>
          </a:p>
          <a:p>
            <a:pPr marL="0" indent="0" algn="ctr">
              <a:buNone/>
            </a:pPr>
            <a:r>
              <a:rPr lang="en-US" sz="3200">
                <a:solidFill>
                  <a:srgbClr val="0000FF"/>
                </a:solidFill>
                <a:sym typeface="Euclid Math Two" panose="02050601010101010101" pitchFamily="18" charset="2"/>
              </a:rPr>
              <a:t>-1  </a:t>
            </a:r>
            <a:r>
              <a:rPr lang="en-US" sz="3200">
                <a:solidFill>
                  <a:srgbClr val="0000FF"/>
                </a:solidFill>
                <a:sym typeface="Symbol" panose="05050102010706020507" pitchFamily="18" charset="2"/>
              </a:rPr>
              <a:t> </a:t>
            </a:r>
            <a:r>
              <a:rPr lang="en-US" sz="3200">
                <a:solidFill>
                  <a:srgbClr val="0000FF"/>
                </a:solidFill>
                <a:sym typeface="Euclid Math Two" panose="02050601010101010101" pitchFamily="18" charset="2"/>
              </a:rPr>
              <a:t> +1</a:t>
            </a:r>
            <a:endParaRPr lang="en-US" sz="3200">
              <a:solidFill>
                <a:srgbClr val="0000FF"/>
              </a:solidFill>
            </a:endParaRPr>
          </a:p>
          <a:p>
            <a:r>
              <a:rPr lang="en-US" i="1"/>
              <a:t>S</a:t>
            </a:r>
            <a:r>
              <a:rPr lang="en-US"/>
              <a:t>ample correlation coefficient R</a:t>
            </a:r>
            <a:endParaRPr lang="en-US" dirty="0"/>
          </a:p>
        </p:txBody>
      </p:sp>
      <p:pic>
        <p:nvPicPr>
          <p:cNvPr id="11" name="Picture 10">
            <a:extLst>
              <a:ext uri="{FF2B5EF4-FFF2-40B4-BE49-F238E27FC236}">
                <a16:creationId xmlns:a16="http://schemas.microsoft.com/office/drawing/2014/main" xmlns="" id="{6985BA8D-B50D-47D7-9B82-9028E3A5DCAE}"/>
              </a:ext>
            </a:extLst>
          </p:cNvPr>
          <p:cNvPicPr>
            <a:picLocks noChangeAspect="1"/>
          </p:cNvPicPr>
          <p:nvPr/>
        </p:nvPicPr>
        <p:blipFill>
          <a:blip r:embed="rId4"/>
          <a:stretch>
            <a:fillRect/>
          </a:stretch>
        </p:blipFill>
        <p:spPr>
          <a:xfrm>
            <a:off x="3027914" y="4243508"/>
            <a:ext cx="6567971" cy="1704061"/>
          </a:xfrm>
          <a:prstGeom prst="rect">
            <a:avLst/>
          </a:prstGeom>
        </p:spPr>
      </p:pic>
      <p:graphicFrame>
        <p:nvGraphicFramePr>
          <p:cNvPr id="4" name="Object 3">
            <a:extLst>
              <a:ext uri="{FF2B5EF4-FFF2-40B4-BE49-F238E27FC236}">
                <a16:creationId xmlns:a16="http://schemas.microsoft.com/office/drawing/2014/main" xmlns="" id="{95FBF391-B668-42FB-A582-0E58161573E4}"/>
              </a:ext>
            </a:extLst>
          </p:cNvPr>
          <p:cNvGraphicFramePr>
            <a:graphicFrameLocks noChangeAspect="1"/>
          </p:cNvGraphicFramePr>
          <p:nvPr>
            <p:extLst>
              <p:ext uri="{D42A27DB-BD31-4B8C-83A1-F6EECF244321}">
                <p14:modId xmlns:p14="http://schemas.microsoft.com/office/powerpoint/2010/main" val="3271897517"/>
              </p:ext>
            </p:extLst>
          </p:nvPr>
        </p:nvGraphicFramePr>
        <p:xfrm>
          <a:off x="5118100" y="2039541"/>
          <a:ext cx="2407086" cy="1046559"/>
        </p:xfrm>
        <a:graphic>
          <a:graphicData uri="http://schemas.openxmlformats.org/presentationml/2006/ole">
            <mc:AlternateContent xmlns:mc="http://schemas.openxmlformats.org/markup-compatibility/2006">
              <mc:Choice xmlns:v="urn:schemas-microsoft-com:vml" Requires="v">
                <p:oleObj spid="_x0000_s6149" name="Equation" r:id="rId5" imgW="1168200" imgH="507960" progId="Equation.DSMT4">
                  <p:embed/>
                </p:oleObj>
              </mc:Choice>
              <mc:Fallback>
                <p:oleObj name="Equation" r:id="rId5" imgW="1168200" imgH="507960" progId="Equation.DSMT4">
                  <p:embed/>
                  <p:pic>
                    <p:nvPicPr>
                      <p:cNvPr id="0" name=""/>
                      <p:cNvPicPr/>
                      <p:nvPr/>
                    </p:nvPicPr>
                    <p:blipFill>
                      <a:blip r:embed="rId6"/>
                      <a:stretch>
                        <a:fillRect/>
                      </a:stretch>
                    </p:blipFill>
                    <p:spPr>
                      <a:xfrm>
                        <a:off x="5118100" y="2039541"/>
                        <a:ext cx="2407086" cy="1046559"/>
                      </a:xfrm>
                      <a:prstGeom prst="rect">
                        <a:avLst/>
                      </a:prstGeom>
                    </p:spPr>
                  </p:pic>
                </p:oleObj>
              </mc:Fallback>
            </mc:AlternateContent>
          </a:graphicData>
        </a:graphic>
      </p:graphicFrame>
    </p:spTree>
    <p:extLst>
      <p:ext uri="{BB962C8B-B14F-4D97-AF65-F5344CB8AC3E}">
        <p14:creationId xmlns:p14="http://schemas.microsoft.com/office/powerpoint/2010/main" val="2178181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88CC90-40AB-4629-96D6-88B886C1A3E6}"/>
              </a:ext>
            </a:extLst>
          </p:cNvPr>
          <p:cNvSpPr>
            <a:spLocks noGrp="1"/>
          </p:cNvSpPr>
          <p:nvPr>
            <p:ph type="title"/>
          </p:nvPr>
        </p:nvSpPr>
        <p:spPr/>
        <p:txBody>
          <a:bodyPr/>
          <a:lstStyle/>
          <a:p>
            <a:r>
              <a:rPr lang="en-US"/>
              <a:t>Sample correlation and scatter plot</a:t>
            </a:r>
          </a:p>
        </p:txBody>
      </p:sp>
      <p:grpSp>
        <p:nvGrpSpPr>
          <p:cNvPr id="21" name="Group 20">
            <a:extLst>
              <a:ext uri="{FF2B5EF4-FFF2-40B4-BE49-F238E27FC236}">
                <a16:creationId xmlns:a16="http://schemas.microsoft.com/office/drawing/2014/main" xmlns="" id="{3D692DFD-98CD-4B6D-9BB5-E822E5066D0A}"/>
              </a:ext>
            </a:extLst>
          </p:cNvPr>
          <p:cNvGrpSpPr/>
          <p:nvPr/>
        </p:nvGrpSpPr>
        <p:grpSpPr>
          <a:xfrm>
            <a:off x="6284699" y="3595791"/>
            <a:ext cx="3907053" cy="2396659"/>
            <a:chOff x="6284699" y="3864015"/>
            <a:chExt cx="3907053" cy="2396659"/>
          </a:xfrm>
        </p:grpSpPr>
        <p:pic>
          <p:nvPicPr>
            <p:cNvPr id="19" name="Picture 18">
              <a:extLst>
                <a:ext uri="{FF2B5EF4-FFF2-40B4-BE49-F238E27FC236}">
                  <a16:creationId xmlns:a16="http://schemas.microsoft.com/office/drawing/2014/main" xmlns="" id="{A86EC695-25B9-4E1D-BAC3-816EAC9DE7DF}"/>
                </a:ext>
              </a:extLst>
            </p:cNvPr>
            <p:cNvPicPr>
              <a:picLocks noChangeAspect="1"/>
            </p:cNvPicPr>
            <p:nvPr/>
          </p:nvPicPr>
          <p:blipFill>
            <a:blip r:embed="rId3"/>
            <a:stretch>
              <a:fillRect/>
            </a:stretch>
          </p:blipFill>
          <p:spPr>
            <a:xfrm>
              <a:off x="6284699" y="3864015"/>
              <a:ext cx="3907053" cy="2396659"/>
            </a:xfrm>
            <a:prstGeom prst="rect">
              <a:avLst/>
            </a:prstGeom>
          </p:spPr>
        </p:pic>
        <p:sp>
          <p:nvSpPr>
            <p:cNvPr id="18" name="TextBox 17">
              <a:extLst>
                <a:ext uri="{FF2B5EF4-FFF2-40B4-BE49-F238E27FC236}">
                  <a16:creationId xmlns:a16="http://schemas.microsoft.com/office/drawing/2014/main" xmlns="" id="{2D5E9F03-4A98-4A36-9767-A51F785FC48C}"/>
                </a:ext>
              </a:extLst>
            </p:cNvPr>
            <p:cNvSpPr txBox="1"/>
            <p:nvPr/>
          </p:nvSpPr>
          <p:spPr>
            <a:xfrm>
              <a:off x="9093583" y="4972650"/>
              <a:ext cx="1033168" cy="369332"/>
            </a:xfrm>
            <a:prstGeom prst="rect">
              <a:avLst/>
            </a:prstGeom>
            <a:noFill/>
          </p:spPr>
          <p:txBody>
            <a:bodyPr wrap="none" rtlCol="0">
              <a:spAutoFit/>
            </a:bodyPr>
            <a:lstStyle/>
            <a:p>
              <a:r>
                <a:rPr lang="en-US">
                  <a:solidFill>
                    <a:srgbClr val="FF0000"/>
                  </a:solidFill>
                </a:rPr>
                <a:t>r = -0.11</a:t>
              </a:r>
            </a:p>
          </p:txBody>
        </p:sp>
      </p:grpSp>
      <p:pic>
        <p:nvPicPr>
          <p:cNvPr id="22" name="Picture 21">
            <a:extLst>
              <a:ext uri="{FF2B5EF4-FFF2-40B4-BE49-F238E27FC236}">
                <a16:creationId xmlns:a16="http://schemas.microsoft.com/office/drawing/2014/main" xmlns="" id="{73E8FC20-D344-4DEE-8547-5E7F36F30D0E}"/>
              </a:ext>
            </a:extLst>
          </p:cNvPr>
          <p:cNvPicPr>
            <a:picLocks noChangeAspect="1"/>
          </p:cNvPicPr>
          <p:nvPr/>
        </p:nvPicPr>
        <p:blipFill>
          <a:blip r:embed="rId4"/>
          <a:stretch>
            <a:fillRect/>
          </a:stretch>
        </p:blipFill>
        <p:spPr>
          <a:xfrm>
            <a:off x="1722189" y="3595791"/>
            <a:ext cx="3907054" cy="2423363"/>
          </a:xfrm>
          <a:prstGeom prst="rect">
            <a:avLst/>
          </a:prstGeom>
        </p:spPr>
      </p:pic>
      <p:sp>
        <p:nvSpPr>
          <p:cNvPr id="24" name="TextBox 23">
            <a:extLst>
              <a:ext uri="{FF2B5EF4-FFF2-40B4-BE49-F238E27FC236}">
                <a16:creationId xmlns:a16="http://schemas.microsoft.com/office/drawing/2014/main" xmlns="" id="{4AE47CFE-1E9E-47B4-A0AD-2ABC37972835}"/>
              </a:ext>
            </a:extLst>
          </p:cNvPr>
          <p:cNvSpPr txBox="1"/>
          <p:nvPr/>
        </p:nvSpPr>
        <p:spPr>
          <a:xfrm>
            <a:off x="2481245" y="3722084"/>
            <a:ext cx="973343" cy="369332"/>
          </a:xfrm>
          <a:prstGeom prst="rect">
            <a:avLst/>
          </a:prstGeom>
          <a:noFill/>
        </p:spPr>
        <p:txBody>
          <a:bodyPr wrap="none" rtlCol="0">
            <a:spAutoFit/>
          </a:bodyPr>
          <a:lstStyle/>
          <a:p>
            <a:r>
              <a:rPr lang="en-US">
                <a:solidFill>
                  <a:srgbClr val="3333FF"/>
                </a:solidFill>
              </a:rPr>
              <a:t>r = 0.23</a:t>
            </a:r>
          </a:p>
        </p:txBody>
      </p:sp>
      <p:grpSp>
        <p:nvGrpSpPr>
          <p:cNvPr id="31" name="Group 30">
            <a:extLst>
              <a:ext uri="{FF2B5EF4-FFF2-40B4-BE49-F238E27FC236}">
                <a16:creationId xmlns:a16="http://schemas.microsoft.com/office/drawing/2014/main" xmlns="" id="{775B43F5-5961-429E-970B-BFFF19704FDC}"/>
              </a:ext>
            </a:extLst>
          </p:cNvPr>
          <p:cNvGrpSpPr/>
          <p:nvPr/>
        </p:nvGrpSpPr>
        <p:grpSpPr>
          <a:xfrm>
            <a:off x="1839650" y="1283432"/>
            <a:ext cx="3789593" cy="2321877"/>
            <a:chOff x="1780919" y="1563848"/>
            <a:chExt cx="3789593" cy="2321877"/>
          </a:xfrm>
        </p:grpSpPr>
        <p:pic>
          <p:nvPicPr>
            <p:cNvPr id="25" name="Picture 24">
              <a:extLst>
                <a:ext uri="{FF2B5EF4-FFF2-40B4-BE49-F238E27FC236}">
                  <a16:creationId xmlns:a16="http://schemas.microsoft.com/office/drawing/2014/main" xmlns="" id="{3BEA5F52-8E5E-461C-9A3D-6AD97AB45397}"/>
                </a:ext>
              </a:extLst>
            </p:cNvPr>
            <p:cNvPicPr>
              <a:picLocks noChangeAspect="1"/>
            </p:cNvPicPr>
            <p:nvPr/>
          </p:nvPicPr>
          <p:blipFill>
            <a:blip r:embed="rId5"/>
            <a:stretch>
              <a:fillRect/>
            </a:stretch>
          </p:blipFill>
          <p:spPr>
            <a:xfrm>
              <a:off x="1780919" y="1563848"/>
              <a:ext cx="3789593" cy="2321877"/>
            </a:xfrm>
            <a:prstGeom prst="rect">
              <a:avLst/>
            </a:prstGeom>
          </p:spPr>
        </p:pic>
        <p:sp>
          <p:nvSpPr>
            <p:cNvPr id="27" name="TextBox 26">
              <a:extLst>
                <a:ext uri="{FF2B5EF4-FFF2-40B4-BE49-F238E27FC236}">
                  <a16:creationId xmlns:a16="http://schemas.microsoft.com/office/drawing/2014/main" xmlns="" id="{064F7B9D-0660-441A-9F30-6409299C19C1}"/>
                </a:ext>
              </a:extLst>
            </p:cNvPr>
            <p:cNvSpPr txBox="1"/>
            <p:nvPr/>
          </p:nvSpPr>
          <p:spPr>
            <a:xfrm>
              <a:off x="2553262" y="1734636"/>
              <a:ext cx="973343" cy="369332"/>
            </a:xfrm>
            <a:prstGeom prst="rect">
              <a:avLst/>
            </a:prstGeom>
            <a:noFill/>
          </p:spPr>
          <p:txBody>
            <a:bodyPr wrap="none" rtlCol="0">
              <a:spAutoFit/>
            </a:bodyPr>
            <a:lstStyle/>
            <a:p>
              <a:r>
                <a:rPr lang="en-US">
                  <a:solidFill>
                    <a:srgbClr val="3333FF"/>
                  </a:solidFill>
                </a:rPr>
                <a:t>r = 0.88</a:t>
              </a:r>
            </a:p>
          </p:txBody>
        </p:sp>
      </p:grpSp>
      <p:pic>
        <p:nvPicPr>
          <p:cNvPr id="28" name="Picture 27">
            <a:extLst>
              <a:ext uri="{FF2B5EF4-FFF2-40B4-BE49-F238E27FC236}">
                <a16:creationId xmlns:a16="http://schemas.microsoft.com/office/drawing/2014/main" xmlns="" id="{2BCCC0BB-3043-483B-8F37-3D4A16B6FA2F}"/>
              </a:ext>
            </a:extLst>
          </p:cNvPr>
          <p:cNvPicPr>
            <a:picLocks noChangeAspect="1"/>
          </p:cNvPicPr>
          <p:nvPr/>
        </p:nvPicPr>
        <p:blipFill>
          <a:blip r:embed="rId6"/>
          <a:stretch>
            <a:fillRect/>
          </a:stretch>
        </p:blipFill>
        <p:spPr>
          <a:xfrm>
            <a:off x="6307703" y="1283432"/>
            <a:ext cx="3819048" cy="2345987"/>
          </a:xfrm>
          <a:prstGeom prst="rect">
            <a:avLst/>
          </a:prstGeom>
        </p:spPr>
      </p:pic>
      <p:sp>
        <p:nvSpPr>
          <p:cNvPr id="30" name="TextBox 29">
            <a:extLst>
              <a:ext uri="{FF2B5EF4-FFF2-40B4-BE49-F238E27FC236}">
                <a16:creationId xmlns:a16="http://schemas.microsoft.com/office/drawing/2014/main" xmlns="" id="{E6E46B2E-0C35-497B-8042-44265E34E07D}"/>
              </a:ext>
            </a:extLst>
          </p:cNvPr>
          <p:cNvSpPr txBox="1"/>
          <p:nvPr/>
        </p:nvSpPr>
        <p:spPr>
          <a:xfrm>
            <a:off x="8931048" y="1454220"/>
            <a:ext cx="1050288" cy="369332"/>
          </a:xfrm>
          <a:prstGeom prst="rect">
            <a:avLst/>
          </a:prstGeom>
          <a:noFill/>
        </p:spPr>
        <p:txBody>
          <a:bodyPr wrap="none" rtlCol="0">
            <a:spAutoFit/>
          </a:bodyPr>
          <a:lstStyle/>
          <a:p>
            <a:r>
              <a:rPr lang="en-US">
                <a:solidFill>
                  <a:srgbClr val="FF0000"/>
                </a:solidFill>
              </a:rPr>
              <a:t>r = -0.73</a:t>
            </a:r>
          </a:p>
        </p:txBody>
      </p:sp>
    </p:spTree>
    <p:extLst>
      <p:ext uri="{BB962C8B-B14F-4D97-AF65-F5344CB8AC3E}">
        <p14:creationId xmlns:p14="http://schemas.microsoft.com/office/powerpoint/2010/main" val="807373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DEF17-84C2-4DEF-AFAB-A8C6F1E7F0CF}"/>
              </a:ext>
            </a:extLst>
          </p:cNvPr>
          <p:cNvSpPr>
            <a:spLocks noGrp="1"/>
          </p:cNvSpPr>
          <p:nvPr>
            <p:ph type="title"/>
          </p:nvPr>
        </p:nvSpPr>
        <p:spPr/>
        <p:txBody>
          <a:bodyPr/>
          <a:lstStyle/>
          <a:p>
            <a:r>
              <a:rPr lang="en-US" dirty="0"/>
              <a:t>Test Statistic for Zero Correlation</a:t>
            </a:r>
          </a:p>
        </p:txBody>
      </p:sp>
      <p:pic>
        <p:nvPicPr>
          <p:cNvPr id="5" name="Picture 4">
            <a:extLst>
              <a:ext uri="{FF2B5EF4-FFF2-40B4-BE49-F238E27FC236}">
                <a16:creationId xmlns:a16="http://schemas.microsoft.com/office/drawing/2014/main" xmlns="" id="{9C369AD7-71A8-4079-ADE2-02A543ECAC2C}"/>
              </a:ext>
            </a:extLst>
          </p:cNvPr>
          <p:cNvPicPr>
            <a:picLocks noChangeAspect="1"/>
          </p:cNvPicPr>
          <p:nvPr/>
        </p:nvPicPr>
        <p:blipFill>
          <a:blip r:embed="rId2"/>
          <a:stretch>
            <a:fillRect/>
          </a:stretch>
        </p:blipFill>
        <p:spPr>
          <a:xfrm>
            <a:off x="1722225" y="1302362"/>
            <a:ext cx="2914650" cy="1257300"/>
          </a:xfrm>
          <a:prstGeom prst="rect">
            <a:avLst/>
          </a:prstGeom>
          <a:ln>
            <a:solidFill>
              <a:srgbClr val="FF0000"/>
            </a:solidFill>
          </a:ln>
        </p:spPr>
      </p:pic>
      <p:sp>
        <p:nvSpPr>
          <p:cNvPr id="8" name="TextBox 7">
            <a:extLst>
              <a:ext uri="{FF2B5EF4-FFF2-40B4-BE49-F238E27FC236}">
                <a16:creationId xmlns:a16="http://schemas.microsoft.com/office/drawing/2014/main" xmlns="" id="{CCB777BF-B912-497C-BB5C-D474D0F26AE4}"/>
              </a:ext>
            </a:extLst>
          </p:cNvPr>
          <p:cNvSpPr txBox="1"/>
          <p:nvPr/>
        </p:nvSpPr>
        <p:spPr>
          <a:xfrm>
            <a:off x="1843886" y="3722647"/>
            <a:ext cx="6015173" cy="2092881"/>
          </a:xfrm>
          <a:prstGeom prst="rect">
            <a:avLst/>
          </a:prstGeom>
          <a:noFill/>
          <a:ln>
            <a:solidFill>
              <a:srgbClr val="C00000"/>
            </a:solidFill>
          </a:ln>
        </p:spPr>
        <p:txBody>
          <a:bodyPr wrap="none" rtlCol="0">
            <a:spAutoFit/>
          </a:bodyPr>
          <a:lstStyle/>
          <a:p>
            <a:r>
              <a:rPr lang="en-US" sz="2600" dirty="0"/>
              <a:t>Note.</a:t>
            </a:r>
          </a:p>
          <a:p>
            <a:endParaRPr lang="en-US" sz="2600" dirty="0"/>
          </a:p>
          <a:p>
            <a:r>
              <a:rPr lang="en-US" sz="2600" dirty="0"/>
              <a:t>R</a:t>
            </a:r>
            <a:r>
              <a:rPr lang="en-US" sz="2600" baseline="30000" dirty="0"/>
              <a:t>2</a:t>
            </a:r>
            <a:r>
              <a:rPr lang="en-US" sz="2600" dirty="0"/>
              <a:t> = 1 – SS</a:t>
            </a:r>
            <a:r>
              <a:rPr lang="en-US" sz="2600" baseline="-25000" dirty="0"/>
              <a:t>E</a:t>
            </a:r>
            <a:r>
              <a:rPr lang="en-US" sz="2600" dirty="0"/>
              <a:t>/SS</a:t>
            </a:r>
            <a:r>
              <a:rPr lang="en-US" sz="2600" baseline="-25000" dirty="0"/>
              <a:t>T</a:t>
            </a:r>
          </a:p>
          <a:p>
            <a:endParaRPr lang="en-US" sz="2600" dirty="0"/>
          </a:p>
          <a:p>
            <a:r>
              <a:rPr lang="en-US" sz="2600" dirty="0"/>
              <a:t>0 </a:t>
            </a:r>
            <a:r>
              <a:rPr lang="en-US" sz="2600" dirty="0">
                <a:sym typeface="Euclid Math Two" panose="02050601010101010101" pitchFamily="18" charset="2"/>
              </a:rPr>
              <a:t> </a:t>
            </a:r>
            <a:r>
              <a:rPr lang="en-US" sz="2600" dirty="0"/>
              <a:t>R</a:t>
            </a:r>
            <a:r>
              <a:rPr lang="en-US" sz="2600" baseline="30000" dirty="0"/>
              <a:t>2  </a:t>
            </a:r>
            <a:r>
              <a:rPr lang="en-US" sz="2600" dirty="0">
                <a:sym typeface="Euclid Math Two" panose="02050601010101010101" pitchFamily="18" charset="2"/>
              </a:rPr>
              <a:t> 1</a:t>
            </a:r>
            <a:r>
              <a:rPr lang="en-US" sz="2600" dirty="0"/>
              <a:t>: </a:t>
            </a:r>
            <a:r>
              <a:rPr lang="en-US" sz="2600" dirty="0">
                <a:solidFill>
                  <a:srgbClr val="C00000"/>
                </a:solidFill>
              </a:rPr>
              <a:t>coefficient of determination</a:t>
            </a:r>
          </a:p>
        </p:txBody>
      </p:sp>
      <p:sp>
        <p:nvSpPr>
          <p:cNvPr id="9" name="TextBox 8">
            <a:extLst>
              <a:ext uri="{FF2B5EF4-FFF2-40B4-BE49-F238E27FC236}">
                <a16:creationId xmlns:a16="http://schemas.microsoft.com/office/drawing/2014/main" xmlns="" id="{C455E225-115E-4037-81DD-B3E34EEA3FC4}"/>
              </a:ext>
            </a:extLst>
          </p:cNvPr>
          <p:cNvSpPr txBox="1"/>
          <p:nvPr/>
        </p:nvSpPr>
        <p:spPr>
          <a:xfrm>
            <a:off x="1843886" y="2670432"/>
            <a:ext cx="2671327" cy="923330"/>
          </a:xfrm>
          <a:prstGeom prst="rect">
            <a:avLst/>
          </a:prstGeom>
          <a:noFill/>
        </p:spPr>
        <p:txBody>
          <a:bodyPr wrap="square" rtlCol="0">
            <a:spAutoFit/>
          </a:bodyPr>
          <a:lstStyle/>
          <a:p>
            <a:r>
              <a:rPr lang="en-US" dirty="0"/>
              <a:t>t distribution with n - 2 degrees of freedom if </a:t>
            </a:r>
          </a:p>
          <a:p>
            <a:r>
              <a:rPr lang="en-US" dirty="0"/>
              <a:t>H</a:t>
            </a:r>
            <a:r>
              <a:rPr lang="en-US" baseline="-25000" dirty="0"/>
              <a:t>0</a:t>
            </a:r>
            <a:r>
              <a:rPr lang="en-US" dirty="0"/>
              <a:t>: </a:t>
            </a:r>
            <a:r>
              <a:rPr lang="en-US" dirty="0">
                <a:sym typeface="Symbol" panose="05050102010706020507" pitchFamily="18" charset="2"/>
              </a:rPr>
              <a:t> = </a:t>
            </a:r>
            <a:r>
              <a:rPr lang="en-US" dirty="0"/>
              <a:t>0 is true</a:t>
            </a:r>
          </a:p>
        </p:txBody>
      </p:sp>
      <p:sp>
        <p:nvSpPr>
          <p:cNvPr id="10" name="TextBox 9">
            <a:extLst>
              <a:ext uri="{FF2B5EF4-FFF2-40B4-BE49-F238E27FC236}">
                <a16:creationId xmlns:a16="http://schemas.microsoft.com/office/drawing/2014/main" xmlns="" id="{DDF619F6-CE5C-48A6-A26C-07FC4D0D5BCA}"/>
              </a:ext>
            </a:extLst>
          </p:cNvPr>
          <p:cNvSpPr txBox="1"/>
          <p:nvPr/>
        </p:nvSpPr>
        <p:spPr>
          <a:xfrm>
            <a:off x="5525667" y="1302362"/>
            <a:ext cx="3567003" cy="1077218"/>
          </a:xfrm>
          <a:prstGeom prst="rect">
            <a:avLst/>
          </a:prstGeom>
          <a:noFill/>
        </p:spPr>
        <p:txBody>
          <a:bodyPr wrap="none" rtlCol="0">
            <a:spAutoFit/>
          </a:bodyPr>
          <a:lstStyle/>
          <a:p>
            <a:pPr algn="ctr"/>
            <a:r>
              <a:rPr lang="en-US" sz="3200" dirty="0">
                <a:solidFill>
                  <a:srgbClr val="C00000"/>
                </a:solidFill>
              </a:rPr>
              <a:t>Reject H</a:t>
            </a:r>
            <a:r>
              <a:rPr lang="en-US" sz="3200" baseline="-25000" dirty="0">
                <a:solidFill>
                  <a:srgbClr val="C00000"/>
                </a:solidFill>
              </a:rPr>
              <a:t>0</a:t>
            </a:r>
            <a:r>
              <a:rPr lang="en-US" sz="3200" dirty="0">
                <a:solidFill>
                  <a:srgbClr val="C00000"/>
                </a:solidFill>
              </a:rPr>
              <a:t>: </a:t>
            </a:r>
            <a:r>
              <a:rPr lang="en-US" sz="3200" dirty="0">
                <a:solidFill>
                  <a:srgbClr val="C00000"/>
                </a:solidFill>
                <a:sym typeface="Symbol" panose="05050102010706020507" pitchFamily="18" charset="2"/>
              </a:rPr>
              <a:t> = </a:t>
            </a:r>
            <a:r>
              <a:rPr lang="en-US" sz="3200" dirty="0">
                <a:solidFill>
                  <a:srgbClr val="C00000"/>
                </a:solidFill>
              </a:rPr>
              <a:t>0 if </a:t>
            </a:r>
          </a:p>
          <a:p>
            <a:pPr algn="ctr"/>
            <a:r>
              <a:rPr lang="en-US" sz="3200" dirty="0">
                <a:solidFill>
                  <a:srgbClr val="C00000"/>
                </a:solidFill>
              </a:rPr>
              <a:t>t</a:t>
            </a:r>
            <a:r>
              <a:rPr lang="en-US" sz="3200" baseline="-25000" dirty="0">
                <a:solidFill>
                  <a:srgbClr val="C00000"/>
                </a:solidFill>
              </a:rPr>
              <a:t>0</a:t>
            </a:r>
            <a:r>
              <a:rPr lang="en-US" sz="3200" dirty="0">
                <a:solidFill>
                  <a:srgbClr val="C00000"/>
                </a:solidFill>
              </a:rPr>
              <a:t> &gt; t</a:t>
            </a:r>
            <a:r>
              <a:rPr lang="en-US" sz="3200" baseline="-25000" dirty="0">
                <a:solidFill>
                  <a:srgbClr val="C00000"/>
                </a:solidFill>
                <a:sym typeface="Symbol" panose="05050102010706020507" pitchFamily="18" charset="2"/>
              </a:rPr>
              <a:t>/</a:t>
            </a:r>
            <a:r>
              <a:rPr lang="en-US" sz="3200" baseline="-25000" dirty="0">
                <a:solidFill>
                  <a:srgbClr val="C00000"/>
                </a:solidFill>
              </a:rPr>
              <a:t>2,n - 2</a:t>
            </a:r>
          </a:p>
        </p:txBody>
      </p:sp>
      <p:pic>
        <p:nvPicPr>
          <p:cNvPr id="11" name="Picture 10">
            <a:extLst>
              <a:ext uri="{FF2B5EF4-FFF2-40B4-BE49-F238E27FC236}">
                <a16:creationId xmlns:a16="http://schemas.microsoft.com/office/drawing/2014/main" xmlns="" id="{DEA757D6-96CE-4476-B37D-9510776B94A1}"/>
              </a:ext>
            </a:extLst>
          </p:cNvPr>
          <p:cNvPicPr>
            <a:picLocks noChangeAspect="1"/>
          </p:cNvPicPr>
          <p:nvPr/>
        </p:nvPicPr>
        <p:blipFill>
          <a:blip r:embed="rId3"/>
          <a:stretch>
            <a:fillRect/>
          </a:stretch>
        </p:blipFill>
        <p:spPr>
          <a:xfrm>
            <a:off x="5032537" y="2571948"/>
            <a:ext cx="5472533" cy="1419849"/>
          </a:xfrm>
          <a:prstGeom prst="rect">
            <a:avLst/>
          </a:prstGeom>
          <a:solidFill>
            <a:schemeClr val="bg1">
              <a:lumMod val="85000"/>
            </a:schemeClr>
          </a:solidFill>
          <a:ln>
            <a:solidFill>
              <a:srgbClr val="FFC000"/>
            </a:solidFill>
          </a:ln>
        </p:spPr>
      </p:pic>
      <p:pic>
        <p:nvPicPr>
          <p:cNvPr id="7" name="Picture 6">
            <a:extLst>
              <a:ext uri="{FF2B5EF4-FFF2-40B4-BE49-F238E27FC236}">
                <a16:creationId xmlns:a16="http://schemas.microsoft.com/office/drawing/2014/main" xmlns="" id="{0F1C12FE-21AC-4245-BC43-1FC23B7277C8}"/>
              </a:ext>
            </a:extLst>
          </p:cNvPr>
          <p:cNvPicPr>
            <a:picLocks noChangeAspect="1"/>
          </p:cNvPicPr>
          <p:nvPr/>
        </p:nvPicPr>
        <p:blipFill>
          <a:blip r:embed="rId4"/>
          <a:stretch>
            <a:fillRect/>
          </a:stretch>
        </p:blipFill>
        <p:spPr>
          <a:xfrm>
            <a:off x="5525667" y="3977259"/>
            <a:ext cx="4486275" cy="1181100"/>
          </a:xfrm>
          <a:prstGeom prst="rect">
            <a:avLst/>
          </a:prstGeom>
          <a:ln>
            <a:solidFill>
              <a:schemeClr val="accent2">
                <a:lumMod val="50000"/>
              </a:schemeClr>
            </a:solidFill>
          </a:ln>
        </p:spPr>
      </p:pic>
      <p:cxnSp>
        <p:nvCxnSpPr>
          <p:cNvPr id="4" name="Straight Connector 3">
            <a:extLst>
              <a:ext uri="{FF2B5EF4-FFF2-40B4-BE49-F238E27FC236}">
                <a16:creationId xmlns:a16="http://schemas.microsoft.com/office/drawing/2014/main" xmlns="" id="{E4EC3E99-F12B-462F-96EC-3B2ED0ECF394}"/>
              </a:ext>
            </a:extLst>
          </p:cNvPr>
          <p:cNvCxnSpPr>
            <a:cxnSpLocks/>
          </p:cNvCxnSpPr>
          <p:nvPr/>
        </p:nvCxnSpPr>
        <p:spPr>
          <a:xfrm>
            <a:off x="4089400" y="2541547"/>
            <a:ext cx="1041400" cy="59055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697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7A7A6-B682-47B4-9C54-9007C20C764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6FA0DAC2-074B-45DF-B5F8-4696D40DBDA3}"/>
              </a:ext>
            </a:extLst>
          </p:cNvPr>
          <p:cNvSpPr>
            <a:spLocks noGrp="1"/>
          </p:cNvSpPr>
          <p:nvPr>
            <p:ph idx="1"/>
          </p:nvPr>
        </p:nvSpPr>
        <p:spPr>
          <a:xfrm>
            <a:off x="838200" y="1355725"/>
            <a:ext cx="10515600" cy="4351338"/>
          </a:xfrm>
        </p:spPr>
        <p:txBody>
          <a:bodyPr>
            <a:normAutofit fontScale="92500" lnSpcReduction="10000"/>
          </a:bodyPr>
          <a:lstStyle/>
          <a:p>
            <a:pPr marL="0" indent="0">
              <a:buNone/>
            </a:pPr>
            <a:r>
              <a:rPr lang="en-US" dirty="0"/>
              <a:t>(Efficiency of computer programs). A computer manager needs to know how efficiency of her new computer program depends on the size of incoming data. Efficiency will be measured by the number of processed requests per hour. Applying the program to data sets of different sizes, she gets the following results,</a:t>
            </a:r>
          </a:p>
          <a:p>
            <a:pPr marL="0" indent="0">
              <a:buNone/>
            </a:pPr>
            <a:r>
              <a:rPr lang="en-US" dirty="0">
                <a:solidFill>
                  <a:srgbClr val="0033CC"/>
                </a:solidFill>
              </a:rPr>
              <a:t>x (data size, Gigabytes)	6	7	7	8	10	10	15</a:t>
            </a:r>
          </a:p>
          <a:p>
            <a:pPr marL="0" indent="0">
              <a:buNone/>
            </a:pPr>
            <a:r>
              <a:rPr lang="en-US" dirty="0">
                <a:solidFill>
                  <a:srgbClr val="0033CC"/>
                </a:solidFill>
              </a:rPr>
              <a:t>y (processed requests)	40	55	50	41	17	26	16</a:t>
            </a:r>
          </a:p>
          <a:p>
            <a:pPr marL="0" indent="0">
              <a:buNone/>
            </a:pPr>
            <a:r>
              <a:rPr lang="en-US" dirty="0"/>
              <a:t>In general, larger data sets require more computer time, and therefore, fewer requests are processed within 1 hour. The response variable here is the number of processed requests (y), and we attempt to predict it from the size of a data set (x).</a:t>
            </a:r>
          </a:p>
        </p:txBody>
      </p:sp>
    </p:spTree>
    <p:extLst>
      <p:ext uri="{BB962C8B-B14F-4D97-AF65-F5344CB8AC3E}">
        <p14:creationId xmlns:p14="http://schemas.microsoft.com/office/powerpoint/2010/main" val="3612432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810551B-6A14-48BA-8D39-BFAF2F15E52B}"/>
              </a:ext>
            </a:extLst>
          </p:cNvPr>
          <p:cNvPicPr>
            <a:picLocks noChangeAspect="1"/>
          </p:cNvPicPr>
          <p:nvPr/>
        </p:nvPicPr>
        <p:blipFill>
          <a:blip r:embed="rId2"/>
          <a:stretch>
            <a:fillRect/>
          </a:stretch>
        </p:blipFill>
        <p:spPr>
          <a:xfrm>
            <a:off x="1620837" y="928687"/>
            <a:ext cx="7461455" cy="4621213"/>
          </a:xfrm>
          <a:prstGeom prst="rect">
            <a:avLst/>
          </a:prstGeom>
        </p:spPr>
      </p:pic>
    </p:spTree>
    <p:extLst>
      <p:ext uri="{BB962C8B-B14F-4D97-AF65-F5344CB8AC3E}">
        <p14:creationId xmlns:p14="http://schemas.microsoft.com/office/powerpoint/2010/main" val="1132011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E8E40-4E82-4A24-9C8A-B632B8606A3E}"/>
              </a:ext>
            </a:extLst>
          </p:cNvPr>
          <p:cNvSpPr>
            <a:spLocks noGrp="1"/>
          </p:cNvSpPr>
          <p:nvPr>
            <p:ph type="title"/>
          </p:nvPr>
        </p:nvSpPr>
        <p:spPr/>
        <p:txBody>
          <a:bodyPr/>
          <a:lstStyle/>
          <a:p>
            <a:r>
              <a:rPr lang="en-US" dirty="0"/>
              <a:t>Example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DCE4E99-778B-4176-B88D-5032A3EF2526}"/>
                  </a:ext>
                </a:extLst>
              </p:cNvPr>
              <p:cNvSpPr>
                <a:spLocks noGrp="1"/>
              </p:cNvSpPr>
              <p:nvPr>
                <p:ph idx="1"/>
              </p:nvPr>
            </p:nvSpPr>
            <p:spPr/>
            <p:txBody>
              <a:bodyPr>
                <a:normAutofit/>
              </a:bodyPr>
              <a:lstStyle/>
              <a:p>
                <a:pPr marL="0" indent="0">
                  <a:buNone/>
                </a:pPr>
                <a:r>
                  <a:rPr lang="en-US" dirty="0">
                    <a:solidFill>
                      <a:srgbClr val="C00000"/>
                    </a:solidFill>
                  </a:rPr>
                  <a:t>1/</a:t>
                </a:r>
                <a:r>
                  <a:rPr lang="en-US" dirty="0"/>
                  <a:t> The regression line</a:t>
                </a:r>
              </a:p>
              <a:p>
                <a:pPr marL="0" indent="0">
                  <a:buNone/>
                </a:pPr>
                <a:r>
                  <a:rPr lang="es-ES" dirty="0"/>
                  <a:t>n = 7</a:t>
                </a:r>
                <a:r>
                  <a:rPr lang="es-ES"/>
                  <a:t>, </a:t>
                </a:r>
                <a:r>
                  <a:rPr lang="es-ES">
                    <a:sym typeface="Symbol" panose="05050102010706020507" pitchFamily="18" charset="2"/>
                  </a:rPr>
                  <a:t></a:t>
                </a:r>
                <a:r>
                  <a:rPr lang="es-ES"/>
                  <a:t>x = </a:t>
                </a:r>
                <a:r>
                  <a:rPr lang="es-ES" dirty="0"/>
                  <a:t>9</a:t>
                </a:r>
                <a:r>
                  <a:rPr lang="es-ES"/>
                  <a:t>, </a:t>
                </a:r>
                <a:r>
                  <a:rPr lang="es-ES">
                    <a:sym typeface="Symbol" panose="05050102010706020507" pitchFamily="18" charset="2"/>
                  </a:rPr>
                  <a:t></a:t>
                </a:r>
                <a:r>
                  <a:rPr lang="es-ES"/>
                  <a:t>y </a:t>
                </a:r>
                <a:r>
                  <a:rPr lang="es-ES" dirty="0"/>
                  <a:t>= 35, </a:t>
                </a:r>
                <a:r>
                  <a:rPr lang="es-ES" dirty="0" err="1"/>
                  <a:t>S</a:t>
                </a:r>
                <a:r>
                  <a:rPr lang="es-ES" baseline="-25000" dirty="0" err="1"/>
                  <a:t>xx</a:t>
                </a:r>
                <a:r>
                  <a:rPr lang="es-ES" dirty="0"/>
                  <a:t> = 56, </a:t>
                </a:r>
                <a:r>
                  <a:rPr lang="es-ES" dirty="0" err="1"/>
                  <a:t>S</a:t>
                </a:r>
                <a:r>
                  <a:rPr lang="es-ES" baseline="-25000" dirty="0" err="1"/>
                  <a:t>xy</a:t>
                </a:r>
                <a:r>
                  <a:rPr lang="es-ES" dirty="0"/>
                  <a:t> = −232, </a:t>
                </a:r>
                <a:r>
                  <a:rPr lang="es-ES" dirty="0" err="1"/>
                  <a:t>S</a:t>
                </a:r>
                <a:r>
                  <a:rPr lang="es-ES" baseline="-25000" dirty="0" err="1"/>
                  <a:t>yy</a:t>
                </a:r>
                <a:r>
                  <a:rPr lang="es-ES" dirty="0"/>
                  <a:t> = 1452.</a:t>
                </a:r>
              </a:p>
              <a:p>
                <a:pPr marL="0" indent="0">
                  <a:buNone/>
                </a:pPr>
                <a:r>
                  <a:rPr lang="en-US" dirty="0"/>
                  <a:t>Estimates of the slope and the intercept</a:t>
                </a:r>
              </a:p>
              <a:p>
                <a:pPr marL="0" indent="0">
                  <a:buNone/>
                </a:pPr>
                <a14:m>
                  <m:oMath xmlns:m="http://schemas.openxmlformats.org/officeDocument/2006/math">
                    <m:acc>
                      <m:accPr>
                        <m:chr m:val="̂"/>
                        <m:ctrlPr>
                          <a:rPr lang="en-US" sz="2800" b="1" i="1" smtClean="0">
                            <a:solidFill>
                              <a:schemeClr val="tx1"/>
                            </a:solidFill>
                            <a:latin typeface="Cambria Math"/>
                            <a:sym typeface="Symbol" panose="05050102010706020507" pitchFamily="18" charset="2"/>
                          </a:rPr>
                        </m:ctrlPr>
                      </m:accPr>
                      <m:e>
                        <m:r>
                          <m:rPr>
                            <m:nor/>
                          </m:rPr>
                          <a:rPr lang="en-US" sz="2800" b="1" dirty="0" smtClean="0">
                            <a:solidFill>
                              <a:schemeClr val="tx1"/>
                            </a:solidFill>
                            <a:sym typeface="Symbol" panose="05050102010706020507" pitchFamily="18" charset="2"/>
                          </a:rPr>
                          <m:t></m:t>
                        </m:r>
                      </m:e>
                    </m:acc>
                  </m:oMath>
                </a14:m>
                <a:r>
                  <a:rPr lang="en-US" sz="2800" b="1" baseline="-25000" dirty="0">
                    <a:solidFill>
                      <a:schemeClr val="tx1"/>
                    </a:solidFill>
                    <a:sym typeface="Symbol" panose="05050102010706020507" pitchFamily="18" charset="2"/>
                  </a:rPr>
                  <a:t>1 </a:t>
                </a:r>
                <a:r>
                  <a:rPr lang="en-US" sz="2800" b="1" dirty="0">
                    <a:solidFill>
                      <a:schemeClr val="tx1"/>
                    </a:solidFill>
                    <a:sym typeface="Symbol" panose="05050102010706020507" pitchFamily="18" charset="2"/>
                  </a:rPr>
                  <a:t>= </a:t>
                </a:r>
                <a:r>
                  <a:rPr lang="en-US" sz="2800" dirty="0" err="1">
                    <a:solidFill>
                      <a:schemeClr val="tx1"/>
                    </a:solidFill>
                    <a:sym typeface="Symbol" panose="05050102010706020507" pitchFamily="18" charset="2"/>
                  </a:rPr>
                  <a:t>S</a:t>
                </a:r>
                <a:r>
                  <a:rPr lang="en-US" sz="2800" baseline="-25000" dirty="0" err="1">
                    <a:solidFill>
                      <a:schemeClr val="tx1"/>
                    </a:solidFill>
                    <a:sym typeface="Symbol" panose="05050102010706020507" pitchFamily="18" charset="2"/>
                  </a:rPr>
                  <a:t>xy</a:t>
                </a:r>
                <a:r>
                  <a:rPr lang="en-US" sz="2800" dirty="0">
                    <a:solidFill>
                      <a:schemeClr val="tx1"/>
                    </a:solidFill>
                    <a:sym typeface="Symbol" panose="05050102010706020507" pitchFamily="18" charset="2"/>
                  </a:rPr>
                  <a:t>/</a:t>
                </a:r>
                <a:r>
                  <a:rPr lang="en-US" sz="2800" dirty="0" err="1">
                    <a:solidFill>
                      <a:schemeClr val="tx1"/>
                    </a:solidFill>
                    <a:sym typeface="Symbol" panose="05050102010706020507" pitchFamily="18" charset="2"/>
                  </a:rPr>
                  <a:t>S</a:t>
                </a:r>
                <a:r>
                  <a:rPr lang="en-US" sz="2800" baseline="-25000" dirty="0" err="1">
                    <a:solidFill>
                      <a:schemeClr val="tx1"/>
                    </a:solidFill>
                    <a:sym typeface="Symbol" panose="05050102010706020507" pitchFamily="18" charset="2"/>
                  </a:rPr>
                  <a:t>xx</a:t>
                </a:r>
                <a:r>
                  <a:rPr lang="en-US" sz="2800" dirty="0">
                    <a:solidFill>
                      <a:schemeClr val="tx1"/>
                    </a:solidFill>
                    <a:sym typeface="Symbol" panose="05050102010706020507" pitchFamily="18" charset="2"/>
                  </a:rPr>
                  <a:t> = </a:t>
                </a:r>
                <a:r>
                  <a:rPr lang="en-US" dirty="0">
                    <a:solidFill>
                      <a:schemeClr val="tx1"/>
                    </a:solidFill>
                  </a:rPr>
                  <a:t>−4.14, </a:t>
                </a:r>
                <a14:m>
                  <m:oMath xmlns:m="http://schemas.openxmlformats.org/officeDocument/2006/math">
                    <m:acc>
                      <m:accPr>
                        <m:chr m:val="̂"/>
                        <m:ctrlPr>
                          <a:rPr lang="en-US" i="1">
                            <a:solidFill>
                              <a:schemeClr val="tx1"/>
                            </a:solidFill>
                            <a:latin typeface="Cambria Math"/>
                            <a:sym typeface="Symbol" panose="05050102010706020507" pitchFamily="18" charset="2"/>
                          </a:rPr>
                        </m:ctrlPr>
                      </m:accPr>
                      <m:e>
                        <m:r>
                          <m:rPr>
                            <m:nor/>
                          </m:rPr>
                          <a:rPr lang="en-US" dirty="0">
                            <a:solidFill>
                              <a:schemeClr val="tx1"/>
                            </a:solidFill>
                            <a:sym typeface="Symbol" panose="05050102010706020507" pitchFamily="18" charset="2"/>
                          </a:rPr>
                          <m:t></m:t>
                        </m:r>
                      </m:e>
                    </m:acc>
                  </m:oMath>
                </a14:m>
                <a:r>
                  <a:rPr lang="en-US" baseline="-25000" dirty="0">
                    <a:solidFill>
                      <a:schemeClr val="tx1"/>
                    </a:solidFill>
                    <a:sym typeface="Symbol" panose="05050102010706020507" pitchFamily="18" charset="2"/>
                  </a:rPr>
                  <a:t>0 </a:t>
                </a:r>
                <a:r>
                  <a:rPr lang="en-US">
                    <a:solidFill>
                      <a:schemeClr val="tx1"/>
                    </a:solidFill>
                    <a:sym typeface="Symbol" panose="05050102010706020507" pitchFamily="18" charset="2"/>
                  </a:rPr>
                  <a:t>= </a:t>
                </a:r>
                <a:r>
                  <a:rPr lang="es-ES">
                    <a:solidFill>
                      <a:schemeClr val="tx1"/>
                    </a:solidFill>
                    <a:sym typeface="Symbol" panose="05050102010706020507" pitchFamily="18" charset="2"/>
                  </a:rPr>
                  <a:t></a:t>
                </a:r>
                <a:r>
                  <a:rPr lang="es-ES">
                    <a:solidFill>
                      <a:schemeClr val="tx1"/>
                    </a:solidFill>
                  </a:rPr>
                  <a:t>y  </a:t>
                </a:r>
                <a:r>
                  <a:rPr lang="es-ES" dirty="0">
                    <a:solidFill>
                      <a:schemeClr val="tx1"/>
                    </a:solidFill>
                  </a:rPr>
                  <a:t>- </a:t>
                </a:r>
                <a14:m>
                  <m:oMath xmlns:m="http://schemas.openxmlformats.org/officeDocument/2006/math">
                    <m:acc>
                      <m:accPr>
                        <m:chr m:val="̂"/>
                        <m:ctrlPr>
                          <a:rPr lang="en-US" b="1" i="1">
                            <a:solidFill>
                              <a:schemeClr val="tx1"/>
                            </a:solidFill>
                            <a:latin typeface="Cambria Math"/>
                            <a:sym typeface="Symbol" panose="05050102010706020507" pitchFamily="18" charset="2"/>
                          </a:rPr>
                        </m:ctrlPr>
                      </m:accPr>
                      <m:e>
                        <m:r>
                          <m:rPr>
                            <m:nor/>
                          </m:rPr>
                          <a:rPr lang="en-US" b="1" dirty="0">
                            <a:solidFill>
                              <a:schemeClr val="tx1"/>
                            </a:solidFill>
                            <a:sym typeface="Symbol" panose="05050102010706020507" pitchFamily="18" charset="2"/>
                          </a:rPr>
                          <m:t></m:t>
                        </m:r>
                      </m:e>
                    </m:acc>
                  </m:oMath>
                </a14:m>
                <a:r>
                  <a:rPr lang="en-US" b="1" baseline="-25000">
                    <a:solidFill>
                      <a:schemeClr val="tx1"/>
                    </a:solidFill>
                    <a:sym typeface="Symbol" panose="05050102010706020507" pitchFamily="18" charset="2"/>
                  </a:rPr>
                  <a:t>1 </a:t>
                </a:r>
                <a:r>
                  <a:rPr lang="en-US" b="1">
                    <a:solidFill>
                      <a:schemeClr val="tx1"/>
                    </a:solidFill>
                    <a:sym typeface="Symbol" panose="05050102010706020507" pitchFamily="18" charset="2"/>
                  </a:rPr>
                  <a:t>*</a:t>
                </a:r>
                <a:r>
                  <a:rPr lang="es-ES">
                    <a:solidFill>
                      <a:schemeClr val="tx1"/>
                    </a:solidFill>
                    <a:sym typeface="Symbol" panose="05050102010706020507" pitchFamily="18" charset="2"/>
                  </a:rPr>
                  <a:t></a:t>
                </a:r>
                <a:r>
                  <a:rPr lang="es-ES">
                    <a:solidFill>
                      <a:schemeClr val="tx1"/>
                    </a:solidFill>
                  </a:rPr>
                  <a:t>x</a:t>
                </a:r>
                <a:r>
                  <a:rPr lang="es-ES">
                    <a:solidFill>
                      <a:schemeClr val="tx1"/>
                    </a:solidFill>
                    <a:sym typeface="Symbol" panose="05050102010706020507" pitchFamily="18" charset="2"/>
                  </a:rPr>
                  <a:t> </a:t>
                </a:r>
                <a:r>
                  <a:rPr lang="es-ES">
                    <a:solidFill>
                      <a:schemeClr val="tx1"/>
                    </a:solidFill>
                  </a:rPr>
                  <a:t>= </a:t>
                </a:r>
                <a:r>
                  <a:rPr lang="es-ES" dirty="0">
                    <a:solidFill>
                      <a:schemeClr val="tx1"/>
                    </a:solidFill>
                  </a:rPr>
                  <a:t>35 – (</a:t>
                </a:r>
                <a:r>
                  <a:rPr lang="en-US" dirty="0">
                    <a:solidFill>
                      <a:schemeClr val="tx1"/>
                    </a:solidFill>
                  </a:rPr>
                  <a:t>−4.14</a:t>
                </a:r>
                <a:r>
                  <a:rPr lang="es-ES" dirty="0">
                    <a:solidFill>
                      <a:schemeClr val="tx1"/>
                    </a:solidFill>
                  </a:rPr>
                  <a:t>)9 = 72.29</a:t>
                </a:r>
                <a:endParaRPr lang="en-US" sz="2800" dirty="0">
                  <a:solidFill>
                    <a:srgbClr val="0033CC"/>
                  </a:solidFill>
                </a:endParaRPr>
              </a:p>
              <a:p>
                <a:pPr>
                  <a:buFont typeface="Wingdings" panose="05000000000000000000" pitchFamily="2" charset="2"/>
                  <a:buChar char="è"/>
                </a:pPr>
                <a:r>
                  <a:rPr lang="en-US" dirty="0">
                    <a:sym typeface="Wingdings" panose="05000000000000000000" pitchFamily="2" charset="2"/>
                  </a:rPr>
                  <a:t>T</a:t>
                </a:r>
                <a:r>
                  <a:rPr lang="en-US" dirty="0"/>
                  <a:t>he estimated regression line: y = 72.29 – 4.14x</a:t>
                </a:r>
              </a:p>
              <a:p>
                <a:pPr>
                  <a:buFont typeface="Wingdings" panose="05000000000000000000" pitchFamily="2" charset="2"/>
                  <a:buChar char="è"/>
                </a:pPr>
                <a:r>
                  <a:rPr lang="en-US" dirty="0"/>
                  <a:t> Increasing incoming data sets by 1 gigabyte, we expect to process 4.14 fewer requests per hour.</a:t>
                </a:r>
              </a:p>
            </p:txBody>
          </p:sp>
        </mc:Choice>
        <mc:Fallback xmlns="">
          <p:sp>
            <p:nvSpPr>
              <p:cNvPr id="3" name="Content Placeholder 2">
                <a:extLst>
                  <a:ext uri="{FF2B5EF4-FFF2-40B4-BE49-F238E27FC236}">
                    <a16:creationId xmlns:a16="http://schemas.microsoft.com/office/drawing/2014/main" id="{9DCE4E99-778B-4176-B88D-5032A3EF2526}"/>
                  </a:ext>
                </a:extLst>
              </p:cNvPr>
              <p:cNvSpPr>
                <a:spLocks noGrp="1" noRot="1" noChangeAspect="1" noMove="1" noResize="1" noEditPoints="1" noAdjustHandles="1" noChangeArrowheads="1" noChangeShapeType="1" noTextEdit="1"/>
              </p:cNvSpPr>
              <p:nvPr>
                <p:ph idx="1"/>
              </p:nvPr>
            </p:nvSpPr>
            <p:spPr>
              <a:blipFill>
                <a:blip r:embed="rId2"/>
                <a:stretch>
                  <a:fillRect l="-1217" t="-2521" r="-1159"/>
                </a:stretch>
              </a:blipFill>
            </p:spPr>
            <p:txBody>
              <a:bodyPr/>
              <a:lstStyle/>
              <a:p>
                <a:r>
                  <a:rPr lang="en-US">
                    <a:noFill/>
                  </a:rPr>
                  <a:t> </a:t>
                </a:r>
              </a:p>
            </p:txBody>
          </p:sp>
        </mc:Fallback>
      </mc:AlternateContent>
    </p:spTree>
    <p:extLst>
      <p:ext uri="{BB962C8B-B14F-4D97-AF65-F5344CB8AC3E}">
        <p14:creationId xmlns:p14="http://schemas.microsoft.com/office/powerpoint/2010/main" val="167465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96BE913-09E7-470D-8959-24970B106434}"/>
              </a:ext>
            </a:extLst>
          </p:cNvPr>
          <p:cNvPicPr>
            <a:picLocks noChangeAspect="1"/>
          </p:cNvPicPr>
          <p:nvPr/>
        </p:nvPicPr>
        <p:blipFill>
          <a:blip r:embed="rId4"/>
          <a:stretch>
            <a:fillRect/>
          </a:stretch>
        </p:blipFill>
        <p:spPr>
          <a:xfrm>
            <a:off x="4669312" y="2525979"/>
            <a:ext cx="6096000" cy="3743325"/>
          </a:xfrm>
          <a:prstGeom prst="rect">
            <a:avLst/>
          </a:prstGeom>
        </p:spPr>
      </p:pic>
      <p:sp>
        <p:nvSpPr>
          <p:cNvPr id="2" name="Title 1">
            <a:extLst>
              <a:ext uri="{FF2B5EF4-FFF2-40B4-BE49-F238E27FC236}">
                <a16:creationId xmlns:a16="http://schemas.microsoft.com/office/drawing/2014/main" xmlns="" id="{49EF4F1F-D043-4056-B8B7-E2646B9D655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0061FF69-0AD5-49A9-94E9-BE8EF33A3D42}"/>
              </a:ext>
            </a:extLst>
          </p:cNvPr>
          <p:cNvSpPr>
            <a:spLocks noGrp="1"/>
          </p:cNvSpPr>
          <p:nvPr>
            <p:ph idx="1"/>
          </p:nvPr>
        </p:nvSpPr>
        <p:spPr/>
        <p:txBody>
          <a:bodyPr/>
          <a:lstStyle/>
          <a:p>
            <a:r>
              <a:rPr lang="en-US" dirty="0"/>
              <a:t>Speed and stopping distance of cars. </a:t>
            </a:r>
          </a:p>
          <a:p>
            <a:endParaRPr lang="en-US" dirty="0"/>
          </a:p>
        </p:txBody>
      </p:sp>
      <p:grpSp>
        <p:nvGrpSpPr>
          <p:cNvPr id="15" name="Group 14">
            <a:extLst>
              <a:ext uri="{FF2B5EF4-FFF2-40B4-BE49-F238E27FC236}">
                <a16:creationId xmlns:a16="http://schemas.microsoft.com/office/drawing/2014/main" xmlns="" id="{364B32B2-48FE-49CC-966A-47F81540F008}"/>
              </a:ext>
            </a:extLst>
          </p:cNvPr>
          <p:cNvGrpSpPr/>
          <p:nvPr/>
        </p:nvGrpSpPr>
        <p:grpSpPr>
          <a:xfrm>
            <a:off x="2242570" y="2348404"/>
            <a:ext cx="1723789" cy="3458505"/>
            <a:chOff x="2180224" y="2755258"/>
            <a:chExt cx="1723789" cy="3458505"/>
          </a:xfrm>
        </p:grpSpPr>
        <p:sp>
          <p:nvSpPr>
            <p:cNvPr id="8" name="TextBox 7">
              <a:extLst>
                <a:ext uri="{FF2B5EF4-FFF2-40B4-BE49-F238E27FC236}">
                  <a16:creationId xmlns:a16="http://schemas.microsoft.com/office/drawing/2014/main" xmlns="" id="{7F070041-82E3-401D-B963-D5258BF13921}"/>
                </a:ext>
              </a:extLst>
            </p:cNvPr>
            <p:cNvSpPr txBox="1"/>
            <p:nvPr/>
          </p:nvSpPr>
          <p:spPr>
            <a:xfrm>
              <a:off x="2195080" y="4457131"/>
              <a:ext cx="248786" cy="923330"/>
            </a:xfrm>
            <a:prstGeom prst="rect">
              <a:avLst/>
            </a:prstGeom>
            <a:noFill/>
          </p:spPr>
          <p:txBody>
            <a:bodyPr wrap="none" rtlCol="0">
              <a:spAutoFit/>
            </a:bodyPr>
            <a:lstStyle/>
            <a:p>
              <a:r>
                <a:rPr lang="en-US" b="1" dirty="0"/>
                <a:t>.</a:t>
              </a:r>
            </a:p>
            <a:p>
              <a:r>
                <a:rPr lang="en-US" b="1" dirty="0"/>
                <a:t>.</a:t>
              </a:r>
            </a:p>
            <a:p>
              <a:r>
                <a:rPr lang="en-US" b="1" dirty="0"/>
                <a:t>.</a:t>
              </a:r>
            </a:p>
          </p:txBody>
        </p:sp>
        <p:sp>
          <p:nvSpPr>
            <p:cNvPr id="9" name="TextBox 8">
              <a:extLst>
                <a:ext uri="{FF2B5EF4-FFF2-40B4-BE49-F238E27FC236}">
                  <a16:creationId xmlns:a16="http://schemas.microsoft.com/office/drawing/2014/main" xmlns="" id="{BE5B2E7A-60A2-4B37-8310-E2AAE253E914}"/>
                </a:ext>
              </a:extLst>
            </p:cNvPr>
            <p:cNvSpPr txBox="1"/>
            <p:nvPr/>
          </p:nvSpPr>
          <p:spPr>
            <a:xfrm>
              <a:off x="2937462" y="4479578"/>
              <a:ext cx="248786" cy="923330"/>
            </a:xfrm>
            <a:prstGeom prst="rect">
              <a:avLst/>
            </a:prstGeom>
            <a:noFill/>
          </p:spPr>
          <p:txBody>
            <a:bodyPr wrap="none" rtlCol="0">
              <a:spAutoFit/>
            </a:bodyPr>
            <a:lstStyle/>
            <a:p>
              <a:r>
                <a:rPr lang="en-US" b="1" dirty="0"/>
                <a:t>.</a:t>
              </a:r>
            </a:p>
            <a:p>
              <a:r>
                <a:rPr lang="en-US" b="1" dirty="0"/>
                <a:t>.</a:t>
              </a:r>
            </a:p>
            <a:p>
              <a:r>
                <a:rPr lang="en-US" b="1" dirty="0"/>
                <a:t>.</a:t>
              </a:r>
            </a:p>
          </p:txBody>
        </p:sp>
        <p:sp>
          <p:nvSpPr>
            <p:cNvPr id="10" name="TextBox 9">
              <a:extLst>
                <a:ext uri="{FF2B5EF4-FFF2-40B4-BE49-F238E27FC236}">
                  <a16:creationId xmlns:a16="http://schemas.microsoft.com/office/drawing/2014/main" xmlns="" id="{8A5DE367-D1E3-4AD6-8AAC-23D967D29AB7}"/>
                </a:ext>
              </a:extLst>
            </p:cNvPr>
            <p:cNvSpPr txBox="1"/>
            <p:nvPr/>
          </p:nvSpPr>
          <p:spPr>
            <a:xfrm>
              <a:off x="3521801" y="4485139"/>
              <a:ext cx="248786" cy="923330"/>
            </a:xfrm>
            <a:prstGeom prst="rect">
              <a:avLst/>
            </a:prstGeom>
            <a:noFill/>
          </p:spPr>
          <p:txBody>
            <a:bodyPr wrap="none" rtlCol="0">
              <a:spAutoFit/>
            </a:bodyPr>
            <a:lstStyle/>
            <a:p>
              <a:r>
                <a:rPr lang="en-US" b="1" dirty="0"/>
                <a:t>.</a:t>
              </a:r>
            </a:p>
            <a:p>
              <a:r>
                <a:rPr lang="en-US" b="1" dirty="0"/>
                <a:t>.</a:t>
              </a:r>
            </a:p>
            <a:p>
              <a:r>
                <a:rPr lang="en-US" b="1" dirty="0"/>
                <a:t>.</a:t>
              </a:r>
            </a:p>
          </p:txBody>
        </p:sp>
        <p:pic>
          <p:nvPicPr>
            <p:cNvPr id="12" name="Picture 11">
              <a:extLst>
                <a:ext uri="{FF2B5EF4-FFF2-40B4-BE49-F238E27FC236}">
                  <a16:creationId xmlns:a16="http://schemas.microsoft.com/office/drawing/2014/main" xmlns="" id="{6AC67916-55CF-48F0-91F7-4BFECCA986B9}"/>
                </a:ext>
              </a:extLst>
            </p:cNvPr>
            <p:cNvPicPr>
              <a:picLocks noChangeAspect="1"/>
            </p:cNvPicPr>
            <p:nvPr/>
          </p:nvPicPr>
          <p:blipFill>
            <a:blip r:embed="rId5"/>
            <a:stretch>
              <a:fillRect/>
            </a:stretch>
          </p:blipFill>
          <p:spPr>
            <a:xfrm>
              <a:off x="2180224" y="5454862"/>
              <a:ext cx="1723789" cy="758901"/>
            </a:xfrm>
            <a:prstGeom prst="rect">
              <a:avLst/>
            </a:prstGeom>
          </p:spPr>
        </p:pic>
        <p:pic>
          <p:nvPicPr>
            <p:cNvPr id="14" name="Picture 13">
              <a:extLst>
                <a:ext uri="{FF2B5EF4-FFF2-40B4-BE49-F238E27FC236}">
                  <a16:creationId xmlns:a16="http://schemas.microsoft.com/office/drawing/2014/main" xmlns="" id="{CA7B8150-A615-4663-933F-71FE12C565C3}"/>
                </a:ext>
              </a:extLst>
            </p:cNvPr>
            <p:cNvPicPr>
              <a:picLocks noChangeAspect="1"/>
            </p:cNvPicPr>
            <p:nvPr/>
          </p:nvPicPr>
          <p:blipFill>
            <a:blip r:embed="rId6"/>
            <a:stretch>
              <a:fillRect/>
            </a:stretch>
          </p:blipFill>
          <p:spPr>
            <a:xfrm>
              <a:off x="2220906" y="2755258"/>
              <a:ext cx="1662325" cy="1814510"/>
            </a:xfrm>
            <a:prstGeom prst="rect">
              <a:avLst/>
            </a:prstGeom>
          </p:spPr>
        </p:pic>
      </p:grpSp>
      <p:sp>
        <p:nvSpPr>
          <p:cNvPr id="18" name="TextBox 17">
            <a:extLst>
              <a:ext uri="{FF2B5EF4-FFF2-40B4-BE49-F238E27FC236}">
                <a16:creationId xmlns:a16="http://schemas.microsoft.com/office/drawing/2014/main" xmlns="" id="{7981E473-0D7D-4753-AFB6-3C212C46593E}"/>
              </a:ext>
            </a:extLst>
          </p:cNvPr>
          <p:cNvSpPr txBox="1"/>
          <p:nvPr/>
        </p:nvSpPr>
        <p:spPr>
          <a:xfrm>
            <a:off x="7582136" y="1488906"/>
            <a:ext cx="3389069" cy="430887"/>
          </a:xfrm>
          <a:prstGeom prst="rect">
            <a:avLst/>
          </a:prstGeom>
          <a:noFill/>
        </p:spPr>
        <p:txBody>
          <a:bodyPr wrap="none" rtlCol="0">
            <a:spAutoFit/>
          </a:bodyPr>
          <a:lstStyle/>
          <a:p>
            <a:r>
              <a:rPr lang="en-US" sz="2200" dirty="0" err="1"/>
              <a:t>dist</a:t>
            </a:r>
            <a:r>
              <a:rPr lang="en-US" sz="2200" dirty="0"/>
              <a:t> = -17.58 </a:t>
            </a:r>
            <a:r>
              <a:rPr lang="en-US" sz="2200"/>
              <a:t>+ 3.93speed</a:t>
            </a:r>
            <a:endParaRPr lang="en-US" sz="2200" dirty="0">
              <a:solidFill>
                <a:srgbClr val="C00000"/>
              </a:solidFill>
            </a:endParaRPr>
          </a:p>
        </p:txBody>
      </p:sp>
      <p:cxnSp>
        <p:nvCxnSpPr>
          <p:cNvPr id="20" name="Connector: Curved 19">
            <a:extLst>
              <a:ext uri="{FF2B5EF4-FFF2-40B4-BE49-F238E27FC236}">
                <a16:creationId xmlns:a16="http://schemas.microsoft.com/office/drawing/2014/main" xmlns="" id="{4711A2DA-317B-49C3-B441-59108E32866D}"/>
              </a:ext>
            </a:extLst>
          </p:cNvPr>
          <p:cNvCxnSpPr>
            <a:cxnSpLocks/>
          </p:cNvCxnSpPr>
          <p:nvPr/>
        </p:nvCxnSpPr>
        <p:spPr>
          <a:xfrm rot="16200000" flipH="1">
            <a:off x="8752281" y="2511523"/>
            <a:ext cx="1319587" cy="993348"/>
          </a:xfrm>
          <a:prstGeom prst="curved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Object 5">
            <a:extLst>
              <a:ext uri="{FF2B5EF4-FFF2-40B4-BE49-F238E27FC236}">
                <a16:creationId xmlns:a16="http://schemas.microsoft.com/office/drawing/2014/main" xmlns="" id="{A0128566-ABC8-4FD7-B7F0-52795F9FEA72}"/>
              </a:ext>
            </a:extLst>
          </p:cNvPr>
          <p:cNvGraphicFramePr>
            <a:graphicFrameLocks noChangeAspect="1"/>
          </p:cNvGraphicFramePr>
          <p:nvPr>
            <p:extLst>
              <p:ext uri="{D42A27DB-BD31-4B8C-83A1-F6EECF244321}">
                <p14:modId xmlns:p14="http://schemas.microsoft.com/office/powerpoint/2010/main" val="3539867784"/>
              </p:ext>
            </p:extLst>
          </p:nvPr>
        </p:nvGraphicFramePr>
        <p:xfrm>
          <a:off x="7582136" y="1833999"/>
          <a:ext cx="2555868" cy="564981"/>
        </p:xfrm>
        <a:graphic>
          <a:graphicData uri="http://schemas.openxmlformats.org/presentationml/2006/ole">
            <mc:AlternateContent xmlns:mc="http://schemas.openxmlformats.org/markup-compatibility/2006">
              <mc:Choice xmlns:v="urn:schemas-microsoft-com:vml" Requires="v">
                <p:oleObj spid="_x0000_s5127" name="Equation" r:id="rId7" imgW="1206360" imgH="266400" progId="Equation.DSMT4">
                  <p:embed/>
                </p:oleObj>
              </mc:Choice>
              <mc:Fallback>
                <p:oleObj name="Equation" r:id="rId7" imgW="1206360" imgH="266400" progId="Equation.DSMT4">
                  <p:embed/>
                  <p:pic>
                    <p:nvPicPr>
                      <p:cNvPr id="0" name=""/>
                      <p:cNvPicPr/>
                      <p:nvPr/>
                    </p:nvPicPr>
                    <p:blipFill>
                      <a:blip r:embed="rId8"/>
                      <a:stretch>
                        <a:fillRect/>
                      </a:stretch>
                    </p:blipFill>
                    <p:spPr>
                      <a:xfrm>
                        <a:off x="7582136" y="1833999"/>
                        <a:ext cx="2555868" cy="564981"/>
                      </a:xfrm>
                      <a:prstGeom prst="rect">
                        <a:avLst/>
                      </a:prstGeom>
                    </p:spPr>
                  </p:pic>
                </p:oleObj>
              </mc:Fallback>
            </mc:AlternateContent>
          </a:graphicData>
        </a:graphic>
      </p:graphicFrame>
    </p:spTree>
    <p:extLst>
      <p:ext uri="{BB962C8B-B14F-4D97-AF65-F5344CB8AC3E}">
        <p14:creationId xmlns:p14="http://schemas.microsoft.com/office/powerpoint/2010/main" val="1493622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9A0A7-F0FC-4D98-8127-71D826ACF69A}"/>
              </a:ext>
            </a:extLst>
          </p:cNvPr>
          <p:cNvSpPr>
            <a:spLocks noGrp="1"/>
          </p:cNvSpPr>
          <p:nvPr>
            <p:ph type="title"/>
          </p:nvPr>
        </p:nvSpPr>
        <p:spPr/>
        <p:txBody>
          <a:bodyPr/>
          <a:lstStyle/>
          <a:p>
            <a:r>
              <a:rPr lang="en-US" dirty="0"/>
              <a:t>Example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DC273E9-84D8-4F67-9A82-56DC3F35A69B}"/>
                  </a:ext>
                </a:extLst>
              </p:cNvPr>
              <p:cNvSpPr>
                <a:spLocks noGrp="1"/>
              </p:cNvSpPr>
              <p:nvPr>
                <p:ph idx="1"/>
              </p:nvPr>
            </p:nvSpPr>
            <p:spPr>
              <a:xfrm>
                <a:off x="838200" y="1121537"/>
                <a:ext cx="10515600" cy="4351338"/>
              </a:xfrm>
            </p:spPr>
            <p:txBody>
              <a:bodyPr/>
              <a:lstStyle/>
              <a:p>
                <a:pPr marL="0" indent="0">
                  <a:buNone/>
                </a:pPr>
                <a:r>
                  <a:rPr lang="en-US" dirty="0">
                    <a:solidFill>
                      <a:srgbClr val="C00000"/>
                    </a:solidFill>
                  </a:rPr>
                  <a:t>2/</a:t>
                </a:r>
                <a:r>
                  <a:rPr lang="en-US" dirty="0"/>
                  <a:t> ANOVA table</a:t>
                </a:r>
              </a:p>
              <a:p>
                <a:pPr marL="0" indent="0">
                  <a:buNone/>
                </a:pPr>
                <a:r>
                  <a:rPr lang="en-US" dirty="0"/>
                  <a:t>We have SS</a:t>
                </a:r>
                <a:r>
                  <a:rPr lang="en-US" baseline="-25000" dirty="0"/>
                  <a:t>T</a:t>
                </a:r>
                <a:r>
                  <a:rPr lang="en-US" dirty="0"/>
                  <a:t> = </a:t>
                </a:r>
                <a:r>
                  <a:rPr lang="en-US" dirty="0" err="1"/>
                  <a:t>S</a:t>
                </a:r>
                <a:r>
                  <a:rPr lang="en-US" baseline="-25000" dirty="0" err="1"/>
                  <a:t>yy</a:t>
                </a:r>
                <a:r>
                  <a:rPr lang="en-US" dirty="0"/>
                  <a:t> = 1452 partitioned into SS</a:t>
                </a:r>
                <a:r>
                  <a:rPr lang="en-US" baseline="-25000" dirty="0"/>
                  <a:t>R</a:t>
                </a:r>
                <a:r>
                  <a:rPr lang="en-US" dirty="0"/>
                  <a:t> = </a:t>
                </a:r>
                <a14:m>
                  <m:oMath xmlns:m="http://schemas.openxmlformats.org/officeDocument/2006/math">
                    <m:acc>
                      <m:accPr>
                        <m:chr m:val="̂"/>
                        <m:ctrlPr>
                          <a:rPr lang="en-US" sz="2800" b="1" i="1" smtClean="0">
                            <a:solidFill>
                              <a:srgbClr val="0033CC"/>
                            </a:solidFill>
                            <a:latin typeface="Cambria Math"/>
                            <a:sym typeface="Symbol" panose="05050102010706020507" pitchFamily="18" charset="2"/>
                          </a:rPr>
                        </m:ctrlPr>
                      </m:accPr>
                      <m:e>
                        <m:r>
                          <m:rPr>
                            <m:nor/>
                          </m:rPr>
                          <a:rPr lang="en-US" sz="2800" b="1" dirty="0" smtClean="0">
                            <a:solidFill>
                              <a:srgbClr val="0033CC"/>
                            </a:solidFill>
                            <a:sym typeface="Symbol" panose="05050102010706020507" pitchFamily="18" charset="2"/>
                          </a:rPr>
                          <m:t></m:t>
                        </m:r>
                      </m:e>
                    </m:acc>
                  </m:oMath>
                </a14:m>
                <a:r>
                  <a:rPr lang="en-US" sz="2800" b="1" baseline="-25000" dirty="0">
                    <a:solidFill>
                      <a:srgbClr val="0033CC"/>
                    </a:solidFill>
                    <a:sym typeface="Symbol" panose="05050102010706020507" pitchFamily="18" charset="2"/>
                  </a:rPr>
                  <a:t>1</a:t>
                </a:r>
                <a:r>
                  <a:rPr lang="en-US" baseline="30000" dirty="0"/>
                  <a:t>2</a:t>
                </a:r>
                <a:r>
                  <a:rPr lang="en-US" dirty="0"/>
                  <a:t>S</a:t>
                </a:r>
                <a:r>
                  <a:rPr lang="en-US" baseline="-25000" dirty="0"/>
                  <a:t>xx</a:t>
                </a:r>
                <a:r>
                  <a:rPr lang="en-US" dirty="0"/>
                  <a:t> = 961 and SS</a:t>
                </a:r>
                <a:r>
                  <a:rPr lang="en-US" baseline="-25000" dirty="0"/>
                  <a:t>E</a:t>
                </a:r>
                <a:r>
                  <a:rPr lang="en-US" dirty="0"/>
                  <a:t> = SS</a:t>
                </a:r>
                <a:r>
                  <a:rPr lang="en-US" baseline="-25000" dirty="0"/>
                  <a:t>T</a:t>
                </a:r>
                <a:r>
                  <a:rPr lang="en-US" dirty="0"/>
                  <a:t> − SS</a:t>
                </a:r>
                <a:r>
                  <a:rPr lang="en-US" baseline="-25000" dirty="0"/>
                  <a:t>R</a:t>
                </a:r>
                <a:r>
                  <a:rPr lang="en-US" dirty="0"/>
                  <a:t> = </a:t>
                </a:r>
                <a:r>
                  <a:rPr lang="en-US"/>
                  <a:t>491.</a:t>
                </a:r>
                <a:endParaRPr lang="en-US" dirty="0"/>
              </a:p>
            </p:txBody>
          </p:sp>
        </mc:Choice>
        <mc:Fallback xmlns="">
          <p:sp>
            <p:nvSpPr>
              <p:cNvPr id="3" name="Content Placeholder 2">
                <a:extLst>
                  <a:ext uri="{FF2B5EF4-FFF2-40B4-BE49-F238E27FC236}">
                    <a16:creationId xmlns:a16="http://schemas.microsoft.com/office/drawing/2014/main" id="{2DC273E9-84D8-4F67-9A82-56DC3F35A69B}"/>
                  </a:ext>
                </a:extLst>
              </p:cNvPr>
              <p:cNvSpPr>
                <a:spLocks noGrp="1" noRot="1" noChangeAspect="1" noMove="1" noResize="1" noEditPoints="1" noAdjustHandles="1" noChangeArrowheads="1" noChangeShapeType="1" noTextEdit="1"/>
              </p:cNvSpPr>
              <p:nvPr>
                <p:ph idx="1"/>
              </p:nvPr>
            </p:nvSpPr>
            <p:spPr>
              <a:xfrm>
                <a:off x="838200" y="1121537"/>
                <a:ext cx="10515600" cy="4351338"/>
              </a:xfrm>
              <a:blipFill>
                <a:blip r:embed="rId2"/>
                <a:stretch>
                  <a:fillRect l="-1217" t="-2521" r="-115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xmlns="" id="{C7B19305-4CFB-43FE-BC1D-37F6A71E9DCD}"/>
              </a:ext>
            </a:extLst>
          </p:cNvPr>
          <p:cNvGraphicFramePr>
            <a:graphicFrameLocks noGrp="1"/>
          </p:cNvGraphicFramePr>
          <p:nvPr>
            <p:extLst>
              <p:ext uri="{D42A27DB-BD31-4B8C-83A1-F6EECF244321}">
                <p14:modId xmlns:p14="http://schemas.microsoft.com/office/powerpoint/2010/main" val="3058639277"/>
              </p:ext>
            </p:extLst>
          </p:nvPr>
        </p:nvGraphicFramePr>
        <p:xfrm>
          <a:off x="1380235" y="2789206"/>
          <a:ext cx="9431530" cy="2413000"/>
        </p:xfrm>
        <a:graphic>
          <a:graphicData uri="http://schemas.openxmlformats.org/drawingml/2006/table">
            <a:tbl>
              <a:tblPr firstRow="1" bandRow="1">
                <a:tableStyleId>{8799B23B-EC83-4686-B30A-512413B5E67A}</a:tableStyleId>
              </a:tblPr>
              <a:tblGrid>
                <a:gridCol w="1784096">
                  <a:extLst>
                    <a:ext uri="{9D8B030D-6E8A-4147-A177-3AD203B41FA5}">
                      <a16:colId xmlns:a16="http://schemas.microsoft.com/office/drawing/2014/main" xmlns="" val="2107288465"/>
                    </a:ext>
                  </a:extLst>
                </a:gridCol>
                <a:gridCol w="1816608">
                  <a:extLst>
                    <a:ext uri="{9D8B030D-6E8A-4147-A177-3AD203B41FA5}">
                      <a16:colId xmlns:a16="http://schemas.microsoft.com/office/drawing/2014/main" xmlns="" val="1386323278"/>
                    </a:ext>
                  </a:extLst>
                </a:gridCol>
                <a:gridCol w="1914144">
                  <a:extLst>
                    <a:ext uri="{9D8B030D-6E8A-4147-A177-3AD203B41FA5}">
                      <a16:colId xmlns:a16="http://schemas.microsoft.com/office/drawing/2014/main" xmlns="" val="1170300189"/>
                    </a:ext>
                  </a:extLst>
                </a:gridCol>
                <a:gridCol w="2572512">
                  <a:extLst>
                    <a:ext uri="{9D8B030D-6E8A-4147-A177-3AD203B41FA5}">
                      <a16:colId xmlns:a16="http://schemas.microsoft.com/office/drawing/2014/main" xmlns="" val="4199092560"/>
                    </a:ext>
                  </a:extLst>
                </a:gridCol>
                <a:gridCol w="1344170">
                  <a:extLst>
                    <a:ext uri="{9D8B030D-6E8A-4147-A177-3AD203B41FA5}">
                      <a16:colId xmlns:a16="http://schemas.microsoft.com/office/drawing/2014/main" xmlns="" val="3971710659"/>
                    </a:ext>
                  </a:extLst>
                </a:gridCol>
              </a:tblGrid>
              <a:tr h="370840">
                <a:tc>
                  <a:txBody>
                    <a:bodyPr/>
                    <a:lstStyle/>
                    <a:p>
                      <a:pPr algn="ctr"/>
                      <a:r>
                        <a:rPr lang="en-US" sz="2200" dirty="0"/>
                        <a:t>Source</a:t>
                      </a:r>
                    </a:p>
                  </a:txBody>
                  <a:tcPr/>
                </a:tc>
                <a:tc>
                  <a:txBody>
                    <a:bodyPr/>
                    <a:lstStyle/>
                    <a:p>
                      <a:pPr algn="ctr"/>
                      <a:r>
                        <a:rPr lang="en-US" sz="2200" dirty="0"/>
                        <a:t>Sum of squares</a:t>
                      </a:r>
                    </a:p>
                  </a:txBody>
                  <a:tcPr/>
                </a:tc>
                <a:tc>
                  <a:txBody>
                    <a:bodyPr/>
                    <a:lstStyle/>
                    <a:p>
                      <a:pPr algn="ctr"/>
                      <a:r>
                        <a:rPr lang="en-US" sz="2200" dirty="0"/>
                        <a:t>Degrees of freedom</a:t>
                      </a:r>
                    </a:p>
                  </a:txBody>
                  <a:tcPr/>
                </a:tc>
                <a:tc>
                  <a:txBody>
                    <a:bodyPr/>
                    <a:lstStyle/>
                    <a:p>
                      <a:pPr algn="ctr"/>
                      <a:r>
                        <a:rPr lang="en-US" sz="2200" dirty="0"/>
                        <a:t>Mean squares</a:t>
                      </a:r>
                    </a:p>
                  </a:txBody>
                  <a:tcPr/>
                </a:tc>
                <a:tc>
                  <a:txBody>
                    <a:bodyPr/>
                    <a:lstStyle/>
                    <a:p>
                      <a:pPr algn="ctr"/>
                      <a:r>
                        <a:rPr lang="en-US" sz="2200" dirty="0"/>
                        <a:t>F</a:t>
                      </a:r>
                      <a:r>
                        <a:rPr lang="en-US" sz="2200" baseline="-25000" dirty="0"/>
                        <a:t>0</a:t>
                      </a:r>
                    </a:p>
                  </a:txBody>
                  <a:tcPr/>
                </a:tc>
                <a:extLst>
                  <a:ext uri="{0D108BD9-81ED-4DB2-BD59-A6C34878D82A}">
                    <a16:rowId xmlns:a16="http://schemas.microsoft.com/office/drawing/2014/main" xmlns="" val="2405206499"/>
                  </a:ext>
                </a:extLst>
              </a:tr>
              <a:tr h="370840">
                <a:tc>
                  <a:txBody>
                    <a:bodyPr/>
                    <a:lstStyle/>
                    <a:p>
                      <a:pPr algn="ctr"/>
                      <a:r>
                        <a:rPr lang="en-US" sz="1800" dirty="0"/>
                        <a:t>Regression</a:t>
                      </a:r>
                    </a:p>
                  </a:txBody>
                  <a:tcPr/>
                </a:tc>
                <a:tc>
                  <a:txBody>
                    <a:bodyPr/>
                    <a:lstStyle/>
                    <a:p>
                      <a:pPr algn="ctr"/>
                      <a:r>
                        <a:rPr lang="en-US" sz="1800" dirty="0"/>
                        <a:t>SS</a:t>
                      </a:r>
                      <a:r>
                        <a:rPr lang="en-US" sz="1800" baseline="-25000" dirty="0"/>
                        <a:t>R </a:t>
                      </a:r>
                      <a:r>
                        <a:rPr lang="en-US" sz="1800" dirty="0"/>
                        <a:t>= 961</a:t>
                      </a:r>
                    </a:p>
                  </a:txBody>
                  <a:tcPr/>
                </a:tc>
                <a:tc>
                  <a:txBody>
                    <a:bodyPr/>
                    <a:lstStyle/>
                    <a:p>
                      <a:pPr algn="ctr"/>
                      <a:r>
                        <a:rPr lang="en-US" sz="1800" dirty="0"/>
                        <a:t>1</a:t>
                      </a:r>
                    </a:p>
                  </a:txBody>
                  <a:tcPr/>
                </a:tc>
                <a:tc>
                  <a:txBody>
                    <a:bodyPr/>
                    <a:lstStyle/>
                    <a:p>
                      <a:pPr algn="ctr"/>
                      <a:r>
                        <a:rPr lang="en-US" sz="1800" dirty="0"/>
                        <a:t>MS</a:t>
                      </a:r>
                      <a:r>
                        <a:rPr lang="en-US" sz="1800" baseline="-25000" dirty="0"/>
                        <a:t>R</a:t>
                      </a:r>
                      <a:r>
                        <a:rPr lang="en-US" sz="1800" dirty="0"/>
                        <a:t> = SS</a:t>
                      </a:r>
                      <a:r>
                        <a:rPr lang="en-US" sz="1800" baseline="-25000" dirty="0"/>
                        <a:t>R</a:t>
                      </a:r>
                      <a:r>
                        <a:rPr lang="en-US" sz="1800" dirty="0"/>
                        <a:t>/1 = 961</a:t>
                      </a:r>
                    </a:p>
                  </a:txBody>
                  <a:tcPr/>
                </a:tc>
                <a:tc>
                  <a:txBody>
                    <a:bodyPr/>
                    <a:lstStyle/>
                    <a:p>
                      <a:pPr algn="ctr"/>
                      <a:r>
                        <a:rPr lang="en-US" sz="1800" dirty="0"/>
                        <a:t>MS</a:t>
                      </a:r>
                      <a:r>
                        <a:rPr lang="en-US" sz="1800" baseline="-25000" dirty="0"/>
                        <a:t>R</a:t>
                      </a:r>
                      <a:r>
                        <a:rPr lang="en-US" sz="1800" dirty="0"/>
                        <a:t>/MS</a:t>
                      </a:r>
                      <a:r>
                        <a:rPr lang="en-US" sz="1800" baseline="-25000" dirty="0"/>
                        <a:t>E</a:t>
                      </a:r>
                      <a:r>
                        <a:rPr lang="en-US" sz="1800" dirty="0"/>
                        <a:t> = 9.79</a:t>
                      </a:r>
                    </a:p>
                  </a:txBody>
                  <a:tcPr/>
                </a:tc>
                <a:extLst>
                  <a:ext uri="{0D108BD9-81ED-4DB2-BD59-A6C34878D82A}">
                    <a16:rowId xmlns:a16="http://schemas.microsoft.com/office/drawing/2014/main" xmlns="" val="3525137168"/>
                  </a:ext>
                </a:extLst>
              </a:tr>
              <a:tr h="370840">
                <a:tc>
                  <a:txBody>
                    <a:bodyPr/>
                    <a:lstStyle/>
                    <a:p>
                      <a:pPr algn="ctr"/>
                      <a:r>
                        <a:rPr lang="en-US" sz="1800" dirty="0"/>
                        <a:t>Error</a:t>
                      </a:r>
                    </a:p>
                  </a:txBody>
                  <a:tcPr/>
                </a:tc>
                <a:tc>
                  <a:txBody>
                    <a:bodyPr/>
                    <a:lstStyle/>
                    <a:p>
                      <a:pPr algn="ctr"/>
                      <a:r>
                        <a:rPr lang="en-US" sz="1800" dirty="0"/>
                        <a:t>SS</a:t>
                      </a:r>
                      <a:r>
                        <a:rPr lang="en-US" sz="1800" baseline="-25000" dirty="0"/>
                        <a:t>E</a:t>
                      </a:r>
                      <a:r>
                        <a:rPr lang="en-US" sz="1800" dirty="0"/>
                        <a:t> = 491</a:t>
                      </a:r>
                    </a:p>
                  </a:txBody>
                  <a:tcPr/>
                </a:tc>
                <a:tc>
                  <a:txBody>
                    <a:bodyPr/>
                    <a:lstStyle/>
                    <a:p>
                      <a:pPr algn="ctr"/>
                      <a:r>
                        <a:rPr lang="en-US" sz="1800" dirty="0"/>
                        <a:t>n - 2 = 5</a:t>
                      </a:r>
                    </a:p>
                  </a:txBody>
                  <a:tcPr/>
                </a:tc>
                <a:tc>
                  <a:txBody>
                    <a:bodyPr/>
                    <a:lstStyle/>
                    <a:p>
                      <a:pPr algn="ctr"/>
                      <a:r>
                        <a:rPr lang="en-US" sz="1800" dirty="0"/>
                        <a:t>MS</a:t>
                      </a:r>
                      <a:r>
                        <a:rPr lang="en-US" sz="1800" baseline="-25000" dirty="0"/>
                        <a:t>E</a:t>
                      </a:r>
                      <a:r>
                        <a:rPr lang="en-US" sz="1800" dirty="0"/>
                        <a:t> = SS</a:t>
                      </a:r>
                      <a:r>
                        <a:rPr lang="en-US" sz="1800" baseline="-25000" dirty="0"/>
                        <a:t>E</a:t>
                      </a:r>
                      <a:r>
                        <a:rPr lang="en-US" sz="1800" dirty="0"/>
                        <a:t>/(n-2) </a:t>
                      </a:r>
                    </a:p>
                    <a:p>
                      <a:pPr algn="ctr"/>
                      <a:r>
                        <a:rPr lang="en-US" sz="1800" dirty="0"/>
                        <a:t>= 98.2</a:t>
                      </a:r>
                    </a:p>
                  </a:txBody>
                  <a:tcPr/>
                </a:tc>
                <a:tc>
                  <a:txBody>
                    <a:bodyPr/>
                    <a:lstStyle/>
                    <a:p>
                      <a:pPr algn="ctr"/>
                      <a:endParaRPr lang="en-US" sz="1800" dirty="0"/>
                    </a:p>
                  </a:txBody>
                  <a:tcPr/>
                </a:tc>
                <a:extLst>
                  <a:ext uri="{0D108BD9-81ED-4DB2-BD59-A6C34878D82A}">
                    <a16:rowId xmlns:a16="http://schemas.microsoft.com/office/drawing/2014/main" xmlns="" val="83565233"/>
                  </a:ext>
                </a:extLst>
              </a:tr>
              <a:tr h="370840">
                <a:tc>
                  <a:txBody>
                    <a:bodyPr/>
                    <a:lstStyle/>
                    <a:p>
                      <a:pPr algn="ctr"/>
                      <a:r>
                        <a:rPr lang="en-US" sz="1800" dirty="0"/>
                        <a:t>Total</a:t>
                      </a:r>
                    </a:p>
                  </a:txBody>
                  <a:tcPr/>
                </a:tc>
                <a:tc>
                  <a:txBody>
                    <a:bodyPr/>
                    <a:lstStyle/>
                    <a:p>
                      <a:pPr algn="ctr"/>
                      <a:r>
                        <a:rPr lang="en-US" sz="1800" dirty="0"/>
                        <a:t>SS</a:t>
                      </a:r>
                      <a:r>
                        <a:rPr lang="en-US" sz="1800" baseline="-25000" dirty="0"/>
                        <a:t>T</a:t>
                      </a:r>
                      <a:r>
                        <a:rPr lang="en-US" sz="1800" dirty="0"/>
                        <a:t> = 1452</a:t>
                      </a:r>
                    </a:p>
                  </a:txBody>
                  <a:tcPr/>
                </a:tc>
                <a:tc>
                  <a:txBody>
                    <a:bodyPr/>
                    <a:lstStyle/>
                    <a:p>
                      <a:pPr algn="ctr"/>
                      <a:r>
                        <a:rPr lang="en-US" sz="1800" dirty="0"/>
                        <a:t>n -1 = 6</a:t>
                      </a:r>
                    </a:p>
                  </a:txBody>
                  <a:tcPr/>
                </a:tc>
                <a:tc>
                  <a:txBody>
                    <a:bodyPr/>
                    <a:lstStyle/>
                    <a:p>
                      <a:pPr algn="ctr"/>
                      <a:endParaRPr lang="en-US" sz="1800" dirty="0"/>
                    </a:p>
                  </a:txBody>
                  <a:tcPr/>
                </a:tc>
                <a:tc>
                  <a:txBody>
                    <a:bodyPr/>
                    <a:lstStyle/>
                    <a:p>
                      <a:pPr algn="ctr"/>
                      <a:endParaRPr lang="en-US" sz="1800" dirty="0"/>
                    </a:p>
                  </a:txBody>
                  <a:tcPr/>
                </a:tc>
                <a:extLst>
                  <a:ext uri="{0D108BD9-81ED-4DB2-BD59-A6C34878D82A}">
                    <a16:rowId xmlns:a16="http://schemas.microsoft.com/office/drawing/2014/main" xmlns="" val="2163392234"/>
                  </a:ext>
                </a:extLst>
              </a:tr>
            </a:tbl>
          </a:graphicData>
        </a:graphic>
      </p:graphicFrame>
    </p:spTree>
    <p:extLst>
      <p:ext uri="{BB962C8B-B14F-4D97-AF65-F5344CB8AC3E}">
        <p14:creationId xmlns:p14="http://schemas.microsoft.com/office/powerpoint/2010/main" val="926826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3E3B3-E578-400B-85D8-4149F676F0D3}"/>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xmlns="" id="{261331F9-9774-429A-844A-42D5E7CE9813}"/>
              </a:ext>
            </a:extLst>
          </p:cNvPr>
          <p:cNvSpPr>
            <a:spLocks noGrp="1"/>
          </p:cNvSpPr>
          <p:nvPr>
            <p:ph idx="1"/>
          </p:nvPr>
        </p:nvSpPr>
        <p:spPr>
          <a:xfrm>
            <a:off x="838200" y="1253331"/>
            <a:ext cx="10515600" cy="4351338"/>
          </a:xfrm>
        </p:spPr>
        <p:txBody>
          <a:bodyPr>
            <a:normAutofit/>
          </a:bodyPr>
          <a:lstStyle/>
          <a:p>
            <a:pPr marL="0" indent="0">
              <a:buNone/>
            </a:pPr>
            <a:r>
              <a:rPr lang="en-US">
                <a:solidFill>
                  <a:srgbClr val="C00000"/>
                </a:solidFill>
              </a:rPr>
              <a:t>3/</a:t>
            </a:r>
            <a:r>
              <a:rPr lang="en-US"/>
              <a:t> </a:t>
            </a:r>
            <a:r>
              <a:rPr lang="en-US" dirty="0"/>
              <a:t>(t-test on </a:t>
            </a:r>
            <a:r>
              <a:rPr lang="en-US"/>
              <a:t>the slope </a:t>
            </a:r>
            <a:r>
              <a:rPr lang="en-US">
                <a:solidFill>
                  <a:srgbClr val="C00000"/>
                </a:solidFill>
              </a:rPr>
              <a:t>β</a:t>
            </a:r>
            <a:r>
              <a:rPr lang="en-US" baseline="-25000">
                <a:solidFill>
                  <a:srgbClr val="C00000"/>
                </a:solidFill>
              </a:rPr>
              <a:t>1</a:t>
            </a:r>
            <a:r>
              <a:rPr lang="en-US"/>
              <a:t>) </a:t>
            </a:r>
            <a:r>
              <a:rPr lang="en-US" dirty="0"/>
              <a:t>Does the number of processed requests really depend on the size of data </a:t>
            </a:r>
            <a:r>
              <a:rPr lang="en-US"/>
              <a:t>sets?</a:t>
            </a:r>
            <a:endParaRPr lang="en-US" dirty="0"/>
          </a:p>
          <a:p>
            <a:pPr marL="0" indent="0">
              <a:buNone/>
            </a:pPr>
            <a:r>
              <a:rPr lang="en-US" dirty="0"/>
              <a:t>We wish to test </a:t>
            </a:r>
          </a:p>
          <a:p>
            <a:pPr marL="0" indent="0">
              <a:buNone/>
            </a:pPr>
            <a:r>
              <a:rPr lang="en-US" dirty="0"/>
              <a:t>H</a:t>
            </a:r>
            <a:r>
              <a:rPr lang="en-US" baseline="-25000" dirty="0"/>
              <a:t>0</a:t>
            </a:r>
            <a:r>
              <a:rPr lang="en-US" dirty="0"/>
              <a:t> : β</a:t>
            </a:r>
            <a:r>
              <a:rPr lang="en-US" baseline="-25000" dirty="0"/>
              <a:t>1</a:t>
            </a:r>
            <a:r>
              <a:rPr lang="en-US" dirty="0"/>
              <a:t> = 0, H</a:t>
            </a:r>
            <a:r>
              <a:rPr lang="en-US" baseline="-25000" dirty="0"/>
              <a:t>1</a:t>
            </a:r>
            <a:r>
              <a:rPr lang="en-US" dirty="0"/>
              <a:t> : β</a:t>
            </a:r>
            <a:r>
              <a:rPr lang="en-US" baseline="-25000" dirty="0"/>
              <a:t>1</a:t>
            </a:r>
            <a:r>
              <a:rPr lang="en-US" dirty="0"/>
              <a:t> </a:t>
            </a:r>
            <a:r>
              <a:rPr lang="en-US" dirty="0">
                <a:sym typeface="Symbol" panose="05050102010706020507" pitchFamily="18" charset="2"/>
              </a:rPr>
              <a:t></a:t>
            </a:r>
            <a:r>
              <a:rPr lang="en-US" dirty="0"/>
              <a:t> 0</a:t>
            </a:r>
          </a:p>
          <a:p>
            <a:pPr marL="0" indent="0">
              <a:buNone/>
            </a:pPr>
            <a:r>
              <a:rPr lang="en-US"/>
              <a:t>T-statistic:</a:t>
            </a:r>
          </a:p>
          <a:p>
            <a:pPr marL="0" indent="0">
              <a:buNone/>
            </a:pPr>
            <a:endParaRPr lang="en-US" dirty="0"/>
          </a:p>
          <a:p>
            <a:pPr marL="0" indent="0">
              <a:buNone/>
            </a:pPr>
            <a:r>
              <a:rPr lang="en-US">
                <a:sym typeface="Wingdings" panose="05000000000000000000" pitchFamily="2" charset="2"/>
              </a:rPr>
              <a:t>Use</a:t>
            </a:r>
            <a:r>
              <a:rPr lang="en-US">
                <a:solidFill>
                  <a:srgbClr val="0033CC"/>
                </a:solidFill>
                <a:sym typeface="Symbol" panose="05050102010706020507" pitchFamily="18" charset="2"/>
              </a:rPr>
              <a:t> </a:t>
            </a:r>
            <a:r>
              <a:rPr lang="en-US">
                <a:sym typeface="Symbol" panose="05050102010706020507" pitchFamily="18" charset="2"/>
              </a:rPr>
              <a:t> = 0.05,</a:t>
            </a:r>
            <a:r>
              <a:rPr lang="en-US">
                <a:solidFill>
                  <a:srgbClr val="0000FF"/>
                </a:solidFill>
                <a:sym typeface="Symbol" panose="05050102010706020507" pitchFamily="18" charset="2"/>
              </a:rPr>
              <a:t> </a:t>
            </a:r>
            <a:r>
              <a:rPr lang="en-US">
                <a:solidFill>
                  <a:srgbClr val="0000FF"/>
                </a:solidFill>
                <a:sym typeface="Wingdings" panose="05000000000000000000" pitchFamily="2" charset="2"/>
              </a:rPr>
              <a:t> 3.13 = |t</a:t>
            </a:r>
            <a:r>
              <a:rPr lang="en-US" baseline="-25000">
                <a:solidFill>
                  <a:srgbClr val="0000FF"/>
                </a:solidFill>
                <a:sym typeface="Wingdings" panose="05000000000000000000" pitchFamily="2" charset="2"/>
              </a:rPr>
              <a:t>0</a:t>
            </a:r>
            <a:r>
              <a:rPr lang="en-US">
                <a:solidFill>
                  <a:srgbClr val="0000FF"/>
                </a:solidFill>
                <a:sym typeface="Wingdings" panose="05000000000000000000" pitchFamily="2" charset="2"/>
              </a:rPr>
              <a:t>| &gt; t</a:t>
            </a:r>
            <a:r>
              <a:rPr lang="en-US" baseline="-25000">
                <a:solidFill>
                  <a:srgbClr val="0000FF"/>
                </a:solidFill>
                <a:sym typeface="Symbol" panose="05050102010706020507" pitchFamily="18" charset="2"/>
              </a:rPr>
              <a:t>/2,n-2</a:t>
            </a:r>
            <a:r>
              <a:rPr lang="en-US">
                <a:solidFill>
                  <a:srgbClr val="0000FF"/>
                </a:solidFill>
                <a:sym typeface="Symbol" panose="05050102010706020507" pitchFamily="18" charset="2"/>
              </a:rPr>
              <a:t> = t</a:t>
            </a:r>
            <a:r>
              <a:rPr lang="en-US" baseline="-25000">
                <a:solidFill>
                  <a:srgbClr val="0000FF"/>
                </a:solidFill>
                <a:sym typeface="Symbol" panose="05050102010706020507" pitchFamily="18" charset="2"/>
              </a:rPr>
              <a:t>0.025,5</a:t>
            </a:r>
            <a:r>
              <a:rPr lang="en-US">
                <a:solidFill>
                  <a:srgbClr val="0000FF"/>
                </a:solidFill>
                <a:sym typeface="Symbol" panose="05050102010706020507" pitchFamily="18" charset="2"/>
              </a:rPr>
              <a:t> = 2.571 </a:t>
            </a:r>
            <a:r>
              <a:rPr lang="en-US">
                <a:solidFill>
                  <a:srgbClr val="0000FF"/>
                </a:solidFill>
                <a:sym typeface="Wingdings" panose="05000000000000000000" pitchFamily="2" charset="2"/>
              </a:rPr>
              <a:t> Reject H</a:t>
            </a:r>
            <a:r>
              <a:rPr lang="en-US" baseline="-25000">
                <a:solidFill>
                  <a:srgbClr val="0000FF"/>
                </a:solidFill>
                <a:sym typeface="Wingdings" panose="05000000000000000000" pitchFamily="2" charset="2"/>
              </a:rPr>
              <a:t>0</a:t>
            </a:r>
            <a:r>
              <a:rPr lang="en-US">
                <a:solidFill>
                  <a:srgbClr val="0000FF"/>
                </a:solidFill>
                <a:sym typeface="Wingdings" panose="05000000000000000000" pitchFamily="2" charset="2"/>
              </a:rPr>
              <a:t> at the 0.05 level of significance</a:t>
            </a:r>
            <a:endParaRPr lang="en-US" dirty="0">
              <a:solidFill>
                <a:srgbClr val="0000FF"/>
              </a:solidFill>
            </a:endParaRPr>
          </a:p>
        </p:txBody>
      </p:sp>
      <p:graphicFrame>
        <p:nvGraphicFramePr>
          <p:cNvPr id="4" name="Object 3">
            <a:extLst>
              <a:ext uri="{FF2B5EF4-FFF2-40B4-BE49-F238E27FC236}">
                <a16:creationId xmlns:a16="http://schemas.microsoft.com/office/drawing/2014/main" xmlns="" id="{37AA847C-63C9-47C7-8AF4-1D0639EFB1E9}"/>
              </a:ext>
            </a:extLst>
          </p:cNvPr>
          <p:cNvGraphicFramePr>
            <a:graphicFrameLocks noChangeAspect="1"/>
          </p:cNvGraphicFramePr>
          <p:nvPr>
            <p:extLst>
              <p:ext uri="{D42A27DB-BD31-4B8C-83A1-F6EECF244321}">
                <p14:modId xmlns:p14="http://schemas.microsoft.com/office/powerpoint/2010/main" val="3267540362"/>
              </p:ext>
            </p:extLst>
          </p:nvPr>
        </p:nvGraphicFramePr>
        <p:xfrm>
          <a:off x="3893255" y="2973510"/>
          <a:ext cx="4405489" cy="1119736"/>
        </p:xfrm>
        <a:graphic>
          <a:graphicData uri="http://schemas.openxmlformats.org/presentationml/2006/ole">
            <mc:AlternateContent xmlns:mc="http://schemas.openxmlformats.org/markup-compatibility/2006">
              <mc:Choice xmlns:v="urn:schemas-microsoft-com:vml" Requires="v">
                <p:oleObj spid="_x0000_s4109" name="Equation" r:id="rId4" imgW="2197080" imgH="558720" progId="Equation.DSMT4">
                  <p:embed/>
                </p:oleObj>
              </mc:Choice>
              <mc:Fallback>
                <p:oleObj name="Equation" r:id="rId4" imgW="2197080" imgH="558720" progId="Equation.DSMT4">
                  <p:embed/>
                  <p:pic>
                    <p:nvPicPr>
                      <p:cNvPr id="0" name=""/>
                      <p:cNvPicPr/>
                      <p:nvPr/>
                    </p:nvPicPr>
                    <p:blipFill>
                      <a:blip r:embed="rId5"/>
                      <a:stretch>
                        <a:fillRect/>
                      </a:stretch>
                    </p:blipFill>
                    <p:spPr>
                      <a:xfrm>
                        <a:off x="3893255" y="2973510"/>
                        <a:ext cx="4405489" cy="1119736"/>
                      </a:xfrm>
                      <a:prstGeom prst="rect">
                        <a:avLst/>
                      </a:prstGeom>
                    </p:spPr>
                  </p:pic>
                </p:oleObj>
              </mc:Fallback>
            </mc:AlternateContent>
          </a:graphicData>
        </a:graphic>
      </p:graphicFrame>
    </p:spTree>
    <p:extLst>
      <p:ext uri="{BB962C8B-B14F-4D97-AF65-F5344CB8AC3E}">
        <p14:creationId xmlns:p14="http://schemas.microsoft.com/office/powerpoint/2010/main" val="3707013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98A91-6EAD-4058-AA6A-616A10EE4AAA}"/>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xmlns="" id="{FA00CFEB-8562-4069-9701-BB7633FEA007}"/>
              </a:ext>
            </a:extLst>
          </p:cNvPr>
          <p:cNvSpPr>
            <a:spLocks noGrp="1"/>
          </p:cNvSpPr>
          <p:nvPr>
            <p:ph idx="1"/>
          </p:nvPr>
        </p:nvSpPr>
        <p:spPr/>
        <p:txBody>
          <a:bodyPr>
            <a:normAutofit/>
          </a:bodyPr>
          <a:lstStyle/>
          <a:p>
            <a:pPr marL="0" indent="0">
              <a:buNone/>
            </a:pPr>
            <a:r>
              <a:rPr lang="en-US">
                <a:solidFill>
                  <a:srgbClr val="C00000"/>
                </a:solidFill>
              </a:rPr>
              <a:t>4/</a:t>
            </a:r>
            <a:r>
              <a:rPr lang="en-US"/>
              <a:t> ANOVA F-test</a:t>
            </a:r>
          </a:p>
          <a:p>
            <a:pPr marL="0" indent="0">
              <a:buNone/>
            </a:pPr>
            <a:r>
              <a:rPr lang="en-US"/>
              <a:t>A similar result is suggested by the F-test. </a:t>
            </a:r>
          </a:p>
          <a:p>
            <a:pPr marL="0" indent="0">
              <a:buNone/>
            </a:pPr>
            <a:r>
              <a:rPr lang="en-US"/>
              <a:t>f</a:t>
            </a:r>
            <a:r>
              <a:rPr lang="en-US" baseline="-25000"/>
              <a:t>0</a:t>
            </a:r>
            <a:r>
              <a:rPr lang="en-US"/>
              <a:t> = </a:t>
            </a:r>
            <a:r>
              <a:rPr lang="en-US" sz="2800"/>
              <a:t>MS</a:t>
            </a:r>
            <a:r>
              <a:rPr lang="en-US" sz="2800" baseline="-25000"/>
              <a:t>R</a:t>
            </a:r>
            <a:r>
              <a:rPr lang="en-US" sz="2800"/>
              <a:t>/MS</a:t>
            </a:r>
            <a:r>
              <a:rPr lang="en-US" sz="2800" baseline="-25000"/>
              <a:t>E</a:t>
            </a:r>
            <a:r>
              <a:rPr lang="en-US" sz="2800"/>
              <a:t> = 9.79</a:t>
            </a:r>
          </a:p>
          <a:p>
            <a:pPr marL="0" indent="0">
              <a:buNone/>
            </a:pPr>
            <a:r>
              <a:rPr lang="en-US" sz="2800">
                <a:solidFill>
                  <a:srgbClr val="3333FF"/>
                </a:solidFill>
                <a:sym typeface="Wingdings" panose="05000000000000000000" pitchFamily="2" charset="2"/>
              </a:rPr>
              <a:t>9.79 = </a:t>
            </a:r>
            <a:r>
              <a:rPr lang="en-US" sz="2800">
                <a:solidFill>
                  <a:srgbClr val="3333FF"/>
                </a:solidFill>
              </a:rPr>
              <a:t>f</a:t>
            </a:r>
            <a:r>
              <a:rPr lang="en-US" sz="2800" baseline="-25000">
                <a:solidFill>
                  <a:srgbClr val="3333FF"/>
                </a:solidFill>
              </a:rPr>
              <a:t>0</a:t>
            </a:r>
            <a:r>
              <a:rPr lang="en-US" sz="2800">
                <a:solidFill>
                  <a:srgbClr val="3333FF"/>
                </a:solidFill>
              </a:rPr>
              <a:t> &gt; f</a:t>
            </a:r>
            <a:r>
              <a:rPr lang="en-US" sz="2800" baseline="-25000">
                <a:solidFill>
                  <a:srgbClr val="3333FF"/>
                </a:solidFill>
                <a:sym typeface="Symbol" panose="05050102010706020507" pitchFamily="18" charset="2"/>
              </a:rPr>
              <a:t></a:t>
            </a:r>
            <a:r>
              <a:rPr lang="en-US" sz="2800" baseline="-25000">
                <a:solidFill>
                  <a:srgbClr val="3333FF"/>
                </a:solidFill>
              </a:rPr>
              <a:t>,1,n - 2</a:t>
            </a:r>
            <a:r>
              <a:rPr lang="en-US" sz="2800">
                <a:solidFill>
                  <a:srgbClr val="3333FF"/>
                </a:solidFill>
              </a:rPr>
              <a:t> = f</a:t>
            </a:r>
            <a:r>
              <a:rPr lang="en-US" sz="2800" baseline="-25000">
                <a:solidFill>
                  <a:srgbClr val="3333FF"/>
                </a:solidFill>
                <a:sym typeface="Symbol" panose="05050102010706020507" pitchFamily="18" charset="2"/>
              </a:rPr>
              <a:t>0.05</a:t>
            </a:r>
            <a:r>
              <a:rPr lang="en-US" sz="2800" baseline="-25000">
                <a:solidFill>
                  <a:srgbClr val="3333FF"/>
                </a:solidFill>
              </a:rPr>
              <a:t>,1,5</a:t>
            </a:r>
            <a:r>
              <a:rPr lang="en-US" sz="2800">
                <a:solidFill>
                  <a:srgbClr val="3333FF"/>
                </a:solidFill>
              </a:rPr>
              <a:t> = 6.61 </a:t>
            </a:r>
            <a:r>
              <a:rPr lang="en-US" sz="2800">
                <a:solidFill>
                  <a:srgbClr val="3333FF"/>
                </a:solidFill>
                <a:sym typeface="Wingdings" panose="05000000000000000000" pitchFamily="2" charset="2"/>
              </a:rPr>
              <a:t> Reject </a:t>
            </a:r>
            <a:r>
              <a:rPr lang="en-US" sz="2800">
                <a:solidFill>
                  <a:srgbClr val="C00000"/>
                </a:solidFill>
              </a:rPr>
              <a:t>H</a:t>
            </a:r>
            <a:r>
              <a:rPr lang="en-US" sz="2800" baseline="-25000">
                <a:solidFill>
                  <a:srgbClr val="C00000"/>
                </a:solidFill>
              </a:rPr>
              <a:t>0</a:t>
            </a:r>
            <a:r>
              <a:rPr lang="en-US" sz="2800">
                <a:solidFill>
                  <a:srgbClr val="C00000"/>
                </a:solidFill>
              </a:rPr>
              <a:t>: </a:t>
            </a:r>
            <a:r>
              <a:rPr lang="en-US" sz="2800">
                <a:solidFill>
                  <a:srgbClr val="C00000"/>
                </a:solidFill>
                <a:sym typeface="Symbol" panose="05050102010706020507" pitchFamily="18" charset="2"/>
              </a:rPr>
              <a:t></a:t>
            </a:r>
            <a:r>
              <a:rPr lang="en-US" sz="2800" baseline="-25000">
                <a:solidFill>
                  <a:srgbClr val="C00000"/>
                </a:solidFill>
                <a:sym typeface="Symbol" panose="05050102010706020507" pitchFamily="18" charset="2"/>
              </a:rPr>
              <a:t>1</a:t>
            </a:r>
            <a:r>
              <a:rPr lang="en-US" sz="2800">
                <a:solidFill>
                  <a:srgbClr val="C00000"/>
                </a:solidFill>
                <a:sym typeface="Symbol" panose="05050102010706020507" pitchFamily="18" charset="2"/>
              </a:rPr>
              <a:t> = 0</a:t>
            </a:r>
            <a:r>
              <a:rPr lang="en-US" sz="2800">
                <a:solidFill>
                  <a:srgbClr val="3333FF"/>
                </a:solidFill>
                <a:sym typeface="Wingdings" panose="05000000000000000000" pitchFamily="2" charset="2"/>
              </a:rPr>
              <a:t> at the 0.05 level of significance</a:t>
            </a:r>
            <a:endParaRPr lang="en-US">
              <a:solidFill>
                <a:srgbClr val="3333FF"/>
              </a:solidFill>
            </a:endParaRPr>
          </a:p>
          <a:p>
            <a:pPr marL="0" indent="0">
              <a:buNone/>
            </a:pPr>
            <a:r>
              <a:rPr lang="en-US">
                <a:solidFill>
                  <a:srgbClr val="C00000"/>
                </a:solidFill>
              </a:rPr>
              <a:t>5/</a:t>
            </a:r>
            <a:r>
              <a:rPr lang="en-US"/>
              <a:t> R</a:t>
            </a:r>
            <a:r>
              <a:rPr lang="en-US" baseline="30000"/>
              <a:t>2</a:t>
            </a:r>
            <a:r>
              <a:rPr lang="en-US"/>
              <a:t> (R-square)</a:t>
            </a:r>
          </a:p>
          <a:p>
            <a:pPr marL="0" indent="0">
              <a:buNone/>
            </a:pPr>
            <a:r>
              <a:rPr lang="en-US"/>
              <a:t>R</a:t>
            </a:r>
            <a:r>
              <a:rPr lang="en-US" baseline="30000"/>
              <a:t>2</a:t>
            </a:r>
            <a:r>
              <a:rPr lang="en-US"/>
              <a:t> = SS</a:t>
            </a:r>
            <a:r>
              <a:rPr lang="en-US" baseline="-25000"/>
              <a:t>R</a:t>
            </a:r>
            <a:r>
              <a:rPr lang="en-US"/>
              <a:t>/SS</a:t>
            </a:r>
            <a:r>
              <a:rPr lang="en-US" baseline="-25000"/>
              <a:t>T</a:t>
            </a:r>
            <a:r>
              <a:rPr lang="en-US"/>
              <a:t> = 961/1452 = 0.6619</a:t>
            </a:r>
          </a:p>
          <a:p>
            <a:pPr marL="0" indent="0">
              <a:buNone/>
            </a:pPr>
            <a:r>
              <a:rPr lang="en-US">
                <a:sym typeface="Wingdings" panose="05000000000000000000" pitchFamily="2" charset="2"/>
              </a:rPr>
              <a:t> </a:t>
            </a:r>
            <a:r>
              <a:rPr lang="en-US"/>
              <a:t>66.19% of the total variation of the number of processed requests is explained by sizes of data sets only.</a:t>
            </a:r>
          </a:p>
        </p:txBody>
      </p:sp>
    </p:spTree>
    <p:extLst>
      <p:ext uri="{BB962C8B-B14F-4D97-AF65-F5344CB8AC3E}">
        <p14:creationId xmlns:p14="http://schemas.microsoft.com/office/powerpoint/2010/main" val="4291361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77731-4643-4E82-BDFB-99D7CDF2F7BF}"/>
              </a:ext>
            </a:extLst>
          </p:cNvPr>
          <p:cNvSpPr>
            <a:spLocks noGrp="1"/>
          </p:cNvSpPr>
          <p:nvPr>
            <p:ph type="title"/>
          </p:nvPr>
        </p:nvSpPr>
        <p:spPr/>
        <p:txBody>
          <a:bodyPr/>
          <a:lstStyle/>
          <a:p>
            <a:r>
              <a:rPr lang="en-US"/>
              <a:t>Example (cont.)</a:t>
            </a:r>
          </a:p>
        </p:txBody>
      </p:sp>
      <p:sp>
        <p:nvSpPr>
          <p:cNvPr id="3" name="Content Placeholder 2">
            <a:extLst>
              <a:ext uri="{FF2B5EF4-FFF2-40B4-BE49-F238E27FC236}">
                <a16:creationId xmlns:a16="http://schemas.microsoft.com/office/drawing/2014/main" xmlns="" id="{727698E7-257C-43EE-B5D4-80DBC359956D}"/>
              </a:ext>
            </a:extLst>
          </p:cNvPr>
          <p:cNvSpPr>
            <a:spLocks noGrp="1"/>
          </p:cNvSpPr>
          <p:nvPr>
            <p:ph idx="1"/>
          </p:nvPr>
        </p:nvSpPr>
        <p:spPr/>
        <p:txBody>
          <a:bodyPr/>
          <a:lstStyle/>
          <a:p>
            <a:pPr marL="0" indent="0">
              <a:buNone/>
            </a:pPr>
            <a:r>
              <a:rPr lang="en-US">
                <a:solidFill>
                  <a:srgbClr val="C00000"/>
                </a:solidFill>
              </a:rPr>
              <a:t>6/</a:t>
            </a:r>
            <a:r>
              <a:rPr lang="en-US"/>
              <a:t> t-test on correlation</a:t>
            </a:r>
          </a:p>
          <a:p>
            <a:pPr marL="0" indent="0">
              <a:buNone/>
            </a:pPr>
            <a:endParaRPr lang="en-US"/>
          </a:p>
        </p:txBody>
      </p:sp>
      <p:pic>
        <p:nvPicPr>
          <p:cNvPr id="4" name="Picture 3">
            <a:extLst>
              <a:ext uri="{FF2B5EF4-FFF2-40B4-BE49-F238E27FC236}">
                <a16:creationId xmlns:a16="http://schemas.microsoft.com/office/drawing/2014/main" xmlns="" id="{BAD167F0-B395-444E-B09A-4CDC0062B921}"/>
              </a:ext>
            </a:extLst>
          </p:cNvPr>
          <p:cNvPicPr>
            <a:picLocks noChangeAspect="1"/>
          </p:cNvPicPr>
          <p:nvPr/>
        </p:nvPicPr>
        <p:blipFill>
          <a:blip r:embed="rId2"/>
          <a:stretch>
            <a:fillRect/>
          </a:stretch>
        </p:blipFill>
        <p:spPr>
          <a:xfrm>
            <a:off x="1478044" y="2171700"/>
            <a:ext cx="2914650" cy="1257300"/>
          </a:xfrm>
          <a:prstGeom prst="rect">
            <a:avLst/>
          </a:prstGeom>
          <a:ln>
            <a:solidFill>
              <a:srgbClr val="FF0000"/>
            </a:solidFill>
          </a:ln>
        </p:spPr>
      </p:pic>
      <p:pic>
        <p:nvPicPr>
          <p:cNvPr id="5" name="Picture 4">
            <a:extLst>
              <a:ext uri="{FF2B5EF4-FFF2-40B4-BE49-F238E27FC236}">
                <a16:creationId xmlns:a16="http://schemas.microsoft.com/office/drawing/2014/main" xmlns="" id="{4A778213-FCFE-4933-8008-7F578B596E4A}"/>
              </a:ext>
            </a:extLst>
          </p:cNvPr>
          <p:cNvPicPr>
            <a:picLocks noChangeAspect="1"/>
          </p:cNvPicPr>
          <p:nvPr/>
        </p:nvPicPr>
        <p:blipFill>
          <a:blip r:embed="rId3"/>
          <a:stretch>
            <a:fillRect/>
          </a:stretch>
        </p:blipFill>
        <p:spPr>
          <a:xfrm>
            <a:off x="5063041" y="1597025"/>
            <a:ext cx="5472533" cy="1419849"/>
          </a:xfrm>
          <a:prstGeom prst="rect">
            <a:avLst/>
          </a:prstGeom>
          <a:solidFill>
            <a:schemeClr val="bg1">
              <a:lumMod val="85000"/>
            </a:schemeClr>
          </a:solidFill>
          <a:ln>
            <a:solidFill>
              <a:srgbClr val="FFC000"/>
            </a:solidFill>
          </a:ln>
        </p:spPr>
      </p:pic>
      <p:pic>
        <p:nvPicPr>
          <p:cNvPr id="6" name="Picture 5">
            <a:extLst>
              <a:ext uri="{FF2B5EF4-FFF2-40B4-BE49-F238E27FC236}">
                <a16:creationId xmlns:a16="http://schemas.microsoft.com/office/drawing/2014/main" xmlns="" id="{2192234C-8B9F-4E0F-AF97-A305A006B33D}"/>
              </a:ext>
            </a:extLst>
          </p:cNvPr>
          <p:cNvPicPr>
            <a:picLocks noChangeAspect="1"/>
          </p:cNvPicPr>
          <p:nvPr/>
        </p:nvPicPr>
        <p:blipFill>
          <a:blip r:embed="rId4"/>
          <a:stretch>
            <a:fillRect/>
          </a:stretch>
        </p:blipFill>
        <p:spPr>
          <a:xfrm>
            <a:off x="5630109" y="3016874"/>
            <a:ext cx="4486275" cy="1181100"/>
          </a:xfrm>
          <a:prstGeom prst="rect">
            <a:avLst/>
          </a:prstGeom>
          <a:ln>
            <a:solidFill>
              <a:schemeClr val="accent2">
                <a:lumMod val="50000"/>
              </a:schemeClr>
            </a:solidFill>
          </a:ln>
        </p:spPr>
      </p:pic>
      <p:sp>
        <p:nvSpPr>
          <p:cNvPr id="10" name="TextBox 9">
            <a:extLst>
              <a:ext uri="{FF2B5EF4-FFF2-40B4-BE49-F238E27FC236}">
                <a16:creationId xmlns:a16="http://schemas.microsoft.com/office/drawing/2014/main" xmlns="" id="{71CED2E1-AE42-4E7C-A0FF-63BC865C62E6}"/>
              </a:ext>
            </a:extLst>
          </p:cNvPr>
          <p:cNvSpPr txBox="1"/>
          <p:nvPr/>
        </p:nvSpPr>
        <p:spPr>
          <a:xfrm>
            <a:off x="1376444" y="3841127"/>
            <a:ext cx="6405921" cy="1077218"/>
          </a:xfrm>
          <a:prstGeom prst="rect">
            <a:avLst/>
          </a:prstGeom>
          <a:noFill/>
        </p:spPr>
        <p:txBody>
          <a:bodyPr wrap="none" rtlCol="0">
            <a:spAutoFit/>
          </a:bodyPr>
          <a:lstStyle/>
          <a:p>
            <a:r>
              <a:rPr lang="en-US" sz="3200"/>
              <a:t>t</a:t>
            </a:r>
            <a:r>
              <a:rPr lang="en-US" sz="3200" baseline="-25000"/>
              <a:t>0</a:t>
            </a:r>
            <a:r>
              <a:rPr lang="en-US" sz="3200"/>
              <a:t> = -3.13</a:t>
            </a:r>
          </a:p>
          <a:p>
            <a:r>
              <a:rPr lang="en-US" sz="3200">
                <a:sym typeface="Wingdings" panose="05000000000000000000" pitchFamily="2" charset="2"/>
              </a:rPr>
              <a:t> </a:t>
            </a:r>
            <a:r>
              <a:rPr lang="en-US" sz="3000">
                <a:solidFill>
                  <a:srgbClr val="C00000"/>
                </a:solidFill>
                <a:sym typeface="Wingdings" panose="05000000000000000000" pitchFamily="2" charset="2"/>
              </a:rPr>
              <a:t>Reject H</a:t>
            </a:r>
            <a:r>
              <a:rPr lang="en-US" sz="3000" baseline="-25000">
                <a:solidFill>
                  <a:srgbClr val="C00000"/>
                </a:solidFill>
                <a:sym typeface="Wingdings" panose="05000000000000000000" pitchFamily="2" charset="2"/>
              </a:rPr>
              <a:t>0</a:t>
            </a:r>
            <a:r>
              <a:rPr lang="en-US" sz="3000">
                <a:solidFill>
                  <a:srgbClr val="C00000"/>
                </a:solidFill>
                <a:sym typeface="Wingdings" panose="05000000000000000000" pitchFamily="2" charset="2"/>
              </a:rPr>
              <a:t>:</a:t>
            </a:r>
            <a:r>
              <a:rPr lang="en-US" sz="3000">
                <a:solidFill>
                  <a:srgbClr val="C00000"/>
                </a:solidFill>
              </a:rPr>
              <a:t> </a:t>
            </a:r>
            <a:r>
              <a:rPr lang="en-US" sz="2800">
                <a:solidFill>
                  <a:srgbClr val="C00000"/>
                </a:solidFill>
                <a:sym typeface="Symbol" panose="05050102010706020507" pitchFamily="18" charset="2"/>
              </a:rPr>
              <a:t> = </a:t>
            </a:r>
            <a:r>
              <a:rPr lang="en-US" sz="2800">
                <a:solidFill>
                  <a:srgbClr val="C00000"/>
                </a:solidFill>
              </a:rPr>
              <a:t>0 </a:t>
            </a:r>
            <a:r>
              <a:rPr lang="en-US" sz="3000">
                <a:solidFill>
                  <a:srgbClr val="C00000"/>
                </a:solidFill>
                <a:sym typeface="Wingdings" panose="05000000000000000000" pitchFamily="2" charset="2"/>
              </a:rPr>
              <a:t>at the 0.05 level </a:t>
            </a:r>
            <a:r>
              <a:rPr lang="en-US" sz="3200"/>
              <a:t> </a:t>
            </a:r>
          </a:p>
        </p:txBody>
      </p:sp>
      <p:sp>
        <p:nvSpPr>
          <p:cNvPr id="11" name="TextBox 10">
            <a:extLst>
              <a:ext uri="{FF2B5EF4-FFF2-40B4-BE49-F238E27FC236}">
                <a16:creationId xmlns:a16="http://schemas.microsoft.com/office/drawing/2014/main" xmlns="" id="{36850969-0C16-4A68-A56A-148CFE182716}"/>
              </a:ext>
            </a:extLst>
          </p:cNvPr>
          <p:cNvSpPr txBox="1"/>
          <p:nvPr/>
        </p:nvSpPr>
        <p:spPr>
          <a:xfrm>
            <a:off x="3073400" y="5099639"/>
            <a:ext cx="3433953" cy="461665"/>
          </a:xfrm>
          <a:prstGeom prst="rect">
            <a:avLst/>
          </a:prstGeom>
          <a:noFill/>
        </p:spPr>
        <p:txBody>
          <a:bodyPr wrap="none" rtlCol="0">
            <a:spAutoFit/>
          </a:bodyPr>
          <a:lstStyle/>
          <a:p>
            <a:r>
              <a:rPr lang="en-US" sz="2400">
                <a:sym typeface="Symbol" panose="05050102010706020507" pitchFamily="18" charset="2"/>
              </a:rPr>
              <a:t>: </a:t>
            </a:r>
            <a:r>
              <a:rPr lang="en-US" sz="2400" i="1">
                <a:sym typeface="Symbol" panose="05050102010706020507" pitchFamily="18" charset="2"/>
              </a:rPr>
              <a:t>c</a:t>
            </a:r>
            <a:r>
              <a:rPr lang="en-US" sz="2400" i="1"/>
              <a:t>orrelation coefficient</a:t>
            </a:r>
            <a:endParaRPr lang="en-US" sz="2400"/>
          </a:p>
        </p:txBody>
      </p:sp>
    </p:spTree>
    <p:extLst>
      <p:ext uri="{BB962C8B-B14F-4D97-AF65-F5344CB8AC3E}">
        <p14:creationId xmlns:p14="http://schemas.microsoft.com/office/powerpoint/2010/main" val="255477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933A2AB-AA81-4F71-B0EF-09B2173B87B2}"/>
              </a:ext>
            </a:extLst>
          </p:cNvPr>
          <p:cNvPicPr>
            <a:picLocks noChangeAspect="1"/>
          </p:cNvPicPr>
          <p:nvPr/>
        </p:nvPicPr>
        <p:blipFill>
          <a:blip r:embed="rId2"/>
          <a:stretch>
            <a:fillRect/>
          </a:stretch>
        </p:blipFill>
        <p:spPr>
          <a:xfrm>
            <a:off x="1270030" y="315118"/>
            <a:ext cx="9296340" cy="5770563"/>
          </a:xfrm>
          <a:prstGeom prst="rect">
            <a:avLst/>
          </a:prstGeom>
        </p:spPr>
      </p:pic>
      <p:sp>
        <p:nvSpPr>
          <p:cNvPr id="6" name="TextBox 5">
            <a:extLst>
              <a:ext uri="{FF2B5EF4-FFF2-40B4-BE49-F238E27FC236}">
                <a16:creationId xmlns:a16="http://schemas.microsoft.com/office/drawing/2014/main" xmlns="" id="{F3045F9E-F2E0-4FED-ACC2-6730A6DBDEF3}"/>
              </a:ext>
            </a:extLst>
          </p:cNvPr>
          <p:cNvSpPr txBox="1"/>
          <p:nvPr/>
        </p:nvSpPr>
        <p:spPr>
          <a:xfrm>
            <a:off x="4279900" y="995253"/>
            <a:ext cx="7216714" cy="646331"/>
          </a:xfrm>
          <a:prstGeom prst="rect">
            <a:avLst/>
          </a:prstGeom>
          <a:solidFill>
            <a:schemeClr val="bg1">
              <a:lumMod val="95000"/>
            </a:schemeClr>
          </a:solidFill>
          <a:ln>
            <a:solidFill>
              <a:schemeClr val="accent2">
                <a:lumMod val="50000"/>
              </a:schemeClr>
            </a:solidFill>
          </a:ln>
        </p:spPr>
        <p:txBody>
          <a:bodyPr wrap="square" rtlCol="0">
            <a:spAutoFit/>
          </a:bodyPr>
          <a:lstStyle/>
          <a:p>
            <a:pPr marL="0" indent="0">
              <a:buNone/>
            </a:pPr>
            <a:r>
              <a:rPr lang="en-US">
                <a:solidFill>
                  <a:srgbClr val="0033CC"/>
                </a:solidFill>
              </a:rPr>
              <a:t>x	6	7	7	8	10	10	15</a:t>
            </a:r>
          </a:p>
          <a:p>
            <a:pPr marL="0" indent="0">
              <a:buNone/>
            </a:pPr>
            <a:r>
              <a:rPr lang="en-US">
                <a:solidFill>
                  <a:srgbClr val="0033CC"/>
                </a:solidFill>
              </a:rPr>
              <a:t>y	40	55	50	41	17	26	16</a:t>
            </a:r>
            <a:endParaRPr lang="en-US" dirty="0">
              <a:solidFill>
                <a:srgbClr val="0033CC"/>
              </a:solidFill>
            </a:endParaRPr>
          </a:p>
        </p:txBody>
      </p:sp>
    </p:spTree>
    <p:extLst>
      <p:ext uri="{BB962C8B-B14F-4D97-AF65-F5344CB8AC3E}">
        <p14:creationId xmlns:p14="http://schemas.microsoft.com/office/powerpoint/2010/main" val="3292965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34ABF-3A81-4D1F-ABFF-5195C2AF19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46BE684-D247-466F-92F3-01667DA26DE7}"/>
              </a:ext>
            </a:extLst>
          </p:cNvPr>
          <p:cNvSpPr>
            <a:spLocks noGrp="1"/>
          </p:cNvSpPr>
          <p:nvPr>
            <p:ph idx="1"/>
          </p:nvPr>
        </p:nvSpPr>
        <p:spPr/>
        <p:txBody>
          <a:bodyPr>
            <a:normAutofit/>
          </a:bodyPr>
          <a:lstStyle/>
          <a:p>
            <a:pPr marL="0" indent="0" algn="ctr">
              <a:buNone/>
            </a:pPr>
            <a:endParaRPr lang="en-US" sz="8000" b="1" dirty="0">
              <a:solidFill>
                <a:srgbClr val="FF0000"/>
              </a:solidFill>
            </a:endParaRPr>
          </a:p>
          <a:p>
            <a:pPr marL="0" indent="0" algn="ctr">
              <a:buNone/>
            </a:pPr>
            <a:r>
              <a:rPr lang="en-US" sz="8000" b="1" dirty="0">
                <a:solidFill>
                  <a:srgbClr val="FF0000"/>
                </a:solidFill>
              </a:rPr>
              <a:t>THANKS</a:t>
            </a:r>
          </a:p>
        </p:txBody>
      </p:sp>
    </p:spTree>
    <p:extLst>
      <p:ext uri="{BB962C8B-B14F-4D97-AF65-F5344CB8AC3E}">
        <p14:creationId xmlns:p14="http://schemas.microsoft.com/office/powerpoint/2010/main" val="417387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5AA7797-A3BA-4160-B792-6BE09A86D7E0}"/>
              </a:ext>
            </a:extLst>
          </p:cNvPr>
          <p:cNvPicPr>
            <a:picLocks noChangeAspect="1"/>
          </p:cNvPicPr>
          <p:nvPr/>
        </p:nvPicPr>
        <p:blipFill>
          <a:blip r:embed="rId2"/>
          <a:stretch>
            <a:fillRect/>
          </a:stretch>
        </p:blipFill>
        <p:spPr>
          <a:xfrm>
            <a:off x="1266825" y="466725"/>
            <a:ext cx="8965032" cy="5464175"/>
          </a:xfrm>
          <a:prstGeom prst="rect">
            <a:avLst/>
          </a:prstGeom>
        </p:spPr>
      </p:pic>
      <p:sp>
        <p:nvSpPr>
          <p:cNvPr id="7" name="TextBox 6">
            <a:extLst>
              <a:ext uri="{FF2B5EF4-FFF2-40B4-BE49-F238E27FC236}">
                <a16:creationId xmlns:a16="http://schemas.microsoft.com/office/drawing/2014/main" xmlns="" id="{91EDF913-48BB-4744-A2D0-EA8771766128}"/>
              </a:ext>
            </a:extLst>
          </p:cNvPr>
          <p:cNvSpPr txBox="1"/>
          <p:nvPr/>
        </p:nvSpPr>
        <p:spPr>
          <a:xfrm>
            <a:off x="8481057" y="749300"/>
            <a:ext cx="1298753" cy="3170099"/>
          </a:xfrm>
          <a:prstGeom prst="rect">
            <a:avLst/>
          </a:prstGeom>
          <a:noFill/>
        </p:spPr>
        <p:txBody>
          <a:bodyPr wrap="none" rtlCol="0">
            <a:spAutoFit/>
          </a:bodyPr>
          <a:lstStyle/>
          <a:p>
            <a:r>
              <a:rPr lang="en-US" sz="20000" b="1">
                <a:solidFill>
                  <a:srgbClr val="FF0000"/>
                </a:solidFill>
                <a:latin typeface="Algerian" panose="04020705040A02060702" pitchFamily="82" charset="0"/>
              </a:rPr>
              <a:t>?</a:t>
            </a:r>
          </a:p>
        </p:txBody>
      </p:sp>
    </p:spTree>
    <p:extLst>
      <p:ext uri="{BB962C8B-B14F-4D97-AF65-F5344CB8AC3E}">
        <p14:creationId xmlns:p14="http://schemas.microsoft.com/office/powerpoint/2010/main" val="92437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39340-81F8-4FDD-A6FD-4C11664CEC3F}"/>
              </a:ext>
            </a:extLst>
          </p:cNvPr>
          <p:cNvSpPr>
            <a:spLocks noGrp="1"/>
          </p:cNvSpPr>
          <p:nvPr>
            <p:ph type="title"/>
          </p:nvPr>
        </p:nvSpPr>
        <p:spPr/>
        <p:txBody>
          <a:bodyPr/>
          <a:lstStyle/>
          <a:p>
            <a:r>
              <a:rPr lang="en-US"/>
              <a:t>Regression </a:t>
            </a:r>
            <a:r>
              <a:rPr lang="en-US" sz="4400"/>
              <a:t>(an empirical model)</a:t>
            </a:r>
            <a:endParaRPr lang="en-US" dirty="0"/>
          </a:p>
        </p:txBody>
      </p:sp>
      <p:sp>
        <p:nvSpPr>
          <p:cNvPr id="3" name="Content Placeholder 2">
            <a:extLst>
              <a:ext uri="{FF2B5EF4-FFF2-40B4-BE49-F238E27FC236}">
                <a16:creationId xmlns:a16="http://schemas.microsoft.com/office/drawing/2014/main" xmlns="" id="{24F4AEC1-E34E-4E89-8293-4C212C150324}"/>
              </a:ext>
            </a:extLst>
          </p:cNvPr>
          <p:cNvSpPr>
            <a:spLocks noGrp="1"/>
          </p:cNvSpPr>
          <p:nvPr>
            <p:ph idx="1"/>
          </p:nvPr>
        </p:nvSpPr>
        <p:spPr>
          <a:xfrm>
            <a:off x="838200" y="1487297"/>
            <a:ext cx="10515600" cy="4351338"/>
          </a:xfrm>
        </p:spPr>
        <p:txBody>
          <a:bodyPr>
            <a:normAutofit fontScale="85000" lnSpcReduction="20000"/>
          </a:bodyPr>
          <a:lstStyle/>
          <a:p>
            <a:pPr marL="0" indent="0">
              <a:buNone/>
            </a:pPr>
            <a:r>
              <a:rPr lang="en-US" dirty="0"/>
              <a:t>We have two variables X, Y (</a:t>
            </a:r>
            <a:r>
              <a:rPr lang="en-US" dirty="0">
                <a:solidFill>
                  <a:srgbClr val="C00000"/>
                </a:solidFill>
              </a:rPr>
              <a:t>numerical</a:t>
            </a:r>
            <a:r>
              <a:rPr lang="en-US" dirty="0"/>
              <a:t> data)</a:t>
            </a:r>
          </a:p>
          <a:p>
            <a:pPr marL="0" indent="0">
              <a:buNone/>
            </a:pPr>
            <a:r>
              <a:rPr lang="en-US" dirty="0"/>
              <a:t>We believe that Y depends in some way on X: </a:t>
            </a:r>
            <a:r>
              <a:rPr lang="en-US" sz="4100" dirty="0">
                <a:solidFill>
                  <a:srgbClr val="C00000"/>
                </a:solidFill>
              </a:rPr>
              <a:t>Y</a:t>
            </a:r>
            <a:r>
              <a:rPr lang="en-US" sz="4100" dirty="0"/>
              <a:t> = f(</a:t>
            </a:r>
            <a:r>
              <a:rPr lang="en-US" sz="4100" dirty="0">
                <a:solidFill>
                  <a:srgbClr val="0033CC"/>
                </a:solidFill>
              </a:rPr>
              <a:t>X</a:t>
            </a:r>
            <a:r>
              <a:rPr lang="en-US" sz="4100"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Examples of (X, Y) pairs:</a:t>
            </a:r>
          </a:p>
          <a:p>
            <a:pPr marL="0" indent="0">
              <a:buNone/>
            </a:pPr>
            <a:r>
              <a:rPr lang="en-US" dirty="0"/>
              <a:t>• X = study time and Y = score on a test.</a:t>
            </a:r>
          </a:p>
          <a:p>
            <a:pPr marL="0" indent="0">
              <a:buNone/>
            </a:pPr>
            <a:r>
              <a:rPr lang="en-US" dirty="0"/>
              <a:t>• X = smoking frequency and Y = age of first heart attack.</a:t>
            </a:r>
          </a:p>
          <a:p>
            <a:pPr marL="0" indent="0">
              <a:buNone/>
            </a:pPr>
            <a:r>
              <a:rPr lang="en-US" dirty="0"/>
              <a:t>Given information about X and Y, we would like to </a:t>
            </a:r>
            <a:r>
              <a:rPr lang="en-US" dirty="0">
                <a:solidFill>
                  <a:srgbClr val="C00000"/>
                </a:solidFill>
              </a:rPr>
              <a:t>predict future values </a:t>
            </a:r>
            <a:r>
              <a:rPr lang="en-US" dirty="0"/>
              <a:t>of Y for particular values of X. </a:t>
            </a:r>
            <a:r>
              <a:rPr lang="en-US" dirty="0">
                <a:sym typeface="Wingdings" panose="05000000000000000000" pitchFamily="2" charset="2"/>
              </a:rPr>
              <a:t> E</a:t>
            </a:r>
            <a:r>
              <a:rPr lang="en-US" dirty="0"/>
              <a:t>stimate E[</a:t>
            </a:r>
            <a:r>
              <a:rPr lang="en-US"/>
              <a:t>Y | X </a:t>
            </a:r>
            <a:r>
              <a:rPr lang="en-US" dirty="0"/>
              <a:t>= x].</a:t>
            </a:r>
          </a:p>
        </p:txBody>
      </p:sp>
      <p:sp>
        <p:nvSpPr>
          <p:cNvPr id="4" name="TextBox 3">
            <a:extLst>
              <a:ext uri="{FF2B5EF4-FFF2-40B4-BE49-F238E27FC236}">
                <a16:creationId xmlns:a16="http://schemas.microsoft.com/office/drawing/2014/main" xmlns="" id="{E63C52E0-87A8-44CB-A4DE-5D95533456AA}"/>
              </a:ext>
            </a:extLst>
          </p:cNvPr>
          <p:cNvSpPr txBox="1"/>
          <p:nvPr/>
        </p:nvSpPr>
        <p:spPr>
          <a:xfrm>
            <a:off x="8174784" y="2756341"/>
            <a:ext cx="3590496" cy="1569660"/>
          </a:xfrm>
          <a:prstGeom prst="rect">
            <a:avLst/>
          </a:prstGeom>
          <a:noFill/>
          <a:ln>
            <a:noFill/>
          </a:ln>
        </p:spPr>
        <p:txBody>
          <a:bodyPr wrap="square" rtlCol="0">
            <a:spAutoFit/>
          </a:bodyPr>
          <a:lstStyle/>
          <a:p>
            <a:pPr marL="0" indent="0" algn="r">
              <a:buNone/>
            </a:pPr>
            <a:r>
              <a:rPr lang="en-US" sz="2400" dirty="0">
                <a:solidFill>
                  <a:srgbClr val="0033CC"/>
                </a:solidFill>
              </a:rPr>
              <a:t>Independent variable</a:t>
            </a:r>
          </a:p>
          <a:p>
            <a:pPr marL="0" indent="0" algn="r">
              <a:buNone/>
            </a:pPr>
            <a:r>
              <a:rPr lang="en-US" sz="2400" dirty="0">
                <a:solidFill>
                  <a:srgbClr val="0033CC"/>
                </a:solidFill>
              </a:rPr>
              <a:t>Predictor</a:t>
            </a:r>
          </a:p>
          <a:p>
            <a:pPr marL="0" indent="0" algn="r">
              <a:buNone/>
            </a:pPr>
            <a:r>
              <a:rPr lang="en-US" sz="2400" dirty="0">
                <a:solidFill>
                  <a:srgbClr val="0033CC"/>
                </a:solidFill>
              </a:rPr>
              <a:t>Explanatory variable</a:t>
            </a:r>
          </a:p>
          <a:p>
            <a:pPr marL="0" indent="0" algn="r">
              <a:buNone/>
            </a:pPr>
            <a:r>
              <a:rPr lang="en-US" sz="2400">
                <a:solidFill>
                  <a:srgbClr val="0033CC"/>
                </a:solidFill>
              </a:rPr>
              <a:t>Regressor</a:t>
            </a:r>
            <a:endParaRPr lang="en-US" sz="2400" dirty="0">
              <a:solidFill>
                <a:srgbClr val="0033CC"/>
              </a:solidFill>
            </a:endParaRPr>
          </a:p>
        </p:txBody>
      </p:sp>
      <p:sp>
        <p:nvSpPr>
          <p:cNvPr id="5" name="TextBox 4">
            <a:extLst>
              <a:ext uri="{FF2B5EF4-FFF2-40B4-BE49-F238E27FC236}">
                <a16:creationId xmlns:a16="http://schemas.microsoft.com/office/drawing/2014/main" xmlns="" id="{CC7C9B1E-AD08-45F7-B784-B574200A4106}"/>
              </a:ext>
            </a:extLst>
          </p:cNvPr>
          <p:cNvSpPr txBox="1"/>
          <p:nvPr/>
        </p:nvSpPr>
        <p:spPr>
          <a:xfrm>
            <a:off x="5316308" y="2756341"/>
            <a:ext cx="2858475" cy="830997"/>
          </a:xfrm>
          <a:prstGeom prst="rect">
            <a:avLst/>
          </a:prstGeom>
          <a:noFill/>
          <a:ln>
            <a:noFill/>
          </a:ln>
        </p:spPr>
        <p:txBody>
          <a:bodyPr wrap="none" rtlCol="0">
            <a:spAutoFit/>
          </a:bodyPr>
          <a:lstStyle/>
          <a:p>
            <a:pPr marL="0" indent="0">
              <a:buNone/>
            </a:pPr>
            <a:r>
              <a:rPr lang="en-US" sz="2400" dirty="0">
                <a:solidFill>
                  <a:srgbClr val="C00000"/>
                </a:solidFill>
              </a:rPr>
              <a:t>Dependent variable</a:t>
            </a:r>
          </a:p>
          <a:p>
            <a:pPr marL="0" indent="0">
              <a:buNone/>
            </a:pPr>
            <a:r>
              <a:rPr lang="en-US" sz="2400" dirty="0">
                <a:solidFill>
                  <a:srgbClr val="C00000"/>
                </a:solidFill>
              </a:rPr>
              <a:t>Response variable</a:t>
            </a:r>
          </a:p>
        </p:txBody>
      </p:sp>
      <p:cxnSp>
        <p:nvCxnSpPr>
          <p:cNvPr id="7" name="Straight Arrow Connector 6">
            <a:extLst>
              <a:ext uri="{FF2B5EF4-FFF2-40B4-BE49-F238E27FC236}">
                <a16:creationId xmlns:a16="http://schemas.microsoft.com/office/drawing/2014/main" xmlns="" id="{42C23DCF-F766-4CF3-AE4C-A1D7D2CE7B85}"/>
              </a:ext>
            </a:extLst>
          </p:cNvPr>
          <p:cNvCxnSpPr>
            <a:cxnSpLocks/>
          </p:cNvCxnSpPr>
          <p:nvPr/>
        </p:nvCxnSpPr>
        <p:spPr>
          <a:xfrm flipV="1">
            <a:off x="6875693" y="2289230"/>
            <a:ext cx="453549" cy="46711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xmlns="" id="{E3688A5E-1A2B-4BF3-A16C-D2E02495AB48}"/>
              </a:ext>
            </a:extLst>
          </p:cNvPr>
          <p:cNvCxnSpPr>
            <a:cxnSpLocks/>
          </p:cNvCxnSpPr>
          <p:nvPr/>
        </p:nvCxnSpPr>
        <p:spPr>
          <a:xfrm flipH="1" flipV="1">
            <a:off x="8501304" y="2289231"/>
            <a:ext cx="632493" cy="447426"/>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3665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7C0A3-702D-4A5D-BE0F-AFE544D32C67}"/>
              </a:ext>
            </a:extLst>
          </p:cNvPr>
          <p:cNvSpPr>
            <a:spLocks noGrp="1"/>
          </p:cNvSpPr>
          <p:nvPr>
            <p:ph type="title"/>
          </p:nvPr>
        </p:nvSpPr>
        <p:spPr/>
        <p:txBody>
          <a:bodyPr>
            <a:normAutofit/>
          </a:bodyPr>
          <a:lstStyle/>
          <a:p>
            <a:r>
              <a:rPr lang="en-US" sz="3600" dirty="0"/>
              <a:t>Simple </a:t>
            </a:r>
            <a:r>
              <a:rPr lang="en-US" sz="3600"/>
              <a:t>linear regression</a:t>
            </a:r>
            <a:endParaRPr lang="en-US" sz="3600" dirty="0"/>
          </a:p>
        </p:txBody>
      </p:sp>
      <p:sp>
        <p:nvSpPr>
          <p:cNvPr id="3" name="Content Placeholder 2">
            <a:extLst>
              <a:ext uri="{FF2B5EF4-FFF2-40B4-BE49-F238E27FC236}">
                <a16:creationId xmlns:a16="http://schemas.microsoft.com/office/drawing/2014/main" xmlns="" id="{448279D7-C97E-4EB9-AEE3-D10E72813E20}"/>
              </a:ext>
            </a:extLst>
          </p:cNvPr>
          <p:cNvSpPr>
            <a:spLocks noGrp="1"/>
          </p:cNvSpPr>
          <p:nvPr>
            <p:ph idx="1"/>
          </p:nvPr>
        </p:nvSpPr>
        <p:spPr/>
        <p:txBody>
          <a:bodyPr/>
          <a:lstStyle/>
          <a:p>
            <a:r>
              <a:rPr lang="en-US" dirty="0">
                <a:solidFill>
                  <a:srgbClr val="0000FF"/>
                </a:solidFill>
              </a:rPr>
              <a:t>E[</a:t>
            </a:r>
            <a:r>
              <a:rPr lang="en-US">
                <a:solidFill>
                  <a:srgbClr val="0000FF"/>
                </a:solidFill>
              </a:rPr>
              <a:t>Y | X </a:t>
            </a:r>
            <a:r>
              <a:rPr lang="en-US" dirty="0">
                <a:solidFill>
                  <a:srgbClr val="0000FF"/>
                </a:solidFill>
              </a:rPr>
              <a:t>= x] = </a:t>
            </a:r>
            <a:r>
              <a:rPr lang="en-US" dirty="0">
                <a:solidFill>
                  <a:srgbClr val="0000FF"/>
                </a:solidFill>
                <a:sym typeface="Symbol" panose="05050102010706020507" pitchFamily="18" charset="2"/>
              </a:rPr>
              <a:t></a:t>
            </a:r>
            <a:r>
              <a:rPr lang="en-US" baseline="-25000" dirty="0">
                <a:solidFill>
                  <a:srgbClr val="0000FF"/>
                </a:solidFill>
                <a:sym typeface="Symbol" panose="05050102010706020507" pitchFamily="18" charset="2"/>
              </a:rPr>
              <a:t>0</a:t>
            </a:r>
            <a:r>
              <a:rPr lang="en-US" dirty="0">
                <a:solidFill>
                  <a:srgbClr val="0000FF"/>
                </a:solidFill>
                <a:sym typeface="Symbol" panose="05050102010706020507" pitchFamily="18" charset="2"/>
              </a:rPr>
              <a:t> + </a:t>
            </a:r>
            <a:r>
              <a:rPr lang="en-US" baseline="-25000" dirty="0">
                <a:solidFill>
                  <a:srgbClr val="0000FF"/>
                </a:solidFill>
                <a:sym typeface="Symbol" panose="05050102010706020507" pitchFamily="18" charset="2"/>
              </a:rPr>
              <a:t>1</a:t>
            </a:r>
            <a:r>
              <a:rPr lang="en-US" dirty="0">
                <a:solidFill>
                  <a:srgbClr val="0000FF"/>
                </a:solidFill>
                <a:sym typeface="Symbol" panose="05050102010706020507" pitchFamily="18" charset="2"/>
              </a:rPr>
              <a:t>x, </a:t>
            </a:r>
          </a:p>
          <a:p>
            <a:r>
              <a:rPr lang="en-US" dirty="0"/>
              <a:t>β</a:t>
            </a:r>
            <a:r>
              <a:rPr lang="en-US" baseline="-25000" dirty="0"/>
              <a:t>0</a:t>
            </a:r>
            <a:r>
              <a:rPr lang="en-US" dirty="0"/>
              <a:t> and β</a:t>
            </a:r>
            <a:r>
              <a:rPr lang="en-US" baseline="-25000" dirty="0"/>
              <a:t>1</a:t>
            </a:r>
            <a:r>
              <a:rPr lang="en-US" dirty="0"/>
              <a:t> are unknown regression coefficients </a:t>
            </a:r>
            <a:r>
              <a:rPr lang="en-US" dirty="0">
                <a:sym typeface="Wingdings" panose="05000000000000000000" pitchFamily="2" charset="2"/>
              </a:rPr>
              <a:t> </a:t>
            </a:r>
            <a:r>
              <a:rPr lang="en-US" dirty="0"/>
              <a:t>to be estimated.</a:t>
            </a:r>
          </a:p>
          <a:p>
            <a:r>
              <a:rPr lang="en-US" dirty="0"/>
              <a:t>We assume that each observation, Y, can be described by the model Y = </a:t>
            </a:r>
            <a:r>
              <a:rPr lang="el-GR" dirty="0"/>
              <a:t>β</a:t>
            </a:r>
            <a:r>
              <a:rPr lang="el-GR" baseline="-25000" dirty="0"/>
              <a:t>0</a:t>
            </a:r>
            <a:r>
              <a:rPr lang="el-GR" dirty="0"/>
              <a:t> + β</a:t>
            </a:r>
            <a:r>
              <a:rPr lang="el-GR" baseline="-25000" dirty="0"/>
              <a:t>1</a:t>
            </a:r>
            <a:r>
              <a:rPr lang="en-US" dirty="0"/>
              <a:t>x +</a:t>
            </a:r>
            <a:r>
              <a:rPr lang="en-US" dirty="0">
                <a:sym typeface="Symbol" panose="05050102010706020507" pitchFamily="18" charset="2"/>
              </a:rPr>
              <a:t></a:t>
            </a:r>
            <a:r>
              <a:rPr lang="en-US" dirty="0"/>
              <a:t>,	</a:t>
            </a:r>
            <a:r>
              <a:rPr lang="en-US" dirty="0">
                <a:sym typeface="Symbol" panose="05050102010706020507" pitchFamily="18" charset="2"/>
              </a:rPr>
              <a:t> // </a:t>
            </a:r>
            <a:r>
              <a:rPr lang="en-US" baseline="-25000" dirty="0"/>
              <a:t> </a:t>
            </a:r>
            <a:r>
              <a:rPr lang="en-US" dirty="0"/>
              <a:t>: random error</a:t>
            </a:r>
          </a:p>
          <a:p>
            <a:r>
              <a:rPr lang="en-US" dirty="0">
                <a:sym typeface="Symbol" panose="05050102010706020507" pitchFamily="18" charset="2"/>
              </a:rPr>
              <a:t> </a:t>
            </a:r>
            <a:r>
              <a:rPr lang="en-US" dirty="0"/>
              <a:t>∼ N(0, </a:t>
            </a:r>
            <a:r>
              <a:rPr lang="el-GR" dirty="0"/>
              <a:t>σ</a:t>
            </a:r>
            <a:r>
              <a:rPr lang="en-US" baseline="30000" dirty="0"/>
              <a:t>2</a:t>
            </a:r>
            <a:r>
              <a:rPr lang="el-GR" dirty="0"/>
              <a:t>)</a:t>
            </a:r>
            <a:endParaRPr lang="en-US" dirty="0"/>
          </a:p>
        </p:txBody>
      </p:sp>
      <p:pic>
        <p:nvPicPr>
          <p:cNvPr id="5" name="Picture 4">
            <a:extLst>
              <a:ext uri="{FF2B5EF4-FFF2-40B4-BE49-F238E27FC236}">
                <a16:creationId xmlns:a16="http://schemas.microsoft.com/office/drawing/2014/main" xmlns="" id="{A7096889-590E-4721-B403-537DF8B5931A}"/>
              </a:ext>
            </a:extLst>
          </p:cNvPr>
          <p:cNvPicPr>
            <a:picLocks noChangeAspect="1"/>
          </p:cNvPicPr>
          <p:nvPr/>
        </p:nvPicPr>
        <p:blipFill>
          <a:blip r:embed="rId3"/>
          <a:stretch>
            <a:fillRect/>
          </a:stretch>
        </p:blipFill>
        <p:spPr>
          <a:xfrm>
            <a:off x="7121756" y="3871388"/>
            <a:ext cx="3619396" cy="2637584"/>
          </a:xfrm>
          <a:prstGeom prst="rect">
            <a:avLst/>
          </a:prstGeom>
        </p:spPr>
      </p:pic>
      <p:sp>
        <p:nvSpPr>
          <p:cNvPr id="6" name="TextBox 5">
            <a:extLst>
              <a:ext uri="{FF2B5EF4-FFF2-40B4-BE49-F238E27FC236}">
                <a16:creationId xmlns:a16="http://schemas.microsoft.com/office/drawing/2014/main" xmlns="" id="{94E6F3F7-0F49-4452-96AA-02709A9D6E60}"/>
              </a:ext>
            </a:extLst>
          </p:cNvPr>
          <p:cNvSpPr txBox="1"/>
          <p:nvPr/>
        </p:nvSpPr>
        <p:spPr>
          <a:xfrm>
            <a:off x="846946" y="4516109"/>
            <a:ext cx="5653434" cy="1384995"/>
          </a:xfrm>
          <a:prstGeom prst="rect">
            <a:avLst/>
          </a:prstGeom>
          <a:noFill/>
        </p:spPr>
        <p:txBody>
          <a:bodyPr wrap="square" rtlCol="0">
            <a:spAutoFit/>
          </a:bodyPr>
          <a:lstStyle/>
          <a:p>
            <a:r>
              <a:rPr lang="en-US" sz="2800" dirty="0">
                <a:solidFill>
                  <a:srgbClr val="C00000"/>
                </a:solidFill>
              </a:rPr>
              <a:t>We never know exactly </a:t>
            </a:r>
            <a:r>
              <a:rPr lang="el-GR" sz="2800" dirty="0">
                <a:solidFill>
                  <a:srgbClr val="C00000"/>
                </a:solidFill>
              </a:rPr>
              <a:t>β</a:t>
            </a:r>
            <a:r>
              <a:rPr lang="el-GR" sz="2800" baseline="-25000" dirty="0">
                <a:solidFill>
                  <a:srgbClr val="C00000"/>
                </a:solidFill>
              </a:rPr>
              <a:t>0</a:t>
            </a:r>
            <a:r>
              <a:rPr lang="en-US" sz="2800" dirty="0">
                <a:solidFill>
                  <a:srgbClr val="C00000"/>
                </a:solidFill>
              </a:rPr>
              <a:t>,</a:t>
            </a:r>
            <a:r>
              <a:rPr lang="en-US" sz="2800" baseline="-25000" dirty="0">
                <a:solidFill>
                  <a:srgbClr val="C00000"/>
                </a:solidFill>
              </a:rPr>
              <a:t> </a:t>
            </a:r>
            <a:r>
              <a:rPr lang="el-GR" sz="2800" dirty="0">
                <a:solidFill>
                  <a:srgbClr val="C00000"/>
                </a:solidFill>
              </a:rPr>
              <a:t>β</a:t>
            </a:r>
            <a:r>
              <a:rPr lang="en-US" sz="2800" baseline="-25000" dirty="0">
                <a:solidFill>
                  <a:srgbClr val="C00000"/>
                </a:solidFill>
              </a:rPr>
              <a:t>1</a:t>
            </a:r>
            <a:r>
              <a:rPr lang="en-US" sz="2800" dirty="0">
                <a:solidFill>
                  <a:srgbClr val="C00000"/>
                </a:solidFill>
              </a:rPr>
              <a:t>, </a:t>
            </a:r>
            <a:r>
              <a:rPr lang="en-US" sz="2800" dirty="0">
                <a:solidFill>
                  <a:srgbClr val="C00000"/>
                </a:solidFill>
                <a:sym typeface="Symbol" panose="05050102010706020507" pitchFamily="18" charset="2"/>
              </a:rPr>
              <a:t>,</a:t>
            </a:r>
            <a:r>
              <a:rPr lang="en-US" sz="2800" baseline="-25000" dirty="0">
                <a:solidFill>
                  <a:srgbClr val="C00000"/>
                </a:solidFill>
              </a:rPr>
              <a:t> </a:t>
            </a:r>
            <a:r>
              <a:rPr lang="el-GR" sz="2800" dirty="0">
                <a:solidFill>
                  <a:srgbClr val="C00000"/>
                </a:solidFill>
              </a:rPr>
              <a:t>σ</a:t>
            </a:r>
            <a:r>
              <a:rPr lang="en-US" sz="2800" baseline="30000" dirty="0">
                <a:solidFill>
                  <a:srgbClr val="C00000"/>
                </a:solidFill>
              </a:rPr>
              <a:t>2 </a:t>
            </a:r>
          </a:p>
          <a:p>
            <a:r>
              <a:rPr lang="en-US" sz="2800" dirty="0">
                <a:solidFill>
                  <a:srgbClr val="C00000"/>
                </a:solidFill>
                <a:sym typeface="Wingdings" panose="05000000000000000000" pitchFamily="2" charset="2"/>
              </a:rPr>
              <a:t> Estimation, hypothesis testing on these parameters  prediction</a:t>
            </a:r>
            <a:endParaRPr lang="en-US" sz="2800" dirty="0">
              <a:solidFill>
                <a:srgbClr val="C00000"/>
              </a:solidFill>
            </a:endParaRPr>
          </a:p>
        </p:txBody>
      </p:sp>
      <p:sp>
        <p:nvSpPr>
          <p:cNvPr id="4" name="TextBox 3">
            <a:extLst>
              <a:ext uri="{FF2B5EF4-FFF2-40B4-BE49-F238E27FC236}">
                <a16:creationId xmlns:a16="http://schemas.microsoft.com/office/drawing/2014/main" xmlns="" id="{E22C0DAF-49E7-46F1-926B-B21258ECDF42}"/>
              </a:ext>
            </a:extLst>
          </p:cNvPr>
          <p:cNvSpPr txBox="1"/>
          <p:nvPr/>
        </p:nvSpPr>
        <p:spPr>
          <a:xfrm>
            <a:off x="2705639" y="1015684"/>
            <a:ext cx="2951449" cy="523220"/>
          </a:xfrm>
          <a:prstGeom prst="rect">
            <a:avLst/>
          </a:prstGeom>
          <a:noFill/>
        </p:spPr>
        <p:txBody>
          <a:bodyPr wrap="none" rtlCol="0">
            <a:spAutoFit/>
          </a:bodyPr>
          <a:lstStyle/>
          <a:p>
            <a:r>
              <a:rPr lang="en-US" sz="2800" dirty="0">
                <a:solidFill>
                  <a:srgbClr val="C00000"/>
                </a:solidFill>
              </a:rPr>
              <a:t>Intercept	Slope</a:t>
            </a:r>
          </a:p>
        </p:txBody>
      </p:sp>
      <p:cxnSp>
        <p:nvCxnSpPr>
          <p:cNvPr id="8" name="Straight Arrow Connector 7">
            <a:extLst>
              <a:ext uri="{FF2B5EF4-FFF2-40B4-BE49-F238E27FC236}">
                <a16:creationId xmlns:a16="http://schemas.microsoft.com/office/drawing/2014/main" xmlns="" id="{E142ADB8-B3B6-416D-95E6-FF029276ED60}"/>
              </a:ext>
            </a:extLst>
          </p:cNvPr>
          <p:cNvCxnSpPr/>
          <p:nvPr/>
        </p:nvCxnSpPr>
        <p:spPr>
          <a:xfrm>
            <a:off x="3169920" y="1462088"/>
            <a:ext cx="134112" cy="22609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xmlns="" id="{4E011E8A-56F5-42EE-8C04-04C285BC214B}"/>
              </a:ext>
            </a:extLst>
          </p:cNvPr>
          <p:cNvCxnSpPr>
            <a:cxnSpLocks/>
          </p:cNvCxnSpPr>
          <p:nvPr/>
        </p:nvCxnSpPr>
        <p:spPr>
          <a:xfrm flipH="1">
            <a:off x="4181364" y="1462088"/>
            <a:ext cx="573516" cy="22609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849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782D4-63E2-420A-A6BE-14E6F4C70A69}"/>
              </a:ext>
            </a:extLst>
          </p:cNvPr>
          <p:cNvSpPr>
            <a:spLocks noGrp="1"/>
          </p:cNvSpPr>
          <p:nvPr>
            <p:ph type="title"/>
          </p:nvPr>
        </p:nvSpPr>
        <p:spPr/>
        <p:txBody>
          <a:bodyPr/>
          <a:lstStyle/>
          <a:p>
            <a:pPr algn="l"/>
            <a:r>
              <a:rPr lang="en-US" dirty="0"/>
              <a:t>Example - cars</a:t>
            </a:r>
          </a:p>
        </p:txBody>
      </p:sp>
      <p:sp>
        <p:nvSpPr>
          <p:cNvPr id="3" name="Content Placeholder 2">
            <a:extLst>
              <a:ext uri="{FF2B5EF4-FFF2-40B4-BE49-F238E27FC236}">
                <a16:creationId xmlns:a16="http://schemas.microsoft.com/office/drawing/2014/main" xmlns="" id="{1E1BD7B0-EAAB-4CCF-A73B-0FCAD97D948D}"/>
              </a:ext>
            </a:extLst>
          </p:cNvPr>
          <p:cNvSpPr>
            <a:spLocks noGrp="1"/>
          </p:cNvSpPr>
          <p:nvPr>
            <p:ph idx="1"/>
          </p:nvPr>
        </p:nvSpPr>
        <p:spPr>
          <a:xfrm>
            <a:off x="947928" y="1255649"/>
            <a:ext cx="10515600" cy="4351338"/>
          </a:xfrm>
        </p:spPr>
        <p:txBody>
          <a:bodyPr/>
          <a:lstStyle/>
          <a:p>
            <a:r>
              <a:rPr lang="en-US" dirty="0"/>
              <a:t>Speed and stopping distance of cars. </a:t>
            </a:r>
          </a:p>
          <a:p>
            <a:endParaRPr lang="en-US" dirty="0"/>
          </a:p>
        </p:txBody>
      </p:sp>
      <p:pic>
        <p:nvPicPr>
          <p:cNvPr id="4" name="Picture 3">
            <a:extLst>
              <a:ext uri="{FF2B5EF4-FFF2-40B4-BE49-F238E27FC236}">
                <a16:creationId xmlns:a16="http://schemas.microsoft.com/office/drawing/2014/main" xmlns="" id="{3FB4C8AE-3CB3-4A13-8B02-92E72548C662}"/>
              </a:ext>
            </a:extLst>
          </p:cNvPr>
          <p:cNvPicPr>
            <a:picLocks noChangeAspect="1"/>
          </p:cNvPicPr>
          <p:nvPr/>
        </p:nvPicPr>
        <p:blipFill>
          <a:blip r:embed="rId3"/>
          <a:stretch>
            <a:fillRect/>
          </a:stretch>
        </p:blipFill>
        <p:spPr>
          <a:xfrm>
            <a:off x="4485249" y="1755648"/>
            <a:ext cx="7013886" cy="462445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9DE64542-F99E-4B6A-AA52-560D66DA7235}"/>
                  </a:ext>
                </a:extLst>
              </p:cNvPr>
              <p:cNvSpPr txBox="1"/>
              <p:nvPr/>
            </p:nvSpPr>
            <p:spPr>
              <a:xfrm>
                <a:off x="7678890" y="992808"/>
                <a:ext cx="3643946" cy="822469"/>
              </a:xfrm>
              <a:prstGeom prst="rect">
                <a:avLst/>
              </a:prstGeom>
              <a:solidFill>
                <a:schemeClr val="accent4">
                  <a:lumMod val="20000"/>
                  <a:lumOff val="80000"/>
                </a:schemeClr>
              </a:solidFill>
            </p:spPr>
            <p:txBody>
              <a:bodyPr wrap="none" rtlCol="0">
                <a:spAutoFit/>
              </a:bodyPr>
              <a:lstStyle/>
              <a:p>
                <a:r>
                  <a:rPr lang="en-US" sz="2400" dirty="0">
                    <a:sym typeface="Symbol" panose="05050102010706020507" pitchFamily="18" charset="2"/>
                  </a:rPr>
                  <a:t>Estimated regression line</a:t>
                </a:r>
              </a:p>
              <a:p>
                <a:pPr algn="ctr"/>
                <a14:m>
                  <m:oMath xmlns:m="http://schemas.openxmlformats.org/officeDocument/2006/math">
                    <m:acc>
                      <m:accPr>
                        <m:chr m:val="̂"/>
                        <m:ctrlPr>
                          <a:rPr lang="en-US" sz="2400" i="1" smtClean="0">
                            <a:solidFill>
                              <a:srgbClr val="0000FF"/>
                            </a:solidFill>
                            <a:latin typeface="Cambria Math"/>
                            <a:sym typeface="Symbol" panose="05050102010706020507" pitchFamily="18" charset="2"/>
                          </a:rPr>
                        </m:ctrlPr>
                      </m:accPr>
                      <m:e>
                        <m:r>
                          <a:rPr lang="en-US" sz="2400" b="0" i="1" smtClean="0">
                            <a:solidFill>
                              <a:srgbClr val="0000FF"/>
                            </a:solidFill>
                            <a:latin typeface="Cambria Math" panose="02040503050406030204" pitchFamily="18" charset="0"/>
                            <a:sym typeface="Symbol" panose="05050102010706020507" pitchFamily="18" charset="2"/>
                          </a:rPr>
                          <m:t>𝑦</m:t>
                        </m:r>
                      </m:e>
                    </m:acc>
                    <m:r>
                      <a:rPr lang="en-US" sz="2400" i="1">
                        <a:solidFill>
                          <a:srgbClr val="0000FF"/>
                        </a:solidFill>
                        <a:latin typeface="Cambria Math" panose="02040503050406030204" pitchFamily="18" charset="0"/>
                        <a:sym typeface="Symbol" panose="05050102010706020507" pitchFamily="18" charset="2"/>
                      </a:rPr>
                      <m:t> </m:t>
                    </m:r>
                  </m:oMath>
                </a14:m>
                <a:r>
                  <a:rPr lang="en-US" sz="2200" dirty="0">
                    <a:solidFill>
                      <a:srgbClr val="0000FF"/>
                    </a:solidFill>
                  </a:rPr>
                  <a:t>= -17.58 + 3.93x</a:t>
                </a:r>
              </a:p>
            </p:txBody>
          </p:sp>
        </mc:Choice>
        <mc:Fallback xmlns="">
          <p:sp>
            <p:nvSpPr>
              <p:cNvPr id="5" name="TextBox 4">
                <a:extLst>
                  <a:ext uri="{FF2B5EF4-FFF2-40B4-BE49-F238E27FC236}">
                    <a16:creationId xmlns:a16="http://schemas.microsoft.com/office/drawing/2014/main" id="{9DE64542-F99E-4B6A-AA52-560D66DA7235}"/>
                  </a:ext>
                </a:extLst>
              </p:cNvPr>
              <p:cNvSpPr txBox="1">
                <a:spLocks noRot="1" noChangeAspect="1" noMove="1" noResize="1" noEditPoints="1" noAdjustHandles="1" noChangeArrowheads="1" noChangeShapeType="1" noTextEdit="1"/>
              </p:cNvSpPr>
              <p:nvPr/>
            </p:nvSpPr>
            <p:spPr>
              <a:xfrm>
                <a:off x="7678890" y="992808"/>
                <a:ext cx="3643946" cy="822469"/>
              </a:xfrm>
              <a:prstGeom prst="rect">
                <a:avLst/>
              </a:prstGeom>
              <a:blipFill>
                <a:blip r:embed="rId4"/>
                <a:stretch>
                  <a:fillRect l="-2680" t="-5185" r="-2010" b="-14074"/>
                </a:stretch>
              </a:blipFill>
            </p:spPr>
            <p:txBody>
              <a:bodyPr/>
              <a:lstStyle/>
              <a:p>
                <a:r>
                  <a:rPr lang="en-US">
                    <a:noFill/>
                  </a:rPr>
                  <a:t> </a:t>
                </a:r>
              </a:p>
            </p:txBody>
          </p:sp>
        </mc:Fallback>
      </mc:AlternateContent>
      <p:cxnSp>
        <p:nvCxnSpPr>
          <p:cNvPr id="6" name="Connector: Curved 5">
            <a:extLst>
              <a:ext uri="{FF2B5EF4-FFF2-40B4-BE49-F238E27FC236}">
                <a16:creationId xmlns:a16="http://schemas.microsoft.com/office/drawing/2014/main" xmlns="" id="{A7801627-3C37-41AF-83C6-8A796D5CA31D}"/>
              </a:ext>
            </a:extLst>
          </p:cNvPr>
          <p:cNvCxnSpPr>
            <a:cxnSpLocks/>
          </p:cNvCxnSpPr>
          <p:nvPr/>
        </p:nvCxnSpPr>
        <p:spPr>
          <a:xfrm rot="16200000" flipH="1">
            <a:off x="9203658" y="1961474"/>
            <a:ext cx="1486684" cy="1240234"/>
          </a:xfrm>
          <a:prstGeom prst="curved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37F2693B-0764-458D-87FF-278DB6E1DE6D}"/>
              </a:ext>
            </a:extLst>
          </p:cNvPr>
          <p:cNvCxnSpPr>
            <a:cxnSpLocks/>
          </p:cNvCxnSpPr>
          <p:nvPr/>
        </p:nvCxnSpPr>
        <p:spPr>
          <a:xfrm>
            <a:off x="4157857" y="3022886"/>
            <a:ext cx="4277680" cy="79340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979E1163-A4AA-47FA-8021-E13364FC1A8A}"/>
              </a:ext>
            </a:extLst>
          </p:cNvPr>
          <p:cNvSpPr txBox="1"/>
          <p:nvPr/>
        </p:nvSpPr>
        <p:spPr>
          <a:xfrm>
            <a:off x="808479" y="2619579"/>
            <a:ext cx="3264034" cy="830997"/>
          </a:xfrm>
          <a:prstGeom prst="rect">
            <a:avLst/>
          </a:prstGeom>
          <a:noFill/>
        </p:spPr>
        <p:txBody>
          <a:bodyPr wrap="none" rtlCol="0">
            <a:spAutoFit/>
          </a:bodyPr>
          <a:lstStyle/>
          <a:p>
            <a:pPr algn="r"/>
            <a:r>
              <a:rPr lang="en-US" sz="2400" dirty="0"/>
              <a:t>Data point (x</a:t>
            </a:r>
            <a:r>
              <a:rPr lang="en-US" sz="2400" baseline="-25000" dirty="0"/>
              <a:t>26</a:t>
            </a:r>
            <a:r>
              <a:rPr lang="en-US" sz="2400" dirty="0"/>
              <a:t>, y</a:t>
            </a:r>
            <a:r>
              <a:rPr lang="en-US" sz="2400" baseline="-25000" dirty="0"/>
              <a:t>26</a:t>
            </a:r>
            <a:r>
              <a:rPr lang="en-US" sz="2400" dirty="0"/>
              <a:t>) = </a:t>
            </a:r>
          </a:p>
          <a:p>
            <a:pPr algn="r"/>
            <a:r>
              <a:rPr lang="en-US" sz="2400" dirty="0"/>
              <a:t>(speed = 15, </a:t>
            </a:r>
            <a:r>
              <a:rPr lang="en-US" sz="2400" dirty="0" err="1"/>
              <a:t>dist</a:t>
            </a:r>
            <a:r>
              <a:rPr lang="en-US" sz="2400" dirty="0"/>
              <a:t> = 54)</a:t>
            </a:r>
          </a:p>
        </p:txBody>
      </p:sp>
      <p:sp>
        <p:nvSpPr>
          <p:cNvPr id="20" name="TextBox 19">
            <a:extLst>
              <a:ext uri="{FF2B5EF4-FFF2-40B4-BE49-F238E27FC236}">
                <a16:creationId xmlns:a16="http://schemas.microsoft.com/office/drawing/2014/main" xmlns="" id="{4D5FF0DE-A1CF-468D-85B2-3A4FF033218C}"/>
              </a:ext>
            </a:extLst>
          </p:cNvPr>
          <p:cNvSpPr txBox="1"/>
          <p:nvPr/>
        </p:nvSpPr>
        <p:spPr>
          <a:xfrm>
            <a:off x="8364620" y="3762013"/>
            <a:ext cx="271228" cy="461665"/>
          </a:xfrm>
          <a:prstGeom prst="rect">
            <a:avLst/>
          </a:prstGeom>
          <a:noFill/>
        </p:spPr>
        <p:txBody>
          <a:bodyPr wrap="none" rtlCol="0">
            <a:spAutoFit/>
          </a:bodyPr>
          <a:lstStyle/>
          <a:p>
            <a:r>
              <a:rPr lang="en-US" sz="2400" b="1" dirty="0">
                <a:solidFill>
                  <a:srgbClr val="0033CC"/>
                </a:solidFill>
              </a:rPr>
              <a:t>|</a:t>
            </a:r>
          </a:p>
        </p:txBody>
      </p:sp>
      <p:sp>
        <p:nvSpPr>
          <p:cNvPr id="21" name="TextBox 20">
            <a:extLst>
              <a:ext uri="{FF2B5EF4-FFF2-40B4-BE49-F238E27FC236}">
                <a16:creationId xmlns:a16="http://schemas.microsoft.com/office/drawing/2014/main" xmlns="" id="{16CBBE5D-FC2D-4470-AF16-FC2D631CA4E6}"/>
              </a:ext>
            </a:extLst>
          </p:cNvPr>
          <p:cNvSpPr txBox="1"/>
          <p:nvPr/>
        </p:nvSpPr>
        <p:spPr>
          <a:xfrm>
            <a:off x="597304" y="4093410"/>
            <a:ext cx="3852338" cy="769441"/>
          </a:xfrm>
          <a:prstGeom prst="rect">
            <a:avLst/>
          </a:prstGeom>
          <a:noFill/>
        </p:spPr>
        <p:txBody>
          <a:bodyPr wrap="none" rtlCol="0">
            <a:spAutoFit/>
          </a:bodyPr>
          <a:lstStyle/>
          <a:p>
            <a:pPr algn="r"/>
            <a:r>
              <a:rPr lang="en-US" sz="2200" dirty="0">
                <a:sym typeface="Symbol" panose="05050102010706020507" pitchFamily="18" charset="2"/>
              </a:rPr>
              <a:t>e</a:t>
            </a:r>
            <a:r>
              <a:rPr lang="en-US" sz="2200" baseline="-25000" dirty="0">
                <a:sym typeface="Symbol" panose="05050102010706020507" pitchFamily="18" charset="2"/>
              </a:rPr>
              <a:t>26</a:t>
            </a:r>
            <a:r>
              <a:rPr lang="en-US" sz="2200" dirty="0">
                <a:sym typeface="Symbol" panose="05050102010706020507" pitchFamily="18" charset="2"/>
              </a:rPr>
              <a:t> </a:t>
            </a:r>
            <a:r>
              <a:rPr lang="en-US" sz="2200">
                <a:sym typeface="Symbol" panose="05050102010706020507" pitchFamily="18" charset="2"/>
              </a:rPr>
              <a:t>= y</a:t>
            </a:r>
            <a:r>
              <a:rPr lang="en-US" sz="2200" baseline="-25000">
                <a:sym typeface="Symbol" panose="05050102010706020507" pitchFamily="18" charset="2"/>
              </a:rPr>
              <a:t>26</a:t>
            </a:r>
            <a:r>
              <a:rPr lang="en-US" sz="2200">
                <a:sym typeface="Symbol" panose="05050102010706020507" pitchFamily="18" charset="2"/>
              </a:rPr>
              <a:t> </a:t>
            </a:r>
            <a:r>
              <a:rPr lang="en-US" sz="2200" dirty="0">
                <a:sym typeface="Symbol" panose="05050102010706020507" pitchFamily="18" charset="2"/>
              </a:rPr>
              <a:t>– (</a:t>
            </a:r>
            <a:r>
              <a:rPr lang="en-US" sz="2200" dirty="0"/>
              <a:t>-17.58 + 3.93x</a:t>
            </a:r>
            <a:r>
              <a:rPr lang="en-US" sz="2200" baseline="-25000" dirty="0"/>
              <a:t>26</a:t>
            </a:r>
            <a:r>
              <a:rPr lang="en-US" sz="2200" dirty="0">
                <a:sym typeface="Symbol" panose="05050102010706020507" pitchFamily="18" charset="2"/>
              </a:rPr>
              <a:t>)</a:t>
            </a:r>
          </a:p>
          <a:p>
            <a:pPr algn="r"/>
            <a:r>
              <a:rPr lang="en-US" sz="2200" dirty="0">
                <a:sym typeface="Symbol" panose="05050102010706020507" pitchFamily="18" charset="2"/>
              </a:rPr>
              <a:t>= 12.63  </a:t>
            </a:r>
            <a:endParaRPr lang="en-US" sz="2200" dirty="0"/>
          </a:p>
        </p:txBody>
      </p:sp>
      <p:cxnSp>
        <p:nvCxnSpPr>
          <p:cNvPr id="23" name="Straight Arrow Connector 22">
            <a:extLst>
              <a:ext uri="{FF2B5EF4-FFF2-40B4-BE49-F238E27FC236}">
                <a16:creationId xmlns:a16="http://schemas.microsoft.com/office/drawing/2014/main" xmlns="" id="{F259FAE0-1EB2-4FFE-996C-8752645522A0}"/>
              </a:ext>
            </a:extLst>
          </p:cNvPr>
          <p:cNvCxnSpPr>
            <a:cxnSpLocks/>
          </p:cNvCxnSpPr>
          <p:nvPr/>
        </p:nvCxnSpPr>
        <p:spPr>
          <a:xfrm flipV="1">
            <a:off x="4485249" y="4043924"/>
            <a:ext cx="4014985" cy="434206"/>
          </a:xfrm>
          <a:prstGeom prst="straightConnector1">
            <a:avLst/>
          </a:prstGeom>
          <a:ln>
            <a:solidFill>
              <a:srgbClr val="0033CC"/>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48508AAC-950D-402C-9AB5-B9E22F8BC9AF}"/>
              </a:ext>
            </a:extLst>
          </p:cNvPr>
          <p:cNvSpPr txBox="1"/>
          <p:nvPr/>
        </p:nvSpPr>
        <p:spPr>
          <a:xfrm>
            <a:off x="8350193" y="3613037"/>
            <a:ext cx="314510" cy="430887"/>
          </a:xfrm>
          <a:prstGeom prst="rect">
            <a:avLst/>
          </a:prstGeom>
          <a:noFill/>
        </p:spPr>
        <p:txBody>
          <a:bodyPr wrap="none" rtlCol="0">
            <a:spAutoFit/>
          </a:bodyPr>
          <a:lstStyle/>
          <a:p>
            <a:r>
              <a:rPr lang="en-US" sz="2200" dirty="0">
                <a:solidFill>
                  <a:srgbClr val="C00000"/>
                </a:solidFill>
                <a:sym typeface="Symbol" panose="05050102010706020507" pitchFamily="18" charset="2"/>
              </a:rPr>
              <a:t></a:t>
            </a:r>
            <a:endParaRPr lang="en-US" sz="2200" dirty="0">
              <a:solidFill>
                <a:srgbClr val="C00000"/>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xmlns="" id="{ABF03C03-D6D6-4ABB-8DF0-8D6196810873}"/>
                  </a:ext>
                </a:extLst>
              </p:cNvPr>
              <p:cNvSpPr txBox="1"/>
              <p:nvPr/>
            </p:nvSpPr>
            <p:spPr>
              <a:xfrm>
                <a:off x="719420" y="5018521"/>
                <a:ext cx="7257651" cy="1200329"/>
              </a:xfrm>
              <a:prstGeom prst="rect">
                <a:avLst/>
              </a:prstGeom>
              <a:noFill/>
            </p:spPr>
            <p:txBody>
              <a:bodyPr wrap="square" rtlCol="0">
                <a:spAutoFit/>
              </a:bodyPr>
              <a:lstStyle/>
              <a:p>
                <a:r>
                  <a:rPr lang="en-US" sz="2400" dirty="0">
                    <a:sym typeface="Symbol" panose="05050102010706020507" pitchFamily="18" charset="2"/>
                  </a:rPr>
                  <a:t>Error term </a:t>
                </a:r>
                <a:r>
                  <a:rPr lang="en-US" sz="2400" dirty="0" err="1">
                    <a:sym typeface="Symbol" panose="05050102010706020507" pitchFamily="18" charset="2"/>
                  </a:rPr>
                  <a:t>e</a:t>
                </a:r>
                <a:r>
                  <a:rPr lang="en-US" sz="2400" baseline="-25000" dirty="0" err="1">
                    <a:sym typeface="Symbol" panose="05050102010706020507" pitchFamily="18" charset="2"/>
                  </a:rPr>
                  <a:t>i</a:t>
                </a:r>
                <a:r>
                  <a:rPr lang="en-US" sz="2400" dirty="0">
                    <a:sym typeface="Symbol" panose="05050102010706020507" pitchFamily="18" charset="2"/>
                  </a:rPr>
                  <a:t> = </a:t>
                </a:r>
                <a:r>
                  <a:rPr lang="en-US" sz="2400" dirty="0" err="1">
                    <a:sym typeface="Symbol" panose="05050102010706020507" pitchFamily="18" charset="2"/>
                  </a:rPr>
                  <a:t>y</a:t>
                </a:r>
                <a:r>
                  <a:rPr lang="en-US" sz="2400" baseline="-25000" dirty="0" err="1">
                    <a:sym typeface="Symbol" panose="05050102010706020507" pitchFamily="18" charset="2"/>
                  </a:rPr>
                  <a:t>i</a:t>
                </a:r>
                <a:r>
                  <a:rPr lang="en-US" sz="2400" dirty="0">
                    <a:sym typeface="Symbol" panose="05050102010706020507" pitchFamily="18" charset="2"/>
                  </a:rPr>
                  <a:t> - </a:t>
                </a:r>
                <a14:m>
                  <m:oMath xmlns:m="http://schemas.openxmlformats.org/officeDocument/2006/math">
                    <m:acc>
                      <m:accPr>
                        <m:chr m:val="̂"/>
                        <m:ctrlPr>
                          <a:rPr lang="en-US" sz="2400" i="1" smtClean="0">
                            <a:latin typeface="Cambria Math"/>
                            <a:sym typeface="Symbol" panose="05050102010706020507" pitchFamily="18" charset="2"/>
                          </a:rPr>
                        </m:ctrlPr>
                      </m:accPr>
                      <m:e>
                        <m:sSub>
                          <m:sSubPr>
                            <m:ctrlPr>
                              <a:rPr lang="en-US" sz="2400" i="1" smtClean="0">
                                <a:latin typeface="Cambria Math"/>
                                <a:sym typeface="Symbol" panose="05050102010706020507" pitchFamily="18" charset="2"/>
                              </a:rPr>
                            </m:ctrlPr>
                          </m:sSubPr>
                          <m:e>
                            <m:r>
                              <a:rPr lang="en-US" sz="2400" b="0" i="1" smtClean="0">
                                <a:latin typeface="Cambria Math" panose="02040503050406030204" pitchFamily="18" charset="0"/>
                                <a:sym typeface="Symbol" panose="05050102010706020507" pitchFamily="18" charset="2"/>
                              </a:rPr>
                              <m:t>𝑦</m:t>
                            </m:r>
                          </m:e>
                          <m:sub>
                            <m:r>
                              <a:rPr lang="en-US" sz="2400" b="0" i="1" smtClean="0">
                                <a:latin typeface="Cambria Math" panose="02040503050406030204" pitchFamily="18" charset="0"/>
                                <a:sym typeface="Symbol" panose="05050102010706020507" pitchFamily="18" charset="2"/>
                              </a:rPr>
                              <m:t>𝑖</m:t>
                            </m:r>
                          </m:sub>
                        </m:sSub>
                      </m:e>
                    </m:acc>
                  </m:oMath>
                </a14:m>
                <a:r>
                  <a:rPr lang="en-US" sz="2400" dirty="0"/>
                  <a:t>, </a:t>
                </a:r>
              </a:p>
              <a:p>
                <a:r>
                  <a:rPr lang="en-US" sz="2400" dirty="0"/>
                  <a:t>is called </a:t>
                </a:r>
                <a:r>
                  <a:rPr lang="en-US" sz="2400" dirty="0" err="1"/>
                  <a:t>i</a:t>
                </a:r>
                <a:r>
                  <a:rPr lang="en-US" sz="2400" baseline="30000" dirty="0" err="1"/>
                  <a:t>th</a:t>
                </a:r>
                <a:r>
                  <a:rPr lang="en-US" sz="2400" dirty="0"/>
                  <a:t> </a:t>
                </a:r>
                <a:r>
                  <a:rPr lang="en-US" sz="2400" dirty="0">
                    <a:solidFill>
                      <a:srgbClr val="C00000"/>
                    </a:solidFill>
                  </a:rPr>
                  <a:t>residual, </a:t>
                </a:r>
                <a:r>
                  <a:rPr lang="en-US" sz="2400" dirty="0"/>
                  <a:t>the error </a:t>
                </a:r>
              </a:p>
              <a:p>
                <a:r>
                  <a:rPr lang="en-US" sz="2400" dirty="0"/>
                  <a:t>in the fit of the model to the </a:t>
                </a:r>
                <a:r>
                  <a:rPr lang="en-US" sz="2400" dirty="0" err="1"/>
                  <a:t>i</a:t>
                </a:r>
                <a:r>
                  <a:rPr lang="en-US" sz="2400" baseline="30000" dirty="0" err="1"/>
                  <a:t>th</a:t>
                </a:r>
                <a:r>
                  <a:rPr lang="en-US" sz="2400" dirty="0"/>
                  <a:t> observation </a:t>
                </a:r>
                <a:r>
                  <a:rPr lang="en-US" sz="2400" dirty="0" err="1"/>
                  <a:t>y</a:t>
                </a:r>
                <a:r>
                  <a:rPr lang="en-US" sz="2400" baseline="-25000" dirty="0" err="1"/>
                  <a:t>i</a:t>
                </a:r>
                <a:r>
                  <a:rPr lang="en-US" sz="2400" dirty="0"/>
                  <a:t>.</a:t>
                </a:r>
                <a:endParaRPr lang="en-US" sz="2400" dirty="0">
                  <a:solidFill>
                    <a:srgbClr val="C00000"/>
                  </a:solidFill>
                </a:endParaRPr>
              </a:p>
            </p:txBody>
          </p:sp>
        </mc:Choice>
        <mc:Fallback xmlns="">
          <p:sp>
            <p:nvSpPr>
              <p:cNvPr id="31" name="TextBox 30">
                <a:extLst>
                  <a:ext uri="{FF2B5EF4-FFF2-40B4-BE49-F238E27FC236}">
                    <a16:creationId xmlns:a16="http://schemas.microsoft.com/office/drawing/2014/main" id="{ABF03C03-D6D6-4ABB-8DF0-8D6196810873}"/>
                  </a:ext>
                </a:extLst>
              </p:cNvPr>
              <p:cNvSpPr txBox="1">
                <a:spLocks noRot="1" noChangeAspect="1" noMove="1" noResize="1" noEditPoints="1" noAdjustHandles="1" noChangeArrowheads="1" noChangeShapeType="1" noTextEdit="1"/>
              </p:cNvSpPr>
              <p:nvPr/>
            </p:nvSpPr>
            <p:spPr>
              <a:xfrm>
                <a:off x="719420" y="5018521"/>
                <a:ext cx="7257651" cy="1200329"/>
              </a:xfrm>
              <a:prstGeom prst="rect">
                <a:avLst/>
              </a:prstGeom>
              <a:blipFill>
                <a:blip r:embed="rId5"/>
                <a:stretch>
                  <a:fillRect l="-1259" t="-3553" b="-1116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xmlns="" id="{93C27801-F800-4113-87D3-981F1DCA4447}"/>
              </a:ext>
            </a:extLst>
          </p:cNvPr>
          <p:cNvSpPr txBox="1"/>
          <p:nvPr/>
        </p:nvSpPr>
        <p:spPr>
          <a:xfrm>
            <a:off x="9814165" y="4704370"/>
            <a:ext cx="1351652" cy="369332"/>
          </a:xfrm>
          <a:prstGeom prst="rect">
            <a:avLst/>
          </a:prstGeom>
          <a:solidFill>
            <a:srgbClr val="92D050"/>
          </a:solidFill>
        </p:spPr>
        <p:txBody>
          <a:bodyPr wrap="none" rtlCol="0">
            <a:spAutoFit/>
          </a:bodyPr>
          <a:lstStyle/>
          <a:p>
            <a:r>
              <a:rPr lang="en-US"/>
              <a:t>Scatter plot</a:t>
            </a:r>
          </a:p>
        </p:txBody>
      </p:sp>
    </p:spTree>
    <p:extLst>
      <p:ext uri="{BB962C8B-B14F-4D97-AF65-F5344CB8AC3E}">
        <p14:creationId xmlns:p14="http://schemas.microsoft.com/office/powerpoint/2010/main" val="96964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EB2D5-3E6F-4D45-A372-FF13586DE35B}"/>
              </a:ext>
            </a:extLst>
          </p:cNvPr>
          <p:cNvSpPr>
            <a:spLocks noGrp="1"/>
          </p:cNvSpPr>
          <p:nvPr>
            <p:ph type="title"/>
          </p:nvPr>
        </p:nvSpPr>
        <p:spPr/>
        <p:txBody>
          <a:bodyPr/>
          <a:lstStyle/>
          <a:p>
            <a:r>
              <a:rPr lang="en-US" altLang="en-US" sz="4400" b="1">
                <a:solidFill>
                  <a:srgbClr val="0000FF"/>
                </a:solidFill>
                <a:latin typeface="+mj-lt"/>
              </a:rPr>
              <a:t>Method of least squares</a:t>
            </a:r>
            <a:endParaRPr lang="en-US" dirty="0">
              <a:solidFill>
                <a:srgbClr val="0000FF"/>
              </a:solidFill>
              <a:latin typeface="+mj-lt"/>
            </a:endParaRPr>
          </a:p>
        </p:txBody>
      </p:sp>
      <p:sp>
        <p:nvSpPr>
          <p:cNvPr id="3" name="Content Placeholder 2">
            <a:extLst>
              <a:ext uri="{FF2B5EF4-FFF2-40B4-BE49-F238E27FC236}">
                <a16:creationId xmlns:a16="http://schemas.microsoft.com/office/drawing/2014/main" xmlns="" id="{68C5C324-4A61-40E1-92FC-3AFF6259BC9D}"/>
              </a:ext>
            </a:extLst>
          </p:cNvPr>
          <p:cNvSpPr>
            <a:spLocks noGrp="1"/>
          </p:cNvSpPr>
          <p:nvPr>
            <p:ph idx="1"/>
          </p:nvPr>
        </p:nvSpPr>
        <p:spPr/>
        <p:txBody>
          <a:bodyPr/>
          <a:lstStyle/>
          <a:p>
            <a:r>
              <a:rPr lang="en-US" altLang="en-US" sz="2800" dirty="0">
                <a:solidFill>
                  <a:schemeClr val="tx1"/>
                </a:solidFill>
                <a:latin typeface="+mj-lt"/>
              </a:rPr>
              <a:t>The </a:t>
            </a:r>
            <a:r>
              <a:rPr lang="en-US" altLang="en-US" sz="2800" b="1" dirty="0">
                <a:solidFill>
                  <a:srgbClr val="C00000"/>
                </a:solidFill>
                <a:latin typeface="+mj-lt"/>
              </a:rPr>
              <a:t>method of least squares</a:t>
            </a:r>
            <a:r>
              <a:rPr lang="en-US" altLang="en-US" sz="2800" dirty="0">
                <a:solidFill>
                  <a:srgbClr val="C00000"/>
                </a:solidFill>
                <a:latin typeface="+mj-lt"/>
              </a:rPr>
              <a:t> </a:t>
            </a:r>
            <a:r>
              <a:rPr lang="en-US" altLang="en-US" sz="2800" dirty="0">
                <a:solidFill>
                  <a:schemeClr val="tx1"/>
                </a:solidFill>
                <a:latin typeface="+mj-lt"/>
              </a:rPr>
              <a:t>is used to estimate the parameters, </a:t>
            </a:r>
            <a:r>
              <a:rPr lang="en-US" altLang="en-US" sz="2800" dirty="0">
                <a:solidFill>
                  <a:schemeClr val="tx1"/>
                </a:solidFill>
                <a:latin typeface="+mj-lt"/>
                <a:sym typeface="Symbol" panose="05050102010706020507" pitchFamily="18" charset="2"/>
              </a:rPr>
              <a:t></a:t>
            </a:r>
            <a:r>
              <a:rPr lang="en-US" altLang="en-US" sz="2800" baseline="-25000" dirty="0">
                <a:solidFill>
                  <a:schemeClr val="tx1"/>
                </a:solidFill>
                <a:latin typeface="+mj-lt"/>
                <a:sym typeface="Symbol" panose="05050102010706020507" pitchFamily="18" charset="2"/>
              </a:rPr>
              <a:t>0</a:t>
            </a:r>
            <a:r>
              <a:rPr lang="en-US" altLang="en-US" sz="2800" dirty="0">
                <a:solidFill>
                  <a:schemeClr val="tx1"/>
                </a:solidFill>
                <a:latin typeface="+mj-lt"/>
                <a:sym typeface="Symbol" panose="05050102010706020507" pitchFamily="18" charset="2"/>
              </a:rPr>
              <a:t> and </a:t>
            </a:r>
            <a:r>
              <a:rPr lang="en-US" altLang="en-US" sz="2800" baseline="-25000" dirty="0">
                <a:solidFill>
                  <a:schemeClr val="tx1"/>
                </a:solidFill>
                <a:latin typeface="+mj-lt"/>
                <a:sym typeface="Symbol" panose="05050102010706020507" pitchFamily="18" charset="2"/>
              </a:rPr>
              <a:t>1</a:t>
            </a:r>
            <a:r>
              <a:rPr lang="en-US" altLang="en-US" sz="2800" dirty="0">
                <a:solidFill>
                  <a:schemeClr val="tx1"/>
                </a:solidFill>
                <a:latin typeface="+mj-lt"/>
                <a:sym typeface="Symbol" panose="05050102010706020507" pitchFamily="18" charset="2"/>
              </a:rPr>
              <a:t> by </a:t>
            </a:r>
            <a:r>
              <a:rPr lang="en-US" altLang="en-US" sz="2800" dirty="0">
                <a:solidFill>
                  <a:srgbClr val="C00000"/>
                </a:solidFill>
                <a:latin typeface="+mj-lt"/>
                <a:sym typeface="Symbol" panose="05050102010706020507" pitchFamily="18" charset="2"/>
              </a:rPr>
              <a:t>minimizing</a:t>
            </a:r>
            <a:r>
              <a:rPr lang="en-US" altLang="en-US" sz="2800" dirty="0">
                <a:solidFill>
                  <a:schemeClr val="tx1"/>
                </a:solidFill>
                <a:latin typeface="+mj-lt"/>
                <a:sym typeface="Symbol" panose="05050102010706020507" pitchFamily="18" charset="2"/>
              </a:rPr>
              <a:t> </a:t>
            </a:r>
            <a:r>
              <a:rPr lang="en-US" altLang="en-US" sz="2800" dirty="0">
                <a:solidFill>
                  <a:srgbClr val="C00000"/>
                </a:solidFill>
                <a:latin typeface="+mj-lt"/>
                <a:sym typeface="Symbol" panose="05050102010706020507" pitchFamily="18" charset="2"/>
              </a:rPr>
              <a:t>L</a:t>
            </a:r>
            <a:r>
              <a:rPr lang="en-US" altLang="en-US" sz="2800" dirty="0">
                <a:solidFill>
                  <a:schemeClr val="tx1"/>
                </a:solidFill>
                <a:latin typeface="+mj-lt"/>
                <a:sym typeface="Symbol" panose="05050102010706020507" pitchFamily="18" charset="2"/>
              </a:rPr>
              <a:t>, the sum of the squares of the vertical deviations</a:t>
            </a:r>
          </a:p>
          <a:p>
            <a:endParaRPr lang="en-US" dirty="0"/>
          </a:p>
        </p:txBody>
      </p:sp>
      <p:pic>
        <p:nvPicPr>
          <p:cNvPr id="5" name="Picture 4">
            <a:extLst>
              <a:ext uri="{FF2B5EF4-FFF2-40B4-BE49-F238E27FC236}">
                <a16:creationId xmlns:a16="http://schemas.microsoft.com/office/drawing/2014/main" xmlns="" id="{5E3D216F-E722-4652-9CC0-DA609B354917}"/>
              </a:ext>
            </a:extLst>
          </p:cNvPr>
          <p:cNvPicPr>
            <a:picLocks noChangeAspect="1"/>
          </p:cNvPicPr>
          <p:nvPr/>
        </p:nvPicPr>
        <p:blipFill>
          <a:blip r:embed="rId2"/>
          <a:stretch>
            <a:fillRect/>
          </a:stretch>
        </p:blipFill>
        <p:spPr>
          <a:xfrm>
            <a:off x="6465742" y="2826896"/>
            <a:ext cx="4143375" cy="312146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10C75AB0-FCA6-428A-9ADC-FDD92DB55631}"/>
                  </a:ext>
                </a:extLst>
              </p:cNvPr>
              <p:cNvSpPr txBox="1"/>
              <p:nvPr/>
            </p:nvSpPr>
            <p:spPr>
              <a:xfrm>
                <a:off x="5829267" y="5814000"/>
                <a:ext cx="3469540" cy="369332"/>
              </a:xfrm>
              <a:prstGeom prst="rect">
                <a:avLst/>
              </a:prstGeom>
              <a:noFill/>
            </p:spPr>
            <p:txBody>
              <a:bodyPr wrap="none" rtlCol="0">
                <a:spAutoFit/>
              </a:bodyPr>
              <a:lstStyle/>
              <a:p>
                <a:r>
                  <a:rPr lang="en-US" dirty="0">
                    <a:sym typeface="Symbol" panose="05050102010706020507" pitchFamily="18" charset="2"/>
                  </a:rPr>
                  <a:t>Error term </a:t>
                </a:r>
                <a:r>
                  <a:rPr lang="en-US" dirty="0" err="1">
                    <a:sym typeface="Symbol" panose="05050102010706020507" pitchFamily="18" charset="2"/>
                  </a:rPr>
                  <a:t>e</a:t>
                </a:r>
                <a:r>
                  <a:rPr lang="en-US" baseline="-25000" dirty="0" err="1">
                    <a:sym typeface="Symbol" panose="05050102010706020507" pitchFamily="18" charset="2"/>
                  </a:rPr>
                  <a:t>i</a:t>
                </a:r>
                <a:r>
                  <a:rPr lang="en-US" dirty="0">
                    <a:sym typeface="Symbol" panose="05050102010706020507" pitchFamily="18" charset="2"/>
                  </a:rPr>
                  <a:t> = </a:t>
                </a:r>
                <a:r>
                  <a:rPr lang="en-US" dirty="0" err="1">
                    <a:sym typeface="Symbol" panose="05050102010706020507" pitchFamily="18" charset="2"/>
                  </a:rPr>
                  <a:t>y</a:t>
                </a:r>
                <a:r>
                  <a:rPr lang="en-US" baseline="-25000" dirty="0" err="1">
                    <a:sym typeface="Symbol" panose="05050102010706020507" pitchFamily="18" charset="2"/>
                  </a:rPr>
                  <a:t>i</a:t>
                </a:r>
                <a:r>
                  <a:rPr lang="en-US" dirty="0">
                    <a:sym typeface="Symbol" panose="05050102010706020507" pitchFamily="18" charset="2"/>
                  </a:rPr>
                  <a:t> - </a:t>
                </a:r>
                <a14:m>
                  <m:oMath xmlns:m="http://schemas.openxmlformats.org/officeDocument/2006/math">
                    <m:acc>
                      <m:accPr>
                        <m:chr m:val="̂"/>
                        <m:ctrlPr>
                          <a:rPr lang="en-US" i="1" smtClean="0">
                            <a:latin typeface="Cambria Math"/>
                            <a:sym typeface="Symbol" panose="05050102010706020507" pitchFamily="18" charset="2"/>
                          </a:rPr>
                        </m:ctrlPr>
                      </m:accPr>
                      <m:e>
                        <m:sSub>
                          <m:sSubPr>
                            <m:ctrlPr>
                              <a:rPr lang="en-US" i="1" smtClean="0">
                                <a:latin typeface="Cambria Math"/>
                                <a:sym typeface="Symbol" panose="05050102010706020507" pitchFamily="18" charset="2"/>
                              </a:rPr>
                            </m:ctrlPr>
                          </m:sSubPr>
                          <m:e>
                            <m:r>
                              <a:rPr lang="en-US" b="0" i="1" smtClean="0">
                                <a:latin typeface="Cambria Math" panose="02040503050406030204" pitchFamily="18" charset="0"/>
                                <a:sym typeface="Symbol" panose="05050102010706020507" pitchFamily="18" charset="2"/>
                              </a:rPr>
                              <m:t>𝑦</m:t>
                            </m:r>
                          </m:e>
                          <m:sub>
                            <m:r>
                              <a:rPr lang="en-US" b="0" i="1" smtClean="0">
                                <a:latin typeface="Cambria Math" panose="02040503050406030204" pitchFamily="18" charset="0"/>
                                <a:sym typeface="Symbol" panose="05050102010706020507" pitchFamily="18" charset="2"/>
                              </a:rPr>
                              <m:t>𝑖</m:t>
                            </m:r>
                          </m:sub>
                        </m:sSub>
                      </m:e>
                    </m:acc>
                  </m:oMath>
                </a14:m>
                <a:r>
                  <a:rPr lang="en-US" dirty="0"/>
                  <a:t>, or </a:t>
                </a:r>
                <a:r>
                  <a:rPr lang="en-US" dirty="0">
                    <a:solidFill>
                      <a:srgbClr val="C00000"/>
                    </a:solidFill>
                  </a:rPr>
                  <a:t>residual</a:t>
                </a:r>
              </a:p>
            </p:txBody>
          </p:sp>
        </mc:Choice>
        <mc:Fallback xmlns="">
          <p:sp>
            <p:nvSpPr>
              <p:cNvPr id="10" name="TextBox 9">
                <a:extLst>
                  <a:ext uri="{FF2B5EF4-FFF2-40B4-BE49-F238E27FC236}">
                    <a16:creationId xmlns:a16="http://schemas.microsoft.com/office/drawing/2014/main" id="{10C75AB0-FCA6-428A-9ADC-FDD92DB55631}"/>
                  </a:ext>
                </a:extLst>
              </p:cNvPr>
              <p:cNvSpPr txBox="1">
                <a:spLocks noRot="1" noChangeAspect="1" noMove="1" noResize="1" noEditPoints="1" noAdjustHandles="1" noChangeArrowheads="1" noChangeShapeType="1" noTextEdit="1"/>
              </p:cNvSpPr>
              <p:nvPr/>
            </p:nvSpPr>
            <p:spPr>
              <a:xfrm>
                <a:off x="5829267" y="5814000"/>
                <a:ext cx="3469540" cy="369332"/>
              </a:xfrm>
              <a:prstGeom prst="rect">
                <a:avLst/>
              </a:prstGeom>
              <a:blipFill>
                <a:blip r:embed="rId3"/>
                <a:stretch>
                  <a:fillRect l="-1406" t="-10000" r="-879" b="-2666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xmlns="" id="{41255C1C-00E7-4877-9D13-3150D81D1AAE}"/>
              </a:ext>
            </a:extLst>
          </p:cNvPr>
          <p:cNvSpPr txBox="1"/>
          <p:nvPr/>
        </p:nvSpPr>
        <p:spPr>
          <a:xfrm>
            <a:off x="6866553" y="4860470"/>
            <a:ext cx="322524" cy="584775"/>
          </a:xfrm>
          <a:prstGeom prst="rect">
            <a:avLst/>
          </a:prstGeom>
          <a:noFill/>
        </p:spPr>
        <p:txBody>
          <a:bodyPr wrap="none" rtlCol="0">
            <a:spAutoFit/>
          </a:bodyPr>
          <a:lstStyle/>
          <a:p>
            <a:r>
              <a:rPr lang="en-US" sz="3200" dirty="0"/>
              <a:t>{</a:t>
            </a:r>
          </a:p>
        </p:txBody>
      </p:sp>
      <p:pic>
        <p:nvPicPr>
          <p:cNvPr id="19" name="Picture 18">
            <a:extLst>
              <a:ext uri="{FF2B5EF4-FFF2-40B4-BE49-F238E27FC236}">
                <a16:creationId xmlns:a16="http://schemas.microsoft.com/office/drawing/2014/main" xmlns="" id="{EF40EC9D-ED2F-44F7-A6CF-FD2657BA12C1}"/>
              </a:ext>
            </a:extLst>
          </p:cNvPr>
          <p:cNvPicPr>
            <a:picLocks noChangeAspect="1"/>
          </p:cNvPicPr>
          <p:nvPr/>
        </p:nvPicPr>
        <p:blipFill>
          <a:blip r:embed="rId4"/>
          <a:stretch>
            <a:fillRect/>
          </a:stretch>
        </p:blipFill>
        <p:spPr>
          <a:xfrm>
            <a:off x="1193664" y="2826896"/>
            <a:ext cx="5153025" cy="1066800"/>
          </a:xfrm>
          <a:prstGeom prst="rect">
            <a:avLst/>
          </a:prstGeom>
        </p:spPr>
      </p:pic>
      <p:pic>
        <p:nvPicPr>
          <p:cNvPr id="21" name="Picture 20">
            <a:extLst>
              <a:ext uri="{FF2B5EF4-FFF2-40B4-BE49-F238E27FC236}">
                <a16:creationId xmlns:a16="http://schemas.microsoft.com/office/drawing/2014/main" xmlns="" id="{ABFC3707-6CEE-438D-959A-4676296D72C9}"/>
              </a:ext>
            </a:extLst>
          </p:cNvPr>
          <p:cNvPicPr>
            <a:picLocks noChangeAspect="1"/>
          </p:cNvPicPr>
          <p:nvPr/>
        </p:nvPicPr>
        <p:blipFill>
          <a:blip r:embed="rId5"/>
          <a:stretch>
            <a:fillRect/>
          </a:stretch>
        </p:blipFill>
        <p:spPr>
          <a:xfrm>
            <a:off x="1183920" y="3837821"/>
            <a:ext cx="4936103" cy="1797050"/>
          </a:xfrm>
          <a:prstGeom prst="rect">
            <a:avLst/>
          </a:prstGeom>
        </p:spPr>
      </p:pic>
      <p:cxnSp>
        <p:nvCxnSpPr>
          <p:cNvPr id="26" name="Connector: Curved 25">
            <a:extLst>
              <a:ext uri="{FF2B5EF4-FFF2-40B4-BE49-F238E27FC236}">
                <a16:creationId xmlns:a16="http://schemas.microsoft.com/office/drawing/2014/main" xmlns="" id="{4E007DFD-3309-4811-93B2-BF0EB9CDE8A7}"/>
              </a:ext>
            </a:extLst>
          </p:cNvPr>
          <p:cNvCxnSpPr>
            <a:cxnSpLocks/>
          </p:cNvCxnSpPr>
          <p:nvPr/>
        </p:nvCxnSpPr>
        <p:spPr>
          <a:xfrm rot="5400000" flipH="1" flipV="1">
            <a:off x="6472537" y="5338854"/>
            <a:ext cx="549481" cy="40081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526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B24EB5E3-540B-41AA-A756-B0EBBADCB089}"/>
              </a:ext>
            </a:extLst>
          </p:cNvPr>
          <p:cNvGrpSpPr/>
          <p:nvPr/>
        </p:nvGrpSpPr>
        <p:grpSpPr>
          <a:xfrm>
            <a:off x="2338768" y="1705928"/>
            <a:ext cx="4905375" cy="2162175"/>
            <a:chOff x="3643312" y="2347912"/>
            <a:chExt cx="4905375" cy="2162175"/>
          </a:xfrm>
        </p:grpSpPr>
        <p:pic>
          <p:nvPicPr>
            <p:cNvPr id="5" name="Picture 4">
              <a:extLst>
                <a:ext uri="{FF2B5EF4-FFF2-40B4-BE49-F238E27FC236}">
                  <a16:creationId xmlns:a16="http://schemas.microsoft.com/office/drawing/2014/main" xmlns="" id="{7B734374-1CCE-4A5A-AA19-4960D3C3AA49}"/>
                </a:ext>
              </a:extLst>
            </p:cNvPr>
            <p:cNvPicPr>
              <a:picLocks noChangeAspect="1"/>
            </p:cNvPicPr>
            <p:nvPr/>
          </p:nvPicPr>
          <p:blipFill>
            <a:blip r:embed="rId3"/>
            <a:stretch>
              <a:fillRect/>
            </a:stretch>
          </p:blipFill>
          <p:spPr>
            <a:xfrm>
              <a:off x="3643312" y="2347912"/>
              <a:ext cx="4905375" cy="2162175"/>
            </a:xfrm>
            <a:prstGeom prst="rect">
              <a:avLst/>
            </a:prstGeom>
          </p:spPr>
        </p:pic>
        <p:sp>
          <p:nvSpPr>
            <p:cNvPr id="7" name="Oval 6">
              <a:extLst>
                <a:ext uri="{FF2B5EF4-FFF2-40B4-BE49-F238E27FC236}">
                  <a16:creationId xmlns:a16="http://schemas.microsoft.com/office/drawing/2014/main" xmlns="" id="{F3B5B130-8949-4421-969E-EE4182BAFEFE}"/>
                </a:ext>
              </a:extLst>
            </p:cNvPr>
            <p:cNvSpPr/>
            <p:nvPr/>
          </p:nvSpPr>
          <p:spPr>
            <a:xfrm>
              <a:off x="4759036" y="2556164"/>
              <a:ext cx="384464" cy="7273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8A57022A-8EFC-4361-B106-DD1DCC5F162A}"/>
                </a:ext>
              </a:extLst>
            </p:cNvPr>
            <p:cNvSpPr/>
            <p:nvPr/>
          </p:nvSpPr>
          <p:spPr>
            <a:xfrm>
              <a:off x="3722976" y="3529446"/>
              <a:ext cx="454170" cy="7273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A90C9C70-7FBB-49D7-A011-624396214FDF}"/>
                </a:ext>
              </a:extLst>
            </p:cNvPr>
            <p:cNvSpPr/>
            <p:nvPr/>
          </p:nvSpPr>
          <p:spPr>
            <a:xfrm>
              <a:off x="5486400" y="2556164"/>
              <a:ext cx="519545" cy="727363"/>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B74BA32D-4BCA-43A6-BDDD-E9B236F4C4FC}"/>
                </a:ext>
              </a:extLst>
            </p:cNvPr>
            <p:cNvSpPr/>
            <p:nvPr/>
          </p:nvSpPr>
          <p:spPr>
            <a:xfrm>
              <a:off x="5285508" y="3525981"/>
              <a:ext cx="519545" cy="727363"/>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1">
            <a:extLst>
              <a:ext uri="{FF2B5EF4-FFF2-40B4-BE49-F238E27FC236}">
                <a16:creationId xmlns:a16="http://schemas.microsoft.com/office/drawing/2014/main" xmlns="" id="{E1D0C6D4-1881-41CC-9B79-186225F9B370}"/>
              </a:ext>
            </a:extLst>
          </p:cNvPr>
          <p:cNvSpPr>
            <a:spLocks noGrp="1"/>
          </p:cNvSpPr>
          <p:nvPr>
            <p:ph type="title"/>
          </p:nvPr>
        </p:nvSpPr>
        <p:spPr>
          <a:xfrm>
            <a:off x="838200" y="136525"/>
            <a:ext cx="10515600" cy="1325563"/>
          </a:xfrm>
        </p:spPr>
        <p:txBody>
          <a:bodyPr/>
          <a:lstStyle/>
          <a:p>
            <a:r>
              <a:rPr lang="en-US" dirty="0"/>
              <a:t>Least squares estimates of </a:t>
            </a:r>
            <a:r>
              <a:rPr lang="en-US" dirty="0">
                <a:sym typeface="Symbol" panose="05050102010706020507" pitchFamily="18" charset="2"/>
              </a:rPr>
              <a:t></a:t>
            </a:r>
            <a:r>
              <a:rPr lang="en-US" baseline="-25000" dirty="0">
                <a:sym typeface="Symbol" panose="05050102010706020507" pitchFamily="18" charset="2"/>
              </a:rPr>
              <a:t>0</a:t>
            </a:r>
            <a:r>
              <a:rPr lang="en-US" dirty="0">
                <a:sym typeface="Symbol" panose="05050102010706020507" pitchFamily="18" charset="2"/>
              </a:rPr>
              <a:t>, </a:t>
            </a:r>
            <a:r>
              <a:rPr lang="en-US" baseline="-25000" dirty="0">
                <a:sym typeface="Symbol" panose="05050102010706020507" pitchFamily="18" charset="2"/>
              </a:rPr>
              <a:t>1</a:t>
            </a:r>
            <a:endParaRPr lang="en-US" baseline="-25000" dirty="0"/>
          </a:p>
        </p:txBody>
      </p:sp>
      <p:sp>
        <p:nvSpPr>
          <p:cNvPr id="24" name="Left Brace 23">
            <a:extLst>
              <a:ext uri="{FF2B5EF4-FFF2-40B4-BE49-F238E27FC236}">
                <a16:creationId xmlns:a16="http://schemas.microsoft.com/office/drawing/2014/main" xmlns="" id="{5E1A8CAB-DC38-43AD-9B25-35D5312ABD94}"/>
              </a:ext>
            </a:extLst>
          </p:cNvPr>
          <p:cNvSpPr/>
          <p:nvPr/>
        </p:nvSpPr>
        <p:spPr>
          <a:xfrm>
            <a:off x="1513098" y="2000631"/>
            <a:ext cx="231648" cy="1572768"/>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26" name="Group 25">
            <a:extLst>
              <a:ext uri="{FF2B5EF4-FFF2-40B4-BE49-F238E27FC236}">
                <a16:creationId xmlns:a16="http://schemas.microsoft.com/office/drawing/2014/main" xmlns="" id="{E9B2D146-DBF8-483E-B839-39AA4B0C9445}"/>
              </a:ext>
            </a:extLst>
          </p:cNvPr>
          <p:cNvGrpSpPr/>
          <p:nvPr/>
        </p:nvGrpSpPr>
        <p:grpSpPr>
          <a:xfrm>
            <a:off x="682228" y="3826447"/>
            <a:ext cx="7117015" cy="2295525"/>
            <a:chOff x="1983395" y="4039897"/>
            <a:chExt cx="7117015" cy="2295525"/>
          </a:xfrm>
        </p:grpSpPr>
        <p:grpSp>
          <p:nvGrpSpPr>
            <p:cNvPr id="21" name="Group 20">
              <a:extLst>
                <a:ext uri="{FF2B5EF4-FFF2-40B4-BE49-F238E27FC236}">
                  <a16:creationId xmlns:a16="http://schemas.microsoft.com/office/drawing/2014/main" xmlns="" id="{C663F0DF-64B2-4355-9D3F-6DD2CCEB16DD}"/>
                </a:ext>
              </a:extLst>
            </p:cNvPr>
            <p:cNvGrpSpPr/>
            <p:nvPr/>
          </p:nvGrpSpPr>
          <p:grpSpPr>
            <a:xfrm>
              <a:off x="1983395" y="4039897"/>
              <a:ext cx="7117015" cy="2295525"/>
              <a:chOff x="1983395" y="4039897"/>
              <a:chExt cx="7117015" cy="2295525"/>
            </a:xfrm>
          </p:grpSpPr>
          <p:grpSp>
            <p:nvGrpSpPr>
              <p:cNvPr id="14" name="Group 13">
                <a:extLst>
                  <a:ext uri="{FF2B5EF4-FFF2-40B4-BE49-F238E27FC236}">
                    <a16:creationId xmlns:a16="http://schemas.microsoft.com/office/drawing/2014/main" xmlns="" id="{0F56614E-648B-4E20-A368-6CE1D7D1BA42}"/>
                  </a:ext>
                </a:extLst>
              </p:cNvPr>
              <p:cNvGrpSpPr/>
              <p:nvPr/>
            </p:nvGrpSpPr>
            <p:grpSpPr>
              <a:xfrm>
                <a:off x="3442560" y="4039897"/>
                <a:ext cx="5657850" cy="2295525"/>
                <a:chOff x="1225923" y="1914200"/>
                <a:chExt cx="5657850" cy="2295525"/>
              </a:xfrm>
            </p:grpSpPr>
            <p:pic>
              <p:nvPicPr>
                <p:cNvPr id="15" name="Picture 14">
                  <a:extLst>
                    <a:ext uri="{FF2B5EF4-FFF2-40B4-BE49-F238E27FC236}">
                      <a16:creationId xmlns:a16="http://schemas.microsoft.com/office/drawing/2014/main" xmlns="" id="{3F21CFF2-9113-4CB1-BB8C-1AC607DE35B6}"/>
                    </a:ext>
                  </a:extLst>
                </p:cNvPr>
                <p:cNvPicPr>
                  <a:picLocks noChangeAspect="1"/>
                </p:cNvPicPr>
                <p:nvPr/>
              </p:nvPicPr>
              <p:blipFill>
                <a:blip r:embed="rId4"/>
                <a:stretch>
                  <a:fillRect/>
                </a:stretch>
              </p:blipFill>
              <p:spPr>
                <a:xfrm>
                  <a:off x="1225923" y="1914200"/>
                  <a:ext cx="5657850" cy="2295525"/>
                </a:xfrm>
                <a:prstGeom prst="rect">
                  <a:avLst/>
                </a:prstGeom>
              </p:spPr>
            </p:pic>
            <p:sp>
              <p:nvSpPr>
                <p:cNvPr id="16" name="Oval 15">
                  <a:extLst>
                    <a:ext uri="{FF2B5EF4-FFF2-40B4-BE49-F238E27FC236}">
                      <a16:creationId xmlns:a16="http://schemas.microsoft.com/office/drawing/2014/main" xmlns="" id="{223D2800-FD71-4872-9222-753B927E184E}"/>
                    </a:ext>
                  </a:extLst>
                </p:cNvPr>
                <p:cNvSpPr/>
                <p:nvPr/>
              </p:nvSpPr>
              <p:spPr>
                <a:xfrm>
                  <a:off x="1269991" y="2118662"/>
                  <a:ext cx="548988" cy="704850"/>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6ED1066D-423D-46B3-A3AB-7462F095832D}"/>
                    </a:ext>
                  </a:extLst>
                </p:cNvPr>
                <p:cNvSpPr/>
                <p:nvPr/>
              </p:nvSpPr>
              <p:spPr>
                <a:xfrm>
                  <a:off x="2827518" y="3571117"/>
                  <a:ext cx="519546" cy="6386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Arrow: Right 19">
                <a:extLst>
                  <a:ext uri="{FF2B5EF4-FFF2-40B4-BE49-F238E27FC236}">
                    <a16:creationId xmlns:a16="http://schemas.microsoft.com/office/drawing/2014/main" xmlns="" id="{A13225DE-E48F-4650-8C1E-596BE21A14D3}"/>
                  </a:ext>
                </a:extLst>
              </p:cNvPr>
              <p:cNvSpPr/>
              <p:nvPr/>
            </p:nvSpPr>
            <p:spPr>
              <a:xfrm>
                <a:off x="1983395" y="5071129"/>
                <a:ext cx="658368" cy="625685"/>
              </a:xfrm>
              <a:prstGeom prst="rightArrow">
                <a:avLst/>
              </a:prstGeom>
              <a:solidFill>
                <a:schemeClr val="accent6">
                  <a:lumMod val="20000"/>
                  <a:lumOff val="80000"/>
                </a:schemeClr>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Left Brace 24">
              <a:extLst>
                <a:ext uri="{FF2B5EF4-FFF2-40B4-BE49-F238E27FC236}">
                  <a16:creationId xmlns:a16="http://schemas.microsoft.com/office/drawing/2014/main" xmlns="" id="{F7BD3574-DAFA-4699-A072-8950E63B07E3}"/>
                </a:ext>
              </a:extLst>
            </p:cNvPr>
            <p:cNvSpPr/>
            <p:nvPr/>
          </p:nvSpPr>
          <p:spPr>
            <a:xfrm>
              <a:off x="2913888" y="4418966"/>
              <a:ext cx="238113" cy="191645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9" name="TextBox 28">
            <a:extLst>
              <a:ext uri="{FF2B5EF4-FFF2-40B4-BE49-F238E27FC236}">
                <a16:creationId xmlns:a16="http://schemas.microsoft.com/office/drawing/2014/main" xmlns="" id="{5D5D0DA7-FE1F-4126-9DB4-050E454C4109}"/>
              </a:ext>
            </a:extLst>
          </p:cNvPr>
          <p:cNvSpPr txBox="1"/>
          <p:nvPr/>
        </p:nvSpPr>
        <p:spPr>
          <a:xfrm>
            <a:off x="7178551" y="4129582"/>
            <a:ext cx="1552028" cy="523220"/>
          </a:xfrm>
          <a:prstGeom prst="rect">
            <a:avLst/>
          </a:prstGeom>
          <a:noFill/>
        </p:spPr>
        <p:txBody>
          <a:bodyPr wrap="none" rtlCol="0">
            <a:spAutoFit/>
          </a:bodyPr>
          <a:lstStyle/>
          <a:p>
            <a:r>
              <a:rPr lang="en-US" sz="2800" dirty="0"/>
              <a:t>= </a:t>
            </a:r>
            <a:r>
              <a:rPr lang="en-US" sz="2800" dirty="0" err="1"/>
              <a:t>S</a:t>
            </a:r>
            <a:r>
              <a:rPr lang="en-US" sz="2800" baseline="-25000" dirty="0" err="1"/>
              <a:t>xy</a:t>
            </a:r>
            <a:r>
              <a:rPr lang="en-US" sz="2800" dirty="0"/>
              <a:t>/</a:t>
            </a:r>
            <a:r>
              <a:rPr lang="en-US" sz="2800" dirty="0" err="1"/>
              <a:t>S</a:t>
            </a:r>
            <a:r>
              <a:rPr lang="en-US" sz="2800" baseline="-25000" dirty="0" err="1"/>
              <a:t>xx</a:t>
            </a:r>
            <a:endParaRPr lang="en-US" sz="2800" baseline="-25000" dirty="0"/>
          </a:p>
        </p:txBody>
      </p:sp>
      <p:sp>
        <p:nvSpPr>
          <p:cNvPr id="2" name="TextBox 1">
            <a:extLst>
              <a:ext uri="{FF2B5EF4-FFF2-40B4-BE49-F238E27FC236}">
                <a16:creationId xmlns:a16="http://schemas.microsoft.com/office/drawing/2014/main" xmlns="" id="{B61FFD07-2975-4F9E-A331-1D61542049F0}"/>
              </a:ext>
            </a:extLst>
          </p:cNvPr>
          <p:cNvSpPr txBox="1"/>
          <p:nvPr/>
        </p:nvSpPr>
        <p:spPr>
          <a:xfrm>
            <a:off x="307949" y="1208080"/>
            <a:ext cx="5306261" cy="523220"/>
          </a:xfrm>
          <a:prstGeom prst="rect">
            <a:avLst/>
          </a:prstGeom>
          <a:noFill/>
        </p:spPr>
        <p:txBody>
          <a:bodyPr wrap="none" rtlCol="0">
            <a:spAutoFit/>
          </a:bodyPr>
          <a:lstStyle/>
          <a:p>
            <a:r>
              <a:rPr lang="en-US" sz="2800" dirty="0">
                <a:solidFill>
                  <a:srgbClr val="0033CC"/>
                </a:solidFill>
              </a:rPr>
              <a:t>Least squares normal equations</a:t>
            </a:r>
          </a:p>
        </p:txBody>
      </p:sp>
      <p:pic>
        <p:nvPicPr>
          <p:cNvPr id="3" name="Picture 2">
            <a:extLst>
              <a:ext uri="{FF2B5EF4-FFF2-40B4-BE49-F238E27FC236}">
                <a16:creationId xmlns:a16="http://schemas.microsoft.com/office/drawing/2014/main" xmlns="" id="{5A618F96-6881-42BB-96D8-FB4E1FFF9D82}"/>
              </a:ext>
            </a:extLst>
          </p:cNvPr>
          <p:cNvPicPr>
            <a:picLocks noChangeAspect="1"/>
          </p:cNvPicPr>
          <p:nvPr/>
        </p:nvPicPr>
        <p:blipFill>
          <a:blip r:embed="rId5"/>
          <a:stretch>
            <a:fillRect/>
          </a:stretch>
        </p:blipFill>
        <p:spPr>
          <a:xfrm>
            <a:off x="7256406" y="1499950"/>
            <a:ext cx="4285417" cy="2174929"/>
          </a:xfrm>
          <a:prstGeom prst="rect">
            <a:avLst/>
          </a:prstGeom>
          <a:ln>
            <a:solidFill>
              <a:srgbClr val="FFC000"/>
            </a:solidFill>
          </a:ln>
        </p:spPr>
      </p:pic>
    </p:spTree>
    <p:extLst>
      <p:ext uri="{BB962C8B-B14F-4D97-AF65-F5344CB8AC3E}">
        <p14:creationId xmlns:p14="http://schemas.microsoft.com/office/powerpoint/2010/main" val="254552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23266</TotalTime>
  <Words>1754</Words>
  <Application>Microsoft Office PowerPoint</Application>
  <PresentationFormat>Custom</PresentationFormat>
  <Paragraphs>320</Paragraphs>
  <Slides>35</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Simple Linear Regression and Correlation</vt:lpstr>
      <vt:lpstr>LO</vt:lpstr>
      <vt:lpstr>Introduction</vt:lpstr>
      <vt:lpstr>PowerPoint Presentation</vt:lpstr>
      <vt:lpstr>Regression (an empirical model)</vt:lpstr>
      <vt:lpstr>Simple linear regression</vt:lpstr>
      <vt:lpstr>Example - cars</vt:lpstr>
      <vt:lpstr>Method of least squares</vt:lpstr>
      <vt:lpstr>Least squares estimates of 0, 1</vt:lpstr>
      <vt:lpstr>Cars - Estimates of 0, 1</vt:lpstr>
      <vt:lpstr>Exercise - World Population</vt:lpstr>
      <vt:lpstr>Exercise - World Population</vt:lpstr>
      <vt:lpstr>Estimating 2  Error sum of squares SSE</vt:lpstr>
      <vt:lpstr>Properties of the Least Squares Estimators</vt:lpstr>
      <vt:lpstr>Exercises</vt:lpstr>
      <vt:lpstr>Exercise – World population</vt:lpstr>
      <vt:lpstr>Exercise</vt:lpstr>
      <vt:lpstr>ANOVA</vt:lpstr>
      <vt:lpstr>F-test</vt:lpstr>
      <vt:lpstr>ANOVA</vt:lpstr>
      <vt:lpstr>Exercise - World population</vt:lpstr>
      <vt:lpstr>t-test on 1</vt:lpstr>
      <vt:lpstr>t-test on 0</vt:lpstr>
      <vt:lpstr>Regression and correlation</vt:lpstr>
      <vt:lpstr>Sample correlation and scatter plot</vt:lpstr>
      <vt:lpstr>Test Statistic for Zero Correlation</vt:lpstr>
      <vt:lpstr>Example</vt:lpstr>
      <vt:lpstr>PowerPoint Presentation</vt:lpstr>
      <vt:lpstr>Example (cont.)</vt:lpstr>
      <vt:lpstr>Example (cont.)</vt:lpstr>
      <vt:lpstr>Example (cont.)</vt:lpstr>
      <vt:lpstr>Example (cont.)</vt:lpstr>
      <vt:lpstr>Example (cont.)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and Correlation</dc:title>
  <dc:creator>boybentre3@gmail.com</dc:creator>
  <cp:lastModifiedBy>Lenovo</cp:lastModifiedBy>
  <cp:revision>130</cp:revision>
  <dcterms:created xsi:type="dcterms:W3CDTF">2021-04-12T08:58:08Z</dcterms:created>
  <dcterms:modified xsi:type="dcterms:W3CDTF">2021-12-16T13:50:43Z</dcterms:modified>
</cp:coreProperties>
</file>