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8" r:id="rId3"/>
    <p:sldId id="288" r:id="rId4"/>
    <p:sldId id="259" r:id="rId5"/>
    <p:sldId id="271" r:id="rId6"/>
    <p:sldId id="260" r:id="rId7"/>
    <p:sldId id="261" r:id="rId8"/>
    <p:sldId id="262" r:id="rId9"/>
    <p:sldId id="263" r:id="rId10"/>
    <p:sldId id="264" r:id="rId11"/>
    <p:sldId id="267" r:id="rId12"/>
    <p:sldId id="268" r:id="rId13"/>
    <p:sldId id="270" r:id="rId14"/>
    <p:sldId id="265" r:id="rId15"/>
    <p:sldId id="266" r:id="rId16"/>
    <p:sldId id="272" r:id="rId17"/>
    <p:sldId id="273" r:id="rId18"/>
    <p:sldId id="274" r:id="rId19"/>
    <p:sldId id="299" r:id="rId20"/>
    <p:sldId id="296" r:id="rId21"/>
    <p:sldId id="297"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90" autoAdjust="0"/>
    <p:restoredTop sz="95253" autoAdjust="0"/>
  </p:normalViewPr>
  <p:slideViewPr>
    <p:cSldViewPr snapToGrid="0">
      <p:cViewPr varScale="1">
        <p:scale>
          <a:sx n="79" d="100"/>
          <a:sy n="79" d="100"/>
        </p:scale>
        <p:origin x="114"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68E62-21AF-44DC-A372-21C7F472B063}" type="datetimeFigureOut">
              <a:rPr lang="en-US" smtClean="0"/>
              <a:t>28/02/2022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D3485-D6CE-4F36-B0E0-7F00654BB204}" type="slidenum">
              <a:rPr lang="en-US" smtClean="0"/>
              <a:t>‹#›</a:t>
            </a:fld>
            <a:endParaRPr lang="en-US"/>
          </a:p>
        </p:txBody>
      </p:sp>
    </p:spTree>
    <p:extLst>
      <p:ext uri="{BB962C8B-B14F-4D97-AF65-F5344CB8AC3E}">
        <p14:creationId xmlns:p14="http://schemas.microsoft.com/office/powerpoint/2010/main" val="415074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 R</a:t>
            </a:r>
          </a:p>
          <a:p>
            <a:r>
              <a:rPr lang="en-US" dirty="0"/>
              <a:t>library(</a:t>
            </a:r>
            <a:r>
              <a:rPr lang="en-US" dirty="0" err="1"/>
              <a:t>TeachingDemos</a:t>
            </a:r>
            <a:r>
              <a:rPr lang="en-US" dirty="0"/>
              <a:t>)</a:t>
            </a:r>
          </a:p>
          <a:p>
            <a:r>
              <a:rPr lang="en-US" dirty="0" err="1"/>
              <a:t>ci.examp</a:t>
            </a:r>
            <a:r>
              <a:rPr lang="en-US" dirty="0"/>
              <a:t>(</a:t>
            </a:r>
            <a:r>
              <a:rPr lang="en-US" dirty="0" err="1"/>
              <a:t>mean.sim</a:t>
            </a:r>
            <a:r>
              <a:rPr lang="en-US" dirty="0"/>
              <a:t> = 50, </a:t>
            </a:r>
            <a:r>
              <a:rPr lang="en-US" dirty="0" err="1"/>
              <a:t>sd</a:t>
            </a:r>
            <a:r>
              <a:rPr lang="en-US" dirty="0"/>
              <a:t> = 4, n = 25, reps = 000, </a:t>
            </a:r>
            <a:r>
              <a:rPr lang="en-US" dirty="0" err="1"/>
              <a:t>conf.level</a:t>
            </a:r>
            <a:r>
              <a:rPr lang="en-US" dirty="0"/>
              <a:t> = 0.95)</a:t>
            </a:r>
          </a:p>
        </p:txBody>
      </p:sp>
      <p:sp>
        <p:nvSpPr>
          <p:cNvPr id="4" name="Slide Number Placeholder 3"/>
          <p:cNvSpPr>
            <a:spLocks noGrp="1"/>
          </p:cNvSpPr>
          <p:nvPr>
            <p:ph type="sldNum" sz="quarter" idx="5"/>
          </p:nvPr>
        </p:nvSpPr>
        <p:spPr/>
        <p:txBody>
          <a:bodyPr/>
          <a:lstStyle/>
          <a:p>
            <a:fld id="{DABD3485-D6CE-4F36-B0E0-7F00654BB204}" type="slidenum">
              <a:rPr lang="en-US" smtClean="0"/>
              <a:t>10</a:t>
            </a:fld>
            <a:endParaRPr lang="en-US"/>
          </a:p>
        </p:txBody>
      </p:sp>
    </p:spTree>
    <p:extLst>
      <p:ext uri="{BB962C8B-B14F-4D97-AF65-F5344CB8AC3E}">
        <p14:creationId xmlns:p14="http://schemas.microsoft.com/office/powerpoint/2010/main" val="264629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E926-81D0-4397-ABD5-2F0D2DED831A}"/>
              </a:ext>
            </a:extLst>
          </p:cNvPr>
          <p:cNvSpPr>
            <a:spLocks noGrp="1"/>
          </p:cNvSpPr>
          <p:nvPr>
            <p:ph type="ctrTitle"/>
          </p:nvPr>
        </p:nvSpPr>
        <p:spPr>
          <a:xfrm>
            <a:off x="1524000" y="1122363"/>
            <a:ext cx="9144000" cy="2387600"/>
          </a:xfrm>
        </p:spPr>
        <p:txBody>
          <a:bodyPr anchor="b"/>
          <a:lstStyle>
            <a:lvl1pPr algn="ctr">
              <a:defRPr sz="6000" b="1">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91FBD984-D9EB-4282-9586-1746CED3021C}"/>
              </a:ext>
            </a:extLst>
          </p:cNvPr>
          <p:cNvSpPr>
            <a:spLocks noGrp="1"/>
          </p:cNvSpPr>
          <p:nvPr>
            <p:ph type="subTitle" idx="1"/>
          </p:nvPr>
        </p:nvSpPr>
        <p:spPr>
          <a:xfrm>
            <a:off x="1524000" y="3602038"/>
            <a:ext cx="9144000" cy="1655762"/>
          </a:xfrm>
        </p:spPr>
        <p:txBody>
          <a:bodyPr/>
          <a:lstStyle>
            <a:lvl1pPr marL="0" indent="0" algn="ctr">
              <a:buNone/>
              <a:defRPr sz="2400">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98BE5-9D75-4D42-8501-E3D7796D1EF7}"/>
              </a:ext>
            </a:extLst>
          </p:cNvPr>
          <p:cNvSpPr>
            <a:spLocks noGrp="1"/>
          </p:cNvSpPr>
          <p:nvPr>
            <p:ph type="dt" sz="half" idx="10"/>
          </p:nvPr>
        </p:nvSpPr>
        <p:spPr/>
        <p:txBody>
          <a:bodyPr/>
          <a:lstStyle/>
          <a:p>
            <a:fld id="{C0C424CB-6EF1-4C33-AB2E-92D7670A60C9}" type="datetime1">
              <a:rPr lang="en-US" smtClean="0"/>
              <a:t>28/02/2022</a:t>
            </a:fld>
            <a:endParaRPr lang="en-US"/>
          </a:p>
        </p:txBody>
      </p:sp>
      <p:sp>
        <p:nvSpPr>
          <p:cNvPr id="5" name="Footer Placeholder 4">
            <a:extLst>
              <a:ext uri="{FF2B5EF4-FFF2-40B4-BE49-F238E27FC236}">
                <a16:creationId xmlns:a16="http://schemas.microsoft.com/office/drawing/2014/main" id="{D9FDC55F-0C0A-4D93-BD6A-CFB1C71762F4}"/>
              </a:ext>
            </a:extLst>
          </p:cNvPr>
          <p:cNvSpPr>
            <a:spLocks noGrp="1"/>
          </p:cNvSpPr>
          <p:nvPr>
            <p:ph type="ftr" sz="quarter" idx="11"/>
          </p:nvPr>
        </p:nvSpPr>
        <p:spPr/>
        <p:txBody>
          <a:bodyPr/>
          <a:lstStyle/>
          <a:p>
            <a:r>
              <a:rPr lang="en-US"/>
              <a:t>Chapter 8 - Statistical Intervals for a Single Sample</a:t>
            </a:r>
          </a:p>
        </p:txBody>
      </p:sp>
      <p:sp>
        <p:nvSpPr>
          <p:cNvPr id="6" name="Slide Number Placeholder 5">
            <a:extLst>
              <a:ext uri="{FF2B5EF4-FFF2-40B4-BE49-F238E27FC236}">
                <a16:creationId xmlns:a16="http://schemas.microsoft.com/office/drawing/2014/main" id="{31898337-C781-45CD-BBD4-BF70B07057CA}"/>
              </a:ext>
            </a:extLst>
          </p:cNvPr>
          <p:cNvSpPr>
            <a:spLocks noGrp="1"/>
          </p:cNvSpPr>
          <p:nvPr>
            <p:ph type="sldNum" sz="quarter" idx="12"/>
          </p:nvPr>
        </p:nvSpPr>
        <p:spPr/>
        <p:txBody>
          <a:bodyPr/>
          <a:lstStyle/>
          <a:p>
            <a:fld id="{9212E362-BD7D-4925-932C-42056A323855}" type="slidenum">
              <a:rPr lang="en-US" smtClean="0"/>
              <a:t>‹#›</a:t>
            </a:fld>
            <a:endParaRPr lang="en-US"/>
          </a:p>
        </p:txBody>
      </p:sp>
      <p:grpSp>
        <p:nvGrpSpPr>
          <p:cNvPr id="7" name="Group 6">
            <a:extLst>
              <a:ext uri="{FF2B5EF4-FFF2-40B4-BE49-F238E27FC236}">
                <a16:creationId xmlns:a16="http://schemas.microsoft.com/office/drawing/2014/main" id="{723A03CD-AD6B-41B8-B1D1-2E9AA4CA14AA}"/>
              </a:ext>
            </a:extLst>
          </p:cNvPr>
          <p:cNvGrpSpPr/>
          <p:nvPr userDrawn="1"/>
        </p:nvGrpSpPr>
        <p:grpSpPr>
          <a:xfrm>
            <a:off x="1115434" y="2440761"/>
            <a:ext cx="914401" cy="980560"/>
            <a:chOff x="810625" y="2871288"/>
            <a:chExt cx="914401" cy="980560"/>
          </a:xfrm>
        </p:grpSpPr>
        <p:sp>
          <p:nvSpPr>
            <p:cNvPr id="8" name="Rectangle 7">
              <a:extLst>
                <a:ext uri="{FF2B5EF4-FFF2-40B4-BE49-F238E27FC236}">
                  <a16:creationId xmlns:a16="http://schemas.microsoft.com/office/drawing/2014/main" id="{138524D9-2EB3-4C33-B3D5-13F73BF4BB6D}"/>
                </a:ext>
              </a:extLst>
            </p:cNvPr>
            <p:cNvSpPr/>
            <p:nvPr userDrawn="1"/>
          </p:nvSpPr>
          <p:spPr>
            <a:xfrm rot="8100000">
              <a:off x="810625" y="3394648"/>
              <a:ext cx="914401" cy="457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4F46BD-A134-40D8-A3CC-625CC68E421C}"/>
                </a:ext>
              </a:extLst>
            </p:cNvPr>
            <p:cNvSpPr/>
            <p:nvPr userDrawn="1"/>
          </p:nvSpPr>
          <p:spPr>
            <a:xfrm rot="2700000">
              <a:off x="839650" y="2871288"/>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095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F3B5-8F15-48AB-9DE0-FBAB68E085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F9068-80D5-480F-85AF-96FC8AE3C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91F47-C33D-42D2-8269-626F3A72F8B6}"/>
              </a:ext>
            </a:extLst>
          </p:cNvPr>
          <p:cNvSpPr>
            <a:spLocks noGrp="1"/>
          </p:cNvSpPr>
          <p:nvPr>
            <p:ph type="dt" sz="half" idx="10"/>
          </p:nvPr>
        </p:nvSpPr>
        <p:spPr/>
        <p:txBody>
          <a:bodyPr/>
          <a:lstStyle/>
          <a:p>
            <a:fld id="{B1ED2C22-C2BA-4665-81BA-467B0BB17CA1}" type="datetime1">
              <a:rPr lang="en-US" smtClean="0"/>
              <a:t>28/02/2022</a:t>
            </a:fld>
            <a:endParaRPr lang="en-US"/>
          </a:p>
        </p:txBody>
      </p:sp>
      <p:sp>
        <p:nvSpPr>
          <p:cNvPr id="5" name="Footer Placeholder 4">
            <a:extLst>
              <a:ext uri="{FF2B5EF4-FFF2-40B4-BE49-F238E27FC236}">
                <a16:creationId xmlns:a16="http://schemas.microsoft.com/office/drawing/2014/main" id="{3BC4B6A5-EC67-491F-A427-76C186C3C7E7}"/>
              </a:ext>
            </a:extLst>
          </p:cNvPr>
          <p:cNvSpPr>
            <a:spLocks noGrp="1"/>
          </p:cNvSpPr>
          <p:nvPr>
            <p:ph type="ftr" sz="quarter" idx="11"/>
          </p:nvPr>
        </p:nvSpPr>
        <p:spPr/>
        <p:txBody>
          <a:bodyPr/>
          <a:lstStyle/>
          <a:p>
            <a:r>
              <a:rPr lang="en-US"/>
              <a:t>Chapter 8 - Statistical Intervals for a Single Sample</a:t>
            </a:r>
          </a:p>
        </p:txBody>
      </p:sp>
      <p:sp>
        <p:nvSpPr>
          <p:cNvPr id="6" name="Slide Number Placeholder 5">
            <a:extLst>
              <a:ext uri="{FF2B5EF4-FFF2-40B4-BE49-F238E27FC236}">
                <a16:creationId xmlns:a16="http://schemas.microsoft.com/office/drawing/2014/main" id="{C60B2EE4-E4D5-4DA5-A473-299F4DE85B39}"/>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329407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36841-7D96-4DF7-BAC3-E551EAA94A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EAFFC-1831-40F9-8F57-68BB42103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5FABF-15B4-4699-A93C-48EFB1678954}"/>
              </a:ext>
            </a:extLst>
          </p:cNvPr>
          <p:cNvSpPr>
            <a:spLocks noGrp="1"/>
          </p:cNvSpPr>
          <p:nvPr>
            <p:ph type="dt" sz="half" idx="10"/>
          </p:nvPr>
        </p:nvSpPr>
        <p:spPr/>
        <p:txBody>
          <a:bodyPr/>
          <a:lstStyle/>
          <a:p>
            <a:fld id="{FE2261C2-CDBE-4E4A-B303-12FCAE403DD9}" type="datetime1">
              <a:rPr lang="en-US" smtClean="0"/>
              <a:t>28/02/2022</a:t>
            </a:fld>
            <a:endParaRPr lang="en-US"/>
          </a:p>
        </p:txBody>
      </p:sp>
      <p:sp>
        <p:nvSpPr>
          <p:cNvPr id="5" name="Footer Placeholder 4">
            <a:extLst>
              <a:ext uri="{FF2B5EF4-FFF2-40B4-BE49-F238E27FC236}">
                <a16:creationId xmlns:a16="http://schemas.microsoft.com/office/drawing/2014/main" id="{C16E7BE4-7E04-4080-AF90-85E62F62C9E4}"/>
              </a:ext>
            </a:extLst>
          </p:cNvPr>
          <p:cNvSpPr>
            <a:spLocks noGrp="1"/>
          </p:cNvSpPr>
          <p:nvPr>
            <p:ph type="ftr" sz="quarter" idx="11"/>
          </p:nvPr>
        </p:nvSpPr>
        <p:spPr/>
        <p:txBody>
          <a:bodyPr/>
          <a:lstStyle/>
          <a:p>
            <a:r>
              <a:rPr lang="en-US"/>
              <a:t>Chapter 8 - Statistical Intervals for a Single Sample</a:t>
            </a:r>
          </a:p>
        </p:txBody>
      </p:sp>
      <p:sp>
        <p:nvSpPr>
          <p:cNvPr id="6" name="Slide Number Placeholder 5">
            <a:extLst>
              <a:ext uri="{FF2B5EF4-FFF2-40B4-BE49-F238E27FC236}">
                <a16:creationId xmlns:a16="http://schemas.microsoft.com/office/drawing/2014/main" id="{7E02FCE1-CE64-4585-BB04-F6CE0862EA9D}"/>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149283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B81-00E4-4312-89E8-4EA29FEC6ED2}"/>
              </a:ext>
            </a:extLst>
          </p:cNvPr>
          <p:cNvSpPr>
            <a:spLocks noGrp="1"/>
          </p:cNvSpPr>
          <p:nvPr>
            <p:ph type="title"/>
          </p:nvPr>
        </p:nvSpPr>
        <p:spPr>
          <a:xfrm>
            <a:off x="838200" y="127981"/>
            <a:ext cx="10515600" cy="1325563"/>
          </a:xfrm>
        </p:spPr>
        <p:txBody>
          <a:bodyPr>
            <a:normAutofit/>
          </a:bodyPr>
          <a:lstStyle>
            <a:lvl1pPr algn="l">
              <a:defRPr sz="3600" b="0">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632376F1-A20B-46A3-8F39-680B353EB225}"/>
              </a:ext>
            </a:extLst>
          </p:cNvPr>
          <p:cNvSpPr>
            <a:spLocks noGrp="1"/>
          </p:cNvSpPr>
          <p:nvPr>
            <p:ph idx="1"/>
          </p:nvPr>
        </p:nvSpPr>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sz="2400">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E077B0-94E3-447D-8104-AF23D0904464}"/>
              </a:ext>
            </a:extLst>
          </p:cNvPr>
          <p:cNvSpPr>
            <a:spLocks noGrp="1"/>
          </p:cNvSpPr>
          <p:nvPr>
            <p:ph type="dt" sz="half" idx="10"/>
          </p:nvPr>
        </p:nvSpPr>
        <p:spPr/>
        <p:txBody>
          <a:bodyPr/>
          <a:lstStyle/>
          <a:p>
            <a:fld id="{E5EAC534-77AF-4821-91AF-65CE0BFE209D}" type="datetime1">
              <a:rPr lang="en-US" smtClean="0"/>
              <a:t>28/02/2022</a:t>
            </a:fld>
            <a:endParaRPr lang="en-US"/>
          </a:p>
        </p:txBody>
      </p:sp>
      <p:sp>
        <p:nvSpPr>
          <p:cNvPr id="5" name="Footer Placeholder 4">
            <a:extLst>
              <a:ext uri="{FF2B5EF4-FFF2-40B4-BE49-F238E27FC236}">
                <a16:creationId xmlns:a16="http://schemas.microsoft.com/office/drawing/2014/main" id="{E4944711-6C5E-4C18-8FE2-E3561C13CA40}"/>
              </a:ext>
            </a:extLst>
          </p:cNvPr>
          <p:cNvSpPr>
            <a:spLocks noGrp="1"/>
          </p:cNvSpPr>
          <p:nvPr>
            <p:ph type="ftr" sz="quarter" idx="11"/>
          </p:nvPr>
        </p:nvSpPr>
        <p:spPr/>
        <p:txBody>
          <a:bodyPr/>
          <a:lstStyle/>
          <a:p>
            <a:r>
              <a:rPr lang="en-US"/>
              <a:t>Chapter 8 - Statistical Intervals for a Single Sample</a:t>
            </a:r>
          </a:p>
        </p:txBody>
      </p:sp>
      <p:sp>
        <p:nvSpPr>
          <p:cNvPr id="6" name="Slide Number Placeholder 5">
            <a:extLst>
              <a:ext uri="{FF2B5EF4-FFF2-40B4-BE49-F238E27FC236}">
                <a16:creationId xmlns:a16="http://schemas.microsoft.com/office/drawing/2014/main" id="{7B453548-8F8B-4366-AB87-632AB0FB380D}"/>
              </a:ext>
            </a:extLst>
          </p:cNvPr>
          <p:cNvSpPr>
            <a:spLocks noGrp="1"/>
          </p:cNvSpPr>
          <p:nvPr>
            <p:ph type="sldNum" sz="quarter" idx="12"/>
          </p:nvPr>
        </p:nvSpPr>
        <p:spPr/>
        <p:txBody>
          <a:bodyPr/>
          <a:lstStyle/>
          <a:p>
            <a:fld id="{9212E362-BD7D-4925-932C-42056A323855}" type="slidenum">
              <a:rPr lang="en-US" smtClean="0"/>
              <a:t>‹#›</a:t>
            </a:fld>
            <a:endParaRPr lang="en-US"/>
          </a:p>
        </p:txBody>
      </p:sp>
      <p:grpSp>
        <p:nvGrpSpPr>
          <p:cNvPr id="7" name="Group 6">
            <a:extLst>
              <a:ext uri="{FF2B5EF4-FFF2-40B4-BE49-F238E27FC236}">
                <a16:creationId xmlns:a16="http://schemas.microsoft.com/office/drawing/2014/main" id="{CF31A598-D007-4B7B-BE0A-CC77E6A8E1A6}"/>
              </a:ext>
            </a:extLst>
          </p:cNvPr>
          <p:cNvGrpSpPr/>
          <p:nvPr userDrawn="1"/>
        </p:nvGrpSpPr>
        <p:grpSpPr>
          <a:xfrm>
            <a:off x="386744" y="456984"/>
            <a:ext cx="457200" cy="496783"/>
            <a:chOff x="386744" y="507784"/>
            <a:chExt cx="457200" cy="496783"/>
          </a:xfrm>
        </p:grpSpPr>
        <p:sp>
          <p:nvSpPr>
            <p:cNvPr id="8" name="Rectangle 7">
              <a:extLst>
                <a:ext uri="{FF2B5EF4-FFF2-40B4-BE49-F238E27FC236}">
                  <a16:creationId xmlns:a16="http://schemas.microsoft.com/office/drawing/2014/main" id="{9287AB72-4F2D-4A27-8C36-3BBC9E11ED50}"/>
                </a:ext>
              </a:extLst>
            </p:cNvPr>
            <p:cNvSpPr/>
            <p:nvPr userDrawn="1"/>
          </p:nvSpPr>
          <p:spPr>
            <a:xfrm rot="8100000">
              <a:off x="386744" y="775967"/>
              <a:ext cx="457200" cy="228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855166-332A-418E-99B2-2E0C3AD10CE6}"/>
                </a:ext>
              </a:extLst>
            </p:cNvPr>
            <p:cNvSpPr/>
            <p:nvPr userDrawn="1"/>
          </p:nvSpPr>
          <p:spPr>
            <a:xfrm rot="2700000">
              <a:off x="401686" y="509759"/>
              <a:ext cx="228600" cy="2246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8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234A-5927-4E0A-AB54-DFB26A49E7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7A5FC0-C4A2-4CB9-B644-7023B0B56D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97FE8-1E5E-4F9F-B05B-32A781F73F70}"/>
              </a:ext>
            </a:extLst>
          </p:cNvPr>
          <p:cNvSpPr>
            <a:spLocks noGrp="1"/>
          </p:cNvSpPr>
          <p:nvPr>
            <p:ph type="dt" sz="half" idx="10"/>
          </p:nvPr>
        </p:nvSpPr>
        <p:spPr/>
        <p:txBody>
          <a:bodyPr/>
          <a:lstStyle/>
          <a:p>
            <a:fld id="{76C00A6C-F303-4420-9F94-FD7F34FFCBB9}" type="datetime1">
              <a:rPr lang="en-US" smtClean="0"/>
              <a:t>28/02/2022</a:t>
            </a:fld>
            <a:endParaRPr lang="en-US"/>
          </a:p>
        </p:txBody>
      </p:sp>
      <p:sp>
        <p:nvSpPr>
          <p:cNvPr id="5" name="Footer Placeholder 4">
            <a:extLst>
              <a:ext uri="{FF2B5EF4-FFF2-40B4-BE49-F238E27FC236}">
                <a16:creationId xmlns:a16="http://schemas.microsoft.com/office/drawing/2014/main" id="{5798852E-E385-40B2-944A-DF2AC11FB0F6}"/>
              </a:ext>
            </a:extLst>
          </p:cNvPr>
          <p:cNvSpPr>
            <a:spLocks noGrp="1"/>
          </p:cNvSpPr>
          <p:nvPr>
            <p:ph type="ftr" sz="quarter" idx="11"/>
          </p:nvPr>
        </p:nvSpPr>
        <p:spPr/>
        <p:txBody>
          <a:bodyPr/>
          <a:lstStyle/>
          <a:p>
            <a:r>
              <a:rPr lang="en-US"/>
              <a:t>Chapter 8 - Statistical Intervals for a Single Sample</a:t>
            </a:r>
          </a:p>
        </p:txBody>
      </p:sp>
      <p:sp>
        <p:nvSpPr>
          <p:cNvPr id="6" name="Slide Number Placeholder 5">
            <a:extLst>
              <a:ext uri="{FF2B5EF4-FFF2-40B4-BE49-F238E27FC236}">
                <a16:creationId xmlns:a16="http://schemas.microsoft.com/office/drawing/2014/main" id="{3FE98C43-C1D4-4429-88D9-1841F867472B}"/>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152526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2391-DAFB-46E4-88BF-C87A5A5DE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8D8B6-91C6-42AD-B602-52EBA31FD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FAE93F-4D99-4AC2-B4CA-061CEC63E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8A396-A910-4D2E-9BEE-489F44B1AADF}"/>
              </a:ext>
            </a:extLst>
          </p:cNvPr>
          <p:cNvSpPr>
            <a:spLocks noGrp="1"/>
          </p:cNvSpPr>
          <p:nvPr>
            <p:ph type="dt" sz="half" idx="10"/>
          </p:nvPr>
        </p:nvSpPr>
        <p:spPr/>
        <p:txBody>
          <a:bodyPr/>
          <a:lstStyle/>
          <a:p>
            <a:fld id="{83273E2A-ADD6-4982-AB15-6CE7B1873C95}" type="datetime1">
              <a:rPr lang="en-US" smtClean="0"/>
              <a:t>28/02/2022</a:t>
            </a:fld>
            <a:endParaRPr lang="en-US"/>
          </a:p>
        </p:txBody>
      </p:sp>
      <p:sp>
        <p:nvSpPr>
          <p:cNvPr id="6" name="Footer Placeholder 5">
            <a:extLst>
              <a:ext uri="{FF2B5EF4-FFF2-40B4-BE49-F238E27FC236}">
                <a16:creationId xmlns:a16="http://schemas.microsoft.com/office/drawing/2014/main" id="{F24E12C7-69EA-4CB3-AF84-D22C73110B50}"/>
              </a:ext>
            </a:extLst>
          </p:cNvPr>
          <p:cNvSpPr>
            <a:spLocks noGrp="1"/>
          </p:cNvSpPr>
          <p:nvPr>
            <p:ph type="ftr" sz="quarter" idx="11"/>
          </p:nvPr>
        </p:nvSpPr>
        <p:spPr/>
        <p:txBody>
          <a:bodyPr/>
          <a:lstStyle/>
          <a:p>
            <a:r>
              <a:rPr lang="en-US"/>
              <a:t>Chapter 8 - Statistical Intervals for a Single Sample</a:t>
            </a:r>
          </a:p>
        </p:txBody>
      </p:sp>
      <p:sp>
        <p:nvSpPr>
          <p:cNvPr id="7" name="Slide Number Placeholder 6">
            <a:extLst>
              <a:ext uri="{FF2B5EF4-FFF2-40B4-BE49-F238E27FC236}">
                <a16:creationId xmlns:a16="http://schemas.microsoft.com/office/drawing/2014/main" id="{269970D7-DAAE-42F1-AA3C-400C7B02BB5B}"/>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374373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82CA-326A-4738-8B06-A1F38D58DD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1E046-622E-4534-946E-BB8D6A177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D3F6CA-789B-4A2F-A558-4FBB0F6A27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EC2B05-5E85-4F88-AA55-25AB0508F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63294-6770-4BAA-B84B-500DC6BB5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029298-2CCE-4866-8C1E-A7F2F21FFE1C}"/>
              </a:ext>
            </a:extLst>
          </p:cNvPr>
          <p:cNvSpPr>
            <a:spLocks noGrp="1"/>
          </p:cNvSpPr>
          <p:nvPr>
            <p:ph type="dt" sz="half" idx="10"/>
          </p:nvPr>
        </p:nvSpPr>
        <p:spPr/>
        <p:txBody>
          <a:bodyPr/>
          <a:lstStyle/>
          <a:p>
            <a:fld id="{33C8D739-59FB-41DA-AA2F-B1732E1BA459}" type="datetime1">
              <a:rPr lang="en-US" smtClean="0"/>
              <a:t>28/02/2022</a:t>
            </a:fld>
            <a:endParaRPr lang="en-US"/>
          </a:p>
        </p:txBody>
      </p:sp>
      <p:sp>
        <p:nvSpPr>
          <p:cNvPr id="8" name="Footer Placeholder 7">
            <a:extLst>
              <a:ext uri="{FF2B5EF4-FFF2-40B4-BE49-F238E27FC236}">
                <a16:creationId xmlns:a16="http://schemas.microsoft.com/office/drawing/2014/main" id="{E59D240C-A39F-4A9C-B5FE-4A446A99C7CE}"/>
              </a:ext>
            </a:extLst>
          </p:cNvPr>
          <p:cNvSpPr>
            <a:spLocks noGrp="1"/>
          </p:cNvSpPr>
          <p:nvPr>
            <p:ph type="ftr" sz="quarter" idx="11"/>
          </p:nvPr>
        </p:nvSpPr>
        <p:spPr/>
        <p:txBody>
          <a:bodyPr/>
          <a:lstStyle/>
          <a:p>
            <a:r>
              <a:rPr lang="en-US"/>
              <a:t>Chapter 8 - Statistical Intervals for a Single Sample</a:t>
            </a:r>
          </a:p>
        </p:txBody>
      </p:sp>
      <p:sp>
        <p:nvSpPr>
          <p:cNvPr id="9" name="Slide Number Placeholder 8">
            <a:extLst>
              <a:ext uri="{FF2B5EF4-FFF2-40B4-BE49-F238E27FC236}">
                <a16:creationId xmlns:a16="http://schemas.microsoft.com/office/drawing/2014/main" id="{235CA82C-8AEF-49FA-B86C-EE82244E69DA}"/>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242639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19D9-BBBE-4F83-A2F1-86CEAF92E5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A41792-04FE-4A8F-B57C-0B5C4D7255FF}"/>
              </a:ext>
            </a:extLst>
          </p:cNvPr>
          <p:cNvSpPr>
            <a:spLocks noGrp="1"/>
          </p:cNvSpPr>
          <p:nvPr>
            <p:ph type="dt" sz="half" idx="10"/>
          </p:nvPr>
        </p:nvSpPr>
        <p:spPr/>
        <p:txBody>
          <a:bodyPr/>
          <a:lstStyle/>
          <a:p>
            <a:fld id="{9884E583-77A1-4D42-A860-86C8D7AC8C1B}" type="datetime1">
              <a:rPr lang="en-US" smtClean="0"/>
              <a:t>28/02/2022</a:t>
            </a:fld>
            <a:endParaRPr lang="en-US"/>
          </a:p>
        </p:txBody>
      </p:sp>
      <p:sp>
        <p:nvSpPr>
          <p:cNvPr id="4" name="Footer Placeholder 3">
            <a:extLst>
              <a:ext uri="{FF2B5EF4-FFF2-40B4-BE49-F238E27FC236}">
                <a16:creationId xmlns:a16="http://schemas.microsoft.com/office/drawing/2014/main" id="{38C90E46-53E5-4DDE-ACA6-52F00FCE308C}"/>
              </a:ext>
            </a:extLst>
          </p:cNvPr>
          <p:cNvSpPr>
            <a:spLocks noGrp="1"/>
          </p:cNvSpPr>
          <p:nvPr>
            <p:ph type="ftr" sz="quarter" idx="11"/>
          </p:nvPr>
        </p:nvSpPr>
        <p:spPr/>
        <p:txBody>
          <a:bodyPr/>
          <a:lstStyle/>
          <a:p>
            <a:r>
              <a:rPr lang="en-US"/>
              <a:t>Chapter 8 - Statistical Intervals for a Single Sample</a:t>
            </a:r>
          </a:p>
        </p:txBody>
      </p:sp>
      <p:sp>
        <p:nvSpPr>
          <p:cNvPr id="5" name="Slide Number Placeholder 4">
            <a:extLst>
              <a:ext uri="{FF2B5EF4-FFF2-40B4-BE49-F238E27FC236}">
                <a16:creationId xmlns:a16="http://schemas.microsoft.com/office/drawing/2014/main" id="{5C94EDA0-CB70-4C00-BBF4-F120C73BDD9A}"/>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19289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5A1FE-D48A-4A87-8362-36FE2F0E72C7}"/>
              </a:ext>
            </a:extLst>
          </p:cNvPr>
          <p:cNvSpPr>
            <a:spLocks noGrp="1"/>
          </p:cNvSpPr>
          <p:nvPr>
            <p:ph type="dt" sz="half" idx="10"/>
          </p:nvPr>
        </p:nvSpPr>
        <p:spPr/>
        <p:txBody>
          <a:bodyPr/>
          <a:lstStyle/>
          <a:p>
            <a:fld id="{7D72FF5E-AEE5-4EA9-A72F-46DC5CCC174B}" type="datetime1">
              <a:rPr lang="en-US" smtClean="0"/>
              <a:t>28/02/2022</a:t>
            </a:fld>
            <a:endParaRPr lang="en-US"/>
          </a:p>
        </p:txBody>
      </p:sp>
      <p:sp>
        <p:nvSpPr>
          <p:cNvPr id="3" name="Footer Placeholder 2">
            <a:extLst>
              <a:ext uri="{FF2B5EF4-FFF2-40B4-BE49-F238E27FC236}">
                <a16:creationId xmlns:a16="http://schemas.microsoft.com/office/drawing/2014/main" id="{A3EA1345-6743-44A8-95B6-DD18210113E6}"/>
              </a:ext>
            </a:extLst>
          </p:cNvPr>
          <p:cNvSpPr>
            <a:spLocks noGrp="1"/>
          </p:cNvSpPr>
          <p:nvPr>
            <p:ph type="ftr" sz="quarter" idx="11"/>
          </p:nvPr>
        </p:nvSpPr>
        <p:spPr/>
        <p:txBody>
          <a:bodyPr/>
          <a:lstStyle/>
          <a:p>
            <a:r>
              <a:rPr lang="en-US"/>
              <a:t>Chapter 8 - Statistical Intervals for a Single Sample</a:t>
            </a:r>
          </a:p>
        </p:txBody>
      </p:sp>
      <p:sp>
        <p:nvSpPr>
          <p:cNvPr id="4" name="Slide Number Placeholder 3">
            <a:extLst>
              <a:ext uri="{FF2B5EF4-FFF2-40B4-BE49-F238E27FC236}">
                <a16:creationId xmlns:a16="http://schemas.microsoft.com/office/drawing/2014/main" id="{92D2B9E1-2C96-4240-A86B-9AAD9A13EE91}"/>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257060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FDA1-D278-4B27-85B8-8031FBB53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95634D-D44A-4831-B8CD-3B743BFFAA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C7CB8D-B3DF-4163-800C-15760C25D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23E49-1983-4BA1-A5BC-29B335BB1A2A}"/>
              </a:ext>
            </a:extLst>
          </p:cNvPr>
          <p:cNvSpPr>
            <a:spLocks noGrp="1"/>
          </p:cNvSpPr>
          <p:nvPr>
            <p:ph type="dt" sz="half" idx="10"/>
          </p:nvPr>
        </p:nvSpPr>
        <p:spPr/>
        <p:txBody>
          <a:bodyPr/>
          <a:lstStyle/>
          <a:p>
            <a:fld id="{97E2E90C-15BE-4D11-A637-2759B0046EE4}" type="datetime1">
              <a:rPr lang="en-US" smtClean="0"/>
              <a:t>28/02/2022</a:t>
            </a:fld>
            <a:endParaRPr lang="en-US"/>
          </a:p>
        </p:txBody>
      </p:sp>
      <p:sp>
        <p:nvSpPr>
          <p:cNvPr id="6" name="Footer Placeholder 5">
            <a:extLst>
              <a:ext uri="{FF2B5EF4-FFF2-40B4-BE49-F238E27FC236}">
                <a16:creationId xmlns:a16="http://schemas.microsoft.com/office/drawing/2014/main" id="{EC336D64-B3B1-4E2D-961A-5BC3FEC42E84}"/>
              </a:ext>
            </a:extLst>
          </p:cNvPr>
          <p:cNvSpPr>
            <a:spLocks noGrp="1"/>
          </p:cNvSpPr>
          <p:nvPr>
            <p:ph type="ftr" sz="quarter" idx="11"/>
          </p:nvPr>
        </p:nvSpPr>
        <p:spPr/>
        <p:txBody>
          <a:bodyPr/>
          <a:lstStyle/>
          <a:p>
            <a:r>
              <a:rPr lang="en-US"/>
              <a:t>Chapter 8 - Statistical Intervals for a Single Sample</a:t>
            </a:r>
          </a:p>
        </p:txBody>
      </p:sp>
      <p:sp>
        <p:nvSpPr>
          <p:cNvPr id="7" name="Slide Number Placeholder 6">
            <a:extLst>
              <a:ext uri="{FF2B5EF4-FFF2-40B4-BE49-F238E27FC236}">
                <a16:creationId xmlns:a16="http://schemas.microsoft.com/office/drawing/2014/main" id="{DC14E82F-C553-4F6E-B855-B8055AB4C32E}"/>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141997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6F23-4BA0-483E-A060-50735758D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81A21-7B04-4FF9-B7FC-DAE8B61DA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A62461-EBB8-4B28-87F0-E8EC5DEC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7A25B-3EBE-4343-AB5F-8B3FFB673445}"/>
              </a:ext>
            </a:extLst>
          </p:cNvPr>
          <p:cNvSpPr>
            <a:spLocks noGrp="1"/>
          </p:cNvSpPr>
          <p:nvPr>
            <p:ph type="dt" sz="half" idx="10"/>
          </p:nvPr>
        </p:nvSpPr>
        <p:spPr/>
        <p:txBody>
          <a:bodyPr/>
          <a:lstStyle/>
          <a:p>
            <a:fld id="{1ED9A855-B2F7-4AF0-9492-67789A064252}" type="datetime1">
              <a:rPr lang="en-US" smtClean="0"/>
              <a:t>28/02/2022</a:t>
            </a:fld>
            <a:endParaRPr lang="en-US"/>
          </a:p>
        </p:txBody>
      </p:sp>
      <p:sp>
        <p:nvSpPr>
          <p:cNvPr id="6" name="Footer Placeholder 5">
            <a:extLst>
              <a:ext uri="{FF2B5EF4-FFF2-40B4-BE49-F238E27FC236}">
                <a16:creationId xmlns:a16="http://schemas.microsoft.com/office/drawing/2014/main" id="{3FE6E70D-ADB6-4886-9FCA-692B75BCA40C}"/>
              </a:ext>
            </a:extLst>
          </p:cNvPr>
          <p:cNvSpPr>
            <a:spLocks noGrp="1"/>
          </p:cNvSpPr>
          <p:nvPr>
            <p:ph type="ftr" sz="quarter" idx="11"/>
          </p:nvPr>
        </p:nvSpPr>
        <p:spPr/>
        <p:txBody>
          <a:bodyPr/>
          <a:lstStyle/>
          <a:p>
            <a:r>
              <a:rPr lang="en-US"/>
              <a:t>Chapter 8 - Statistical Intervals for a Single Sample</a:t>
            </a:r>
          </a:p>
        </p:txBody>
      </p:sp>
      <p:sp>
        <p:nvSpPr>
          <p:cNvPr id="7" name="Slide Number Placeholder 6">
            <a:extLst>
              <a:ext uri="{FF2B5EF4-FFF2-40B4-BE49-F238E27FC236}">
                <a16:creationId xmlns:a16="http://schemas.microsoft.com/office/drawing/2014/main" id="{C312350E-1C8D-4E78-86F7-5DCD62AE917D}"/>
              </a:ext>
            </a:extLst>
          </p:cNvPr>
          <p:cNvSpPr>
            <a:spLocks noGrp="1"/>
          </p:cNvSpPr>
          <p:nvPr>
            <p:ph type="sldNum" sz="quarter" idx="12"/>
          </p:nvPr>
        </p:nvSpPr>
        <p:spPr/>
        <p:txBody>
          <a:bodyPr/>
          <a:lstStyle/>
          <a:p>
            <a:fld id="{9212E362-BD7D-4925-932C-42056A323855}" type="slidenum">
              <a:rPr lang="en-US" smtClean="0"/>
              <a:t>‹#›</a:t>
            </a:fld>
            <a:endParaRPr lang="en-US"/>
          </a:p>
        </p:txBody>
      </p:sp>
    </p:spTree>
    <p:extLst>
      <p:ext uri="{BB962C8B-B14F-4D97-AF65-F5344CB8AC3E}">
        <p14:creationId xmlns:p14="http://schemas.microsoft.com/office/powerpoint/2010/main" val="348209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33A1ED-2F7B-4D55-B825-B2CE90B00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5FCD9-15FC-4513-BC14-00ACA281A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62A50-151D-4CC4-9478-DBB8DD7A6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21946-E939-45D8-91CB-CE10DAC1F197}" type="datetime1">
              <a:rPr lang="en-US" smtClean="0"/>
              <a:t>28/02/2022</a:t>
            </a:fld>
            <a:endParaRPr lang="en-US"/>
          </a:p>
        </p:txBody>
      </p:sp>
      <p:sp>
        <p:nvSpPr>
          <p:cNvPr id="5" name="Footer Placeholder 4">
            <a:extLst>
              <a:ext uri="{FF2B5EF4-FFF2-40B4-BE49-F238E27FC236}">
                <a16:creationId xmlns:a16="http://schemas.microsoft.com/office/drawing/2014/main" id="{373AABC5-7577-4ECD-AF0A-28136B985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8 - Statistical Intervals for a Single Sample</a:t>
            </a:r>
          </a:p>
        </p:txBody>
      </p:sp>
      <p:sp>
        <p:nvSpPr>
          <p:cNvPr id="6" name="Slide Number Placeholder 5">
            <a:extLst>
              <a:ext uri="{FF2B5EF4-FFF2-40B4-BE49-F238E27FC236}">
                <a16:creationId xmlns:a16="http://schemas.microsoft.com/office/drawing/2014/main" id="{4E749218-E99A-4C87-9A71-05E6B4C1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2E362-BD7D-4925-932C-42056A323855}" type="slidenum">
              <a:rPr lang="en-US" smtClean="0"/>
              <a:t>‹#›</a:t>
            </a:fld>
            <a:endParaRPr lang="en-US"/>
          </a:p>
        </p:txBody>
      </p:sp>
    </p:spTree>
    <p:extLst>
      <p:ext uri="{BB962C8B-B14F-4D97-AF65-F5344CB8AC3E}">
        <p14:creationId xmlns:p14="http://schemas.microsoft.com/office/powerpoint/2010/main" val="205160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wmf"/><Relationship Id="rId5" Type="http://schemas.openxmlformats.org/officeDocument/2006/relationships/oleObject" Target="../embeddings/oleObject1.bin"/><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AF06-E89D-42F9-926F-64DDF3ACBCAD}"/>
              </a:ext>
            </a:extLst>
          </p:cNvPr>
          <p:cNvSpPr>
            <a:spLocks noGrp="1"/>
          </p:cNvSpPr>
          <p:nvPr>
            <p:ph type="ctrTitle"/>
          </p:nvPr>
        </p:nvSpPr>
        <p:spPr>
          <a:xfrm>
            <a:off x="2030775" y="1607105"/>
            <a:ext cx="9144000" cy="2387600"/>
          </a:xfrm>
        </p:spPr>
        <p:txBody>
          <a:bodyPr/>
          <a:lstStyle/>
          <a:p>
            <a:r>
              <a:rPr lang="en-US" dirty="0"/>
              <a:t>Statistical Intervals for a Single Sample</a:t>
            </a:r>
          </a:p>
        </p:txBody>
      </p:sp>
    </p:spTree>
    <p:extLst>
      <p:ext uri="{BB962C8B-B14F-4D97-AF65-F5344CB8AC3E}">
        <p14:creationId xmlns:p14="http://schemas.microsoft.com/office/powerpoint/2010/main" val="255659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3A1C-7DDC-43FB-92A1-4DB3141ED773}"/>
              </a:ext>
            </a:extLst>
          </p:cNvPr>
          <p:cNvSpPr>
            <a:spLocks noGrp="1"/>
          </p:cNvSpPr>
          <p:nvPr>
            <p:ph type="title"/>
          </p:nvPr>
        </p:nvSpPr>
        <p:spPr/>
        <p:txBody>
          <a:bodyPr/>
          <a:lstStyle/>
          <a:p>
            <a:r>
              <a:rPr lang="en-US" dirty="0"/>
              <a:t>Simulated confidence intervals</a:t>
            </a:r>
          </a:p>
        </p:txBody>
      </p:sp>
      <p:sp>
        <p:nvSpPr>
          <p:cNvPr id="3" name="Content Placeholder 2">
            <a:extLst>
              <a:ext uri="{FF2B5EF4-FFF2-40B4-BE49-F238E27FC236}">
                <a16:creationId xmlns:a16="http://schemas.microsoft.com/office/drawing/2014/main" id="{7B672DB6-AD5B-4B24-BDA7-15B9B9364656}"/>
              </a:ext>
            </a:extLst>
          </p:cNvPr>
          <p:cNvSpPr>
            <a:spLocks noGrp="1"/>
          </p:cNvSpPr>
          <p:nvPr>
            <p:ph idx="1"/>
          </p:nvPr>
        </p:nvSpPr>
        <p:spPr>
          <a:xfrm>
            <a:off x="975707" y="1179934"/>
            <a:ext cx="5330536" cy="4967650"/>
          </a:xfrm>
          <a:solidFill>
            <a:schemeClr val="accent1">
              <a:lumMod val="20000"/>
              <a:lumOff val="80000"/>
            </a:schemeClr>
          </a:solidFill>
          <a:ln>
            <a:solidFill>
              <a:srgbClr val="C00000"/>
            </a:solidFill>
          </a:ln>
        </p:spPr>
        <p:txBody>
          <a:bodyPr>
            <a:noAutofit/>
          </a:bodyPr>
          <a:lstStyle/>
          <a:p>
            <a:pPr marL="0" indent="0" algn="just">
              <a:buNone/>
            </a:pPr>
            <a:r>
              <a:rPr lang="en-US" sz="2000" dirty="0"/>
              <a:t>100 samples of size 25 were generated from a </a:t>
            </a:r>
            <a:r>
              <a:rPr lang="en-US" sz="2000" dirty="0">
                <a:solidFill>
                  <a:srgbClr val="0000FF"/>
                </a:solidFill>
              </a:rPr>
              <a:t>norm(mean = 50, </a:t>
            </a:r>
            <a:r>
              <a:rPr lang="en-US" sz="2000" dirty="0" err="1">
                <a:solidFill>
                  <a:srgbClr val="0000FF"/>
                </a:solidFill>
              </a:rPr>
              <a:t>sd</a:t>
            </a:r>
            <a:r>
              <a:rPr lang="en-US" sz="2000" dirty="0">
                <a:solidFill>
                  <a:srgbClr val="0000FF"/>
                </a:solidFill>
              </a:rPr>
              <a:t> = 4) distribution</a:t>
            </a:r>
            <a:r>
              <a:rPr lang="en-US" sz="2000" dirty="0"/>
              <a:t>, and each sample was used to find a </a:t>
            </a:r>
            <a:r>
              <a:rPr lang="en-US" sz="2000" dirty="0">
                <a:solidFill>
                  <a:srgbClr val="0000FF"/>
                </a:solidFill>
              </a:rPr>
              <a:t>95% confidence interval </a:t>
            </a:r>
            <a:r>
              <a:rPr lang="en-US" sz="2000" dirty="0"/>
              <a:t>for the population mean. The 100 confidence intervals are represented above by horizontal lines, and the respective sample means are denoted by vertical slashes. Confidence intervals that “cover” the true mean </a:t>
            </a:r>
            <a:r>
              <a:rPr lang="en-US" sz="2000" dirty="0">
                <a:solidFill>
                  <a:srgbClr val="0000FF"/>
                </a:solidFill>
              </a:rPr>
              <a:t>µ = 50 </a:t>
            </a:r>
            <a:r>
              <a:rPr lang="en-US" sz="2000" dirty="0"/>
              <a:t>are plotted in black; those that fail to cover are plotted in a lighter color. In the plot we see that 7 of the simulated intervals out of the 100 failed to cover µ = 50, which is a </a:t>
            </a:r>
            <a:r>
              <a:rPr lang="en-US" sz="2000" dirty="0">
                <a:solidFill>
                  <a:srgbClr val="0000FF"/>
                </a:solidFill>
              </a:rPr>
              <a:t>success rate of 93%</a:t>
            </a:r>
            <a:r>
              <a:rPr lang="en-US" sz="2000" dirty="0"/>
              <a:t>. If the number of generated samples were to increase from 100 to 1000 to 10000, . . . , then we would expect our success rate to approach the exact value of </a:t>
            </a:r>
            <a:r>
              <a:rPr lang="en-US" sz="2000" dirty="0">
                <a:solidFill>
                  <a:srgbClr val="0000FF"/>
                </a:solidFill>
              </a:rPr>
              <a:t>95%</a:t>
            </a:r>
            <a:r>
              <a:rPr lang="en-US" sz="2000" dirty="0"/>
              <a:t>.</a:t>
            </a:r>
          </a:p>
        </p:txBody>
      </p:sp>
      <p:pic>
        <p:nvPicPr>
          <p:cNvPr id="5" name="Picture 4">
            <a:extLst>
              <a:ext uri="{FF2B5EF4-FFF2-40B4-BE49-F238E27FC236}">
                <a16:creationId xmlns:a16="http://schemas.microsoft.com/office/drawing/2014/main" id="{D86ABFC3-A353-4140-9B83-25C1EC6DFBAB}"/>
              </a:ext>
            </a:extLst>
          </p:cNvPr>
          <p:cNvPicPr>
            <a:picLocks noChangeAspect="1"/>
          </p:cNvPicPr>
          <p:nvPr/>
        </p:nvPicPr>
        <p:blipFill>
          <a:blip r:embed="rId3"/>
          <a:stretch>
            <a:fillRect/>
          </a:stretch>
        </p:blipFill>
        <p:spPr>
          <a:xfrm>
            <a:off x="6845876" y="1044717"/>
            <a:ext cx="4114800" cy="5124625"/>
          </a:xfrm>
          <a:prstGeom prst="rect">
            <a:avLst/>
          </a:prstGeom>
          <a:ln>
            <a:solidFill>
              <a:srgbClr val="C00000"/>
            </a:solidFill>
          </a:ln>
        </p:spPr>
      </p:pic>
      <p:sp>
        <p:nvSpPr>
          <p:cNvPr id="4" name="Date Placeholder 3"/>
          <p:cNvSpPr>
            <a:spLocks noGrp="1"/>
          </p:cNvSpPr>
          <p:nvPr>
            <p:ph type="dt" sz="half" idx="10"/>
          </p:nvPr>
        </p:nvSpPr>
        <p:spPr/>
        <p:txBody>
          <a:bodyPr/>
          <a:lstStyle/>
          <a:p>
            <a:fld id="{77971767-2177-4DBC-8759-EF080BBC63E9}"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10</a:t>
            </a:fld>
            <a:endParaRPr lang="en-US"/>
          </a:p>
        </p:txBody>
      </p:sp>
    </p:spTree>
    <p:extLst>
      <p:ext uri="{BB962C8B-B14F-4D97-AF65-F5344CB8AC3E}">
        <p14:creationId xmlns:p14="http://schemas.microsoft.com/office/powerpoint/2010/main" val="99098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96E630-0C9E-41C3-9DEA-E9CC32E6CE1D}"/>
              </a:ext>
            </a:extLst>
          </p:cNvPr>
          <p:cNvPicPr>
            <a:picLocks noChangeAspect="1"/>
          </p:cNvPicPr>
          <p:nvPr/>
        </p:nvPicPr>
        <p:blipFill>
          <a:blip r:embed="rId2"/>
          <a:stretch>
            <a:fillRect/>
          </a:stretch>
        </p:blipFill>
        <p:spPr>
          <a:xfrm>
            <a:off x="3940493" y="3707234"/>
            <a:ext cx="7991475" cy="2238375"/>
          </a:xfrm>
          <a:prstGeom prst="rect">
            <a:avLst/>
          </a:prstGeom>
        </p:spPr>
      </p:pic>
      <p:sp>
        <p:nvSpPr>
          <p:cNvPr id="2" name="Title 1">
            <a:extLst>
              <a:ext uri="{FF2B5EF4-FFF2-40B4-BE49-F238E27FC236}">
                <a16:creationId xmlns:a16="http://schemas.microsoft.com/office/drawing/2014/main" id="{EF2C7304-2DDD-432E-9978-AB47F483E0BD}"/>
              </a:ext>
            </a:extLst>
          </p:cNvPr>
          <p:cNvSpPr>
            <a:spLocks noGrp="1"/>
          </p:cNvSpPr>
          <p:nvPr>
            <p:ph type="title"/>
          </p:nvPr>
        </p:nvSpPr>
        <p:spPr/>
        <p:txBody>
          <a:bodyPr/>
          <a:lstStyle/>
          <a:p>
            <a:r>
              <a:rPr lang="en-US" dirty="0"/>
              <a:t>Choice of sample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98A8A3-069A-488E-B796-AC97B4B13C11}"/>
                  </a:ext>
                </a:extLst>
              </p:cNvPr>
              <p:cNvSpPr>
                <a:spLocks noGrp="1"/>
              </p:cNvSpPr>
              <p:nvPr>
                <p:ph idx="1"/>
              </p:nvPr>
            </p:nvSpPr>
            <p:spPr>
              <a:xfrm>
                <a:off x="838200" y="1388685"/>
                <a:ext cx="10515600" cy="4351338"/>
              </a:xfrm>
            </p:spPr>
            <p:txBody>
              <a:bodyPr>
                <a:normAutofit/>
              </a:bodyPr>
              <a:lstStyle/>
              <a:p>
                <a:r>
                  <a:rPr lang="en-US" sz="2800" dirty="0"/>
                  <a:t>From the 100(1 - </a:t>
                </a:r>
                <a:r>
                  <a:rPr lang="en-US" sz="2800" dirty="0">
                    <a:sym typeface="Symbol" panose="05050102010706020507" pitchFamily="18" charset="2"/>
                  </a:rPr>
                  <a:t></a:t>
                </a:r>
                <a:r>
                  <a:rPr lang="en-US" sz="2800" dirty="0"/>
                  <a:t>)% CI</a:t>
                </a:r>
              </a:p>
              <a:p>
                <a:endParaRPr lang="en-US" sz="2800" dirty="0"/>
              </a:p>
              <a:p>
                <a:endParaRPr lang="en-US" sz="2800" dirty="0"/>
              </a:p>
              <a:p>
                <a:r>
                  <a:rPr lang="en-US" sz="2800" dirty="0"/>
                  <a:t>We have E = error = | </a:t>
                </a:r>
                <a14:m>
                  <m:oMath xmlns:m="http://schemas.openxmlformats.org/officeDocument/2006/math">
                    <m:acc>
                      <m:accPr>
                        <m:chr m:val="̅"/>
                        <m:ctrlPr>
                          <a:rPr lang="en-US" sz="2800" i="1" smtClean="0">
                            <a:latin typeface="Cambria Math" panose="02040503050406030204" pitchFamily="18" charset="0"/>
                          </a:rPr>
                        </m:ctrlPr>
                      </m:accPr>
                      <m:e>
                        <m:r>
                          <m:rPr>
                            <m:nor/>
                          </m:rPr>
                          <a:rPr lang="en-US" sz="2800" dirty="0" smtClean="0"/>
                          <m:t>x</m:t>
                        </m:r>
                      </m:e>
                    </m:acc>
                  </m:oMath>
                </a14:m>
                <a:r>
                  <a:rPr lang="en-US" sz="2800" dirty="0"/>
                  <a:t> - </a:t>
                </a:r>
                <a:r>
                  <a:rPr lang="en-US" sz="2800" dirty="0">
                    <a:sym typeface="Symbol" panose="05050102010706020507" pitchFamily="18" charset="2"/>
                  </a:rPr>
                  <a:t> </a:t>
                </a:r>
                <a:r>
                  <a:rPr lang="en-US" sz="2800" dirty="0"/>
                  <a:t>| </a:t>
                </a:r>
                <a:r>
                  <a:rPr lang="en-US" sz="2800" dirty="0">
                    <a:sym typeface="Euclid Math Two" panose="02050601010101010101" pitchFamily="18" charset="2"/>
                  </a:rPr>
                  <a:t> z</a:t>
                </a:r>
                <a:r>
                  <a:rPr lang="en-US" sz="2800" baseline="-25000" dirty="0">
                    <a:sym typeface="Symbol" panose="05050102010706020507" pitchFamily="18" charset="2"/>
                  </a:rPr>
                  <a:t>/2 </a:t>
                </a:r>
                <a14:m>
                  <m:oMath xmlns:m="http://schemas.openxmlformats.org/officeDocument/2006/math">
                    <m:f>
                      <m:fPr>
                        <m:ctrlPr>
                          <a:rPr lang="en-US" sz="2800" i="1" smtClean="0">
                            <a:latin typeface="Cambria Math" panose="02040503050406030204" pitchFamily="18" charset="0"/>
                            <a:sym typeface="Symbol" panose="05050102010706020507" pitchFamily="18" charset="2"/>
                          </a:rPr>
                        </m:ctrlPr>
                      </m:fPr>
                      <m:num>
                        <m:r>
                          <a:rPr lang="en-US" sz="2800" i="1" smtClean="0">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800" i="1" smtClean="0">
                                <a:latin typeface="Cambria Math" panose="02040503050406030204" pitchFamily="18" charset="0"/>
                                <a:sym typeface="Symbol" panose="05050102010706020507" pitchFamily="18" charset="2"/>
                              </a:rPr>
                            </m:ctrlPr>
                          </m:radPr>
                          <m:deg/>
                          <m:e>
                            <m:r>
                              <m:rPr>
                                <m:nor/>
                              </m:rPr>
                              <a:rPr lang="en-US" sz="2800" dirty="0" smtClean="0">
                                <a:sym typeface="Symbol" panose="05050102010706020507" pitchFamily="18" charset="2"/>
                              </a:rPr>
                              <m:t>n</m:t>
                            </m:r>
                          </m:e>
                        </m:rad>
                      </m:den>
                    </m:f>
                  </m:oMath>
                </a14:m>
                <a:endParaRPr lang="en-US" sz="2800" dirty="0">
                  <a:sym typeface="Symbol" panose="05050102010706020507" pitchFamily="18" charset="2"/>
                </a:endParaRPr>
              </a:p>
              <a:p>
                <a:pPr>
                  <a:buFont typeface="Wingdings" panose="05000000000000000000" pitchFamily="2" charset="2"/>
                  <a:buChar char="è"/>
                </a:pPr>
                <a:r>
                  <a:rPr lang="en-US" sz="2800" dirty="0">
                    <a:sym typeface="Symbol" panose="05050102010706020507" pitchFamily="18" charset="2"/>
                  </a:rPr>
                  <a:t> Choose n such that </a:t>
                </a:r>
                <a:r>
                  <a:rPr lang="en-US" sz="2800" dirty="0">
                    <a:solidFill>
                      <a:srgbClr val="0000FF"/>
                    </a:solidFill>
                  </a:rPr>
                  <a:t>E = </a:t>
                </a:r>
                <a:r>
                  <a:rPr lang="en-US" sz="2800" dirty="0">
                    <a:solidFill>
                      <a:srgbClr val="0000FF"/>
                    </a:solidFill>
                    <a:sym typeface="Euclid Math Two" panose="02050601010101010101" pitchFamily="18" charset="2"/>
                  </a:rPr>
                  <a:t>z</a:t>
                </a:r>
                <a:r>
                  <a:rPr lang="en-US" sz="2800" baseline="-25000" dirty="0">
                    <a:solidFill>
                      <a:srgbClr val="0000FF"/>
                    </a:solidFill>
                    <a:sym typeface="Symbol" panose="05050102010706020507" pitchFamily="18" charset="2"/>
                  </a:rPr>
                  <a:t>/2 </a:t>
                </a:r>
                <a14:m>
                  <m:oMath xmlns:m="http://schemas.openxmlformats.org/officeDocument/2006/math">
                    <m:f>
                      <m:fPr>
                        <m:ctrlPr>
                          <a:rPr lang="en-US" sz="2800" i="1" smtClean="0">
                            <a:solidFill>
                              <a:srgbClr val="0000FF"/>
                            </a:solidFill>
                            <a:latin typeface="Cambria Math" panose="02040503050406030204" pitchFamily="18" charset="0"/>
                            <a:sym typeface="Symbol" panose="05050102010706020507" pitchFamily="18" charset="2"/>
                          </a:rPr>
                        </m:ctrlPr>
                      </m:fPr>
                      <m:num>
                        <m:r>
                          <a:rPr lang="en-US" sz="280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800" i="1" smtClean="0">
                                <a:solidFill>
                                  <a:srgbClr val="0000FF"/>
                                </a:solidFill>
                                <a:latin typeface="Cambria Math" panose="02040503050406030204" pitchFamily="18" charset="0"/>
                                <a:sym typeface="Symbol" panose="05050102010706020507" pitchFamily="18" charset="2"/>
                              </a:rPr>
                            </m:ctrlPr>
                          </m:radPr>
                          <m:deg/>
                          <m:e>
                            <m:r>
                              <m:rPr>
                                <m:nor/>
                              </m:rPr>
                              <a:rPr lang="en-US" sz="2800" dirty="0" smtClean="0">
                                <a:solidFill>
                                  <a:srgbClr val="0000FF"/>
                                </a:solidFill>
                                <a:sym typeface="Symbol" panose="05050102010706020507" pitchFamily="18" charset="2"/>
                              </a:rPr>
                              <m:t>n</m:t>
                            </m:r>
                          </m:e>
                        </m:rad>
                      </m:den>
                    </m:f>
                  </m:oMath>
                </a14:m>
                <a:endParaRPr lang="en-US" sz="2800" dirty="0"/>
              </a:p>
              <a:p>
                <a:pPr>
                  <a:buFont typeface="Wingdings" panose="05000000000000000000" pitchFamily="2" charset="2"/>
                  <a:buChar char="è"/>
                </a:pPr>
                <a:endParaRPr lang="en-US" sz="2800" dirty="0"/>
              </a:p>
              <a:p>
                <a:pPr>
                  <a:buFont typeface="Wingdings" panose="05000000000000000000" pitchFamily="2" charset="2"/>
                  <a:buChar char="è"/>
                </a:pPr>
                <a:r>
                  <a:rPr lang="en-US" sz="2800" dirty="0"/>
                  <a:t> </a:t>
                </a:r>
              </a:p>
              <a:p>
                <a:endParaRPr lang="en-US" sz="2800" dirty="0"/>
              </a:p>
            </p:txBody>
          </p:sp>
        </mc:Choice>
        <mc:Fallback xmlns="">
          <p:sp>
            <p:nvSpPr>
              <p:cNvPr id="3" name="Content Placeholder 2">
                <a:extLst>
                  <a:ext uri="{FF2B5EF4-FFF2-40B4-BE49-F238E27FC236}">
                    <a16:creationId xmlns:a16="http://schemas.microsoft.com/office/drawing/2014/main" id="{D898A8A3-069A-488E-B796-AC97B4B13C11}"/>
                  </a:ext>
                </a:extLst>
              </p:cNvPr>
              <p:cNvSpPr>
                <a:spLocks noGrp="1" noRot="1" noChangeAspect="1" noMove="1" noResize="1" noEditPoints="1" noAdjustHandles="1" noChangeArrowheads="1" noChangeShapeType="1" noTextEdit="1"/>
              </p:cNvSpPr>
              <p:nvPr>
                <p:ph idx="1"/>
              </p:nvPr>
            </p:nvSpPr>
            <p:spPr>
              <a:xfrm>
                <a:off x="838200" y="1388685"/>
                <a:ext cx="10515600" cy="4351338"/>
              </a:xfrm>
              <a:blipFill>
                <a:blip r:embed="rId3"/>
                <a:stretch>
                  <a:fillRect l="-1043" t="-25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28977A2-6869-4610-89A4-60F2E9A2A209}"/>
              </a:ext>
            </a:extLst>
          </p:cNvPr>
          <p:cNvPicPr>
            <a:picLocks noChangeAspect="1"/>
          </p:cNvPicPr>
          <p:nvPr/>
        </p:nvPicPr>
        <p:blipFill>
          <a:blip r:embed="rId4"/>
          <a:stretch>
            <a:fillRect/>
          </a:stretch>
        </p:blipFill>
        <p:spPr>
          <a:xfrm>
            <a:off x="3603502" y="1831107"/>
            <a:ext cx="5305035" cy="997528"/>
          </a:xfrm>
          <a:prstGeom prst="rect">
            <a:avLst/>
          </a:prstGeom>
        </p:spPr>
      </p:pic>
      <p:pic>
        <p:nvPicPr>
          <p:cNvPr id="6" name="Picture 5">
            <a:extLst>
              <a:ext uri="{FF2B5EF4-FFF2-40B4-BE49-F238E27FC236}">
                <a16:creationId xmlns:a16="http://schemas.microsoft.com/office/drawing/2014/main" id="{8D086E90-C680-4858-AB30-F53593D8DDCB}"/>
              </a:ext>
            </a:extLst>
          </p:cNvPr>
          <p:cNvPicPr>
            <a:picLocks noChangeAspect="1"/>
          </p:cNvPicPr>
          <p:nvPr/>
        </p:nvPicPr>
        <p:blipFill>
          <a:blip r:embed="rId5"/>
          <a:stretch>
            <a:fillRect/>
          </a:stretch>
        </p:blipFill>
        <p:spPr>
          <a:xfrm>
            <a:off x="1534001" y="4463014"/>
            <a:ext cx="2613661" cy="1069225"/>
          </a:xfrm>
          <a:prstGeom prst="rect">
            <a:avLst/>
          </a:prstGeom>
          <a:ln>
            <a:solidFill>
              <a:srgbClr val="C00000"/>
            </a:solidFill>
          </a:ln>
        </p:spPr>
      </p:pic>
      <p:sp>
        <p:nvSpPr>
          <p:cNvPr id="5" name="Date Placeholder 4"/>
          <p:cNvSpPr>
            <a:spLocks noGrp="1"/>
          </p:cNvSpPr>
          <p:nvPr>
            <p:ph type="dt" sz="half" idx="10"/>
          </p:nvPr>
        </p:nvSpPr>
        <p:spPr/>
        <p:txBody>
          <a:bodyPr/>
          <a:lstStyle/>
          <a:p>
            <a:fld id="{05167979-F08D-499B-ADC9-65B2ED9D25E5}" type="datetime1">
              <a:rPr lang="en-US" smtClean="0"/>
              <a:t>28/02/2022</a:t>
            </a:fld>
            <a:endParaRPr lang="en-US"/>
          </a:p>
        </p:txBody>
      </p:sp>
      <p:sp>
        <p:nvSpPr>
          <p:cNvPr id="7" name="Footer Placeholder 6"/>
          <p:cNvSpPr>
            <a:spLocks noGrp="1"/>
          </p:cNvSpPr>
          <p:nvPr>
            <p:ph type="ftr" sz="quarter" idx="11"/>
          </p:nvPr>
        </p:nvSpPr>
        <p:spPr/>
        <p:txBody>
          <a:bodyPr/>
          <a:lstStyle/>
          <a:p>
            <a:r>
              <a:rPr lang="en-US"/>
              <a:t>Chapter 8 - Statistical Intervals for a Single Sample</a:t>
            </a:r>
          </a:p>
        </p:txBody>
      </p:sp>
      <p:sp>
        <p:nvSpPr>
          <p:cNvPr id="9" name="Slide Number Placeholder 8"/>
          <p:cNvSpPr>
            <a:spLocks noGrp="1"/>
          </p:cNvSpPr>
          <p:nvPr>
            <p:ph type="sldNum" sz="quarter" idx="12"/>
          </p:nvPr>
        </p:nvSpPr>
        <p:spPr/>
        <p:txBody>
          <a:bodyPr/>
          <a:lstStyle/>
          <a:p>
            <a:fld id="{9212E362-BD7D-4925-932C-42056A323855}" type="slidenum">
              <a:rPr lang="en-US" smtClean="0"/>
              <a:t>11</a:t>
            </a:fld>
            <a:endParaRPr lang="en-US"/>
          </a:p>
        </p:txBody>
      </p:sp>
    </p:spTree>
    <p:extLst>
      <p:ext uri="{BB962C8B-B14F-4D97-AF65-F5344CB8AC3E}">
        <p14:creationId xmlns:p14="http://schemas.microsoft.com/office/powerpoint/2010/main" val="420581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C539-0AFE-40D0-AF21-0C0CE0E2892A}"/>
              </a:ext>
            </a:extLst>
          </p:cNvPr>
          <p:cNvSpPr>
            <a:spLocks noGrp="1"/>
          </p:cNvSpPr>
          <p:nvPr>
            <p:ph type="title"/>
          </p:nvPr>
        </p:nvSpPr>
        <p:spPr/>
        <p:txBody>
          <a:bodyPr/>
          <a:lstStyle/>
          <a:p>
            <a:r>
              <a:rPr lang="en-US" dirty="0"/>
              <a:t>Choice of sample size - </a:t>
            </a:r>
            <a:r>
              <a:rPr lang="en-US" dirty="0">
                <a:solidFill>
                  <a:srgbClr val="CC0000"/>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C9BBCD-1470-4206-90B8-0371B548C7C4}"/>
                  </a:ext>
                </a:extLst>
              </p:cNvPr>
              <p:cNvSpPr>
                <a:spLocks noGrp="1"/>
              </p:cNvSpPr>
              <p:nvPr>
                <p:ph idx="1"/>
              </p:nvPr>
            </p:nvSpPr>
            <p:spPr>
              <a:xfrm>
                <a:off x="838200" y="1452633"/>
                <a:ext cx="10515600" cy="4351338"/>
              </a:xfrm>
            </p:spPr>
            <p:txBody>
              <a:bodyPr>
                <a:normAutofit fontScale="92500" lnSpcReduction="10000"/>
              </a:bodyPr>
              <a:lstStyle/>
              <a:p>
                <a:pPr marL="0" indent="0">
                  <a:buNone/>
                </a:pPr>
                <a:r>
                  <a:rPr lang="en-US" sz="3000" dirty="0">
                    <a:latin typeface="+mj-lt"/>
                  </a:rPr>
                  <a:t>Suppose that we wanted to determine how many specimens must be tested to ensure that the </a:t>
                </a:r>
                <a:r>
                  <a:rPr lang="en-US" sz="3000" dirty="0">
                    <a:solidFill>
                      <a:srgbClr val="0000FF"/>
                    </a:solidFill>
                    <a:latin typeface="+mj-lt"/>
                  </a:rPr>
                  <a:t>95% CI on </a:t>
                </a:r>
                <a:r>
                  <a:rPr lang="en-US" sz="3000" dirty="0">
                    <a:solidFill>
                      <a:srgbClr val="0000FF"/>
                    </a:solidFill>
                    <a:latin typeface="+mj-lt"/>
                    <a:sym typeface="Symbol" panose="05050102010706020507" pitchFamily="18" charset="2"/>
                  </a:rPr>
                  <a:t></a:t>
                </a:r>
                <a:r>
                  <a:rPr lang="en-US" sz="3000" dirty="0">
                    <a:latin typeface="+mj-lt"/>
                  </a:rPr>
                  <a:t> for A238 steel cut at 60°C has </a:t>
                </a:r>
                <a:r>
                  <a:rPr lang="en-US" sz="3000" dirty="0">
                    <a:solidFill>
                      <a:srgbClr val="0000FF"/>
                    </a:solidFill>
                    <a:latin typeface="+mj-lt"/>
                  </a:rPr>
                  <a:t>a length of at most 1.0J</a:t>
                </a:r>
                <a:r>
                  <a:rPr lang="en-US" sz="3000" dirty="0">
                    <a:latin typeface="+mj-lt"/>
                  </a:rPr>
                  <a:t>.</a:t>
                </a:r>
              </a:p>
              <a:p>
                <a:pPr marL="0" indent="0">
                  <a:buNone/>
                </a:pPr>
                <a:r>
                  <a:rPr lang="en-US" sz="2800" dirty="0">
                    <a:latin typeface="+mj-lt"/>
                  </a:rPr>
                  <a:t>-----------------------</a:t>
                </a:r>
              </a:p>
              <a:p>
                <a:pPr marL="0" indent="0">
                  <a:buNone/>
                </a:pPr>
                <a:r>
                  <a:rPr lang="en-US" sz="2800" dirty="0">
                    <a:latin typeface="+mj-lt"/>
                  </a:rPr>
                  <a:t>Since the bound on error in estimation E is one-half of the length of the CI, that is, E </a:t>
                </a:r>
                <a:r>
                  <a:rPr lang="en-US" sz="2800" dirty="0">
                    <a:latin typeface="+mj-lt"/>
                    <a:sym typeface="Euclid Math Two" panose="02050601010101010101" pitchFamily="18" charset="2"/>
                  </a:rPr>
                  <a:t></a:t>
                </a:r>
                <a:r>
                  <a:rPr lang="en-US" sz="2800" dirty="0">
                    <a:latin typeface="+mj-lt"/>
                  </a:rPr>
                  <a:t> ½, to determine n we use n = </a:t>
                </a:r>
                <a:r>
                  <a:rPr lang="en-US" sz="2800" dirty="0">
                    <a:latin typeface="+mj-lt"/>
                    <a:sym typeface="Symbol" panose="05050102010706020507" pitchFamily="18" charset="2"/>
                  </a:rPr>
                  <a:t></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m:rPr>
                                <m:nor/>
                              </m:rPr>
                              <a:rPr lang="en-US" sz="2800" dirty="0" smtClean="0">
                                <a:latin typeface="+mj-lt"/>
                              </a:rPr>
                              <m:t>z</m:t>
                            </m:r>
                            <m:r>
                              <m:rPr>
                                <m:nor/>
                              </m:rPr>
                              <a:rPr lang="en-US" sz="2800" baseline="-25000" dirty="0" smtClean="0">
                                <a:latin typeface="+mj-lt"/>
                                <a:sym typeface="Symbol" panose="05050102010706020507" pitchFamily="18" charset="2"/>
                              </a:rPr>
                              <m:t>/2</m:t>
                            </m:r>
                            <m:r>
                              <a:rPr lang="en-US" sz="2800" i="1" dirty="0" smtClean="0">
                                <a:latin typeface="Cambria Math" panose="02040503050406030204" pitchFamily="18" charset="0"/>
                                <a:sym typeface="Symbol" panose="05050102010706020507" pitchFamily="18" charset="2"/>
                              </a:rPr>
                              <m:t></m:t>
                            </m:r>
                          </m:num>
                          <m:den>
                            <m:r>
                              <a:rPr lang="en-US" sz="2800" b="0" i="1" smtClean="0">
                                <a:latin typeface="Cambria Math" panose="02040503050406030204" pitchFamily="18" charset="0"/>
                              </a:rPr>
                              <m:t>𝐸</m:t>
                            </m:r>
                          </m:den>
                        </m:f>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oMath>
                </a14:m>
                <a:r>
                  <a:rPr lang="en-US" sz="2800" dirty="0">
                    <a:latin typeface="+mj-lt"/>
                    <a:sym typeface="Symbol" panose="05050102010706020507" pitchFamily="18" charset="2"/>
                  </a:rPr>
                  <a:t> </a:t>
                </a:r>
                <a:r>
                  <a:rPr lang="en-US" sz="2800" dirty="0">
                    <a:latin typeface="+mj-lt"/>
                  </a:rPr>
                  <a:t>with E = ½, z</a:t>
                </a:r>
                <a:r>
                  <a:rPr lang="en-US" sz="2800" baseline="-25000" dirty="0">
                    <a:latin typeface="+mj-lt"/>
                    <a:sym typeface="Symbol" panose="05050102010706020507" pitchFamily="18" charset="2"/>
                  </a:rPr>
                  <a:t>/2</a:t>
                </a:r>
                <a:r>
                  <a:rPr lang="en-US" sz="2800" dirty="0">
                    <a:latin typeface="+mj-lt"/>
                    <a:sym typeface="Symbol" panose="05050102010706020507" pitchFamily="18" charset="2"/>
                  </a:rPr>
                  <a:t> = 1.96.</a:t>
                </a:r>
              </a:p>
              <a:p>
                <a:pPr marL="0" indent="0">
                  <a:buNone/>
                </a:pPr>
                <a:endParaRPr lang="en-US" sz="2800" dirty="0">
                  <a:latin typeface="+mj-lt"/>
                  <a:sym typeface="Symbol" panose="05050102010706020507" pitchFamily="18" charset="2"/>
                </a:endParaRPr>
              </a:p>
              <a:p>
                <a:pPr marL="0" indent="0">
                  <a:buNone/>
                </a:pPr>
                <a:endParaRPr lang="en-US" sz="2800" dirty="0">
                  <a:latin typeface="+mj-lt"/>
                  <a:sym typeface="Symbol" panose="05050102010706020507" pitchFamily="18" charset="2"/>
                </a:endParaRPr>
              </a:p>
              <a:p>
                <a:pPr marL="0" indent="0">
                  <a:buNone/>
                </a:pPr>
                <a:r>
                  <a:rPr lang="en-US" sz="2800" dirty="0">
                    <a:latin typeface="+mj-lt"/>
                  </a:rPr>
                  <a:t>The required sample size is 16.</a:t>
                </a:r>
                <a:endParaRPr lang="en-US" sz="2800" baseline="-25000" dirty="0">
                  <a:latin typeface="+mj-lt"/>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DBC9BBCD-1470-4206-90B8-0371B548C7C4}"/>
                  </a:ext>
                </a:extLst>
              </p:cNvPr>
              <p:cNvSpPr>
                <a:spLocks noGrp="1" noRot="1" noChangeAspect="1" noMove="1" noResize="1" noEditPoints="1" noAdjustHandles="1" noChangeArrowheads="1" noChangeShapeType="1" noTextEdit="1"/>
              </p:cNvSpPr>
              <p:nvPr>
                <p:ph idx="1"/>
              </p:nvPr>
            </p:nvSpPr>
            <p:spPr>
              <a:xfrm>
                <a:off x="838200" y="1452633"/>
                <a:ext cx="10515600" cy="4351338"/>
              </a:xfrm>
              <a:blipFill rotWithShape="1">
                <a:blip r:embed="rId2"/>
                <a:stretch>
                  <a:fillRect l="-1217" t="-3361" r="-121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C6E43DA-6D7A-4A9B-95C6-5021E5B0A6D3}"/>
              </a:ext>
            </a:extLst>
          </p:cNvPr>
          <p:cNvPicPr>
            <a:picLocks noChangeAspect="1"/>
          </p:cNvPicPr>
          <p:nvPr/>
        </p:nvPicPr>
        <p:blipFill>
          <a:blip r:embed="rId3"/>
          <a:stretch>
            <a:fillRect/>
          </a:stretch>
        </p:blipFill>
        <p:spPr>
          <a:xfrm>
            <a:off x="4487227" y="4100900"/>
            <a:ext cx="4283154" cy="1035368"/>
          </a:xfrm>
          <a:prstGeom prst="rect">
            <a:avLst/>
          </a:prstGeom>
        </p:spPr>
      </p:pic>
      <p:sp>
        <p:nvSpPr>
          <p:cNvPr id="4" name="Date Placeholder 3"/>
          <p:cNvSpPr>
            <a:spLocks noGrp="1"/>
          </p:cNvSpPr>
          <p:nvPr>
            <p:ph type="dt" sz="half" idx="10"/>
          </p:nvPr>
        </p:nvSpPr>
        <p:spPr/>
        <p:txBody>
          <a:bodyPr/>
          <a:lstStyle/>
          <a:p>
            <a:fld id="{12052B1E-CDF8-447D-BD87-5B025708B237}"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12</a:t>
            </a:fld>
            <a:endParaRPr lang="en-US"/>
          </a:p>
        </p:txBody>
      </p:sp>
    </p:spTree>
    <p:extLst>
      <p:ext uri="{BB962C8B-B14F-4D97-AF65-F5344CB8AC3E}">
        <p14:creationId xmlns:p14="http://schemas.microsoft.com/office/powerpoint/2010/main" val="422360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9E5A-6DC5-4223-87CB-EFF3C907FD26}"/>
              </a:ext>
            </a:extLst>
          </p:cNvPr>
          <p:cNvSpPr>
            <a:spLocks noGrp="1"/>
          </p:cNvSpPr>
          <p:nvPr>
            <p:ph type="title"/>
          </p:nvPr>
        </p:nvSpPr>
        <p:spPr/>
        <p:txBody>
          <a:bodyPr>
            <a:normAutofit/>
          </a:bodyPr>
          <a:lstStyle/>
          <a:p>
            <a:r>
              <a:rPr lang="en-US" altLang="en-US" dirty="0"/>
              <a:t>One-Sided Confidence Bounds</a:t>
            </a:r>
            <a:endParaRPr lang="en-US" dirty="0"/>
          </a:p>
        </p:txBody>
      </p:sp>
      <p:pic>
        <p:nvPicPr>
          <p:cNvPr id="8" name="Picture 7">
            <a:extLst>
              <a:ext uri="{FF2B5EF4-FFF2-40B4-BE49-F238E27FC236}">
                <a16:creationId xmlns:a16="http://schemas.microsoft.com/office/drawing/2014/main" id="{526DDC1E-74EB-48D3-BA0F-065F0419A25A}"/>
              </a:ext>
            </a:extLst>
          </p:cNvPr>
          <p:cNvPicPr>
            <a:picLocks noChangeAspect="1"/>
          </p:cNvPicPr>
          <p:nvPr/>
        </p:nvPicPr>
        <p:blipFill>
          <a:blip r:embed="rId2"/>
          <a:stretch>
            <a:fillRect/>
          </a:stretch>
        </p:blipFill>
        <p:spPr>
          <a:xfrm>
            <a:off x="905174" y="1275332"/>
            <a:ext cx="4524375" cy="282892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E8F63C-5324-49A4-97F4-D2F2AFE8FE62}"/>
                  </a:ext>
                </a:extLst>
              </p:cNvPr>
              <p:cNvSpPr txBox="1"/>
              <p:nvPr/>
            </p:nvSpPr>
            <p:spPr>
              <a:xfrm>
                <a:off x="6760876" y="4260635"/>
                <a:ext cx="4592924" cy="1473737"/>
              </a:xfrm>
              <a:prstGeom prst="rect">
                <a:avLst/>
              </a:prstGeom>
              <a:noFill/>
            </p:spPr>
            <p:txBody>
              <a:bodyPr wrap="none" rtlCol="0">
                <a:spAutoFit/>
              </a:bodyPr>
              <a:lstStyle/>
              <a:p>
                <a:r>
                  <a:rPr lang="en-US" dirty="0">
                    <a:solidFill>
                      <a:schemeClr val="tx1"/>
                    </a:solidFill>
                  </a:rPr>
                  <a:t>100(1-</a:t>
                </a:r>
                <a:r>
                  <a:rPr lang="en-US" dirty="0">
                    <a:solidFill>
                      <a:schemeClr val="tx1"/>
                    </a:solidFill>
                    <a:sym typeface="Symbol" panose="05050102010706020507" pitchFamily="18" charset="2"/>
                  </a:rPr>
                  <a:t></a:t>
                </a:r>
                <a:r>
                  <a:rPr lang="en-US" dirty="0">
                    <a:solidFill>
                      <a:schemeClr val="tx1"/>
                    </a:solidFill>
                  </a:rPr>
                  <a:t>)% upper-confidence bound for </a:t>
                </a:r>
                <a:r>
                  <a:rPr lang="en-US" dirty="0">
                    <a:solidFill>
                      <a:schemeClr val="tx1"/>
                    </a:solidFill>
                    <a:sym typeface="Symbol" panose="05050102010706020507" pitchFamily="18" charset="2"/>
                  </a:rPr>
                  <a:t> is</a:t>
                </a:r>
              </a:p>
              <a:p>
                <a:endParaRPr lang="en-US" dirty="0">
                  <a:solidFill>
                    <a:schemeClr val="tx1"/>
                  </a:solidFill>
                  <a:sym typeface="Symbol" panose="05050102010706020507" pitchFamily="18" charset="2"/>
                </a:endParaRPr>
              </a:p>
              <a:p>
                <a:r>
                  <a:rPr lang="en-US" sz="2600" dirty="0">
                    <a:solidFill>
                      <a:schemeClr val="tx1"/>
                    </a:solidFill>
                    <a:sym typeface="Symbol" panose="05050102010706020507" pitchFamily="18" charset="2"/>
                  </a:rPr>
                  <a:t>- </a:t>
                </a:r>
                <a:r>
                  <a:rPr lang="en-US" sz="2600" dirty="0">
                    <a:solidFill>
                      <a:schemeClr val="tx1"/>
                    </a:solidFill>
                    <a:sym typeface="Euclid Math Two" panose="02050601010101010101" pitchFamily="18" charset="2"/>
                  </a:rPr>
                  <a:t> </a:t>
                </a:r>
                <a:r>
                  <a:rPr lang="en-US" sz="2600" dirty="0">
                    <a:solidFill>
                      <a:schemeClr val="tx1"/>
                    </a:solidFill>
                    <a:sym typeface="Symbol" panose="05050102010706020507" pitchFamily="18" charset="2"/>
                  </a:rPr>
                  <a:t> </a:t>
                </a:r>
                <a:r>
                  <a:rPr lang="en-US" sz="2600" dirty="0">
                    <a:solidFill>
                      <a:schemeClr val="tx1"/>
                    </a:solidFill>
                    <a:sym typeface="Euclid Math Two" panose="02050601010101010101" pitchFamily="18" charset="2"/>
                  </a:rPr>
                  <a:t> </a:t>
                </a:r>
                <a14:m>
                  <m:oMath xmlns:m="http://schemas.openxmlformats.org/officeDocument/2006/math">
                    <m:acc>
                      <m:accPr>
                        <m:chr m:val="̅"/>
                        <m:ctrlPr>
                          <a:rPr lang="en-US" sz="2600" i="1" smtClean="0">
                            <a:solidFill>
                              <a:schemeClr val="tx1"/>
                            </a:solidFill>
                            <a:latin typeface="Cambria Math" panose="02040503050406030204" pitchFamily="18" charset="0"/>
                          </a:rPr>
                        </m:ctrlPr>
                      </m:accPr>
                      <m:e>
                        <m:r>
                          <m:rPr>
                            <m:nor/>
                          </m:rPr>
                          <a:rPr lang="en-US" sz="2600" dirty="0" smtClean="0">
                            <a:solidFill>
                              <a:schemeClr val="tx1"/>
                            </a:solidFill>
                          </a:rPr>
                          <m:t>x</m:t>
                        </m:r>
                      </m:e>
                    </m:acc>
                    <m:r>
                      <a:rPr lang="en-US" sz="2600" b="0" i="0" dirty="0" smtClean="0">
                        <a:solidFill>
                          <a:schemeClr val="tx1"/>
                        </a:solidFill>
                        <a:latin typeface="Cambria Math" panose="02040503050406030204" pitchFamily="18" charset="0"/>
                      </a:rPr>
                      <m:t>+ </m:t>
                    </m:r>
                  </m:oMath>
                </a14:m>
                <a:r>
                  <a:rPr lang="en-US" sz="2600" dirty="0">
                    <a:solidFill>
                      <a:schemeClr val="tx1"/>
                    </a:solidFill>
                    <a:sym typeface="Euclid Math Two" panose="02050601010101010101" pitchFamily="18" charset="2"/>
                  </a:rPr>
                  <a:t>z</a:t>
                </a:r>
                <a:r>
                  <a:rPr lang="en-US" sz="2600" baseline="-25000" dirty="0">
                    <a:solidFill>
                      <a:schemeClr val="tx1"/>
                    </a:solidFill>
                    <a:sym typeface="Symbol" panose="05050102010706020507" pitchFamily="18" charset="2"/>
                  </a:rPr>
                  <a:t> </a:t>
                </a:r>
                <a14:m>
                  <m:oMath xmlns:m="http://schemas.openxmlformats.org/officeDocument/2006/math">
                    <m:f>
                      <m:fPr>
                        <m:ctrlPr>
                          <a:rPr lang="en-US" sz="2600" i="1">
                            <a:solidFill>
                              <a:schemeClr val="tx1"/>
                            </a:solidFill>
                            <a:latin typeface="Cambria Math" panose="02040503050406030204" pitchFamily="18" charset="0"/>
                            <a:sym typeface="Symbol" panose="05050102010706020507" pitchFamily="18" charset="2"/>
                          </a:rPr>
                        </m:ctrlPr>
                      </m:fPr>
                      <m:num>
                        <m:r>
                          <a:rPr lang="en-US" sz="2600" i="1">
                            <a:solidFill>
                              <a:schemeClr val="tx1"/>
                            </a:solidFill>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600" i="1">
                                <a:solidFill>
                                  <a:schemeClr val="tx1"/>
                                </a:solidFill>
                                <a:latin typeface="Cambria Math" panose="02040503050406030204" pitchFamily="18" charset="0"/>
                                <a:sym typeface="Symbol" panose="05050102010706020507" pitchFamily="18" charset="2"/>
                              </a:rPr>
                            </m:ctrlPr>
                          </m:radPr>
                          <m:deg/>
                          <m:e>
                            <m:r>
                              <m:rPr>
                                <m:nor/>
                              </m:rPr>
                              <a:rPr lang="en-US" sz="2600" dirty="0">
                                <a:solidFill>
                                  <a:schemeClr val="tx1"/>
                                </a:solidFill>
                                <a:sym typeface="Symbol" panose="05050102010706020507" pitchFamily="18" charset="2"/>
                              </a:rPr>
                              <m:t>n</m:t>
                            </m:r>
                          </m:e>
                        </m:rad>
                      </m:den>
                    </m:f>
                  </m:oMath>
                </a14:m>
                <a:r>
                  <a:rPr lang="en-US" sz="2600" dirty="0">
                    <a:solidFill>
                      <a:schemeClr val="tx1"/>
                    </a:solidFill>
                    <a:sym typeface="Euclid Math Two" panose="02050601010101010101" pitchFamily="18" charset="2"/>
                  </a:rPr>
                  <a:t> </a:t>
                </a:r>
              </a:p>
              <a:p>
                <a:endParaRPr lang="en-US" dirty="0">
                  <a:solidFill>
                    <a:schemeClr val="tx1"/>
                  </a:solidFill>
                </a:endParaRPr>
              </a:p>
            </p:txBody>
          </p:sp>
        </mc:Choice>
        <mc:Fallback xmlns="">
          <p:sp>
            <p:nvSpPr>
              <p:cNvPr id="10" name="TextBox 9">
                <a:extLst>
                  <a:ext uri="{FF2B5EF4-FFF2-40B4-BE49-F238E27FC236}">
                    <a16:creationId xmlns:a16="http://schemas.microsoft.com/office/drawing/2014/main" id="{61E8F63C-5324-49A4-97F4-D2F2AFE8FE62}"/>
                  </a:ext>
                </a:extLst>
              </p:cNvPr>
              <p:cNvSpPr txBox="1">
                <a:spLocks noRot="1" noChangeAspect="1" noMove="1" noResize="1" noEditPoints="1" noAdjustHandles="1" noChangeArrowheads="1" noChangeShapeType="1" noTextEdit="1"/>
              </p:cNvSpPr>
              <p:nvPr/>
            </p:nvSpPr>
            <p:spPr>
              <a:xfrm>
                <a:off x="6760876" y="4260635"/>
                <a:ext cx="4592924" cy="1473737"/>
              </a:xfrm>
              <a:prstGeom prst="rect">
                <a:avLst/>
              </a:prstGeom>
              <a:blipFill>
                <a:blip r:embed="rId3"/>
                <a:stretch>
                  <a:fillRect l="-2387" t="-2479" r="-26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C6872BF-CCC2-42C8-8D69-23F1DA01D5BB}"/>
              </a:ext>
            </a:extLst>
          </p:cNvPr>
          <p:cNvSpPr txBox="1"/>
          <p:nvPr/>
        </p:nvSpPr>
        <p:spPr>
          <a:xfrm>
            <a:off x="2554255" y="2826955"/>
            <a:ext cx="1539240" cy="646331"/>
          </a:xfrm>
          <a:prstGeom prst="rect">
            <a:avLst/>
          </a:prstGeom>
          <a:solidFill>
            <a:schemeClr val="bg1"/>
          </a:solidFill>
        </p:spPr>
        <p:txBody>
          <a:bodyPr wrap="square" rtlCol="0">
            <a:spAutoFit/>
          </a:bodyPr>
          <a:lstStyle/>
          <a:p>
            <a:r>
              <a:rPr lang="en-US" dirty="0">
                <a:solidFill>
                  <a:srgbClr val="0000FF"/>
                </a:solidFill>
              </a:rPr>
              <a:t>This area equals 1 - </a:t>
            </a:r>
            <a:r>
              <a:rPr lang="en-US" dirty="0">
                <a:solidFill>
                  <a:srgbClr val="0000FF"/>
                </a:solidFill>
                <a:sym typeface="Symbol" panose="05050102010706020507" pitchFamily="18" charset="2"/>
              </a:rPr>
              <a:t></a:t>
            </a:r>
            <a:endParaRPr lang="en-US" dirty="0">
              <a:solidFill>
                <a:srgbClr val="0000FF"/>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96C7BA-6F79-4810-84BB-D0D7BBAF9615}"/>
                  </a:ext>
                </a:extLst>
              </p:cNvPr>
              <p:cNvSpPr txBox="1"/>
              <p:nvPr/>
            </p:nvSpPr>
            <p:spPr>
              <a:xfrm>
                <a:off x="1508303" y="4257602"/>
                <a:ext cx="4554452" cy="1473737"/>
              </a:xfrm>
              <a:prstGeom prst="rect">
                <a:avLst/>
              </a:prstGeom>
              <a:noFill/>
            </p:spPr>
            <p:txBody>
              <a:bodyPr wrap="none" rtlCol="0">
                <a:spAutoFit/>
              </a:bodyPr>
              <a:lstStyle/>
              <a:p>
                <a:r>
                  <a:rPr lang="en-US" dirty="0">
                    <a:solidFill>
                      <a:schemeClr val="tx1"/>
                    </a:solidFill>
                  </a:rPr>
                  <a:t>100(1-</a:t>
                </a:r>
                <a:r>
                  <a:rPr lang="en-US" dirty="0">
                    <a:solidFill>
                      <a:schemeClr val="tx1"/>
                    </a:solidFill>
                    <a:sym typeface="Symbol" panose="05050102010706020507" pitchFamily="18" charset="2"/>
                  </a:rPr>
                  <a:t></a:t>
                </a:r>
                <a:r>
                  <a:rPr lang="en-US" dirty="0">
                    <a:solidFill>
                      <a:schemeClr val="tx1"/>
                    </a:solidFill>
                  </a:rPr>
                  <a:t>)% lower-confidence bound for </a:t>
                </a:r>
                <a:r>
                  <a:rPr lang="en-US" dirty="0">
                    <a:solidFill>
                      <a:schemeClr val="tx1"/>
                    </a:solidFill>
                    <a:sym typeface="Symbol" panose="05050102010706020507" pitchFamily="18" charset="2"/>
                  </a:rPr>
                  <a:t> is</a:t>
                </a:r>
              </a:p>
              <a:p>
                <a:endParaRPr lang="en-US" dirty="0">
                  <a:solidFill>
                    <a:schemeClr val="tx1"/>
                  </a:solidFill>
                  <a:sym typeface="Symbol" panose="05050102010706020507" pitchFamily="18" charset="2"/>
                </a:endParaRPr>
              </a:p>
              <a:p>
                <a14:m>
                  <m:oMath xmlns:m="http://schemas.openxmlformats.org/officeDocument/2006/math">
                    <m:acc>
                      <m:accPr>
                        <m:chr m:val="̅"/>
                        <m:ctrlPr>
                          <a:rPr lang="en-US" sz="2600" i="1" smtClean="0">
                            <a:solidFill>
                              <a:schemeClr val="tx1"/>
                            </a:solidFill>
                            <a:latin typeface="Cambria Math" panose="02040503050406030204" pitchFamily="18" charset="0"/>
                          </a:rPr>
                        </m:ctrlPr>
                      </m:accPr>
                      <m:e>
                        <m:r>
                          <m:rPr>
                            <m:nor/>
                          </m:rPr>
                          <a:rPr lang="en-US" sz="2600" dirty="0" smtClean="0">
                            <a:solidFill>
                              <a:schemeClr val="tx1"/>
                            </a:solidFill>
                          </a:rPr>
                          <m:t>x</m:t>
                        </m:r>
                      </m:e>
                    </m:acc>
                    <m:r>
                      <a:rPr lang="en-US" sz="2600" b="0" i="0" dirty="0" smtClean="0">
                        <a:solidFill>
                          <a:schemeClr val="tx1"/>
                        </a:solidFill>
                        <a:latin typeface="Cambria Math" panose="02040503050406030204" pitchFamily="18" charset="0"/>
                      </a:rPr>
                      <m:t>− </m:t>
                    </m:r>
                  </m:oMath>
                </a14:m>
                <a:r>
                  <a:rPr lang="en-US" sz="2600" dirty="0">
                    <a:solidFill>
                      <a:schemeClr val="tx1"/>
                    </a:solidFill>
                    <a:sym typeface="Euclid Math Two" panose="02050601010101010101" pitchFamily="18" charset="2"/>
                  </a:rPr>
                  <a:t>z</a:t>
                </a:r>
                <a:r>
                  <a:rPr lang="en-US" sz="2600" baseline="-25000" dirty="0">
                    <a:solidFill>
                      <a:schemeClr val="tx1"/>
                    </a:solidFill>
                    <a:sym typeface="Symbol" panose="05050102010706020507" pitchFamily="18" charset="2"/>
                  </a:rPr>
                  <a:t> </a:t>
                </a:r>
                <a14:m>
                  <m:oMath xmlns:m="http://schemas.openxmlformats.org/officeDocument/2006/math">
                    <m:f>
                      <m:fPr>
                        <m:ctrlPr>
                          <a:rPr lang="en-US" sz="2600" i="1">
                            <a:solidFill>
                              <a:schemeClr val="tx1"/>
                            </a:solidFill>
                            <a:latin typeface="Cambria Math" panose="02040503050406030204" pitchFamily="18" charset="0"/>
                            <a:sym typeface="Symbol" panose="05050102010706020507" pitchFamily="18" charset="2"/>
                          </a:rPr>
                        </m:ctrlPr>
                      </m:fPr>
                      <m:num>
                        <m:r>
                          <a:rPr lang="en-US" sz="2600" i="1">
                            <a:solidFill>
                              <a:schemeClr val="tx1"/>
                            </a:solidFill>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600" i="1">
                                <a:solidFill>
                                  <a:schemeClr val="tx1"/>
                                </a:solidFill>
                                <a:latin typeface="Cambria Math" panose="02040503050406030204" pitchFamily="18" charset="0"/>
                                <a:sym typeface="Symbol" panose="05050102010706020507" pitchFamily="18" charset="2"/>
                              </a:rPr>
                            </m:ctrlPr>
                          </m:radPr>
                          <m:deg/>
                          <m:e>
                            <m:r>
                              <m:rPr>
                                <m:nor/>
                              </m:rPr>
                              <a:rPr lang="en-US" sz="2600" dirty="0">
                                <a:solidFill>
                                  <a:schemeClr val="tx1"/>
                                </a:solidFill>
                                <a:sym typeface="Symbol" panose="05050102010706020507" pitchFamily="18" charset="2"/>
                              </a:rPr>
                              <m:t>n</m:t>
                            </m:r>
                          </m:e>
                        </m:rad>
                      </m:den>
                    </m:f>
                    <m:r>
                      <a:rPr lang="en-US" sz="2600" i="1" dirty="0">
                        <a:solidFill>
                          <a:schemeClr val="tx1"/>
                        </a:solidFill>
                        <a:latin typeface="Cambria Math" panose="02040503050406030204" pitchFamily="18" charset="0"/>
                        <a:sym typeface="Symbol" panose="05050102010706020507" pitchFamily="18" charset="2"/>
                      </a:rPr>
                      <m:t> </m:t>
                    </m:r>
                  </m:oMath>
                </a14:m>
                <a:r>
                  <a:rPr lang="en-US" sz="2600" dirty="0">
                    <a:solidFill>
                      <a:schemeClr val="tx1"/>
                    </a:solidFill>
                    <a:sym typeface="Euclid Math Two" panose="02050601010101010101" pitchFamily="18" charset="2"/>
                  </a:rPr>
                  <a:t> </a:t>
                </a:r>
                <a:r>
                  <a:rPr lang="en-US" sz="2600" dirty="0">
                    <a:solidFill>
                      <a:schemeClr val="tx1"/>
                    </a:solidFill>
                    <a:sym typeface="Symbol" panose="05050102010706020507" pitchFamily="18" charset="2"/>
                  </a:rPr>
                  <a:t> </a:t>
                </a:r>
                <a:r>
                  <a:rPr lang="en-US" sz="2600" dirty="0">
                    <a:solidFill>
                      <a:schemeClr val="tx1"/>
                    </a:solidFill>
                    <a:sym typeface="Euclid Math Two" panose="02050601010101010101" pitchFamily="18" charset="2"/>
                  </a:rPr>
                  <a:t> </a:t>
                </a:r>
                <a:r>
                  <a:rPr lang="en-US" sz="2600" dirty="0">
                    <a:solidFill>
                      <a:schemeClr val="tx1"/>
                    </a:solidFill>
                    <a:sym typeface="Symbol" panose="05050102010706020507" pitchFamily="18" charset="2"/>
                  </a:rPr>
                  <a:t></a:t>
                </a:r>
                <a:endParaRPr lang="en-US" sz="2600" dirty="0">
                  <a:solidFill>
                    <a:schemeClr val="tx1"/>
                  </a:solidFill>
                  <a:sym typeface="Euclid Math Two" panose="02050601010101010101" pitchFamily="18" charset="2"/>
                </a:endParaRPr>
              </a:p>
              <a:p>
                <a:endParaRPr lang="en-US" dirty="0">
                  <a:solidFill>
                    <a:schemeClr val="tx1"/>
                  </a:solidFill>
                </a:endParaRPr>
              </a:p>
            </p:txBody>
          </p:sp>
        </mc:Choice>
        <mc:Fallback xmlns="">
          <p:sp>
            <p:nvSpPr>
              <p:cNvPr id="12" name="TextBox 11">
                <a:extLst>
                  <a:ext uri="{FF2B5EF4-FFF2-40B4-BE49-F238E27FC236}">
                    <a16:creationId xmlns:a16="http://schemas.microsoft.com/office/drawing/2014/main" id="{AA96C7BA-6F79-4810-84BB-D0D7BBAF9615}"/>
                  </a:ext>
                </a:extLst>
              </p:cNvPr>
              <p:cNvSpPr txBox="1">
                <a:spLocks noRot="1" noChangeAspect="1" noMove="1" noResize="1" noEditPoints="1" noAdjustHandles="1" noChangeArrowheads="1" noChangeShapeType="1" noTextEdit="1"/>
              </p:cNvSpPr>
              <p:nvPr/>
            </p:nvSpPr>
            <p:spPr>
              <a:xfrm>
                <a:off x="1508303" y="4257602"/>
                <a:ext cx="4554452" cy="1473737"/>
              </a:xfrm>
              <a:prstGeom prst="rect">
                <a:avLst/>
              </a:prstGeom>
              <a:blipFill>
                <a:blip r:embed="rId4"/>
                <a:stretch>
                  <a:fillRect l="-1070" t="-2066" r="-2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F82C7615-F205-4E7D-8CC6-D01994A9AC15}"/>
              </a:ext>
            </a:extLst>
          </p:cNvPr>
          <p:cNvPicPr>
            <a:picLocks noChangeAspect="1"/>
          </p:cNvPicPr>
          <p:nvPr/>
        </p:nvPicPr>
        <p:blipFill>
          <a:blip r:embed="rId5"/>
          <a:stretch>
            <a:fillRect/>
          </a:stretch>
        </p:blipFill>
        <p:spPr>
          <a:xfrm>
            <a:off x="6839552" y="1340586"/>
            <a:ext cx="4238625" cy="2762250"/>
          </a:xfrm>
          <a:prstGeom prst="rect">
            <a:avLst/>
          </a:prstGeom>
        </p:spPr>
      </p:pic>
      <p:sp>
        <p:nvSpPr>
          <p:cNvPr id="15" name="Rectangle 14">
            <a:extLst>
              <a:ext uri="{FF2B5EF4-FFF2-40B4-BE49-F238E27FC236}">
                <a16:creationId xmlns:a16="http://schemas.microsoft.com/office/drawing/2014/main" id="{DCA3E3E5-BECC-42F3-925E-3FEBEB6B2BA0}"/>
              </a:ext>
            </a:extLst>
          </p:cNvPr>
          <p:cNvSpPr/>
          <p:nvPr/>
        </p:nvSpPr>
        <p:spPr>
          <a:xfrm>
            <a:off x="3167361" y="3741008"/>
            <a:ext cx="358140"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21567C-AC40-406B-91E7-DC4FAFF6E03B}"/>
              </a:ext>
            </a:extLst>
          </p:cNvPr>
          <p:cNvSpPr/>
          <p:nvPr/>
        </p:nvSpPr>
        <p:spPr>
          <a:xfrm>
            <a:off x="8779794" y="3741008"/>
            <a:ext cx="358140"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CC4FF8-8461-4971-B22B-DF67EF7ABFE1}"/>
              </a:ext>
            </a:extLst>
          </p:cNvPr>
          <p:cNvSpPr txBox="1"/>
          <p:nvPr/>
        </p:nvSpPr>
        <p:spPr>
          <a:xfrm>
            <a:off x="4891832" y="2313337"/>
            <a:ext cx="2529860" cy="430887"/>
          </a:xfrm>
          <a:prstGeom prst="rect">
            <a:avLst/>
          </a:prstGeom>
          <a:noFill/>
        </p:spPr>
        <p:txBody>
          <a:bodyPr wrap="none" rtlCol="0">
            <a:spAutoFit/>
          </a:bodyPr>
          <a:lstStyle/>
          <a:p>
            <a:r>
              <a:rPr lang="en-US" sz="2200" dirty="0"/>
              <a:t>This area equals </a:t>
            </a:r>
            <a:r>
              <a:rPr lang="en-US" sz="2200" dirty="0">
                <a:sym typeface="Symbol" panose="05050102010706020507" pitchFamily="18" charset="2"/>
              </a:rPr>
              <a:t></a:t>
            </a:r>
            <a:endParaRPr lang="en-US" sz="2200" dirty="0"/>
          </a:p>
        </p:txBody>
      </p:sp>
      <p:sp>
        <p:nvSpPr>
          <p:cNvPr id="18" name="TextBox 17">
            <a:extLst>
              <a:ext uri="{FF2B5EF4-FFF2-40B4-BE49-F238E27FC236}">
                <a16:creationId xmlns:a16="http://schemas.microsoft.com/office/drawing/2014/main" id="{F0BF65CD-82AB-4AA3-9D29-5D5943D3C30B}"/>
              </a:ext>
            </a:extLst>
          </p:cNvPr>
          <p:cNvSpPr txBox="1"/>
          <p:nvPr/>
        </p:nvSpPr>
        <p:spPr>
          <a:xfrm>
            <a:off x="8101615" y="2822123"/>
            <a:ext cx="1539240" cy="646331"/>
          </a:xfrm>
          <a:prstGeom prst="rect">
            <a:avLst/>
          </a:prstGeom>
          <a:solidFill>
            <a:schemeClr val="bg1"/>
          </a:solidFill>
        </p:spPr>
        <p:txBody>
          <a:bodyPr wrap="square" rtlCol="0">
            <a:spAutoFit/>
          </a:bodyPr>
          <a:lstStyle/>
          <a:p>
            <a:r>
              <a:rPr lang="en-US" dirty="0">
                <a:solidFill>
                  <a:srgbClr val="C00000"/>
                </a:solidFill>
              </a:rPr>
              <a:t>This area equals 1 - </a:t>
            </a:r>
            <a:r>
              <a:rPr lang="en-US" dirty="0">
                <a:solidFill>
                  <a:srgbClr val="C00000"/>
                </a:solidFill>
                <a:sym typeface="Symbol" panose="05050102010706020507" pitchFamily="18" charset="2"/>
              </a:rPr>
              <a:t></a:t>
            </a:r>
            <a:endParaRPr lang="en-US" dirty="0">
              <a:solidFill>
                <a:srgbClr val="C00000"/>
              </a:solidFill>
            </a:endParaRPr>
          </a:p>
        </p:txBody>
      </p:sp>
      <p:sp>
        <p:nvSpPr>
          <p:cNvPr id="3" name="Date Placeholder 2"/>
          <p:cNvSpPr>
            <a:spLocks noGrp="1"/>
          </p:cNvSpPr>
          <p:nvPr>
            <p:ph type="dt" sz="half" idx="10"/>
          </p:nvPr>
        </p:nvSpPr>
        <p:spPr/>
        <p:txBody>
          <a:bodyPr/>
          <a:lstStyle/>
          <a:p>
            <a:fld id="{0D258127-AD60-40CD-974D-01E697489CD1}" type="datetime1">
              <a:rPr lang="en-US" smtClean="0"/>
              <a:t>28/02/2022</a:t>
            </a:fld>
            <a:endParaRPr lang="en-US"/>
          </a:p>
        </p:txBody>
      </p:sp>
      <p:sp>
        <p:nvSpPr>
          <p:cNvPr id="4" name="Footer Placeholder 3"/>
          <p:cNvSpPr>
            <a:spLocks noGrp="1"/>
          </p:cNvSpPr>
          <p:nvPr>
            <p:ph type="ftr" sz="quarter" idx="11"/>
          </p:nvPr>
        </p:nvSpPr>
        <p:spPr/>
        <p:txBody>
          <a:bodyPr/>
          <a:lstStyle/>
          <a:p>
            <a:r>
              <a:rPr lang="en-US"/>
              <a:t>Chapter 8 - Statistical Intervals for a Single Sample</a:t>
            </a:r>
          </a:p>
        </p:txBody>
      </p:sp>
      <p:sp>
        <p:nvSpPr>
          <p:cNvPr id="5" name="Slide Number Placeholder 4"/>
          <p:cNvSpPr>
            <a:spLocks noGrp="1"/>
          </p:cNvSpPr>
          <p:nvPr>
            <p:ph type="sldNum" sz="quarter" idx="12"/>
          </p:nvPr>
        </p:nvSpPr>
        <p:spPr/>
        <p:txBody>
          <a:bodyPr/>
          <a:lstStyle/>
          <a:p>
            <a:fld id="{9212E362-BD7D-4925-932C-42056A323855}" type="slidenum">
              <a:rPr lang="en-US" smtClean="0"/>
              <a:t>13</a:t>
            </a:fld>
            <a:endParaRPr lang="en-US"/>
          </a:p>
        </p:txBody>
      </p:sp>
    </p:spTree>
    <p:extLst>
      <p:ext uri="{BB962C8B-B14F-4D97-AF65-F5344CB8AC3E}">
        <p14:creationId xmlns:p14="http://schemas.microsoft.com/office/powerpoint/2010/main" val="407635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CAEC-7887-4E63-B153-990054141EB1}"/>
              </a:ext>
            </a:extLst>
          </p:cNvPr>
          <p:cNvSpPr>
            <a:spLocks noGrp="1"/>
          </p:cNvSpPr>
          <p:nvPr>
            <p:ph type="title"/>
          </p:nvPr>
        </p:nvSpPr>
        <p:spPr/>
        <p:txBody>
          <a:bodyPr/>
          <a:lstStyle/>
          <a:p>
            <a:r>
              <a:rPr lang="en-US" dirty="0"/>
              <a:t>Confidence Interval on the Mean  Unknown </a:t>
            </a:r>
            <a:r>
              <a:rPr lang="en-US" dirty="0">
                <a:sym typeface="Symbol" panose="05050102010706020507" pitchFamily="18" charset="2"/>
              </a:rPr>
              <a:t></a:t>
            </a:r>
            <a:r>
              <a:rPr lang="en-US" baseline="30000" dirty="0">
                <a:sym typeface="Symbol" panose="05050102010706020507" pitchFamily="18" charset="2"/>
              </a:rPr>
              <a:t>2 </a:t>
            </a:r>
            <a:r>
              <a:rPr lang="en-US" dirty="0">
                <a:sym typeface="Wingdings" panose="05000000000000000000" pitchFamily="2" charset="2"/>
              </a:rPr>
              <a:t> </a:t>
            </a:r>
            <a:r>
              <a:rPr lang="en-US" dirty="0">
                <a:solidFill>
                  <a:srgbClr val="C00000"/>
                </a:solidFill>
                <a:sym typeface="Wingdings" panose="05000000000000000000" pitchFamily="2" charset="2"/>
              </a:rPr>
              <a:t>Large sample size</a:t>
            </a:r>
            <a:endParaRPr lang="en-US" dirty="0">
              <a:solidFill>
                <a:srgbClr val="C00000"/>
              </a:solidFill>
            </a:endParaRPr>
          </a:p>
        </p:txBody>
      </p:sp>
      <p:sp>
        <p:nvSpPr>
          <p:cNvPr id="3" name="Content Placeholder 2">
            <a:extLst>
              <a:ext uri="{FF2B5EF4-FFF2-40B4-BE49-F238E27FC236}">
                <a16:creationId xmlns:a16="http://schemas.microsoft.com/office/drawing/2014/main" id="{420A776D-6A8B-41D9-A877-7572B888A0EC}"/>
              </a:ext>
            </a:extLst>
          </p:cNvPr>
          <p:cNvSpPr>
            <a:spLocks noGrp="1"/>
          </p:cNvSpPr>
          <p:nvPr>
            <p:ph idx="1"/>
          </p:nvPr>
        </p:nvSpPr>
        <p:spPr/>
        <p:txBody>
          <a:bodyPr/>
          <a:lstStyle/>
          <a:p>
            <a:r>
              <a:rPr lang="en-US" dirty="0"/>
              <a:t>What if σ is unknown? We instead use the interval</a:t>
            </a:r>
          </a:p>
          <a:p>
            <a:endParaRPr lang="en-US" dirty="0"/>
          </a:p>
          <a:p>
            <a:endParaRPr lang="en-US" dirty="0"/>
          </a:p>
          <a:p>
            <a:endParaRPr lang="en-US" dirty="0"/>
          </a:p>
          <a:p>
            <a:pPr marL="0" indent="0">
              <a:buNone/>
            </a:pPr>
            <a:r>
              <a:rPr lang="en-US" dirty="0"/>
              <a:t>where s (used to estimate </a:t>
            </a:r>
            <a:r>
              <a:rPr lang="en-US" dirty="0">
                <a:sym typeface="Symbol" panose="05050102010706020507" pitchFamily="18" charset="2"/>
              </a:rPr>
              <a:t></a:t>
            </a:r>
            <a:r>
              <a:rPr lang="en-US" dirty="0"/>
              <a:t>) is the sample standard deviation and n is large enough</a:t>
            </a:r>
          </a:p>
          <a:p>
            <a:r>
              <a:rPr lang="en-US" dirty="0"/>
              <a:t>What if n is small?</a:t>
            </a:r>
          </a:p>
          <a:p>
            <a:pPr marL="0" indent="0">
              <a:buNone/>
            </a:pPr>
            <a:endParaRPr lang="en-US" dirty="0"/>
          </a:p>
        </p:txBody>
      </p:sp>
      <p:grpSp>
        <p:nvGrpSpPr>
          <p:cNvPr id="7" name="Group 6">
            <a:extLst>
              <a:ext uri="{FF2B5EF4-FFF2-40B4-BE49-F238E27FC236}">
                <a16:creationId xmlns:a16="http://schemas.microsoft.com/office/drawing/2014/main" id="{E0ECBA4D-1347-4532-A9B1-505452FB3A19}"/>
              </a:ext>
            </a:extLst>
          </p:cNvPr>
          <p:cNvGrpSpPr/>
          <p:nvPr/>
        </p:nvGrpSpPr>
        <p:grpSpPr>
          <a:xfrm>
            <a:off x="3443482" y="2639290"/>
            <a:ext cx="5305035" cy="1077538"/>
            <a:chOff x="3443482" y="2639290"/>
            <a:chExt cx="5305035" cy="1077538"/>
          </a:xfrm>
        </p:grpSpPr>
        <p:pic>
          <p:nvPicPr>
            <p:cNvPr id="4" name="Picture 3">
              <a:extLst>
                <a:ext uri="{FF2B5EF4-FFF2-40B4-BE49-F238E27FC236}">
                  <a16:creationId xmlns:a16="http://schemas.microsoft.com/office/drawing/2014/main" id="{DF7E5497-42A3-43CE-BBBB-038FC70E1095}"/>
                </a:ext>
              </a:extLst>
            </p:cNvPr>
            <p:cNvPicPr>
              <a:picLocks noChangeAspect="1"/>
            </p:cNvPicPr>
            <p:nvPr/>
          </p:nvPicPr>
          <p:blipFill>
            <a:blip r:embed="rId2"/>
            <a:stretch>
              <a:fillRect/>
            </a:stretch>
          </p:blipFill>
          <p:spPr>
            <a:xfrm>
              <a:off x="3443482" y="2719300"/>
              <a:ext cx="5305035" cy="997528"/>
            </a:xfrm>
            <a:prstGeom prst="rect">
              <a:avLst/>
            </a:prstGeom>
          </p:spPr>
        </p:pic>
        <p:sp>
          <p:nvSpPr>
            <p:cNvPr id="5" name="TextBox 4">
              <a:extLst>
                <a:ext uri="{FF2B5EF4-FFF2-40B4-BE49-F238E27FC236}">
                  <a16:creationId xmlns:a16="http://schemas.microsoft.com/office/drawing/2014/main" id="{05F88C1C-AF10-4AA0-8088-C25BC8D8EB04}"/>
                </a:ext>
              </a:extLst>
            </p:cNvPr>
            <p:cNvSpPr txBox="1"/>
            <p:nvPr/>
          </p:nvSpPr>
          <p:spPr>
            <a:xfrm>
              <a:off x="5040630" y="2639290"/>
              <a:ext cx="351378" cy="492443"/>
            </a:xfrm>
            <a:prstGeom prst="rect">
              <a:avLst/>
            </a:prstGeom>
            <a:solidFill>
              <a:schemeClr val="bg1"/>
            </a:solidFill>
          </p:spPr>
          <p:txBody>
            <a:bodyPr wrap="none" rtlCol="0">
              <a:spAutoFit/>
            </a:bodyPr>
            <a:lstStyle/>
            <a:p>
              <a:r>
                <a:rPr lang="en-US" sz="2600" dirty="0"/>
                <a:t>s</a:t>
              </a:r>
            </a:p>
          </p:txBody>
        </p:sp>
        <p:sp>
          <p:nvSpPr>
            <p:cNvPr id="6" name="TextBox 5">
              <a:extLst>
                <a:ext uri="{FF2B5EF4-FFF2-40B4-BE49-F238E27FC236}">
                  <a16:creationId xmlns:a16="http://schemas.microsoft.com/office/drawing/2014/main" id="{4C0E8CB7-D886-4CED-BC9B-2CB53A52F3BC}"/>
                </a:ext>
              </a:extLst>
            </p:cNvPr>
            <p:cNvSpPr txBox="1"/>
            <p:nvPr/>
          </p:nvSpPr>
          <p:spPr>
            <a:xfrm>
              <a:off x="8073390" y="2650719"/>
              <a:ext cx="351378" cy="492443"/>
            </a:xfrm>
            <a:prstGeom prst="rect">
              <a:avLst/>
            </a:prstGeom>
            <a:solidFill>
              <a:schemeClr val="bg1"/>
            </a:solidFill>
          </p:spPr>
          <p:txBody>
            <a:bodyPr wrap="none" rtlCol="0">
              <a:spAutoFit/>
            </a:bodyPr>
            <a:lstStyle/>
            <a:p>
              <a:r>
                <a:rPr lang="en-US" sz="2600" dirty="0"/>
                <a:t>s</a:t>
              </a:r>
            </a:p>
          </p:txBody>
        </p:sp>
      </p:grpSp>
      <p:sp>
        <p:nvSpPr>
          <p:cNvPr id="8" name="Date Placeholder 7"/>
          <p:cNvSpPr>
            <a:spLocks noGrp="1"/>
          </p:cNvSpPr>
          <p:nvPr>
            <p:ph type="dt" sz="half" idx="10"/>
          </p:nvPr>
        </p:nvSpPr>
        <p:spPr/>
        <p:txBody>
          <a:bodyPr/>
          <a:lstStyle/>
          <a:p>
            <a:fld id="{B935A0C4-9142-48B3-B9A5-0BBC7C6015CC}" type="datetime1">
              <a:rPr lang="en-US" smtClean="0"/>
              <a:t>28/02/2022</a:t>
            </a:fld>
            <a:endParaRPr lang="en-US"/>
          </a:p>
        </p:txBody>
      </p:sp>
      <p:sp>
        <p:nvSpPr>
          <p:cNvPr id="9" name="Footer Placeholder 8"/>
          <p:cNvSpPr>
            <a:spLocks noGrp="1"/>
          </p:cNvSpPr>
          <p:nvPr>
            <p:ph type="ftr" sz="quarter" idx="11"/>
          </p:nvPr>
        </p:nvSpPr>
        <p:spPr/>
        <p:txBody>
          <a:bodyPr/>
          <a:lstStyle/>
          <a:p>
            <a:r>
              <a:rPr lang="en-US"/>
              <a:t>Chapter 8 - Statistical Intervals for a Single Sample</a:t>
            </a:r>
          </a:p>
        </p:txBody>
      </p:sp>
      <p:sp>
        <p:nvSpPr>
          <p:cNvPr id="10" name="Slide Number Placeholder 9"/>
          <p:cNvSpPr>
            <a:spLocks noGrp="1"/>
          </p:cNvSpPr>
          <p:nvPr>
            <p:ph type="sldNum" sz="quarter" idx="12"/>
          </p:nvPr>
        </p:nvSpPr>
        <p:spPr/>
        <p:txBody>
          <a:bodyPr/>
          <a:lstStyle/>
          <a:p>
            <a:fld id="{9212E362-BD7D-4925-932C-42056A323855}" type="slidenum">
              <a:rPr lang="en-US" smtClean="0"/>
              <a:t>14</a:t>
            </a:fld>
            <a:endParaRPr lang="en-US"/>
          </a:p>
        </p:txBody>
      </p:sp>
    </p:spTree>
    <p:extLst>
      <p:ext uri="{BB962C8B-B14F-4D97-AF65-F5344CB8AC3E}">
        <p14:creationId xmlns:p14="http://schemas.microsoft.com/office/powerpoint/2010/main" val="220438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FE7841-612E-47AB-A980-9C84619BBB63}"/>
              </a:ext>
            </a:extLst>
          </p:cNvPr>
          <p:cNvPicPr>
            <a:picLocks noChangeAspect="1"/>
          </p:cNvPicPr>
          <p:nvPr/>
        </p:nvPicPr>
        <p:blipFill>
          <a:blip r:embed="rId2"/>
          <a:stretch>
            <a:fillRect/>
          </a:stretch>
        </p:blipFill>
        <p:spPr>
          <a:xfrm>
            <a:off x="6256972" y="2822810"/>
            <a:ext cx="4572000" cy="3274143"/>
          </a:xfrm>
          <a:prstGeom prst="rect">
            <a:avLst/>
          </a:prstGeom>
        </p:spPr>
      </p:pic>
      <p:sp>
        <p:nvSpPr>
          <p:cNvPr id="2" name="Title 1">
            <a:extLst>
              <a:ext uri="{FF2B5EF4-FFF2-40B4-BE49-F238E27FC236}">
                <a16:creationId xmlns:a16="http://schemas.microsoft.com/office/drawing/2014/main" id="{F13C5DC0-87DA-4A0E-95FD-4F685BCA3058}"/>
              </a:ext>
            </a:extLst>
          </p:cNvPr>
          <p:cNvSpPr>
            <a:spLocks noGrp="1"/>
          </p:cNvSpPr>
          <p:nvPr>
            <p:ph type="title"/>
          </p:nvPr>
        </p:nvSpPr>
        <p:spPr/>
        <p:txBody>
          <a:bodyPr/>
          <a:lstStyle/>
          <a:p>
            <a:r>
              <a:rPr lang="en-US" dirty="0"/>
              <a:t>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0510F-B0BA-426A-A9B4-FD6BB0760619}"/>
                  </a:ext>
                </a:extLst>
              </p:cNvPr>
              <p:cNvSpPr>
                <a:spLocks noGrp="1"/>
              </p:cNvSpPr>
              <p:nvPr>
                <p:ph idx="1"/>
              </p:nvPr>
            </p:nvSpPr>
            <p:spPr/>
            <p:txBody>
              <a:bodyPr/>
              <a:lstStyle/>
              <a:p>
                <a:r>
                  <a:rPr lang="en-US" dirty="0"/>
                  <a:t>Let X</a:t>
                </a:r>
                <a:r>
                  <a:rPr lang="en-US" baseline="-25000" dirty="0"/>
                  <a:t>1</a:t>
                </a:r>
                <a:r>
                  <a:rPr lang="en-US" dirty="0"/>
                  <a:t>, X</a:t>
                </a:r>
                <a:r>
                  <a:rPr lang="en-US" baseline="-25000" dirty="0"/>
                  <a:t>2</a:t>
                </a:r>
                <a:r>
                  <a:rPr lang="en-US" dirty="0"/>
                  <a:t>, … , </a:t>
                </a:r>
                <a:r>
                  <a:rPr lang="en-US" dirty="0" err="1"/>
                  <a:t>X</a:t>
                </a:r>
                <a:r>
                  <a:rPr lang="en-US" baseline="-25000" dirty="0" err="1"/>
                  <a:t>n</a:t>
                </a:r>
                <a:r>
                  <a:rPr lang="en-US" dirty="0"/>
                  <a:t> be a random sample from a normal distribution with unknown mean </a:t>
                </a:r>
                <a:r>
                  <a:rPr lang="en-US" dirty="0">
                    <a:sym typeface="Symbol" panose="05050102010706020507" pitchFamily="18" charset="2"/>
                  </a:rPr>
                  <a:t></a:t>
                </a:r>
                <a:r>
                  <a:rPr lang="en-US" dirty="0"/>
                  <a:t> and unknown variance </a:t>
                </a:r>
                <a:r>
                  <a:rPr lang="en-US" dirty="0">
                    <a:sym typeface="Symbol" panose="05050102010706020507" pitchFamily="18" charset="2"/>
                  </a:rPr>
                  <a:t></a:t>
                </a:r>
                <a:r>
                  <a:rPr lang="en-US" baseline="30000" dirty="0"/>
                  <a:t>2</a:t>
                </a:r>
                <a:r>
                  <a:rPr lang="en-US" dirty="0"/>
                  <a:t>. The random variable </a:t>
                </a:r>
              </a:p>
              <a:p>
                <a:pPr marL="0" indent="0" algn="ctr">
                  <a:buNone/>
                </a:pPr>
                <a:r>
                  <a:rPr lang="en-US" sz="3600" dirty="0">
                    <a:solidFill>
                      <a:srgbClr val="0000FF"/>
                    </a:solidFill>
                  </a:rPr>
                  <a:t>T = </a:t>
                </a:r>
                <a14:m>
                  <m:oMath xmlns:m="http://schemas.openxmlformats.org/officeDocument/2006/math">
                    <m:f>
                      <m:fPr>
                        <m:ctrlPr>
                          <a:rPr lang="en-US" sz="3600" i="1" smtClean="0">
                            <a:solidFill>
                              <a:srgbClr val="0000FF"/>
                            </a:solidFill>
                            <a:latin typeface="Cambria Math" panose="02040503050406030204" pitchFamily="18" charset="0"/>
                          </a:rPr>
                        </m:ctrlPr>
                      </m:fPr>
                      <m:num>
                        <m:acc>
                          <m:accPr>
                            <m:chr m:val="̅"/>
                            <m:ctrlPr>
                              <a:rPr lang="en-US" sz="3600" i="1">
                                <a:solidFill>
                                  <a:srgbClr val="0000FF"/>
                                </a:solidFill>
                                <a:latin typeface="Cambria Math" panose="02040503050406030204" pitchFamily="18" charset="0"/>
                              </a:rPr>
                            </m:ctrlPr>
                          </m:accPr>
                          <m:e>
                            <m:r>
                              <a:rPr lang="en-US" sz="3600" i="1">
                                <a:solidFill>
                                  <a:srgbClr val="0000FF"/>
                                </a:solidFill>
                                <a:latin typeface="Cambria Math" panose="02040503050406030204" pitchFamily="18" charset="0"/>
                              </a:rPr>
                              <m:t>𝑋</m:t>
                            </m:r>
                          </m:e>
                        </m:acc>
                        <m:r>
                          <a:rPr lang="en-US" sz="3600" i="1">
                            <a:solidFill>
                              <a:srgbClr val="0000FF"/>
                            </a:solidFill>
                            <a:latin typeface="Cambria Math" panose="02040503050406030204" pitchFamily="18" charset="0"/>
                          </a:rPr>
                          <m:t>−</m:t>
                        </m:r>
                        <m:r>
                          <a:rPr lang="en-US" sz="3600" i="1">
                            <a:solidFill>
                              <a:srgbClr val="0000FF"/>
                            </a:solidFill>
                            <a:latin typeface="Cambria Math" panose="02040503050406030204" pitchFamily="18" charset="0"/>
                            <a:ea typeface="Cambria Math" panose="02040503050406030204" pitchFamily="18" charset="0"/>
                          </a:rPr>
                          <m:t>𝜇</m:t>
                        </m:r>
                      </m:num>
                      <m:den>
                        <m:r>
                          <a:rPr lang="en-US" sz="3600" b="0" i="1" dirty="0" smtClean="0">
                            <a:solidFill>
                              <a:srgbClr val="0000FF"/>
                            </a:solidFill>
                            <a:latin typeface="Cambria Math" panose="02040503050406030204" pitchFamily="18" charset="0"/>
                            <a:sym typeface="Symbol" panose="05050102010706020507" pitchFamily="18" charset="2"/>
                          </a:rPr>
                          <m:t>𝑆</m:t>
                        </m:r>
                        <m:r>
                          <a:rPr lang="en-US" sz="3600" b="0" i="1" dirty="0" smtClean="0">
                            <a:solidFill>
                              <a:srgbClr val="0000FF"/>
                            </a:solidFill>
                            <a:latin typeface="Cambria Math" panose="02040503050406030204" pitchFamily="18" charset="0"/>
                            <a:sym typeface="Symbol" panose="05050102010706020507" pitchFamily="18" charset="2"/>
                          </a:rPr>
                          <m:t>/</m:t>
                        </m:r>
                        <m:rad>
                          <m:radPr>
                            <m:degHide m:val="on"/>
                            <m:ctrlPr>
                              <a:rPr lang="en-US" sz="3600" b="0" i="1" dirty="0" smtClean="0">
                                <a:solidFill>
                                  <a:srgbClr val="0000FF"/>
                                </a:solidFill>
                                <a:latin typeface="Cambria Math" panose="02040503050406030204" pitchFamily="18" charset="0"/>
                                <a:sym typeface="Symbol" panose="05050102010706020507" pitchFamily="18" charset="2"/>
                              </a:rPr>
                            </m:ctrlPr>
                          </m:radPr>
                          <m:deg/>
                          <m:e>
                            <m:r>
                              <a:rPr lang="en-US" sz="3600" b="0" i="1" dirty="0" smtClean="0">
                                <a:solidFill>
                                  <a:srgbClr val="0000FF"/>
                                </a:solidFill>
                                <a:latin typeface="Cambria Math" panose="02040503050406030204" pitchFamily="18" charset="0"/>
                                <a:sym typeface="Symbol" panose="05050102010706020507" pitchFamily="18" charset="2"/>
                              </a:rPr>
                              <m:t>𝑛</m:t>
                            </m:r>
                          </m:e>
                        </m:rad>
                      </m:den>
                    </m:f>
                  </m:oMath>
                </a14:m>
                <a:endParaRPr lang="en-US" dirty="0"/>
              </a:p>
              <a:p>
                <a:pPr marL="0" indent="0">
                  <a:buNone/>
                </a:pPr>
                <a:r>
                  <a:rPr lang="en-US" dirty="0"/>
                  <a:t>has a </a:t>
                </a:r>
                <a:r>
                  <a:rPr lang="en-US" dirty="0">
                    <a:solidFill>
                      <a:srgbClr val="0000FF"/>
                    </a:solidFill>
                  </a:rPr>
                  <a:t>t distribution </a:t>
                </a:r>
              </a:p>
              <a:p>
                <a:pPr marL="0" indent="0">
                  <a:buNone/>
                </a:pPr>
                <a:r>
                  <a:rPr lang="en-US" dirty="0"/>
                  <a:t>with </a:t>
                </a:r>
                <a:r>
                  <a:rPr lang="en-US" dirty="0">
                    <a:solidFill>
                      <a:srgbClr val="0000FF"/>
                    </a:solidFill>
                  </a:rPr>
                  <a:t>n - 1 degrees of freedom</a:t>
                </a:r>
                <a:r>
                  <a:rPr lang="en-US" dirty="0"/>
                  <a:t>. </a:t>
                </a:r>
              </a:p>
            </p:txBody>
          </p:sp>
        </mc:Choice>
        <mc:Fallback xmlns="">
          <p:sp>
            <p:nvSpPr>
              <p:cNvPr id="3" name="Content Placeholder 2">
                <a:extLst>
                  <a:ext uri="{FF2B5EF4-FFF2-40B4-BE49-F238E27FC236}">
                    <a16:creationId xmlns:a16="http://schemas.microsoft.com/office/drawing/2014/main" id="{2CD0510F-B0BA-426A-A9B4-FD6BB0760619}"/>
                  </a:ext>
                </a:extLst>
              </p:cNvPr>
              <p:cNvSpPr>
                <a:spLocks noGrp="1" noRot="1" noChangeAspect="1" noMove="1" noResize="1" noEditPoints="1" noAdjustHandles="1" noChangeArrowheads="1" noChangeShapeType="1" noTextEdit="1"/>
              </p:cNvSpPr>
              <p:nvPr>
                <p:ph idx="1"/>
              </p:nvPr>
            </p:nvSpPr>
            <p:spPr>
              <a:blipFill>
                <a:blip r:embed="rId3"/>
                <a:stretch>
                  <a:fillRect l="-1507" t="-29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FB08FD8-64FA-4F1A-82F0-AA8183A2E43D}"/>
              </a:ext>
            </a:extLst>
          </p:cNvPr>
          <p:cNvSpPr txBox="1"/>
          <p:nvPr/>
        </p:nvSpPr>
        <p:spPr>
          <a:xfrm>
            <a:off x="6256972" y="5419368"/>
            <a:ext cx="4754880" cy="923330"/>
          </a:xfrm>
          <a:prstGeom prst="rect">
            <a:avLst/>
          </a:prstGeom>
          <a:solidFill>
            <a:schemeClr val="bg1"/>
          </a:solidFill>
        </p:spPr>
        <p:txBody>
          <a:bodyPr wrap="square" rtlCol="0">
            <a:spAutoFit/>
          </a:bodyPr>
          <a:lstStyle/>
          <a:p>
            <a:pPr algn="ctr"/>
            <a:r>
              <a:rPr lang="en-US" dirty="0"/>
              <a:t>         Probability density functions of several t distributions</a:t>
            </a:r>
          </a:p>
          <a:p>
            <a:pPr algn="ctr"/>
            <a:endParaRPr lang="en-US" dirty="0"/>
          </a:p>
        </p:txBody>
      </p:sp>
      <p:sp>
        <p:nvSpPr>
          <p:cNvPr id="4" name="Date Placeholder 3"/>
          <p:cNvSpPr>
            <a:spLocks noGrp="1"/>
          </p:cNvSpPr>
          <p:nvPr>
            <p:ph type="dt" sz="half" idx="10"/>
          </p:nvPr>
        </p:nvSpPr>
        <p:spPr/>
        <p:txBody>
          <a:bodyPr/>
          <a:lstStyle/>
          <a:p>
            <a:fld id="{3E501523-EEB1-4220-B681-4DC842BFB0DA}" type="datetime1">
              <a:rPr lang="en-US" smtClean="0"/>
              <a:t>28/02/2022</a:t>
            </a:fld>
            <a:endParaRPr lang="en-US"/>
          </a:p>
        </p:txBody>
      </p:sp>
      <p:sp>
        <p:nvSpPr>
          <p:cNvPr id="7" name="Footer Placeholder 6"/>
          <p:cNvSpPr>
            <a:spLocks noGrp="1"/>
          </p:cNvSpPr>
          <p:nvPr>
            <p:ph type="ftr" sz="quarter" idx="11"/>
          </p:nvPr>
        </p:nvSpPr>
        <p:spPr/>
        <p:txBody>
          <a:bodyPr/>
          <a:lstStyle/>
          <a:p>
            <a:r>
              <a:rPr lang="en-US"/>
              <a:t>Chapter 8 - Statistical Intervals for a Single Sample</a:t>
            </a:r>
          </a:p>
        </p:txBody>
      </p:sp>
      <p:sp>
        <p:nvSpPr>
          <p:cNvPr id="8" name="Slide Number Placeholder 7"/>
          <p:cNvSpPr>
            <a:spLocks noGrp="1"/>
          </p:cNvSpPr>
          <p:nvPr>
            <p:ph type="sldNum" sz="quarter" idx="12"/>
          </p:nvPr>
        </p:nvSpPr>
        <p:spPr/>
        <p:txBody>
          <a:bodyPr/>
          <a:lstStyle/>
          <a:p>
            <a:fld id="{9212E362-BD7D-4925-932C-42056A323855}" type="slidenum">
              <a:rPr lang="en-US" smtClean="0"/>
              <a:t>15</a:t>
            </a:fld>
            <a:endParaRPr lang="en-US"/>
          </a:p>
        </p:txBody>
      </p:sp>
    </p:spTree>
    <p:extLst>
      <p:ext uri="{BB962C8B-B14F-4D97-AF65-F5344CB8AC3E}">
        <p14:creationId xmlns:p14="http://schemas.microsoft.com/office/powerpoint/2010/main" val="150238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82CA838-A63D-4929-8133-4045ED28594B}"/>
              </a:ext>
            </a:extLst>
          </p:cNvPr>
          <p:cNvPicPr>
            <a:picLocks noChangeAspect="1"/>
          </p:cNvPicPr>
          <p:nvPr/>
        </p:nvPicPr>
        <p:blipFill>
          <a:blip r:embed="rId2"/>
          <a:stretch>
            <a:fillRect/>
          </a:stretch>
        </p:blipFill>
        <p:spPr>
          <a:xfrm>
            <a:off x="6396279" y="1913447"/>
            <a:ext cx="5232552" cy="1234440"/>
          </a:xfrm>
          <a:prstGeom prst="rect">
            <a:avLst/>
          </a:prstGeom>
          <a:ln>
            <a:noFill/>
          </a:ln>
          <a:effectLst/>
        </p:spPr>
      </p:pic>
      <p:sp>
        <p:nvSpPr>
          <p:cNvPr id="2" name="Title 1">
            <a:extLst>
              <a:ext uri="{FF2B5EF4-FFF2-40B4-BE49-F238E27FC236}">
                <a16:creationId xmlns:a16="http://schemas.microsoft.com/office/drawing/2014/main" id="{0326FCBE-C6ED-42D4-B392-90D9C93910DC}"/>
              </a:ext>
            </a:extLst>
          </p:cNvPr>
          <p:cNvSpPr>
            <a:spLocks noGrp="1"/>
          </p:cNvSpPr>
          <p:nvPr>
            <p:ph type="title"/>
          </p:nvPr>
        </p:nvSpPr>
        <p:spPr/>
        <p:txBody>
          <a:bodyPr/>
          <a:lstStyle/>
          <a:p>
            <a:r>
              <a:rPr lang="en-US" dirty="0"/>
              <a:t>t Confidence Interval on </a:t>
            </a:r>
            <a:r>
              <a:rPr lang="en-US" dirty="0">
                <a:sym typeface="Symbol" panose="05050102010706020507" pitchFamily="18" charset="2"/>
              </a:rPr>
              <a:t></a:t>
            </a:r>
            <a:endParaRPr lang="en-US" dirty="0"/>
          </a:p>
        </p:txBody>
      </p:sp>
      <p:grpSp>
        <p:nvGrpSpPr>
          <p:cNvPr id="12" name="Group 11">
            <a:extLst>
              <a:ext uri="{FF2B5EF4-FFF2-40B4-BE49-F238E27FC236}">
                <a16:creationId xmlns:a16="http://schemas.microsoft.com/office/drawing/2014/main" id="{415FCF8B-84FF-4204-AF63-E9B2861672B5}"/>
              </a:ext>
            </a:extLst>
          </p:cNvPr>
          <p:cNvGrpSpPr/>
          <p:nvPr/>
        </p:nvGrpSpPr>
        <p:grpSpPr>
          <a:xfrm>
            <a:off x="716522" y="1132368"/>
            <a:ext cx="5954788" cy="3209925"/>
            <a:chOff x="693662" y="1658503"/>
            <a:chExt cx="5954788" cy="3209925"/>
          </a:xfrm>
        </p:grpSpPr>
        <p:pic>
          <p:nvPicPr>
            <p:cNvPr id="5" name="Picture 4">
              <a:extLst>
                <a:ext uri="{FF2B5EF4-FFF2-40B4-BE49-F238E27FC236}">
                  <a16:creationId xmlns:a16="http://schemas.microsoft.com/office/drawing/2014/main" id="{39DEB020-10AA-4AF6-9012-A2139A8DA844}"/>
                </a:ext>
              </a:extLst>
            </p:cNvPr>
            <p:cNvPicPr>
              <a:picLocks noChangeAspect="1"/>
            </p:cNvPicPr>
            <p:nvPr/>
          </p:nvPicPr>
          <p:blipFill>
            <a:blip r:embed="rId3"/>
            <a:stretch>
              <a:fillRect/>
            </a:stretch>
          </p:blipFill>
          <p:spPr>
            <a:xfrm>
              <a:off x="838200" y="1658503"/>
              <a:ext cx="5810250" cy="3209925"/>
            </a:xfrm>
            <a:prstGeom prst="rect">
              <a:avLst/>
            </a:prstGeom>
          </p:spPr>
        </p:pic>
        <p:sp>
          <p:nvSpPr>
            <p:cNvPr id="6" name="TextBox 5">
              <a:extLst>
                <a:ext uri="{FF2B5EF4-FFF2-40B4-BE49-F238E27FC236}">
                  <a16:creationId xmlns:a16="http://schemas.microsoft.com/office/drawing/2014/main" id="{CBD0337C-3712-4ECA-B7A0-0B4112B6D8F0}"/>
                </a:ext>
              </a:extLst>
            </p:cNvPr>
            <p:cNvSpPr txBox="1"/>
            <p:nvPr/>
          </p:nvSpPr>
          <p:spPr>
            <a:xfrm>
              <a:off x="693662" y="3975876"/>
              <a:ext cx="5793574" cy="892552"/>
            </a:xfrm>
            <a:prstGeom prst="rect">
              <a:avLst/>
            </a:prstGeom>
            <a:solidFill>
              <a:schemeClr val="bg1"/>
            </a:solidFill>
          </p:spPr>
          <p:txBody>
            <a:bodyPr wrap="none" rtlCol="0">
              <a:spAutoFit/>
            </a:bodyPr>
            <a:lstStyle/>
            <a:p>
              <a:r>
                <a:rPr lang="en-US" sz="2600" dirty="0"/>
                <a:t>Percentage points of the t distribution</a:t>
              </a:r>
            </a:p>
            <a:p>
              <a:endParaRPr lang="en-US" sz="2600" dirty="0"/>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2FB90E-4C88-4C9D-BCAF-269FD8ABE248}"/>
                  </a:ext>
                </a:extLst>
              </p:cNvPr>
              <p:cNvSpPr txBox="1"/>
              <p:nvPr/>
            </p:nvSpPr>
            <p:spPr>
              <a:xfrm>
                <a:off x="2584562" y="4173479"/>
                <a:ext cx="7623434" cy="985398"/>
              </a:xfrm>
              <a:prstGeom prst="rect">
                <a:avLst/>
              </a:prstGeom>
              <a:noFill/>
              <a:ln>
                <a:solidFill>
                  <a:srgbClr val="CC0000"/>
                </a:solid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14:m>
                  <m:oMath xmlns:m="http://schemas.openxmlformats.org/officeDocument/2006/math">
                    <m:acc>
                      <m:accPr>
                        <m:chr m:val="̅"/>
                        <m:ctrlPr>
                          <a:rPr lang="en-US" sz="4200" i="1" smtClean="0">
                            <a:latin typeface="Cambria Math" panose="02040503050406030204" pitchFamily="18" charset="0"/>
                          </a:rPr>
                        </m:ctrlPr>
                      </m:accPr>
                      <m:e>
                        <m:r>
                          <m:rPr>
                            <m:nor/>
                          </m:rPr>
                          <a:rPr lang="en-US" sz="4200" dirty="0" smtClean="0"/>
                          <m:t>x</m:t>
                        </m:r>
                      </m:e>
                    </m:acc>
                    <m:r>
                      <a:rPr lang="en-US" sz="4200" b="0" i="0" dirty="0" smtClean="0">
                        <a:latin typeface="Cambria Math" panose="02040503050406030204" pitchFamily="18" charset="0"/>
                      </a:rPr>
                      <m:t>− </m:t>
                    </m:r>
                  </m:oMath>
                </a14:m>
                <a:r>
                  <a:rPr lang="en-US" sz="4200" dirty="0">
                    <a:sym typeface="Euclid Math Two" panose="02050601010101010101" pitchFamily="18" charset="2"/>
                  </a:rPr>
                  <a:t>t</a:t>
                </a:r>
                <a:r>
                  <a:rPr lang="en-US" sz="4200" baseline="-25000" dirty="0">
                    <a:sym typeface="Symbol" panose="05050102010706020507" pitchFamily="18" charset="2"/>
                  </a:rPr>
                  <a:t>/2,n-1 </a:t>
                </a:r>
                <a14:m>
                  <m:oMath xmlns:m="http://schemas.openxmlformats.org/officeDocument/2006/math">
                    <m:f>
                      <m:fPr>
                        <m:ctrlPr>
                          <a:rPr lang="en-US" sz="4200" i="1">
                            <a:latin typeface="Cambria Math" panose="02040503050406030204" pitchFamily="18" charset="0"/>
                            <a:sym typeface="Symbol" panose="05050102010706020507" pitchFamily="18" charset="2"/>
                          </a:rPr>
                        </m:ctrlPr>
                      </m:fPr>
                      <m:num>
                        <m:r>
                          <a:rPr lang="en-US" sz="4200" b="0" i="1" smtClean="0">
                            <a:latin typeface="Cambria Math" panose="02040503050406030204" pitchFamily="18" charset="0"/>
                            <a:sym typeface="Symbol" panose="05050102010706020507" pitchFamily="18" charset="2"/>
                          </a:rPr>
                          <m:t>𝑠</m:t>
                        </m:r>
                      </m:num>
                      <m:den>
                        <m:rad>
                          <m:radPr>
                            <m:degHide m:val="on"/>
                            <m:ctrlPr>
                              <a:rPr lang="en-US" sz="4200" i="1">
                                <a:latin typeface="Cambria Math" panose="02040503050406030204" pitchFamily="18" charset="0"/>
                                <a:sym typeface="Symbol" panose="05050102010706020507" pitchFamily="18" charset="2"/>
                              </a:rPr>
                            </m:ctrlPr>
                          </m:radPr>
                          <m:deg/>
                          <m:e>
                            <m:r>
                              <m:rPr>
                                <m:nor/>
                              </m:rPr>
                              <a:rPr lang="en-US" sz="4200" dirty="0">
                                <a:sym typeface="Symbol" panose="05050102010706020507" pitchFamily="18" charset="2"/>
                              </a:rPr>
                              <m:t>n</m:t>
                            </m:r>
                          </m:e>
                        </m:rad>
                      </m:den>
                    </m:f>
                    <m:r>
                      <a:rPr lang="en-US" sz="4200" i="1" dirty="0">
                        <a:latin typeface="Cambria Math" panose="02040503050406030204" pitchFamily="18" charset="0"/>
                        <a:sym typeface="Symbol" panose="05050102010706020507" pitchFamily="18" charset="2"/>
                      </a:rPr>
                      <m:t> </m:t>
                    </m:r>
                  </m:oMath>
                </a14:m>
                <a:r>
                  <a:rPr lang="en-US" sz="4200" dirty="0">
                    <a:solidFill>
                      <a:srgbClr val="0000FF"/>
                    </a:solidFill>
                    <a:sym typeface="Euclid Math Two" panose="02050601010101010101" pitchFamily="18" charset="2"/>
                  </a:rPr>
                  <a:t> </a:t>
                </a:r>
                <a:r>
                  <a:rPr lang="en-US" sz="4200" dirty="0">
                    <a:solidFill>
                      <a:srgbClr val="0000FF"/>
                    </a:solidFill>
                    <a:sym typeface="Symbol" panose="05050102010706020507" pitchFamily="18" charset="2"/>
                  </a:rPr>
                  <a:t> </a:t>
                </a:r>
                <a:r>
                  <a:rPr lang="en-US" sz="4200" dirty="0">
                    <a:solidFill>
                      <a:srgbClr val="0000FF"/>
                    </a:solidFill>
                    <a:sym typeface="Euclid Math Two" panose="02050601010101010101" pitchFamily="18" charset="2"/>
                  </a:rPr>
                  <a:t> </a:t>
                </a:r>
                <a14:m>
                  <m:oMath xmlns:m="http://schemas.openxmlformats.org/officeDocument/2006/math">
                    <m:acc>
                      <m:accPr>
                        <m:chr m:val="̅"/>
                        <m:ctrlPr>
                          <a:rPr lang="en-US" sz="4200" i="1">
                            <a:latin typeface="Cambria Math" panose="02040503050406030204" pitchFamily="18" charset="0"/>
                          </a:rPr>
                        </m:ctrlPr>
                      </m:accPr>
                      <m:e>
                        <m:r>
                          <m:rPr>
                            <m:nor/>
                          </m:rPr>
                          <a:rPr lang="en-US" sz="4200" dirty="0"/>
                          <m:t>x</m:t>
                        </m:r>
                      </m:e>
                    </m:acc>
                    <m:r>
                      <a:rPr lang="en-US" sz="4200" b="0" i="0" dirty="0" smtClean="0">
                        <a:latin typeface="Cambria Math" panose="02040503050406030204" pitchFamily="18" charset="0"/>
                      </a:rPr>
                      <m:t>+</m:t>
                    </m:r>
                    <m:r>
                      <a:rPr lang="en-US" sz="4200" dirty="0">
                        <a:latin typeface="Cambria Math" panose="02040503050406030204" pitchFamily="18" charset="0"/>
                      </a:rPr>
                      <m:t> </m:t>
                    </m:r>
                  </m:oMath>
                </a14:m>
                <a:r>
                  <a:rPr lang="en-US" sz="4200" dirty="0">
                    <a:sym typeface="Euclid Math Two" panose="02050601010101010101" pitchFamily="18" charset="2"/>
                  </a:rPr>
                  <a:t>t</a:t>
                </a:r>
                <a:r>
                  <a:rPr lang="en-US" sz="4200" baseline="-25000" dirty="0">
                    <a:sym typeface="Symbol" panose="05050102010706020507" pitchFamily="18" charset="2"/>
                  </a:rPr>
                  <a:t>/2,n-1 </a:t>
                </a:r>
                <a14:m>
                  <m:oMath xmlns:m="http://schemas.openxmlformats.org/officeDocument/2006/math">
                    <m:f>
                      <m:fPr>
                        <m:ctrlPr>
                          <a:rPr lang="en-US" sz="4200" i="1">
                            <a:latin typeface="Cambria Math" panose="02040503050406030204" pitchFamily="18" charset="0"/>
                            <a:sym typeface="Symbol" panose="05050102010706020507" pitchFamily="18" charset="2"/>
                          </a:rPr>
                        </m:ctrlPr>
                      </m:fPr>
                      <m:num>
                        <m:r>
                          <a:rPr lang="en-US" sz="4200" i="1">
                            <a:latin typeface="Cambria Math" panose="02040503050406030204" pitchFamily="18" charset="0"/>
                            <a:sym typeface="Symbol" panose="05050102010706020507" pitchFamily="18" charset="2"/>
                          </a:rPr>
                          <m:t>𝑠</m:t>
                        </m:r>
                      </m:num>
                      <m:den>
                        <m:rad>
                          <m:radPr>
                            <m:degHide m:val="on"/>
                            <m:ctrlPr>
                              <a:rPr lang="en-US" sz="4200" i="1">
                                <a:latin typeface="Cambria Math" panose="02040503050406030204" pitchFamily="18" charset="0"/>
                                <a:sym typeface="Symbol" panose="05050102010706020507" pitchFamily="18" charset="2"/>
                              </a:rPr>
                            </m:ctrlPr>
                          </m:radPr>
                          <m:deg/>
                          <m:e>
                            <m:r>
                              <m:rPr>
                                <m:nor/>
                              </m:rPr>
                              <a:rPr lang="en-US" sz="4200" dirty="0">
                                <a:sym typeface="Symbol" panose="05050102010706020507" pitchFamily="18" charset="2"/>
                              </a:rPr>
                              <m:t>n</m:t>
                            </m:r>
                          </m:e>
                        </m:rad>
                      </m:den>
                    </m:f>
                  </m:oMath>
                </a14:m>
                <a:endParaRPr lang="en-US" sz="4200" dirty="0"/>
              </a:p>
            </p:txBody>
          </p:sp>
        </mc:Choice>
        <mc:Fallback xmlns="">
          <p:sp>
            <p:nvSpPr>
              <p:cNvPr id="11" name="TextBox 10">
                <a:extLst>
                  <a:ext uri="{FF2B5EF4-FFF2-40B4-BE49-F238E27FC236}">
                    <a16:creationId xmlns:a16="http://schemas.microsoft.com/office/drawing/2014/main" xmlns:a14="http://schemas.microsoft.com/office/drawing/2010/main" xmlns="" id="{A22FB90E-4C88-4C9D-BCAF-269FD8ABE248}"/>
                  </a:ext>
                </a:extLst>
              </p:cNvPr>
              <p:cNvSpPr txBox="1">
                <a:spLocks noRot="1" noChangeAspect="1" noMove="1" noResize="1" noEditPoints="1" noAdjustHandles="1" noChangeArrowheads="1" noChangeShapeType="1" noTextEdit="1"/>
              </p:cNvSpPr>
              <p:nvPr/>
            </p:nvSpPr>
            <p:spPr>
              <a:xfrm>
                <a:off x="2584562" y="4173479"/>
                <a:ext cx="7623434" cy="985398"/>
              </a:xfrm>
              <a:prstGeom prst="rect">
                <a:avLst/>
              </a:prstGeom>
              <a:blipFill rotWithShape="1">
                <a:blip r:embed="rId4"/>
                <a:stretch>
                  <a:fillRect/>
                </a:stretch>
              </a:blipFill>
              <a:ln>
                <a:solidFill>
                  <a:srgbClr val="CC0000"/>
                </a:solidFill>
              </a:ln>
              <a:effectLst>
                <a:glow rad="63500">
                  <a:schemeClr val="accent6">
                    <a:satMod val="175000"/>
                    <a:alpha val="40000"/>
                  </a:schemeClr>
                </a:glow>
                <a:outerShdw blurRad="107950" dist="12700" dir="5400000" algn="ctr">
                  <a:srgbClr val="000000"/>
                </a:outerShdw>
              </a:effectLst>
            </p:spPr>
            <p:txBody>
              <a:bodyPr/>
              <a:lstStyle/>
              <a:p>
                <a:r>
                  <a:rPr lang="en-US">
                    <a:noFill/>
                  </a:rPr>
                  <a:t> </a:t>
                </a:r>
              </a:p>
            </p:txBody>
          </p:sp>
        </mc:Fallback>
      </mc:AlternateContent>
      <p:sp>
        <p:nvSpPr>
          <p:cNvPr id="24" name="Arrow: Down 23">
            <a:extLst>
              <a:ext uri="{FF2B5EF4-FFF2-40B4-BE49-F238E27FC236}">
                <a16:creationId xmlns:a16="http://schemas.microsoft.com/office/drawing/2014/main" id="{5DC6522F-DEAA-48B3-9070-1EFD88164A57}"/>
              </a:ext>
            </a:extLst>
          </p:cNvPr>
          <p:cNvSpPr/>
          <p:nvPr/>
        </p:nvSpPr>
        <p:spPr>
          <a:xfrm>
            <a:off x="8321040" y="3198281"/>
            <a:ext cx="331470" cy="571500"/>
          </a:xfrm>
          <a:prstGeom prst="downArrow">
            <a:avLst/>
          </a:prstGeom>
          <a:solidFill>
            <a:schemeClr val="accent6">
              <a:lumMod val="20000"/>
              <a:lumOff val="80000"/>
            </a:scheme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878EA40-5AF8-4856-8620-4F0D409BCBCA}"/>
              </a:ext>
            </a:extLst>
          </p:cNvPr>
          <p:cNvSpPr txBox="1"/>
          <p:nvPr/>
        </p:nvSpPr>
        <p:spPr>
          <a:xfrm>
            <a:off x="861060" y="5697949"/>
            <a:ext cx="9809096" cy="369332"/>
          </a:xfrm>
          <a:prstGeom prst="rect">
            <a:avLst/>
          </a:prstGeom>
          <a:noFill/>
        </p:spPr>
        <p:txBody>
          <a:bodyPr wrap="none" rtlCol="0">
            <a:spAutoFit/>
          </a:bodyPr>
          <a:lstStyle/>
          <a:p>
            <a:r>
              <a:rPr lang="en-US" altLang="en-US" b="1" dirty="0">
                <a:solidFill>
                  <a:srgbClr val="CC0000"/>
                </a:solidFill>
              </a:rPr>
              <a:t>Remark. One-sided confidence bounds</a:t>
            </a:r>
            <a:r>
              <a:rPr lang="en-US" altLang="en-US" dirty="0">
                <a:solidFill>
                  <a:srgbClr val="CC0000"/>
                </a:solidFill>
              </a:rPr>
              <a:t> </a:t>
            </a:r>
            <a:r>
              <a:rPr lang="en-US" altLang="en-US" dirty="0"/>
              <a:t>on the mean are found by replacing </a:t>
            </a:r>
            <a:r>
              <a:rPr lang="en-US" altLang="en-US" i="1" dirty="0">
                <a:solidFill>
                  <a:srgbClr val="0000FF"/>
                </a:solidFill>
              </a:rPr>
              <a:t>t</a:t>
            </a:r>
            <a:r>
              <a:rPr lang="en-US" altLang="en-US" baseline="-25000" dirty="0">
                <a:solidFill>
                  <a:srgbClr val="0000FF"/>
                </a:solidFill>
                <a:sym typeface="Symbol" panose="05050102010706020507" pitchFamily="18" charset="2"/>
              </a:rPr>
              <a:t>/2,n-1</a:t>
            </a:r>
            <a:r>
              <a:rPr lang="en-US" altLang="en-US" dirty="0">
                <a:solidFill>
                  <a:srgbClr val="0000FF"/>
                </a:solidFill>
                <a:sym typeface="Symbol" panose="05050102010706020507" pitchFamily="18" charset="2"/>
              </a:rPr>
              <a:t> </a:t>
            </a:r>
            <a:r>
              <a:rPr lang="en-US" altLang="en-US" dirty="0">
                <a:sym typeface="Symbol" panose="05050102010706020507" pitchFamily="18" charset="2"/>
              </a:rPr>
              <a:t>with </a:t>
            </a:r>
            <a:r>
              <a:rPr lang="en-US" altLang="en-US" i="1" dirty="0">
                <a:solidFill>
                  <a:srgbClr val="0000FF"/>
                </a:solidFill>
                <a:sym typeface="Symbol" panose="05050102010706020507" pitchFamily="18" charset="2"/>
              </a:rPr>
              <a:t>t</a:t>
            </a:r>
            <a:r>
              <a:rPr lang="en-US" altLang="en-US" baseline="-25000" dirty="0">
                <a:solidFill>
                  <a:srgbClr val="0000FF"/>
                </a:solidFill>
                <a:sym typeface="Symbol" panose="05050102010706020507" pitchFamily="18" charset="2"/>
              </a:rPr>
              <a:t>,n-1</a:t>
            </a:r>
            <a:r>
              <a:rPr lang="en-US" altLang="en-US" dirty="0">
                <a:sym typeface="Symbol" panose="05050102010706020507" pitchFamily="18" charset="2"/>
              </a:rPr>
              <a:t>.</a:t>
            </a:r>
            <a:endParaRPr lang="en-US" altLang="en-US" baseline="-25000" dirty="0">
              <a:sym typeface="Symbol" panose="05050102010706020507" pitchFamily="18" charset="2"/>
            </a:endParaRPr>
          </a:p>
        </p:txBody>
      </p:sp>
      <p:sp>
        <p:nvSpPr>
          <p:cNvPr id="3" name="Date Placeholder 2"/>
          <p:cNvSpPr>
            <a:spLocks noGrp="1"/>
          </p:cNvSpPr>
          <p:nvPr>
            <p:ph type="dt" sz="half" idx="10"/>
          </p:nvPr>
        </p:nvSpPr>
        <p:spPr/>
        <p:txBody>
          <a:bodyPr/>
          <a:lstStyle/>
          <a:p>
            <a:fld id="{49A3A10B-DC03-440D-A480-6ED57C51E6D8}" type="datetime1">
              <a:rPr lang="en-US" smtClean="0"/>
              <a:t>28/02/2022</a:t>
            </a:fld>
            <a:endParaRPr lang="en-US"/>
          </a:p>
        </p:txBody>
      </p:sp>
      <p:sp>
        <p:nvSpPr>
          <p:cNvPr id="4" name="Footer Placeholder 3"/>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16</a:t>
            </a:fld>
            <a:endParaRPr lang="en-US"/>
          </a:p>
        </p:txBody>
      </p:sp>
    </p:spTree>
    <p:extLst>
      <p:ext uri="{BB962C8B-B14F-4D97-AF65-F5344CB8AC3E}">
        <p14:creationId xmlns:p14="http://schemas.microsoft.com/office/powerpoint/2010/main" val="7156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D2C9E1-C368-46F5-821D-010402494DC1}"/>
              </a:ext>
            </a:extLst>
          </p:cNvPr>
          <p:cNvPicPr>
            <a:picLocks noChangeAspect="1"/>
          </p:cNvPicPr>
          <p:nvPr/>
        </p:nvPicPr>
        <p:blipFill>
          <a:blip r:embed="rId2"/>
          <a:stretch>
            <a:fillRect/>
          </a:stretch>
        </p:blipFill>
        <p:spPr>
          <a:xfrm>
            <a:off x="8595360" y="1706592"/>
            <a:ext cx="2743200" cy="2709747"/>
          </a:xfrm>
          <a:prstGeom prst="rect">
            <a:avLst/>
          </a:prstGeom>
        </p:spPr>
      </p:pic>
      <p:sp>
        <p:nvSpPr>
          <p:cNvPr id="2" name="Title 1">
            <a:extLst>
              <a:ext uri="{FF2B5EF4-FFF2-40B4-BE49-F238E27FC236}">
                <a16:creationId xmlns:a16="http://schemas.microsoft.com/office/drawing/2014/main" id="{66BA6629-B28E-4814-8D6C-FE495C5A7845}"/>
              </a:ext>
            </a:extLst>
          </p:cNvPr>
          <p:cNvSpPr>
            <a:spLocks noGrp="1"/>
          </p:cNvSpPr>
          <p:nvPr>
            <p:ph type="title"/>
          </p:nvPr>
        </p:nvSpPr>
        <p:spPr/>
        <p:txBody>
          <a:bodyPr/>
          <a:lstStyle/>
          <a:p>
            <a:r>
              <a:rPr lang="en-US" dirty="0"/>
              <a:t>t Confidence Interval on </a:t>
            </a:r>
            <a:r>
              <a:rPr lang="en-US" dirty="0">
                <a:sym typeface="Symbol" panose="05050102010706020507" pitchFamily="18" charset="2"/>
              </a:rPr>
              <a:t> - </a:t>
            </a:r>
            <a:r>
              <a:rPr lang="en-US" dirty="0">
                <a:solidFill>
                  <a:srgbClr val="CC0000"/>
                </a:solidFill>
                <a:sym typeface="Symbol" panose="05050102010706020507" pitchFamily="18" charset="2"/>
              </a:rPr>
              <a:t>Example</a:t>
            </a:r>
            <a:endParaRPr lang="en-US" dirty="0">
              <a:solidFill>
                <a:srgbClr val="CC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28385-2861-4474-9DCF-C6E20F9F851E}"/>
                  </a:ext>
                </a:extLst>
              </p:cNvPr>
              <p:cNvSpPr>
                <a:spLocks noGrp="1"/>
              </p:cNvSpPr>
              <p:nvPr>
                <p:ph idx="1"/>
              </p:nvPr>
            </p:nvSpPr>
            <p:spPr>
              <a:xfrm>
                <a:off x="853440" y="1202142"/>
                <a:ext cx="10515600" cy="4351338"/>
              </a:xfrm>
            </p:spPr>
            <p:txBody>
              <a:bodyPr>
                <a:normAutofit lnSpcReduction="10000"/>
              </a:bodyPr>
              <a:lstStyle/>
              <a:p>
                <a:pPr marL="0" indent="0">
                  <a:buNone/>
                </a:pPr>
                <a:r>
                  <a:rPr lang="en-US" sz="2300" dirty="0"/>
                  <a:t>An article in the journal Materials Engineering (1989, Vol. II, No. 4, pp. 275–281) describes the results of tensile adhesion tests on 22 U-700 alloy specimens. The load at specimen failure is as follows (in megapascals):</a:t>
                </a:r>
              </a:p>
              <a:p>
                <a:pPr marL="0" indent="0">
                  <a:buNone/>
                </a:pPr>
                <a:endParaRPr lang="en-US" sz="2300" dirty="0"/>
              </a:p>
              <a:p>
                <a:pPr marL="0" indent="0">
                  <a:buNone/>
                </a:pPr>
                <a:r>
                  <a:rPr lang="en-US" sz="2000" dirty="0"/>
                  <a:t>19.8 10.1 14.9 7.5 15.4 15.4 </a:t>
                </a:r>
              </a:p>
              <a:p>
                <a:pPr marL="0" indent="0">
                  <a:buNone/>
                </a:pPr>
                <a:r>
                  <a:rPr lang="en-US" sz="2000" dirty="0"/>
                  <a:t>15.4 18.5 7.9 12.7 11.9 </a:t>
                </a:r>
              </a:p>
              <a:p>
                <a:pPr marL="0" indent="0">
                  <a:buNone/>
                </a:pPr>
                <a:r>
                  <a:rPr lang="en-US" sz="2000" dirty="0"/>
                  <a:t>11.4 11.4 14.1 17.6 16.7 </a:t>
                </a:r>
              </a:p>
              <a:p>
                <a:pPr marL="0" indent="0">
                  <a:buNone/>
                </a:pPr>
                <a:r>
                  <a:rPr lang="en-US" sz="2000" dirty="0"/>
                  <a:t>15.8 19.5 8.8 13.6 11.9 11.4</a:t>
                </a:r>
              </a:p>
              <a:p>
                <a:pPr marL="0" indent="0">
                  <a:buNone/>
                </a:pPr>
                <a:endParaRPr lang="en-US" sz="2000" dirty="0"/>
              </a:p>
              <a:p>
                <a:pPr marL="0" indent="0">
                  <a:buNone/>
                </a:pPr>
                <a:r>
                  <a:rPr lang="en-US" sz="2300" dirty="0"/>
                  <a:t>The sample mean is </a:t>
                </a:r>
                <a14:m>
                  <m:oMath xmlns:m="http://schemas.openxmlformats.org/officeDocument/2006/math">
                    <m:acc>
                      <m:accPr>
                        <m:chr m:val="̅"/>
                        <m:ctrlPr>
                          <a:rPr lang="en-US" sz="2300" i="1" smtClean="0">
                            <a:solidFill>
                              <a:srgbClr val="0000FF"/>
                            </a:solidFill>
                            <a:latin typeface="Cambria Math" panose="02040503050406030204" pitchFamily="18" charset="0"/>
                          </a:rPr>
                        </m:ctrlPr>
                      </m:accPr>
                      <m:e>
                        <m:r>
                          <m:rPr>
                            <m:nor/>
                          </m:rPr>
                          <a:rPr lang="en-US" sz="2300" dirty="0">
                            <a:solidFill>
                              <a:srgbClr val="0000FF"/>
                            </a:solidFill>
                          </a:rPr>
                          <m:t>x</m:t>
                        </m:r>
                      </m:e>
                    </m:acc>
                  </m:oMath>
                </a14:m>
                <a:r>
                  <a:rPr lang="en-US" sz="2300" dirty="0">
                    <a:solidFill>
                      <a:srgbClr val="0000FF"/>
                    </a:solidFill>
                  </a:rPr>
                  <a:t> = 13.71</a:t>
                </a:r>
                <a:r>
                  <a:rPr lang="en-US" sz="2300" dirty="0"/>
                  <a:t>, and the sample standard deviation is </a:t>
                </a:r>
                <a:r>
                  <a:rPr lang="en-US" sz="2300" dirty="0">
                    <a:solidFill>
                      <a:srgbClr val="0000FF"/>
                    </a:solidFill>
                  </a:rPr>
                  <a:t>s = 3.55</a:t>
                </a:r>
                <a:r>
                  <a:rPr lang="en-US" sz="2300" dirty="0"/>
                  <a:t>. </a:t>
                </a:r>
              </a:p>
              <a:p>
                <a:pPr marL="0" indent="0">
                  <a:buNone/>
                </a:pPr>
                <a:r>
                  <a:rPr lang="en-US" sz="2300" dirty="0"/>
                  <a:t>We want to find a </a:t>
                </a:r>
                <a:r>
                  <a:rPr lang="en-US" sz="2300" dirty="0">
                    <a:solidFill>
                      <a:srgbClr val="0000FF"/>
                    </a:solidFill>
                  </a:rPr>
                  <a:t>95% CI on </a:t>
                </a:r>
                <a:r>
                  <a:rPr lang="en-US" sz="2300" dirty="0">
                    <a:solidFill>
                      <a:srgbClr val="0000FF"/>
                    </a:solidFill>
                    <a:sym typeface="Symbol" panose="05050102010706020507" pitchFamily="18" charset="2"/>
                  </a:rPr>
                  <a:t></a:t>
                </a:r>
                <a:r>
                  <a:rPr lang="en-US" sz="2300" dirty="0"/>
                  <a:t>. Since n = 22, we have n - 1 = 21 degrees of freedom for t, so t</a:t>
                </a:r>
                <a:r>
                  <a:rPr lang="en-US" sz="2300" baseline="-25000" dirty="0"/>
                  <a:t>0.025,21</a:t>
                </a:r>
                <a:r>
                  <a:rPr lang="en-US" sz="2300" dirty="0"/>
                  <a:t> = 2.080.</a:t>
                </a:r>
              </a:p>
            </p:txBody>
          </p:sp>
        </mc:Choice>
        <mc:Fallback xmlns="">
          <p:sp>
            <p:nvSpPr>
              <p:cNvPr id="3" name="Content Placeholder 2">
                <a:extLst>
                  <a:ext uri="{FF2B5EF4-FFF2-40B4-BE49-F238E27FC236}">
                    <a16:creationId xmlns:a16="http://schemas.microsoft.com/office/drawing/2014/main" xmlns:a14="http://schemas.microsoft.com/office/drawing/2010/main" xmlns="" id="{FCA28385-2861-4474-9DCF-C6E20F9F851E}"/>
                  </a:ext>
                </a:extLst>
              </p:cNvPr>
              <p:cNvSpPr>
                <a:spLocks noGrp="1" noRot="1" noChangeAspect="1" noMove="1" noResize="1" noEditPoints="1" noAdjustHandles="1" noChangeArrowheads="1" noChangeShapeType="1" noTextEdit="1"/>
              </p:cNvSpPr>
              <p:nvPr>
                <p:ph idx="1"/>
              </p:nvPr>
            </p:nvSpPr>
            <p:spPr>
              <a:xfrm>
                <a:off x="853440" y="1202142"/>
                <a:ext cx="10515600" cy="4351338"/>
              </a:xfrm>
              <a:blipFill rotWithShape="1">
                <a:blip r:embed="rId3"/>
                <a:stretch>
                  <a:fillRect l="-812" t="-2661" r="-1391" b="-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8ACCBA-047C-4C88-82E4-96E4793FCD7F}"/>
                  </a:ext>
                </a:extLst>
              </p:cNvPr>
              <p:cNvSpPr txBox="1"/>
              <p:nvPr/>
            </p:nvSpPr>
            <p:spPr>
              <a:xfrm>
                <a:off x="2103434" y="5553480"/>
                <a:ext cx="8681094" cy="687624"/>
              </a:xfrm>
              <a:prstGeom prst="rect">
                <a:avLst/>
              </a:prstGeom>
              <a:noFill/>
              <a:ln>
                <a:noFill/>
              </a:ln>
              <a:effectLst/>
            </p:spPr>
            <p:txBody>
              <a:bodyPr wrap="none" rtlCol="0">
                <a:spAutoFit/>
              </a:bodyPr>
              <a:lstStyle/>
              <a:p>
                <a14:m>
                  <m:oMath xmlns:m="http://schemas.openxmlformats.org/officeDocument/2006/math">
                    <m:acc>
                      <m:accPr>
                        <m:chr m:val="̅"/>
                        <m:ctrlPr>
                          <a:rPr lang="en-US" sz="2800" i="1" smtClean="0">
                            <a:latin typeface="Cambria Math" panose="02040503050406030204" pitchFamily="18" charset="0"/>
                          </a:rPr>
                        </m:ctrlPr>
                      </m:accPr>
                      <m:e>
                        <m:r>
                          <m:rPr>
                            <m:nor/>
                          </m:rPr>
                          <a:rPr lang="en-US" sz="2800" dirty="0" smtClean="0"/>
                          <m:t>x</m:t>
                        </m:r>
                      </m:e>
                    </m:acc>
                    <m:r>
                      <a:rPr lang="en-US" sz="2800" b="0" i="0" dirty="0" smtClean="0">
                        <a:latin typeface="Cambria Math" panose="02040503050406030204" pitchFamily="18" charset="0"/>
                      </a:rPr>
                      <m:t>− </m:t>
                    </m:r>
                  </m:oMath>
                </a14:m>
                <a:r>
                  <a:rPr lang="en-US" sz="2800" dirty="0">
                    <a:sym typeface="Euclid Math Two" panose="02050601010101010101" pitchFamily="18" charset="2"/>
                  </a:rPr>
                  <a:t>t</a:t>
                </a:r>
                <a:r>
                  <a:rPr lang="en-US" sz="2800" baseline="-25000" dirty="0">
                    <a:sym typeface="Symbol" panose="05050102010706020507" pitchFamily="18" charset="2"/>
                  </a:rPr>
                  <a:t>/2,n-1 </a:t>
                </a:r>
                <a14:m>
                  <m:oMath xmlns:m="http://schemas.openxmlformats.org/officeDocument/2006/math">
                    <m:f>
                      <m:fPr>
                        <m:ctrlPr>
                          <a:rPr lang="en-US" sz="2800" i="1">
                            <a:latin typeface="Cambria Math" panose="02040503050406030204" pitchFamily="18" charset="0"/>
                            <a:sym typeface="Symbol" panose="05050102010706020507" pitchFamily="18" charset="2"/>
                          </a:rPr>
                        </m:ctrlPr>
                      </m:fPr>
                      <m:num>
                        <m:r>
                          <a:rPr lang="en-US" sz="2800" b="0" i="1" smtClean="0">
                            <a:latin typeface="Cambria Math" panose="02040503050406030204" pitchFamily="18" charset="0"/>
                            <a:sym typeface="Symbol" panose="05050102010706020507" pitchFamily="18" charset="2"/>
                          </a:rPr>
                          <m:t>𝑠</m:t>
                        </m:r>
                      </m:num>
                      <m:den>
                        <m:rad>
                          <m:radPr>
                            <m:degHide m:val="on"/>
                            <m:ctrlPr>
                              <a:rPr lang="en-US" sz="2800" i="1">
                                <a:latin typeface="Cambria Math" panose="02040503050406030204" pitchFamily="18" charset="0"/>
                                <a:sym typeface="Symbol" panose="05050102010706020507" pitchFamily="18" charset="2"/>
                              </a:rPr>
                            </m:ctrlPr>
                          </m:radPr>
                          <m:deg/>
                          <m:e>
                            <m:r>
                              <m:rPr>
                                <m:nor/>
                              </m:rPr>
                              <a:rPr lang="en-US" sz="2800" dirty="0">
                                <a:sym typeface="Symbol" panose="05050102010706020507" pitchFamily="18" charset="2"/>
                              </a:rPr>
                              <m:t>n</m:t>
                            </m:r>
                          </m:e>
                        </m:rad>
                      </m:den>
                    </m:f>
                    <m:r>
                      <a:rPr lang="en-US" sz="2800" i="1" dirty="0">
                        <a:latin typeface="Cambria Math" panose="02040503050406030204" pitchFamily="18" charset="0"/>
                        <a:sym typeface="Symbol" panose="05050102010706020507" pitchFamily="18" charset="2"/>
                      </a:rPr>
                      <m:t> </m:t>
                    </m:r>
                  </m:oMath>
                </a14:m>
                <a:r>
                  <a:rPr lang="en-US" sz="2800" dirty="0">
                    <a:solidFill>
                      <a:srgbClr val="0000FF"/>
                    </a:solidFill>
                    <a:sym typeface="Euclid Math Two" panose="02050601010101010101" pitchFamily="18" charset="2"/>
                  </a:rPr>
                  <a:t> </a:t>
                </a:r>
                <a:r>
                  <a:rPr lang="en-US" sz="2800" dirty="0">
                    <a:solidFill>
                      <a:srgbClr val="0000FF"/>
                    </a:solidFill>
                    <a:sym typeface="Symbol" panose="05050102010706020507" pitchFamily="18" charset="2"/>
                  </a:rPr>
                  <a:t> </a:t>
                </a:r>
                <a:r>
                  <a:rPr lang="en-US" sz="2800" dirty="0">
                    <a:solidFill>
                      <a:srgbClr val="0000FF"/>
                    </a:solidFill>
                    <a:sym typeface="Euclid Math Two" panose="02050601010101010101" pitchFamily="18" charset="2"/>
                  </a:rPr>
                  <a:t> </a:t>
                </a:r>
                <a14:m>
                  <m:oMath xmlns:m="http://schemas.openxmlformats.org/officeDocument/2006/math">
                    <m:acc>
                      <m:accPr>
                        <m:chr m:val="̅"/>
                        <m:ctrlPr>
                          <a:rPr lang="en-US" sz="2800" i="1">
                            <a:latin typeface="Cambria Math" panose="02040503050406030204" pitchFamily="18" charset="0"/>
                          </a:rPr>
                        </m:ctrlPr>
                      </m:accPr>
                      <m:e>
                        <m:r>
                          <m:rPr>
                            <m:nor/>
                          </m:rPr>
                          <a:rPr lang="en-US" sz="2800" dirty="0"/>
                          <m:t>x</m:t>
                        </m:r>
                      </m:e>
                    </m:acc>
                    <m:r>
                      <a:rPr lang="en-US" sz="2800" b="0" i="0" dirty="0" smtClean="0">
                        <a:latin typeface="Cambria Math" panose="02040503050406030204" pitchFamily="18" charset="0"/>
                      </a:rPr>
                      <m:t>+</m:t>
                    </m:r>
                    <m:r>
                      <a:rPr lang="en-US" sz="2800" dirty="0">
                        <a:latin typeface="Cambria Math" panose="02040503050406030204" pitchFamily="18" charset="0"/>
                      </a:rPr>
                      <m:t> </m:t>
                    </m:r>
                  </m:oMath>
                </a14:m>
                <a:r>
                  <a:rPr lang="en-US" sz="2800" dirty="0">
                    <a:sym typeface="Euclid Math Two" panose="02050601010101010101" pitchFamily="18" charset="2"/>
                  </a:rPr>
                  <a:t>t</a:t>
                </a:r>
                <a:r>
                  <a:rPr lang="en-US" sz="2800" baseline="-25000" dirty="0">
                    <a:sym typeface="Symbol" panose="05050102010706020507" pitchFamily="18" charset="2"/>
                  </a:rPr>
                  <a:t>/2,n-1 </a:t>
                </a:r>
                <a14:m>
                  <m:oMath xmlns:m="http://schemas.openxmlformats.org/officeDocument/2006/math">
                    <m:f>
                      <m:fPr>
                        <m:ctrlPr>
                          <a:rPr lang="en-US" sz="2800" i="1">
                            <a:latin typeface="Cambria Math" panose="02040503050406030204" pitchFamily="18" charset="0"/>
                            <a:sym typeface="Symbol" panose="05050102010706020507" pitchFamily="18" charset="2"/>
                          </a:rPr>
                        </m:ctrlPr>
                      </m:fPr>
                      <m:num>
                        <m:r>
                          <a:rPr lang="en-US" sz="2800" i="1">
                            <a:latin typeface="Cambria Math" panose="02040503050406030204" pitchFamily="18" charset="0"/>
                            <a:sym typeface="Symbol" panose="05050102010706020507" pitchFamily="18" charset="2"/>
                          </a:rPr>
                          <m:t>𝑠</m:t>
                        </m:r>
                      </m:num>
                      <m:den>
                        <m:rad>
                          <m:radPr>
                            <m:degHide m:val="on"/>
                            <m:ctrlPr>
                              <a:rPr lang="en-US" sz="2800" i="1">
                                <a:latin typeface="Cambria Math" panose="02040503050406030204" pitchFamily="18" charset="0"/>
                                <a:sym typeface="Symbol" panose="05050102010706020507" pitchFamily="18" charset="2"/>
                              </a:rPr>
                            </m:ctrlPr>
                          </m:radPr>
                          <m:deg/>
                          <m:e>
                            <m:r>
                              <m:rPr>
                                <m:nor/>
                              </m:rPr>
                              <a:rPr lang="en-US" sz="2800" dirty="0">
                                <a:sym typeface="Symbol" panose="05050102010706020507" pitchFamily="18" charset="2"/>
                              </a:rPr>
                              <m:t>n</m:t>
                            </m:r>
                          </m:e>
                        </m:rad>
                      </m:den>
                    </m:f>
                  </m:oMath>
                </a14:m>
                <a:r>
                  <a:rPr lang="en-US" sz="2800" dirty="0"/>
                  <a:t> </a:t>
                </a:r>
                <a:r>
                  <a:rPr lang="en-US" sz="2800" dirty="0">
                    <a:sym typeface="Wingdings" panose="05000000000000000000" pitchFamily="2" charset="2"/>
                  </a:rPr>
                  <a:t> </a:t>
                </a:r>
                <a:r>
                  <a:rPr lang="en-US" sz="2800" dirty="0"/>
                  <a:t>12.14 </a:t>
                </a:r>
                <a:r>
                  <a:rPr lang="en-US" sz="2800" dirty="0">
                    <a:solidFill>
                      <a:srgbClr val="0000FF"/>
                    </a:solidFill>
                    <a:sym typeface="Euclid Math Two" panose="02050601010101010101" pitchFamily="18" charset="2"/>
                  </a:rPr>
                  <a:t> </a:t>
                </a:r>
                <a:r>
                  <a:rPr lang="en-US" sz="2800" dirty="0">
                    <a:solidFill>
                      <a:srgbClr val="0000FF"/>
                    </a:solidFill>
                    <a:sym typeface="Symbol" panose="05050102010706020507" pitchFamily="18" charset="2"/>
                  </a:rPr>
                  <a:t> </a:t>
                </a:r>
                <a:r>
                  <a:rPr lang="en-US" sz="2800" dirty="0">
                    <a:solidFill>
                      <a:srgbClr val="0000FF"/>
                    </a:solidFill>
                    <a:sym typeface="Euclid Math Two" panose="02050601010101010101" pitchFamily="18" charset="2"/>
                  </a:rPr>
                  <a:t></a:t>
                </a:r>
                <a:r>
                  <a:rPr lang="en-US" sz="2800" dirty="0"/>
                  <a:t> 15.28</a:t>
                </a:r>
              </a:p>
            </p:txBody>
          </p:sp>
        </mc:Choice>
        <mc:Fallback xmlns="">
          <p:sp>
            <p:nvSpPr>
              <p:cNvPr id="4" name="TextBox 3">
                <a:extLst>
                  <a:ext uri="{FF2B5EF4-FFF2-40B4-BE49-F238E27FC236}">
                    <a16:creationId xmlns:a16="http://schemas.microsoft.com/office/drawing/2014/main" xmlns:a14="http://schemas.microsoft.com/office/drawing/2010/main" xmlns="" id="{3F8ACCBA-047C-4C88-82E4-96E4793FCD7F}"/>
                  </a:ext>
                </a:extLst>
              </p:cNvPr>
              <p:cNvSpPr txBox="1">
                <a:spLocks noRot="1" noChangeAspect="1" noMove="1" noResize="1" noEditPoints="1" noAdjustHandles="1" noChangeArrowheads="1" noChangeShapeType="1" noTextEdit="1"/>
              </p:cNvSpPr>
              <p:nvPr/>
            </p:nvSpPr>
            <p:spPr>
              <a:xfrm>
                <a:off x="2103434" y="5553480"/>
                <a:ext cx="8681094" cy="687624"/>
              </a:xfrm>
              <a:prstGeom prst="rect">
                <a:avLst/>
              </a:prstGeom>
              <a:blipFill rotWithShape="1">
                <a:blip r:embed="rId4"/>
                <a:stretch>
                  <a:fillRect t="-2655" r="-281" b="-17699"/>
                </a:stretch>
              </a:blipFill>
              <a:ln>
                <a:noFill/>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D3582AFE-61DD-4434-9270-C3CA8412A760}"/>
              </a:ext>
            </a:extLst>
          </p:cNvPr>
          <p:cNvPicPr>
            <a:picLocks noChangeAspect="1"/>
          </p:cNvPicPr>
          <p:nvPr/>
        </p:nvPicPr>
        <p:blipFill>
          <a:blip r:embed="rId5"/>
          <a:stretch>
            <a:fillRect/>
          </a:stretch>
        </p:blipFill>
        <p:spPr>
          <a:xfrm>
            <a:off x="4998720" y="2288237"/>
            <a:ext cx="3017520" cy="1981922"/>
          </a:xfrm>
          <a:prstGeom prst="rect">
            <a:avLst/>
          </a:prstGeom>
        </p:spPr>
      </p:pic>
      <p:cxnSp>
        <p:nvCxnSpPr>
          <p:cNvPr id="7" name="Straight Arrow Connector 6">
            <a:extLst>
              <a:ext uri="{FF2B5EF4-FFF2-40B4-BE49-F238E27FC236}">
                <a16:creationId xmlns:a16="http://schemas.microsoft.com/office/drawing/2014/main" id="{8BBF288A-459C-4CBB-8D34-7C74BF7FC224}"/>
              </a:ext>
            </a:extLst>
          </p:cNvPr>
          <p:cNvCxnSpPr/>
          <p:nvPr/>
        </p:nvCxnSpPr>
        <p:spPr>
          <a:xfrm>
            <a:off x="4491990" y="3279198"/>
            <a:ext cx="49149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6" name="Date Placeholder 5"/>
          <p:cNvSpPr>
            <a:spLocks noGrp="1"/>
          </p:cNvSpPr>
          <p:nvPr>
            <p:ph type="dt" sz="half" idx="10"/>
          </p:nvPr>
        </p:nvSpPr>
        <p:spPr/>
        <p:txBody>
          <a:bodyPr/>
          <a:lstStyle/>
          <a:p>
            <a:fld id="{11BF2BB1-D843-490B-AAC7-EBF71412799D}" type="datetime1">
              <a:rPr lang="en-US" smtClean="0"/>
              <a:t>28/02/2022</a:t>
            </a:fld>
            <a:endParaRPr lang="en-US"/>
          </a:p>
        </p:txBody>
      </p:sp>
      <p:sp>
        <p:nvSpPr>
          <p:cNvPr id="8" name="Footer Placeholder 7"/>
          <p:cNvSpPr>
            <a:spLocks noGrp="1"/>
          </p:cNvSpPr>
          <p:nvPr>
            <p:ph type="ftr" sz="quarter" idx="11"/>
          </p:nvPr>
        </p:nvSpPr>
        <p:spPr/>
        <p:txBody>
          <a:bodyPr/>
          <a:lstStyle/>
          <a:p>
            <a:r>
              <a:rPr lang="en-US"/>
              <a:t>Chapter 8 - Statistical Intervals for a Single Sample</a:t>
            </a:r>
          </a:p>
        </p:txBody>
      </p:sp>
      <p:sp>
        <p:nvSpPr>
          <p:cNvPr id="10" name="Slide Number Placeholder 9"/>
          <p:cNvSpPr>
            <a:spLocks noGrp="1"/>
          </p:cNvSpPr>
          <p:nvPr>
            <p:ph type="sldNum" sz="quarter" idx="12"/>
          </p:nvPr>
        </p:nvSpPr>
        <p:spPr/>
        <p:txBody>
          <a:bodyPr/>
          <a:lstStyle/>
          <a:p>
            <a:fld id="{9212E362-BD7D-4925-932C-42056A323855}" type="slidenum">
              <a:rPr lang="en-US" smtClean="0"/>
              <a:t>17</a:t>
            </a:fld>
            <a:endParaRPr lang="en-US"/>
          </a:p>
        </p:txBody>
      </p:sp>
    </p:spTree>
    <p:extLst>
      <p:ext uri="{BB962C8B-B14F-4D97-AF65-F5344CB8AC3E}">
        <p14:creationId xmlns:p14="http://schemas.microsoft.com/office/powerpoint/2010/main" val="411771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A711-A402-4AC1-A343-A7B791E7F96F}"/>
              </a:ext>
            </a:extLst>
          </p:cNvPr>
          <p:cNvSpPr>
            <a:spLocks noGrp="1"/>
          </p:cNvSpPr>
          <p:nvPr>
            <p:ph type="title"/>
          </p:nvPr>
        </p:nvSpPr>
        <p:spPr/>
        <p:txBody>
          <a:bodyPr/>
          <a:lstStyle/>
          <a:p>
            <a:r>
              <a:rPr lang="en-US" dirty="0"/>
              <a:t>t Confidence Interval on </a:t>
            </a:r>
            <a:r>
              <a:rPr lang="en-US" dirty="0">
                <a:sym typeface="Symbol" panose="05050102010706020507" pitchFamily="18" charset="2"/>
              </a:rPr>
              <a:t> - </a:t>
            </a:r>
            <a:r>
              <a:rPr lang="en-US" dirty="0">
                <a:solidFill>
                  <a:srgbClr val="CC0000"/>
                </a:solidFill>
                <a:sym typeface="Symbol" panose="05050102010706020507" pitchFamily="18" charset="2"/>
              </a:rPr>
              <a:t>Example</a:t>
            </a:r>
            <a:endParaRPr lang="en-US" dirty="0"/>
          </a:p>
        </p:txBody>
      </p:sp>
      <p:sp>
        <p:nvSpPr>
          <p:cNvPr id="3" name="Content Placeholder 2">
            <a:extLst>
              <a:ext uri="{FF2B5EF4-FFF2-40B4-BE49-F238E27FC236}">
                <a16:creationId xmlns:a16="http://schemas.microsoft.com/office/drawing/2014/main" id="{819595F8-7074-4965-ACDB-BCA20C932CB9}"/>
              </a:ext>
            </a:extLst>
          </p:cNvPr>
          <p:cNvSpPr>
            <a:spLocks noGrp="1"/>
          </p:cNvSpPr>
          <p:nvPr>
            <p:ph idx="1"/>
          </p:nvPr>
        </p:nvSpPr>
        <p:spPr/>
        <p:txBody>
          <a:bodyPr/>
          <a:lstStyle/>
          <a:p>
            <a:pPr marL="0" indent="0" algn="ctr">
              <a:buNone/>
            </a:pPr>
            <a:r>
              <a:rPr lang="en-US" sz="3200" dirty="0"/>
              <a:t>12.14 </a:t>
            </a:r>
            <a:r>
              <a:rPr lang="en-US" sz="3200" dirty="0">
                <a:solidFill>
                  <a:srgbClr val="0000FF"/>
                </a:solidFill>
                <a:sym typeface="Euclid Math Two" panose="02050601010101010101" pitchFamily="18" charset="2"/>
              </a:rPr>
              <a:t> </a:t>
            </a:r>
            <a:r>
              <a:rPr lang="en-US" sz="3200" dirty="0">
                <a:solidFill>
                  <a:srgbClr val="0000FF"/>
                </a:solidFill>
                <a:sym typeface="Symbol" panose="05050102010706020507" pitchFamily="18" charset="2"/>
              </a:rPr>
              <a:t> </a:t>
            </a:r>
            <a:r>
              <a:rPr lang="en-US" sz="3200" dirty="0">
                <a:solidFill>
                  <a:srgbClr val="0000FF"/>
                </a:solidFill>
                <a:sym typeface="Euclid Math Two" panose="02050601010101010101" pitchFamily="18" charset="2"/>
              </a:rPr>
              <a:t></a:t>
            </a:r>
            <a:r>
              <a:rPr lang="en-US" sz="3200" dirty="0"/>
              <a:t> 15.28</a:t>
            </a:r>
            <a:endParaRPr lang="en-US" dirty="0"/>
          </a:p>
          <a:p>
            <a:r>
              <a:rPr lang="en-US" dirty="0">
                <a:solidFill>
                  <a:srgbClr val="CC0000"/>
                </a:solidFill>
              </a:rPr>
              <a:t>Practical Interpretation: </a:t>
            </a:r>
            <a:r>
              <a:rPr lang="en-US" dirty="0"/>
              <a:t>The CI is fairly wide because there is </a:t>
            </a:r>
            <a:r>
              <a:rPr lang="en-US" i="1" dirty="0">
                <a:solidFill>
                  <a:srgbClr val="CC0000"/>
                </a:solidFill>
              </a:rPr>
              <a:t>a lot of variability </a:t>
            </a:r>
            <a:r>
              <a:rPr lang="en-US" dirty="0"/>
              <a:t>in the tensile adhesion test measurements. A </a:t>
            </a:r>
            <a:r>
              <a:rPr lang="en-US" i="1" dirty="0">
                <a:solidFill>
                  <a:srgbClr val="CC0000"/>
                </a:solidFill>
              </a:rPr>
              <a:t>larger sample size </a:t>
            </a:r>
            <a:r>
              <a:rPr lang="en-US" dirty="0"/>
              <a:t>would have led to a shorter interval.</a:t>
            </a:r>
          </a:p>
        </p:txBody>
      </p:sp>
      <p:sp>
        <p:nvSpPr>
          <p:cNvPr id="4" name="Date Placeholder 3"/>
          <p:cNvSpPr>
            <a:spLocks noGrp="1"/>
          </p:cNvSpPr>
          <p:nvPr>
            <p:ph type="dt" sz="half" idx="10"/>
          </p:nvPr>
        </p:nvSpPr>
        <p:spPr/>
        <p:txBody>
          <a:bodyPr/>
          <a:lstStyle/>
          <a:p>
            <a:fld id="{F8E46FB5-69AD-495E-AC44-176C773C1E97}"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18</a:t>
            </a:fld>
            <a:endParaRPr lang="en-US"/>
          </a:p>
        </p:txBody>
      </p:sp>
    </p:spTree>
    <p:extLst>
      <p:ext uri="{BB962C8B-B14F-4D97-AF65-F5344CB8AC3E}">
        <p14:creationId xmlns:p14="http://schemas.microsoft.com/office/powerpoint/2010/main" val="313265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9E5A-6DC5-4223-87CB-EFF3C907FD26}"/>
              </a:ext>
            </a:extLst>
          </p:cNvPr>
          <p:cNvSpPr>
            <a:spLocks noGrp="1"/>
          </p:cNvSpPr>
          <p:nvPr>
            <p:ph type="title"/>
          </p:nvPr>
        </p:nvSpPr>
        <p:spPr/>
        <p:txBody>
          <a:bodyPr/>
          <a:lstStyle/>
          <a:p>
            <a:r>
              <a:rPr lang="en-US" altLang="en-US" sz="4400" dirty="0"/>
              <a:t>One-Sided Confidence Bounds</a:t>
            </a:r>
            <a:endParaRPr lang="en-US" dirty="0"/>
          </a:p>
        </p:txBody>
      </p:sp>
      <p:pic>
        <p:nvPicPr>
          <p:cNvPr id="8" name="Picture 7">
            <a:extLst>
              <a:ext uri="{FF2B5EF4-FFF2-40B4-BE49-F238E27FC236}">
                <a16:creationId xmlns:a16="http://schemas.microsoft.com/office/drawing/2014/main" id="{526DDC1E-74EB-48D3-BA0F-065F0419A25A}"/>
              </a:ext>
            </a:extLst>
          </p:cNvPr>
          <p:cNvPicPr>
            <a:picLocks noChangeAspect="1"/>
          </p:cNvPicPr>
          <p:nvPr/>
        </p:nvPicPr>
        <p:blipFill>
          <a:blip r:embed="rId2"/>
          <a:stretch>
            <a:fillRect/>
          </a:stretch>
        </p:blipFill>
        <p:spPr>
          <a:xfrm>
            <a:off x="905174" y="1275332"/>
            <a:ext cx="4524375" cy="282892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E8F63C-5324-49A4-97F4-D2F2AFE8FE62}"/>
                  </a:ext>
                </a:extLst>
              </p:cNvPr>
              <p:cNvSpPr txBox="1"/>
              <p:nvPr/>
            </p:nvSpPr>
            <p:spPr>
              <a:xfrm>
                <a:off x="6760876" y="4260635"/>
                <a:ext cx="4592924" cy="1473737"/>
              </a:xfrm>
              <a:prstGeom prst="rect">
                <a:avLst/>
              </a:prstGeom>
              <a:noFill/>
            </p:spPr>
            <p:txBody>
              <a:bodyPr wrap="none" rtlCol="0">
                <a:spAutoFit/>
              </a:bodyPr>
              <a:lstStyle/>
              <a:p>
                <a:r>
                  <a:rPr lang="en-US" dirty="0">
                    <a:solidFill>
                      <a:schemeClr val="tx1"/>
                    </a:solidFill>
                  </a:rPr>
                  <a:t>100(1-</a:t>
                </a:r>
                <a:r>
                  <a:rPr lang="en-US" dirty="0">
                    <a:solidFill>
                      <a:schemeClr val="tx1"/>
                    </a:solidFill>
                    <a:sym typeface="Symbol" panose="05050102010706020507" pitchFamily="18" charset="2"/>
                  </a:rPr>
                  <a:t></a:t>
                </a:r>
                <a:r>
                  <a:rPr lang="en-US" dirty="0">
                    <a:solidFill>
                      <a:schemeClr val="tx1"/>
                    </a:solidFill>
                  </a:rPr>
                  <a:t>)% upper-confidence bound for </a:t>
                </a:r>
                <a:r>
                  <a:rPr lang="en-US" dirty="0">
                    <a:solidFill>
                      <a:schemeClr val="tx1"/>
                    </a:solidFill>
                    <a:sym typeface="Symbol" panose="05050102010706020507" pitchFamily="18" charset="2"/>
                  </a:rPr>
                  <a:t> is</a:t>
                </a:r>
              </a:p>
              <a:p>
                <a:endParaRPr lang="en-US" dirty="0">
                  <a:solidFill>
                    <a:schemeClr val="tx1"/>
                  </a:solidFill>
                  <a:sym typeface="Symbol" panose="05050102010706020507" pitchFamily="18" charset="2"/>
                </a:endParaRPr>
              </a:p>
              <a:p>
                <a:r>
                  <a:rPr lang="en-US" sz="2600" dirty="0">
                    <a:solidFill>
                      <a:schemeClr val="tx1"/>
                    </a:solidFill>
                    <a:sym typeface="Symbol" panose="05050102010706020507" pitchFamily="18" charset="2"/>
                  </a:rPr>
                  <a:t>- </a:t>
                </a:r>
                <a:r>
                  <a:rPr lang="en-US" sz="2600" dirty="0">
                    <a:solidFill>
                      <a:schemeClr val="tx1"/>
                    </a:solidFill>
                    <a:sym typeface="Euclid Math Two" panose="02050601010101010101" pitchFamily="18" charset="2"/>
                  </a:rPr>
                  <a:t> </a:t>
                </a:r>
                <a:r>
                  <a:rPr lang="en-US" sz="2600" dirty="0">
                    <a:solidFill>
                      <a:schemeClr val="tx1"/>
                    </a:solidFill>
                    <a:sym typeface="Symbol" panose="05050102010706020507" pitchFamily="18" charset="2"/>
                  </a:rPr>
                  <a:t> </a:t>
                </a:r>
                <a:r>
                  <a:rPr lang="en-US" sz="2600" dirty="0">
                    <a:solidFill>
                      <a:schemeClr val="tx1"/>
                    </a:solidFill>
                    <a:sym typeface="Euclid Math Two" panose="02050601010101010101" pitchFamily="18" charset="2"/>
                  </a:rPr>
                  <a:t> </a:t>
                </a:r>
                <a14:m>
                  <m:oMath xmlns:m="http://schemas.openxmlformats.org/officeDocument/2006/math">
                    <m:acc>
                      <m:accPr>
                        <m:chr m:val="̅"/>
                        <m:ctrlPr>
                          <a:rPr lang="en-US" sz="2600" i="1" smtClean="0">
                            <a:solidFill>
                              <a:schemeClr val="tx1"/>
                            </a:solidFill>
                            <a:latin typeface="Cambria Math" panose="02040503050406030204" pitchFamily="18" charset="0"/>
                          </a:rPr>
                        </m:ctrlPr>
                      </m:accPr>
                      <m:e>
                        <m:r>
                          <m:rPr>
                            <m:nor/>
                          </m:rPr>
                          <a:rPr lang="en-US" sz="2600" dirty="0" smtClean="0">
                            <a:solidFill>
                              <a:schemeClr val="tx1"/>
                            </a:solidFill>
                          </a:rPr>
                          <m:t>x</m:t>
                        </m:r>
                      </m:e>
                    </m:acc>
                    <m:r>
                      <a:rPr lang="en-US" sz="2600" b="0" i="0" dirty="0" smtClean="0">
                        <a:solidFill>
                          <a:schemeClr val="tx1"/>
                        </a:solidFill>
                        <a:latin typeface="Cambria Math" panose="02040503050406030204" pitchFamily="18" charset="0"/>
                      </a:rPr>
                      <m:t>+ </m:t>
                    </m:r>
                  </m:oMath>
                </a14:m>
                <a:r>
                  <a:rPr lang="en-US" sz="2600" dirty="0">
                    <a:solidFill>
                      <a:schemeClr val="tx1"/>
                    </a:solidFill>
                    <a:sym typeface="Euclid Math Two" panose="02050601010101010101" pitchFamily="18" charset="2"/>
                  </a:rPr>
                  <a:t>z</a:t>
                </a:r>
                <a:r>
                  <a:rPr lang="en-US" sz="2600" baseline="-25000" dirty="0">
                    <a:solidFill>
                      <a:schemeClr val="tx1"/>
                    </a:solidFill>
                    <a:sym typeface="Symbol" panose="05050102010706020507" pitchFamily="18" charset="2"/>
                  </a:rPr>
                  <a:t> </a:t>
                </a:r>
                <a14:m>
                  <m:oMath xmlns:m="http://schemas.openxmlformats.org/officeDocument/2006/math">
                    <m:f>
                      <m:fPr>
                        <m:ctrlPr>
                          <a:rPr lang="en-US" sz="2600" i="1">
                            <a:solidFill>
                              <a:schemeClr val="tx1"/>
                            </a:solidFill>
                            <a:latin typeface="Cambria Math" panose="02040503050406030204" pitchFamily="18" charset="0"/>
                            <a:sym typeface="Symbol" panose="05050102010706020507" pitchFamily="18" charset="2"/>
                          </a:rPr>
                        </m:ctrlPr>
                      </m:fPr>
                      <m:num>
                        <m:r>
                          <a:rPr lang="en-US" sz="2600" i="1">
                            <a:solidFill>
                              <a:schemeClr val="tx1"/>
                            </a:solidFill>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600" i="1">
                                <a:solidFill>
                                  <a:schemeClr val="tx1"/>
                                </a:solidFill>
                                <a:latin typeface="Cambria Math" panose="02040503050406030204" pitchFamily="18" charset="0"/>
                                <a:sym typeface="Symbol" panose="05050102010706020507" pitchFamily="18" charset="2"/>
                              </a:rPr>
                            </m:ctrlPr>
                          </m:radPr>
                          <m:deg/>
                          <m:e>
                            <m:r>
                              <m:rPr>
                                <m:nor/>
                              </m:rPr>
                              <a:rPr lang="en-US" sz="2600" dirty="0">
                                <a:solidFill>
                                  <a:schemeClr val="tx1"/>
                                </a:solidFill>
                                <a:sym typeface="Symbol" panose="05050102010706020507" pitchFamily="18" charset="2"/>
                              </a:rPr>
                              <m:t>n</m:t>
                            </m:r>
                          </m:e>
                        </m:rad>
                      </m:den>
                    </m:f>
                  </m:oMath>
                </a14:m>
                <a:r>
                  <a:rPr lang="en-US" sz="2600" dirty="0">
                    <a:solidFill>
                      <a:schemeClr val="tx1"/>
                    </a:solidFill>
                    <a:sym typeface="Euclid Math Two" panose="02050601010101010101" pitchFamily="18" charset="2"/>
                  </a:rPr>
                  <a:t> </a:t>
                </a:r>
              </a:p>
              <a:p>
                <a:endParaRPr lang="en-US" dirty="0">
                  <a:solidFill>
                    <a:schemeClr val="tx1"/>
                  </a:solidFill>
                </a:endParaRPr>
              </a:p>
            </p:txBody>
          </p:sp>
        </mc:Choice>
        <mc:Fallback xmlns="">
          <p:sp>
            <p:nvSpPr>
              <p:cNvPr id="10" name="TextBox 9">
                <a:extLst>
                  <a:ext uri="{FF2B5EF4-FFF2-40B4-BE49-F238E27FC236}">
                    <a16:creationId xmlns:a16="http://schemas.microsoft.com/office/drawing/2014/main" id="{61E8F63C-5324-49A4-97F4-D2F2AFE8FE62}"/>
                  </a:ext>
                </a:extLst>
              </p:cNvPr>
              <p:cNvSpPr txBox="1">
                <a:spLocks noRot="1" noChangeAspect="1" noMove="1" noResize="1" noEditPoints="1" noAdjustHandles="1" noChangeArrowheads="1" noChangeShapeType="1" noTextEdit="1"/>
              </p:cNvSpPr>
              <p:nvPr/>
            </p:nvSpPr>
            <p:spPr>
              <a:xfrm>
                <a:off x="6760876" y="4260635"/>
                <a:ext cx="4592924" cy="1473737"/>
              </a:xfrm>
              <a:prstGeom prst="rect">
                <a:avLst/>
              </a:prstGeom>
              <a:blipFill>
                <a:blip r:embed="rId3"/>
                <a:stretch>
                  <a:fillRect l="-2387" t="-2479" r="-26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C6872BF-CCC2-42C8-8D69-23F1DA01D5BB}"/>
              </a:ext>
            </a:extLst>
          </p:cNvPr>
          <p:cNvSpPr txBox="1"/>
          <p:nvPr/>
        </p:nvSpPr>
        <p:spPr>
          <a:xfrm>
            <a:off x="2554255" y="2826955"/>
            <a:ext cx="1539240" cy="646331"/>
          </a:xfrm>
          <a:prstGeom prst="rect">
            <a:avLst/>
          </a:prstGeom>
          <a:solidFill>
            <a:schemeClr val="bg1"/>
          </a:solidFill>
        </p:spPr>
        <p:txBody>
          <a:bodyPr wrap="square" rtlCol="0">
            <a:spAutoFit/>
          </a:bodyPr>
          <a:lstStyle/>
          <a:p>
            <a:r>
              <a:rPr lang="en-US" dirty="0">
                <a:solidFill>
                  <a:srgbClr val="0000FF"/>
                </a:solidFill>
              </a:rPr>
              <a:t>This area equals 1 - </a:t>
            </a:r>
            <a:r>
              <a:rPr lang="en-US" dirty="0">
                <a:solidFill>
                  <a:srgbClr val="0000FF"/>
                </a:solidFill>
                <a:sym typeface="Symbol" panose="05050102010706020507" pitchFamily="18" charset="2"/>
              </a:rPr>
              <a:t></a:t>
            </a:r>
            <a:endParaRPr lang="en-US" dirty="0">
              <a:solidFill>
                <a:srgbClr val="0000FF"/>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96C7BA-6F79-4810-84BB-D0D7BBAF9615}"/>
                  </a:ext>
                </a:extLst>
              </p:cNvPr>
              <p:cNvSpPr txBox="1"/>
              <p:nvPr/>
            </p:nvSpPr>
            <p:spPr>
              <a:xfrm>
                <a:off x="1508303" y="4257602"/>
                <a:ext cx="4554452" cy="1473737"/>
              </a:xfrm>
              <a:prstGeom prst="rect">
                <a:avLst/>
              </a:prstGeom>
              <a:noFill/>
            </p:spPr>
            <p:txBody>
              <a:bodyPr wrap="none" rtlCol="0">
                <a:spAutoFit/>
              </a:bodyPr>
              <a:lstStyle/>
              <a:p>
                <a:r>
                  <a:rPr lang="en-US" dirty="0">
                    <a:solidFill>
                      <a:schemeClr val="tx1"/>
                    </a:solidFill>
                  </a:rPr>
                  <a:t>100(1-</a:t>
                </a:r>
                <a:r>
                  <a:rPr lang="en-US" dirty="0">
                    <a:solidFill>
                      <a:schemeClr val="tx1"/>
                    </a:solidFill>
                    <a:sym typeface="Symbol" panose="05050102010706020507" pitchFamily="18" charset="2"/>
                  </a:rPr>
                  <a:t></a:t>
                </a:r>
                <a:r>
                  <a:rPr lang="en-US" dirty="0">
                    <a:solidFill>
                      <a:schemeClr val="tx1"/>
                    </a:solidFill>
                  </a:rPr>
                  <a:t>)% lower-confidence bound for </a:t>
                </a:r>
                <a:r>
                  <a:rPr lang="en-US" dirty="0">
                    <a:solidFill>
                      <a:schemeClr val="tx1"/>
                    </a:solidFill>
                    <a:sym typeface="Symbol" panose="05050102010706020507" pitchFamily="18" charset="2"/>
                  </a:rPr>
                  <a:t> is</a:t>
                </a:r>
              </a:p>
              <a:p>
                <a:endParaRPr lang="en-US" dirty="0">
                  <a:solidFill>
                    <a:schemeClr val="tx1"/>
                  </a:solidFill>
                  <a:sym typeface="Symbol" panose="05050102010706020507" pitchFamily="18" charset="2"/>
                </a:endParaRPr>
              </a:p>
              <a:p>
                <a14:m>
                  <m:oMath xmlns:m="http://schemas.openxmlformats.org/officeDocument/2006/math">
                    <m:acc>
                      <m:accPr>
                        <m:chr m:val="̅"/>
                        <m:ctrlPr>
                          <a:rPr lang="en-US" sz="2600" i="1" smtClean="0">
                            <a:solidFill>
                              <a:schemeClr val="tx1"/>
                            </a:solidFill>
                            <a:latin typeface="Cambria Math" panose="02040503050406030204" pitchFamily="18" charset="0"/>
                          </a:rPr>
                        </m:ctrlPr>
                      </m:accPr>
                      <m:e>
                        <m:r>
                          <m:rPr>
                            <m:nor/>
                          </m:rPr>
                          <a:rPr lang="en-US" sz="2600" dirty="0" smtClean="0">
                            <a:solidFill>
                              <a:schemeClr val="tx1"/>
                            </a:solidFill>
                          </a:rPr>
                          <m:t>x</m:t>
                        </m:r>
                      </m:e>
                    </m:acc>
                    <m:r>
                      <a:rPr lang="en-US" sz="2600" b="0" i="0" dirty="0" smtClean="0">
                        <a:solidFill>
                          <a:schemeClr val="tx1"/>
                        </a:solidFill>
                        <a:latin typeface="Cambria Math" panose="02040503050406030204" pitchFamily="18" charset="0"/>
                      </a:rPr>
                      <m:t>− </m:t>
                    </m:r>
                  </m:oMath>
                </a14:m>
                <a:r>
                  <a:rPr lang="en-US" sz="2600" dirty="0">
                    <a:solidFill>
                      <a:schemeClr val="tx1"/>
                    </a:solidFill>
                    <a:sym typeface="Euclid Math Two" panose="02050601010101010101" pitchFamily="18" charset="2"/>
                  </a:rPr>
                  <a:t>z</a:t>
                </a:r>
                <a:r>
                  <a:rPr lang="en-US" sz="2600" baseline="-25000" dirty="0">
                    <a:solidFill>
                      <a:schemeClr val="tx1"/>
                    </a:solidFill>
                    <a:sym typeface="Symbol" panose="05050102010706020507" pitchFamily="18" charset="2"/>
                  </a:rPr>
                  <a:t> </a:t>
                </a:r>
                <a14:m>
                  <m:oMath xmlns:m="http://schemas.openxmlformats.org/officeDocument/2006/math">
                    <m:f>
                      <m:fPr>
                        <m:ctrlPr>
                          <a:rPr lang="en-US" sz="2600" i="1">
                            <a:solidFill>
                              <a:schemeClr val="tx1"/>
                            </a:solidFill>
                            <a:latin typeface="Cambria Math" panose="02040503050406030204" pitchFamily="18" charset="0"/>
                            <a:sym typeface="Symbol" panose="05050102010706020507" pitchFamily="18" charset="2"/>
                          </a:rPr>
                        </m:ctrlPr>
                      </m:fPr>
                      <m:num>
                        <m:r>
                          <a:rPr lang="en-US" sz="2600" i="1">
                            <a:solidFill>
                              <a:schemeClr val="tx1"/>
                            </a:solidFill>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600" i="1">
                                <a:solidFill>
                                  <a:schemeClr val="tx1"/>
                                </a:solidFill>
                                <a:latin typeface="Cambria Math" panose="02040503050406030204" pitchFamily="18" charset="0"/>
                                <a:sym typeface="Symbol" panose="05050102010706020507" pitchFamily="18" charset="2"/>
                              </a:rPr>
                            </m:ctrlPr>
                          </m:radPr>
                          <m:deg/>
                          <m:e>
                            <m:r>
                              <m:rPr>
                                <m:nor/>
                              </m:rPr>
                              <a:rPr lang="en-US" sz="2600" dirty="0">
                                <a:solidFill>
                                  <a:schemeClr val="tx1"/>
                                </a:solidFill>
                                <a:sym typeface="Symbol" panose="05050102010706020507" pitchFamily="18" charset="2"/>
                              </a:rPr>
                              <m:t>n</m:t>
                            </m:r>
                          </m:e>
                        </m:rad>
                      </m:den>
                    </m:f>
                    <m:r>
                      <a:rPr lang="en-US" sz="2600" i="1" dirty="0">
                        <a:solidFill>
                          <a:schemeClr val="tx1"/>
                        </a:solidFill>
                        <a:latin typeface="Cambria Math" panose="02040503050406030204" pitchFamily="18" charset="0"/>
                        <a:sym typeface="Symbol" panose="05050102010706020507" pitchFamily="18" charset="2"/>
                      </a:rPr>
                      <m:t> </m:t>
                    </m:r>
                  </m:oMath>
                </a14:m>
                <a:r>
                  <a:rPr lang="en-US" sz="2600" dirty="0">
                    <a:solidFill>
                      <a:schemeClr val="tx1"/>
                    </a:solidFill>
                    <a:sym typeface="Euclid Math Two" panose="02050601010101010101" pitchFamily="18" charset="2"/>
                  </a:rPr>
                  <a:t> </a:t>
                </a:r>
                <a:r>
                  <a:rPr lang="en-US" sz="2600" dirty="0">
                    <a:solidFill>
                      <a:schemeClr val="tx1"/>
                    </a:solidFill>
                    <a:sym typeface="Symbol" panose="05050102010706020507" pitchFamily="18" charset="2"/>
                  </a:rPr>
                  <a:t> </a:t>
                </a:r>
                <a:r>
                  <a:rPr lang="en-US" sz="2600" dirty="0">
                    <a:solidFill>
                      <a:schemeClr val="tx1"/>
                    </a:solidFill>
                    <a:sym typeface="Euclid Math Two" panose="02050601010101010101" pitchFamily="18" charset="2"/>
                  </a:rPr>
                  <a:t> </a:t>
                </a:r>
                <a:r>
                  <a:rPr lang="en-US" sz="2600" dirty="0">
                    <a:solidFill>
                      <a:schemeClr val="tx1"/>
                    </a:solidFill>
                    <a:sym typeface="Symbol" panose="05050102010706020507" pitchFamily="18" charset="2"/>
                  </a:rPr>
                  <a:t></a:t>
                </a:r>
                <a:endParaRPr lang="en-US" sz="2600" dirty="0">
                  <a:solidFill>
                    <a:schemeClr val="tx1"/>
                  </a:solidFill>
                  <a:sym typeface="Euclid Math Two" panose="02050601010101010101" pitchFamily="18" charset="2"/>
                </a:endParaRPr>
              </a:p>
              <a:p>
                <a:endParaRPr lang="en-US" dirty="0">
                  <a:solidFill>
                    <a:schemeClr val="tx1"/>
                  </a:solidFill>
                </a:endParaRPr>
              </a:p>
            </p:txBody>
          </p:sp>
        </mc:Choice>
        <mc:Fallback xmlns="">
          <p:sp>
            <p:nvSpPr>
              <p:cNvPr id="12" name="TextBox 11">
                <a:extLst>
                  <a:ext uri="{FF2B5EF4-FFF2-40B4-BE49-F238E27FC236}">
                    <a16:creationId xmlns:a16="http://schemas.microsoft.com/office/drawing/2014/main" id="{AA96C7BA-6F79-4810-84BB-D0D7BBAF9615}"/>
                  </a:ext>
                </a:extLst>
              </p:cNvPr>
              <p:cNvSpPr txBox="1">
                <a:spLocks noRot="1" noChangeAspect="1" noMove="1" noResize="1" noEditPoints="1" noAdjustHandles="1" noChangeArrowheads="1" noChangeShapeType="1" noTextEdit="1"/>
              </p:cNvSpPr>
              <p:nvPr/>
            </p:nvSpPr>
            <p:spPr>
              <a:xfrm>
                <a:off x="1508303" y="4257602"/>
                <a:ext cx="4554452" cy="1473737"/>
              </a:xfrm>
              <a:prstGeom prst="rect">
                <a:avLst/>
              </a:prstGeom>
              <a:blipFill>
                <a:blip r:embed="rId4"/>
                <a:stretch>
                  <a:fillRect l="-1070" t="-2066" r="-2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F82C7615-F205-4E7D-8CC6-D01994A9AC15}"/>
              </a:ext>
            </a:extLst>
          </p:cNvPr>
          <p:cNvPicPr>
            <a:picLocks noChangeAspect="1"/>
          </p:cNvPicPr>
          <p:nvPr/>
        </p:nvPicPr>
        <p:blipFill>
          <a:blip r:embed="rId5"/>
          <a:stretch>
            <a:fillRect/>
          </a:stretch>
        </p:blipFill>
        <p:spPr>
          <a:xfrm>
            <a:off x="6839552" y="1340586"/>
            <a:ext cx="4238625" cy="2762250"/>
          </a:xfrm>
          <a:prstGeom prst="rect">
            <a:avLst/>
          </a:prstGeom>
        </p:spPr>
      </p:pic>
      <p:sp>
        <p:nvSpPr>
          <p:cNvPr id="15" name="Rectangle 14">
            <a:extLst>
              <a:ext uri="{FF2B5EF4-FFF2-40B4-BE49-F238E27FC236}">
                <a16:creationId xmlns:a16="http://schemas.microsoft.com/office/drawing/2014/main" id="{DCA3E3E5-BECC-42F3-925E-3FEBEB6B2BA0}"/>
              </a:ext>
            </a:extLst>
          </p:cNvPr>
          <p:cNvSpPr/>
          <p:nvPr/>
        </p:nvSpPr>
        <p:spPr>
          <a:xfrm>
            <a:off x="3167361" y="3741008"/>
            <a:ext cx="358140"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21567C-AC40-406B-91E7-DC4FAFF6E03B}"/>
              </a:ext>
            </a:extLst>
          </p:cNvPr>
          <p:cNvSpPr/>
          <p:nvPr/>
        </p:nvSpPr>
        <p:spPr>
          <a:xfrm>
            <a:off x="8779794" y="3741008"/>
            <a:ext cx="358140"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CC4FF8-8461-4971-B22B-DF67EF7ABFE1}"/>
              </a:ext>
            </a:extLst>
          </p:cNvPr>
          <p:cNvSpPr txBox="1"/>
          <p:nvPr/>
        </p:nvSpPr>
        <p:spPr>
          <a:xfrm>
            <a:off x="4891832" y="2313337"/>
            <a:ext cx="2529860" cy="430887"/>
          </a:xfrm>
          <a:prstGeom prst="rect">
            <a:avLst/>
          </a:prstGeom>
          <a:noFill/>
        </p:spPr>
        <p:txBody>
          <a:bodyPr wrap="none" rtlCol="0">
            <a:spAutoFit/>
          </a:bodyPr>
          <a:lstStyle/>
          <a:p>
            <a:r>
              <a:rPr lang="en-US" sz="2200" dirty="0"/>
              <a:t>This area equals </a:t>
            </a:r>
            <a:r>
              <a:rPr lang="en-US" sz="2200" dirty="0">
                <a:sym typeface="Symbol" panose="05050102010706020507" pitchFamily="18" charset="2"/>
              </a:rPr>
              <a:t></a:t>
            </a:r>
            <a:endParaRPr lang="en-US" sz="2200" dirty="0"/>
          </a:p>
        </p:txBody>
      </p:sp>
      <p:sp>
        <p:nvSpPr>
          <p:cNvPr id="18" name="TextBox 17">
            <a:extLst>
              <a:ext uri="{FF2B5EF4-FFF2-40B4-BE49-F238E27FC236}">
                <a16:creationId xmlns:a16="http://schemas.microsoft.com/office/drawing/2014/main" id="{F0BF65CD-82AB-4AA3-9D29-5D5943D3C30B}"/>
              </a:ext>
            </a:extLst>
          </p:cNvPr>
          <p:cNvSpPr txBox="1"/>
          <p:nvPr/>
        </p:nvSpPr>
        <p:spPr>
          <a:xfrm>
            <a:off x="8101615" y="2822123"/>
            <a:ext cx="1539240" cy="646331"/>
          </a:xfrm>
          <a:prstGeom prst="rect">
            <a:avLst/>
          </a:prstGeom>
          <a:solidFill>
            <a:schemeClr val="bg1"/>
          </a:solidFill>
        </p:spPr>
        <p:txBody>
          <a:bodyPr wrap="square" rtlCol="0">
            <a:spAutoFit/>
          </a:bodyPr>
          <a:lstStyle/>
          <a:p>
            <a:r>
              <a:rPr lang="en-US" dirty="0">
                <a:solidFill>
                  <a:srgbClr val="C00000"/>
                </a:solidFill>
              </a:rPr>
              <a:t>This area equals 1 - </a:t>
            </a:r>
            <a:r>
              <a:rPr lang="en-US" dirty="0">
                <a:solidFill>
                  <a:srgbClr val="C00000"/>
                </a:solidFill>
                <a:sym typeface="Symbol" panose="05050102010706020507" pitchFamily="18" charset="2"/>
              </a:rPr>
              <a:t></a:t>
            </a:r>
            <a:endParaRPr lang="en-US" dirty="0">
              <a:solidFill>
                <a:srgbClr val="C00000"/>
              </a:solidFill>
            </a:endParaRPr>
          </a:p>
        </p:txBody>
      </p:sp>
      <p:sp>
        <p:nvSpPr>
          <p:cNvPr id="3" name="Date Placeholder 2"/>
          <p:cNvSpPr>
            <a:spLocks noGrp="1"/>
          </p:cNvSpPr>
          <p:nvPr>
            <p:ph type="dt" sz="half" idx="10"/>
          </p:nvPr>
        </p:nvSpPr>
        <p:spPr/>
        <p:txBody>
          <a:bodyPr/>
          <a:lstStyle/>
          <a:p>
            <a:fld id="{5B693EFF-1331-4211-80CB-AD0FB7EF1C67}" type="datetime1">
              <a:rPr lang="en-US" smtClean="0"/>
              <a:t>28/02/2022</a:t>
            </a:fld>
            <a:endParaRPr lang="en-US"/>
          </a:p>
        </p:txBody>
      </p:sp>
      <p:sp>
        <p:nvSpPr>
          <p:cNvPr id="4" name="Footer Placeholder 3"/>
          <p:cNvSpPr>
            <a:spLocks noGrp="1"/>
          </p:cNvSpPr>
          <p:nvPr>
            <p:ph type="ftr" sz="quarter" idx="11"/>
          </p:nvPr>
        </p:nvSpPr>
        <p:spPr/>
        <p:txBody>
          <a:bodyPr/>
          <a:lstStyle/>
          <a:p>
            <a:r>
              <a:rPr lang="en-US"/>
              <a:t>Chapter 8 - Statistical Intervals for a Single Sample</a:t>
            </a:r>
          </a:p>
        </p:txBody>
      </p:sp>
      <p:sp>
        <p:nvSpPr>
          <p:cNvPr id="5" name="Slide Number Placeholder 4"/>
          <p:cNvSpPr>
            <a:spLocks noGrp="1"/>
          </p:cNvSpPr>
          <p:nvPr>
            <p:ph type="sldNum" sz="quarter" idx="12"/>
          </p:nvPr>
        </p:nvSpPr>
        <p:spPr/>
        <p:txBody>
          <a:bodyPr/>
          <a:lstStyle/>
          <a:p>
            <a:fld id="{9212E362-BD7D-4925-932C-42056A323855}" type="slidenum">
              <a:rPr lang="en-US" smtClean="0"/>
              <a:t>19</a:t>
            </a:fld>
            <a:endParaRPr lang="en-US"/>
          </a:p>
        </p:txBody>
      </p:sp>
    </p:spTree>
    <p:extLst>
      <p:ext uri="{BB962C8B-B14F-4D97-AF65-F5344CB8AC3E}">
        <p14:creationId xmlns:p14="http://schemas.microsoft.com/office/powerpoint/2010/main" val="204554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F775-9931-4A7E-BF31-F728DE443A8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8502CD0-0470-4A0E-B3C9-92961A953474}"/>
              </a:ext>
            </a:extLst>
          </p:cNvPr>
          <p:cNvSpPr>
            <a:spLocks noGrp="1"/>
          </p:cNvSpPr>
          <p:nvPr>
            <p:ph idx="1"/>
          </p:nvPr>
        </p:nvSpPr>
        <p:spPr>
          <a:xfrm>
            <a:off x="838200" y="1416537"/>
            <a:ext cx="10515600" cy="4351338"/>
          </a:xfrm>
        </p:spPr>
        <p:txBody>
          <a:bodyPr>
            <a:normAutofit/>
          </a:bodyPr>
          <a:lstStyle/>
          <a:p>
            <a:r>
              <a:rPr lang="en-US" dirty="0"/>
              <a:t>After careful study of this chapter, you should be able to do the following: </a:t>
            </a:r>
          </a:p>
          <a:p>
            <a:pPr lvl="1"/>
            <a:r>
              <a:rPr lang="en-US" dirty="0"/>
              <a:t>1. Construct </a:t>
            </a:r>
            <a:r>
              <a:rPr lang="en-US" i="1" dirty="0">
                <a:solidFill>
                  <a:srgbClr val="C00000"/>
                </a:solidFill>
              </a:rPr>
              <a:t>confidence intervals </a:t>
            </a:r>
            <a:r>
              <a:rPr lang="en-US" dirty="0"/>
              <a:t>on the mean of a normal distribution, using normal distribution / t distribution method </a:t>
            </a:r>
          </a:p>
          <a:p>
            <a:pPr lvl="1"/>
            <a:r>
              <a:rPr lang="en-US" dirty="0"/>
              <a:t>2. Construct confidence intervals on the variance and standard deviation of a normal distribution </a:t>
            </a:r>
          </a:p>
          <a:p>
            <a:pPr lvl="1"/>
            <a:r>
              <a:rPr lang="en-US" dirty="0"/>
              <a:t>3. Construct confidence intervals on a population proportion </a:t>
            </a:r>
          </a:p>
          <a:p>
            <a:pPr lvl="1"/>
            <a:r>
              <a:rPr lang="en-US" dirty="0"/>
              <a:t>4. Use a general method for constructing an approximate confidence interval on a parameter</a:t>
            </a:r>
          </a:p>
        </p:txBody>
      </p:sp>
      <p:sp>
        <p:nvSpPr>
          <p:cNvPr id="4" name="Date Placeholder 3"/>
          <p:cNvSpPr>
            <a:spLocks noGrp="1"/>
          </p:cNvSpPr>
          <p:nvPr>
            <p:ph type="dt" sz="half" idx="10"/>
          </p:nvPr>
        </p:nvSpPr>
        <p:spPr/>
        <p:txBody>
          <a:bodyPr/>
          <a:lstStyle/>
          <a:p>
            <a:fld id="{E8017E32-6989-4FAF-8CB0-501535AC431D}"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2</a:t>
            </a:fld>
            <a:endParaRPr lang="en-US"/>
          </a:p>
        </p:txBody>
      </p:sp>
    </p:spTree>
    <p:extLst>
      <p:ext uri="{BB962C8B-B14F-4D97-AF65-F5344CB8AC3E}">
        <p14:creationId xmlns:p14="http://schemas.microsoft.com/office/powerpoint/2010/main" val="266669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96E630-0C9E-41C3-9DEA-E9CC32E6CE1D}"/>
              </a:ext>
            </a:extLst>
          </p:cNvPr>
          <p:cNvPicPr>
            <a:picLocks noChangeAspect="1"/>
          </p:cNvPicPr>
          <p:nvPr/>
        </p:nvPicPr>
        <p:blipFill>
          <a:blip r:embed="rId2"/>
          <a:stretch>
            <a:fillRect/>
          </a:stretch>
        </p:blipFill>
        <p:spPr>
          <a:xfrm>
            <a:off x="3940493" y="3707234"/>
            <a:ext cx="7991475" cy="2238375"/>
          </a:xfrm>
          <a:prstGeom prst="rect">
            <a:avLst/>
          </a:prstGeom>
        </p:spPr>
      </p:pic>
      <p:sp>
        <p:nvSpPr>
          <p:cNvPr id="2" name="Title 1">
            <a:extLst>
              <a:ext uri="{FF2B5EF4-FFF2-40B4-BE49-F238E27FC236}">
                <a16:creationId xmlns:a16="http://schemas.microsoft.com/office/drawing/2014/main" id="{EF2C7304-2DDD-432E-9978-AB47F483E0BD}"/>
              </a:ext>
            </a:extLst>
          </p:cNvPr>
          <p:cNvSpPr>
            <a:spLocks noGrp="1"/>
          </p:cNvSpPr>
          <p:nvPr>
            <p:ph type="title"/>
          </p:nvPr>
        </p:nvSpPr>
        <p:spPr/>
        <p:txBody>
          <a:bodyPr/>
          <a:lstStyle/>
          <a:p>
            <a:r>
              <a:rPr lang="en-US" dirty="0"/>
              <a:t>Choice of sample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98A8A3-069A-488E-B796-AC97B4B13C11}"/>
                  </a:ext>
                </a:extLst>
              </p:cNvPr>
              <p:cNvSpPr>
                <a:spLocks noGrp="1"/>
              </p:cNvSpPr>
              <p:nvPr>
                <p:ph idx="1"/>
              </p:nvPr>
            </p:nvSpPr>
            <p:spPr>
              <a:xfrm>
                <a:off x="838200" y="1388685"/>
                <a:ext cx="10515600" cy="4351338"/>
              </a:xfrm>
            </p:spPr>
            <p:txBody>
              <a:bodyPr>
                <a:normAutofit/>
              </a:bodyPr>
              <a:lstStyle/>
              <a:p>
                <a:r>
                  <a:rPr lang="en-US" sz="2800" dirty="0"/>
                  <a:t>From the 100(1 - </a:t>
                </a:r>
                <a:r>
                  <a:rPr lang="en-US" sz="2800" dirty="0">
                    <a:sym typeface="Symbol" panose="05050102010706020507" pitchFamily="18" charset="2"/>
                  </a:rPr>
                  <a:t></a:t>
                </a:r>
                <a:r>
                  <a:rPr lang="en-US" sz="2800" dirty="0"/>
                  <a:t>)% CI</a:t>
                </a:r>
              </a:p>
              <a:p>
                <a:endParaRPr lang="en-US" sz="2800" dirty="0"/>
              </a:p>
              <a:p>
                <a:endParaRPr lang="en-US" sz="2800" dirty="0"/>
              </a:p>
              <a:p>
                <a:r>
                  <a:rPr lang="en-US" sz="2800" dirty="0"/>
                  <a:t>We have E = error = | </a:t>
                </a:r>
                <a14:m>
                  <m:oMath xmlns:m="http://schemas.openxmlformats.org/officeDocument/2006/math">
                    <m:acc>
                      <m:accPr>
                        <m:chr m:val="̅"/>
                        <m:ctrlPr>
                          <a:rPr lang="en-US" sz="2800" i="1" smtClean="0">
                            <a:latin typeface="Cambria Math" panose="02040503050406030204" pitchFamily="18" charset="0"/>
                          </a:rPr>
                        </m:ctrlPr>
                      </m:accPr>
                      <m:e>
                        <m:r>
                          <m:rPr>
                            <m:nor/>
                          </m:rPr>
                          <a:rPr lang="en-US" sz="2800" dirty="0" smtClean="0"/>
                          <m:t>x</m:t>
                        </m:r>
                      </m:e>
                    </m:acc>
                  </m:oMath>
                </a14:m>
                <a:r>
                  <a:rPr lang="en-US" sz="2800" dirty="0"/>
                  <a:t> - </a:t>
                </a:r>
                <a:r>
                  <a:rPr lang="en-US" sz="2800" dirty="0">
                    <a:sym typeface="Symbol" panose="05050102010706020507" pitchFamily="18" charset="2"/>
                  </a:rPr>
                  <a:t> </a:t>
                </a:r>
                <a:r>
                  <a:rPr lang="en-US" sz="2800" dirty="0"/>
                  <a:t>| </a:t>
                </a:r>
                <a:r>
                  <a:rPr lang="en-US" sz="2800" dirty="0">
                    <a:sym typeface="Euclid Math Two" panose="02050601010101010101" pitchFamily="18" charset="2"/>
                  </a:rPr>
                  <a:t> z</a:t>
                </a:r>
                <a:r>
                  <a:rPr lang="en-US" sz="2800" baseline="-25000" dirty="0">
                    <a:sym typeface="Symbol" panose="05050102010706020507" pitchFamily="18" charset="2"/>
                  </a:rPr>
                  <a:t>/2 </a:t>
                </a:r>
                <a14:m>
                  <m:oMath xmlns:m="http://schemas.openxmlformats.org/officeDocument/2006/math">
                    <m:f>
                      <m:fPr>
                        <m:ctrlPr>
                          <a:rPr lang="en-US" sz="2800" i="1" smtClean="0">
                            <a:latin typeface="Cambria Math" panose="02040503050406030204" pitchFamily="18" charset="0"/>
                            <a:sym typeface="Symbol" panose="05050102010706020507" pitchFamily="18" charset="2"/>
                          </a:rPr>
                        </m:ctrlPr>
                      </m:fPr>
                      <m:num>
                        <m:r>
                          <a:rPr lang="en-US" sz="2800" i="1" smtClean="0">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800" i="1" smtClean="0">
                                <a:latin typeface="Cambria Math" panose="02040503050406030204" pitchFamily="18" charset="0"/>
                                <a:sym typeface="Symbol" panose="05050102010706020507" pitchFamily="18" charset="2"/>
                              </a:rPr>
                            </m:ctrlPr>
                          </m:radPr>
                          <m:deg/>
                          <m:e>
                            <m:r>
                              <m:rPr>
                                <m:nor/>
                              </m:rPr>
                              <a:rPr lang="en-US" sz="2800" dirty="0" smtClean="0">
                                <a:sym typeface="Symbol" panose="05050102010706020507" pitchFamily="18" charset="2"/>
                              </a:rPr>
                              <m:t>n</m:t>
                            </m:r>
                          </m:e>
                        </m:rad>
                      </m:den>
                    </m:f>
                  </m:oMath>
                </a14:m>
                <a:endParaRPr lang="en-US" sz="2800" dirty="0">
                  <a:sym typeface="Symbol" panose="05050102010706020507" pitchFamily="18" charset="2"/>
                </a:endParaRPr>
              </a:p>
              <a:p>
                <a:pPr>
                  <a:buFont typeface="Wingdings" panose="05000000000000000000" pitchFamily="2" charset="2"/>
                  <a:buChar char="è"/>
                </a:pPr>
                <a:r>
                  <a:rPr lang="en-US" sz="2800" dirty="0">
                    <a:sym typeface="Symbol" panose="05050102010706020507" pitchFamily="18" charset="2"/>
                  </a:rPr>
                  <a:t> Choose n such that </a:t>
                </a:r>
                <a:r>
                  <a:rPr lang="en-US" sz="2800" dirty="0">
                    <a:solidFill>
                      <a:srgbClr val="0000FF"/>
                    </a:solidFill>
                  </a:rPr>
                  <a:t>E = </a:t>
                </a:r>
                <a:r>
                  <a:rPr lang="en-US" sz="2800" dirty="0">
                    <a:solidFill>
                      <a:srgbClr val="0000FF"/>
                    </a:solidFill>
                    <a:sym typeface="Euclid Math Two" panose="02050601010101010101" pitchFamily="18" charset="2"/>
                  </a:rPr>
                  <a:t>z</a:t>
                </a:r>
                <a:r>
                  <a:rPr lang="en-US" sz="2800" baseline="-25000" dirty="0">
                    <a:solidFill>
                      <a:srgbClr val="0000FF"/>
                    </a:solidFill>
                    <a:sym typeface="Symbol" panose="05050102010706020507" pitchFamily="18" charset="2"/>
                  </a:rPr>
                  <a:t>/2 </a:t>
                </a:r>
                <a14:m>
                  <m:oMath xmlns:m="http://schemas.openxmlformats.org/officeDocument/2006/math">
                    <m:f>
                      <m:fPr>
                        <m:ctrlPr>
                          <a:rPr lang="en-US" sz="2800" i="1" smtClean="0">
                            <a:solidFill>
                              <a:srgbClr val="0000FF"/>
                            </a:solidFill>
                            <a:latin typeface="Cambria Math" panose="02040503050406030204" pitchFamily="18" charset="0"/>
                            <a:sym typeface="Symbol" panose="05050102010706020507" pitchFamily="18" charset="2"/>
                          </a:rPr>
                        </m:ctrlPr>
                      </m:fPr>
                      <m:num>
                        <m:r>
                          <a:rPr lang="en-US" sz="280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𝜎</m:t>
                        </m:r>
                      </m:num>
                      <m:den>
                        <m:rad>
                          <m:radPr>
                            <m:degHide m:val="on"/>
                            <m:ctrlPr>
                              <a:rPr lang="en-US" sz="2800" i="1" smtClean="0">
                                <a:solidFill>
                                  <a:srgbClr val="0000FF"/>
                                </a:solidFill>
                                <a:latin typeface="Cambria Math" panose="02040503050406030204" pitchFamily="18" charset="0"/>
                                <a:sym typeface="Symbol" panose="05050102010706020507" pitchFamily="18" charset="2"/>
                              </a:rPr>
                            </m:ctrlPr>
                          </m:radPr>
                          <m:deg/>
                          <m:e>
                            <m:r>
                              <m:rPr>
                                <m:nor/>
                              </m:rPr>
                              <a:rPr lang="en-US" sz="2800" dirty="0" smtClean="0">
                                <a:solidFill>
                                  <a:srgbClr val="0000FF"/>
                                </a:solidFill>
                                <a:sym typeface="Symbol" panose="05050102010706020507" pitchFamily="18" charset="2"/>
                              </a:rPr>
                              <m:t>n</m:t>
                            </m:r>
                          </m:e>
                        </m:rad>
                      </m:den>
                    </m:f>
                  </m:oMath>
                </a14:m>
                <a:endParaRPr lang="en-US" sz="2800" dirty="0"/>
              </a:p>
              <a:p>
                <a:pPr>
                  <a:buFont typeface="Wingdings" panose="05000000000000000000" pitchFamily="2" charset="2"/>
                  <a:buChar char="è"/>
                </a:pPr>
                <a:endParaRPr lang="en-US" sz="2800" dirty="0"/>
              </a:p>
              <a:p>
                <a:pPr>
                  <a:buFont typeface="Wingdings" panose="05000000000000000000" pitchFamily="2" charset="2"/>
                  <a:buChar char="è"/>
                </a:pPr>
                <a:r>
                  <a:rPr lang="en-US" sz="2800" dirty="0"/>
                  <a:t> </a:t>
                </a:r>
              </a:p>
              <a:p>
                <a:endParaRPr lang="en-US" sz="2800" dirty="0"/>
              </a:p>
            </p:txBody>
          </p:sp>
        </mc:Choice>
        <mc:Fallback xmlns="">
          <p:sp>
            <p:nvSpPr>
              <p:cNvPr id="3" name="Content Placeholder 2">
                <a:extLst>
                  <a:ext uri="{FF2B5EF4-FFF2-40B4-BE49-F238E27FC236}">
                    <a16:creationId xmlns:a16="http://schemas.microsoft.com/office/drawing/2014/main" id="{D898A8A3-069A-488E-B796-AC97B4B13C11}"/>
                  </a:ext>
                </a:extLst>
              </p:cNvPr>
              <p:cNvSpPr>
                <a:spLocks noGrp="1" noRot="1" noChangeAspect="1" noMove="1" noResize="1" noEditPoints="1" noAdjustHandles="1" noChangeArrowheads="1" noChangeShapeType="1" noTextEdit="1"/>
              </p:cNvSpPr>
              <p:nvPr>
                <p:ph idx="1"/>
              </p:nvPr>
            </p:nvSpPr>
            <p:spPr>
              <a:xfrm>
                <a:off x="838200" y="1388685"/>
                <a:ext cx="10515600" cy="4351338"/>
              </a:xfrm>
              <a:blipFill>
                <a:blip r:embed="rId3"/>
                <a:stretch>
                  <a:fillRect l="-1043" t="-25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28977A2-6869-4610-89A4-60F2E9A2A209}"/>
              </a:ext>
            </a:extLst>
          </p:cNvPr>
          <p:cNvPicPr>
            <a:picLocks noChangeAspect="1"/>
          </p:cNvPicPr>
          <p:nvPr/>
        </p:nvPicPr>
        <p:blipFill>
          <a:blip r:embed="rId4"/>
          <a:stretch>
            <a:fillRect/>
          </a:stretch>
        </p:blipFill>
        <p:spPr>
          <a:xfrm>
            <a:off x="3603502" y="1831107"/>
            <a:ext cx="5305035" cy="997528"/>
          </a:xfrm>
          <a:prstGeom prst="rect">
            <a:avLst/>
          </a:prstGeom>
        </p:spPr>
      </p:pic>
      <p:pic>
        <p:nvPicPr>
          <p:cNvPr id="6" name="Picture 5">
            <a:extLst>
              <a:ext uri="{FF2B5EF4-FFF2-40B4-BE49-F238E27FC236}">
                <a16:creationId xmlns:a16="http://schemas.microsoft.com/office/drawing/2014/main" id="{8D086E90-C680-4858-AB30-F53593D8DDCB}"/>
              </a:ext>
            </a:extLst>
          </p:cNvPr>
          <p:cNvPicPr>
            <a:picLocks noChangeAspect="1"/>
          </p:cNvPicPr>
          <p:nvPr/>
        </p:nvPicPr>
        <p:blipFill>
          <a:blip r:embed="rId5"/>
          <a:stretch>
            <a:fillRect/>
          </a:stretch>
        </p:blipFill>
        <p:spPr>
          <a:xfrm>
            <a:off x="1534001" y="4463014"/>
            <a:ext cx="2613661" cy="1069225"/>
          </a:xfrm>
          <a:prstGeom prst="rect">
            <a:avLst/>
          </a:prstGeom>
          <a:ln>
            <a:solidFill>
              <a:srgbClr val="C00000"/>
            </a:solidFill>
          </a:ln>
        </p:spPr>
      </p:pic>
      <p:sp>
        <p:nvSpPr>
          <p:cNvPr id="5" name="Date Placeholder 4"/>
          <p:cNvSpPr>
            <a:spLocks noGrp="1"/>
          </p:cNvSpPr>
          <p:nvPr>
            <p:ph type="dt" sz="half" idx="10"/>
          </p:nvPr>
        </p:nvSpPr>
        <p:spPr/>
        <p:txBody>
          <a:bodyPr/>
          <a:lstStyle/>
          <a:p>
            <a:fld id="{9BC23D81-C4D7-4E77-BD88-5FD61737936A}" type="datetime1">
              <a:rPr lang="en-US" smtClean="0"/>
              <a:t>28/02/2022</a:t>
            </a:fld>
            <a:endParaRPr lang="en-US"/>
          </a:p>
        </p:txBody>
      </p:sp>
      <p:sp>
        <p:nvSpPr>
          <p:cNvPr id="7" name="Footer Placeholder 6"/>
          <p:cNvSpPr>
            <a:spLocks noGrp="1"/>
          </p:cNvSpPr>
          <p:nvPr>
            <p:ph type="ftr" sz="quarter" idx="11"/>
          </p:nvPr>
        </p:nvSpPr>
        <p:spPr/>
        <p:txBody>
          <a:bodyPr/>
          <a:lstStyle/>
          <a:p>
            <a:r>
              <a:rPr lang="en-US"/>
              <a:t>Chapter 8 - Statistical Intervals for a Single Sample</a:t>
            </a:r>
          </a:p>
        </p:txBody>
      </p:sp>
      <p:sp>
        <p:nvSpPr>
          <p:cNvPr id="9" name="Slide Number Placeholder 8"/>
          <p:cNvSpPr>
            <a:spLocks noGrp="1"/>
          </p:cNvSpPr>
          <p:nvPr>
            <p:ph type="sldNum" sz="quarter" idx="12"/>
          </p:nvPr>
        </p:nvSpPr>
        <p:spPr/>
        <p:txBody>
          <a:bodyPr/>
          <a:lstStyle/>
          <a:p>
            <a:fld id="{9212E362-BD7D-4925-932C-42056A323855}" type="slidenum">
              <a:rPr lang="en-US" smtClean="0"/>
              <a:t>20</a:t>
            </a:fld>
            <a:endParaRPr lang="en-US"/>
          </a:p>
        </p:txBody>
      </p:sp>
    </p:spTree>
    <p:extLst>
      <p:ext uri="{BB962C8B-B14F-4D97-AF65-F5344CB8AC3E}">
        <p14:creationId xmlns:p14="http://schemas.microsoft.com/office/powerpoint/2010/main" val="27407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C539-0AFE-40D0-AF21-0C0CE0E2892A}"/>
              </a:ext>
            </a:extLst>
          </p:cNvPr>
          <p:cNvSpPr>
            <a:spLocks noGrp="1"/>
          </p:cNvSpPr>
          <p:nvPr>
            <p:ph type="title"/>
          </p:nvPr>
        </p:nvSpPr>
        <p:spPr/>
        <p:txBody>
          <a:bodyPr/>
          <a:lstStyle/>
          <a:p>
            <a:r>
              <a:rPr lang="en-US" dirty="0"/>
              <a:t>Choice of sample size - </a:t>
            </a:r>
            <a:r>
              <a:rPr lang="en-US" dirty="0">
                <a:solidFill>
                  <a:srgbClr val="CC0000"/>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C9BBCD-1470-4206-90B8-0371B548C7C4}"/>
                  </a:ext>
                </a:extLst>
              </p:cNvPr>
              <p:cNvSpPr>
                <a:spLocks noGrp="1"/>
              </p:cNvSpPr>
              <p:nvPr>
                <p:ph idx="1"/>
              </p:nvPr>
            </p:nvSpPr>
            <p:spPr>
              <a:xfrm>
                <a:off x="838200" y="1428569"/>
                <a:ext cx="10515600" cy="4351338"/>
              </a:xfrm>
            </p:spPr>
            <p:txBody>
              <a:bodyPr>
                <a:normAutofit fontScale="92500" lnSpcReduction="10000"/>
              </a:bodyPr>
              <a:lstStyle/>
              <a:p>
                <a:pPr marL="0" indent="0">
                  <a:buNone/>
                </a:pPr>
                <a:r>
                  <a:rPr lang="en-US" sz="3000" dirty="0">
                    <a:latin typeface="+mj-lt"/>
                  </a:rPr>
                  <a:t>Suppose that we wanted to determine how many specimens must be tested to ensure that the </a:t>
                </a:r>
                <a:r>
                  <a:rPr lang="en-US" sz="3000" dirty="0">
                    <a:solidFill>
                      <a:srgbClr val="0000FF"/>
                    </a:solidFill>
                    <a:latin typeface="+mj-lt"/>
                  </a:rPr>
                  <a:t>95% CI on </a:t>
                </a:r>
                <a:r>
                  <a:rPr lang="en-US" sz="3000" dirty="0">
                    <a:solidFill>
                      <a:srgbClr val="0000FF"/>
                    </a:solidFill>
                    <a:latin typeface="+mj-lt"/>
                    <a:sym typeface="Symbol" panose="05050102010706020507" pitchFamily="18" charset="2"/>
                  </a:rPr>
                  <a:t></a:t>
                </a:r>
                <a:r>
                  <a:rPr lang="en-US" sz="3000" dirty="0">
                    <a:latin typeface="+mj-lt"/>
                  </a:rPr>
                  <a:t> for A238 steel cut at 60°C has </a:t>
                </a:r>
                <a:r>
                  <a:rPr lang="en-US" sz="3000" dirty="0">
                    <a:solidFill>
                      <a:srgbClr val="0000FF"/>
                    </a:solidFill>
                    <a:latin typeface="+mj-lt"/>
                  </a:rPr>
                  <a:t>a length of at most 1.0J</a:t>
                </a:r>
                <a:r>
                  <a:rPr lang="en-US" sz="3000" dirty="0">
                    <a:latin typeface="+mj-lt"/>
                  </a:rPr>
                  <a:t>.</a:t>
                </a:r>
              </a:p>
              <a:p>
                <a:pPr marL="0" indent="0">
                  <a:buNone/>
                </a:pPr>
                <a:r>
                  <a:rPr lang="en-US" sz="2800" dirty="0">
                    <a:latin typeface="+mj-lt"/>
                  </a:rPr>
                  <a:t>-----------------------</a:t>
                </a:r>
              </a:p>
              <a:p>
                <a:pPr marL="0" indent="0">
                  <a:buNone/>
                </a:pPr>
                <a:r>
                  <a:rPr lang="en-US" sz="2800" dirty="0">
                    <a:latin typeface="+mj-lt"/>
                  </a:rPr>
                  <a:t>Since the bound on error in estimation E is one-half of the length of the CI, that is, E </a:t>
                </a:r>
                <a:r>
                  <a:rPr lang="en-US" sz="2800" dirty="0">
                    <a:latin typeface="+mj-lt"/>
                    <a:sym typeface="Euclid Math Two" panose="02050601010101010101" pitchFamily="18" charset="2"/>
                  </a:rPr>
                  <a:t></a:t>
                </a:r>
                <a:r>
                  <a:rPr lang="en-US" sz="2800" dirty="0">
                    <a:latin typeface="+mj-lt"/>
                  </a:rPr>
                  <a:t> ½, to determine n we use n = </a:t>
                </a:r>
                <a:r>
                  <a:rPr lang="en-US" sz="2800" dirty="0">
                    <a:latin typeface="+mj-lt"/>
                    <a:sym typeface="Symbol" panose="05050102010706020507" pitchFamily="18" charset="2"/>
                  </a:rPr>
                  <a:t></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m:rPr>
                                <m:nor/>
                              </m:rPr>
                              <a:rPr lang="en-US" sz="2800" dirty="0" smtClean="0">
                                <a:latin typeface="+mj-lt"/>
                              </a:rPr>
                              <m:t>z</m:t>
                            </m:r>
                            <m:r>
                              <m:rPr>
                                <m:nor/>
                              </m:rPr>
                              <a:rPr lang="en-US" sz="2800" baseline="-25000" dirty="0" smtClean="0">
                                <a:latin typeface="+mj-lt"/>
                                <a:sym typeface="Symbol" panose="05050102010706020507" pitchFamily="18" charset="2"/>
                              </a:rPr>
                              <m:t>/2</m:t>
                            </m:r>
                            <m:r>
                              <a:rPr lang="en-US" sz="2800" i="1" dirty="0" smtClean="0">
                                <a:latin typeface="Cambria Math" panose="02040503050406030204" pitchFamily="18" charset="0"/>
                                <a:sym typeface="Symbol" panose="05050102010706020507" pitchFamily="18" charset="2"/>
                              </a:rPr>
                              <m:t></m:t>
                            </m:r>
                          </m:num>
                          <m:den>
                            <m:r>
                              <a:rPr lang="en-US" sz="2800" b="0" i="1" smtClean="0">
                                <a:latin typeface="Cambria Math" panose="02040503050406030204" pitchFamily="18" charset="0"/>
                              </a:rPr>
                              <m:t>𝐸</m:t>
                            </m:r>
                          </m:den>
                        </m:f>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oMath>
                </a14:m>
                <a:r>
                  <a:rPr lang="en-US" sz="2800" dirty="0">
                    <a:latin typeface="+mj-lt"/>
                    <a:sym typeface="Symbol" panose="05050102010706020507" pitchFamily="18" charset="2"/>
                  </a:rPr>
                  <a:t> </a:t>
                </a:r>
                <a:r>
                  <a:rPr lang="en-US" sz="2800" dirty="0">
                    <a:latin typeface="+mj-lt"/>
                  </a:rPr>
                  <a:t>with E = ½, z</a:t>
                </a:r>
                <a:r>
                  <a:rPr lang="en-US" sz="2800" baseline="-25000" dirty="0">
                    <a:latin typeface="+mj-lt"/>
                    <a:sym typeface="Symbol" panose="05050102010706020507" pitchFamily="18" charset="2"/>
                  </a:rPr>
                  <a:t>/2</a:t>
                </a:r>
                <a:r>
                  <a:rPr lang="en-US" sz="2800" dirty="0">
                    <a:latin typeface="+mj-lt"/>
                    <a:sym typeface="Symbol" panose="05050102010706020507" pitchFamily="18" charset="2"/>
                  </a:rPr>
                  <a:t> = 1.96.</a:t>
                </a:r>
              </a:p>
              <a:p>
                <a:pPr marL="0" indent="0">
                  <a:buNone/>
                </a:pPr>
                <a:endParaRPr lang="en-US" sz="2800" dirty="0">
                  <a:latin typeface="+mj-lt"/>
                  <a:sym typeface="Symbol" panose="05050102010706020507" pitchFamily="18" charset="2"/>
                </a:endParaRPr>
              </a:p>
              <a:p>
                <a:pPr marL="0" indent="0">
                  <a:buNone/>
                </a:pPr>
                <a:endParaRPr lang="en-US" sz="2800" dirty="0">
                  <a:latin typeface="+mj-lt"/>
                  <a:sym typeface="Symbol" panose="05050102010706020507" pitchFamily="18" charset="2"/>
                </a:endParaRPr>
              </a:p>
              <a:p>
                <a:pPr marL="0" indent="0">
                  <a:buNone/>
                </a:pPr>
                <a:r>
                  <a:rPr lang="en-US" sz="2800" dirty="0">
                    <a:latin typeface="+mj-lt"/>
                  </a:rPr>
                  <a:t>The required sample size is 16.</a:t>
                </a:r>
                <a:endParaRPr lang="en-US" sz="2800" baseline="-25000" dirty="0">
                  <a:latin typeface="+mj-lt"/>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DBC9BBCD-1470-4206-90B8-0371B548C7C4}"/>
                  </a:ext>
                </a:extLst>
              </p:cNvPr>
              <p:cNvSpPr>
                <a:spLocks noGrp="1" noRot="1" noChangeAspect="1" noMove="1" noResize="1" noEditPoints="1" noAdjustHandles="1" noChangeArrowheads="1" noChangeShapeType="1" noTextEdit="1"/>
              </p:cNvSpPr>
              <p:nvPr>
                <p:ph idx="1"/>
              </p:nvPr>
            </p:nvSpPr>
            <p:spPr>
              <a:xfrm>
                <a:off x="838200" y="1428569"/>
                <a:ext cx="10515600" cy="4351338"/>
              </a:xfrm>
              <a:blipFill rotWithShape="1">
                <a:blip r:embed="rId2"/>
                <a:stretch>
                  <a:fillRect l="-1217" t="-3361" r="-121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C6E43DA-6D7A-4A9B-95C6-5021E5B0A6D3}"/>
              </a:ext>
            </a:extLst>
          </p:cNvPr>
          <p:cNvPicPr>
            <a:picLocks noChangeAspect="1"/>
          </p:cNvPicPr>
          <p:nvPr/>
        </p:nvPicPr>
        <p:blipFill>
          <a:blip r:embed="rId3"/>
          <a:stretch>
            <a:fillRect/>
          </a:stretch>
        </p:blipFill>
        <p:spPr>
          <a:xfrm>
            <a:off x="4487227" y="4076836"/>
            <a:ext cx="4283154" cy="1035368"/>
          </a:xfrm>
          <a:prstGeom prst="rect">
            <a:avLst/>
          </a:prstGeom>
        </p:spPr>
      </p:pic>
      <p:sp>
        <p:nvSpPr>
          <p:cNvPr id="4" name="Date Placeholder 3"/>
          <p:cNvSpPr>
            <a:spLocks noGrp="1"/>
          </p:cNvSpPr>
          <p:nvPr>
            <p:ph type="dt" sz="half" idx="10"/>
          </p:nvPr>
        </p:nvSpPr>
        <p:spPr/>
        <p:txBody>
          <a:bodyPr/>
          <a:lstStyle/>
          <a:p>
            <a:fld id="{C6BD2935-B4C3-4639-9040-77BD4801475B}"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21</a:t>
            </a:fld>
            <a:endParaRPr lang="en-US"/>
          </a:p>
        </p:txBody>
      </p:sp>
    </p:spTree>
    <p:extLst>
      <p:ext uri="{BB962C8B-B14F-4D97-AF65-F5344CB8AC3E}">
        <p14:creationId xmlns:p14="http://schemas.microsoft.com/office/powerpoint/2010/main" val="249625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C377-D190-4984-B204-33129E3FC07B}"/>
              </a:ext>
            </a:extLst>
          </p:cNvPr>
          <p:cNvSpPr>
            <a:spLocks noGrp="1"/>
          </p:cNvSpPr>
          <p:nvPr>
            <p:ph type="title"/>
          </p:nvPr>
        </p:nvSpPr>
        <p:spPr/>
        <p:txBody>
          <a:bodyPr>
            <a:normAutofit/>
          </a:bodyPr>
          <a:lstStyle/>
          <a:p>
            <a:r>
              <a:rPr lang="en-US" altLang="en-US" sz="4400" dirty="0"/>
              <a:t>Confidence Interval for </a:t>
            </a:r>
            <a:r>
              <a:rPr lang="en-US" altLang="en-US" sz="4400" dirty="0">
                <a:solidFill>
                  <a:srgbClr val="CC0000"/>
                </a:solidFill>
                <a:sym typeface="Symbol" panose="05050102010706020507" pitchFamily="18" charset="2"/>
              </a:rPr>
              <a:t></a:t>
            </a:r>
            <a:r>
              <a:rPr lang="en-US" altLang="en-US" sz="4400" baseline="30000" dirty="0">
                <a:solidFill>
                  <a:srgbClr val="CC0000"/>
                </a:solidFill>
                <a:sym typeface="Symbol" panose="05050102010706020507" pitchFamily="18" charset="2"/>
              </a:rPr>
              <a:t>2</a:t>
            </a:r>
            <a:r>
              <a:rPr lang="en-US" altLang="en-US" sz="4400" dirty="0">
                <a:sym typeface="Symbol" panose="05050102010706020507" pitchFamily="18" charset="2"/>
              </a:rPr>
              <a:t> </a:t>
            </a:r>
            <a:r>
              <a:rPr lang="en-US" altLang="en-US" sz="4400" dirty="0"/>
              <a:t>of a Normal Distribution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493C45-F6E6-4281-82AE-E7458BFBC020}"/>
                  </a:ext>
                </a:extLst>
              </p:cNvPr>
              <p:cNvSpPr>
                <a:spLocks noGrp="1"/>
              </p:cNvSpPr>
              <p:nvPr>
                <p:ph idx="1"/>
              </p:nvPr>
            </p:nvSpPr>
            <p:spPr/>
            <p:txBody>
              <a:bodyPr/>
              <a:lstStyle/>
              <a:p>
                <a:pPr marL="0" indent="0">
                  <a:buNone/>
                </a:pPr>
                <a:r>
                  <a:rPr lang="en-US" dirty="0">
                    <a:solidFill>
                      <a:srgbClr val="CC0000"/>
                    </a:solidFill>
                    <a:sym typeface="Symbol" panose="05050102010706020507" pitchFamily="18" charset="2"/>
                  </a:rPr>
                  <a:t></a:t>
                </a:r>
                <a:r>
                  <a:rPr lang="en-US" baseline="30000" dirty="0">
                    <a:solidFill>
                      <a:srgbClr val="CC0000"/>
                    </a:solidFill>
                  </a:rPr>
                  <a:t>2</a:t>
                </a:r>
                <a:r>
                  <a:rPr lang="en-US" dirty="0">
                    <a:solidFill>
                      <a:srgbClr val="CC0000"/>
                    </a:solidFill>
                  </a:rPr>
                  <a:t> Distribution</a:t>
                </a:r>
                <a:r>
                  <a:rPr lang="en-US" dirty="0"/>
                  <a:t>. Let X</a:t>
                </a:r>
                <a:r>
                  <a:rPr lang="en-US" baseline="-25000" dirty="0"/>
                  <a:t>1</a:t>
                </a:r>
                <a:r>
                  <a:rPr lang="en-US" dirty="0"/>
                  <a:t>, X</a:t>
                </a:r>
                <a:r>
                  <a:rPr lang="en-US" baseline="-25000" dirty="0"/>
                  <a:t>2</a:t>
                </a:r>
                <a:r>
                  <a:rPr lang="en-US" dirty="0"/>
                  <a:t>, … , </a:t>
                </a:r>
                <a:r>
                  <a:rPr lang="en-US" dirty="0" err="1"/>
                  <a:t>X</a:t>
                </a:r>
                <a:r>
                  <a:rPr lang="en-US" baseline="-25000" dirty="0" err="1"/>
                  <a:t>n</a:t>
                </a:r>
                <a:r>
                  <a:rPr lang="en-US" dirty="0"/>
                  <a:t> be a random sample from a normal distribution with mean </a:t>
                </a:r>
                <a:r>
                  <a:rPr lang="en-US" dirty="0">
                    <a:sym typeface="Symbol" panose="05050102010706020507" pitchFamily="18" charset="2"/>
                  </a:rPr>
                  <a:t></a:t>
                </a:r>
                <a:r>
                  <a:rPr lang="en-US" dirty="0"/>
                  <a:t> and variance </a:t>
                </a:r>
                <a:r>
                  <a:rPr lang="en-US" dirty="0">
                    <a:sym typeface="Symbol" panose="05050102010706020507" pitchFamily="18" charset="2"/>
                  </a:rPr>
                  <a:t></a:t>
                </a:r>
                <a:r>
                  <a:rPr lang="en-US" baseline="30000" dirty="0"/>
                  <a:t>2</a:t>
                </a:r>
                <a:r>
                  <a:rPr lang="en-US" dirty="0"/>
                  <a:t>, and let S</a:t>
                </a:r>
                <a:r>
                  <a:rPr lang="en-US" baseline="30000" dirty="0"/>
                  <a:t>2</a:t>
                </a:r>
                <a:r>
                  <a:rPr lang="en-US" dirty="0"/>
                  <a:t> be the sample variance. Then the random variable</a:t>
                </a:r>
              </a:p>
              <a:p>
                <a:pPr marL="0" indent="0" algn="ctr">
                  <a:buNone/>
                </a:pPr>
                <a:r>
                  <a:rPr lang="en-US" sz="3600" dirty="0">
                    <a:solidFill>
                      <a:srgbClr val="0000FF"/>
                    </a:solidFill>
                  </a:rPr>
                  <a:t>X</a:t>
                </a:r>
                <a:r>
                  <a:rPr lang="en-US" sz="3600" baseline="30000" dirty="0">
                    <a:solidFill>
                      <a:srgbClr val="0000FF"/>
                    </a:solidFill>
                  </a:rPr>
                  <a:t>2</a:t>
                </a:r>
                <a:r>
                  <a:rPr lang="en-US" sz="3600" dirty="0">
                    <a:solidFill>
                      <a:srgbClr val="0000FF"/>
                    </a:solidFill>
                  </a:rPr>
                  <a:t> = </a:t>
                </a:r>
                <a14:m>
                  <m:oMath xmlns:m="http://schemas.openxmlformats.org/officeDocument/2006/math">
                    <m:f>
                      <m:fPr>
                        <m:ctrlPr>
                          <a:rPr lang="en-US" sz="3600" i="1" smtClean="0">
                            <a:solidFill>
                              <a:srgbClr val="0000FF"/>
                            </a:solidFill>
                            <a:latin typeface="Cambria Math" panose="02040503050406030204" pitchFamily="18" charset="0"/>
                          </a:rPr>
                        </m:ctrlPr>
                      </m:fPr>
                      <m:num>
                        <m:r>
                          <a:rPr lang="en-US" sz="3600" b="0" i="1" smtClean="0">
                            <a:solidFill>
                              <a:srgbClr val="0000FF"/>
                            </a:solidFill>
                            <a:latin typeface="Cambria Math" panose="02040503050406030204" pitchFamily="18" charset="0"/>
                          </a:rPr>
                          <m:t>(</m:t>
                        </m:r>
                        <m:r>
                          <a:rPr lang="en-US" sz="3600" b="0" i="1" smtClean="0">
                            <a:solidFill>
                              <a:srgbClr val="0000FF"/>
                            </a:solidFill>
                            <a:latin typeface="Cambria Math" panose="02040503050406030204" pitchFamily="18" charset="0"/>
                          </a:rPr>
                          <m:t>𝑛</m:t>
                        </m:r>
                        <m:r>
                          <a:rPr lang="en-US" sz="3600" b="0" i="1" smtClean="0">
                            <a:solidFill>
                              <a:srgbClr val="0000FF"/>
                            </a:solidFill>
                            <a:latin typeface="Cambria Math" panose="02040503050406030204" pitchFamily="18" charset="0"/>
                          </a:rPr>
                          <m:t>−1)</m:t>
                        </m:r>
                        <m:sSup>
                          <m:sSupPr>
                            <m:ctrlPr>
                              <a:rPr lang="en-US" sz="3600" b="0" i="1" smtClean="0">
                                <a:solidFill>
                                  <a:srgbClr val="0000FF"/>
                                </a:solidFill>
                                <a:latin typeface="Cambria Math" panose="02040503050406030204" pitchFamily="18" charset="0"/>
                              </a:rPr>
                            </m:ctrlPr>
                          </m:sSupPr>
                          <m:e>
                            <m:r>
                              <a:rPr lang="en-US" sz="3600" b="0" i="1" smtClean="0">
                                <a:solidFill>
                                  <a:srgbClr val="0000FF"/>
                                </a:solidFill>
                                <a:latin typeface="Cambria Math" panose="02040503050406030204" pitchFamily="18" charset="0"/>
                              </a:rPr>
                              <m:t>𝑆</m:t>
                            </m:r>
                          </m:e>
                          <m:sup>
                            <m:r>
                              <a:rPr lang="en-US" sz="3600" b="0" i="1" smtClean="0">
                                <a:solidFill>
                                  <a:srgbClr val="0000FF"/>
                                </a:solidFill>
                                <a:latin typeface="Cambria Math" panose="02040503050406030204" pitchFamily="18" charset="0"/>
                              </a:rPr>
                              <m:t>2</m:t>
                            </m:r>
                          </m:sup>
                        </m:sSup>
                      </m:num>
                      <m:den>
                        <m:sSup>
                          <m:sSupPr>
                            <m:ctrlPr>
                              <a:rPr lang="en-US" sz="3600" i="1" smtClean="0">
                                <a:solidFill>
                                  <a:srgbClr val="0000FF"/>
                                </a:solidFill>
                                <a:latin typeface="Cambria Math" panose="02040503050406030204" pitchFamily="18" charset="0"/>
                              </a:rPr>
                            </m:ctrlPr>
                          </m:sSupPr>
                          <m:e>
                            <m:r>
                              <a:rPr lang="en-US" sz="3600" i="1" smtClean="0">
                                <a:solidFill>
                                  <a:srgbClr val="0000FF"/>
                                </a:solidFill>
                                <a:latin typeface="Cambria Math" panose="02040503050406030204" pitchFamily="18" charset="0"/>
                                <a:ea typeface="Cambria Math" panose="02040503050406030204" pitchFamily="18" charset="0"/>
                              </a:rPr>
                              <m:t>𝜎</m:t>
                            </m:r>
                          </m:e>
                          <m:sup>
                            <m:r>
                              <a:rPr lang="en-US" sz="3600" b="0" i="1" smtClean="0">
                                <a:solidFill>
                                  <a:srgbClr val="0000FF"/>
                                </a:solidFill>
                                <a:latin typeface="Cambria Math" panose="02040503050406030204" pitchFamily="18" charset="0"/>
                              </a:rPr>
                              <m:t>2</m:t>
                            </m:r>
                          </m:sup>
                        </m:sSup>
                      </m:den>
                    </m:f>
                  </m:oMath>
                </a14:m>
                <a:endParaRPr lang="en-US" sz="3600" dirty="0"/>
              </a:p>
              <a:p>
                <a:pPr marL="0" indent="0">
                  <a:buNone/>
                </a:pPr>
                <a:r>
                  <a:rPr lang="en-US" dirty="0"/>
                  <a:t>has a chi-square (</a:t>
                </a:r>
                <a:r>
                  <a:rPr lang="en-US" dirty="0">
                    <a:solidFill>
                      <a:srgbClr val="CC0000"/>
                    </a:solidFill>
                    <a:sym typeface="Symbol" panose="05050102010706020507" pitchFamily="18" charset="2"/>
                  </a:rPr>
                  <a:t></a:t>
                </a:r>
                <a:r>
                  <a:rPr lang="en-US" baseline="30000" dirty="0">
                    <a:solidFill>
                      <a:srgbClr val="CC0000"/>
                    </a:solidFill>
                  </a:rPr>
                  <a:t>2</a:t>
                </a:r>
                <a:r>
                  <a:rPr lang="en-US" dirty="0"/>
                  <a:t>) distribution with n - 1 degrees of freedom.</a:t>
                </a:r>
              </a:p>
            </p:txBody>
          </p:sp>
        </mc:Choice>
        <mc:Fallback xmlns="">
          <p:sp>
            <p:nvSpPr>
              <p:cNvPr id="3" name="Content Placeholder 2">
                <a:extLst>
                  <a:ext uri="{FF2B5EF4-FFF2-40B4-BE49-F238E27FC236}">
                    <a16:creationId xmlns:a16="http://schemas.microsoft.com/office/drawing/2014/main" id="{89493C45-F6E6-4281-82AE-E7458BFBC020}"/>
                  </a:ext>
                </a:extLst>
              </p:cNvPr>
              <p:cNvSpPr>
                <a:spLocks noGrp="1" noRot="1" noChangeAspect="1" noMove="1" noResize="1" noEditPoints="1" noAdjustHandles="1" noChangeArrowheads="1" noChangeShapeType="1" noTextEdit="1"/>
              </p:cNvSpPr>
              <p:nvPr>
                <p:ph idx="1"/>
              </p:nvPr>
            </p:nvSpPr>
            <p:spPr>
              <a:blipFill>
                <a:blip r:embed="rId2"/>
                <a:stretch>
                  <a:fillRect l="-1507" t="-29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4D0838F-6FF3-420A-A144-80F98132057E}"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22</a:t>
            </a:fld>
            <a:endParaRPr lang="en-US"/>
          </a:p>
        </p:txBody>
      </p:sp>
    </p:spTree>
    <p:extLst>
      <p:ext uri="{BB962C8B-B14F-4D97-AF65-F5344CB8AC3E}">
        <p14:creationId xmlns:p14="http://schemas.microsoft.com/office/powerpoint/2010/main" val="2096999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676-0403-46F2-B536-C3170DC81DD5}"/>
              </a:ext>
            </a:extLst>
          </p:cNvPr>
          <p:cNvSpPr>
            <a:spLocks noGrp="1"/>
          </p:cNvSpPr>
          <p:nvPr>
            <p:ph type="title"/>
          </p:nvPr>
        </p:nvSpPr>
        <p:spPr/>
        <p:txBody>
          <a:bodyPr/>
          <a:lstStyle/>
          <a:p>
            <a:r>
              <a:rPr lang="en-US" sz="4400" dirty="0">
                <a:solidFill>
                  <a:srgbClr val="CC0000"/>
                </a:solidFill>
                <a:sym typeface="Symbol" panose="05050102010706020507" pitchFamily="18" charset="2"/>
              </a:rPr>
              <a:t></a:t>
            </a:r>
            <a:r>
              <a:rPr lang="en-US" sz="4400" baseline="30000" dirty="0">
                <a:solidFill>
                  <a:srgbClr val="CC0000"/>
                </a:solidFill>
              </a:rPr>
              <a:t>2</a:t>
            </a:r>
            <a:r>
              <a:rPr lang="en-US" sz="4400" dirty="0"/>
              <a:t> distributions</a:t>
            </a:r>
            <a:endParaRPr lang="en-US" dirty="0"/>
          </a:p>
        </p:txBody>
      </p:sp>
      <p:pic>
        <p:nvPicPr>
          <p:cNvPr id="5" name="Picture 4">
            <a:extLst>
              <a:ext uri="{FF2B5EF4-FFF2-40B4-BE49-F238E27FC236}">
                <a16:creationId xmlns:a16="http://schemas.microsoft.com/office/drawing/2014/main" id="{A3C3A17F-46E5-4BDD-B9B4-EAF089BDB3DA}"/>
              </a:ext>
            </a:extLst>
          </p:cNvPr>
          <p:cNvPicPr>
            <a:picLocks noChangeAspect="1"/>
          </p:cNvPicPr>
          <p:nvPr/>
        </p:nvPicPr>
        <p:blipFill>
          <a:blip r:embed="rId2"/>
          <a:stretch>
            <a:fillRect/>
          </a:stretch>
        </p:blipFill>
        <p:spPr>
          <a:xfrm>
            <a:off x="4486275" y="1187767"/>
            <a:ext cx="4572000" cy="5190953"/>
          </a:xfrm>
          <a:prstGeom prst="rect">
            <a:avLst/>
          </a:prstGeom>
        </p:spPr>
      </p:pic>
      <p:pic>
        <p:nvPicPr>
          <p:cNvPr id="7" name="Picture 6">
            <a:extLst>
              <a:ext uri="{FF2B5EF4-FFF2-40B4-BE49-F238E27FC236}">
                <a16:creationId xmlns:a16="http://schemas.microsoft.com/office/drawing/2014/main" id="{1A63DC28-5C13-445A-8C56-C13CB579DDF6}"/>
              </a:ext>
            </a:extLst>
          </p:cNvPr>
          <p:cNvPicPr>
            <a:picLocks noChangeAspect="1"/>
          </p:cNvPicPr>
          <p:nvPr/>
        </p:nvPicPr>
        <p:blipFill>
          <a:blip r:embed="rId3"/>
          <a:stretch>
            <a:fillRect/>
          </a:stretch>
        </p:blipFill>
        <p:spPr>
          <a:xfrm>
            <a:off x="5842635" y="1623868"/>
            <a:ext cx="4895850" cy="1123950"/>
          </a:xfrm>
          <a:prstGeom prst="rect">
            <a:avLst/>
          </a:prstGeom>
        </p:spPr>
      </p:pic>
      <p:sp>
        <p:nvSpPr>
          <p:cNvPr id="8" name="TextBox 7">
            <a:extLst>
              <a:ext uri="{FF2B5EF4-FFF2-40B4-BE49-F238E27FC236}">
                <a16:creationId xmlns:a16="http://schemas.microsoft.com/office/drawing/2014/main" id="{B0836AE2-103C-4229-B86D-981063EDEA4E}"/>
              </a:ext>
            </a:extLst>
          </p:cNvPr>
          <p:cNvSpPr txBox="1"/>
          <p:nvPr/>
        </p:nvSpPr>
        <p:spPr>
          <a:xfrm>
            <a:off x="2515553" y="4217441"/>
            <a:ext cx="2295525" cy="1508105"/>
          </a:xfrm>
          <a:prstGeom prst="rect">
            <a:avLst/>
          </a:prstGeom>
          <a:noFill/>
        </p:spPr>
        <p:txBody>
          <a:bodyPr wrap="square" rtlCol="0">
            <a:spAutoFit/>
          </a:bodyPr>
          <a:lstStyle/>
          <a:p>
            <a:r>
              <a:rPr lang="en-US" sz="2200" dirty="0"/>
              <a:t>Pdf of several </a:t>
            </a:r>
            <a:r>
              <a:rPr lang="en-US" sz="2200" dirty="0">
                <a:solidFill>
                  <a:srgbClr val="CC0000"/>
                </a:solidFill>
                <a:sym typeface="Symbol" panose="05050102010706020507" pitchFamily="18" charset="2"/>
              </a:rPr>
              <a:t></a:t>
            </a:r>
            <a:r>
              <a:rPr lang="en-US" sz="2200" baseline="30000" dirty="0">
                <a:solidFill>
                  <a:srgbClr val="CC0000"/>
                </a:solidFill>
              </a:rPr>
              <a:t>2</a:t>
            </a:r>
            <a:r>
              <a:rPr lang="en-US" sz="2200" dirty="0"/>
              <a:t> distributions.</a:t>
            </a:r>
          </a:p>
          <a:p>
            <a:r>
              <a:rPr lang="en-US" sz="2400" dirty="0">
                <a:sym typeface="Wingdings" panose="05000000000000000000" pitchFamily="2" charset="2"/>
              </a:rPr>
              <a:t> </a:t>
            </a:r>
            <a:r>
              <a:rPr lang="en-US" sz="2400" dirty="0">
                <a:solidFill>
                  <a:srgbClr val="CC0000"/>
                </a:solidFill>
              </a:rPr>
              <a:t>skewed</a:t>
            </a:r>
            <a:r>
              <a:rPr lang="en-US" sz="2400" dirty="0"/>
              <a:t> to the right</a:t>
            </a:r>
            <a:endParaRPr lang="en-US" sz="2200" dirty="0"/>
          </a:p>
        </p:txBody>
      </p:sp>
      <p:sp>
        <p:nvSpPr>
          <p:cNvPr id="9" name="TextBox 8">
            <a:extLst>
              <a:ext uri="{FF2B5EF4-FFF2-40B4-BE49-F238E27FC236}">
                <a16:creationId xmlns:a16="http://schemas.microsoft.com/office/drawing/2014/main" id="{7212C44E-6D0C-44EC-9CFC-B72C2DE589E9}"/>
              </a:ext>
            </a:extLst>
          </p:cNvPr>
          <p:cNvSpPr txBox="1"/>
          <p:nvPr/>
        </p:nvSpPr>
        <p:spPr>
          <a:xfrm>
            <a:off x="6772276" y="3694684"/>
            <a:ext cx="2286000" cy="830997"/>
          </a:xfrm>
          <a:prstGeom prst="rect">
            <a:avLst/>
          </a:prstGeom>
          <a:solidFill>
            <a:schemeClr val="accent6">
              <a:lumMod val="20000"/>
              <a:lumOff val="80000"/>
            </a:schemeClr>
          </a:solidFill>
          <a:ln>
            <a:solidFill>
              <a:srgbClr val="CC0000"/>
            </a:solidFill>
          </a:ln>
        </p:spPr>
        <p:txBody>
          <a:bodyPr wrap="square" rtlCol="0">
            <a:spAutoFit/>
          </a:bodyPr>
          <a:lstStyle/>
          <a:p>
            <a:r>
              <a:rPr lang="en-US" sz="2400" dirty="0"/>
              <a:t>mean = k</a:t>
            </a:r>
          </a:p>
          <a:p>
            <a:r>
              <a:rPr lang="en-US" sz="2400" dirty="0"/>
              <a:t>variance = 2k</a:t>
            </a:r>
          </a:p>
        </p:txBody>
      </p:sp>
      <p:sp>
        <p:nvSpPr>
          <p:cNvPr id="3" name="Date Placeholder 2"/>
          <p:cNvSpPr>
            <a:spLocks noGrp="1"/>
          </p:cNvSpPr>
          <p:nvPr>
            <p:ph type="dt" sz="half" idx="10"/>
          </p:nvPr>
        </p:nvSpPr>
        <p:spPr/>
        <p:txBody>
          <a:bodyPr/>
          <a:lstStyle/>
          <a:p>
            <a:fld id="{DB0905CE-AC48-4C31-A7C1-E9BE6D1D6F44}" type="datetime1">
              <a:rPr lang="en-US" smtClean="0"/>
              <a:t>28/02/2022</a:t>
            </a:fld>
            <a:endParaRPr lang="en-US"/>
          </a:p>
        </p:txBody>
      </p:sp>
      <p:sp>
        <p:nvSpPr>
          <p:cNvPr id="4" name="Footer Placeholder 3"/>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23</a:t>
            </a:fld>
            <a:endParaRPr lang="en-US"/>
          </a:p>
        </p:txBody>
      </p:sp>
    </p:spTree>
    <p:extLst>
      <p:ext uri="{BB962C8B-B14F-4D97-AF65-F5344CB8AC3E}">
        <p14:creationId xmlns:p14="http://schemas.microsoft.com/office/powerpoint/2010/main" val="208972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4874-632E-4610-B06C-438BF6C9F2EE}"/>
              </a:ext>
            </a:extLst>
          </p:cNvPr>
          <p:cNvSpPr>
            <a:spLocks noGrp="1"/>
          </p:cNvSpPr>
          <p:nvPr>
            <p:ph type="title"/>
          </p:nvPr>
        </p:nvSpPr>
        <p:spPr/>
        <p:txBody>
          <a:bodyPr/>
          <a:lstStyle/>
          <a:p>
            <a:r>
              <a:rPr lang="en-US" sz="4400" dirty="0"/>
              <a:t>Percentage point of the </a:t>
            </a:r>
            <a:r>
              <a:rPr lang="en-US" sz="4400" dirty="0">
                <a:solidFill>
                  <a:srgbClr val="CC0000"/>
                </a:solidFill>
                <a:sym typeface="Symbol" panose="05050102010706020507" pitchFamily="18" charset="2"/>
              </a:rPr>
              <a:t></a:t>
            </a:r>
            <a:r>
              <a:rPr lang="en-US" sz="4400" baseline="30000" dirty="0">
                <a:solidFill>
                  <a:srgbClr val="CC0000"/>
                </a:solidFill>
              </a:rPr>
              <a:t>2</a:t>
            </a:r>
            <a:r>
              <a:rPr lang="en-US" sz="4400" dirty="0"/>
              <a:t> distribution. </a:t>
            </a:r>
            <a:endParaRPr lang="en-US" dirty="0"/>
          </a:p>
        </p:txBody>
      </p:sp>
      <p:pic>
        <p:nvPicPr>
          <p:cNvPr id="5" name="Picture 4">
            <a:extLst>
              <a:ext uri="{FF2B5EF4-FFF2-40B4-BE49-F238E27FC236}">
                <a16:creationId xmlns:a16="http://schemas.microsoft.com/office/drawing/2014/main" id="{37C12281-AE4C-4BC5-867A-B5DB8C73B6A8}"/>
              </a:ext>
            </a:extLst>
          </p:cNvPr>
          <p:cNvPicPr>
            <a:picLocks noChangeAspect="1"/>
          </p:cNvPicPr>
          <p:nvPr/>
        </p:nvPicPr>
        <p:blipFill>
          <a:blip r:embed="rId2"/>
          <a:stretch>
            <a:fillRect/>
          </a:stretch>
        </p:blipFill>
        <p:spPr>
          <a:xfrm>
            <a:off x="1195387" y="1534824"/>
            <a:ext cx="9801225" cy="2819400"/>
          </a:xfrm>
          <a:prstGeom prst="rect">
            <a:avLst/>
          </a:prstGeom>
        </p:spPr>
      </p:pic>
      <p:sp>
        <p:nvSpPr>
          <p:cNvPr id="6" name="TextBox 5">
            <a:extLst>
              <a:ext uri="{FF2B5EF4-FFF2-40B4-BE49-F238E27FC236}">
                <a16:creationId xmlns:a16="http://schemas.microsoft.com/office/drawing/2014/main" id="{44A4E4C0-FF81-471B-A0B6-4054697EC9CD}"/>
              </a:ext>
            </a:extLst>
          </p:cNvPr>
          <p:cNvSpPr txBox="1"/>
          <p:nvPr/>
        </p:nvSpPr>
        <p:spPr>
          <a:xfrm>
            <a:off x="1669732" y="4495800"/>
            <a:ext cx="9684068" cy="1107996"/>
          </a:xfrm>
          <a:prstGeom prst="rect">
            <a:avLst/>
          </a:prstGeom>
          <a:solidFill>
            <a:schemeClr val="accent6">
              <a:lumMod val="20000"/>
              <a:lumOff val="80000"/>
            </a:schemeClr>
          </a:solidFill>
          <a:ln>
            <a:solidFill>
              <a:srgbClr val="CC0000"/>
            </a:solidFill>
          </a:ln>
        </p:spPr>
        <p:txBody>
          <a:bodyPr wrap="square" rtlCol="0">
            <a:spAutoFit/>
          </a:bodyPr>
          <a:lstStyle/>
          <a:p>
            <a:pPr marL="457200" indent="-457200">
              <a:buAutoNum type="alphaLcParenBoth"/>
            </a:pPr>
            <a:r>
              <a:rPr lang="en-US" sz="2200" dirty="0"/>
              <a:t>The percentage point </a:t>
            </a:r>
            <a:r>
              <a:rPr lang="en-US" sz="2200" dirty="0">
                <a:solidFill>
                  <a:srgbClr val="CC0000"/>
                </a:solidFill>
                <a:sym typeface="Symbol" panose="05050102010706020507" pitchFamily="18" charset="2"/>
              </a:rPr>
              <a:t></a:t>
            </a:r>
            <a:r>
              <a:rPr lang="en-US" sz="2200" baseline="30000" dirty="0">
                <a:solidFill>
                  <a:srgbClr val="CC0000"/>
                </a:solidFill>
              </a:rPr>
              <a:t>2</a:t>
            </a:r>
            <a:r>
              <a:rPr lang="en-US" sz="2200" baseline="-25000" dirty="0">
                <a:sym typeface="Symbol" panose="05050102010706020507" pitchFamily="18" charset="2"/>
              </a:rPr>
              <a:t></a:t>
            </a:r>
            <a:r>
              <a:rPr lang="en-US" sz="2200" baseline="-25000" dirty="0"/>
              <a:t>,k</a:t>
            </a:r>
            <a:r>
              <a:rPr lang="en-US" sz="2200" dirty="0"/>
              <a:t>. </a:t>
            </a:r>
          </a:p>
          <a:p>
            <a:pPr marL="457200" indent="-457200">
              <a:buAutoNum type="alphaLcParenBoth"/>
            </a:pPr>
            <a:r>
              <a:rPr lang="en-US" sz="2200" dirty="0"/>
              <a:t>The upper percentage point </a:t>
            </a:r>
            <a:r>
              <a:rPr lang="en-US" sz="2200" dirty="0">
                <a:solidFill>
                  <a:srgbClr val="CC0000"/>
                </a:solidFill>
                <a:sym typeface="Symbol" panose="05050102010706020507" pitchFamily="18" charset="2"/>
              </a:rPr>
              <a:t></a:t>
            </a:r>
            <a:r>
              <a:rPr lang="en-US" sz="2200" baseline="30000" dirty="0">
                <a:solidFill>
                  <a:srgbClr val="CC0000"/>
                </a:solidFill>
              </a:rPr>
              <a:t>2</a:t>
            </a:r>
            <a:r>
              <a:rPr lang="en-US" sz="2200" baseline="-25000" dirty="0"/>
              <a:t>0.05,10</a:t>
            </a:r>
            <a:r>
              <a:rPr lang="en-US" sz="2200" dirty="0"/>
              <a:t>  = 18.31 and the lower percentage point </a:t>
            </a:r>
            <a:r>
              <a:rPr lang="en-US" sz="2200" dirty="0">
                <a:solidFill>
                  <a:srgbClr val="CC0000"/>
                </a:solidFill>
                <a:sym typeface="Symbol" panose="05050102010706020507" pitchFamily="18" charset="2"/>
              </a:rPr>
              <a:t></a:t>
            </a:r>
            <a:r>
              <a:rPr lang="en-US" sz="2200" baseline="30000" dirty="0">
                <a:solidFill>
                  <a:srgbClr val="CC0000"/>
                </a:solidFill>
              </a:rPr>
              <a:t>2</a:t>
            </a:r>
            <a:r>
              <a:rPr lang="en-US" sz="2200" baseline="-25000" dirty="0"/>
              <a:t>0.95,10</a:t>
            </a:r>
            <a:r>
              <a:rPr lang="en-US" sz="2200" dirty="0"/>
              <a:t> = 3.94</a:t>
            </a:r>
          </a:p>
        </p:txBody>
      </p:sp>
      <p:sp>
        <p:nvSpPr>
          <p:cNvPr id="3" name="Date Placeholder 2"/>
          <p:cNvSpPr>
            <a:spLocks noGrp="1"/>
          </p:cNvSpPr>
          <p:nvPr>
            <p:ph type="dt" sz="half" idx="10"/>
          </p:nvPr>
        </p:nvSpPr>
        <p:spPr/>
        <p:txBody>
          <a:bodyPr/>
          <a:lstStyle/>
          <a:p>
            <a:fld id="{98184BF9-F40F-4DE6-9A4F-BBFDDFF43AE0}" type="datetime1">
              <a:rPr lang="en-US" smtClean="0"/>
              <a:t>28/02/2022</a:t>
            </a:fld>
            <a:endParaRPr lang="en-US"/>
          </a:p>
        </p:txBody>
      </p:sp>
      <p:sp>
        <p:nvSpPr>
          <p:cNvPr id="4" name="Footer Placeholder 3"/>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24</a:t>
            </a:fld>
            <a:endParaRPr lang="en-US"/>
          </a:p>
        </p:txBody>
      </p:sp>
    </p:spTree>
    <p:extLst>
      <p:ext uri="{BB962C8B-B14F-4D97-AF65-F5344CB8AC3E}">
        <p14:creationId xmlns:p14="http://schemas.microsoft.com/office/powerpoint/2010/main" val="254531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8C12-933E-4D36-AE0D-22F22C402CD9}"/>
              </a:ext>
            </a:extLst>
          </p:cNvPr>
          <p:cNvSpPr>
            <a:spLocks noGrp="1"/>
          </p:cNvSpPr>
          <p:nvPr>
            <p:ph type="title"/>
          </p:nvPr>
        </p:nvSpPr>
        <p:spPr/>
        <p:txBody>
          <a:bodyPr/>
          <a:lstStyle/>
          <a:p>
            <a:r>
              <a:rPr lang="en-US" dirty="0"/>
              <a:t>Confidence Interval on the Variance </a:t>
            </a:r>
            <a:r>
              <a:rPr lang="en-US" dirty="0">
                <a:solidFill>
                  <a:srgbClr val="CC0000"/>
                </a:solidFill>
                <a:sym typeface="Symbol" panose="05050102010706020507" pitchFamily="18" charset="2"/>
              </a:rPr>
              <a:t></a:t>
            </a:r>
            <a:r>
              <a:rPr lang="en-US" baseline="30000" dirty="0">
                <a:solidFill>
                  <a:srgbClr val="CC0000"/>
                </a:solidFill>
                <a:sym typeface="Symbol" panose="05050102010706020507" pitchFamily="18" charset="2"/>
              </a:rPr>
              <a:t>2</a:t>
            </a:r>
            <a:endParaRPr lang="en-US" baseline="30000" dirty="0">
              <a:solidFill>
                <a:srgbClr val="CC0000"/>
              </a:solidFill>
            </a:endParaRPr>
          </a:p>
        </p:txBody>
      </p:sp>
      <p:pic>
        <p:nvPicPr>
          <p:cNvPr id="5" name="Picture 4">
            <a:extLst>
              <a:ext uri="{FF2B5EF4-FFF2-40B4-BE49-F238E27FC236}">
                <a16:creationId xmlns:a16="http://schemas.microsoft.com/office/drawing/2014/main" id="{503922C7-F847-4735-8553-8AAD94F2F3EC}"/>
              </a:ext>
            </a:extLst>
          </p:cNvPr>
          <p:cNvPicPr>
            <a:picLocks noChangeAspect="1"/>
          </p:cNvPicPr>
          <p:nvPr/>
        </p:nvPicPr>
        <p:blipFill>
          <a:blip r:embed="rId2"/>
          <a:stretch>
            <a:fillRect/>
          </a:stretch>
        </p:blipFill>
        <p:spPr>
          <a:xfrm>
            <a:off x="2004093" y="2020045"/>
            <a:ext cx="2875293" cy="1090628"/>
          </a:xfrm>
          <a:prstGeom prst="rect">
            <a:avLst/>
          </a:prstGeom>
        </p:spPr>
      </p:pic>
      <p:pic>
        <p:nvPicPr>
          <p:cNvPr id="9" name="Picture 8">
            <a:extLst>
              <a:ext uri="{FF2B5EF4-FFF2-40B4-BE49-F238E27FC236}">
                <a16:creationId xmlns:a16="http://schemas.microsoft.com/office/drawing/2014/main" id="{249A32F2-0BF0-4C41-B292-AB4578EB6DBA}"/>
              </a:ext>
            </a:extLst>
          </p:cNvPr>
          <p:cNvPicPr>
            <a:picLocks noChangeAspect="1"/>
          </p:cNvPicPr>
          <p:nvPr/>
        </p:nvPicPr>
        <p:blipFill>
          <a:blip r:embed="rId3"/>
          <a:stretch>
            <a:fillRect/>
          </a:stretch>
        </p:blipFill>
        <p:spPr>
          <a:xfrm>
            <a:off x="517449" y="2976665"/>
            <a:ext cx="6542660" cy="1417577"/>
          </a:xfrm>
          <a:prstGeom prst="rect">
            <a:avLst/>
          </a:prstGeom>
        </p:spPr>
      </p:pic>
      <p:pic>
        <p:nvPicPr>
          <p:cNvPr id="11" name="Picture 10">
            <a:extLst>
              <a:ext uri="{FF2B5EF4-FFF2-40B4-BE49-F238E27FC236}">
                <a16:creationId xmlns:a16="http://schemas.microsoft.com/office/drawing/2014/main" id="{748AB547-B504-42C4-A8F5-0C7110C89DA1}"/>
              </a:ext>
            </a:extLst>
          </p:cNvPr>
          <p:cNvPicPr>
            <a:picLocks noChangeAspect="1"/>
          </p:cNvPicPr>
          <p:nvPr/>
        </p:nvPicPr>
        <p:blipFill>
          <a:blip r:embed="rId4"/>
          <a:stretch>
            <a:fillRect/>
          </a:stretch>
        </p:blipFill>
        <p:spPr>
          <a:xfrm>
            <a:off x="517449" y="4238050"/>
            <a:ext cx="5973212" cy="1267998"/>
          </a:xfrm>
          <a:prstGeom prst="rect">
            <a:avLst/>
          </a:prstGeom>
        </p:spPr>
      </p:pic>
      <p:grpSp>
        <p:nvGrpSpPr>
          <p:cNvPr id="15" name="Group 14">
            <a:extLst>
              <a:ext uri="{FF2B5EF4-FFF2-40B4-BE49-F238E27FC236}">
                <a16:creationId xmlns:a16="http://schemas.microsoft.com/office/drawing/2014/main" id="{DFFE777A-75D7-4908-BD95-C6A0B0E9343F}"/>
              </a:ext>
            </a:extLst>
          </p:cNvPr>
          <p:cNvGrpSpPr/>
          <p:nvPr/>
        </p:nvGrpSpPr>
        <p:grpSpPr>
          <a:xfrm>
            <a:off x="6743700" y="1864859"/>
            <a:ext cx="4491990" cy="3785652"/>
            <a:chOff x="6743700" y="1590539"/>
            <a:chExt cx="4610100" cy="3785652"/>
          </a:xfrm>
        </p:grpSpPr>
        <p:sp>
          <p:nvSpPr>
            <p:cNvPr id="12" name="TextBox 11">
              <a:extLst>
                <a:ext uri="{FF2B5EF4-FFF2-40B4-BE49-F238E27FC236}">
                  <a16:creationId xmlns:a16="http://schemas.microsoft.com/office/drawing/2014/main" id="{F8CB3837-18E6-4459-B2DC-6DA4317AFC36}"/>
                </a:ext>
              </a:extLst>
            </p:cNvPr>
            <p:cNvSpPr txBox="1"/>
            <p:nvPr/>
          </p:nvSpPr>
          <p:spPr>
            <a:xfrm>
              <a:off x="6743700" y="1590539"/>
              <a:ext cx="4610100" cy="3785652"/>
            </a:xfrm>
            <a:prstGeom prst="rect">
              <a:avLst/>
            </a:prstGeom>
            <a:noFill/>
            <a:ln>
              <a:solidFill>
                <a:srgbClr val="CC0000"/>
              </a:solidFill>
            </a:ln>
          </p:spPr>
          <p:txBody>
            <a:bodyPr wrap="square" rtlCol="0">
              <a:spAutoFit/>
            </a:bodyPr>
            <a:lstStyle/>
            <a:p>
              <a:pPr algn="just"/>
              <a:r>
                <a:rPr lang="en-US" sz="2400" dirty="0"/>
                <a:t>If s</a:t>
              </a:r>
              <a:r>
                <a:rPr lang="en-US" sz="2400" baseline="30000" dirty="0"/>
                <a:t>2</a:t>
              </a:r>
              <a:r>
                <a:rPr lang="en-US" sz="2400" dirty="0"/>
                <a:t> is the sample variance from a random sample of n observations from a </a:t>
              </a:r>
              <a:r>
                <a:rPr lang="en-US" sz="2400" dirty="0">
                  <a:solidFill>
                    <a:srgbClr val="CC0000"/>
                  </a:solidFill>
                </a:rPr>
                <a:t>normal distribution</a:t>
              </a:r>
              <a:r>
                <a:rPr lang="en-US" sz="2400" dirty="0"/>
                <a:t> with </a:t>
              </a:r>
              <a:r>
                <a:rPr lang="en-US" sz="2400" dirty="0">
                  <a:solidFill>
                    <a:srgbClr val="CC0000"/>
                  </a:solidFill>
                </a:rPr>
                <a:t>unknown variance </a:t>
              </a:r>
              <a:r>
                <a:rPr lang="en-US" sz="2400" dirty="0">
                  <a:solidFill>
                    <a:srgbClr val="CC0000"/>
                  </a:solidFill>
                  <a:sym typeface="Symbol" panose="05050102010706020507" pitchFamily="18" charset="2"/>
                </a:rPr>
                <a:t></a:t>
              </a:r>
              <a:r>
                <a:rPr lang="en-US" sz="2400" baseline="30000" dirty="0">
                  <a:solidFill>
                    <a:srgbClr val="CC0000"/>
                  </a:solidFill>
                </a:rPr>
                <a:t>2</a:t>
              </a:r>
              <a:r>
                <a:rPr lang="en-US" sz="2400" dirty="0"/>
                <a:t>, then a </a:t>
              </a:r>
              <a:r>
                <a:rPr lang="en-US" sz="2400" dirty="0">
                  <a:solidFill>
                    <a:srgbClr val="0000FF"/>
                  </a:solidFill>
                </a:rPr>
                <a:t>100(1 - </a:t>
              </a:r>
              <a:r>
                <a:rPr lang="en-US" sz="2400" dirty="0">
                  <a:solidFill>
                    <a:srgbClr val="0000FF"/>
                  </a:solidFill>
                  <a:sym typeface="Symbol" panose="05050102010706020507" pitchFamily="18" charset="2"/>
                </a:rPr>
                <a:t>)</a:t>
              </a:r>
              <a:r>
                <a:rPr lang="en-US" sz="2400" dirty="0">
                  <a:solidFill>
                    <a:srgbClr val="0000FF"/>
                  </a:solidFill>
                </a:rPr>
                <a:t>% CI on </a:t>
              </a:r>
              <a:r>
                <a:rPr lang="en-US" sz="2400" dirty="0">
                  <a:solidFill>
                    <a:srgbClr val="0000FF"/>
                  </a:solidFill>
                  <a:sym typeface="Symbol" panose="05050102010706020507" pitchFamily="18" charset="2"/>
                </a:rPr>
                <a:t></a:t>
              </a:r>
              <a:r>
                <a:rPr lang="en-US" sz="2400" baseline="30000" dirty="0">
                  <a:solidFill>
                    <a:srgbClr val="0000FF"/>
                  </a:solidFill>
                </a:rPr>
                <a:t>2</a:t>
              </a:r>
              <a:r>
                <a:rPr lang="en-US" sz="2400" dirty="0">
                  <a:solidFill>
                    <a:srgbClr val="CC0000"/>
                  </a:solidFill>
                </a:rPr>
                <a:t> </a:t>
              </a:r>
              <a:r>
                <a:rPr lang="en-US" sz="2400" dirty="0"/>
                <a:t>is</a:t>
              </a:r>
            </a:p>
            <a:p>
              <a:pPr algn="just"/>
              <a:endParaRPr lang="en-US" sz="2400" dirty="0"/>
            </a:p>
            <a:p>
              <a:pPr algn="just"/>
              <a:endParaRPr lang="en-US" sz="2400" dirty="0"/>
            </a:p>
            <a:p>
              <a:pPr algn="just"/>
              <a:endParaRPr lang="en-US" sz="2400" dirty="0"/>
            </a:p>
            <a:p>
              <a:pPr algn="just"/>
              <a:endParaRPr lang="en-US" sz="2400" dirty="0"/>
            </a:p>
          </p:txBody>
        </p:sp>
        <p:pic>
          <p:nvPicPr>
            <p:cNvPr id="14" name="Picture 13">
              <a:extLst>
                <a:ext uri="{FF2B5EF4-FFF2-40B4-BE49-F238E27FC236}">
                  <a16:creationId xmlns:a16="http://schemas.microsoft.com/office/drawing/2014/main" id="{83EA8434-FB47-4B2A-94EE-D99599801F9C}"/>
                </a:ext>
              </a:extLst>
            </p:cNvPr>
            <p:cNvPicPr>
              <a:picLocks noChangeAspect="1"/>
            </p:cNvPicPr>
            <p:nvPr/>
          </p:nvPicPr>
          <p:blipFill>
            <a:blip r:embed="rId5"/>
            <a:stretch>
              <a:fillRect/>
            </a:stretch>
          </p:blipFill>
          <p:spPr>
            <a:xfrm>
              <a:off x="7393158" y="3926690"/>
              <a:ext cx="3324225" cy="1085850"/>
            </a:xfrm>
            <a:prstGeom prst="rect">
              <a:avLst/>
            </a:prstGeom>
            <a:effectLst/>
          </p:spPr>
        </p:pic>
      </p:grpSp>
      <p:sp>
        <p:nvSpPr>
          <p:cNvPr id="3" name="Date Placeholder 2"/>
          <p:cNvSpPr>
            <a:spLocks noGrp="1"/>
          </p:cNvSpPr>
          <p:nvPr>
            <p:ph type="dt" sz="half" idx="10"/>
          </p:nvPr>
        </p:nvSpPr>
        <p:spPr>
          <a:xfrm>
            <a:off x="838200" y="6331966"/>
            <a:ext cx="2743200" cy="365125"/>
          </a:xfrm>
        </p:spPr>
        <p:txBody>
          <a:bodyPr/>
          <a:lstStyle/>
          <a:p>
            <a:fld id="{88A85D9D-5024-4D38-9507-F923D5CE4CC9}" type="datetime1">
              <a:rPr lang="en-US" smtClean="0"/>
              <a:t>28/02/2022</a:t>
            </a:fld>
            <a:endParaRPr lang="en-US"/>
          </a:p>
        </p:txBody>
      </p:sp>
      <p:sp>
        <p:nvSpPr>
          <p:cNvPr id="4" name="Footer Placeholder 3"/>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25</a:t>
            </a:fld>
            <a:endParaRPr lang="en-US"/>
          </a:p>
        </p:txBody>
      </p:sp>
    </p:spTree>
    <p:extLst>
      <p:ext uri="{BB962C8B-B14F-4D97-AF65-F5344CB8AC3E}">
        <p14:creationId xmlns:p14="http://schemas.microsoft.com/office/powerpoint/2010/main" val="2482496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EC02-8AC7-4FDC-9A37-B127F6E3756A}"/>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30C12301-36DC-4424-8AEE-FC23379CB349}"/>
              </a:ext>
            </a:extLst>
          </p:cNvPr>
          <p:cNvSpPr>
            <a:spLocks noGrp="1"/>
          </p:cNvSpPr>
          <p:nvPr>
            <p:ph idx="1"/>
          </p:nvPr>
        </p:nvSpPr>
        <p:spPr>
          <a:xfrm>
            <a:off x="838200" y="1729278"/>
            <a:ext cx="10515600" cy="4351338"/>
          </a:xfrm>
        </p:spPr>
        <p:txBody>
          <a:bodyPr/>
          <a:lstStyle/>
          <a:p>
            <a:pPr marL="0" indent="0">
              <a:buNone/>
            </a:pPr>
            <a:r>
              <a:rPr lang="en-US" dirty="0"/>
              <a:t>Find the One-Sided Confidence Bounds on the Variance</a:t>
            </a:r>
          </a:p>
        </p:txBody>
      </p:sp>
      <p:sp>
        <p:nvSpPr>
          <p:cNvPr id="4" name="Date Placeholder 3"/>
          <p:cNvSpPr>
            <a:spLocks noGrp="1"/>
          </p:cNvSpPr>
          <p:nvPr>
            <p:ph type="dt" sz="half" idx="10"/>
          </p:nvPr>
        </p:nvSpPr>
        <p:spPr/>
        <p:txBody>
          <a:bodyPr/>
          <a:lstStyle/>
          <a:p>
            <a:fld id="{C9F5344D-F9F9-483C-838D-3BB8C0E6C90D}"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26</a:t>
            </a:fld>
            <a:endParaRPr lang="en-US"/>
          </a:p>
        </p:txBody>
      </p:sp>
    </p:spTree>
    <p:extLst>
      <p:ext uri="{BB962C8B-B14F-4D97-AF65-F5344CB8AC3E}">
        <p14:creationId xmlns:p14="http://schemas.microsoft.com/office/powerpoint/2010/main" val="800711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919ABF-4DE8-428A-96D2-A4CB0B014DEB}"/>
              </a:ext>
            </a:extLst>
          </p:cNvPr>
          <p:cNvPicPr>
            <a:picLocks noChangeAspect="1"/>
          </p:cNvPicPr>
          <p:nvPr/>
        </p:nvPicPr>
        <p:blipFill>
          <a:blip r:embed="rId2"/>
          <a:stretch>
            <a:fillRect/>
          </a:stretch>
        </p:blipFill>
        <p:spPr>
          <a:xfrm>
            <a:off x="735329" y="4117919"/>
            <a:ext cx="3653791" cy="1418948"/>
          </a:xfrm>
          <a:prstGeom prst="rect">
            <a:avLst/>
          </a:prstGeom>
        </p:spPr>
      </p:pic>
      <p:pic>
        <p:nvPicPr>
          <p:cNvPr id="5" name="Picture 4">
            <a:extLst>
              <a:ext uri="{FF2B5EF4-FFF2-40B4-BE49-F238E27FC236}">
                <a16:creationId xmlns:a16="http://schemas.microsoft.com/office/drawing/2014/main" id="{F5A9DA13-16A9-4C47-8010-ACC8AF14E5B6}"/>
              </a:ext>
            </a:extLst>
          </p:cNvPr>
          <p:cNvPicPr>
            <a:picLocks noChangeAspect="1"/>
          </p:cNvPicPr>
          <p:nvPr/>
        </p:nvPicPr>
        <p:blipFill>
          <a:blip r:embed="rId3"/>
          <a:stretch>
            <a:fillRect/>
          </a:stretch>
        </p:blipFill>
        <p:spPr>
          <a:xfrm>
            <a:off x="885413" y="3214990"/>
            <a:ext cx="2383033" cy="1336516"/>
          </a:xfrm>
          <a:prstGeom prst="rect">
            <a:avLst/>
          </a:prstGeom>
        </p:spPr>
      </p:pic>
      <p:sp>
        <p:nvSpPr>
          <p:cNvPr id="2" name="Title 1">
            <a:extLst>
              <a:ext uri="{FF2B5EF4-FFF2-40B4-BE49-F238E27FC236}">
                <a16:creationId xmlns:a16="http://schemas.microsoft.com/office/drawing/2014/main" id="{DBE568C9-9B35-4D50-8058-CFFC76CC269C}"/>
              </a:ext>
            </a:extLst>
          </p:cNvPr>
          <p:cNvSpPr>
            <a:spLocks noGrp="1"/>
          </p:cNvSpPr>
          <p:nvPr>
            <p:ph type="title"/>
          </p:nvPr>
        </p:nvSpPr>
        <p:spPr/>
        <p:txBody>
          <a:bodyPr/>
          <a:lstStyle/>
          <a:p>
            <a:r>
              <a:rPr lang="en-US" dirty="0"/>
              <a:t>CI on the Variance </a:t>
            </a:r>
            <a:r>
              <a:rPr lang="en-US" dirty="0">
                <a:solidFill>
                  <a:srgbClr val="CC0000"/>
                </a:solidFill>
                <a:sym typeface="Symbol" panose="05050102010706020507" pitchFamily="18" charset="2"/>
              </a:rPr>
              <a:t></a:t>
            </a:r>
            <a:r>
              <a:rPr lang="en-US" baseline="30000" dirty="0">
                <a:solidFill>
                  <a:srgbClr val="CC0000"/>
                </a:solidFill>
                <a:sym typeface="Symbol" panose="05050102010706020507" pitchFamily="18" charset="2"/>
              </a:rPr>
              <a:t>2 </a:t>
            </a:r>
            <a:r>
              <a:rPr lang="en-US" dirty="0">
                <a:solidFill>
                  <a:srgbClr val="CC0000"/>
                </a:solidFill>
                <a:sym typeface="Symbol" panose="05050102010706020507" pitchFamily="18" charset="2"/>
              </a:rPr>
              <a:t>- Example</a:t>
            </a:r>
            <a:endParaRPr lang="en-US" dirty="0"/>
          </a:p>
        </p:txBody>
      </p:sp>
      <p:sp>
        <p:nvSpPr>
          <p:cNvPr id="3" name="Content Placeholder 2">
            <a:extLst>
              <a:ext uri="{FF2B5EF4-FFF2-40B4-BE49-F238E27FC236}">
                <a16:creationId xmlns:a16="http://schemas.microsoft.com/office/drawing/2014/main" id="{57F62FC6-7C60-4F8C-A19B-3247093D7A9B}"/>
              </a:ext>
            </a:extLst>
          </p:cNvPr>
          <p:cNvSpPr>
            <a:spLocks noGrp="1"/>
          </p:cNvSpPr>
          <p:nvPr>
            <p:ph idx="1"/>
          </p:nvPr>
        </p:nvSpPr>
        <p:spPr>
          <a:xfrm>
            <a:off x="838200" y="1368409"/>
            <a:ext cx="10515600" cy="4351338"/>
          </a:xfrm>
        </p:spPr>
        <p:txBody>
          <a:bodyPr>
            <a:normAutofit/>
          </a:bodyPr>
          <a:lstStyle/>
          <a:p>
            <a:pPr marL="0" indent="0" algn="just">
              <a:buNone/>
            </a:pPr>
            <a:r>
              <a:rPr lang="en-US" sz="2400" dirty="0"/>
              <a:t>An automatic filling machine is used to fill bottles with liquid detergent. A random sample of 20 bottles results in a sample variance of fill volume of s</a:t>
            </a:r>
            <a:r>
              <a:rPr lang="en-US" sz="2400" baseline="30000" dirty="0"/>
              <a:t>2</a:t>
            </a:r>
            <a:r>
              <a:rPr lang="en-US" sz="2400" dirty="0"/>
              <a:t>  0.0153 (fluid ounce)</a:t>
            </a:r>
            <a:r>
              <a:rPr lang="en-US" sz="2400" baseline="30000" dirty="0"/>
              <a:t>2</a:t>
            </a:r>
            <a:r>
              <a:rPr lang="en-US" sz="2400" dirty="0"/>
              <a:t>. If the variance of fill volume is too large, an unacceptable proportion of bottles will be under- or overfilled. We will assume that the fill volume is approximately normally distributed. A 95% upper confidence bound is</a:t>
            </a:r>
          </a:p>
        </p:txBody>
      </p:sp>
      <p:sp>
        <p:nvSpPr>
          <p:cNvPr id="8" name="TextBox 7">
            <a:extLst>
              <a:ext uri="{FF2B5EF4-FFF2-40B4-BE49-F238E27FC236}">
                <a16:creationId xmlns:a16="http://schemas.microsoft.com/office/drawing/2014/main" id="{AABB3328-DB6C-4EFA-910A-B3B5536E5FB9}"/>
              </a:ext>
            </a:extLst>
          </p:cNvPr>
          <p:cNvSpPr txBox="1"/>
          <p:nvPr/>
        </p:nvSpPr>
        <p:spPr>
          <a:xfrm>
            <a:off x="4686300" y="3434283"/>
            <a:ext cx="6620287" cy="2462213"/>
          </a:xfrm>
          <a:prstGeom prst="rect">
            <a:avLst/>
          </a:prstGeom>
          <a:solidFill>
            <a:schemeClr val="accent6">
              <a:lumMod val="20000"/>
              <a:lumOff val="80000"/>
            </a:schemeClr>
          </a:solidFill>
          <a:ln>
            <a:solidFill>
              <a:srgbClr val="CC0000"/>
            </a:solidFill>
          </a:ln>
        </p:spPr>
        <p:txBody>
          <a:bodyPr wrap="square" rtlCol="0">
            <a:spAutoFit/>
          </a:bodyPr>
          <a:lstStyle/>
          <a:p>
            <a:pPr algn="just"/>
            <a:r>
              <a:rPr lang="en-US" sz="2200" dirty="0">
                <a:solidFill>
                  <a:srgbClr val="CC0000"/>
                </a:solidFill>
              </a:rPr>
              <a:t>Practical Interpretation: </a:t>
            </a:r>
            <a:r>
              <a:rPr lang="en-US" sz="2200" dirty="0"/>
              <a:t>At the 95% level of confidence, the data indicate that the process standard deviation could be as large as 0.17 fluid ounce. The process engineer or manager now needs to determine if a standard deviation this large could lead to an operational problem with under-or over filled bottles. </a:t>
            </a:r>
          </a:p>
        </p:txBody>
      </p:sp>
      <p:pic>
        <p:nvPicPr>
          <p:cNvPr id="12" name="Picture 11">
            <a:extLst>
              <a:ext uri="{FF2B5EF4-FFF2-40B4-BE49-F238E27FC236}">
                <a16:creationId xmlns:a16="http://schemas.microsoft.com/office/drawing/2014/main" id="{72E7B56E-8A96-405D-9307-FC8DC19F1791}"/>
              </a:ext>
            </a:extLst>
          </p:cNvPr>
          <p:cNvPicPr>
            <a:picLocks noChangeAspect="1"/>
          </p:cNvPicPr>
          <p:nvPr/>
        </p:nvPicPr>
        <p:blipFill>
          <a:blip r:embed="rId4"/>
          <a:stretch>
            <a:fillRect/>
          </a:stretch>
        </p:blipFill>
        <p:spPr>
          <a:xfrm>
            <a:off x="885412" y="5365073"/>
            <a:ext cx="1640617" cy="560211"/>
          </a:xfrm>
          <a:prstGeom prst="rect">
            <a:avLst/>
          </a:prstGeom>
        </p:spPr>
      </p:pic>
      <p:sp>
        <p:nvSpPr>
          <p:cNvPr id="4" name="Date Placeholder 3"/>
          <p:cNvSpPr>
            <a:spLocks noGrp="1"/>
          </p:cNvSpPr>
          <p:nvPr>
            <p:ph type="dt" sz="half" idx="10"/>
          </p:nvPr>
        </p:nvSpPr>
        <p:spPr/>
        <p:txBody>
          <a:bodyPr/>
          <a:lstStyle/>
          <a:p>
            <a:fld id="{3215055C-A407-4AFF-A1DE-B1D1979E9EC0}"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27</a:t>
            </a:fld>
            <a:endParaRPr lang="en-US"/>
          </a:p>
        </p:txBody>
      </p:sp>
    </p:spTree>
    <p:extLst>
      <p:ext uri="{BB962C8B-B14F-4D97-AF65-F5344CB8AC3E}">
        <p14:creationId xmlns:p14="http://schemas.microsoft.com/office/powerpoint/2010/main" val="48453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A716-57D6-4290-A299-FBD426084BCF}"/>
              </a:ext>
            </a:extLst>
          </p:cNvPr>
          <p:cNvSpPr>
            <a:spLocks noGrp="1"/>
          </p:cNvSpPr>
          <p:nvPr>
            <p:ph type="title"/>
          </p:nvPr>
        </p:nvSpPr>
        <p:spPr/>
        <p:txBody>
          <a:bodyPr/>
          <a:lstStyle/>
          <a:p>
            <a:r>
              <a:rPr lang="en-US" dirty="0"/>
              <a:t>Normal Approximation for a Binomial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A78A1-DE6F-4AFB-928E-8012F92779EB}"/>
                  </a:ext>
                </a:extLst>
              </p:cNvPr>
              <p:cNvSpPr>
                <a:spLocks noGrp="1"/>
              </p:cNvSpPr>
              <p:nvPr>
                <p:ph idx="1"/>
              </p:nvPr>
            </p:nvSpPr>
            <p:spPr/>
            <p:txBody>
              <a:bodyPr>
                <a:normAutofit fontScale="85000" lnSpcReduction="20000"/>
              </a:bodyPr>
              <a:lstStyle/>
              <a:p>
                <a:r>
                  <a:rPr lang="en-US" sz="2800" dirty="0"/>
                  <a:t>p: a population proportion</a:t>
                </a:r>
              </a:p>
              <a:p>
                <a14:m>
                  <m:oMath xmlns:m="http://schemas.openxmlformats.org/officeDocument/2006/math">
                    <m:acc>
                      <m:accPr>
                        <m:chr m:val="̂"/>
                        <m:ctrlPr>
                          <a:rPr lang="en-US" sz="2800" i="1" smtClean="0">
                            <a:solidFill>
                              <a:srgbClr val="0000FF"/>
                            </a:solidFill>
                            <a:latin typeface="Cambria Math" panose="02040503050406030204" pitchFamily="18" charset="0"/>
                          </a:rPr>
                        </m:ctrlPr>
                      </m:accPr>
                      <m:e>
                        <m:r>
                          <m:rPr>
                            <m:nor/>
                          </m:rPr>
                          <a:rPr lang="en-US" sz="2800" dirty="0" smtClean="0">
                            <a:solidFill>
                              <a:srgbClr val="0000FF"/>
                            </a:solidFill>
                          </a:rPr>
                          <m:t>P</m:t>
                        </m:r>
                      </m:e>
                    </m:acc>
                    <m:r>
                      <a:rPr lang="en-US" sz="2800" i="1" dirty="0" smtClean="0">
                        <a:solidFill>
                          <a:srgbClr val="0000FF"/>
                        </a:solidFill>
                        <a:latin typeface="Cambria Math" panose="02040503050406030204" pitchFamily="18" charset="0"/>
                      </a:rPr>
                      <m:t> </m:t>
                    </m:r>
                  </m:oMath>
                </a14:m>
                <a:r>
                  <a:rPr lang="en-US" sz="2800" dirty="0"/>
                  <a:t>= X/n: a point estimator of p</a:t>
                </a:r>
              </a:p>
              <a:p>
                <a:r>
                  <a:rPr lang="en-US" sz="2800" dirty="0"/>
                  <a:t>When n is large enough, </a:t>
                </a:r>
                <a:r>
                  <a:rPr lang="en-US" sz="2800" dirty="0">
                    <a:solidFill>
                      <a:srgbClr val="0000FF"/>
                    </a:solidFill>
                  </a:rPr>
                  <a:t>X/n </a:t>
                </a:r>
                <a:r>
                  <a:rPr lang="en-US" sz="2800" dirty="0">
                    <a:solidFill>
                      <a:srgbClr val="0000FF"/>
                    </a:solidFill>
                    <a:sym typeface="Symbol" panose="05050102010706020507" pitchFamily="18" charset="2"/>
                  </a:rPr>
                  <a:t>~ Normal(mean = p, variance = p(1-p</a:t>
                </a:r>
                <a:r>
                  <a:rPr lang="en-US" sz="2800">
                    <a:solidFill>
                      <a:srgbClr val="0000FF"/>
                    </a:solidFill>
                    <a:sym typeface="Symbol" panose="05050102010706020507" pitchFamily="18" charset="2"/>
                  </a:rPr>
                  <a:t>)/n), </a:t>
                </a:r>
                <a:r>
                  <a:rPr lang="en-US" sz="2800" dirty="0"/>
                  <a:t>if p is not too close to either 0 or 1. </a:t>
                </a:r>
              </a:p>
              <a:p>
                <a:r>
                  <a:rPr lang="en-US" sz="2800" dirty="0"/>
                  <a:t>Requirement for approximation: </a:t>
                </a:r>
                <a:r>
                  <a:rPr lang="en-US" sz="2800" dirty="0">
                    <a:solidFill>
                      <a:srgbClr val="0000FF"/>
                    </a:solidFill>
                  </a:rPr>
                  <a:t>np, n(1 - p)</a:t>
                </a:r>
                <a:r>
                  <a:rPr lang="en-US" sz="2800" dirty="0">
                    <a:solidFill>
                      <a:srgbClr val="0000FF"/>
                    </a:solidFill>
                    <a:latin typeface="Euclid" panose="02020503060505020303" pitchFamily="18" charset="0"/>
                  </a:rPr>
                  <a:t> </a:t>
                </a:r>
                <a:r>
                  <a:rPr lang="en-US" sz="2800" dirty="0">
                    <a:solidFill>
                      <a:srgbClr val="0000FF"/>
                    </a:solidFill>
                    <a:latin typeface="Euclid" panose="02020503060505020303" pitchFamily="18" charset="0"/>
                    <a:sym typeface="Euclid Math Two" panose="02050601010101010101" pitchFamily="18" charset="2"/>
                  </a:rPr>
                  <a:t> </a:t>
                </a:r>
                <a:r>
                  <a:rPr lang="en-US" sz="2800" dirty="0">
                    <a:solidFill>
                      <a:srgbClr val="0000FF"/>
                    </a:solidFill>
                  </a:rPr>
                  <a:t>5</a:t>
                </a:r>
                <a:r>
                  <a:rPr lang="en-US" sz="2800" dirty="0"/>
                  <a:t>.</a:t>
                </a:r>
              </a:p>
              <a:p>
                <a:pPr marL="0" indent="0">
                  <a:buNone/>
                </a:pPr>
                <a:r>
                  <a:rPr lang="en-US" dirty="0"/>
                  <a:t>If n is large, the distribution of</a:t>
                </a:r>
              </a:p>
              <a:p>
                <a:pPr marL="0" indent="0">
                  <a:buNone/>
                </a:pPr>
                <a:endParaRPr lang="en-US" dirty="0"/>
              </a:p>
              <a:p>
                <a:pPr marL="0" indent="0" algn="ctr">
                  <a:buNone/>
                </a:pPr>
                <a:r>
                  <a:rPr lang="en-US" dirty="0">
                    <a:solidFill>
                      <a:srgbClr val="0000FF"/>
                    </a:solidFill>
                  </a:rPr>
                  <a:t>Z = </a:t>
                </a:r>
                <a14:m>
                  <m:oMath xmlns:m="http://schemas.openxmlformats.org/officeDocument/2006/math">
                    <m:f>
                      <m:fPr>
                        <m:ctrlPr>
                          <a:rPr lang="en-US" i="1" smtClean="0">
                            <a:solidFill>
                              <a:srgbClr val="0000FF"/>
                            </a:solidFill>
                            <a:latin typeface="Cambria Math" panose="02040503050406030204" pitchFamily="18" charset="0"/>
                          </a:rPr>
                        </m:ctrlPr>
                      </m:fPr>
                      <m:num>
                        <m:r>
                          <m:rPr>
                            <m:nor/>
                          </m:rPr>
                          <a:rPr lang="en-US" dirty="0" smtClean="0">
                            <a:solidFill>
                              <a:srgbClr val="0000FF"/>
                            </a:solidFill>
                          </a:rPr>
                          <m:t>X</m:t>
                        </m:r>
                        <m:r>
                          <a:rPr lang="en-US" b="0" i="1" dirty="0" smtClean="0">
                            <a:solidFill>
                              <a:srgbClr val="0000FF"/>
                            </a:solidFill>
                            <a:latin typeface="Cambria Math" panose="02040503050406030204" pitchFamily="18" charset="0"/>
                          </a:rPr>
                          <m:t> </m:t>
                        </m:r>
                        <m:r>
                          <a:rPr lang="en-US" b="0" i="1" smtClean="0">
                            <a:solidFill>
                              <a:srgbClr val="0000FF"/>
                            </a:solidFill>
                            <a:latin typeface="Cambria Math" panose="02040503050406030204" pitchFamily="18" charset="0"/>
                          </a:rPr>
                          <m:t>− </m:t>
                        </m:r>
                        <m:r>
                          <m:rPr>
                            <m:nor/>
                          </m:rPr>
                          <a:rPr lang="en-US" dirty="0">
                            <a:solidFill>
                              <a:srgbClr val="0000FF"/>
                            </a:solidFill>
                          </a:rPr>
                          <m:t>np</m:t>
                        </m:r>
                      </m:num>
                      <m:den>
                        <m:rad>
                          <m:radPr>
                            <m:degHide m:val="on"/>
                            <m:ctrlPr>
                              <a:rPr lang="en-US" i="1" smtClean="0">
                                <a:solidFill>
                                  <a:srgbClr val="0000FF"/>
                                </a:solidFill>
                                <a:latin typeface="Cambria Math" panose="02040503050406030204" pitchFamily="18" charset="0"/>
                              </a:rPr>
                            </m:ctrlPr>
                          </m:radPr>
                          <m:deg/>
                          <m:e>
                            <m:r>
                              <m:rPr>
                                <m:nor/>
                              </m:rPr>
                              <a:rPr lang="en-US" dirty="0">
                                <a:solidFill>
                                  <a:srgbClr val="0000FF"/>
                                </a:solidFill>
                              </a:rPr>
                              <m:t>np</m:t>
                            </m:r>
                            <m:r>
                              <m:rPr>
                                <m:nor/>
                              </m:rPr>
                              <a:rPr lang="en-US" dirty="0">
                                <a:solidFill>
                                  <a:srgbClr val="0000FF"/>
                                </a:solidFill>
                              </a:rPr>
                              <m:t>(1 − </m:t>
                            </m:r>
                            <m:r>
                              <m:rPr>
                                <m:nor/>
                              </m:rPr>
                              <a:rPr lang="en-US" dirty="0">
                                <a:solidFill>
                                  <a:srgbClr val="0000FF"/>
                                </a:solidFill>
                              </a:rPr>
                              <m:t>p</m:t>
                            </m:r>
                            <m:r>
                              <m:rPr>
                                <m:nor/>
                              </m:rPr>
                              <a:rPr lang="en-US" dirty="0">
                                <a:solidFill>
                                  <a:srgbClr val="0000FF"/>
                                </a:solidFill>
                              </a:rPr>
                              <m:t>)</m:t>
                            </m:r>
                          </m:e>
                        </m:rad>
                      </m:den>
                    </m:f>
                    <m:r>
                      <a:rPr lang="en-US" b="0" i="1" smtClean="0">
                        <a:solidFill>
                          <a:srgbClr val="0000FF"/>
                        </a:solidFill>
                        <a:latin typeface="Cambria Math" panose="02040503050406030204" pitchFamily="18" charset="0"/>
                      </a:rPr>
                      <m:t>=</m:t>
                    </m:r>
                    <m:f>
                      <m:fPr>
                        <m:ctrlPr>
                          <a:rPr lang="en-US" i="1" smtClean="0">
                            <a:solidFill>
                              <a:srgbClr val="0000FF"/>
                            </a:solidFill>
                            <a:latin typeface="Cambria Math" panose="02040503050406030204" pitchFamily="18" charset="0"/>
                          </a:rPr>
                        </m:ctrlPr>
                      </m:fPr>
                      <m:num>
                        <m:acc>
                          <m:accPr>
                            <m:chr m:val="̂"/>
                            <m:ctrlPr>
                              <a:rPr lang="en-US" i="1" smtClean="0">
                                <a:solidFill>
                                  <a:srgbClr val="0000FF"/>
                                </a:solidFill>
                                <a:latin typeface="Cambria Math" panose="02040503050406030204" pitchFamily="18" charset="0"/>
                              </a:rPr>
                            </m:ctrlPr>
                          </m:accPr>
                          <m:e>
                            <m:r>
                              <m:rPr>
                                <m:nor/>
                              </m:rPr>
                              <a:rPr lang="en-US" dirty="0" smtClean="0">
                                <a:solidFill>
                                  <a:srgbClr val="0000FF"/>
                                </a:solidFill>
                              </a:rPr>
                              <m:t>P</m:t>
                            </m:r>
                          </m:e>
                        </m:acc>
                        <m:r>
                          <a:rPr lang="en-US" b="0" i="1" smtClean="0">
                            <a:solidFill>
                              <a:srgbClr val="0000FF"/>
                            </a:solidFill>
                            <a:latin typeface="Cambria Math" panose="02040503050406030204" pitchFamily="18" charset="0"/>
                          </a:rPr>
                          <m:t>−</m:t>
                        </m:r>
                        <m:r>
                          <m:rPr>
                            <m:nor/>
                          </m:rPr>
                          <a:rPr lang="en-US" dirty="0" smtClean="0">
                            <a:solidFill>
                              <a:srgbClr val="0000FF"/>
                            </a:solidFill>
                          </a:rPr>
                          <m:t>p</m:t>
                        </m:r>
                      </m:num>
                      <m:den>
                        <m:rad>
                          <m:radPr>
                            <m:degHide m:val="on"/>
                            <m:ctrlPr>
                              <a:rPr lang="en-US" i="1" smtClean="0">
                                <a:solidFill>
                                  <a:srgbClr val="0000FF"/>
                                </a:solidFill>
                                <a:latin typeface="Cambria Math" panose="02040503050406030204" pitchFamily="18" charset="0"/>
                              </a:rPr>
                            </m:ctrlPr>
                          </m:radPr>
                          <m:deg/>
                          <m:e>
                            <m:f>
                              <m:fPr>
                                <m:ctrlPr>
                                  <a:rPr lang="en-US" i="1" smtClean="0">
                                    <a:solidFill>
                                      <a:srgbClr val="0000FF"/>
                                    </a:solidFill>
                                    <a:latin typeface="Cambria Math" panose="02040503050406030204" pitchFamily="18" charset="0"/>
                                  </a:rPr>
                                </m:ctrlPr>
                              </m:fPr>
                              <m:num>
                                <m:r>
                                  <m:rPr>
                                    <m:nor/>
                                  </m:rPr>
                                  <a:rPr lang="en-US" dirty="0" smtClean="0">
                                    <a:solidFill>
                                      <a:srgbClr val="0000FF"/>
                                    </a:solidFill>
                                  </a:rPr>
                                  <m:t>p</m:t>
                                </m:r>
                                <m:r>
                                  <m:rPr>
                                    <m:nor/>
                                  </m:rPr>
                                  <a:rPr lang="en-US" dirty="0" smtClean="0">
                                    <a:solidFill>
                                      <a:srgbClr val="0000FF"/>
                                    </a:solidFill>
                                  </a:rPr>
                                  <m:t>(1 − </m:t>
                                </m:r>
                                <m:r>
                                  <m:rPr>
                                    <m:nor/>
                                  </m:rPr>
                                  <a:rPr lang="en-US" dirty="0" smtClean="0">
                                    <a:solidFill>
                                      <a:srgbClr val="0000FF"/>
                                    </a:solidFill>
                                  </a:rPr>
                                  <m:t>p</m:t>
                                </m:r>
                                <m:r>
                                  <m:rPr>
                                    <m:nor/>
                                  </m:rPr>
                                  <a:rPr lang="en-US" dirty="0" smtClean="0">
                                    <a:solidFill>
                                      <a:srgbClr val="0000FF"/>
                                    </a:solidFill>
                                  </a:rPr>
                                  <m:t>)</m:t>
                                </m:r>
                              </m:num>
                              <m:den>
                                <m:r>
                                  <m:rPr>
                                    <m:nor/>
                                  </m:rPr>
                                  <a:rPr lang="en-US" dirty="0" smtClean="0">
                                    <a:solidFill>
                                      <a:srgbClr val="0000FF"/>
                                    </a:solidFill>
                                  </a:rPr>
                                  <m:t>n</m:t>
                                </m:r>
                              </m:den>
                            </m:f>
                          </m:e>
                        </m:rad>
                      </m:den>
                    </m:f>
                  </m:oMath>
                </a14:m>
                <a:endParaRPr lang="en-US" dirty="0"/>
              </a:p>
              <a:p>
                <a:pPr marL="0" indent="0">
                  <a:buNone/>
                </a:pPr>
                <a:r>
                  <a:rPr lang="en-US" dirty="0"/>
                  <a:t>is approximately standard normal.</a:t>
                </a:r>
              </a:p>
            </p:txBody>
          </p:sp>
        </mc:Choice>
        <mc:Fallback xmlns="">
          <p:sp>
            <p:nvSpPr>
              <p:cNvPr id="3" name="Content Placeholder 2">
                <a:extLst>
                  <a:ext uri="{FF2B5EF4-FFF2-40B4-BE49-F238E27FC236}">
                    <a16:creationId xmlns:a16="http://schemas.microsoft.com/office/drawing/2014/main" id="{BB5A78A1-DE6F-4AFB-928E-8012F92779EB}"/>
                  </a:ext>
                </a:extLst>
              </p:cNvPr>
              <p:cNvSpPr>
                <a:spLocks noGrp="1" noRot="1" noChangeAspect="1" noMove="1" noResize="1" noEditPoints="1" noAdjustHandles="1" noChangeArrowheads="1" noChangeShapeType="1" noTextEdit="1"/>
              </p:cNvSpPr>
              <p:nvPr>
                <p:ph idx="1"/>
              </p:nvPr>
            </p:nvSpPr>
            <p:spPr>
              <a:blipFill>
                <a:blip r:embed="rId2"/>
                <a:stretch>
                  <a:fillRect l="-1101" t="-3361" r="-46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66FD1AF-8AF2-4760-BB16-A47D0E05D0C2}"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28</a:t>
            </a:fld>
            <a:endParaRPr lang="en-US"/>
          </a:p>
        </p:txBody>
      </p:sp>
    </p:spTree>
    <p:extLst>
      <p:ext uri="{BB962C8B-B14F-4D97-AF65-F5344CB8AC3E}">
        <p14:creationId xmlns:p14="http://schemas.microsoft.com/office/powerpoint/2010/main" val="2454280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0E85-D4D6-473C-BB6C-1B7F6EB5B31C}"/>
              </a:ext>
            </a:extLst>
          </p:cNvPr>
          <p:cNvSpPr>
            <a:spLocks noGrp="1"/>
          </p:cNvSpPr>
          <p:nvPr>
            <p:ph type="title"/>
          </p:nvPr>
        </p:nvSpPr>
        <p:spPr/>
        <p:txBody>
          <a:bodyPr/>
          <a:lstStyle/>
          <a:p>
            <a:r>
              <a:rPr lang="en-US" dirty="0"/>
              <a:t>Approximate Confidence Interval on a Binomial Proportion</a:t>
            </a:r>
          </a:p>
        </p:txBody>
      </p:sp>
      <p:pic>
        <p:nvPicPr>
          <p:cNvPr id="5" name="Picture 4">
            <a:extLst>
              <a:ext uri="{FF2B5EF4-FFF2-40B4-BE49-F238E27FC236}">
                <a16:creationId xmlns:a16="http://schemas.microsoft.com/office/drawing/2014/main" id="{5FA13E5F-5033-4841-B2EF-F9A938886FB1}"/>
              </a:ext>
            </a:extLst>
          </p:cNvPr>
          <p:cNvPicPr>
            <a:picLocks noChangeAspect="1"/>
          </p:cNvPicPr>
          <p:nvPr/>
        </p:nvPicPr>
        <p:blipFill>
          <a:blip r:embed="rId3"/>
          <a:stretch>
            <a:fillRect/>
          </a:stretch>
        </p:blipFill>
        <p:spPr>
          <a:xfrm>
            <a:off x="303564" y="2383253"/>
            <a:ext cx="4519347" cy="241804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4661A5-3898-4F51-8918-E6B1067628B2}"/>
                  </a:ext>
                </a:extLst>
              </p:cNvPr>
              <p:cNvSpPr txBox="1"/>
              <p:nvPr/>
            </p:nvSpPr>
            <p:spPr>
              <a:xfrm>
                <a:off x="5314950" y="1825625"/>
                <a:ext cx="6252210" cy="3876510"/>
              </a:xfrm>
              <a:prstGeom prst="rect">
                <a:avLst/>
              </a:prstGeom>
              <a:noFill/>
              <a:ln>
                <a:solidFill>
                  <a:srgbClr val="CC0000"/>
                </a:solidFill>
              </a:ln>
            </p:spPr>
            <p:txBody>
              <a:bodyPr wrap="square" rtlCol="0">
                <a:spAutoFit/>
              </a:bodyPr>
              <a:lstStyle/>
              <a:p>
                <a:pPr algn="just"/>
                <a:r>
                  <a:rPr lang="en-US" sz="2400" dirty="0"/>
                  <a:t>If</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m:rPr>
                            <m:nor/>
                          </m:rPr>
                          <a:rPr lang="en-US" sz="2400" b="0" i="0" dirty="0" smtClean="0">
                            <a:solidFill>
                              <a:srgbClr val="0000FF"/>
                            </a:solidFill>
                          </a:rPr>
                          <m:t>p</m:t>
                        </m:r>
                      </m:e>
                    </m:acc>
                  </m:oMath>
                </a14:m>
                <a:r>
                  <a:rPr lang="en-US" sz="2400" dirty="0"/>
                  <a:t>is the </a:t>
                </a:r>
                <a:r>
                  <a:rPr lang="en-US" sz="2400" dirty="0">
                    <a:solidFill>
                      <a:srgbClr val="CC0000"/>
                    </a:solidFill>
                  </a:rPr>
                  <a:t>proportion</a:t>
                </a:r>
                <a:r>
                  <a:rPr lang="en-US" sz="2400" dirty="0"/>
                  <a:t> of observations in a random sample of size n that belongs to a class of interest, an approximate </a:t>
                </a:r>
                <a:r>
                  <a:rPr lang="en-US" sz="2400" dirty="0">
                    <a:solidFill>
                      <a:srgbClr val="0000FF"/>
                    </a:solidFill>
                  </a:rPr>
                  <a:t>100(1- </a:t>
                </a:r>
                <a:r>
                  <a:rPr lang="en-US" sz="2400" dirty="0">
                    <a:solidFill>
                      <a:srgbClr val="0000FF"/>
                    </a:solidFill>
                    <a:sym typeface="Symbol" panose="05050102010706020507" pitchFamily="18" charset="2"/>
                  </a:rPr>
                  <a:t></a:t>
                </a:r>
                <a:r>
                  <a:rPr lang="en-US" sz="2400" dirty="0">
                    <a:solidFill>
                      <a:srgbClr val="0000FF"/>
                    </a:solidFill>
                  </a:rPr>
                  <a:t>)% </a:t>
                </a:r>
                <a:r>
                  <a:rPr lang="en-US" sz="2400" dirty="0"/>
                  <a:t>CI on the proportion </a:t>
                </a:r>
                <a:r>
                  <a:rPr lang="en-US" sz="2400" dirty="0">
                    <a:solidFill>
                      <a:srgbClr val="0000FF"/>
                    </a:solidFill>
                  </a:rPr>
                  <a:t>p</a:t>
                </a:r>
                <a:r>
                  <a:rPr lang="en-US" sz="2400" dirty="0"/>
                  <a:t> of the population that belongs to this class is</a:t>
                </a:r>
              </a:p>
              <a:p>
                <a:pPr algn="just"/>
                <a:endParaRPr lang="en-US" sz="2400" dirty="0"/>
              </a:p>
              <a:p>
                <a:pPr algn="just"/>
                <a:endParaRPr lang="en-US" sz="2400" dirty="0"/>
              </a:p>
              <a:p>
                <a:pPr algn="just"/>
                <a:endParaRPr lang="en-US" sz="2400" dirty="0"/>
              </a:p>
              <a:p>
                <a:pPr algn="just"/>
                <a:r>
                  <a:rPr lang="en-US" sz="2400" dirty="0"/>
                  <a:t>where z</a:t>
                </a:r>
                <a:r>
                  <a:rPr lang="en-US" sz="2400" baseline="-25000" dirty="0">
                    <a:sym typeface="Symbol" panose="05050102010706020507" pitchFamily="18" charset="2"/>
                  </a:rPr>
                  <a:t>/</a:t>
                </a:r>
                <a:r>
                  <a:rPr lang="en-US" sz="2400" baseline="-25000" dirty="0"/>
                  <a:t>2</a:t>
                </a:r>
                <a:r>
                  <a:rPr lang="en-US" sz="2400" dirty="0"/>
                  <a:t> is the upper</a:t>
                </a:r>
                <a:r>
                  <a:rPr lang="en-US" sz="2400" baseline="-25000" dirty="0">
                    <a:sym typeface="Symbol" panose="05050102010706020507" pitchFamily="18" charset="2"/>
                  </a:rPr>
                  <a:t> </a:t>
                </a:r>
                <a:r>
                  <a:rPr lang="en-US" sz="2400" dirty="0">
                    <a:sym typeface="Symbol" panose="05050102010706020507" pitchFamily="18" charset="2"/>
                  </a:rPr>
                  <a:t>/</a:t>
                </a:r>
                <a:r>
                  <a:rPr lang="en-US" sz="2400" dirty="0"/>
                  <a:t>2 percentage point of the standard normal distribution.</a:t>
                </a:r>
              </a:p>
            </p:txBody>
          </p:sp>
        </mc:Choice>
        <mc:Fallback xmlns="">
          <p:sp>
            <p:nvSpPr>
              <p:cNvPr id="6" name="TextBox 5">
                <a:extLst>
                  <a:ext uri="{FF2B5EF4-FFF2-40B4-BE49-F238E27FC236}">
                    <a16:creationId xmlns:a16="http://schemas.microsoft.com/office/drawing/2014/main" id="{474661A5-3898-4F51-8918-E6B1067628B2}"/>
                  </a:ext>
                </a:extLst>
              </p:cNvPr>
              <p:cNvSpPr txBox="1">
                <a:spLocks noRot="1" noChangeAspect="1" noMove="1" noResize="1" noEditPoints="1" noAdjustHandles="1" noChangeArrowheads="1" noChangeShapeType="1" noTextEdit="1"/>
              </p:cNvSpPr>
              <p:nvPr/>
            </p:nvSpPr>
            <p:spPr>
              <a:xfrm>
                <a:off x="5314950" y="1825625"/>
                <a:ext cx="6252210" cy="3876510"/>
              </a:xfrm>
              <a:prstGeom prst="rect">
                <a:avLst/>
              </a:prstGeom>
              <a:blipFill>
                <a:blip r:embed="rId4"/>
                <a:stretch>
                  <a:fillRect l="-1459" t="-940" r="-1362" b="-313"/>
                </a:stretch>
              </a:blipFill>
              <a:ln>
                <a:solidFill>
                  <a:srgbClr val="CC0000"/>
                </a:solidFill>
              </a:ln>
            </p:spPr>
            <p:txBody>
              <a:bodyPr/>
              <a:lstStyle/>
              <a:p>
                <a:r>
                  <a:rPr lang="en-US">
                    <a:noFill/>
                  </a:rPr>
                  <a:t> </a:t>
                </a:r>
              </a:p>
            </p:txBody>
          </p:sp>
        </mc:Fallback>
      </mc:AlternateContent>
      <p:graphicFrame>
        <p:nvGraphicFramePr>
          <p:cNvPr id="3" name="Object 2">
            <a:extLst>
              <a:ext uri="{FF2B5EF4-FFF2-40B4-BE49-F238E27FC236}">
                <a16:creationId xmlns:a16="http://schemas.microsoft.com/office/drawing/2014/main" id="{0C02CF7B-0069-48FC-B0E7-AF3AAF8DEEB4}"/>
              </a:ext>
            </a:extLst>
          </p:cNvPr>
          <p:cNvGraphicFramePr>
            <a:graphicFrameLocks noChangeAspect="1"/>
          </p:cNvGraphicFramePr>
          <p:nvPr>
            <p:extLst>
              <p:ext uri="{D42A27DB-BD31-4B8C-83A1-F6EECF244321}">
                <p14:modId xmlns:p14="http://schemas.microsoft.com/office/powerpoint/2010/main" val="1435272543"/>
              </p:ext>
            </p:extLst>
          </p:nvPr>
        </p:nvGraphicFramePr>
        <p:xfrm>
          <a:off x="5745892" y="3727298"/>
          <a:ext cx="5263977" cy="996756"/>
        </p:xfrm>
        <a:graphic>
          <a:graphicData uri="http://schemas.openxmlformats.org/presentationml/2006/ole">
            <mc:AlternateContent xmlns:mc="http://schemas.openxmlformats.org/markup-compatibility/2006">
              <mc:Choice xmlns:v="urn:schemas-microsoft-com:vml" Requires="v">
                <p:oleObj spid="_x0000_s1032" name="Equation" r:id="rId5" imgW="2692080" imgH="545760" progId="Equation.DSMT4">
                  <p:embed/>
                </p:oleObj>
              </mc:Choice>
              <mc:Fallback>
                <p:oleObj name="Equation" r:id="rId5" imgW="2692080" imgH="545760" progId="Equation.DSMT4">
                  <p:embed/>
                  <p:pic>
                    <p:nvPicPr>
                      <p:cNvPr id="0" name=""/>
                      <p:cNvPicPr/>
                      <p:nvPr/>
                    </p:nvPicPr>
                    <p:blipFill>
                      <a:blip r:embed="rId6"/>
                      <a:stretch>
                        <a:fillRect/>
                      </a:stretch>
                    </p:blipFill>
                    <p:spPr>
                      <a:xfrm>
                        <a:off x="5745892" y="3727298"/>
                        <a:ext cx="5263977" cy="996756"/>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p>
            <a:fld id="{146BCF84-C441-4443-AFA4-8A93C25E137C}" type="datetime1">
              <a:rPr lang="en-US" smtClean="0"/>
              <a:t>28/02/2022</a:t>
            </a:fld>
            <a:endParaRPr lang="en-US"/>
          </a:p>
        </p:txBody>
      </p:sp>
      <p:sp>
        <p:nvSpPr>
          <p:cNvPr id="7" name="Footer Placeholder 6"/>
          <p:cNvSpPr>
            <a:spLocks noGrp="1"/>
          </p:cNvSpPr>
          <p:nvPr>
            <p:ph type="ftr" sz="quarter" idx="11"/>
          </p:nvPr>
        </p:nvSpPr>
        <p:spPr/>
        <p:txBody>
          <a:bodyPr/>
          <a:lstStyle/>
          <a:p>
            <a:r>
              <a:rPr lang="en-US"/>
              <a:t>Chapter 8 - Statistical Intervals for a Single Sample</a:t>
            </a:r>
          </a:p>
        </p:txBody>
      </p:sp>
      <p:sp>
        <p:nvSpPr>
          <p:cNvPr id="8" name="Slide Number Placeholder 7"/>
          <p:cNvSpPr>
            <a:spLocks noGrp="1"/>
          </p:cNvSpPr>
          <p:nvPr>
            <p:ph type="sldNum" sz="quarter" idx="12"/>
          </p:nvPr>
        </p:nvSpPr>
        <p:spPr/>
        <p:txBody>
          <a:bodyPr/>
          <a:lstStyle/>
          <a:p>
            <a:fld id="{9212E362-BD7D-4925-932C-42056A323855}" type="slidenum">
              <a:rPr lang="en-US" smtClean="0"/>
              <a:t>29</a:t>
            </a:fld>
            <a:endParaRPr lang="en-US"/>
          </a:p>
        </p:txBody>
      </p:sp>
    </p:spTree>
    <p:extLst>
      <p:ext uri="{BB962C8B-B14F-4D97-AF65-F5344CB8AC3E}">
        <p14:creationId xmlns:p14="http://schemas.microsoft.com/office/powerpoint/2010/main" val="108537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9D01FB-4C41-46B4-968B-5EBF34E0C859}"/>
              </a:ext>
            </a:extLst>
          </p:cNvPr>
          <p:cNvSpPr/>
          <p:nvPr/>
        </p:nvSpPr>
        <p:spPr>
          <a:xfrm>
            <a:off x="838200" y="2661590"/>
            <a:ext cx="2576946" cy="167293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Population</a:t>
            </a:r>
          </a:p>
          <a:p>
            <a:pPr algn="ctr"/>
            <a:r>
              <a:rPr lang="en-US" dirty="0">
                <a:solidFill>
                  <a:srgbClr val="C00000"/>
                </a:solidFill>
              </a:rPr>
              <a:t>unknown parameter </a:t>
            </a:r>
            <a:r>
              <a:rPr lang="en-US" dirty="0">
                <a:solidFill>
                  <a:srgbClr val="C00000"/>
                </a:solidFill>
                <a:sym typeface="Symbol" panose="05050102010706020507" pitchFamily="18" charset="2"/>
              </a:rPr>
              <a:t></a:t>
            </a:r>
            <a:endParaRPr lang="en-US" dirty="0">
              <a:solidFill>
                <a:srgbClr val="C00000"/>
              </a:solidFill>
            </a:endParaRPr>
          </a:p>
        </p:txBody>
      </p:sp>
      <p:cxnSp>
        <p:nvCxnSpPr>
          <p:cNvPr id="6" name="Straight Arrow Connector 5">
            <a:extLst>
              <a:ext uri="{FF2B5EF4-FFF2-40B4-BE49-F238E27FC236}">
                <a16:creationId xmlns:a16="http://schemas.microsoft.com/office/drawing/2014/main" id="{8D2186CD-3548-4E1A-B4BD-140FDA54FE6F}"/>
              </a:ext>
            </a:extLst>
          </p:cNvPr>
          <p:cNvCxnSpPr>
            <a:cxnSpLocks/>
          </p:cNvCxnSpPr>
          <p:nvPr/>
        </p:nvCxnSpPr>
        <p:spPr>
          <a:xfrm>
            <a:off x="3134590" y="3451527"/>
            <a:ext cx="124691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2CFA236-488E-485B-8EAA-E87971917272}"/>
              </a:ext>
            </a:extLst>
          </p:cNvPr>
          <p:cNvSpPr/>
          <p:nvPr/>
        </p:nvSpPr>
        <p:spPr>
          <a:xfrm>
            <a:off x="4381500" y="3118561"/>
            <a:ext cx="966354" cy="70658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F66D5B-73E4-4050-A3B6-828C169E840A}"/>
              </a:ext>
            </a:extLst>
          </p:cNvPr>
          <p:cNvSpPr txBox="1"/>
          <p:nvPr/>
        </p:nvSpPr>
        <p:spPr>
          <a:xfrm>
            <a:off x="3968742" y="2741209"/>
            <a:ext cx="1864613" cy="369332"/>
          </a:xfrm>
          <a:prstGeom prst="rect">
            <a:avLst/>
          </a:prstGeom>
          <a:noFill/>
        </p:spPr>
        <p:txBody>
          <a:bodyPr wrap="none" rtlCol="0">
            <a:spAutoFit/>
          </a:bodyPr>
          <a:lstStyle/>
          <a:p>
            <a:r>
              <a:rPr lang="en-US" dirty="0"/>
              <a:t>Random sample</a:t>
            </a:r>
          </a:p>
        </p:txBody>
      </p:sp>
      <p:cxnSp>
        <p:nvCxnSpPr>
          <p:cNvPr id="10" name="Straight Arrow Connector 9">
            <a:extLst>
              <a:ext uri="{FF2B5EF4-FFF2-40B4-BE49-F238E27FC236}">
                <a16:creationId xmlns:a16="http://schemas.microsoft.com/office/drawing/2014/main" id="{5D0D5ACF-6A4C-40ED-954B-803FACE36895}"/>
              </a:ext>
            </a:extLst>
          </p:cNvPr>
          <p:cNvCxnSpPr>
            <a:cxnSpLocks/>
            <a:stCxn id="7" idx="6"/>
          </p:cNvCxnSpPr>
          <p:nvPr/>
        </p:nvCxnSpPr>
        <p:spPr>
          <a:xfrm>
            <a:off x="5347854" y="3471852"/>
            <a:ext cx="10806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F265D11-1E00-4770-8F51-05BED117694B}"/>
              </a:ext>
            </a:extLst>
          </p:cNvPr>
          <p:cNvSpPr txBox="1"/>
          <p:nvPr/>
        </p:nvSpPr>
        <p:spPr>
          <a:xfrm>
            <a:off x="6428510" y="3010359"/>
            <a:ext cx="4625075" cy="1261884"/>
          </a:xfrm>
          <a:prstGeom prst="rect">
            <a:avLst/>
          </a:prstGeom>
          <a:solidFill>
            <a:srgbClr val="FFFF99"/>
          </a:solidFill>
          <a:ln>
            <a:solidFill>
              <a:srgbClr val="C00000"/>
            </a:solidFill>
          </a:ln>
        </p:spPr>
        <p:txBody>
          <a:bodyPr wrap="square" rtlCol="0">
            <a:spAutoFit/>
          </a:bodyPr>
          <a:lstStyle/>
          <a:p>
            <a:pPr algn="ctr"/>
            <a:r>
              <a:rPr lang="en-US" sz="4600">
                <a:solidFill>
                  <a:srgbClr val="0000FF"/>
                </a:solidFill>
              </a:rPr>
              <a:t>l </a:t>
            </a:r>
            <a:r>
              <a:rPr lang="en-US" sz="4600" dirty="0">
                <a:solidFill>
                  <a:srgbClr val="0000FF"/>
                </a:solidFill>
                <a:sym typeface="Euclid Math Two" panose="02050601010101010101" pitchFamily="18" charset="2"/>
              </a:rPr>
              <a:t> </a:t>
            </a:r>
            <a:r>
              <a:rPr lang="en-US" sz="4800" dirty="0">
                <a:solidFill>
                  <a:srgbClr val="C00000"/>
                </a:solidFill>
                <a:sym typeface="Symbol" panose="05050102010706020507" pitchFamily="18" charset="2"/>
              </a:rPr>
              <a:t> </a:t>
            </a:r>
            <a:r>
              <a:rPr lang="en-US" sz="4600">
                <a:solidFill>
                  <a:srgbClr val="0000FF"/>
                </a:solidFill>
                <a:sym typeface="Euclid Math Two" panose="02050601010101010101" pitchFamily="18" charset="2"/>
              </a:rPr>
              <a:t></a:t>
            </a:r>
            <a:r>
              <a:rPr lang="en-US" sz="4600">
                <a:solidFill>
                  <a:srgbClr val="0000FF"/>
                </a:solidFill>
              </a:rPr>
              <a:t> u,</a:t>
            </a:r>
            <a:endParaRPr lang="en-US" sz="4600" dirty="0"/>
          </a:p>
          <a:p>
            <a:r>
              <a:rPr lang="en-US" sz="2800" dirty="0"/>
              <a:t>where </a:t>
            </a:r>
            <a:r>
              <a:rPr lang="en-US" sz="2800"/>
              <a:t>P(</a:t>
            </a:r>
            <a:r>
              <a:rPr lang="en-US" sz="2800">
                <a:solidFill>
                  <a:srgbClr val="0000FF"/>
                </a:solidFill>
              </a:rPr>
              <a:t>l </a:t>
            </a:r>
            <a:r>
              <a:rPr lang="en-US" sz="2800" dirty="0">
                <a:solidFill>
                  <a:srgbClr val="0000FF"/>
                </a:solidFill>
                <a:sym typeface="Euclid Math Two" panose="02050601010101010101" pitchFamily="18" charset="2"/>
              </a:rPr>
              <a:t> </a:t>
            </a:r>
            <a:r>
              <a:rPr lang="en-US" sz="2800" dirty="0">
                <a:solidFill>
                  <a:srgbClr val="C00000"/>
                </a:solidFill>
                <a:sym typeface="Symbol" panose="05050102010706020507" pitchFamily="18" charset="2"/>
              </a:rPr>
              <a:t></a:t>
            </a:r>
            <a:r>
              <a:rPr lang="en-US" sz="2800" dirty="0">
                <a:solidFill>
                  <a:srgbClr val="0000FF"/>
                </a:solidFill>
                <a:sym typeface="Symbol" panose="05050102010706020507" pitchFamily="18" charset="2"/>
              </a:rPr>
              <a:t> </a:t>
            </a:r>
            <a:r>
              <a:rPr lang="en-US" sz="2800">
                <a:solidFill>
                  <a:srgbClr val="0000FF"/>
                </a:solidFill>
                <a:sym typeface="Euclid Math Two" panose="02050601010101010101" pitchFamily="18" charset="2"/>
              </a:rPr>
              <a:t></a:t>
            </a:r>
            <a:r>
              <a:rPr lang="en-US" sz="2800">
                <a:solidFill>
                  <a:srgbClr val="0000FF"/>
                </a:solidFill>
              </a:rPr>
              <a:t> u </a:t>
            </a:r>
            <a:r>
              <a:rPr lang="en-US" sz="2800" dirty="0"/>
              <a:t>) = 1 - </a:t>
            </a:r>
            <a:r>
              <a:rPr lang="en-US" sz="2800" dirty="0">
                <a:sym typeface="Symbol" panose="05050102010706020507" pitchFamily="18" charset="2"/>
              </a:rPr>
              <a:t></a:t>
            </a:r>
            <a:r>
              <a:rPr lang="en-US" sz="2800" dirty="0"/>
              <a:t> </a:t>
            </a:r>
          </a:p>
        </p:txBody>
      </p:sp>
      <p:sp>
        <p:nvSpPr>
          <p:cNvPr id="14" name="Callout: Bent Line 13">
            <a:extLst>
              <a:ext uri="{FF2B5EF4-FFF2-40B4-BE49-F238E27FC236}">
                <a16:creationId xmlns:a16="http://schemas.microsoft.com/office/drawing/2014/main" id="{6D0DBFF3-B190-4774-B6FC-68E9437A17A7}"/>
              </a:ext>
            </a:extLst>
          </p:cNvPr>
          <p:cNvSpPr/>
          <p:nvPr/>
        </p:nvSpPr>
        <p:spPr>
          <a:xfrm>
            <a:off x="6733310" y="1744159"/>
            <a:ext cx="2576946" cy="1135640"/>
          </a:xfrm>
          <a:prstGeom prst="borderCallout2">
            <a:avLst>
              <a:gd name="adj1" fmla="val 18751"/>
              <a:gd name="adj2" fmla="val -1075"/>
              <a:gd name="adj3" fmla="val 18750"/>
              <a:gd name="adj4" fmla="val -16667"/>
              <a:gd name="adj5" fmla="val 151055"/>
              <a:gd name="adj6" fmla="val -3118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compute I, u from sample data? </a:t>
            </a:r>
          </a:p>
        </p:txBody>
      </p:sp>
      <p:sp>
        <p:nvSpPr>
          <p:cNvPr id="13" name="Title 1">
            <a:extLst>
              <a:ext uri="{FF2B5EF4-FFF2-40B4-BE49-F238E27FC236}">
                <a16:creationId xmlns:a16="http://schemas.microsoft.com/office/drawing/2014/main" id="{08DE15C2-0B4B-467E-BA17-5E97F647E841}"/>
              </a:ext>
            </a:extLst>
          </p:cNvPr>
          <p:cNvSpPr>
            <a:spLocks noGrp="1"/>
          </p:cNvSpPr>
          <p:nvPr>
            <p:ph type="title"/>
          </p:nvPr>
        </p:nvSpPr>
        <p:spPr>
          <a:xfrm>
            <a:off x="838200" y="209261"/>
            <a:ext cx="10515600" cy="1325563"/>
          </a:xfrm>
        </p:spPr>
        <p:txBody>
          <a:bodyPr>
            <a:normAutofit/>
          </a:bodyPr>
          <a:lstStyle/>
          <a:p>
            <a:r>
              <a:rPr lang="en-US" dirty="0"/>
              <a:t>Introduction</a:t>
            </a:r>
            <a:endParaRPr lang="en-US" dirty="0">
              <a:solidFill>
                <a:srgbClr val="C00000"/>
              </a:solidFill>
            </a:endParaRPr>
          </a:p>
        </p:txBody>
      </p:sp>
      <p:sp>
        <p:nvSpPr>
          <p:cNvPr id="2" name="TextBox 1">
            <a:extLst>
              <a:ext uri="{FF2B5EF4-FFF2-40B4-BE49-F238E27FC236}">
                <a16:creationId xmlns:a16="http://schemas.microsoft.com/office/drawing/2014/main" id="{A6E4BAC2-629C-4EB4-8062-397525D8573F}"/>
              </a:ext>
            </a:extLst>
          </p:cNvPr>
          <p:cNvSpPr txBox="1"/>
          <p:nvPr/>
        </p:nvSpPr>
        <p:spPr>
          <a:xfrm>
            <a:off x="6359848" y="4334526"/>
            <a:ext cx="4834016" cy="923330"/>
          </a:xfrm>
          <a:prstGeom prst="rect">
            <a:avLst/>
          </a:prstGeom>
          <a:noFill/>
        </p:spPr>
        <p:txBody>
          <a:bodyPr wrap="none" rtlCol="0">
            <a:spAutoFit/>
          </a:bodyPr>
          <a:lstStyle/>
          <a:p>
            <a:r>
              <a:rPr lang="en-US" dirty="0"/>
              <a:t>l: lower-confidence limit (bound)</a:t>
            </a:r>
          </a:p>
          <a:p>
            <a:r>
              <a:rPr lang="en-US" dirty="0"/>
              <a:t>u: upper-confidence limit (bound)</a:t>
            </a:r>
          </a:p>
          <a:p>
            <a:r>
              <a:rPr lang="en-US" dirty="0"/>
              <a:t>1 − α: confidence coefficient, confidence level</a:t>
            </a:r>
          </a:p>
        </p:txBody>
      </p:sp>
      <p:sp>
        <p:nvSpPr>
          <p:cNvPr id="3" name="Date Placeholder 2"/>
          <p:cNvSpPr>
            <a:spLocks noGrp="1"/>
          </p:cNvSpPr>
          <p:nvPr>
            <p:ph type="dt" sz="half" idx="10"/>
          </p:nvPr>
        </p:nvSpPr>
        <p:spPr/>
        <p:txBody>
          <a:bodyPr/>
          <a:lstStyle/>
          <a:p>
            <a:fld id="{FBC80653-A74E-49C9-8910-6641B329FB05}"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9" name="Slide Number Placeholder 8"/>
          <p:cNvSpPr>
            <a:spLocks noGrp="1"/>
          </p:cNvSpPr>
          <p:nvPr>
            <p:ph type="sldNum" sz="quarter" idx="12"/>
          </p:nvPr>
        </p:nvSpPr>
        <p:spPr/>
        <p:txBody>
          <a:bodyPr/>
          <a:lstStyle/>
          <a:p>
            <a:fld id="{9212E362-BD7D-4925-932C-42056A323855}" type="slidenum">
              <a:rPr lang="en-US" smtClean="0"/>
              <a:t>3</a:t>
            </a:fld>
            <a:endParaRPr lang="en-US"/>
          </a:p>
        </p:txBody>
      </p:sp>
    </p:spTree>
    <p:extLst>
      <p:ext uri="{BB962C8B-B14F-4D97-AF65-F5344CB8AC3E}">
        <p14:creationId xmlns:p14="http://schemas.microsoft.com/office/powerpoint/2010/main" val="3825550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332B-CEF3-450E-BC26-0F6E4061A0CA}"/>
              </a:ext>
            </a:extLst>
          </p:cNvPr>
          <p:cNvSpPr>
            <a:spLocks noGrp="1"/>
          </p:cNvSpPr>
          <p:nvPr>
            <p:ph type="title"/>
          </p:nvPr>
        </p:nvSpPr>
        <p:spPr/>
        <p:txBody>
          <a:bodyPr/>
          <a:lstStyle/>
          <a:p>
            <a:r>
              <a:rPr lang="en-US" dirty="0"/>
              <a:t>Approximate Confidence Interval on a Binomial Proportion - </a:t>
            </a:r>
            <a:r>
              <a:rPr lang="en-US" dirty="0">
                <a:solidFill>
                  <a:srgbClr val="CC0000"/>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B94532-B48C-41C6-ABCB-AE9910A2C1AE}"/>
                  </a:ext>
                </a:extLst>
              </p:cNvPr>
              <p:cNvSpPr>
                <a:spLocks noGrp="1"/>
              </p:cNvSpPr>
              <p:nvPr>
                <p:ph idx="1"/>
              </p:nvPr>
            </p:nvSpPr>
            <p:spPr/>
            <p:txBody>
              <a:bodyPr>
                <a:normAutofit/>
              </a:bodyPr>
              <a:lstStyle/>
              <a:p>
                <a:pPr algn="just"/>
                <a:r>
                  <a:rPr lang="en-US" sz="2600" dirty="0"/>
                  <a:t>In a random sample of 85 automobile engine crankshaft bearings,10 have a surface finish that is rougher than the specifications allow. Therefore, a point estimate of the proportion of bearings in the population that exceeds the roughness specification is </a:t>
                </a:r>
                <a14:m>
                  <m:oMath xmlns:m="http://schemas.openxmlformats.org/officeDocument/2006/math">
                    <m:acc>
                      <m:accPr>
                        <m:chr m:val="̂"/>
                        <m:ctrlPr>
                          <a:rPr lang="en-US" sz="2800" i="1" smtClean="0">
                            <a:solidFill>
                              <a:srgbClr val="0000FF"/>
                            </a:solidFill>
                            <a:latin typeface="Cambria Math" panose="02040503050406030204" pitchFamily="18" charset="0"/>
                          </a:rPr>
                        </m:ctrlPr>
                      </m:accPr>
                      <m:e>
                        <m:r>
                          <m:rPr>
                            <m:nor/>
                          </m:rPr>
                          <a:rPr lang="en-US" sz="2800" b="0" i="0" dirty="0" smtClean="0">
                            <a:solidFill>
                              <a:srgbClr val="0000FF"/>
                            </a:solidFill>
                          </a:rPr>
                          <m:t>p</m:t>
                        </m:r>
                      </m:e>
                    </m:acc>
                    <m:r>
                      <a:rPr lang="en-US" sz="2800" b="0" i="0" dirty="0" smtClean="0">
                        <a:solidFill>
                          <a:srgbClr val="0000FF"/>
                        </a:solidFill>
                        <a:latin typeface="Cambria Math" panose="02040503050406030204" pitchFamily="18" charset="0"/>
                      </a:rPr>
                      <m:t> </m:t>
                    </m:r>
                  </m:oMath>
                </a14:m>
                <a:r>
                  <a:rPr lang="en-US" sz="2800" dirty="0"/>
                  <a:t>= </a:t>
                </a:r>
                <a:r>
                  <a:rPr lang="en-US" sz="2600" dirty="0"/>
                  <a:t>x/n = 10/85 = 0.12. A 95% two-sided confidence interval for p is </a:t>
                </a:r>
              </a:p>
            </p:txBody>
          </p:sp>
        </mc:Choice>
        <mc:Fallback xmlns="">
          <p:sp>
            <p:nvSpPr>
              <p:cNvPr id="3" name="Content Placeholder 2">
                <a:extLst>
                  <a:ext uri="{FF2B5EF4-FFF2-40B4-BE49-F238E27FC236}">
                    <a16:creationId xmlns:a16="http://schemas.microsoft.com/office/drawing/2014/main" id="{74B94532-B48C-41C6-ABCB-AE9910A2C1AE}"/>
                  </a:ext>
                </a:extLst>
              </p:cNvPr>
              <p:cNvSpPr>
                <a:spLocks noGrp="1" noRot="1" noChangeAspect="1" noMove="1" noResize="1" noEditPoints="1" noAdjustHandles="1" noChangeArrowheads="1" noChangeShapeType="1" noTextEdit="1"/>
              </p:cNvSpPr>
              <p:nvPr>
                <p:ph idx="1"/>
              </p:nvPr>
            </p:nvSpPr>
            <p:spPr>
              <a:blipFill>
                <a:blip r:embed="rId2"/>
                <a:stretch>
                  <a:fillRect l="-928" t="-2241" r="-9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6229F6F-F423-474D-A524-FC6B79098915}"/>
              </a:ext>
            </a:extLst>
          </p:cNvPr>
          <p:cNvPicPr>
            <a:picLocks noChangeAspect="1"/>
          </p:cNvPicPr>
          <p:nvPr/>
        </p:nvPicPr>
        <p:blipFill>
          <a:blip r:embed="rId3"/>
          <a:stretch>
            <a:fillRect/>
          </a:stretch>
        </p:blipFill>
        <p:spPr>
          <a:xfrm>
            <a:off x="979170" y="3845043"/>
            <a:ext cx="6302224" cy="1119188"/>
          </a:xfrm>
          <a:prstGeom prst="rect">
            <a:avLst/>
          </a:prstGeom>
        </p:spPr>
      </p:pic>
      <p:pic>
        <p:nvPicPr>
          <p:cNvPr id="7" name="Picture 6">
            <a:extLst>
              <a:ext uri="{FF2B5EF4-FFF2-40B4-BE49-F238E27FC236}">
                <a16:creationId xmlns:a16="http://schemas.microsoft.com/office/drawing/2014/main" id="{3CCDC8A3-58CE-412B-8643-D3ED58B4404D}"/>
              </a:ext>
            </a:extLst>
          </p:cNvPr>
          <p:cNvPicPr>
            <a:picLocks noChangeAspect="1"/>
          </p:cNvPicPr>
          <p:nvPr/>
        </p:nvPicPr>
        <p:blipFill>
          <a:blip r:embed="rId4"/>
          <a:stretch>
            <a:fillRect/>
          </a:stretch>
        </p:blipFill>
        <p:spPr>
          <a:xfrm>
            <a:off x="1074677" y="4795838"/>
            <a:ext cx="6657975" cy="1381125"/>
          </a:xfrm>
          <a:prstGeom prst="rect">
            <a:avLst/>
          </a:prstGeom>
        </p:spPr>
      </p:pic>
      <p:pic>
        <p:nvPicPr>
          <p:cNvPr id="9" name="Picture 8">
            <a:extLst>
              <a:ext uri="{FF2B5EF4-FFF2-40B4-BE49-F238E27FC236}">
                <a16:creationId xmlns:a16="http://schemas.microsoft.com/office/drawing/2014/main" id="{AD13AB33-D0C3-4016-842C-5CF244D6F3A5}"/>
              </a:ext>
            </a:extLst>
          </p:cNvPr>
          <p:cNvPicPr>
            <a:picLocks noChangeAspect="1"/>
          </p:cNvPicPr>
          <p:nvPr/>
        </p:nvPicPr>
        <p:blipFill>
          <a:blip r:embed="rId5"/>
          <a:stretch>
            <a:fillRect/>
          </a:stretch>
        </p:blipFill>
        <p:spPr>
          <a:xfrm>
            <a:off x="7732652" y="3986808"/>
            <a:ext cx="2662192" cy="977423"/>
          </a:xfrm>
          <a:prstGeom prst="rect">
            <a:avLst/>
          </a:prstGeom>
          <a:ln>
            <a:solidFill>
              <a:srgbClr val="CC0000"/>
            </a:solidFill>
          </a:ln>
        </p:spPr>
      </p:pic>
      <p:sp>
        <p:nvSpPr>
          <p:cNvPr id="4" name="Date Placeholder 3"/>
          <p:cNvSpPr>
            <a:spLocks noGrp="1"/>
          </p:cNvSpPr>
          <p:nvPr>
            <p:ph type="dt" sz="half" idx="10"/>
          </p:nvPr>
        </p:nvSpPr>
        <p:spPr/>
        <p:txBody>
          <a:bodyPr/>
          <a:lstStyle/>
          <a:p>
            <a:fld id="{D7AA01F7-0386-491B-A808-2CEF8301552B}"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8" name="Slide Number Placeholder 7"/>
          <p:cNvSpPr>
            <a:spLocks noGrp="1"/>
          </p:cNvSpPr>
          <p:nvPr>
            <p:ph type="sldNum" sz="quarter" idx="12"/>
          </p:nvPr>
        </p:nvSpPr>
        <p:spPr/>
        <p:txBody>
          <a:bodyPr/>
          <a:lstStyle/>
          <a:p>
            <a:fld id="{9212E362-BD7D-4925-932C-42056A323855}" type="slidenum">
              <a:rPr lang="en-US" smtClean="0"/>
              <a:t>30</a:t>
            </a:fld>
            <a:endParaRPr lang="en-US"/>
          </a:p>
        </p:txBody>
      </p:sp>
    </p:spTree>
    <p:extLst>
      <p:ext uri="{BB962C8B-B14F-4D97-AF65-F5344CB8AC3E}">
        <p14:creationId xmlns:p14="http://schemas.microsoft.com/office/powerpoint/2010/main" val="118830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3C1E-1536-4C20-8EA2-A0BA79D94387}"/>
              </a:ext>
            </a:extLst>
          </p:cNvPr>
          <p:cNvSpPr>
            <a:spLocks noGrp="1"/>
          </p:cNvSpPr>
          <p:nvPr>
            <p:ph type="title"/>
          </p:nvPr>
        </p:nvSpPr>
        <p:spPr/>
        <p:txBody>
          <a:bodyPr/>
          <a:lstStyle/>
          <a:p>
            <a:r>
              <a:rPr lang="en-US" dirty="0"/>
              <a:t>Choice of Sample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5B75A-621A-4AA5-B875-1C565666839C}"/>
                  </a:ext>
                </a:extLst>
              </p:cNvPr>
              <p:cNvSpPr>
                <a:spLocks noGrp="1"/>
              </p:cNvSpPr>
              <p:nvPr>
                <p:ph idx="1"/>
              </p:nvPr>
            </p:nvSpPr>
            <p:spPr>
              <a:xfrm>
                <a:off x="838200" y="1181139"/>
                <a:ext cx="10515600" cy="4351338"/>
              </a:xfrm>
            </p:spPr>
            <p:txBody>
              <a:bodyPr/>
              <a:lstStyle/>
              <a:p>
                <a:r>
                  <a:rPr lang="en-US" sz="2600" dirty="0"/>
                  <a:t>Error = E := |p - </a:t>
                </a:r>
                <a14:m>
                  <m:oMath xmlns:m="http://schemas.openxmlformats.org/officeDocument/2006/math">
                    <m:acc>
                      <m:accPr>
                        <m:chr m:val="̂"/>
                        <m:ctrlPr>
                          <a:rPr lang="en-US" sz="2600" i="1" smtClean="0">
                            <a:solidFill>
                              <a:srgbClr val="0000FF"/>
                            </a:solidFill>
                            <a:latin typeface="Cambria Math" panose="02040503050406030204" pitchFamily="18" charset="0"/>
                          </a:rPr>
                        </m:ctrlPr>
                      </m:accPr>
                      <m:e>
                        <m:r>
                          <m:rPr>
                            <m:nor/>
                          </m:rPr>
                          <a:rPr lang="en-US" sz="2600" dirty="0" smtClean="0">
                            <a:solidFill>
                              <a:srgbClr val="0000FF"/>
                            </a:solidFill>
                          </a:rPr>
                          <m:t>P</m:t>
                        </m:r>
                      </m:e>
                    </m:acc>
                  </m:oMath>
                </a14:m>
                <a:r>
                  <a:rPr lang="en-US" sz="2600" dirty="0"/>
                  <a:t>|</a:t>
                </a:r>
              </a:p>
              <a:p>
                <a:r>
                  <a:rPr lang="en-US" sz="2600" dirty="0"/>
                  <a:t>E </a:t>
                </a:r>
                <a:r>
                  <a:rPr lang="en-US" sz="2600" dirty="0">
                    <a:sym typeface="Euclid Math Two" panose="02050601010101010101" pitchFamily="18" charset="2"/>
                  </a:rPr>
                  <a:t> </a:t>
                </a:r>
                <a:r>
                  <a:rPr lang="pl-PL" sz="2600" dirty="0"/>
                  <a:t>z</a:t>
                </a:r>
                <a:r>
                  <a:rPr lang="pl-PL" sz="2600" baseline="-25000" dirty="0">
                    <a:sym typeface="Symbol" panose="05050102010706020507" pitchFamily="18" charset="2"/>
                  </a:rPr>
                  <a:t></a:t>
                </a:r>
                <a:r>
                  <a:rPr lang="en-US" sz="2600" baseline="-25000" dirty="0">
                    <a:sym typeface="Symbol" panose="05050102010706020507" pitchFamily="18" charset="2"/>
                  </a:rPr>
                  <a:t>/</a:t>
                </a:r>
                <a:r>
                  <a:rPr lang="pl-PL" sz="2600" baseline="-25000" dirty="0"/>
                  <a:t>2</a:t>
                </a:r>
                <a14:m>
                  <m:oMath xmlns:m="http://schemas.openxmlformats.org/officeDocument/2006/math">
                    <m:rad>
                      <m:radPr>
                        <m:degHide m:val="on"/>
                        <m:ctrlPr>
                          <a:rPr lang="pl-PL" sz="2600" i="1" smtClean="0">
                            <a:latin typeface="Cambria Math" panose="02040503050406030204" pitchFamily="18" charset="0"/>
                          </a:rPr>
                        </m:ctrlPr>
                      </m:radPr>
                      <m:deg/>
                      <m:e>
                        <m:r>
                          <m:rPr>
                            <m:nor/>
                          </m:rPr>
                          <a:rPr lang="en-US" sz="2600" dirty="0" smtClean="0"/>
                          <m:t>p</m:t>
                        </m:r>
                        <m:r>
                          <m:rPr>
                            <m:nor/>
                          </m:rPr>
                          <a:rPr lang="en-US" sz="2600" dirty="0" smtClean="0"/>
                          <m:t>(1−</m:t>
                        </m:r>
                        <m:r>
                          <m:rPr>
                            <m:nor/>
                          </m:rPr>
                          <a:rPr lang="en-US" sz="2600" dirty="0" smtClean="0"/>
                          <m:t>p</m:t>
                        </m:r>
                        <m:r>
                          <m:rPr>
                            <m:nor/>
                          </m:rPr>
                          <a:rPr lang="en-US" sz="2600" dirty="0" smtClean="0"/>
                          <m:t>)/</m:t>
                        </m:r>
                        <m:r>
                          <m:rPr>
                            <m:nor/>
                          </m:rPr>
                          <a:rPr lang="en-US" sz="2600" dirty="0" smtClean="0"/>
                          <m:t>n</m:t>
                        </m:r>
                      </m:e>
                    </m:rad>
                  </m:oMath>
                </a14:m>
                <a:endParaRPr lang="en-US" sz="2600" dirty="0">
                  <a:solidFill>
                    <a:srgbClr val="0000FF"/>
                  </a:solidFill>
                  <a:sym typeface="Wingdings" panose="05000000000000000000" pitchFamily="2" charset="2"/>
                </a:endParaRPr>
              </a:p>
              <a:p>
                <a:pPr marL="0" indent="0">
                  <a:buNone/>
                </a:pPr>
                <a:r>
                  <a:rPr lang="en-US" dirty="0">
                    <a:solidFill>
                      <a:srgbClr val="0000FF"/>
                    </a:solidFill>
                    <a:sym typeface="Wingdings" panose="05000000000000000000" pitchFamily="2" charset="2"/>
                  </a:rPr>
                  <a:t> n </a:t>
                </a:r>
                <a:r>
                  <a:rPr lang="en-US" dirty="0">
                    <a:solidFill>
                      <a:srgbClr val="0000FF"/>
                    </a:solidFill>
                    <a:sym typeface="Euclid Math Two" panose="02050601010101010101" pitchFamily="18" charset="2"/>
                  </a:rPr>
                  <a:t> </a:t>
                </a:r>
                <a14:m>
                  <m:oMath xmlns:m="http://schemas.openxmlformats.org/officeDocument/2006/math">
                    <m:sSup>
                      <m:sSupPr>
                        <m:ctrlPr>
                          <a:rPr lang="en-US" i="1" smtClean="0">
                            <a:solidFill>
                              <a:srgbClr val="0000FF"/>
                            </a:solidFill>
                            <a:latin typeface="Cambria Math" panose="02040503050406030204" pitchFamily="18" charset="0"/>
                            <a:sym typeface="Euclid Math Two" panose="02050601010101010101" pitchFamily="18" charset="2"/>
                          </a:rPr>
                        </m:ctrlPr>
                      </m:sSupPr>
                      <m:e>
                        <m:d>
                          <m:dPr>
                            <m:ctrlPr>
                              <a:rPr lang="en-US" i="1" smtClean="0">
                                <a:solidFill>
                                  <a:srgbClr val="0000FF"/>
                                </a:solidFill>
                                <a:latin typeface="Cambria Math" panose="02040503050406030204" pitchFamily="18" charset="0"/>
                                <a:sym typeface="Euclid Math Two" panose="02050601010101010101" pitchFamily="18" charset="2"/>
                              </a:rPr>
                            </m:ctrlPr>
                          </m:dPr>
                          <m:e>
                            <m:f>
                              <m:fPr>
                                <m:ctrlPr>
                                  <a:rPr lang="en-US" i="1" smtClean="0">
                                    <a:solidFill>
                                      <a:srgbClr val="0000FF"/>
                                    </a:solidFill>
                                    <a:latin typeface="Cambria Math" panose="02040503050406030204" pitchFamily="18" charset="0"/>
                                    <a:sym typeface="Euclid Math Two" panose="02050601010101010101" pitchFamily="18" charset="2"/>
                                  </a:rPr>
                                </m:ctrlPr>
                              </m:fPr>
                              <m:num>
                                <m:r>
                                  <m:rPr>
                                    <m:nor/>
                                  </m:rPr>
                                  <a:rPr lang="pl-PL" dirty="0" smtClean="0">
                                    <a:solidFill>
                                      <a:srgbClr val="0000FF"/>
                                    </a:solidFill>
                                  </a:rPr>
                                  <m:t>z</m:t>
                                </m:r>
                                <m:r>
                                  <m:rPr>
                                    <m:nor/>
                                  </m:rPr>
                                  <a:rPr lang="pl-PL" baseline="-25000" dirty="0" smtClean="0">
                                    <a:solidFill>
                                      <a:srgbClr val="0000FF"/>
                                    </a:solidFill>
                                    <a:sym typeface="Symbol" panose="05050102010706020507" pitchFamily="18" charset="2"/>
                                  </a:rPr>
                                  <m:t></m:t>
                                </m:r>
                                <m:r>
                                  <m:rPr>
                                    <m:nor/>
                                  </m:rPr>
                                  <a:rPr lang="en-US" baseline="-25000" dirty="0" smtClean="0">
                                    <a:solidFill>
                                      <a:srgbClr val="0000FF"/>
                                    </a:solidFill>
                                    <a:sym typeface="Symbol" panose="05050102010706020507" pitchFamily="18" charset="2"/>
                                  </a:rPr>
                                  <m:t>/</m:t>
                                </m:r>
                                <m:r>
                                  <m:rPr>
                                    <m:nor/>
                                  </m:rPr>
                                  <a:rPr lang="pl-PL" baseline="-25000" dirty="0" smtClean="0">
                                    <a:solidFill>
                                      <a:srgbClr val="0000FF"/>
                                    </a:solidFill>
                                  </a:rPr>
                                  <m:t>2</m:t>
                                </m:r>
                              </m:num>
                              <m:den>
                                <m:r>
                                  <m:rPr>
                                    <m:nor/>
                                  </m:rPr>
                                  <a:rPr lang="en-US" dirty="0" smtClean="0">
                                    <a:solidFill>
                                      <a:srgbClr val="0000FF"/>
                                    </a:solidFill>
                                  </a:rPr>
                                  <m:t>E</m:t>
                                </m:r>
                              </m:den>
                            </m:f>
                          </m:e>
                        </m:d>
                      </m:e>
                      <m:sup>
                        <m:r>
                          <a:rPr lang="en-US" b="0" i="1" smtClean="0">
                            <a:solidFill>
                              <a:srgbClr val="0000FF"/>
                            </a:solidFill>
                            <a:latin typeface="Cambria Math" panose="02040503050406030204" pitchFamily="18" charset="0"/>
                            <a:sym typeface="Euclid Math Two" panose="02050601010101010101" pitchFamily="18" charset="2"/>
                          </a:rPr>
                          <m:t>2</m:t>
                        </m:r>
                      </m:sup>
                    </m:sSup>
                  </m:oMath>
                </a14:m>
                <a:r>
                  <a:rPr lang="en-US" dirty="0">
                    <a:solidFill>
                      <a:srgbClr val="0000FF"/>
                    </a:solidFill>
                  </a:rPr>
                  <a:t>p(1-p)</a:t>
                </a:r>
              </a:p>
              <a:p>
                <a:pPr marL="0" indent="0">
                  <a:buNone/>
                </a:pPr>
                <a:r>
                  <a:rPr lang="en-US" sz="2400" dirty="0"/>
                  <a:t>(In practice, use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m:rPr>
                            <m:nor/>
                          </m:rPr>
                          <a:rPr lang="en-US" sz="2400" dirty="0" smtClean="0"/>
                          <m:t>p</m:t>
                        </m:r>
                      </m:e>
                    </m:acc>
                  </m:oMath>
                </a14:m>
                <a:r>
                  <a:rPr lang="en-US" sz="2400" dirty="0"/>
                  <a:t> as an estimate of p in this formula)</a:t>
                </a:r>
              </a:p>
            </p:txBody>
          </p:sp>
        </mc:Choice>
        <mc:Fallback xmlns="">
          <p:sp>
            <p:nvSpPr>
              <p:cNvPr id="3" name="Content Placeholder 2">
                <a:extLst>
                  <a:ext uri="{FF2B5EF4-FFF2-40B4-BE49-F238E27FC236}">
                    <a16:creationId xmlns:a16="http://schemas.microsoft.com/office/drawing/2014/main" xmlns:a14="http://schemas.microsoft.com/office/drawing/2010/main" xmlns="" id="{7005B75A-621A-4AA5-B875-1C565666839C}"/>
                  </a:ext>
                </a:extLst>
              </p:cNvPr>
              <p:cNvSpPr>
                <a:spLocks noGrp="1" noRot="1" noChangeAspect="1" noMove="1" noResize="1" noEditPoints="1" noAdjustHandles="1" noChangeArrowheads="1" noChangeShapeType="1" noTextEdit="1"/>
              </p:cNvSpPr>
              <p:nvPr>
                <p:ph idx="1"/>
              </p:nvPr>
            </p:nvSpPr>
            <p:spPr>
              <a:xfrm>
                <a:off x="838200" y="1181139"/>
                <a:ext cx="10515600" cy="4351338"/>
              </a:xfrm>
              <a:blipFill rotWithShape="1">
                <a:blip r:embed="rId2"/>
                <a:stretch>
                  <a:fillRect l="-150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3BE8570-AE78-40C4-9169-02B1E9CF35C8}"/>
                  </a:ext>
                </a:extLst>
              </p:cNvPr>
              <p:cNvSpPr txBox="1"/>
              <p:nvPr/>
            </p:nvSpPr>
            <p:spPr>
              <a:xfrm>
                <a:off x="838200" y="3595119"/>
                <a:ext cx="10342244" cy="2694584"/>
              </a:xfrm>
              <a:prstGeom prst="rect">
                <a:avLst/>
              </a:prstGeom>
              <a:noFill/>
            </p:spPr>
            <p:txBody>
              <a:bodyPr wrap="square" rtlCol="0">
                <a:spAutoFit/>
              </a:bodyPr>
              <a:lstStyle/>
              <a:p>
                <a:pPr algn="just"/>
                <a:r>
                  <a:rPr lang="en-US" sz="2200" dirty="0">
                    <a:solidFill>
                      <a:srgbClr val="CC0000"/>
                    </a:solidFill>
                  </a:rPr>
                  <a:t>Example. </a:t>
                </a:r>
                <a:r>
                  <a:rPr lang="en-US" sz="2200" dirty="0"/>
                  <a:t>In a random sample of 85 automobile engine crankshaft bearings,10 have a surface finish that is rougher than the specifications allow. How large a sample is required if we want to be 95% confident that the error in using </a:t>
                </a:r>
                <a14:m>
                  <m:oMath xmlns:m="http://schemas.openxmlformats.org/officeDocument/2006/math">
                    <m:acc>
                      <m:accPr>
                        <m:chr m:val="̂"/>
                        <m:ctrlPr>
                          <a:rPr lang="en-US" sz="2200" i="1" smtClean="0">
                            <a:solidFill>
                              <a:srgbClr val="0000FF"/>
                            </a:solidFill>
                            <a:latin typeface="Cambria Math" panose="02040503050406030204" pitchFamily="18" charset="0"/>
                          </a:rPr>
                        </m:ctrlPr>
                      </m:accPr>
                      <m:e>
                        <m:r>
                          <m:rPr>
                            <m:nor/>
                          </m:rPr>
                          <a:rPr lang="en-US" sz="2200" dirty="0" smtClean="0"/>
                          <m:t>p</m:t>
                        </m:r>
                      </m:e>
                    </m:acc>
                  </m:oMath>
                </a14:m>
                <a:r>
                  <a:rPr lang="en-US" sz="2200" dirty="0"/>
                  <a:t> to estimate p is less than 0.05?</a:t>
                </a:r>
              </a:p>
              <a:p>
                <a:r>
                  <a:rPr lang="en-US" sz="2200" dirty="0">
                    <a:solidFill>
                      <a:srgbClr val="0000FF"/>
                    </a:solidFill>
                    <a:sym typeface="Wingdings" panose="05000000000000000000" pitchFamily="2" charset="2"/>
                  </a:rPr>
                  <a:t>n </a:t>
                </a:r>
                <a:r>
                  <a:rPr lang="en-US" sz="2200" dirty="0">
                    <a:solidFill>
                      <a:srgbClr val="0000FF"/>
                    </a:solidFill>
                    <a:sym typeface="Euclid Math Two" panose="02050601010101010101" pitchFamily="18" charset="2"/>
                  </a:rPr>
                  <a:t> </a:t>
                </a:r>
                <a14:m>
                  <m:oMath xmlns:m="http://schemas.openxmlformats.org/officeDocument/2006/math">
                    <m:sSup>
                      <m:sSupPr>
                        <m:ctrlPr>
                          <a:rPr lang="en-US" sz="2200" i="1" smtClean="0">
                            <a:solidFill>
                              <a:srgbClr val="0000FF"/>
                            </a:solidFill>
                            <a:latin typeface="Cambria Math" panose="02040503050406030204" pitchFamily="18" charset="0"/>
                            <a:sym typeface="Euclid Math Two" panose="02050601010101010101" pitchFamily="18" charset="2"/>
                          </a:rPr>
                        </m:ctrlPr>
                      </m:sSupPr>
                      <m:e>
                        <m:d>
                          <m:dPr>
                            <m:ctrlPr>
                              <a:rPr lang="en-US" sz="2200" i="1" smtClean="0">
                                <a:solidFill>
                                  <a:srgbClr val="0000FF"/>
                                </a:solidFill>
                                <a:latin typeface="Cambria Math" panose="02040503050406030204" pitchFamily="18" charset="0"/>
                                <a:sym typeface="Euclid Math Two" panose="02050601010101010101" pitchFamily="18" charset="2"/>
                              </a:rPr>
                            </m:ctrlPr>
                          </m:dPr>
                          <m:e>
                            <m:f>
                              <m:fPr>
                                <m:ctrlPr>
                                  <a:rPr lang="en-US" sz="2200" i="1" smtClean="0">
                                    <a:solidFill>
                                      <a:srgbClr val="0000FF"/>
                                    </a:solidFill>
                                    <a:latin typeface="Cambria Math" panose="02040503050406030204" pitchFamily="18" charset="0"/>
                                    <a:sym typeface="Euclid Math Two" panose="02050601010101010101" pitchFamily="18" charset="2"/>
                                  </a:rPr>
                                </m:ctrlPr>
                              </m:fPr>
                              <m:num>
                                <m:r>
                                  <m:rPr>
                                    <m:nor/>
                                  </m:rPr>
                                  <a:rPr lang="pl-PL" sz="2200" dirty="0" smtClean="0">
                                    <a:solidFill>
                                      <a:srgbClr val="0000FF"/>
                                    </a:solidFill>
                                  </a:rPr>
                                  <m:t>z</m:t>
                                </m:r>
                                <m:r>
                                  <m:rPr>
                                    <m:nor/>
                                  </m:rPr>
                                  <a:rPr lang="pl-PL" sz="2200" baseline="-25000" dirty="0" smtClean="0">
                                    <a:solidFill>
                                      <a:srgbClr val="0000FF"/>
                                    </a:solidFill>
                                    <a:sym typeface="Symbol" panose="05050102010706020507" pitchFamily="18" charset="2"/>
                                  </a:rPr>
                                  <m:t></m:t>
                                </m:r>
                                <m:r>
                                  <m:rPr>
                                    <m:nor/>
                                  </m:rPr>
                                  <a:rPr lang="en-US" sz="2200" baseline="-25000" dirty="0" smtClean="0">
                                    <a:solidFill>
                                      <a:srgbClr val="0000FF"/>
                                    </a:solidFill>
                                    <a:sym typeface="Symbol" panose="05050102010706020507" pitchFamily="18" charset="2"/>
                                  </a:rPr>
                                  <m:t>/</m:t>
                                </m:r>
                                <m:r>
                                  <m:rPr>
                                    <m:nor/>
                                  </m:rPr>
                                  <a:rPr lang="pl-PL" sz="2200" baseline="-25000" dirty="0" smtClean="0">
                                    <a:solidFill>
                                      <a:srgbClr val="0000FF"/>
                                    </a:solidFill>
                                  </a:rPr>
                                  <m:t>2</m:t>
                                </m:r>
                              </m:num>
                              <m:den>
                                <m:r>
                                  <m:rPr>
                                    <m:nor/>
                                  </m:rPr>
                                  <a:rPr lang="en-US" sz="2200" dirty="0" smtClean="0">
                                    <a:solidFill>
                                      <a:srgbClr val="0000FF"/>
                                    </a:solidFill>
                                  </a:rPr>
                                  <m:t>E</m:t>
                                </m:r>
                              </m:den>
                            </m:f>
                          </m:e>
                        </m:d>
                      </m:e>
                      <m:sup>
                        <m:r>
                          <a:rPr lang="en-US" sz="2200" b="0" i="1" smtClean="0">
                            <a:solidFill>
                              <a:srgbClr val="0000FF"/>
                            </a:solidFill>
                            <a:latin typeface="Cambria Math" panose="02040503050406030204" pitchFamily="18" charset="0"/>
                            <a:sym typeface="Euclid Math Two" panose="02050601010101010101" pitchFamily="18" charset="2"/>
                          </a:rPr>
                          <m:t>2</m:t>
                        </m:r>
                      </m:sup>
                    </m:sSup>
                  </m:oMath>
                </a14:m>
                <a:r>
                  <a:rPr lang="en-US" sz="2200" dirty="0">
                    <a:solidFill>
                      <a:srgbClr val="0000FF"/>
                    </a:solidFill>
                  </a:rPr>
                  <a:t>p(1-p) = </a:t>
                </a:r>
                <a14:m>
                  <m:oMath xmlns:m="http://schemas.openxmlformats.org/officeDocument/2006/math">
                    <m:sSup>
                      <m:sSupPr>
                        <m:ctrlPr>
                          <a:rPr lang="en-US" sz="2200" i="1" smtClean="0">
                            <a:solidFill>
                              <a:srgbClr val="0000FF"/>
                            </a:solidFill>
                            <a:latin typeface="Cambria Math" panose="02040503050406030204" pitchFamily="18" charset="0"/>
                            <a:sym typeface="Euclid Math Two" panose="02050601010101010101" pitchFamily="18" charset="2"/>
                          </a:rPr>
                        </m:ctrlPr>
                      </m:sSupPr>
                      <m:e>
                        <m:d>
                          <m:dPr>
                            <m:ctrlPr>
                              <a:rPr lang="en-US" sz="2200" i="1" smtClean="0">
                                <a:solidFill>
                                  <a:srgbClr val="0000FF"/>
                                </a:solidFill>
                                <a:latin typeface="Cambria Math" panose="02040503050406030204" pitchFamily="18" charset="0"/>
                                <a:sym typeface="Euclid Math Two" panose="02050601010101010101" pitchFamily="18" charset="2"/>
                              </a:rPr>
                            </m:ctrlPr>
                          </m:dPr>
                          <m:e>
                            <m:f>
                              <m:fPr>
                                <m:ctrlPr>
                                  <a:rPr lang="en-US" sz="2200" i="1" smtClean="0">
                                    <a:solidFill>
                                      <a:srgbClr val="0000FF"/>
                                    </a:solidFill>
                                    <a:latin typeface="Cambria Math" panose="02040503050406030204" pitchFamily="18" charset="0"/>
                                    <a:sym typeface="Euclid Math Two" panose="02050601010101010101" pitchFamily="18" charset="2"/>
                                  </a:rPr>
                                </m:ctrlPr>
                              </m:fPr>
                              <m:num>
                                <m:r>
                                  <m:rPr>
                                    <m:nor/>
                                  </m:rPr>
                                  <a:rPr lang="en-US" sz="2200" b="0" i="0" dirty="0" smtClean="0">
                                    <a:solidFill>
                                      <a:srgbClr val="0000FF"/>
                                    </a:solidFill>
                                  </a:rPr>
                                  <m:t>1.96</m:t>
                                </m:r>
                              </m:num>
                              <m:den>
                                <m:r>
                                  <m:rPr>
                                    <m:nor/>
                                  </m:rPr>
                                  <a:rPr lang="en-US" sz="2200" b="0" i="0" dirty="0" smtClean="0">
                                    <a:solidFill>
                                      <a:srgbClr val="0000FF"/>
                                    </a:solidFill>
                                  </a:rPr>
                                  <m:t>0.05</m:t>
                                </m:r>
                              </m:den>
                            </m:f>
                          </m:e>
                        </m:d>
                      </m:e>
                      <m:sup>
                        <m:r>
                          <a:rPr lang="en-US" sz="2200" b="0" i="1" smtClean="0">
                            <a:solidFill>
                              <a:srgbClr val="0000FF"/>
                            </a:solidFill>
                            <a:latin typeface="Cambria Math" panose="02040503050406030204" pitchFamily="18" charset="0"/>
                            <a:sym typeface="Euclid Math Two" panose="02050601010101010101" pitchFamily="18" charset="2"/>
                          </a:rPr>
                          <m:t>2</m:t>
                        </m:r>
                      </m:sup>
                    </m:sSup>
                  </m:oMath>
                </a14:m>
                <a:r>
                  <a:rPr lang="en-US" sz="2200" dirty="0">
                    <a:solidFill>
                      <a:srgbClr val="0000FF"/>
                    </a:solidFill>
                  </a:rPr>
                  <a:t>0.12(1 - 0.12) = 163</a:t>
                </a:r>
              </a:p>
              <a:p>
                <a:r>
                  <a:rPr lang="en-US" sz="2200" dirty="0"/>
                  <a:t>Or</a:t>
                </a:r>
                <a:r>
                  <a:rPr lang="en-US" sz="2200" dirty="0">
                    <a:solidFill>
                      <a:srgbClr val="0000FF"/>
                    </a:solidFill>
                  </a:rPr>
                  <a:t> </a:t>
                </a:r>
                <a:r>
                  <a:rPr lang="en-US" sz="2200" dirty="0">
                    <a:solidFill>
                      <a:srgbClr val="0000FF"/>
                    </a:solidFill>
                    <a:sym typeface="Wingdings" panose="05000000000000000000" pitchFamily="2" charset="2"/>
                  </a:rPr>
                  <a:t>n </a:t>
                </a:r>
                <a:r>
                  <a:rPr lang="en-US" sz="2200" dirty="0">
                    <a:solidFill>
                      <a:srgbClr val="0000FF"/>
                    </a:solidFill>
                    <a:sym typeface="Euclid Math Two" panose="02050601010101010101" pitchFamily="18" charset="2"/>
                  </a:rPr>
                  <a:t> </a:t>
                </a:r>
                <a14:m>
                  <m:oMath xmlns:m="http://schemas.openxmlformats.org/officeDocument/2006/math">
                    <m:sSup>
                      <m:sSupPr>
                        <m:ctrlPr>
                          <a:rPr lang="en-US" sz="2200" i="1" smtClean="0">
                            <a:solidFill>
                              <a:srgbClr val="0000FF"/>
                            </a:solidFill>
                            <a:latin typeface="Cambria Math" panose="02040503050406030204" pitchFamily="18" charset="0"/>
                            <a:sym typeface="Euclid Math Two" panose="02050601010101010101" pitchFamily="18" charset="2"/>
                          </a:rPr>
                        </m:ctrlPr>
                      </m:sSupPr>
                      <m:e>
                        <m:d>
                          <m:dPr>
                            <m:ctrlPr>
                              <a:rPr lang="en-US" sz="2200" i="1" smtClean="0">
                                <a:solidFill>
                                  <a:srgbClr val="0000FF"/>
                                </a:solidFill>
                                <a:latin typeface="Cambria Math" panose="02040503050406030204" pitchFamily="18" charset="0"/>
                                <a:sym typeface="Euclid Math Two" panose="02050601010101010101" pitchFamily="18" charset="2"/>
                              </a:rPr>
                            </m:ctrlPr>
                          </m:dPr>
                          <m:e>
                            <m:f>
                              <m:fPr>
                                <m:ctrlPr>
                                  <a:rPr lang="en-US" sz="2200" i="1" smtClean="0">
                                    <a:solidFill>
                                      <a:srgbClr val="0000FF"/>
                                    </a:solidFill>
                                    <a:latin typeface="Cambria Math" panose="02040503050406030204" pitchFamily="18" charset="0"/>
                                    <a:sym typeface="Euclid Math Two" panose="02050601010101010101" pitchFamily="18" charset="2"/>
                                  </a:rPr>
                                </m:ctrlPr>
                              </m:fPr>
                              <m:num>
                                <m:r>
                                  <m:rPr>
                                    <m:nor/>
                                  </m:rPr>
                                  <a:rPr lang="pl-PL" sz="2200" dirty="0" smtClean="0">
                                    <a:solidFill>
                                      <a:srgbClr val="0000FF"/>
                                    </a:solidFill>
                                  </a:rPr>
                                  <m:t>z</m:t>
                                </m:r>
                                <m:r>
                                  <m:rPr>
                                    <m:nor/>
                                  </m:rPr>
                                  <a:rPr lang="pl-PL" sz="2200" baseline="-25000" dirty="0" smtClean="0">
                                    <a:solidFill>
                                      <a:srgbClr val="0000FF"/>
                                    </a:solidFill>
                                    <a:sym typeface="Symbol" panose="05050102010706020507" pitchFamily="18" charset="2"/>
                                  </a:rPr>
                                  <m:t></m:t>
                                </m:r>
                                <m:r>
                                  <m:rPr>
                                    <m:nor/>
                                  </m:rPr>
                                  <a:rPr lang="en-US" sz="2200" baseline="-25000" dirty="0" smtClean="0">
                                    <a:solidFill>
                                      <a:srgbClr val="0000FF"/>
                                    </a:solidFill>
                                    <a:sym typeface="Symbol" panose="05050102010706020507" pitchFamily="18" charset="2"/>
                                  </a:rPr>
                                  <m:t>/</m:t>
                                </m:r>
                                <m:r>
                                  <m:rPr>
                                    <m:nor/>
                                  </m:rPr>
                                  <a:rPr lang="pl-PL" sz="2200" baseline="-25000" dirty="0" smtClean="0">
                                    <a:solidFill>
                                      <a:srgbClr val="0000FF"/>
                                    </a:solidFill>
                                  </a:rPr>
                                  <m:t>2</m:t>
                                </m:r>
                              </m:num>
                              <m:den>
                                <m:r>
                                  <m:rPr>
                                    <m:nor/>
                                  </m:rPr>
                                  <a:rPr lang="en-US" sz="2200" dirty="0" smtClean="0">
                                    <a:solidFill>
                                      <a:srgbClr val="0000FF"/>
                                    </a:solidFill>
                                  </a:rPr>
                                  <m:t>E</m:t>
                                </m:r>
                              </m:den>
                            </m:f>
                          </m:e>
                        </m:d>
                      </m:e>
                      <m:sup>
                        <m:r>
                          <a:rPr lang="en-US" sz="2200" b="0" i="1" smtClean="0">
                            <a:solidFill>
                              <a:srgbClr val="0000FF"/>
                            </a:solidFill>
                            <a:latin typeface="Cambria Math" panose="02040503050406030204" pitchFamily="18" charset="0"/>
                            <a:sym typeface="Euclid Math Two" panose="02050601010101010101" pitchFamily="18" charset="2"/>
                          </a:rPr>
                          <m:t>2</m:t>
                        </m:r>
                      </m:sup>
                    </m:sSup>
                  </m:oMath>
                </a14:m>
                <a:r>
                  <a:rPr lang="en-US" sz="2200" dirty="0">
                    <a:solidFill>
                      <a:srgbClr val="0000FF"/>
                    </a:solidFill>
                  </a:rPr>
                  <a:t>(0.25) = 385</a:t>
                </a:r>
              </a:p>
            </p:txBody>
          </p:sp>
        </mc:Choice>
        <mc:Fallback xmlns="">
          <p:sp>
            <p:nvSpPr>
              <p:cNvPr id="4" name="TextBox 3">
                <a:extLst>
                  <a:ext uri="{FF2B5EF4-FFF2-40B4-BE49-F238E27FC236}">
                    <a16:creationId xmlns:a16="http://schemas.microsoft.com/office/drawing/2014/main" xmlns:a14="http://schemas.microsoft.com/office/drawing/2010/main" xmlns="" id="{F3BE8570-AE78-40C4-9169-02B1E9CF35C8}"/>
                  </a:ext>
                </a:extLst>
              </p:cNvPr>
              <p:cNvSpPr txBox="1">
                <a:spLocks noRot="1" noChangeAspect="1" noMove="1" noResize="1" noEditPoints="1" noAdjustHandles="1" noChangeArrowheads="1" noChangeShapeType="1" noTextEdit="1"/>
              </p:cNvSpPr>
              <p:nvPr/>
            </p:nvSpPr>
            <p:spPr>
              <a:xfrm>
                <a:off x="838200" y="3595119"/>
                <a:ext cx="10342244" cy="2694584"/>
              </a:xfrm>
              <a:prstGeom prst="rect">
                <a:avLst/>
              </a:prstGeom>
              <a:blipFill rotWithShape="1">
                <a:blip r:embed="rId3"/>
                <a:stretch>
                  <a:fillRect l="-767" t="-1131" r="-767" b="-24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2B3F68-D5FA-49F2-8535-45E3FC1BCC01}"/>
                  </a:ext>
                </a:extLst>
              </p:cNvPr>
              <p:cNvSpPr txBox="1"/>
              <p:nvPr/>
            </p:nvSpPr>
            <p:spPr>
              <a:xfrm>
                <a:off x="5570220" y="1287860"/>
                <a:ext cx="3813865" cy="1560940"/>
              </a:xfrm>
              <a:prstGeom prst="rect">
                <a:avLst/>
              </a:prstGeom>
              <a:solidFill>
                <a:schemeClr val="accent6">
                  <a:lumMod val="20000"/>
                  <a:lumOff val="80000"/>
                </a:schemeClr>
              </a:solidFill>
              <a:ln>
                <a:solidFill>
                  <a:srgbClr val="CC0000"/>
                </a:solidFill>
              </a:ln>
            </p:spPr>
            <p:txBody>
              <a:bodyPr wrap="none" rtlCol="0">
                <a:spAutoFit/>
              </a:bodyPr>
              <a:lstStyle/>
              <a:p>
                <a:r>
                  <a:rPr lang="en-US" sz="2400" dirty="0"/>
                  <a:t>Note that p(1 - p) </a:t>
                </a:r>
                <a:r>
                  <a:rPr lang="en-US" sz="2400" dirty="0">
                    <a:sym typeface="Euclid Math Two" panose="02050601010101010101" pitchFamily="18" charset="2"/>
                  </a:rPr>
                  <a:t> </a:t>
                </a:r>
                <a:r>
                  <a:rPr lang="en-US" sz="2400" dirty="0"/>
                  <a:t>0.25</a:t>
                </a:r>
              </a:p>
              <a:p>
                <a:r>
                  <a:rPr lang="en-US" sz="2400" dirty="0"/>
                  <a:t>So, n can be chosen using</a:t>
                </a:r>
              </a:p>
              <a:p>
                <a:pPr algn="ctr"/>
                <a:r>
                  <a:rPr lang="en-US" sz="2800" dirty="0">
                    <a:solidFill>
                      <a:srgbClr val="0000FF"/>
                    </a:solidFill>
                    <a:sym typeface="Wingdings" panose="05000000000000000000" pitchFamily="2" charset="2"/>
                  </a:rPr>
                  <a:t>n </a:t>
                </a:r>
                <a:r>
                  <a:rPr lang="en-US" sz="2800" dirty="0">
                    <a:solidFill>
                      <a:srgbClr val="0000FF"/>
                    </a:solidFill>
                    <a:sym typeface="Euclid Math Two" panose="02050601010101010101" pitchFamily="18" charset="2"/>
                  </a:rPr>
                  <a:t> </a:t>
                </a:r>
                <a14:m>
                  <m:oMath xmlns:m="http://schemas.openxmlformats.org/officeDocument/2006/math">
                    <m:sSup>
                      <m:sSupPr>
                        <m:ctrlPr>
                          <a:rPr lang="en-US" sz="2800" i="1" smtClean="0">
                            <a:solidFill>
                              <a:srgbClr val="0000FF"/>
                            </a:solidFill>
                            <a:latin typeface="Cambria Math" panose="02040503050406030204" pitchFamily="18" charset="0"/>
                            <a:sym typeface="Euclid Math Two" panose="02050601010101010101" pitchFamily="18" charset="2"/>
                          </a:rPr>
                        </m:ctrlPr>
                      </m:sSupPr>
                      <m:e>
                        <m:d>
                          <m:dPr>
                            <m:ctrlPr>
                              <a:rPr lang="en-US" sz="2800" i="1" smtClean="0">
                                <a:solidFill>
                                  <a:srgbClr val="0000FF"/>
                                </a:solidFill>
                                <a:latin typeface="Cambria Math" panose="02040503050406030204" pitchFamily="18" charset="0"/>
                                <a:sym typeface="Euclid Math Two" panose="02050601010101010101" pitchFamily="18" charset="2"/>
                              </a:rPr>
                            </m:ctrlPr>
                          </m:dPr>
                          <m:e>
                            <m:f>
                              <m:fPr>
                                <m:ctrlPr>
                                  <a:rPr lang="en-US" sz="2800" i="1" smtClean="0">
                                    <a:solidFill>
                                      <a:srgbClr val="0000FF"/>
                                    </a:solidFill>
                                    <a:latin typeface="Cambria Math" panose="02040503050406030204" pitchFamily="18" charset="0"/>
                                    <a:sym typeface="Euclid Math Two" panose="02050601010101010101" pitchFamily="18" charset="2"/>
                                  </a:rPr>
                                </m:ctrlPr>
                              </m:fPr>
                              <m:num>
                                <m:r>
                                  <m:rPr>
                                    <m:nor/>
                                  </m:rPr>
                                  <a:rPr lang="pl-PL" sz="2800" dirty="0" smtClean="0">
                                    <a:solidFill>
                                      <a:srgbClr val="0000FF"/>
                                    </a:solidFill>
                                  </a:rPr>
                                  <m:t>z</m:t>
                                </m:r>
                                <m:r>
                                  <m:rPr>
                                    <m:nor/>
                                  </m:rPr>
                                  <a:rPr lang="pl-PL" sz="2800" baseline="-25000" dirty="0" smtClean="0">
                                    <a:solidFill>
                                      <a:srgbClr val="0000FF"/>
                                    </a:solidFill>
                                    <a:sym typeface="Symbol" panose="05050102010706020507" pitchFamily="18" charset="2"/>
                                  </a:rPr>
                                  <m:t></m:t>
                                </m:r>
                                <m:r>
                                  <m:rPr>
                                    <m:nor/>
                                  </m:rPr>
                                  <a:rPr lang="en-US" sz="2800" baseline="-25000" dirty="0" smtClean="0">
                                    <a:solidFill>
                                      <a:srgbClr val="0000FF"/>
                                    </a:solidFill>
                                    <a:sym typeface="Symbol" panose="05050102010706020507" pitchFamily="18" charset="2"/>
                                  </a:rPr>
                                  <m:t>/</m:t>
                                </m:r>
                                <m:r>
                                  <m:rPr>
                                    <m:nor/>
                                  </m:rPr>
                                  <a:rPr lang="pl-PL" sz="2800" baseline="-25000" dirty="0" smtClean="0">
                                    <a:solidFill>
                                      <a:srgbClr val="0000FF"/>
                                    </a:solidFill>
                                  </a:rPr>
                                  <m:t>2</m:t>
                                </m:r>
                              </m:num>
                              <m:den>
                                <m:r>
                                  <m:rPr>
                                    <m:nor/>
                                  </m:rPr>
                                  <a:rPr lang="en-US" sz="2800" dirty="0" smtClean="0">
                                    <a:solidFill>
                                      <a:srgbClr val="0000FF"/>
                                    </a:solidFill>
                                  </a:rPr>
                                  <m:t>E</m:t>
                                </m:r>
                              </m:den>
                            </m:f>
                          </m:e>
                        </m:d>
                      </m:e>
                      <m:sup>
                        <m:r>
                          <a:rPr lang="en-US" sz="2800" b="0" i="1" smtClean="0">
                            <a:solidFill>
                              <a:srgbClr val="0000FF"/>
                            </a:solidFill>
                            <a:latin typeface="Cambria Math" panose="02040503050406030204" pitchFamily="18" charset="0"/>
                            <a:sym typeface="Euclid Math Two" panose="02050601010101010101" pitchFamily="18" charset="2"/>
                          </a:rPr>
                          <m:t>2</m:t>
                        </m:r>
                      </m:sup>
                    </m:sSup>
                  </m:oMath>
                </a14:m>
                <a:r>
                  <a:rPr lang="en-US" sz="2800" dirty="0">
                    <a:solidFill>
                      <a:srgbClr val="0000FF"/>
                    </a:solidFill>
                  </a:rPr>
                  <a:t>(0.25)</a:t>
                </a:r>
              </a:p>
            </p:txBody>
          </p:sp>
        </mc:Choice>
        <mc:Fallback xmlns="">
          <p:sp>
            <p:nvSpPr>
              <p:cNvPr id="7" name="TextBox 6">
                <a:extLst>
                  <a:ext uri="{FF2B5EF4-FFF2-40B4-BE49-F238E27FC236}">
                    <a16:creationId xmlns:a16="http://schemas.microsoft.com/office/drawing/2014/main" xmlns:a14="http://schemas.microsoft.com/office/drawing/2010/main" xmlns="" id="{142B3F68-D5FA-49F2-8535-45E3FC1BCC01}"/>
                  </a:ext>
                </a:extLst>
              </p:cNvPr>
              <p:cNvSpPr txBox="1">
                <a:spLocks noRot="1" noChangeAspect="1" noMove="1" noResize="1" noEditPoints="1" noAdjustHandles="1" noChangeArrowheads="1" noChangeShapeType="1" noTextEdit="1"/>
              </p:cNvSpPr>
              <p:nvPr/>
            </p:nvSpPr>
            <p:spPr>
              <a:xfrm>
                <a:off x="5570220" y="1287860"/>
                <a:ext cx="3813865" cy="1560940"/>
              </a:xfrm>
              <a:prstGeom prst="rect">
                <a:avLst/>
              </a:prstGeom>
              <a:blipFill rotWithShape="1">
                <a:blip r:embed="rId4"/>
                <a:stretch>
                  <a:fillRect l="-2392" t="-5426" r="-1595" b="-7364"/>
                </a:stretch>
              </a:blipFill>
              <a:ln>
                <a:solidFill>
                  <a:srgbClr val="CC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2D190CD9-35F5-4E79-8E83-155D1687A932}"/>
              </a:ext>
            </a:extLst>
          </p:cNvPr>
          <p:cNvSpPr txBox="1"/>
          <p:nvPr/>
        </p:nvSpPr>
        <p:spPr>
          <a:xfrm>
            <a:off x="7066864" y="4930379"/>
            <a:ext cx="4214744" cy="1015663"/>
          </a:xfrm>
          <a:prstGeom prst="rect">
            <a:avLst/>
          </a:prstGeom>
          <a:solidFill>
            <a:schemeClr val="accent6">
              <a:lumMod val="20000"/>
              <a:lumOff val="80000"/>
            </a:schemeClr>
          </a:solidFill>
          <a:ln>
            <a:solidFill>
              <a:srgbClr val="CC0000"/>
            </a:solidFill>
          </a:ln>
        </p:spPr>
        <p:txBody>
          <a:bodyPr wrap="square" rtlCol="0">
            <a:spAutoFit/>
          </a:bodyPr>
          <a:lstStyle/>
          <a:p>
            <a:r>
              <a:rPr lang="en-US" sz="2000" dirty="0"/>
              <a:t>Practical Interpretation: if we have information concerning the value of p, we could use a smaller sample</a:t>
            </a:r>
          </a:p>
        </p:txBody>
      </p:sp>
      <p:sp>
        <p:nvSpPr>
          <p:cNvPr id="5" name="Date Placeholder 4"/>
          <p:cNvSpPr>
            <a:spLocks noGrp="1"/>
          </p:cNvSpPr>
          <p:nvPr>
            <p:ph type="dt" sz="half" idx="10"/>
          </p:nvPr>
        </p:nvSpPr>
        <p:spPr/>
        <p:txBody>
          <a:bodyPr/>
          <a:lstStyle/>
          <a:p>
            <a:fld id="{721E4139-F347-4D24-9859-2817B7619D31}"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9" name="Slide Number Placeholder 8"/>
          <p:cNvSpPr>
            <a:spLocks noGrp="1"/>
          </p:cNvSpPr>
          <p:nvPr>
            <p:ph type="sldNum" sz="quarter" idx="12"/>
          </p:nvPr>
        </p:nvSpPr>
        <p:spPr/>
        <p:txBody>
          <a:bodyPr/>
          <a:lstStyle/>
          <a:p>
            <a:fld id="{9212E362-BD7D-4925-932C-42056A323855}" type="slidenum">
              <a:rPr lang="en-US" smtClean="0"/>
              <a:t>31</a:t>
            </a:fld>
            <a:endParaRPr lang="en-US"/>
          </a:p>
        </p:txBody>
      </p:sp>
    </p:spTree>
    <p:extLst>
      <p:ext uri="{BB962C8B-B14F-4D97-AF65-F5344CB8AC3E}">
        <p14:creationId xmlns:p14="http://schemas.microsoft.com/office/powerpoint/2010/main" val="2801844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A19A-F268-42D8-A90D-4D4B3675E71B}"/>
              </a:ext>
            </a:extLst>
          </p:cNvPr>
          <p:cNvSpPr>
            <a:spLocks noGrp="1"/>
          </p:cNvSpPr>
          <p:nvPr>
            <p:ph type="title"/>
          </p:nvPr>
        </p:nvSpPr>
        <p:spPr/>
        <p:txBody>
          <a:bodyPr/>
          <a:lstStyle/>
          <a:p>
            <a:r>
              <a:rPr lang="en-US" dirty="0"/>
              <a:t>One-Sided Confidence Bounds</a:t>
            </a:r>
          </a:p>
        </p:txBody>
      </p:sp>
      <p:pic>
        <p:nvPicPr>
          <p:cNvPr id="5" name="Picture 4">
            <a:extLst>
              <a:ext uri="{FF2B5EF4-FFF2-40B4-BE49-F238E27FC236}">
                <a16:creationId xmlns:a16="http://schemas.microsoft.com/office/drawing/2014/main" id="{845F8CE8-85D6-4552-987D-43DE19F32F1A}"/>
              </a:ext>
            </a:extLst>
          </p:cNvPr>
          <p:cNvPicPr>
            <a:picLocks noChangeAspect="1"/>
          </p:cNvPicPr>
          <p:nvPr/>
        </p:nvPicPr>
        <p:blipFill>
          <a:blip r:embed="rId2"/>
          <a:stretch>
            <a:fillRect/>
          </a:stretch>
        </p:blipFill>
        <p:spPr>
          <a:xfrm>
            <a:off x="1009512" y="1920002"/>
            <a:ext cx="10344288" cy="2549128"/>
          </a:xfrm>
          <a:prstGeom prst="rect">
            <a:avLst/>
          </a:prstGeom>
          <a:ln w="28575">
            <a:solidFill>
              <a:srgbClr val="CC0000"/>
            </a:solidFill>
          </a:ln>
          <a:effectLst>
            <a:outerShdw blurRad="107950" dist="12700" dir="5400000" algn="ctr">
              <a:srgbClr val="000000"/>
            </a:outerShdw>
          </a:effectLst>
        </p:spPr>
      </p:pic>
      <p:sp>
        <p:nvSpPr>
          <p:cNvPr id="3" name="Date Placeholder 2"/>
          <p:cNvSpPr>
            <a:spLocks noGrp="1"/>
          </p:cNvSpPr>
          <p:nvPr>
            <p:ph type="dt" sz="half" idx="10"/>
          </p:nvPr>
        </p:nvSpPr>
        <p:spPr/>
        <p:txBody>
          <a:bodyPr/>
          <a:lstStyle/>
          <a:p>
            <a:fld id="{216D1745-2130-4790-8978-20A5D2B35221}" type="datetime1">
              <a:rPr lang="en-US" smtClean="0"/>
              <a:t>28/02/2022</a:t>
            </a:fld>
            <a:endParaRPr lang="en-US"/>
          </a:p>
        </p:txBody>
      </p:sp>
      <p:sp>
        <p:nvSpPr>
          <p:cNvPr id="4" name="Footer Placeholder 3"/>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32</a:t>
            </a:fld>
            <a:endParaRPr lang="en-US"/>
          </a:p>
        </p:txBody>
      </p:sp>
    </p:spTree>
    <p:extLst>
      <p:ext uri="{BB962C8B-B14F-4D97-AF65-F5344CB8AC3E}">
        <p14:creationId xmlns:p14="http://schemas.microsoft.com/office/powerpoint/2010/main" val="3915658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19A7-F0A6-43AD-A212-1C4E3AD96B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53CD866-8063-40AC-B746-A2F13D3F3237}"/>
              </a:ext>
            </a:extLst>
          </p:cNvPr>
          <p:cNvSpPr>
            <a:spLocks noGrp="1"/>
          </p:cNvSpPr>
          <p:nvPr>
            <p:ph idx="1"/>
          </p:nvPr>
        </p:nvSpPr>
        <p:spPr>
          <a:xfrm>
            <a:off x="838200" y="1488740"/>
            <a:ext cx="10515600" cy="4351338"/>
          </a:xfrm>
        </p:spPr>
        <p:txBody>
          <a:bodyPr>
            <a:normAutofit/>
          </a:bodyPr>
          <a:lstStyle/>
          <a:p>
            <a:r>
              <a:rPr lang="en-US" sz="2800" dirty="0"/>
              <a:t>CONFIDENCE INTERVAL ON THE MEAN OF A NORMAL DISTRIBUTION, VARIANCE KNOWN</a:t>
            </a:r>
          </a:p>
          <a:p>
            <a:r>
              <a:rPr lang="en-US" sz="2800" dirty="0"/>
              <a:t>CONFIDENCE INTERVAL ON THE MEAN OF A NORMAL DISTRIBUTION, VARIANCE UNKNOWN</a:t>
            </a:r>
          </a:p>
          <a:p>
            <a:r>
              <a:rPr lang="en-US" sz="2800" dirty="0"/>
              <a:t>CONFIDENCE INTERVAL ON THE VARIANCE AND STANDARD DEVIATION OF A NORMAL DISTRIBUTION</a:t>
            </a:r>
          </a:p>
          <a:p>
            <a:r>
              <a:rPr lang="en-US" sz="2800" dirty="0"/>
              <a:t>LARGE-SAMPLE CONFIDENCE INTERVAL FOR A POPULATION PROPORTION</a:t>
            </a:r>
          </a:p>
          <a:p>
            <a:endParaRPr lang="en-US" dirty="0"/>
          </a:p>
        </p:txBody>
      </p:sp>
      <p:sp>
        <p:nvSpPr>
          <p:cNvPr id="4" name="Date Placeholder 3"/>
          <p:cNvSpPr>
            <a:spLocks noGrp="1"/>
          </p:cNvSpPr>
          <p:nvPr>
            <p:ph type="dt" sz="half" idx="10"/>
          </p:nvPr>
        </p:nvSpPr>
        <p:spPr/>
        <p:txBody>
          <a:bodyPr/>
          <a:lstStyle/>
          <a:p>
            <a:fld id="{A9CCCB8E-3729-43B0-9A31-0758CC4CB135}"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33</a:t>
            </a:fld>
            <a:endParaRPr lang="en-US"/>
          </a:p>
        </p:txBody>
      </p:sp>
    </p:spTree>
    <p:extLst>
      <p:ext uri="{BB962C8B-B14F-4D97-AF65-F5344CB8AC3E}">
        <p14:creationId xmlns:p14="http://schemas.microsoft.com/office/powerpoint/2010/main" val="2627644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1E66-DB9E-4654-A426-46FA39C418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E93F5F-1C3B-4F4A-9BFA-4CC779731376}"/>
              </a:ext>
            </a:extLst>
          </p:cNvPr>
          <p:cNvSpPr>
            <a:spLocks noGrp="1"/>
          </p:cNvSpPr>
          <p:nvPr>
            <p:ph idx="1"/>
          </p:nvPr>
        </p:nvSpPr>
        <p:spPr/>
        <p:txBody>
          <a:bodyPr/>
          <a:lstStyle/>
          <a:p>
            <a:pPr marL="0" indent="0">
              <a:buNone/>
            </a:pPr>
            <a:r>
              <a:rPr lang="en-US" dirty="0"/>
              <a:t>(3x + 17) mod 26 + 46  </a:t>
            </a:r>
          </a:p>
          <a:p>
            <a:pPr marL="0" indent="0">
              <a:buNone/>
            </a:pPr>
            <a:r>
              <a:rPr lang="en-US" dirty="0"/>
              <a:t>(5x + 17) mod 26 + 46  </a:t>
            </a:r>
          </a:p>
          <a:p>
            <a:pPr marL="0" indent="0">
              <a:buNone/>
            </a:pPr>
            <a:r>
              <a:rPr lang="en-US" dirty="0"/>
              <a:t>(7x + 17) </a:t>
            </a:r>
            <a:r>
              <a:rPr lang="en-US"/>
              <a:t>mod 26 </a:t>
            </a:r>
            <a:r>
              <a:rPr lang="en-US" dirty="0"/>
              <a:t>+ 46  </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57C23D7-C618-4E52-8FA5-4AC9AD6E1263}"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34</a:t>
            </a:fld>
            <a:endParaRPr lang="en-US"/>
          </a:p>
        </p:txBody>
      </p:sp>
    </p:spTree>
    <p:extLst>
      <p:ext uri="{BB962C8B-B14F-4D97-AF65-F5344CB8AC3E}">
        <p14:creationId xmlns:p14="http://schemas.microsoft.com/office/powerpoint/2010/main" val="59364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F6F6-28E3-4EB5-8132-CE73759F4C2B}"/>
              </a:ext>
            </a:extLst>
          </p:cNvPr>
          <p:cNvSpPr>
            <a:spLocks noGrp="1"/>
          </p:cNvSpPr>
          <p:nvPr>
            <p:ph type="title"/>
          </p:nvPr>
        </p:nvSpPr>
        <p:spPr/>
        <p:txBody>
          <a:bodyPr>
            <a:normAutofit/>
          </a:bodyPr>
          <a:lstStyle/>
          <a:p>
            <a:r>
              <a:rPr lang="en-US" dirty="0"/>
              <a:t>Confidence Interval On The </a:t>
            </a:r>
            <a:r>
              <a:rPr lang="en-US" dirty="0">
                <a:solidFill>
                  <a:srgbClr val="C00000"/>
                </a:solidFill>
              </a:rPr>
              <a:t>Mean</a:t>
            </a:r>
            <a:r>
              <a:rPr lang="en-US" dirty="0"/>
              <a:t> Of A Normal Distribution, </a:t>
            </a:r>
            <a:r>
              <a:rPr lang="en-US" dirty="0">
                <a:solidFill>
                  <a:srgbClr val="C00000"/>
                </a:solidFill>
                <a:sym typeface="Symbol" panose="05050102010706020507" pitchFamily="18" charset="2"/>
              </a:rPr>
              <a:t></a:t>
            </a:r>
            <a:r>
              <a:rPr lang="en-US" baseline="30000" dirty="0">
                <a:solidFill>
                  <a:srgbClr val="C00000"/>
                </a:solidFill>
                <a:sym typeface="Symbol" panose="05050102010706020507" pitchFamily="18" charset="2"/>
              </a:rPr>
              <a:t>2</a:t>
            </a:r>
            <a:r>
              <a:rPr lang="en-US" dirty="0">
                <a:solidFill>
                  <a:srgbClr val="C00000"/>
                </a:solidFill>
              </a:rPr>
              <a:t> Known</a:t>
            </a:r>
          </a:p>
        </p:txBody>
      </p:sp>
      <p:sp>
        <p:nvSpPr>
          <p:cNvPr id="3" name="Content Placeholder 2">
            <a:extLst>
              <a:ext uri="{FF2B5EF4-FFF2-40B4-BE49-F238E27FC236}">
                <a16:creationId xmlns:a16="http://schemas.microsoft.com/office/drawing/2014/main" id="{44AF3335-4067-47DF-B1D8-A755B26380C1}"/>
              </a:ext>
            </a:extLst>
          </p:cNvPr>
          <p:cNvSpPr>
            <a:spLocks noGrp="1"/>
          </p:cNvSpPr>
          <p:nvPr>
            <p:ph idx="1"/>
          </p:nvPr>
        </p:nvSpPr>
        <p:spPr>
          <a:xfrm>
            <a:off x="838200" y="1476697"/>
            <a:ext cx="10515600" cy="4351338"/>
          </a:xfrm>
        </p:spPr>
        <p:txBody>
          <a:bodyPr>
            <a:normAutofit/>
          </a:bodyPr>
          <a:lstStyle/>
          <a:p>
            <a:r>
              <a:rPr lang="en-US" dirty="0">
                <a:solidFill>
                  <a:srgbClr val="CC0000"/>
                </a:solidFill>
              </a:rPr>
              <a:t>Problem.</a:t>
            </a:r>
            <a:r>
              <a:rPr lang="en-US" dirty="0"/>
              <a:t> Suppose that X</a:t>
            </a:r>
            <a:r>
              <a:rPr lang="en-US" baseline="-25000" dirty="0"/>
              <a:t>1</a:t>
            </a:r>
            <a:r>
              <a:rPr lang="en-US" dirty="0"/>
              <a:t>, X</a:t>
            </a:r>
            <a:r>
              <a:rPr lang="en-US" baseline="-25000" dirty="0"/>
              <a:t>2</a:t>
            </a:r>
            <a:r>
              <a:rPr lang="en-US" dirty="0"/>
              <a:t>, … , </a:t>
            </a:r>
            <a:r>
              <a:rPr lang="en-US" dirty="0" err="1"/>
              <a:t>X</a:t>
            </a:r>
            <a:r>
              <a:rPr lang="en-US" baseline="-25000" dirty="0" err="1"/>
              <a:t>n</a:t>
            </a:r>
            <a:r>
              <a:rPr lang="en-US" dirty="0"/>
              <a:t> is a random sample from a normal distribution with </a:t>
            </a:r>
            <a:r>
              <a:rPr lang="en-US" dirty="0">
                <a:solidFill>
                  <a:srgbClr val="C00000"/>
                </a:solidFill>
              </a:rPr>
              <a:t>unknown mean </a:t>
            </a:r>
            <a:r>
              <a:rPr lang="en-US" dirty="0">
                <a:solidFill>
                  <a:srgbClr val="C00000"/>
                </a:solidFill>
                <a:sym typeface="Symbol" panose="05050102010706020507" pitchFamily="18" charset="2"/>
              </a:rPr>
              <a:t></a:t>
            </a:r>
            <a:r>
              <a:rPr lang="en-US" dirty="0">
                <a:solidFill>
                  <a:srgbClr val="C00000"/>
                </a:solidFill>
              </a:rPr>
              <a:t> </a:t>
            </a:r>
            <a:r>
              <a:rPr lang="en-US" dirty="0"/>
              <a:t>and known variance </a:t>
            </a:r>
            <a:r>
              <a:rPr lang="en-US" dirty="0">
                <a:sym typeface="Symbol" panose="05050102010706020507" pitchFamily="18" charset="2"/>
              </a:rPr>
              <a:t></a:t>
            </a:r>
            <a:r>
              <a:rPr lang="en-US" baseline="30000" dirty="0"/>
              <a:t>2</a:t>
            </a:r>
            <a:r>
              <a:rPr lang="en-US" dirty="0"/>
              <a:t>.</a:t>
            </a:r>
          </a:p>
          <a:p>
            <a:r>
              <a:rPr lang="en-US" dirty="0"/>
              <a:t>A confidence interval estimate for </a:t>
            </a:r>
            <a:r>
              <a:rPr lang="en-US" dirty="0">
                <a:solidFill>
                  <a:srgbClr val="0000FF"/>
                </a:solidFill>
                <a:sym typeface="Symbol" panose="05050102010706020507" pitchFamily="18" charset="2"/>
              </a:rPr>
              <a:t></a:t>
            </a:r>
            <a:r>
              <a:rPr lang="en-US" dirty="0"/>
              <a:t> is an interval of the </a:t>
            </a:r>
            <a:r>
              <a:rPr lang="en-US"/>
              <a:t>form </a:t>
            </a:r>
            <a:r>
              <a:rPr lang="en-US">
                <a:solidFill>
                  <a:srgbClr val="0000FF"/>
                </a:solidFill>
              </a:rPr>
              <a:t>l </a:t>
            </a:r>
            <a:r>
              <a:rPr lang="en-US" dirty="0">
                <a:solidFill>
                  <a:srgbClr val="0000FF"/>
                </a:solidFill>
                <a:sym typeface="Euclid Math Two" panose="02050601010101010101" pitchFamily="18" charset="2"/>
              </a:rPr>
              <a:t> </a:t>
            </a:r>
            <a:r>
              <a:rPr lang="en-US" dirty="0">
                <a:solidFill>
                  <a:srgbClr val="0000FF"/>
                </a:solidFill>
                <a:sym typeface="Symbol" panose="05050102010706020507" pitchFamily="18" charset="2"/>
              </a:rPr>
              <a:t> </a:t>
            </a:r>
            <a:r>
              <a:rPr lang="en-US" dirty="0">
                <a:solidFill>
                  <a:srgbClr val="0000FF"/>
                </a:solidFill>
                <a:sym typeface="Euclid Math Two" panose="02050601010101010101" pitchFamily="18" charset="2"/>
              </a:rPr>
              <a:t></a:t>
            </a:r>
            <a:r>
              <a:rPr lang="en-US" dirty="0">
                <a:solidFill>
                  <a:srgbClr val="0000FF"/>
                </a:solidFill>
              </a:rPr>
              <a:t> u</a:t>
            </a:r>
            <a:endParaRPr lang="en-US" dirty="0"/>
          </a:p>
          <a:p>
            <a:r>
              <a:rPr lang="en-US" dirty="0"/>
              <a:t>If 	</a:t>
            </a:r>
            <a:r>
              <a:rPr lang="en-US"/>
              <a:t>P(</a:t>
            </a:r>
            <a:r>
              <a:rPr lang="en-US">
                <a:solidFill>
                  <a:srgbClr val="0000FF"/>
                </a:solidFill>
              </a:rPr>
              <a:t>l </a:t>
            </a:r>
            <a:r>
              <a:rPr lang="en-US" dirty="0">
                <a:solidFill>
                  <a:srgbClr val="0000FF"/>
                </a:solidFill>
                <a:sym typeface="Euclid Math Two" panose="02050601010101010101" pitchFamily="18" charset="2"/>
              </a:rPr>
              <a:t> </a:t>
            </a:r>
            <a:r>
              <a:rPr lang="en-US" dirty="0">
                <a:solidFill>
                  <a:srgbClr val="0000FF"/>
                </a:solidFill>
                <a:sym typeface="Symbol" panose="05050102010706020507" pitchFamily="18" charset="2"/>
              </a:rPr>
              <a:t> </a:t>
            </a:r>
            <a:r>
              <a:rPr lang="en-US">
                <a:solidFill>
                  <a:srgbClr val="0000FF"/>
                </a:solidFill>
                <a:sym typeface="Euclid Math Two" panose="02050601010101010101" pitchFamily="18" charset="2"/>
              </a:rPr>
              <a:t></a:t>
            </a:r>
            <a:r>
              <a:rPr lang="en-US">
                <a:solidFill>
                  <a:srgbClr val="0000FF"/>
                </a:solidFill>
              </a:rPr>
              <a:t> l</a:t>
            </a:r>
            <a:r>
              <a:rPr lang="en-US"/>
              <a:t>) </a:t>
            </a:r>
            <a:r>
              <a:rPr lang="en-US" dirty="0"/>
              <a:t>= 1 - </a:t>
            </a:r>
            <a:r>
              <a:rPr lang="en-US" dirty="0">
                <a:sym typeface="Symbol" panose="05050102010706020507" pitchFamily="18" charset="2"/>
              </a:rPr>
              <a:t>, (0 </a:t>
            </a:r>
            <a:r>
              <a:rPr lang="en-US" dirty="0">
                <a:solidFill>
                  <a:srgbClr val="0000FF"/>
                </a:solidFill>
                <a:sym typeface="Euclid Math Two" panose="02050601010101010101" pitchFamily="18" charset="2"/>
              </a:rPr>
              <a:t> </a:t>
            </a:r>
            <a:r>
              <a:rPr lang="en-US" dirty="0">
                <a:sym typeface="Symbol" panose="05050102010706020507" pitchFamily="18" charset="2"/>
              </a:rPr>
              <a:t></a:t>
            </a:r>
            <a:r>
              <a:rPr lang="en-US" dirty="0">
                <a:solidFill>
                  <a:srgbClr val="0000FF"/>
                </a:solidFill>
                <a:sym typeface="Symbol" panose="05050102010706020507" pitchFamily="18" charset="2"/>
              </a:rPr>
              <a:t> </a:t>
            </a:r>
            <a:r>
              <a:rPr lang="en-US" dirty="0">
                <a:solidFill>
                  <a:srgbClr val="0000FF"/>
                </a:solidFill>
                <a:sym typeface="Euclid Math Two" panose="02050601010101010101" pitchFamily="18" charset="2"/>
              </a:rPr>
              <a:t> 1</a:t>
            </a:r>
            <a:r>
              <a:rPr lang="en-US" dirty="0">
                <a:sym typeface="Symbol" panose="05050102010706020507" pitchFamily="18" charset="2"/>
              </a:rPr>
              <a:t>), then</a:t>
            </a:r>
          </a:p>
          <a:p>
            <a:pPr lvl="1"/>
            <a:r>
              <a:rPr lang="en-US" dirty="0"/>
              <a:t> 	[l, u] is called </a:t>
            </a:r>
            <a:r>
              <a:rPr lang="en-US" i="1" dirty="0">
                <a:solidFill>
                  <a:srgbClr val="C00000"/>
                </a:solidFill>
              </a:rPr>
              <a:t>confidence interval</a:t>
            </a:r>
          </a:p>
          <a:p>
            <a:pPr lvl="1"/>
            <a:r>
              <a:rPr lang="en-US" dirty="0"/>
              <a:t> 	1 - </a:t>
            </a:r>
            <a:r>
              <a:rPr lang="en-US" dirty="0">
                <a:sym typeface="Symbol" panose="05050102010706020507" pitchFamily="18" charset="2"/>
              </a:rPr>
              <a:t></a:t>
            </a:r>
            <a:r>
              <a:rPr lang="en-US" dirty="0"/>
              <a:t> is called the </a:t>
            </a:r>
            <a:r>
              <a:rPr lang="en-US" i="1">
                <a:solidFill>
                  <a:srgbClr val="C00000"/>
                </a:solidFill>
              </a:rPr>
              <a:t>confidence coefficient, </a:t>
            </a:r>
            <a:r>
              <a:rPr lang="en-US" b="0" i="0">
                <a:solidFill>
                  <a:srgbClr val="282828"/>
                </a:solidFill>
                <a:effectLst/>
                <a:latin typeface="+mj-lt"/>
              </a:rPr>
              <a:t>level of confidence, confidence level</a:t>
            </a:r>
            <a:endParaRPr lang="en-US" i="1" dirty="0">
              <a:solidFill>
                <a:srgbClr val="C00000"/>
              </a:solidFill>
              <a:latin typeface="+mj-lt"/>
            </a:endParaRPr>
          </a:p>
        </p:txBody>
      </p:sp>
      <p:sp>
        <p:nvSpPr>
          <p:cNvPr id="4" name="Date Placeholder 3"/>
          <p:cNvSpPr>
            <a:spLocks noGrp="1"/>
          </p:cNvSpPr>
          <p:nvPr>
            <p:ph type="dt" sz="half" idx="10"/>
          </p:nvPr>
        </p:nvSpPr>
        <p:spPr/>
        <p:txBody>
          <a:bodyPr/>
          <a:lstStyle/>
          <a:p>
            <a:fld id="{EE3BC5A6-E065-4C31-9642-9F38E3F566A8}"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4</a:t>
            </a:fld>
            <a:endParaRPr lang="en-US"/>
          </a:p>
        </p:txBody>
      </p:sp>
    </p:spTree>
    <p:extLst>
      <p:ext uri="{BB962C8B-B14F-4D97-AF65-F5344CB8AC3E}">
        <p14:creationId xmlns:p14="http://schemas.microsoft.com/office/powerpoint/2010/main" val="270393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3470-3008-4C11-A5F1-5F6C62B4673F}"/>
              </a:ext>
            </a:extLst>
          </p:cNvPr>
          <p:cNvSpPr>
            <a:spLocks noGrp="1"/>
          </p:cNvSpPr>
          <p:nvPr>
            <p:ph type="title"/>
          </p:nvPr>
        </p:nvSpPr>
        <p:spPr/>
        <p:txBody>
          <a:bodyPr/>
          <a:lstStyle/>
          <a:p>
            <a:r>
              <a:rPr lang="en-US" dirty="0"/>
              <a:t>100(1 - </a:t>
            </a:r>
            <a:r>
              <a:rPr lang="en-US" dirty="0">
                <a:sym typeface="Symbol" panose="05050102010706020507" pitchFamily="18" charset="2"/>
              </a:rPr>
              <a:t></a:t>
            </a:r>
            <a:r>
              <a:rPr lang="en-US" dirty="0"/>
              <a:t>)% CI of A standard normal distribution</a:t>
            </a:r>
          </a:p>
        </p:txBody>
      </p:sp>
      <p:grpSp>
        <p:nvGrpSpPr>
          <p:cNvPr id="10" name="Group 9">
            <a:extLst>
              <a:ext uri="{FF2B5EF4-FFF2-40B4-BE49-F238E27FC236}">
                <a16:creationId xmlns:a16="http://schemas.microsoft.com/office/drawing/2014/main" id="{9101AD15-D49C-4F6A-A616-A518F7E893A7}"/>
              </a:ext>
            </a:extLst>
          </p:cNvPr>
          <p:cNvGrpSpPr/>
          <p:nvPr/>
        </p:nvGrpSpPr>
        <p:grpSpPr>
          <a:xfrm>
            <a:off x="2609850" y="1510150"/>
            <a:ext cx="6606540" cy="4262914"/>
            <a:chOff x="2609850" y="1774854"/>
            <a:chExt cx="6606540" cy="4262914"/>
          </a:xfrm>
        </p:grpSpPr>
        <p:pic>
          <p:nvPicPr>
            <p:cNvPr id="5" name="Picture 4">
              <a:extLst>
                <a:ext uri="{FF2B5EF4-FFF2-40B4-BE49-F238E27FC236}">
                  <a16:creationId xmlns:a16="http://schemas.microsoft.com/office/drawing/2014/main" id="{C34A5941-94BD-4957-97BE-3CFB343CAED2}"/>
                </a:ext>
              </a:extLst>
            </p:cNvPr>
            <p:cNvPicPr>
              <a:picLocks noChangeAspect="1"/>
            </p:cNvPicPr>
            <p:nvPr/>
          </p:nvPicPr>
          <p:blipFill>
            <a:blip r:embed="rId2"/>
            <a:stretch>
              <a:fillRect/>
            </a:stretch>
          </p:blipFill>
          <p:spPr>
            <a:xfrm>
              <a:off x="2609850" y="1774854"/>
              <a:ext cx="6286500" cy="3524250"/>
            </a:xfrm>
            <a:prstGeom prst="rect">
              <a:avLst/>
            </a:prstGeom>
          </p:spPr>
        </p:pic>
        <p:sp>
          <p:nvSpPr>
            <p:cNvPr id="6" name="TextBox 5">
              <a:extLst>
                <a:ext uri="{FF2B5EF4-FFF2-40B4-BE49-F238E27FC236}">
                  <a16:creationId xmlns:a16="http://schemas.microsoft.com/office/drawing/2014/main" id="{63F5A18E-F3B1-44C7-ACFD-BA3A006795D0}"/>
                </a:ext>
              </a:extLst>
            </p:cNvPr>
            <p:cNvSpPr txBox="1"/>
            <p:nvPr/>
          </p:nvSpPr>
          <p:spPr>
            <a:xfrm>
              <a:off x="5040630" y="3525549"/>
              <a:ext cx="1520190" cy="646331"/>
            </a:xfrm>
            <a:prstGeom prst="rect">
              <a:avLst/>
            </a:prstGeom>
            <a:solidFill>
              <a:schemeClr val="bg1"/>
            </a:solidFill>
          </p:spPr>
          <p:txBody>
            <a:bodyPr wrap="square" rtlCol="0">
              <a:spAutoFit/>
            </a:bodyPr>
            <a:lstStyle/>
            <a:p>
              <a:r>
                <a:rPr lang="en-US" dirty="0"/>
                <a:t>This area equals 1 - </a:t>
              </a:r>
              <a:r>
                <a:rPr lang="en-US" dirty="0">
                  <a:sym typeface="Symbol" panose="05050102010706020507" pitchFamily="18" charset="2"/>
                </a:rPr>
                <a:t></a:t>
              </a:r>
              <a:endParaRPr lang="en-US" dirty="0"/>
            </a:p>
          </p:txBody>
        </p:sp>
        <p:sp>
          <p:nvSpPr>
            <p:cNvPr id="7" name="TextBox 6">
              <a:extLst>
                <a:ext uri="{FF2B5EF4-FFF2-40B4-BE49-F238E27FC236}">
                  <a16:creationId xmlns:a16="http://schemas.microsoft.com/office/drawing/2014/main" id="{5D239661-18A3-4E89-AC8F-E758C3318197}"/>
                </a:ext>
              </a:extLst>
            </p:cNvPr>
            <p:cNvSpPr txBox="1"/>
            <p:nvPr/>
          </p:nvSpPr>
          <p:spPr>
            <a:xfrm>
              <a:off x="2705100" y="3489890"/>
              <a:ext cx="1520190" cy="646331"/>
            </a:xfrm>
            <a:prstGeom prst="rect">
              <a:avLst/>
            </a:prstGeom>
            <a:solidFill>
              <a:schemeClr val="bg1"/>
            </a:solidFill>
          </p:spPr>
          <p:txBody>
            <a:bodyPr wrap="square" rtlCol="0">
              <a:spAutoFit/>
            </a:bodyPr>
            <a:lstStyle/>
            <a:p>
              <a:r>
                <a:rPr lang="en-US" dirty="0"/>
                <a:t>This area equals </a:t>
              </a:r>
              <a:r>
                <a:rPr lang="en-US" dirty="0">
                  <a:sym typeface="Symbol" panose="05050102010706020507" pitchFamily="18" charset="2"/>
                </a:rPr>
                <a:t>/2</a:t>
              </a:r>
              <a:endParaRPr lang="en-US" dirty="0"/>
            </a:p>
          </p:txBody>
        </p:sp>
        <p:sp>
          <p:nvSpPr>
            <p:cNvPr id="8" name="TextBox 7">
              <a:extLst>
                <a:ext uri="{FF2B5EF4-FFF2-40B4-BE49-F238E27FC236}">
                  <a16:creationId xmlns:a16="http://schemas.microsoft.com/office/drawing/2014/main" id="{17D824FA-AC80-47D3-B1A6-CAA156A8F8E2}"/>
                </a:ext>
              </a:extLst>
            </p:cNvPr>
            <p:cNvSpPr txBox="1"/>
            <p:nvPr/>
          </p:nvSpPr>
          <p:spPr>
            <a:xfrm>
              <a:off x="7696200" y="3374627"/>
              <a:ext cx="1520190" cy="646331"/>
            </a:xfrm>
            <a:prstGeom prst="rect">
              <a:avLst/>
            </a:prstGeom>
            <a:solidFill>
              <a:schemeClr val="bg1"/>
            </a:solidFill>
          </p:spPr>
          <p:txBody>
            <a:bodyPr wrap="square" rtlCol="0">
              <a:spAutoFit/>
            </a:bodyPr>
            <a:lstStyle/>
            <a:p>
              <a:r>
                <a:rPr lang="en-US" dirty="0"/>
                <a:t>This area equals </a:t>
              </a:r>
              <a:r>
                <a:rPr lang="en-US" dirty="0">
                  <a:sym typeface="Symbol" panose="05050102010706020507" pitchFamily="18" charset="2"/>
                </a:rPr>
                <a:t>/2</a:t>
              </a:r>
              <a:endParaRPr lang="en-US" dirty="0"/>
            </a:p>
          </p:txBody>
        </p:sp>
        <p:sp>
          <p:nvSpPr>
            <p:cNvPr id="9" name="TextBox 8">
              <a:extLst>
                <a:ext uri="{FF2B5EF4-FFF2-40B4-BE49-F238E27FC236}">
                  <a16:creationId xmlns:a16="http://schemas.microsoft.com/office/drawing/2014/main" id="{96FC87E3-3C44-4F37-B3FF-69B96411FD7C}"/>
                </a:ext>
              </a:extLst>
            </p:cNvPr>
            <p:cNvSpPr txBox="1"/>
            <p:nvPr/>
          </p:nvSpPr>
          <p:spPr>
            <a:xfrm>
              <a:off x="4225290" y="5299104"/>
              <a:ext cx="3711272" cy="738664"/>
            </a:xfrm>
            <a:prstGeom prst="rect">
              <a:avLst/>
            </a:prstGeom>
            <a:noFill/>
          </p:spPr>
          <p:txBody>
            <a:bodyPr wrap="none" rtlCol="0">
              <a:spAutoFit/>
            </a:bodyPr>
            <a:lstStyle/>
            <a:p>
              <a:r>
                <a:rPr lang="en-US" dirty="0"/>
                <a:t>For a Standard Normal distribution</a:t>
              </a:r>
            </a:p>
            <a:p>
              <a:r>
                <a:rPr lang="en-US" sz="2400" dirty="0">
                  <a:solidFill>
                    <a:srgbClr val="0000FF"/>
                  </a:solidFill>
                </a:rPr>
                <a:t>P(-z</a:t>
              </a:r>
              <a:r>
                <a:rPr lang="en-US" sz="2400" baseline="-25000" dirty="0">
                  <a:solidFill>
                    <a:srgbClr val="0000FF"/>
                  </a:solidFill>
                  <a:sym typeface="Symbol" panose="05050102010706020507" pitchFamily="18" charset="2"/>
                </a:rPr>
                <a:t>/2</a:t>
              </a:r>
              <a:r>
                <a:rPr lang="en-US" sz="2400" dirty="0">
                  <a:solidFill>
                    <a:srgbClr val="0000FF"/>
                  </a:solidFill>
                  <a:sym typeface="Symbol" panose="05050102010706020507" pitchFamily="18" charset="2"/>
                </a:rPr>
                <a:t> </a:t>
              </a:r>
              <a:r>
                <a:rPr lang="en-US" sz="2400" dirty="0">
                  <a:solidFill>
                    <a:srgbClr val="0000FF"/>
                  </a:solidFill>
                  <a:sym typeface="Euclid Math Two" panose="02050601010101010101" pitchFamily="18" charset="2"/>
                </a:rPr>
                <a:t> </a:t>
              </a:r>
              <a:r>
                <a:rPr lang="en-US" sz="2400" dirty="0">
                  <a:solidFill>
                    <a:srgbClr val="0000FF"/>
                  </a:solidFill>
                </a:rPr>
                <a:t>Z </a:t>
              </a:r>
              <a:r>
                <a:rPr lang="en-US" sz="2400" dirty="0">
                  <a:solidFill>
                    <a:srgbClr val="0000FF"/>
                  </a:solidFill>
                  <a:sym typeface="Euclid Math Two" panose="02050601010101010101" pitchFamily="18" charset="2"/>
                </a:rPr>
                <a:t> </a:t>
              </a:r>
              <a:r>
                <a:rPr lang="en-US" sz="2400" dirty="0">
                  <a:solidFill>
                    <a:srgbClr val="0000FF"/>
                  </a:solidFill>
                </a:rPr>
                <a:t>z</a:t>
              </a:r>
              <a:r>
                <a:rPr lang="en-US" sz="2400" baseline="-25000" dirty="0">
                  <a:solidFill>
                    <a:srgbClr val="0000FF"/>
                  </a:solidFill>
                  <a:sym typeface="Symbol" panose="05050102010706020507" pitchFamily="18" charset="2"/>
                </a:rPr>
                <a:t>/2</a:t>
              </a:r>
              <a:r>
                <a:rPr lang="en-US" sz="2400" dirty="0">
                  <a:solidFill>
                    <a:srgbClr val="0000FF"/>
                  </a:solidFill>
                </a:rPr>
                <a:t>) = 1 - </a:t>
              </a:r>
              <a:r>
                <a:rPr lang="en-US" sz="2400" dirty="0">
                  <a:solidFill>
                    <a:srgbClr val="0000FF"/>
                  </a:solidFill>
                  <a:sym typeface="Symbol" panose="05050102010706020507" pitchFamily="18" charset="2"/>
                </a:rPr>
                <a:t></a:t>
              </a:r>
              <a:endParaRPr lang="en-US" sz="2400" dirty="0">
                <a:solidFill>
                  <a:srgbClr val="0000FF"/>
                </a:solidFill>
              </a:endParaRPr>
            </a:p>
          </p:txBody>
        </p:sp>
      </p:grpSp>
      <p:sp>
        <p:nvSpPr>
          <p:cNvPr id="3" name="TextBox 2">
            <a:extLst>
              <a:ext uri="{FF2B5EF4-FFF2-40B4-BE49-F238E27FC236}">
                <a16:creationId xmlns:a16="http://schemas.microsoft.com/office/drawing/2014/main" id="{71C76C04-4814-4D10-81DC-AEF6DE0B1AB7}"/>
              </a:ext>
            </a:extLst>
          </p:cNvPr>
          <p:cNvSpPr txBox="1"/>
          <p:nvPr/>
        </p:nvSpPr>
        <p:spPr>
          <a:xfrm>
            <a:off x="7037869" y="1942294"/>
            <a:ext cx="2173993" cy="492443"/>
          </a:xfrm>
          <a:prstGeom prst="rect">
            <a:avLst/>
          </a:prstGeom>
          <a:solidFill>
            <a:schemeClr val="bg2"/>
          </a:solidFill>
        </p:spPr>
        <p:txBody>
          <a:bodyPr wrap="none" rtlCol="0">
            <a:spAutoFit/>
          </a:bodyPr>
          <a:lstStyle/>
          <a:p>
            <a:r>
              <a:rPr lang="en-US" sz="2600">
                <a:solidFill>
                  <a:srgbClr val="C00000"/>
                </a:solidFill>
              </a:rPr>
              <a:t>P(Z </a:t>
            </a:r>
            <a:r>
              <a:rPr lang="en-US" sz="2600">
                <a:solidFill>
                  <a:srgbClr val="C00000"/>
                </a:solidFill>
                <a:sym typeface="Euclid Math Two" panose="02050601010101010101" pitchFamily="18" charset="2"/>
              </a:rPr>
              <a:t> z</a:t>
            </a:r>
            <a:r>
              <a:rPr lang="en-US" sz="2600" baseline="-25000">
                <a:solidFill>
                  <a:srgbClr val="C00000"/>
                </a:solidFill>
                <a:sym typeface="Symbol" panose="05050102010706020507" pitchFamily="18" charset="2"/>
              </a:rPr>
              <a:t></a:t>
            </a:r>
            <a:r>
              <a:rPr lang="en-US" sz="2600">
                <a:solidFill>
                  <a:srgbClr val="C00000"/>
                </a:solidFill>
                <a:sym typeface="Symbol" panose="05050102010706020507" pitchFamily="18" charset="2"/>
              </a:rPr>
              <a:t>) = </a:t>
            </a:r>
            <a:endParaRPr lang="en-US" sz="2600">
              <a:solidFill>
                <a:srgbClr val="C00000"/>
              </a:solidFill>
            </a:endParaRPr>
          </a:p>
        </p:txBody>
      </p:sp>
      <p:sp>
        <p:nvSpPr>
          <p:cNvPr id="4" name="Date Placeholder 3"/>
          <p:cNvSpPr>
            <a:spLocks noGrp="1"/>
          </p:cNvSpPr>
          <p:nvPr>
            <p:ph type="dt" sz="half" idx="10"/>
          </p:nvPr>
        </p:nvSpPr>
        <p:spPr/>
        <p:txBody>
          <a:bodyPr/>
          <a:lstStyle/>
          <a:p>
            <a:fld id="{DD15767F-D1D4-4C14-A025-89A5F76B6CD7}" type="datetime1">
              <a:rPr lang="en-US" smtClean="0"/>
              <a:t>28/02/2022</a:t>
            </a:fld>
            <a:endParaRPr lang="en-US"/>
          </a:p>
        </p:txBody>
      </p:sp>
      <p:sp>
        <p:nvSpPr>
          <p:cNvPr id="11" name="Footer Placeholder 10"/>
          <p:cNvSpPr>
            <a:spLocks noGrp="1"/>
          </p:cNvSpPr>
          <p:nvPr>
            <p:ph type="ftr" sz="quarter" idx="11"/>
          </p:nvPr>
        </p:nvSpPr>
        <p:spPr/>
        <p:txBody>
          <a:bodyPr/>
          <a:lstStyle/>
          <a:p>
            <a:r>
              <a:rPr lang="en-US"/>
              <a:t>Chapter 8 - Statistical Intervals for a Single Sample</a:t>
            </a:r>
          </a:p>
        </p:txBody>
      </p:sp>
      <p:sp>
        <p:nvSpPr>
          <p:cNvPr id="12" name="Slide Number Placeholder 11"/>
          <p:cNvSpPr>
            <a:spLocks noGrp="1"/>
          </p:cNvSpPr>
          <p:nvPr>
            <p:ph type="sldNum" sz="quarter" idx="12"/>
          </p:nvPr>
        </p:nvSpPr>
        <p:spPr/>
        <p:txBody>
          <a:bodyPr/>
          <a:lstStyle/>
          <a:p>
            <a:fld id="{9212E362-BD7D-4925-932C-42056A323855}" type="slidenum">
              <a:rPr lang="en-US" smtClean="0"/>
              <a:t>5</a:t>
            </a:fld>
            <a:endParaRPr lang="en-US"/>
          </a:p>
        </p:txBody>
      </p:sp>
    </p:spTree>
    <p:extLst>
      <p:ext uri="{BB962C8B-B14F-4D97-AF65-F5344CB8AC3E}">
        <p14:creationId xmlns:p14="http://schemas.microsoft.com/office/powerpoint/2010/main" val="2462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9D01FB-4C41-46B4-968B-5EBF34E0C859}"/>
              </a:ext>
            </a:extLst>
          </p:cNvPr>
          <p:cNvSpPr/>
          <p:nvPr/>
        </p:nvSpPr>
        <p:spPr>
          <a:xfrm>
            <a:off x="414374" y="1558476"/>
            <a:ext cx="2576946" cy="167293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Population</a:t>
            </a:r>
          </a:p>
          <a:p>
            <a:pPr algn="ctr"/>
            <a:r>
              <a:rPr lang="en-US" dirty="0">
                <a:solidFill>
                  <a:srgbClr val="C00000"/>
                </a:solidFill>
              </a:rPr>
              <a:t>unknown mean </a:t>
            </a:r>
            <a:r>
              <a:rPr lang="en-US" dirty="0">
                <a:solidFill>
                  <a:srgbClr val="C00000"/>
                </a:solidFill>
                <a:sym typeface="Symbol" panose="05050102010706020507" pitchFamily="18" charset="2"/>
              </a:rPr>
              <a:t></a:t>
            </a:r>
            <a:endParaRPr lang="en-US" dirty="0">
              <a:solidFill>
                <a:srgbClr val="C00000"/>
              </a:solidFill>
            </a:endParaRPr>
          </a:p>
        </p:txBody>
      </p:sp>
      <p:cxnSp>
        <p:nvCxnSpPr>
          <p:cNvPr id="6" name="Straight Arrow Connector 5">
            <a:extLst>
              <a:ext uri="{FF2B5EF4-FFF2-40B4-BE49-F238E27FC236}">
                <a16:creationId xmlns:a16="http://schemas.microsoft.com/office/drawing/2014/main" id="{8D2186CD-3548-4E1A-B4BD-140FDA54FE6F}"/>
              </a:ext>
            </a:extLst>
          </p:cNvPr>
          <p:cNvCxnSpPr>
            <a:cxnSpLocks/>
          </p:cNvCxnSpPr>
          <p:nvPr/>
        </p:nvCxnSpPr>
        <p:spPr>
          <a:xfrm>
            <a:off x="2710764" y="2348413"/>
            <a:ext cx="124691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2CFA236-488E-485B-8EAA-E87971917272}"/>
              </a:ext>
            </a:extLst>
          </p:cNvPr>
          <p:cNvSpPr/>
          <p:nvPr/>
        </p:nvSpPr>
        <p:spPr>
          <a:xfrm>
            <a:off x="3957674" y="2015447"/>
            <a:ext cx="966354" cy="70658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F66D5B-73E4-4050-A3B6-828C169E840A}"/>
              </a:ext>
            </a:extLst>
          </p:cNvPr>
          <p:cNvSpPr txBox="1"/>
          <p:nvPr/>
        </p:nvSpPr>
        <p:spPr>
          <a:xfrm>
            <a:off x="3544916" y="1638095"/>
            <a:ext cx="1864613" cy="369332"/>
          </a:xfrm>
          <a:prstGeom prst="rect">
            <a:avLst/>
          </a:prstGeom>
          <a:noFill/>
        </p:spPr>
        <p:txBody>
          <a:bodyPr wrap="none" rtlCol="0">
            <a:spAutoFit/>
          </a:bodyPr>
          <a:lstStyle/>
          <a:p>
            <a:r>
              <a:rPr lang="en-US" dirty="0"/>
              <a:t>Random sample</a:t>
            </a:r>
          </a:p>
        </p:txBody>
      </p:sp>
      <p:cxnSp>
        <p:nvCxnSpPr>
          <p:cNvPr id="10" name="Straight Arrow Connector 9">
            <a:extLst>
              <a:ext uri="{FF2B5EF4-FFF2-40B4-BE49-F238E27FC236}">
                <a16:creationId xmlns:a16="http://schemas.microsoft.com/office/drawing/2014/main" id="{5D0D5ACF-6A4C-40ED-954B-803FACE36895}"/>
              </a:ext>
            </a:extLst>
          </p:cNvPr>
          <p:cNvCxnSpPr>
            <a:cxnSpLocks/>
            <a:stCxn id="7" idx="6"/>
          </p:cNvCxnSpPr>
          <p:nvPr/>
        </p:nvCxnSpPr>
        <p:spPr>
          <a:xfrm>
            <a:off x="4924028" y="2368738"/>
            <a:ext cx="10806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F265D11-1E00-4770-8F51-05BED117694B}"/>
              </a:ext>
            </a:extLst>
          </p:cNvPr>
          <p:cNvSpPr txBox="1"/>
          <p:nvPr/>
        </p:nvSpPr>
        <p:spPr>
          <a:xfrm>
            <a:off x="6004684" y="1963013"/>
            <a:ext cx="4597413" cy="1231106"/>
          </a:xfrm>
          <a:prstGeom prst="rect">
            <a:avLst/>
          </a:prstGeom>
          <a:solidFill>
            <a:srgbClr val="FFFF99"/>
          </a:solidFill>
          <a:ln>
            <a:solidFill>
              <a:srgbClr val="C00000"/>
            </a:solidFill>
          </a:ln>
        </p:spPr>
        <p:txBody>
          <a:bodyPr wrap="square" rtlCol="0">
            <a:spAutoFit/>
          </a:bodyPr>
          <a:lstStyle/>
          <a:p>
            <a:pPr algn="ctr"/>
            <a:r>
              <a:rPr lang="en-US" sz="4600">
                <a:solidFill>
                  <a:srgbClr val="0000FF"/>
                </a:solidFill>
              </a:rPr>
              <a:t>L </a:t>
            </a:r>
            <a:r>
              <a:rPr lang="en-US" sz="4600" dirty="0">
                <a:solidFill>
                  <a:srgbClr val="0000FF"/>
                </a:solidFill>
                <a:sym typeface="Euclid Math Two" panose="02050601010101010101" pitchFamily="18" charset="2"/>
              </a:rPr>
              <a:t> </a:t>
            </a:r>
            <a:r>
              <a:rPr lang="en-US" sz="4600" dirty="0">
                <a:solidFill>
                  <a:srgbClr val="0000FF"/>
                </a:solidFill>
                <a:sym typeface="Symbol" panose="05050102010706020507" pitchFamily="18" charset="2"/>
              </a:rPr>
              <a:t> </a:t>
            </a:r>
            <a:r>
              <a:rPr lang="en-US" sz="4600">
                <a:solidFill>
                  <a:srgbClr val="0000FF"/>
                </a:solidFill>
                <a:sym typeface="Euclid Math Two" panose="02050601010101010101" pitchFamily="18" charset="2"/>
              </a:rPr>
              <a:t></a:t>
            </a:r>
            <a:r>
              <a:rPr lang="en-US" sz="4600">
                <a:solidFill>
                  <a:srgbClr val="0000FF"/>
                </a:solidFill>
              </a:rPr>
              <a:t> U,</a:t>
            </a:r>
            <a:endParaRPr lang="en-US" sz="4600" dirty="0"/>
          </a:p>
          <a:p>
            <a:r>
              <a:rPr lang="en-US" sz="2800" dirty="0"/>
              <a:t>where </a:t>
            </a:r>
            <a:r>
              <a:rPr lang="en-US" sz="2800"/>
              <a:t>P(</a:t>
            </a:r>
            <a:r>
              <a:rPr lang="en-US" sz="2800">
                <a:solidFill>
                  <a:srgbClr val="0000FF"/>
                </a:solidFill>
              </a:rPr>
              <a:t>L </a:t>
            </a:r>
            <a:r>
              <a:rPr lang="en-US" sz="2800" dirty="0">
                <a:solidFill>
                  <a:srgbClr val="0000FF"/>
                </a:solidFill>
                <a:sym typeface="Euclid Math Two" panose="02050601010101010101" pitchFamily="18" charset="2"/>
              </a:rPr>
              <a:t> </a:t>
            </a:r>
            <a:r>
              <a:rPr lang="en-US" sz="2800" dirty="0">
                <a:solidFill>
                  <a:srgbClr val="0000FF"/>
                </a:solidFill>
                <a:sym typeface="Symbol" panose="05050102010706020507" pitchFamily="18" charset="2"/>
              </a:rPr>
              <a:t> </a:t>
            </a:r>
            <a:r>
              <a:rPr lang="en-US" sz="2800">
                <a:solidFill>
                  <a:srgbClr val="0000FF"/>
                </a:solidFill>
                <a:sym typeface="Euclid Math Two" panose="02050601010101010101" pitchFamily="18" charset="2"/>
              </a:rPr>
              <a:t></a:t>
            </a:r>
            <a:r>
              <a:rPr lang="en-US" sz="2800">
                <a:solidFill>
                  <a:srgbClr val="0000FF"/>
                </a:solidFill>
              </a:rPr>
              <a:t> U </a:t>
            </a:r>
            <a:r>
              <a:rPr lang="en-US" sz="2800" dirty="0"/>
              <a:t>) = 1 - </a:t>
            </a:r>
            <a:r>
              <a:rPr lang="en-US" sz="2800" dirty="0">
                <a:sym typeface="Symbol" panose="05050102010706020507" pitchFamily="18" charset="2"/>
              </a:rPr>
              <a:t></a:t>
            </a:r>
            <a:r>
              <a:rPr lang="en-US" sz="2800" dirty="0"/>
              <a:t> </a:t>
            </a:r>
          </a:p>
        </p:txBody>
      </p:sp>
      <p:sp>
        <p:nvSpPr>
          <p:cNvPr id="14" name="Callout: Bent Line 13">
            <a:extLst>
              <a:ext uri="{FF2B5EF4-FFF2-40B4-BE49-F238E27FC236}">
                <a16:creationId xmlns:a16="http://schemas.microsoft.com/office/drawing/2014/main" id="{6D0DBFF3-B190-4774-B6FC-68E9437A17A7}"/>
              </a:ext>
            </a:extLst>
          </p:cNvPr>
          <p:cNvSpPr/>
          <p:nvPr/>
        </p:nvSpPr>
        <p:spPr>
          <a:xfrm>
            <a:off x="6309484" y="641045"/>
            <a:ext cx="2576946" cy="1135640"/>
          </a:xfrm>
          <a:prstGeom prst="borderCallout2">
            <a:avLst>
              <a:gd name="adj1" fmla="val 18751"/>
              <a:gd name="adj2" fmla="val -1075"/>
              <a:gd name="adj3" fmla="val 18750"/>
              <a:gd name="adj4" fmla="val -16667"/>
              <a:gd name="adj5" fmla="val 151055"/>
              <a:gd name="adj6" fmla="val -3118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compute I, u from sample data? </a:t>
            </a:r>
          </a:p>
        </p:txBody>
      </p:sp>
      <mc:AlternateContent xmlns:mc="http://schemas.openxmlformats.org/markup-compatibility/2006" xmlns:a14="http://schemas.microsoft.com/office/drawing/2010/main">
        <mc:Choice Requires="a14">
          <p:sp>
            <p:nvSpPr>
              <p:cNvPr id="15" name="Callout: Line with Accent Bar 14">
                <a:extLst>
                  <a:ext uri="{FF2B5EF4-FFF2-40B4-BE49-F238E27FC236}">
                    <a16:creationId xmlns:a16="http://schemas.microsoft.com/office/drawing/2014/main" id="{6256096F-2AEA-49C2-B563-3BBB3F80F9E8}"/>
                  </a:ext>
                </a:extLst>
              </p:cNvPr>
              <p:cNvSpPr/>
              <p:nvPr/>
            </p:nvSpPr>
            <p:spPr>
              <a:xfrm>
                <a:off x="4990038" y="3599844"/>
                <a:ext cx="2452254" cy="1266194"/>
              </a:xfrm>
              <a:prstGeom prst="accentCallout1">
                <a:avLst>
                  <a:gd name="adj1" fmla="val 18750"/>
                  <a:gd name="adj2" fmla="val -8333"/>
                  <a:gd name="adj3" fmla="val -68818"/>
                  <a:gd name="adj4" fmla="val -21895"/>
                </a:avLst>
              </a:prstGeom>
              <a:solidFill>
                <a:schemeClr val="accent1">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a:rPr lang="en-US" sz="2000" b="0" i="1" smtClean="0">
                            <a:solidFill>
                              <a:srgbClr val="0000FF"/>
                            </a:solidFill>
                            <a:latin typeface="Cambria Math" panose="02040503050406030204" pitchFamily="18" charset="0"/>
                          </a:rPr>
                          <m:t>𝑋</m:t>
                        </m:r>
                      </m:e>
                    </m:acc>
                  </m:oMath>
                </a14:m>
                <a:r>
                  <a:rPr lang="en-US" sz="2000" dirty="0">
                    <a:solidFill>
                      <a:srgbClr val="0000FF"/>
                    </a:solidFill>
                  </a:rPr>
                  <a:t> </a:t>
                </a:r>
                <a:r>
                  <a:rPr lang="en-US" sz="2000" dirty="0">
                    <a:solidFill>
                      <a:schemeClr val="tx1"/>
                    </a:solidFill>
                  </a:rPr>
                  <a:t>is normally distributed with mean </a:t>
                </a:r>
                <a:r>
                  <a:rPr lang="en-US" sz="2000" dirty="0">
                    <a:solidFill>
                      <a:srgbClr val="0000FF"/>
                    </a:solidFill>
                    <a:sym typeface="Symbol" panose="05050102010706020507" pitchFamily="18" charset="2"/>
                  </a:rPr>
                  <a:t></a:t>
                </a:r>
                <a:r>
                  <a:rPr lang="en-US" sz="2000" dirty="0">
                    <a:solidFill>
                      <a:schemeClr val="tx1"/>
                    </a:solidFill>
                  </a:rPr>
                  <a:t> and variance </a:t>
                </a:r>
                <a:r>
                  <a:rPr lang="en-US" sz="2000" dirty="0">
                    <a:solidFill>
                      <a:srgbClr val="0000FF"/>
                    </a:solidFill>
                    <a:sym typeface="Symbol" panose="05050102010706020507" pitchFamily="18" charset="2"/>
                  </a:rPr>
                  <a:t></a:t>
                </a:r>
                <a:r>
                  <a:rPr lang="en-US" sz="2000" baseline="30000" dirty="0">
                    <a:solidFill>
                      <a:srgbClr val="0000FF"/>
                    </a:solidFill>
                    <a:sym typeface="Symbol" panose="05050102010706020507" pitchFamily="18" charset="2"/>
                  </a:rPr>
                  <a:t>2</a:t>
                </a:r>
                <a:r>
                  <a:rPr lang="en-US" sz="2000" dirty="0">
                    <a:solidFill>
                      <a:srgbClr val="0000FF"/>
                    </a:solidFill>
                    <a:sym typeface="Symbol" panose="05050102010706020507" pitchFamily="18" charset="2"/>
                  </a:rPr>
                  <a:t>/n</a:t>
                </a:r>
                <a:r>
                  <a:rPr lang="en-US" sz="2000" dirty="0">
                    <a:solidFill>
                      <a:schemeClr val="tx1"/>
                    </a:solidFill>
                  </a:rPr>
                  <a:t> </a:t>
                </a:r>
              </a:p>
            </p:txBody>
          </p:sp>
        </mc:Choice>
        <mc:Fallback xmlns="">
          <p:sp>
            <p:nvSpPr>
              <p:cNvPr id="15" name="Callout: Line with Accent Bar 14">
                <a:extLst>
                  <a:ext uri="{FF2B5EF4-FFF2-40B4-BE49-F238E27FC236}">
                    <a16:creationId xmlns:a16="http://schemas.microsoft.com/office/drawing/2014/main" xmlns:a14="http://schemas.microsoft.com/office/drawing/2010/main" xmlns="" id="{6256096F-2AEA-49C2-B563-3BBB3F80F9E8}"/>
                  </a:ext>
                </a:extLst>
              </p:cNvPr>
              <p:cNvSpPr>
                <a:spLocks noRot="1" noChangeAspect="1" noMove="1" noResize="1" noEditPoints="1" noAdjustHandles="1" noChangeArrowheads="1" noChangeShapeType="1" noTextEdit="1"/>
              </p:cNvSpPr>
              <p:nvPr/>
            </p:nvSpPr>
            <p:spPr>
              <a:xfrm>
                <a:off x="4990038" y="3599844"/>
                <a:ext cx="2452254" cy="1266194"/>
              </a:xfrm>
              <a:prstGeom prst="accentCallout1">
                <a:avLst>
                  <a:gd name="adj1" fmla="val 18750"/>
                  <a:gd name="adj2" fmla="val -8333"/>
                  <a:gd name="adj3" fmla="val -68818"/>
                  <a:gd name="adj4" fmla="val -21895"/>
                </a:avLst>
              </a:prstGeom>
              <a:blipFill rotWithShape="1">
                <a:blip r:embed="rId2"/>
                <a:stretch>
                  <a:fillRect b="-6571"/>
                </a:stretch>
              </a:blipFill>
              <a:ln>
                <a:solidFill>
                  <a:srgbClr val="C00000"/>
                </a:solidFill>
              </a:ln>
            </p:spPr>
            <p:txBody>
              <a:bodyPr/>
              <a:lstStyle/>
              <a:p>
                <a:r>
                  <a:rPr lang="en-US">
                    <a:noFill/>
                  </a:rPr>
                  <a:t> </a:t>
                </a:r>
              </a:p>
            </p:txBody>
          </p:sp>
        </mc:Fallback>
      </mc:AlternateContent>
      <p:pic>
        <p:nvPicPr>
          <p:cNvPr id="17" name="Picture 16">
            <a:extLst>
              <a:ext uri="{FF2B5EF4-FFF2-40B4-BE49-F238E27FC236}">
                <a16:creationId xmlns:a16="http://schemas.microsoft.com/office/drawing/2014/main" id="{CDAAF752-0657-4486-A5ED-09CBD1C13D80}"/>
              </a:ext>
            </a:extLst>
          </p:cNvPr>
          <p:cNvPicPr>
            <a:picLocks noChangeAspect="1"/>
          </p:cNvPicPr>
          <p:nvPr/>
        </p:nvPicPr>
        <p:blipFill>
          <a:blip r:embed="rId3"/>
          <a:stretch>
            <a:fillRect/>
          </a:stretch>
        </p:blipFill>
        <p:spPr>
          <a:xfrm>
            <a:off x="7442292" y="3786172"/>
            <a:ext cx="3911508" cy="893538"/>
          </a:xfrm>
          <a:prstGeom prst="rect">
            <a:avLst/>
          </a:prstGeom>
          <a:ln>
            <a:solidFill>
              <a:srgbClr val="C00000"/>
            </a:solidFill>
          </a:ln>
        </p:spPr>
      </p:pic>
      <p:pic>
        <p:nvPicPr>
          <p:cNvPr id="23" name="Picture 22">
            <a:extLst>
              <a:ext uri="{FF2B5EF4-FFF2-40B4-BE49-F238E27FC236}">
                <a16:creationId xmlns:a16="http://schemas.microsoft.com/office/drawing/2014/main" id="{D6365C89-364C-4F76-A8DD-E7F2848148D7}"/>
              </a:ext>
            </a:extLst>
          </p:cNvPr>
          <p:cNvPicPr>
            <a:picLocks noChangeAspect="1"/>
          </p:cNvPicPr>
          <p:nvPr/>
        </p:nvPicPr>
        <p:blipFill>
          <a:blip r:embed="rId4"/>
          <a:stretch>
            <a:fillRect/>
          </a:stretch>
        </p:blipFill>
        <p:spPr>
          <a:xfrm>
            <a:off x="6446532" y="5216697"/>
            <a:ext cx="4682367" cy="880446"/>
          </a:xfrm>
          <a:prstGeom prst="rect">
            <a:avLst/>
          </a:prstGeom>
          <a:ln>
            <a:solidFill>
              <a:srgbClr val="C00000"/>
            </a:solidFill>
          </a:ln>
        </p:spPr>
      </p:pic>
      <p:sp>
        <p:nvSpPr>
          <p:cNvPr id="22" name="Arrow: Right 21">
            <a:extLst>
              <a:ext uri="{FF2B5EF4-FFF2-40B4-BE49-F238E27FC236}">
                <a16:creationId xmlns:a16="http://schemas.microsoft.com/office/drawing/2014/main" id="{71063A5F-527E-485B-92FB-F2B817BEE46B}"/>
              </a:ext>
            </a:extLst>
          </p:cNvPr>
          <p:cNvSpPr/>
          <p:nvPr/>
        </p:nvSpPr>
        <p:spPr>
          <a:xfrm rot="5400000">
            <a:off x="8604144" y="4856721"/>
            <a:ext cx="367145" cy="1974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89B1C8D-9401-40C7-A058-46F47805D713}" type="datetime1">
              <a:rPr lang="en-US" smtClean="0"/>
              <a:t>28/02/2022</a:t>
            </a:fld>
            <a:endParaRPr lang="en-US"/>
          </a:p>
        </p:txBody>
      </p:sp>
      <p:sp>
        <p:nvSpPr>
          <p:cNvPr id="3" name="Footer Placeholder 2"/>
          <p:cNvSpPr>
            <a:spLocks noGrp="1"/>
          </p:cNvSpPr>
          <p:nvPr>
            <p:ph type="ftr" sz="quarter" idx="11"/>
          </p:nvPr>
        </p:nvSpPr>
        <p:spPr/>
        <p:txBody>
          <a:bodyPr/>
          <a:lstStyle/>
          <a:p>
            <a:r>
              <a:rPr lang="en-US"/>
              <a:t>Chapter 8 - Statistical Intervals for a Single Sample</a:t>
            </a:r>
          </a:p>
        </p:txBody>
      </p:sp>
      <p:sp>
        <p:nvSpPr>
          <p:cNvPr id="5" name="Slide Number Placeholder 4"/>
          <p:cNvSpPr>
            <a:spLocks noGrp="1"/>
          </p:cNvSpPr>
          <p:nvPr>
            <p:ph type="sldNum" sz="quarter" idx="12"/>
          </p:nvPr>
        </p:nvSpPr>
        <p:spPr/>
        <p:txBody>
          <a:bodyPr/>
          <a:lstStyle/>
          <a:p>
            <a:fld id="{9212E362-BD7D-4925-932C-42056A323855}" type="slidenum">
              <a:rPr lang="en-US" smtClean="0"/>
              <a:t>6</a:t>
            </a:fld>
            <a:endParaRPr lang="en-US"/>
          </a:p>
        </p:txBody>
      </p:sp>
    </p:spTree>
    <p:extLst>
      <p:ext uri="{BB962C8B-B14F-4D97-AF65-F5344CB8AC3E}">
        <p14:creationId xmlns:p14="http://schemas.microsoft.com/office/powerpoint/2010/main" val="221699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DF07-07AD-42DD-B43C-793FA0AF721A}"/>
              </a:ext>
            </a:extLst>
          </p:cNvPr>
          <p:cNvSpPr>
            <a:spLocks noGrp="1"/>
          </p:cNvSpPr>
          <p:nvPr>
            <p:ph type="title"/>
          </p:nvPr>
        </p:nvSpPr>
        <p:spPr/>
        <p:txBody>
          <a:bodyPr/>
          <a:lstStyle/>
          <a:p>
            <a:r>
              <a:rPr lang="en-US" dirty="0"/>
              <a:t>Confidence Interval on the Mean, Variance Known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CEA380-4D4A-4A4F-8BB3-F656744C57D3}"/>
                  </a:ext>
                </a:extLst>
              </p:cNvPr>
              <p:cNvSpPr>
                <a:spLocks noGrp="1"/>
              </p:cNvSpPr>
              <p:nvPr>
                <p:ph idx="1"/>
              </p:nvPr>
            </p:nvSpPr>
            <p:spPr/>
            <p:txBody>
              <a:bodyPr/>
              <a:lstStyle/>
              <a:p>
                <a:pPr marL="0" indent="0">
                  <a:buNone/>
                </a:pPr>
                <a:r>
                  <a:rPr lang="en-US" dirty="0"/>
                  <a:t>If </a:t>
                </a:r>
                <a14:m>
                  <m:oMath xmlns:m="http://schemas.openxmlformats.org/officeDocument/2006/math">
                    <m:acc>
                      <m:accPr>
                        <m:chr m:val="̅"/>
                        <m:ctrlPr>
                          <a:rPr lang="en-US" i="1" smtClean="0">
                            <a:solidFill>
                              <a:srgbClr val="0000FF"/>
                            </a:solidFill>
                            <a:latin typeface="Cambria Math" panose="02040503050406030204" pitchFamily="18" charset="0"/>
                          </a:rPr>
                        </m:ctrlPr>
                      </m:accPr>
                      <m:e>
                        <m:r>
                          <m:rPr>
                            <m:nor/>
                          </m:rPr>
                          <a:rPr lang="en-US" dirty="0" smtClean="0">
                            <a:solidFill>
                              <a:srgbClr val="0000FF"/>
                            </a:solidFill>
                          </a:rPr>
                          <m:t>x</m:t>
                        </m:r>
                      </m:e>
                    </m:acc>
                  </m:oMath>
                </a14:m>
                <a:r>
                  <a:rPr lang="en-US" dirty="0"/>
                  <a:t> is the sample mean of a random sample of size </a:t>
                </a:r>
                <a:r>
                  <a:rPr lang="en-US" dirty="0">
                    <a:solidFill>
                      <a:srgbClr val="0000FF"/>
                    </a:solidFill>
                  </a:rPr>
                  <a:t>n</a:t>
                </a:r>
                <a:r>
                  <a:rPr lang="en-US" dirty="0"/>
                  <a:t> from a </a:t>
                </a:r>
                <a:r>
                  <a:rPr lang="en-US" dirty="0">
                    <a:solidFill>
                      <a:srgbClr val="CC0000"/>
                    </a:solidFill>
                  </a:rPr>
                  <a:t>normal population </a:t>
                </a:r>
                <a:r>
                  <a:rPr lang="en-US" dirty="0"/>
                  <a:t>with known variance </a:t>
                </a:r>
                <a:r>
                  <a:rPr lang="en-US" dirty="0">
                    <a:solidFill>
                      <a:srgbClr val="0000FF"/>
                    </a:solidFill>
                    <a:sym typeface="Symbol" panose="05050102010706020507" pitchFamily="18" charset="2"/>
                  </a:rPr>
                  <a:t></a:t>
                </a:r>
                <a:r>
                  <a:rPr lang="en-US" baseline="30000" dirty="0">
                    <a:solidFill>
                      <a:srgbClr val="0000FF"/>
                    </a:solidFill>
                  </a:rPr>
                  <a:t>2</a:t>
                </a:r>
                <a:r>
                  <a:rPr lang="en-US" dirty="0"/>
                  <a:t>, a </a:t>
                </a:r>
                <a:r>
                  <a:rPr lang="en-US" dirty="0">
                    <a:solidFill>
                      <a:srgbClr val="0000FF"/>
                    </a:solidFill>
                  </a:rPr>
                  <a:t>100(1 - </a:t>
                </a:r>
                <a:r>
                  <a:rPr lang="en-US" dirty="0">
                    <a:solidFill>
                      <a:srgbClr val="0000FF"/>
                    </a:solidFill>
                    <a:sym typeface="Symbol" panose="05050102010706020507" pitchFamily="18" charset="2"/>
                  </a:rPr>
                  <a:t></a:t>
                </a:r>
                <a:r>
                  <a:rPr lang="en-US" dirty="0">
                    <a:solidFill>
                      <a:srgbClr val="0000FF"/>
                    </a:solidFill>
                  </a:rPr>
                  <a:t>)% </a:t>
                </a:r>
                <a:r>
                  <a:rPr lang="en-US" dirty="0"/>
                  <a:t>CI on </a:t>
                </a:r>
                <a:r>
                  <a:rPr lang="en-US" dirty="0">
                    <a:solidFill>
                      <a:srgbClr val="0000FF"/>
                    </a:solidFill>
                    <a:sym typeface="Symbol" panose="05050102010706020507" pitchFamily="18" charset="2"/>
                  </a:rPr>
                  <a:t></a:t>
                </a:r>
                <a:r>
                  <a:rPr lang="en-US" dirty="0"/>
                  <a:t> is given by</a:t>
                </a:r>
              </a:p>
              <a:p>
                <a:pPr marL="0" indent="0">
                  <a:buNone/>
                </a:pPr>
                <a:endParaRPr lang="en-US" dirty="0"/>
              </a:p>
              <a:p>
                <a:pPr marL="0" indent="0">
                  <a:buNone/>
                </a:pPr>
                <a:endParaRPr lang="en-US" dirty="0"/>
              </a:p>
              <a:p>
                <a:pPr marL="0" indent="0">
                  <a:buNone/>
                </a:pPr>
                <a:r>
                  <a:rPr lang="en-US" dirty="0"/>
                  <a:t>where </a:t>
                </a:r>
                <a:r>
                  <a:rPr lang="en-US" dirty="0">
                    <a:solidFill>
                      <a:srgbClr val="0000FF"/>
                    </a:solidFill>
                  </a:rPr>
                  <a:t>z</a:t>
                </a:r>
                <a:r>
                  <a:rPr lang="en-US" baseline="-25000" dirty="0">
                    <a:solidFill>
                      <a:srgbClr val="0000FF"/>
                    </a:solidFill>
                    <a:sym typeface="Symbol" panose="05050102010706020507" pitchFamily="18" charset="2"/>
                  </a:rPr>
                  <a:t>/2</a:t>
                </a:r>
                <a:r>
                  <a:rPr lang="en-US" dirty="0">
                    <a:solidFill>
                      <a:srgbClr val="0000FF"/>
                    </a:solidFill>
                    <a:sym typeface="Symbol" panose="05050102010706020507" pitchFamily="18" charset="2"/>
                  </a:rPr>
                  <a:t> </a:t>
                </a:r>
                <a:r>
                  <a:rPr lang="en-US" dirty="0"/>
                  <a:t>is the upper </a:t>
                </a:r>
                <a:r>
                  <a:rPr lang="en-US" dirty="0">
                    <a:solidFill>
                      <a:srgbClr val="0000FF"/>
                    </a:solidFill>
                  </a:rPr>
                  <a:t>100</a:t>
                </a:r>
                <a:r>
                  <a:rPr lang="en-US" dirty="0">
                    <a:solidFill>
                      <a:srgbClr val="0000FF"/>
                    </a:solidFill>
                    <a:sym typeface="Symbol" panose="05050102010706020507" pitchFamily="18" charset="2"/>
                  </a:rPr>
                  <a:t>/2</a:t>
                </a:r>
                <a:r>
                  <a:rPr lang="en-US" baseline="-25000" dirty="0">
                    <a:solidFill>
                      <a:srgbClr val="0000FF"/>
                    </a:solidFill>
                    <a:sym typeface="Symbol" panose="05050102010706020507" pitchFamily="18" charset="2"/>
                  </a:rPr>
                  <a:t> </a:t>
                </a:r>
                <a:r>
                  <a:rPr lang="en-US" dirty="0"/>
                  <a:t>percentage point of the standard normal distribution.</a:t>
                </a:r>
              </a:p>
            </p:txBody>
          </p:sp>
        </mc:Choice>
        <mc:Fallback xmlns="">
          <p:sp>
            <p:nvSpPr>
              <p:cNvPr id="3" name="Content Placeholder 2">
                <a:extLst>
                  <a:ext uri="{FF2B5EF4-FFF2-40B4-BE49-F238E27FC236}">
                    <a16:creationId xmlns:a16="http://schemas.microsoft.com/office/drawing/2014/main" id="{8ECEA380-4D4A-4A4F-8BB3-F656744C57D3}"/>
                  </a:ext>
                </a:extLst>
              </p:cNvPr>
              <p:cNvSpPr>
                <a:spLocks noGrp="1" noRot="1" noChangeAspect="1" noMove="1" noResize="1" noEditPoints="1" noAdjustHandles="1" noChangeArrowheads="1" noChangeShapeType="1" noTextEdit="1"/>
              </p:cNvSpPr>
              <p:nvPr>
                <p:ph idx="1"/>
              </p:nvPr>
            </p:nvSpPr>
            <p:spPr>
              <a:blipFill>
                <a:blip r:embed="rId2"/>
                <a:stretch>
                  <a:fillRect l="-1507" t="-29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FCCA958-667A-4D1D-AF43-B8605DDB1824}"/>
              </a:ext>
            </a:extLst>
          </p:cNvPr>
          <p:cNvPicPr>
            <a:picLocks noChangeAspect="1"/>
          </p:cNvPicPr>
          <p:nvPr/>
        </p:nvPicPr>
        <p:blipFill>
          <a:blip r:embed="rId3"/>
          <a:stretch>
            <a:fillRect/>
          </a:stretch>
        </p:blipFill>
        <p:spPr>
          <a:xfrm>
            <a:off x="3443482" y="3325090"/>
            <a:ext cx="5305035" cy="997528"/>
          </a:xfrm>
          <a:prstGeom prst="rect">
            <a:avLst/>
          </a:prstGeom>
          <a:ln>
            <a:solidFill>
              <a:srgbClr val="C00000"/>
            </a:solidFill>
          </a:ln>
        </p:spPr>
      </p:pic>
      <p:sp>
        <p:nvSpPr>
          <p:cNvPr id="4" name="Date Placeholder 3"/>
          <p:cNvSpPr>
            <a:spLocks noGrp="1"/>
          </p:cNvSpPr>
          <p:nvPr>
            <p:ph type="dt" sz="half" idx="10"/>
          </p:nvPr>
        </p:nvSpPr>
        <p:spPr/>
        <p:txBody>
          <a:bodyPr/>
          <a:lstStyle/>
          <a:p>
            <a:fld id="{C25E3C26-B1F4-495C-8B74-FC5B57301221}"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7</a:t>
            </a:fld>
            <a:endParaRPr lang="en-US"/>
          </a:p>
        </p:txBody>
      </p:sp>
    </p:spTree>
    <p:extLst>
      <p:ext uri="{BB962C8B-B14F-4D97-AF65-F5344CB8AC3E}">
        <p14:creationId xmlns:p14="http://schemas.microsoft.com/office/powerpoint/2010/main" val="317233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92EF-0531-4A70-8925-70335777DED4}"/>
              </a:ext>
            </a:extLst>
          </p:cNvPr>
          <p:cNvPicPr>
            <a:picLocks noChangeAspect="1"/>
          </p:cNvPicPr>
          <p:nvPr/>
        </p:nvPicPr>
        <p:blipFill>
          <a:blip r:embed="rId2"/>
          <a:stretch>
            <a:fillRect/>
          </a:stretch>
        </p:blipFill>
        <p:spPr>
          <a:xfrm>
            <a:off x="3948978" y="3588634"/>
            <a:ext cx="4543425" cy="1600200"/>
          </a:xfrm>
          <a:prstGeom prst="rect">
            <a:avLst/>
          </a:prstGeom>
        </p:spPr>
      </p:pic>
      <p:sp>
        <p:nvSpPr>
          <p:cNvPr id="2" name="Title 1">
            <a:extLst>
              <a:ext uri="{FF2B5EF4-FFF2-40B4-BE49-F238E27FC236}">
                <a16:creationId xmlns:a16="http://schemas.microsoft.com/office/drawing/2014/main" id="{E8D9E294-3EB5-4532-BB88-0011A5253F1A}"/>
              </a:ext>
            </a:extLst>
          </p:cNvPr>
          <p:cNvSpPr>
            <a:spLocks noGrp="1"/>
          </p:cNvSpPr>
          <p:nvPr>
            <p:ph type="title"/>
          </p:nvPr>
        </p:nvSpPr>
        <p:spPr/>
        <p:txBody>
          <a:bodyPr/>
          <a:lstStyle/>
          <a:p>
            <a:r>
              <a:rPr lang="en-US" dirty="0"/>
              <a:t>Confidence Interval on the Mean, Variance Known - </a:t>
            </a:r>
            <a:r>
              <a:rPr lang="en-US" dirty="0">
                <a:solidFill>
                  <a:srgbClr val="C00000"/>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DBA45B-2453-4CF3-9022-6F948D2B955B}"/>
                  </a:ext>
                </a:extLst>
              </p:cNvPr>
              <p:cNvSpPr>
                <a:spLocks noGrp="1"/>
              </p:cNvSpPr>
              <p:nvPr>
                <p:ph idx="1"/>
              </p:nvPr>
            </p:nvSpPr>
            <p:spPr>
              <a:xfrm>
                <a:off x="838200" y="1375894"/>
                <a:ext cx="10515600" cy="4351338"/>
              </a:xfrm>
            </p:spPr>
            <p:txBody>
              <a:bodyPr>
                <a:noAutofit/>
              </a:bodyPr>
              <a:lstStyle/>
              <a:p>
                <a:pPr marL="0" indent="0" algn="just">
                  <a:buNone/>
                </a:pPr>
                <a:r>
                  <a:rPr lang="en-US" sz="2000" dirty="0"/>
                  <a:t>Metallic Material Transition ASTM Standard E23 defines standard test methods for notched bar impact testing of metallic materials. The Charpy V-notch (CVN) technique measures impact energy and is often used to determine whether or not a material experiences a ductile-to-brittle transition with decreasing temperature. Ten measurements of impact energy (J) on specimens of A238 steel cut at 60ºC are as follows: </a:t>
                </a:r>
                <a:r>
                  <a:rPr lang="en-US" sz="2000" dirty="0">
                    <a:solidFill>
                      <a:srgbClr val="0000FF"/>
                    </a:solidFill>
                  </a:rPr>
                  <a:t>64.1, 64.7, 64.5, 64.6, 64.5, 64.3, 64.6, 64.8, 64.2, and 64.3</a:t>
                </a:r>
                <a:r>
                  <a:rPr lang="en-US" sz="2000" dirty="0"/>
                  <a:t>. Assume that impact energy is normally distributed with </a:t>
                </a:r>
                <a:r>
                  <a:rPr lang="en-US" sz="2000" dirty="0">
                    <a:solidFill>
                      <a:srgbClr val="0000FF"/>
                    </a:solidFill>
                    <a:sym typeface="Symbol" panose="05050102010706020507" pitchFamily="18" charset="2"/>
                  </a:rPr>
                  <a:t> =</a:t>
                </a:r>
                <a:r>
                  <a:rPr lang="en-US" sz="2000" dirty="0">
                    <a:solidFill>
                      <a:srgbClr val="0000FF"/>
                    </a:solidFill>
                  </a:rPr>
                  <a:t> 1J</a:t>
                </a:r>
                <a:r>
                  <a:rPr lang="en-US" sz="2000" dirty="0"/>
                  <a:t>. We want to find a </a:t>
                </a:r>
                <a:r>
                  <a:rPr lang="en-US" sz="2000" dirty="0">
                    <a:solidFill>
                      <a:srgbClr val="0000FF"/>
                    </a:solidFill>
                  </a:rPr>
                  <a:t>95% CI for </a:t>
                </a:r>
                <a:r>
                  <a:rPr lang="en-US" sz="2000" dirty="0">
                    <a:solidFill>
                      <a:srgbClr val="0000FF"/>
                    </a:solidFill>
                    <a:sym typeface="Symbol" panose="05050102010706020507" pitchFamily="18" charset="2"/>
                  </a:rPr>
                  <a:t></a:t>
                </a:r>
                <a:r>
                  <a:rPr lang="en-US" sz="2000" dirty="0"/>
                  <a:t>, the mean impact energy. The required quantities are </a:t>
                </a:r>
                <a:r>
                  <a:rPr lang="en-US" sz="2000" dirty="0">
                    <a:solidFill>
                      <a:srgbClr val="0000FF"/>
                    </a:solidFill>
                  </a:rPr>
                  <a:t>z</a:t>
                </a:r>
                <a:r>
                  <a:rPr lang="en-US" sz="2000" baseline="-25000" dirty="0">
                    <a:solidFill>
                      <a:srgbClr val="0000FF"/>
                    </a:solidFill>
                    <a:sym typeface="Symbol" panose="05050102010706020507" pitchFamily="18" charset="2"/>
                  </a:rPr>
                  <a:t>/</a:t>
                </a:r>
                <a:r>
                  <a:rPr lang="en-US" sz="2000" baseline="-25000" dirty="0">
                    <a:solidFill>
                      <a:srgbClr val="0000FF"/>
                    </a:solidFill>
                  </a:rPr>
                  <a:t>2</a:t>
                </a:r>
                <a:r>
                  <a:rPr lang="en-US" sz="2000" dirty="0">
                    <a:solidFill>
                      <a:srgbClr val="0000FF"/>
                    </a:solidFill>
                  </a:rPr>
                  <a:t> = z</a:t>
                </a:r>
                <a:r>
                  <a:rPr lang="en-US" sz="2000" baseline="-25000" dirty="0">
                    <a:solidFill>
                      <a:srgbClr val="0000FF"/>
                    </a:solidFill>
                  </a:rPr>
                  <a:t>0.025</a:t>
                </a:r>
                <a:r>
                  <a:rPr lang="en-US" sz="2000" dirty="0">
                    <a:solidFill>
                      <a:srgbClr val="0000FF"/>
                    </a:solidFill>
                  </a:rPr>
                  <a:t> = 1.96, n = 10, </a:t>
                </a:r>
                <a:r>
                  <a:rPr lang="en-US" sz="2000" dirty="0">
                    <a:solidFill>
                      <a:srgbClr val="0000FF"/>
                    </a:solidFill>
                    <a:sym typeface="Symbol" panose="05050102010706020507" pitchFamily="18" charset="2"/>
                  </a:rPr>
                  <a:t> =</a:t>
                </a:r>
                <a:r>
                  <a:rPr lang="en-US" sz="2000" dirty="0">
                    <a:solidFill>
                      <a:srgbClr val="0000FF"/>
                    </a:solidFill>
                  </a:rPr>
                  <a:t> 1, and </a:t>
                </a: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m:rPr>
                            <m:nor/>
                          </m:rPr>
                          <a:rPr lang="en-US" sz="2000" dirty="0" smtClean="0">
                            <a:solidFill>
                              <a:srgbClr val="0000FF"/>
                            </a:solidFill>
                          </a:rPr>
                          <m:t>x</m:t>
                        </m:r>
                      </m:e>
                    </m:acc>
                  </m:oMath>
                </a14:m>
                <a:r>
                  <a:rPr lang="en-US" sz="2000" dirty="0">
                    <a:solidFill>
                      <a:srgbClr val="0000FF"/>
                    </a:solidFill>
                  </a:rPr>
                  <a:t> = 64.46</a:t>
                </a:r>
                <a:r>
                  <a:rPr lang="en-US" sz="2000" dirty="0"/>
                  <a:t>. The resulting 95% CI is found as follows: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solidFill>
                      <a:srgbClr val="C00000"/>
                    </a:solidFill>
                  </a:rPr>
                  <a:t>Practical Interpretation: </a:t>
                </a:r>
                <a:r>
                  <a:rPr lang="en-US" sz="2000" dirty="0"/>
                  <a:t>Based on the sample data, a range of highly plausible values for mean impact energy for A238 steel at 60°C is </a:t>
                </a:r>
                <a:r>
                  <a:rPr lang="en-US" sz="2000" dirty="0">
                    <a:solidFill>
                      <a:srgbClr val="0000FF"/>
                    </a:solidFill>
                  </a:rPr>
                  <a:t>63.84J </a:t>
                </a:r>
                <a:r>
                  <a:rPr lang="en-US" sz="2000" dirty="0">
                    <a:solidFill>
                      <a:srgbClr val="0000FF"/>
                    </a:solidFill>
                    <a:sym typeface="Euclid Math Two" panose="02050601010101010101" pitchFamily="18" charset="2"/>
                  </a:rPr>
                  <a:t> </a:t>
                </a:r>
                <a:r>
                  <a:rPr lang="en-US" sz="2000" dirty="0">
                    <a:solidFill>
                      <a:srgbClr val="0000FF"/>
                    </a:solidFill>
                    <a:sym typeface="Symbol" panose="05050102010706020507" pitchFamily="18" charset="2"/>
                  </a:rPr>
                  <a:t> </a:t>
                </a:r>
                <a:r>
                  <a:rPr lang="en-US" sz="2000" dirty="0">
                    <a:solidFill>
                      <a:srgbClr val="0000FF"/>
                    </a:solidFill>
                    <a:sym typeface="Euclid Math Two" panose="02050601010101010101" pitchFamily="18" charset="2"/>
                  </a:rPr>
                  <a:t></a:t>
                </a:r>
                <a:r>
                  <a:rPr lang="en-US" sz="2000" dirty="0">
                    <a:solidFill>
                      <a:srgbClr val="0000FF"/>
                    </a:solidFill>
                  </a:rPr>
                  <a:t> 65.08J</a:t>
                </a:r>
                <a:r>
                  <a:rPr lang="en-US" sz="2000" dirty="0"/>
                  <a:t>.</a:t>
                </a:r>
              </a:p>
            </p:txBody>
          </p:sp>
        </mc:Choice>
        <mc:Fallback xmlns="">
          <p:sp>
            <p:nvSpPr>
              <p:cNvPr id="3" name="Content Placeholder 2">
                <a:extLst>
                  <a:ext uri="{FF2B5EF4-FFF2-40B4-BE49-F238E27FC236}">
                    <a16:creationId xmlns:a16="http://schemas.microsoft.com/office/drawing/2014/main" xmlns:a14="http://schemas.microsoft.com/office/drawing/2010/main" xmlns="" id="{1CDBA45B-2453-4CF3-9022-6F948D2B955B}"/>
                  </a:ext>
                </a:extLst>
              </p:cNvPr>
              <p:cNvSpPr>
                <a:spLocks noGrp="1" noRot="1" noChangeAspect="1" noMove="1" noResize="1" noEditPoints="1" noAdjustHandles="1" noChangeArrowheads="1" noChangeShapeType="1" noTextEdit="1"/>
              </p:cNvSpPr>
              <p:nvPr>
                <p:ph idx="1"/>
              </p:nvPr>
            </p:nvSpPr>
            <p:spPr>
              <a:xfrm>
                <a:off x="838200" y="1375894"/>
                <a:ext cx="10515600" cy="4351338"/>
              </a:xfrm>
              <a:blipFill rotWithShape="1">
                <a:blip r:embed="rId3"/>
                <a:stretch>
                  <a:fillRect l="-638" t="-1261" r="-580" b="-50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9FDF19B-9FC3-4C92-94AA-3B91E1D24EE2}" type="datetime1">
              <a:rPr lang="en-US" smtClean="0"/>
              <a:t>28/02/2022</a:t>
            </a:fld>
            <a:endParaRPr lang="en-US"/>
          </a:p>
        </p:txBody>
      </p:sp>
      <p:sp>
        <p:nvSpPr>
          <p:cNvPr id="6" name="Footer Placeholder 5"/>
          <p:cNvSpPr>
            <a:spLocks noGrp="1"/>
          </p:cNvSpPr>
          <p:nvPr>
            <p:ph type="ftr" sz="quarter" idx="11"/>
          </p:nvPr>
        </p:nvSpPr>
        <p:spPr/>
        <p:txBody>
          <a:bodyPr/>
          <a:lstStyle/>
          <a:p>
            <a:r>
              <a:rPr lang="en-US"/>
              <a:t>Chapter 8 - Statistical Intervals for a Single Sample</a:t>
            </a:r>
          </a:p>
        </p:txBody>
      </p:sp>
      <p:sp>
        <p:nvSpPr>
          <p:cNvPr id="7" name="Slide Number Placeholder 6"/>
          <p:cNvSpPr>
            <a:spLocks noGrp="1"/>
          </p:cNvSpPr>
          <p:nvPr>
            <p:ph type="sldNum" sz="quarter" idx="12"/>
          </p:nvPr>
        </p:nvSpPr>
        <p:spPr/>
        <p:txBody>
          <a:bodyPr/>
          <a:lstStyle/>
          <a:p>
            <a:fld id="{9212E362-BD7D-4925-932C-42056A323855}" type="slidenum">
              <a:rPr lang="en-US" smtClean="0"/>
              <a:t>8</a:t>
            </a:fld>
            <a:endParaRPr lang="en-US"/>
          </a:p>
        </p:txBody>
      </p:sp>
    </p:spTree>
    <p:extLst>
      <p:ext uri="{BB962C8B-B14F-4D97-AF65-F5344CB8AC3E}">
        <p14:creationId xmlns:p14="http://schemas.microsoft.com/office/powerpoint/2010/main" val="292765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AD11-A549-42E0-8DAC-BA72370B3537}"/>
              </a:ext>
            </a:extLst>
          </p:cNvPr>
          <p:cNvSpPr>
            <a:spLocks noGrp="1"/>
          </p:cNvSpPr>
          <p:nvPr>
            <p:ph type="title"/>
          </p:nvPr>
        </p:nvSpPr>
        <p:spPr/>
        <p:txBody>
          <a:bodyPr/>
          <a:lstStyle/>
          <a:p>
            <a:r>
              <a:rPr lang="en-US" dirty="0"/>
              <a:t>Interpreting a Confidence Interval</a:t>
            </a:r>
          </a:p>
        </p:txBody>
      </p:sp>
      <p:sp>
        <p:nvSpPr>
          <p:cNvPr id="3" name="Content Placeholder 2">
            <a:extLst>
              <a:ext uri="{FF2B5EF4-FFF2-40B4-BE49-F238E27FC236}">
                <a16:creationId xmlns:a16="http://schemas.microsoft.com/office/drawing/2014/main" id="{B34149EE-9B29-4019-8E0B-66AE0F512306}"/>
              </a:ext>
            </a:extLst>
          </p:cNvPr>
          <p:cNvSpPr>
            <a:spLocks noGrp="1"/>
          </p:cNvSpPr>
          <p:nvPr>
            <p:ph idx="1"/>
          </p:nvPr>
        </p:nvSpPr>
        <p:spPr>
          <a:xfrm>
            <a:off x="838200" y="1524825"/>
            <a:ext cx="10515600" cy="4351338"/>
          </a:xfrm>
        </p:spPr>
        <p:txBody>
          <a:bodyPr>
            <a:normAutofit/>
          </a:bodyPr>
          <a:lstStyle/>
          <a:p>
            <a:r>
              <a:rPr lang="en-US" dirty="0"/>
              <a:t>If an infinite number of random samples are collected and a 100(1 - </a:t>
            </a:r>
            <a:r>
              <a:rPr lang="en-US" dirty="0">
                <a:sym typeface="Symbol" panose="05050102010706020507" pitchFamily="18" charset="2"/>
              </a:rPr>
              <a:t></a:t>
            </a:r>
            <a:r>
              <a:rPr lang="en-US" dirty="0"/>
              <a:t>)% confidence interval for is computed from each sample, </a:t>
            </a:r>
            <a:r>
              <a:rPr lang="en-US" dirty="0">
                <a:solidFill>
                  <a:srgbClr val="C00000"/>
                </a:solidFill>
              </a:rPr>
              <a:t>100(1 - </a:t>
            </a:r>
            <a:r>
              <a:rPr lang="en-US" dirty="0">
                <a:solidFill>
                  <a:srgbClr val="C00000"/>
                </a:solidFill>
                <a:sym typeface="Symbol" panose="05050102010706020507" pitchFamily="18" charset="2"/>
              </a:rPr>
              <a:t></a:t>
            </a:r>
            <a:r>
              <a:rPr lang="en-US" dirty="0">
                <a:solidFill>
                  <a:srgbClr val="C00000"/>
                </a:solidFill>
              </a:rPr>
              <a:t>)% of these intervals will contain the true value of </a:t>
            </a:r>
            <a:r>
              <a:rPr lang="en-US" dirty="0">
                <a:solidFill>
                  <a:srgbClr val="C00000"/>
                </a:solidFill>
                <a:sym typeface="Symbol" panose="05050102010706020507" pitchFamily="18" charset="2"/>
              </a:rPr>
              <a:t></a:t>
            </a:r>
            <a:r>
              <a:rPr lang="en-US" dirty="0"/>
              <a:t>.</a:t>
            </a:r>
          </a:p>
          <a:p>
            <a:r>
              <a:rPr lang="en-US" dirty="0"/>
              <a:t>We don’t know if the statement is true for this specific sample, but the method used to obtain the interval [l, u] yields </a:t>
            </a:r>
            <a:r>
              <a:rPr lang="en-US" dirty="0">
                <a:solidFill>
                  <a:srgbClr val="C00000"/>
                </a:solidFill>
              </a:rPr>
              <a:t>correct statements 100(1 - </a:t>
            </a:r>
            <a:r>
              <a:rPr lang="en-US" dirty="0">
                <a:solidFill>
                  <a:srgbClr val="C00000"/>
                </a:solidFill>
                <a:sym typeface="Symbol" panose="05050102010706020507" pitchFamily="18" charset="2"/>
              </a:rPr>
              <a:t></a:t>
            </a:r>
            <a:r>
              <a:rPr lang="en-US" dirty="0">
                <a:solidFill>
                  <a:srgbClr val="C00000"/>
                </a:solidFill>
              </a:rPr>
              <a:t>)% of the time</a:t>
            </a:r>
            <a:r>
              <a:rPr lang="en-US" dirty="0"/>
              <a:t>.</a:t>
            </a:r>
          </a:p>
        </p:txBody>
      </p:sp>
      <p:sp>
        <p:nvSpPr>
          <p:cNvPr id="4" name="Date Placeholder 3"/>
          <p:cNvSpPr>
            <a:spLocks noGrp="1"/>
          </p:cNvSpPr>
          <p:nvPr>
            <p:ph type="dt" sz="half" idx="10"/>
          </p:nvPr>
        </p:nvSpPr>
        <p:spPr/>
        <p:txBody>
          <a:bodyPr/>
          <a:lstStyle/>
          <a:p>
            <a:fld id="{CDC55F51-8950-4149-BB53-0168C3C1B750}" type="datetime1">
              <a:rPr lang="en-US" smtClean="0"/>
              <a:t>28/02/2022</a:t>
            </a:fld>
            <a:endParaRPr lang="en-US"/>
          </a:p>
        </p:txBody>
      </p:sp>
      <p:sp>
        <p:nvSpPr>
          <p:cNvPr id="5" name="Footer Placeholder 4"/>
          <p:cNvSpPr>
            <a:spLocks noGrp="1"/>
          </p:cNvSpPr>
          <p:nvPr>
            <p:ph type="ftr" sz="quarter" idx="11"/>
          </p:nvPr>
        </p:nvSpPr>
        <p:spPr/>
        <p:txBody>
          <a:bodyPr/>
          <a:lstStyle/>
          <a:p>
            <a:r>
              <a:rPr lang="en-US"/>
              <a:t>Chapter 8 - Statistical Intervals for a Single Sample</a:t>
            </a:r>
          </a:p>
        </p:txBody>
      </p:sp>
      <p:sp>
        <p:nvSpPr>
          <p:cNvPr id="6" name="Slide Number Placeholder 5"/>
          <p:cNvSpPr>
            <a:spLocks noGrp="1"/>
          </p:cNvSpPr>
          <p:nvPr>
            <p:ph type="sldNum" sz="quarter" idx="12"/>
          </p:nvPr>
        </p:nvSpPr>
        <p:spPr/>
        <p:txBody>
          <a:bodyPr/>
          <a:lstStyle/>
          <a:p>
            <a:fld id="{9212E362-BD7D-4925-932C-42056A323855}" type="slidenum">
              <a:rPr lang="en-US" smtClean="0"/>
              <a:t>9</a:t>
            </a:fld>
            <a:endParaRPr lang="en-US"/>
          </a:p>
        </p:txBody>
      </p:sp>
    </p:spTree>
    <p:extLst>
      <p:ext uri="{BB962C8B-B14F-4D97-AF65-F5344CB8AC3E}">
        <p14:creationId xmlns:p14="http://schemas.microsoft.com/office/powerpoint/2010/main" val="396865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40169</TotalTime>
  <Words>2772</Words>
  <Application>Microsoft Office PowerPoint</Application>
  <PresentationFormat>Widescreen</PresentationFormat>
  <Paragraphs>298</Paragraphs>
  <Slides>34</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Bahnschrift Condensed</vt:lpstr>
      <vt:lpstr>Calibri</vt:lpstr>
      <vt:lpstr>Cambria Math</vt:lpstr>
      <vt:lpstr>Euclid</vt:lpstr>
      <vt:lpstr>Helvetica</vt:lpstr>
      <vt:lpstr>Wingdings</vt:lpstr>
      <vt:lpstr>Office Theme</vt:lpstr>
      <vt:lpstr>Equation</vt:lpstr>
      <vt:lpstr>Statistical Intervals for a Single Sample</vt:lpstr>
      <vt:lpstr>Learning Objectives</vt:lpstr>
      <vt:lpstr>Introduction</vt:lpstr>
      <vt:lpstr>Confidence Interval On The Mean Of A Normal Distribution, 2 Known</vt:lpstr>
      <vt:lpstr>100(1 - )% CI of A standard normal distribution</vt:lpstr>
      <vt:lpstr>PowerPoint Presentation</vt:lpstr>
      <vt:lpstr>Confidence Interval on the Mean, Variance Known</vt:lpstr>
      <vt:lpstr>Confidence Interval on the Mean, Variance Known - Example</vt:lpstr>
      <vt:lpstr>Interpreting a Confidence Interval</vt:lpstr>
      <vt:lpstr>Simulated confidence intervals</vt:lpstr>
      <vt:lpstr>Choice of sample size</vt:lpstr>
      <vt:lpstr>Choice of sample size - Example</vt:lpstr>
      <vt:lpstr>One-Sided Confidence Bounds</vt:lpstr>
      <vt:lpstr>Confidence Interval on the Mean  Unknown 2  Large sample size</vt:lpstr>
      <vt:lpstr>t distribution</vt:lpstr>
      <vt:lpstr>t Confidence Interval on </vt:lpstr>
      <vt:lpstr>t Confidence Interval on  - Example</vt:lpstr>
      <vt:lpstr>t Confidence Interval on  - Example</vt:lpstr>
      <vt:lpstr>One-Sided Confidence Bounds</vt:lpstr>
      <vt:lpstr>Choice of sample size</vt:lpstr>
      <vt:lpstr>Choice of sample size - Example</vt:lpstr>
      <vt:lpstr>Confidence Interval for 2 of a Normal Distribution</vt:lpstr>
      <vt:lpstr>2 distributions</vt:lpstr>
      <vt:lpstr>Percentage point of the 2 distribution. </vt:lpstr>
      <vt:lpstr>Confidence Interval on the Variance 2</vt:lpstr>
      <vt:lpstr>Challenge</vt:lpstr>
      <vt:lpstr>CI on the Variance 2 - Example</vt:lpstr>
      <vt:lpstr>Normal Approximation for a Binomial Proportion</vt:lpstr>
      <vt:lpstr>Approximate Confidence Interval on a Binomial Proportion</vt:lpstr>
      <vt:lpstr>Approximate Confidence Interval on a Binomial Proportion - Example</vt:lpstr>
      <vt:lpstr>Choice of Sample Size</vt:lpstr>
      <vt:lpstr>One-Sided Confidence Bounds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Intervals for a Single Sample</dc:title>
  <dc:creator>boybentre3@gmail.com</dc:creator>
  <cp:lastModifiedBy>HOA MINH LUAN</cp:lastModifiedBy>
  <cp:revision>62</cp:revision>
  <dcterms:created xsi:type="dcterms:W3CDTF">2021-04-07T13:45:48Z</dcterms:created>
  <dcterms:modified xsi:type="dcterms:W3CDTF">2022-02-28T09:13:05Z</dcterms:modified>
</cp:coreProperties>
</file>