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19" r:id="rId3"/>
    <p:sldId id="289" r:id="rId4"/>
    <p:sldId id="290" r:id="rId5"/>
    <p:sldId id="292" r:id="rId6"/>
    <p:sldId id="265" r:id="rId7"/>
    <p:sldId id="296" r:id="rId8"/>
    <p:sldId id="297" r:id="rId9"/>
    <p:sldId id="302" r:id="rId10"/>
    <p:sldId id="344" r:id="rId11"/>
    <p:sldId id="277" r:id="rId12"/>
    <p:sldId id="275" r:id="rId13"/>
    <p:sldId id="276" r:id="rId14"/>
    <p:sldId id="305" r:id="rId15"/>
    <p:sldId id="293" r:id="rId16"/>
    <p:sldId id="304" r:id="rId17"/>
    <p:sldId id="303" r:id="rId18"/>
    <p:sldId id="306" r:id="rId19"/>
    <p:sldId id="309" r:id="rId20"/>
    <p:sldId id="307" r:id="rId21"/>
    <p:sldId id="308" r:id="rId22"/>
    <p:sldId id="310" r:id="rId23"/>
    <p:sldId id="311" r:id="rId24"/>
    <p:sldId id="318" r:id="rId25"/>
    <p:sldId id="312" r:id="rId26"/>
    <p:sldId id="313" r:id="rId27"/>
    <p:sldId id="314" r:id="rId28"/>
    <p:sldId id="343" r:id="rId29"/>
    <p:sldId id="323" r:id="rId30"/>
    <p:sldId id="324" r:id="rId31"/>
    <p:sldId id="325" r:id="rId32"/>
    <p:sldId id="332" r:id="rId33"/>
    <p:sldId id="347" r:id="rId34"/>
    <p:sldId id="335" r:id="rId35"/>
    <p:sldId id="328" r:id="rId36"/>
    <p:sldId id="331" r:id="rId37"/>
    <p:sldId id="337" r:id="rId38"/>
    <p:sldId id="346" r:id="rId39"/>
    <p:sldId id="339" r:id="rId40"/>
    <p:sldId id="341" r:id="rId41"/>
    <p:sldId id="342" r:id="rId42"/>
    <p:sldId id="31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33CC"/>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253" autoAdjust="0"/>
  </p:normalViewPr>
  <p:slideViewPr>
    <p:cSldViewPr snapToGrid="0">
      <p:cViewPr varScale="1">
        <p:scale>
          <a:sx n="65" d="100"/>
          <a:sy n="65" d="100"/>
        </p:scale>
        <p:origin x="72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97FA47-9274-41E1-B626-E1A2B96A4C43}"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E5B4BB62-47E1-4CD2-BE95-F35FF63443D4}">
      <dgm:prSet phldrT="[Text]" custT="1"/>
      <dgm:spPr/>
      <dgm:t>
        <a:bodyPr/>
        <a:lstStyle/>
        <a:p>
          <a:r>
            <a:rPr lang="en-US" sz="5400" b="1" u="none" dirty="0">
              <a:solidFill>
                <a:srgbClr val="FF0000"/>
              </a:solidFill>
            </a:rPr>
            <a:t>P</a:t>
          </a:r>
          <a:r>
            <a:rPr lang="en-US" sz="1800" dirty="0"/>
            <a:t>arameter</a:t>
          </a:r>
        </a:p>
      </dgm:t>
    </dgm:pt>
    <dgm:pt modelId="{DDC50D75-F1BC-4664-B320-454215220939}" type="parTrans" cxnId="{5DEE0984-5251-4510-930D-8715173B2178}">
      <dgm:prSet/>
      <dgm:spPr/>
      <dgm:t>
        <a:bodyPr/>
        <a:lstStyle/>
        <a:p>
          <a:endParaRPr lang="en-US"/>
        </a:p>
      </dgm:t>
    </dgm:pt>
    <dgm:pt modelId="{7C8344E6-A72F-4C69-A9E1-7DE075FDBA19}" type="sibTrans" cxnId="{5DEE0984-5251-4510-930D-8715173B2178}">
      <dgm:prSet/>
      <dgm:spPr/>
      <dgm:t>
        <a:bodyPr/>
        <a:lstStyle/>
        <a:p>
          <a:endParaRPr lang="en-US"/>
        </a:p>
      </dgm:t>
    </dgm:pt>
    <dgm:pt modelId="{B78A182D-DAFB-48BF-8502-1672673FADB6}">
      <dgm:prSet phldrT="[Text]" custT="1"/>
      <dgm:spPr/>
      <dgm:t>
        <a:bodyPr/>
        <a:lstStyle/>
        <a:p>
          <a:r>
            <a:rPr lang="en-US" altLang="en-US" sz="5400" b="1" i="0" u="none" dirty="0">
              <a:solidFill>
                <a:srgbClr val="FF0000"/>
              </a:solidFill>
              <a:latin typeface="+mj-lt"/>
            </a:rPr>
            <a:t>H</a:t>
          </a:r>
          <a:r>
            <a:rPr lang="en-US" altLang="en-US" sz="2000" i="0" baseline="0" dirty="0">
              <a:latin typeface="+mj-lt"/>
            </a:rPr>
            <a:t>ypothesis H</a:t>
          </a:r>
          <a:r>
            <a:rPr lang="en-US" altLang="en-US" sz="2000" i="0" baseline="-25000" dirty="0">
              <a:latin typeface="+mj-lt"/>
            </a:rPr>
            <a:t>0</a:t>
          </a:r>
          <a:r>
            <a:rPr lang="en-US" altLang="en-US" sz="2000" i="0" baseline="0" dirty="0">
              <a:latin typeface="+mj-lt"/>
            </a:rPr>
            <a:t> vs H</a:t>
          </a:r>
          <a:r>
            <a:rPr lang="en-US" altLang="en-US" sz="2000" i="0" baseline="-25000" dirty="0">
              <a:latin typeface="+mj-lt"/>
            </a:rPr>
            <a:t>1</a:t>
          </a:r>
          <a:endParaRPr lang="en-US" sz="2000" i="0" baseline="-25000" dirty="0">
            <a:latin typeface="+mj-lt"/>
          </a:endParaRPr>
        </a:p>
      </dgm:t>
    </dgm:pt>
    <dgm:pt modelId="{958CFE36-404E-4903-8869-4B38366ABB5D}" type="parTrans" cxnId="{D78E3509-5712-463B-92CE-723A2A434AE7}">
      <dgm:prSet/>
      <dgm:spPr/>
      <dgm:t>
        <a:bodyPr/>
        <a:lstStyle/>
        <a:p>
          <a:endParaRPr lang="en-US"/>
        </a:p>
      </dgm:t>
    </dgm:pt>
    <dgm:pt modelId="{242B44AD-3A6A-4380-8074-740D6ACD9721}" type="sibTrans" cxnId="{D78E3509-5712-463B-92CE-723A2A434AE7}">
      <dgm:prSet/>
      <dgm:spPr/>
      <dgm:t>
        <a:bodyPr/>
        <a:lstStyle/>
        <a:p>
          <a:endParaRPr lang="en-US"/>
        </a:p>
      </dgm:t>
    </dgm:pt>
    <dgm:pt modelId="{1361BA65-3658-499A-A314-FDF890985E53}">
      <dgm:prSet phldrT="[Text]" custT="1"/>
      <dgm:spPr/>
      <dgm:t>
        <a:bodyPr/>
        <a:lstStyle/>
        <a:p>
          <a:r>
            <a:rPr lang="en-US" sz="5400" b="1" u="none" dirty="0">
              <a:solidFill>
                <a:srgbClr val="FF0000"/>
              </a:solidFill>
            </a:rPr>
            <a:t>A</a:t>
          </a:r>
          <a:r>
            <a:rPr lang="en-US" sz="2200" b="0" u="none" dirty="0">
              <a:solidFill>
                <a:schemeClr val="bg1"/>
              </a:solidFill>
            </a:rPr>
            <a:t>lpha </a:t>
          </a:r>
          <a:r>
            <a:rPr lang="en-US" sz="2000" b="0" u="none" dirty="0">
              <a:solidFill>
                <a:schemeClr val="bg1"/>
              </a:solidFill>
            </a:rPr>
            <a:t>significance level </a:t>
          </a:r>
          <a:r>
            <a:rPr lang="en-US" sz="2000" b="0" u="none" dirty="0">
              <a:solidFill>
                <a:schemeClr val="bg1"/>
              </a:solidFill>
              <a:sym typeface="Symbol" panose="05050102010706020507" pitchFamily="18" charset="2"/>
            </a:rPr>
            <a:t></a:t>
          </a:r>
          <a:endParaRPr lang="en-US" sz="2000" b="0" baseline="-25000" dirty="0">
            <a:solidFill>
              <a:schemeClr val="bg1"/>
            </a:solidFill>
          </a:endParaRPr>
        </a:p>
      </dgm:t>
    </dgm:pt>
    <dgm:pt modelId="{7C4A89AC-9D56-455A-9897-E26C10321EC7}" type="parTrans" cxnId="{BA017DF5-A38D-416C-BF4B-0AC1AFCED9C6}">
      <dgm:prSet/>
      <dgm:spPr/>
      <dgm:t>
        <a:bodyPr/>
        <a:lstStyle/>
        <a:p>
          <a:endParaRPr lang="en-US"/>
        </a:p>
      </dgm:t>
    </dgm:pt>
    <dgm:pt modelId="{1F4B393F-D11F-4C36-8639-6FADF2AECA32}" type="sibTrans" cxnId="{BA017DF5-A38D-416C-BF4B-0AC1AFCED9C6}">
      <dgm:prSet/>
      <dgm:spPr/>
      <dgm:t>
        <a:bodyPr/>
        <a:lstStyle/>
        <a:p>
          <a:endParaRPr lang="en-US"/>
        </a:p>
      </dgm:t>
    </dgm:pt>
    <dgm:pt modelId="{D6F4F5E6-1AA8-4E91-BDAA-A60C90BE7545}">
      <dgm:prSet phldrT="[Text]" custT="1"/>
      <dgm:spPr/>
      <dgm:t>
        <a:bodyPr/>
        <a:lstStyle/>
        <a:p>
          <a:r>
            <a:rPr lang="en-US" sz="5400" b="1" u="none" dirty="0">
              <a:solidFill>
                <a:srgbClr val="FF0000"/>
              </a:solidFill>
            </a:rPr>
            <a:t>R</a:t>
          </a:r>
          <a:r>
            <a:rPr lang="en-US" sz="2000" dirty="0"/>
            <a:t>elated to </a:t>
          </a:r>
          <a:r>
            <a:rPr lang="en-US" sz="2000"/>
            <a:t>test statistic</a:t>
          </a:r>
          <a:endParaRPr lang="en-US" sz="2000" dirty="0"/>
        </a:p>
      </dgm:t>
    </dgm:pt>
    <dgm:pt modelId="{3342A2C6-F7EF-41AD-A369-BCB959E4EA78}" type="parTrans" cxnId="{5B0ABB8F-4014-402B-84FA-193116233AC8}">
      <dgm:prSet/>
      <dgm:spPr/>
      <dgm:t>
        <a:bodyPr/>
        <a:lstStyle/>
        <a:p>
          <a:endParaRPr lang="en-US"/>
        </a:p>
      </dgm:t>
    </dgm:pt>
    <dgm:pt modelId="{B36D73C6-9A25-41E4-BD56-89125B710C7B}" type="sibTrans" cxnId="{5B0ABB8F-4014-402B-84FA-193116233AC8}">
      <dgm:prSet/>
      <dgm:spPr/>
      <dgm:t>
        <a:bodyPr/>
        <a:lstStyle/>
        <a:p>
          <a:endParaRPr lang="en-US"/>
        </a:p>
      </dgm:t>
    </dgm:pt>
    <dgm:pt modelId="{346F7F42-C5CE-4B95-A097-151C2124520A}">
      <dgm:prSet phldrT="[Text]" custT="1"/>
      <dgm:spPr/>
      <dgm:t>
        <a:bodyPr/>
        <a:lstStyle/>
        <a:p>
          <a:r>
            <a:rPr lang="en-US" sz="5400" b="1" dirty="0">
              <a:solidFill>
                <a:srgbClr val="FF0000"/>
              </a:solidFill>
            </a:rPr>
            <a:t>H</a:t>
          </a:r>
          <a:r>
            <a:rPr lang="en-US" sz="5400" baseline="-25000" dirty="0"/>
            <a:t>0</a:t>
          </a:r>
          <a:r>
            <a:rPr lang="en-US" sz="5400" dirty="0"/>
            <a:t> </a:t>
          </a:r>
          <a:r>
            <a:rPr lang="en-US" sz="1800" dirty="0"/>
            <a:t>should be rejected (?)</a:t>
          </a:r>
        </a:p>
      </dgm:t>
    </dgm:pt>
    <dgm:pt modelId="{5E88E889-4044-45C7-A224-1AB2E23271A4}" type="parTrans" cxnId="{896B8DC2-4E02-449B-8551-13764C21C7DF}">
      <dgm:prSet/>
      <dgm:spPr/>
      <dgm:t>
        <a:bodyPr/>
        <a:lstStyle/>
        <a:p>
          <a:endParaRPr lang="en-US"/>
        </a:p>
      </dgm:t>
    </dgm:pt>
    <dgm:pt modelId="{C82738FE-34B8-4296-B12B-A8FF48C14BD6}" type="sibTrans" cxnId="{896B8DC2-4E02-449B-8551-13764C21C7DF}">
      <dgm:prSet/>
      <dgm:spPr/>
      <dgm:t>
        <a:bodyPr/>
        <a:lstStyle/>
        <a:p>
          <a:endParaRPr lang="en-US"/>
        </a:p>
      </dgm:t>
    </dgm:pt>
    <dgm:pt modelId="{788DD888-FBDD-4ED8-A410-FA0C69BC35E4}">
      <dgm:prSet custT="1"/>
      <dgm:spPr/>
      <dgm:t>
        <a:bodyPr/>
        <a:lstStyle/>
        <a:p>
          <a:r>
            <a:rPr lang="en-US" sz="5400" b="1" u="none" dirty="0">
              <a:solidFill>
                <a:srgbClr val="FF0000"/>
              </a:solidFill>
            </a:rPr>
            <a:t>A</a:t>
          </a:r>
          <a:r>
            <a:rPr lang="en-US" sz="1600" u="none" dirty="0"/>
            <a:t> sample</a:t>
          </a:r>
          <a:endParaRPr lang="en-US" sz="1600" dirty="0"/>
        </a:p>
      </dgm:t>
    </dgm:pt>
    <dgm:pt modelId="{CFB248A6-A816-451A-BF89-D0FF2C86E654}" type="parTrans" cxnId="{0504E727-9825-493B-AAC2-EEA7AB505444}">
      <dgm:prSet/>
      <dgm:spPr/>
      <dgm:t>
        <a:bodyPr/>
        <a:lstStyle/>
        <a:p>
          <a:endParaRPr lang="en-US"/>
        </a:p>
      </dgm:t>
    </dgm:pt>
    <dgm:pt modelId="{CAC1C86C-0ABE-40B6-81B7-1BF24406C1DE}" type="sibTrans" cxnId="{0504E727-9825-493B-AAC2-EEA7AB505444}">
      <dgm:prSet/>
      <dgm:spPr/>
      <dgm:t>
        <a:bodyPr/>
        <a:lstStyle/>
        <a:p>
          <a:endParaRPr lang="en-US"/>
        </a:p>
      </dgm:t>
    </dgm:pt>
    <dgm:pt modelId="{0D3DBEC0-DF38-4449-A250-4D2F3E6505D8}">
      <dgm:prSet phldrT="[Text]" custT="1"/>
      <dgm:spPr/>
      <dgm:t>
        <a:bodyPr/>
        <a:lstStyle/>
        <a:p>
          <a:r>
            <a:rPr lang="en-US" sz="5400" b="1" dirty="0">
              <a:solidFill>
                <a:srgbClr val="FF0000"/>
              </a:solidFill>
            </a:rPr>
            <a:t>O</a:t>
          </a:r>
          <a:r>
            <a:rPr lang="en-US" sz="1600" dirty="0"/>
            <a:t>btain a </a:t>
          </a:r>
          <a:r>
            <a:rPr lang="en-US" sz="1600"/>
            <a:t>value using </a:t>
          </a:r>
          <a:r>
            <a:rPr lang="en-US" sz="1600" dirty="0"/>
            <a:t>sample</a:t>
          </a:r>
        </a:p>
      </dgm:t>
    </dgm:pt>
    <dgm:pt modelId="{69149C21-B9A1-4D38-953A-9FB2EFB1664D}" type="parTrans" cxnId="{055CE503-FF6D-4D0F-9080-EBF0FE636CA6}">
      <dgm:prSet/>
      <dgm:spPr/>
      <dgm:t>
        <a:bodyPr/>
        <a:lstStyle/>
        <a:p>
          <a:endParaRPr lang="en-US"/>
        </a:p>
      </dgm:t>
    </dgm:pt>
    <dgm:pt modelId="{6464A27E-75B7-4123-B949-C9729CB14B67}" type="sibTrans" cxnId="{055CE503-FF6D-4D0F-9080-EBF0FE636CA6}">
      <dgm:prSet/>
      <dgm:spPr/>
      <dgm:t>
        <a:bodyPr/>
        <a:lstStyle/>
        <a:p>
          <a:endParaRPr lang="en-US"/>
        </a:p>
      </dgm:t>
    </dgm:pt>
    <dgm:pt modelId="{D810BE1D-4F57-413E-9007-7D7F8E274FBD}" type="pres">
      <dgm:prSet presAssocID="{1197FA47-9274-41E1-B626-E1A2B96A4C43}" presName="diagram" presStyleCnt="0">
        <dgm:presLayoutVars>
          <dgm:dir/>
          <dgm:resizeHandles val="exact"/>
        </dgm:presLayoutVars>
      </dgm:prSet>
      <dgm:spPr/>
    </dgm:pt>
    <dgm:pt modelId="{BC51D042-F41C-4BB5-93D1-702FE6806F17}" type="pres">
      <dgm:prSet presAssocID="{E5B4BB62-47E1-4CD2-BE95-F35FF63443D4}" presName="node" presStyleLbl="node1" presStyleIdx="0" presStyleCnt="7">
        <dgm:presLayoutVars>
          <dgm:bulletEnabled val="1"/>
        </dgm:presLayoutVars>
      </dgm:prSet>
      <dgm:spPr/>
    </dgm:pt>
    <dgm:pt modelId="{C2C32322-AF11-4136-A3A8-9281B9EB7439}" type="pres">
      <dgm:prSet presAssocID="{7C8344E6-A72F-4C69-A9E1-7DE075FDBA19}" presName="sibTrans" presStyleLbl="sibTrans2D1" presStyleIdx="0" presStyleCnt="6"/>
      <dgm:spPr/>
    </dgm:pt>
    <dgm:pt modelId="{31EBEAAB-B9F2-40E8-B819-1F0DB3BC7F7B}" type="pres">
      <dgm:prSet presAssocID="{7C8344E6-A72F-4C69-A9E1-7DE075FDBA19}" presName="connectorText" presStyleLbl="sibTrans2D1" presStyleIdx="0" presStyleCnt="6"/>
      <dgm:spPr/>
    </dgm:pt>
    <dgm:pt modelId="{B533AD51-2E1A-45F7-9734-93574D0BE8B8}" type="pres">
      <dgm:prSet presAssocID="{B78A182D-DAFB-48BF-8502-1672673FADB6}" presName="node" presStyleLbl="node1" presStyleIdx="1" presStyleCnt="7">
        <dgm:presLayoutVars>
          <dgm:bulletEnabled val="1"/>
        </dgm:presLayoutVars>
      </dgm:prSet>
      <dgm:spPr/>
    </dgm:pt>
    <dgm:pt modelId="{358E08BE-D11B-4342-838E-5EB75410E632}" type="pres">
      <dgm:prSet presAssocID="{242B44AD-3A6A-4380-8074-740D6ACD9721}" presName="sibTrans" presStyleLbl="sibTrans2D1" presStyleIdx="1" presStyleCnt="6"/>
      <dgm:spPr/>
    </dgm:pt>
    <dgm:pt modelId="{B2590B67-691D-4679-AD70-862B735E4DB9}" type="pres">
      <dgm:prSet presAssocID="{242B44AD-3A6A-4380-8074-740D6ACD9721}" presName="connectorText" presStyleLbl="sibTrans2D1" presStyleIdx="1" presStyleCnt="6"/>
      <dgm:spPr/>
    </dgm:pt>
    <dgm:pt modelId="{665CA5D7-7246-4889-B30B-0258C678469E}" type="pres">
      <dgm:prSet presAssocID="{1361BA65-3658-499A-A314-FDF890985E53}" presName="node" presStyleLbl="node1" presStyleIdx="2" presStyleCnt="7">
        <dgm:presLayoutVars>
          <dgm:bulletEnabled val="1"/>
        </dgm:presLayoutVars>
      </dgm:prSet>
      <dgm:spPr/>
    </dgm:pt>
    <dgm:pt modelId="{C5AABDDE-B8E3-4272-829A-AB82204D864E}" type="pres">
      <dgm:prSet presAssocID="{1F4B393F-D11F-4C36-8639-6FADF2AECA32}" presName="sibTrans" presStyleLbl="sibTrans2D1" presStyleIdx="2" presStyleCnt="6"/>
      <dgm:spPr/>
    </dgm:pt>
    <dgm:pt modelId="{F86C5979-9B34-4F83-ABEE-553484FE7D94}" type="pres">
      <dgm:prSet presAssocID="{1F4B393F-D11F-4C36-8639-6FADF2AECA32}" presName="connectorText" presStyleLbl="sibTrans2D1" presStyleIdx="2" presStyleCnt="6"/>
      <dgm:spPr/>
    </dgm:pt>
    <dgm:pt modelId="{BD524B66-F5E5-4A54-9B1D-F2509820E8C6}" type="pres">
      <dgm:prSet presAssocID="{D6F4F5E6-1AA8-4E91-BDAA-A60C90BE7545}" presName="node" presStyleLbl="node1" presStyleIdx="3" presStyleCnt="7">
        <dgm:presLayoutVars>
          <dgm:bulletEnabled val="1"/>
        </dgm:presLayoutVars>
      </dgm:prSet>
      <dgm:spPr/>
    </dgm:pt>
    <dgm:pt modelId="{6AF84E61-4116-4321-943C-7C0862C83332}" type="pres">
      <dgm:prSet presAssocID="{B36D73C6-9A25-41E4-BD56-89125B710C7B}" presName="sibTrans" presStyleLbl="sibTrans2D1" presStyleIdx="3" presStyleCnt="6"/>
      <dgm:spPr/>
    </dgm:pt>
    <dgm:pt modelId="{7930BA6E-8B1B-4A9A-8A64-6B83A86FD979}" type="pres">
      <dgm:prSet presAssocID="{B36D73C6-9A25-41E4-BD56-89125B710C7B}" presName="connectorText" presStyleLbl="sibTrans2D1" presStyleIdx="3" presStyleCnt="6"/>
      <dgm:spPr/>
    </dgm:pt>
    <dgm:pt modelId="{69660652-93C7-4070-B28D-2649D7ED8CCD}" type="pres">
      <dgm:prSet presAssocID="{788DD888-FBDD-4ED8-A410-FA0C69BC35E4}" presName="node" presStyleLbl="node1" presStyleIdx="4" presStyleCnt="7">
        <dgm:presLayoutVars>
          <dgm:bulletEnabled val="1"/>
        </dgm:presLayoutVars>
      </dgm:prSet>
      <dgm:spPr/>
    </dgm:pt>
    <dgm:pt modelId="{13EF794C-F847-439B-9555-5C6D03AEA3CA}" type="pres">
      <dgm:prSet presAssocID="{CAC1C86C-0ABE-40B6-81B7-1BF24406C1DE}" presName="sibTrans" presStyleLbl="sibTrans2D1" presStyleIdx="4" presStyleCnt="6"/>
      <dgm:spPr/>
    </dgm:pt>
    <dgm:pt modelId="{3EDA84F4-8698-42DF-BEC1-E32F80E78224}" type="pres">
      <dgm:prSet presAssocID="{CAC1C86C-0ABE-40B6-81B7-1BF24406C1DE}" presName="connectorText" presStyleLbl="sibTrans2D1" presStyleIdx="4" presStyleCnt="6"/>
      <dgm:spPr/>
    </dgm:pt>
    <dgm:pt modelId="{9241FBC6-33C6-4FD2-BBED-53CD10715708}" type="pres">
      <dgm:prSet presAssocID="{0D3DBEC0-DF38-4449-A250-4D2F3E6505D8}" presName="node" presStyleLbl="node1" presStyleIdx="5" presStyleCnt="7">
        <dgm:presLayoutVars>
          <dgm:bulletEnabled val="1"/>
        </dgm:presLayoutVars>
      </dgm:prSet>
      <dgm:spPr/>
    </dgm:pt>
    <dgm:pt modelId="{3640662E-6E35-4A05-AAD2-0A089B0CE9D2}" type="pres">
      <dgm:prSet presAssocID="{6464A27E-75B7-4123-B949-C9729CB14B67}" presName="sibTrans" presStyleLbl="sibTrans2D1" presStyleIdx="5" presStyleCnt="6"/>
      <dgm:spPr/>
    </dgm:pt>
    <dgm:pt modelId="{8BDE7802-6509-4A16-9FA0-52C085D6C9CD}" type="pres">
      <dgm:prSet presAssocID="{6464A27E-75B7-4123-B949-C9729CB14B67}" presName="connectorText" presStyleLbl="sibTrans2D1" presStyleIdx="5" presStyleCnt="6"/>
      <dgm:spPr/>
    </dgm:pt>
    <dgm:pt modelId="{4954D64D-057B-4100-B51B-9D0B7F1D40A9}" type="pres">
      <dgm:prSet presAssocID="{346F7F42-C5CE-4B95-A097-151C2124520A}" presName="node" presStyleLbl="node1" presStyleIdx="6" presStyleCnt="7">
        <dgm:presLayoutVars>
          <dgm:bulletEnabled val="1"/>
        </dgm:presLayoutVars>
      </dgm:prSet>
      <dgm:spPr/>
    </dgm:pt>
  </dgm:ptLst>
  <dgm:cxnLst>
    <dgm:cxn modelId="{49539A01-710A-447E-B5BB-B0FA8B2659FB}" type="presOf" srcId="{6464A27E-75B7-4123-B949-C9729CB14B67}" destId="{8BDE7802-6509-4A16-9FA0-52C085D6C9CD}" srcOrd="1" destOrd="0" presId="urn:microsoft.com/office/officeart/2005/8/layout/process5"/>
    <dgm:cxn modelId="{055CE503-FF6D-4D0F-9080-EBF0FE636CA6}" srcId="{1197FA47-9274-41E1-B626-E1A2B96A4C43}" destId="{0D3DBEC0-DF38-4449-A250-4D2F3E6505D8}" srcOrd="5" destOrd="0" parTransId="{69149C21-B9A1-4D38-953A-9FB2EFB1664D}" sibTransId="{6464A27E-75B7-4123-B949-C9729CB14B67}"/>
    <dgm:cxn modelId="{D78E3509-5712-463B-92CE-723A2A434AE7}" srcId="{1197FA47-9274-41E1-B626-E1A2B96A4C43}" destId="{B78A182D-DAFB-48BF-8502-1672673FADB6}" srcOrd="1" destOrd="0" parTransId="{958CFE36-404E-4903-8869-4B38366ABB5D}" sibTransId="{242B44AD-3A6A-4380-8074-740D6ACD9721}"/>
    <dgm:cxn modelId="{CCB58A10-151B-44D7-BB3A-2E1AB671BD2D}" type="presOf" srcId="{CAC1C86C-0ABE-40B6-81B7-1BF24406C1DE}" destId="{13EF794C-F847-439B-9555-5C6D03AEA3CA}" srcOrd="0" destOrd="0" presId="urn:microsoft.com/office/officeart/2005/8/layout/process5"/>
    <dgm:cxn modelId="{7D5F7A14-C48C-46D9-9690-BBAA29402607}" type="presOf" srcId="{7C8344E6-A72F-4C69-A9E1-7DE075FDBA19}" destId="{C2C32322-AF11-4136-A3A8-9281B9EB7439}" srcOrd="0" destOrd="0" presId="urn:microsoft.com/office/officeart/2005/8/layout/process5"/>
    <dgm:cxn modelId="{B5C03F17-FA18-43C2-99EB-C083F9A9BBF4}" type="presOf" srcId="{1197FA47-9274-41E1-B626-E1A2B96A4C43}" destId="{D810BE1D-4F57-413E-9007-7D7F8E274FBD}" srcOrd="0" destOrd="0" presId="urn:microsoft.com/office/officeart/2005/8/layout/process5"/>
    <dgm:cxn modelId="{74A86218-9760-4DF1-BF09-C27CD1D69491}" type="presOf" srcId="{1F4B393F-D11F-4C36-8639-6FADF2AECA32}" destId="{F86C5979-9B34-4F83-ABEE-553484FE7D94}" srcOrd="1" destOrd="0" presId="urn:microsoft.com/office/officeart/2005/8/layout/process5"/>
    <dgm:cxn modelId="{0504E727-9825-493B-AAC2-EEA7AB505444}" srcId="{1197FA47-9274-41E1-B626-E1A2B96A4C43}" destId="{788DD888-FBDD-4ED8-A410-FA0C69BC35E4}" srcOrd="4" destOrd="0" parTransId="{CFB248A6-A816-451A-BF89-D0FF2C86E654}" sibTransId="{CAC1C86C-0ABE-40B6-81B7-1BF24406C1DE}"/>
    <dgm:cxn modelId="{E08AC231-4C28-4F92-9A46-8ED40D15CF9D}" type="presOf" srcId="{346F7F42-C5CE-4B95-A097-151C2124520A}" destId="{4954D64D-057B-4100-B51B-9D0B7F1D40A9}" srcOrd="0" destOrd="0" presId="urn:microsoft.com/office/officeart/2005/8/layout/process5"/>
    <dgm:cxn modelId="{9447AA5E-B4C4-4C01-BA78-DBD17756194F}" type="presOf" srcId="{242B44AD-3A6A-4380-8074-740D6ACD9721}" destId="{358E08BE-D11B-4342-838E-5EB75410E632}" srcOrd="0" destOrd="0" presId="urn:microsoft.com/office/officeart/2005/8/layout/process5"/>
    <dgm:cxn modelId="{D2363D79-2BF0-48EA-B275-4CB460E03CD4}" type="presOf" srcId="{788DD888-FBDD-4ED8-A410-FA0C69BC35E4}" destId="{69660652-93C7-4070-B28D-2649D7ED8CCD}" srcOrd="0" destOrd="0" presId="urn:microsoft.com/office/officeart/2005/8/layout/process5"/>
    <dgm:cxn modelId="{7E5F345A-B47A-42DE-B4DD-BF0C1DA98CBA}" type="presOf" srcId="{B78A182D-DAFB-48BF-8502-1672673FADB6}" destId="{B533AD51-2E1A-45F7-9734-93574D0BE8B8}" srcOrd="0" destOrd="0" presId="urn:microsoft.com/office/officeart/2005/8/layout/process5"/>
    <dgm:cxn modelId="{7EDE047B-4BDD-4CC3-91C6-C4020BD300B0}" type="presOf" srcId="{7C8344E6-A72F-4C69-A9E1-7DE075FDBA19}" destId="{31EBEAAB-B9F2-40E8-B819-1F0DB3BC7F7B}" srcOrd="1" destOrd="0" presId="urn:microsoft.com/office/officeart/2005/8/layout/process5"/>
    <dgm:cxn modelId="{F2AF5F83-44D3-41FD-9123-EF944825A1FB}" type="presOf" srcId="{CAC1C86C-0ABE-40B6-81B7-1BF24406C1DE}" destId="{3EDA84F4-8698-42DF-BEC1-E32F80E78224}" srcOrd="1" destOrd="0" presId="urn:microsoft.com/office/officeart/2005/8/layout/process5"/>
    <dgm:cxn modelId="{5DEE0984-5251-4510-930D-8715173B2178}" srcId="{1197FA47-9274-41E1-B626-E1A2B96A4C43}" destId="{E5B4BB62-47E1-4CD2-BE95-F35FF63443D4}" srcOrd="0" destOrd="0" parTransId="{DDC50D75-F1BC-4664-B320-454215220939}" sibTransId="{7C8344E6-A72F-4C69-A9E1-7DE075FDBA19}"/>
    <dgm:cxn modelId="{49BA6F8A-5914-4633-8638-624FB192E58A}" type="presOf" srcId="{E5B4BB62-47E1-4CD2-BE95-F35FF63443D4}" destId="{BC51D042-F41C-4BB5-93D1-702FE6806F17}" srcOrd="0" destOrd="0" presId="urn:microsoft.com/office/officeart/2005/8/layout/process5"/>
    <dgm:cxn modelId="{5B0ABB8F-4014-402B-84FA-193116233AC8}" srcId="{1197FA47-9274-41E1-B626-E1A2B96A4C43}" destId="{D6F4F5E6-1AA8-4E91-BDAA-A60C90BE7545}" srcOrd="3" destOrd="0" parTransId="{3342A2C6-F7EF-41AD-A369-BCB959E4EA78}" sibTransId="{B36D73C6-9A25-41E4-BD56-89125B710C7B}"/>
    <dgm:cxn modelId="{CA74A49D-50F2-4C79-B801-9D8474AA7641}" type="presOf" srcId="{B36D73C6-9A25-41E4-BD56-89125B710C7B}" destId="{6AF84E61-4116-4321-943C-7C0862C83332}" srcOrd="0" destOrd="0" presId="urn:microsoft.com/office/officeart/2005/8/layout/process5"/>
    <dgm:cxn modelId="{E05D32A4-0E6B-4E00-8F63-99E23F117721}" type="presOf" srcId="{242B44AD-3A6A-4380-8074-740D6ACD9721}" destId="{B2590B67-691D-4679-AD70-862B735E4DB9}" srcOrd="1" destOrd="0" presId="urn:microsoft.com/office/officeart/2005/8/layout/process5"/>
    <dgm:cxn modelId="{CDD03DA4-8882-42DF-B903-12D1A72B9CB5}" type="presOf" srcId="{B36D73C6-9A25-41E4-BD56-89125B710C7B}" destId="{7930BA6E-8B1B-4A9A-8A64-6B83A86FD979}" srcOrd="1" destOrd="0" presId="urn:microsoft.com/office/officeart/2005/8/layout/process5"/>
    <dgm:cxn modelId="{803831A6-6488-473F-83E9-3C32BF706727}" type="presOf" srcId="{1361BA65-3658-499A-A314-FDF890985E53}" destId="{665CA5D7-7246-4889-B30B-0258C678469E}" srcOrd="0" destOrd="0" presId="urn:microsoft.com/office/officeart/2005/8/layout/process5"/>
    <dgm:cxn modelId="{581B4EAA-A45F-448D-A6A0-3E758F388F6E}" type="presOf" srcId="{1F4B393F-D11F-4C36-8639-6FADF2AECA32}" destId="{C5AABDDE-B8E3-4272-829A-AB82204D864E}" srcOrd="0" destOrd="0" presId="urn:microsoft.com/office/officeart/2005/8/layout/process5"/>
    <dgm:cxn modelId="{336751BD-049A-4351-8D44-66E845FD1CCB}" type="presOf" srcId="{0D3DBEC0-DF38-4449-A250-4D2F3E6505D8}" destId="{9241FBC6-33C6-4FD2-BBED-53CD10715708}" srcOrd="0" destOrd="0" presId="urn:microsoft.com/office/officeart/2005/8/layout/process5"/>
    <dgm:cxn modelId="{896B8DC2-4E02-449B-8551-13764C21C7DF}" srcId="{1197FA47-9274-41E1-B626-E1A2B96A4C43}" destId="{346F7F42-C5CE-4B95-A097-151C2124520A}" srcOrd="6" destOrd="0" parTransId="{5E88E889-4044-45C7-A224-1AB2E23271A4}" sibTransId="{C82738FE-34B8-4296-B12B-A8FF48C14BD6}"/>
    <dgm:cxn modelId="{577FB9CD-5F1C-4AEC-92B6-5FE9DC662BBA}" type="presOf" srcId="{6464A27E-75B7-4123-B949-C9729CB14B67}" destId="{3640662E-6E35-4A05-AAD2-0A089B0CE9D2}" srcOrd="0" destOrd="0" presId="urn:microsoft.com/office/officeart/2005/8/layout/process5"/>
    <dgm:cxn modelId="{A1E8DCD4-31B5-43B5-870F-075CD0E7E8DA}" type="presOf" srcId="{D6F4F5E6-1AA8-4E91-BDAA-A60C90BE7545}" destId="{BD524B66-F5E5-4A54-9B1D-F2509820E8C6}" srcOrd="0" destOrd="0" presId="urn:microsoft.com/office/officeart/2005/8/layout/process5"/>
    <dgm:cxn modelId="{BA017DF5-A38D-416C-BF4B-0AC1AFCED9C6}" srcId="{1197FA47-9274-41E1-B626-E1A2B96A4C43}" destId="{1361BA65-3658-499A-A314-FDF890985E53}" srcOrd="2" destOrd="0" parTransId="{7C4A89AC-9D56-455A-9897-E26C10321EC7}" sibTransId="{1F4B393F-D11F-4C36-8639-6FADF2AECA32}"/>
    <dgm:cxn modelId="{75CFBD42-9249-47ED-89CF-703F4974CC01}" type="presParOf" srcId="{D810BE1D-4F57-413E-9007-7D7F8E274FBD}" destId="{BC51D042-F41C-4BB5-93D1-702FE6806F17}" srcOrd="0" destOrd="0" presId="urn:microsoft.com/office/officeart/2005/8/layout/process5"/>
    <dgm:cxn modelId="{AD44A09B-2F40-420F-85AB-214380324110}" type="presParOf" srcId="{D810BE1D-4F57-413E-9007-7D7F8E274FBD}" destId="{C2C32322-AF11-4136-A3A8-9281B9EB7439}" srcOrd="1" destOrd="0" presId="urn:microsoft.com/office/officeart/2005/8/layout/process5"/>
    <dgm:cxn modelId="{72570650-63E2-4456-B713-B62FB0888F34}" type="presParOf" srcId="{C2C32322-AF11-4136-A3A8-9281B9EB7439}" destId="{31EBEAAB-B9F2-40E8-B819-1F0DB3BC7F7B}" srcOrd="0" destOrd="0" presId="urn:microsoft.com/office/officeart/2005/8/layout/process5"/>
    <dgm:cxn modelId="{43622732-D80D-419F-AED1-970508FBB62E}" type="presParOf" srcId="{D810BE1D-4F57-413E-9007-7D7F8E274FBD}" destId="{B533AD51-2E1A-45F7-9734-93574D0BE8B8}" srcOrd="2" destOrd="0" presId="urn:microsoft.com/office/officeart/2005/8/layout/process5"/>
    <dgm:cxn modelId="{9AC63AD1-2AAC-45D4-8868-66D4804701A2}" type="presParOf" srcId="{D810BE1D-4F57-413E-9007-7D7F8E274FBD}" destId="{358E08BE-D11B-4342-838E-5EB75410E632}" srcOrd="3" destOrd="0" presId="urn:microsoft.com/office/officeart/2005/8/layout/process5"/>
    <dgm:cxn modelId="{D2EFD472-3074-4CDB-9E9A-C08FFCFD07FA}" type="presParOf" srcId="{358E08BE-D11B-4342-838E-5EB75410E632}" destId="{B2590B67-691D-4679-AD70-862B735E4DB9}" srcOrd="0" destOrd="0" presId="urn:microsoft.com/office/officeart/2005/8/layout/process5"/>
    <dgm:cxn modelId="{C91A6806-8772-41C9-8A10-E16E6D9DAEA0}" type="presParOf" srcId="{D810BE1D-4F57-413E-9007-7D7F8E274FBD}" destId="{665CA5D7-7246-4889-B30B-0258C678469E}" srcOrd="4" destOrd="0" presId="urn:microsoft.com/office/officeart/2005/8/layout/process5"/>
    <dgm:cxn modelId="{3653BF91-FFDB-464E-BF86-0F632C71FDFD}" type="presParOf" srcId="{D810BE1D-4F57-413E-9007-7D7F8E274FBD}" destId="{C5AABDDE-B8E3-4272-829A-AB82204D864E}" srcOrd="5" destOrd="0" presId="urn:microsoft.com/office/officeart/2005/8/layout/process5"/>
    <dgm:cxn modelId="{7848D474-679C-4EC3-830C-AD4D2B7191BB}" type="presParOf" srcId="{C5AABDDE-B8E3-4272-829A-AB82204D864E}" destId="{F86C5979-9B34-4F83-ABEE-553484FE7D94}" srcOrd="0" destOrd="0" presId="urn:microsoft.com/office/officeart/2005/8/layout/process5"/>
    <dgm:cxn modelId="{289B3843-2442-4BAD-9392-859A98BB96F8}" type="presParOf" srcId="{D810BE1D-4F57-413E-9007-7D7F8E274FBD}" destId="{BD524B66-F5E5-4A54-9B1D-F2509820E8C6}" srcOrd="6" destOrd="0" presId="urn:microsoft.com/office/officeart/2005/8/layout/process5"/>
    <dgm:cxn modelId="{FA531EDC-652C-45DC-BFB1-0281203A8BFB}" type="presParOf" srcId="{D810BE1D-4F57-413E-9007-7D7F8E274FBD}" destId="{6AF84E61-4116-4321-943C-7C0862C83332}" srcOrd="7" destOrd="0" presId="urn:microsoft.com/office/officeart/2005/8/layout/process5"/>
    <dgm:cxn modelId="{BDE17D5F-AFAD-4615-9D8F-069EB4432EDF}" type="presParOf" srcId="{6AF84E61-4116-4321-943C-7C0862C83332}" destId="{7930BA6E-8B1B-4A9A-8A64-6B83A86FD979}" srcOrd="0" destOrd="0" presId="urn:microsoft.com/office/officeart/2005/8/layout/process5"/>
    <dgm:cxn modelId="{947B9EA7-0A69-49B3-AB16-A3F2690BE57E}" type="presParOf" srcId="{D810BE1D-4F57-413E-9007-7D7F8E274FBD}" destId="{69660652-93C7-4070-B28D-2649D7ED8CCD}" srcOrd="8" destOrd="0" presId="urn:microsoft.com/office/officeart/2005/8/layout/process5"/>
    <dgm:cxn modelId="{89E20181-703D-4792-86EC-CE1E23F582E6}" type="presParOf" srcId="{D810BE1D-4F57-413E-9007-7D7F8E274FBD}" destId="{13EF794C-F847-439B-9555-5C6D03AEA3CA}" srcOrd="9" destOrd="0" presId="urn:microsoft.com/office/officeart/2005/8/layout/process5"/>
    <dgm:cxn modelId="{59D36C38-0865-4EAE-9814-B0EB17BED3AA}" type="presParOf" srcId="{13EF794C-F847-439B-9555-5C6D03AEA3CA}" destId="{3EDA84F4-8698-42DF-BEC1-E32F80E78224}" srcOrd="0" destOrd="0" presId="urn:microsoft.com/office/officeart/2005/8/layout/process5"/>
    <dgm:cxn modelId="{4BC7EE54-D219-4917-993F-4C7AD77881B2}" type="presParOf" srcId="{D810BE1D-4F57-413E-9007-7D7F8E274FBD}" destId="{9241FBC6-33C6-4FD2-BBED-53CD10715708}" srcOrd="10" destOrd="0" presId="urn:microsoft.com/office/officeart/2005/8/layout/process5"/>
    <dgm:cxn modelId="{281474C2-5C60-496C-8C84-E5C030585F5E}" type="presParOf" srcId="{D810BE1D-4F57-413E-9007-7D7F8E274FBD}" destId="{3640662E-6E35-4A05-AAD2-0A089B0CE9D2}" srcOrd="11" destOrd="0" presId="urn:microsoft.com/office/officeart/2005/8/layout/process5"/>
    <dgm:cxn modelId="{28D96BB1-3E4C-48B3-886E-665DFDF150C3}" type="presParOf" srcId="{3640662E-6E35-4A05-AAD2-0A089B0CE9D2}" destId="{8BDE7802-6509-4A16-9FA0-52C085D6C9CD}" srcOrd="0" destOrd="0" presId="urn:microsoft.com/office/officeart/2005/8/layout/process5"/>
    <dgm:cxn modelId="{35C676C7-396B-424D-9969-64A9F55AF269}" type="presParOf" srcId="{D810BE1D-4F57-413E-9007-7D7F8E274FBD}" destId="{4954D64D-057B-4100-B51B-9D0B7F1D40A9}" srcOrd="12" destOrd="0" presId="urn:microsoft.com/office/officeart/2005/8/layout/process5"/>
  </dgm:cxnLst>
  <dgm:bg>
    <a:solidFill>
      <a:schemeClr val="accent6">
        <a:lumMod val="20000"/>
        <a:lumOff val="80000"/>
      </a:schemeClr>
    </a:solidFill>
  </dgm:bg>
  <dgm:whole>
    <a:ln>
      <a:solidFill>
        <a:srgbClr val="CC0000"/>
      </a:solidFill>
      <a:prstDash val="dash"/>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185171-239D-4C52-A71A-DF57CCE010B7}"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C9726151-2BDC-4BFC-B46A-65A24A8905FE}">
      <dgm:prSet phldrT="[Text]"/>
      <dgm:spPr/>
      <dgm:t>
        <a:bodyPr/>
        <a:lstStyle/>
        <a:p>
          <a:r>
            <a:rPr lang="en-US" dirty="0"/>
            <a:t>Test on</a:t>
          </a:r>
        </a:p>
      </dgm:t>
    </dgm:pt>
    <dgm:pt modelId="{8AD1919E-99C4-4ABD-930F-CC75ED780FC4}" type="parTrans" cxnId="{20C11626-1BD3-4E8D-9A56-B31A0210BC9A}">
      <dgm:prSet/>
      <dgm:spPr/>
      <dgm:t>
        <a:bodyPr/>
        <a:lstStyle/>
        <a:p>
          <a:endParaRPr lang="en-US"/>
        </a:p>
      </dgm:t>
    </dgm:pt>
    <dgm:pt modelId="{E87004B3-AE7E-4B34-A956-F74E2A39681E}" type="sibTrans" cxnId="{20C11626-1BD3-4E8D-9A56-B31A0210BC9A}">
      <dgm:prSet/>
      <dgm:spPr/>
      <dgm:t>
        <a:bodyPr/>
        <a:lstStyle/>
        <a:p>
          <a:endParaRPr lang="en-US"/>
        </a:p>
      </dgm:t>
    </dgm:pt>
    <dgm:pt modelId="{03CB772F-46E8-4619-BA62-410A4E6541EB}">
      <dgm:prSet phldrT="[Text]" custT="1"/>
      <dgm:spPr/>
      <dgm:t>
        <a:bodyPr/>
        <a:lstStyle/>
        <a:p>
          <a:r>
            <a:rPr lang="en-US" sz="2300" dirty="0"/>
            <a:t>Mean </a:t>
          </a:r>
          <a:r>
            <a:rPr lang="en-US" sz="2600" dirty="0">
              <a:sym typeface="Symbol" panose="05050102010706020507" pitchFamily="18" charset="2"/>
            </a:rPr>
            <a:t></a:t>
          </a:r>
          <a:endParaRPr lang="en-US" sz="2600" dirty="0"/>
        </a:p>
      </dgm:t>
    </dgm:pt>
    <dgm:pt modelId="{FE113CDD-1AA2-4716-967C-3124C36612CB}" type="parTrans" cxnId="{FFE13E10-20D3-4DD3-8E4A-3E74D346C275}">
      <dgm:prSet/>
      <dgm:spPr/>
      <dgm:t>
        <a:bodyPr/>
        <a:lstStyle/>
        <a:p>
          <a:endParaRPr lang="en-US"/>
        </a:p>
      </dgm:t>
    </dgm:pt>
    <dgm:pt modelId="{7F9709F5-A396-4116-BA79-2967CE3F6EE9}" type="sibTrans" cxnId="{FFE13E10-20D3-4DD3-8E4A-3E74D346C275}">
      <dgm:prSet/>
      <dgm:spPr/>
      <dgm:t>
        <a:bodyPr/>
        <a:lstStyle/>
        <a:p>
          <a:endParaRPr lang="en-US"/>
        </a:p>
      </dgm:t>
    </dgm:pt>
    <dgm:pt modelId="{9AB887EB-FE4E-4C80-B427-237D07440D8F}">
      <dgm:prSet phldrT="[Text]" custT="1"/>
      <dgm:spPr/>
      <dgm:t>
        <a:bodyPr/>
        <a:lstStyle/>
        <a:p>
          <a:r>
            <a:rPr lang="en-US" sz="1300" dirty="0"/>
            <a:t>Proportion </a:t>
          </a:r>
          <a:r>
            <a:rPr lang="en-US" sz="2200" dirty="0"/>
            <a:t>p</a:t>
          </a:r>
        </a:p>
      </dgm:t>
    </dgm:pt>
    <dgm:pt modelId="{265C1F69-E02B-4C10-BE8A-DB45749649CC}" type="parTrans" cxnId="{E74457FE-5F49-4F2F-95F5-BC62E2EE84A6}">
      <dgm:prSet/>
      <dgm:spPr/>
      <dgm:t>
        <a:bodyPr/>
        <a:lstStyle/>
        <a:p>
          <a:endParaRPr lang="en-US"/>
        </a:p>
      </dgm:t>
    </dgm:pt>
    <dgm:pt modelId="{E94AF99F-43D1-4192-9FE3-F032F2EC8100}" type="sibTrans" cxnId="{E74457FE-5F49-4F2F-95F5-BC62E2EE84A6}">
      <dgm:prSet/>
      <dgm:spPr/>
      <dgm:t>
        <a:bodyPr/>
        <a:lstStyle/>
        <a:p>
          <a:endParaRPr lang="en-US"/>
        </a:p>
      </dgm:t>
    </dgm:pt>
    <dgm:pt modelId="{CC100AC0-BF9E-43D6-8083-48645E67BCF3}">
      <dgm:prSet phldrT="[Text]" custT="1"/>
      <dgm:spPr/>
      <dgm:t>
        <a:bodyPr/>
        <a:lstStyle/>
        <a:p>
          <a:r>
            <a:rPr lang="en-US" sz="1500" dirty="0"/>
            <a:t>Variance </a:t>
          </a:r>
          <a:r>
            <a:rPr lang="en-US" sz="2200" dirty="0">
              <a:sym typeface="Symbol" panose="05050102010706020507" pitchFamily="18" charset="2"/>
            </a:rPr>
            <a:t></a:t>
          </a:r>
          <a:r>
            <a:rPr lang="en-US" sz="2200" baseline="30000" dirty="0">
              <a:sym typeface="Symbol" panose="05050102010706020507" pitchFamily="18" charset="2"/>
            </a:rPr>
            <a:t>2</a:t>
          </a:r>
          <a:endParaRPr lang="en-US" sz="2200" baseline="30000" dirty="0"/>
        </a:p>
      </dgm:t>
    </dgm:pt>
    <dgm:pt modelId="{7E30C376-109C-4F2F-BC63-08C9556FEB81}" type="parTrans" cxnId="{DF1FA10E-BF2B-49A9-8BA5-0E5EEFFF6517}">
      <dgm:prSet/>
      <dgm:spPr/>
      <dgm:t>
        <a:bodyPr/>
        <a:lstStyle/>
        <a:p>
          <a:endParaRPr lang="en-US"/>
        </a:p>
      </dgm:t>
    </dgm:pt>
    <dgm:pt modelId="{62F7C071-BB7B-4D89-AB9A-0018B7EC181B}" type="sibTrans" cxnId="{DF1FA10E-BF2B-49A9-8BA5-0E5EEFFF6517}">
      <dgm:prSet/>
      <dgm:spPr/>
      <dgm:t>
        <a:bodyPr/>
        <a:lstStyle/>
        <a:p>
          <a:endParaRPr lang="en-US"/>
        </a:p>
      </dgm:t>
    </dgm:pt>
    <dgm:pt modelId="{F0166DE1-3F9C-42EB-BFB7-23865DAE3F2F}" type="pres">
      <dgm:prSet presAssocID="{AD185171-239D-4C52-A71A-DF57CCE010B7}" presName="Name0" presStyleCnt="0">
        <dgm:presLayoutVars>
          <dgm:chMax val="1"/>
          <dgm:chPref val="1"/>
          <dgm:dir/>
          <dgm:animOne val="branch"/>
          <dgm:animLvl val="lvl"/>
        </dgm:presLayoutVars>
      </dgm:prSet>
      <dgm:spPr/>
    </dgm:pt>
    <dgm:pt modelId="{5FC43022-5EBE-4493-AEC8-07591B9F08D6}" type="pres">
      <dgm:prSet presAssocID="{C9726151-2BDC-4BFC-B46A-65A24A8905FE}" presName="singleCycle" presStyleCnt="0"/>
      <dgm:spPr/>
    </dgm:pt>
    <dgm:pt modelId="{275201F4-C3BB-47C5-9D95-127777BBD63F}" type="pres">
      <dgm:prSet presAssocID="{C9726151-2BDC-4BFC-B46A-65A24A8905FE}" presName="singleCenter" presStyleLbl="node1" presStyleIdx="0" presStyleCnt="4">
        <dgm:presLayoutVars>
          <dgm:chMax val="7"/>
          <dgm:chPref val="7"/>
        </dgm:presLayoutVars>
      </dgm:prSet>
      <dgm:spPr/>
    </dgm:pt>
    <dgm:pt modelId="{118BAE61-241A-45C2-8661-258EE54CD754}" type="pres">
      <dgm:prSet presAssocID="{FE113CDD-1AA2-4716-967C-3124C36612CB}" presName="Name56" presStyleLbl="parChTrans1D2" presStyleIdx="0" presStyleCnt="3"/>
      <dgm:spPr/>
    </dgm:pt>
    <dgm:pt modelId="{D3A59E0D-3EE8-4BC7-9C1D-D6C2831FD6BC}" type="pres">
      <dgm:prSet presAssocID="{03CB772F-46E8-4619-BA62-410A4E6541EB}" presName="text0" presStyleLbl="node1" presStyleIdx="1" presStyleCnt="4">
        <dgm:presLayoutVars>
          <dgm:bulletEnabled val="1"/>
        </dgm:presLayoutVars>
      </dgm:prSet>
      <dgm:spPr/>
    </dgm:pt>
    <dgm:pt modelId="{C3224D7A-E9A7-432F-84B8-511CEC1E1B89}" type="pres">
      <dgm:prSet presAssocID="{265C1F69-E02B-4C10-BE8A-DB45749649CC}" presName="Name56" presStyleLbl="parChTrans1D2" presStyleIdx="1" presStyleCnt="3"/>
      <dgm:spPr/>
    </dgm:pt>
    <dgm:pt modelId="{0D9675FD-104F-4554-86FB-EB6B8705417F}" type="pres">
      <dgm:prSet presAssocID="{9AB887EB-FE4E-4C80-B427-237D07440D8F}" presName="text0" presStyleLbl="node1" presStyleIdx="2" presStyleCnt="4">
        <dgm:presLayoutVars>
          <dgm:bulletEnabled val="1"/>
        </dgm:presLayoutVars>
      </dgm:prSet>
      <dgm:spPr/>
    </dgm:pt>
    <dgm:pt modelId="{1C7BD63F-DBAA-47F7-B51A-81882480A221}" type="pres">
      <dgm:prSet presAssocID="{7E30C376-109C-4F2F-BC63-08C9556FEB81}" presName="Name56" presStyleLbl="parChTrans1D2" presStyleIdx="2" presStyleCnt="3"/>
      <dgm:spPr/>
    </dgm:pt>
    <dgm:pt modelId="{927938ED-60C0-4BCA-B617-F48682A41FB4}" type="pres">
      <dgm:prSet presAssocID="{CC100AC0-BF9E-43D6-8083-48645E67BCF3}" presName="text0" presStyleLbl="node1" presStyleIdx="3" presStyleCnt="4">
        <dgm:presLayoutVars>
          <dgm:bulletEnabled val="1"/>
        </dgm:presLayoutVars>
      </dgm:prSet>
      <dgm:spPr/>
    </dgm:pt>
  </dgm:ptLst>
  <dgm:cxnLst>
    <dgm:cxn modelId="{DF1FA10E-BF2B-49A9-8BA5-0E5EEFFF6517}" srcId="{C9726151-2BDC-4BFC-B46A-65A24A8905FE}" destId="{CC100AC0-BF9E-43D6-8083-48645E67BCF3}" srcOrd="2" destOrd="0" parTransId="{7E30C376-109C-4F2F-BC63-08C9556FEB81}" sibTransId="{62F7C071-BB7B-4D89-AB9A-0018B7EC181B}"/>
    <dgm:cxn modelId="{FFE13E10-20D3-4DD3-8E4A-3E74D346C275}" srcId="{C9726151-2BDC-4BFC-B46A-65A24A8905FE}" destId="{03CB772F-46E8-4619-BA62-410A4E6541EB}" srcOrd="0" destOrd="0" parTransId="{FE113CDD-1AA2-4716-967C-3124C36612CB}" sibTransId="{7F9709F5-A396-4116-BA79-2967CE3F6EE9}"/>
    <dgm:cxn modelId="{20C11626-1BD3-4E8D-9A56-B31A0210BC9A}" srcId="{AD185171-239D-4C52-A71A-DF57CCE010B7}" destId="{C9726151-2BDC-4BFC-B46A-65A24A8905FE}" srcOrd="0" destOrd="0" parTransId="{8AD1919E-99C4-4ABD-930F-CC75ED780FC4}" sibTransId="{E87004B3-AE7E-4B34-A956-F74E2A39681E}"/>
    <dgm:cxn modelId="{52A64533-F0E9-4B29-BCF1-C2411BE75B11}" type="presOf" srcId="{7E30C376-109C-4F2F-BC63-08C9556FEB81}" destId="{1C7BD63F-DBAA-47F7-B51A-81882480A221}" srcOrd="0" destOrd="0" presId="urn:microsoft.com/office/officeart/2008/layout/RadialCluster"/>
    <dgm:cxn modelId="{9E721040-B57B-420F-883E-B006EE5417F4}" type="presOf" srcId="{265C1F69-E02B-4C10-BE8A-DB45749649CC}" destId="{C3224D7A-E9A7-432F-84B8-511CEC1E1B89}" srcOrd="0" destOrd="0" presId="urn:microsoft.com/office/officeart/2008/layout/RadialCluster"/>
    <dgm:cxn modelId="{5A71876F-307E-4C11-8A21-039142F5CEDF}" type="presOf" srcId="{CC100AC0-BF9E-43D6-8083-48645E67BCF3}" destId="{927938ED-60C0-4BCA-B617-F48682A41FB4}" srcOrd="0" destOrd="0" presId="urn:microsoft.com/office/officeart/2008/layout/RadialCluster"/>
    <dgm:cxn modelId="{95F14157-B9AC-482E-8AA7-33BE13FE8CCD}" type="presOf" srcId="{9AB887EB-FE4E-4C80-B427-237D07440D8F}" destId="{0D9675FD-104F-4554-86FB-EB6B8705417F}" srcOrd="0" destOrd="0" presId="urn:microsoft.com/office/officeart/2008/layout/RadialCluster"/>
    <dgm:cxn modelId="{0D61A581-8A70-44C5-A3D0-6E5B6D441B26}" type="presOf" srcId="{03CB772F-46E8-4619-BA62-410A4E6541EB}" destId="{D3A59E0D-3EE8-4BC7-9C1D-D6C2831FD6BC}" srcOrd="0" destOrd="0" presId="urn:microsoft.com/office/officeart/2008/layout/RadialCluster"/>
    <dgm:cxn modelId="{17709588-F3DB-4C03-B3F4-1D8827504052}" type="presOf" srcId="{AD185171-239D-4C52-A71A-DF57CCE010B7}" destId="{F0166DE1-3F9C-42EB-BFB7-23865DAE3F2F}" srcOrd="0" destOrd="0" presId="urn:microsoft.com/office/officeart/2008/layout/RadialCluster"/>
    <dgm:cxn modelId="{474E96E4-6A07-4338-9B33-07313CC48864}" type="presOf" srcId="{C9726151-2BDC-4BFC-B46A-65A24A8905FE}" destId="{275201F4-C3BB-47C5-9D95-127777BBD63F}" srcOrd="0" destOrd="0" presId="urn:microsoft.com/office/officeart/2008/layout/RadialCluster"/>
    <dgm:cxn modelId="{57B77EE5-A9AD-4FFB-BE9D-248BABBAB859}" type="presOf" srcId="{FE113CDD-1AA2-4716-967C-3124C36612CB}" destId="{118BAE61-241A-45C2-8661-258EE54CD754}" srcOrd="0" destOrd="0" presId="urn:microsoft.com/office/officeart/2008/layout/RadialCluster"/>
    <dgm:cxn modelId="{E74457FE-5F49-4F2F-95F5-BC62E2EE84A6}" srcId="{C9726151-2BDC-4BFC-B46A-65A24A8905FE}" destId="{9AB887EB-FE4E-4C80-B427-237D07440D8F}" srcOrd="1" destOrd="0" parTransId="{265C1F69-E02B-4C10-BE8A-DB45749649CC}" sibTransId="{E94AF99F-43D1-4192-9FE3-F032F2EC8100}"/>
    <dgm:cxn modelId="{5AE9C5A2-FA31-444D-97A1-9BD3476F7AB1}" type="presParOf" srcId="{F0166DE1-3F9C-42EB-BFB7-23865DAE3F2F}" destId="{5FC43022-5EBE-4493-AEC8-07591B9F08D6}" srcOrd="0" destOrd="0" presId="urn:microsoft.com/office/officeart/2008/layout/RadialCluster"/>
    <dgm:cxn modelId="{21C4041A-6285-4654-A643-56326898DDF6}" type="presParOf" srcId="{5FC43022-5EBE-4493-AEC8-07591B9F08D6}" destId="{275201F4-C3BB-47C5-9D95-127777BBD63F}" srcOrd="0" destOrd="0" presId="urn:microsoft.com/office/officeart/2008/layout/RadialCluster"/>
    <dgm:cxn modelId="{03824E0A-F8FA-48C6-A488-CA0E3DA01476}" type="presParOf" srcId="{5FC43022-5EBE-4493-AEC8-07591B9F08D6}" destId="{118BAE61-241A-45C2-8661-258EE54CD754}" srcOrd="1" destOrd="0" presId="urn:microsoft.com/office/officeart/2008/layout/RadialCluster"/>
    <dgm:cxn modelId="{8E3F1056-6253-4658-87DA-715EE7FE0ABB}" type="presParOf" srcId="{5FC43022-5EBE-4493-AEC8-07591B9F08D6}" destId="{D3A59E0D-3EE8-4BC7-9C1D-D6C2831FD6BC}" srcOrd="2" destOrd="0" presId="urn:microsoft.com/office/officeart/2008/layout/RadialCluster"/>
    <dgm:cxn modelId="{DC1AEBAE-3D92-45F9-8AD4-368AF135332B}" type="presParOf" srcId="{5FC43022-5EBE-4493-AEC8-07591B9F08D6}" destId="{C3224D7A-E9A7-432F-84B8-511CEC1E1B89}" srcOrd="3" destOrd="0" presId="urn:microsoft.com/office/officeart/2008/layout/RadialCluster"/>
    <dgm:cxn modelId="{E4569E38-EE29-4D47-B57C-CB5B8754CB4E}" type="presParOf" srcId="{5FC43022-5EBE-4493-AEC8-07591B9F08D6}" destId="{0D9675FD-104F-4554-86FB-EB6B8705417F}" srcOrd="4" destOrd="0" presId="urn:microsoft.com/office/officeart/2008/layout/RadialCluster"/>
    <dgm:cxn modelId="{A0DAA8A2-AABE-4A5D-88FD-97039111719E}" type="presParOf" srcId="{5FC43022-5EBE-4493-AEC8-07591B9F08D6}" destId="{1C7BD63F-DBAA-47F7-B51A-81882480A221}" srcOrd="5" destOrd="0" presId="urn:microsoft.com/office/officeart/2008/layout/RadialCluster"/>
    <dgm:cxn modelId="{51E7E555-29CA-43C0-8A0F-A750FF9C794B}" type="presParOf" srcId="{5FC43022-5EBE-4493-AEC8-07591B9F08D6}" destId="{927938ED-60C0-4BCA-B617-F48682A41FB4}"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8C4243-A1DF-4B7A-9036-6F2BB6AAF09C}"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06E8470E-1F72-4EEE-A7CC-810C1326E0C6}">
      <dgm:prSet phldrT="[Text]" custT="1"/>
      <dgm:spPr/>
      <dgm:t>
        <a:bodyPr/>
        <a:lstStyle/>
        <a:p>
          <a:pPr algn="ctr"/>
          <a:r>
            <a:rPr lang="en-US" sz="1600" dirty="0">
              <a:solidFill>
                <a:schemeClr val="bg1"/>
              </a:solidFill>
            </a:rPr>
            <a:t>Test on </a:t>
          </a:r>
        </a:p>
        <a:p>
          <a:pPr algn="ctr"/>
          <a:r>
            <a:rPr lang="en-US" sz="3200" dirty="0">
              <a:solidFill>
                <a:schemeClr val="bg1"/>
              </a:solidFill>
              <a:sym typeface="Symbol" panose="05050102010706020507" pitchFamily="18" charset="2"/>
            </a:rPr>
            <a:t></a:t>
          </a:r>
          <a:endParaRPr lang="en-US" sz="3200" dirty="0">
            <a:solidFill>
              <a:schemeClr val="bg1"/>
            </a:solidFill>
          </a:endParaRPr>
        </a:p>
      </dgm:t>
    </dgm:pt>
    <dgm:pt modelId="{C1CEDD1B-2709-439F-9980-C443061BC9F1}" type="parTrans" cxnId="{1EB5F14C-9BC5-4F53-BF8E-AFDEE319D228}">
      <dgm:prSet/>
      <dgm:spPr/>
      <dgm:t>
        <a:bodyPr/>
        <a:lstStyle/>
        <a:p>
          <a:pPr algn="ctr"/>
          <a:endParaRPr lang="en-US"/>
        </a:p>
      </dgm:t>
    </dgm:pt>
    <dgm:pt modelId="{C24AA311-B620-4DC7-AEA9-AE3540B16B7A}" type="sibTrans" cxnId="{1EB5F14C-9BC5-4F53-BF8E-AFDEE319D228}">
      <dgm:prSet/>
      <dgm:spPr/>
      <dgm:t>
        <a:bodyPr/>
        <a:lstStyle/>
        <a:p>
          <a:pPr algn="ctr"/>
          <a:endParaRPr lang="en-US"/>
        </a:p>
      </dgm:t>
    </dgm:pt>
    <dgm:pt modelId="{250976B3-B2C4-46E4-AEE2-92901B7F2C1D}">
      <dgm:prSet phldrT="[Text]" custT="1"/>
      <dgm:spPr/>
      <dgm:t>
        <a:bodyPr/>
        <a:lstStyle/>
        <a:p>
          <a:pPr algn="ctr"/>
          <a:endParaRPr lang="en-US" sz="2600" baseline="30000" dirty="0">
            <a:solidFill>
              <a:schemeClr val="bg1"/>
            </a:solidFill>
          </a:endParaRPr>
        </a:p>
      </dgm:t>
    </dgm:pt>
    <dgm:pt modelId="{4AF64510-CD1A-480B-B789-703C005F6078}" type="parTrans" cxnId="{1D826375-60C9-4588-8801-4F9ADE183229}">
      <dgm:prSet/>
      <dgm:spPr/>
      <dgm:t>
        <a:bodyPr/>
        <a:lstStyle/>
        <a:p>
          <a:pPr algn="ctr"/>
          <a:endParaRPr lang="en-US"/>
        </a:p>
      </dgm:t>
    </dgm:pt>
    <dgm:pt modelId="{E4A299E7-04FB-45CF-85EC-B41AC7858D64}" type="sibTrans" cxnId="{1D826375-60C9-4588-8801-4F9ADE183229}">
      <dgm:prSet/>
      <dgm:spPr/>
      <dgm:t>
        <a:bodyPr/>
        <a:lstStyle/>
        <a:p>
          <a:pPr algn="ctr"/>
          <a:endParaRPr lang="en-US"/>
        </a:p>
      </dgm:t>
    </dgm:pt>
    <dgm:pt modelId="{CAA9ED61-334F-40F9-A8A7-AC8F675B0A03}">
      <dgm:prSet phldrT="[Text]" custT="1"/>
      <dgm:spPr/>
      <dgm:t>
        <a:bodyPr/>
        <a:lstStyle/>
        <a:p>
          <a:pPr algn="ctr"/>
          <a:r>
            <a:rPr lang="en-US" sz="3200" dirty="0">
              <a:solidFill>
                <a:schemeClr val="bg1"/>
              </a:solidFill>
            </a:rPr>
            <a:t>t-test      </a:t>
          </a:r>
        </a:p>
      </dgm:t>
    </dgm:pt>
    <dgm:pt modelId="{A941E283-5651-47A1-8C99-3B17652026E8}" type="parTrans" cxnId="{A13C8349-5BFB-4D35-9B70-45AA681060B8}">
      <dgm:prSet/>
      <dgm:spPr/>
      <dgm:t>
        <a:bodyPr/>
        <a:lstStyle/>
        <a:p>
          <a:pPr algn="ctr"/>
          <a:endParaRPr lang="en-US"/>
        </a:p>
      </dgm:t>
    </dgm:pt>
    <dgm:pt modelId="{FF97B2A0-00AE-4A37-9C46-786FC173C05C}" type="sibTrans" cxnId="{A13C8349-5BFB-4D35-9B70-45AA681060B8}">
      <dgm:prSet/>
      <dgm:spPr/>
      <dgm:t>
        <a:bodyPr/>
        <a:lstStyle/>
        <a:p>
          <a:pPr algn="ctr"/>
          <a:endParaRPr lang="en-US"/>
        </a:p>
      </dgm:t>
    </dgm:pt>
    <dgm:pt modelId="{B74291C9-4088-4921-AE2C-2E1BE8E9ACF9}">
      <dgm:prSet phldrT="[Text]" custT="1"/>
      <dgm:spPr/>
      <dgm:t>
        <a:bodyPr/>
        <a:lstStyle/>
        <a:p>
          <a:pPr algn="ctr"/>
          <a:endParaRPr lang="en-US" sz="3200" dirty="0">
            <a:solidFill>
              <a:schemeClr val="bg1"/>
            </a:solidFill>
          </a:endParaRPr>
        </a:p>
      </dgm:t>
    </dgm:pt>
    <dgm:pt modelId="{88F67277-2A14-4DF3-BA1C-F5302F54EDDB}" type="parTrans" cxnId="{2471EBB6-7D07-43D0-8B39-D987E0AFE0B7}">
      <dgm:prSet/>
      <dgm:spPr/>
      <dgm:t>
        <a:bodyPr/>
        <a:lstStyle/>
        <a:p>
          <a:pPr algn="ctr"/>
          <a:endParaRPr lang="en-US"/>
        </a:p>
      </dgm:t>
    </dgm:pt>
    <dgm:pt modelId="{A05573B2-74DF-4F1B-A84E-EB042B9690DC}" type="sibTrans" cxnId="{2471EBB6-7D07-43D0-8B39-D987E0AFE0B7}">
      <dgm:prSet/>
      <dgm:spPr/>
      <dgm:t>
        <a:bodyPr/>
        <a:lstStyle/>
        <a:p>
          <a:pPr algn="ctr"/>
          <a:endParaRPr lang="en-US"/>
        </a:p>
      </dgm:t>
    </dgm:pt>
    <dgm:pt modelId="{0C43D847-BAD0-4D75-99FA-6078EABC96A8}">
      <dgm:prSet phldrT="[Text]" custT="1"/>
      <dgm:spPr/>
      <dgm:t>
        <a:bodyPr/>
        <a:lstStyle/>
        <a:p>
          <a:pPr algn="ctr"/>
          <a:r>
            <a:rPr lang="en-US" sz="3200" dirty="0">
              <a:solidFill>
                <a:schemeClr val="bg1"/>
              </a:solidFill>
            </a:rPr>
            <a:t>z-test</a:t>
          </a:r>
        </a:p>
      </dgm:t>
    </dgm:pt>
    <dgm:pt modelId="{2F0952F4-01C7-40B0-B4E7-7AFB635A4665}" type="parTrans" cxnId="{D7CF5E86-4F05-4700-A036-4B523C7B9931}">
      <dgm:prSet/>
      <dgm:spPr/>
      <dgm:t>
        <a:bodyPr/>
        <a:lstStyle/>
        <a:p>
          <a:pPr algn="ctr"/>
          <a:endParaRPr lang="en-US"/>
        </a:p>
      </dgm:t>
    </dgm:pt>
    <dgm:pt modelId="{4DE2FE8B-5CFA-41A4-AE89-58F3337B9E9B}" type="sibTrans" cxnId="{D7CF5E86-4F05-4700-A036-4B523C7B9931}">
      <dgm:prSet/>
      <dgm:spPr/>
      <dgm:t>
        <a:bodyPr/>
        <a:lstStyle/>
        <a:p>
          <a:pPr algn="ctr"/>
          <a:endParaRPr lang="en-US"/>
        </a:p>
      </dgm:t>
    </dgm:pt>
    <dgm:pt modelId="{FC56FBF6-6BAE-4778-899B-1545EAE155AC}" type="pres">
      <dgm:prSet presAssocID="{268C4243-A1DF-4B7A-9036-6F2BB6AAF09C}" presName="hierChild1" presStyleCnt="0">
        <dgm:presLayoutVars>
          <dgm:chPref val="1"/>
          <dgm:dir/>
          <dgm:animOne val="branch"/>
          <dgm:animLvl val="lvl"/>
          <dgm:resizeHandles/>
        </dgm:presLayoutVars>
      </dgm:prSet>
      <dgm:spPr/>
    </dgm:pt>
    <dgm:pt modelId="{31B1AD56-C27F-4379-A8EA-7CEC63226372}" type="pres">
      <dgm:prSet presAssocID="{06E8470E-1F72-4EEE-A7CC-810C1326E0C6}" presName="hierRoot1" presStyleCnt="0"/>
      <dgm:spPr/>
    </dgm:pt>
    <dgm:pt modelId="{B711A49B-1701-4F20-805C-4430471E3544}" type="pres">
      <dgm:prSet presAssocID="{06E8470E-1F72-4EEE-A7CC-810C1326E0C6}" presName="composite" presStyleCnt="0"/>
      <dgm:spPr/>
    </dgm:pt>
    <dgm:pt modelId="{A5763A35-056E-4786-ACC4-7D61F61E954C}" type="pres">
      <dgm:prSet presAssocID="{06E8470E-1F72-4EEE-A7CC-810C1326E0C6}" presName="image" presStyleLbl="node0" presStyleIdx="0" presStyleCnt="1"/>
      <dgm:spPr>
        <a:solidFill>
          <a:schemeClr val="tx2">
            <a:lumMod val="75000"/>
          </a:schemeClr>
        </a:solidFill>
        <a:ln>
          <a:noFill/>
        </a:ln>
      </dgm:spPr>
    </dgm:pt>
    <dgm:pt modelId="{DCCFD79E-DF62-4D1E-BDC3-E6F3FD94B0F2}" type="pres">
      <dgm:prSet presAssocID="{06E8470E-1F72-4EEE-A7CC-810C1326E0C6}" presName="text" presStyleLbl="revTx" presStyleIdx="0" presStyleCnt="5" custLinFactNeighborX="-83667" custLinFactNeighborY="611">
        <dgm:presLayoutVars>
          <dgm:chPref val="3"/>
        </dgm:presLayoutVars>
      </dgm:prSet>
      <dgm:spPr/>
    </dgm:pt>
    <dgm:pt modelId="{804FAC95-7243-4716-BE6E-73910F408D06}" type="pres">
      <dgm:prSet presAssocID="{06E8470E-1F72-4EEE-A7CC-810C1326E0C6}" presName="hierChild2" presStyleCnt="0"/>
      <dgm:spPr/>
    </dgm:pt>
    <dgm:pt modelId="{8582FD85-A618-4CB2-AEB6-214EF3A82B00}" type="pres">
      <dgm:prSet presAssocID="{4AF64510-CD1A-480B-B789-703C005F6078}" presName="Name10" presStyleLbl="parChTrans1D2" presStyleIdx="0" presStyleCnt="2"/>
      <dgm:spPr/>
    </dgm:pt>
    <dgm:pt modelId="{33BCA755-A623-4681-996C-0E8AC076F57D}" type="pres">
      <dgm:prSet presAssocID="{250976B3-B2C4-46E4-AEE2-92901B7F2C1D}" presName="hierRoot2" presStyleCnt="0"/>
      <dgm:spPr/>
    </dgm:pt>
    <dgm:pt modelId="{D7965D4A-9A4B-4BC8-8C48-089D1C9128CA}" type="pres">
      <dgm:prSet presAssocID="{250976B3-B2C4-46E4-AEE2-92901B7F2C1D}" presName="composite2" presStyleCnt="0"/>
      <dgm:spPr/>
    </dgm:pt>
    <dgm:pt modelId="{A9103FBA-D79A-47E9-8809-76139B88BE21}" type="pres">
      <dgm:prSet presAssocID="{250976B3-B2C4-46E4-AEE2-92901B7F2C1D}" presName="image2" presStyleLbl="node2" presStyleIdx="0" presStyleCnt="2"/>
      <dgm:spPr>
        <a:solidFill>
          <a:schemeClr val="tx2">
            <a:lumMod val="75000"/>
          </a:schemeClr>
        </a:solidFill>
      </dgm:spPr>
    </dgm:pt>
    <dgm:pt modelId="{957F60D3-BD22-430E-8D4C-BE6DC72219B3}" type="pres">
      <dgm:prSet presAssocID="{250976B3-B2C4-46E4-AEE2-92901B7F2C1D}" presName="text2" presStyleLbl="revTx" presStyleIdx="1" presStyleCnt="5" custLinFactNeighborX="-84656" custLinFactNeighborY="6438">
        <dgm:presLayoutVars>
          <dgm:chPref val="3"/>
        </dgm:presLayoutVars>
      </dgm:prSet>
      <dgm:spPr/>
    </dgm:pt>
    <dgm:pt modelId="{F6F46E8E-A3AA-4B62-A949-8FF4E80C11C6}" type="pres">
      <dgm:prSet presAssocID="{250976B3-B2C4-46E4-AEE2-92901B7F2C1D}" presName="hierChild3" presStyleCnt="0"/>
      <dgm:spPr/>
    </dgm:pt>
    <dgm:pt modelId="{57F2743E-B64E-4B68-B464-3749E548485C}" type="pres">
      <dgm:prSet presAssocID="{A941E283-5651-47A1-8C99-3B17652026E8}" presName="Name17" presStyleLbl="parChTrans1D3" presStyleIdx="0" presStyleCnt="2"/>
      <dgm:spPr/>
    </dgm:pt>
    <dgm:pt modelId="{DE0D6470-92F5-4E85-B3FA-E62B60D6568F}" type="pres">
      <dgm:prSet presAssocID="{CAA9ED61-334F-40F9-A8A7-AC8F675B0A03}" presName="hierRoot3" presStyleCnt="0"/>
      <dgm:spPr/>
    </dgm:pt>
    <dgm:pt modelId="{C12AFE2F-CA2A-40C8-B422-91318C5881EE}" type="pres">
      <dgm:prSet presAssocID="{CAA9ED61-334F-40F9-A8A7-AC8F675B0A03}" presName="composite3" presStyleCnt="0"/>
      <dgm:spPr/>
    </dgm:pt>
    <dgm:pt modelId="{628F237F-744D-4053-8E1C-79B2FE9E4E59}" type="pres">
      <dgm:prSet presAssocID="{CAA9ED61-334F-40F9-A8A7-AC8F675B0A03}" presName="image3" presStyleLbl="node3" presStyleIdx="0" presStyleCnt="2"/>
      <dgm:spPr>
        <a:solidFill>
          <a:schemeClr val="tx2">
            <a:lumMod val="75000"/>
          </a:schemeClr>
        </a:solidFill>
      </dgm:spPr>
    </dgm:pt>
    <dgm:pt modelId="{F7965A1C-0788-41B0-B1EE-825650B709AE}" type="pres">
      <dgm:prSet presAssocID="{CAA9ED61-334F-40F9-A8A7-AC8F675B0A03}" presName="text3" presStyleLbl="revTx" presStyleIdx="2" presStyleCnt="5" custLinFactNeighborX="-84581" custLinFactNeighborY="3680">
        <dgm:presLayoutVars>
          <dgm:chPref val="3"/>
        </dgm:presLayoutVars>
      </dgm:prSet>
      <dgm:spPr/>
    </dgm:pt>
    <dgm:pt modelId="{B96B37C7-1CB0-43A2-8F07-3DFCC6DEB8C1}" type="pres">
      <dgm:prSet presAssocID="{CAA9ED61-334F-40F9-A8A7-AC8F675B0A03}" presName="hierChild4" presStyleCnt="0"/>
      <dgm:spPr/>
    </dgm:pt>
    <dgm:pt modelId="{E86D0C8B-4590-49B0-B71D-274B29B8BED8}" type="pres">
      <dgm:prSet presAssocID="{88F67277-2A14-4DF3-BA1C-F5302F54EDDB}" presName="Name10" presStyleLbl="parChTrans1D2" presStyleIdx="1" presStyleCnt="2"/>
      <dgm:spPr/>
    </dgm:pt>
    <dgm:pt modelId="{23000B7A-69AE-4C5F-B1AE-504818203FD5}" type="pres">
      <dgm:prSet presAssocID="{B74291C9-4088-4921-AE2C-2E1BE8E9ACF9}" presName="hierRoot2" presStyleCnt="0"/>
      <dgm:spPr/>
    </dgm:pt>
    <dgm:pt modelId="{C60C1908-23D1-4CD0-B813-196FC3D67FB9}" type="pres">
      <dgm:prSet presAssocID="{B74291C9-4088-4921-AE2C-2E1BE8E9ACF9}" presName="composite2" presStyleCnt="0"/>
      <dgm:spPr/>
    </dgm:pt>
    <dgm:pt modelId="{D5F2F3A0-8F45-454D-857A-ED9AE20A13AA}" type="pres">
      <dgm:prSet presAssocID="{B74291C9-4088-4921-AE2C-2E1BE8E9ACF9}" presName="image2" presStyleLbl="node2" presStyleIdx="1" presStyleCnt="2"/>
      <dgm:spPr>
        <a:solidFill>
          <a:schemeClr val="tx2">
            <a:lumMod val="75000"/>
          </a:schemeClr>
        </a:solidFill>
      </dgm:spPr>
    </dgm:pt>
    <dgm:pt modelId="{8BDBB5CE-DDC8-44CB-AA22-C6A55A55A5C3}" type="pres">
      <dgm:prSet presAssocID="{B74291C9-4088-4921-AE2C-2E1BE8E9ACF9}" presName="text2" presStyleLbl="revTx" presStyleIdx="3" presStyleCnt="5" custLinFactNeighborX="-81000" custLinFactNeighborY="9125">
        <dgm:presLayoutVars>
          <dgm:chPref val="3"/>
        </dgm:presLayoutVars>
      </dgm:prSet>
      <dgm:spPr/>
    </dgm:pt>
    <dgm:pt modelId="{E332D0CD-A43D-403F-A98B-6D267E0D053A}" type="pres">
      <dgm:prSet presAssocID="{B74291C9-4088-4921-AE2C-2E1BE8E9ACF9}" presName="hierChild3" presStyleCnt="0"/>
      <dgm:spPr/>
    </dgm:pt>
    <dgm:pt modelId="{6B3D55DB-5CFE-4E66-AC72-6F3F44B5E126}" type="pres">
      <dgm:prSet presAssocID="{2F0952F4-01C7-40B0-B4E7-7AFB635A4665}" presName="Name17" presStyleLbl="parChTrans1D3" presStyleIdx="1" presStyleCnt="2"/>
      <dgm:spPr/>
    </dgm:pt>
    <dgm:pt modelId="{DAE60A78-E36F-4D51-8822-5BF3ABCB2AF6}" type="pres">
      <dgm:prSet presAssocID="{0C43D847-BAD0-4D75-99FA-6078EABC96A8}" presName="hierRoot3" presStyleCnt="0"/>
      <dgm:spPr/>
    </dgm:pt>
    <dgm:pt modelId="{C3FDFBFA-2F5E-449E-8736-1E639CB14826}" type="pres">
      <dgm:prSet presAssocID="{0C43D847-BAD0-4D75-99FA-6078EABC96A8}" presName="composite3" presStyleCnt="0"/>
      <dgm:spPr/>
    </dgm:pt>
    <dgm:pt modelId="{930C4AEC-5FFA-4D39-8693-384066592BA9}" type="pres">
      <dgm:prSet presAssocID="{0C43D847-BAD0-4D75-99FA-6078EABC96A8}" presName="image3" presStyleLbl="node3" presStyleIdx="1" presStyleCnt="2"/>
      <dgm:spPr>
        <a:solidFill>
          <a:schemeClr val="tx2">
            <a:lumMod val="75000"/>
          </a:schemeClr>
        </a:solidFill>
      </dgm:spPr>
    </dgm:pt>
    <dgm:pt modelId="{F3A379CC-9750-40E5-8AA1-C24003F2F083}" type="pres">
      <dgm:prSet presAssocID="{0C43D847-BAD0-4D75-99FA-6078EABC96A8}" presName="text3" presStyleLbl="revTx" presStyleIdx="4" presStyleCnt="5" custLinFactNeighborX="-85880" custLinFactNeighborY="-560">
        <dgm:presLayoutVars>
          <dgm:chPref val="3"/>
        </dgm:presLayoutVars>
      </dgm:prSet>
      <dgm:spPr/>
    </dgm:pt>
    <dgm:pt modelId="{5DD56A08-58AB-414E-AD4F-F6DF41FBF792}" type="pres">
      <dgm:prSet presAssocID="{0C43D847-BAD0-4D75-99FA-6078EABC96A8}" presName="hierChild4" presStyleCnt="0"/>
      <dgm:spPr/>
    </dgm:pt>
  </dgm:ptLst>
  <dgm:cxnLst>
    <dgm:cxn modelId="{E331F22E-BCE6-43A2-B88F-1C9970B7360D}" type="presOf" srcId="{268C4243-A1DF-4B7A-9036-6F2BB6AAF09C}" destId="{FC56FBF6-6BAE-4778-899B-1545EAE155AC}" srcOrd="0" destOrd="0" presId="urn:microsoft.com/office/officeart/2009/layout/CirclePictureHierarchy"/>
    <dgm:cxn modelId="{8905E747-E416-4BE0-BA67-9CCDBC03F62F}" type="presOf" srcId="{CAA9ED61-334F-40F9-A8A7-AC8F675B0A03}" destId="{F7965A1C-0788-41B0-B1EE-825650B709AE}" srcOrd="0" destOrd="0" presId="urn:microsoft.com/office/officeart/2009/layout/CirclePictureHierarchy"/>
    <dgm:cxn modelId="{A13C8349-5BFB-4D35-9B70-45AA681060B8}" srcId="{250976B3-B2C4-46E4-AEE2-92901B7F2C1D}" destId="{CAA9ED61-334F-40F9-A8A7-AC8F675B0A03}" srcOrd="0" destOrd="0" parTransId="{A941E283-5651-47A1-8C99-3B17652026E8}" sibTransId="{FF97B2A0-00AE-4A37-9C46-786FC173C05C}"/>
    <dgm:cxn modelId="{1EB5F14C-9BC5-4F53-BF8E-AFDEE319D228}" srcId="{268C4243-A1DF-4B7A-9036-6F2BB6AAF09C}" destId="{06E8470E-1F72-4EEE-A7CC-810C1326E0C6}" srcOrd="0" destOrd="0" parTransId="{C1CEDD1B-2709-439F-9980-C443061BC9F1}" sibTransId="{C24AA311-B620-4DC7-AEA9-AE3540B16B7A}"/>
    <dgm:cxn modelId="{C747E94D-206D-433B-BCA8-A21AB9E89FF3}" type="presOf" srcId="{2F0952F4-01C7-40B0-B4E7-7AFB635A4665}" destId="{6B3D55DB-5CFE-4E66-AC72-6F3F44B5E126}" srcOrd="0" destOrd="0" presId="urn:microsoft.com/office/officeart/2009/layout/CirclePictureHierarchy"/>
    <dgm:cxn modelId="{1D826375-60C9-4588-8801-4F9ADE183229}" srcId="{06E8470E-1F72-4EEE-A7CC-810C1326E0C6}" destId="{250976B3-B2C4-46E4-AEE2-92901B7F2C1D}" srcOrd="0" destOrd="0" parTransId="{4AF64510-CD1A-480B-B789-703C005F6078}" sibTransId="{E4A299E7-04FB-45CF-85EC-B41AC7858D64}"/>
    <dgm:cxn modelId="{D7CF5E86-4F05-4700-A036-4B523C7B9931}" srcId="{B74291C9-4088-4921-AE2C-2E1BE8E9ACF9}" destId="{0C43D847-BAD0-4D75-99FA-6078EABC96A8}" srcOrd="0" destOrd="0" parTransId="{2F0952F4-01C7-40B0-B4E7-7AFB635A4665}" sibTransId="{4DE2FE8B-5CFA-41A4-AE89-58F3337B9E9B}"/>
    <dgm:cxn modelId="{853C8088-AAFF-4639-8164-372017EB0689}" type="presOf" srcId="{B74291C9-4088-4921-AE2C-2E1BE8E9ACF9}" destId="{8BDBB5CE-DDC8-44CB-AA22-C6A55A55A5C3}" srcOrd="0" destOrd="0" presId="urn:microsoft.com/office/officeart/2009/layout/CirclePictureHierarchy"/>
    <dgm:cxn modelId="{20E92390-CE9B-48B7-84D6-FC8D1406F389}" type="presOf" srcId="{0C43D847-BAD0-4D75-99FA-6078EABC96A8}" destId="{F3A379CC-9750-40E5-8AA1-C24003F2F083}" srcOrd="0" destOrd="0" presId="urn:microsoft.com/office/officeart/2009/layout/CirclePictureHierarchy"/>
    <dgm:cxn modelId="{BD5F5996-0455-4B38-B708-99F4069EE499}" type="presOf" srcId="{4AF64510-CD1A-480B-B789-703C005F6078}" destId="{8582FD85-A618-4CB2-AEB6-214EF3A82B00}" srcOrd="0" destOrd="0" presId="urn:microsoft.com/office/officeart/2009/layout/CirclePictureHierarchy"/>
    <dgm:cxn modelId="{B03835A8-4817-467A-B895-F5351E75DE91}" type="presOf" srcId="{88F67277-2A14-4DF3-BA1C-F5302F54EDDB}" destId="{E86D0C8B-4590-49B0-B71D-274B29B8BED8}" srcOrd="0" destOrd="0" presId="urn:microsoft.com/office/officeart/2009/layout/CirclePictureHierarchy"/>
    <dgm:cxn modelId="{2471EBB6-7D07-43D0-8B39-D987E0AFE0B7}" srcId="{06E8470E-1F72-4EEE-A7CC-810C1326E0C6}" destId="{B74291C9-4088-4921-AE2C-2E1BE8E9ACF9}" srcOrd="1" destOrd="0" parTransId="{88F67277-2A14-4DF3-BA1C-F5302F54EDDB}" sibTransId="{A05573B2-74DF-4F1B-A84E-EB042B9690DC}"/>
    <dgm:cxn modelId="{12E8D8C2-A973-434C-825B-595E7E329C59}" type="presOf" srcId="{250976B3-B2C4-46E4-AEE2-92901B7F2C1D}" destId="{957F60D3-BD22-430E-8D4C-BE6DC72219B3}" srcOrd="0" destOrd="0" presId="urn:microsoft.com/office/officeart/2009/layout/CirclePictureHierarchy"/>
    <dgm:cxn modelId="{4ECE37E1-A261-496F-844E-8ADF1446A6CA}" type="presOf" srcId="{A941E283-5651-47A1-8C99-3B17652026E8}" destId="{57F2743E-B64E-4B68-B464-3749E548485C}" srcOrd="0" destOrd="0" presId="urn:microsoft.com/office/officeart/2009/layout/CirclePictureHierarchy"/>
    <dgm:cxn modelId="{E14C2EE4-5978-49CC-AF92-F30245BDA645}" type="presOf" srcId="{06E8470E-1F72-4EEE-A7CC-810C1326E0C6}" destId="{DCCFD79E-DF62-4D1E-BDC3-E6F3FD94B0F2}" srcOrd="0" destOrd="0" presId="urn:microsoft.com/office/officeart/2009/layout/CirclePictureHierarchy"/>
    <dgm:cxn modelId="{B86ADF4A-219B-4C73-9870-847FE26684A1}" type="presParOf" srcId="{FC56FBF6-6BAE-4778-899B-1545EAE155AC}" destId="{31B1AD56-C27F-4379-A8EA-7CEC63226372}" srcOrd="0" destOrd="0" presId="urn:microsoft.com/office/officeart/2009/layout/CirclePictureHierarchy"/>
    <dgm:cxn modelId="{97E3948D-065F-4810-BAEF-AD9F0F1BD1D6}" type="presParOf" srcId="{31B1AD56-C27F-4379-A8EA-7CEC63226372}" destId="{B711A49B-1701-4F20-805C-4430471E3544}" srcOrd="0" destOrd="0" presId="urn:microsoft.com/office/officeart/2009/layout/CirclePictureHierarchy"/>
    <dgm:cxn modelId="{D97D6998-2DCD-42F9-B93C-047E663B707F}" type="presParOf" srcId="{B711A49B-1701-4F20-805C-4430471E3544}" destId="{A5763A35-056E-4786-ACC4-7D61F61E954C}" srcOrd="0" destOrd="0" presId="urn:microsoft.com/office/officeart/2009/layout/CirclePictureHierarchy"/>
    <dgm:cxn modelId="{E5F67819-B35A-4DD9-8FBF-43164531D089}" type="presParOf" srcId="{B711A49B-1701-4F20-805C-4430471E3544}" destId="{DCCFD79E-DF62-4D1E-BDC3-E6F3FD94B0F2}" srcOrd="1" destOrd="0" presId="urn:microsoft.com/office/officeart/2009/layout/CirclePictureHierarchy"/>
    <dgm:cxn modelId="{6C3A61BE-5014-4162-8985-D062AAF507A1}" type="presParOf" srcId="{31B1AD56-C27F-4379-A8EA-7CEC63226372}" destId="{804FAC95-7243-4716-BE6E-73910F408D06}" srcOrd="1" destOrd="0" presId="urn:microsoft.com/office/officeart/2009/layout/CirclePictureHierarchy"/>
    <dgm:cxn modelId="{52B5B316-42C5-4401-96C0-EAC097F6705E}" type="presParOf" srcId="{804FAC95-7243-4716-BE6E-73910F408D06}" destId="{8582FD85-A618-4CB2-AEB6-214EF3A82B00}" srcOrd="0" destOrd="0" presId="urn:microsoft.com/office/officeart/2009/layout/CirclePictureHierarchy"/>
    <dgm:cxn modelId="{92B2B872-2020-43D9-B52B-9564FB419857}" type="presParOf" srcId="{804FAC95-7243-4716-BE6E-73910F408D06}" destId="{33BCA755-A623-4681-996C-0E8AC076F57D}" srcOrd="1" destOrd="0" presId="urn:microsoft.com/office/officeart/2009/layout/CirclePictureHierarchy"/>
    <dgm:cxn modelId="{FAED0113-D6FD-4B05-8055-2E8414B454A7}" type="presParOf" srcId="{33BCA755-A623-4681-996C-0E8AC076F57D}" destId="{D7965D4A-9A4B-4BC8-8C48-089D1C9128CA}" srcOrd="0" destOrd="0" presId="urn:microsoft.com/office/officeart/2009/layout/CirclePictureHierarchy"/>
    <dgm:cxn modelId="{10D43CFA-B8C3-4BDA-BCBF-6350F0C31E4B}" type="presParOf" srcId="{D7965D4A-9A4B-4BC8-8C48-089D1C9128CA}" destId="{A9103FBA-D79A-47E9-8809-76139B88BE21}" srcOrd="0" destOrd="0" presId="urn:microsoft.com/office/officeart/2009/layout/CirclePictureHierarchy"/>
    <dgm:cxn modelId="{E7AE6C80-8493-427B-9BDF-25B9503DED0C}" type="presParOf" srcId="{D7965D4A-9A4B-4BC8-8C48-089D1C9128CA}" destId="{957F60D3-BD22-430E-8D4C-BE6DC72219B3}" srcOrd="1" destOrd="0" presId="urn:microsoft.com/office/officeart/2009/layout/CirclePictureHierarchy"/>
    <dgm:cxn modelId="{5670488A-4D9B-47A9-B6DB-75FB88067261}" type="presParOf" srcId="{33BCA755-A623-4681-996C-0E8AC076F57D}" destId="{F6F46E8E-A3AA-4B62-A949-8FF4E80C11C6}" srcOrd="1" destOrd="0" presId="urn:microsoft.com/office/officeart/2009/layout/CirclePictureHierarchy"/>
    <dgm:cxn modelId="{22BF4663-0BD0-49A8-B7A2-8F37D5C60FA9}" type="presParOf" srcId="{F6F46E8E-A3AA-4B62-A949-8FF4E80C11C6}" destId="{57F2743E-B64E-4B68-B464-3749E548485C}" srcOrd="0" destOrd="0" presId="urn:microsoft.com/office/officeart/2009/layout/CirclePictureHierarchy"/>
    <dgm:cxn modelId="{E6CAF733-6ACE-4F68-90F8-729B0C01590D}" type="presParOf" srcId="{F6F46E8E-A3AA-4B62-A949-8FF4E80C11C6}" destId="{DE0D6470-92F5-4E85-B3FA-E62B60D6568F}" srcOrd="1" destOrd="0" presId="urn:microsoft.com/office/officeart/2009/layout/CirclePictureHierarchy"/>
    <dgm:cxn modelId="{85FBD961-9BE0-4167-BAF8-8893375567AB}" type="presParOf" srcId="{DE0D6470-92F5-4E85-B3FA-E62B60D6568F}" destId="{C12AFE2F-CA2A-40C8-B422-91318C5881EE}" srcOrd="0" destOrd="0" presId="urn:microsoft.com/office/officeart/2009/layout/CirclePictureHierarchy"/>
    <dgm:cxn modelId="{408952CB-1EC3-40DA-9155-B2CFC6C73BB7}" type="presParOf" srcId="{C12AFE2F-CA2A-40C8-B422-91318C5881EE}" destId="{628F237F-744D-4053-8E1C-79B2FE9E4E59}" srcOrd="0" destOrd="0" presId="urn:microsoft.com/office/officeart/2009/layout/CirclePictureHierarchy"/>
    <dgm:cxn modelId="{29C92A37-FCEE-451A-B610-2F158FBBBA40}" type="presParOf" srcId="{C12AFE2F-CA2A-40C8-B422-91318C5881EE}" destId="{F7965A1C-0788-41B0-B1EE-825650B709AE}" srcOrd="1" destOrd="0" presId="urn:microsoft.com/office/officeart/2009/layout/CirclePictureHierarchy"/>
    <dgm:cxn modelId="{C8739023-59BC-4437-9D6B-90404AA41391}" type="presParOf" srcId="{DE0D6470-92F5-4E85-B3FA-E62B60D6568F}" destId="{B96B37C7-1CB0-43A2-8F07-3DFCC6DEB8C1}" srcOrd="1" destOrd="0" presId="urn:microsoft.com/office/officeart/2009/layout/CirclePictureHierarchy"/>
    <dgm:cxn modelId="{872F5AD1-B7EA-417B-8A44-92FCD9400335}" type="presParOf" srcId="{804FAC95-7243-4716-BE6E-73910F408D06}" destId="{E86D0C8B-4590-49B0-B71D-274B29B8BED8}" srcOrd="2" destOrd="0" presId="urn:microsoft.com/office/officeart/2009/layout/CirclePictureHierarchy"/>
    <dgm:cxn modelId="{148DBC0B-7E1D-441F-AF06-08B16EB2EA63}" type="presParOf" srcId="{804FAC95-7243-4716-BE6E-73910F408D06}" destId="{23000B7A-69AE-4C5F-B1AE-504818203FD5}" srcOrd="3" destOrd="0" presId="urn:microsoft.com/office/officeart/2009/layout/CirclePictureHierarchy"/>
    <dgm:cxn modelId="{963CF98C-63A1-4CDE-BE54-FC228C2EE4C5}" type="presParOf" srcId="{23000B7A-69AE-4C5F-B1AE-504818203FD5}" destId="{C60C1908-23D1-4CD0-B813-196FC3D67FB9}" srcOrd="0" destOrd="0" presId="urn:microsoft.com/office/officeart/2009/layout/CirclePictureHierarchy"/>
    <dgm:cxn modelId="{54C7CD7C-624E-44F1-9C4E-59A9F9639281}" type="presParOf" srcId="{C60C1908-23D1-4CD0-B813-196FC3D67FB9}" destId="{D5F2F3A0-8F45-454D-857A-ED9AE20A13AA}" srcOrd="0" destOrd="0" presId="urn:microsoft.com/office/officeart/2009/layout/CirclePictureHierarchy"/>
    <dgm:cxn modelId="{10C2AB78-6BCB-4686-8E1F-87649A837FE5}" type="presParOf" srcId="{C60C1908-23D1-4CD0-B813-196FC3D67FB9}" destId="{8BDBB5CE-DDC8-44CB-AA22-C6A55A55A5C3}" srcOrd="1" destOrd="0" presId="urn:microsoft.com/office/officeart/2009/layout/CirclePictureHierarchy"/>
    <dgm:cxn modelId="{C72178DF-B806-43E5-8081-53F1D4139FE8}" type="presParOf" srcId="{23000B7A-69AE-4C5F-B1AE-504818203FD5}" destId="{E332D0CD-A43D-403F-A98B-6D267E0D053A}" srcOrd="1" destOrd="0" presId="urn:microsoft.com/office/officeart/2009/layout/CirclePictureHierarchy"/>
    <dgm:cxn modelId="{31CA3822-A44A-4565-AF6C-DFD5C448F909}" type="presParOf" srcId="{E332D0CD-A43D-403F-A98B-6D267E0D053A}" destId="{6B3D55DB-5CFE-4E66-AC72-6F3F44B5E126}" srcOrd="0" destOrd="0" presId="urn:microsoft.com/office/officeart/2009/layout/CirclePictureHierarchy"/>
    <dgm:cxn modelId="{33ABB070-4B27-484F-A51F-E83CE65A6313}" type="presParOf" srcId="{E332D0CD-A43D-403F-A98B-6D267E0D053A}" destId="{DAE60A78-E36F-4D51-8822-5BF3ABCB2AF6}" srcOrd="1" destOrd="0" presId="urn:microsoft.com/office/officeart/2009/layout/CirclePictureHierarchy"/>
    <dgm:cxn modelId="{91EA49BF-C928-47AD-9F67-B965B754231E}" type="presParOf" srcId="{DAE60A78-E36F-4D51-8822-5BF3ABCB2AF6}" destId="{C3FDFBFA-2F5E-449E-8736-1E639CB14826}" srcOrd="0" destOrd="0" presId="urn:microsoft.com/office/officeart/2009/layout/CirclePictureHierarchy"/>
    <dgm:cxn modelId="{C6877D69-4B8E-42F3-A2A3-9615F89FB652}" type="presParOf" srcId="{C3FDFBFA-2F5E-449E-8736-1E639CB14826}" destId="{930C4AEC-5FFA-4D39-8693-384066592BA9}" srcOrd="0" destOrd="0" presId="urn:microsoft.com/office/officeart/2009/layout/CirclePictureHierarchy"/>
    <dgm:cxn modelId="{639E54F3-1EDA-469C-B714-536ED1D3CDFC}" type="presParOf" srcId="{C3FDFBFA-2F5E-449E-8736-1E639CB14826}" destId="{F3A379CC-9750-40E5-8AA1-C24003F2F083}" srcOrd="1" destOrd="0" presId="urn:microsoft.com/office/officeart/2009/layout/CirclePictureHierarchy"/>
    <dgm:cxn modelId="{FFBEBFD7-D726-4881-B275-E4A4C2899F33}" type="presParOf" srcId="{DAE60A78-E36F-4D51-8822-5BF3ABCB2AF6}" destId="{5DD56A08-58AB-414E-AD4F-F6DF41FBF792}"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51D042-F41C-4BB5-93D1-702FE6806F17}">
      <dsp:nvSpPr>
        <dsp:cNvPr id="0" name=""/>
        <dsp:cNvSpPr/>
      </dsp:nvSpPr>
      <dsp:spPr>
        <a:xfrm>
          <a:off x="940335" y="756"/>
          <a:ext cx="2083520" cy="1250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b="1" u="none" kern="1200" dirty="0">
              <a:solidFill>
                <a:srgbClr val="FF0000"/>
              </a:solidFill>
            </a:rPr>
            <a:t>P</a:t>
          </a:r>
          <a:r>
            <a:rPr lang="en-US" sz="1800" kern="1200" dirty="0"/>
            <a:t>arameter</a:t>
          </a:r>
        </a:p>
      </dsp:txBody>
      <dsp:txXfrm>
        <a:off x="976950" y="37371"/>
        <a:ext cx="2010290" cy="1176882"/>
      </dsp:txXfrm>
    </dsp:sp>
    <dsp:sp modelId="{C2C32322-AF11-4136-A3A8-9281B9EB7439}">
      <dsp:nvSpPr>
        <dsp:cNvPr id="0" name=""/>
        <dsp:cNvSpPr/>
      </dsp:nvSpPr>
      <dsp:spPr>
        <a:xfrm>
          <a:off x="3207206" y="367456"/>
          <a:ext cx="441706" cy="516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207206" y="470799"/>
        <a:ext cx="309194" cy="310027"/>
      </dsp:txXfrm>
    </dsp:sp>
    <dsp:sp modelId="{B533AD51-2E1A-45F7-9734-93574D0BE8B8}">
      <dsp:nvSpPr>
        <dsp:cNvPr id="0" name=""/>
        <dsp:cNvSpPr/>
      </dsp:nvSpPr>
      <dsp:spPr>
        <a:xfrm>
          <a:off x="3857264" y="756"/>
          <a:ext cx="2083520" cy="1250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altLang="en-US" sz="5400" b="1" i="0" u="none" kern="1200" dirty="0">
              <a:solidFill>
                <a:srgbClr val="FF0000"/>
              </a:solidFill>
              <a:latin typeface="+mj-lt"/>
            </a:rPr>
            <a:t>H</a:t>
          </a:r>
          <a:r>
            <a:rPr lang="en-US" altLang="en-US" sz="2000" i="0" kern="1200" baseline="0" dirty="0">
              <a:latin typeface="+mj-lt"/>
            </a:rPr>
            <a:t>ypothesis H</a:t>
          </a:r>
          <a:r>
            <a:rPr lang="en-US" altLang="en-US" sz="2000" i="0" kern="1200" baseline="-25000" dirty="0">
              <a:latin typeface="+mj-lt"/>
            </a:rPr>
            <a:t>0</a:t>
          </a:r>
          <a:r>
            <a:rPr lang="en-US" altLang="en-US" sz="2000" i="0" kern="1200" baseline="0" dirty="0">
              <a:latin typeface="+mj-lt"/>
            </a:rPr>
            <a:t> vs H</a:t>
          </a:r>
          <a:r>
            <a:rPr lang="en-US" altLang="en-US" sz="2000" i="0" kern="1200" baseline="-25000" dirty="0">
              <a:latin typeface="+mj-lt"/>
            </a:rPr>
            <a:t>1</a:t>
          </a:r>
          <a:endParaRPr lang="en-US" sz="2000" i="0" kern="1200" baseline="-25000" dirty="0">
            <a:latin typeface="+mj-lt"/>
          </a:endParaRPr>
        </a:p>
      </dsp:txBody>
      <dsp:txXfrm>
        <a:off x="3893879" y="37371"/>
        <a:ext cx="2010290" cy="1176882"/>
      </dsp:txXfrm>
    </dsp:sp>
    <dsp:sp modelId="{358E08BE-D11B-4342-838E-5EB75410E632}">
      <dsp:nvSpPr>
        <dsp:cNvPr id="0" name=""/>
        <dsp:cNvSpPr/>
      </dsp:nvSpPr>
      <dsp:spPr>
        <a:xfrm>
          <a:off x="6124135" y="367456"/>
          <a:ext cx="441706" cy="516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124135" y="470799"/>
        <a:ext cx="309194" cy="310027"/>
      </dsp:txXfrm>
    </dsp:sp>
    <dsp:sp modelId="{665CA5D7-7246-4889-B30B-0258C678469E}">
      <dsp:nvSpPr>
        <dsp:cNvPr id="0" name=""/>
        <dsp:cNvSpPr/>
      </dsp:nvSpPr>
      <dsp:spPr>
        <a:xfrm>
          <a:off x="6774193" y="756"/>
          <a:ext cx="2083520" cy="1250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b="1" u="none" kern="1200" dirty="0">
              <a:solidFill>
                <a:srgbClr val="FF0000"/>
              </a:solidFill>
            </a:rPr>
            <a:t>A</a:t>
          </a:r>
          <a:r>
            <a:rPr lang="en-US" sz="2200" b="0" u="none" kern="1200" dirty="0">
              <a:solidFill>
                <a:schemeClr val="bg1"/>
              </a:solidFill>
            </a:rPr>
            <a:t>lpha </a:t>
          </a:r>
          <a:r>
            <a:rPr lang="en-US" sz="2000" b="0" u="none" kern="1200" dirty="0">
              <a:solidFill>
                <a:schemeClr val="bg1"/>
              </a:solidFill>
            </a:rPr>
            <a:t>significance level </a:t>
          </a:r>
          <a:r>
            <a:rPr lang="en-US" sz="2000" b="0" u="none" kern="1200" dirty="0">
              <a:solidFill>
                <a:schemeClr val="bg1"/>
              </a:solidFill>
              <a:sym typeface="Symbol" panose="05050102010706020507" pitchFamily="18" charset="2"/>
            </a:rPr>
            <a:t></a:t>
          </a:r>
          <a:endParaRPr lang="en-US" sz="2000" b="0" kern="1200" baseline="-25000" dirty="0">
            <a:solidFill>
              <a:schemeClr val="bg1"/>
            </a:solidFill>
          </a:endParaRPr>
        </a:p>
      </dsp:txBody>
      <dsp:txXfrm>
        <a:off x="6810808" y="37371"/>
        <a:ext cx="2010290" cy="1176882"/>
      </dsp:txXfrm>
    </dsp:sp>
    <dsp:sp modelId="{C5AABDDE-B8E3-4272-829A-AB82204D864E}">
      <dsp:nvSpPr>
        <dsp:cNvPr id="0" name=""/>
        <dsp:cNvSpPr/>
      </dsp:nvSpPr>
      <dsp:spPr>
        <a:xfrm rot="5400000">
          <a:off x="7595101" y="1396715"/>
          <a:ext cx="441706" cy="516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rot="-5400000">
        <a:off x="7660941" y="1434218"/>
        <a:ext cx="310027" cy="309194"/>
      </dsp:txXfrm>
    </dsp:sp>
    <dsp:sp modelId="{BD524B66-F5E5-4A54-9B1D-F2509820E8C6}">
      <dsp:nvSpPr>
        <dsp:cNvPr id="0" name=""/>
        <dsp:cNvSpPr/>
      </dsp:nvSpPr>
      <dsp:spPr>
        <a:xfrm>
          <a:off x="6774193" y="2084277"/>
          <a:ext cx="2083520" cy="1250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b="1" u="none" kern="1200" dirty="0">
              <a:solidFill>
                <a:srgbClr val="FF0000"/>
              </a:solidFill>
            </a:rPr>
            <a:t>R</a:t>
          </a:r>
          <a:r>
            <a:rPr lang="en-US" sz="2000" kern="1200" dirty="0"/>
            <a:t>elated to </a:t>
          </a:r>
          <a:r>
            <a:rPr lang="en-US" sz="2000" kern="1200"/>
            <a:t>test statistic</a:t>
          </a:r>
          <a:endParaRPr lang="en-US" sz="2000" kern="1200" dirty="0"/>
        </a:p>
      </dsp:txBody>
      <dsp:txXfrm>
        <a:off x="6810808" y="2120892"/>
        <a:ext cx="2010290" cy="1176882"/>
      </dsp:txXfrm>
    </dsp:sp>
    <dsp:sp modelId="{6AF84E61-4116-4321-943C-7C0862C83332}">
      <dsp:nvSpPr>
        <dsp:cNvPr id="0" name=""/>
        <dsp:cNvSpPr/>
      </dsp:nvSpPr>
      <dsp:spPr>
        <a:xfrm rot="10800000">
          <a:off x="6149137" y="2450976"/>
          <a:ext cx="441706" cy="516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rot="10800000">
        <a:off x="6281649" y="2554319"/>
        <a:ext cx="309194" cy="310027"/>
      </dsp:txXfrm>
    </dsp:sp>
    <dsp:sp modelId="{69660652-93C7-4070-B28D-2649D7ED8CCD}">
      <dsp:nvSpPr>
        <dsp:cNvPr id="0" name=""/>
        <dsp:cNvSpPr/>
      </dsp:nvSpPr>
      <dsp:spPr>
        <a:xfrm>
          <a:off x="3857264" y="2084277"/>
          <a:ext cx="2083520" cy="1250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b="1" u="none" kern="1200" dirty="0">
              <a:solidFill>
                <a:srgbClr val="FF0000"/>
              </a:solidFill>
            </a:rPr>
            <a:t>A</a:t>
          </a:r>
          <a:r>
            <a:rPr lang="en-US" sz="1600" u="none" kern="1200" dirty="0"/>
            <a:t> sample</a:t>
          </a:r>
          <a:endParaRPr lang="en-US" sz="1600" kern="1200" dirty="0"/>
        </a:p>
      </dsp:txBody>
      <dsp:txXfrm>
        <a:off x="3893879" y="2120892"/>
        <a:ext cx="2010290" cy="1176882"/>
      </dsp:txXfrm>
    </dsp:sp>
    <dsp:sp modelId="{13EF794C-F847-439B-9555-5C6D03AEA3CA}">
      <dsp:nvSpPr>
        <dsp:cNvPr id="0" name=""/>
        <dsp:cNvSpPr/>
      </dsp:nvSpPr>
      <dsp:spPr>
        <a:xfrm rot="10800000">
          <a:off x="3232208" y="2450976"/>
          <a:ext cx="441706" cy="516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rot="10800000">
        <a:off x="3364720" y="2554319"/>
        <a:ext cx="309194" cy="310027"/>
      </dsp:txXfrm>
    </dsp:sp>
    <dsp:sp modelId="{9241FBC6-33C6-4FD2-BBED-53CD10715708}">
      <dsp:nvSpPr>
        <dsp:cNvPr id="0" name=""/>
        <dsp:cNvSpPr/>
      </dsp:nvSpPr>
      <dsp:spPr>
        <a:xfrm>
          <a:off x="940335" y="2084277"/>
          <a:ext cx="2083520" cy="1250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b="1" kern="1200" dirty="0">
              <a:solidFill>
                <a:srgbClr val="FF0000"/>
              </a:solidFill>
            </a:rPr>
            <a:t>O</a:t>
          </a:r>
          <a:r>
            <a:rPr lang="en-US" sz="1600" kern="1200" dirty="0"/>
            <a:t>btain a </a:t>
          </a:r>
          <a:r>
            <a:rPr lang="en-US" sz="1600" kern="1200"/>
            <a:t>value using </a:t>
          </a:r>
          <a:r>
            <a:rPr lang="en-US" sz="1600" kern="1200" dirty="0"/>
            <a:t>sample</a:t>
          </a:r>
        </a:p>
      </dsp:txBody>
      <dsp:txXfrm>
        <a:off x="976950" y="2120892"/>
        <a:ext cx="2010290" cy="1176882"/>
      </dsp:txXfrm>
    </dsp:sp>
    <dsp:sp modelId="{3640662E-6E35-4A05-AAD2-0A089B0CE9D2}">
      <dsp:nvSpPr>
        <dsp:cNvPr id="0" name=""/>
        <dsp:cNvSpPr/>
      </dsp:nvSpPr>
      <dsp:spPr>
        <a:xfrm rot="5400000">
          <a:off x="1761242" y="3480236"/>
          <a:ext cx="441706" cy="516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rot="-5400000">
        <a:off x="1827082" y="3517739"/>
        <a:ext cx="310027" cy="309194"/>
      </dsp:txXfrm>
    </dsp:sp>
    <dsp:sp modelId="{4954D64D-057B-4100-B51B-9D0B7F1D40A9}">
      <dsp:nvSpPr>
        <dsp:cNvPr id="0" name=""/>
        <dsp:cNvSpPr/>
      </dsp:nvSpPr>
      <dsp:spPr>
        <a:xfrm>
          <a:off x="940335" y="4167798"/>
          <a:ext cx="2083520" cy="1250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b="1" kern="1200" dirty="0">
              <a:solidFill>
                <a:srgbClr val="FF0000"/>
              </a:solidFill>
            </a:rPr>
            <a:t>H</a:t>
          </a:r>
          <a:r>
            <a:rPr lang="en-US" sz="5400" kern="1200" baseline="-25000" dirty="0"/>
            <a:t>0</a:t>
          </a:r>
          <a:r>
            <a:rPr lang="en-US" sz="5400" kern="1200" dirty="0"/>
            <a:t> </a:t>
          </a:r>
          <a:r>
            <a:rPr lang="en-US" sz="1800" kern="1200" dirty="0"/>
            <a:t>should be rejected (?)</a:t>
          </a:r>
        </a:p>
      </dsp:txBody>
      <dsp:txXfrm>
        <a:off x="976950" y="4204413"/>
        <a:ext cx="2010290" cy="11768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5201F4-C3BB-47C5-9D95-127777BBD63F}">
      <dsp:nvSpPr>
        <dsp:cNvPr id="0" name=""/>
        <dsp:cNvSpPr/>
      </dsp:nvSpPr>
      <dsp:spPr>
        <a:xfrm>
          <a:off x="3116542" y="2190192"/>
          <a:ext cx="1412315" cy="14123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a:t>Test on</a:t>
          </a:r>
        </a:p>
      </dsp:txBody>
      <dsp:txXfrm>
        <a:off x="3185486" y="2259136"/>
        <a:ext cx="1274427" cy="1274427"/>
      </dsp:txXfrm>
    </dsp:sp>
    <dsp:sp modelId="{118BAE61-241A-45C2-8661-258EE54CD754}">
      <dsp:nvSpPr>
        <dsp:cNvPr id="0" name=""/>
        <dsp:cNvSpPr/>
      </dsp:nvSpPr>
      <dsp:spPr>
        <a:xfrm rot="16200000">
          <a:off x="3327359" y="1694852"/>
          <a:ext cx="990680" cy="0"/>
        </a:xfrm>
        <a:custGeom>
          <a:avLst/>
          <a:gdLst/>
          <a:ahLst/>
          <a:cxnLst/>
          <a:rect l="0" t="0" r="0" b="0"/>
          <a:pathLst>
            <a:path>
              <a:moveTo>
                <a:pt x="0" y="0"/>
              </a:moveTo>
              <a:lnTo>
                <a:pt x="99068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A59E0D-3EE8-4BC7-9C1D-D6C2831FD6BC}">
      <dsp:nvSpPr>
        <dsp:cNvPr id="0" name=""/>
        <dsp:cNvSpPr/>
      </dsp:nvSpPr>
      <dsp:spPr>
        <a:xfrm>
          <a:off x="3349574" y="253260"/>
          <a:ext cx="946251" cy="9462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Mean </a:t>
          </a:r>
          <a:r>
            <a:rPr lang="en-US" sz="2600" kern="1200" dirty="0">
              <a:sym typeface="Symbol" panose="05050102010706020507" pitchFamily="18" charset="2"/>
            </a:rPr>
            <a:t></a:t>
          </a:r>
          <a:endParaRPr lang="en-US" sz="2600" kern="1200" dirty="0"/>
        </a:p>
      </dsp:txBody>
      <dsp:txXfrm>
        <a:off x="3395766" y="299452"/>
        <a:ext cx="853867" cy="853867"/>
      </dsp:txXfrm>
    </dsp:sp>
    <dsp:sp modelId="{C3224D7A-E9A7-432F-84B8-511CEC1E1B89}">
      <dsp:nvSpPr>
        <dsp:cNvPr id="0" name=""/>
        <dsp:cNvSpPr/>
      </dsp:nvSpPr>
      <dsp:spPr>
        <a:xfrm rot="1800000">
          <a:off x="4474715" y="3506111"/>
          <a:ext cx="808244" cy="0"/>
        </a:xfrm>
        <a:custGeom>
          <a:avLst/>
          <a:gdLst/>
          <a:ahLst/>
          <a:cxnLst/>
          <a:rect l="0" t="0" r="0" b="0"/>
          <a:pathLst>
            <a:path>
              <a:moveTo>
                <a:pt x="0" y="0"/>
              </a:moveTo>
              <a:lnTo>
                <a:pt x="80824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9675FD-104F-4554-86FB-EB6B8705417F}">
      <dsp:nvSpPr>
        <dsp:cNvPr id="0" name=""/>
        <dsp:cNvSpPr/>
      </dsp:nvSpPr>
      <dsp:spPr>
        <a:xfrm>
          <a:off x="5228818" y="3508206"/>
          <a:ext cx="946251" cy="9462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kern="1200" dirty="0"/>
            <a:t>Proportion </a:t>
          </a:r>
          <a:r>
            <a:rPr lang="en-US" sz="2200" kern="1200" dirty="0"/>
            <a:t>p</a:t>
          </a:r>
        </a:p>
      </dsp:txBody>
      <dsp:txXfrm>
        <a:off x="5275010" y="3554398"/>
        <a:ext cx="853867" cy="853867"/>
      </dsp:txXfrm>
    </dsp:sp>
    <dsp:sp modelId="{1C7BD63F-DBAA-47F7-B51A-81882480A221}">
      <dsp:nvSpPr>
        <dsp:cNvPr id="0" name=""/>
        <dsp:cNvSpPr/>
      </dsp:nvSpPr>
      <dsp:spPr>
        <a:xfrm rot="9000000">
          <a:off x="2362439" y="3506111"/>
          <a:ext cx="808244" cy="0"/>
        </a:xfrm>
        <a:custGeom>
          <a:avLst/>
          <a:gdLst/>
          <a:ahLst/>
          <a:cxnLst/>
          <a:rect l="0" t="0" r="0" b="0"/>
          <a:pathLst>
            <a:path>
              <a:moveTo>
                <a:pt x="0" y="0"/>
              </a:moveTo>
              <a:lnTo>
                <a:pt x="80824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7938ED-60C0-4BCA-B617-F48682A41FB4}">
      <dsp:nvSpPr>
        <dsp:cNvPr id="0" name=""/>
        <dsp:cNvSpPr/>
      </dsp:nvSpPr>
      <dsp:spPr>
        <a:xfrm>
          <a:off x="1470330" y="3508206"/>
          <a:ext cx="946251" cy="9462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Variance </a:t>
          </a:r>
          <a:r>
            <a:rPr lang="en-US" sz="2200" kern="1200" dirty="0">
              <a:sym typeface="Symbol" panose="05050102010706020507" pitchFamily="18" charset="2"/>
            </a:rPr>
            <a:t></a:t>
          </a:r>
          <a:r>
            <a:rPr lang="en-US" sz="2200" kern="1200" baseline="30000" dirty="0">
              <a:sym typeface="Symbol" panose="05050102010706020507" pitchFamily="18" charset="2"/>
            </a:rPr>
            <a:t>2</a:t>
          </a:r>
          <a:endParaRPr lang="en-US" sz="2200" kern="1200" baseline="30000" dirty="0"/>
        </a:p>
      </dsp:txBody>
      <dsp:txXfrm>
        <a:off x="1516522" y="3554398"/>
        <a:ext cx="853867" cy="8538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D55DB-5CFE-4E66-AC72-6F3F44B5E126}">
      <dsp:nvSpPr>
        <dsp:cNvPr id="0" name=""/>
        <dsp:cNvSpPr/>
      </dsp:nvSpPr>
      <dsp:spPr>
        <a:xfrm>
          <a:off x="4933076" y="3443000"/>
          <a:ext cx="91440" cy="461057"/>
        </a:xfrm>
        <a:custGeom>
          <a:avLst/>
          <a:gdLst/>
          <a:ahLst/>
          <a:cxnLst/>
          <a:rect l="0" t="0" r="0" b="0"/>
          <a:pathLst>
            <a:path>
              <a:moveTo>
                <a:pt x="45720" y="0"/>
              </a:moveTo>
              <a:lnTo>
                <a:pt x="45720" y="46105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6D0C8B-4590-49B0-B71D-274B29B8BED8}">
      <dsp:nvSpPr>
        <dsp:cNvPr id="0" name=""/>
        <dsp:cNvSpPr/>
      </dsp:nvSpPr>
      <dsp:spPr>
        <a:xfrm>
          <a:off x="2966243" y="1518267"/>
          <a:ext cx="2012553" cy="461057"/>
        </a:xfrm>
        <a:custGeom>
          <a:avLst/>
          <a:gdLst/>
          <a:ahLst/>
          <a:cxnLst/>
          <a:rect l="0" t="0" r="0" b="0"/>
          <a:pathLst>
            <a:path>
              <a:moveTo>
                <a:pt x="0" y="0"/>
              </a:moveTo>
              <a:lnTo>
                <a:pt x="0" y="232358"/>
              </a:lnTo>
              <a:lnTo>
                <a:pt x="2012553" y="232358"/>
              </a:lnTo>
              <a:lnTo>
                <a:pt x="2012553" y="46105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F2743E-B64E-4B68-B464-3749E548485C}">
      <dsp:nvSpPr>
        <dsp:cNvPr id="0" name=""/>
        <dsp:cNvSpPr/>
      </dsp:nvSpPr>
      <dsp:spPr>
        <a:xfrm>
          <a:off x="907970" y="3443000"/>
          <a:ext cx="91440" cy="461057"/>
        </a:xfrm>
        <a:custGeom>
          <a:avLst/>
          <a:gdLst/>
          <a:ahLst/>
          <a:cxnLst/>
          <a:rect l="0" t="0" r="0" b="0"/>
          <a:pathLst>
            <a:path>
              <a:moveTo>
                <a:pt x="45720" y="0"/>
              </a:moveTo>
              <a:lnTo>
                <a:pt x="45720" y="46105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82FD85-A618-4CB2-AEB6-214EF3A82B00}">
      <dsp:nvSpPr>
        <dsp:cNvPr id="0" name=""/>
        <dsp:cNvSpPr/>
      </dsp:nvSpPr>
      <dsp:spPr>
        <a:xfrm>
          <a:off x="953690" y="1518267"/>
          <a:ext cx="2012553" cy="461057"/>
        </a:xfrm>
        <a:custGeom>
          <a:avLst/>
          <a:gdLst/>
          <a:ahLst/>
          <a:cxnLst/>
          <a:rect l="0" t="0" r="0" b="0"/>
          <a:pathLst>
            <a:path>
              <a:moveTo>
                <a:pt x="2012553" y="0"/>
              </a:moveTo>
              <a:lnTo>
                <a:pt x="2012553" y="232358"/>
              </a:lnTo>
              <a:lnTo>
                <a:pt x="0" y="232358"/>
              </a:lnTo>
              <a:lnTo>
                <a:pt x="0" y="46105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763A35-056E-4786-ACC4-7D61F61E954C}">
      <dsp:nvSpPr>
        <dsp:cNvPr id="0" name=""/>
        <dsp:cNvSpPr/>
      </dsp:nvSpPr>
      <dsp:spPr>
        <a:xfrm>
          <a:off x="2234406" y="54592"/>
          <a:ext cx="1463674" cy="1463674"/>
        </a:xfrm>
        <a:prstGeom prst="ellipse">
          <a:avLst/>
        </a:prstGeom>
        <a:solidFill>
          <a:schemeClr val="tx2">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CFD79E-DF62-4D1E-BDC3-E6F3FD94B0F2}">
      <dsp:nvSpPr>
        <dsp:cNvPr id="0" name=""/>
        <dsp:cNvSpPr/>
      </dsp:nvSpPr>
      <dsp:spPr>
        <a:xfrm>
          <a:off x="1861161" y="59876"/>
          <a:ext cx="2195512" cy="1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Test on </a:t>
          </a:r>
        </a:p>
        <a:p>
          <a:pPr marL="0" lvl="0" indent="0" algn="ctr" defTabSz="711200">
            <a:lnSpc>
              <a:spcPct val="90000"/>
            </a:lnSpc>
            <a:spcBef>
              <a:spcPct val="0"/>
            </a:spcBef>
            <a:spcAft>
              <a:spcPct val="35000"/>
            </a:spcAft>
            <a:buNone/>
          </a:pPr>
          <a:r>
            <a:rPr lang="en-US" sz="3200" kern="1200" dirty="0">
              <a:solidFill>
                <a:schemeClr val="bg1"/>
              </a:solidFill>
              <a:sym typeface="Symbol" panose="05050102010706020507" pitchFamily="18" charset="2"/>
            </a:rPr>
            <a:t></a:t>
          </a:r>
          <a:endParaRPr lang="en-US" sz="3200" kern="1200" dirty="0">
            <a:solidFill>
              <a:schemeClr val="bg1"/>
            </a:solidFill>
          </a:endParaRPr>
        </a:p>
      </dsp:txBody>
      <dsp:txXfrm>
        <a:off x="1861161" y="59876"/>
        <a:ext cx="2195512" cy="1463674"/>
      </dsp:txXfrm>
    </dsp:sp>
    <dsp:sp modelId="{A9103FBA-D79A-47E9-8809-76139B88BE21}">
      <dsp:nvSpPr>
        <dsp:cNvPr id="0" name=""/>
        <dsp:cNvSpPr/>
      </dsp:nvSpPr>
      <dsp:spPr>
        <a:xfrm>
          <a:off x="221853" y="1979325"/>
          <a:ext cx="1463674" cy="1463674"/>
        </a:xfrm>
        <a:prstGeom prst="ellipse">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7F60D3-BD22-430E-8D4C-BE6DC72219B3}">
      <dsp:nvSpPr>
        <dsp:cNvPr id="0" name=""/>
        <dsp:cNvSpPr/>
      </dsp:nvSpPr>
      <dsp:spPr>
        <a:xfrm>
          <a:off x="0" y="2069897"/>
          <a:ext cx="2195512" cy="1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endParaRPr lang="en-US" sz="2600" kern="1200" baseline="30000" dirty="0">
            <a:solidFill>
              <a:schemeClr val="bg1"/>
            </a:solidFill>
          </a:endParaRPr>
        </a:p>
      </dsp:txBody>
      <dsp:txXfrm>
        <a:off x="0" y="2069897"/>
        <a:ext cx="2195512" cy="1463674"/>
      </dsp:txXfrm>
    </dsp:sp>
    <dsp:sp modelId="{628F237F-744D-4053-8E1C-79B2FE9E4E59}">
      <dsp:nvSpPr>
        <dsp:cNvPr id="0" name=""/>
        <dsp:cNvSpPr/>
      </dsp:nvSpPr>
      <dsp:spPr>
        <a:xfrm>
          <a:off x="221853" y="3904058"/>
          <a:ext cx="1463674" cy="1463674"/>
        </a:xfrm>
        <a:prstGeom prst="ellipse">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965A1C-0788-41B0-B1EE-825650B709AE}">
      <dsp:nvSpPr>
        <dsp:cNvPr id="0" name=""/>
        <dsp:cNvSpPr/>
      </dsp:nvSpPr>
      <dsp:spPr>
        <a:xfrm>
          <a:off x="0" y="3954262"/>
          <a:ext cx="2195512" cy="1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solidFill>
            </a:rPr>
            <a:t>t-test      </a:t>
          </a:r>
        </a:p>
      </dsp:txBody>
      <dsp:txXfrm>
        <a:off x="0" y="3954262"/>
        <a:ext cx="2195512" cy="1463674"/>
      </dsp:txXfrm>
    </dsp:sp>
    <dsp:sp modelId="{D5F2F3A0-8F45-454D-857A-ED9AE20A13AA}">
      <dsp:nvSpPr>
        <dsp:cNvPr id="0" name=""/>
        <dsp:cNvSpPr/>
      </dsp:nvSpPr>
      <dsp:spPr>
        <a:xfrm>
          <a:off x="4246959" y="1979325"/>
          <a:ext cx="1463674" cy="1463674"/>
        </a:xfrm>
        <a:prstGeom prst="ellipse">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DBB5CE-DDC8-44CB-AA22-C6A55A55A5C3}">
      <dsp:nvSpPr>
        <dsp:cNvPr id="0" name=""/>
        <dsp:cNvSpPr/>
      </dsp:nvSpPr>
      <dsp:spPr>
        <a:xfrm>
          <a:off x="3932269" y="2109226"/>
          <a:ext cx="2195512" cy="1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endParaRPr lang="en-US" sz="3200" kern="1200" dirty="0">
            <a:solidFill>
              <a:schemeClr val="bg1"/>
            </a:solidFill>
          </a:endParaRPr>
        </a:p>
      </dsp:txBody>
      <dsp:txXfrm>
        <a:off x="3932269" y="2109226"/>
        <a:ext cx="2195512" cy="1463674"/>
      </dsp:txXfrm>
    </dsp:sp>
    <dsp:sp modelId="{930C4AEC-5FFA-4D39-8693-384066592BA9}">
      <dsp:nvSpPr>
        <dsp:cNvPr id="0" name=""/>
        <dsp:cNvSpPr/>
      </dsp:nvSpPr>
      <dsp:spPr>
        <a:xfrm>
          <a:off x="4246959" y="3904058"/>
          <a:ext cx="1463674" cy="1463674"/>
        </a:xfrm>
        <a:prstGeom prst="ellipse">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A379CC-9750-40E5-8AA1-C24003F2F083}">
      <dsp:nvSpPr>
        <dsp:cNvPr id="0" name=""/>
        <dsp:cNvSpPr/>
      </dsp:nvSpPr>
      <dsp:spPr>
        <a:xfrm>
          <a:off x="3825128" y="3892202"/>
          <a:ext cx="2195512" cy="1463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solidFill>
            </a:rPr>
            <a:t>z-test</a:t>
          </a:r>
        </a:p>
      </dsp:txBody>
      <dsp:txXfrm>
        <a:off x="3825128" y="3892202"/>
        <a:ext cx="2195512" cy="14636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002CB-8972-422B-94CF-7AC5F427F470}" type="datetimeFigureOut">
              <a:rPr lang="en-US" smtClean="0"/>
              <a:t>01/03/2022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6908F-B17C-4E61-84A0-00CE5B220CD8}" type="slidenum">
              <a:rPr lang="en-US" smtClean="0"/>
              <a:t>‹#›</a:t>
            </a:fld>
            <a:endParaRPr lang="en-US"/>
          </a:p>
        </p:txBody>
      </p:sp>
    </p:spTree>
    <p:extLst>
      <p:ext uri="{BB962C8B-B14F-4D97-AF65-F5344CB8AC3E}">
        <p14:creationId xmlns:p14="http://schemas.microsoft.com/office/powerpoint/2010/main" val="3899163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P-value = 2*(1-pnorm(4.013))</a:t>
            </a:r>
          </a:p>
        </p:txBody>
      </p:sp>
      <p:sp>
        <p:nvSpPr>
          <p:cNvPr id="4" name="Slide Number Placeholder 3"/>
          <p:cNvSpPr>
            <a:spLocks noGrp="1"/>
          </p:cNvSpPr>
          <p:nvPr>
            <p:ph type="sldNum" sz="quarter" idx="5"/>
          </p:nvPr>
        </p:nvSpPr>
        <p:spPr/>
        <p:txBody>
          <a:bodyPr/>
          <a:lstStyle/>
          <a:p>
            <a:fld id="{5D06908F-B17C-4E61-84A0-00CE5B220CD8}" type="slidenum">
              <a:rPr lang="en-US" smtClean="0"/>
              <a:t>13</a:t>
            </a:fld>
            <a:endParaRPr lang="en-US"/>
          </a:p>
        </p:txBody>
      </p:sp>
    </p:spTree>
    <p:extLst>
      <p:ext uri="{BB962C8B-B14F-4D97-AF65-F5344CB8AC3E}">
        <p14:creationId xmlns:p14="http://schemas.microsoft.com/office/powerpoint/2010/main" val="3921882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06908F-B17C-4E61-84A0-00CE5B220CD8}" type="slidenum">
              <a:rPr lang="en-US" smtClean="0"/>
              <a:t>26</a:t>
            </a:fld>
            <a:endParaRPr lang="en-US"/>
          </a:p>
        </p:txBody>
      </p:sp>
    </p:spTree>
    <p:extLst>
      <p:ext uri="{BB962C8B-B14F-4D97-AF65-F5344CB8AC3E}">
        <p14:creationId xmlns:p14="http://schemas.microsoft.com/office/powerpoint/2010/main" val="1970583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ym typeface="Symbol" panose="05050102010706020507" pitchFamily="18" charset="2"/>
              </a:rPr>
              <a:t># </a:t>
            </a:r>
            <a:r>
              <a:rPr lang="en-US" sz="1200" dirty="0"/>
              <a:t>(z) in R</a:t>
            </a:r>
          </a:p>
          <a:p>
            <a:r>
              <a:rPr lang="en-US" sz="1200" dirty="0" err="1">
                <a:sym typeface="Symbol" panose="05050102010706020507" pitchFamily="18" charset="2"/>
              </a:rPr>
              <a:t>pnorm</a:t>
            </a:r>
            <a:r>
              <a:rPr lang="en-US" sz="1200" dirty="0"/>
              <a:t>(z)</a:t>
            </a:r>
            <a:endParaRPr lang="en-US" dirty="0"/>
          </a:p>
        </p:txBody>
      </p:sp>
      <p:sp>
        <p:nvSpPr>
          <p:cNvPr id="4" name="Slide Number Placeholder 3"/>
          <p:cNvSpPr>
            <a:spLocks noGrp="1"/>
          </p:cNvSpPr>
          <p:nvPr>
            <p:ph type="sldNum" sz="quarter" idx="5"/>
          </p:nvPr>
        </p:nvSpPr>
        <p:spPr/>
        <p:txBody>
          <a:bodyPr/>
          <a:lstStyle/>
          <a:p>
            <a:fld id="{5D06908F-B17C-4E61-84A0-00CE5B220CD8}" type="slidenum">
              <a:rPr lang="en-US" smtClean="0"/>
              <a:t>27</a:t>
            </a:fld>
            <a:endParaRPr lang="en-US"/>
          </a:p>
        </p:txBody>
      </p:sp>
    </p:spTree>
    <p:extLst>
      <p:ext uri="{BB962C8B-B14F-4D97-AF65-F5344CB8AC3E}">
        <p14:creationId xmlns:p14="http://schemas.microsoft.com/office/powerpoint/2010/main" val="3899555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F6A7-C847-4FC7-8803-4BB9230FE2BC}"/>
              </a:ext>
            </a:extLst>
          </p:cNvPr>
          <p:cNvSpPr>
            <a:spLocks noGrp="1"/>
          </p:cNvSpPr>
          <p:nvPr>
            <p:ph type="ctrTitle"/>
          </p:nvPr>
        </p:nvSpPr>
        <p:spPr>
          <a:xfrm>
            <a:off x="1524000" y="1122363"/>
            <a:ext cx="9144000" cy="2387600"/>
          </a:xfrm>
        </p:spPr>
        <p:txBody>
          <a:bodyPr anchor="b"/>
          <a:lstStyle>
            <a:lvl1pPr algn="ctr">
              <a:defRPr sz="6000" b="1">
                <a:solidFill>
                  <a:srgbClr val="CC0000"/>
                </a:solidFill>
                <a:latin typeface="Helvetica" panose="020B0604020202020204" pitchFamily="34" charset="0"/>
                <a:cs typeface="Helvetica" panose="020B06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CCB5FEC1-B1DC-48F2-8374-7C90925C03DB}"/>
              </a:ext>
            </a:extLst>
          </p:cNvPr>
          <p:cNvSpPr>
            <a:spLocks noGrp="1"/>
          </p:cNvSpPr>
          <p:nvPr>
            <p:ph type="subTitle" idx="1"/>
          </p:nvPr>
        </p:nvSpPr>
        <p:spPr>
          <a:xfrm>
            <a:off x="1524000" y="3602038"/>
            <a:ext cx="9144000" cy="1655762"/>
          </a:xfrm>
        </p:spPr>
        <p:txBody>
          <a:bodyPr/>
          <a:lstStyle>
            <a:lvl1pPr marL="0" indent="0" algn="ctr">
              <a:buNone/>
              <a:defRPr sz="2400">
                <a:latin typeface="Helvetica" panose="020B0604020202020204" pitchFamily="34" charset="0"/>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E8641B-6ED3-40B2-98A4-FA04D2BA9A97}"/>
              </a:ext>
            </a:extLst>
          </p:cNvPr>
          <p:cNvSpPr>
            <a:spLocks noGrp="1"/>
          </p:cNvSpPr>
          <p:nvPr>
            <p:ph type="dt" sz="half" idx="10"/>
          </p:nvPr>
        </p:nvSpPr>
        <p:spPr/>
        <p:txBody>
          <a:bodyPr/>
          <a:lstStyle/>
          <a:p>
            <a:fld id="{D2B69CC9-E2E7-47CE-8806-8BF426AA37DD}" type="datetime1">
              <a:rPr lang="en-US" smtClean="0"/>
              <a:t>01/03/2022</a:t>
            </a:fld>
            <a:endParaRPr lang="en-US"/>
          </a:p>
        </p:txBody>
      </p:sp>
      <p:sp>
        <p:nvSpPr>
          <p:cNvPr id="5" name="Footer Placeholder 4">
            <a:extLst>
              <a:ext uri="{FF2B5EF4-FFF2-40B4-BE49-F238E27FC236}">
                <a16:creationId xmlns:a16="http://schemas.microsoft.com/office/drawing/2014/main" id="{C0AABDE4-B662-4E84-931A-77FF66EDAB51}"/>
              </a:ext>
            </a:extLst>
          </p:cNvPr>
          <p:cNvSpPr>
            <a:spLocks noGrp="1"/>
          </p:cNvSpPr>
          <p:nvPr>
            <p:ph type="ftr" sz="quarter" idx="11"/>
          </p:nvPr>
        </p:nvSpPr>
        <p:spPr/>
        <p:txBody>
          <a:bodyPr/>
          <a:lstStyle/>
          <a:p>
            <a:r>
              <a:rPr lang="en-US"/>
              <a:t>Chapter 9 - Hypothesis Testing</a:t>
            </a:r>
          </a:p>
        </p:txBody>
      </p:sp>
      <p:sp>
        <p:nvSpPr>
          <p:cNvPr id="6" name="Slide Number Placeholder 5">
            <a:extLst>
              <a:ext uri="{FF2B5EF4-FFF2-40B4-BE49-F238E27FC236}">
                <a16:creationId xmlns:a16="http://schemas.microsoft.com/office/drawing/2014/main" id="{6A1899A5-3CF8-460E-B37A-1277D334239F}"/>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1581361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FBB9-7483-496D-9A50-3E8AC61E37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3F5E42-A84B-48BA-9D2D-57CE6A5F04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F4C22-F64A-424F-B4D1-A985159E923A}"/>
              </a:ext>
            </a:extLst>
          </p:cNvPr>
          <p:cNvSpPr>
            <a:spLocks noGrp="1"/>
          </p:cNvSpPr>
          <p:nvPr>
            <p:ph type="dt" sz="half" idx="10"/>
          </p:nvPr>
        </p:nvSpPr>
        <p:spPr/>
        <p:txBody>
          <a:bodyPr/>
          <a:lstStyle/>
          <a:p>
            <a:fld id="{78D6FB9D-D57B-4511-8F55-F5CF459FED10}" type="datetime1">
              <a:rPr lang="en-US" smtClean="0"/>
              <a:t>01/03/2022</a:t>
            </a:fld>
            <a:endParaRPr lang="en-US"/>
          </a:p>
        </p:txBody>
      </p:sp>
      <p:sp>
        <p:nvSpPr>
          <p:cNvPr id="5" name="Footer Placeholder 4">
            <a:extLst>
              <a:ext uri="{FF2B5EF4-FFF2-40B4-BE49-F238E27FC236}">
                <a16:creationId xmlns:a16="http://schemas.microsoft.com/office/drawing/2014/main" id="{06770A8A-AD41-4B68-8271-167B6D48872E}"/>
              </a:ext>
            </a:extLst>
          </p:cNvPr>
          <p:cNvSpPr>
            <a:spLocks noGrp="1"/>
          </p:cNvSpPr>
          <p:nvPr>
            <p:ph type="ftr" sz="quarter" idx="11"/>
          </p:nvPr>
        </p:nvSpPr>
        <p:spPr/>
        <p:txBody>
          <a:bodyPr/>
          <a:lstStyle/>
          <a:p>
            <a:r>
              <a:rPr lang="en-US"/>
              <a:t>Chapter 9 - Hypothesis Testing</a:t>
            </a:r>
          </a:p>
        </p:txBody>
      </p:sp>
      <p:sp>
        <p:nvSpPr>
          <p:cNvPr id="6" name="Slide Number Placeholder 5">
            <a:extLst>
              <a:ext uri="{FF2B5EF4-FFF2-40B4-BE49-F238E27FC236}">
                <a16:creationId xmlns:a16="http://schemas.microsoft.com/office/drawing/2014/main" id="{46087C9D-18B6-4113-97E6-7270C39C1633}"/>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1975327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2C156A-1D31-4B3E-927B-7BB71F958F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888816-9C03-43C3-8C89-F6A5584403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13997-7848-45FE-90D1-BC808261E82A}"/>
              </a:ext>
            </a:extLst>
          </p:cNvPr>
          <p:cNvSpPr>
            <a:spLocks noGrp="1"/>
          </p:cNvSpPr>
          <p:nvPr>
            <p:ph type="dt" sz="half" idx="10"/>
          </p:nvPr>
        </p:nvSpPr>
        <p:spPr/>
        <p:txBody>
          <a:bodyPr/>
          <a:lstStyle/>
          <a:p>
            <a:fld id="{D49FC406-EB13-4767-8655-3686042543BE}" type="datetime1">
              <a:rPr lang="en-US" smtClean="0"/>
              <a:t>01/03/2022</a:t>
            </a:fld>
            <a:endParaRPr lang="en-US"/>
          </a:p>
        </p:txBody>
      </p:sp>
      <p:sp>
        <p:nvSpPr>
          <p:cNvPr id="5" name="Footer Placeholder 4">
            <a:extLst>
              <a:ext uri="{FF2B5EF4-FFF2-40B4-BE49-F238E27FC236}">
                <a16:creationId xmlns:a16="http://schemas.microsoft.com/office/drawing/2014/main" id="{1D5EEF7A-2DEE-4AB9-BF3A-3E3379FD74C9}"/>
              </a:ext>
            </a:extLst>
          </p:cNvPr>
          <p:cNvSpPr>
            <a:spLocks noGrp="1"/>
          </p:cNvSpPr>
          <p:nvPr>
            <p:ph type="ftr" sz="quarter" idx="11"/>
          </p:nvPr>
        </p:nvSpPr>
        <p:spPr/>
        <p:txBody>
          <a:bodyPr/>
          <a:lstStyle/>
          <a:p>
            <a:r>
              <a:rPr lang="en-US"/>
              <a:t>Chapter 9 - Hypothesis Testing</a:t>
            </a:r>
          </a:p>
        </p:txBody>
      </p:sp>
      <p:sp>
        <p:nvSpPr>
          <p:cNvPr id="6" name="Slide Number Placeholder 5">
            <a:extLst>
              <a:ext uri="{FF2B5EF4-FFF2-40B4-BE49-F238E27FC236}">
                <a16:creationId xmlns:a16="http://schemas.microsoft.com/office/drawing/2014/main" id="{158968A3-D7CD-484B-8829-3812F3ECDA88}"/>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201907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CB47-8AB6-4238-BA3E-D71483C5EB2F}"/>
              </a:ext>
            </a:extLst>
          </p:cNvPr>
          <p:cNvSpPr>
            <a:spLocks noGrp="1"/>
          </p:cNvSpPr>
          <p:nvPr>
            <p:ph type="title"/>
          </p:nvPr>
        </p:nvSpPr>
        <p:spPr>
          <a:xfrm>
            <a:off x="838200" y="16682"/>
            <a:ext cx="10515600" cy="1325563"/>
          </a:xfrm>
        </p:spPr>
        <p:txBody>
          <a:bodyPr>
            <a:normAutofit/>
          </a:bodyPr>
          <a:lstStyle>
            <a:lvl1pPr algn="l">
              <a:defRPr sz="3600" b="1">
                <a:solidFill>
                  <a:schemeClr val="tx1"/>
                </a:solidFill>
                <a:latin typeface="Bahnschrift Condensed" panose="020B0502040204020203" pitchFamily="34" charset="0"/>
                <a:cs typeface="Helvetica"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F157C1E-B455-4307-A860-348E1E8F67A0}"/>
              </a:ext>
            </a:extLst>
          </p:cNvPr>
          <p:cNvSpPr>
            <a:spLocks noGrp="1"/>
          </p:cNvSpPr>
          <p:nvPr>
            <p:ph idx="1"/>
          </p:nvPr>
        </p:nvSpPr>
        <p:spPr>
          <a:xfrm>
            <a:off x="838200" y="1638587"/>
            <a:ext cx="10515600" cy="4351338"/>
          </a:xfrm>
        </p:spPr>
        <p:txBody>
          <a:bodyPr/>
          <a:lstStyle>
            <a:lvl1pPr>
              <a:defRPr sz="3200">
                <a:latin typeface="Helvetica" panose="020B0604020202020204" pitchFamily="34" charset="0"/>
                <a:cs typeface="Helvetica" panose="020B0604020202020204" pitchFamily="34" charset="0"/>
              </a:defRPr>
            </a:lvl1pPr>
            <a:lvl2pPr>
              <a:defRPr sz="2800">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76DEF99-2E79-48C1-A729-9054FD99D708}"/>
              </a:ext>
            </a:extLst>
          </p:cNvPr>
          <p:cNvSpPr>
            <a:spLocks noGrp="1"/>
          </p:cNvSpPr>
          <p:nvPr>
            <p:ph type="dt" sz="half" idx="10"/>
          </p:nvPr>
        </p:nvSpPr>
        <p:spPr/>
        <p:txBody>
          <a:bodyPr/>
          <a:lstStyle/>
          <a:p>
            <a:fld id="{7C3110E7-960F-4AFC-80EB-0A96DAA7C38B}" type="datetime1">
              <a:rPr lang="en-US" smtClean="0"/>
              <a:t>01/03/2022</a:t>
            </a:fld>
            <a:endParaRPr lang="en-US"/>
          </a:p>
        </p:txBody>
      </p:sp>
      <p:sp>
        <p:nvSpPr>
          <p:cNvPr id="5" name="Footer Placeholder 4">
            <a:extLst>
              <a:ext uri="{FF2B5EF4-FFF2-40B4-BE49-F238E27FC236}">
                <a16:creationId xmlns:a16="http://schemas.microsoft.com/office/drawing/2014/main" id="{617EDD71-42E9-45DD-854C-BD3947FF380C}"/>
              </a:ext>
            </a:extLst>
          </p:cNvPr>
          <p:cNvSpPr>
            <a:spLocks noGrp="1"/>
          </p:cNvSpPr>
          <p:nvPr>
            <p:ph type="ftr" sz="quarter" idx="11"/>
          </p:nvPr>
        </p:nvSpPr>
        <p:spPr/>
        <p:txBody>
          <a:bodyPr/>
          <a:lstStyle/>
          <a:p>
            <a:r>
              <a:rPr lang="en-US"/>
              <a:t>Chapter 9 - Hypothesis Testing</a:t>
            </a:r>
          </a:p>
        </p:txBody>
      </p:sp>
      <p:sp>
        <p:nvSpPr>
          <p:cNvPr id="6" name="Slide Number Placeholder 5">
            <a:extLst>
              <a:ext uri="{FF2B5EF4-FFF2-40B4-BE49-F238E27FC236}">
                <a16:creationId xmlns:a16="http://schemas.microsoft.com/office/drawing/2014/main" id="{E8411424-96C1-4987-A881-A97DEF485757}"/>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25244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00F8-99F5-4261-92A3-59C05E6A09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23E80C-A60E-4D26-9D19-81A97B2CC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47F391-E730-4057-BCFD-AD11295ED5B1}"/>
              </a:ext>
            </a:extLst>
          </p:cNvPr>
          <p:cNvSpPr>
            <a:spLocks noGrp="1"/>
          </p:cNvSpPr>
          <p:nvPr>
            <p:ph type="dt" sz="half" idx="10"/>
          </p:nvPr>
        </p:nvSpPr>
        <p:spPr/>
        <p:txBody>
          <a:bodyPr/>
          <a:lstStyle/>
          <a:p>
            <a:fld id="{549E3EB7-FC1A-402F-A980-6FDB024E2913}" type="datetime1">
              <a:rPr lang="en-US" smtClean="0"/>
              <a:t>01/03/2022</a:t>
            </a:fld>
            <a:endParaRPr lang="en-US"/>
          </a:p>
        </p:txBody>
      </p:sp>
      <p:sp>
        <p:nvSpPr>
          <p:cNvPr id="5" name="Footer Placeholder 4">
            <a:extLst>
              <a:ext uri="{FF2B5EF4-FFF2-40B4-BE49-F238E27FC236}">
                <a16:creationId xmlns:a16="http://schemas.microsoft.com/office/drawing/2014/main" id="{4754A06A-440D-4BAE-A157-DB9C376E1EC9}"/>
              </a:ext>
            </a:extLst>
          </p:cNvPr>
          <p:cNvSpPr>
            <a:spLocks noGrp="1"/>
          </p:cNvSpPr>
          <p:nvPr>
            <p:ph type="ftr" sz="quarter" idx="11"/>
          </p:nvPr>
        </p:nvSpPr>
        <p:spPr/>
        <p:txBody>
          <a:bodyPr/>
          <a:lstStyle/>
          <a:p>
            <a:r>
              <a:rPr lang="en-US"/>
              <a:t>Chapter 9 - Hypothesis Testing</a:t>
            </a:r>
          </a:p>
        </p:txBody>
      </p:sp>
      <p:sp>
        <p:nvSpPr>
          <p:cNvPr id="6" name="Slide Number Placeholder 5">
            <a:extLst>
              <a:ext uri="{FF2B5EF4-FFF2-40B4-BE49-F238E27FC236}">
                <a16:creationId xmlns:a16="http://schemas.microsoft.com/office/drawing/2014/main" id="{C719EE55-E1A2-4183-883C-79BBFD903D36}"/>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245756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F7DB-EBB2-4F6B-B7A1-FFE8E2F599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2BDCE8-5CD9-4838-BB33-79F26BEB67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0B59F2-F381-4F8D-925D-90DE7A6FA6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36FD2D-F366-4AE4-95D3-E749AA70575F}"/>
              </a:ext>
            </a:extLst>
          </p:cNvPr>
          <p:cNvSpPr>
            <a:spLocks noGrp="1"/>
          </p:cNvSpPr>
          <p:nvPr>
            <p:ph type="dt" sz="half" idx="10"/>
          </p:nvPr>
        </p:nvSpPr>
        <p:spPr/>
        <p:txBody>
          <a:bodyPr/>
          <a:lstStyle/>
          <a:p>
            <a:fld id="{385560D0-C1CB-4B62-A73C-C0FCE2212B27}" type="datetime1">
              <a:rPr lang="en-US" smtClean="0"/>
              <a:t>01/03/2022</a:t>
            </a:fld>
            <a:endParaRPr lang="en-US"/>
          </a:p>
        </p:txBody>
      </p:sp>
      <p:sp>
        <p:nvSpPr>
          <p:cNvPr id="6" name="Footer Placeholder 5">
            <a:extLst>
              <a:ext uri="{FF2B5EF4-FFF2-40B4-BE49-F238E27FC236}">
                <a16:creationId xmlns:a16="http://schemas.microsoft.com/office/drawing/2014/main" id="{DA569C25-E68B-4A75-9C53-D276F075F40F}"/>
              </a:ext>
            </a:extLst>
          </p:cNvPr>
          <p:cNvSpPr>
            <a:spLocks noGrp="1"/>
          </p:cNvSpPr>
          <p:nvPr>
            <p:ph type="ftr" sz="quarter" idx="11"/>
          </p:nvPr>
        </p:nvSpPr>
        <p:spPr/>
        <p:txBody>
          <a:bodyPr/>
          <a:lstStyle/>
          <a:p>
            <a:r>
              <a:rPr lang="en-US"/>
              <a:t>Chapter 9 - Hypothesis Testing</a:t>
            </a:r>
          </a:p>
        </p:txBody>
      </p:sp>
      <p:sp>
        <p:nvSpPr>
          <p:cNvPr id="7" name="Slide Number Placeholder 6">
            <a:extLst>
              <a:ext uri="{FF2B5EF4-FFF2-40B4-BE49-F238E27FC236}">
                <a16:creationId xmlns:a16="http://schemas.microsoft.com/office/drawing/2014/main" id="{8D0E12F8-B235-46A4-8F07-7607E54127ED}"/>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310377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F0CD-7FE1-447A-87F7-0D98229FA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032223-F9C4-4311-A815-22B9820ADB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CA328B-9945-4FCB-83A2-4719C96251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8E8BC7-59A7-412E-AA42-10F28DF1B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3439BC-5D18-4CA0-B516-2A3F089E7B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8042EA-ED5B-4589-851F-62E254B0D671}"/>
              </a:ext>
            </a:extLst>
          </p:cNvPr>
          <p:cNvSpPr>
            <a:spLocks noGrp="1"/>
          </p:cNvSpPr>
          <p:nvPr>
            <p:ph type="dt" sz="half" idx="10"/>
          </p:nvPr>
        </p:nvSpPr>
        <p:spPr/>
        <p:txBody>
          <a:bodyPr/>
          <a:lstStyle/>
          <a:p>
            <a:fld id="{CD271206-4942-4345-A77D-793FF8F5B215}" type="datetime1">
              <a:rPr lang="en-US" smtClean="0"/>
              <a:t>01/03/2022</a:t>
            </a:fld>
            <a:endParaRPr lang="en-US"/>
          </a:p>
        </p:txBody>
      </p:sp>
      <p:sp>
        <p:nvSpPr>
          <p:cNvPr id="8" name="Footer Placeholder 7">
            <a:extLst>
              <a:ext uri="{FF2B5EF4-FFF2-40B4-BE49-F238E27FC236}">
                <a16:creationId xmlns:a16="http://schemas.microsoft.com/office/drawing/2014/main" id="{AC1FA2CE-1220-4DFB-B077-D05F735220D7}"/>
              </a:ext>
            </a:extLst>
          </p:cNvPr>
          <p:cNvSpPr>
            <a:spLocks noGrp="1"/>
          </p:cNvSpPr>
          <p:nvPr>
            <p:ph type="ftr" sz="quarter" idx="11"/>
          </p:nvPr>
        </p:nvSpPr>
        <p:spPr/>
        <p:txBody>
          <a:bodyPr/>
          <a:lstStyle/>
          <a:p>
            <a:r>
              <a:rPr lang="en-US"/>
              <a:t>Chapter 9 - Hypothesis Testing</a:t>
            </a:r>
          </a:p>
        </p:txBody>
      </p:sp>
      <p:sp>
        <p:nvSpPr>
          <p:cNvPr id="9" name="Slide Number Placeholder 8">
            <a:extLst>
              <a:ext uri="{FF2B5EF4-FFF2-40B4-BE49-F238E27FC236}">
                <a16:creationId xmlns:a16="http://schemas.microsoft.com/office/drawing/2014/main" id="{F97F98D3-CFBB-4D3A-9E2E-FF52BE573887}"/>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318000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2D0D-3C6F-4D93-8CBC-30386E0ABA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5F14F-C150-498C-9DC1-B15528947E60}"/>
              </a:ext>
            </a:extLst>
          </p:cNvPr>
          <p:cNvSpPr>
            <a:spLocks noGrp="1"/>
          </p:cNvSpPr>
          <p:nvPr>
            <p:ph type="dt" sz="half" idx="10"/>
          </p:nvPr>
        </p:nvSpPr>
        <p:spPr/>
        <p:txBody>
          <a:bodyPr/>
          <a:lstStyle/>
          <a:p>
            <a:fld id="{177F66C8-9149-412A-8B02-27A5DC440F89}" type="datetime1">
              <a:rPr lang="en-US" smtClean="0"/>
              <a:t>01/03/2022</a:t>
            </a:fld>
            <a:endParaRPr lang="en-US"/>
          </a:p>
        </p:txBody>
      </p:sp>
      <p:sp>
        <p:nvSpPr>
          <p:cNvPr id="4" name="Footer Placeholder 3">
            <a:extLst>
              <a:ext uri="{FF2B5EF4-FFF2-40B4-BE49-F238E27FC236}">
                <a16:creationId xmlns:a16="http://schemas.microsoft.com/office/drawing/2014/main" id="{AD648E5B-5206-4E17-80F9-DD77F8922D53}"/>
              </a:ext>
            </a:extLst>
          </p:cNvPr>
          <p:cNvSpPr>
            <a:spLocks noGrp="1"/>
          </p:cNvSpPr>
          <p:nvPr>
            <p:ph type="ftr" sz="quarter" idx="11"/>
          </p:nvPr>
        </p:nvSpPr>
        <p:spPr/>
        <p:txBody>
          <a:bodyPr/>
          <a:lstStyle/>
          <a:p>
            <a:r>
              <a:rPr lang="en-US"/>
              <a:t>Chapter 9 - Hypothesis Testing</a:t>
            </a:r>
          </a:p>
        </p:txBody>
      </p:sp>
      <p:sp>
        <p:nvSpPr>
          <p:cNvPr id="5" name="Slide Number Placeholder 4">
            <a:extLst>
              <a:ext uri="{FF2B5EF4-FFF2-40B4-BE49-F238E27FC236}">
                <a16:creationId xmlns:a16="http://schemas.microsoft.com/office/drawing/2014/main" id="{2C9BDC78-D21D-4537-A921-4FC74EED15C4}"/>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3784316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B9F006-BD7A-4E21-AD1D-534CB0279C23}"/>
              </a:ext>
            </a:extLst>
          </p:cNvPr>
          <p:cNvSpPr>
            <a:spLocks noGrp="1"/>
          </p:cNvSpPr>
          <p:nvPr>
            <p:ph type="dt" sz="half" idx="10"/>
          </p:nvPr>
        </p:nvSpPr>
        <p:spPr/>
        <p:txBody>
          <a:bodyPr/>
          <a:lstStyle/>
          <a:p>
            <a:fld id="{9587759E-C2CB-4D67-9497-FD48A793ECC1}" type="datetime1">
              <a:rPr lang="en-US" smtClean="0"/>
              <a:t>01/03/2022</a:t>
            </a:fld>
            <a:endParaRPr lang="en-US"/>
          </a:p>
        </p:txBody>
      </p:sp>
      <p:sp>
        <p:nvSpPr>
          <p:cNvPr id="3" name="Footer Placeholder 2">
            <a:extLst>
              <a:ext uri="{FF2B5EF4-FFF2-40B4-BE49-F238E27FC236}">
                <a16:creationId xmlns:a16="http://schemas.microsoft.com/office/drawing/2014/main" id="{51C155AD-EB0D-41C9-80EC-D2DBF64AC487}"/>
              </a:ext>
            </a:extLst>
          </p:cNvPr>
          <p:cNvSpPr>
            <a:spLocks noGrp="1"/>
          </p:cNvSpPr>
          <p:nvPr>
            <p:ph type="ftr" sz="quarter" idx="11"/>
          </p:nvPr>
        </p:nvSpPr>
        <p:spPr/>
        <p:txBody>
          <a:bodyPr/>
          <a:lstStyle/>
          <a:p>
            <a:r>
              <a:rPr lang="en-US"/>
              <a:t>Chapter 9 - Hypothesis Testing</a:t>
            </a:r>
          </a:p>
        </p:txBody>
      </p:sp>
      <p:sp>
        <p:nvSpPr>
          <p:cNvPr id="4" name="Slide Number Placeholder 3">
            <a:extLst>
              <a:ext uri="{FF2B5EF4-FFF2-40B4-BE49-F238E27FC236}">
                <a16:creationId xmlns:a16="http://schemas.microsoft.com/office/drawing/2014/main" id="{E2122E14-5D1E-4C00-8CC2-2FE1647339A1}"/>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57363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B2B2-1302-42A1-B0BB-1052F4DF1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250C9A-3F4E-45BE-8BBA-4E0BD30B8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35AFA3-A55A-4566-9283-602B9F4CA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A74E6-93A7-4816-BE92-959852E5EDAB}"/>
              </a:ext>
            </a:extLst>
          </p:cNvPr>
          <p:cNvSpPr>
            <a:spLocks noGrp="1"/>
          </p:cNvSpPr>
          <p:nvPr>
            <p:ph type="dt" sz="half" idx="10"/>
          </p:nvPr>
        </p:nvSpPr>
        <p:spPr/>
        <p:txBody>
          <a:bodyPr/>
          <a:lstStyle/>
          <a:p>
            <a:fld id="{CB002D9F-0CF9-4160-9C81-95F0643ACC0C}" type="datetime1">
              <a:rPr lang="en-US" smtClean="0"/>
              <a:t>01/03/2022</a:t>
            </a:fld>
            <a:endParaRPr lang="en-US"/>
          </a:p>
        </p:txBody>
      </p:sp>
      <p:sp>
        <p:nvSpPr>
          <p:cNvPr id="6" name="Footer Placeholder 5">
            <a:extLst>
              <a:ext uri="{FF2B5EF4-FFF2-40B4-BE49-F238E27FC236}">
                <a16:creationId xmlns:a16="http://schemas.microsoft.com/office/drawing/2014/main" id="{4391564A-26ED-42CE-BF31-00C601048221}"/>
              </a:ext>
            </a:extLst>
          </p:cNvPr>
          <p:cNvSpPr>
            <a:spLocks noGrp="1"/>
          </p:cNvSpPr>
          <p:nvPr>
            <p:ph type="ftr" sz="quarter" idx="11"/>
          </p:nvPr>
        </p:nvSpPr>
        <p:spPr/>
        <p:txBody>
          <a:bodyPr/>
          <a:lstStyle/>
          <a:p>
            <a:r>
              <a:rPr lang="en-US"/>
              <a:t>Chapter 9 - Hypothesis Testing</a:t>
            </a:r>
          </a:p>
        </p:txBody>
      </p:sp>
      <p:sp>
        <p:nvSpPr>
          <p:cNvPr id="7" name="Slide Number Placeholder 6">
            <a:extLst>
              <a:ext uri="{FF2B5EF4-FFF2-40B4-BE49-F238E27FC236}">
                <a16:creationId xmlns:a16="http://schemas.microsoft.com/office/drawing/2014/main" id="{3A2B5D69-8F97-4650-BCD3-B8AA3D466716}"/>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426814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B52B-080A-4BFE-8D2C-FFD76930D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3284DC-BC23-457C-962D-E0C8F449B9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C038D6-CF10-4E73-9D11-6A8186FFB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4D993-EEC4-4DF4-8F97-1CAC01CF6FF7}"/>
              </a:ext>
            </a:extLst>
          </p:cNvPr>
          <p:cNvSpPr>
            <a:spLocks noGrp="1"/>
          </p:cNvSpPr>
          <p:nvPr>
            <p:ph type="dt" sz="half" idx="10"/>
          </p:nvPr>
        </p:nvSpPr>
        <p:spPr/>
        <p:txBody>
          <a:bodyPr/>
          <a:lstStyle/>
          <a:p>
            <a:fld id="{5C2830D1-2E5A-470E-A1ED-EE5CFB450AC2}" type="datetime1">
              <a:rPr lang="en-US" smtClean="0"/>
              <a:t>01/03/2022</a:t>
            </a:fld>
            <a:endParaRPr lang="en-US"/>
          </a:p>
        </p:txBody>
      </p:sp>
      <p:sp>
        <p:nvSpPr>
          <p:cNvPr id="6" name="Footer Placeholder 5">
            <a:extLst>
              <a:ext uri="{FF2B5EF4-FFF2-40B4-BE49-F238E27FC236}">
                <a16:creationId xmlns:a16="http://schemas.microsoft.com/office/drawing/2014/main" id="{54A9CE0E-8480-4BB1-89E9-C6284B1D647F}"/>
              </a:ext>
            </a:extLst>
          </p:cNvPr>
          <p:cNvSpPr>
            <a:spLocks noGrp="1"/>
          </p:cNvSpPr>
          <p:nvPr>
            <p:ph type="ftr" sz="quarter" idx="11"/>
          </p:nvPr>
        </p:nvSpPr>
        <p:spPr/>
        <p:txBody>
          <a:bodyPr/>
          <a:lstStyle/>
          <a:p>
            <a:r>
              <a:rPr lang="en-US"/>
              <a:t>Chapter 9 - Hypothesis Testing</a:t>
            </a:r>
          </a:p>
        </p:txBody>
      </p:sp>
      <p:sp>
        <p:nvSpPr>
          <p:cNvPr id="7" name="Slide Number Placeholder 6">
            <a:extLst>
              <a:ext uri="{FF2B5EF4-FFF2-40B4-BE49-F238E27FC236}">
                <a16:creationId xmlns:a16="http://schemas.microsoft.com/office/drawing/2014/main" id="{A1D164F3-3A65-4440-820F-C23371CAD85F}"/>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179133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1DBF7-C56E-42B4-9963-608F674A21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BB4B3B-1466-4976-AC31-C89A5A314A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5F567-B47B-4B8D-A8FA-0D0EE825CF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8673B-EC51-4636-AABF-38D44D533023}" type="datetime1">
              <a:rPr lang="en-US" smtClean="0"/>
              <a:t>01/03/2022</a:t>
            </a:fld>
            <a:endParaRPr lang="en-US"/>
          </a:p>
        </p:txBody>
      </p:sp>
      <p:sp>
        <p:nvSpPr>
          <p:cNvPr id="5" name="Footer Placeholder 4">
            <a:extLst>
              <a:ext uri="{FF2B5EF4-FFF2-40B4-BE49-F238E27FC236}">
                <a16:creationId xmlns:a16="http://schemas.microsoft.com/office/drawing/2014/main" id="{ECD1E482-4567-4A16-887D-94D3A8F7E6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9 - Hypothesis Testing</a:t>
            </a:r>
          </a:p>
        </p:txBody>
      </p:sp>
      <p:sp>
        <p:nvSpPr>
          <p:cNvPr id="6" name="Slide Number Placeholder 5">
            <a:extLst>
              <a:ext uri="{FF2B5EF4-FFF2-40B4-BE49-F238E27FC236}">
                <a16:creationId xmlns:a16="http://schemas.microsoft.com/office/drawing/2014/main" id="{F6C7FF3B-7FF5-4859-874F-82DFD79E57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AF447-3069-4EB9-BD71-9A8D90286074}" type="slidenum">
              <a:rPr lang="en-US" smtClean="0"/>
              <a:t>‹#›</a:t>
            </a:fld>
            <a:endParaRPr lang="en-US"/>
          </a:p>
        </p:txBody>
      </p:sp>
    </p:spTree>
    <p:extLst>
      <p:ext uri="{BB962C8B-B14F-4D97-AF65-F5344CB8AC3E}">
        <p14:creationId xmlns:p14="http://schemas.microsoft.com/office/powerpoint/2010/main" val="3713108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4.e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8.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9.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0.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5.wmf"/><Relationship Id="rId4"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60C-D230-4F3E-B882-038D0E2EE62E}"/>
              </a:ext>
            </a:extLst>
          </p:cNvPr>
          <p:cNvSpPr>
            <a:spLocks noGrp="1"/>
          </p:cNvSpPr>
          <p:nvPr>
            <p:ph type="ctrTitle"/>
          </p:nvPr>
        </p:nvSpPr>
        <p:spPr>
          <a:xfrm>
            <a:off x="1732059" y="1762850"/>
            <a:ext cx="9144000" cy="2387600"/>
          </a:xfrm>
        </p:spPr>
        <p:txBody>
          <a:bodyPr>
            <a:normAutofit/>
          </a:bodyPr>
          <a:lstStyle/>
          <a:p>
            <a:r>
              <a:rPr lang="en-US" dirty="0">
                <a:solidFill>
                  <a:schemeClr val="tx1"/>
                </a:solidFill>
                <a:latin typeface="Bahnschrift Condensed" panose="020B0502040204020203" pitchFamily="34" charset="0"/>
              </a:rPr>
              <a:t>Tests of Hypotheses  </a:t>
            </a:r>
            <a:br>
              <a:rPr lang="en-US" dirty="0">
                <a:solidFill>
                  <a:schemeClr val="tx1"/>
                </a:solidFill>
                <a:latin typeface="Bahnschrift Condensed" panose="020B0502040204020203" pitchFamily="34" charset="0"/>
              </a:rPr>
            </a:br>
            <a:r>
              <a:rPr lang="en-US" dirty="0">
                <a:solidFill>
                  <a:schemeClr val="tx1"/>
                </a:solidFill>
                <a:latin typeface="Bahnschrift Condensed" panose="020B0502040204020203" pitchFamily="34" charset="0"/>
              </a:rPr>
              <a:t>for a Single Sample</a:t>
            </a:r>
          </a:p>
        </p:txBody>
      </p:sp>
      <p:sp>
        <p:nvSpPr>
          <p:cNvPr id="3" name="Date Placeholder 2"/>
          <p:cNvSpPr>
            <a:spLocks noGrp="1"/>
          </p:cNvSpPr>
          <p:nvPr>
            <p:ph type="dt" sz="half" idx="10"/>
          </p:nvPr>
        </p:nvSpPr>
        <p:spPr/>
        <p:txBody>
          <a:bodyPr/>
          <a:lstStyle/>
          <a:p>
            <a:fld id="{4EAA22DD-788E-4BFC-93EF-5063447A64C8}" type="datetime1">
              <a:rPr lang="en-US" smtClean="0"/>
              <a:t>01/03/2022</a:t>
            </a:fld>
            <a:endParaRPr lang="en-US"/>
          </a:p>
        </p:txBody>
      </p:sp>
      <p:sp>
        <p:nvSpPr>
          <p:cNvPr id="4" name="Footer Placeholder 3"/>
          <p:cNvSpPr>
            <a:spLocks noGrp="1"/>
          </p:cNvSpPr>
          <p:nvPr>
            <p:ph type="ftr" sz="quarter" idx="11"/>
          </p:nvPr>
        </p:nvSpPr>
        <p:spPr/>
        <p:txBody>
          <a:bodyPr/>
          <a:lstStyle/>
          <a:p>
            <a:r>
              <a:rPr lang="en-US"/>
              <a:t>Chapter 9 - Hypothesis Testing</a:t>
            </a:r>
          </a:p>
        </p:txBody>
      </p:sp>
      <p:sp>
        <p:nvSpPr>
          <p:cNvPr id="5" name="Slide Number Placeholder 4"/>
          <p:cNvSpPr>
            <a:spLocks noGrp="1"/>
          </p:cNvSpPr>
          <p:nvPr>
            <p:ph type="sldNum" sz="quarter" idx="12"/>
          </p:nvPr>
        </p:nvSpPr>
        <p:spPr/>
        <p:txBody>
          <a:bodyPr/>
          <a:lstStyle/>
          <a:p>
            <a:fld id="{05CAF447-3069-4EB9-BD71-9A8D90286074}" type="slidenum">
              <a:rPr lang="en-US" smtClean="0"/>
              <a:t>1</a:t>
            </a:fld>
            <a:endParaRPr lang="en-US"/>
          </a:p>
        </p:txBody>
      </p:sp>
    </p:spTree>
    <p:extLst>
      <p:ext uri="{BB962C8B-B14F-4D97-AF65-F5344CB8AC3E}">
        <p14:creationId xmlns:p14="http://schemas.microsoft.com/office/powerpoint/2010/main" val="419131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488F-A370-4DB5-BA61-583EE3A82325}"/>
              </a:ext>
            </a:extLst>
          </p:cNvPr>
          <p:cNvSpPr>
            <a:spLocks noGrp="1"/>
          </p:cNvSpPr>
          <p:nvPr>
            <p:ph type="title"/>
          </p:nvPr>
        </p:nvSpPr>
        <p:spPr/>
        <p:txBody>
          <a:bodyPr/>
          <a:lstStyle/>
          <a:p>
            <a:endParaRPr lang="en-US"/>
          </a:p>
        </p:txBody>
      </p:sp>
      <p:grpSp>
        <p:nvGrpSpPr>
          <p:cNvPr id="4" name="Group 3">
            <a:extLst>
              <a:ext uri="{FF2B5EF4-FFF2-40B4-BE49-F238E27FC236}">
                <a16:creationId xmlns:a16="http://schemas.microsoft.com/office/drawing/2014/main" id="{2A2F7A0B-E8BC-4AAC-981B-D853DC577F70}"/>
              </a:ext>
            </a:extLst>
          </p:cNvPr>
          <p:cNvGrpSpPr/>
          <p:nvPr/>
        </p:nvGrpSpPr>
        <p:grpSpPr>
          <a:xfrm>
            <a:off x="2246295" y="1932394"/>
            <a:ext cx="3618087" cy="2511948"/>
            <a:chOff x="8001000" y="4060361"/>
            <a:chExt cx="3618087" cy="2511948"/>
          </a:xfrm>
        </p:grpSpPr>
        <p:pic>
          <p:nvPicPr>
            <p:cNvPr id="5" name="Picture 4">
              <a:extLst>
                <a:ext uri="{FF2B5EF4-FFF2-40B4-BE49-F238E27FC236}">
                  <a16:creationId xmlns:a16="http://schemas.microsoft.com/office/drawing/2014/main" id="{9776816F-5F49-42AD-AA63-1C836920E23A}"/>
                </a:ext>
              </a:extLst>
            </p:cNvPr>
            <p:cNvPicPr>
              <a:picLocks noChangeAspect="1"/>
            </p:cNvPicPr>
            <p:nvPr/>
          </p:nvPicPr>
          <p:blipFill>
            <a:blip r:embed="rId2"/>
            <a:stretch>
              <a:fillRect/>
            </a:stretch>
          </p:blipFill>
          <p:spPr>
            <a:xfrm>
              <a:off x="8098186" y="4497586"/>
              <a:ext cx="2416459" cy="1621959"/>
            </a:xfrm>
            <a:prstGeom prst="rect">
              <a:avLst/>
            </a:prstGeom>
          </p:spPr>
        </p:pic>
        <p:cxnSp>
          <p:nvCxnSpPr>
            <p:cNvPr id="6" name="Straight Arrow Connector 5">
              <a:extLst>
                <a:ext uri="{FF2B5EF4-FFF2-40B4-BE49-F238E27FC236}">
                  <a16:creationId xmlns:a16="http://schemas.microsoft.com/office/drawing/2014/main" id="{8ACF28BF-86A5-464F-B546-F5B1B0ECDB93}"/>
                </a:ext>
              </a:extLst>
            </p:cNvPr>
            <p:cNvCxnSpPr/>
            <p:nvPr/>
          </p:nvCxnSpPr>
          <p:spPr>
            <a:xfrm>
              <a:off x="8001000" y="6097967"/>
              <a:ext cx="2590848" cy="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21CFE63E-0E02-487E-81C4-F002C5C71A3C}"/>
                </a:ext>
              </a:extLst>
            </p:cNvPr>
            <p:cNvSpPr txBox="1"/>
            <p:nvPr/>
          </p:nvSpPr>
          <p:spPr>
            <a:xfrm>
              <a:off x="9592062" y="5665451"/>
              <a:ext cx="298427" cy="492443"/>
            </a:xfrm>
            <a:prstGeom prst="rect">
              <a:avLst/>
            </a:prstGeom>
            <a:noFill/>
          </p:spPr>
          <p:txBody>
            <a:bodyPr wrap="square" rtlCol="0">
              <a:spAutoFit/>
            </a:bodyPr>
            <a:lstStyle/>
            <a:p>
              <a:r>
                <a:rPr lang="en-US" sz="2600" dirty="0"/>
                <a:t>|</a:t>
              </a:r>
            </a:p>
          </p:txBody>
        </p:sp>
        <p:sp>
          <p:nvSpPr>
            <p:cNvPr id="8" name="TextBox 7">
              <a:extLst>
                <a:ext uri="{FF2B5EF4-FFF2-40B4-BE49-F238E27FC236}">
                  <a16:creationId xmlns:a16="http://schemas.microsoft.com/office/drawing/2014/main" id="{8C388B38-936E-4278-9DF4-5B9EB8B0DC47}"/>
                </a:ext>
              </a:extLst>
            </p:cNvPr>
            <p:cNvSpPr txBox="1"/>
            <p:nvPr/>
          </p:nvSpPr>
          <p:spPr>
            <a:xfrm>
              <a:off x="9439179" y="6109069"/>
              <a:ext cx="476977" cy="232415"/>
            </a:xfrm>
            <a:prstGeom prst="rect">
              <a:avLst/>
            </a:prstGeom>
            <a:noFill/>
          </p:spPr>
          <p:txBody>
            <a:bodyPr wrap="none" rtlCol="0">
              <a:spAutoFit/>
            </a:bodyPr>
            <a:lstStyle/>
            <a:p>
              <a:pPr algn="ctr"/>
              <a:r>
                <a:rPr lang="en-US" dirty="0"/>
                <a:t>1.645</a:t>
              </a:r>
            </a:p>
          </p:txBody>
        </p:sp>
        <p:sp>
          <p:nvSpPr>
            <p:cNvPr id="9" name="TextBox 8">
              <a:extLst>
                <a:ext uri="{FF2B5EF4-FFF2-40B4-BE49-F238E27FC236}">
                  <a16:creationId xmlns:a16="http://schemas.microsoft.com/office/drawing/2014/main" id="{EA210322-A7F9-4AD1-A838-087FA7A367DE}"/>
                </a:ext>
              </a:extLst>
            </p:cNvPr>
            <p:cNvSpPr txBox="1"/>
            <p:nvPr/>
          </p:nvSpPr>
          <p:spPr>
            <a:xfrm>
              <a:off x="9771730" y="5900546"/>
              <a:ext cx="181878" cy="232415"/>
            </a:xfrm>
            <a:prstGeom prst="rect">
              <a:avLst/>
            </a:prstGeom>
            <a:noFill/>
          </p:spPr>
          <p:txBody>
            <a:bodyPr wrap="none" rtlCol="0">
              <a:spAutoFit/>
            </a:bodyPr>
            <a:lstStyle/>
            <a:p>
              <a:r>
                <a:rPr lang="en-US" dirty="0">
                  <a:solidFill>
                    <a:srgbClr val="CC0000"/>
                  </a:solidFill>
                  <a:sym typeface="Symbol" panose="05050102010706020507" pitchFamily="18" charset="2"/>
                </a:rPr>
                <a:t></a:t>
              </a:r>
              <a:endParaRPr lang="en-US" dirty="0">
                <a:solidFill>
                  <a:srgbClr val="CC0000"/>
                </a:solidFill>
              </a:endParaRPr>
            </a:p>
          </p:txBody>
        </p:sp>
        <p:cxnSp>
          <p:nvCxnSpPr>
            <p:cNvPr id="10" name="Straight Arrow Connector 9">
              <a:extLst>
                <a:ext uri="{FF2B5EF4-FFF2-40B4-BE49-F238E27FC236}">
                  <a16:creationId xmlns:a16="http://schemas.microsoft.com/office/drawing/2014/main" id="{6D8826C5-CF40-489E-B534-4C2761BD28A5}"/>
                </a:ext>
              </a:extLst>
            </p:cNvPr>
            <p:cNvCxnSpPr>
              <a:cxnSpLocks/>
            </p:cNvCxnSpPr>
            <p:nvPr/>
          </p:nvCxnSpPr>
          <p:spPr>
            <a:xfrm flipH="1" flipV="1">
              <a:off x="9974075" y="6134084"/>
              <a:ext cx="228549" cy="101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65DE373-B9A7-4DED-8D32-1C0C01F6020E}"/>
                </a:ext>
              </a:extLst>
            </p:cNvPr>
            <p:cNvSpPr txBox="1"/>
            <p:nvPr/>
          </p:nvSpPr>
          <p:spPr>
            <a:xfrm>
              <a:off x="10162200" y="6202977"/>
              <a:ext cx="947695" cy="369332"/>
            </a:xfrm>
            <a:prstGeom prst="rect">
              <a:avLst/>
            </a:prstGeom>
            <a:noFill/>
          </p:spPr>
          <p:txBody>
            <a:bodyPr wrap="none" rtlCol="0">
              <a:spAutoFit/>
            </a:bodyPr>
            <a:lstStyle/>
            <a:p>
              <a:r>
                <a:rPr lang="en-US"/>
                <a:t>z</a:t>
              </a:r>
              <a:r>
                <a:rPr lang="en-US" baseline="-25000"/>
                <a:t>0 </a:t>
              </a:r>
              <a:r>
                <a:rPr lang="en-US" dirty="0"/>
                <a:t>= 2.5</a:t>
              </a:r>
              <a:endParaRPr lang="en-US" baseline="-25000" dirty="0"/>
            </a:p>
          </p:txBody>
        </p:sp>
        <p:sp>
          <p:nvSpPr>
            <p:cNvPr id="12" name="TextBox 11">
              <a:extLst>
                <a:ext uri="{FF2B5EF4-FFF2-40B4-BE49-F238E27FC236}">
                  <a16:creationId xmlns:a16="http://schemas.microsoft.com/office/drawing/2014/main" id="{BD45593B-4C67-464C-ACCD-6DE7E9BF3747}"/>
                </a:ext>
              </a:extLst>
            </p:cNvPr>
            <p:cNvSpPr txBox="1"/>
            <p:nvPr/>
          </p:nvSpPr>
          <p:spPr>
            <a:xfrm>
              <a:off x="9564609" y="4060361"/>
              <a:ext cx="2054478" cy="769441"/>
            </a:xfrm>
            <a:prstGeom prst="rect">
              <a:avLst/>
            </a:prstGeom>
            <a:noFill/>
          </p:spPr>
          <p:txBody>
            <a:bodyPr wrap="square" rtlCol="0">
              <a:spAutoFit/>
            </a:bodyPr>
            <a:lstStyle/>
            <a:p>
              <a:pPr marL="0" indent="0">
                <a:buNone/>
              </a:pPr>
              <a:r>
                <a:rPr lang="en-US" sz="2200" dirty="0">
                  <a:solidFill>
                    <a:srgbClr val="0033CC"/>
                  </a:solidFill>
                </a:rPr>
                <a:t>H</a:t>
              </a:r>
              <a:r>
                <a:rPr lang="en-US" sz="2200" baseline="-25000" dirty="0">
                  <a:solidFill>
                    <a:srgbClr val="0033CC"/>
                  </a:solidFill>
                </a:rPr>
                <a:t>0</a:t>
              </a:r>
              <a:r>
                <a:rPr lang="en-US" sz="2200" dirty="0"/>
                <a:t>: </a:t>
              </a:r>
              <a:r>
                <a:rPr lang="en-US" sz="2200" dirty="0">
                  <a:sym typeface="Symbol" panose="05050102010706020507" pitchFamily="18" charset="2"/>
                </a:rPr>
                <a:t> = 5000 </a:t>
              </a:r>
            </a:p>
            <a:p>
              <a:pPr marL="0" indent="0">
                <a:buNone/>
              </a:pPr>
              <a:r>
                <a:rPr lang="en-US" sz="2200" dirty="0">
                  <a:solidFill>
                    <a:srgbClr val="0033CC"/>
                  </a:solidFill>
                </a:rPr>
                <a:t>H</a:t>
              </a:r>
              <a:r>
                <a:rPr lang="en-US" sz="2200" baseline="-25000" dirty="0">
                  <a:solidFill>
                    <a:srgbClr val="0033CC"/>
                  </a:solidFill>
                </a:rPr>
                <a:t>1</a:t>
              </a:r>
              <a:r>
                <a:rPr lang="en-US" sz="2200" dirty="0"/>
                <a:t>: </a:t>
              </a:r>
              <a:r>
                <a:rPr lang="en-US" sz="2200" dirty="0">
                  <a:sym typeface="Symbol" panose="05050102010706020507" pitchFamily="18" charset="2"/>
                </a:rPr>
                <a:t> &gt; 5000</a:t>
              </a:r>
              <a:endParaRPr lang="en-US" sz="2200" dirty="0"/>
            </a:p>
          </p:txBody>
        </p:sp>
        <p:cxnSp>
          <p:nvCxnSpPr>
            <p:cNvPr id="13" name="Connector: Curved 12">
              <a:extLst>
                <a:ext uri="{FF2B5EF4-FFF2-40B4-BE49-F238E27FC236}">
                  <a16:creationId xmlns:a16="http://schemas.microsoft.com/office/drawing/2014/main" id="{F2FF6746-D0F7-44D3-B797-FD8D9C4DFF78}"/>
                </a:ext>
              </a:extLst>
            </p:cNvPr>
            <p:cNvCxnSpPr>
              <a:cxnSpLocks/>
            </p:cNvCxnSpPr>
            <p:nvPr/>
          </p:nvCxnSpPr>
          <p:spPr>
            <a:xfrm rot="10800000" flipV="1">
              <a:off x="9823607" y="5707992"/>
              <a:ext cx="379019" cy="3217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E8EF892-E388-4B67-BD00-76F78F1302C7}"/>
                </a:ext>
              </a:extLst>
            </p:cNvPr>
            <p:cNvSpPr txBox="1"/>
            <p:nvPr/>
          </p:nvSpPr>
          <p:spPr>
            <a:xfrm>
              <a:off x="9939442" y="5309115"/>
              <a:ext cx="1414358" cy="646331"/>
            </a:xfrm>
            <a:prstGeom prst="rect">
              <a:avLst/>
            </a:prstGeom>
            <a:noFill/>
          </p:spPr>
          <p:txBody>
            <a:bodyPr wrap="square" rtlCol="0">
              <a:spAutoFit/>
            </a:bodyPr>
            <a:lstStyle/>
            <a:p>
              <a:pPr algn="ctr"/>
              <a:r>
                <a:rPr lang="en-US" dirty="0">
                  <a:sym typeface="Symbol" panose="05050102010706020507" pitchFamily="18" charset="2"/>
                </a:rPr>
                <a:t>Area = </a:t>
              </a:r>
            </a:p>
            <a:p>
              <a:pPr algn="ctr"/>
              <a:r>
                <a:rPr lang="en-US" dirty="0">
                  <a:sym typeface="Symbol" panose="05050102010706020507" pitchFamily="18" charset="2"/>
                </a:rPr>
                <a:t> = 0.05</a:t>
              </a:r>
              <a:endParaRPr lang="en-US" dirty="0"/>
            </a:p>
          </p:txBody>
        </p:sp>
        <p:sp>
          <p:nvSpPr>
            <p:cNvPr id="15" name="TextBox 14">
              <a:extLst>
                <a:ext uri="{FF2B5EF4-FFF2-40B4-BE49-F238E27FC236}">
                  <a16:creationId xmlns:a16="http://schemas.microsoft.com/office/drawing/2014/main" id="{C7A62D71-76FF-4D92-BC9B-5F2D3A8A26F4}"/>
                </a:ext>
              </a:extLst>
            </p:cNvPr>
            <p:cNvSpPr txBox="1"/>
            <p:nvPr/>
          </p:nvSpPr>
          <p:spPr>
            <a:xfrm>
              <a:off x="9154527" y="5899688"/>
              <a:ext cx="312906" cy="646331"/>
            </a:xfrm>
            <a:prstGeom prst="rect">
              <a:avLst/>
            </a:prstGeom>
            <a:noFill/>
          </p:spPr>
          <p:txBody>
            <a:bodyPr wrap="none" rtlCol="0">
              <a:spAutoFit/>
            </a:bodyPr>
            <a:lstStyle/>
            <a:p>
              <a:r>
                <a:rPr lang="en-US" dirty="0"/>
                <a:t>|</a:t>
              </a:r>
            </a:p>
            <a:p>
              <a:r>
                <a:rPr lang="en-US" dirty="0"/>
                <a:t>0</a:t>
              </a:r>
            </a:p>
          </p:txBody>
        </p:sp>
      </p:grpSp>
      <p:sp>
        <p:nvSpPr>
          <p:cNvPr id="3" name="Date Placeholder 2"/>
          <p:cNvSpPr>
            <a:spLocks noGrp="1"/>
          </p:cNvSpPr>
          <p:nvPr>
            <p:ph type="dt" sz="half" idx="10"/>
          </p:nvPr>
        </p:nvSpPr>
        <p:spPr/>
        <p:txBody>
          <a:bodyPr/>
          <a:lstStyle/>
          <a:p>
            <a:fld id="{F145BB4F-227D-4E76-B418-EE08DE3067FF}" type="datetime1">
              <a:rPr lang="en-US" smtClean="0"/>
              <a:t>01/03/2022</a:t>
            </a:fld>
            <a:endParaRPr lang="en-US"/>
          </a:p>
        </p:txBody>
      </p:sp>
      <p:sp>
        <p:nvSpPr>
          <p:cNvPr id="16" name="Footer Placeholder 15"/>
          <p:cNvSpPr>
            <a:spLocks noGrp="1"/>
          </p:cNvSpPr>
          <p:nvPr>
            <p:ph type="ftr" sz="quarter" idx="11"/>
          </p:nvPr>
        </p:nvSpPr>
        <p:spPr/>
        <p:txBody>
          <a:bodyPr/>
          <a:lstStyle/>
          <a:p>
            <a:r>
              <a:rPr lang="en-US"/>
              <a:t>Chapter 9 - Hypothesis Testing</a:t>
            </a:r>
          </a:p>
        </p:txBody>
      </p:sp>
      <p:sp>
        <p:nvSpPr>
          <p:cNvPr id="17" name="Slide Number Placeholder 16"/>
          <p:cNvSpPr>
            <a:spLocks noGrp="1"/>
          </p:cNvSpPr>
          <p:nvPr>
            <p:ph type="sldNum" sz="quarter" idx="12"/>
          </p:nvPr>
        </p:nvSpPr>
        <p:spPr/>
        <p:txBody>
          <a:bodyPr/>
          <a:lstStyle/>
          <a:p>
            <a:fld id="{05CAF447-3069-4EB9-BD71-9A8D90286074}" type="slidenum">
              <a:rPr lang="en-US" smtClean="0"/>
              <a:t>10</a:t>
            </a:fld>
            <a:endParaRPr lang="en-US"/>
          </a:p>
        </p:txBody>
      </p:sp>
    </p:spTree>
    <p:extLst>
      <p:ext uri="{BB962C8B-B14F-4D97-AF65-F5344CB8AC3E}">
        <p14:creationId xmlns:p14="http://schemas.microsoft.com/office/powerpoint/2010/main" val="589444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5107-6565-4C20-8EC2-34BBB7140738}"/>
              </a:ext>
            </a:extLst>
          </p:cNvPr>
          <p:cNvSpPr>
            <a:spLocks noGrp="1"/>
          </p:cNvSpPr>
          <p:nvPr>
            <p:ph type="title"/>
          </p:nvPr>
        </p:nvSpPr>
        <p:spPr/>
        <p:txBody>
          <a:bodyPr/>
          <a:lstStyle/>
          <a:p>
            <a:r>
              <a:rPr lang="en-US" dirty="0"/>
              <a:t>Computing P-value</a:t>
            </a:r>
          </a:p>
        </p:txBody>
      </p:sp>
      <p:pic>
        <p:nvPicPr>
          <p:cNvPr id="24" name="Picture 23">
            <a:extLst>
              <a:ext uri="{FF2B5EF4-FFF2-40B4-BE49-F238E27FC236}">
                <a16:creationId xmlns:a16="http://schemas.microsoft.com/office/drawing/2014/main" id="{2F515049-F8D1-4B2E-A533-5BC940882C0B}"/>
              </a:ext>
            </a:extLst>
          </p:cNvPr>
          <p:cNvPicPr>
            <a:picLocks noChangeAspect="1"/>
          </p:cNvPicPr>
          <p:nvPr/>
        </p:nvPicPr>
        <p:blipFill>
          <a:blip r:embed="rId2"/>
          <a:stretch>
            <a:fillRect/>
          </a:stretch>
        </p:blipFill>
        <p:spPr>
          <a:xfrm>
            <a:off x="2183982" y="2009775"/>
            <a:ext cx="5838825" cy="2838450"/>
          </a:xfrm>
          <a:prstGeom prst="rect">
            <a:avLst/>
          </a:prstGeom>
        </p:spPr>
      </p:pic>
      <p:sp>
        <p:nvSpPr>
          <p:cNvPr id="25" name="TextBox 24">
            <a:extLst>
              <a:ext uri="{FF2B5EF4-FFF2-40B4-BE49-F238E27FC236}">
                <a16:creationId xmlns:a16="http://schemas.microsoft.com/office/drawing/2014/main" id="{95AF142F-38A6-4F48-B07C-47EF0C5052E4}"/>
              </a:ext>
            </a:extLst>
          </p:cNvPr>
          <p:cNvSpPr txBox="1"/>
          <p:nvPr/>
        </p:nvSpPr>
        <p:spPr>
          <a:xfrm>
            <a:off x="3899435" y="4674989"/>
            <a:ext cx="461986" cy="369332"/>
          </a:xfrm>
          <a:prstGeom prst="rect">
            <a:avLst/>
          </a:prstGeom>
          <a:noFill/>
        </p:spPr>
        <p:txBody>
          <a:bodyPr wrap="none" rtlCol="0">
            <a:spAutoFit/>
          </a:bodyPr>
          <a:lstStyle/>
          <a:p>
            <a:r>
              <a:rPr lang="en-US"/>
              <a:t>-z</a:t>
            </a:r>
            <a:r>
              <a:rPr lang="en-US" baseline="-25000"/>
              <a:t>0</a:t>
            </a:r>
            <a:endParaRPr lang="en-US" baseline="-25000" dirty="0"/>
          </a:p>
        </p:txBody>
      </p:sp>
      <p:sp>
        <p:nvSpPr>
          <p:cNvPr id="26" name="TextBox 25">
            <a:extLst>
              <a:ext uri="{FF2B5EF4-FFF2-40B4-BE49-F238E27FC236}">
                <a16:creationId xmlns:a16="http://schemas.microsoft.com/office/drawing/2014/main" id="{080FB744-85DE-4D5E-B05B-B6B8CFF784D9}"/>
              </a:ext>
            </a:extLst>
          </p:cNvPr>
          <p:cNvSpPr txBox="1"/>
          <p:nvPr/>
        </p:nvSpPr>
        <p:spPr>
          <a:xfrm>
            <a:off x="4956679" y="4686419"/>
            <a:ext cx="1218603" cy="369332"/>
          </a:xfrm>
          <a:prstGeom prst="rect">
            <a:avLst/>
          </a:prstGeom>
          <a:noFill/>
        </p:spPr>
        <p:txBody>
          <a:bodyPr wrap="none" rtlCol="0">
            <a:spAutoFit/>
          </a:bodyPr>
          <a:lstStyle/>
          <a:p>
            <a:r>
              <a:rPr lang="en-US"/>
              <a:t>0           z</a:t>
            </a:r>
            <a:r>
              <a:rPr lang="en-US" baseline="-25000"/>
              <a:t>0</a:t>
            </a:r>
            <a:endParaRPr lang="en-US" baseline="-25000" dirty="0"/>
          </a:p>
        </p:txBody>
      </p:sp>
      <p:sp>
        <p:nvSpPr>
          <p:cNvPr id="27" name="TextBox 26">
            <a:extLst>
              <a:ext uri="{FF2B5EF4-FFF2-40B4-BE49-F238E27FC236}">
                <a16:creationId xmlns:a16="http://schemas.microsoft.com/office/drawing/2014/main" id="{A6D81906-7895-4504-8AC0-A7BCC83C503F}"/>
              </a:ext>
            </a:extLst>
          </p:cNvPr>
          <p:cNvSpPr txBox="1"/>
          <p:nvPr/>
        </p:nvSpPr>
        <p:spPr>
          <a:xfrm>
            <a:off x="4992835" y="4443710"/>
            <a:ext cx="243978" cy="369332"/>
          </a:xfrm>
          <a:prstGeom prst="rect">
            <a:avLst/>
          </a:prstGeom>
          <a:noFill/>
        </p:spPr>
        <p:txBody>
          <a:bodyPr wrap="none" rtlCol="0">
            <a:spAutoFit/>
          </a:bodyPr>
          <a:lstStyle/>
          <a:p>
            <a:r>
              <a:rPr lang="en-US" dirty="0"/>
              <a:t>|</a:t>
            </a:r>
          </a:p>
        </p:txBody>
      </p:sp>
      <p:cxnSp>
        <p:nvCxnSpPr>
          <p:cNvPr id="29" name="Connector: Curved 28">
            <a:extLst>
              <a:ext uri="{FF2B5EF4-FFF2-40B4-BE49-F238E27FC236}">
                <a16:creationId xmlns:a16="http://schemas.microsoft.com/office/drawing/2014/main" id="{85EE4018-F874-4888-A56E-63C66130D463}"/>
              </a:ext>
            </a:extLst>
          </p:cNvPr>
          <p:cNvCxnSpPr>
            <a:cxnSpLocks/>
          </p:cNvCxnSpPr>
          <p:nvPr/>
        </p:nvCxnSpPr>
        <p:spPr>
          <a:xfrm rot="5400000">
            <a:off x="6105587" y="4068923"/>
            <a:ext cx="582608" cy="468629"/>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040308D-E683-46B6-88A4-4AE8827F47BF}"/>
              </a:ext>
            </a:extLst>
          </p:cNvPr>
          <p:cNvSpPr txBox="1"/>
          <p:nvPr/>
        </p:nvSpPr>
        <p:spPr>
          <a:xfrm>
            <a:off x="6365748" y="3642601"/>
            <a:ext cx="530915" cy="369332"/>
          </a:xfrm>
          <a:prstGeom prst="rect">
            <a:avLst/>
          </a:prstGeom>
          <a:noFill/>
        </p:spPr>
        <p:txBody>
          <a:bodyPr wrap="none" rtlCol="0">
            <a:spAutoFit/>
          </a:bodyPr>
          <a:lstStyle/>
          <a:p>
            <a:r>
              <a:rPr lang="en-US" dirty="0">
                <a:solidFill>
                  <a:srgbClr val="C00000"/>
                </a:solidFill>
              </a:rPr>
              <a:t>P/2</a:t>
            </a:r>
          </a:p>
        </p:txBody>
      </p:sp>
      <p:sp>
        <p:nvSpPr>
          <p:cNvPr id="35" name="TextBox 34">
            <a:extLst>
              <a:ext uri="{FF2B5EF4-FFF2-40B4-BE49-F238E27FC236}">
                <a16:creationId xmlns:a16="http://schemas.microsoft.com/office/drawing/2014/main" id="{0FFF0552-AB24-4DDD-80AD-5647B7C27986}"/>
              </a:ext>
            </a:extLst>
          </p:cNvPr>
          <p:cNvSpPr txBox="1"/>
          <p:nvPr/>
        </p:nvSpPr>
        <p:spPr>
          <a:xfrm>
            <a:off x="3368520" y="3642601"/>
            <a:ext cx="530915" cy="369332"/>
          </a:xfrm>
          <a:prstGeom prst="rect">
            <a:avLst/>
          </a:prstGeom>
          <a:noFill/>
        </p:spPr>
        <p:txBody>
          <a:bodyPr wrap="none" rtlCol="0">
            <a:spAutoFit/>
          </a:bodyPr>
          <a:lstStyle/>
          <a:p>
            <a:r>
              <a:rPr lang="en-US" dirty="0">
                <a:solidFill>
                  <a:srgbClr val="C00000"/>
                </a:solidFill>
              </a:rPr>
              <a:t>P/2</a:t>
            </a:r>
          </a:p>
        </p:txBody>
      </p:sp>
      <p:cxnSp>
        <p:nvCxnSpPr>
          <p:cNvPr id="36" name="Connector: Curved 35">
            <a:extLst>
              <a:ext uri="{FF2B5EF4-FFF2-40B4-BE49-F238E27FC236}">
                <a16:creationId xmlns:a16="http://schemas.microsoft.com/office/drawing/2014/main" id="{938E1A06-DEB0-4C3A-B5D5-BC04FE7B4892}"/>
              </a:ext>
            </a:extLst>
          </p:cNvPr>
          <p:cNvCxnSpPr>
            <a:cxnSpLocks/>
          </p:cNvCxnSpPr>
          <p:nvPr/>
        </p:nvCxnSpPr>
        <p:spPr>
          <a:xfrm rot="16200000" flipH="1">
            <a:off x="3553198" y="4125910"/>
            <a:ext cx="542384" cy="394881"/>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8DA412C-F885-419B-8367-CBD006C36E37}"/>
              </a:ext>
            </a:extLst>
          </p:cNvPr>
          <p:cNvSpPr txBox="1"/>
          <p:nvPr/>
        </p:nvSpPr>
        <p:spPr>
          <a:xfrm>
            <a:off x="6096000" y="1953588"/>
            <a:ext cx="5010539" cy="1200329"/>
          </a:xfrm>
          <a:prstGeom prst="rect">
            <a:avLst/>
          </a:prstGeom>
          <a:solidFill>
            <a:schemeClr val="accent3">
              <a:lumMod val="20000"/>
              <a:lumOff val="80000"/>
            </a:schemeClr>
          </a:solidFill>
          <a:ln>
            <a:solidFill>
              <a:srgbClr val="CC0000"/>
            </a:solidFill>
          </a:ln>
        </p:spPr>
        <p:txBody>
          <a:bodyPr wrap="none" rtlCol="0">
            <a:spAutoFit/>
          </a:bodyPr>
          <a:lstStyle/>
          <a:p>
            <a:r>
              <a:rPr lang="en-US" sz="2400" dirty="0"/>
              <a:t>When H</a:t>
            </a:r>
            <a:r>
              <a:rPr lang="en-US" sz="2400" baseline="-25000" dirty="0"/>
              <a:t>0</a:t>
            </a:r>
            <a:r>
              <a:rPr lang="en-US" sz="2400" dirty="0"/>
              <a:t> is </a:t>
            </a:r>
            <a:r>
              <a:rPr lang="en-US" sz="2400"/>
              <a:t>true,</a:t>
            </a:r>
            <a:endParaRPr lang="en-US" sz="2400" dirty="0"/>
          </a:p>
          <a:p>
            <a:r>
              <a:rPr lang="en-US" sz="2400" dirty="0"/>
              <a:t>P-value </a:t>
            </a:r>
            <a:r>
              <a:rPr lang="en-US" sz="2400"/>
              <a:t>= P = P</a:t>
            </a:r>
            <a:r>
              <a:rPr lang="en-US" sz="2400" dirty="0"/>
              <a:t>{Z </a:t>
            </a:r>
            <a:r>
              <a:rPr lang="en-US" sz="2400"/>
              <a:t>&gt; z</a:t>
            </a:r>
            <a:r>
              <a:rPr lang="en-US" sz="2400" baseline="-25000"/>
              <a:t>0</a:t>
            </a:r>
            <a:r>
              <a:rPr lang="en-US" sz="2400"/>
              <a:t>} </a:t>
            </a:r>
            <a:r>
              <a:rPr lang="en-US" sz="2400" dirty="0"/>
              <a:t>+ P{Z </a:t>
            </a:r>
            <a:r>
              <a:rPr lang="en-US" sz="2400"/>
              <a:t>&lt; -z</a:t>
            </a:r>
            <a:r>
              <a:rPr lang="en-US" sz="2400" baseline="-25000"/>
              <a:t>0</a:t>
            </a:r>
            <a:r>
              <a:rPr lang="en-US" sz="2400"/>
              <a:t>}</a:t>
            </a:r>
            <a:endParaRPr lang="en-US" sz="2400" dirty="0"/>
          </a:p>
          <a:p>
            <a:r>
              <a:rPr lang="en-US" sz="2400" dirty="0"/>
              <a:t>= </a:t>
            </a:r>
            <a:r>
              <a:rPr lang="en-US" sz="2400" dirty="0">
                <a:solidFill>
                  <a:srgbClr val="C00000"/>
                </a:solidFill>
              </a:rPr>
              <a:t>2[1 – </a:t>
            </a:r>
            <a:r>
              <a:rPr lang="en-US" sz="2400">
                <a:solidFill>
                  <a:srgbClr val="C00000"/>
                </a:solidFill>
                <a:sym typeface="Symbol" panose="05050102010706020507" pitchFamily="18" charset="2"/>
              </a:rPr>
              <a:t></a:t>
            </a:r>
            <a:r>
              <a:rPr lang="en-US" sz="2400">
                <a:solidFill>
                  <a:srgbClr val="C00000"/>
                </a:solidFill>
              </a:rPr>
              <a:t>(|z</a:t>
            </a:r>
            <a:r>
              <a:rPr lang="en-US" sz="2400" baseline="-25000">
                <a:solidFill>
                  <a:srgbClr val="C00000"/>
                </a:solidFill>
              </a:rPr>
              <a:t>0</a:t>
            </a:r>
            <a:r>
              <a:rPr lang="en-US" sz="2400">
                <a:solidFill>
                  <a:srgbClr val="C00000"/>
                </a:solidFill>
              </a:rPr>
              <a:t>|)]</a:t>
            </a:r>
            <a:endParaRPr lang="en-US" sz="2400" dirty="0">
              <a:solidFill>
                <a:srgbClr val="C00000"/>
              </a:solidFill>
            </a:endParaRPr>
          </a:p>
        </p:txBody>
      </p:sp>
      <p:sp>
        <p:nvSpPr>
          <p:cNvPr id="39" name="TextBox 38">
            <a:extLst>
              <a:ext uri="{FF2B5EF4-FFF2-40B4-BE49-F238E27FC236}">
                <a16:creationId xmlns:a16="http://schemas.microsoft.com/office/drawing/2014/main" id="{F27126BA-44C0-4B03-954B-BC320F78E251}"/>
              </a:ext>
            </a:extLst>
          </p:cNvPr>
          <p:cNvSpPr txBox="1"/>
          <p:nvPr/>
        </p:nvSpPr>
        <p:spPr>
          <a:xfrm>
            <a:off x="1281965" y="2009775"/>
            <a:ext cx="2169825" cy="461665"/>
          </a:xfrm>
          <a:prstGeom prst="rect">
            <a:avLst/>
          </a:prstGeom>
          <a:noFill/>
        </p:spPr>
        <p:txBody>
          <a:bodyPr wrap="none" rtlCol="0">
            <a:spAutoFit/>
          </a:bodyPr>
          <a:lstStyle/>
          <a:p>
            <a:r>
              <a:rPr lang="en-US" sz="2400" dirty="0">
                <a:solidFill>
                  <a:srgbClr val="C00000"/>
                </a:solidFill>
              </a:rPr>
              <a:t>Two-sided test</a:t>
            </a:r>
          </a:p>
        </p:txBody>
      </p:sp>
      <p:sp>
        <p:nvSpPr>
          <p:cNvPr id="3" name="Date Placeholder 2"/>
          <p:cNvSpPr>
            <a:spLocks noGrp="1"/>
          </p:cNvSpPr>
          <p:nvPr>
            <p:ph type="dt" sz="half" idx="10"/>
          </p:nvPr>
        </p:nvSpPr>
        <p:spPr/>
        <p:txBody>
          <a:bodyPr/>
          <a:lstStyle/>
          <a:p>
            <a:fld id="{2414B935-7B26-4F67-89D5-953D038A1A27}" type="datetime1">
              <a:rPr lang="en-US" smtClean="0"/>
              <a:t>01/03/2022</a:t>
            </a:fld>
            <a:endParaRPr lang="en-US"/>
          </a:p>
        </p:txBody>
      </p:sp>
      <p:sp>
        <p:nvSpPr>
          <p:cNvPr id="4" name="Footer Placeholder 3"/>
          <p:cNvSpPr>
            <a:spLocks noGrp="1"/>
          </p:cNvSpPr>
          <p:nvPr>
            <p:ph type="ftr" sz="quarter" idx="11"/>
          </p:nvPr>
        </p:nvSpPr>
        <p:spPr/>
        <p:txBody>
          <a:bodyPr/>
          <a:lstStyle/>
          <a:p>
            <a:r>
              <a:rPr lang="en-US"/>
              <a:t>Chapter 9 - Hypothesis Testing</a:t>
            </a:r>
          </a:p>
        </p:txBody>
      </p:sp>
      <p:sp>
        <p:nvSpPr>
          <p:cNvPr id="5" name="Slide Number Placeholder 4"/>
          <p:cNvSpPr>
            <a:spLocks noGrp="1"/>
          </p:cNvSpPr>
          <p:nvPr>
            <p:ph type="sldNum" sz="quarter" idx="12"/>
          </p:nvPr>
        </p:nvSpPr>
        <p:spPr/>
        <p:txBody>
          <a:bodyPr/>
          <a:lstStyle/>
          <a:p>
            <a:fld id="{05CAF447-3069-4EB9-BD71-9A8D90286074}" type="slidenum">
              <a:rPr lang="en-US" smtClean="0"/>
              <a:t>11</a:t>
            </a:fld>
            <a:endParaRPr lang="en-US"/>
          </a:p>
        </p:txBody>
      </p:sp>
    </p:spTree>
    <p:extLst>
      <p:ext uri="{BB962C8B-B14F-4D97-AF65-F5344CB8AC3E}">
        <p14:creationId xmlns:p14="http://schemas.microsoft.com/office/powerpoint/2010/main" val="2198639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78A6-4799-4E00-8C03-7AC0A96C6A03}"/>
              </a:ext>
            </a:extLst>
          </p:cNvPr>
          <p:cNvSpPr>
            <a:spLocks noGrp="1"/>
          </p:cNvSpPr>
          <p:nvPr>
            <p:ph type="title"/>
          </p:nvPr>
        </p:nvSpPr>
        <p:spPr/>
        <p:txBody>
          <a:bodyPr/>
          <a:lstStyle/>
          <a:p>
            <a:pPr algn="l"/>
            <a:r>
              <a:rPr lang="en-US" dirty="0"/>
              <a:t>P-value</a:t>
            </a:r>
          </a:p>
        </p:txBody>
      </p:sp>
      <p:sp>
        <p:nvSpPr>
          <p:cNvPr id="3" name="TextBox 2">
            <a:extLst>
              <a:ext uri="{FF2B5EF4-FFF2-40B4-BE49-F238E27FC236}">
                <a16:creationId xmlns:a16="http://schemas.microsoft.com/office/drawing/2014/main" id="{E3EB507F-0DCB-4F3C-933F-9F0828B10F4F}"/>
              </a:ext>
            </a:extLst>
          </p:cNvPr>
          <p:cNvSpPr txBox="1"/>
          <p:nvPr/>
        </p:nvSpPr>
        <p:spPr>
          <a:xfrm>
            <a:off x="1100035" y="3321576"/>
            <a:ext cx="10070431" cy="2123658"/>
          </a:xfrm>
          <a:prstGeom prst="rect">
            <a:avLst/>
          </a:prstGeom>
          <a:noFill/>
        </p:spPr>
        <p:txBody>
          <a:bodyPr wrap="square" rtlCol="0">
            <a:spAutoFit/>
          </a:bodyPr>
          <a:lstStyle/>
          <a:p>
            <a:pPr algn="just"/>
            <a:r>
              <a:rPr lang="en-US" sz="2200" dirty="0">
                <a:solidFill>
                  <a:srgbClr val="CC0000"/>
                </a:solidFill>
              </a:rPr>
              <a:t>Definition.</a:t>
            </a:r>
            <a:r>
              <a:rPr lang="en-US" sz="2200" dirty="0"/>
              <a:t> The </a:t>
            </a:r>
            <a:r>
              <a:rPr lang="en-US" sz="2200" i="1" dirty="0">
                <a:solidFill>
                  <a:srgbClr val="CC0000"/>
                </a:solidFill>
              </a:rPr>
              <a:t>P-value </a:t>
            </a:r>
            <a:r>
              <a:rPr lang="en-US" sz="2200" dirty="0">
                <a:solidFill>
                  <a:srgbClr val="CC0000"/>
                </a:solidFill>
              </a:rPr>
              <a:t>(computed from observed data)</a:t>
            </a:r>
            <a:r>
              <a:rPr lang="en-US" sz="2200" dirty="0"/>
              <a:t> is the </a:t>
            </a:r>
            <a:r>
              <a:rPr lang="en-US" sz="2200" dirty="0">
                <a:solidFill>
                  <a:schemeClr val="accent2">
                    <a:lumMod val="75000"/>
                  </a:schemeClr>
                </a:solidFill>
              </a:rPr>
              <a:t>smallest level of significance</a:t>
            </a:r>
            <a:r>
              <a:rPr lang="en-US" sz="2200" dirty="0"/>
              <a:t> that would lead to rejection of the null hypothesis H</a:t>
            </a:r>
            <a:r>
              <a:rPr lang="en-US" sz="2200" baseline="-25000" dirty="0"/>
              <a:t>0</a:t>
            </a:r>
            <a:r>
              <a:rPr lang="en-US" sz="2200" dirty="0"/>
              <a:t> with the given data.</a:t>
            </a:r>
          </a:p>
          <a:p>
            <a:pPr algn="just"/>
            <a:r>
              <a:rPr lang="en-US" sz="2200">
                <a:sym typeface="Symbol" panose="05050102010706020507" pitchFamily="18" charset="2"/>
              </a:rPr>
              <a:t> &lt; </a:t>
            </a:r>
            <a:r>
              <a:rPr lang="en-US" sz="2200"/>
              <a:t>P-value </a:t>
            </a:r>
            <a:r>
              <a:rPr lang="en-US" sz="2200">
                <a:sym typeface="Euclid Math Two" panose="02050601010101010101" pitchFamily="18" charset="2"/>
              </a:rPr>
              <a:t>&gt;</a:t>
            </a:r>
            <a:r>
              <a:rPr lang="en-US" sz="2200"/>
              <a:t> </a:t>
            </a:r>
            <a:r>
              <a:rPr lang="en-US" sz="2200">
                <a:sym typeface="Wingdings" panose="05000000000000000000" pitchFamily="2" charset="2"/>
              </a:rPr>
              <a:t></a:t>
            </a:r>
            <a:r>
              <a:rPr lang="en-US" sz="2200"/>
              <a:t> </a:t>
            </a:r>
            <a:r>
              <a:rPr lang="en-US" sz="2200" dirty="0">
                <a:solidFill>
                  <a:srgbClr val="00CC00"/>
                </a:solidFill>
              </a:rPr>
              <a:t>Fail to reject </a:t>
            </a:r>
            <a:r>
              <a:rPr lang="en-US" sz="2200" dirty="0"/>
              <a:t>the null hypothesis H</a:t>
            </a:r>
            <a:r>
              <a:rPr lang="en-US" sz="2200" baseline="-25000" dirty="0"/>
              <a:t>0</a:t>
            </a:r>
            <a:r>
              <a:rPr lang="en-US" sz="2200" dirty="0"/>
              <a:t>. </a:t>
            </a:r>
          </a:p>
          <a:p>
            <a:pPr algn="just"/>
            <a:r>
              <a:rPr lang="en-US" sz="2200">
                <a:sym typeface="Symbol" panose="05050102010706020507" pitchFamily="18" charset="2"/>
              </a:rPr>
              <a:t> </a:t>
            </a:r>
            <a:r>
              <a:rPr lang="en-US" sz="2200">
                <a:sym typeface="Euclid Math Two" panose="02050601010101010101" pitchFamily="18" charset="2"/>
              </a:rPr>
              <a:t> </a:t>
            </a:r>
            <a:r>
              <a:rPr lang="en-US" sz="2200"/>
              <a:t>P-value </a:t>
            </a:r>
            <a:r>
              <a:rPr lang="en-US" sz="2200">
                <a:sym typeface="Wingdings" panose="05000000000000000000" pitchFamily="2" charset="2"/>
              </a:rPr>
              <a:t> </a:t>
            </a:r>
            <a:r>
              <a:rPr lang="en-US" sz="2200" dirty="0">
                <a:sym typeface="Wingdings" panose="05000000000000000000" pitchFamily="2" charset="2"/>
              </a:rPr>
              <a:t>H</a:t>
            </a:r>
            <a:r>
              <a:rPr lang="en-US" sz="2200" baseline="-25000" dirty="0">
                <a:sym typeface="Wingdings" panose="05000000000000000000" pitchFamily="2" charset="2"/>
              </a:rPr>
              <a:t>0</a:t>
            </a:r>
            <a:r>
              <a:rPr lang="en-US" sz="2200" dirty="0">
                <a:sym typeface="Wingdings" panose="05000000000000000000" pitchFamily="2" charset="2"/>
              </a:rPr>
              <a:t> should be </a:t>
            </a:r>
            <a:r>
              <a:rPr lang="en-US" sz="2200" dirty="0">
                <a:solidFill>
                  <a:srgbClr val="CC0000"/>
                </a:solidFill>
                <a:sym typeface="Wingdings" panose="05000000000000000000" pitchFamily="2" charset="2"/>
              </a:rPr>
              <a:t>rejected</a:t>
            </a:r>
            <a:r>
              <a:rPr lang="en-US" sz="2200" dirty="0"/>
              <a:t> </a:t>
            </a:r>
          </a:p>
          <a:p>
            <a:pPr algn="just"/>
            <a:r>
              <a:rPr lang="en-US" sz="2200" dirty="0"/>
              <a:t>(Usual significance levels </a:t>
            </a:r>
            <a:r>
              <a:rPr lang="en-US" sz="2200" dirty="0">
                <a:sym typeface="Symbol" panose="05050102010706020507" pitchFamily="18" charset="2"/>
              </a:rPr>
              <a:t></a:t>
            </a:r>
            <a:r>
              <a:rPr lang="en-US" sz="2200" dirty="0"/>
              <a:t>[0.01, 0.1])</a:t>
            </a:r>
          </a:p>
        </p:txBody>
      </p:sp>
      <p:cxnSp>
        <p:nvCxnSpPr>
          <p:cNvPr id="8" name="Straight Arrow Connector 7">
            <a:extLst>
              <a:ext uri="{FF2B5EF4-FFF2-40B4-BE49-F238E27FC236}">
                <a16:creationId xmlns:a16="http://schemas.microsoft.com/office/drawing/2014/main" id="{3111D37A-1E83-47C0-AA88-5702A6C2A875}"/>
              </a:ext>
            </a:extLst>
          </p:cNvPr>
          <p:cNvCxnSpPr/>
          <p:nvPr/>
        </p:nvCxnSpPr>
        <p:spPr>
          <a:xfrm flipH="1">
            <a:off x="2763654" y="1931669"/>
            <a:ext cx="6035040" cy="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9781B16F-57FE-4668-AEB8-E3F019FF702F}"/>
              </a:ext>
            </a:extLst>
          </p:cNvPr>
          <p:cNvSpPr txBox="1"/>
          <p:nvPr/>
        </p:nvSpPr>
        <p:spPr>
          <a:xfrm>
            <a:off x="3231480" y="1747788"/>
            <a:ext cx="4929555" cy="646331"/>
          </a:xfrm>
          <a:prstGeom prst="rect">
            <a:avLst/>
          </a:prstGeom>
          <a:noFill/>
        </p:spPr>
        <p:txBody>
          <a:bodyPr wrap="none" rtlCol="0">
            <a:spAutoFit/>
          </a:bodyPr>
          <a:lstStyle/>
          <a:p>
            <a:r>
              <a:rPr lang="en-US" dirty="0"/>
              <a:t>|			       </a:t>
            </a:r>
            <a:r>
              <a:rPr lang="en-US" b="1" dirty="0">
                <a:solidFill>
                  <a:srgbClr val="CC0000"/>
                </a:solidFill>
              </a:rPr>
              <a:t>|</a:t>
            </a:r>
            <a:r>
              <a:rPr lang="en-US" dirty="0"/>
              <a:t>		|</a:t>
            </a:r>
          </a:p>
          <a:p>
            <a:r>
              <a:rPr lang="en-US" dirty="0"/>
              <a:t>1			     </a:t>
            </a:r>
            <a:r>
              <a:rPr lang="en-US" dirty="0">
                <a:sym typeface="Symbol" panose="05050102010706020507" pitchFamily="18" charset="2"/>
              </a:rPr>
              <a:t>P-value</a:t>
            </a:r>
            <a:r>
              <a:rPr lang="en-US" dirty="0"/>
              <a:t>	0</a:t>
            </a:r>
          </a:p>
        </p:txBody>
      </p:sp>
      <p:sp>
        <p:nvSpPr>
          <p:cNvPr id="12" name="TextBox 11">
            <a:extLst>
              <a:ext uri="{FF2B5EF4-FFF2-40B4-BE49-F238E27FC236}">
                <a16:creationId xmlns:a16="http://schemas.microsoft.com/office/drawing/2014/main" id="{42B481ED-250E-4B5D-9895-C5CEC120545F}"/>
              </a:ext>
            </a:extLst>
          </p:cNvPr>
          <p:cNvSpPr txBox="1"/>
          <p:nvPr/>
        </p:nvSpPr>
        <p:spPr>
          <a:xfrm>
            <a:off x="2786514" y="1754331"/>
            <a:ext cx="633507" cy="369332"/>
          </a:xfrm>
          <a:prstGeom prst="rect">
            <a:avLst/>
          </a:prstGeom>
          <a:noFill/>
        </p:spPr>
        <p:txBody>
          <a:bodyPr wrap="none" rtlCol="0">
            <a:spAutoFit/>
          </a:bodyPr>
          <a:lstStyle/>
          <a:p>
            <a:r>
              <a:rPr lang="en-US" dirty="0"/>
              <a:t>///////</a:t>
            </a:r>
          </a:p>
        </p:txBody>
      </p:sp>
      <p:sp>
        <p:nvSpPr>
          <p:cNvPr id="13" name="TextBox 12">
            <a:extLst>
              <a:ext uri="{FF2B5EF4-FFF2-40B4-BE49-F238E27FC236}">
                <a16:creationId xmlns:a16="http://schemas.microsoft.com/office/drawing/2014/main" id="{CE7E60F1-1401-4FDA-B041-D6FA44D66A1A}"/>
              </a:ext>
            </a:extLst>
          </p:cNvPr>
          <p:cNvSpPr txBox="1"/>
          <p:nvPr/>
        </p:nvSpPr>
        <p:spPr>
          <a:xfrm>
            <a:off x="7855711" y="1754331"/>
            <a:ext cx="954107" cy="369332"/>
          </a:xfrm>
          <a:prstGeom prst="rect">
            <a:avLst/>
          </a:prstGeom>
          <a:noFill/>
        </p:spPr>
        <p:txBody>
          <a:bodyPr wrap="none" rtlCol="0">
            <a:spAutoFit/>
          </a:bodyPr>
          <a:lstStyle/>
          <a:p>
            <a:r>
              <a:rPr lang="en-US" dirty="0"/>
              <a:t>////////////</a:t>
            </a:r>
          </a:p>
        </p:txBody>
      </p:sp>
      <p:cxnSp>
        <p:nvCxnSpPr>
          <p:cNvPr id="15" name="Straight Arrow Connector 14">
            <a:extLst>
              <a:ext uri="{FF2B5EF4-FFF2-40B4-BE49-F238E27FC236}">
                <a16:creationId xmlns:a16="http://schemas.microsoft.com/office/drawing/2014/main" id="{A60B71A8-601F-499A-B82A-444D3F61FAFC}"/>
              </a:ext>
            </a:extLst>
          </p:cNvPr>
          <p:cNvCxnSpPr/>
          <p:nvPr/>
        </p:nvCxnSpPr>
        <p:spPr>
          <a:xfrm flipV="1">
            <a:off x="5632584" y="1943839"/>
            <a:ext cx="0" cy="632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2CBEF54C-CD52-4EFE-92CA-188EBD2E90DC}"/>
              </a:ext>
            </a:extLst>
          </p:cNvPr>
          <p:cNvSpPr txBox="1"/>
          <p:nvPr/>
        </p:nvSpPr>
        <p:spPr>
          <a:xfrm>
            <a:off x="4800535" y="2625772"/>
            <a:ext cx="1433406" cy="646331"/>
          </a:xfrm>
          <a:prstGeom prst="rect">
            <a:avLst/>
          </a:prstGeom>
          <a:noFill/>
        </p:spPr>
        <p:txBody>
          <a:bodyPr wrap="none" rtlCol="0">
            <a:spAutoFit/>
          </a:bodyPr>
          <a:lstStyle/>
          <a:p>
            <a:pPr algn="ctr"/>
            <a:r>
              <a:rPr lang="en-US" dirty="0"/>
              <a:t>Reject H</a:t>
            </a:r>
            <a:r>
              <a:rPr lang="en-US" baseline="-25000" dirty="0"/>
              <a:t>0</a:t>
            </a:r>
            <a:r>
              <a:rPr lang="en-US" dirty="0"/>
              <a:t> </a:t>
            </a:r>
          </a:p>
          <a:p>
            <a:pPr algn="ctr"/>
            <a:r>
              <a:rPr lang="en-US" dirty="0"/>
              <a:t>with these </a:t>
            </a:r>
            <a:r>
              <a:rPr lang="en-US" dirty="0">
                <a:sym typeface="Symbol" panose="05050102010706020507" pitchFamily="18" charset="2"/>
              </a:rPr>
              <a:t></a:t>
            </a:r>
            <a:endParaRPr lang="en-US" dirty="0"/>
          </a:p>
        </p:txBody>
      </p:sp>
      <p:cxnSp>
        <p:nvCxnSpPr>
          <p:cNvPr id="17" name="Straight Arrow Connector 16">
            <a:extLst>
              <a:ext uri="{FF2B5EF4-FFF2-40B4-BE49-F238E27FC236}">
                <a16:creationId xmlns:a16="http://schemas.microsoft.com/office/drawing/2014/main" id="{F3B6D87B-A1B2-410E-9789-72FD8D2B2130}"/>
              </a:ext>
            </a:extLst>
          </p:cNvPr>
          <p:cNvCxnSpPr/>
          <p:nvPr/>
        </p:nvCxnSpPr>
        <p:spPr>
          <a:xfrm flipV="1">
            <a:off x="7442334" y="1966699"/>
            <a:ext cx="0" cy="632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4C64D7F-8F43-4572-B085-DA07D1D6F228}"/>
              </a:ext>
            </a:extLst>
          </p:cNvPr>
          <p:cNvSpPr txBox="1"/>
          <p:nvPr/>
        </p:nvSpPr>
        <p:spPr>
          <a:xfrm>
            <a:off x="6578511" y="2630057"/>
            <a:ext cx="1821332" cy="646331"/>
          </a:xfrm>
          <a:prstGeom prst="rect">
            <a:avLst/>
          </a:prstGeom>
          <a:noFill/>
        </p:spPr>
        <p:txBody>
          <a:bodyPr wrap="none" rtlCol="0">
            <a:spAutoFit/>
          </a:bodyPr>
          <a:lstStyle/>
          <a:p>
            <a:pPr algn="ctr"/>
            <a:r>
              <a:rPr lang="en-US" dirty="0"/>
              <a:t>Fail to reject H</a:t>
            </a:r>
            <a:r>
              <a:rPr lang="en-US" baseline="-25000" dirty="0"/>
              <a:t>0</a:t>
            </a:r>
            <a:r>
              <a:rPr lang="en-US" dirty="0"/>
              <a:t> </a:t>
            </a:r>
          </a:p>
          <a:p>
            <a:pPr algn="ctr"/>
            <a:r>
              <a:rPr lang="en-US" dirty="0"/>
              <a:t>with these </a:t>
            </a:r>
            <a:r>
              <a:rPr lang="en-US" dirty="0">
                <a:sym typeface="Symbol" panose="05050102010706020507" pitchFamily="18" charset="2"/>
              </a:rPr>
              <a:t></a:t>
            </a:r>
            <a:endParaRPr lang="en-US" dirty="0"/>
          </a:p>
        </p:txBody>
      </p:sp>
      <p:sp>
        <p:nvSpPr>
          <p:cNvPr id="20" name="TextBox 19">
            <a:extLst>
              <a:ext uri="{FF2B5EF4-FFF2-40B4-BE49-F238E27FC236}">
                <a16:creationId xmlns:a16="http://schemas.microsoft.com/office/drawing/2014/main" id="{F3994689-C5B6-4B20-BB5A-EAE69CB6BCBD}"/>
              </a:ext>
            </a:extLst>
          </p:cNvPr>
          <p:cNvSpPr txBox="1"/>
          <p:nvPr/>
        </p:nvSpPr>
        <p:spPr>
          <a:xfrm>
            <a:off x="8867274" y="1685751"/>
            <a:ext cx="378630" cy="461665"/>
          </a:xfrm>
          <a:prstGeom prst="rect">
            <a:avLst/>
          </a:prstGeom>
          <a:noFill/>
        </p:spPr>
        <p:txBody>
          <a:bodyPr wrap="none" rtlCol="0">
            <a:spAutoFit/>
          </a:bodyPr>
          <a:lstStyle/>
          <a:p>
            <a:r>
              <a:rPr lang="en-US" sz="2400" dirty="0">
                <a:sym typeface="Symbol" panose="05050102010706020507" pitchFamily="18" charset="2"/>
              </a:rPr>
              <a:t></a:t>
            </a:r>
            <a:endParaRPr lang="en-US" sz="2400" dirty="0"/>
          </a:p>
        </p:txBody>
      </p:sp>
      <p:cxnSp>
        <p:nvCxnSpPr>
          <p:cNvPr id="22" name="Straight Arrow Connector 21">
            <a:extLst>
              <a:ext uri="{FF2B5EF4-FFF2-40B4-BE49-F238E27FC236}">
                <a16:creationId xmlns:a16="http://schemas.microsoft.com/office/drawing/2014/main" id="{5838F1C3-FB9C-4E9A-ADB3-387C0D930E32}"/>
              </a:ext>
            </a:extLst>
          </p:cNvPr>
          <p:cNvCxnSpPr/>
          <p:nvPr/>
        </p:nvCxnSpPr>
        <p:spPr>
          <a:xfrm flipH="1">
            <a:off x="6135251" y="1524837"/>
            <a:ext cx="94298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B52C0E5-4D4E-402A-B0CB-7B7F5A665A1E}"/>
              </a:ext>
            </a:extLst>
          </p:cNvPr>
          <p:cNvSpPr txBox="1"/>
          <p:nvPr/>
        </p:nvSpPr>
        <p:spPr>
          <a:xfrm>
            <a:off x="5243582" y="985794"/>
            <a:ext cx="3555112" cy="369332"/>
          </a:xfrm>
          <a:prstGeom prst="rect">
            <a:avLst/>
          </a:prstGeom>
          <a:noFill/>
        </p:spPr>
        <p:txBody>
          <a:bodyPr wrap="square" rtlCol="0">
            <a:spAutoFit/>
          </a:bodyPr>
          <a:lstStyle/>
          <a:p>
            <a:r>
              <a:rPr lang="en-US" dirty="0"/>
              <a:t>Increase </a:t>
            </a:r>
            <a:r>
              <a:rPr lang="en-US" sz="1800" dirty="0">
                <a:sym typeface="Symbol" panose="05050102010706020507" pitchFamily="18" charset="2"/>
              </a:rPr>
              <a:t>level of significance</a:t>
            </a:r>
            <a:endParaRPr lang="en-US" dirty="0"/>
          </a:p>
        </p:txBody>
      </p:sp>
      <p:sp>
        <p:nvSpPr>
          <p:cNvPr id="4" name="Date Placeholder 3"/>
          <p:cNvSpPr>
            <a:spLocks noGrp="1"/>
          </p:cNvSpPr>
          <p:nvPr>
            <p:ph type="dt" sz="half" idx="10"/>
          </p:nvPr>
        </p:nvSpPr>
        <p:spPr/>
        <p:txBody>
          <a:bodyPr/>
          <a:lstStyle/>
          <a:p>
            <a:fld id="{F58F7B24-6E83-462F-9599-0B58C577C853}" type="datetime1">
              <a:rPr lang="en-US" smtClean="0"/>
              <a:t>01/03/2022</a:t>
            </a:fld>
            <a:endParaRPr lang="en-US"/>
          </a:p>
        </p:txBody>
      </p:sp>
      <p:sp>
        <p:nvSpPr>
          <p:cNvPr id="5" name="Footer Placeholder 4"/>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12</a:t>
            </a:fld>
            <a:endParaRPr lang="en-US"/>
          </a:p>
        </p:txBody>
      </p:sp>
    </p:spTree>
    <p:extLst>
      <p:ext uri="{BB962C8B-B14F-4D97-AF65-F5344CB8AC3E}">
        <p14:creationId xmlns:p14="http://schemas.microsoft.com/office/powerpoint/2010/main" val="2100524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098-9C6E-4DB0-B136-3EEAD0826F59}"/>
              </a:ext>
            </a:extLst>
          </p:cNvPr>
          <p:cNvSpPr>
            <a:spLocks noGrp="1"/>
          </p:cNvSpPr>
          <p:nvPr>
            <p:ph type="title"/>
          </p:nvPr>
        </p:nvSpPr>
        <p:spPr/>
        <p:txBody>
          <a:bodyPr/>
          <a:lstStyle/>
          <a:p>
            <a:r>
              <a:rPr lang="en-US" dirty="0"/>
              <a:t>P-value -  </a:t>
            </a:r>
            <a:r>
              <a:rPr lang="en-US" dirty="0">
                <a:solidFill>
                  <a:srgbClr val="CC0000"/>
                </a:solidFill>
              </a:rPr>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07EBEF-93A4-471A-B95E-8CBDE96A8564}"/>
                  </a:ext>
                </a:extLst>
              </p:cNvPr>
              <p:cNvSpPr>
                <a:spLocks noGrp="1"/>
              </p:cNvSpPr>
              <p:nvPr>
                <p:ph idx="1"/>
              </p:nvPr>
            </p:nvSpPr>
            <p:spPr/>
            <p:txBody>
              <a:bodyPr>
                <a:normAutofit fontScale="77500" lnSpcReduction="20000"/>
              </a:bodyPr>
              <a:lstStyle/>
              <a:p>
                <a:pPr marL="0" indent="0" algn="just">
                  <a:buNone/>
                </a:pPr>
                <a:r>
                  <a:rPr lang="en-US" dirty="0"/>
                  <a:t>A longtime authorized user of the account makes 0.2 seconds between keystrokes (assuming Normal distribution of these times) and standard deviation of times between keystrokes is 0.07. One day, the following times between keystrokes were recorded when a user typed correctly username and password: 0.24, 0.22, 0.26, 0.34, 0.35, 0.32, 0.33, 0.29, 0.19, 0.36, 0.30, 0.15, 0.17, 0.28, 0.38, 0.40, 0.37, 0.27.</a:t>
                </a:r>
              </a:p>
              <a:p>
                <a:pPr marL="0" indent="0" algn="just">
                  <a:buNone/>
                </a:pPr>
                <a:r>
                  <a:rPr lang="en-US" dirty="0">
                    <a:sym typeface="Wingdings" panose="05000000000000000000" pitchFamily="2" charset="2"/>
                  </a:rPr>
                  <a:t> n = 18, t</a:t>
                </a:r>
                <a:r>
                  <a:rPr lang="en-US" dirty="0"/>
                  <a:t>he sample mean </a:t>
                </a:r>
                <a14:m>
                  <m:oMath xmlns:m="http://schemas.openxmlformats.org/officeDocument/2006/math">
                    <m:acc>
                      <m:accPr>
                        <m:chr m:val="̅"/>
                        <m:ctrlPr>
                          <a:rPr lang="en-US" i="1" smtClean="0">
                            <a:latin typeface="Cambria Math" panose="02040503050406030204" pitchFamily="18" charset="0"/>
                          </a:rPr>
                        </m:ctrlPr>
                      </m:accPr>
                      <m:e>
                        <m:r>
                          <m:rPr>
                            <m:nor/>
                          </m:rPr>
                          <a:rPr lang="en-US" dirty="0"/>
                          <m:t>x</m:t>
                        </m:r>
                      </m:e>
                    </m:acc>
                  </m:oMath>
                </a14:m>
                <a:r>
                  <a:rPr lang="en-US" dirty="0"/>
                  <a:t> = 0.29 sec.</a:t>
                </a:r>
              </a:p>
              <a:p>
                <a:pPr marL="0" indent="0" algn="just">
                  <a:buNone/>
                </a:pPr>
                <a:r>
                  <a:rPr lang="en-US" dirty="0"/>
                  <a:t>Suppose H</a:t>
                </a:r>
                <a:r>
                  <a:rPr lang="en-US" baseline="-25000" dirty="0"/>
                  <a:t>0</a:t>
                </a:r>
                <a:r>
                  <a:rPr lang="en-US" dirty="0"/>
                  <a:t> is true, that is </a:t>
                </a:r>
                <a:r>
                  <a:rPr lang="en-US" dirty="0">
                    <a:sym typeface="Symbol" panose="05050102010706020507" pitchFamily="18" charset="2"/>
                  </a:rPr>
                  <a:t> = 0.2, based on the CLT,</a:t>
                </a:r>
              </a:p>
              <a:p>
                <a:pPr marL="0" indent="0" algn="just">
                  <a:buNone/>
                </a:pPr>
                <a:r>
                  <a:rPr lang="en-US" dirty="0"/>
                  <a:t>Z = </a:t>
                </a:r>
                <a14:m>
                  <m:oMath xmlns:m="http://schemas.openxmlformats.org/officeDocument/2006/math">
                    <m:f>
                      <m:fPr>
                        <m:ctrlPr>
                          <a:rPr lang="en-US" i="1" smtClean="0">
                            <a:latin typeface="Cambria Math" panose="02040503050406030204" pitchFamily="18" charset="0"/>
                          </a:rPr>
                        </m:ctrlPr>
                      </m:fPr>
                      <m:num>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num>
                      <m:den>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den>
                    </m:f>
                  </m:oMath>
                </a14:m>
                <a:r>
                  <a:rPr lang="en-US" dirty="0"/>
                  <a:t> ~ N(0, 1) </a:t>
                </a:r>
                <a:r>
                  <a:rPr lang="en-US" dirty="0">
                    <a:sym typeface="Wingdings" panose="05000000000000000000" pitchFamily="2" charset="2"/>
                  </a:rPr>
                  <a:t> </a:t>
                </a:r>
                <a:r>
                  <a:rPr lang="en-US" dirty="0" err="1">
                    <a:sym typeface="Wingdings" panose="05000000000000000000" pitchFamily="2" charset="2"/>
                  </a:rPr>
                  <a:t>z</a:t>
                </a:r>
                <a:r>
                  <a:rPr lang="en-US" baseline="-25000" dirty="0" err="1">
                    <a:sym typeface="Wingdings" panose="05000000000000000000" pitchFamily="2" charset="2"/>
                  </a:rPr>
                  <a:t>obs</a:t>
                </a:r>
                <a:r>
                  <a:rPr lang="en-US" dirty="0">
                    <a:sym typeface="Wingdings" panose="05000000000000000000" pitchFamily="2" charset="2"/>
                  </a:rPr>
                  <a:t> </a:t>
                </a:r>
                <a:r>
                  <a:rPr lang="en-US" dirty="0"/>
                  <a:t>= </a:t>
                </a:r>
                <a14:m>
                  <m:oMath xmlns:m="http://schemas.openxmlformats.org/officeDocument/2006/math">
                    <m:f>
                      <m:fPr>
                        <m:ctrlPr>
                          <a:rPr lang="en-US" i="1">
                            <a:latin typeface="Cambria Math" panose="02040503050406030204" pitchFamily="18" charset="0"/>
                          </a:rPr>
                        </m:ctrlPr>
                      </m:fPr>
                      <m:num>
                        <m:r>
                          <a:rPr lang="en-US" i="1" smtClean="0">
                            <a:latin typeface="Cambria Math" panose="02040503050406030204" pitchFamily="18" charset="0"/>
                          </a:rPr>
                          <m:t>0</m:t>
                        </m:r>
                        <m:r>
                          <a:rPr lang="en-US" b="0" i="1" smtClean="0">
                            <a:latin typeface="Cambria Math" panose="02040503050406030204" pitchFamily="18" charset="0"/>
                          </a:rPr>
                          <m:t>.29</m:t>
                        </m:r>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0.2</m:t>
                        </m:r>
                      </m:num>
                      <m:den>
                        <m:r>
                          <a:rPr lang="en-US" b="0" i="1" smtClean="0">
                            <a:latin typeface="Cambria Math" panose="02040503050406030204" pitchFamily="18" charset="0"/>
                            <a:ea typeface="Cambria Math" panose="02040503050406030204" pitchFamily="18" charset="0"/>
                          </a:rPr>
                          <m:t>0.07</m:t>
                        </m:r>
                        <m:r>
                          <a:rPr lang="en-US" i="1">
                            <a:latin typeface="Cambria Math" panose="02040503050406030204" pitchFamily="18" charset="0"/>
                            <a:ea typeface="Cambria Math" panose="02040503050406030204" pitchFamily="18" charset="0"/>
                          </a:rPr>
                          <m:t>/</m:t>
                        </m:r>
                        <m:rad>
                          <m:radPr>
                            <m:degHide m:val="on"/>
                            <m:ctrlPr>
                              <a:rPr lang="en-US" i="1">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18</m:t>
                            </m:r>
                          </m:e>
                        </m:rad>
                      </m:den>
                    </m:f>
                    <m:r>
                      <a:rPr lang="en-US" b="0" i="1" smtClean="0">
                        <a:latin typeface="Cambria Math" panose="02040503050406030204" pitchFamily="18" charset="0"/>
                        <a:ea typeface="Cambria Math" panose="02040503050406030204" pitchFamily="18" charset="0"/>
                      </a:rPr>
                      <m:t>=</m:t>
                    </m:r>
                  </m:oMath>
                </a14:m>
                <a:r>
                  <a:rPr lang="en-US" dirty="0"/>
                  <a:t> 5.45</a:t>
                </a:r>
              </a:p>
              <a:p>
                <a:r>
                  <a:rPr lang="en-US" dirty="0"/>
                  <a:t>The P-value is </a:t>
                </a:r>
                <a:r>
                  <a:rPr lang="en-US" sz="3200" dirty="0">
                    <a:solidFill>
                      <a:srgbClr val="0033CC"/>
                    </a:solidFill>
                  </a:rPr>
                  <a:t>P = P{Z ≥ </a:t>
                </a:r>
                <a:r>
                  <a:rPr lang="en-US" sz="3200" dirty="0" err="1">
                    <a:solidFill>
                      <a:srgbClr val="0033CC"/>
                    </a:solidFill>
                  </a:rPr>
                  <a:t>z</a:t>
                </a:r>
                <a:r>
                  <a:rPr lang="en-US" sz="3200" baseline="-25000" dirty="0" err="1">
                    <a:solidFill>
                      <a:srgbClr val="0033CC"/>
                    </a:solidFill>
                    <a:sym typeface="Symbol" panose="05050102010706020507" pitchFamily="18" charset="2"/>
                  </a:rPr>
                  <a:t>obs</a:t>
                </a:r>
                <a:r>
                  <a:rPr lang="en-US" sz="3200" dirty="0">
                    <a:solidFill>
                      <a:srgbClr val="0033CC"/>
                    </a:solidFill>
                  </a:rPr>
                  <a:t>} + P{Z &lt; -</a:t>
                </a:r>
                <a:r>
                  <a:rPr lang="en-US" sz="3200" dirty="0" err="1">
                    <a:solidFill>
                      <a:srgbClr val="0033CC"/>
                    </a:solidFill>
                  </a:rPr>
                  <a:t>z</a:t>
                </a:r>
                <a:r>
                  <a:rPr lang="en-US" sz="3200" baseline="-25000" dirty="0" err="1">
                    <a:solidFill>
                      <a:srgbClr val="0033CC"/>
                    </a:solidFill>
                  </a:rPr>
                  <a:t>obs</a:t>
                </a:r>
                <a:r>
                  <a:rPr lang="en-US" sz="3200" dirty="0">
                    <a:solidFill>
                      <a:srgbClr val="0033CC"/>
                    </a:solidFill>
                  </a:rPr>
                  <a:t>} = </a:t>
                </a:r>
                <a:r>
                  <a:rPr lang="en-US" sz="3200" dirty="0">
                    <a:solidFill>
                      <a:srgbClr val="C00000"/>
                    </a:solidFill>
                  </a:rPr>
                  <a:t>2[1 – </a:t>
                </a:r>
                <a:r>
                  <a:rPr lang="en-US" sz="3200" dirty="0">
                    <a:solidFill>
                      <a:srgbClr val="C00000"/>
                    </a:solidFill>
                    <a:sym typeface="Symbol" panose="05050102010706020507" pitchFamily="18" charset="2"/>
                  </a:rPr>
                  <a:t></a:t>
                </a:r>
                <a:r>
                  <a:rPr lang="en-US" sz="3200" dirty="0">
                    <a:solidFill>
                      <a:srgbClr val="C00000"/>
                    </a:solidFill>
                  </a:rPr>
                  <a:t>(4.013)] &lt; </a:t>
                </a:r>
                <a:r>
                  <a:rPr lang="en-US" b="0" i="0" dirty="0">
                    <a:solidFill>
                      <a:srgbClr val="000000"/>
                    </a:solidFill>
                    <a:effectLst/>
                    <a:latin typeface="Barlow"/>
                  </a:rPr>
                  <a:t>0.0001</a:t>
                </a:r>
              </a:p>
              <a:p>
                <a:r>
                  <a:rPr lang="en-US" sz="3200" dirty="0">
                    <a:solidFill>
                      <a:srgbClr val="000000"/>
                    </a:solidFill>
                    <a:latin typeface="Barlow"/>
                  </a:rPr>
                  <a:t>Given </a:t>
                </a:r>
                <a:r>
                  <a:rPr lang="en-US" sz="3200" dirty="0">
                    <a:solidFill>
                      <a:srgbClr val="000000"/>
                    </a:solidFill>
                    <a:latin typeface="Barlow"/>
                    <a:sym typeface="Symbol" panose="05050102010706020507" pitchFamily="18" charset="2"/>
                  </a:rPr>
                  <a:t> = 0.05, for example, we reject H</a:t>
                </a:r>
                <a:r>
                  <a:rPr lang="en-US" sz="3200" baseline="-25000" dirty="0">
                    <a:solidFill>
                      <a:srgbClr val="000000"/>
                    </a:solidFill>
                    <a:latin typeface="Barlow"/>
                    <a:sym typeface="Symbol" panose="05050102010706020507" pitchFamily="18" charset="2"/>
                  </a:rPr>
                  <a:t>0</a:t>
                </a:r>
                <a:r>
                  <a:rPr lang="en-US" sz="3200" dirty="0">
                    <a:solidFill>
                      <a:srgbClr val="000000"/>
                    </a:solidFill>
                    <a:latin typeface="Barlow"/>
                    <a:sym typeface="Symbol" panose="05050102010706020507" pitchFamily="18" charset="2"/>
                  </a:rPr>
                  <a:t>.</a:t>
                </a:r>
                <a:endParaRPr lang="en-US" sz="3200" dirty="0">
                  <a:solidFill>
                    <a:srgbClr val="C00000"/>
                  </a:solidFill>
                </a:endParaRPr>
              </a:p>
            </p:txBody>
          </p:sp>
        </mc:Choice>
        <mc:Fallback xmlns="">
          <p:sp>
            <p:nvSpPr>
              <p:cNvPr id="3" name="Content Placeholder 2">
                <a:extLst>
                  <a:ext uri="{FF2B5EF4-FFF2-40B4-BE49-F238E27FC236}">
                    <a16:creationId xmlns:a16="http://schemas.microsoft.com/office/drawing/2014/main" id="{E507EBEF-93A4-471A-B95E-8CBDE96A8564}"/>
                  </a:ext>
                </a:extLst>
              </p:cNvPr>
              <p:cNvSpPr>
                <a:spLocks noGrp="1" noRot="1" noChangeAspect="1" noMove="1" noResize="1" noEditPoints="1" noAdjustHandles="1" noChangeArrowheads="1" noChangeShapeType="1" noTextEdit="1"/>
              </p:cNvSpPr>
              <p:nvPr>
                <p:ph idx="1"/>
              </p:nvPr>
            </p:nvSpPr>
            <p:spPr>
              <a:blipFill>
                <a:blip r:embed="rId3"/>
                <a:stretch>
                  <a:fillRect l="-986" t="-3641" r="-92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BACE4AE-BABA-4B26-9693-D0858698584A}" type="datetime1">
              <a:rPr lang="en-US" smtClean="0"/>
              <a:t>01/03/2022</a:t>
            </a:fld>
            <a:endParaRPr lang="en-US"/>
          </a:p>
        </p:txBody>
      </p:sp>
      <p:sp>
        <p:nvSpPr>
          <p:cNvPr id="5" name="Footer Placeholder 4"/>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13</a:t>
            </a:fld>
            <a:endParaRPr lang="en-US"/>
          </a:p>
        </p:txBody>
      </p:sp>
    </p:spTree>
    <p:extLst>
      <p:ext uri="{BB962C8B-B14F-4D97-AF65-F5344CB8AC3E}">
        <p14:creationId xmlns:p14="http://schemas.microsoft.com/office/powerpoint/2010/main" val="1916323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CDA2-9E8F-403F-96B3-9240C9691D5F}"/>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C24A088-1FC7-4805-972F-DE37A3B4FF22}"/>
              </a:ext>
            </a:extLst>
          </p:cNvPr>
          <p:cNvPicPr>
            <a:picLocks noChangeAspect="1"/>
          </p:cNvPicPr>
          <p:nvPr/>
        </p:nvPicPr>
        <p:blipFill>
          <a:blip r:embed="rId2"/>
          <a:stretch>
            <a:fillRect/>
          </a:stretch>
        </p:blipFill>
        <p:spPr>
          <a:xfrm>
            <a:off x="2990699" y="1773956"/>
            <a:ext cx="5838825" cy="2838450"/>
          </a:xfrm>
          <a:prstGeom prst="rect">
            <a:avLst/>
          </a:prstGeom>
        </p:spPr>
      </p:pic>
      <p:sp>
        <p:nvSpPr>
          <p:cNvPr id="5" name="TextBox 4">
            <a:extLst>
              <a:ext uri="{FF2B5EF4-FFF2-40B4-BE49-F238E27FC236}">
                <a16:creationId xmlns:a16="http://schemas.microsoft.com/office/drawing/2014/main" id="{EF5EF47D-7400-44D9-955F-7AEBF8089270}"/>
              </a:ext>
            </a:extLst>
          </p:cNvPr>
          <p:cNvSpPr txBox="1"/>
          <p:nvPr/>
        </p:nvSpPr>
        <p:spPr>
          <a:xfrm>
            <a:off x="4649002" y="4439170"/>
            <a:ext cx="461986" cy="369332"/>
          </a:xfrm>
          <a:prstGeom prst="rect">
            <a:avLst/>
          </a:prstGeom>
          <a:noFill/>
        </p:spPr>
        <p:txBody>
          <a:bodyPr wrap="none" rtlCol="0">
            <a:spAutoFit/>
          </a:bodyPr>
          <a:lstStyle/>
          <a:p>
            <a:r>
              <a:rPr lang="en-US"/>
              <a:t>-z</a:t>
            </a:r>
            <a:r>
              <a:rPr lang="en-US" baseline="-25000"/>
              <a:t>0</a:t>
            </a:r>
            <a:endParaRPr lang="en-US" baseline="-25000" dirty="0"/>
          </a:p>
        </p:txBody>
      </p:sp>
      <p:sp>
        <p:nvSpPr>
          <p:cNvPr id="6" name="TextBox 5">
            <a:extLst>
              <a:ext uri="{FF2B5EF4-FFF2-40B4-BE49-F238E27FC236}">
                <a16:creationId xmlns:a16="http://schemas.microsoft.com/office/drawing/2014/main" id="{9579E0C0-7F70-42B9-912C-B5978A014FBE}"/>
              </a:ext>
            </a:extLst>
          </p:cNvPr>
          <p:cNvSpPr txBox="1"/>
          <p:nvPr/>
        </p:nvSpPr>
        <p:spPr>
          <a:xfrm>
            <a:off x="5763396" y="4450600"/>
            <a:ext cx="1154483" cy="369332"/>
          </a:xfrm>
          <a:prstGeom prst="rect">
            <a:avLst/>
          </a:prstGeom>
          <a:noFill/>
        </p:spPr>
        <p:txBody>
          <a:bodyPr wrap="none" rtlCol="0">
            <a:spAutoFit/>
          </a:bodyPr>
          <a:lstStyle/>
          <a:p>
            <a:r>
              <a:rPr lang="en-US"/>
              <a:t>0          z</a:t>
            </a:r>
            <a:r>
              <a:rPr lang="en-US" baseline="-25000"/>
              <a:t>0</a:t>
            </a:r>
            <a:endParaRPr lang="en-US" baseline="-25000" dirty="0"/>
          </a:p>
        </p:txBody>
      </p:sp>
      <p:sp>
        <p:nvSpPr>
          <p:cNvPr id="7" name="TextBox 6">
            <a:extLst>
              <a:ext uri="{FF2B5EF4-FFF2-40B4-BE49-F238E27FC236}">
                <a16:creationId xmlns:a16="http://schemas.microsoft.com/office/drawing/2014/main" id="{580A284D-CCFF-4BE7-A2F0-9FB1F3E58C00}"/>
              </a:ext>
            </a:extLst>
          </p:cNvPr>
          <p:cNvSpPr txBox="1"/>
          <p:nvPr/>
        </p:nvSpPr>
        <p:spPr>
          <a:xfrm>
            <a:off x="5799552" y="4207891"/>
            <a:ext cx="243978"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F34A1178-1611-4470-BC73-00C3688FD29A}"/>
              </a:ext>
            </a:extLst>
          </p:cNvPr>
          <p:cNvSpPr txBox="1"/>
          <p:nvPr/>
        </p:nvSpPr>
        <p:spPr>
          <a:xfrm>
            <a:off x="7060732" y="2823849"/>
            <a:ext cx="2646878" cy="369332"/>
          </a:xfrm>
          <a:prstGeom prst="rect">
            <a:avLst/>
          </a:prstGeom>
          <a:noFill/>
        </p:spPr>
        <p:txBody>
          <a:bodyPr wrap="none" rtlCol="0">
            <a:spAutoFit/>
          </a:bodyPr>
          <a:lstStyle/>
          <a:p>
            <a:r>
              <a:rPr lang="en-US" dirty="0"/>
              <a:t>P-value &lt; 0.001 &lt; 0.025</a:t>
            </a:r>
          </a:p>
        </p:txBody>
      </p:sp>
      <p:cxnSp>
        <p:nvCxnSpPr>
          <p:cNvPr id="16" name="Straight Arrow Connector 15">
            <a:extLst>
              <a:ext uri="{FF2B5EF4-FFF2-40B4-BE49-F238E27FC236}">
                <a16:creationId xmlns:a16="http://schemas.microsoft.com/office/drawing/2014/main" id="{9702E608-9082-4C72-BE0B-05C93FF50DB0}"/>
              </a:ext>
            </a:extLst>
          </p:cNvPr>
          <p:cNvCxnSpPr/>
          <p:nvPr/>
        </p:nvCxnSpPr>
        <p:spPr>
          <a:xfrm flipH="1">
            <a:off x="4831882" y="3204611"/>
            <a:ext cx="2388870" cy="1097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AA95DE8-3138-4298-8F67-2CF41A9BD77E}"/>
              </a:ext>
            </a:extLst>
          </p:cNvPr>
          <p:cNvCxnSpPr>
            <a:cxnSpLocks/>
          </p:cNvCxnSpPr>
          <p:nvPr/>
        </p:nvCxnSpPr>
        <p:spPr>
          <a:xfrm flipH="1">
            <a:off x="6912142" y="3204611"/>
            <a:ext cx="308610" cy="1084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EA02A38-88ED-4C59-860C-F8FC3BD0CBFC}"/>
              </a:ext>
            </a:extLst>
          </p:cNvPr>
          <p:cNvCxnSpPr>
            <a:cxnSpLocks/>
          </p:cNvCxnSpPr>
          <p:nvPr/>
        </p:nvCxnSpPr>
        <p:spPr>
          <a:xfrm>
            <a:off x="6523522" y="3330341"/>
            <a:ext cx="0" cy="1108829"/>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9F408A50-3D8C-4101-8FA6-DFC4523C68BD}"/>
              </a:ext>
            </a:extLst>
          </p:cNvPr>
          <p:cNvCxnSpPr>
            <a:cxnSpLocks/>
          </p:cNvCxnSpPr>
          <p:nvPr/>
        </p:nvCxnSpPr>
        <p:spPr>
          <a:xfrm>
            <a:off x="5261461" y="3330340"/>
            <a:ext cx="0" cy="1108829"/>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ED4A58F-6C2D-49F1-A99C-0ABCAB842A92}"/>
              </a:ext>
            </a:extLst>
          </p:cNvPr>
          <p:cNvCxnSpPr/>
          <p:nvPr/>
        </p:nvCxnSpPr>
        <p:spPr>
          <a:xfrm flipV="1">
            <a:off x="6072037" y="4520073"/>
            <a:ext cx="395272" cy="513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1C280114-02C6-4E6C-AF9B-3F06F61F80E1}"/>
              </a:ext>
            </a:extLst>
          </p:cNvPr>
          <p:cNvSpPr txBox="1"/>
          <p:nvPr/>
        </p:nvSpPr>
        <p:spPr>
          <a:xfrm>
            <a:off x="5780477" y="4975368"/>
            <a:ext cx="683200" cy="369332"/>
          </a:xfrm>
          <a:prstGeom prst="rect">
            <a:avLst/>
          </a:prstGeom>
          <a:noFill/>
        </p:spPr>
        <p:txBody>
          <a:bodyPr wrap="none" rtlCol="0">
            <a:spAutoFit/>
          </a:bodyPr>
          <a:lstStyle/>
          <a:p>
            <a:r>
              <a:rPr lang="en-US" dirty="0"/>
              <a:t>z</a:t>
            </a:r>
            <a:r>
              <a:rPr lang="en-US" baseline="-25000" dirty="0">
                <a:sym typeface="Symbol" panose="05050102010706020507" pitchFamily="18" charset="2"/>
              </a:rPr>
              <a:t>0.025</a:t>
            </a:r>
            <a:endParaRPr lang="en-US" baseline="-25000" dirty="0"/>
          </a:p>
        </p:txBody>
      </p:sp>
      <p:sp>
        <p:nvSpPr>
          <p:cNvPr id="3" name="Date Placeholder 2"/>
          <p:cNvSpPr>
            <a:spLocks noGrp="1"/>
          </p:cNvSpPr>
          <p:nvPr>
            <p:ph type="dt" sz="half" idx="10"/>
          </p:nvPr>
        </p:nvSpPr>
        <p:spPr/>
        <p:txBody>
          <a:bodyPr/>
          <a:lstStyle/>
          <a:p>
            <a:fld id="{0D23040D-E683-4E42-A57A-8AE8198C405D}" type="datetime1">
              <a:rPr lang="en-US" smtClean="0"/>
              <a:t>01/03/2022</a:t>
            </a:fld>
            <a:endParaRPr lang="en-US"/>
          </a:p>
        </p:txBody>
      </p:sp>
      <p:sp>
        <p:nvSpPr>
          <p:cNvPr id="8" name="Footer Placeholder 7"/>
          <p:cNvSpPr>
            <a:spLocks noGrp="1"/>
          </p:cNvSpPr>
          <p:nvPr>
            <p:ph type="ftr" sz="quarter" idx="11"/>
          </p:nvPr>
        </p:nvSpPr>
        <p:spPr/>
        <p:txBody>
          <a:bodyPr/>
          <a:lstStyle/>
          <a:p>
            <a:r>
              <a:rPr lang="en-US"/>
              <a:t>Chapter 9 - Hypothesis Testing</a:t>
            </a:r>
          </a:p>
        </p:txBody>
      </p:sp>
      <p:sp>
        <p:nvSpPr>
          <p:cNvPr id="9" name="Slide Number Placeholder 8"/>
          <p:cNvSpPr>
            <a:spLocks noGrp="1"/>
          </p:cNvSpPr>
          <p:nvPr>
            <p:ph type="sldNum" sz="quarter" idx="12"/>
          </p:nvPr>
        </p:nvSpPr>
        <p:spPr/>
        <p:txBody>
          <a:bodyPr/>
          <a:lstStyle/>
          <a:p>
            <a:fld id="{05CAF447-3069-4EB9-BD71-9A8D90286074}" type="slidenum">
              <a:rPr lang="en-US" smtClean="0"/>
              <a:t>14</a:t>
            </a:fld>
            <a:endParaRPr lang="en-US"/>
          </a:p>
        </p:txBody>
      </p:sp>
    </p:spTree>
    <p:extLst>
      <p:ext uri="{BB962C8B-B14F-4D97-AF65-F5344CB8AC3E}">
        <p14:creationId xmlns:p14="http://schemas.microsoft.com/office/powerpoint/2010/main" val="3123065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79A5-04DA-4CF5-AD09-1DCCF8BFB972}"/>
              </a:ext>
            </a:extLst>
          </p:cNvPr>
          <p:cNvSpPr>
            <a:spLocks noGrp="1"/>
          </p:cNvSpPr>
          <p:nvPr>
            <p:ph type="title"/>
          </p:nvPr>
        </p:nvSpPr>
        <p:spPr/>
        <p:txBody>
          <a:bodyPr/>
          <a:lstStyle/>
          <a:p>
            <a:r>
              <a:rPr lang="en-US" altLang="en-US" sz="4400" b="0" dirty="0"/>
              <a:t>One-Sided and Two-Sided Tests</a:t>
            </a:r>
            <a:endParaRPr lang="en-US" b="0" dirty="0"/>
          </a:p>
        </p:txBody>
      </p:sp>
      <p:graphicFrame>
        <p:nvGraphicFramePr>
          <p:cNvPr id="16" name="Table 16">
            <a:extLst>
              <a:ext uri="{FF2B5EF4-FFF2-40B4-BE49-F238E27FC236}">
                <a16:creationId xmlns:a16="http://schemas.microsoft.com/office/drawing/2014/main" id="{5D2EB629-32DA-487E-8144-2C7A1A3FDE99}"/>
              </a:ext>
            </a:extLst>
          </p:cNvPr>
          <p:cNvGraphicFramePr>
            <a:graphicFrameLocks noGrp="1"/>
          </p:cNvGraphicFramePr>
          <p:nvPr/>
        </p:nvGraphicFramePr>
        <p:xfrm>
          <a:off x="2120134" y="1899247"/>
          <a:ext cx="8127999" cy="3434080"/>
        </p:xfrm>
        <a:graphic>
          <a:graphicData uri="http://schemas.openxmlformats.org/drawingml/2006/table">
            <a:tbl>
              <a:tblPr firstRow="1" bandRow="1">
                <a:tableStyleId>{5C22544A-7EE6-4342-B048-85BDC9FD1C3A}</a:tableStyleId>
              </a:tblPr>
              <a:tblGrid>
                <a:gridCol w="2977646">
                  <a:extLst>
                    <a:ext uri="{9D8B030D-6E8A-4147-A177-3AD203B41FA5}">
                      <a16:colId xmlns:a16="http://schemas.microsoft.com/office/drawing/2014/main" val="2206433418"/>
                    </a:ext>
                  </a:extLst>
                </a:gridCol>
                <a:gridCol w="2441020">
                  <a:extLst>
                    <a:ext uri="{9D8B030D-6E8A-4147-A177-3AD203B41FA5}">
                      <a16:colId xmlns:a16="http://schemas.microsoft.com/office/drawing/2014/main" val="2425765074"/>
                    </a:ext>
                  </a:extLst>
                </a:gridCol>
                <a:gridCol w="2709333">
                  <a:extLst>
                    <a:ext uri="{9D8B030D-6E8A-4147-A177-3AD203B41FA5}">
                      <a16:colId xmlns:a16="http://schemas.microsoft.com/office/drawing/2014/main" val="357630406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solidFill>
                            <a:schemeClr val="bg1"/>
                          </a:solidFill>
                        </a:rPr>
                        <a:t>Two-sided </a:t>
                      </a:r>
                      <a:r>
                        <a:rPr lang="en-US" altLang="en-US" sz="3200" b="1" dirty="0">
                          <a:solidFill>
                            <a:schemeClr val="bg1"/>
                          </a:solidFill>
                        </a:rPr>
                        <a:t>Hypotheses</a:t>
                      </a:r>
                      <a:endParaRPr lang="en-US" sz="3200" dirty="0">
                        <a:solidFill>
                          <a:schemeClr val="bg1"/>
                        </a:solidFill>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solidFill>
                            <a:schemeClr val="bg1"/>
                          </a:solidFill>
                        </a:rPr>
                        <a:t>One-sided </a:t>
                      </a:r>
                      <a:r>
                        <a:rPr lang="en-US" altLang="en-US" sz="3200" b="1" dirty="0">
                          <a:solidFill>
                            <a:schemeClr val="bg1"/>
                          </a:solidFill>
                        </a:rPr>
                        <a:t>Hypotheses</a:t>
                      </a:r>
                      <a:endParaRPr lang="en-US" sz="3200" dirty="0">
                        <a:solidFill>
                          <a:schemeClr val="bg1"/>
                        </a:solidFill>
                      </a:endParaRPr>
                    </a:p>
                  </a:txBody>
                  <a:tcPr/>
                </a:tc>
                <a:tc hMerge="1">
                  <a:txBody>
                    <a:bodyPr/>
                    <a:lstStyle/>
                    <a:p>
                      <a:endParaRPr lang="en-US" dirty="0"/>
                    </a:p>
                  </a:txBody>
                  <a:tcPr/>
                </a:tc>
                <a:extLst>
                  <a:ext uri="{0D108BD9-81ED-4DB2-BD59-A6C34878D82A}">
                    <a16:rowId xmlns:a16="http://schemas.microsoft.com/office/drawing/2014/main" val="2373539089"/>
                  </a:ext>
                </a:extLst>
              </a:tr>
              <a:tr h="370840">
                <a:tc>
                  <a:txBody>
                    <a:bodyPr/>
                    <a:lstStyle/>
                    <a:p>
                      <a:pPr algn="ctr"/>
                      <a:r>
                        <a:rPr lang="en-US" sz="2600" dirty="0"/>
                        <a:t>H</a:t>
                      </a:r>
                      <a:r>
                        <a:rPr lang="en-US" sz="2600" baseline="-25000" dirty="0"/>
                        <a:t>0</a:t>
                      </a:r>
                      <a:r>
                        <a:rPr lang="en-US" sz="2600" dirty="0"/>
                        <a:t>: </a:t>
                      </a:r>
                      <a:r>
                        <a:rPr lang="en-US" sz="2600" dirty="0">
                          <a:sym typeface="Symbol" panose="05050102010706020507" pitchFamily="18" charset="2"/>
                        </a:rPr>
                        <a:t> = </a:t>
                      </a:r>
                      <a:r>
                        <a:rPr lang="en-US" sz="2600" baseline="-25000" dirty="0">
                          <a:sym typeface="Symbol" panose="05050102010706020507" pitchFamily="18" charset="2"/>
                        </a:rPr>
                        <a:t>0</a:t>
                      </a:r>
                    </a:p>
                    <a:p>
                      <a:pPr algn="ctr"/>
                      <a:r>
                        <a:rPr lang="en-US" sz="2600" dirty="0">
                          <a:sym typeface="Symbol" panose="05050102010706020507" pitchFamily="18" charset="2"/>
                        </a:rPr>
                        <a:t>H</a:t>
                      </a:r>
                      <a:r>
                        <a:rPr lang="en-US" sz="2600" baseline="-25000" dirty="0">
                          <a:sym typeface="Symbol" panose="05050102010706020507" pitchFamily="18" charset="2"/>
                        </a:rPr>
                        <a:t>1</a:t>
                      </a:r>
                      <a:r>
                        <a:rPr lang="en-US" sz="2600" dirty="0">
                          <a:sym typeface="Symbol" panose="05050102010706020507" pitchFamily="18" charset="2"/>
                        </a:rPr>
                        <a:t>:  </a:t>
                      </a:r>
                      <a:r>
                        <a:rPr lang="en-US" sz="2600" dirty="0"/>
                        <a:t> </a:t>
                      </a:r>
                      <a:r>
                        <a:rPr lang="en-US" sz="2600" dirty="0">
                          <a:sym typeface="Symbol" panose="05050102010706020507" pitchFamily="18" charset="2"/>
                        </a:rPr>
                        <a:t></a:t>
                      </a:r>
                      <a:r>
                        <a:rPr lang="en-US" sz="2600" baseline="-25000" dirty="0">
                          <a:sym typeface="Symbol" panose="05050102010706020507" pitchFamily="18" charset="2"/>
                        </a:rPr>
                        <a:t>0</a:t>
                      </a:r>
                      <a:endParaRPr lang="en-US" sz="2600" dirty="0"/>
                    </a:p>
                  </a:txBody>
                  <a:tcPr/>
                </a:tc>
                <a:tc>
                  <a:txBody>
                    <a:bodyPr/>
                    <a:lstStyle/>
                    <a:p>
                      <a:pPr algn="ctr"/>
                      <a:r>
                        <a:rPr lang="en-US" sz="2600" dirty="0"/>
                        <a:t>H</a:t>
                      </a:r>
                      <a:r>
                        <a:rPr lang="en-US" sz="2600" baseline="-25000" dirty="0"/>
                        <a:t>0</a:t>
                      </a:r>
                      <a:r>
                        <a:rPr lang="en-US" sz="2600" dirty="0"/>
                        <a:t>: </a:t>
                      </a:r>
                      <a:r>
                        <a:rPr lang="en-US" sz="2600" dirty="0">
                          <a:sym typeface="Symbol" panose="05050102010706020507" pitchFamily="18" charset="2"/>
                        </a:rPr>
                        <a:t> = </a:t>
                      </a:r>
                      <a:r>
                        <a:rPr lang="en-US" sz="2600" baseline="-25000" dirty="0">
                          <a:sym typeface="Symbol" panose="05050102010706020507" pitchFamily="18" charset="2"/>
                        </a:rPr>
                        <a:t>0</a:t>
                      </a:r>
                      <a:endParaRPr lang="en-US" sz="2600" dirty="0">
                        <a:sym typeface="Symbol" panose="05050102010706020507" pitchFamily="18" charset="2"/>
                      </a:endParaRPr>
                    </a:p>
                    <a:p>
                      <a:pPr algn="ctr"/>
                      <a:r>
                        <a:rPr lang="en-US" sz="2600" dirty="0">
                          <a:sym typeface="Symbol" panose="05050102010706020507" pitchFamily="18" charset="2"/>
                        </a:rPr>
                        <a:t>H</a:t>
                      </a:r>
                      <a:r>
                        <a:rPr lang="en-US" sz="2600" baseline="-25000" dirty="0">
                          <a:sym typeface="Symbol" panose="05050102010706020507" pitchFamily="18" charset="2"/>
                        </a:rPr>
                        <a:t>1</a:t>
                      </a:r>
                      <a:r>
                        <a:rPr lang="en-US" sz="2600" dirty="0">
                          <a:sym typeface="Symbol" panose="05050102010706020507" pitchFamily="18" charset="2"/>
                        </a:rPr>
                        <a:t>:  &gt;</a:t>
                      </a:r>
                      <a:r>
                        <a:rPr lang="en-US" sz="2600" dirty="0"/>
                        <a:t> </a:t>
                      </a:r>
                      <a:r>
                        <a:rPr lang="en-US" sz="2600" dirty="0">
                          <a:sym typeface="Symbol" panose="05050102010706020507" pitchFamily="18" charset="2"/>
                        </a:rPr>
                        <a:t></a:t>
                      </a:r>
                      <a:r>
                        <a:rPr lang="en-US" sz="2600" baseline="-25000" dirty="0">
                          <a:sym typeface="Symbol" panose="05050102010706020507" pitchFamily="18" charset="2"/>
                        </a:rPr>
                        <a:t>0</a:t>
                      </a:r>
                      <a:endParaRPr lang="en-US" sz="2600" dirty="0"/>
                    </a:p>
                  </a:txBody>
                  <a:tcPr/>
                </a:tc>
                <a:tc>
                  <a:txBody>
                    <a:bodyPr/>
                    <a:lstStyle/>
                    <a:p>
                      <a:pPr algn="ctr"/>
                      <a:r>
                        <a:rPr lang="en-US" sz="2600" dirty="0"/>
                        <a:t>H</a:t>
                      </a:r>
                      <a:r>
                        <a:rPr lang="en-US" sz="2600" baseline="-25000" dirty="0"/>
                        <a:t>0</a:t>
                      </a:r>
                      <a:r>
                        <a:rPr lang="en-US" sz="2600" dirty="0"/>
                        <a:t>: </a:t>
                      </a:r>
                      <a:r>
                        <a:rPr lang="en-US" sz="2600" dirty="0">
                          <a:sym typeface="Symbol" panose="05050102010706020507" pitchFamily="18" charset="2"/>
                        </a:rPr>
                        <a:t> = </a:t>
                      </a:r>
                      <a:r>
                        <a:rPr lang="en-US" sz="2600" baseline="-25000" dirty="0">
                          <a:sym typeface="Symbol" panose="05050102010706020507" pitchFamily="18" charset="2"/>
                        </a:rPr>
                        <a:t>0</a:t>
                      </a:r>
                      <a:endParaRPr lang="en-US" sz="2600" dirty="0">
                        <a:sym typeface="Symbol" panose="05050102010706020507" pitchFamily="18" charset="2"/>
                      </a:endParaRPr>
                    </a:p>
                    <a:p>
                      <a:pPr algn="ctr"/>
                      <a:r>
                        <a:rPr lang="en-US" sz="2600" dirty="0">
                          <a:sym typeface="Symbol" panose="05050102010706020507" pitchFamily="18" charset="2"/>
                        </a:rPr>
                        <a:t>H</a:t>
                      </a:r>
                      <a:r>
                        <a:rPr lang="en-US" sz="2600" baseline="-25000" dirty="0">
                          <a:sym typeface="Symbol" panose="05050102010706020507" pitchFamily="18" charset="2"/>
                        </a:rPr>
                        <a:t>1</a:t>
                      </a:r>
                      <a:r>
                        <a:rPr lang="en-US" sz="2600" dirty="0">
                          <a:sym typeface="Symbol" panose="05050102010706020507" pitchFamily="18" charset="2"/>
                        </a:rPr>
                        <a:t>:  &lt;</a:t>
                      </a:r>
                      <a:r>
                        <a:rPr lang="en-US" sz="2600" dirty="0"/>
                        <a:t> </a:t>
                      </a:r>
                      <a:r>
                        <a:rPr lang="en-US" sz="2600" dirty="0">
                          <a:sym typeface="Symbol" panose="05050102010706020507" pitchFamily="18" charset="2"/>
                        </a:rPr>
                        <a:t></a:t>
                      </a:r>
                      <a:r>
                        <a:rPr lang="en-US" sz="2600" baseline="-25000" dirty="0">
                          <a:sym typeface="Symbol" panose="05050102010706020507" pitchFamily="18" charset="2"/>
                        </a:rPr>
                        <a:t>0</a:t>
                      </a:r>
                      <a:endParaRPr lang="en-US" sz="2600" dirty="0"/>
                    </a:p>
                  </a:txBody>
                  <a:tcPr/>
                </a:tc>
                <a:extLst>
                  <a:ext uri="{0D108BD9-81ED-4DB2-BD59-A6C34878D82A}">
                    <a16:rowId xmlns:a16="http://schemas.microsoft.com/office/drawing/2014/main" val="33444763"/>
                  </a:ext>
                </a:extLst>
              </a:tr>
              <a:tr h="148336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50491494"/>
                  </a:ext>
                </a:extLst>
              </a:tr>
            </a:tbl>
          </a:graphicData>
        </a:graphic>
      </p:graphicFrame>
      <p:pic>
        <p:nvPicPr>
          <p:cNvPr id="5" name="Picture 4">
            <a:extLst>
              <a:ext uri="{FF2B5EF4-FFF2-40B4-BE49-F238E27FC236}">
                <a16:creationId xmlns:a16="http://schemas.microsoft.com/office/drawing/2014/main" id="{08473DAB-DA0A-4820-89F4-8EB3B0F02FDA}"/>
              </a:ext>
            </a:extLst>
          </p:cNvPr>
          <p:cNvPicPr>
            <a:picLocks noChangeAspect="1"/>
          </p:cNvPicPr>
          <p:nvPr/>
        </p:nvPicPr>
        <p:blipFill>
          <a:blip r:embed="rId2"/>
          <a:stretch>
            <a:fillRect/>
          </a:stretch>
        </p:blipFill>
        <p:spPr>
          <a:xfrm>
            <a:off x="2139408" y="3860819"/>
            <a:ext cx="2969802" cy="1445222"/>
          </a:xfrm>
          <a:prstGeom prst="rect">
            <a:avLst/>
          </a:prstGeom>
        </p:spPr>
      </p:pic>
      <p:pic>
        <p:nvPicPr>
          <p:cNvPr id="12" name="Picture 11">
            <a:extLst>
              <a:ext uri="{FF2B5EF4-FFF2-40B4-BE49-F238E27FC236}">
                <a16:creationId xmlns:a16="http://schemas.microsoft.com/office/drawing/2014/main" id="{1B534473-8448-4818-923E-BB027EF5D6CF}"/>
              </a:ext>
            </a:extLst>
          </p:cNvPr>
          <p:cNvPicPr>
            <a:picLocks noChangeAspect="1"/>
          </p:cNvPicPr>
          <p:nvPr/>
        </p:nvPicPr>
        <p:blipFill>
          <a:blip r:embed="rId3"/>
          <a:stretch>
            <a:fillRect/>
          </a:stretch>
        </p:blipFill>
        <p:spPr>
          <a:xfrm>
            <a:off x="5128484" y="3858299"/>
            <a:ext cx="2369596" cy="1445222"/>
          </a:xfrm>
          <a:prstGeom prst="rect">
            <a:avLst/>
          </a:prstGeom>
        </p:spPr>
      </p:pic>
      <p:pic>
        <p:nvPicPr>
          <p:cNvPr id="14" name="Picture 13">
            <a:extLst>
              <a:ext uri="{FF2B5EF4-FFF2-40B4-BE49-F238E27FC236}">
                <a16:creationId xmlns:a16="http://schemas.microsoft.com/office/drawing/2014/main" id="{E76CC246-FBF0-4C29-BAEE-EFE510DB1865}"/>
              </a:ext>
            </a:extLst>
          </p:cNvPr>
          <p:cNvPicPr>
            <a:picLocks noChangeAspect="1"/>
          </p:cNvPicPr>
          <p:nvPr/>
        </p:nvPicPr>
        <p:blipFill>
          <a:blip r:embed="rId4"/>
          <a:stretch>
            <a:fillRect/>
          </a:stretch>
        </p:blipFill>
        <p:spPr>
          <a:xfrm>
            <a:off x="7506838" y="3860818"/>
            <a:ext cx="2741295" cy="1445221"/>
          </a:xfrm>
          <a:prstGeom prst="rect">
            <a:avLst/>
          </a:prstGeom>
        </p:spPr>
      </p:pic>
      <p:sp>
        <p:nvSpPr>
          <p:cNvPr id="3" name="Date Placeholder 2"/>
          <p:cNvSpPr>
            <a:spLocks noGrp="1"/>
          </p:cNvSpPr>
          <p:nvPr>
            <p:ph type="dt" sz="half" idx="10"/>
          </p:nvPr>
        </p:nvSpPr>
        <p:spPr/>
        <p:txBody>
          <a:bodyPr/>
          <a:lstStyle/>
          <a:p>
            <a:fld id="{0D72AD36-7DC5-4263-9112-633346568CB1}" type="datetime1">
              <a:rPr lang="en-US" smtClean="0"/>
              <a:t>01/03/2022</a:t>
            </a:fld>
            <a:endParaRPr lang="en-US"/>
          </a:p>
        </p:txBody>
      </p:sp>
      <p:sp>
        <p:nvSpPr>
          <p:cNvPr id="4" name="Footer Placeholder 3"/>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15</a:t>
            </a:fld>
            <a:endParaRPr lang="en-US"/>
          </a:p>
        </p:txBody>
      </p:sp>
    </p:spTree>
    <p:extLst>
      <p:ext uri="{BB962C8B-B14F-4D97-AF65-F5344CB8AC3E}">
        <p14:creationId xmlns:p14="http://schemas.microsoft.com/office/powerpoint/2010/main" val="2672748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1962D-7A4F-42F4-8026-C9744F2E0EA1}"/>
              </a:ext>
            </a:extLst>
          </p:cNvPr>
          <p:cNvSpPr>
            <a:spLocks noGrp="1"/>
          </p:cNvSpPr>
          <p:nvPr>
            <p:ph type="title"/>
          </p:nvPr>
        </p:nvSpPr>
        <p:spPr/>
        <p:txBody>
          <a:bodyPr/>
          <a:lstStyle/>
          <a:p>
            <a:r>
              <a:rPr lang="en-US" b="0" dirty="0"/>
              <a:t>Common Parameters in Hypothesis Testing </a:t>
            </a:r>
          </a:p>
        </p:txBody>
      </p:sp>
      <p:graphicFrame>
        <p:nvGraphicFramePr>
          <p:cNvPr id="4" name="Diagram 3">
            <a:extLst>
              <a:ext uri="{FF2B5EF4-FFF2-40B4-BE49-F238E27FC236}">
                <a16:creationId xmlns:a16="http://schemas.microsoft.com/office/drawing/2014/main" id="{B0A110A5-A9E8-457F-BEE7-6925F34863C8}"/>
              </a:ext>
            </a:extLst>
          </p:cNvPr>
          <p:cNvGraphicFramePr/>
          <p:nvPr>
            <p:extLst>
              <p:ext uri="{D42A27DB-BD31-4B8C-83A1-F6EECF244321}">
                <p14:modId xmlns:p14="http://schemas.microsoft.com/office/powerpoint/2010/main" val="2371475900"/>
              </p:ext>
            </p:extLst>
          </p:nvPr>
        </p:nvGraphicFramePr>
        <p:xfrm>
          <a:off x="2422558" y="1555605"/>
          <a:ext cx="7645400" cy="4707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91C5C255-F67A-4C25-B3AC-FCC236195446}" type="datetime1">
              <a:rPr lang="en-US" smtClean="0"/>
              <a:t>01/03/2022</a:t>
            </a:fld>
            <a:endParaRPr lang="en-US"/>
          </a:p>
        </p:txBody>
      </p:sp>
      <p:sp>
        <p:nvSpPr>
          <p:cNvPr id="5" name="Footer Placeholder 4"/>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16</a:t>
            </a:fld>
            <a:endParaRPr lang="en-US"/>
          </a:p>
        </p:txBody>
      </p:sp>
    </p:spTree>
    <p:extLst>
      <p:ext uri="{BB962C8B-B14F-4D97-AF65-F5344CB8AC3E}">
        <p14:creationId xmlns:p14="http://schemas.microsoft.com/office/powerpoint/2010/main" val="455362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A417-3C3D-4465-AEE6-6C5727DA2CFD}"/>
              </a:ext>
            </a:extLst>
          </p:cNvPr>
          <p:cNvSpPr>
            <a:spLocks noGrp="1"/>
          </p:cNvSpPr>
          <p:nvPr>
            <p:ph type="title"/>
          </p:nvPr>
        </p:nvSpPr>
        <p:spPr>
          <a:xfrm>
            <a:off x="838200" y="0"/>
            <a:ext cx="10515600" cy="1325563"/>
          </a:xfrm>
        </p:spPr>
        <p:txBody>
          <a:bodyPr/>
          <a:lstStyle/>
          <a:p>
            <a:r>
              <a:rPr lang="en-US" b="0" dirty="0"/>
              <a:t>Hypothesis Tests on the Mean</a:t>
            </a:r>
          </a:p>
        </p:txBody>
      </p:sp>
      <p:graphicFrame>
        <p:nvGraphicFramePr>
          <p:cNvPr id="5" name="Diagram 4">
            <a:extLst>
              <a:ext uri="{FF2B5EF4-FFF2-40B4-BE49-F238E27FC236}">
                <a16:creationId xmlns:a16="http://schemas.microsoft.com/office/drawing/2014/main" id="{78ED39EF-3ED2-43BE-A0C5-EEA002FAC369}"/>
              </a:ext>
            </a:extLst>
          </p:cNvPr>
          <p:cNvGraphicFramePr/>
          <p:nvPr>
            <p:extLst>
              <p:ext uri="{D42A27DB-BD31-4B8C-83A1-F6EECF244321}">
                <p14:modId xmlns:p14="http://schemas.microsoft.com/office/powerpoint/2010/main" val="3481988588"/>
              </p:ext>
            </p:extLst>
          </p:nvPr>
        </p:nvGraphicFramePr>
        <p:xfrm>
          <a:off x="2832100" y="100397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9300D73B-9FCE-49FD-A4E7-DFDC964CBD58}"/>
              </a:ext>
            </a:extLst>
          </p:cNvPr>
          <p:cNvSpPr txBox="1"/>
          <p:nvPr/>
        </p:nvSpPr>
        <p:spPr>
          <a:xfrm>
            <a:off x="6453515" y="1400619"/>
            <a:ext cx="1348740" cy="923330"/>
          </a:xfrm>
          <a:prstGeom prst="rect">
            <a:avLst/>
          </a:prstGeom>
          <a:noFill/>
        </p:spPr>
        <p:txBody>
          <a:bodyPr wrap="square" rtlCol="0">
            <a:spAutoFit/>
          </a:bodyPr>
          <a:lstStyle/>
          <a:p>
            <a:pPr algn="ctr"/>
            <a:r>
              <a:rPr lang="en-US" dirty="0"/>
              <a:t>Normally distributed population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34659E8-FAD0-45F7-B25B-AD94C66CCC0F}"/>
                  </a:ext>
                </a:extLst>
              </p:cNvPr>
              <p:cNvSpPr txBox="1"/>
              <p:nvPr/>
            </p:nvSpPr>
            <p:spPr>
              <a:xfrm>
                <a:off x="4515234" y="5030339"/>
                <a:ext cx="1734770" cy="823687"/>
              </a:xfrm>
              <a:prstGeom prst="rect">
                <a:avLst/>
              </a:prstGeom>
              <a:noFill/>
            </p:spPr>
            <p:txBody>
              <a:bodyPr wrap="none" rtlCol="0">
                <a:spAutoFit/>
              </a:bodyPr>
              <a:lstStyle/>
              <a:p>
                <a:pPr algn="ctr"/>
                <a:r>
                  <a:rPr lang="en-US" dirty="0"/>
                  <a:t>T = </a:t>
                </a:r>
                <a14:m>
                  <m:oMath xmlns:m="http://schemas.openxmlformats.org/officeDocument/2006/math">
                    <m:f>
                      <m:fPr>
                        <m:ctrlPr>
                          <a:rPr lang="en-US" i="1" smtClean="0">
                            <a:latin typeface="Cambria Math" panose="02040503050406030204" pitchFamily="18" charset="0"/>
                          </a:rPr>
                        </m:ctrlPr>
                      </m:fPr>
                      <m:num>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num>
                      <m:den>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den>
                    </m:f>
                    <m:r>
                      <a:rPr lang="en-US" b="0" i="1" smtClean="0">
                        <a:latin typeface="Cambria Math" panose="02040503050406030204" pitchFamily="18" charset="0"/>
                        <a:ea typeface="Cambria Math" panose="02040503050406030204" pitchFamily="18" charset="0"/>
                      </a:rPr>
                      <m:t> </m:t>
                    </m:r>
                  </m:oMath>
                </a14:m>
                <a:endParaRPr lang="pt-BR" dirty="0"/>
              </a:p>
              <a:p>
                <a:pPr algn="ctr"/>
                <a:r>
                  <a:rPr lang="pt-BR" dirty="0"/>
                  <a:t>∼ t(df = n − 1). </a:t>
                </a:r>
                <a:endParaRPr lang="en-US" dirty="0"/>
              </a:p>
            </p:txBody>
          </p:sp>
        </mc:Choice>
        <mc:Fallback xmlns="">
          <p:sp>
            <p:nvSpPr>
              <p:cNvPr id="12" name="TextBox 11">
                <a:extLst>
                  <a:ext uri="{FF2B5EF4-FFF2-40B4-BE49-F238E27FC236}">
                    <a16:creationId xmlns:a16="http://schemas.microsoft.com/office/drawing/2014/main" id="{934659E8-FAD0-45F7-B25B-AD94C66CCC0F}"/>
                  </a:ext>
                </a:extLst>
              </p:cNvPr>
              <p:cNvSpPr txBox="1">
                <a:spLocks noRot="1" noChangeAspect="1" noMove="1" noResize="1" noEditPoints="1" noAdjustHandles="1" noChangeArrowheads="1" noChangeShapeType="1" noTextEdit="1"/>
              </p:cNvSpPr>
              <p:nvPr/>
            </p:nvSpPr>
            <p:spPr>
              <a:xfrm>
                <a:off x="4515234" y="5030339"/>
                <a:ext cx="1734770" cy="823687"/>
              </a:xfrm>
              <a:prstGeom prst="rect">
                <a:avLst/>
              </a:prstGeom>
              <a:blipFill>
                <a:blip r:embed="rId7"/>
                <a:stretch>
                  <a:fillRect l="-2817" r="-2465"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98F8CA2-7AF0-4802-92D6-A21A3A5649C7}"/>
                  </a:ext>
                </a:extLst>
              </p:cNvPr>
              <p:cNvSpPr txBox="1"/>
              <p:nvPr/>
            </p:nvSpPr>
            <p:spPr>
              <a:xfrm>
                <a:off x="8407646" y="5166036"/>
                <a:ext cx="1475740" cy="823687"/>
              </a:xfrm>
              <a:prstGeom prst="rect">
                <a:avLst/>
              </a:prstGeom>
              <a:noFill/>
            </p:spPr>
            <p:txBody>
              <a:bodyPr wrap="square" rtlCol="0">
                <a:spAutoFit/>
              </a:bodyPr>
              <a:lstStyle/>
              <a:p>
                <a:pPr algn="ctr"/>
                <a:r>
                  <a:rPr lang="en-US" dirty="0"/>
                  <a:t>Z = </a:t>
                </a:r>
                <a14:m>
                  <m:oMath xmlns:m="http://schemas.openxmlformats.org/officeDocument/2006/math">
                    <m:f>
                      <m:fPr>
                        <m:ctrlPr>
                          <a:rPr lang="en-US" i="1" smtClean="0">
                            <a:latin typeface="Cambria Math" panose="02040503050406030204" pitchFamily="18" charset="0"/>
                          </a:rPr>
                        </m:ctrlPr>
                      </m:fPr>
                      <m:num>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num>
                      <m:den>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den>
                    </m:f>
                  </m:oMath>
                </a14:m>
                <a:r>
                  <a:rPr lang="en-US" dirty="0"/>
                  <a:t> </a:t>
                </a:r>
              </a:p>
              <a:p>
                <a:pPr algn="ctr"/>
                <a:r>
                  <a:rPr lang="en-US" dirty="0"/>
                  <a:t>∼ N(0, 1).</a:t>
                </a:r>
              </a:p>
            </p:txBody>
          </p:sp>
        </mc:Choice>
        <mc:Fallback xmlns="">
          <p:sp>
            <p:nvSpPr>
              <p:cNvPr id="22" name="TextBox 21">
                <a:extLst>
                  <a:ext uri="{FF2B5EF4-FFF2-40B4-BE49-F238E27FC236}">
                    <a16:creationId xmlns:a16="http://schemas.microsoft.com/office/drawing/2014/main" id="{198F8CA2-7AF0-4802-92D6-A21A3A5649C7}"/>
                  </a:ext>
                </a:extLst>
              </p:cNvPr>
              <p:cNvSpPr txBox="1">
                <a:spLocks noRot="1" noChangeAspect="1" noMove="1" noResize="1" noEditPoints="1" noAdjustHandles="1" noChangeArrowheads="1" noChangeShapeType="1" noTextEdit="1"/>
              </p:cNvSpPr>
              <p:nvPr/>
            </p:nvSpPr>
            <p:spPr>
              <a:xfrm>
                <a:off x="8407646" y="5166036"/>
                <a:ext cx="1475740" cy="823687"/>
              </a:xfrm>
              <a:prstGeom prst="rect">
                <a:avLst/>
              </a:prstGeom>
              <a:blipFill>
                <a:blip r:embed="rId8"/>
                <a:stretch>
                  <a:fillRect b="-10294"/>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0447A8A9-BB1A-42CC-969C-387A70A5282E}"/>
              </a:ext>
            </a:extLst>
          </p:cNvPr>
          <p:cNvSpPr txBox="1"/>
          <p:nvPr/>
        </p:nvSpPr>
        <p:spPr>
          <a:xfrm>
            <a:off x="3050685" y="3322336"/>
            <a:ext cx="1555234" cy="830997"/>
          </a:xfrm>
          <a:prstGeom prst="rect">
            <a:avLst/>
          </a:prstGeom>
          <a:noFill/>
        </p:spPr>
        <p:txBody>
          <a:bodyPr wrap="none" rtlCol="0">
            <a:spAutoFit/>
          </a:bodyPr>
          <a:lstStyle/>
          <a:p>
            <a:pPr algn="ctr"/>
            <a:r>
              <a:rPr lang="en-US" sz="2400" dirty="0">
                <a:solidFill>
                  <a:schemeClr val="bg1"/>
                </a:solidFill>
              </a:rPr>
              <a:t>Unknown </a:t>
            </a:r>
          </a:p>
          <a:p>
            <a:pPr algn="ctr"/>
            <a:r>
              <a:rPr lang="en-US" sz="2400" dirty="0">
                <a:solidFill>
                  <a:schemeClr val="bg1"/>
                </a:solidFill>
                <a:sym typeface="Symbol" panose="05050102010706020507" pitchFamily="18" charset="2"/>
              </a:rPr>
              <a:t></a:t>
            </a:r>
            <a:r>
              <a:rPr lang="en-US" sz="2400" baseline="30000" dirty="0">
                <a:solidFill>
                  <a:schemeClr val="bg1"/>
                </a:solidFill>
                <a:sym typeface="Symbol" panose="05050102010706020507" pitchFamily="18" charset="2"/>
              </a:rPr>
              <a:t>2</a:t>
            </a:r>
            <a:endParaRPr lang="en-US" sz="2400" dirty="0">
              <a:solidFill>
                <a:schemeClr val="bg1"/>
              </a:solidFill>
            </a:endParaRPr>
          </a:p>
        </p:txBody>
      </p:sp>
      <p:sp>
        <p:nvSpPr>
          <p:cNvPr id="26" name="TextBox 25">
            <a:extLst>
              <a:ext uri="{FF2B5EF4-FFF2-40B4-BE49-F238E27FC236}">
                <a16:creationId xmlns:a16="http://schemas.microsoft.com/office/drawing/2014/main" id="{3C6F202E-4289-47AF-B843-4372F417E53F}"/>
              </a:ext>
            </a:extLst>
          </p:cNvPr>
          <p:cNvSpPr txBox="1"/>
          <p:nvPr/>
        </p:nvSpPr>
        <p:spPr>
          <a:xfrm>
            <a:off x="7244250" y="3331065"/>
            <a:ext cx="1212191" cy="830997"/>
          </a:xfrm>
          <a:prstGeom prst="rect">
            <a:avLst/>
          </a:prstGeom>
          <a:noFill/>
        </p:spPr>
        <p:txBody>
          <a:bodyPr wrap="none" rtlCol="0">
            <a:spAutoFit/>
          </a:bodyPr>
          <a:lstStyle/>
          <a:p>
            <a:pPr algn="ctr"/>
            <a:r>
              <a:rPr lang="en-US" sz="2400" dirty="0">
                <a:solidFill>
                  <a:schemeClr val="bg1"/>
                </a:solidFill>
              </a:rPr>
              <a:t>Known </a:t>
            </a:r>
          </a:p>
          <a:p>
            <a:pPr algn="ctr"/>
            <a:r>
              <a:rPr lang="en-US" sz="2400" dirty="0">
                <a:solidFill>
                  <a:schemeClr val="bg1"/>
                </a:solidFill>
                <a:sym typeface="Symbol" panose="05050102010706020507" pitchFamily="18" charset="2"/>
              </a:rPr>
              <a:t></a:t>
            </a:r>
            <a:r>
              <a:rPr lang="en-US" sz="2400" baseline="30000" dirty="0">
                <a:solidFill>
                  <a:schemeClr val="bg1"/>
                </a:solidFill>
                <a:sym typeface="Symbol" panose="05050102010706020507" pitchFamily="18" charset="2"/>
              </a:rPr>
              <a:t>2</a:t>
            </a:r>
            <a:endParaRPr lang="en-US" sz="2400" dirty="0">
              <a:solidFill>
                <a:schemeClr val="bg1"/>
              </a:solidFill>
            </a:endParaRPr>
          </a:p>
        </p:txBody>
      </p:sp>
      <p:sp>
        <p:nvSpPr>
          <p:cNvPr id="3" name="Date Placeholder 2"/>
          <p:cNvSpPr>
            <a:spLocks noGrp="1"/>
          </p:cNvSpPr>
          <p:nvPr>
            <p:ph type="dt" sz="half" idx="10"/>
          </p:nvPr>
        </p:nvSpPr>
        <p:spPr/>
        <p:txBody>
          <a:bodyPr/>
          <a:lstStyle/>
          <a:p>
            <a:fld id="{01AF9576-8EE5-42AC-845A-F12DF27898BD}" type="datetime1">
              <a:rPr lang="en-US" smtClean="0"/>
              <a:t>01/03/2022</a:t>
            </a:fld>
            <a:endParaRPr lang="en-US"/>
          </a:p>
        </p:txBody>
      </p:sp>
      <p:sp>
        <p:nvSpPr>
          <p:cNvPr id="4" name="Footer Placeholder 3"/>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17</a:t>
            </a:fld>
            <a:endParaRPr lang="en-US"/>
          </a:p>
        </p:txBody>
      </p:sp>
    </p:spTree>
    <p:extLst>
      <p:ext uri="{BB962C8B-B14F-4D97-AF65-F5344CB8AC3E}">
        <p14:creationId xmlns:p14="http://schemas.microsoft.com/office/powerpoint/2010/main" val="2515763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0EB2-B5E2-4A18-B2A1-5C9DAD52134C}"/>
              </a:ext>
            </a:extLst>
          </p:cNvPr>
          <p:cNvSpPr>
            <a:spLocks noGrp="1"/>
          </p:cNvSpPr>
          <p:nvPr>
            <p:ph type="title"/>
          </p:nvPr>
        </p:nvSpPr>
        <p:spPr/>
        <p:txBody>
          <a:bodyPr/>
          <a:lstStyle/>
          <a:p>
            <a:r>
              <a:rPr lang="en-US" dirty="0"/>
              <a:t>Hypothesis Tests on the Mean (</a:t>
            </a:r>
            <a:r>
              <a:rPr lang="en-US" dirty="0">
                <a:solidFill>
                  <a:srgbClr val="FF0000"/>
                </a:solidFill>
              </a:rPr>
              <a:t>t-test</a:t>
            </a:r>
            <a:r>
              <a:rPr lang="en-US"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0CE2AD-6A6D-4D8A-A2E3-638B5AF93258}"/>
                  </a:ext>
                </a:extLst>
              </p:cNvPr>
              <p:cNvSpPr>
                <a:spLocks noGrp="1"/>
              </p:cNvSpPr>
              <p:nvPr>
                <p:ph idx="1"/>
              </p:nvPr>
            </p:nvSpPr>
            <p:spPr>
              <a:xfrm>
                <a:off x="838200" y="1414193"/>
                <a:ext cx="10515600" cy="4351338"/>
              </a:xfrm>
            </p:spPr>
            <p:txBody>
              <a:bodyPr>
                <a:normAutofit fontScale="77500" lnSpcReduction="20000"/>
              </a:bodyPr>
              <a:lstStyle/>
              <a:p>
                <a:pPr marL="0" indent="0">
                  <a:buNone/>
                </a:pPr>
                <a:r>
                  <a:rPr lang="en-US" dirty="0">
                    <a:solidFill>
                      <a:srgbClr val="FF0000"/>
                    </a:solidFill>
                  </a:rPr>
                  <a:t>P</a:t>
                </a:r>
                <a:r>
                  <a:rPr lang="en-US" dirty="0"/>
                  <a:t>arameter: mean </a:t>
                </a:r>
                <a:r>
                  <a:rPr lang="en-US" dirty="0">
                    <a:sym typeface="Symbol" panose="05050102010706020507" pitchFamily="18" charset="2"/>
                  </a:rPr>
                  <a:t></a:t>
                </a:r>
              </a:p>
              <a:p>
                <a:pPr marL="0" indent="0">
                  <a:buNone/>
                </a:pPr>
                <a:r>
                  <a:rPr lang="en-US" dirty="0">
                    <a:solidFill>
                      <a:srgbClr val="FF0000"/>
                    </a:solidFill>
                    <a:sym typeface="Symbol" panose="05050102010706020507" pitchFamily="18" charset="2"/>
                  </a:rPr>
                  <a:t>H</a:t>
                </a:r>
                <a:r>
                  <a:rPr lang="en-US" dirty="0">
                    <a:sym typeface="Symbol" panose="05050102010706020507" pitchFamily="18" charset="2"/>
                  </a:rPr>
                  <a:t>ypotheses: </a:t>
                </a:r>
                <a:r>
                  <a:rPr lang="en-US" dirty="0"/>
                  <a:t>H</a:t>
                </a:r>
                <a:r>
                  <a:rPr lang="en-US" baseline="-25000" dirty="0"/>
                  <a:t>0</a:t>
                </a:r>
                <a:r>
                  <a:rPr lang="en-US" dirty="0"/>
                  <a:t>: </a:t>
                </a:r>
                <a:r>
                  <a:rPr lang="en-US" dirty="0">
                    <a:sym typeface="Symbol" panose="05050102010706020507" pitchFamily="18" charset="2"/>
                  </a:rPr>
                  <a:t> = </a:t>
                </a:r>
                <a:r>
                  <a:rPr lang="en-US" baseline="-25000" dirty="0">
                    <a:sym typeface="Symbol" panose="05050102010706020507" pitchFamily="18" charset="2"/>
                  </a:rPr>
                  <a:t>0</a:t>
                </a:r>
                <a:endParaRPr lang="en-US" baseline="-25000" dirty="0"/>
              </a:p>
              <a:p>
                <a:pPr marL="0" indent="0">
                  <a:buNone/>
                </a:pPr>
                <a:r>
                  <a:rPr lang="en-US" dirty="0">
                    <a:solidFill>
                      <a:srgbClr val="FF0000"/>
                    </a:solidFill>
                  </a:rPr>
                  <a:t>A</a:t>
                </a:r>
                <a:r>
                  <a:rPr lang="en-US" dirty="0"/>
                  <a:t>lternative hypothesis: H</a:t>
                </a:r>
                <a:r>
                  <a:rPr lang="en-US" baseline="-25000" dirty="0"/>
                  <a:t>1</a:t>
                </a:r>
                <a:r>
                  <a:rPr lang="en-US" dirty="0"/>
                  <a:t>: </a:t>
                </a:r>
                <a:r>
                  <a:rPr lang="en-US" dirty="0">
                    <a:sym typeface="Symbol" panose="05050102010706020507" pitchFamily="18" charset="2"/>
                  </a:rPr>
                  <a:t>  </a:t>
                </a:r>
                <a:r>
                  <a:rPr lang="en-US" baseline="-25000" dirty="0">
                    <a:sym typeface="Symbol" panose="05050102010706020507" pitchFamily="18" charset="2"/>
                  </a:rPr>
                  <a:t>0</a:t>
                </a:r>
                <a:endParaRPr lang="en-US" dirty="0"/>
              </a:p>
              <a:p>
                <a:pPr marL="0" indent="0">
                  <a:buNone/>
                </a:pPr>
                <a:r>
                  <a:rPr lang="en-US" dirty="0">
                    <a:solidFill>
                      <a:srgbClr val="FF0000"/>
                    </a:solidFill>
                  </a:rPr>
                  <a:t>R</a:t>
                </a:r>
                <a:r>
                  <a:rPr lang="en-US" dirty="0"/>
                  <a:t>elate to</a:t>
                </a:r>
                <a:r>
                  <a:rPr lang="en-US" dirty="0">
                    <a:solidFill>
                      <a:srgbClr val="FF0000"/>
                    </a:solidFill>
                  </a:rPr>
                  <a:t> </a:t>
                </a:r>
                <a:r>
                  <a:rPr lang="en-US" dirty="0"/>
                  <a:t>a test statistic (</a:t>
                </a:r>
                <a:r>
                  <a:rPr lang="en-US" dirty="0">
                    <a:solidFill>
                      <a:srgbClr val="FF0000"/>
                    </a:solidFill>
                  </a:rPr>
                  <a:t>z-test</a:t>
                </a:r>
                <a:r>
                  <a:rPr lang="en-US" dirty="0"/>
                  <a:t>)</a:t>
                </a:r>
              </a:p>
              <a:p>
                <a:pPr marL="0" indent="0" algn="ctr">
                  <a:buNone/>
                </a:pPr>
                <a:r>
                  <a:rPr lang="en-US" dirty="0">
                    <a:solidFill>
                      <a:srgbClr val="0033CC"/>
                    </a:solidFill>
                  </a:rPr>
                  <a:t>T </a:t>
                </a:r>
                <a14:m>
                  <m:oMath xmlns:m="http://schemas.openxmlformats.org/officeDocument/2006/math">
                    <m:r>
                      <a:rPr lang="en-US" b="0" i="0" smtClean="0">
                        <a:solidFill>
                          <a:srgbClr val="0033CC"/>
                        </a:solidFill>
                        <a:latin typeface="Cambria Math" panose="02040503050406030204" pitchFamily="18" charset="0"/>
                      </a:rPr>
                      <m:t>=</m:t>
                    </m:r>
                    <m:f>
                      <m:fPr>
                        <m:ctrlPr>
                          <a:rPr lang="en-US" i="1" smtClean="0">
                            <a:solidFill>
                              <a:srgbClr val="0033CC"/>
                            </a:solidFill>
                            <a:latin typeface="Cambria Math" panose="02040503050406030204" pitchFamily="18" charset="0"/>
                          </a:rPr>
                        </m:ctrlPr>
                      </m:fPr>
                      <m:num>
                        <m:acc>
                          <m:accPr>
                            <m:chr m:val="̅"/>
                            <m:ctrlPr>
                              <a:rPr lang="en-US" i="1" smtClean="0">
                                <a:solidFill>
                                  <a:srgbClr val="0033CC"/>
                                </a:solidFill>
                                <a:latin typeface="Cambria Math" panose="02040503050406030204" pitchFamily="18" charset="0"/>
                              </a:rPr>
                            </m:ctrlPr>
                          </m:accPr>
                          <m:e>
                            <m:r>
                              <m:rPr>
                                <m:nor/>
                              </m:rPr>
                              <a:rPr lang="en-US" dirty="0" smtClean="0">
                                <a:solidFill>
                                  <a:srgbClr val="0033CC"/>
                                </a:solidFill>
                              </a:rPr>
                              <m:t>X</m:t>
                            </m:r>
                          </m:e>
                        </m:acc>
                        <m:r>
                          <a:rPr lang="en-US" b="0" i="1" smtClean="0">
                            <a:solidFill>
                              <a:srgbClr val="0033CC"/>
                            </a:solidFill>
                            <a:latin typeface="Cambria Math" panose="02040503050406030204" pitchFamily="18" charset="0"/>
                          </a:rPr>
                          <m:t>−</m:t>
                        </m:r>
                        <m:r>
                          <a:rPr lang="en-US" b="0" i="1" smtClean="0">
                            <a:solidFill>
                              <a:srgbClr val="0033CC"/>
                            </a:solidFill>
                            <a:latin typeface="Cambria Math" panose="02040503050406030204" pitchFamily="18" charset="0"/>
                            <a:ea typeface="Cambria Math" panose="02040503050406030204" pitchFamily="18" charset="0"/>
                          </a:rPr>
                          <m:t>𝜇</m:t>
                        </m:r>
                        <m:r>
                          <a:rPr lang="en-US" b="0" i="1" baseline="-25000" smtClean="0">
                            <a:solidFill>
                              <a:srgbClr val="0033CC"/>
                            </a:solidFill>
                            <a:latin typeface="Cambria Math" panose="02040503050406030204" pitchFamily="18" charset="0"/>
                            <a:ea typeface="Cambria Math" panose="02040503050406030204" pitchFamily="18" charset="0"/>
                          </a:rPr>
                          <m:t>0</m:t>
                        </m:r>
                      </m:num>
                      <m:den>
                        <m:r>
                          <a:rPr lang="en-US" b="0" i="1" smtClean="0">
                            <a:solidFill>
                              <a:srgbClr val="0033CC"/>
                            </a:solidFill>
                            <a:latin typeface="Cambria Math" panose="02040503050406030204" pitchFamily="18" charset="0"/>
                            <a:ea typeface="Cambria Math" panose="02040503050406030204" pitchFamily="18" charset="0"/>
                          </a:rPr>
                          <m:t>𝑆</m:t>
                        </m:r>
                        <m:r>
                          <a:rPr lang="en-US" b="0" i="1" smtClean="0">
                            <a:solidFill>
                              <a:srgbClr val="0033CC"/>
                            </a:solidFill>
                            <a:latin typeface="Cambria Math" panose="02040503050406030204" pitchFamily="18" charset="0"/>
                            <a:ea typeface="Cambria Math" panose="02040503050406030204" pitchFamily="18" charset="0"/>
                          </a:rPr>
                          <m:t>/</m:t>
                        </m:r>
                        <m:rad>
                          <m:radPr>
                            <m:degHide m:val="on"/>
                            <m:ctrlPr>
                              <a:rPr lang="en-US" i="1" smtClean="0">
                                <a:solidFill>
                                  <a:srgbClr val="0033CC"/>
                                </a:solidFill>
                                <a:latin typeface="Cambria Math" panose="02040503050406030204" pitchFamily="18" charset="0"/>
                              </a:rPr>
                            </m:ctrlPr>
                          </m:radPr>
                          <m:deg/>
                          <m:e>
                            <m:r>
                              <a:rPr lang="en-US" b="0" i="1" smtClean="0">
                                <a:solidFill>
                                  <a:srgbClr val="0033CC"/>
                                </a:solidFill>
                                <a:latin typeface="Cambria Math" panose="02040503050406030204" pitchFamily="18" charset="0"/>
                              </a:rPr>
                              <m:t>𝑛</m:t>
                            </m:r>
                          </m:e>
                        </m:rad>
                      </m:den>
                    </m:f>
                  </m:oMath>
                </a14:m>
                <a:endParaRPr lang="en-US" dirty="0">
                  <a:solidFill>
                    <a:srgbClr val="0033CC"/>
                  </a:solidFill>
                </a:endParaRPr>
              </a:p>
              <a:p>
                <a:pPr marL="0" indent="0">
                  <a:buNone/>
                </a:pPr>
                <a:r>
                  <a:rPr lang="en-US" dirty="0">
                    <a:solidFill>
                      <a:srgbClr val="FF0000"/>
                    </a:solidFill>
                  </a:rPr>
                  <a:t>A</a:t>
                </a:r>
                <a:r>
                  <a:rPr lang="en-US" dirty="0"/>
                  <a:t> sample mean </a:t>
                </a:r>
                <a14:m>
                  <m:oMath xmlns:m="http://schemas.openxmlformats.org/officeDocument/2006/math">
                    <m:acc>
                      <m:accPr>
                        <m:chr m:val="̅"/>
                        <m:ctrlPr>
                          <a:rPr lang="en-US" i="1" smtClean="0">
                            <a:solidFill>
                              <a:srgbClr val="0033CC"/>
                            </a:solidFill>
                            <a:latin typeface="Cambria Math" panose="02040503050406030204" pitchFamily="18" charset="0"/>
                          </a:rPr>
                        </m:ctrlPr>
                      </m:accPr>
                      <m:e>
                        <m:r>
                          <m:rPr>
                            <m:nor/>
                          </m:rPr>
                          <a:rPr lang="en-US" dirty="0" smtClean="0">
                            <a:solidFill>
                              <a:srgbClr val="0033CC"/>
                            </a:solidFill>
                          </a:rPr>
                          <m:t>x</m:t>
                        </m:r>
                      </m:e>
                    </m:acc>
                    <m:r>
                      <a:rPr lang="en-US" i="1" dirty="0" smtClean="0">
                        <a:latin typeface="Cambria Math" panose="02040503050406030204" pitchFamily="18" charset="0"/>
                      </a:rPr>
                      <m:t> </m:t>
                    </m:r>
                  </m:oMath>
                </a14:m>
                <a:r>
                  <a:rPr lang="en-US" dirty="0"/>
                  <a:t>and sample </a:t>
                </a:r>
                <a:r>
                  <a:rPr lang="en-US" dirty="0">
                    <a:solidFill>
                      <a:srgbClr val="0033CC"/>
                    </a:solidFill>
                  </a:rPr>
                  <a:t>std s</a:t>
                </a:r>
                <a:r>
                  <a:rPr lang="en-US" dirty="0"/>
                  <a:t> for a computation using </a:t>
                </a:r>
                <a:r>
                  <a:rPr lang="en-US" dirty="0">
                    <a:solidFill>
                      <a:srgbClr val="CC0000"/>
                    </a:solidFill>
                  </a:rPr>
                  <a:t>t-test</a:t>
                </a:r>
              </a:p>
              <a:p>
                <a:pPr marL="0" indent="0" algn="ctr">
                  <a:buNone/>
                </a:pPr>
                <a:r>
                  <a:rPr lang="en-US" dirty="0">
                    <a:solidFill>
                      <a:srgbClr val="0033CC"/>
                    </a:solidFill>
                  </a:rPr>
                  <a:t>t</a:t>
                </a:r>
                <a:r>
                  <a:rPr lang="en-US" baseline="-25000" dirty="0">
                    <a:solidFill>
                      <a:srgbClr val="0033CC"/>
                    </a:solidFill>
                  </a:rPr>
                  <a:t>0</a:t>
                </a:r>
                <a:r>
                  <a:rPr lang="en-US" dirty="0">
                    <a:solidFill>
                      <a:srgbClr val="0033CC"/>
                    </a:solidFill>
                  </a:rPr>
                  <a:t> </a:t>
                </a:r>
                <a14:m>
                  <m:oMath xmlns:m="http://schemas.openxmlformats.org/officeDocument/2006/math">
                    <m:r>
                      <a:rPr lang="en-US" b="0" i="0" smtClean="0">
                        <a:solidFill>
                          <a:srgbClr val="0033CC"/>
                        </a:solidFill>
                        <a:latin typeface="Cambria Math" panose="02040503050406030204" pitchFamily="18" charset="0"/>
                      </a:rPr>
                      <m:t>=</m:t>
                    </m:r>
                    <m:f>
                      <m:fPr>
                        <m:ctrlPr>
                          <a:rPr lang="en-US" i="1" smtClean="0">
                            <a:solidFill>
                              <a:srgbClr val="0033CC"/>
                            </a:solidFill>
                            <a:latin typeface="Cambria Math" panose="02040503050406030204" pitchFamily="18" charset="0"/>
                          </a:rPr>
                        </m:ctrlPr>
                      </m:fPr>
                      <m:num>
                        <m:acc>
                          <m:accPr>
                            <m:chr m:val="̅"/>
                            <m:ctrlPr>
                              <a:rPr lang="en-US" i="1" smtClean="0">
                                <a:solidFill>
                                  <a:srgbClr val="0033CC"/>
                                </a:solidFill>
                                <a:latin typeface="Cambria Math" panose="02040503050406030204" pitchFamily="18" charset="0"/>
                              </a:rPr>
                            </m:ctrlPr>
                          </m:accPr>
                          <m:e>
                            <m:r>
                              <m:rPr>
                                <m:nor/>
                              </m:rPr>
                              <a:rPr lang="en-US" dirty="0" smtClean="0">
                                <a:solidFill>
                                  <a:srgbClr val="0033CC"/>
                                </a:solidFill>
                              </a:rPr>
                              <m:t>x</m:t>
                            </m:r>
                          </m:e>
                        </m:acc>
                        <m:r>
                          <a:rPr lang="en-US" b="0" i="1" smtClean="0">
                            <a:solidFill>
                              <a:srgbClr val="0033CC"/>
                            </a:solidFill>
                            <a:latin typeface="Cambria Math" panose="02040503050406030204" pitchFamily="18" charset="0"/>
                          </a:rPr>
                          <m:t>−</m:t>
                        </m:r>
                        <m:r>
                          <a:rPr lang="en-US" b="0" i="1" smtClean="0">
                            <a:solidFill>
                              <a:srgbClr val="0033CC"/>
                            </a:solidFill>
                            <a:latin typeface="Cambria Math" panose="02040503050406030204" pitchFamily="18" charset="0"/>
                            <a:ea typeface="Cambria Math" panose="02040503050406030204" pitchFamily="18" charset="0"/>
                          </a:rPr>
                          <m:t>𝜇</m:t>
                        </m:r>
                        <m:r>
                          <a:rPr lang="en-US" b="0" i="1" baseline="-25000" smtClean="0">
                            <a:solidFill>
                              <a:srgbClr val="0033CC"/>
                            </a:solidFill>
                            <a:latin typeface="Cambria Math" panose="02040503050406030204" pitchFamily="18" charset="0"/>
                            <a:ea typeface="Cambria Math" panose="02040503050406030204" pitchFamily="18" charset="0"/>
                          </a:rPr>
                          <m:t>0</m:t>
                        </m:r>
                      </m:num>
                      <m:den>
                        <m:r>
                          <a:rPr lang="en-US" b="0" i="1" smtClean="0">
                            <a:solidFill>
                              <a:srgbClr val="0033CC"/>
                            </a:solidFill>
                            <a:latin typeface="Cambria Math" panose="02040503050406030204" pitchFamily="18" charset="0"/>
                            <a:ea typeface="Cambria Math" panose="02040503050406030204" pitchFamily="18" charset="0"/>
                          </a:rPr>
                          <m:t>𝑠</m:t>
                        </m:r>
                        <m:r>
                          <a:rPr lang="en-US" b="0" i="1" smtClean="0">
                            <a:solidFill>
                              <a:srgbClr val="0033CC"/>
                            </a:solidFill>
                            <a:latin typeface="Cambria Math" panose="02040503050406030204" pitchFamily="18" charset="0"/>
                            <a:ea typeface="Cambria Math" panose="02040503050406030204" pitchFamily="18" charset="0"/>
                          </a:rPr>
                          <m:t>/</m:t>
                        </m:r>
                        <m:rad>
                          <m:radPr>
                            <m:degHide m:val="on"/>
                            <m:ctrlPr>
                              <a:rPr lang="en-US" i="1" smtClean="0">
                                <a:solidFill>
                                  <a:srgbClr val="0033CC"/>
                                </a:solidFill>
                                <a:latin typeface="Cambria Math" panose="02040503050406030204" pitchFamily="18" charset="0"/>
                              </a:rPr>
                            </m:ctrlPr>
                          </m:radPr>
                          <m:deg/>
                          <m:e>
                            <m:r>
                              <a:rPr lang="en-US" b="0" i="1" smtClean="0">
                                <a:solidFill>
                                  <a:srgbClr val="0033CC"/>
                                </a:solidFill>
                                <a:latin typeface="Cambria Math" panose="02040503050406030204" pitchFamily="18" charset="0"/>
                              </a:rPr>
                              <m:t>𝑛</m:t>
                            </m:r>
                          </m:e>
                        </m:rad>
                      </m:den>
                    </m:f>
                  </m:oMath>
                </a14:m>
                <a:endParaRPr lang="en-US" dirty="0"/>
              </a:p>
              <a:p>
                <a:pPr marL="0" indent="0">
                  <a:buNone/>
                </a:pPr>
                <a:r>
                  <a:rPr lang="en-US" dirty="0">
                    <a:solidFill>
                      <a:srgbClr val="FF0000"/>
                    </a:solidFill>
                  </a:rPr>
                  <a:t>O</a:t>
                </a:r>
                <a:r>
                  <a:rPr lang="en-US" dirty="0"/>
                  <a:t>btain the P-value (</a:t>
                </a:r>
                <a:r>
                  <a:rPr lang="en-US" dirty="0">
                    <a:solidFill>
                      <a:srgbClr val="CC0000"/>
                    </a:solidFill>
                  </a:rPr>
                  <a:t>two-tailed</a:t>
                </a:r>
                <a:r>
                  <a:rPr lang="en-US" dirty="0"/>
                  <a:t> test):</a:t>
                </a:r>
              </a:p>
              <a:p>
                <a:pPr marL="0" indent="0" algn="ctr">
                  <a:buNone/>
                </a:pPr>
                <a:r>
                  <a:rPr lang="en-US" dirty="0"/>
                  <a:t>P = Probability above |t</a:t>
                </a:r>
                <a:r>
                  <a:rPr lang="en-US" baseline="-25000" dirty="0"/>
                  <a:t>0</a:t>
                </a:r>
                <a:r>
                  <a:rPr lang="en-US" dirty="0"/>
                  <a:t>| + probability below -|t</a:t>
                </a:r>
                <a:r>
                  <a:rPr lang="en-US" baseline="-25000" dirty="0"/>
                  <a:t>0</a:t>
                </a:r>
                <a:r>
                  <a:rPr lang="en-US" dirty="0"/>
                  <a:t>|</a:t>
                </a:r>
              </a:p>
              <a:p>
                <a:pPr marL="0" indent="0">
                  <a:buNone/>
                </a:pPr>
                <a:r>
                  <a:rPr lang="en-US" dirty="0">
                    <a:solidFill>
                      <a:srgbClr val="FF0000"/>
                    </a:solidFill>
                  </a:rPr>
                  <a:t>H</a:t>
                </a:r>
                <a:r>
                  <a:rPr lang="en-US" baseline="-25000" dirty="0"/>
                  <a:t>0</a:t>
                </a:r>
                <a:r>
                  <a:rPr lang="en-US" dirty="0"/>
                  <a:t> should be rejected (P-value &lt; </a:t>
                </a:r>
                <a:r>
                  <a:rPr lang="en-US" dirty="0">
                    <a:sym typeface="Symbol" panose="05050102010706020507" pitchFamily="18" charset="2"/>
                  </a:rPr>
                  <a:t></a:t>
                </a:r>
                <a:r>
                  <a:rPr lang="en-US" dirty="0"/>
                  <a:t>) or not (P-value &gt; </a:t>
                </a:r>
                <a:r>
                  <a:rPr lang="en-US" dirty="0">
                    <a:sym typeface="Symbol" panose="05050102010706020507" pitchFamily="18" charset="2"/>
                  </a:rPr>
                  <a:t></a:t>
                </a:r>
                <a:r>
                  <a:rPr lang="en-US" dirty="0"/>
                  <a:t>)</a:t>
                </a:r>
              </a:p>
            </p:txBody>
          </p:sp>
        </mc:Choice>
        <mc:Fallback xmlns="">
          <p:sp>
            <p:nvSpPr>
              <p:cNvPr id="3" name="Content Placeholder 2">
                <a:extLst>
                  <a:ext uri="{FF2B5EF4-FFF2-40B4-BE49-F238E27FC236}">
                    <a16:creationId xmlns:a16="http://schemas.microsoft.com/office/drawing/2014/main" id="{EB0CE2AD-6A6D-4D8A-A2E3-638B5AF93258}"/>
                  </a:ext>
                </a:extLst>
              </p:cNvPr>
              <p:cNvSpPr>
                <a:spLocks noGrp="1" noRot="1" noChangeAspect="1" noMove="1" noResize="1" noEditPoints="1" noAdjustHandles="1" noChangeArrowheads="1" noChangeShapeType="1" noTextEdit="1"/>
              </p:cNvSpPr>
              <p:nvPr>
                <p:ph idx="1"/>
              </p:nvPr>
            </p:nvSpPr>
            <p:spPr>
              <a:xfrm>
                <a:off x="838200" y="1414193"/>
                <a:ext cx="10515600" cy="4351338"/>
              </a:xfrm>
              <a:blipFill>
                <a:blip r:embed="rId2"/>
                <a:stretch>
                  <a:fillRect l="-986" t="-3782" b="-252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B429F646-7F01-4243-81C4-A55AD1D9FA3D}" type="datetime1">
              <a:rPr lang="en-US" smtClean="0"/>
              <a:t>01/03/2022</a:t>
            </a:fld>
            <a:endParaRPr lang="en-US"/>
          </a:p>
        </p:txBody>
      </p:sp>
      <p:sp>
        <p:nvSpPr>
          <p:cNvPr id="5" name="Footer Placeholder 4"/>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18</a:t>
            </a:fld>
            <a:endParaRPr lang="en-US"/>
          </a:p>
        </p:txBody>
      </p:sp>
    </p:spTree>
    <p:extLst>
      <p:ext uri="{BB962C8B-B14F-4D97-AF65-F5344CB8AC3E}">
        <p14:creationId xmlns:p14="http://schemas.microsoft.com/office/powerpoint/2010/main" val="541357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4F4B-4688-4527-B9E9-4AFE2A1A7AA2}"/>
              </a:ext>
            </a:extLst>
          </p:cNvPr>
          <p:cNvSpPr>
            <a:spLocks noGrp="1"/>
          </p:cNvSpPr>
          <p:nvPr>
            <p:ph type="title"/>
          </p:nvPr>
        </p:nvSpPr>
        <p:spPr/>
        <p:txBody>
          <a:bodyPr/>
          <a:lstStyle/>
          <a:p>
            <a:pPr algn="l"/>
            <a:r>
              <a:rPr lang="en-US" dirty="0"/>
              <a:t>T-test</a:t>
            </a:r>
          </a:p>
        </p:txBody>
      </p:sp>
      <p:pic>
        <p:nvPicPr>
          <p:cNvPr id="5" name="Picture 4">
            <a:extLst>
              <a:ext uri="{FF2B5EF4-FFF2-40B4-BE49-F238E27FC236}">
                <a16:creationId xmlns:a16="http://schemas.microsoft.com/office/drawing/2014/main" id="{F8E4C0AE-E9C8-4301-AC05-417D5380BD1B}"/>
              </a:ext>
            </a:extLst>
          </p:cNvPr>
          <p:cNvPicPr>
            <a:picLocks noChangeAspect="1"/>
          </p:cNvPicPr>
          <p:nvPr/>
        </p:nvPicPr>
        <p:blipFill>
          <a:blip r:embed="rId2"/>
          <a:stretch>
            <a:fillRect/>
          </a:stretch>
        </p:blipFill>
        <p:spPr>
          <a:xfrm>
            <a:off x="1766887" y="1194658"/>
            <a:ext cx="8658225" cy="4651962"/>
          </a:xfrm>
          <a:prstGeom prst="rect">
            <a:avLst/>
          </a:prstGeom>
        </p:spPr>
      </p:pic>
      <p:sp>
        <p:nvSpPr>
          <p:cNvPr id="3" name="Date Placeholder 2"/>
          <p:cNvSpPr>
            <a:spLocks noGrp="1"/>
          </p:cNvSpPr>
          <p:nvPr>
            <p:ph type="dt" sz="half" idx="10"/>
          </p:nvPr>
        </p:nvSpPr>
        <p:spPr/>
        <p:txBody>
          <a:bodyPr/>
          <a:lstStyle/>
          <a:p>
            <a:fld id="{0C8A3DB2-DA8B-424F-86FF-CE2EA181E4F4}" type="datetime1">
              <a:rPr lang="en-US" smtClean="0"/>
              <a:t>01/03/2022</a:t>
            </a:fld>
            <a:endParaRPr lang="en-US"/>
          </a:p>
        </p:txBody>
      </p:sp>
      <p:sp>
        <p:nvSpPr>
          <p:cNvPr id="4" name="Footer Placeholder 3"/>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19</a:t>
            </a:fld>
            <a:endParaRPr lang="en-US"/>
          </a:p>
        </p:txBody>
      </p:sp>
    </p:spTree>
    <p:extLst>
      <p:ext uri="{BB962C8B-B14F-4D97-AF65-F5344CB8AC3E}">
        <p14:creationId xmlns:p14="http://schemas.microsoft.com/office/powerpoint/2010/main" val="2554223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93D65-86CF-4406-80DD-9827A9C5254A}"/>
              </a:ext>
            </a:extLst>
          </p:cNvPr>
          <p:cNvSpPr>
            <a:spLocks noGrp="1"/>
          </p:cNvSpPr>
          <p:nvPr>
            <p:ph type="title"/>
          </p:nvPr>
        </p:nvSpPr>
        <p:spPr/>
        <p:txBody>
          <a:bodyPr/>
          <a:lstStyle/>
          <a:p>
            <a:r>
              <a:rPr lang="en-US" dirty="0"/>
              <a:t>LO</a:t>
            </a:r>
          </a:p>
        </p:txBody>
      </p:sp>
      <p:sp>
        <p:nvSpPr>
          <p:cNvPr id="3" name="Content Placeholder 2">
            <a:extLst>
              <a:ext uri="{FF2B5EF4-FFF2-40B4-BE49-F238E27FC236}">
                <a16:creationId xmlns:a16="http://schemas.microsoft.com/office/drawing/2014/main" id="{AB5F1103-250F-4875-980E-A7EDB42A0243}"/>
              </a:ext>
            </a:extLst>
          </p:cNvPr>
          <p:cNvSpPr>
            <a:spLocks noGrp="1"/>
          </p:cNvSpPr>
          <p:nvPr>
            <p:ph idx="1"/>
          </p:nvPr>
        </p:nvSpPr>
        <p:spPr>
          <a:xfrm>
            <a:off x="838200" y="1498978"/>
            <a:ext cx="10515600" cy="4351338"/>
          </a:xfrm>
        </p:spPr>
        <p:txBody>
          <a:bodyPr>
            <a:normAutofit/>
          </a:bodyPr>
          <a:lstStyle/>
          <a:p>
            <a:r>
              <a:rPr lang="en-US" dirty="0"/>
              <a:t>Formulate the </a:t>
            </a:r>
            <a:r>
              <a:rPr lang="en-US" dirty="0">
                <a:solidFill>
                  <a:srgbClr val="C00000"/>
                </a:solidFill>
              </a:rPr>
              <a:t>two hypotheses</a:t>
            </a:r>
            <a:r>
              <a:rPr lang="en-US" dirty="0"/>
              <a:t>; identify </a:t>
            </a:r>
            <a:r>
              <a:rPr lang="en-US" dirty="0">
                <a:solidFill>
                  <a:srgbClr val="C00000"/>
                </a:solidFill>
              </a:rPr>
              <a:t>critical values</a:t>
            </a:r>
            <a:r>
              <a:rPr lang="en-US" dirty="0"/>
              <a:t>, </a:t>
            </a:r>
            <a:r>
              <a:rPr lang="en-US" dirty="0">
                <a:solidFill>
                  <a:srgbClr val="C00000"/>
                </a:solidFill>
              </a:rPr>
              <a:t>test statistic</a:t>
            </a:r>
            <a:r>
              <a:rPr lang="en-US" dirty="0"/>
              <a:t> and compute </a:t>
            </a:r>
            <a:r>
              <a:rPr lang="en-US" dirty="0">
                <a:solidFill>
                  <a:srgbClr val="C00000"/>
                </a:solidFill>
              </a:rPr>
              <a:t>P-value</a:t>
            </a:r>
            <a:r>
              <a:rPr lang="en-US" dirty="0"/>
              <a:t> for a test of </a:t>
            </a:r>
            <a:r>
              <a:rPr lang="en-US"/>
              <a:t>hypotheses </a:t>
            </a:r>
          </a:p>
          <a:p>
            <a:pPr lvl="1"/>
            <a:r>
              <a:rPr lang="en-US"/>
              <a:t>on </a:t>
            </a:r>
            <a:r>
              <a:rPr lang="en-US" dirty="0"/>
              <a:t>population mean.</a:t>
            </a:r>
          </a:p>
          <a:p>
            <a:pPr lvl="1"/>
            <a:r>
              <a:rPr lang="en-US">
                <a:solidFill>
                  <a:srgbClr val="C00000"/>
                </a:solidFill>
              </a:rPr>
              <a:t>population </a:t>
            </a:r>
            <a:r>
              <a:rPr lang="en-US" dirty="0">
                <a:solidFill>
                  <a:srgbClr val="C00000"/>
                </a:solidFill>
              </a:rPr>
              <a:t>proportion</a:t>
            </a:r>
            <a:r>
              <a:rPr lang="en-US" dirty="0"/>
              <a:t>.</a:t>
            </a:r>
          </a:p>
          <a:p>
            <a:pPr lvl="1"/>
            <a:r>
              <a:rPr lang="en-US">
                <a:solidFill>
                  <a:srgbClr val="C00000"/>
                </a:solidFill>
              </a:rPr>
              <a:t>population </a:t>
            </a:r>
            <a:r>
              <a:rPr lang="en-US" dirty="0">
                <a:solidFill>
                  <a:srgbClr val="C00000"/>
                </a:solidFill>
              </a:rPr>
              <a:t>variance</a:t>
            </a:r>
            <a:r>
              <a:rPr lang="en-US" dirty="0"/>
              <a:t>.</a:t>
            </a:r>
          </a:p>
          <a:p>
            <a:r>
              <a:rPr lang="en-US" dirty="0"/>
              <a:t>Identify type of </a:t>
            </a:r>
            <a:r>
              <a:rPr lang="en-US" dirty="0">
                <a:solidFill>
                  <a:srgbClr val="C00000"/>
                </a:solidFill>
              </a:rPr>
              <a:t>errors</a:t>
            </a:r>
            <a:r>
              <a:rPr lang="en-US" dirty="0"/>
              <a:t> in testing hypotheses.</a:t>
            </a:r>
          </a:p>
        </p:txBody>
      </p:sp>
      <p:sp>
        <p:nvSpPr>
          <p:cNvPr id="4" name="Date Placeholder 3"/>
          <p:cNvSpPr>
            <a:spLocks noGrp="1"/>
          </p:cNvSpPr>
          <p:nvPr>
            <p:ph type="dt" sz="half" idx="10"/>
          </p:nvPr>
        </p:nvSpPr>
        <p:spPr/>
        <p:txBody>
          <a:bodyPr/>
          <a:lstStyle/>
          <a:p>
            <a:fld id="{D1A8B6BB-16F3-4AE8-A546-98600748FC76}" type="datetime1">
              <a:rPr lang="en-US" smtClean="0"/>
              <a:t>01/03/2022</a:t>
            </a:fld>
            <a:endParaRPr lang="en-US"/>
          </a:p>
        </p:txBody>
      </p:sp>
      <p:sp>
        <p:nvSpPr>
          <p:cNvPr id="5" name="Footer Placeholder 4"/>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2</a:t>
            </a:fld>
            <a:endParaRPr lang="en-US"/>
          </a:p>
        </p:txBody>
      </p:sp>
    </p:spTree>
    <p:extLst>
      <p:ext uri="{BB962C8B-B14F-4D97-AF65-F5344CB8AC3E}">
        <p14:creationId xmlns:p14="http://schemas.microsoft.com/office/powerpoint/2010/main" val="2180807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D44DB-D838-4E75-AC37-61E8044D7077}"/>
              </a:ext>
            </a:extLst>
          </p:cNvPr>
          <p:cNvSpPr>
            <a:spLocks noGrp="1"/>
          </p:cNvSpPr>
          <p:nvPr>
            <p:ph type="title"/>
          </p:nvPr>
        </p:nvSpPr>
        <p:spPr/>
        <p:txBody>
          <a:bodyPr/>
          <a:lstStyle/>
          <a:p>
            <a:r>
              <a:rPr lang="en-US" dirty="0"/>
              <a:t>t-test (unknown </a:t>
            </a:r>
            <a:r>
              <a:rPr lang="en-US" dirty="0">
                <a:sym typeface="Symbol" panose="05050102010706020507" pitchFamily="18" charset="2"/>
              </a:rPr>
              <a:t></a:t>
            </a:r>
            <a:r>
              <a:rPr lang="en-US" baseline="30000" dirty="0">
                <a:sym typeface="Symbol" panose="05050102010706020507" pitchFamily="18" charset="2"/>
              </a:rPr>
              <a:t>2 </a:t>
            </a:r>
            <a:r>
              <a:rPr lang="en-US" dirty="0">
                <a:sym typeface="Symbol" panose="05050102010706020507" pitchFamily="18" charset="2"/>
              </a:rPr>
              <a:t>case</a:t>
            </a:r>
            <a:r>
              <a:rPr lang="en-US" dirty="0"/>
              <a:t>) - </a:t>
            </a:r>
            <a:r>
              <a:rPr lang="en-US" dirty="0">
                <a:solidFill>
                  <a:srgbClr val="C00000"/>
                </a:solidFill>
              </a:rPr>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4C84BF-44D5-4F12-8B5F-DF6E8F38C4F8}"/>
                  </a:ext>
                </a:extLst>
              </p:cNvPr>
              <p:cNvSpPr>
                <a:spLocks noGrp="1"/>
              </p:cNvSpPr>
              <p:nvPr>
                <p:ph idx="1"/>
              </p:nvPr>
            </p:nvSpPr>
            <p:spPr/>
            <p:txBody>
              <a:bodyPr>
                <a:normAutofit fontScale="85000" lnSpcReduction="20000"/>
              </a:bodyPr>
              <a:lstStyle/>
              <a:p>
                <a:pPr marL="0" indent="0" algn="just">
                  <a:buNone/>
                </a:pPr>
                <a:r>
                  <a:rPr lang="en-US" dirty="0"/>
                  <a:t>A longtime authorized user of the account makes 0.2 seconds between keystrokes (assuming Normal distribution of these times). One day, the following times between keystrokes were recorded when a user typed correctly username and password: 0.24, 0.22, 0.26, 0.34, 0.35, 0.32, 0.33, 0.29, 0.19, 0.36, 0.30, 0.15, 0.17, 0.28, 0.38, 0.40, 0.37, 0.27. </a:t>
                </a:r>
              </a:p>
              <a:p>
                <a:pPr marL="0" indent="0" algn="just">
                  <a:buNone/>
                </a:pPr>
                <a:r>
                  <a:rPr lang="en-US" dirty="0">
                    <a:sym typeface="Wingdings" panose="05000000000000000000" pitchFamily="2" charset="2"/>
                  </a:rPr>
                  <a:t> n = 18, t</a:t>
                </a:r>
                <a:r>
                  <a:rPr lang="en-US" dirty="0"/>
                  <a:t>he sample mean </a:t>
                </a:r>
                <a14:m>
                  <m:oMath xmlns:m="http://schemas.openxmlformats.org/officeDocument/2006/math">
                    <m:acc>
                      <m:accPr>
                        <m:chr m:val="̅"/>
                        <m:ctrlPr>
                          <a:rPr lang="en-US" i="1" smtClean="0">
                            <a:latin typeface="Cambria Math" panose="02040503050406030204" pitchFamily="18" charset="0"/>
                          </a:rPr>
                        </m:ctrlPr>
                      </m:accPr>
                      <m:e>
                        <m:r>
                          <m:rPr>
                            <m:nor/>
                          </m:rPr>
                          <a:rPr lang="en-US" dirty="0"/>
                          <m:t>x</m:t>
                        </m:r>
                      </m:e>
                    </m:acc>
                  </m:oMath>
                </a14:m>
                <a:r>
                  <a:rPr lang="en-US" dirty="0"/>
                  <a:t> = 0.29 sec, s = 0.074.</a:t>
                </a:r>
              </a:p>
              <a:p>
                <a:pPr marL="0" indent="0" algn="just">
                  <a:buNone/>
                </a:pPr>
                <a:r>
                  <a:rPr lang="en-US" dirty="0"/>
                  <a:t>Test statistic T = </a:t>
                </a:r>
                <a14:m>
                  <m:oMath xmlns:m="http://schemas.openxmlformats.org/officeDocument/2006/math">
                    <m:f>
                      <m:fPr>
                        <m:ctrlPr>
                          <a:rPr lang="en-US" i="1" smtClean="0">
                            <a:latin typeface="Cambria Math" panose="02040503050406030204" pitchFamily="18" charset="0"/>
                          </a:rPr>
                        </m:ctrlPr>
                      </m:fPr>
                      <m:num>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num>
                      <m:den>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den>
                    </m:f>
                  </m:oMath>
                </a14:m>
                <a:r>
                  <a:rPr lang="en-US" dirty="0"/>
                  <a:t> </a:t>
                </a:r>
                <a:endParaRPr lang="en-US" dirty="0">
                  <a:sym typeface="Symbol" panose="05050102010706020507" pitchFamily="18" charset="2"/>
                </a:endParaRPr>
              </a:p>
              <a:p>
                <a:pPr algn="just">
                  <a:buFont typeface="Wingdings" panose="05000000000000000000" pitchFamily="2" charset="2"/>
                  <a:buChar char="è"/>
                </a:pPr>
                <a:r>
                  <a:rPr lang="en-US">
                    <a:sym typeface="Wingdings" panose="05000000000000000000" pitchFamily="2" charset="2"/>
                  </a:rPr>
                  <a:t>t</a:t>
                </a:r>
                <a:r>
                  <a:rPr lang="en-US" baseline="-25000">
                    <a:sym typeface="Wingdings" panose="05000000000000000000" pitchFamily="2" charset="2"/>
                  </a:rPr>
                  <a:t>0</a:t>
                </a:r>
                <a:r>
                  <a:rPr lang="en-US">
                    <a:sym typeface="Wingdings" panose="05000000000000000000" pitchFamily="2" charset="2"/>
                  </a:rPr>
                  <a:t> </a:t>
                </a:r>
                <a:r>
                  <a:rPr lang="en-US" dirty="0"/>
                  <a:t>= </a:t>
                </a:r>
                <a14:m>
                  <m:oMath xmlns:m="http://schemas.openxmlformats.org/officeDocument/2006/math">
                    <m:f>
                      <m:fPr>
                        <m:ctrlPr>
                          <a:rPr lang="en-US" i="1">
                            <a:latin typeface="Cambria Math" panose="02040503050406030204" pitchFamily="18" charset="0"/>
                          </a:rPr>
                        </m:ctrlPr>
                      </m:fPr>
                      <m:num>
                        <m:r>
                          <a:rPr lang="en-US" i="1" smtClean="0">
                            <a:latin typeface="Cambria Math" panose="02040503050406030204" pitchFamily="18" charset="0"/>
                          </a:rPr>
                          <m:t>0</m:t>
                        </m:r>
                        <m:r>
                          <a:rPr lang="en-US" b="0" i="1" smtClean="0">
                            <a:latin typeface="Cambria Math" panose="02040503050406030204" pitchFamily="18" charset="0"/>
                          </a:rPr>
                          <m:t>.29</m:t>
                        </m:r>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0.2</m:t>
                        </m:r>
                      </m:num>
                      <m:den>
                        <m:r>
                          <a:rPr lang="en-US" b="0" i="1" smtClean="0">
                            <a:latin typeface="Cambria Math" panose="02040503050406030204" pitchFamily="18" charset="0"/>
                            <a:ea typeface="Cambria Math" panose="02040503050406030204" pitchFamily="18" charset="0"/>
                          </a:rPr>
                          <m:t>0.074</m:t>
                        </m:r>
                        <m:r>
                          <a:rPr lang="en-US" i="1">
                            <a:latin typeface="Cambria Math" panose="02040503050406030204" pitchFamily="18" charset="0"/>
                            <a:ea typeface="Cambria Math" panose="02040503050406030204" pitchFamily="18" charset="0"/>
                          </a:rPr>
                          <m:t>/</m:t>
                        </m:r>
                        <m:rad>
                          <m:radPr>
                            <m:degHide m:val="on"/>
                            <m:ctrlPr>
                              <a:rPr lang="en-US" i="1">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18</m:t>
                            </m:r>
                          </m:e>
                        </m:rad>
                      </m:den>
                    </m:f>
                    <m:r>
                      <a:rPr lang="en-US" b="0" i="1" smtClean="0">
                        <a:latin typeface="Cambria Math" panose="02040503050406030204" pitchFamily="18" charset="0"/>
                        <a:ea typeface="Cambria Math" panose="02040503050406030204" pitchFamily="18" charset="0"/>
                      </a:rPr>
                      <m:t>=</m:t>
                    </m:r>
                  </m:oMath>
                </a14:m>
                <a:r>
                  <a:rPr lang="en-US" dirty="0"/>
                  <a:t> </a:t>
                </a:r>
                <a:r>
                  <a:rPr lang="en-US"/>
                  <a:t>5.16</a:t>
                </a:r>
              </a:p>
              <a:p>
                <a:pPr marL="0" indent="0" algn="just">
                  <a:buNone/>
                </a:pPr>
                <a:endParaRPr lang="en-US" dirty="0"/>
              </a:p>
              <a:p>
                <a:pPr marL="0" indent="0" algn="just">
                  <a:buNone/>
                </a:pPr>
                <a:r>
                  <a:rPr lang="en-US">
                    <a:sym typeface="Symbol" panose="05050102010706020507" pitchFamily="18" charset="2"/>
                  </a:rPr>
                  <a:t> </a:t>
                </a:r>
                <a:endParaRPr lang="en-US" dirty="0">
                  <a:sym typeface="Symbol" panose="05050102010706020507" pitchFamily="18" charset="2"/>
                </a:endParaRPr>
              </a:p>
              <a:p>
                <a:pPr marL="0" indent="0" algn="just">
                  <a:buNone/>
                </a:pPr>
                <a:endParaRPr lang="en-US" baseline="-25000" dirty="0"/>
              </a:p>
            </p:txBody>
          </p:sp>
        </mc:Choice>
        <mc:Fallback xmlns="">
          <p:sp>
            <p:nvSpPr>
              <p:cNvPr id="3" name="Content Placeholder 2">
                <a:extLst>
                  <a:ext uri="{FF2B5EF4-FFF2-40B4-BE49-F238E27FC236}">
                    <a16:creationId xmlns:a16="http://schemas.microsoft.com/office/drawing/2014/main" id="{344C84BF-44D5-4F12-8B5F-DF6E8F38C4F8}"/>
                  </a:ext>
                </a:extLst>
              </p:cNvPr>
              <p:cNvSpPr>
                <a:spLocks noGrp="1" noRot="1" noChangeAspect="1" noMove="1" noResize="1" noEditPoints="1" noAdjustHandles="1" noChangeArrowheads="1" noChangeShapeType="1" noTextEdit="1"/>
              </p:cNvSpPr>
              <p:nvPr>
                <p:ph idx="1"/>
              </p:nvPr>
            </p:nvSpPr>
            <p:spPr>
              <a:blipFill>
                <a:blip r:embed="rId2"/>
                <a:stretch>
                  <a:fillRect l="-1101" t="-4062" r="-104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849CC29A-4CD2-4B8D-AE19-8F73D8C38EC1}" type="datetime1">
              <a:rPr lang="en-US" smtClean="0"/>
              <a:t>01/03/2022</a:t>
            </a:fld>
            <a:endParaRPr lang="en-US"/>
          </a:p>
        </p:txBody>
      </p:sp>
      <p:sp>
        <p:nvSpPr>
          <p:cNvPr id="5" name="Footer Placeholder 4"/>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20</a:t>
            </a:fld>
            <a:endParaRPr lang="en-US"/>
          </a:p>
        </p:txBody>
      </p:sp>
    </p:spTree>
    <p:extLst>
      <p:ext uri="{BB962C8B-B14F-4D97-AF65-F5344CB8AC3E}">
        <p14:creationId xmlns:p14="http://schemas.microsoft.com/office/powerpoint/2010/main" val="1721839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2A40C-58E8-488C-BBC4-F66A69454FBD}"/>
              </a:ext>
            </a:extLst>
          </p:cNvPr>
          <p:cNvSpPr>
            <a:spLocks noGrp="1"/>
          </p:cNvSpPr>
          <p:nvPr>
            <p:ph type="title"/>
          </p:nvPr>
        </p:nvSpPr>
        <p:spPr/>
        <p:txBody>
          <a:bodyPr/>
          <a:lstStyle/>
          <a:p>
            <a:r>
              <a:rPr lang="en-US" dirty="0">
                <a:sym typeface="Symbol" panose="05050102010706020507" pitchFamily="18" charset="2"/>
              </a:rPr>
              <a:t></a:t>
            </a:r>
            <a:r>
              <a:rPr lang="en-US" baseline="30000" dirty="0">
                <a:sym typeface="Symbol" panose="05050102010706020507" pitchFamily="18" charset="2"/>
              </a:rPr>
              <a:t>2</a:t>
            </a:r>
            <a:r>
              <a:rPr lang="en-US" dirty="0"/>
              <a:t>-test on </a:t>
            </a:r>
            <a:r>
              <a:rPr lang="en-US" dirty="0">
                <a:sym typeface="Symbol" panose="05050102010706020507" pitchFamily="18" charset="2"/>
              </a:rPr>
              <a:t></a:t>
            </a:r>
            <a:r>
              <a:rPr lang="en-US" baseline="30000" dirty="0">
                <a:sym typeface="Symbol" panose="05050102010706020507" pitchFamily="18" charset="2"/>
              </a:rPr>
              <a:t>2</a:t>
            </a:r>
            <a:endParaRPr lang="en-US" baseline="30000" dirty="0"/>
          </a:p>
        </p:txBody>
      </p:sp>
      <p:pic>
        <p:nvPicPr>
          <p:cNvPr id="7" name="Picture 6">
            <a:extLst>
              <a:ext uri="{FF2B5EF4-FFF2-40B4-BE49-F238E27FC236}">
                <a16:creationId xmlns:a16="http://schemas.microsoft.com/office/drawing/2014/main" id="{D742E46C-711E-4CD3-AAA3-B8F5C609EBEC}"/>
              </a:ext>
            </a:extLst>
          </p:cNvPr>
          <p:cNvPicPr>
            <a:picLocks noChangeAspect="1"/>
          </p:cNvPicPr>
          <p:nvPr/>
        </p:nvPicPr>
        <p:blipFill>
          <a:blip r:embed="rId2"/>
          <a:stretch>
            <a:fillRect/>
          </a:stretch>
        </p:blipFill>
        <p:spPr>
          <a:xfrm>
            <a:off x="2507613" y="1669905"/>
            <a:ext cx="8267537" cy="3776663"/>
          </a:xfrm>
          <a:prstGeom prst="rect">
            <a:avLst/>
          </a:prstGeom>
          <a:ln w="28575">
            <a:solidFill>
              <a:srgbClr val="CC0000"/>
            </a:solidFill>
          </a:ln>
        </p:spPr>
      </p:pic>
      <p:grpSp>
        <p:nvGrpSpPr>
          <p:cNvPr id="14" name="Group 13">
            <a:extLst>
              <a:ext uri="{FF2B5EF4-FFF2-40B4-BE49-F238E27FC236}">
                <a16:creationId xmlns:a16="http://schemas.microsoft.com/office/drawing/2014/main" id="{661CCB51-1A22-4035-BE2F-5B5F240A217E}"/>
              </a:ext>
            </a:extLst>
          </p:cNvPr>
          <p:cNvGrpSpPr/>
          <p:nvPr/>
        </p:nvGrpSpPr>
        <p:grpSpPr>
          <a:xfrm>
            <a:off x="555942" y="1555605"/>
            <a:ext cx="1482725" cy="3841114"/>
            <a:chOff x="281622" y="319723"/>
            <a:chExt cx="1482725" cy="3841114"/>
          </a:xfrm>
        </p:grpSpPr>
        <p:sp>
          <p:nvSpPr>
            <p:cNvPr id="8" name="Oval 7">
              <a:extLst>
                <a:ext uri="{FF2B5EF4-FFF2-40B4-BE49-F238E27FC236}">
                  <a16:creationId xmlns:a16="http://schemas.microsoft.com/office/drawing/2014/main" id="{2A080C15-D449-419E-88F2-FCD2D69884D2}"/>
                </a:ext>
              </a:extLst>
            </p:cNvPr>
            <p:cNvSpPr/>
            <p:nvPr/>
          </p:nvSpPr>
          <p:spPr>
            <a:xfrm>
              <a:off x="300673" y="319723"/>
              <a:ext cx="1463674" cy="1463674"/>
            </a:xfrm>
            <a:prstGeom prst="ellipse">
              <a:avLst/>
            </a:prstGeom>
            <a:solidFill>
              <a:schemeClr val="tx2">
                <a:lumMod val="75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9" name="TextBox 8">
              <a:extLst>
                <a:ext uri="{FF2B5EF4-FFF2-40B4-BE49-F238E27FC236}">
                  <a16:creationId xmlns:a16="http://schemas.microsoft.com/office/drawing/2014/main" id="{20CA8B82-F8F4-4CB7-BA20-3FCB498F71F9}"/>
                </a:ext>
              </a:extLst>
            </p:cNvPr>
            <p:cNvSpPr txBox="1"/>
            <p:nvPr/>
          </p:nvSpPr>
          <p:spPr>
            <a:xfrm>
              <a:off x="308208" y="830111"/>
              <a:ext cx="1448602" cy="430887"/>
            </a:xfrm>
            <a:prstGeom prst="rect">
              <a:avLst/>
            </a:prstGeom>
            <a:noFill/>
          </p:spPr>
          <p:txBody>
            <a:bodyPr wrap="none" rtlCol="0">
              <a:spAutoFit/>
            </a:bodyPr>
            <a:lstStyle/>
            <a:p>
              <a:r>
                <a:rPr lang="en-US" sz="2200" dirty="0">
                  <a:solidFill>
                    <a:schemeClr val="bg1"/>
                  </a:solidFill>
                </a:rPr>
                <a:t>Test on </a:t>
              </a:r>
              <a:r>
                <a:rPr lang="en-US" sz="2200" dirty="0">
                  <a:solidFill>
                    <a:schemeClr val="bg1"/>
                  </a:solidFill>
                  <a:sym typeface="Symbol" panose="05050102010706020507" pitchFamily="18" charset="2"/>
                </a:rPr>
                <a:t></a:t>
              </a:r>
              <a:r>
                <a:rPr lang="en-US" sz="2200" baseline="30000" dirty="0">
                  <a:solidFill>
                    <a:schemeClr val="bg1"/>
                  </a:solidFill>
                  <a:sym typeface="Symbol" panose="05050102010706020507" pitchFamily="18" charset="2"/>
                </a:rPr>
                <a:t>2</a:t>
              </a:r>
              <a:endParaRPr lang="en-US" sz="2200" baseline="30000" dirty="0">
                <a:solidFill>
                  <a:schemeClr val="bg1"/>
                </a:solidFill>
              </a:endParaRPr>
            </a:p>
          </p:txBody>
        </p:sp>
        <p:sp>
          <p:nvSpPr>
            <p:cNvPr id="10" name="Oval 9">
              <a:extLst>
                <a:ext uri="{FF2B5EF4-FFF2-40B4-BE49-F238E27FC236}">
                  <a16:creationId xmlns:a16="http://schemas.microsoft.com/office/drawing/2014/main" id="{C987E045-D760-4D12-A8B9-FB6474F01D99}"/>
                </a:ext>
              </a:extLst>
            </p:cNvPr>
            <p:cNvSpPr/>
            <p:nvPr/>
          </p:nvSpPr>
          <p:spPr>
            <a:xfrm>
              <a:off x="281622" y="2697163"/>
              <a:ext cx="1463674" cy="1463674"/>
            </a:xfrm>
            <a:prstGeom prst="ellipse">
              <a:avLst/>
            </a:prstGeom>
            <a:solidFill>
              <a:schemeClr val="tx2">
                <a:lumMod val="75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cxnSp>
          <p:nvCxnSpPr>
            <p:cNvPr id="12" name="Straight Connector 11">
              <a:extLst>
                <a:ext uri="{FF2B5EF4-FFF2-40B4-BE49-F238E27FC236}">
                  <a16:creationId xmlns:a16="http://schemas.microsoft.com/office/drawing/2014/main" id="{A4139AFC-3983-4041-8D4E-32A9D6CD2BE8}"/>
                </a:ext>
              </a:extLst>
            </p:cNvPr>
            <p:cNvCxnSpPr>
              <a:stCxn id="8" idx="4"/>
            </p:cNvCxnSpPr>
            <p:nvPr/>
          </p:nvCxnSpPr>
          <p:spPr>
            <a:xfrm flipH="1">
              <a:off x="1032509" y="1783397"/>
              <a:ext cx="1" cy="905842"/>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66B1C4DF-8F99-4440-8C82-05DA0DF71CBA}"/>
                </a:ext>
              </a:extLst>
            </p:cNvPr>
            <p:cNvSpPr txBox="1"/>
            <p:nvPr/>
          </p:nvSpPr>
          <p:spPr>
            <a:xfrm>
              <a:off x="373376" y="3156400"/>
              <a:ext cx="1295547" cy="492443"/>
            </a:xfrm>
            <a:prstGeom prst="rect">
              <a:avLst/>
            </a:prstGeom>
            <a:noFill/>
          </p:spPr>
          <p:txBody>
            <a:bodyPr wrap="none" rtlCol="0">
              <a:spAutoFit/>
            </a:bodyPr>
            <a:lstStyle/>
            <a:p>
              <a:r>
                <a:rPr lang="en-US" sz="2600" dirty="0">
                  <a:solidFill>
                    <a:schemeClr val="bg1"/>
                  </a:solidFill>
                  <a:sym typeface="Symbol" panose="05050102010706020507" pitchFamily="18" charset="2"/>
                </a:rPr>
                <a:t></a:t>
              </a:r>
              <a:r>
                <a:rPr lang="en-US" sz="2600" baseline="30000" dirty="0">
                  <a:solidFill>
                    <a:schemeClr val="bg1"/>
                  </a:solidFill>
                  <a:sym typeface="Symbol" panose="05050102010706020507" pitchFamily="18" charset="2"/>
                </a:rPr>
                <a:t>2 </a:t>
              </a:r>
              <a:r>
                <a:rPr lang="en-US" sz="2600" dirty="0">
                  <a:solidFill>
                    <a:schemeClr val="bg1"/>
                  </a:solidFill>
                  <a:sym typeface="Symbol" panose="05050102010706020507" pitchFamily="18" charset="2"/>
                </a:rPr>
                <a:t>- test</a:t>
              </a:r>
              <a:endParaRPr lang="en-US" sz="2600" dirty="0">
                <a:solidFill>
                  <a:schemeClr val="bg1"/>
                </a:solidFill>
              </a:endParaRPr>
            </a:p>
          </p:txBody>
        </p:sp>
      </p:grpSp>
      <p:sp>
        <p:nvSpPr>
          <p:cNvPr id="3" name="Date Placeholder 2"/>
          <p:cNvSpPr>
            <a:spLocks noGrp="1"/>
          </p:cNvSpPr>
          <p:nvPr>
            <p:ph type="dt" sz="half" idx="10"/>
          </p:nvPr>
        </p:nvSpPr>
        <p:spPr/>
        <p:txBody>
          <a:bodyPr/>
          <a:lstStyle/>
          <a:p>
            <a:fld id="{2AE1B32B-687F-4AD9-A7C3-233AE6FFA361}" type="datetime1">
              <a:rPr lang="en-US" smtClean="0"/>
              <a:t>01/03/2022</a:t>
            </a:fld>
            <a:endParaRPr lang="en-US"/>
          </a:p>
        </p:txBody>
      </p:sp>
      <p:sp>
        <p:nvSpPr>
          <p:cNvPr id="4" name="Footer Placeholder 3"/>
          <p:cNvSpPr>
            <a:spLocks noGrp="1"/>
          </p:cNvSpPr>
          <p:nvPr>
            <p:ph type="ftr" sz="quarter" idx="11"/>
          </p:nvPr>
        </p:nvSpPr>
        <p:spPr/>
        <p:txBody>
          <a:bodyPr/>
          <a:lstStyle/>
          <a:p>
            <a:r>
              <a:rPr lang="en-US"/>
              <a:t>Chapter 9 - Hypothesis Testing</a:t>
            </a:r>
          </a:p>
        </p:txBody>
      </p:sp>
      <p:sp>
        <p:nvSpPr>
          <p:cNvPr id="5" name="Slide Number Placeholder 4"/>
          <p:cNvSpPr>
            <a:spLocks noGrp="1"/>
          </p:cNvSpPr>
          <p:nvPr>
            <p:ph type="sldNum" sz="quarter" idx="12"/>
          </p:nvPr>
        </p:nvSpPr>
        <p:spPr/>
        <p:txBody>
          <a:bodyPr/>
          <a:lstStyle/>
          <a:p>
            <a:fld id="{05CAF447-3069-4EB9-BD71-9A8D90286074}" type="slidenum">
              <a:rPr lang="en-US" smtClean="0"/>
              <a:t>21</a:t>
            </a:fld>
            <a:endParaRPr lang="en-US"/>
          </a:p>
        </p:txBody>
      </p:sp>
    </p:spTree>
    <p:extLst>
      <p:ext uri="{BB962C8B-B14F-4D97-AF65-F5344CB8AC3E}">
        <p14:creationId xmlns:p14="http://schemas.microsoft.com/office/powerpoint/2010/main" val="3969964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14F5-C0AA-4BED-8016-338D681202D9}"/>
              </a:ext>
            </a:extLst>
          </p:cNvPr>
          <p:cNvSpPr>
            <a:spLocks noGrp="1"/>
          </p:cNvSpPr>
          <p:nvPr>
            <p:ph type="title"/>
          </p:nvPr>
        </p:nvSpPr>
        <p:spPr/>
        <p:txBody>
          <a:bodyPr/>
          <a:lstStyle/>
          <a:p>
            <a:r>
              <a:rPr lang="en-US" dirty="0">
                <a:sym typeface="Symbol" panose="05050102010706020507" pitchFamily="18" charset="2"/>
              </a:rPr>
              <a:t></a:t>
            </a:r>
            <a:r>
              <a:rPr lang="en-US" baseline="30000" dirty="0">
                <a:sym typeface="Symbol" panose="05050102010706020507" pitchFamily="18" charset="2"/>
              </a:rPr>
              <a:t>2</a:t>
            </a:r>
            <a:r>
              <a:rPr lang="en-US" dirty="0"/>
              <a:t>-test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4C73C9-ACF9-4CA6-9B6D-91F1506E8029}"/>
                  </a:ext>
                </a:extLst>
              </p:cNvPr>
              <p:cNvSpPr>
                <a:spLocks noGrp="1"/>
              </p:cNvSpPr>
              <p:nvPr>
                <p:ph idx="1"/>
              </p:nvPr>
            </p:nvSpPr>
            <p:spPr/>
            <p:txBody>
              <a:bodyPr>
                <a:normAutofit fontScale="92500" lnSpcReduction="20000"/>
              </a:bodyPr>
              <a:lstStyle/>
              <a:p>
                <a:r>
                  <a:rPr lang="en-US" sz="2200" dirty="0"/>
                  <a:t>An automated filling machine is used to fill bottles with liquid detergent. A random sample of 20 bottles results in a sample variance of fill volume of s</a:t>
                </a:r>
                <a:r>
                  <a:rPr lang="en-US" sz="2200" baseline="30000" dirty="0"/>
                  <a:t>2</a:t>
                </a:r>
                <a:r>
                  <a:rPr lang="en-US" sz="2200" dirty="0"/>
                  <a:t> = 0.0153 (fluid ounces)</a:t>
                </a:r>
                <a:r>
                  <a:rPr lang="en-US" sz="2200" baseline="30000" dirty="0"/>
                  <a:t>2</a:t>
                </a:r>
                <a:r>
                  <a:rPr lang="en-US" sz="2200" dirty="0"/>
                  <a:t>. If the variance of fill volume exceeds 0.01 (fluid ounces)</a:t>
                </a:r>
                <a:r>
                  <a:rPr lang="en-US" sz="2200" baseline="30000" dirty="0"/>
                  <a:t>2</a:t>
                </a:r>
                <a:r>
                  <a:rPr lang="en-US" sz="2200" dirty="0"/>
                  <a:t>, an unacceptable proportion of bottles will be underfilled or overfilled. Is there evidence in the sample data to suggest that the manufacturer has a problem with underfilled or overfilled bottles? Use </a:t>
                </a:r>
                <a:r>
                  <a:rPr lang="en-US" sz="2200" dirty="0">
                    <a:sym typeface="Symbol" panose="05050102010706020507" pitchFamily="18" charset="2"/>
                  </a:rPr>
                  <a:t> =</a:t>
                </a:r>
                <a:r>
                  <a:rPr lang="en-US" sz="2200" dirty="0"/>
                  <a:t> 0.05, and assume that fill volume has a normal distribution.</a:t>
                </a:r>
              </a:p>
              <a:p>
                <a:r>
                  <a:rPr lang="en-US" sz="2200" dirty="0">
                    <a:solidFill>
                      <a:srgbClr val="C00000"/>
                    </a:solidFill>
                  </a:rPr>
                  <a:t>P</a:t>
                </a:r>
                <a:r>
                  <a:rPr lang="en-US" sz="2200" dirty="0"/>
                  <a:t>arameter: </a:t>
                </a:r>
                <a:r>
                  <a:rPr lang="en-US" sz="2200" dirty="0">
                    <a:sym typeface="Symbol" panose="05050102010706020507" pitchFamily="18" charset="2"/>
                  </a:rPr>
                  <a:t></a:t>
                </a:r>
                <a:r>
                  <a:rPr lang="en-US" sz="2200" baseline="30000" dirty="0"/>
                  <a:t>2</a:t>
                </a:r>
                <a:endParaRPr lang="en-US" sz="2200" dirty="0"/>
              </a:p>
              <a:p>
                <a:r>
                  <a:rPr lang="en-US" sz="2200" dirty="0">
                    <a:solidFill>
                      <a:srgbClr val="C00000"/>
                    </a:solidFill>
                    <a:sym typeface="Symbol" panose="05050102010706020507" pitchFamily="18" charset="2"/>
                  </a:rPr>
                  <a:t>H</a:t>
                </a:r>
                <a:r>
                  <a:rPr lang="en-US" sz="2200" dirty="0">
                    <a:sym typeface="Symbol" panose="05050102010706020507" pitchFamily="18" charset="2"/>
                  </a:rPr>
                  <a:t>ypotheses H</a:t>
                </a:r>
                <a:r>
                  <a:rPr lang="en-US" sz="2200" baseline="-25000" dirty="0">
                    <a:sym typeface="Symbol" panose="05050102010706020507" pitchFamily="18" charset="2"/>
                  </a:rPr>
                  <a:t>0</a:t>
                </a:r>
                <a:r>
                  <a:rPr lang="en-US" sz="2200" dirty="0">
                    <a:sym typeface="Symbol" panose="05050102010706020507" pitchFamily="18" charset="2"/>
                  </a:rPr>
                  <a:t>: </a:t>
                </a:r>
                <a:r>
                  <a:rPr lang="en-US" sz="2200" baseline="30000" dirty="0"/>
                  <a:t>2</a:t>
                </a:r>
                <a:r>
                  <a:rPr lang="en-US" sz="2200" dirty="0"/>
                  <a:t> = 0.01, H</a:t>
                </a:r>
                <a:r>
                  <a:rPr lang="en-US" sz="2200" baseline="-25000" dirty="0"/>
                  <a:t>1</a:t>
                </a:r>
                <a:r>
                  <a:rPr lang="en-US" sz="2200" dirty="0"/>
                  <a:t>: </a:t>
                </a:r>
                <a:r>
                  <a:rPr lang="en-US" sz="2200" dirty="0">
                    <a:sym typeface="Symbol" panose="05050102010706020507" pitchFamily="18" charset="2"/>
                  </a:rPr>
                  <a:t></a:t>
                </a:r>
                <a:r>
                  <a:rPr lang="en-US" sz="2200" baseline="30000" dirty="0"/>
                  <a:t>2</a:t>
                </a:r>
                <a:r>
                  <a:rPr lang="en-US" sz="2200" dirty="0"/>
                  <a:t> &gt; 0.01</a:t>
                </a:r>
              </a:p>
              <a:p>
                <a:r>
                  <a:rPr lang="en-US" sz="2200" dirty="0">
                    <a:solidFill>
                      <a:srgbClr val="CC0000"/>
                    </a:solidFill>
                  </a:rPr>
                  <a:t>A</a:t>
                </a:r>
                <a:r>
                  <a:rPr lang="en-US" sz="2200" dirty="0"/>
                  <a:t>lpha: </a:t>
                </a:r>
                <a:r>
                  <a:rPr lang="en-US" sz="2200" dirty="0">
                    <a:sym typeface="Symbol" panose="05050102010706020507" pitchFamily="18" charset="2"/>
                  </a:rPr>
                  <a:t> =</a:t>
                </a:r>
                <a:r>
                  <a:rPr lang="en-US" sz="2200" dirty="0"/>
                  <a:t> 0.05</a:t>
                </a:r>
              </a:p>
              <a:p>
                <a:r>
                  <a:rPr lang="en-US" sz="2200" dirty="0">
                    <a:solidFill>
                      <a:srgbClr val="CC0000"/>
                    </a:solidFill>
                  </a:rPr>
                  <a:t>R</a:t>
                </a:r>
                <a:r>
                  <a:rPr lang="en-US" sz="2200" dirty="0"/>
                  <a:t>elated to a test statistic: </a:t>
                </a:r>
                <a14:m>
                  <m:oMath xmlns:m="http://schemas.openxmlformats.org/officeDocument/2006/math">
                    <m:sSubSup>
                      <m:sSubSupPr>
                        <m:ctrlPr>
                          <a:rPr lang="en-US" sz="2200" i="1" smtClean="0">
                            <a:latin typeface="Cambria Math" panose="02040503050406030204" pitchFamily="18" charset="0"/>
                          </a:rPr>
                        </m:ctrlPr>
                      </m:sSubSupPr>
                      <m:e>
                        <m:r>
                          <m:rPr>
                            <m:nor/>
                          </m:rPr>
                          <a:rPr lang="en-US" sz="2200" dirty="0">
                            <a:sym typeface="Symbol" panose="05050102010706020507" pitchFamily="18" charset="2"/>
                          </a:rPr>
                          <m:t></m:t>
                        </m:r>
                      </m:e>
                      <m:sub>
                        <m:r>
                          <a:rPr lang="en-US" sz="2200" b="0" i="1" smtClean="0">
                            <a:latin typeface="Cambria Math" panose="02040503050406030204" pitchFamily="18" charset="0"/>
                          </a:rPr>
                          <m:t>0</m:t>
                        </m:r>
                      </m:sub>
                      <m:sup>
                        <m:r>
                          <a:rPr lang="en-US" sz="2200" b="0" i="1" smtClean="0">
                            <a:latin typeface="Cambria Math" panose="02040503050406030204" pitchFamily="18" charset="0"/>
                          </a:rPr>
                          <m:t>2</m:t>
                        </m:r>
                      </m:sup>
                    </m:sSubSup>
                    <m:r>
                      <a:rPr lang="en-US" sz="2200" b="0" i="1" smtClean="0">
                        <a:latin typeface="Cambria Math" panose="02040503050406030204" pitchFamily="18" charset="0"/>
                      </a:rPr>
                      <m:t>=</m:t>
                    </m:r>
                  </m:oMath>
                </a14:m>
                <a:r>
                  <a:rPr lang="en-US" sz="2200" dirty="0"/>
                  <a:t> </a:t>
                </a:r>
                <a14:m>
                  <m:oMath xmlns:m="http://schemas.openxmlformats.org/officeDocument/2006/math">
                    <m:f>
                      <m:fPr>
                        <m:ctrlPr>
                          <a:rPr lang="en-US" sz="2200" i="1" dirty="0" smtClean="0">
                            <a:latin typeface="Cambria Math" panose="02040503050406030204" pitchFamily="18" charset="0"/>
                          </a:rPr>
                        </m:ctrlPr>
                      </m:fPr>
                      <m:num>
                        <m:r>
                          <a:rPr lang="en-US" sz="2200" b="0" i="1" dirty="0" smtClean="0">
                            <a:latin typeface="Cambria Math" panose="02040503050406030204" pitchFamily="18" charset="0"/>
                          </a:rPr>
                          <m:t>(</m:t>
                        </m:r>
                        <m:r>
                          <a:rPr lang="en-US" sz="2200" b="0" i="1" dirty="0" smtClean="0">
                            <a:latin typeface="Cambria Math" panose="02040503050406030204" pitchFamily="18" charset="0"/>
                          </a:rPr>
                          <m:t>𝑛</m:t>
                        </m:r>
                        <m:r>
                          <a:rPr lang="en-US" sz="2200" b="0" i="1" dirty="0" smtClean="0">
                            <a:latin typeface="Cambria Math" panose="02040503050406030204" pitchFamily="18" charset="0"/>
                          </a:rPr>
                          <m:t>−1)</m:t>
                        </m:r>
                        <m:sSup>
                          <m:sSupPr>
                            <m:ctrlPr>
                              <a:rPr lang="en-US" sz="2200" b="0" i="1" dirty="0" smtClean="0">
                                <a:latin typeface="Cambria Math" panose="02040503050406030204" pitchFamily="18" charset="0"/>
                              </a:rPr>
                            </m:ctrlPr>
                          </m:sSupPr>
                          <m:e>
                            <m:r>
                              <a:rPr lang="en-US" sz="2200" b="0" i="1" dirty="0" smtClean="0">
                                <a:latin typeface="Cambria Math" panose="02040503050406030204" pitchFamily="18" charset="0"/>
                              </a:rPr>
                              <m:t>𝑆</m:t>
                            </m:r>
                          </m:e>
                          <m:sup>
                            <m:r>
                              <a:rPr lang="en-US" sz="2200" b="0" i="1" dirty="0" smtClean="0">
                                <a:latin typeface="Cambria Math" panose="02040503050406030204" pitchFamily="18" charset="0"/>
                              </a:rPr>
                              <m:t>2</m:t>
                            </m:r>
                          </m:sup>
                        </m:sSup>
                      </m:num>
                      <m:den>
                        <m:sSubSup>
                          <m:sSubSupPr>
                            <m:ctrlPr>
                              <a:rPr lang="en-US" sz="2200" i="1" dirty="0" smtClean="0">
                                <a:latin typeface="Cambria Math" panose="02040503050406030204" pitchFamily="18" charset="0"/>
                              </a:rPr>
                            </m:ctrlPr>
                          </m:sSubSupPr>
                          <m:e>
                            <m:r>
                              <a:rPr lang="en-US" sz="2200" i="1" dirty="0" smtClean="0">
                                <a:latin typeface="Cambria Math" panose="02040503050406030204" pitchFamily="18" charset="0"/>
                                <a:ea typeface="Cambria Math" panose="02040503050406030204" pitchFamily="18" charset="0"/>
                              </a:rPr>
                              <m:t>𝜎</m:t>
                            </m:r>
                          </m:e>
                          <m:sub>
                            <m:r>
                              <a:rPr lang="en-US" sz="2200" b="0" i="1" dirty="0" smtClean="0">
                                <a:latin typeface="Cambria Math" panose="02040503050406030204" pitchFamily="18" charset="0"/>
                              </a:rPr>
                              <m:t>0</m:t>
                            </m:r>
                          </m:sub>
                          <m:sup>
                            <m:r>
                              <a:rPr lang="en-US" sz="2200" b="0" i="1" dirty="0" smtClean="0">
                                <a:latin typeface="Cambria Math" panose="02040503050406030204" pitchFamily="18" charset="0"/>
                              </a:rPr>
                              <m:t>2</m:t>
                            </m:r>
                          </m:sup>
                        </m:sSubSup>
                      </m:den>
                    </m:f>
                  </m:oMath>
                </a14:m>
                <a:endParaRPr lang="en-US" sz="2200" dirty="0"/>
              </a:p>
              <a:p>
                <a:r>
                  <a:rPr lang="en-US" sz="2200" dirty="0">
                    <a:solidFill>
                      <a:srgbClr val="CC0000"/>
                    </a:solidFill>
                  </a:rPr>
                  <a:t>A</a:t>
                </a:r>
                <a:r>
                  <a:rPr lang="en-US" sz="2200" dirty="0"/>
                  <a:t> sample: n = 20, s</a:t>
                </a:r>
                <a:r>
                  <a:rPr lang="en-US" sz="2200" baseline="30000" dirty="0"/>
                  <a:t>2</a:t>
                </a:r>
                <a:r>
                  <a:rPr lang="en-US" sz="2200" dirty="0"/>
                  <a:t> = 0.0153</a:t>
                </a:r>
              </a:p>
              <a:p>
                <a:r>
                  <a:rPr lang="en-US" sz="2200" dirty="0">
                    <a:solidFill>
                      <a:srgbClr val="CC0000"/>
                    </a:solidFill>
                  </a:rPr>
                  <a:t>O</a:t>
                </a:r>
                <a:r>
                  <a:rPr lang="en-US" sz="2200" dirty="0"/>
                  <a:t>btain a value from sample and test statistic: </a:t>
                </a:r>
                <a14:m>
                  <m:oMath xmlns:m="http://schemas.openxmlformats.org/officeDocument/2006/math">
                    <m:sSubSup>
                      <m:sSubSupPr>
                        <m:ctrlPr>
                          <a:rPr lang="en-US" sz="2200" i="1" smtClean="0">
                            <a:latin typeface="Cambria Math" panose="02040503050406030204" pitchFamily="18" charset="0"/>
                          </a:rPr>
                        </m:ctrlPr>
                      </m:sSubSupPr>
                      <m:e>
                        <m:r>
                          <m:rPr>
                            <m:nor/>
                          </m:rPr>
                          <a:rPr lang="en-US" sz="2200" dirty="0">
                            <a:sym typeface="Symbol" panose="05050102010706020507" pitchFamily="18" charset="2"/>
                          </a:rPr>
                          <m:t></m:t>
                        </m:r>
                      </m:e>
                      <m:sub>
                        <m:r>
                          <a:rPr lang="en-US" sz="2200" b="0" i="1" smtClean="0">
                            <a:latin typeface="Cambria Math" panose="02040503050406030204" pitchFamily="18" charset="0"/>
                          </a:rPr>
                          <m:t>0</m:t>
                        </m:r>
                      </m:sub>
                      <m:sup>
                        <m:r>
                          <a:rPr lang="en-US" sz="2200" b="0" i="1" smtClean="0">
                            <a:latin typeface="Cambria Math" panose="02040503050406030204" pitchFamily="18" charset="0"/>
                          </a:rPr>
                          <m:t>2</m:t>
                        </m:r>
                      </m:sup>
                    </m:sSubSup>
                    <m:r>
                      <a:rPr lang="en-US" sz="2200" b="0" i="1" smtClean="0">
                        <a:latin typeface="Cambria Math" panose="02040503050406030204" pitchFamily="18" charset="0"/>
                      </a:rPr>
                      <m:t>=</m:t>
                    </m:r>
                  </m:oMath>
                </a14:m>
                <a:r>
                  <a:rPr lang="en-US" sz="2200" dirty="0"/>
                  <a:t> </a:t>
                </a:r>
                <a14:m>
                  <m:oMath xmlns:m="http://schemas.openxmlformats.org/officeDocument/2006/math">
                    <m:f>
                      <m:fPr>
                        <m:ctrlPr>
                          <a:rPr lang="en-US" sz="2200" i="1" dirty="0" smtClean="0">
                            <a:latin typeface="Cambria Math" panose="02040503050406030204" pitchFamily="18" charset="0"/>
                          </a:rPr>
                        </m:ctrlPr>
                      </m:fPr>
                      <m:num>
                        <m:r>
                          <a:rPr lang="en-US" sz="2200" b="0" i="1" dirty="0" smtClean="0">
                            <a:latin typeface="Cambria Math" panose="02040503050406030204" pitchFamily="18" charset="0"/>
                          </a:rPr>
                          <m:t>(</m:t>
                        </m:r>
                        <m:r>
                          <a:rPr lang="en-US" sz="2200" b="0" i="1" dirty="0" smtClean="0">
                            <a:latin typeface="Cambria Math" panose="02040503050406030204" pitchFamily="18" charset="0"/>
                          </a:rPr>
                          <m:t>𝑛</m:t>
                        </m:r>
                        <m:r>
                          <a:rPr lang="en-US" sz="2200" b="0" i="1" dirty="0" smtClean="0">
                            <a:latin typeface="Cambria Math" panose="02040503050406030204" pitchFamily="18" charset="0"/>
                          </a:rPr>
                          <m:t>−1)</m:t>
                        </m:r>
                        <m:sSup>
                          <m:sSupPr>
                            <m:ctrlPr>
                              <a:rPr lang="en-US" sz="2200" b="0" i="1" dirty="0" smtClean="0">
                                <a:latin typeface="Cambria Math" panose="02040503050406030204" pitchFamily="18" charset="0"/>
                              </a:rPr>
                            </m:ctrlPr>
                          </m:sSupPr>
                          <m:e>
                            <m:r>
                              <a:rPr lang="en-US" sz="2200" b="0" i="1" dirty="0" smtClean="0">
                                <a:latin typeface="Cambria Math" panose="02040503050406030204" pitchFamily="18" charset="0"/>
                              </a:rPr>
                              <m:t>𝑆</m:t>
                            </m:r>
                          </m:e>
                          <m:sup>
                            <m:r>
                              <a:rPr lang="en-US" sz="2200" b="0" i="1" dirty="0" smtClean="0">
                                <a:latin typeface="Cambria Math" panose="02040503050406030204" pitchFamily="18" charset="0"/>
                              </a:rPr>
                              <m:t>2</m:t>
                            </m:r>
                          </m:sup>
                        </m:sSup>
                      </m:num>
                      <m:den>
                        <m:sSubSup>
                          <m:sSubSupPr>
                            <m:ctrlPr>
                              <a:rPr lang="en-US" sz="2200" i="1" dirty="0" smtClean="0">
                                <a:latin typeface="Cambria Math" panose="02040503050406030204" pitchFamily="18" charset="0"/>
                              </a:rPr>
                            </m:ctrlPr>
                          </m:sSubSupPr>
                          <m:e>
                            <m:r>
                              <a:rPr lang="en-US" sz="2200" i="1" dirty="0" smtClean="0">
                                <a:latin typeface="Cambria Math" panose="02040503050406030204" pitchFamily="18" charset="0"/>
                                <a:ea typeface="Cambria Math" panose="02040503050406030204" pitchFamily="18" charset="0"/>
                              </a:rPr>
                              <m:t>𝜎</m:t>
                            </m:r>
                          </m:e>
                          <m:sub>
                            <m:r>
                              <a:rPr lang="en-US" sz="2200" b="0" i="1" dirty="0" smtClean="0">
                                <a:latin typeface="Cambria Math" panose="02040503050406030204" pitchFamily="18" charset="0"/>
                              </a:rPr>
                              <m:t>0</m:t>
                            </m:r>
                          </m:sub>
                          <m:sup>
                            <m:r>
                              <a:rPr lang="en-US" sz="2200" b="0" i="1" dirty="0" smtClean="0">
                                <a:latin typeface="Cambria Math" panose="02040503050406030204" pitchFamily="18" charset="0"/>
                              </a:rPr>
                              <m:t>2</m:t>
                            </m:r>
                          </m:sup>
                        </m:sSubSup>
                      </m:den>
                    </m:f>
                    <m:r>
                      <a:rPr lang="en-US" sz="2200" i="1">
                        <a:latin typeface="Cambria Math" panose="02040503050406030204" pitchFamily="18" charset="0"/>
                      </a:rPr>
                      <m:t>=</m:t>
                    </m:r>
                    <m:r>
                      <m:rPr>
                        <m:nor/>
                      </m:rPr>
                      <a:rPr lang="en-US" sz="2200" dirty="0"/>
                      <m:t> </m:t>
                    </m:r>
                    <m:f>
                      <m:fPr>
                        <m:ctrlPr>
                          <a:rPr lang="en-US" sz="2200" i="1" dirty="0">
                            <a:latin typeface="Cambria Math" panose="02040503050406030204" pitchFamily="18" charset="0"/>
                          </a:rPr>
                        </m:ctrlPr>
                      </m:fPr>
                      <m:num>
                        <m:r>
                          <a:rPr lang="en-US" sz="2200" b="0" i="1" dirty="0" smtClean="0">
                            <a:latin typeface="Cambria Math" panose="02040503050406030204" pitchFamily="18" charset="0"/>
                          </a:rPr>
                          <m:t>19(0.0153)</m:t>
                        </m:r>
                        <m:r>
                          <a:rPr lang="en-US" sz="2200" i="1" dirty="0" smtClean="0">
                            <a:latin typeface="Cambria Math" panose="02040503050406030204" pitchFamily="18" charset="0"/>
                          </a:rPr>
                          <m:t> </m:t>
                        </m:r>
                      </m:num>
                      <m:den>
                        <m:r>
                          <a:rPr lang="en-US" sz="2200" b="0" i="1" dirty="0" smtClean="0">
                            <a:latin typeface="Cambria Math" panose="02040503050406030204" pitchFamily="18" charset="0"/>
                          </a:rPr>
                          <m:t>0.01</m:t>
                        </m:r>
                      </m:den>
                    </m:f>
                  </m:oMath>
                </a14:m>
                <a:r>
                  <a:rPr lang="en-US" sz="2200" dirty="0"/>
                  <a:t> = </a:t>
                </a:r>
                <a:r>
                  <a:rPr lang="en-US" sz="2200" dirty="0">
                    <a:solidFill>
                      <a:srgbClr val="CC0000"/>
                    </a:solidFill>
                  </a:rPr>
                  <a:t>29.07</a:t>
                </a:r>
              </a:p>
              <a:p>
                <a14:m>
                  <m:oMath xmlns:m="http://schemas.openxmlformats.org/officeDocument/2006/math">
                    <m:sSubSup>
                      <m:sSubSupPr>
                        <m:ctrlPr>
                          <a:rPr lang="en-US" sz="2200" i="1" smtClean="0">
                            <a:latin typeface="Cambria Math" panose="02040503050406030204" pitchFamily="18" charset="0"/>
                          </a:rPr>
                        </m:ctrlPr>
                      </m:sSubSupPr>
                      <m:e>
                        <m:r>
                          <m:rPr>
                            <m:nor/>
                          </m:rPr>
                          <a:rPr lang="en-US" sz="2200" dirty="0">
                            <a:sym typeface="Symbol" panose="05050102010706020507" pitchFamily="18" charset="2"/>
                          </a:rPr>
                          <m:t></m:t>
                        </m:r>
                      </m:e>
                      <m:sub>
                        <m:r>
                          <a:rPr lang="en-US" sz="2200" b="0" i="1" smtClean="0">
                            <a:latin typeface="Cambria Math" panose="02040503050406030204" pitchFamily="18" charset="0"/>
                          </a:rPr>
                          <m:t>0</m:t>
                        </m:r>
                      </m:sub>
                      <m:sup>
                        <m:r>
                          <a:rPr lang="en-US" sz="2200" b="0" i="1" smtClean="0">
                            <a:latin typeface="Cambria Math" panose="02040503050406030204" pitchFamily="18" charset="0"/>
                          </a:rPr>
                          <m:t>2</m:t>
                        </m:r>
                      </m:sup>
                    </m:sSubSup>
                  </m:oMath>
                </a14:m>
                <a:r>
                  <a:rPr lang="en-US" sz="2200" dirty="0"/>
                  <a:t> = 29.07 &lt; </a:t>
                </a:r>
                <a14:m>
                  <m:oMath xmlns:m="http://schemas.openxmlformats.org/officeDocument/2006/math">
                    <m:sSubSup>
                      <m:sSubSupPr>
                        <m:ctrlPr>
                          <a:rPr lang="en-US" sz="2200" i="1">
                            <a:latin typeface="Cambria Math" panose="02040503050406030204" pitchFamily="18" charset="0"/>
                          </a:rPr>
                        </m:ctrlPr>
                      </m:sSubSupPr>
                      <m:e>
                        <m:r>
                          <m:rPr>
                            <m:nor/>
                          </m:rPr>
                          <a:rPr lang="en-US" sz="2200" dirty="0">
                            <a:sym typeface="Symbol" panose="05050102010706020507" pitchFamily="18" charset="2"/>
                          </a:rPr>
                          <m:t></m:t>
                        </m:r>
                      </m:e>
                      <m:sub>
                        <m:r>
                          <a:rPr lang="en-US" sz="2200" i="1">
                            <a:latin typeface="Cambria Math" panose="02040503050406030204" pitchFamily="18" charset="0"/>
                          </a:rPr>
                          <m:t>0</m:t>
                        </m:r>
                        <m:r>
                          <a:rPr lang="en-US" sz="2200" b="0" i="1" smtClean="0">
                            <a:latin typeface="Cambria Math" panose="02040503050406030204" pitchFamily="18" charset="0"/>
                          </a:rPr>
                          <m:t>.05, 19</m:t>
                        </m:r>
                      </m:sub>
                      <m:sup>
                        <m:r>
                          <a:rPr lang="en-US" sz="2200" i="1">
                            <a:latin typeface="Cambria Math" panose="02040503050406030204" pitchFamily="18" charset="0"/>
                          </a:rPr>
                          <m:t>2</m:t>
                        </m:r>
                      </m:sup>
                    </m:sSubSup>
                  </m:oMath>
                </a14:m>
                <a:r>
                  <a:rPr lang="en-US" sz="2200" dirty="0"/>
                  <a:t>= 30.14 </a:t>
                </a:r>
                <a:r>
                  <a:rPr lang="en-US" sz="2200" dirty="0">
                    <a:sym typeface="Wingdings" panose="05000000000000000000" pitchFamily="2" charset="2"/>
                  </a:rPr>
                  <a:t> Fail to reject </a:t>
                </a:r>
                <a:r>
                  <a:rPr lang="en-US" sz="2200" dirty="0">
                    <a:solidFill>
                      <a:srgbClr val="CC0000"/>
                    </a:solidFill>
                    <a:sym typeface="Wingdings" panose="05000000000000000000" pitchFamily="2" charset="2"/>
                  </a:rPr>
                  <a:t>H</a:t>
                </a:r>
                <a:r>
                  <a:rPr lang="en-US" sz="2200" baseline="-25000" dirty="0">
                    <a:solidFill>
                      <a:srgbClr val="CC0000"/>
                    </a:solidFill>
                    <a:sym typeface="Wingdings" panose="05000000000000000000" pitchFamily="2" charset="2"/>
                  </a:rPr>
                  <a:t>0</a:t>
                </a:r>
                <a:r>
                  <a:rPr lang="en-US" sz="2200" dirty="0">
                    <a:sym typeface="Wingdings" panose="05000000000000000000" pitchFamily="2" charset="2"/>
                  </a:rPr>
                  <a:t>.</a:t>
                </a:r>
                <a:endParaRPr lang="en-US" sz="2200" dirty="0"/>
              </a:p>
            </p:txBody>
          </p:sp>
        </mc:Choice>
        <mc:Fallback xmlns="">
          <p:sp>
            <p:nvSpPr>
              <p:cNvPr id="3" name="Content Placeholder 2">
                <a:extLst>
                  <a:ext uri="{FF2B5EF4-FFF2-40B4-BE49-F238E27FC236}">
                    <a16:creationId xmlns:a16="http://schemas.microsoft.com/office/drawing/2014/main" id="{704C73C9-ACF9-4CA6-9B6D-91F1506E8029}"/>
                  </a:ext>
                </a:extLst>
              </p:cNvPr>
              <p:cNvSpPr>
                <a:spLocks noGrp="1" noRot="1" noChangeAspect="1" noMove="1" noResize="1" noEditPoints="1" noAdjustHandles="1" noChangeArrowheads="1" noChangeShapeType="1" noTextEdit="1"/>
              </p:cNvSpPr>
              <p:nvPr>
                <p:ph idx="1"/>
              </p:nvPr>
            </p:nvSpPr>
            <p:spPr>
              <a:blipFill>
                <a:blip r:embed="rId2"/>
                <a:stretch>
                  <a:fillRect l="-522" t="-2801" r="-1275"/>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DEF38CAC-3D8B-443D-9D44-3DAD643E5639}"/>
              </a:ext>
            </a:extLst>
          </p:cNvPr>
          <p:cNvGrpSpPr/>
          <p:nvPr/>
        </p:nvGrpSpPr>
        <p:grpSpPr>
          <a:xfrm>
            <a:off x="6920865" y="2936051"/>
            <a:ext cx="3389322" cy="1756410"/>
            <a:chOff x="6920865" y="2936051"/>
            <a:chExt cx="3389322" cy="1756410"/>
          </a:xfrm>
        </p:grpSpPr>
        <p:pic>
          <p:nvPicPr>
            <p:cNvPr id="9" name="Picture 8">
              <a:extLst>
                <a:ext uri="{FF2B5EF4-FFF2-40B4-BE49-F238E27FC236}">
                  <a16:creationId xmlns:a16="http://schemas.microsoft.com/office/drawing/2014/main" id="{83F70F47-87F3-421F-A99B-4BE6151CB1A5}"/>
                </a:ext>
              </a:extLst>
            </p:cNvPr>
            <p:cNvPicPr>
              <a:picLocks noChangeAspect="1"/>
            </p:cNvPicPr>
            <p:nvPr/>
          </p:nvPicPr>
          <p:blipFill>
            <a:blip r:embed="rId3"/>
            <a:stretch>
              <a:fillRect/>
            </a:stretch>
          </p:blipFill>
          <p:spPr>
            <a:xfrm>
              <a:off x="6920865" y="2936051"/>
              <a:ext cx="3389322" cy="1756410"/>
            </a:xfrm>
            <a:prstGeom prst="rect">
              <a:avLst/>
            </a:prstGeom>
          </p:spPr>
        </p:pic>
        <p:sp>
          <p:nvSpPr>
            <p:cNvPr id="10" name="TextBox 9">
              <a:extLst>
                <a:ext uri="{FF2B5EF4-FFF2-40B4-BE49-F238E27FC236}">
                  <a16:creationId xmlns:a16="http://schemas.microsoft.com/office/drawing/2014/main" id="{CDEFE544-9FFC-4E34-83B4-DF0E5DFE171D}"/>
                </a:ext>
              </a:extLst>
            </p:cNvPr>
            <p:cNvSpPr txBox="1"/>
            <p:nvPr/>
          </p:nvSpPr>
          <p:spPr>
            <a:xfrm>
              <a:off x="9075420" y="4180016"/>
              <a:ext cx="290464" cy="369332"/>
            </a:xfrm>
            <a:prstGeom prst="rect">
              <a:avLst/>
            </a:prstGeom>
            <a:noFill/>
          </p:spPr>
          <p:txBody>
            <a:bodyPr wrap="none" rtlCol="0">
              <a:spAutoFit/>
            </a:bodyPr>
            <a:lstStyle/>
            <a:p>
              <a:r>
                <a:rPr lang="en-US" dirty="0">
                  <a:solidFill>
                    <a:srgbClr val="CC0000"/>
                  </a:solidFill>
                  <a:sym typeface="Symbol" panose="05050102010706020507" pitchFamily="18" charset="2"/>
                </a:rPr>
                <a:t></a:t>
              </a:r>
              <a:endParaRPr lang="en-US" dirty="0">
                <a:solidFill>
                  <a:srgbClr val="CC0000"/>
                </a:solidFill>
              </a:endParaRPr>
            </a:p>
          </p:txBody>
        </p:sp>
        <p:cxnSp>
          <p:nvCxnSpPr>
            <p:cNvPr id="12" name="Straight Arrow Connector 11">
              <a:extLst>
                <a:ext uri="{FF2B5EF4-FFF2-40B4-BE49-F238E27FC236}">
                  <a16:creationId xmlns:a16="http://schemas.microsoft.com/office/drawing/2014/main" id="{071EF7D3-5B06-48DD-AF46-602D2E70F35A}"/>
                </a:ext>
              </a:extLst>
            </p:cNvPr>
            <p:cNvCxnSpPr>
              <a:cxnSpLocks/>
            </p:cNvCxnSpPr>
            <p:nvPr/>
          </p:nvCxnSpPr>
          <p:spPr>
            <a:xfrm>
              <a:off x="9220652" y="3817620"/>
              <a:ext cx="0" cy="48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8FAF796-D95D-42FC-BB9F-C457A5DC208B}"/>
                </a:ext>
              </a:extLst>
            </p:cNvPr>
            <p:cNvSpPr txBox="1"/>
            <p:nvPr/>
          </p:nvSpPr>
          <p:spPr>
            <a:xfrm>
              <a:off x="8980622" y="3509010"/>
              <a:ext cx="697627" cy="338554"/>
            </a:xfrm>
            <a:prstGeom prst="rect">
              <a:avLst/>
            </a:prstGeom>
            <a:noFill/>
          </p:spPr>
          <p:txBody>
            <a:bodyPr wrap="none" rtlCol="0">
              <a:spAutoFit/>
            </a:bodyPr>
            <a:lstStyle/>
            <a:p>
              <a:r>
                <a:rPr lang="en-US" sz="1600" dirty="0">
                  <a:solidFill>
                    <a:srgbClr val="CC0000"/>
                  </a:solidFill>
                </a:rPr>
                <a:t>29.07</a:t>
              </a:r>
            </a:p>
          </p:txBody>
        </p:sp>
      </p:grpSp>
      <p:sp>
        <p:nvSpPr>
          <p:cNvPr id="4" name="Date Placeholder 3"/>
          <p:cNvSpPr>
            <a:spLocks noGrp="1"/>
          </p:cNvSpPr>
          <p:nvPr>
            <p:ph type="dt" sz="half" idx="10"/>
          </p:nvPr>
        </p:nvSpPr>
        <p:spPr/>
        <p:txBody>
          <a:bodyPr/>
          <a:lstStyle/>
          <a:p>
            <a:fld id="{834F2D41-F4EA-441D-86EC-60C4D3733F90}" type="datetime1">
              <a:rPr lang="en-US" smtClean="0"/>
              <a:t>01/03/2022</a:t>
            </a:fld>
            <a:endParaRPr lang="en-US"/>
          </a:p>
        </p:txBody>
      </p:sp>
      <p:sp>
        <p:nvSpPr>
          <p:cNvPr id="5" name="Footer Placeholder 4"/>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22</a:t>
            </a:fld>
            <a:endParaRPr lang="en-US"/>
          </a:p>
        </p:txBody>
      </p:sp>
    </p:spTree>
    <p:extLst>
      <p:ext uri="{BB962C8B-B14F-4D97-AF65-F5344CB8AC3E}">
        <p14:creationId xmlns:p14="http://schemas.microsoft.com/office/powerpoint/2010/main" val="3545124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0C26-DE55-4645-9069-EA6D860173E2}"/>
              </a:ext>
            </a:extLst>
          </p:cNvPr>
          <p:cNvSpPr>
            <a:spLocks noGrp="1"/>
          </p:cNvSpPr>
          <p:nvPr>
            <p:ph type="title"/>
          </p:nvPr>
        </p:nvSpPr>
        <p:spPr/>
        <p:txBody>
          <a:bodyPr/>
          <a:lstStyle/>
          <a:p>
            <a:r>
              <a:rPr lang="en-US" dirty="0">
                <a:sym typeface="Symbol" panose="05050102010706020507" pitchFamily="18" charset="2"/>
              </a:rPr>
              <a:t></a:t>
            </a:r>
            <a:r>
              <a:rPr lang="en-US" baseline="30000" dirty="0">
                <a:sym typeface="Symbol" panose="05050102010706020507" pitchFamily="18" charset="2"/>
              </a:rPr>
              <a:t>2</a:t>
            </a:r>
            <a:r>
              <a:rPr lang="en-US" dirty="0"/>
              <a:t>-test</a:t>
            </a:r>
          </a:p>
        </p:txBody>
      </p:sp>
      <p:pic>
        <p:nvPicPr>
          <p:cNvPr id="5" name="Picture 4">
            <a:extLst>
              <a:ext uri="{FF2B5EF4-FFF2-40B4-BE49-F238E27FC236}">
                <a16:creationId xmlns:a16="http://schemas.microsoft.com/office/drawing/2014/main" id="{1515A4D8-B745-47A6-B3A7-562F3B27AE09}"/>
              </a:ext>
            </a:extLst>
          </p:cNvPr>
          <p:cNvPicPr>
            <a:picLocks noChangeAspect="1"/>
          </p:cNvPicPr>
          <p:nvPr/>
        </p:nvPicPr>
        <p:blipFill>
          <a:blip r:embed="rId2"/>
          <a:stretch>
            <a:fillRect/>
          </a:stretch>
        </p:blipFill>
        <p:spPr>
          <a:xfrm>
            <a:off x="495300" y="2319337"/>
            <a:ext cx="11201400" cy="2219325"/>
          </a:xfrm>
          <a:prstGeom prst="rect">
            <a:avLst/>
          </a:prstGeom>
        </p:spPr>
      </p:pic>
      <p:sp>
        <p:nvSpPr>
          <p:cNvPr id="6" name="TextBox 5">
            <a:extLst>
              <a:ext uri="{FF2B5EF4-FFF2-40B4-BE49-F238E27FC236}">
                <a16:creationId xmlns:a16="http://schemas.microsoft.com/office/drawing/2014/main" id="{00C2BC39-3989-4FDC-94C3-77BE8B221E78}"/>
              </a:ext>
            </a:extLst>
          </p:cNvPr>
          <p:cNvSpPr txBox="1"/>
          <p:nvPr/>
        </p:nvSpPr>
        <p:spPr>
          <a:xfrm>
            <a:off x="1108710" y="4640580"/>
            <a:ext cx="1699504" cy="369332"/>
          </a:xfrm>
          <a:prstGeom prst="rect">
            <a:avLst/>
          </a:prstGeom>
          <a:noFill/>
        </p:spPr>
        <p:txBody>
          <a:bodyPr wrap="none" rtlCol="0">
            <a:spAutoFit/>
          </a:bodyPr>
          <a:lstStyle/>
          <a:p>
            <a:r>
              <a:rPr lang="en-US" dirty="0"/>
              <a:t>(a) H</a:t>
            </a:r>
            <a:r>
              <a:rPr lang="en-US" baseline="-25000" dirty="0"/>
              <a:t>1</a:t>
            </a:r>
            <a:r>
              <a:rPr lang="en-US" dirty="0"/>
              <a:t>: </a:t>
            </a:r>
            <a:r>
              <a:rPr lang="en-US" dirty="0">
                <a:sym typeface="Symbol" panose="05050102010706020507" pitchFamily="18" charset="2"/>
              </a:rPr>
              <a:t></a:t>
            </a:r>
            <a:r>
              <a:rPr lang="en-US" baseline="30000" dirty="0">
                <a:sym typeface="Symbol" panose="05050102010706020507" pitchFamily="18" charset="2"/>
              </a:rPr>
              <a:t>2</a:t>
            </a:r>
            <a:r>
              <a:rPr lang="en-US" dirty="0">
                <a:sym typeface="Symbol" panose="05050102010706020507" pitchFamily="18" charset="2"/>
              </a:rPr>
              <a:t>  </a:t>
            </a:r>
            <a:r>
              <a:rPr lang="en-US" baseline="-25000" dirty="0">
                <a:sym typeface="Symbol" panose="05050102010706020507" pitchFamily="18" charset="2"/>
              </a:rPr>
              <a:t>0</a:t>
            </a:r>
            <a:r>
              <a:rPr lang="en-US" baseline="30000" dirty="0">
                <a:sym typeface="Symbol" panose="05050102010706020507" pitchFamily="18" charset="2"/>
              </a:rPr>
              <a:t>2</a:t>
            </a:r>
            <a:endParaRPr lang="en-US" baseline="30000" dirty="0"/>
          </a:p>
        </p:txBody>
      </p:sp>
      <p:sp>
        <p:nvSpPr>
          <p:cNvPr id="7" name="TextBox 6">
            <a:extLst>
              <a:ext uri="{FF2B5EF4-FFF2-40B4-BE49-F238E27FC236}">
                <a16:creationId xmlns:a16="http://schemas.microsoft.com/office/drawing/2014/main" id="{022FF204-DE84-4D8A-B40D-7984ABE5D675}"/>
              </a:ext>
            </a:extLst>
          </p:cNvPr>
          <p:cNvSpPr txBox="1"/>
          <p:nvPr/>
        </p:nvSpPr>
        <p:spPr>
          <a:xfrm>
            <a:off x="4930140" y="4640580"/>
            <a:ext cx="1699504" cy="369332"/>
          </a:xfrm>
          <a:prstGeom prst="rect">
            <a:avLst/>
          </a:prstGeom>
          <a:noFill/>
        </p:spPr>
        <p:txBody>
          <a:bodyPr wrap="none" rtlCol="0">
            <a:spAutoFit/>
          </a:bodyPr>
          <a:lstStyle/>
          <a:p>
            <a:r>
              <a:rPr lang="en-US" dirty="0"/>
              <a:t>(b) H</a:t>
            </a:r>
            <a:r>
              <a:rPr lang="en-US" baseline="-25000" dirty="0"/>
              <a:t>1</a:t>
            </a:r>
            <a:r>
              <a:rPr lang="en-US" dirty="0"/>
              <a:t>: </a:t>
            </a:r>
            <a:r>
              <a:rPr lang="en-US" dirty="0">
                <a:sym typeface="Symbol" panose="05050102010706020507" pitchFamily="18" charset="2"/>
              </a:rPr>
              <a:t></a:t>
            </a:r>
            <a:r>
              <a:rPr lang="en-US" baseline="30000" dirty="0">
                <a:sym typeface="Symbol" panose="05050102010706020507" pitchFamily="18" charset="2"/>
              </a:rPr>
              <a:t>2</a:t>
            </a:r>
            <a:r>
              <a:rPr lang="en-US" dirty="0">
                <a:sym typeface="Symbol" panose="05050102010706020507" pitchFamily="18" charset="2"/>
              </a:rPr>
              <a:t> &gt; </a:t>
            </a:r>
            <a:r>
              <a:rPr lang="en-US" baseline="-25000" dirty="0">
                <a:sym typeface="Symbol" panose="05050102010706020507" pitchFamily="18" charset="2"/>
              </a:rPr>
              <a:t>0</a:t>
            </a:r>
            <a:r>
              <a:rPr lang="en-US" baseline="30000" dirty="0">
                <a:sym typeface="Symbol" panose="05050102010706020507" pitchFamily="18" charset="2"/>
              </a:rPr>
              <a:t>2</a:t>
            </a:r>
            <a:endParaRPr lang="en-US" dirty="0"/>
          </a:p>
        </p:txBody>
      </p:sp>
      <p:sp>
        <p:nvSpPr>
          <p:cNvPr id="8" name="TextBox 7">
            <a:extLst>
              <a:ext uri="{FF2B5EF4-FFF2-40B4-BE49-F238E27FC236}">
                <a16:creationId xmlns:a16="http://schemas.microsoft.com/office/drawing/2014/main" id="{4EB45D83-123E-43B2-A005-FC0CC41D4D3F}"/>
              </a:ext>
            </a:extLst>
          </p:cNvPr>
          <p:cNvSpPr txBox="1"/>
          <p:nvPr/>
        </p:nvSpPr>
        <p:spPr>
          <a:xfrm>
            <a:off x="9105900" y="4640580"/>
            <a:ext cx="1686680" cy="369332"/>
          </a:xfrm>
          <a:prstGeom prst="rect">
            <a:avLst/>
          </a:prstGeom>
          <a:noFill/>
        </p:spPr>
        <p:txBody>
          <a:bodyPr wrap="none" rtlCol="0">
            <a:spAutoFit/>
          </a:bodyPr>
          <a:lstStyle/>
          <a:p>
            <a:r>
              <a:rPr lang="en-US" dirty="0"/>
              <a:t>(c) H</a:t>
            </a:r>
            <a:r>
              <a:rPr lang="en-US" baseline="-25000" dirty="0"/>
              <a:t>1</a:t>
            </a:r>
            <a:r>
              <a:rPr lang="en-US" dirty="0"/>
              <a:t>: </a:t>
            </a:r>
            <a:r>
              <a:rPr lang="en-US" dirty="0">
                <a:sym typeface="Symbol" panose="05050102010706020507" pitchFamily="18" charset="2"/>
              </a:rPr>
              <a:t></a:t>
            </a:r>
            <a:r>
              <a:rPr lang="en-US" baseline="30000" dirty="0">
                <a:sym typeface="Symbol" panose="05050102010706020507" pitchFamily="18" charset="2"/>
              </a:rPr>
              <a:t>2</a:t>
            </a:r>
            <a:r>
              <a:rPr lang="en-US" dirty="0">
                <a:sym typeface="Symbol" panose="05050102010706020507" pitchFamily="18" charset="2"/>
              </a:rPr>
              <a:t> &lt; </a:t>
            </a:r>
            <a:r>
              <a:rPr lang="en-US" baseline="-25000" dirty="0">
                <a:sym typeface="Symbol" panose="05050102010706020507" pitchFamily="18" charset="2"/>
              </a:rPr>
              <a:t>0</a:t>
            </a:r>
            <a:r>
              <a:rPr lang="en-US" baseline="30000" dirty="0">
                <a:sym typeface="Symbol" panose="05050102010706020507" pitchFamily="18" charset="2"/>
              </a:rPr>
              <a:t>2</a:t>
            </a:r>
            <a:endParaRPr lang="en-US" dirty="0"/>
          </a:p>
        </p:txBody>
      </p:sp>
      <p:sp>
        <p:nvSpPr>
          <p:cNvPr id="3" name="Date Placeholder 2"/>
          <p:cNvSpPr>
            <a:spLocks noGrp="1"/>
          </p:cNvSpPr>
          <p:nvPr>
            <p:ph type="dt" sz="half" idx="10"/>
          </p:nvPr>
        </p:nvSpPr>
        <p:spPr/>
        <p:txBody>
          <a:bodyPr/>
          <a:lstStyle/>
          <a:p>
            <a:fld id="{5DC327E1-0460-4BFA-80A6-C07232A6C0DA}" type="datetime1">
              <a:rPr lang="en-US" smtClean="0"/>
              <a:t>01/03/2022</a:t>
            </a:fld>
            <a:endParaRPr lang="en-US"/>
          </a:p>
        </p:txBody>
      </p:sp>
      <p:sp>
        <p:nvSpPr>
          <p:cNvPr id="4" name="Footer Placeholder 3"/>
          <p:cNvSpPr>
            <a:spLocks noGrp="1"/>
          </p:cNvSpPr>
          <p:nvPr>
            <p:ph type="ftr" sz="quarter" idx="11"/>
          </p:nvPr>
        </p:nvSpPr>
        <p:spPr/>
        <p:txBody>
          <a:bodyPr/>
          <a:lstStyle/>
          <a:p>
            <a:r>
              <a:rPr lang="en-US"/>
              <a:t>Chapter 9 - Hypothesis Testing</a:t>
            </a:r>
          </a:p>
        </p:txBody>
      </p:sp>
      <p:sp>
        <p:nvSpPr>
          <p:cNvPr id="9" name="Slide Number Placeholder 8"/>
          <p:cNvSpPr>
            <a:spLocks noGrp="1"/>
          </p:cNvSpPr>
          <p:nvPr>
            <p:ph type="sldNum" sz="quarter" idx="12"/>
          </p:nvPr>
        </p:nvSpPr>
        <p:spPr/>
        <p:txBody>
          <a:bodyPr/>
          <a:lstStyle/>
          <a:p>
            <a:fld id="{05CAF447-3069-4EB9-BD71-9A8D90286074}" type="slidenum">
              <a:rPr lang="en-US" smtClean="0"/>
              <a:t>23</a:t>
            </a:fld>
            <a:endParaRPr lang="en-US"/>
          </a:p>
        </p:txBody>
      </p:sp>
    </p:spTree>
    <p:extLst>
      <p:ext uri="{BB962C8B-B14F-4D97-AF65-F5344CB8AC3E}">
        <p14:creationId xmlns:p14="http://schemas.microsoft.com/office/powerpoint/2010/main" val="1859018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DFCE-428E-4919-9F05-8294ACF1F0F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690C253-6343-42FC-BBF3-C6E7A20A47D5}"/>
              </a:ext>
            </a:extLst>
          </p:cNvPr>
          <p:cNvSpPr>
            <a:spLocks noGrp="1"/>
          </p:cNvSpPr>
          <p:nvPr>
            <p:ph idx="1"/>
          </p:nvPr>
        </p:nvSpPr>
        <p:spPr>
          <a:xfrm>
            <a:off x="838200" y="1498978"/>
            <a:ext cx="10515600" cy="4351338"/>
          </a:xfrm>
        </p:spPr>
        <p:txBody>
          <a:bodyPr>
            <a:normAutofit/>
          </a:bodyPr>
          <a:lstStyle/>
          <a:p>
            <a:pPr marL="0" indent="0" algn="just">
              <a:buNone/>
            </a:pPr>
            <a:r>
              <a:rPr lang="en-US" sz="2600" dirty="0"/>
              <a:t>Creators of a new software claim that it measures the remaining notebook battery life with a standard deviation as low as 5 minutes. To test this claim, a fully charged notebook was disconnected from the power supply and continued on its battery. The experiment was repeated 50 times, and every time the predicted battery life was recorded. The sample standard deviation of these 50 normally distributed measurements was equal 5.6 minutes. </a:t>
            </a:r>
          </a:p>
          <a:p>
            <a:pPr marL="0" indent="0" algn="just">
              <a:buNone/>
            </a:pPr>
            <a:r>
              <a:rPr lang="en-US" sz="2600" dirty="0"/>
              <a:t>At the 1% level of significance, do these data provide evidence that the actual standard deviation is greater than 5 min? </a:t>
            </a:r>
          </a:p>
          <a:p>
            <a:pPr marL="0" indent="0" algn="just">
              <a:buNone/>
            </a:pPr>
            <a:r>
              <a:rPr lang="en-US" sz="2600" dirty="0"/>
              <a:t>Test H</a:t>
            </a:r>
            <a:r>
              <a:rPr lang="en-US" sz="2600" baseline="-25000" dirty="0"/>
              <a:t>0</a:t>
            </a:r>
            <a:r>
              <a:rPr lang="en-US" sz="2600" dirty="0"/>
              <a:t> : σ = 5 against a right-tail H</a:t>
            </a:r>
            <a:r>
              <a:rPr lang="en-US" sz="2600" baseline="-25000" dirty="0"/>
              <a:t>1</a:t>
            </a:r>
            <a:r>
              <a:rPr lang="en-US" sz="2600" dirty="0"/>
              <a:t>: σ &gt; 5.</a:t>
            </a:r>
          </a:p>
        </p:txBody>
      </p:sp>
      <p:sp>
        <p:nvSpPr>
          <p:cNvPr id="4" name="Date Placeholder 3"/>
          <p:cNvSpPr>
            <a:spLocks noGrp="1"/>
          </p:cNvSpPr>
          <p:nvPr>
            <p:ph type="dt" sz="half" idx="10"/>
          </p:nvPr>
        </p:nvSpPr>
        <p:spPr/>
        <p:txBody>
          <a:bodyPr/>
          <a:lstStyle/>
          <a:p>
            <a:fld id="{E1E1CC0D-0AAC-43DF-832E-8E2470A26753}" type="datetime1">
              <a:rPr lang="en-US" smtClean="0"/>
              <a:t>01/03/2022</a:t>
            </a:fld>
            <a:endParaRPr lang="en-US"/>
          </a:p>
        </p:txBody>
      </p:sp>
      <p:sp>
        <p:nvSpPr>
          <p:cNvPr id="5" name="Footer Placeholder 4"/>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24</a:t>
            </a:fld>
            <a:endParaRPr lang="en-US"/>
          </a:p>
        </p:txBody>
      </p:sp>
    </p:spTree>
    <p:extLst>
      <p:ext uri="{BB962C8B-B14F-4D97-AF65-F5344CB8AC3E}">
        <p14:creationId xmlns:p14="http://schemas.microsoft.com/office/powerpoint/2010/main" val="1432785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41E9-F919-47B7-8F08-9DF7D032E5D8}"/>
              </a:ext>
            </a:extLst>
          </p:cNvPr>
          <p:cNvSpPr>
            <a:spLocks noGrp="1"/>
          </p:cNvSpPr>
          <p:nvPr>
            <p:ph type="title"/>
          </p:nvPr>
        </p:nvSpPr>
        <p:spPr/>
        <p:txBody>
          <a:bodyPr/>
          <a:lstStyle/>
          <a:p>
            <a:r>
              <a:rPr lang="en-US" dirty="0"/>
              <a:t>Tests on a Proportion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62966D-CF1A-4B56-AE6C-B61368A1DB93}"/>
                  </a:ext>
                </a:extLst>
              </p:cNvPr>
              <p:cNvSpPr>
                <a:spLocks noGrp="1"/>
              </p:cNvSpPr>
              <p:nvPr>
                <p:ph idx="1"/>
              </p:nvPr>
            </p:nvSpPr>
            <p:spPr>
              <a:xfrm>
                <a:off x="2533650" y="1555605"/>
                <a:ext cx="8820150" cy="4351338"/>
              </a:xfrm>
            </p:spPr>
            <p:txBody>
              <a:bodyPr>
                <a:normAutofit/>
              </a:bodyPr>
              <a:lstStyle/>
              <a:p>
                <a:r>
                  <a:rPr lang="en-US" sz="2600" dirty="0"/>
                  <a:t>We wish to test:</a:t>
                </a:r>
              </a:p>
              <a:p>
                <a:r>
                  <a:rPr lang="en-US" sz="2600" dirty="0"/>
                  <a:t>H</a:t>
                </a:r>
                <a:r>
                  <a:rPr lang="en-US" sz="2600" baseline="-25000" dirty="0"/>
                  <a:t>0</a:t>
                </a:r>
                <a:r>
                  <a:rPr lang="en-US" sz="2600" dirty="0"/>
                  <a:t>: p = p</a:t>
                </a:r>
                <a:r>
                  <a:rPr lang="en-US" sz="2600" baseline="-25000" dirty="0"/>
                  <a:t>0</a:t>
                </a:r>
              </a:p>
              <a:p>
                <a:r>
                  <a:rPr lang="en-US" sz="2600" dirty="0"/>
                  <a:t>H</a:t>
                </a:r>
                <a:r>
                  <a:rPr lang="en-US" sz="2600" baseline="-25000" dirty="0"/>
                  <a:t>1</a:t>
                </a:r>
                <a:r>
                  <a:rPr lang="en-US" sz="2600" dirty="0"/>
                  <a:t>: p </a:t>
                </a:r>
                <a:r>
                  <a:rPr lang="en-US" sz="2600" dirty="0">
                    <a:sym typeface="Symbol" panose="05050102010706020507" pitchFamily="18" charset="2"/>
                  </a:rPr>
                  <a:t></a:t>
                </a:r>
                <a:r>
                  <a:rPr lang="en-US" sz="2600" dirty="0"/>
                  <a:t> p</a:t>
                </a:r>
                <a:r>
                  <a:rPr lang="en-US" sz="2600" baseline="-25000" dirty="0"/>
                  <a:t>0</a:t>
                </a:r>
              </a:p>
              <a:p>
                <a:r>
                  <a:rPr lang="en-US" sz="2600" dirty="0"/>
                  <a:t>X: X be the number of observations in a random sample of size n that belongs to the class associated with p</a:t>
                </a:r>
              </a:p>
              <a:p>
                <a:pPr>
                  <a:buFont typeface="Wingdings" panose="05000000000000000000" pitchFamily="2" charset="2"/>
                  <a:buChar char="è"/>
                </a:pPr>
                <a:r>
                  <a:rPr lang="en-US" sz="2600" dirty="0">
                    <a:sym typeface="Wingdings" panose="05000000000000000000" pitchFamily="2" charset="2"/>
                  </a:rPr>
                  <a:t>X ~ </a:t>
                </a:r>
                <a:r>
                  <a:rPr lang="en-US" sz="2600" dirty="0"/>
                  <a:t>N[np, np(1 - p)],</a:t>
                </a:r>
              </a:p>
              <a:p>
                <a:pPr marL="0" indent="0">
                  <a:buNone/>
                </a:pPr>
                <a:r>
                  <a:rPr lang="en-US" sz="2600" dirty="0"/>
                  <a:t>Suppose H0 is true, we use the test statistic:</a:t>
                </a:r>
              </a:p>
              <a:p>
                <a:pPr marL="0" indent="0" algn="ctr">
                  <a:buNone/>
                </a:pPr>
                <a:r>
                  <a:rPr lang="en-US" sz="2600" dirty="0">
                    <a:solidFill>
                      <a:srgbClr val="0033CC"/>
                    </a:solidFill>
                  </a:rPr>
                  <a:t>Z = </a:t>
                </a:r>
                <a14:m>
                  <m:oMath xmlns:m="http://schemas.openxmlformats.org/officeDocument/2006/math">
                    <m:f>
                      <m:fPr>
                        <m:ctrlPr>
                          <a:rPr lang="en-US" sz="2600" i="1" smtClean="0">
                            <a:solidFill>
                              <a:srgbClr val="0033CC"/>
                            </a:solidFill>
                            <a:latin typeface="Cambria Math" panose="02040503050406030204" pitchFamily="18" charset="0"/>
                          </a:rPr>
                        </m:ctrlPr>
                      </m:fPr>
                      <m:num>
                        <m:r>
                          <a:rPr lang="en-US" sz="2600" b="0" i="1" smtClean="0">
                            <a:solidFill>
                              <a:srgbClr val="0033CC"/>
                            </a:solidFill>
                            <a:latin typeface="Cambria Math" panose="02040503050406030204" pitchFamily="18" charset="0"/>
                          </a:rPr>
                          <m:t>𝑋</m:t>
                        </m:r>
                        <m:r>
                          <a:rPr lang="en-US" sz="2600" b="0" i="1" smtClean="0">
                            <a:solidFill>
                              <a:srgbClr val="0033CC"/>
                            </a:solidFill>
                            <a:latin typeface="Cambria Math" panose="02040503050406030204" pitchFamily="18" charset="0"/>
                          </a:rPr>
                          <m:t> −</m:t>
                        </m:r>
                        <m:r>
                          <a:rPr lang="en-US" sz="2600" b="0" i="1" smtClean="0">
                            <a:solidFill>
                              <a:srgbClr val="0033CC"/>
                            </a:solidFill>
                            <a:latin typeface="Cambria Math" panose="02040503050406030204" pitchFamily="18" charset="0"/>
                          </a:rPr>
                          <m:t>𝑛𝑝</m:t>
                        </m:r>
                        <m:r>
                          <a:rPr lang="en-US" sz="2600" b="0" i="1" baseline="-25000" smtClean="0">
                            <a:solidFill>
                              <a:srgbClr val="0033CC"/>
                            </a:solidFill>
                            <a:latin typeface="Cambria Math" panose="02040503050406030204" pitchFamily="18" charset="0"/>
                          </a:rPr>
                          <m:t>0</m:t>
                        </m:r>
                      </m:num>
                      <m:den>
                        <m:rad>
                          <m:radPr>
                            <m:degHide m:val="on"/>
                            <m:ctrlPr>
                              <a:rPr lang="en-US" sz="2600" i="1" smtClean="0">
                                <a:solidFill>
                                  <a:srgbClr val="0033CC"/>
                                </a:solidFill>
                                <a:latin typeface="Cambria Math" panose="02040503050406030204" pitchFamily="18" charset="0"/>
                              </a:rPr>
                            </m:ctrlPr>
                          </m:radPr>
                          <m:deg/>
                          <m:e>
                            <m:r>
                              <a:rPr lang="en-US" sz="2600" b="0" i="1" smtClean="0">
                                <a:solidFill>
                                  <a:srgbClr val="0033CC"/>
                                </a:solidFill>
                                <a:latin typeface="Cambria Math" panose="02040503050406030204" pitchFamily="18" charset="0"/>
                              </a:rPr>
                              <m:t>𝑛𝑝</m:t>
                            </m:r>
                            <m:r>
                              <a:rPr lang="en-US" sz="2600" b="0" i="1" baseline="-25000" smtClean="0">
                                <a:solidFill>
                                  <a:srgbClr val="0033CC"/>
                                </a:solidFill>
                                <a:latin typeface="Cambria Math" panose="02040503050406030204" pitchFamily="18" charset="0"/>
                              </a:rPr>
                              <m:t>0</m:t>
                            </m:r>
                            <m:r>
                              <a:rPr lang="en-US" sz="2600" b="0" i="1" smtClean="0">
                                <a:solidFill>
                                  <a:srgbClr val="0033CC"/>
                                </a:solidFill>
                                <a:latin typeface="Cambria Math" panose="02040503050406030204" pitchFamily="18" charset="0"/>
                              </a:rPr>
                              <m:t>(1−</m:t>
                            </m:r>
                            <m:r>
                              <a:rPr lang="en-US" sz="2600" b="0" i="1" smtClean="0">
                                <a:solidFill>
                                  <a:srgbClr val="0033CC"/>
                                </a:solidFill>
                                <a:latin typeface="Cambria Math" panose="02040503050406030204" pitchFamily="18" charset="0"/>
                              </a:rPr>
                              <m:t>𝑝</m:t>
                            </m:r>
                            <m:r>
                              <a:rPr lang="en-US" sz="2600" b="0" i="1" baseline="-25000" smtClean="0">
                                <a:solidFill>
                                  <a:srgbClr val="0033CC"/>
                                </a:solidFill>
                                <a:latin typeface="Cambria Math" panose="02040503050406030204" pitchFamily="18" charset="0"/>
                              </a:rPr>
                              <m:t>0</m:t>
                            </m:r>
                            <m:r>
                              <a:rPr lang="en-US" sz="2600" b="0" i="1" smtClean="0">
                                <a:solidFill>
                                  <a:srgbClr val="0033CC"/>
                                </a:solidFill>
                                <a:latin typeface="Cambria Math" panose="02040503050406030204" pitchFamily="18" charset="0"/>
                              </a:rPr>
                              <m:t>)</m:t>
                            </m:r>
                          </m:e>
                        </m:rad>
                      </m:den>
                    </m:f>
                  </m:oMath>
                </a14:m>
                <a:endParaRPr lang="en-US" sz="2600" dirty="0"/>
              </a:p>
            </p:txBody>
          </p:sp>
        </mc:Choice>
        <mc:Fallback xmlns="">
          <p:sp>
            <p:nvSpPr>
              <p:cNvPr id="3" name="Content Placeholder 2">
                <a:extLst>
                  <a:ext uri="{FF2B5EF4-FFF2-40B4-BE49-F238E27FC236}">
                    <a16:creationId xmlns:a16="http://schemas.microsoft.com/office/drawing/2014/main" id="{1662966D-CF1A-4B56-AE6C-B61368A1DB93}"/>
                  </a:ext>
                </a:extLst>
              </p:cNvPr>
              <p:cNvSpPr>
                <a:spLocks noGrp="1" noRot="1" noChangeAspect="1" noMove="1" noResize="1" noEditPoints="1" noAdjustHandles="1" noChangeArrowheads="1" noChangeShapeType="1" noTextEdit="1"/>
              </p:cNvSpPr>
              <p:nvPr>
                <p:ph idx="1"/>
              </p:nvPr>
            </p:nvSpPr>
            <p:spPr>
              <a:xfrm>
                <a:off x="2533650" y="1555605"/>
                <a:ext cx="8820150" cy="4351338"/>
              </a:xfrm>
              <a:blipFill>
                <a:blip r:embed="rId2"/>
                <a:stretch>
                  <a:fillRect l="-1244" t="-2241"/>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60BDD1E-FD62-4ED2-B3BB-C2D85C6CE1C7}"/>
              </a:ext>
            </a:extLst>
          </p:cNvPr>
          <p:cNvGrpSpPr/>
          <p:nvPr/>
        </p:nvGrpSpPr>
        <p:grpSpPr>
          <a:xfrm>
            <a:off x="753182" y="1321145"/>
            <a:ext cx="1482725" cy="3841114"/>
            <a:chOff x="281622" y="319723"/>
            <a:chExt cx="1482725" cy="3841114"/>
          </a:xfrm>
        </p:grpSpPr>
        <p:sp>
          <p:nvSpPr>
            <p:cNvPr id="5" name="Oval 4">
              <a:extLst>
                <a:ext uri="{FF2B5EF4-FFF2-40B4-BE49-F238E27FC236}">
                  <a16:creationId xmlns:a16="http://schemas.microsoft.com/office/drawing/2014/main" id="{2093C31D-B703-4A5C-BF9A-E9CB7705A504}"/>
                </a:ext>
              </a:extLst>
            </p:cNvPr>
            <p:cNvSpPr/>
            <p:nvPr/>
          </p:nvSpPr>
          <p:spPr>
            <a:xfrm>
              <a:off x="300673" y="319723"/>
              <a:ext cx="1463674" cy="1463674"/>
            </a:xfrm>
            <a:prstGeom prst="ellipse">
              <a:avLst/>
            </a:prstGeom>
            <a:solidFill>
              <a:schemeClr val="tx2">
                <a:lumMod val="75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1D8166F9-A4DA-4895-830D-0960E9721A78}"/>
                </a:ext>
              </a:extLst>
            </p:cNvPr>
            <p:cNvSpPr txBox="1"/>
            <p:nvPr/>
          </p:nvSpPr>
          <p:spPr>
            <a:xfrm>
              <a:off x="306896" y="529412"/>
              <a:ext cx="1457451" cy="1107996"/>
            </a:xfrm>
            <a:prstGeom prst="rect">
              <a:avLst/>
            </a:prstGeom>
            <a:noFill/>
          </p:spPr>
          <p:txBody>
            <a:bodyPr wrap="none" rtlCol="0">
              <a:spAutoFit/>
            </a:bodyPr>
            <a:lstStyle/>
            <a:p>
              <a:pPr algn="ctr"/>
              <a:r>
                <a:rPr lang="en-US" sz="2200" dirty="0">
                  <a:solidFill>
                    <a:schemeClr val="bg1"/>
                  </a:solidFill>
                </a:rPr>
                <a:t>Test on </a:t>
              </a:r>
            </a:p>
            <a:p>
              <a:pPr algn="ctr"/>
              <a:r>
                <a:rPr lang="en-US" sz="2200" dirty="0">
                  <a:solidFill>
                    <a:schemeClr val="bg1"/>
                  </a:solidFill>
                  <a:sym typeface="Symbol" panose="05050102010706020507" pitchFamily="18" charset="2"/>
                </a:rPr>
                <a:t>proportion</a:t>
              </a:r>
            </a:p>
            <a:p>
              <a:pPr algn="ctr"/>
              <a:r>
                <a:rPr lang="en-US" sz="2200" dirty="0">
                  <a:solidFill>
                    <a:schemeClr val="bg1"/>
                  </a:solidFill>
                  <a:sym typeface="Symbol" panose="05050102010706020507" pitchFamily="18" charset="2"/>
                </a:rPr>
                <a:t>p</a:t>
              </a:r>
              <a:endParaRPr lang="en-US" sz="2200" baseline="30000" dirty="0">
                <a:solidFill>
                  <a:schemeClr val="bg1"/>
                </a:solidFill>
              </a:endParaRPr>
            </a:p>
          </p:txBody>
        </p:sp>
        <p:sp>
          <p:nvSpPr>
            <p:cNvPr id="7" name="Oval 6">
              <a:extLst>
                <a:ext uri="{FF2B5EF4-FFF2-40B4-BE49-F238E27FC236}">
                  <a16:creationId xmlns:a16="http://schemas.microsoft.com/office/drawing/2014/main" id="{67B35978-8FD6-4D23-91E4-A93E799E2E77}"/>
                </a:ext>
              </a:extLst>
            </p:cNvPr>
            <p:cNvSpPr/>
            <p:nvPr/>
          </p:nvSpPr>
          <p:spPr>
            <a:xfrm>
              <a:off x="281622" y="2697163"/>
              <a:ext cx="1463674" cy="1463674"/>
            </a:xfrm>
            <a:prstGeom prst="ellipse">
              <a:avLst/>
            </a:prstGeom>
            <a:solidFill>
              <a:schemeClr val="tx2">
                <a:lumMod val="75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cxnSp>
          <p:nvCxnSpPr>
            <p:cNvPr id="8" name="Straight Connector 7">
              <a:extLst>
                <a:ext uri="{FF2B5EF4-FFF2-40B4-BE49-F238E27FC236}">
                  <a16:creationId xmlns:a16="http://schemas.microsoft.com/office/drawing/2014/main" id="{871C03CD-1E7A-4313-BC1F-2725485FB997}"/>
                </a:ext>
              </a:extLst>
            </p:cNvPr>
            <p:cNvCxnSpPr>
              <a:stCxn id="5" idx="4"/>
            </p:cNvCxnSpPr>
            <p:nvPr/>
          </p:nvCxnSpPr>
          <p:spPr>
            <a:xfrm flipH="1">
              <a:off x="1032509" y="1783397"/>
              <a:ext cx="1" cy="905842"/>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3C745A7E-8933-41C3-9BD4-E2E2E7EF5CC6}"/>
                </a:ext>
              </a:extLst>
            </p:cNvPr>
            <p:cNvSpPr txBox="1"/>
            <p:nvPr/>
          </p:nvSpPr>
          <p:spPr>
            <a:xfrm>
              <a:off x="373376" y="3156400"/>
              <a:ext cx="1156086" cy="492443"/>
            </a:xfrm>
            <a:prstGeom prst="rect">
              <a:avLst/>
            </a:prstGeom>
            <a:noFill/>
          </p:spPr>
          <p:txBody>
            <a:bodyPr wrap="none" rtlCol="0">
              <a:spAutoFit/>
            </a:bodyPr>
            <a:lstStyle/>
            <a:p>
              <a:r>
                <a:rPr lang="en-US" sz="2600" dirty="0">
                  <a:solidFill>
                    <a:schemeClr val="bg1"/>
                  </a:solidFill>
                  <a:sym typeface="Symbol" panose="05050102010706020507" pitchFamily="18" charset="2"/>
                </a:rPr>
                <a:t>z</a:t>
              </a:r>
              <a:r>
                <a:rPr lang="en-US" sz="2600" baseline="30000" dirty="0">
                  <a:solidFill>
                    <a:schemeClr val="bg1"/>
                  </a:solidFill>
                  <a:sym typeface="Symbol" panose="05050102010706020507" pitchFamily="18" charset="2"/>
                </a:rPr>
                <a:t> </a:t>
              </a:r>
              <a:r>
                <a:rPr lang="en-US" sz="2600" dirty="0">
                  <a:solidFill>
                    <a:schemeClr val="bg1"/>
                  </a:solidFill>
                  <a:sym typeface="Symbol" panose="05050102010706020507" pitchFamily="18" charset="2"/>
                </a:rPr>
                <a:t>- test</a:t>
              </a:r>
              <a:endParaRPr lang="en-US" sz="2600" dirty="0">
                <a:solidFill>
                  <a:schemeClr val="bg1"/>
                </a:solidFill>
              </a:endParaRPr>
            </a:p>
          </p:txBody>
        </p:sp>
      </p:grpSp>
      <p:sp>
        <p:nvSpPr>
          <p:cNvPr id="10" name="Date Placeholder 9"/>
          <p:cNvSpPr>
            <a:spLocks noGrp="1"/>
          </p:cNvSpPr>
          <p:nvPr>
            <p:ph type="dt" sz="half" idx="10"/>
          </p:nvPr>
        </p:nvSpPr>
        <p:spPr/>
        <p:txBody>
          <a:bodyPr/>
          <a:lstStyle/>
          <a:p>
            <a:fld id="{7A0161C3-D269-4059-B96B-1673BA2F5967}" type="datetime1">
              <a:rPr lang="en-US" smtClean="0"/>
              <a:t>01/03/2022</a:t>
            </a:fld>
            <a:endParaRPr lang="en-US"/>
          </a:p>
        </p:txBody>
      </p:sp>
      <p:sp>
        <p:nvSpPr>
          <p:cNvPr id="11" name="Footer Placeholder 10"/>
          <p:cNvSpPr>
            <a:spLocks noGrp="1"/>
          </p:cNvSpPr>
          <p:nvPr>
            <p:ph type="ftr" sz="quarter" idx="11"/>
          </p:nvPr>
        </p:nvSpPr>
        <p:spPr/>
        <p:txBody>
          <a:bodyPr/>
          <a:lstStyle/>
          <a:p>
            <a:r>
              <a:rPr lang="en-US"/>
              <a:t>Chapter 9 - Hypothesis Testing</a:t>
            </a:r>
          </a:p>
        </p:txBody>
      </p:sp>
      <p:sp>
        <p:nvSpPr>
          <p:cNvPr id="12" name="Slide Number Placeholder 11"/>
          <p:cNvSpPr>
            <a:spLocks noGrp="1"/>
          </p:cNvSpPr>
          <p:nvPr>
            <p:ph type="sldNum" sz="quarter" idx="12"/>
          </p:nvPr>
        </p:nvSpPr>
        <p:spPr/>
        <p:txBody>
          <a:bodyPr/>
          <a:lstStyle/>
          <a:p>
            <a:fld id="{05CAF447-3069-4EB9-BD71-9A8D90286074}" type="slidenum">
              <a:rPr lang="en-US" smtClean="0"/>
              <a:t>25</a:t>
            </a:fld>
            <a:endParaRPr lang="en-US"/>
          </a:p>
        </p:txBody>
      </p:sp>
    </p:spTree>
    <p:extLst>
      <p:ext uri="{BB962C8B-B14F-4D97-AF65-F5344CB8AC3E}">
        <p14:creationId xmlns:p14="http://schemas.microsoft.com/office/powerpoint/2010/main" val="651665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C156-6C40-498C-A980-BFBC1788EF09}"/>
              </a:ext>
            </a:extLst>
          </p:cNvPr>
          <p:cNvSpPr>
            <a:spLocks noGrp="1"/>
          </p:cNvSpPr>
          <p:nvPr>
            <p:ph type="title"/>
          </p:nvPr>
        </p:nvSpPr>
        <p:spPr/>
        <p:txBody>
          <a:bodyPr/>
          <a:lstStyle/>
          <a:p>
            <a:r>
              <a:rPr lang="en-US" dirty="0"/>
              <a:t>Summary of Approximate Tests on a Binomial Proportion</a:t>
            </a:r>
          </a:p>
        </p:txBody>
      </p:sp>
      <p:pic>
        <p:nvPicPr>
          <p:cNvPr id="5" name="Picture 4">
            <a:extLst>
              <a:ext uri="{FF2B5EF4-FFF2-40B4-BE49-F238E27FC236}">
                <a16:creationId xmlns:a16="http://schemas.microsoft.com/office/drawing/2014/main" id="{6E403A49-BA0E-4A9A-BD87-5D5956353D48}"/>
              </a:ext>
            </a:extLst>
          </p:cNvPr>
          <p:cNvPicPr>
            <a:picLocks noChangeAspect="1"/>
          </p:cNvPicPr>
          <p:nvPr/>
        </p:nvPicPr>
        <p:blipFill>
          <a:blip r:embed="rId3"/>
          <a:stretch>
            <a:fillRect/>
          </a:stretch>
        </p:blipFill>
        <p:spPr>
          <a:xfrm>
            <a:off x="2161222" y="1555605"/>
            <a:ext cx="8258175" cy="4857750"/>
          </a:xfrm>
          <a:prstGeom prst="rect">
            <a:avLst/>
          </a:prstGeom>
          <a:ln>
            <a:solidFill>
              <a:srgbClr val="CC0000"/>
            </a:solidFill>
          </a:ln>
        </p:spPr>
      </p:pic>
      <p:sp>
        <p:nvSpPr>
          <p:cNvPr id="3" name="Date Placeholder 2"/>
          <p:cNvSpPr>
            <a:spLocks noGrp="1"/>
          </p:cNvSpPr>
          <p:nvPr>
            <p:ph type="dt" sz="half" idx="10"/>
          </p:nvPr>
        </p:nvSpPr>
        <p:spPr/>
        <p:txBody>
          <a:bodyPr/>
          <a:lstStyle/>
          <a:p>
            <a:fld id="{6184A223-6546-4577-B1C7-07616C9BCCEC}" type="datetime1">
              <a:rPr lang="en-US" smtClean="0"/>
              <a:t>01/03/2022</a:t>
            </a:fld>
            <a:endParaRPr lang="en-US"/>
          </a:p>
        </p:txBody>
      </p:sp>
      <p:sp>
        <p:nvSpPr>
          <p:cNvPr id="4" name="Footer Placeholder 3"/>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26</a:t>
            </a:fld>
            <a:endParaRPr lang="en-US"/>
          </a:p>
        </p:txBody>
      </p:sp>
    </p:spTree>
    <p:extLst>
      <p:ext uri="{BB962C8B-B14F-4D97-AF65-F5344CB8AC3E}">
        <p14:creationId xmlns:p14="http://schemas.microsoft.com/office/powerpoint/2010/main" val="391934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7B01-FDCF-4322-BE24-B370026CFEE9}"/>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EA31EB-40E2-4D2D-B119-1C30A0092A0A}"/>
                  </a:ext>
                </a:extLst>
              </p:cNvPr>
              <p:cNvSpPr>
                <a:spLocks noGrp="1"/>
              </p:cNvSpPr>
              <p:nvPr>
                <p:ph idx="1"/>
              </p:nvPr>
            </p:nvSpPr>
            <p:spPr>
              <a:xfrm>
                <a:off x="908539" y="1052434"/>
                <a:ext cx="10515600" cy="4351338"/>
              </a:xfrm>
            </p:spPr>
            <p:txBody>
              <a:bodyPr>
                <a:noAutofit/>
              </a:bodyPr>
              <a:lstStyle/>
              <a:p>
                <a:pPr marL="0" indent="0" algn="just">
                  <a:buNone/>
                </a:pPr>
                <a:r>
                  <a:rPr lang="en-US" sz="2000" dirty="0"/>
                  <a:t>A semiconductor manufacturer produces controllers used in automobile engine applications. The customer requires that the process fallout or </a:t>
                </a:r>
                <a:r>
                  <a:rPr lang="en-US" sz="2000" dirty="0">
                    <a:solidFill>
                      <a:srgbClr val="CC0000"/>
                    </a:solidFill>
                  </a:rPr>
                  <a:t>fraction defective </a:t>
                </a:r>
                <a:r>
                  <a:rPr lang="en-US" sz="2000" dirty="0"/>
                  <a:t>at a critical manufacturing step </a:t>
                </a:r>
                <a:r>
                  <a:rPr lang="en-US" sz="2000" dirty="0">
                    <a:solidFill>
                      <a:srgbClr val="CC0000"/>
                    </a:solidFill>
                  </a:rPr>
                  <a:t>not exceed 0.05 </a:t>
                </a:r>
                <a:r>
                  <a:rPr lang="en-US" sz="2000" dirty="0"/>
                  <a:t>and that the manufacturer demonstrate process capability at this level of quality using   </a:t>
                </a:r>
                <a:r>
                  <a:rPr lang="en-US" sz="2000" dirty="0">
                    <a:sym typeface="Symbol" panose="05050102010706020507" pitchFamily="18" charset="2"/>
                  </a:rPr>
                  <a:t> = </a:t>
                </a:r>
                <a:r>
                  <a:rPr lang="en-US" sz="2000" dirty="0"/>
                  <a:t>0.05. The semiconductor manufacturer takes a random sample of 200 devices and finds that four of them are defective. Can the manufacturer demonstrate process capability for the customer?</a:t>
                </a:r>
              </a:p>
              <a:p>
                <a:pPr algn="just"/>
                <a:r>
                  <a:rPr lang="en-US" sz="2000" dirty="0">
                    <a:solidFill>
                      <a:srgbClr val="CC0000"/>
                    </a:solidFill>
                  </a:rPr>
                  <a:t>P</a:t>
                </a:r>
                <a:r>
                  <a:rPr lang="en-US" sz="2000" dirty="0"/>
                  <a:t>arameter: proportion p</a:t>
                </a:r>
              </a:p>
              <a:p>
                <a:pPr algn="just"/>
                <a:r>
                  <a:rPr lang="en-US" sz="2000" dirty="0">
                    <a:solidFill>
                      <a:srgbClr val="CC0000"/>
                    </a:solidFill>
                  </a:rPr>
                  <a:t>H</a:t>
                </a:r>
                <a:r>
                  <a:rPr lang="en-US" sz="2000" dirty="0"/>
                  <a:t>ypothesis H</a:t>
                </a:r>
                <a:r>
                  <a:rPr lang="en-US" sz="2000" baseline="-25000" dirty="0"/>
                  <a:t>0</a:t>
                </a:r>
                <a:r>
                  <a:rPr lang="en-US" sz="2000" dirty="0"/>
                  <a:t>: p = 0.05, </a:t>
                </a:r>
              </a:p>
              <a:p>
                <a:pPr algn="just"/>
                <a:r>
                  <a:rPr lang="en-US" sz="2000" dirty="0">
                    <a:solidFill>
                      <a:srgbClr val="CC0000"/>
                    </a:solidFill>
                  </a:rPr>
                  <a:t>A</a:t>
                </a:r>
                <a:r>
                  <a:rPr lang="en-US" sz="2000" dirty="0"/>
                  <a:t>lternative hypothesis H</a:t>
                </a:r>
                <a:r>
                  <a:rPr lang="en-US" sz="2000" baseline="-25000" dirty="0"/>
                  <a:t>1</a:t>
                </a:r>
                <a:r>
                  <a:rPr lang="en-US" sz="2000" dirty="0"/>
                  <a:t>: p &lt; 0.05</a:t>
                </a:r>
              </a:p>
              <a:p>
                <a:pPr algn="just"/>
                <a:r>
                  <a:rPr lang="en-US" sz="2000" dirty="0">
                    <a:solidFill>
                      <a:srgbClr val="CC0000"/>
                    </a:solidFill>
                  </a:rPr>
                  <a:t>R</a:t>
                </a:r>
                <a:r>
                  <a:rPr lang="en-US" sz="2000" dirty="0"/>
                  <a:t>elated to a test statistic </a:t>
                </a:r>
                <a:r>
                  <a:rPr lang="en-US" sz="2000" dirty="0">
                    <a:solidFill>
                      <a:srgbClr val="0033CC"/>
                    </a:solidFill>
                  </a:rPr>
                  <a:t>Z = </a:t>
                </a:r>
                <a14:m>
                  <m:oMath xmlns:m="http://schemas.openxmlformats.org/officeDocument/2006/math">
                    <m:f>
                      <m:fPr>
                        <m:ctrlPr>
                          <a:rPr lang="en-US" sz="2000" i="1" smtClean="0">
                            <a:solidFill>
                              <a:srgbClr val="0033CC"/>
                            </a:solidFill>
                            <a:latin typeface="Cambria Math" panose="02040503050406030204" pitchFamily="18" charset="0"/>
                          </a:rPr>
                        </m:ctrlPr>
                      </m:fPr>
                      <m:num>
                        <m:r>
                          <a:rPr lang="en-US" sz="2000" b="0" i="1" smtClean="0">
                            <a:solidFill>
                              <a:srgbClr val="0033CC"/>
                            </a:solidFill>
                            <a:latin typeface="Cambria Math" panose="02040503050406030204" pitchFamily="18" charset="0"/>
                          </a:rPr>
                          <m:t>𝑋</m:t>
                        </m:r>
                        <m:r>
                          <a:rPr lang="en-US" sz="2000" b="0" i="1" smtClean="0">
                            <a:solidFill>
                              <a:srgbClr val="0033CC"/>
                            </a:solidFill>
                            <a:latin typeface="Cambria Math" panose="02040503050406030204" pitchFamily="18" charset="0"/>
                          </a:rPr>
                          <m:t> −</m:t>
                        </m:r>
                        <m:r>
                          <a:rPr lang="en-US" sz="2000" b="0" i="1" smtClean="0">
                            <a:solidFill>
                              <a:srgbClr val="0033CC"/>
                            </a:solidFill>
                            <a:latin typeface="Cambria Math" panose="02040503050406030204" pitchFamily="18" charset="0"/>
                          </a:rPr>
                          <m:t>𝑛𝑝</m:t>
                        </m:r>
                        <m:r>
                          <a:rPr lang="en-US" sz="2000" b="0" i="1" baseline="-25000" smtClean="0">
                            <a:solidFill>
                              <a:srgbClr val="0033CC"/>
                            </a:solidFill>
                            <a:latin typeface="Cambria Math" panose="02040503050406030204" pitchFamily="18" charset="0"/>
                          </a:rPr>
                          <m:t>0</m:t>
                        </m:r>
                      </m:num>
                      <m:den>
                        <m:rad>
                          <m:radPr>
                            <m:degHide m:val="on"/>
                            <m:ctrlPr>
                              <a:rPr lang="en-US" sz="2000" i="1" smtClean="0">
                                <a:solidFill>
                                  <a:srgbClr val="0033CC"/>
                                </a:solidFill>
                                <a:latin typeface="Cambria Math" panose="02040503050406030204" pitchFamily="18" charset="0"/>
                              </a:rPr>
                            </m:ctrlPr>
                          </m:radPr>
                          <m:deg/>
                          <m:e>
                            <m:r>
                              <a:rPr lang="en-US" sz="2000" b="0" i="1" smtClean="0">
                                <a:solidFill>
                                  <a:srgbClr val="0033CC"/>
                                </a:solidFill>
                                <a:latin typeface="Cambria Math" panose="02040503050406030204" pitchFamily="18" charset="0"/>
                              </a:rPr>
                              <m:t>𝑛𝑝</m:t>
                            </m:r>
                            <m:r>
                              <a:rPr lang="en-US" sz="2000" b="0" i="1" baseline="-25000" smtClean="0">
                                <a:solidFill>
                                  <a:srgbClr val="0033CC"/>
                                </a:solidFill>
                                <a:latin typeface="Cambria Math" panose="02040503050406030204" pitchFamily="18" charset="0"/>
                              </a:rPr>
                              <m:t>0</m:t>
                            </m:r>
                            <m:r>
                              <a:rPr lang="en-US" sz="2000" b="0" i="1" smtClean="0">
                                <a:solidFill>
                                  <a:srgbClr val="0033CC"/>
                                </a:solidFill>
                                <a:latin typeface="Cambria Math" panose="02040503050406030204" pitchFamily="18" charset="0"/>
                              </a:rPr>
                              <m:t>(1−</m:t>
                            </m:r>
                            <m:r>
                              <a:rPr lang="en-US" sz="2000" b="0" i="1" smtClean="0">
                                <a:solidFill>
                                  <a:srgbClr val="0033CC"/>
                                </a:solidFill>
                                <a:latin typeface="Cambria Math" panose="02040503050406030204" pitchFamily="18" charset="0"/>
                              </a:rPr>
                              <m:t>𝑝</m:t>
                            </m:r>
                            <m:r>
                              <a:rPr lang="en-US" sz="2000" b="0" i="1" baseline="-25000" smtClean="0">
                                <a:solidFill>
                                  <a:srgbClr val="0033CC"/>
                                </a:solidFill>
                                <a:latin typeface="Cambria Math" panose="02040503050406030204" pitchFamily="18" charset="0"/>
                              </a:rPr>
                              <m:t>0</m:t>
                            </m:r>
                            <m:r>
                              <a:rPr lang="en-US" sz="2000" b="0" i="1" smtClean="0">
                                <a:solidFill>
                                  <a:srgbClr val="0033CC"/>
                                </a:solidFill>
                                <a:latin typeface="Cambria Math" panose="02040503050406030204" pitchFamily="18" charset="0"/>
                              </a:rPr>
                              <m:t>)</m:t>
                            </m:r>
                          </m:e>
                        </m:rad>
                      </m:den>
                    </m:f>
                  </m:oMath>
                </a14:m>
                <a:endParaRPr lang="en-US" sz="2000" dirty="0"/>
              </a:p>
              <a:p>
                <a:pPr algn="just"/>
                <a:r>
                  <a:rPr lang="en-US" sz="2000" dirty="0">
                    <a:solidFill>
                      <a:srgbClr val="CC0000"/>
                    </a:solidFill>
                  </a:rPr>
                  <a:t>A</a:t>
                </a:r>
                <a:r>
                  <a:rPr lang="en-US" sz="2000" dirty="0"/>
                  <a:t> sample: x = 4, n = 200</a:t>
                </a:r>
              </a:p>
              <a:p>
                <a:pPr algn="just"/>
                <a:r>
                  <a:rPr lang="en-US" sz="2000" dirty="0">
                    <a:solidFill>
                      <a:srgbClr val="CC0000"/>
                    </a:solidFill>
                  </a:rPr>
                  <a:t>O</a:t>
                </a:r>
                <a:r>
                  <a:rPr lang="en-US" sz="2000" dirty="0"/>
                  <a:t>btain the P-value computed from sample and test statistic: z</a:t>
                </a:r>
                <a:r>
                  <a:rPr lang="en-US" sz="2000" baseline="-25000" dirty="0"/>
                  <a:t>0</a:t>
                </a:r>
                <a:r>
                  <a:rPr lang="en-US" sz="2000" dirty="0"/>
                  <a:t> =</a:t>
                </a:r>
                <a:r>
                  <a:rPr lang="en-US" sz="2000" dirty="0">
                    <a:solidFill>
                      <a:srgbClr val="0033CC"/>
                    </a:solidFill>
                  </a:rPr>
                  <a:t> = </a:t>
                </a:r>
                <a14:m>
                  <m:oMath xmlns:m="http://schemas.openxmlformats.org/officeDocument/2006/math">
                    <m:f>
                      <m:fPr>
                        <m:ctrlPr>
                          <a:rPr lang="en-US" sz="2000" i="1" smtClean="0">
                            <a:solidFill>
                              <a:srgbClr val="0033CC"/>
                            </a:solidFill>
                            <a:latin typeface="Cambria Math" panose="02040503050406030204" pitchFamily="18" charset="0"/>
                          </a:rPr>
                        </m:ctrlPr>
                      </m:fPr>
                      <m:num>
                        <m:r>
                          <a:rPr lang="en-US" sz="2000" b="0" i="1" smtClean="0">
                            <a:solidFill>
                              <a:srgbClr val="0033CC"/>
                            </a:solidFill>
                            <a:latin typeface="Cambria Math" panose="02040503050406030204" pitchFamily="18" charset="0"/>
                          </a:rPr>
                          <m:t>4 −200(0.05)</m:t>
                        </m:r>
                      </m:num>
                      <m:den>
                        <m:rad>
                          <m:radPr>
                            <m:degHide m:val="on"/>
                            <m:ctrlPr>
                              <a:rPr lang="en-US" sz="2000" i="1" smtClean="0">
                                <a:solidFill>
                                  <a:srgbClr val="0033CC"/>
                                </a:solidFill>
                                <a:latin typeface="Cambria Math" panose="02040503050406030204" pitchFamily="18" charset="0"/>
                              </a:rPr>
                            </m:ctrlPr>
                          </m:radPr>
                          <m:deg/>
                          <m:e>
                            <m:r>
                              <a:rPr lang="en-US" sz="2000" b="0" i="1" smtClean="0">
                                <a:solidFill>
                                  <a:srgbClr val="0033CC"/>
                                </a:solidFill>
                                <a:latin typeface="Cambria Math" panose="02040503050406030204" pitchFamily="18" charset="0"/>
                              </a:rPr>
                              <m:t>200(0.05)(1−0.05)</m:t>
                            </m:r>
                          </m:e>
                        </m:rad>
                      </m:den>
                    </m:f>
                  </m:oMath>
                </a14:m>
                <a:r>
                  <a:rPr lang="en-US" sz="2000" dirty="0"/>
                  <a:t> = -1.95</a:t>
                </a:r>
              </a:p>
              <a:p>
                <a:pPr marL="0" indent="0" algn="just">
                  <a:buNone/>
                </a:pPr>
                <a:r>
                  <a:rPr lang="en-US" sz="2000" dirty="0"/>
                  <a:t>And P-value = </a:t>
                </a:r>
                <a:r>
                  <a:rPr lang="en-US" sz="2000" dirty="0">
                    <a:sym typeface="Symbol" panose="05050102010706020507" pitchFamily="18" charset="2"/>
                  </a:rPr>
                  <a:t></a:t>
                </a:r>
                <a:r>
                  <a:rPr lang="en-US" sz="2000" dirty="0"/>
                  <a:t>(-1.95) = 0.0256 </a:t>
                </a:r>
                <a:r>
                  <a:rPr lang="en-US" sz="2000"/>
                  <a:t>&lt; 0.05 </a:t>
                </a:r>
                <a:r>
                  <a:rPr lang="en-US" sz="2000">
                    <a:sym typeface="Wingdings" panose="05000000000000000000" pitchFamily="2" charset="2"/>
                  </a:rPr>
                  <a:t> </a:t>
                </a:r>
                <a:r>
                  <a:rPr lang="en-US" sz="2000" dirty="0">
                    <a:sym typeface="Wingdings" panose="05000000000000000000" pitchFamily="2" charset="2"/>
                  </a:rPr>
                  <a:t>Reject </a:t>
                </a:r>
                <a:r>
                  <a:rPr lang="en-US" sz="2000" dirty="0">
                    <a:solidFill>
                      <a:srgbClr val="CC0000"/>
                    </a:solidFill>
                    <a:sym typeface="Wingdings" panose="05000000000000000000" pitchFamily="2" charset="2"/>
                  </a:rPr>
                  <a:t>H</a:t>
                </a:r>
                <a:r>
                  <a:rPr lang="en-US" sz="2000" baseline="-25000" dirty="0">
                    <a:solidFill>
                      <a:srgbClr val="CC0000"/>
                    </a:solidFill>
                    <a:sym typeface="Wingdings" panose="05000000000000000000" pitchFamily="2" charset="2"/>
                  </a:rPr>
                  <a:t>0</a:t>
                </a:r>
                <a:r>
                  <a:rPr lang="en-US" sz="2000" dirty="0">
                    <a:sym typeface="Wingdings" panose="05000000000000000000" pitchFamily="2" charset="2"/>
                  </a:rPr>
                  <a:t>.</a:t>
                </a:r>
                <a:endParaRPr lang="en-US" sz="2000" dirty="0"/>
              </a:p>
              <a:p>
                <a:pPr algn="just"/>
                <a:endParaRPr lang="en-US" sz="2000" dirty="0"/>
              </a:p>
            </p:txBody>
          </p:sp>
        </mc:Choice>
        <mc:Fallback xmlns="">
          <p:sp>
            <p:nvSpPr>
              <p:cNvPr id="3" name="Content Placeholder 2">
                <a:extLst>
                  <a:ext uri="{FF2B5EF4-FFF2-40B4-BE49-F238E27FC236}">
                    <a16:creationId xmlns:a16="http://schemas.microsoft.com/office/drawing/2014/main" xmlns:a14="http://schemas.microsoft.com/office/drawing/2010/main" xmlns="" id="{74EA31EB-40E2-4D2D-B119-1C30A0092A0A}"/>
                  </a:ext>
                </a:extLst>
              </p:cNvPr>
              <p:cNvSpPr>
                <a:spLocks noGrp="1" noRot="1" noChangeAspect="1" noMove="1" noResize="1" noEditPoints="1" noAdjustHandles="1" noChangeArrowheads="1" noChangeShapeType="1" noTextEdit="1"/>
              </p:cNvSpPr>
              <p:nvPr>
                <p:ph idx="1"/>
              </p:nvPr>
            </p:nvSpPr>
            <p:spPr>
              <a:xfrm>
                <a:off x="908539" y="1052434"/>
                <a:ext cx="10515600" cy="4351338"/>
              </a:xfrm>
              <a:blipFill rotWithShape="1">
                <a:blip r:embed="rId3"/>
                <a:stretch>
                  <a:fillRect l="-580" t="-1262" r="-638" b="-1542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B57A0209-7670-4FA2-88D5-55F9096691E4}" type="datetime1">
              <a:rPr lang="en-US" smtClean="0"/>
              <a:t>01/03/2022</a:t>
            </a:fld>
            <a:endParaRPr lang="en-US"/>
          </a:p>
        </p:txBody>
      </p:sp>
      <p:sp>
        <p:nvSpPr>
          <p:cNvPr id="5" name="Footer Placeholder 4"/>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27</a:t>
            </a:fld>
            <a:endParaRPr lang="en-US"/>
          </a:p>
        </p:txBody>
      </p:sp>
    </p:spTree>
    <p:extLst>
      <p:ext uri="{BB962C8B-B14F-4D97-AF65-F5344CB8AC3E}">
        <p14:creationId xmlns:p14="http://schemas.microsoft.com/office/powerpoint/2010/main" val="54792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A8EB-920A-42D1-9D19-71FC41A97106}"/>
              </a:ext>
            </a:extLst>
          </p:cNvPr>
          <p:cNvSpPr>
            <a:spLocks noGrp="1"/>
          </p:cNvSpPr>
          <p:nvPr>
            <p:ph type="title"/>
          </p:nvPr>
        </p:nvSpPr>
        <p:spPr/>
        <p:txBody>
          <a:bodyPr/>
          <a:lstStyle/>
          <a:p>
            <a:r>
              <a:rPr lang="en-US"/>
              <a:t>Exercises</a:t>
            </a:r>
          </a:p>
        </p:txBody>
      </p:sp>
      <p:sp>
        <p:nvSpPr>
          <p:cNvPr id="3" name="Content Placeholder 2">
            <a:extLst>
              <a:ext uri="{FF2B5EF4-FFF2-40B4-BE49-F238E27FC236}">
                <a16:creationId xmlns:a16="http://schemas.microsoft.com/office/drawing/2014/main" id="{12DD1607-B823-4711-9874-F4E944AC7A44}"/>
              </a:ext>
            </a:extLst>
          </p:cNvPr>
          <p:cNvSpPr>
            <a:spLocks noGrp="1"/>
          </p:cNvSpPr>
          <p:nvPr>
            <p:ph idx="1"/>
          </p:nvPr>
        </p:nvSpPr>
        <p:spPr/>
        <p:txBody>
          <a:bodyPr/>
          <a:lstStyle/>
          <a:p>
            <a:r>
              <a:rPr lang="en-US"/>
              <a:t>(3x + 7) mod 103</a:t>
            </a:r>
          </a:p>
          <a:p>
            <a:r>
              <a:rPr lang="en-US"/>
              <a:t>(5x + 9) mod 103</a:t>
            </a:r>
          </a:p>
          <a:p>
            <a:r>
              <a:rPr lang="en-US"/>
              <a:t>(7x + 11) mod 103</a:t>
            </a:r>
          </a:p>
        </p:txBody>
      </p:sp>
      <p:sp>
        <p:nvSpPr>
          <p:cNvPr id="4" name="Date Placeholder 3"/>
          <p:cNvSpPr>
            <a:spLocks noGrp="1"/>
          </p:cNvSpPr>
          <p:nvPr>
            <p:ph type="dt" sz="half" idx="10"/>
          </p:nvPr>
        </p:nvSpPr>
        <p:spPr/>
        <p:txBody>
          <a:bodyPr/>
          <a:lstStyle/>
          <a:p>
            <a:fld id="{9A656C39-7619-461C-A42D-CBF56216EACE}" type="datetime1">
              <a:rPr lang="en-US" smtClean="0"/>
              <a:t>01/03/2022</a:t>
            </a:fld>
            <a:endParaRPr lang="en-US"/>
          </a:p>
        </p:txBody>
      </p:sp>
      <p:sp>
        <p:nvSpPr>
          <p:cNvPr id="5" name="Footer Placeholder 4"/>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28</a:t>
            </a:fld>
            <a:endParaRPr lang="en-US"/>
          </a:p>
        </p:txBody>
      </p:sp>
    </p:spTree>
    <p:extLst>
      <p:ext uri="{BB962C8B-B14F-4D97-AF65-F5344CB8AC3E}">
        <p14:creationId xmlns:p14="http://schemas.microsoft.com/office/powerpoint/2010/main" val="2009827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057C-B708-4A98-A69E-1077EDF1AB42}"/>
              </a:ext>
            </a:extLst>
          </p:cNvPr>
          <p:cNvSpPr>
            <a:spLocks noGrp="1"/>
          </p:cNvSpPr>
          <p:nvPr>
            <p:ph type="title"/>
          </p:nvPr>
        </p:nvSpPr>
        <p:spPr>
          <a:xfrm>
            <a:off x="838200" y="180804"/>
            <a:ext cx="10515600" cy="1325563"/>
          </a:xfrm>
        </p:spPr>
        <p:txBody>
          <a:bodyPr>
            <a:normAutofit/>
          </a:bodyPr>
          <a:lstStyle/>
          <a:p>
            <a:r>
              <a:rPr lang="en-US"/>
              <a:t>Inference on the Difference in Means of Two Normal Distributions, Variances Known</a:t>
            </a:r>
          </a:p>
        </p:txBody>
      </p:sp>
      <p:pic>
        <p:nvPicPr>
          <p:cNvPr id="4" name="Picture 3">
            <a:extLst>
              <a:ext uri="{FF2B5EF4-FFF2-40B4-BE49-F238E27FC236}">
                <a16:creationId xmlns:a16="http://schemas.microsoft.com/office/drawing/2014/main" id="{8A7C9E73-B655-4E2C-9498-DA661BBA40D7}"/>
              </a:ext>
            </a:extLst>
          </p:cNvPr>
          <p:cNvPicPr>
            <a:picLocks noChangeAspect="1"/>
          </p:cNvPicPr>
          <p:nvPr/>
        </p:nvPicPr>
        <p:blipFill>
          <a:blip r:embed="rId2"/>
          <a:stretch>
            <a:fillRect/>
          </a:stretch>
        </p:blipFill>
        <p:spPr>
          <a:xfrm>
            <a:off x="5911265" y="2057625"/>
            <a:ext cx="5294146" cy="2742750"/>
          </a:xfrm>
          <a:prstGeom prst="rect">
            <a:avLst/>
          </a:prstGeom>
        </p:spPr>
      </p:pic>
      <p:sp>
        <p:nvSpPr>
          <p:cNvPr id="6" name="TextBox 5">
            <a:extLst>
              <a:ext uri="{FF2B5EF4-FFF2-40B4-BE49-F238E27FC236}">
                <a16:creationId xmlns:a16="http://schemas.microsoft.com/office/drawing/2014/main" id="{26AA566E-BEE6-4854-9ED7-1718B246C52B}"/>
              </a:ext>
            </a:extLst>
          </p:cNvPr>
          <p:cNvSpPr txBox="1"/>
          <p:nvPr/>
        </p:nvSpPr>
        <p:spPr>
          <a:xfrm>
            <a:off x="6513090" y="4843951"/>
            <a:ext cx="4194418" cy="461665"/>
          </a:xfrm>
          <a:prstGeom prst="rect">
            <a:avLst/>
          </a:prstGeom>
          <a:noFill/>
        </p:spPr>
        <p:txBody>
          <a:bodyPr wrap="none" rtlCol="0">
            <a:spAutoFit/>
          </a:bodyPr>
          <a:lstStyle/>
          <a:p>
            <a:r>
              <a:rPr lang="en-US" sz="2400">
                <a:solidFill>
                  <a:srgbClr val="00CC00"/>
                </a:solidFill>
              </a:rPr>
              <a:t>Two independent populations</a:t>
            </a:r>
          </a:p>
        </p:txBody>
      </p:sp>
      <p:sp>
        <p:nvSpPr>
          <p:cNvPr id="7" name="TextBox 6">
            <a:extLst>
              <a:ext uri="{FF2B5EF4-FFF2-40B4-BE49-F238E27FC236}">
                <a16:creationId xmlns:a16="http://schemas.microsoft.com/office/drawing/2014/main" id="{118BCC2E-92B2-4528-AAE6-3A5A434688BF}"/>
              </a:ext>
            </a:extLst>
          </p:cNvPr>
          <p:cNvSpPr txBox="1"/>
          <p:nvPr/>
        </p:nvSpPr>
        <p:spPr>
          <a:xfrm>
            <a:off x="986589" y="1949341"/>
            <a:ext cx="4776287" cy="3785652"/>
          </a:xfrm>
          <a:prstGeom prst="rect">
            <a:avLst/>
          </a:prstGeom>
          <a:solidFill>
            <a:schemeClr val="accent6">
              <a:lumMod val="20000"/>
              <a:lumOff val="80000"/>
            </a:schemeClr>
          </a:solidFill>
          <a:ln>
            <a:solidFill>
              <a:srgbClr val="C00000"/>
            </a:solidFill>
          </a:ln>
        </p:spPr>
        <p:txBody>
          <a:bodyPr wrap="square" rtlCol="0">
            <a:spAutoFit/>
          </a:bodyPr>
          <a:lstStyle/>
          <a:p>
            <a:r>
              <a:rPr lang="en-US" sz="2400"/>
              <a:t>Assumptions for Two-Sample Inference</a:t>
            </a:r>
          </a:p>
          <a:p>
            <a:pPr marL="457200" indent="-457200">
              <a:buAutoNum type="arabicParenBoth"/>
            </a:pPr>
            <a:r>
              <a:rPr lang="en-US" sz="2400"/>
              <a:t>X</a:t>
            </a:r>
            <a:r>
              <a:rPr lang="en-US" sz="2400" baseline="-25000"/>
              <a:t>11</a:t>
            </a:r>
            <a:r>
              <a:rPr lang="en-US" sz="2400"/>
              <a:t>, X</a:t>
            </a:r>
            <a:r>
              <a:rPr lang="en-US" sz="2400" baseline="-25000"/>
              <a:t>12</a:t>
            </a:r>
            <a:r>
              <a:rPr lang="en-US" sz="2400"/>
              <a:t>, …, X</a:t>
            </a:r>
            <a:r>
              <a:rPr lang="en-US" sz="2400" baseline="-25000"/>
              <a:t>1n1</a:t>
            </a:r>
            <a:r>
              <a:rPr lang="en-US" sz="2400"/>
              <a:t> is a random sample from population </a:t>
            </a:r>
          </a:p>
          <a:p>
            <a:pPr marL="457200" indent="-457200">
              <a:buAutoNum type="arabicParenBoth"/>
            </a:pPr>
            <a:r>
              <a:rPr lang="en-US" sz="2400"/>
              <a:t>X</a:t>
            </a:r>
            <a:r>
              <a:rPr lang="en-US" sz="2400" baseline="-25000"/>
              <a:t>21</a:t>
            </a:r>
            <a:r>
              <a:rPr lang="en-US" sz="2400"/>
              <a:t>, X</a:t>
            </a:r>
            <a:r>
              <a:rPr lang="en-US" sz="2400" baseline="-25000"/>
              <a:t>22</a:t>
            </a:r>
            <a:r>
              <a:rPr lang="en-US" sz="2400"/>
              <a:t>, …, X</a:t>
            </a:r>
            <a:r>
              <a:rPr lang="en-US" sz="2400" baseline="-25000"/>
              <a:t>2n2</a:t>
            </a:r>
            <a:r>
              <a:rPr lang="en-US" sz="2400"/>
              <a:t> is a random sample from population </a:t>
            </a:r>
          </a:p>
          <a:p>
            <a:pPr marL="457200" indent="-457200">
              <a:buAutoNum type="arabicParenBoth"/>
            </a:pPr>
            <a:r>
              <a:rPr lang="en-US" sz="2400"/>
              <a:t>The two populations represented by X</a:t>
            </a:r>
            <a:r>
              <a:rPr lang="en-US" sz="2400" baseline="-25000"/>
              <a:t>1</a:t>
            </a:r>
            <a:r>
              <a:rPr lang="en-US" sz="2400"/>
              <a:t> and X</a:t>
            </a:r>
            <a:r>
              <a:rPr lang="en-US" sz="2400" baseline="-25000"/>
              <a:t>2</a:t>
            </a:r>
            <a:r>
              <a:rPr lang="en-US" sz="2400"/>
              <a:t> are </a:t>
            </a:r>
            <a:r>
              <a:rPr lang="en-US" sz="2400" i="1">
                <a:solidFill>
                  <a:srgbClr val="CC0000"/>
                </a:solidFill>
              </a:rPr>
              <a:t>independent</a:t>
            </a:r>
            <a:r>
              <a:rPr lang="en-US" sz="2400"/>
              <a:t>.</a:t>
            </a:r>
          </a:p>
          <a:p>
            <a:r>
              <a:rPr lang="en-US" sz="2400"/>
              <a:t>(4) Both populations are </a:t>
            </a:r>
            <a:r>
              <a:rPr lang="en-US" sz="2400" i="1">
                <a:solidFill>
                  <a:srgbClr val="CC0000"/>
                </a:solidFill>
              </a:rPr>
              <a:t>normal</a:t>
            </a:r>
            <a:r>
              <a:rPr lang="en-US" sz="2400"/>
              <a:t>.</a:t>
            </a:r>
          </a:p>
        </p:txBody>
      </p:sp>
      <p:sp>
        <p:nvSpPr>
          <p:cNvPr id="3" name="Date Placeholder 2"/>
          <p:cNvSpPr>
            <a:spLocks noGrp="1"/>
          </p:cNvSpPr>
          <p:nvPr>
            <p:ph type="dt" sz="half" idx="10"/>
          </p:nvPr>
        </p:nvSpPr>
        <p:spPr/>
        <p:txBody>
          <a:bodyPr/>
          <a:lstStyle/>
          <a:p>
            <a:fld id="{E51B1634-3A4F-465E-89CA-86CA3E7D9F18}" type="datetime1">
              <a:rPr lang="en-US" smtClean="0"/>
              <a:t>01/03/2022</a:t>
            </a:fld>
            <a:endParaRPr lang="en-US"/>
          </a:p>
        </p:txBody>
      </p:sp>
      <p:sp>
        <p:nvSpPr>
          <p:cNvPr id="5" name="Footer Placeholder 4"/>
          <p:cNvSpPr>
            <a:spLocks noGrp="1"/>
          </p:cNvSpPr>
          <p:nvPr>
            <p:ph type="ftr" sz="quarter" idx="11"/>
          </p:nvPr>
        </p:nvSpPr>
        <p:spPr/>
        <p:txBody>
          <a:bodyPr/>
          <a:lstStyle/>
          <a:p>
            <a:r>
              <a:rPr lang="en-US"/>
              <a:t>Chapter 9 - Hypothesis Testing</a:t>
            </a:r>
          </a:p>
        </p:txBody>
      </p:sp>
      <p:sp>
        <p:nvSpPr>
          <p:cNvPr id="8" name="Slide Number Placeholder 7"/>
          <p:cNvSpPr>
            <a:spLocks noGrp="1"/>
          </p:cNvSpPr>
          <p:nvPr>
            <p:ph type="sldNum" sz="quarter" idx="12"/>
          </p:nvPr>
        </p:nvSpPr>
        <p:spPr/>
        <p:txBody>
          <a:bodyPr/>
          <a:lstStyle/>
          <a:p>
            <a:fld id="{05CAF447-3069-4EB9-BD71-9A8D90286074}" type="slidenum">
              <a:rPr lang="en-US" smtClean="0"/>
              <a:t>29</a:t>
            </a:fld>
            <a:endParaRPr lang="en-US"/>
          </a:p>
        </p:txBody>
      </p:sp>
    </p:spTree>
    <p:extLst>
      <p:ext uri="{BB962C8B-B14F-4D97-AF65-F5344CB8AC3E}">
        <p14:creationId xmlns:p14="http://schemas.microsoft.com/office/powerpoint/2010/main" val="3539224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7DC78-064E-452E-9D6F-BDA7186A335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3574859-B754-4854-A5B1-4F556FD1EDC4}"/>
              </a:ext>
            </a:extLst>
          </p:cNvPr>
          <p:cNvSpPr>
            <a:spLocks noGrp="1"/>
          </p:cNvSpPr>
          <p:nvPr>
            <p:ph idx="1"/>
          </p:nvPr>
        </p:nvSpPr>
        <p:spPr/>
        <p:txBody>
          <a:bodyPr/>
          <a:lstStyle/>
          <a:p>
            <a:pPr marL="0" indent="0" algn="just">
              <a:buNone/>
            </a:pPr>
            <a:r>
              <a:rPr lang="en-US" dirty="0"/>
              <a:t>A longtime authorized user of the account makes 0.2 seconds between keystrokes. One day, the following times between keystrokes were recorded when a user typed correctly username and password: 0.24, 0.22, 0.26, 0.34, 0.35, 0.32, 0.33, 0.29, 0.19, 0.36, 0.30, 0.15, 0.17, 0.28, 0.38, 0.40, 0.37, 0.27. </a:t>
            </a:r>
          </a:p>
          <a:p>
            <a:pPr marL="0" indent="0" algn="just">
              <a:buNone/>
            </a:pPr>
            <a:r>
              <a:rPr lang="en-US" dirty="0"/>
              <a:t>Is he/she an authorized use of a computer account assuming Normal distribution of these times?</a:t>
            </a:r>
          </a:p>
        </p:txBody>
      </p:sp>
      <p:sp>
        <p:nvSpPr>
          <p:cNvPr id="4" name="Date Placeholder 3"/>
          <p:cNvSpPr>
            <a:spLocks noGrp="1"/>
          </p:cNvSpPr>
          <p:nvPr>
            <p:ph type="dt" sz="half" idx="10"/>
          </p:nvPr>
        </p:nvSpPr>
        <p:spPr/>
        <p:txBody>
          <a:bodyPr/>
          <a:lstStyle/>
          <a:p>
            <a:fld id="{595BE463-06AD-4533-88F3-75FD2A514C3E}" type="datetime1">
              <a:rPr lang="en-US" smtClean="0"/>
              <a:t>01/03/2022</a:t>
            </a:fld>
            <a:endParaRPr lang="en-US"/>
          </a:p>
        </p:txBody>
      </p:sp>
      <p:sp>
        <p:nvSpPr>
          <p:cNvPr id="5" name="Footer Placeholder 4"/>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3</a:t>
            </a:fld>
            <a:endParaRPr lang="en-US"/>
          </a:p>
        </p:txBody>
      </p:sp>
    </p:spTree>
    <p:extLst>
      <p:ext uri="{BB962C8B-B14F-4D97-AF65-F5344CB8AC3E}">
        <p14:creationId xmlns:p14="http://schemas.microsoft.com/office/powerpoint/2010/main" val="1454340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B7CAE-7B14-4BCF-8EA0-2D9AC729C39B}"/>
              </a:ext>
            </a:extLst>
          </p:cNvPr>
          <p:cNvSpPr>
            <a:spLocks noGrp="1"/>
          </p:cNvSpPr>
          <p:nvPr>
            <p:ph type="title"/>
          </p:nvPr>
        </p:nvSpPr>
        <p:spPr>
          <a:xfrm>
            <a:off x="838200" y="220099"/>
            <a:ext cx="10515600" cy="1325563"/>
          </a:xfrm>
        </p:spPr>
        <p:txBody>
          <a:bodyPr>
            <a:normAutofit/>
          </a:bodyPr>
          <a:lstStyle/>
          <a:p>
            <a:r>
              <a:rPr lang="en-US" sz="3200"/>
              <a:t>Tests on the Difference in Means, Variances Known</a:t>
            </a:r>
          </a:p>
        </p:txBody>
      </p:sp>
      <p:pic>
        <p:nvPicPr>
          <p:cNvPr id="4" name="Picture 3">
            <a:extLst>
              <a:ext uri="{FF2B5EF4-FFF2-40B4-BE49-F238E27FC236}">
                <a16:creationId xmlns:a16="http://schemas.microsoft.com/office/drawing/2014/main" id="{EE8B85FD-5B12-4371-A636-A448F95C1941}"/>
              </a:ext>
            </a:extLst>
          </p:cNvPr>
          <p:cNvPicPr>
            <a:picLocks noChangeAspect="1"/>
          </p:cNvPicPr>
          <p:nvPr/>
        </p:nvPicPr>
        <p:blipFill>
          <a:blip r:embed="rId2"/>
          <a:stretch>
            <a:fillRect/>
          </a:stretch>
        </p:blipFill>
        <p:spPr>
          <a:xfrm>
            <a:off x="2708249" y="2652460"/>
            <a:ext cx="6414558" cy="2058403"/>
          </a:xfrm>
          <a:prstGeom prst="rect">
            <a:avLst/>
          </a:prstGeom>
          <a:ln>
            <a:solidFill>
              <a:srgbClr val="C00000"/>
            </a:solidFill>
          </a:ln>
        </p:spPr>
      </p:pic>
      <p:sp>
        <p:nvSpPr>
          <p:cNvPr id="3" name="Date Placeholder 2"/>
          <p:cNvSpPr>
            <a:spLocks noGrp="1"/>
          </p:cNvSpPr>
          <p:nvPr>
            <p:ph type="dt" sz="half" idx="10"/>
          </p:nvPr>
        </p:nvSpPr>
        <p:spPr/>
        <p:txBody>
          <a:bodyPr/>
          <a:lstStyle/>
          <a:p>
            <a:fld id="{D445DBD5-90D3-4878-B751-817441E75943}" type="datetime1">
              <a:rPr lang="en-US" smtClean="0"/>
              <a:t>01/03/2022</a:t>
            </a:fld>
            <a:endParaRPr lang="en-US"/>
          </a:p>
        </p:txBody>
      </p:sp>
      <p:sp>
        <p:nvSpPr>
          <p:cNvPr id="5" name="Footer Placeholder 4"/>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30</a:t>
            </a:fld>
            <a:endParaRPr lang="en-US"/>
          </a:p>
        </p:txBody>
      </p:sp>
    </p:spTree>
    <p:extLst>
      <p:ext uri="{BB962C8B-B14F-4D97-AF65-F5344CB8AC3E}">
        <p14:creationId xmlns:p14="http://schemas.microsoft.com/office/powerpoint/2010/main" val="3302123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2724-7483-445B-BDED-D0D5B2C81837}"/>
              </a:ext>
            </a:extLst>
          </p:cNvPr>
          <p:cNvSpPr>
            <a:spLocks noGrp="1"/>
          </p:cNvSpPr>
          <p:nvPr>
            <p:ph type="title"/>
          </p:nvPr>
        </p:nvSpPr>
        <p:spPr>
          <a:xfrm>
            <a:off x="838200" y="50027"/>
            <a:ext cx="10515600" cy="1325563"/>
          </a:xfrm>
        </p:spPr>
        <p:txBody>
          <a:bodyPr>
            <a:normAutofit/>
          </a:bodyPr>
          <a:lstStyle/>
          <a:p>
            <a:r>
              <a:rPr lang="en-US" sz="3200"/>
              <a:t>Tests on the Difference in Means, Variances Known</a:t>
            </a:r>
          </a:p>
        </p:txBody>
      </p:sp>
      <p:pic>
        <p:nvPicPr>
          <p:cNvPr id="4" name="Picture 3">
            <a:extLst>
              <a:ext uri="{FF2B5EF4-FFF2-40B4-BE49-F238E27FC236}">
                <a16:creationId xmlns:a16="http://schemas.microsoft.com/office/drawing/2014/main" id="{F024312D-C8EB-4EE7-BFE0-6B3BD038495F}"/>
              </a:ext>
            </a:extLst>
          </p:cNvPr>
          <p:cNvPicPr>
            <a:picLocks noChangeAspect="1"/>
          </p:cNvPicPr>
          <p:nvPr/>
        </p:nvPicPr>
        <p:blipFill>
          <a:blip r:embed="rId3"/>
          <a:stretch>
            <a:fillRect/>
          </a:stretch>
        </p:blipFill>
        <p:spPr>
          <a:xfrm>
            <a:off x="3599502" y="1102354"/>
            <a:ext cx="7430642" cy="3216984"/>
          </a:xfrm>
          <a:prstGeom prst="rect">
            <a:avLst/>
          </a:prstGeom>
          <a:solidFill>
            <a:schemeClr val="accent6">
              <a:lumMod val="20000"/>
              <a:lumOff val="80000"/>
            </a:schemeClr>
          </a:solidFill>
          <a:ln>
            <a:solidFill>
              <a:srgbClr val="C00000"/>
            </a:solidFill>
          </a:ln>
        </p:spPr>
      </p:pic>
      <p:graphicFrame>
        <p:nvGraphicFramePr>
          <p:cNvPr id="7" name="Object 6">
            <a:extLst>
              <a:ext uri="{FF2B5EF4-FFF2-40B4-BE49-F238E27FC236}">
                <a16:creationId xmlns:a16="http://schemas.microsoft.com/office/drawing/2014/main" id="{5C251691-948E-4889-87C9-F19558513BB6}"/>
              </a:ext>
            </a:extLst>
          </p:cNvPr>
          <p:cNvGraphicFramePr>
            <a:graphicFrameLocks noChangeAspect="1"/>
          </p:cNvGraphicFramePr>
          <p:nvPr/>
        </p:nvGraphicFramePr>
        <p:xfrm>
          <a:off x="998113" y="1994632"/>
          <a:ext cx="2097505" cy="1705663"/>
        </p:xfrm>
        <a:graphic>
          <a:graphicData uri="http://schemas.openxmlformats.org/presentationml/2006/ole">
            <mc:AlternateContent xmlns:mc="http://schemas.openxmlformats.org/markup-compatibility/2006">
              <mc:Choice xmlns:v="urn:schemas-microsoft-com:vml" Requires="v">
                <p:oleObj spid="_x0000_s5127" name="Equation" r:id="rId4" imgW="1155425" imgH="940587" progId="Equation.DSMT4">
                  <p:embed/>
                </p:oleObj>
              </mc:Choice>
              <mc:Fallback>
                <p:oleObj name="Equation" r:id="rId4" imgW="1155425" imgH="940587" progId="Equation.DSMT4">
                  <p:embed/>
                  <p:pic>
                    <p:nvPicPr>
                      <p:cNvPr id="7" name="Object 6">
                        <a:extLst>
                          <a:ext uri="{FF2B5EF4-FFF2-40B4-BE49-F238E27FC236}">
                            <a16:creationId xmlns:a16="http://schemas.microsoft.com/office/drawing/2014/main" id="{5C251691-948E-4889-87C9-F19558513BB6}"/>
                          </a:ext>
                        </a:extLst>
                      </p:cNvPr>
                      <p:cNvPicPr/>
                      <p:nvPr/>
                    </p:nvPicPr>
                    <p:blipFill>
                      <a:blip r:embed="rId5"/>
                      <a:stretch>
                        <a:fillRect/>
                      </a:stretch>
                    </p:blipFill>
                    <p:spPr>
                      <a:xfrm>
                        <a:off x="998113" y="1994632"/>
                        <a:ext cx="2097505" cy="170566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445A03B7-8502-4951-BAAF-EC4F2D6896B1}"/>
              </a:ext>
            </a:extLst>
          </p:cNvPr>
          <p:cNvSpPr txBox="1"/>
          <p:nvPr/>
        </p:nvSpPr>
        <p:spPr>
          <a:xfrm>
            <a:off x="867853" y="1102354"/>
            <a:ext cx="2475358" cy="830997"/>
          </a:xfrm>
          <a:prstGeom prst="rect">
            <a:avLst/>
          </a:prstGeom>
          <a:noFill/>
          <a:ln>
            <a:noFill/>
          </a:ln>
        </p:spPr>
        <p:txBody>
          <a:bodyPr wrap="none" rtlCol="0">
            <a:spAutoFit/>
          </a:bodyPr>
          <a:lstStyle/>
          <a:p>
            <a:r>
              <a:rPr lang="en-US" sz="2400">
                <a:solidFill>
                  <a:srgbClr val="CC0000"/>
                </a:solidFill>
              </a:rPr>
              <a:t>Null hypothesis </a:t>
            </a:r>
          </a:p>
          <a:p>
            <a:r>
              <a:rPr lang="en-US" sz="2400">
                <a:solidFill>
                  <a:srgbClr val="CC0000"/>
                </a:solidFill>
              </a:rPr>
              <a:t>and test statistic:</a:t>
            </a:r>
          </a:p>
        </p:txBody>
      </p:sp>
      <p:sp>
        <p:nvSpPr>
          <p:cNvPr id="9" name="TextBox 8">
            <a:extLst>
              <a:ext uri="{FF2B5EF4-FFF2-40B4-BE49-F238E27FC236}">
                <a16:creationId xmlns:a16="http://schemas.microsoft.com/office/drawing/2014/main" id="{DC36457D-160C-415B-B828-0EB70A27D3BA}"/>
              </a:ext>
            </a:extLst>
          </p:cNvPr>
          <p:cNvSpPr txBox="1"/>
          <p:nvPr/>
        </p:nvSpPr>
        <p:spPr>
          <a:xfrm>
            <a:off x="759186" y="4380619"/>
            <a:ext cx="10676021" cy="2123658"/>
          </a:xfrm>
          <a:prstGeom prst="rect">
            <a:avLst/>
          </a:prstGeom>
          <a:noFill/>
        </p:spPr>
        <p:txBody>
          <a:bodyPr wrap="square" rtlCol="0">
            <a:spAutoFit/>
          </a:bodyPr>
          <a:lstStyle/>
          <a:p>
            <a:pPr algn="just"/>
            <a:r>
              <a:rPr lang="en-US" sz="2200" b="1" i="1">
                <a:solidFill>
                  <a:srgbClr val="C00000"/>
                </a:solidFill>
              </a:rPr>
              <a:t>Ex.</a:t>
            </a:r>
            <a:r>
              <a:rPr lang="en-US" sz="2200"/>
              <a:t> A manager evaluates effectiveness of a major hardware upgrade by running a certain process 50 times before the upgrade and 50 times after it. Based on these data, the average running time is 8.5 minutes before the upgrade, 7.2 minutes after it. Historically, the standard deviation has been 1.8 minutes, and presumably it has not changed. Test on the difference between the means of running time. Use </a:t>
            </a:r>
            <a:r>
              <a:rPr lang="en-US" sz="2200">
                <a:sym typeface="Symbol" panose="05050102010706020507" pitchFamily="18" charset="2"/>
              </a:rPr>
              <a:t> = 0.05.</a:t>
            </a:r>
            <a:endParaRPr lang="en-US" sz="2200"/>
          </a:p>
        </p:txBody>
      </p:sp>
      <p:sp>
        <p:nvSpPr>
          <p:cNvPr id="3" name="Date Placeholder 2"/>
          <p:cNvSpPr>
            <a:spLocks noGrp="1"/>
          </p:cNvSpPr>
          <p:nvPr>
            <p:ph type="dt" sz="half" idx="10"/>
          </p:nvPr>
        </p:nvSpPr>
        <p:spPr/>
        <p:txBody>
          <a:bodyPr/>
          <a:lstStyle/>
          <a:p>
            <a:fld id="{24D6BAE9-200B-4C84-8AD5-7D31CAF8B3F0}" type="datetime1">
              <a:rPr lang="en-US" smtClean="0"/>
              <a:t>01/03/2022</a:t>
            </a:fld>
            <a:endParaRPr lang="en-US"/>
          </a:p>
        </p:txBody>
      </p:sp>
      <p:sp>
        <p:nvSpPr>
          <p:cNvPr id="5" name="Footer Placeholder 4"/>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31</a:t>
            </a:fld>
            <a:endParaRPr lang="en-US"/>
          </a:p>
        </p:txBody>
      </p:sp>
    </p:spTree>
    <p:extLst>
      <p:ext uri="{BB962C8B-B14F-4D97-AF65-F5344CB8AC3E}">
        <p14:creationId xmlns:p14="http://schemas.microsoft.com/office/powerpoint/2010/main" val="2386337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FE3F-4F37-4480-BE51-F340A830D16A}"/>
              </a:ext>
            </a:extLst>
          </p:cNvPr>
          <p:cNvSpPr>
            <a:spLocks noGrp="1"/>
          </p:cNvSpPr>
          <p:nvPr>
            <p:ph type="title"/>
          </p:nvPr>
        </p:nvSpPr>
        <p:spPr/>
        <p:txBody>
          <a:bodyPr/>
          <a:lstStyle/>
          <a:p>
            <a:r>
              <a:rPr lang="en-US"/>
              <a:t>Confidence Interval</a:t>
            </a:r>
          </a:p>
        </p:txBody>
      </p:sp>
      <p:sp>
        <p:nvSpPr>
          <p:cNvPr id="4" name="TextBox 3">
            <a:extLst>
              <a:ext uri="{FF2B5EF4-FFF2-40B4-BE49-F238E27FC236}">
                <a16:creationId xmlns:a16="http://schemas.microsoft.com/office/drawing/2014/main" id="{4A0D6FC5-F425-4F0E-8F79-C7B804123753}"/>
              </a:ext>
            </a:extLst>
          </p:cNvPr>
          <p:cNvSpPr txBox="1"/>
          <p:nvPr/>
        </p:nvSpPr>
        <p:spPr>
          <a:xfrm>
            <a:off x="785709" y="3091853"/>
            <a:ext cx="10676021" cy="2185214"/>
          </a:xfrm>
          <a:prstGeom prst="rect">
            <a:avLst/>
          </a:prstGeom>
          <a:noFill/>
        </p:spPr>
        <p:txBody>
          <a:bodyPr wrap="square" rtlCol="0">
            <a:spAutoFit/>
          </a:bodyPr>
          <a:lstStyle/>
          <a:p>
            <a:pPr algn="just"/>
            <a:r>
              <a:rPr lang="en-US" sz="2200" b="1" i="1">
                <a:solidFill>
                  <a:srgbClr val="C00000"/>
                </a:solidFill>
              </a:rPr>
              <a:t>Ex.</a:t>
            </a:r>
            <a:r>
              <a:rPr lang="en-US" sz="2200"/>
              <a:t> A manager evaluates effectiveness of a major hardware upgrade by running a certain process 50 times before the upgrade and 50 times after it. Based on these data, the average running time is 8.5 minutes before the upgrade, 7.2 minutes after it. Historically, the standard deviation has been 1.8 minutes, and presumably it has not changed. </a:t>
            </a:r>
            <a:r>
              <a:rPr lang="en-US" sz="2400"/>
              <a:t>Construct a 95% confidence interval showing how much the mean running time reduced due to the hardware upgrade.</a:t>
            </a:r>
            <a:endParaRPr lang="en-US" sz="2200"/>
          </a:p>
        </p:txBody>
      </p:sp>
      <p:pic>
        <p:nvPicPr>
          <p:cNvPr id="6" name="Picture 5">
            <a:extLst>
              <a:ext uri="{FF2B5EF4-FFF2-40B4-BE49-F238E27FC236}">
                <a16:creationId xmlns:a16="http://schemas.microsoft.com/office/drawing/2014/main" id="{5504001C-A76F-4586-8CDB-760AA43B54BD}"/>
              </a:ext>
            </a:extLst>
          </p:cNvPr>
          <p:cNvPicPr>
            <a:picLocks noChangeAspect="1"/>
          </p:cNvPicPr>
          <p:nvPr/>
        </p:nvPicPr>
        <p:blipFill>
          <a:blip r:embed="rId2"/>
          <a:stretch>
            <a:fillRect/>
          </a:stretch>
        </p:blipFill>
        <p:spPr>
          <a:xfrm>
            <a:off x="1708850" y="1580933"/>
            <a:ext cx="8829741" cy="1174104"/>
          </a:xfrm>
          <a:prstGeom prst="rect">
            <a:avLst/>
          </a:prstGeom>
          <a:ln>
            <a:solidFill>
              <a:srgbClr val="CC0000"/>
            </a:solidFill>
          </a:ln>
        </p:spPr>
      </p:pic>
      <p:sp>
        <p:nvSpPr>
          <p:cNvPr id="3" name="Date Placeholder 2"/>
          <p:cNvSpPr>
            <a:spLocks noGrp="1"/>
          </p:cNvSpPr>
          <p:nvPr>
            <p:ph type="dt" sz="half" idx="10"/>
          </p:nvPr>
        </p:nvSpPr>
        <p:spPr/>
        <p:txBody>
          <a:bodyPr/>
          <a:lstStyle/>
          <a:p>
            <a:fld id="{8FB09F8F-483A-4256-B7C3-ED176C2FED8F}" type="datetime1">
              <a:rPr lang="en-US" smtClean="0"/>
              <a:t>01/03/2022</a:t>
            </a:fld>
            <a:endParaRPr lang="en-US"/>
          </a:p>
        </p:txBody>
      </p:sp>
      <p:sp>
        <p:nvSpPr>
          <p:cNvPr id="5" name="Footer Placeholder 4"/>
          <p:cNvSpPr>
            <a:spLocks noGrp="1"/>
          </p:cNvSpPr>
          <p:nvPr>
            <p:ph type="ftr" sz="quarter" idx="11"/>
          </p:nvPr>
        </p:nvSpPr>
        <p:spPr/>
        <p:txBody>
          <a:bodyPr/>
          <a:lstStyle/>
          <a:p>
            <a:r>
              <a:rPr lang="en-US"/>
              <a:t>Chapter 9 - Hypothesis Testing</a:t>
            </a:r>
          </a:p>
        </p:txBody>
      </p:sp>
      <p:sp>
        <p:nvSpPr>
          <p:cNvPr id="7" name="Slide Number Placeholder 6"/>
          <p:cNvSpPr>
            <a:spLocks noGrp="1"/>
          </p:cNvSpPr>
          <p:nvPr>
            <p:ph type="sldNum" sz="quarter" idx="12"/>
          </p:nvPr>
        </p:nvSpPr>
        <p:spPr/>
        <p:txBody>
          <a:bodyPr/>
          <a:lstStyle/>
          <a:p>
            <a:fld id="{05CAF447-3069-4EB9-BD71-9A8D90286074}" type="slidenum">
              <a:rPr lang="en-US" smtClean="0"/>
              <a:t>32</a:t>
            </a:fld>
            <a:endParaRPr lang="en-US"/>
          </a:p>
        </p:txBody>
      </p:sp>
    </p:spTree>
    <p:extLst>
      <p:ext uri="{BB962C8B-B14F-4D97-AF65-F5344CB8AC3E}">
        <p14:creationId xmlns:p14="http://schemas.microsoft.com/office/powerpoint/2010/main" val="972319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FCEC0-6D3C-4D33-9FCA-E2EC36F262C7}"/>
              </a:ext>
            </a:extLst>
          </p:cNvPr>
          <p:cNvSpPr>
            <a:spLocks noGrp="1"/>
          </p:cNvSpPr>
          <p:nvPr>
            <p:ph type="title"/>
          </p:nvPr>
        </p:nvSpPr>
        <p:spPr/>
        <p:txBody>
          <a:bodyPr/>
          <a:lstStyle/>
          <a:p>
            <a:r>
              <a:rPr lang="en-US"/>
              <a:t>Choice of Sample Size</a:t>
            </a:r>
          </a:p>
        </p:txBody>
      </p:sp>
      <p:sp>
        <p:nvSpPr>
          <p:cNvPr id="6" name="TextBox 5">
            <a:extLst>
              <a:ext uri="{FF2B5EF4-FFF2-40B4-BE49-F238E27FC236}">
                <a16:creationId xmlns:a16="http://schemas.microsoft.com/office/drawing/2014/main" id="{BDCFF660-01C7-4BDC-B1D7-E221ECA8126F}"/>
              </a:ext>
            </a:extLst>
          </p:cNvPr>
          <p:cNvSpPr txBox="1"/>
          <p:nvPr/>
        </p:nvSpPr>
        <p:spPr>
          <a:xfrm>
            <a:off x="1515977" y="1555605"/>
            <a:ext cx="8398044" cy="830997"/>
          </a:xfrm>
          <a:prstGeom prst="rect">
            <a:avLst/>
          </a:prstGeom>
          <a:noFill/>
        </p:spPr>
        <p:txBody>
          <a:bodyPr wrap="square" rtlCol="0">
            <a:spAutoFit/>
          </a:bodyPr>
          <a:lstStyle/>
          <a:p>
            <a:r>
              <a:rPr lang="en-US" sz="2400"/>
              <a:t>The sample size required so that the error in estimating μ</a:t>
            </a:r>
            <a:r>
              <a:rPr lang="en-US" sz="2400" baseline="-25000"/>
              <a:t>1</a:t>
            </a:r>
            <a:r>
              <a:rPr lang="en-US" sz="2400"/>
              <a:t> − μ</a:t>
            </a:r>
            <a:r>
              <a:rPr lang="en-US" sz="2400" baseline="-25000"/>
              <a:t>2</a:t>
            </a:r>
            <a:r>
              <a:rPr lang="en-US" sz="2400"/>
              <a:t> by x</a:t>
            </a:r>
            <a:r>
              <a:rPr lang="en-US" sz="2400" baseline="-25000"/>
              <a:t>1</a:t>
            </a:r>
            <a:r>
              <a:rPr lang="en-US" sz="2400"/>
              <a:t> - x</a:t>
            </a:r>
            <a:r>
              <a:rPr lang="en-US" sz="2400" baseline="-25000"/>
              <a:t>2</a:t>
            </a:r>
            <a:r>
              <a:rPr lang="en-US" sz="2400"/>
              <a:t> will be less than E at 100(1 − α)% confidence.</a:t>
            </a:r>
          </a:p>
        </p:txBody>
      </p:sp>
      <p:graphicFrame>
        <p:nvGraphicFramePr>
          <p:cNvPr id="7" name="Object 6">
            <a:extLst>
              <a:ext uri="{FF2B5EF4-FFF2-40B4-BE49-F238E27FC236}">
                <a16:creationId xmlns:a16="http://schemas.microsoft.com/office/drawing/2014/main" id="{5F76E57E-C4D8-47BB-ADDE-546425505244}"/>
              </a:ext>
            </a:extLst>
          </p:cNvPr>
          <p:cNvGraphicFramePr>
            <a:graphicFrameLocks noChangeAspect="1"/>
          </p:cNvGraphicFramePr>
          <p:nvPr/>
        </p:nvGraphicFramePr>
        <p:xfrm>
          <a:off x="3870493" y="2604490"/>
          <a:ext cx="3343773" cy="1200329"/>
        </p:xfrm>
        <a:graphic>
          <a:graphicData uri="http://schemas.openxmlformats.org/presentationml/2006/ole">
            <mc:AlternateContent xmlns:mc="http://schemas.openxmlformats.org/markup-compatibility/2006">
              <mc:Choice xmlns:v="urn:schemas-microsoft-com:vml" Requires="v">
                <p:oleObj spid="_x0000_s14340" name="Equation" r:id="rId3" imgW="1485720" imgH="533160" progId="Equation.DSMT4">
                  <p:embed/>
                </p:oleObj>
              </mc:Choice>
              <mc:Fallback>
                <p:oleObj name="Equation" r:id="rId3" imgW="1485720" imgH="533160" progId="Equation.DSMT4">
                  <p:embed/>
                  <p:pic>
                    <p:nvPicPr>
                      <p:cNvPr id="7" name="Object 6">
                        <a:extLst>
                          <a:ext uri="{FF2B5EF4-FFF2-40B4-BE49-F238E27FC236}">
                            <a16:creationId xmlns:a16="http://schemas.microsoft.com/office/drawing/2014/main" id="{5F76E57E-C4D8-47BB-ADDE-546425505244}"/>
                          </a:ext>
                        </a:extLst>
                      </p:cNvPr>
                      <p:cNvPicPr/>
                      <p:nvPr/>
                    </p:nvPicPr>
                    <p:blipFill>
                      <a:blip r:embed="rId4"/>
                      <a:stretch>
                        <a:fillRect/>
                      </a:stretch>
                    </p:blipFill>
                    <p:spPr>
                      <a:xfrm>
                        <a:off x="3870493" y="2604490"/>
                        <a:ext cx="3343773" cy="1200329"/>
                      </a:xfrm>
                      <a:prstGeom prst="rect">
                        <a:avLst/>
                      </a:prstGeom>
                    </p:spPr>
                  </p:pic>
                </p:oleObj>
              </mc:Fallback>
            </mc:AlternateContent>
          </a:graphicData>
        </a:graphic>
      </p:graphicFrame>
      <p:sp>
        <p:nvSpPr>
          <p:cNvPr id="3" name="Date Placeholder 2"/>
          <p:cNvSpPr>
            <a:spLocks noGrp="1"/>
          </p:cNvSpPr>
          <p:nvPr>
            <p:ph type="dt" sz="half" idx="10"/>
          </p:nvPr>
        </p:nvSpPr>
        <p:spPr/>
        <p:txBody>
          <a:bodyPr/>
          <a:lstStyle/>
          <a:p>
            <a:fld id="{862B3B45-D606-4322-9681-4C28703AAC0F}" type="datetime1">
              <a:rPr lang="en-US" smtClean="0"/>
              <a:t>01/03/2022</a:t>
            </a:fld>
            <a:endParaRPr lang="en-US"/>
          </a:p>
        </p:txBody>
      </p:sp>
      <p:sp>
        <p:nvSpPr>
          <p:cNvPr id="4" name="Footer Placeholder 3"/>
          <p:cNvSpPr>
            <a:spLocks noGrp="1"/>
          </p:cNvSpPr>
          <p:nvPr>
            <p:ph type="ftr" sz="quarter" idx="11"/>
          </p:nvPr>
        </p:nvSpPr>
        <p:spPr/>
        <p:txBody>
          <a:bodyPr/>
          <a:lstStyle/>
          <a:p>
            <a:r>
              <a:rPr lang="en-US"/>
              <a:t>Chapter 9 - Hypothesis Testing</a:t>
            </a:r>
          </a:p>
        </p:txBody>
      </p:sp>
      <p:sp>
        <p:nvSpPr>
          <p:cNvPr id="5" name="Slide Number Placeholder 4"/>
          <p:cNvSpPr>
            <a:spLocks noGrp="1"/>
          </p:cNvSpPr>
          <p:nvPr>
            <p:ph type="sldNum" sz="quarter" idx="12"/>
          </p:nvPr>
        </p:nvSpPr>
        <p:spPr/>
        <p:txBody>
          <a:bodyPr/>
          <a:lstStyle/>
          <a:p>
            <a:fld id="{05CAF447-3069-4EB9-BD71-9A8D90286074}" type="slidenum">
              <a:rPr lang="en-US" smtClean="0"/>
              <a:t>33</a:t>
            </a:fld>
            <a:endParaRPr lang="en-US"/>
          </a:p>
        </p:txBody>
      </p:sp>
    </p:spTree>
    <p:extLst>
      <p:ext uri="{BB962C8B-B14F-4D97-AF65-F5344CB8AC3E}">
        <p14:creationId xmlns:p14="http://schemas.microsoft.com/office/powerpoint/2010/main" val="146718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40E8-4514-4447-B4BB-C398354EB398}"/>
              </a:ext>
            </a:extLst>
          </p:cNvPr>
          <p:cNvSpPr>
            <a:spLocks noGrp="1"/>
          </p:cNvSpPr>
          <p:nvPr>
            <p:ph type="title"/>
          </p:nvPr>
        </p:nvSpPr>
        <p:spPr/>
        <p:txBody>
          <a:bodyPr/>
          <a:lstStyle/>
          <a:p>
            <a:r>
              <a:rPr lang="en-US" sz="4400">
                <a:sym typeface="Symbol" panose="05050102010706020507" pitchFamily="18" charset="2"/>
              </a:rPr>
              <a:t>Unknown </a:t>
            </a:r>
            <a:r>
              <a:rPr lang="en-US" sz="4400" baseline="30000">
                <a:sym typeface="Symbol" panose="05050102010706020507" pitchFamily="18" charset="2"/>
              </a:rPr>
              <a:t>2</a:t>
            </a:r>
            <a:endParaRPr lang="en-US"/>
          </a:p>
        </p:txBody>
      </p:sp>
      <p:sp>
        <p:nvSpPr>
          <p:cNvPr id="3" name="Content Placeholder 2">
            <a:extLst>
              <a:ext uri="{FF2B5EF4-FFF2-40B4-BE49-F238E27FC236}">
                <a16:creationId xmlns:a16="http://schemas.microsoft.com/office/drawing/2014/main" id="{456440D7-A626-4140-8EAD-8669B4CF3C18}"/>
              </a:ext>
            </a:extLst>
          </p:cNvPr>
          <p:cNvSpPr>
            <a:spLocks noGrp="1"/>
          </p:cNvSpPr>
          <p:nvPr>
            <p:ph idx="1"/>
          </p:nvPr>
        </p:nvSpPr>
        <p:spPr/>
        <p:txBody>
          <a:bodyPr>
            <a:normAutofit/>
          </a:bodyPr>
          <a:lstStyle/>
          <a:p>
            <a:r>
              <a:rPr lang="en-US" sz="2600">
                <a:solidFill>
                  <a:srgbClr val="CC0000"/>
                </a:solidFill>
              </a:rPr>
              <a:t>What if variance </a:t>
            </a:r>
            <a:r>
              <a:rPr lang="en-US" sz="2600">
                <a:solidFill>
                  <a:srgbClr val="CC0000"/>
                </a:solidFill>
                <a:sym typeface="Symbol" panose="05050102010706020507" pitchFamily="18" charset="2"/>
              </a:rPr>
              <a:t></a:t>
            </a:r>
            <a:r>
              <a:rPr lang="en-US" sz="2600" baseline="30000">
                <a:solidFill>
                  <a:srgbClr val="CC0000"/>
                </a:solidFill>
                <a:sym typeface="Symbol" panose="05050102010706020507" pitchFamily="18" charset="2"/>
              </a:rPr>
              <a:t>2</a:t>
            </a:r>
            <a:r>
              <a:rPr lang="en-US" sz="2600">
                <a:solidFill>
                  <a:srgbClr val="CC0000"/>
                </a:solidFill>
                <a:sym typeface="Symbol" panose="05050102010706020507" pitchFamily="18" charset="2"/>
              </a:rPr>
              <a:t> is unknown?</a:t>
            </a:r>
          </a:p>
          <a:p>
            <a:pPr>
              <a:buFont typeface="Wingdings" panose="05000000000000000000" pitchFamily="2" charset="2"/>
              <a:buChar char="è"/>
            </a:pPr>
            <a:r>
              <a:rPr lang="en-US" sz="2600">
                <a:sym typeface="Symbol" panose="05050102010706020507" pitchFamily="18" charset="2"/>
              </a:rPr>
              <a:t> Use large sample size (</a:t>
            </a:r>
            <a:r>
              <a:rPr lang="en-US" sz="2600"/>
              <a:t>n</a:t>
            </a:r>
            <a:r>
              <a:rPr lang="en-US" sz="2600" baseline="-25000"/>
              <a:t>1</a:t>
            </a:r>
            <a:r>
              <a:rPr lang="en-US" sz="2600"/>
              <a:t> and n</a:t>
            </a:r>
            <a:r>
              <a:rPr lang="en-US" sz="2600" baseline="-25000"/>
              <a:t>2</a:t>
            </a:r>
            <a:r>
              <a:rPr lang="en-US" sz="2600"/>
              <a:t> </a:t>
            </a:r>
            <a:r>
              <a:rPr lang="en-US" sz="2600">
                <a:sym typeface="Euclid Math Two" panose="02050601010101010101" pitchFamily="18" charset="2"/>
              </a:rPr>
              <a:t> 30</a:t>
            </a:r>
            <a:r>
              <a:rPr lang="en-US" sz="2600">
                <a:sym typeface="Symbol" panose="05050102010706020507" pitchFamily="18" charset="2"/>
              </a:rPr>
              <a:t>) and sample variance s</a:t>
            </a:r>
            <a:r>
              <a:rPr lang="en-US" sz="2600" baseline="30000">
                <a:sym typeface="Symbol" panose="05050102010706020507" pitchFamily="18" charset="2"/>
              </a:rPr>
              <a:t>2</a:t>
            </a:r>
            <a:r>
              <a:rPr lang="en-US" sz="2600">
                <a:sym typeface="Symbol" panose="05050102010706020507" pitchFamily="18" charset="2"/>
              </a:rPr>
              <a:t> instead of population variance </a:t>
            </a:r>
            <a:r>
              <a:rPr lang="en-US" sz="2600" baseline="30000">
                <a:sym typeface="Symbol" panose="05050102010706020507" pitchFamily="18" charset="2"/>
              </a:rPr>
              <a:t>2 </a:t>
            </a:r>
            <a:r>
              <a:rPr lang="en-US" sz="2600">
                <a:sym typeface="Symbol" panose="05050102010706020507" pitchFamily="18" charset="2"/>
              </a:rPr>
              <a:t>which is unknown.</a:t>
            </a:r>
          </a:p>
          <a:p>
            <a:pPr marL="0" indent="0">
              <a:buNone/>
            </a:pPr>
            <a:r>
              <a:rPr lang="en-US" sz="2600" b="1" i="1">
                <a:solidFill>
                  <a:srgbClr val="CC0000"/>
                </a:solidFill>
                <a:sym typeface="Symbol" panose="05050102010706020507" pitchFamily="18" charset="2"/>
              </a:rPr>
              <a:t>Ex. </a:t>
            </a:r>
            <a:r>
              <a:rPr lang="en-US" sz="2600">
                <a:sym typeface="Symbol" panose="05050102010706020507" pitchFamily="18" charset="2"/>
              </a:rPr>
              <a:t>A test is conducted to compare breaking strength of cell phones manufactured by two companies. Summary data are given below.</a:t>
            </a:r>
          </a:p>
          <a:p>
            <a:pPr marL="0" indent="0">
              <a:buNone/>
            </a:pPr>
            <a:r>
              <a:rPr lang="en-US" sz="2600">
                <a:sym typeface="Symbol" panose="05050102010706020507" pitchFamily="18" charset="2"/>
              </a:rPr>
              <a:t>Company A: n</a:t>
            </a:r>
            <a:r>
              <a:rPr lang="en-US" sz="2600" baseline="-25000">
                <a:sym typeface="Symbol" panose="05050102010706020507" pitchFamily="18" charset="2"/>
              </a:rPr>
              <a:t>1</a:t>
            </a:r>
            <a:r>
              <a:rPr lang="en-US" sz="2600">
                <a:sym typeface="Symbol" panose="05050102010706020507" pitchFamily="18" charset="2"/>
              </a:rPr>
              <a:t> = 65, x</a:t>
            </a:r>
            <a:r>
              <a:rPr lang="en-US" sz="2600" baseline="-25000">
                <a:sym typeface="Symbol" panose="05050102010706020507" pitchFamily="18" charset="2"/>
              </a:rPr>
              <a:t>1</a:t>
            </a:r>
            <a:r>
              <a:rPr lang="en-US" sz="2600">
                <a:sym typeface="Symbol" panose="05050102010706020507" pitchFamily="18" charset="2"/>
              </a:rPr>
              <a:t> = 107 pounds, s</a:t>
            </a:r>
            <a:r>
              <a:rPr lang="en-US" sz="2600" baseline="-25000">
                <a:sym typeface="Symbol" panose="05050102010706020507" pitchFamily="18" charset="2"/>
              </a:rPr>
              <a:t>1</a:t>
            </a:r>
            <a:r>
              <a:rPr lang="en-US" sz="2600">
                <a:sym typeface="Symbol" panose="05050102010706020507" pitchFamily="18" charset="2"/>
              </a:rPr>
              <a:t> = 10 pounds</a:t>
            </a:r>
          </a:p>
          <a:p>
            <a:pPr marL="0" indent="0">
              <a:buNone/>
            </a:pPr>
            <a:r>
              <a:rPr lang="en-US" sz="2600">
                <a:sym typeface="Symbol" panose="05050102010706020507" pitchFamily="18" charset="2"/>
              </a:rPr>
              <a:t>Company B: n</a:t>
            </a:r>
            <a:r>
              <a:rPr lang="en-US" sz="2600" baseline="-25000">
                <a:sym typeface="Symbol" panose="05050102010706020507" pitchFamily="18" charset="2"/>
              </a:rPr>
              <a:t>2</a:t>
            </a:r>
            <a:r>
              <a:rPr lang="en-US" sz="2600">
                <a:sym typeface="Symbol" panose="05050102010706020507" pitchFamily="18" charset="2"/>
              </a:rPr>
              <a:t> = 60, x</a:t>
            </a:r>
            <a:r>
              <a:rPr lang="en-US" sz="2600" baseline="-25000">
                <a:sym typeface="Symbol" panose="05050102010706020507" pitchFamily="18" charset="2"/>
              </a:rPr>
              <a:t>2</a:t>
            </a:r>
            <a:r>
              <a:rPr lang="en-US" sz="2600">
                <a:sym typeface="Symbol" panose="05050102010706020507" pitchFamily="18" charset="2"/>
              </a:rPr>
              <a:t> = 113 pounds, s</a:t>
            </a:r>
            <a:r>
              <a:rPr lang="en-US" sz="2600" baseline="30000">
                <a:sym typeface="Symbol" panose="05050102010706020507" pitchFamily="18" charset="2"/>
              </a:rPr>
              <a:t>2</a:t>
            </a:r>
            <a:r>
              <a:rPr lang="en-US" sz="2600">
                <a:sym typeface="Symbol" panose="05050102010706020507" pitchFamily="18" charset="2"/>
              </a:rPr>
              <a:t> = 13 pounds</a:t>
            </a:r>
          </a:p>
          <a:p>
            <a:pPr marL="0" indent="0">
              <a:buNone/>
            </a:pPr>
            <a:r>
              <a:rPr lang="en-US" sz="2600"/>
              <a:t>Use α = 0.05.</a:t>
            </a:r>
          </a:p>
          <a:p>
            <a:pPr marL="0" indent="0">
              <a:buNone/>
            </a:pPr>
            <a:endParaRPr lang="en-US" sz="2600">
              <a:sym typeface="Symbol" panose="05050102010706020507" pitchFamily="18" charset="2"/>
            </a:endParaRPr>
          </a:p>
        </p:txBody>
      </p:sp>
      <p:graphicFrame>
        <p:nvGraphicFramePr>
          <p:cNvPr id="4" name="Object 3">
            <a:extLst>
              <a:ext uri="{FF2B5EF4-FFF2-40B4-BE49-F238E27FC236}">
                <a16:creationId xmlns:a16="http://schemas.microsoft.com/office/drawing/2014/main" id="{58161E45-2147-4B84-BCCF-6B9C4352A351}"/>
              </a:ext>
            </a:extLst>
          </p:cNvPr>
          <p:cNvGraphicFramePr>
            <a:graphicFrameLocks noChangeAspect="1"/>
          </p:cNvGraphicFramePr>
          <p:nvPr>
            <p:extLst>
              <p:ext uri="{D42A27DB-BD31-4B8C-83A1-F6EECF244321}">
                <p14:modId xmlns:p14="http://schemas.microsoft.com/office/powerpoint/2010/main" val="2532711648"/>
              </p:ext>
            </p:extLst>
          </p:nvPr>
        </p:nvGraphicFramePr>
        <p:xfrm>
          <a:off x="9384123" y="4055662"/>
          <a:ext cx="2097505" cy="1705663"/>
        </p:xfrm>
        <a:graphic>
          <a:graphicData uri="http://schemas.openxmlformats.org/presentationml/2006/ole">
            <mc:AlternateContent xmlns:mc="http://schemas.openxmlformats.org/markup-compatibility/2006">
              <mc:Choice xmlns:v="urn:schemas-microsoft-com:vml" Requires="v">
                <p:oleObj spid="_x0000_s11269" name="Equation" r:id="rId3" imgW="1155600" imgH="939600" progId="Equation.DSMT4">
                  <p:embed/>
                </p:oleObj>
              </mc:Choice>
              <mc:Fallback>
                <p:oleObj name="Equation" r:id="rId3" imgW="1155600" imgH="939600" progId="Equation.DSMT4">
                  <p:embed/>
                  <p:pic>
                    <p:nvPicPr>
                      <p:cNvPr id="7" name="Object 6">
                        <a:extLst>
                          <a:ext uri="{FF2B5EF4-FFF2-40B4-BE49-F238E27FC236}">
                            <a16:creationId xmlns:a16="http://schemas.microsoft.com/office/drawing/2014/main" id="{5C251691-948E-4889-87C9-F19558513BB6}"/>
                          </a:ext>
                        </a:extLst>
                      </p:cNvPr>
                      <p:cNvPicPr/>
                      <p:nvPr/>
                    </p:nvPicPr>
                    <p:blipFill>
                      <a:blip r:embed="rId4"/>
                      <a:stretch>
                        <a:fillRect/>
                      </a:stretch>
                    </p:blipFill>
                    <p:spPr>
                      <a:xfrm>
                        <a:off x="9384123" y="4055662"/>
                        <a:ext cx="2097505" cy="1705663"/>
                      </a:xfrm>
                      <a:prstGeom prst="rect">
                        <a:avLst/>
                      </a:prstGeom>
                    </p:spPr>
                  </p:pic>
                </p:oleObj>
              </mc:Fallback>
            </mc:AlternateContent>
          </a:graphicData>
        </a:graphic>
      </p:graphicFrame>
      <p:sp>
        <p:nvSpPr>
          <p:cNvPr id="5" name="Date Placeholder 4"/>
          <p:cNvSpPr>
            <a:spLocks noGrp="1"/>
          </p:cNvSpPr>
          <p:nvPr>
            <p:ph type="dt" sz="half" idx="10"/>
          </p:nvPr>
        </p:nvSpPr>
        <p:spPr/>
        <p:txBody>
          <a:bodyPr/>
          <a:lstStyle/>
          <a:p>
            <a:fld id="{B9B3A9FC-F8AA-4874-8B29-CD7D7901C2CB}" type="datetime1">
              <a:rPr lang="en-US" smtClean="0"/>
              <a:t>01/03/2022</a:t>
            </a:fld>
            <a:endParaRPr lang="en-US"/>
          </a:p>
        </p:txBody>
      </p:sp>
      <p:sp>
        <p:nvSpPr>
          <p:cNvPr id="6" name="Footer Placeholder 5"/>
          <p:cNvSpPr>
            <a:spLocks noGrp="1"/>
          </p:cNvSpPr>
          <p:nvPr>
            <p:ph type="ftr" sz="quarter" idx="11"/>
          </p:nvPr>
        </p:nvSpPr>
        <p:spPr/>
        <p:txBody>
          <a:bodyPr/>
          <a:lstStyle/>
          <a:p>
            <a:r>
              <a:rPr lang="en-US"/>
              <a:t>Chapter 9 - Hypothesis Testing</a:t>
            </a:r>
          </a:p>
        </p:txBody>
      </p:sp>
      <p:sp>
        <p:nvSpPr>
          <p:cNvPr id="7" name="Slide Number Placeholder 6"/>
          <p:cNvSpPr>
            <a:spLocks noGrp="1"/>
          </p:cNvSpPr>
          <p:nvPr>
            <p:ph type="sldNum" sz="quarter" idx="12"/>
          </p:nvPr>
        </p:nvSpPr>
        <p:spPr/>
        <p:txBody>
          <a:bodyPr/>
          <a:lstStyle/>
          <a:p>
            <a:fld id="{05CAF447-3069-4EB9-BD71-9A8D90286074}" type="slidenum">
              <a:rPr lang="en-US" smtClean="0"/>
              <a:t>34</a:t>
            </a:fld>
            <a:endParaRPr lang="en-US"/>
          </a:p>
        </p:txBody>
      </p:sp>
    </p:spTree>
    <p:extLst>
      <p:ext uri="{BB962C8B-B14F-4D97-AF65-F5344CB8AC3E}">
        <p14:creationId xmlns:p14="http://schemas.microsoft.com/office/powerpoint/2010/main" val="3239016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A200-D2B3-49AF-A413-175550D858D6}"/>
              </a:ext>
            </a:extLst>
          </p:cNvPr>
          <p:cNvSpPr>
            <a:spLocks noGrp="1"/>
          </p:cNvSpPr>
          <p:nvPr>
            <p:ph type="title"/>
          </p:nvPr>
        </p:nvSpPr>
        <p:spPr/>
        <p:txBody>
          <a:bodyPr/>
          <a:lstStyle/>
          <a:p>
            <a:r>
              <a:rPr lang="en-US"/>
              <a:t>Example</a:t>
            </a:r>
          </a:p>
        </p:txBody>
      </p:sp>
      <p:sp>
        <p:nvSpPr>
          <p:cNvPr id="3" name="Content Placeholder 2">
            <a:extLst>
              <a:ext uri="{FF2B5EF4-FFF2-40B4-BE49-F238E27FC236}">
                <a16:creationId xmlns:a16="http://schemas.microsoft.com/office/drawing/2014/main" id="{41E10894-BB06-4FE4-B1B8-62C7F2E84941}"/>
              </a:ext>
            </a:extLst>
          </p:cNvPr>
          <p:cNvSpPr>
            <a:spLocks noGrp="1"/>
          </p:cNvSpPr>
          <p:nvPr>
            <p:ph idx="1"/>
          </p:nvPr>
        </p:nvSpPr>
        <p:spPr>
          <a:xfrm>
            <a:off x="838200" y="1409984"/>
            <a:ext cx="10515600" cy="4351338"/>
          </a:xfrm>
        </p:spPr>
        <p:txBody>
          <a:bodyPr>
            <a:normAutofit/>
          </a:bodyPr>
          <a:lstStyle/>
          <a:p>
            <a:r>
              <a:rPr lang="en-US" sz="2800"/>
              <a:t>Parameter of interest: μ</a:t>
            </a:r>
            <a:r>
              <a:rPr lang="en-US" sz="2800" baseline="-25000"/>
              <a:t>1</a:t>
            </a:r>
            <a:r>
              <a:rPr lang="en-US" sz="2800"/>
              <a:t> − μ</a:t>
            </a:r>
            <a:r>
              <a:rPr lang="en-US" sz="2800" baseline="-25000"/>
              <a:t>2</a:t>
            </a:r>
            <a:r>
              <a:rPr lang="en-US" sz="2800"/>
              <a:t> and Δ</a:t>
            </a:r>
            <a:r>
              <a:rPr lang="en-US" sz="2800" baseline="-25000"/>
              <a:t>0</a:t>
            </a:r>
            <a:r>
              <a:rPr lang="en-US" sz="2800"/>
              <a:t> = 0</a:t>
            </a:r>
          </a:p>
          <a:p>
            <a:r>
              <a:rPr lang="en-US" sz="2800"/>
              <a:t>H</a:t>
            </a:r>
            <a:r>
              <a:rPr lang="en-US" sz="2800" baseline="-25000"/>
              <a:t>0</a:t>
            </a:r>
            <a:r>
              <a:rPr lang="en-US" sz="2800"/>
              <a:t>: μ</a:t>
            </a:r>
            <a:r>
              <a:rPr lang="en-US" sz="2800" baseline="-25000"/>
              <a:t>1</a:t>
            </a:r>
            <a:r>
              <a:rPr lang="en-US" sz="2800"/>
              <a:t> − μ</a:t>
            </a:r>
            <a:r>
              <a:rPr lang="en-US" sz="2800" baseline="-25000"/>
              <a:t>2</a:t>
            </a:r>
            <a:r>
              <a:rPr lang="en-US" sz="2800"/>
              <a:t> = Δ</a:t>
            </a:r>
            <a:r>
              <a:rPr lang="en-US" sz="2800" baseline="-25000"/>
              <a:t>0</a:t>
            </a:r>
            <a:r>
              <a:rPr lang="en-US" sz="2800"/>
              <a:t> = 0</a:t>
            </a:r>
          </a:p>
          <a:p>
            <a:r>
              <a:rPr lang="en-US" sz="2800"/>
              <a:t>H</a:t>
            </a:r>
            <a:r>
              <a:rPr lang="en-US" sz="2800" baseline="-25000"/>
              <a:t>1</a:t>
            </a:r>
            <a:r>
              <a:rPr lang="en-US" sz="2800"/>
              <a:t>: μ</a:t>
            </a:r>
            <a:r>
              <a:rPr lang="en-US" sz="2800" baseline="-25000"/>
              <a:t>1</a:t>
            </a:r>
            <a:r>
              <a:rPr lang="en-US" sz="2800"/>
              <a:t> &lt; μ</a:t>
            </a:r>
            <a:r>
              <a:rPr lang="en-US" sz="2800" baseline="-25000"/>
              <a:t>2</a:t>
            </a:r>
          </a:p>
          <a:p>
            <a:r>
              <a:rPr lang="en-US" sz="2800"/>
              <a:t>Test statistic: </a:t>
            </a:r>
          </a:p>
          <a:p>
            <a:endParaRPr lang="en-US" sz="2800"/>
          </a:p>
          <a:p>
            <a:endParaRPr lang="en-US" sz="2800"/>
          </a:p>
          <a:p>
            <a:r>
              <a:rPr lang="en-US" sz="2800"/>
              <a:t>P-value = P(Z &lt; -2.875) = 0.002</a:t>
            </a:r>
          </a:p>
          <a:p>
            <a:r>
              <a:rPr lang="en-US" sz="2800"/>
              <a:t>Conclusion: Reject H</a:t>
            </a:r>
            <a:r>
              <a:rPr lang="en-US" sz="2800" baseline="-25000"/>
              <a:t>0</a:t>
            </a:r>
            <a:r>
              <a:rPr lang="en-US" sz="2800"/>
              <a:t> at </a:t>
            </a:r>
            <a:r>
              <a:rPr lang="en-US" sz="2600"/>
              <a:t>the α = 0.05 level</a:t>
            </a:r>
          </a:p>
          <a:p>
            <a:endParaRPr lang="en-US" sz="2800"/>
          </a:p>
          <a:p>
            <a:endParaRPr lang="en-US" sz="2800"/>
          </a:p>
        </p:txBody>
      </p:sp>
      <p:graphicFrame>
        <p:nvGraphicFramePr>
          <p:cNvPr id="4" name="Object 3">
            <a:extLst>
              <a:ext uri="{FF2B5EF4-FFF2-40B4-BE49-F238E27FC236}">
                <a16:creationId xmlns:a16="http://schemas.microsoft.com/office/drawing/2014/main" id="{2290D5A2-9C74-421E-B9FF-3611670901E9}"/>
              </a:ext>
            </a:extLst>
          </p:cNvPr>
          <p:cNvGraphicFramePr>
            <a:graphicFrameLocks noChangeAspect="1"/>
          </p:cNvGraphicFramePr>
          <p:nvPr/>
        </p:nvGraphicFramePr>
        <p:xfrm>
          <a:off x="3330742" y="2699921"/>
          <a:ext cx="5043488" cy="1530350"/>
        </p:xfrm>
        <a:graphic>
          <a:graphicData uri="http://schemas.openxmlformats.org/presentationml/2006/ole">
            <mc:AlternateContent xmlns:mc="http://schemas.openxmlformats.org/markup-compatibility/2006">
              <mc:Choice xmlns:v="urn:schemas-microsoft-com:vml" Requires="v">
                <p:oleObj spid="_x0000_s7175" name="Equation" r:id="rId3" imgW="2387520" imgH="723600" progId="Equation.DSMT4">
                  <p:embed/>
                </p:oleObj>
              </mc:Choice>
              <mc:Fallback>
                <p:oleObj name="Equation" r:id="rId3" imgW="2387520" imgH="723600" progId="Equation.DSMT4">
                  <p:embed/>
                  <p:pic>
                    <p:nvPicPr>
                      <p:cNvPr id="4" name="Object 3">
                        <a:extLst>
                          <a:ext uri="{FF2B5EF4-FFF2-40B4-BE49-F238E27FC236}">
                            <a16:creationId xmlns:a16="http://schemas.microsoft.com/office/drawing/2014/main" id="{2290D5A2-9C74-421E-B9FF-3611670901E9}"/>
                          </a:ext>
                        </a:extLst>
                      </p:cNvPr>
                      <p:cNvPicPr/>
                      <p:nvPr/>
                    </p:nvPicPr>
                    <p:blipFill>
                      <a:blip r:embed="rId4"/>
                      <a:stretch>
                        <a:fillRect/>
                      </a:stretch>
                    </p:blipFill>
                    <p:spPr>
                      <a:xfrm>
                        <a:off x="3330742" y="2699921"/>
                        <a:ext cx="5043488" cy="1530350"/>
                      </a:xfrm>
                      <a:prstGeom prst="rect">
                        <a:avLst/>
                      </a:prstGeom>
                    </p:spPr>
                  </p:pic>
                </p:oleObj>
              </mc:Fallback>
            </mc:AlternateContent>
          </a:graphicData>
        </a:graphic>
      </p:graphicFrame>
      <p:sp>
        <p:nvSpPr>
          <p:cNvPr id="5" name="Date Placeholder 4"/>
          <p:cNvSpPr>
            <a:spLocks noGrp="1"/>
          </p:cNvSpPr>
          <p:nvPr>
            <p:ph type="dt" sz="half" idx="10"/>
          </p:nvPr>
        </p:nvSpPr>
        <p:spPr/>
        <p:txBody>
          <a:bodyPr/>
          <a:lstStyle/>
          <a:p>
            <a:fld id="{5D2A2A57-5592-4349-B8A1-13F187BE078A}" type="datetime1">
              <a:rPr lang="en-US" smtClean="0"/>
              <a:t>01/03/2022</a:t>
            </a:fld>
            <a:endParaRPr lang="en-US"/>
          </a:p>
        </p:txBody>
      </p:sp>
      <p:sp>
        <p:nvSpPr>
          <p:cNvPr id="6" name="Footer Placeholder 5"/>
          <p:cNvSpPr>
            <a:spLocks noGrp="1"/>
          </p:cNvSpPr>
          <p:nvPr>
            <p:ph type="ftr" sz="quarter" idx="11"/>
          </p:nvPr>
        </p:nvSpPr>
        <p:spPr/>
        <p:txBody>
          <a:bodyPr/>
          <a:lstStyle/>
          <a:p>
            <a:r>
              <a:rPr lang="en-US"/>
              <a:t>Chapter 9 - Hypothesis Testing</a:t>
            </a:r>
          </a:p>
        </p:txBody>
      </p:sp>
      <p:sp>
        <p:nvSpPr>
          <p:cNvPr id="7" name="Slide Number Placeholder 6"/>
          <p:cNvSpPr>
            <a:spLocks noGrp="1"/>
          </p:cNvSpPr>
          <p:nvPr>
            <p:ph type="sldNum" sz="quarter" idx="12"/>
          </p:nvPr>
        </p:nvSpPr>
        <p:spPr/>
        <p:txBody>
          <a:bodyPr/>
          <a:lstStyle/>
          <a:p>
            <a:fld id="{05CAF447-3069-4EB9-BD71-9A8D90286074}" type="slidenum">
              <a:rPr lang="en-US" smtClean="0"/>
              <a:t>35</a:t>
            </a:fld>
            <a:endParaRPr lang="en-US"/>
          </a:p>
        </p:txBody>
      </p:sp>
    </p:spTree>
    <p:extLst>
      <p:ext uri="{BB962C8B-B14F-4D97-AF65-F5344CB8AC3E}">
        <p14:creationId xmlns:p14="http://schemas.microsoft.com/office/powerpoint/2010/main" val="257714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99CF-D84E-41C5-AEBD-854E45CED81C}"/>
              </a:ext>
            </a:extLst>
          </p:cNvPr>
          <p:cNvSpPr>
            <a:spLocks noGrp="1"/>
          </p:cNvSpPr>
          <p:nvPr>
            <p:ph type="title"/>
          </p:nvPr>
        </p:nvSpPr>
        <p:spPr/>
        <p:txBody>
          <a:bodyPr/>
          <a:lstStyle/>
          <a:p>
            <a:r>
              <a:rPr lang="en-US"/>
              <a:t>Unknown variances, </a:t>
            </a:r>
            <a:r>
              <a:rPr lang="en-US">
                <a:sym typeface="Wingdings" panose="05000000000000000000" pitchFamily="2" charset="2"/>
              </a:rPr>
              <a:t>large samples</a:t>
            </a:r>
            <a:endParaRPr lang="en-US"/>
          </a:p>
        </p:txBody>
      </p:sp>
      <p:sp>
        <p:nvSpPr>
          <p:cNvPr id="4" name="Content Placeholder 2">
            <a:extLst>
              <a:ext uri="{FF2B5EF4-FFF2-40B4-BE49-F238E27FC236}">
                <a16:creationId xmlns:a16="http://schemas.microsoft.com/office/drawing/2014/main" id="{82CC215E-C0F8-422B-9029-5C6486BCD010}"/>
              </a:ext>
            </a:extLst>
          </p:cNvPr>
          <p:cNvSpPr txBox="1">
            <a:spLocks/>
          </p:cNvSpPr>
          <p:nvPr/>
        </p:nvSpPr>
        <p:spPr>
          <a:xfrm>
            <a:off x="990600" y="179098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i="1">
                <a:solidFill>
                  <a:srgbClr val="C00000"/>
                </a:solidFill>
              </a:rPr>
              <a:t>Ex.</a:t>
            </a:r>
            <a:r>
              <a:rPr lang="en-US" sz="2600"/>
              <a:t> Internet connections are often slowed by delays at nodes. Let us determine if the delay time increases during heavy-volume times. Five hundred packets are sent through the same network between 5 pm and 6 pm (sample X</a:t>
            </a:r>
            <a:r>
              <a:rPr lang="en-US" sz="2600" baseline="-25000"/>
              <a:t>1</a:t>
            </a:r>
            <a:r>
              <a:rPr lang="en-US" sz="2600"/>
              <a:t>), and three hundred packets are sent between 10 pm and 11 pm (sample X</a:t>
            </a:r>
            <a:r>
              <a:rPr lang="en-US" sz="2600" baseline="-25000"/>
              <a:t>2</a:t>
            </a:r>
            <a:r>
              <a:rPr lang="en-US" sz="2600"/>
              <a:t> ). The early sample has a mean delay time of 0.8 sec with a standard deviation of 0.1 sec whereas the second sample has a mean delay time of 0.5 sec with a standard deviation of 0.08 sec. Construct a 95% confidence interval for the difference between the mean delay times.</a:t>
            </a:r>
          </a:p>
        </p:txBody>
      </p:sp>
      <p:sp>
        <p:nvSpPr>
          <p:cNvPr id="3" name="Date Placeholder 2"/>
          <p:cNvSpPr>
            <a:spLocks noGrp="1"/>
          </p:cNvSpPr>
          <p:nvPr>
            <p:ph type="dt" sz="half" idx="10"/>
          </p:nvPr>
        </p:nvSpPr>
        <p:spPr/>
        <p:txBody>
          <a:bodyPr/>
          <a:lstStyle/>
          <a:p>
            <a:fld id="{5737DD40-4D4C-45A0-873A-9194D1BC4437}" type="datetime1">
              <a:rPr lang="en-US" smtClean="0"/>
              <a:t>01/03/2022</a:t>
            </a:fld>
            <a:endParaRPr lang="en-US"/>
          </a:p>
        </p:txBody>
      </p:sp>
      <p:sp>
        <p:nvSpPr>
          <p:cNvPr id="5" name="Footer Placeholder 4"/>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36</a:t>
            </a:fld>
            <a:endParaRPr lang="en-US"/>
          </a:p>
        </p:txBody>
      </p:sp>
    </p:spTree>
    <p:extLst>
      <p:ext uri="{BB962C8B-B14F-4D97-AF65-F5344CB8AC3E}">
        <p14:creationId xmlns:p14="http://schemas.microsoft.com/office/powerpoint/2010/main" val="791718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99CF-D84E-41C5-AEBD-854E45CED81C}"/>
              </a:ext>
            </a:extLst>
          </p:cNvPr>
          <p:cNvSpPr>
            <a:spLocks noGrp="1"/>
          </p:cNvSpPr>
          <p:nvPr>
            <p:ph type="title"/>
          </p:nvPr>
        </p:nvSpPr>
        <p:spPr/>
        <p:txBody>
          <a:bodyPr/>
          <a:lstStyle/>
          <a:p>
            <a:r>
              <a:rPr lang="en-US"/>
              <a:t>Unknown variances, </a:t>
            </a:r>
            <a:r>
              <a:rPr lang="en-US">
                <a:sym typeface="Wingdings" panose="05000000000000000000" pitchFamily="2" charset="2"/>
              </a:rPr>
              <a:t>large samples</a:t>
            </a:r>
            <a:endParaRPr lang="en-US"/>
          </a:p>
        </p:txBody>
      </p:sp>
      <p:sp>
        <p:nvSpPr>
          <p:cNvPr id="4" name="Content Placeholder 2">
            <a:extLst>
              <a:ext uri="{FF2B5EF4-FFF2-40B4-BE49-F238E27FC236}">
                <a16:creationId xmlns:a16="http://schemas.microsoft.com/office/drawing/2014/main" id="{82CC215E-C0F8-422B-9029-5C6486BCD010}"/>
              </a:ext>
            </a:extLst>
          </p:cNvPr>
          <p:cNvSpPr txBox="1">
            <a:spLocks/>
          </p:cNvSpPr>
          <p:nvPr/>
        </p:nvSpPr>
        <p:spPr>
          <a:xfrm>
            <a:off x="990600" y="179098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i="1">
                <a:solidFill>
                  <a:srgbClr val="C00000"/>
                </a:solidFill>
              </a:rPr>
              <a:t>Ex.</a:t>
            </a:r>
            <a:r>
              <a:rPr lang="en-US" sz="2600"/>
              <a:t> Internet connections are often slowed by delays at nodes. Let us determine if the delay time increases during heavy-volume times. Five hundred packets are sent through the same network between 5 pm and 6 pm (sample X</a:t>
            </a:r>
            <a:r>
              <a:rPr lang="en-US" sz="2600" baseline="-25000"/>
              <a:t>1</a:t>
            </a:r>
            <a:r>
              <a:rPr lang="en-US" sz="2600"/>
              <a:t>), and three hundred packets are sent between 10 pm and 11 pm (sample X</a:t>
            </a:r>
            <a:r>
              <a:rPr lang="en-US" sz="2600" baseline="-25000"/>
              <a:t>2</a:t>
            </a:r>
            <a:r>
              <a:rPr lang="en-US" sz="2600"/>
              <a:t>). The early sample has a mean delay time of 0.8 sec with a standard deviation of 0.1 sec whereas the second sample has a mean delay time of 0.5 sec with a standard deviation of 0.08 sec. Test on the difference between the mean delay times at 0.05 level of significance.</a:t>
            </a:r>
          </a:p>
        </p:txBody>
      </p:sp>
      <p:sp>
        <p:nvSpPr>
          <p:cNvPr id="3" name="Date Placeholder 2"/>
          <p:cNvSpPr>
            <a:spLocks noGrp="1"/>
          </p:cNvSpPr>
          <p:nvPr>
            <p:ph type="dt" sz="half" idx="10"/>
          </p:nvPr>
        </p:nvSpPr>
        <p:spPr/>
        <p:txBody>
          <a:bodyPr/>
          <a:lstStyle/>
          <a:p>
            <a:fld id="{1E724487-7CEB-4CFB-AE9D-323E76CC5BA1}" type="datetime1">
              <a:rPr lang="en-US" smtClean="0"/>
              <a:t>01/03/2022</a:t>
            </a:fld>
            <a:endParaRPr lang="en-US"/>
          </a:p>
        </p:txBody>
      </p:sp>
      <p:sp>
        <p:nvSpPr>
          <p:cNvPr id="5" name="Footer Placeholder 4"/>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37</a:t>
            </a:fld>
            <a:endParaRPr lang="en-US"/>
          </a:p>
        </p:txBody>
      </p:sp>
    </p:spTree>
    <p:extLst>
      <p:ext uri="{BB962C8B-B14F-4D97-AF65-F5344CB8AC3E}">
        <p14:creationId xmlns:p14="http://schemas.microsoft.com/office/powerpoint/2010/main" val="2507004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4684-7C30-4141-B669-352B26319354}"/>
              </a:ext>
            </a:extLst>
          </p:cNvPr>
          <p:cNvSpPr>
            <a:spLocks noGrp="1"/>
          </p:cNvSpPr>
          <p:nvPr>
            <p:ph type="title"/>
          </p:nvPr>
        </p:nvSpPr>
        <p:spPr/>
        <p:txBody>
          <a:bodyPr/>
          <a:lstStyle/>
          <a:p>
            <a:r>
              <a:rPr lang="en-US"/>
              <a:t>Unknown variance, small samples</a:t>
            </a:r>
          </a:p>
        </p:txBody>
      </p:sp>
      <p:pic>
        <p:nvPicPr>
          <p:cNvPr id="4" name="Picture 3">
            <a:extLst>
              <a:ext uri="{FF2B5EF4-FFF2-40B4-BE49-F238E27FC236}">
                <a16:creationId xmlns:a16="http://schemas.microsoft.com/office/drawing/2014/main" id="{2C5BC04D-7C96-4154-A339-0DCB011077FB}"/>
              </a:ext>
            </a:extLst>
          </p:cNvPr>
          <p:cNvPicPr>
            <a:picLocks noChangeAspect="1"/>
          </p:cNvPicPr>
          <p:nvPr/>
        </p:nvPicPr>
        <p:blipFill>
          <a:blip r:embed="rId2"/>
          <a:stretch>
            <a:fillRect/>
          </a:stretch>
        </p:blipFill>
        <p:spPr>
          <a:xfrm>
            <a:off x="453690" y="1284575"/>
            <a:ext cx="11020425" cy="4476750"/>
          </a:xfrm>
          <a:prstGeom prst="rect">
            <a:avLst/>
          </a:prstGeom>
        </p:spPr>
      </p:pic>
      <p:sp>
        <p:nvSpPr>
          <p:cNvPr id="3" name="Date Placeholder 2"/>
          <p:cNvSpPr>
            <a:spLocks noGrp="1"/>
          </p:cNvSpPr>
          <p:nvPr>
            <p:ph type="dt" sz="half" idx="10"/>
          </p:nvPr>
        </p:nvSpPr>
        <p:spPr/>
        <p:txBody>
          <a:bodyPr/>
          <a:lstStyle/>
          <a:p>
            <a:fld id="{B99AB228-7708-4C19-99BA-40FD07E641A8}" type="datetime1">
              <a:rPr lang="en-US" smtClean="0"/>
              <a:t>01/03/2022</a:t>
            </a:fld>
            <a:endParaRPr lang="en-US"/>
          </a:p>
        </p:txBody>
      </p:sp>
      <p:sp>
        <p:nvSpPr>
          <p:cNvPr id="5" name="Footer Placeholder 4"/>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38</a:t>
            </a:fld>
            <a:endParaRPr lang="en-US"/>
          </a:p>
        </p:txBody>
      </p:sp>
    </p:spTree>
    <p:extLst>
      <p:ext uri="{BB962C8B-B14F-4D97-AF65-F5344CB8AC3E}">
        <p14:creationId xmlns:p14="http://schemas.microsoft.com/office/powerpoint/2010/main" val="3281918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31FC-3503-4034-A97F-1B41BE548A78}"/>
              </a:ext>
            </a:extLst>
          </p:cNvPr>
          <p:cNvSpPr>
            <a:spLocks noGrp="1"/>
          </p:cNvSpPr>
          <p:nvPr>
            <p:ph type="title"/>
          </p:nvPr>
        </p:nvSpPr>
        <p:spPr/>
        <p:txBody>
          <a:bodyPr>
            <a:normAutofit/>
          </a:bodyPr>
          <a:lstStyle/>
          <a:p>
            <a:r>
              <a:rPr lang="en-US"/>
              <a:t>On the difference of proportions</a:t>
            </a:r>
          </a:p>
        </p:txBody>
      </p:sp>
      <p:pic>
        <p:nvPicPr>
          <p:cNvPr id="4" name="Picture 3">
            <a:extLst>
              <a:ext uri="{FF2B5EF4-FFF2-40B4-BE49-F238E27FC236}">
                <a16:creationId xmlns:a16="http://schemas.microsoft.com/office/drawing/2014/main" id="{535548F5-B005-4717-9A46-A78E353C68E9}"/>
              </a:ext>
            </a:extLst>
          </p:cNvPr>
          <p:cNvPicPr>
            <a:picLocks noChangeAspect="1"/>
          </p:cNvPicPr>
          <p:nvPr/>
        </p:nvPicPr>
        <p:blipFill>
          <a:blip r:embed="rId2"/>
          <a:stretch>
            <a:fillRect/>
          </a:stretch>
        </p:blipFill>
        <p:spPr>
          <a:xfrm>
            <a:off x="2088480" y="3967413"/>
            <a:ext cx="7574255" cy="1547312"/>
          </a:xfrm>
          <a:prstGeom prst="rect">
            <a:avLst/>
          </a:prstGeom>
        </p:spPr>
      </p:pic>
      <p:pic>
        <p:nvPicPr>
          <p:cNvPr id="6" name="Picture 5">
            <a:extLst>
              <a:ext uri="{FF2B5EF4-FFF2-40B4-BE49-F238E27FC236}">
                <a16:creationId xmlns:a16="http://schemas.microsoft.com/office/drawing/2014/main" id="{1FEA60A1-2A2C-465A-8DDE-392EAFB8D2A8}"/>
              </a:ext>
            </a:extLst>
          </p:cNvPr>
          <p:cNvPicPr>
            <a:picLocks noChangeAspect="1"/>
          </p:cNvPicPr>
          <p:nvPr/>
        </p:nvPicPr>
        <p:blipFill>
          <a:blip r:embed="rId3"/>
          <a:stretch>
            <a:fillRect/>
          </a:stretch>
        </p:blipFill>
        <p:spPr>
          <a:xfrm>
            <a:off x="3070560" y="1427496"/>
            <a:ext cx="5810250" cy="2409825"/>
          </a:xfrm>
          <a:prstGeom prst="rect">
            <a:avLst/>
          </a:prstGeom>
        </p:spPr>
      </p:pic>
      <p:sp>
        <p:nvSpPr>
          <p:cNvPr id="3" name="Date Placeholder 2"/>
          <p:cNvSpPr>
            <a:spLocks noGrp="1"/>
          </p:cNvSpPr>
          <p:nvPr>
            <p:ph type="dt" sz="half" idx="10"/>
          </p:nvPr>
        </p:nvSpPr>
        <p:spPr/>
        <p:txBody>
          <a:bodyPr/>
          <a:lstStyle/>
          <a:p>
            <a:fld id="{3B6F62E1-7820-4618-991D-A54B9CC3A065}" type="datetime1">
              <a:rPr lang="en-US" smtClean="0"/>
              <a:t>01/03/2022</a:t>
            </a:fld>
            <a:endParaRPr lang="en-US"/>
          </a:p>
        </p:txBody>
      </p:sp>
      <p:sp>
        <p:nvSpPr>
          <p:cNvPr id="5" name="Footer Placeholder 4"/>
          <p:cNvSpPr>
            <a:spLocks noGrp="1"/>
          </p:cNvSpPr>
          <p:nvPr>
            <p:ph type="ftr" sz="quarter" idx="11"/>
          </p:nvPr>
        </p:nvSpPr>
        <p:spPr/>
        <p:txBody>
          <a:bodyPr/>
          <a:lstStyle/>
          <a:p>
            <a:r>
              <a:rPr lang="en-US"/>
              <a:t>Chapter 9 - Hypothesis Testing</a:t>
            </a:r>
          </a:p>
        </p:txBody>
      </p:sp>
      <p:sp>
        <p:nvSpPr>
          <p:cNvPr id="7" name="Slide Number Placeholder 6"/>
          <p:cNvSpPr>
            <a:spLocks noGrp="1"/>
          </p:cNvSpPr>
          <p:nvPr>
            <p:ph type="sldNum" sz="quarter" idx="12"/>
          </p:nvPr>
        </p:nvSpPr>
        <p:spPr/>
        <p:txBody>
          <a:bodyPr/>
          <a:lstStyle/>
          <a:p>
            <a:fld id="{05CAF447-3069-4EB9-BD71-9A8D90286074}" type="slidenum">
              <a:rPr lang="en-US" smtClean="0"/>
              <a:t>39</a:t>
            </a:fld>
            <a:endParaRPr lang="en-US"/>
          </a:p>
        </p:txBody>
      </p:sp>
    </p:spTree>
    <p:extLst>
      <p:ext uri="{BB962C8B-B14F-4D97-AF65-F5344CB8AC3E}">
        <p14:creationId xmlns:p14="http://schemas.microsoft.com/office/powerpoint/2010/main" val="3202302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846C25-58A6-4E7C-8801-C7CA723DDABE}"/>
                  </a:ext>
                </a:extLst>
              </p:cNvPr>
              <p:cNvSpPr>
                <a:spLocks noGrp="1"/>
              </p:cNvSpPr>
              <p:nvPr>
                <p:ph idx="1"/>
              </p:nvPr>
            </p:nvSpPr>
            <p:spPr>
              <a:xfrm>
                <a:off x="556352" y="1555605"/>
                <a:ext cx="10515600" cy="4351338"/>
              </a:xfrm>
            </p:spPr>
            <p:txBody>
              <a:bodyPr>
                <a:normAutofit fontScale="92500" lnSpcReduction="10000"/>
              </a:bodyPr>
              <a:lstStyle/>
              <a:p>
                <a:r>
                  <a:rPr lang="en-US" sz="2600" dirty="0">
                    <a:solidFill>
                      <a:srgbClr val="CC0000"/>
                    </a:solidFill>
                  </a:rPr>
                  <a:t>Definition.</a:t>
                </a:r>
                <a:r>
                  <a:rPr lang="en-US" sz="2600" dirty="0"/>
                  <a:t> A </a:t>
                </a:r>
                <a:r>
                  <a:rPr lang="en-US" sz="2600" dirty="0">
                    <a:solidFill>
                      <a:srgbClr val="CC0000"/>
                    </a:solidFill>
                  </a:rPr>
                  <a:t>statistical hypothesis </a:t>
                </a:r>
                <a:r>
                  <a:rPr lang="en-US" sz="2600" dirty="0"/>
                  <a:t>is a statement about the parameters of one or more populations.</a:t>
                </a:r>
              </a:p>
              <a:p>
                <a:r>
                  <a:rPr lang="en-US" sz="2600" dirty="0">
                    <a:solidFill>
                      <a:srgbClr val="CC0000"/>
                    </a:solidFill>
                  </a:rPr>
                  <a:t>Example.</a:t>
                </a:r>
                <a:endParaRPr lang="en-US" sz="2600" dirty="0"/>
              </a:p>
              <a:p>
                <a:pPr marL="0" indent="0">
                  <a:buNone/>
                </a:pPr>
                <a:r>
                  <a:rPr lang="en-US" sz="2600" dirty="0">
                    <a:solidFill>
                      <a:srgbClr val="CC0000"/>
                    </a:solidFill>
                  </a:rPr>
                  <a:t>	Null hypothesis </a:t>
                </a:r>
                <a:r>
                  <a:rPr lang="en-US" sz="2600" dirty="0">
                    <a:solidFill>
                      <a:srgbClr val="0033CC"/>
                    </a:solidFill>
                  </a:rPr>
                  <a:t>H</a:t>
                </a:r>
                <a:r>
                  <a:rPr lang="en-US" sz="2600" baseline="-25000" dirty="0">
                    <a:solidFill>
                      <a:srgbClr val="0033CC"/>
                    </a:solidFill>
                  </a:rPr>
                  <a:t>0</a:t>
                </a:r>
                <a:r>
                  <a:rPr lang="en-US" sz="2600" dirty="0"/>
                  <a:t>: </a:t>
                </a:r>
                <a:r>
                  <a:rPr lang="en-US" sz="2600" dirty="0">
                    <a:sym typeface="Symbol" panose="05050102010706020507" pitchFamily="18" charset="2"/>
                  </a:rPr>
                  <a:t> = 0.2 seconds (</a:t>
                </a:r>
                <a:r>
                  <a:rPr lang="en-US" sz="2600" dirty="0"/>
                  <a:t>authorized use </a:t>
                </a:r>
                <a:r>
                  <a:rPr lang="en-US" sz="2600" dirty="0">
                    <a:sym typeface="Symbol" panose="05050102010706020507" pitchFamily="18" charset="2"/>
                  </a:rPr>
                  <a:t>)</a:t>
                </a:r>
                <a:endParaRPr lang="en-US" sz="2600" dirty="0"/>
              </a:p>
              <a:p>
                <a:pPr marL="0" indent="0">
                  <a:buNone/>
                </a:pPr>
                <a:r>
                  <a:rPr lang="en-US" sz="2600" dirty="0">
                    <a:solidFill>
                      <a:srgbClr val="CC0000"/>
                    </a:solidFill>
                  </a:rPr>
                  <a:t>	Alternative hypothesis </a:t>
                </a:r>
                <a:r>
                  <a:rPr lang="en-US" sz="2600" dirty="0">
                    <a:solidFill>
                      <a:srgbClr val="0033CC"/>
                    </a:solidFill>
                  </a:rPr>
                  <a:t>H</a:t>
                </a:r>
                <a:r>
                  <a:rPr lang="en-US" sz="2600" baseline="-25000" dirty="0">
                    <a:solidFill>
                      <a:srgbClr val="0033CC"/>
                    </a:solidFill>
                  </a:rPr>
                  <a:t>1</a:t>
                </a:r>
                <a:r>
                  <a:rPr lang="en-US" sz="2600" dirty="0"/>
                  <a:t>: </a:t>
                </a:r>
                <a:r>
                  <a:rPr lang="en-US" sz="2600" dirty="0">
                    <a:sym typeface="Symbol" panose="05050102010706020507" pitchFamily="18" charset="2"/>
                  </a:rPr>
                  <a:t>  0.2 (un</a:t>
                </a:r>
                <a:r>
                  <a:rPr lang="en-US" sz="2600" dirty="0"/>
                  <a:t>authorized use </a:t>
                </a:r>
                <a:r>
                  <a:rPr lang="en-US" sz="2600" dirty="0">
                    <a:sym typeface="Symbol" panose="05050102010706020507" pitchFamily="18" charset="2"/>
                  </a:rPr>
                  <a:t>)</a:t>
                </a:r>
              </a:p>
              <a:p>
                <a:pPr marL="0" indent="0">
                  <a:buNone/>
                </a:pPr>
                <a:r>
                  <a:rPr lang="en-US" sz="2600" dirty="0"/>
                  <a:t>	</a:t>
                </a:r>
                <a:r>
                  <a:rPr lang="en-US" sz="2600" dirty="0">
                    <a:solidFill>
                      <a:srgbClr val="CC0000"/>
                    </a:solidFill>
                  </a:rPr>
                  <a:t>Observed data: </a:t>
                </a:r>
                <a:r>
                  <a:rPr lang="en-US" sz="2600" dirty="0"/>
                  <a:t>0.24, 0.22, 0.26, 0.34, 0.35, </a:t>
                </a:r>
              </a:p>
              <a:p>
                <a:pPr marL="0" indent="0">
                  <a:buNone/>
                </a:pPr>
                <a:r>
                  <a:rPr lang="en-US" sz="2600" dirty="0"/>
                  <a:t>	0.32, 0.33, 0.29, 0.19, 0.36, 0.30, 0.15, </a:t>
                </a:r>
              </a:p>
              <a:p>
                <a:pPr marL="0" indent="0">
                  <a:buNone/>
                </a:pPr>
                <a:r>
                  <a:rPr lang="en-US" sz="2600" dirty="0"/>
                  <a:t>	0.17, 0.28, 0.38, 0.40, 0.37, 0.27.</a:t>
                </a:r>
              </a:p>
              <a:p>
                <a:pPr lvl="2"/>
                <a14:m>
                  <m:oMath xmlns:m="http://schemas.openxmlformats.org/officeDocument/2006/math">
                    <m:acc>
                      <m:accPr>
                        <m:chr m:val="̅"/>
                        <m:ctrlPr>
                          <a:rPr lang="en-US" sz="2400" i="1" smtClean="0">
                            <a:latin typeface="Cambria Math" panose="02040503050406030204" pitchFamily="18" charset="0"/>
                          </a:rPr>
                        </m:ctrlPr>
                      </m:accPr>
                      <m:e>
                        <m:r>
                          <m:rPr>
                            <m:nor/>
                          </m:rPr>
                          <a:rPr lang="en-US" sz="2400" dirty="0"/>
                          <m:t>x</m:t>
                        </m:r>
                      </m:e>
                    </m:acc>
                  </m:oMath>
                </a14:m>
                <a:r>
                  <a:rPr lang="en-US" sz="2400" dirty="0"/>
                  <a:t> closes to </a:t>
                </a:r>
                <a:r>
                  <a:rPr lang="en-US" sz="2400" dirty="0">
                    <a:sym typeface="Symbol" panose="05050102010706020507" pitchFamily="18" charset="2"/>
                  </a:rPr>
                  <a:t>0.2 </a:t>
                </a:r>
                <a:r>
                  <a:rPr lang="en-US" sz="2400" dirty="0">
                    <a:sym typeface="Wingdings" panose="05000000000000000000" pitchFamily="2" charset="2"/>
                  </a:rPr>
                  <a:t> </a:t>
                </a:r>
                <a:r>
                  <a:rPr lang="en-US" sz="2400" dirty="0"/>
                  <a:t>Does not conflict with H</a:t>
                </a:r>
                <a:r>
                  <a:rPr lang="en-US" sz="2400" baseline="-25000" dirty="0"/>
                  <a:t>0</a:t>
                </a:r>
                <a:r>
                  <a:rPr lang="en-US" sz="2400" dirty="0"/>
                  <a:t>.</a:t>
                </a:r>
              </a:p>
              <a:p>
                <a:pPr lvl="2"/>
                <a14:m>
                  <m:oMath xmlns:m="http://schemas.openxmlformats.org/officeDocument/2006/math">
                    <m:acc>
                      <m:accPr>
                        <m:chr m:val="̅"/>
                        <m:ctrlPr>
                          <a:rPr lang="en-US" sz="2400" i="1" smtClean="0">
                            <a:latin typeface="Cambria Math" panose="02040503050406030204" pitchFamily="18" charset="0"/>
                          </a:rPr>
                        </m:ctrlPr>
                      </m:accPr>
                      <m:e>
                        <m:r>
                          <m:rPr>
                            <m:nor/>
                          </m:rPr>
                          <a:rPr lang="en-US" sz="2400" dirty="0"/>
                          <m:t>x</m:t>
                        </m:r>
                      </m:e>
                    </m:acc>
                    <m:r>
                      <a:rPr lang="en-US" sz="2400" i="1" dirty="0">
                        <a:latin typeface="Cambria Math" panose="02040503050406030204" pitchFamily="18" charset="0"/>
                      </a:rPr>
                      <m:t> </m:t>
                    </m:r>
                  </m:oMath>
                </a14:m>
                <a:r>
                  <a:rPr lang="en-US" sz="2400" dirty="0"/>
                  <a:t>is considerably different from 0.2 </a:t>
                </a:r>
              </a:p>
              <a:p>
                <a:pPr marL="914400" lvl="2" indent="0">
                  <a:buNone/>
                </a:pPr>
                <a:r>
                  <a:rPr lang="en-US" sz="2400" dirty="0">
                    <a:sym typeface="Wingdings" panose="05000000000000000000" pitchFamily="2" charset="2"/>
                  </a:rPr>
                  <a:t> An </a:t>
                </a:r>
                <a:r>
                  <a:rPr lang="en-US" sz="2400" dirty="0"/>
                  <a:t>evidence in support of H</a:t>
                </a:r>
                <a:r>
                  <a:rPr lang="en-US" sz="2400" baseline="-25000" dirty="0"/>
                  <a:t>1</a:t>
                </a:r>
                <a:r>
                  <a:rPr lang="en-US" sz="2400" dirty="0"/>
                  <a:t>.</a:t>
                </a:r>
              </a:p>
              <a:p>
                <a:pPr marL="0" indent="0">
                  <a:buNone/>
                </a:pPr>
                <a:endParaRPr lang="en-US" sz="2800" dirty="0"/>
              </a:p>
            </p:txBody>
          </p:sp>
        </mc:Choice>
        <mc:Fallback xmlns="">
          <p:sp>
            <p:nvSpPr>
              <p:cNvPr id="3" name="Content Placeholder 2">
                <a:extLst>
                  <a:ext uri="{FF2B5EF4-FFF2-40B4-BE49-F238E27FC236}">
                    <a16:creationId xmlns:a16="http://schemas.microsoft.com/office/drawing/2014/main" id="{F7846C25-58A6-4E7C-8801-C7CA723DDABE}"/>
                  </a:ext>
                </a:extLst>
              </p:cNvPr>
              <p:cNvSpPr>
                <a:spLocks noGrp="1" noRot="1" noChangeAspect="1" noMove="1" noResize="1" noEditPoints="1" noAdjustHandles="1" noChangeArrowheads="1" noChangeShapeType="1" noTextEdit="1"/>
              </p:cNvSpPr>
              <p:nvPr>
                <p:ph idx="1"/>
              </p:nvPr>
            </p:nvSpPr>
            <p:spPr>
              <a:xfrm>
                <a:off x="556352" y="1555605"/>
                <a:ext cx="10515600" cy="4351338"/>
              </a:xfrm>
              <a:blipFill>
                <a:blip r:embed="rId3"/>
                <a:stretch>
                  <a:fillRect l="-754" t="-2661"/>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93D363F1-622D-426D-9330-B99A5D46389A}"/>
              </a:ext>
            </a:extLst>
          </p:cNvPr>
          <p:cNvSpPr>
            <a:spLocks noGrp="1"/>
          </p:cNvSpPr>
          <p:nvPr>
            <p:ph type="title"/>
          </p:nvPr>
        </p:nvSpPr>
        <p:spPr/>
        <p:txBody>
          <a:bodyPr/>
          <a:lstStyle/>
          <a:p>
            <a:r>
              <a:rPr lang="en-US" dirty="0"/>
              <a:t>Statistical hypothesis</a:t>
            </a:r>
          </a:p>
        </p:txBody>
      </p:sp>
      <p:grpSp>
        <p:nvGrpSpPr>
          <p:cNvPr id="4" name="Group 3">
            <a:extLst>
              <a:ext uri="{FF2B5EF4-FFF2-40B4-BE49-F238E27FC236}">
                <a16:creationId xmlns:a16="http://schemas.microsoft.com/office/drawing/2014/main" id="{96E2B67A-C749-47A8-9C2F-DD80E5DFAAF2}"/>
              </a:ext>
            </a:extLst>
          </p:cNvPr>
          <p:cNvGrpSpPr/>
          <p:nvPr/>
        </p:nvGrpSpPr>
        <p:grpSpPr>
          <a:xfrm>
            <a:off x="7721632" y="3537033"/>
            <a:ext cx="4029211" cy="2369910"/>
            <a:chOff x="7324589" y="3530745"/>
            <a:chExt cx="4029211" cy="2369910"/>
          </a:xfrm>
        </p:grpSpPr>
        <p:pic>
          <p:nvPicPr>
            <p:cNvPr id="14" name="Picture 13">
              <a:extLst>
                <a:ext uri="{FF2B5EF4-FFF2-40B4-BE49-F238E27FC236}">
                  <a16:creationId xmlns:a16="http://schemas.microsoft.com/office/drawing/2014/main" id="{51C452CF-20B5-4791-89A1-4A8D2DA352C3}"/>
                </a:ext>
              </a:extLst>
            </p:cNvPr>
            <p:cNvPicPr>
              <a:picLocks noChangeAspect="1"/>
            </p:cNvPicPr>
            <p:nvPr/>
          </p:nvPicPr>
          <p:blipFill>
            <a:blip r:embed="rId4"/>
            <a:stretch>
              <a:fillRect/>
            </a:stretch>
          </p:blipFill>
          <p:spPr>
            <a:xfrm>
              <a:off x="7324589" y="3530745"/>
              <a:ext cx="3219450" cy="1771650"/>
            </a:xfrm>
            <a:prstGeom prst="rect">
              <a:avLst/>
            </a:prstGeom>
          </p:spPr>
        </p:pic>
        <p:cxnSp>
          <p:nvCxnSpPr>
            <p:cNvPr id="6" name="Straight Arrow Connector 5">
              <a:extLst>
                <a:ext uri="{FF2B5EF4-FFF2-40B4-BE49-F238E27FC236}">
                  <a16:creationId xmlns:a16="http://schemas.microsoft.com/office/drawing/2014/main" id="{5C3EFF5C-7D23-42B9-B780-33B7F386C95B}"/>
                </a:ext>
              </a:extLst>
            </p:cNvPr>
            <p:cNvCxnSpPr/>
            <p:nvPr/>
          </p:nvCxnSpPr>
          <p:spPr>
            <a:xfrm flipH="1" flipV="1">
              <a:off x="9544284" y="5083533"/>
              <a:ext cx="319489" cy="143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D5221DD1-1236-46BC-99E0-43E40275301E}"/>
                </a:ext>
              </a:extLst>
            </p:cNvPr>
            <p:cNvCxnSpPr>
              <a:cxnSpLocks/>
            </p:cNvCxnSpPr>
            <p:nvPr/>
          </p:nvCxnSpPr>
          <p:spPr>
            <a:xfrm flipH="1">
              <a:off x="9704028" y="4467861"/>
              <a:ext cx="328300" cy="454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5ADAFEC-E23D-46BC-A1CB-91ED328179C6}"/>
                </a:ext>
              </a:extLst>
            </p:cNvPr>
            <p:cNvSpPr txBox="1"/>
            <p:nvPr/>
          </p:nvSpPr>
          <p:spPr>
            <a:xfrm>
              <a:off x="9368018" y="3793958"/>
              <a:ext cx="1752686" cy="646331"/>
            </a:xfrm>
            <a:prstGeom prst="rect">
              <a:avLst/>
            </a:prstGeom>
            <a:noFill/>
          </p:spPr>
          <p:txBody>
            <a:bodyPr wrap="square" rtlCol="0">
              <a:spAutoFit/>
            </a:bodyPr>
            <a:lstStyle/>
            <a:p>
              <a:pPr algn="ctr"/>
              <a:r>
                <a:rPr lang="en-US" dirty="0">
                  <a:solidFill>
                    <a:srgbClr val="00CC00"/>
                  </a:solidFill>
                </a:rPr>
                <a:t>Small area/probability</a:t>
              </a:r>
            </a:p>
          </p:txBody>
        </p:sp>
        <p:sp>
          <p:nvSpPr>
            <p:cNvPr id="12" name="TextBox 11">
              <a:extLst>
                <a:ext uri="{FF2B5EF4-FFF2-40B4-BE49-F238E27FC236}">
                  <a16:creationId xmlns:a16="http://schemas.microsoft.com/office/drawing/2014/main" id="{07BA6638-E05C-4446-8707-0B30E73A52E9}"/>
                </a:ext>
              </a:extLst>
            </p:cNvPr>
            <p:cNvSpPr txBox="1"/>
            <p:nvPr/>
          </p:nvSpPr>
          <p:spPr>
            <a:xfrm>
              <a:off x="9134923" y="5254324"/>
              <a:ext cx="2218877" cy="646331"/>
            </a:xfrm>
            <a:prstGeom prst="rect">
              <a:avLst/>
            </a:prstGeom>
            <a:noFill/>
          </p:spPr>
          <p:txBody>
            <a:bodyPr wrap="none" rtlCol="0">
              <a:spAutoFit/>
            </a:bodyPr>
            <a:lstStyle/>
            <a:p>
              <a:pPr algn="ctr"/>
              <a:r>
                <a:rPr lang="en-US" dirty="0">
                  <a:solidFill>
                    <a:srgbClr val="CC0000"/>
                  </a:solidFill>
                </a:rPr>
                <a:t>Observed data </a:t>
              </a:r>
            </a:p>
            <a:p>
              <a:pPr algn="ctr"/>
              <a:r>
                <a:rPr lang="en-US" dirty="0">
                  <a:solidFill>
                    <a:srgbClr val="CC0000"/>
                  </a:solidFill>
                </a:rPr>
                <a:t>does not support H</a:t>
              </a:r>
              <a:r>
                <a:rPr lang="en-US" baseline="-25000" dirty="0">
                  <a:solidFill>
                    <a:srgbClr val="CC0000"/>
                  </a:solidFill>
                </a:rPr>
                <a:t>0</a:t>
              </a:r>
            </a:p>
          </p:txBody>
        </p:sp>
        <p:sp>
          <p:nvSpPr>
            <p:cNvPr id="15" name="TextBox 14">
              <a:extLst>
                <a:ext uri="{FF2B5EF4-FFF2-40B4-BE49-F238E27FC236}">
                  <a16:creationId xmlns:a16="http://schemas.microsoft.com/office/drawing/2014/main" id="{93051E0C-EC19-4A74-B884-AEEF433EB0A6}"/>
                </a:ext>
              </a:extLst>
            </p:cNvPr>
            <p:cNvSpPr txBox="1"/>
            <p:nvPr/>
          </p:nvSpPr>
          <p:spPr>
            <a:xfrm>
              <a:off x="8622401" y="5163062"/>
              <a:ext cx="505267" cy="369332"/>
            </a:xfrm>
            <a:prstGeom prst="rect">
              <a:avLst/>
            </a:prstGeom>
            <a:noFill/>
          </p:spPr>
          <p:txBody>
            <a:bodyPr wrap="none" rtlCol="0">
              <a:spAutoFit/>
            </a:bodyPr>
            <a:lstStyle/>
            <a:p>
              <a:r>
                <a:rPr lang="en-US" dirty="0"/>
                <a:t>0.2</a:t>
              </a:r>
            </a:p>
          </p:txBody>
        </p:sp>
      </p:grpSp>
      <p:sp>
        <p:nvSpPr>
          <p:cNvPr id="5" name="Date Placeholder 4"/>
          <p:cNvSpPr>
            <a:spLocks noGrp="1"/>
          </p:cNvSpPr>
          <p:nvPr>
            <p:ph type="dt" sz="half" idx="10"/>
          </p:nvPr>
        </p:nvSpPr>
        <p:spPr/>
        <p:txBody>
          <a:bodyPr/>
          <a:lstStyle/>
          <a:p>
            <a:fld id="{5671150D-3C68-463D-A7F7-9AAE1134E291}" type="datetime1">
              <a:rPr lang="en-US" smtClean="0"/>
              <a:t>01/03/2022</a:t>
            </a:fld>
            <a:endParaRPr lang="en-US"/>
          </a:p>
        </p:txBody>
      </p:sp>
      <p:sp>
        <p:nvSpPr>
          <p:cNvPr id="9" name="Footer Placeholder 8"/>
          <p:cNvSpPr>
            <a:spLocks noGrp="1"/>
          </p:cNvSpPr>
          <p:nvPr>
            <p:ph type="ftr" sz="quarter" idx="11"/>
          </p:nvPr>
        </p:nvSpPr>
        <p:spPr/>
        <p:txBody>
          <a:bodyPr/>
          <a:lstStyle/>
          <a:p>
            <a:r>
              <a:rPr lang="en-US"/>
              <a:t>Chapter 9 - Hypothesis Testing</a:t>
            </a:r>
          </a:p>
        </p:txBody>
      </p:sp>
      <p:sp>
        <p:nvSpPr>
          <p:cNvPr id="10" name="Slide Number Placeholder 9"/>
          <p:cNvSpPr>
            <a:spLocks noGrp="1"/>
          </p:cNvSpPr>
          <p:nvPr>
            <p:ph type="sldNum" sz="quarter" idx="12"/>
          </p:nvPr>
        </p:nvSpPr>
        <p:spPr/>
        <p:txBody>
          <a:bodyPr/>
          <a:lstStyle/>
          <a:p>
            <a:fld id="{05CAF447-3069-4EB9-BD71-9A8D90286074}" type="slidenum">
              <a:rPr lang="en-US" smtClean="0"/>
              <a:t>4</a:t>
            </a:fld>
            <a:endParaRPr lang="en-US"/>
          </a:p>
        </p:txBody>
      </p:sp>
    </p:spTree>
    <p:extLst>
      <p:ext uri="{BB962C8B-B14F-4D97-AF65-F5344CB8AC3E}">
        <p14:creationId xmlns:p14="http://schemas.microsoft.com/office/powerpoint/2010/main" val="1419168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5DCA0C-E962-4FA9-86FF-0682A3C95DB2}"/>
              </a:ext>
            </a:extLst>
          </p:cNvPr>
          <p:cNvPicPr>
            <a:picLocks noChangeAspect="1"/>
          </p:cNvPicPr>
          <p:nvPr/>
        </p:nvPicPr>
        <p:blipFill>
          <a:blip r:embed="rId3"/>
          <a:stretch>
            <a:fillRect/>
          </a:stretch>
        </p:blipFill>
        <p:spPr>
          <a:xfrm>
            <a:off x="123825" y="409575"/>
            <a:ext cx="11944350" cy="6038850"/>
          </a:xfrm>
          <a:prstGeom prst="rect">
            <a:avLst/>
          </a:prstGeom>
        </p:spPr>
      </p:pic>
      <p:graphicFrame>
        <p:nvGraphicFramePr>
          <p:cNvPr id="2" name="Object 1">
            <a:extLst>
              <a:ext uri="{FF2B5EF4-FFF2-40B4-BE49-F238E27FC236}">
                <a16:creationId xmlns:a16="http://schemas.microsoft.com/office/drawing/2014/main" id="{F2D9F486-EB5B-4571-8246-D970FB16CC9A}"/>
              </a:ext>
            </a:extLst>
          </p:cNvPr>
          <p:cNvGraphicFramePr>
            <a:graphicFrameLocks noChangeAspect="1"/>
          </p:cNvGraphicFramePr>
          <p:nvPr>
            <p:extLst>
              <p:ext uri="{D42A27DB-BD31-4B8C-83A1-F6EECF244321}">
                <p14:modId xmlns:p14="http://schemas.microsoft.com/office/powerpoint/2010/main" val="4218465877"/>
              </p:ext>
            </p:extLst>
          </p:nvPr>
        </p:nvGraphicFramePr>
        <p:xfrm>
          <a:off x="8189493" y="862680"/>
          <a:ext cx="1569451" cy="833771"/>
        </p:xfrm>
        <a:graphic>
          <a:graphicData uri="http://schemas.openxmlformats.org/presentationml/2006/ole">
            <mc:AlternateContent xmlns:mc="http://schemas.openxmlformats.org/markup-compatibility/2006">
              <mc:Choice xmlns:v="urn:schemas-microsoft-com:vml" Requires="v">
                <p:oleObj spid="_x0000_s9223" name="Equation" r:id="rId4" imgW="812520" imgH="431640" progId="Equation.DSMT4">
                  <p:embed/>
                </p:oleObj>
              </mc:Choice>
              <mc:Fallback>
                <p:oleObj name="Equation" r:id="rId4" imgW="812520" imgH="431640" progId="Equation.DSMT4">
                  <p:embed/>
                  <p:pic>
                    <p:nvPicPr>
                      <p:cNvPr id="0" name=""/>
                      <p:cNvPicPr/>
                      <p:nvPr/>
                    </p:nvPicPr>
                    <p:blipFill>
                      <a:blip r:embed="rId5"/>
                      <a:stretch>
                        <a:fillRect/>
                      </a:stretch>
                    </p:blipFill>
                    <p:spPr>
                      <a:xfrm>
                        <a:off x="8189493" y="862680"/>
                        <a:ext cx="1569451" cy="833771"/>
                      </a:xfrm>
                      <a:prstGeom prst="rect">
                        <a:avLst/>
                      </a:prstGeom>
                      <a:ln>
                        <a:solidFill>
                          <a:srgbClr val="CC0000"/>
                        </a:solidFill>
                      </a:ln>
                    </p:spPr>
                  </p:pic>
                </p:oleObj>
              </mc:Fallback>
            </mc:AlternateContent>
          </a:graphicData>
        </a:graphic>
      </p:graphicFrame>
      <p:cxnSp>
        <p:nvCxnSpPr>
          <p:cNvPr id="5" name="Straight Connector 4">
            <a:extLst>
              <a:ext uri="{FF2B5EF4-FFF2-40B4-BE49-F238E27FC236}">
                <a16:creationId xmlns:a16="http://schemas.microsoft.com/office/drawing/2014/main" id="{D14F5662-7D3A-4B9F-95DE-8402B373E522}"/>
              </a:ext>
            </a:extLst>
          </p:cNvPr>
          <p:cNvCxnSpPr>
            <a:endCxn id="2" idx="1"/>
          </p:cNvCxnSpPr>
          <p:nvPr/>
        </p:nvCxnSpPr>
        <p:spPr>
          <a:xfrm flipV="1">
            <a:off x="6096000" y="1279565"/>
            <a:ext cx="2093493" cy="693614"/>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362EB254-EA6A-44DE-B866-4A7D84604D92}" type="datetime1">
              <a:rPr lang="en-US" smtClean="0"/>
              <a:t>01/03/2022</a:t>
            </a:fld>
            <a:endParaRPr lang="en-US"/>
          </a:p>
        </p:txBody>
      </p:sp>
      <p:sp>
        <p:nvSpPr>
          <p:cNvPr id="6" name="Footer Placeholder 5"/>
          <p:cNvSpPr>
            <a:spLocks noGrp="1"/>
          </p:cNvSpPr>
          <p:nvPr>
            <p:ph type="ftr" sz="quarter" idx="11"/>
          </p:nvPr>
        </p:nvSpPr>
        <p:spPr/>
        <p:txBody>
          <a:bodyPr/>
          <a:lstStyle/>
          <a:p>
            <a:r>
              <a:rPr lang="en-US"/>
              <a:t>Chapter 9 - Hypothesis Testing</a:t>
            </a:r>
          </a:p>
        </p:txBody>
      </p:sp>
      <p:sp>
        <p:nvSpPr>
          <p:cNvPr id="7" name="Slide Number Placeholder 6"/>
          <p:cNvSpPr>
            <a:spLocks noGrp="1"/>
          </p:cNvSpPr>
          <p:nvPr>
            <p:ph type="sldNum" sz="quarter" idx="12"/>
          </p:nvPr>
        </p:nvSpPr>
        <p:spPr/>
        <p:txBody>
          <a:bodyPr/>
          <a:lstStyle/>
          <a:p>
            <a:fld id="{05CAF447-3069-4EB9-BD71-9A8D90286074}" type="slidenum">
              <a:rPr lang="en-US" smtClean="0"/>
              <a:t>40</a:t>
            </a:fld>
            <a:endParaRPr lang="en-US"/>
          </a:p>
        </p:txBody>
      </p:sp>
    </p:spTree>
    <p:extLst>
      <p:ext uri="{BB962C8B-B14F-4D97-AF65-F5344CB8AC3E}">
        <p14:creationId xmlns:p14="http://schemas.microsoft.com/office/powerpoint/2010/main" val="1909760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CA82BE-5729-4F8B-9CA9-66902663AE38}"/>
              </a:ext>
            </a:extLst>
          </p:cNvPr>
          <p:cNvPicPr>
            <a:picLocks noChangeAspect="1"/>
          </p:cNvPicPr>
          <p:nvPr/>
        </p:nvPicPr>
        <p:blipFill>
          <a:blip r:embed="rId2"/>
          <a:stretch>
            <a:fillRect/>
          </a:stretch>
        </p:blipFill>
        <p:spPr>
          <a:xfrm>
            <a:off x="185115" y="503572"/>
            <a:ext cx="11639503" cy="5560344"/>
          </a:xfrm>
          <a:prstGeom prst="rect">
            <a:avLst/>
          </a:prstGeom>
        </p:spPr>
      </p:pic>
      <p:sp>
        <p:nvSpPr>
          <p:cNvPr id="2" name="Date Placeholder 1"/>
          <p:cNvSpPr>
            <a:spLocks noGrp="1"/>
          </p:cNvSpPr>
          <p:nvPr>
            <p:ph type="dt" sz="half" idx="10"/>
          </p:nvPr>
        </p:nvSpPr>
        <p:spPr/>
        <p:txBody>
          <a:bodyPr/>
          <a:lstStyle/>
          <a:p>
            <a:fld id="{FBF83091-522D-4C18-B789-F787877DCF5F}" type="datetime1">
              <a:rPr lang="en-US" smtClean="0"/>
              <a:t>01/03/2022</a:t>
            </a:fld>
            <a:endParaRPr lang="en-US"/>
          </a:p>
        </p:txBody>
      </p:sp>
      <p:sp>
        <p:nvSpPr>
          <p:cNvPr id="3" name="Footer Placeholder 2"/>
          <p:cNvSpPr>
            <a:spLocks noGrp="1"/>
          </p:cNvSpPr>
          <p:nvPr>
            <p:ph type="ftr" sz="quarter" idx="11"/>
          </p:nvPr>
        </p:nvSpPr>
        <p:spPr/>
        <p:txBody>
          <a:bodyPr/>
          <a:lstStyle/>
          <a:p>
            <a:r>
              <a:rPr lang="en-US"/>
              <a:t>Chapter 9 - Hypothesis Testing</a:t>
            </a:r>
          </a:p>
        </p:txBody>
      </p:sp>
      <p:sp>
        <p:nvSpPr>
          <p:cNvPr id="5" name="Slide Number Placeholder 4"/>
          <p:cNvSpPr>
            <a:spLocks noGrp="1"/>
          </p:cNvSpPr>
          <p:nvPr>
            <p:ph type="sldNum" sz="quarter" idx="12"/>
          </p:nvPr>
        </p:nvSpPr>
        <p:spPr/>
        <p:txBody>
          <a:bodyPr/>
          <a:lstStyle/>
          <a:p>
            <a:fld id="{05CAF447-3069-4EB9-BD71-9A8D90286074}" type="slidenum">
              <a:rPr lang="en-US" smtClean="0"/>
              <a:t>41</a:t>
            </a:fld>
            <a:endParaRPr lang="en-US"/>
          </a:p>
        </p:txBody>
      </p:sp>
    </p:spTree>
    <p:extLst>
      <p:ext uri="{BB962C8B-B14F-4D97-AF65-F5344CB8AC3E}">
        <p14:creationId xmlns:p14="http://schemas.microsoft.com/office/powerpoint/2010/main" val="33832327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C69-885D-4771-B836-D2A1911D606D}"/>
              </a:ext>
            </a:extLst>
          </p:cNvPr>
          <p:cNvSpPr>
            <a:spLocks noGrp="1"/>
          </p:cNvSpPr>
          <p:nvPr>
            <p:ph type="title"/>
          </p:nvPr>
        </p:nvSpPr>
        <p:spPr/>
        <p:txBody>
          <a:bodyPr/>
          <a:lstStyle/>
          <a:p>
            <a:r>
              <a:rPr lang="en-US" dirty="0"/>
              <a:t>Summary</a:t>
            </a:r>
          </a:p>
        </p:txBody>
      </p:sp>
      <p:sp>
        <p:nvSpPr>
          <p:cNvPr id="47" name="TextBox 46">
            <a:extLst>
              <a:ext uri="{FF2B5EF4-FFF2-40B4-BE49-F238E27FC236}">
                <a16:creationId xmlns:a16="http://schemas.microsoft.com/office/drawing/2014/main" id="{4C110BC4-412A-43AA-8554-93E4B5EE5204}"/>
              </a:ext>
            </a:extLst>
          </p:cNvPr>
          <p:cNvSpPr txBox="1"/>
          <p:nvPr/>
        </p:nvSpPr>
        <p:spPr>
          <a:xfrm>
            <a:off x="3348750" y="1824915"/>
            <a:ext cx="4709944" cy="3539430"/>
          </a:xfrm>
          <a:prstGeom prst="rect">
            <a:avLst/>
          </a:prstGeom>
          <a:solidFill>
            <a:schemeClr val="accent6">
              <a:lumMod val="20000"/>
              <a:lumOff val="80000"/>
            </a:schemeClr>
          </a:solidFill>
          <a:ln>
            <a:solidFill>
              <a:srgbClr val="C00000"/>
            </a:solidFill>
          </a:ln>
        </p:spPr>
        <p:txBody>
          <a:bodyPr wrap="none" rtlCol="0">
            <a:spAutoFit/>
          </a:bodyPr>
          <a:lstStyle/>
          <a:p>
            <a:r>
              <a:rPr lang="en-US" sz="3200" dirty="0">
                <a:solidFill>
                  <a:srgbClr val="CC0000"/>
                </a:solidFill>
              </a:rPr>
              <a:t>PHARAOH</a:t>
            </a:r>
            <a:r>
              <a:rPr lang="en-US" sz="3200" dirty="0"/>
              <a:t> process</a:t>
            </a:r>
          </a:p>
          <a:p>
            <a:r>
              <a:rPr lang="en-US" sz="3200" dirty="0">
                <a:solidFill>
                  <a:srgbClr val="CC0000"/>
                </a:solidFill>
              </a:rPr>
              <a:t>P</a:t>
            </a:r>
            <a:r>
              <a:rPr lang="en-US" sz="3200" dirty="0"/>
              <a:t>arameter</a:t>
            </a:r>
          </a:p>
          <a:p>
            <a:r>
              <a:rPr lang="en-US" sz="3200" dirty="0">
                <a:solidFill>
                  <a:srgbClr val="CC0000"/>
                </a:solidFill>
              </a:rPr>
              <a:t>H</a:t>
            </a:r>
            <a:r>
              <a:rPr lang="en-US" sz="3200" dirty="0"/>
              <a:t>ypotheses: H</a:t>
            </a:r>
            <a:r>
              <a:rPr lang="en-US" sz="3200" baseline="-25000" dirty="0"/>
              <a:t>0</a:t>
            </a:r>
            <a:r>
              <a:rPr lang="en-US" sz="3200" dirty="0"/>
              <a:t> vs H</a:t>
            </a:r>
            <a:r>
              <a:rPr lang="en-US" sz="3200" baseline="-25000" dirty="0"/>
              <a:t>1</a:t>
            </a:r>
          </a:p>
          <a:p>
            <a:r>
              <a:rPr lang="en-US" sz="3200" dirty="0">
                <a:solidFill>
                  <a:srgbClr val="CC0000"/>
                </a:solidFill>
              </a:rPr>
              <a:t>R</a:t>
            </a:r>
            <a:r>
              <a:rPr lang="en-US" sz="3200" dirty="0"/>
              <a:t>elated to a test statistic</a:t>
            </a:r>
          </a:p>
          <a:p>
            <a:r>
              <a:rPr lang="en-US" sz="3200" dirty="0">
                <a:solidFill>
                  <a:srgbClr val="CC0000"/>
                </a:solidFill>
              </a:rPr>
              <a:t>A</a:t>
            </a:r>
            <a:r>
              <a:rPr lang="en-US" sz="3200" dirty="0"/>
              <a:t> random sample</a:t>
            </a:r>
          </a:p>
          <a:p>
            <a:r>
              <a:rPr lang="en-US" sz="3200" dirty="0">
                <a:solidFill>
                  <a:srgbClr val="CC0000"/>
                </a:solidFill>
              </a:rPr>
              <a:t>O</a:t>
            </a:r>
            <a:r>
              <a:rPr lang="en-US" sz="3200" dirty="0"/>
              <a:t>btain the P-value</a:t>
            </a:r>
          </a:p>
          <a:p>
            <a:r>
              <a:rPr lang="en-US" sz="3200" dirty="0">
                <a:solidFill>
                  <a:srgbClr val="CC0000"/>
                </a:solidFill>
              </a:rPr>
              <a:t>H</a:t>
            </a:r>
            <a:r>
              <a:rPr lang="en-US" sz="3200" baseline="-25000" dirty="0">
                <a:solidFill>
                  <a:srgbClr val="CC0000"/>
                </a:solidFill>
              </a:rPr>
              <a:t>0</a:t>
            </a:r>
            <a:r>
              <a:rPr lang="en-US" sz="3200" dirty="0"/>
              <a:t>: Reject or fail to reject</a:t>
            </a:r>
          </a:p>
        </p:txBody>
      </p:sp>
      <p:sp>
        <p:nvSpPr>
          <p:cNvPr id="3" name="Date Placeholder 2"/>
          <p:cNvSpPr>
            <a:spLocks noGrp="1"/>
          </p:cNvSpPr>
          <p:nvPr>
            <p:ph type="dt" sz="half" idx="10"/>
          </p:nvPr>
        </p:nvSpPr>
        <p:spPr/>
        <p:txBody>
          <a:bodyPr/>
          <a:lstStyle/>
          <a:p>
            <a:fld id="{8027FE6B-68CE-49CA-9971-8C603D2B1188}" type="datetime1">
              <a:rPr lang="en-US" smtClean="0"/>
              <a:t>01/03/2022</a:t>
            </a:fld>
            <a:endParaRPr lang="en-US"/>
          </a:p>
        </p:txBody>
      </p:sp>
      <p:sp>
        <p:nvSpPr>
          <p:cNvPr id="4" name="Footer Placeholder 3"/>
          <p:cNvSpPr>
            <a:spLocks noGrp="1"/>
          </p:cNvSpPr>
          <p:nvPr>
            <p:ph type="ftr" sz="quarter" idx="11"/>
          </p:nvPr>
        </p:nvSpPr>
        <p:spPr/>
        <p:txBody>
          <a:bodyPr/>
          <a:lstStyle/>
          <a:p>
            <a:r>
              <a:rPr lang="en-US"/>
              <a:t>Chapter 9 - Hypothesis Testing</a:t>
            </a:r>
          </a:p>
        </p:txBody>
      </p:sp>
      <p:sp>
        <p:nvSpPr>
          <p:cNvPr id="5" name="Slide Number Placeholder 4"/>
          <p:cNvSpPr>
            <a:spLocks noGrp="1"/>
          </p:cNvSpPr>
          <p:nvPr>
            <p:ph type="sldNum" sz="quarter" idx="12"/>
          </p:nvPr>
        </p:nvSpPr>
        <p:spPr/>
        <p:txBody>
          <a:bodyPr/>
          <a:lstStyle/>
          <a:p>
            <a:fld id="{05CAF447-3069-4EB9-BD71-9A8D90286074}" type="slidenum">
              <a:rPr lang="en-US" smtClean="0"/>
              <a:t>42</a:t>
            </a:fld>
            <a:endParaRPr lang="en-US"/>
          </a:p>
        </p:txBody>
      </p:sp>
    </p:spTree>
    <p:extLst>
      <p:ext uri="{BB962C8B-B14F-4D97-AF65-F5344CB8AC3E}">
        <p14:creationId xmlns:p14="http://schemas.microsoft.com/office/powerpoint/2010/main" val="3916430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6EAFD7D-7B15-4F80-9A01-14BC9C251F10}"/>
              </a:ext>
            </a:extLst>
          </p:cNvPr>
          <p:cNvSpPr txBox="1"/>
          <p:nvPr/>
        </p:nvSpPr>
        <p:spPr>
          <a:xfrm>
            <a:off x="4873045" y="648899"/>
            <a:ext cx="2303836" cy="1200329"/>
          </a:xfrm>
          <a:prstGeom prst="rect">
            <a:avLst/>
          </a:prstGeom>
          <a:noFill/>
        </p:spPr>
        <p:txBody>
          <a:bodyPr wrap="none" rtlCol="0">
            <a:spAutoFit/>
          </a:bodyPr>
          <a:lstStyle/>
          <a:p>
            <a:pPr marL="0" indent="0">
              <a:buNone/>
            </a:pPr>
            <a:r>
              <a:rPr lang="en-US" sz="3600" dirty="0">
                <a:solidFill>
                  <a:srgbClr val="0033CC"/>
                </a:solidFill>
              </a:rPr>
              <a:t>H</a:t>
            </a:r>
            <a:r>
              <a:rPr lang="en-US" sz="3600" baseline="-25000" dirty="0">
                <a:solidFill>
                  <a:srgbClr val="0033CC"/>
                </a:solidFill>
              </a:rPr>
              <a:t>0</a:t>
            </a:r>
            <a:r>
              <a:rPr lang="en-US" sz="3600" dirty="0"/>
              <a:t>: </a:t>
            </a:r>
            <a:r>
              <a:rPr lang="en-US" sz="3600" dirty="0">
                <a:sym typeface="Symbol" panose="05050102010706020507" pitchFamily="18" charset="2"/>
              </a:rPr>
              <a:t> </a:t>
            </a:r>
            <a:r>
              <a:rPr lang="en-US" sz="3600">
                <a:sym typeface="Symbol" panose="05050102010706020507" pitchFamily="18" charset="2"/>
              </a:rPr>
              <a:t>= </a:t>
            </a:r>
            <a:r>
              <a:rPr lang="en-US" sz="3600" baseline="-25000">
                <a:sym typeface="Symbol" panose="05050102010706020507" pitchFamily="18" charset="2"/>
              </a:rPr>
              <a:t>0</a:t>
            </a:r>
            <a:r>
              <a:rPr lang="en-US" sz="3600">
                <a:sym typeface="Symbol" panose="05050102010706020507" pitchFamily="18" charset="2"/>
              </a:rPr>
              <a:t> </a:t>
            </a:r>
            <a:endParaRPr lang="en-US" sz="3600" dirty="0">
              <a:sym typeface="Symbol" panose="05050102010706020507" pitchFamily="18" charset="2"/>
            </a:endParaRPr>
          </a:p>
          <a:p>
            <a:pPr marL="0" indent="0">
              <a:buNone/>
            </a:pPr>
            <a:r>
              <a:rPr lang="en-US" sz="3600" dirty="0">
                <a:solidFill>
                  <a:srgbClr val="0033CC"/>
                </a:solidFill>
              </a:rPr>
              <a:t>H</a:t>
            </a:r>
            <a:r>
              <a:rPr lang="en-US" sz="3600" baseline="-25000" dirty="0">
                <a:solidFill>
                  <a:srgbClr val="0033CC"/>
                </a:solidFill>
              </a:rPr>
              <a:t>1</a:t>
            </a:r>
            <a:r>
              <a:rPr lang="en-US" sz="3600" dirty="0"/>
              <a:t>: </a:t>
            </a:r>
            <a:r>
              <a:rPr lang="en-US" sz="3600" dirty="0">
                <a:sym typeface="Symbol" panose="05050102010706020507" pitchFamily="18" charset="2"/>
              </a:rPr>
              <a:t> </a:t>
            </a:r>
            <a:r>
              <a:rPr lang="en-US" sz="3600">
                <a:sym typeface="Symbol" panose="05050102010706020507" pitchFamily="18" charset="2"/>
              </a:rPr>
              <a:t> </a:t>
            </a:r>
            <a:r>
              <a:rPr lang="en-US" sz="3600" baseline="-25000">
                <a:sym typeface="Symbol" panose="05050102010706020507" pitchFamily="18" charset="2"/>
              </a:rPr>
              <a:t>0</a:t>
            </a:r>
            <a:endParaRPr lang="en-US" sz="3600" dirty="0"/>
          </a:p>
        </p:txBody>
      </p:sp>
      <p:grpSp>
        <p:nvGrpSpPr>
          <p:cNvPr id="97" name="Group 96">
            <a:extLst>
              <a:ext uri="{FF2B5EF4-FFF2-40B4-BE49-F238E27FC236}">
                <a16:creationId xmlns:a16="http://schemas.microsoft.com/office/drawing/2014/main" id="{8B069D0D-41DD-4F6F-A3CB-3DBDC9398DA4}"/>
              </a:ext>
            </a:extLst>
          </p:cNvPr>
          <p:cNvGrpSpPr/>
          <p:nvPr/>
        </p:nvGrpSpPr>
        <p:grpSpPr>
          <a:xfrm>
            <a:off x="659468" y="2125149"/>
            <a:ext cx="4572000" cy="2562876"/>
            <a:chOff x="1509979" y="2250730"/>
            <a:chExt cx="4572000" cy="2562876"/>
          </a:xfrm>
        </p:grpSpPr>
        <p:pic>
          <p:nvPicPr>
            <p:cNvPr id="13" name="Picture 12">
              <a:extLst>
                <a:ext uri="{FF2B5EF4-FFF2-40B4-BE49-F238E27FC236}">
                  <a16:creationId xmlns:a16="http://schemas.microsoft.com/office/drawing/2014/main" id="{CB39CF8B-0375-40D6-BA24-88488B57AB45}"/>
                </a:ext>
              </a:extLst>
            </p:cNvPr>
            <p:cNvPicPr>
              <a:picLocks noChangeAspect="1"/>
            </p:cNvPicPr>
            <p:nvPr/>
          </p:nvPicPr>
          <p:blipFill>
            <a:blip r:embed="rId2"/>
            <a:stretch>
              <a:fillRect/>
            </a:stretch>
          </p:blipFill>
          <p:spPr>
            <a:xfrm>
              <a:off x="1509979" y="2250730"/>
              <a:ext cx="4572000" cy="2263588"/>
            </a:xfrm>
            <a:prstGeom prst="rect">
              <a:avLst/>
            </a:prstGeom>
          </p:spPr>
        </p:pic>
        <p:sp>
          <p:nvSpPr>
            <p:cNvPr id="6" name="TextBox 5">
              <a:extLst>
                <a:ext uri="{FF2B5EF4-FFF2-40B4-BE49-F238E27FC236}">
                  <a16:creationId xmlns:a16="http://schemas.microsoft.com/office/drawing/2014/main" id="{2EAA4E23-D18A-4851-ACBB-49BB552C7B2D}"/>
                </a:ext>
              </a:extLst>
            </p:cNvPr>
            <p:cNvSpPr txBox="1"/>
            <p:nvPr/>
          </p:nvSpPr>
          <p:spPr>
            <a:xfrm>
              <a:off x="3464886" y="4074942"/>
              <a:ext cx="1346844" cy="738664"/>
            </a:xfrm>
            <a:prstGeom prst="rect">
              <a:avLst/>
            </a:prstGeom>
            <a:noFill/>
          </p:spPr>
          <p:txBody>
            <a:bodyPr wrap="none" rtlCol="0">
              <a:spAutoFit/>
            </a:bodyPr>
            <a:lstStyle/>
            <a:p>
              <a:r>
                <a:rPr lang="en-US" dirty="0"/>
                <a:t>   |            </a:t>
              </a:r>
              <a:r>
                <a:rPr lang="en-US" sz="2400" dirty="0">
                  <a:solidFill>
                    <a:srgbClr val="CC0000"/>
                  </a:solidFill>
                  <a:sym typeface="Symbol" panose="05050102010706020507" pitchFamily="18" charset="2"/>
                </a:rPr>
                <a:t></a:t>
              </a:r>
            </a:p>
            <a:p>
              <a:r>
                <a:rPr lang="en-US" sz="1800">
                  <a:sym typeface="Symbol" panose="05050102010706020507" pitchFamily="18" charset="2"/>
                </a:rPr>
                <a:t> </a:t>
              </a:r>
              <a:r>
                <a:rPr lang="en-US" sz="1800" baseline="-25000">
                  <a:sym typeface="Symbol" panose="05050102010706020507" pitchFamily="18" charset="2"/>
                </a:rPr>
                <a:t>0</a:t>
              </a:r>
              <a:r>
                <a:rPr lang="en-US" sz="1800">
                  <a:sym typeface="Symbol" panose="05050102010706020507" pitchFamily="18" charset="2"/>
                </a:rPr>
                <a:t> </a:t>
              </a:r>
              <a:endParaRPr lang="en-US" dirty="0">
                <a:sym typeface="Symbol" panose="05050102010706020507" pitchFamily="18" charset="2"/>
              </a:endParaRPr>
            </a:p>
          </p:txBody>
        </p:sp>
      </p:grpSp>
      <p:sp>
        <p:nvSpPr>
          <p:cNvPr id="48" name="TextBox 47">
            <a:extLst>
              <a:ext uri="{FF2B5EF4-FFF2-40B4-BE49-F238E27FC236}">
                <a16:creationId xmlns:a16="http://schemas.microsoft.com/office/drawing/2014/main" id="{C70D11F3-59FE-4EE1-A036-893B637A9BE8}"/>
              </a:ext>
            </a:extLst>
          </p:cNvPr>
          <p:cNvSpPr txBox="1"/>
          <p:nvPr/>
        </p:nvSpPr>
        <p:spPr>
          <a:xfrm>
            <a:off x="3348287" y="2549979"/>
            <a:ext cx="2303714" cy="923330"/>
          </a:xfrm>
          <a:prstGeom prst="rect">
            <a:avLst/>
          </a:prstGeom>
          <a:noFill/>
          <a:ln>
            <a:noFill/>
          </a:ln>
        </p:spPr>
        <p:txBody>
          <a:bodyPr wrap="square" rtlCol="0">
            <a:spAutoFit/>
          </a:bodyPr>
          <a:lstStyle/>
          <a:p>
            <a:pPr algn="ctr"/>
            <a:r>
              <a:rPr lang="en-US" b="1" dirty="0">
                <a:solidFill>
                  <a:srgbClr val="CC0000"/>
                </a:solidFill>
              </a:rPr>
              <a:t>Observed data </a:t>
            </a:r>
            <a:r>
              <a:rPr lang="en-US" dirty="0"/>
              <a:t>shows strong evidence to </a:t>
            </a:r>
            <a:r>
              <a:rPr lang="en-US" dirty="0">
                <a:solidFill>
                  <a:srgbClr val="C00000"/>
                </a:solidFill>
              </a:rPr>
              <a:t>reject H</a:t>
            </a:r>
            <a:r>
              <a:rPr lang="en-US" baseline="-25000" dirty="0">
                <a:solidFill>
                  <a:srgbClr val="C00000"/>
                </a:solidFill>
              </a:rPr>
              <a:t>0</a:t>
            </a:r>
          </a:p>
        </p:txBody>
      </p:sp>
      <p:cxnSp>
        <p:nvCxnSpPr>
          <p:cNvPr id="50" name="Straight Arrow Connector 49">
            <a:extLst>
              <a:ext uri="{FF2B5EF4-FFF2-40B4-BE49-F238E27FC236}">
                <a16:creationId xmlns:a16="http://schemas.microsoft.com/office/drawing/2014/main" id="{271D1EC6-B81D-4AFF-A16A-D0DF3C2E638D}"/>
              </a:ext>
            </a:extLst>
          </p:cNvPr>
          <p:cNvCxnSpPr>
            <a:cxnSpLocks/>
          </p:cNvCxnSpPr>
          <p:nvPr/>
        </p:nvCxnSpPr>
        <p:spPr>
          <a:xfrm flipH="1">
            <a:off x="3799373" y="3481829"/>
            <a:ext cx="173878" cy="658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3" name="Arrow: Right 92">
            <a:extLst>
              <a:ext uri="{FF2B5EF4-FFF2-40B4-BE49-F238E27FC236}">
                <a16:creationId xmlns:a16="http://schemas.microsoft.com/office/drawing/2014/main" id="{CBBE6345-7446-418A-9063-46A7B8A8803D}"/>
              </a:ext>
            </a:extLst>
          </p:cNvPr>
          <p:cNvSpPr/>
          <p:nvPr/>
        </p:nvSpPr>
        <p:spPr>
          <a:xfrm>
            <a:off x="3633834" y="4243577"/>
            <a:ext cx="1478014" cy="1104544"/>
          </a:xfrm>
          <a:prstGeom prst="rightArrow">
            <a:avLst/>
          </a:prstGeom>
          <a:solidFill>
            <a:schemeClr val="tx2">
              <a:lumMod val="20000"/>
              <a:lumOff val="80000"/>
            </a:schemeClr>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C00000"/>
                </a:solidFill>
              </a:rPr>
              <a:t>Critical region</a:t>
            </a:r>
          </a:p>
        </p:txBody>
      </p:sp>
      <p:grpSp>
        <p:nvGrpSpPr>
          <p:cNvPr id="111" name="Group 110">
            <a:extLst>
              <a:ext uri="{FF2B5EF4-FFF2-40B4-BE49-F238E27FC236}">
                <a16:creationId xmlns:a16="http://schemas.microsoft.com/office/drawing/2014/main" id="{6FB1D7A3-DBC3-4995-8B53-5A9EBCECD40A}"/>
              </a:ext>
            </a:extLst>
          </p:cNvPr>
          <p:cNvGrpSpPr/>
          <p:nvPr/>
        </p:nvGrpSpPr>
        <p:grpSpPr>
          <a:xfrm>
            <a:off x="6096000" y="2125149"/>
            <a:ext cx="5097360" cy="2984716"/>
            <a:chOff x="6465874" y="2101086"/>
            <a:chExt cx="5097360" cy="2984716"/>
          </a:xfrm>
        </p:grpSpPr>
        <p:pic>
          <p:nvPicPr>
            <p:cNvPr id="52" name="Picture 51">
              <a:extLst>
                <a:ext uri="{FF2B5EF4-FFF2-40B4-BE49-F238E27FC236}">
                  <a16:creationId xmlns:a16="http://schemas.microsoft.com/office/drawing/2014/main" id="{4F81CD55-4B3E-435E-89F1-7DEB7313F96C}"/>
                </a:ext>
              </a:extLst>
            </p:cNvPr>
            <p:cNvPicPr>
              <a:picLocks noChangeAspect="1"/>
            </p:cNvPicPr>
            <p:nvPr/>
          </p:nvPicPr>
          <p:blipFill>
            <a:blip r:embed="rId2"/>
            <a:stretch>
              <a:fillRect/>
            </a:stretch>
          </p:blipFill>
          <p:spPr>
            <a:xfrm>
              <a:off x="6682706" y="2101086"/>
              <a:ext cx="4572000" cy="2263588"/>
            </a:xfrm>
            <a:prstGeom prst="rect">
              <a:avLst/>
            </a:prstGeom>
          </p:spPr>
        </p:pic>
        <p:sp>
          <p:nvSpPr>
            <p:cNvPr id="62" name="TextBox 61">
              <a:extLst>
                <a:ext uri="{FF2B5EF4-FFF2-40B4-BE49-F238E27FC236}">
                  <a16:creationId xmlns:a16="http://schemas.microsoft.com/office/drawing/2014/main" id="{B8A1B681-1F69-46E7-8741-D9B82A60A0F7}"/>
                </a:ext>
              </a:extLst>
            </p:cNvPr>
            <p:cNvSpPr txBox="1"/>
            <p:nvPr/>
          </p:nvSpPr>
          <p:spPr>
            <a:xfrm>
              <a:off x="9502109" y="2615842"/>
              <a:ext cx="2061125" cy="923330"/>
            </a:xfrm>
            <a:prstGeom prst="rect">
              <a:avLst/>
            </a:prstGeom>
            <a:noFill/>
            <a:ln>
              <a:noFill/>
            </a:ln>
          </p:spPr>
          <p:txBody>
            <a:bodyPr wrap="square" rtlCol="0">
              <a:spAutoFit/>
            </a:bodyPr>
            <a:lstStyle/>
            <a:p>
              <a:pPr algn="ctr"/>
              <a:r>
                <a:rPr lang="en-US" b="1" dirty="0">
                  <a:solidFill>
                    <a:srgbClr val="00CC00"/>
                  </a:solidFill>
                </a:rPr>
                <a:t>Observed data </a:t>
              </a:r>
              <a:r>
                <a:rPr lang="en-US" dirty="0"/>
                <a:t>shows evidence that </a:t>
              </a:r>
              <a:r>
                <a:rPr lang="en-US" dirty="0">
                  <a:solidFill>
                    <a:srgbClr val="00CC00"/>
                  </a:solidFill>
                </a:rPr>
                <a:t>supports H</a:t>
              </a:r>
              <a:r>
                <a:rPr lang="en-US" baseline="-25000" dirty="0">
                  <a:solidFill>
                    <a:srgbClr val="00CC00"/>
                  </a:solidFill>
                </a:rPr>
                <a:t>0</a:t>
              </a:r>
            </a:p>
          </p:txBody>
        </p:sp>
        <p:cxnSp>
          <p:nvCxnSpPr>
            <p:cNvPr id="63" name="Straight Arrow Connector 62">
              <a:extLst>
                <a:ext uri="{FF2B5EF4-FFF2-40B4-BE49-F238E27FC236}">
                  <a16:creationId xmlns:a16="http://schemas.microsoft.com/office/drawing/2014/main" id="{A3430C74-3C23-4F9F-847B-0858B508E2D8}"/>
                </a:ext>
              </a:extLst>
            </p:cNvPr>
            <p:cNvCxnSpPr>
              <a:cxnSpLocks/>
            </p:cNvCxnSpPr>
            <p:nvPr/>
          </p:nvCxnSpPr>
          <p:spPr>
            <a:xfrm flipH="1">
              <a:off x="9441180" y="3539172"/>
              <a:ext cx="480060" cy="534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40E6DCF6-4084-4FAB-99AA-2CD1E4D4CE47}"/>
                </a:ext>
              </a:extLst>
            </p:cNvPr>
            <p:cNvSpPr txBox="1"/>
            <p:nvPr/>
          </p:nvSpPr>
          <p:spPr>
            <a:xfrm>
              <a:off x="6465874" y="4683824"/>
              <a:ext cx="1505540" cy="369332"/>
            </a:xfrm>
            <a:prstGeom prst="rect">
              <a:avLst/>
            </a:prstGeom>
            <a:noFill/>
          </p:spPr>
          <p:txBody>
            <a:bodyPr wrap="none" rtlCol="0">
              <a:spAutoFit/>
            </a:bodyPr>
            <a:lstStyle/>
            <a:p>
              <a:r>
                <a:rPr lang="en-US" dirty="0">
                  <a:solidFill>
                    <a:srgbClr val="C00000"/>
                  </a:solidFill>
                </a:rPr>
                <a:t>Critical value</a:t>
              </a:r>
            </a:p>
          </p:txBody>
        </p:sp>
        <p:cxnSp>
          <p:nvCxnSpPr>
            <p:cNvPr id="67" name="Straight Arrow Connector 66">
              <a:extLst>
                <a:ext uri="{FF2B5EF4-FFF2-40B4-BE49-F238E27FC236}">
                  <a16:creationId xmlns:a16="http://schemas.microsoft.com/office/drawing/2014/main" id="{3999F79E-7D6B-4487-8563-D4FC1C634E52}"/>
                </a:ext>
              </a:extLst>
            </p:cNvPr>
            <p:cNvCxnSpPr>
              <a:cxnSpLocks/>
            </p:cNvCxnSpPr>
            <p:nvPr/>
          </p:nvCxnSpPr>
          <p:spPr>
            <a:xfrm flipV="1">
              <a:off x="7370346" y="4211862"/>
              <a:ext cx="759982" cy="504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250FB717-E8E3-4F54-AF7B-702CEE9217E8}"/>
                </a:ext>
              </a:extLst>
            </p:cNvPr>
            <p:cNvCxnSpPr>
              <a:cxnSpLocks/>
            </p:cNvCxnSpPr>
            <p:nvPr/>
          </p:nvCxnSpPr>
          <p:spPr>
            <a:xfrm flipH="1" flipV="1">
              <a:off x="9667253" y="4232326"/>
              <a:ext cx="627748" cy="4841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3F4894F6-9BF1-49E9-93C1-B51262E8B3EA}"/>
                </a:ext>
              </a:extLst>
            </p:cNvPr>
            <p:cNvSpPr txBox="1"/>
            <p:nvPr/>
          </p:nvSpPr>
          <p:spPr>
            <a:xfrm>
              <a:off x="9667253" y="4716470"/>
              <a:ext cx="1505540" cy="369332"/>
            </a:xfrm>
            <a:prstGeom prst="rect">
              <a:avLst/>
            </a:prstGeom>
            <a:noFill/>
          </p:spPr>
          <p:txBody>
            <a:bodyPr wrap="none" rtlCol="0">
              <a:spAutoFit/>
            </a:bodyPr>
            <a:lstStyle/>
            <a:p>
              <a:r>
                <a:rPr lang="en-US" dirty="0">
                  <a:solidFill>
                    <a:srgbClr val="C00000"/>
                  </a:solidFill>
                </a:rPr>
                <a:t>Critical value</a:t>
              </a:r>
            </a:p>
          </p:txBody>
        </p:sp>
        <p:sp>
          <p:nvSpPr>
            <p:cNvPr id="102" name="Arrow: Left-Right 101">
              <a:extLst>
                <a:ext uri="{FF2B5EF4-FFF2-40B4-BE49-F238E27FC236}">
                  <a16:creationId xmlns:a16="http://schemas.microsoft.com/office/drawing/2014/main" id="{94CE9771-4F4C-43CB-9FAF-7FE7647505B0}"/>
                </a:ext>
              </a:extLst>
            </p:cNvPr>
            <p:cNvSpPr/>
            <p:nvPr/>
          </p:nvSpPr>
          <p:spPr>
            <a:xfrm>
              <a:off x="8216850" y="4029006"/>
              <a:ext cx="1417320" cy="313026"/>
            </a:xfrm>
            <a:prstGeom prst="leftRightArrow">
              <a:avLst/>
            </a:prstGeom>
            <a:solidFill>
              <a:schemeClr val="accent3">
                <a:lumMod val="40000"/>
                <a:lumOff val="60000"/>
              </a:schemeClr>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D57EF934-59C3-4846-931E-B01AD80D7E3F}"/>
                </a:ext>
              </a:extLst>
            </p:cNvPr>
            <p:cNvSpPr txBox="1"/>
            <p:nvPr/>
          </p:nvSpPr>
          <p:spPr>
            <a:xfrm>
              <a:off x="8048292" y="4314450"/>
              <a:ext cx="1754436" cy="646331"/>
            </a:xfrm>
            <a:prstGeom prst="rect">
              <a:avLst/>
            </a:prstGeom>
            <a:noFill/>
          </p:spPr>
          <p:txBody>
            <a:bodyPr wrap="square">
              <a:spAutoFit/>
            </a:bodyPr>
            <a:lstStyle/>
            <a:p>
              <a:pPr algn="ctr"/>
              <a:r>
                <a:rPr lang="en-US" dirty="0">
                  <a:solidFill>
                    <a:srgbClr val="00CC00"/>
                  </a:solidFill>
                </a:rPr>
                <a:t>Acceptance region</a:t>
              </a:r>
            </a:p>
          </p:txBody>
        </p:sp>
        <p:sp>
          <p:nvSpPr>
            <p:cNvPr id="53" name="TextBox 52">
              <a:extLst>
                <a:ext uri="{FF2B5EF4-FFF2-40B4-BE49-F238E27FC236}">
                  <a16:creationId xmlns:a16="http://schemas.microsoft.com/office/drawing/2014/main" id="{83BF9CC2-895D-43E7-8F91-37585FCB782D}"/>
                </a:ext>
              </a:extLst>
            </p:cNvPr>
            <p:cNvSpPr txBox="1"/>
            <p:nvPr/>
          </p:nvSpPr>
          <p:spPr>
            <a:xfrm>
              <a:off x="8649645" y="3925298"/>
              <a:ext cx="898003" cy="461665"/>
            </a:xfrm>
            <a:prstGeom prst="rect">
              <a:avLst/>
            </a:prstGeom>
            <a:noFill/>
          </p:spPr>
          <p:txBody>
            <a:bodyPr wrap="none" rtlCol="0">
              <a:spAutoFit/>
            </a:bodyPr>
            <a:lstStyle/>
            <a:p>
              <a:r>
                <a:rPr lang="en-US" dirty="0"/>
                <a:t>   |     </a:t>
              </a:r>
              <a:r>
                <a:rPr lang="en-US" sz="2400" dirty="0">
                  <a:solidFill>
                    <a:srgbClr val="00CC00"/>
                  </a:solidFill>
                  <a:sym typeface="Symbol" panose="05050102010706020507" pitchFamily="18" charset="2"/>
                </a:rPr>
                <a:t></a:t>
              </a:r>
            </a:p>
          </p:txBody>
        </p:sp>
      </p:grpSp>
      <p:grpSp>
        <p:nvGrpSpPr>
          <p:cNvPr id="116" name="Group 115">
            <a:extLst>
              <a:ext uri="{FF2B5EF4-FFF2-40B4-BE49-F238E27FC236}">
                <a16:creationId xmlns:a16="http://schemas.microsoft.com/office/drawing/2014/main" id="{1E073F47-39AC-45B5-AC55-A3EB053E62E2}"/>
              </a:ext>
            </a:extLst>
          </p:cNvPr>
          <p:cNvGrpSpPr/>
          <p:nvPr/>
        </p:nvGrpSpPr>
        <p:grpSpPr>
          <a:xfrm>
            <a:off x="693285" y="4255007"/>
            <a:ext cx="1478014" cy="1104544"/>
            <a:chOff x="1063159" y="4230944"/>
            <a:chExt cx="1478014" cy="1104544"/>
          </a:xfrm>
        </p:grpSpPr>
        <p:sp>
          <p:nvSpPr>
            <p:cNvPr id="94" name="Arrow: Right 93">
              <a:extLst>
                <a:ext uri="{FF2B5EF4-FFF2-40B4-BE49-F238E27FC236}">
                  <a16:creationId xmlns:a16="http://schemas.microsoft.com/office/drawing/2014/main" id="{C47FE3BE-BD7C-41CA-921D-5A275510247D}"/>
                </a:ext>
              </a:extLst>
            </p:cNvPr>
            <p:cNvSpPr/>
            <p:nvPr/>
          </p:nvSpPr>
          <p:spPr>
            <a:xfrm rot="10800000">
              <a:off x="1063159" y="4230944"/>
              <a:ext cx="1478014" cy="1104544"/>
            </a:xfrm>
            <a:prstGeom prst="rightArrow">
              <a:avLst/>
            </a:prstGeom>
            <a:solidFill>
              <a:schemeClr val="tx2">
                <a:lumMod val="20000"/>
                <a:lumOff val="80000"/>
              </a:schemeClr>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a:extLst>
                <a:ext uri="{FF2B5EF4-FFF2-40B4-BE49-F238E27FC236}">
                  <a16:creationId xmlns:a16="http://schemas.microsoft.com/office/drawing/2014/main" id="{2C8599C2-F95F-4D21-A816-83466707E9EA}"/>
                </a:ext>
              </a:extLst>
            </p:cNvPr>
            <p:cNvSpPr txBox="1"/>
            <p:nvPr/>
          </p:nvSpPr>
          <p:spPr>
            <a:xfrm>
              <a:off x="1600632" y="4479811"/>
              <a:ext cx="867545" cy="584775"/>
            </a:xfrm>
            <a:prstGeom prst="rect">
              <a:avLst/>
            </a:prstGeom>
            <a:noFill/>
            <a:ln>
              <a:noFill/>
            </a:ln>
          </p:spPr>
          <p:txBody>
            <a:bodyPr wrap="none" rtlCol="0">
              <a:spAutoFit/>
            </a:bodyPr>
            <a:lstStyle/>
            <a:p>
              <a:pPr algn="ctr"/>
              <a:r>
                <a:rPr lang="en-US" sz="1600" dirty="0">
                  <a:solidFill>
                    <a:srgbClr val="C00000"/>
                  </a:solidFill>
                </a:rPr>
                <a:t>Critical </a:t>
              </a:r>
            </a:p>
            <a:p>
              <a:pPr algn="ctr"/>
              <a:r>
                <a:rPr lang="en-US" sz="1600" dirty="0">
                  <a:solidFill>
                    <a:srgbClr val="C00000"/>
                  </a:solidFill>
                </a:rPr>
                <a:t>region</a:t>
              </a:r>
            </a:p>
          </p:txBody>
        </p:sp>
      </p:grpSp>
      <p:sp>
        <p:nvSpPr>
          <p:cNvPr id="112" name="TextBox 111">
            <a:extLst>
              <a:ext uri="{FF2B5EF4-FFF2-40B4-BE49-F238E27FC236}">
                <a16:creationId xmlns:a16="http://schemas.microsoft.com/office/drawing/2014/main" id="{4F290753-9666-4AE7-B54C-D78BF5AB1D06}"/>
              </a:ext>
            </a:extLst>
          </p:cNvPr>
          <p:cNvSpPr txBox="1"/>
          <p:nvPr/>
        </p:nvSpPr>
        <p:spPr>
          <a:xfrm>
            <a:off x="1903691" y="3949360"/>
            <a:ext cx="325730" cy="461665"/>
          </a:xfrm>
          <a:prstGeom prst="rect">
            <a:avLst/>
          </a:prstGeom>
          <a:noFill/>
        </p:spPr>
        <p:txBody>
          <a:bodyPr wrap="none" rtlCol="0">
            <a:spAutoFit/>
          </a:bodyPr>
          <a:lstStyle/>
          <a:p>
            <a:r>
              <a:rPr lang="en-US" sz="2400" dirty="0">
                <a:solidFill>
                  <a:srgbClr val="CC0000"/>
                </a:solidFill>
                <a:sym typeface="Symbol" panose="05050102010706020507" pitchFamily="18" charset="2"/>
              </a:rPr>
              <a:t></a:t>
            </a:r>
            <a:endParaRPr lang="en-US" sz="2400" dirty="0"/>
          </a:p>
        </p:txBody>
      </p:sp>
      <p:cxnSp>
        <p:nvCxnSpPr>
          <p:cNvPr id="113" name="Straight Arrow Connector 112">
            <a:extLst>
              <a:ext uri="{FF2B5EF4-FFF2-40B4-BE49-F238E27FC236}">
                <a16:creationId xmlns:a16="http://schemas.microsoft.com/office/drawing/2014/main" id="{2047BE8E-5643-4322-9787-0B9C1C557C67}"/>
              </a:ext>
            </a:extLst>
          </p:cNvPr>
          <p:cNvCxnSpPr>
            <a:cxnSpLocks/>
          </p:cNvCxnSpPr>
          <p:nvPr/>
        </p:nvCxnSpPr>
        <p:spPr>
          <a:xfrm flipH="1">
            <a:off x="2100122" y="3481829"/>
            <a:ext cx="1873129" cy="675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Date Placeholder 1"/>
          <p:cNvSpPr>
            <a:spLocks noGrp="1"/>
          </p:cNvSpPr>
          <p:nvPr>
            <p:ph type="dt" sz="half" idx="10"/>
          </p:nvPr>
        </p:nvSpPr>
        <p:spPr/>
        <p:txBody>
          <a:bodyPr/>
          <a:lstStyle/>
          <a:p>
            <a:fld id="{FC3F0431-8EF7-4817-8D17-0EA38D9E2EC8}" type="datetime1">
              <a:rPr lang="en-US" smtClean="0"/>
              <a:t>01/03/2022</a:t>
            </a:fld>
            <a:endParaRPr lang="en-US"/>
          </a:p>
        </p:txBody>
      </p:sp>
      <p:sp>
        <p:nvSpPr>
          <p:cNvPr id="3" name="Footer Placeholder 2"/>
          <p:cNvSpPr>
            <a:spLocks noGrp="1"/>
          </p:cNvSpPr>
          <p:nvPr>
            <p:ph type="ftr" sz="quarter" idx="11"/>
          </p:nvPr>
        </p:nvSpPr>
        <p:spPr/>
        <p:txBody>
          <a:bodyPr/>
          <a:lstStyle/>
          <a:p>
            <a:r>
              <a:rPr lang="en-US"/>
              <a:t>Chapter 9 - Hypothesis Testing</a:t>
            </a:r>
          </a:p>
        </p:txBody>
      </p:sp>
      <p:sp>
        <p:nvSpPr>
          <p:cNvPr id="4" name="Slide Number Placeholder 3"/>
          <p:cNvSpPr>
            <a:spLocks noGrp="1"/>
          </p:cNvSpPr>
          <p:nvPr>
            <p:ph type="sldNum" sz="quarter" idx="12"/>
          </p:nvPr>
        </p:nvSpPr>
        <p:spPr/>
        <p:txBody>
          <a:bodyPr/>
          <a:lstStyle/>
          <a:p>
            <a:fld id="{05CAF447-3069-4EB9-BD71-9A8D90286074}" type="slidenum">
              <a:rPr lang="en-US" smtClean="0"/>
              <a:t>5</a:t>
            </a:fld>
            <a:endParaRPr lang="en-US"/>
          </a:p>
        </p:txBody>
      </p:sp>
    </p:spTree>
    <p:extLst>
      <p:ext uri="{BB962C8B-B14F-4D97-AF65-F5344CB8AC3E}">
        <p14:creationId xmlns:p14="http://schemas.microsoft.com/office/powerpoint/2010/main" val="209563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BCD3-050F-41C6-850B-F77E2D4F5D64}"/>
              </a:ext>
            </a:extLst>
          </p:cNvPr>
          <p:cNvSpPr>
            <a:spLocks noGrp="1"/>
          </p:cNvSpPr>
          <p:nvPr>
            <p:ph type="title"/>
          </p:nvPr>
        </p:nvSpPr>
        <p:spPr/>
        <p:txBody>
          <a:bodyPr/>
          <a:lstStyle/>
          <a:p>
            <a:r>
              <a:rPr lang="en-US" dirty="0"/>
              <a:t>S</a:t>
            </a:r>
            <a:r>
              <a:rPr lang="en-US" sz="4400" dirty="0"/>
              <a:t>ignificance </a:t>
            </a:r>
            <a:r>
              <a:rPr lang="en-US" sz="4400"/>
              <a:t>level </a:t>
            </a:r>
            <a:r>
              <a:rPr lang="en-US" sz="4400">
                <a:sym typeface="Symbol" panose="05050102010706020507" pitchFamily="18" charset="2"/>
              </a:rPr>
              <a:t> and </a:t>
            </a:r>
            <a:r>
              <a:rPr lang="en-US" sz="4400" dirty="0">
                <a:sym typeface="Symbol" panose="05050102010706020507" pitchFamily="18" charset="2"/>
              </a:rPr>
              <a:t>Types of errors</a:t>
            </a:r>
            <a:endParaRPr lang="en-US" dirty="0"/>
          </a:p>
        </p:txBody>
      </p:sp>
      <p:grpSp>
        <p:nvGrpSpPr>
          <p:cNvPr id="43" name="Group 42">
            <a:extLst>
              <a:ext uri="{FF2B5EF4-FFF2-40B4-BE49-F238E27FC236}">
                <a16:creationId xmlns:a16="http://schemas.microsoft.com/office/drawing/2014/main" id="{F50E1DEF-88DA-45A4-9D40-C716651B9E2C}"/>
              </a:ext>
            </a:extLst>
          </p:cNvPr>
          <p:cNvGrpSpPr/>
          <p:nvPr/>
        </p:nvGrpSpPr>
        <p:grpSpPr>
          <a:xfrm>
            <a:off x="2080902" y="2032506"/>
            <a:ext cx="4572000" cy="2277959"/>
            <a:chOff x="1509979" y="2250730"/>
            <a:chExt cx="4572000" cy="2277959"/>
          </a:xfrm>
        </p:grpSpPr>
        <p:pic>
          <p:nvPicPr>
            <p:cNvPr id="44" name="Picture 43">
              <a:extLst>
                <a:ext uri="{FF2B5EF4-FFF2-40B4-BE49-F238E27FC236}">
                  <a16:creationId xmlns:a16="http://schemas.microsoft.com/office/drawing/2014/main" id="{C3076A83-B916-4FF3-8607-C1E60827FE0F}"/>
                </a:ext>
              </a:extLst>
            </p:cNvPr>
            <p:cNvPicPr>
              <a:picLocks noChangeAspect="1"/>
            </p:cNvPicPr>
            <p:nvPr/>
          </p:nvPicPr>
          <p:blipFill>
            <a:blip r:embed="rId2"/>
            <a:stretch>
              <a:fillRect/>
            </a:stretch>
          </p:blipFill>
          <p:spPr>
            <a:xfrm>
              <a:off x="1509979" y="2250730"/>
              <a:ext cx="4572000" cy="2263588"/>
            </a:xfrm>
            <a:prstGeom prst="rect">
              <a:avLst/>
            </a:prstGeom>
          </p:spPr>
        </p:pic>
        <p:sp>
          <p:nvSpPr>
            <p:cNvPr id="45" name="TextBox 44">
              <a:extLst>
                <a:ext uri="{FF2B5EF4-FFF2-40B4-BE49-F238E27FC236}">
                  <a16:creationId xmlns:a16="http://schemas.microsoft.com/office/drawing/2014/main" id="{A0020754-852B-46D7-81A8-FA28C327A794}"/>
                </a:ext>
              </a:extLst>
            </p:cNvPr>
            <p:cNvSpPr txBox="1"/>
            <p:nvPr/>
          </p:nvSpPr>
          <p:spPr>
            <a:xfrm>
              <a:off x="3476918" y="4097802"/>
              <a:ext cx="2105063" cy="430887"/>
            </a:xfrm>
            <a:prstGeom prst="rect">
              <a:avLst/>
            </a:prstGeom>
            <a:noFill/>
          </p:spPr>
          <p:txBody>
            <a:bodyPr wrap="none" rtlCol="0">
              <a:spAutoFit/>
            </a:bodyPr>
            <a:lstStyle/>
            <a:p>
              <a:r>
                <a:rPr lang="en-US" dirty="0"/>
                <a:t>   |             </a:t>
              </a:r>
              <a:r>
                <a:rPr lang="en-US" sz="2200" dirty="0">
                  <a:solidFill>
                    <a:srgbClr val="CC0000"/>
                  </a:solidFill>
                  <a:sym typeface="Symbol" panose="05050102010706020507" pitchFamily="18" charset="2"/>
                </a:rPr>
                <a:t></a:t>
              </a:r>
              <a:r>
                <a:rPr lang="en-US" dirty="0"/>
                <a:t>           </a:t>
              </a:r>
              <a:endParaRPr lang="en-US" sz="2400" dirty="0">
                <a:solidFill>
                  <a:srgbClr val="CC0000"/>
                </a:solidFill>
                <a:sym typeface="Symbol" panose="05050102010706020507" pitchFamily="18" charset="2"/>
              </a:endParaRPr>
            </a:p>
          </p:txBody>
        </p:sp>
      </p:grpSp>
      <p:cxnSp>
        <p:nvCxnSpPr>
          <p:cNvPr id="53" name="Straight Arrow Connector 52">
            <a:extLst>
              <a:ext uri="{FF2B5EF4-FFF2-40B4-BE49-F238E27FC236}">
                <a16:creationId xmlns:a16="http://schemas.microsoft.com/office/drawing/2014/main" id="{E4592DAA-C4D9-49DC-9DC9-F82D5F553C8C}"/>
              </a:ext>
            </a:extLst>
          </p:cNvPr>
          <p:cNvCxnSpPr/>
          <p:nvPr/>
        </p:nvCxnSpPr>
        <p:spPr>
          <a:xfrm flipH="1">
            <a:off x="5143500" y="3634740"/>
            <a:ext cx="514350" cy="388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ECEED5D4-3732-46B9-911E-C11ECB59947D}"/>
              </a:ext>
            </a:extLst>
          </p:cNvPr>
          <p:cNvCxnSpPr>
            <a:cxnSpLocks/>
          </p:cNvCxnSpPr>
          <p:nvPr/>
        </p:nvCxnSpPr>
        <p:spPr>
          <a:xfrm>
            <a:off x="2978905" y="3634740"/>
            <a:ext cx="552965" cy="377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4F852D3A-36DF-41CF-90DA-C93B622F08BF}"/>
              </a:ext>
            </a:extLst>
          </p:cNvPr>
          <p:cNvSpPr txBox="1"/>
          <p:nvPr/>
        </p:nvSpPr>
        <p:spPr>
          <a:xfrm>
            <a:off x="5190789" y="3283232"/>
            <a:ext cx="1273105" cy="369332"/>
          </a:xfrm>
          <a:prstGeom prst="rect">
            <a:avLst/>
          </a:prstGeom>
          <a:noFill/>
        </p:spPr>
        <p:txBody>
          <a:bodyPr wrap="none" rtlCol="0">
            <a:spAutoFit/>
          </a:bodyPr>
          <a:lstStyle/>
          <a:p>
            <a:r>
              <a:rPr lang="en-US" dirty="0"/>
              <a:t>Area = </a:t>
            </a:r>
            <a:r>
              <a:rPr lang="en-US" dirty="0">
                <a:sym typeface="Symbol" panose="05050102010706020507" pitchFamily="18" charset="2"/>
              </a:rPr>
              <a:t>/2</a:t>
            </a:r>
            <a:endParaRPr lang="en-US" dirty="0"/>
          </a:p>
        </p:txBody>
      </p:sp>
      <p:sp>
        <p:nvSpPr>
          <p:cNvPr id="58" name="TextBox 57">
            <a:extLst>
              <a:ext uri="{FF2B5EF4-FFF2-40B4-BE49-F238E27FC236}">
                <a16:creationId xmlns:a16="http://schemas.microsoft.com/office/drawing/2014/main" id="{EFBD870B-A30C-4636-9B9D-BFDDBC9B317B}"/>
              </a:ext>
            </a:extLst>
          </p:cNvPr>
          <p:cNvSpPr txBox="1"/>
          <p:nvPr/>
        </p:nvSpPr>
        <p:spPr>
          <a:xfrm>
            <a:off x="2123894" y="3265408"/>
            <a:ext cx="1273105" cy="369332"/>
          </a:xfrm>
          <a:prstGeom prst="rect">
            <a:avLst/>
          </a:prstGeom>
          <a:noFill/>
        </p:spPr>
        <p:txBody>
          <a:bodyPr wrap="none" rtlCol="0">
            <a:spAutoFit/>
          </a:bodyPr>
          <a:lstStyle/>
          <a:p>
            <a:r>
              <a:rPr lang="en-US" dirty="0"/>
              <a:t>Area = </a:t>
            </a:r>
            <a:r>
              <a:rPr lang="en-US" dirty="0">
                <a:sym typeface="Symbol" panose="05050102010706020507" pitchFamily="18" charset="2"/>
              </a:rPr>
              <a:t>/2</a:t>
            </a:r>
            <a:endParaRPr lang="en-US" dirty="0"/>
          </a:p>
        </p:txBody>
      </p:sp>
      <p:sp>
        <p:nvSpPr>
          <p:cNvPr id="60" name="TextBox 59">
            <a:extLst>
              <a:ext uri="{FF2B5EF4-FFF2-40B4-BE49-F238E27FC236}">
                <a16:creationId xmlns:a16="http://schemas.microsoft.com/office/drawing/2014/main" id="{3B0220B3-2611-4D0D-91CC-52E1C47D2BD0}"/>
              </a:ext>
            </a:extLst>
          </p:cNvPr>
          <p:cNvSpPr txBox="1"/>
          <p:nvPr/>
        </p:nvSpPr>
        <p:spPr>
          <a:xfrm>
            <a:off x="2235332" y="4374868"/>
            <a:ext cx="4434840" cy="923330"/>
          </a:xfrm>
          <a:prstGeom prst="rect">
            <a:avLst/>
          </a:prstGeom>
          <a:noFill/>
        </p:spPr>
        <p:txBody>
          <a:bodyPr wrap="square" rtlCol="0">
            <a:spAutoFit/>
          </a:bodyPr>
          <a:lstStyle/>
          <a:p>
            <a:r>
              <a:rPr lang="en-US" dirty="0"/>
              <a:t>If observed data falls in the critical region (probability = </a:t>
            </a:r>
            <a:r>
              <a:rPr lang="en-US" dirty="0">
                <a:sym typeface="Symbol" panose="05050102010706020507" pitchFamily="18" charset="2"/>
              </a:rPr>
              <a:t>/2</a:t>
            </a:r>
            <a:r>
              <a:rPr lang="en-US" dirty="0"/>
              <a:t> + </a:t>
            </a:r>
            <a:r>
              <a:rPr lang="en-US" dirty="0">
                <a:sym typeface="Symbol" panose="05050102010706020507" pitchFamily="18" charset="2"/>
              </a:rPr>
              <a:t> /2</a:t>
            </a:r>
            <a:r>
              <a:rPr lang="en-US" dirty="0"/>
              <a:t> = </a:t>
            </a:r>
            <a:r>
              <a:rPr lang="en-US" dirty="0">
                <a:sym typeface="Symbol" panose="05050102010706020507" pitchFamily="18" charset="2"/>
              </a:rPr>
              <a:t></a:t>
            </a:r>
            <a:r>
              <a:rPr lang="en-US" dirty="0"/>
              <a:t>)</a:t>
            </a:r>
          </a:p>
          <a:p>
            <a:r>
              <a:rPr lang="en-US" dirty="0">
                <a:sym typeface="Wingdings" panose="05000000000000000000" pitchFamily="2" charset="2"/>
              </a:rPr>
              <a:t> We </a:t>
            </a:r>
            <a:r>
              <a:rPr lang="en-US" dirty="0">
                <a:solidFill>
                  <a:srgbClr val="CC0000"/>
                </a:solidFill>
                <a:sym typeface="Wingdings" panose="05000000000000000000" pitchFamily="2" charset="2"/>
              </a:rPr>
              <a:t>reject H</a:t>
            </a:r>
            <a:r>
              <a:rPr lang="en-US" baseline="-25000" dirty="0">
                <a:solidFill>
                  <a:srgbClr val="CC0000"/>
                </a:solidFill>
                <a:sym typeface="Wingdings" panose="05000000000000000000" pitchFamily="2" charset="2"/>
              </a:rPr>
              <a:t>0</a:t>
            </a:r>
            <a:endParaRPr lang="en-US" baseline="-25000" dirty="0">
              <a:solidFill>
                <a:srgbClr val="CC0000"/>
              </a:solidFill>
            </a:endParaRPr>
          </a:p>
        </p:txBody>
      </p:sp>
      <p:sp>
        <p:nvSpPr>
          <p:cNvPr id="61" name="TextBox 60">
            <a:extLst>
              <a:ext uri="{FF2B5EF4-FFF2-40B4-BE49-F238E27FC236}">
                <a16:creationId xmlns:a16="http://schemas.microsoft.com/office/drawing/2014/main" id="{1A871E56-D0E1-468A-85AD-210D98CA09B9}"/>
              </a:ext>
            </a:extLst>
          </p:cNvPr>
          <p:cNvSpPr txBox="1"/>
          <p:nvPr/>
        </p:nvSpPr>
        <p:spPr>
          <a:xfrm>
            <a:off x="7187439" y="1881878"/>
            <a:ext cx="4051312" cy="3416320"/>
          </a:xfrm>
          <a:prstGeom prst="rect">
            <a:avLst/>
          </a:prstGeom>
          <a:noFill/>
        </p:spPr>
        <p:txBody>
          <a:bodyPr wrap="square" rtlCol="0">
            <a:spAutoFit/>
          </a:bodyPr>
          <a:lstStyle/>
          <a:p>
            <a:r>
              <a:rPr lang="en-US" sz="2400" dirty="0"/>
              <a:t>We can make </a:t>
            </a:r>
            <a:r>
              <a:rPr lang="en-US" sz="2400" dirty="0">
                <a:solidFill>
                  <a:srgbClr val="CC0000"/>
                </a:solidFill>
              </a:rPr>
              <a:t>errors</a:t>
            </a:r>
            <a:r>
              <a:rPr lang="en-US" sz="2400" dirty="0"/>
              <a:t>!</a:t>
            </a:r>
          </a:p>
          <a:p>
            <a:endParaRPr lang="en-US" sz="2400" dirty="0"/>
          </a:p>
          <a:p>
            <a:r>
              <a:rPr lang="en-US" sz="2400" dirty="0">
                <a:solidFill>
                  <a:srgbClr val="CC0000"/>
                </a:solidFill>
                <a:sym typeface="Symbol" panose="05050102010706020507" pitchFamily="18" charset="2"/>
              </a:rPr>
              <a:t>Type I error: </a:t>
            </a:r>
            <a:r>
              <a:rPr lang="en-US" sz="2400" dirty="0"/>
              <a:t>Reject H</a:t>
            </a:r>
            <a:r>
              <a:rPr lang="en-US" sz="2400" baseline="-25000" dirty="0"/>
              <a:t>0</a:t>
            </a:r>
            <a:r>
              <a:rPr lang="en-US" sz="2400" dirty="0"/>
              <a:t> when H</a:t>
            </a:r>
            <a:r>
              <a:rPr lang="en-US" sz="2400" baseline="-25000" dirty="0"/>
              <a:t>0</a:t>
            </a:r>
            <a:r>
              <a:rPr lang="en-US" sz="2400" dirty="0"/>
              <a:t> is actually true</a:t>
            </a:r>
          </a:p>
          <a:p>
            <a:pPr marL="285750" indent="-285750">
              <a:buFont typeface="Wingdings" panose="05000000000000000000" pitchFamily="2" charset="2"/>
              <a:buChar char="è"/>
            </a:pPr>
            <a:r>
              <a:rPr lang="en-US" sz="2400" dirty="0">
                <a:sym typeface="Symbol" panose="05050102010706020507" pitchFamily="18" charset="2"/>
              </a:rPr>
              <a:t>  = 0.05 is probability of type I error</a:t>
            </a:r>
          </a:p>
          <a:p>
            <a:r>
              <a:rPr lang="en-US" sz="2400" dirty="0">
                <a:sym typeface="Symbol" panose="05050102010706020507" pitchFamily="18" charset="2"/>
              </a:rPr>
              <a:t>: </a:t>
            </a:r>
            <a:r>
              <a:rPr lang="en-US" sz="2400" dirty="0">
                <a:solidFill>
                  <a:srgbClr val="CC0000"/>
                </a:solidFill>
              </a:rPr>
              <a:t>significance level</a:t>
            </a:r>
            <a:r>
              <a:rPr lang="en-US" sz="2400" dirty="0"/>
              <a:t>, or the </a:t>
            </a:r>
            <a:r>
              <a:rPr lang="en-US" sz="2400" dirty="0">
                <a:sym typeface="Symbol" panose="05050102010706020507" pitchFamily="18" charset="2"/>
              </a:rPr>
              <a:t></a:t>
            </a:r>
            <a:r>
              <a:rPr lang="en-US" sz="2400" dirty="0"/>
              <a:t>-error, or the size of the test (usual </a:t>
            </a:r>
            <a:r>
              <a:rPr lang="en-US" sz="2400" dirty="0">
                <a:sym typeface="Symbol" panose="05050102010706020507" pitchFamily="18" charset="2"/>
              </a:rPr>
              <a:t> is in [0.01, 0.1])</a:t>
            </a:r>
            <a:r>
              <a:rPr lang="en-US" sz="2400" dirty="0"/>
              <a:t> </a:t>
            </a:r>
          </a:p>
        </p:txBody>
      </p:sp>
      <p:sp>
        <p:nvSpPr>
          <p:cNvPr id="63" name="TextBox 62">
            <a:extLst>
              <a:ext uri="{FF2B5EF4-FFF2-40B4-BE49-F238E27FC236}">
                <a16:creationId xmlns:a16="http://schemas.microsoft.com/office/drawing/2014/main" id="{347E662E-5ACA-491C-A16B-049A9018923C}"/>
              </a:ext>
            </a:extLst>
          </p:cNvPr>
          <p:cNvSpPr txBox="1"/>
          <p:nvPr/>
        </p:nvSpPr>
        <p:spPr>
          <a:xfrm>
            <a:off x="2235332" y="1762287"/>
            <a:ext cx="1444626" cy="461665"/>
          </a:xfrm>
          <a:prstGeom prst="rect">
            <a:avLst/>
          </a:prstGeom>
          <a:noFill/>
        </p:spPr>
        <p:txBody>
          <a:bodyPr wrap="none" rtlCol="0">
            <a:spAutoFit/>
          </a:bodyPr>
          <a:lstStyle/>
          <a:p>
            <a:r>
              <a:rPr lang="en-US" sz="2400" dirty="0">
                <a:solidFill>
                  <a:srgbClr val="C00000"/>
                </a:solidFill>
              </a:rPr>
              <a:t>H</a:t>
            </a:r>
            <a:r>
              <a:rPr lang="en-US" sz="2400" baseline="-25000" dirty="0">
                <a:solidFill>
                  <a:srgbClr val="C00000"/>
                </a:solidFill>
              </a:rPr>
              <a:t>0</a:t>
            </a:r>
            <a:r>
              <a:rPr lang="en-US" sz="2400" dirty="0">
                <a:solidFill>
                  <a:srgbClr val="C00000"/>
                </a:solidFill>
              </a:rPr>
              <a:t> is true</a:t>
            </a:r>
          </a:p>
        </p:txBody>
      </p:sp>
      <p:sp>
        <p:nvSpPr>
          <p:cNvPr id="64" name="TextBox 63">
            <a:extLst>
              <a:ext uri="{FF2B5EF4-FFF2-40B4-BE49-F238E27FC236}">
                <a16:creationId xmlns:a16="http://schemas.microsoft.com/office/drawing/2014/main" id="{42ABA319-8A2C-45D1-89D1-9DBFF8608A28}"/>
              </a:ext>
            </a:extLst>
          </p:cNvPr>
          <p:cNvSpPr txBox="1"/>
          <p:nvPr/>
        </p:nvSpPr>
        <p:spPr>
          <a:xfrm>
            <a:off x="2080902" y="5624471"/>
            <a:ext cx="8428782" cy="461665"/>
          </a:xfrm>
          <a:prstGeom prst="rect">
            <a:avLst/>
          </a:prstGeom>
          <a:noFill/>
        </p:spPr>
        <p:txBody>
          <a:bodyPr wrap="none" rtlCol="0">
            <a:spAutoFit/>
          </a:bodyPr>
          <a:lstStyle/>
          <a:p>
            <a:r>
              <a:rPr lang="en-US" sz="2400" dirty="0">
                <a:solidFill>
                  <a:srgbClr val="C00000"/>
                </a:solidFill>
                <a:sym typeface="Symbol" panose="05050102010706020507" pitchFamily="18" charset="2"/>
              </a:rPr>
              <a:t>Note. Type II error: </a:t>
            </a:r>
            <a:r>
              <a:rPr lang="en-US" sz="2400" dirty="0">
                <a:sym typeface="Symbol" panose="05050102010706020507" pitchFamily="18" charset="2"/>
              </a:rPr>
              <a:t>Fail to r</a:t>
            </a:r>
            <a:r>
              <a:rPr lang="en-US" sz="2400" dirty="0"/>
              <a:t>eject H</a:t>
            </a:r>
            <a:r>
              <a:rPr lang="en-US" sz="2400" baseline="-25000" dirty="0"/>
              <a:t>0</a:t>
            </a:r>
            <a:r>
              <a:rPr lang="en-US" sz="2400" dirty="0"/>
              <a:t> when H</a:t>
            </a:r>
            <a:r>
              <a:rPr lang="en-US" sz="2400" baseline="-25000" dirty="0"/>
              <a:t>0</a:t>
            </a:r>
            <a:r>
              <a:rPr lang="en-US" sz="2400" dirty="0"/>
              <a:t> is actually false.</a:t>
            </a:r>
          </a:p>
        </p:txBody>
      </p:sp>
      <p:sp>
        <p:nvSpPr>
          <p:cNvPr id="3" name="Date Placeholder 2"/>
          <p:cNvSpPr>
            <a:spLocks noGrp="1"/>
          </p:cNvSpPr>
          <p:nvPr>
            <p:ph type="dt" sz="half" idx="10"/>
          </p:nvPr>
        </p:nvSpPr>
        <p:spPr/>
        <p:txBody>
          <a:bodyPr/>
          <a:lstStyle/>
          <a:p>
            <a:fld id="{8B2409E3-A5D1-4179-AEDC-942023B8CC7A}" type="datetime1">
              <a:rPr lang="en-US" smtClean="0"/>
              <a:t>01/03/2022</a:t>
            </a:fld>
            <a:endParaRPr lang="en-US"/>
          </a:p>
        </p:txBody>
      </p:sp>
      <p:sp>
        <p:nvSpPr>
          <p:cNvPr id="4" name="Footer Placeholder 3"/>
          <p:cNvSpPr>
            <a:spLocks noGrp="1"/>
          </p:cNvSpPr>
          <p:nvPr>
            <p:ph type="ftr" sz="quarter" idx="11"/>
          </p:nvPr>
        </p:nvSpPr>
        <p:spPr/>
        <p:txBody>
          <a:bodyPr/>
          <a:lstStyle/>
          <a:p>
            <a:r>
              <a:rPr lang="en-US"/>
              <a:t>Chapter 9 - Hypothesis Testing</a:t>
            </a:r>
          </a:p>
        </p:txBody>
      </p:sp>
      <p:sp>
        <p:nvSpPr>
          <p:cNvPr id="5" name="Slide Number Placeholder 4"/>
          <p:cNvSpPr>
            <a:spLocks noGrp="1"/>
          </p:cNvSpPr>
          <p:nvPr>
            <p:ph type="sldNum" sz="quarter" idx="12"/>
          </p:nvPr>
        </p:nvSpPr>
        <p:spPr/>
        <p:txBody>
          <a:bodyPr/>
          <a:lstStyle/>
          <a:p>
            <a:fld id="{05CAF447-3069-4EB9-BD71-9A8D90286074}" type="slidenum">
              <a:rPr lang="en-US" smtClean="0"/>
              <a:t>6</a:t>
            </a:fld>
            <a:endParaRPr lang="en-US"/>
          </a:p>
        </p:txBody>
      </p:sp>
    </p:spTree>
    <p:extLst>
      <p:ext uri="{BB962C8B-B14F-4D97-AF65-F5344CB8AC3E}">
        <p14:creationId xmlns:p14="http://schemas.microsoft.com/office/powerpoint/2010/main" val="1573019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79A5-04DA-4CF5-AD09-1DCCF8BFB972}"/>
              </a:ext>
            </a:extLst>
          </p:cNvPr>
          <p:cNvSpPr>
            <a:spLocks noGrp="1"/>
          </p:cNvSpPr>
          <p:nvPr>
            <p:ph type="title"/>
          </p:nvPr>
        </p:nvSpPr>
        <p:spPr/>
        <p:txBody>
          <a:bodyPr/>
          <a:lstStyle/>
          <a:p>
            <a:r>
              <a:rPr lang="en-US" altLang="en-US" sz="4400" b="1" dirty="0"/>
              <a:t>One-Sided and Two-Sided Tests</a:t>
            </a:r>
            <a:endParaRPr lang="en-US" dirty="0"/>
          </a:p>
        </p:txBody>
      </p:sp>
      <p:graphicFrame>
        <p:nvGraphicFramePr>
          <p:cNvPr id="16" name="Table 16">
            <a:extLst>
              <a:ext uri="{FF2B5EF4-FFF2-40B4-BE49-F238E27FC236}">
                <a16:creationId xmlns:a16="http://schemas.microsoft.com/office/drawing/2014/main" id="{5D2EB629-32DA-487E-8144-2C7A1A3FDE99}"/>
              </a:ext>
            </a:extLst>
          </p:cNvPr>
          <p:cNvGraphicFramePr>
            <a:graphicFrameLocks noGrp="1"/>
          </p:cNvGraphicFramePr>
          <p:nvPr>
            <p:extLst>
              <p:ext uri="{D42A27DB-BD31-4B8C-83A1-F6EECF244321}">
                <p14:modId xmlns:p14="http://schemas.microsoft.com/office/powerpoint/2010/main" val="3795093119"/>
              </p:ext>
            </p:extLst>
          </p:nvPr>
        </p:nvGraphicFramePr>
        <p:xfrm>
          <a:off x="2120134" y="1555605"/>
          <a:ext cx="8127999" cy="3434080"/>
        </p:xfrm>
        <a:graphic>
          <a:graphicData uri="http://schemas.openxmlformats.org/drawingml/2006/table">
            <a:tbl>
              <a:tblPr firstRow="1" bandRow="1">
                <a:tableStyleId>{5940675A-B579-460E-94D1-54222C63F5DA}</a:tableStyleId>
              </a:tblPr>
              <a:tblGrid>
                <a:gridCol w="2977646">
                  <a:extLst>
                    <a:ext uri="{9D8B030D-6E8A-4147-A177-3AD203B41FA5}">
                      <a16:colId xmlns:a16="http://schemas.microsoft.com/office/drawing/2014/main" val="2206433418"/>
                    </a:ext>
                  </a:extLst>
                </a:gridCol>
                <a:gridCol w="2441020">
                  <a:extLst>
                    <a:ext uri="{9D8B030D-6E8A-4147-A177-3AD203B41FA5}">
                      <a16:colId xmlns:a16="http://schemas.microsoft.com/office/drawing/2014/main" val="2425765074"/>
                    </a:ext>
                  </a:extLst>
                </a:gridCol>
                <a:gridCol w="2709333">
                  <a:extLst>
                    <a:ext uri="{9D8B030D-6E8A-4147-A177-3AD203B41FA5}">
                      <a16:colId xmlns:a16="http://schemas.microsoft.com/office/drawing/2014/main" val="357630406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solidFill>
                            <a:schemeClr val="tx1"/>
                          </a:solidFill>
                        </a:rPr>
                        <a:t>Two-tailed </a:t>
                      </a:r>
                      <a:r>
                        <a:rPr lang="en-US" altLang="en-US" sz="3200" b="1" dirty="0">
                          <a:solidFill>
                            <a:schemeClr val="tx1"/>
                          </a:solidFill>
                        </a:rPr>
                        <a:t>Hypotheses</a:t>
                      </a:r>
                      <a:endParaRPr lang="en-US" sz="3200" dirty="0">
                        <a:solidFill>
                          <a:schemeClr val="tx1"/>
                        </a:solidFill>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solidFill>
                            <a:schemeClr val="tx1"/>
                          </a:solidFill>
                        </a:rPr>
                        <a:t>One-tailed </a:t>
                      </a:r>
                      <a:r>
                        <a:rPr lang="en-US" altLang="en-US" sz="3200" b="1" dirty="0">
                          <a:solidFill>
                            <a:schemeClr val="tx1"/>
                          </a:solidFill>
                        </a:rPr>
                        <a:t>Hypotheses</a:t>
                      </a:r>
                      <a:endParaRPr lang="en-US" sz="3200" dirty="0">
                        <a:solidFill>
                          <a:schemeClr val="tx1"/>
                        </a:solidFill>
                      </a:endParaRPr>
                    </a:p>
                  </a:txBody>
                  <a:tcPr/>
                </a:tc>
                <a:tc hMerge="1">
                  <a:txBody>
                    <a:bodyPr/>
                    <a:lstStyle/>
                    <a:p>
                      <a:endParaRPr lang="en-US" dirty="0"/>
                    </a:p>
                  </a:txBody>
                  <a:tcPr/>
                </a:tc>
                <a:extLst>
                  <a:ext uri="{0D108BD9-81ED-4DB2-BD59-A6C34878D82A}">
                    <a16:rowId xmlns:a16="http://schemas.microsoft.com/office/drawing/2014/main" val="2373539089"/>
                  </a:ext>
                </a:extLst>
              </a:tr>
              <a:tr h="370840">
                <a:tc>
                  <a:txBody>
                    <a:bodyPr/>
                    <a:lstStyle/>
                    <a:p>
                      <a:pPr algn="ctr"/>
                      <a:r>
                        <a:rPr lang="en-US" sz="2600" dirty="0">
                          <a:solidFill>
                            <a:schemeClr val="tx1"/>
                          </a:solidFill>
                        </a:rPr>
                        <a:t>H</a:t>
                      </a:r>
                      <a:r>
                        <a:rPr lang="en-US" sz="2600" baseline="-25000" dirty="0">
                          <a:solidFill>
                            <a:schemeClr val="tx1"/>
                          </a:solidFill>
                        </a:rPr>
                        <a:t>0</a:t>
                      </a:r>
                      <a:r>
                        <a:rPr lang="en-US" sz="2600" dirty="0">
                          <a:solidFill>
                            <a:schemeClr val="tx1"/>
                          </a:solidFill>
                        </a:rPr>
                        <a:t>: </a:t>
                      </a:r>
                      <a:r>
                        <a:rPr lang="en-US" sz="2600" dirty="0">
                          <a:solidFill>
                            <a:schemeClr val="tx1"/>
                          </a:solidFill>
                          <a:sym typeface="Symbol" panose="05050102010706020507" pitchFamily="18" charset="2"/>
                        </a:rPr>
                        <a:t> = </a:t>
                      </a:r>
                      <a:r>
                        <a:rPr lang="en-US" sz="2600" baseline="-25000" dirty="0">
                          <a:solidFill>
                            <a:schemeClr val="tx1"/>
                          </a:solidFill>
                          <a:sym typeface="Symbol" panose="05050102010706020507" pitchFamily="18" charset="2"/>
                        </a:rPr>
                        <a:t>0</a:t>
                      </a:r>
                    </a:p>
                    <a:p>
                      <a:pPr algn="ctr"/>
                      <a:r>
                        <a:rPr lang="en-US" sz="2600" dirty="0">
                          <a:solidFill>
                            <a:schemeClr val="tx1"/>
                          </a:solidFill>
                          <a:sym typeface="Symbol" panose="05050102010706020507" pitchFamily="18" charset="2"/>
                        </a:rPr>
                        <a:t>H</a:t>
                      </a:r>
                      <a:r>
                        <a:rPr lang="en-US" sz="2600" baseline="-25000" dirty="0">
                          <a:solidFill>
                            <a:schemeClr val="tx1"/>
                          </a:solidFill>
                          <a:sym typeface="Symbol" panose="05050102010706020507" pitchFamily="18" charset="2"/>
                        </a:rPr>
                        <a:t>1</a:t>
                      </a:r>
                      <a:r>
                        <a:rPr lang="en-US" sz="2600" dirty="0">
                          <a:solidFill>
                            <a:schemeClr val="tx1"/>
                          </a:solidFill>
                          <a:sym typeface="Symbol" panose="05050102010706020507" pitchFamily="18" charset="2"/>
                        </a:rPr>
                        <a:t>:  </a:t>
                      </a:r>
                      <a:r>
                        <a:rPr lang="en-US" sz="2600" dirty="0">
                          <a:solidFill>
                            <a:schemeClr val="tx1"/>
                          </a:solidFill>
                        </a:rPr>
                        <a:t> </a:t>
                      </a:r>
                      <a:r>
                        <a:rPr lang="en-US" sz="2600" dirty="0">
                          <a:solidFill>
                            <a:schemeClr val="tx1"/>
                          </a:solidFill>
                          <a:sym typeface="Symbol" panose="05050102010706020507" pitchFamily="18" charset="2"/>
                        </a:rPr>
                        <a:t></a:t>
                      </a:r>
                      <a:r>
                        <a:rPr lang="en-US" sz="2600" baseline="-25000" dirty="0">
                          <a:solidFill>
                            <a:schemeClr val="tx1"/>
                          </a:solidFill>
                          <a:sym typeface="Symbol" panose="05050102010706020507" pitchFamily="18" charset="2"/>
                        </a:rPr>
                        <a:t>0</a:t>
                      </a:r>
                      <a:endParaRPr lang="en-US" sz="2600" dirty="0">
                        <a:solidFill>
                          <a:schemeClr val="tx1"/>
                        </a:solidFill>
                      </a:endParaRPr>
                    </a:p>
                  </a:txBody>
                  <a:tcPr/>
                </a:tc>
                <a:tc>
                  <a:txBody>
                    <a:bodyPr/>
                    <a:lstStyle/>
                    <a:p>
                      <a:pPr algn="ctr"/>
                      <a:r>
                        <a:rPr lang="en-US" sz="2600" dirty="0">
                          <a:solidFill>
                            <a:schemeClr val="tx1"/>
                          </a:solidFill>
                        </a:rPr>
                        <a:t>H</a:t>
                      </a:r>
                      <a:r>
                        <a:rPr lang="en-US" sz="2600" baseline="-25000" dirty="0">
                          <a:solidFill>
                            <a:schemeClr val="tx1"/>
                          </a:solidFill>
                        </a:rPr>
                        <a:t>0</a:t>
                      </a:r>
                      <a:r>
                        <a:rPr lang="en-US" sz="2600" dirty="0">
                          <a:solidFill>
                            <a:schemeClr val="tx1"/>
                          </a:solidFill>
                        </a:rPr>
                        <a:t>: </a:t>
                      </a:r>
                      <a:r>
                        <a:rPr lang="en-US" sz="2600" dirty="0">
                          <a:solidFill>
                            <a:schemeClr val="tx1"/>
                          </a:solidFill>
                          <a:sym typeface="Symbol" panose="05050102010706020507" pitchFamily="18" charset="2"/>
                        </a:rPr>
                        <a:t> = </a:t>
                      </a:r>
                      <a:r>
                        <a:rPr lang="en-US" sz="2600" baseline="-25000" dirty="0">
                          <a:solidFill>
                            <a:schemeClr val="tx1"/>
                          </a:solidFill>
                          <a:sym typeface="Symbol" panose="05050102010706020507" pitchFamily="18" charset="2"/>
                        </a:rPr>
                        <a:t>0</a:t>
                      </a:r>
                      <a:endParaRPr lang="en-US" sz="2600" dirty="0">
                        <a:solidFill>
                          <a:schemeClr val="tx1"/>
                        </a:solidFill>
                        <a:sym typeface="Symbol" panose="05050102010706020507" pitchFamily="18" charset="2"/>
                      </a:endParaRPr>
                    </a:p>
                    <a:p>
                      <a:pPr algn="ctr"/>
                      <a:r>
                        <a:rPr lang="en-US" sz="2600" dirty="0">
                          <a:solidFill>
                            <a:schemeClr val="tx1"/>
                          </a:solidFill>
                          <a:sym typeface="Symbol" panose="05050102010706020507" pitchFamily="18" charset="2"/>
                        </a:rPr>
                        <a:t>H</a:t>
                      </a:r>
                      <a:r>
                        <a:rPr lang="en-US" sz="2600" baseline="-25000" dirty="0">
                          <a:solidFill>
                            <a:schemeClr val="tx1"/>
                          </a:solidFill>
                          <a:sym typeface="Symbol" panose="05050102010706020507" pitchFamily="18" charset="2"/>
                        </a:rPr>
                        <a:t>1</a:t>
                      </a:r>
                      <a:r>
                        <a:rPr lang="en-US" sz="2600" dirty="0">
                          <a:solidFill>
                            <a:schemeClr val="tx1"/>
                          </a:solidFill>
                          <a:sym typeface="Symbol" panose="05050102010706020507" pitchFamily="18" charset="2"/>
                        </a:rPr>
                        <a:t>:  &gt;</a:t>
                      </a:r>
                      <a:r>
                        <a:rPr lang="en-US" sz="2600" dirty="0">
                          <a:solidFill>
                            <a:schemeClr val="tx1"/>
                          </a:solidFill>
                        </a:rPr>
                        <a:t> </a:t>
                      </a:r>
                      <a:r>
                        <a:rPr lang="en-US" sz="2600" dirty="0">
                          <a:solidFill>
                            <a:schemeClr val="tx1"/>
                          </a:solidFill>
                          <a:sym typeface="Symbol" panose="05050102010706020507" pitchFamily="18" charset="2"/>
                        </a:rPr>
                        <a:t></a:t>
                      </a:r>
                      <a:r>
                        <a:rPr lang="en-US" sz="2600" baseline="-25000" dirty="0">
                          <a:solidFill>
                            <a:schemeClr val="tx1"/>
                          </a:solidFill>
                          <a:sym typeface="Symbol" panose="05050102010706020507" pitchFamily="18" charset="2"/>
                        </a:rPr>
                        <a:t>0</a:t>
                      </a:r>
                      <a:endParaRPr lang="en-US" sz="2600" dirty="0">
                        <a:solidFill>
                          <a:schemeClr val="tx1"/>
                        </a:solidFill>
                      </a:endParaRPr>
                    </a:p>
                  </a:txBody>
                  <a:tcPr/>
                </a:tc>
                <a:tc>
                  <a:txBody>
                    <a:bodyPr/>
                    <a:lstStyle/>
                    <a:p>
                      <a:pPr algn="ctr"/>
                      <a:r>
                        <a:rPr lang="en-US" sz="2600" dirty="0">
                          <a:solidFill>
                            <a:schemeClr val="tx1"/>
                          </a:solidFill>
                        </a:rPr>
                        <a:t>H</a:t>
                      </a:r>
                      <a:r>
                        <a:rPr lang="en-US" sz="2600" baseline="-25000" dirty="0">
                          <a:solidFill>
                            <a:schemeClr val="tx1"/>
                          </a:solidFill>
                        </a:rPr>
                        <a:t>0</a:t>
                      </a:r>
                      <a:r>
                        <a:rPr lang="en-US" sz="2600" dirty="0">
                          <a:solidFill>
                            <a:schemeClr val="tx1"/>
                          </a:solidFill>
                        </a:rPr>
                        <a:t>: </a:t>
                      </a:r>
                      <a:r>
                        <a:rPr lang="en-US" sz="2600" dirty="0">
                          <a:solidFill>
                            <a:schemeClr val="tx1"/>
                          </a:solidFill>
                          <a:sym typeface="Symbol" panose="05050102010706020507" pitchFamily="18" charset="2"/>
                        </a:rPr>
                        <a:t> = </a:t>
                      </a:r>
                      <a:r>
                        <a:rPr lang="en-US" sz="2600" baseline="-25000" dirty="0">
                          <a:solidFill>
                            <a:schemeClr val="tx1"/>
                          </a:solidFill>
                          <a:sym typeface="Symbol" panose="05050102010706020507" pitchFamily="18" charset="2"/>
                        </a:rPr>
                        <a:t>0</a:t>
                      </a:r>
                      <a:endParaRPr lang="en-US" sz="2600" dirty="0">
                        <a:solidFill>
                          <a:schemeClr val="tx1"/>
                        </a:solidFill>
                        <a:sym typeface="Symbol" panose="05050102010706020507" pitchFamily="18" charset="2"/>
                      </a:endParaRPr>
                    </a:p>
                    <a:p>
                      <a:pPr algn="ctr"/>
                      <a:r>
                        <a:rPr lang="en-US" sz="2600" dirty="0">
                          <a:solidFill>
                            <a:schemeClr val="tx1"/>
                          </a:solidFill>
                          <a:sym typeface="Symbol" panose="05050102010706020507" pitchFamily="18" charset="2"/>
                        </a:rPr>
                        <a:t>H</a:t>
                      </a:r>
                      <a:r>
                        <a:rPr lang="en-US" sz="2600" baseline="-25000" dirty="0">
                          <a:solidFill>
                            <a:schemeClr val="tx1"/>
                          </a:solidFill>
                          <a:sym typeface="Symbol" panose="05050102010706020507" pitchFamily="18" charset="2"/>
                        </a:rPr>
                        <a:t>1</a:t>
                      </a:r>
                      <a:r>
                        <a:rPr lang="en-US" sz="2600" dirty="0">
                          <a:solidFill>
                            <a:schemeClr val="tx1"/>
                          </a:solidFill>
                          <a:sym typeface="Symbol" panose="05050102010706020507" pitchFamily="18" charset="2"/>
                        </a:rPr>
                        <a:t>:  &lt;</a:t>
                      </a:r>
                      <a:r>
                        <a:rPr lang="en-US" sz="2600" dirty="0">
                          <a:solidFill>
                            <a:schemeClr val="tx1"/>
                          </a:solidFill>
                        </a:rPr>
                        <a:t> </a:t>
                      </a:r>
                      <a:r>
                        <a:rPr lang="en-US" sz="2600" dirty="0">
                          <a:solidFill>
                            <a:schemeClr val="tx1"/>
                          </a:solidFill>
                          <a:sym typeface="Symbol" panose="05050102010706020507" pitchFamily="18" charset="2"/>
                        </a:rPr>
                        <a:t></a:t>
                      </a:r>
                      <a:r>
                        <a:rPr lang="en-US" sz="2600" baseline="-25000" dirty="0">
                          <a:solidFill>
                            <a:schemeClr val="tx1"/>
                          </a:solidFill>
                          <a:sym typeface="Symbol" panose="05050102010706020507" pitchFamily="18" charset="2"/>
                        </a:rPr>
                        <a:t>0</a:t>
                      </a:r>
                      <a:endParaRPr lang="en-US" sz="2600" dirty="0">
                        <a:solidFill>
                          <a:schemeClr val="tx1"/>
                        </a:solidFill>
                      </a:endParaRPr>
                    </a:p>
                  </a:txBody>
                  <a:tcPr/>
                </a:tc>
                <a:extLst>
                  <a:ext uri="{0D108BD9-81ED-4DB2-BD59-A6C34878D82A}">
                    <a16:rowId xmlns:a16="http://schemas.microsoft.com/office/drawing/2014/main" val="33444763"/>
                  </a:ext>
                </a:extLst>
              </a:tr>
              <a:tr h="1483360">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2350491494"/>
                  </a:ext>
                </a:extLst>
              </a:tr>
            </a:tbl>
          </a:graphicData>
        </a:graphic>
      </p:graphicFrame>
      <p:pic>
        <p:nvPicPr>
          <p:cNvPr id="4" name="Picture 3">
            <a:extLst>
              <a:ext uri="{FF2B5EF4-FFF2-40B4-BE49-F238E27FC236}">
                <a16:creationId xmlns:a16="http://schemas.microsoft.com/office/drawing/2014/main" id="{CD40DA53-668F-4CB2-8F71-B8DC2E2BF8D9}"/>
              </a:ext>
            </a:extLst>
          </p:cNvPr>
          <p:cNvPicPr>
            <a:picLocks noChangeAspect="1"/>
          </p:cNvPicPr>
          <p:nvPr/>
        </p:nvPicPr>
        <p:blipFill>
          <a:blip r:embed="rId2"/>
          <a:stretch>
            <a:fillRect/>
          </a:stretch>
        </p:blipFill>
        <p:spPr>
          <a:xfrm>
            <a:off x="2223004" y="3546836"/>
            <a:ext cx="2749047" cy="1385699"/>
          </a:xfrm>
          <a:prstGeom prst="rect">
            <a:avLst/>
          </a:prstGeom>
        </p:spPr>
      </p:pic>
      <p:pic>
        <p:nvPicPr>
          <p:cNvPr id="11" name="Picture 10">
            <a:extLst>
              <a:ext uri="{FF2B5EF4-FFF2-40B4-BE49-F238E27FC236}">
                <a16:creationId xmlns:a16="http://schemas.microsoft.com/office/drawing/2014/main" id="{00AB2684-3F42-4F95-B15B-6CAE27B713F5}"/>
              </a:ext>
            </a:extLst>
          </p:cNvPr>
          <p:cNvPicPr>
            <a:picLocks noChangeAspect="1"/>
          </p:cNvPicPr>
          <p:nvPr/>
        </p:nvPicPr>
        <p:blipFill>
          <a:blip r:embed="rId3"/>
          <a:stretch>
            <a:fillRect/>
          </a:stretch>
        </p:blipFill>
        <p:spPr>
          <a:xfrm>
            <a:off x="5138869" y="3622568"/>
            <a:ext cx="2323071" cy="1287107"/>
          </a:xfrm>
          <a:prstGeom prst="rect">
            <a:avLst/>
          </a:prstGeom>
        </p:spPr>
      </p:pic>
      <p:pic>
        <p:nvPicPr>
          <p:cNvPr id="15" name="Picture 14">
            <a:extLst>
              <a:ext uri="{FF2B5EF4-FFF2-40B4-BE49-F238E27FC236}">
                <a16:creationId xmlns:a16="http://schemas.microsoft.com/office/drawing/2014/main" id="{0FE4CE95-4BE5-4A65-9F29-F82F2B887FE9}"/>
              </a:ext>
            </a:extLst>
          </p:cNvPr>
          <p:cNvPicPr>
            <a:picLocks noChangeAspect="1"/>
          </p:cNvPicPr>
          <p:nvPr/>
        </p:nvPicPr>
        <p:blipFill>
          <a:blip r:embed="rId4"/>
          <a:stretch>
            <a:fillRect/>
          </a:stretch>
        </p:blipFill>
        <p:spPr>
          <a:xfrm>
            <a:off x="7651618" y="3568954"/>
            <a:ext cx="2492691" cy="1387517"/>
          </a:xfrm>
          <a:prstGeom prst="rect">
            <a:avLst/>
          </a:prstGeom>
        </p:spPr>
      </p:pic>
      <p:sp>
        <p:nvSpPr>
          <p:cNvPr id="17" name="TextBox 16">
            <a:extLst>
              <a:ext uri="{FF2B5EF4-FFF2-40B4-BE49-F238E27FC236}">
                <a16:creationId xmlns:a16="http://schemas.microsoft.com/office/drawing/2014/main" id="{AA529E5C-427E-4C71-B084-A771816EB1FB}"/>
              </a:ext>
            </a:extLst>
          </p:cNvPr>
          <p:cNvSpPr txBox="1"/>
          <p:nvPr/>
        </p:nvSpPr>
        <p:spPr>
          <a:xfrm>
            <a:off x="938463" y="5182079"/>
            <a:ext cx="10415337" cy="1015663"/>
          </a:xfrm>
          <a:prstGeom prst="rect">
            <a:avLst/>
          </a:prstGeom>
          <a:noFill/>
        </p:spPr>
        <p:txBody>
          <a:bodyPr wrap="square" rtlCol="0">
            <a:spAutoFit/>
          </a:bodyPr>
          <a:lstStyle/>
          <a:p>
            <a:pPr algn="just"/>
            <a:r>
              <a:rPr lang="en-US" sz="2000" dirty="0">
                <a:solidFill>
                  <a:srgbClr val="CC0000"/>
                </a:solidFill>
              </a:rPr>
              <a:t>Example (one-tailed hypotheses).</a:t>
            </a:r>
            <a:r>
              <a:rPr lang="en-US" sz="2000" dirty="0"/>
              <a:t> To verify that the average connection speed is 54 Mbps, we test the null hypothesis </a:t>
            </a:r>
            <a:r>
              <a:rPr lang="en-US" sz="2000" dirty="0">
                <a:solidFill>
                  <a:srgbClr val="CC0000"/>
                </a:solidFill>
              </a:rPr>
              <a:t>H</a:t>
            </a:r>
            <a:r>
              <a:rPr lang="en-US" sz="2000" baseline="-25000" dirty="0">
                <a:solidFill>
                  <a:srgbClr val="CC0000"/>
                </a:solidFill>
              </a:rPr>
              <a:t>0</a:t>
            </a:r>
            <a:r>
              <a:rPr lang="en-US" sz="2000" dirty="0">
                <a:solidFill>
                  <a:srgbClr val="CC0000"/>
                </a:solidFill>
              </a:rPr>
              <a:t> : µ = 54 </a:t>
            </a:r>
            <a:r>
              <a:rPr lang="en-US" sz="2000" dirty="0"/>
              <a:t>against the alternative hypothesis </a:t>
            </a:r>
            <a:r>
              <a:rPr lang="en-US" sz="2000" dirty="0">
                <a:solidFill>
                  <a:srgbClr val="CC0000"/>
                </a:solidFill>
              </a:rPr>
              <a:t>H</a:t>
            </a:r>
            <a:r>
              <a:rPr lang="en-US" sz="2000" baseline="-25000" dirty="0">
                <a:solidFill>
                  <a:srgbClr val="CC0000"/>
                </a:solidFill>
              </a:rPr>
              <a:t>1</a:t>
            </a:r>
            <a:r>
              <a:rPr lang="en-US" sz="2000" dirty="0">
                <a:solidFill>
                  <a:srgbClr val="CC0000"/>
                </a:solidFill>
              </a:rPr>
              <a:t> : µ </a:t>
            </a:r>
            <a:r>
              <a:rPr lang="en-US" sz="2000" dirty="0">
                <a:solidFill>
                  <a:srgbClr val="CC0000"/>
                </a:solidFill>
                <a:sym typeface="Symbol" panose="05050102010706020507" pitchFamily="18" charset="2"/>
              </a:rPr>
              <a:t>&lt;</a:t>
            </a:r>
            <a:r>
              <a:rPr lang="en-US" sz="2000" dirty="0">
                <a:solidFill>
                  <a:srgbClr val="CC0000"/>
                </a:solidFill>
              </a:rPr>
              <a:t> 54</a:t>
            </a:r>
            <a:r>
              <a:rPr lang="en-US" sz="2000" dirty="0"/>
              <a:t>, because we worry about a low connection speed.</a:t>
            </a:r>
          </a:p>
        </p:txBody>
      </p:sp>
      <p:sp>
        <p:nvSpPr>
          <p:cNvPr id="3" name="Date Placeholder 2"/>
          <p:cNvSpPr>
            <a:spLocks noGrp="1"/>
          </p:cNvSpPr>
          <p:nvPr>
            <p:ph type="dt" sz="half" idx="10"/>
          </p:nvPr>
        </p:nvSpPr>
        <p:spPr/>
        <p:txBody>
          <a:bodyPr/>
          <a:lstStyle/>
          <a:p>
            <a:fld id="{304215C0-A110-466A-B44B-17F5EF16617D}" type="datetime1">
              <a:rPr lang="en-US" smtClean="0"/>
              <a:t>01/03/2022</a:t>
            </a:fld>
            <a:endParaRPr lang="en-US"/>
          </a:p>
        </p:txBody>
      </p:sp>
      <p:sp>
        <p:nvSpPr>
          <p:cNvPr id="5" name="Footer Placeholder 4"/>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7</a:t>
            </a:fld>
            <a:endParaRPr lang="en-US"/>
          </a:p>
        </p:txBody>
      </p:sp>
    </p:spTree>
    <p:extLst>
      <p:ext uri="{BB962C8B-B14F-4D97-AF65-F5344CB8AC3E}">
        <p14:creationId xmlns:p14="http://schemas.microsoft.com/office/powerpoint/2010/main" val="3322253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044D-A533-4C45-BC80-90C768930847}"/>
              </a:ext>
            </a:extLst>
          </p:cNvPr>
          <p:cNvSpPr>
            <a:spLocks noGrp="1"/>
          </p:cNvSpPr>
          <p:nvPr>
            <p:ph type="title"/>
          </p:nvPr>
        </p:nvSpPr>
        <p:spPr>
          <a:xfrm>
            <a:off x="838200" y="0"/>
            <a:ext cx="10515600" cy="1325563"/>
          </a:xfrm>
        </p:spPr>
        <p:txBody>
          <a:bodyPr/>
          <a:lstStyle/>
          <a:p>
            <a:r>
              <a:rPr lang="en-US" altLang="en-US" sz="4400" b="0" dirty="0"/>
              <a:t>Hypothesis Tests process</a:t>
            </a:r>
            <a:endParaRPr lang="en-US" b="0" dirty="0"/>
          </a:p>
        </p:txBody>
      </p:sp>
      <p:graphicFrame>
        <p:nvGraphicFramePr>
          <p:cNvPr id="9" name="Diagram 8">
            <a:extLst>
              <a:ext uri="{FF2B5EF4-FFF2-40B4-BE49-F238E27FC236}">
                <a16:creationId xmlns:a16="http://schemas.microsoft.com/office/drawing/2014/main" id="{7B013799-7858-4F5C-832C-7D5EF9C30EF9}"/>
              </a:ext>
            </a:extLst>
          </p:cNvPr>
          <p:cNvGraphicFramePr/>
          <p:nvPr>
            <p:extLst>
              <p:ext uri="{D42A27DB-BD31-4B8C-83A1-F6EECF244321}">
                <p14:modId xmlns:p14="http://schemas.microsoft.com/office/powerpoint/2010/main" val="384575195"/>
              </p:ext>
            </p:extLst>
          </p:nvPr>
        </p:nvGraphicFramePr>
        <p:xfrm>
          <a:off x="1380490" y="1072131"/>
          <a:ext cx="979805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38E283B2-3B5D-4ABA-9644-3186A310E8A3}"/>
              </a:ext>
            </a:extLst>
          </p:cNvPr>
          <p:cNvSpPr txBox="1"/>
          <p:nvPr/>
        </p:nvSpPr>
        <p:spPr>
          <a:xfrm>
            <a:off x="5033966" y="5114952"/>
            <a:ext cx="5777544" cy="861774"/>
          </a:xfrm>
          <a:prstGeom prst="rect">
            <a:avLst/>
          </a:prstGeom>
          <a:noFill/>
        </p:spPr>
        <p:txBody>
          <a:bodyPr wrap="none" rtlCol="0">
            <a:spAutoFit/>
          </a:bodyPr>
          <a:lstStyle/>
          <a:p>
            <a:r>
              <a:rPr lang="en-US" sz="5000" dirty="0">
                <a:solidFill>
                  <a:srgbClr val="FF0000"/>
                </a:solidFill>
              </a:rPr>
              <a:t>PHARAOH</a:t>
            </a:r>
            <a:r>
              <a:rPr lang="en-US" sz="5000" dirty="0">
                <a:solidFill>
                  <a:schemeClr val="accent2">
                    <a:lumMod val="75000"/>
                  </a:schemeClr>
                </a:solidFill>
              </a:rPr>
              <a:t> </a:t>
            </a:r>
            <a:r>
              <a:rPr lang="en-US" sz="5000" dirty="0"/>
              <a:t>process</a:t>
            </a:r>
          </a:p>
        </p:txBody>
      </p:sp>
      <p:sp>
        <p:nvSpPr>
          <p:cNvPr id="3" name="Date Placeholder 2"/>
          <p:cNvSpPr>
            <a:spLocks noGrp="1"/>
          </p:cNvSpPr>
          <p:nvPr>
            <p:ph type="dt" sz="half" idx="10"/>
          </p:nvPr>
        </p:nvSpPr>
        <p:spPr/>
        <p:txBody>
          <a:bodyPr/>
          <a:lstStyle/>
          <a:p>
            <a:fld id="{2E4C46BB-6D5F-48E5-A658-EA62F96CB00D}" type="datetime1">
              <a:rPr lang="en-US" smtClean="0"/>
              <a:t>01/03/2022</a:t>
            </a:fld>
            <a:endParaRPr lang="en-US"/>
          </a:p>
        </p:txBody>
      </p:sp>
      <p:sp>
        <p:nvSpPr>
          <p:cNvPr id="4" name="Footer Placeholder 3"/>
          <p:cNvSpPr>
            <a:spLocks noGrp="1"/>
          </p:cNvSpPr>
          <p:nvPr>
            <p:ph type="ftr" sz="quarter" idx="11"/>
          </p:nvPr>
        </p:nvSpPr>
        <p:spPr/>
        <p:txBody>
          <a:bodyPr/>
          <a:lstStyle/>
          <a:p>
            <a:r>
              <a:rPr lang="en-US"/>
              <a:t>Chapter 9 - Hypothesis Testing</a:t>
            </a:r>
          </a:p>
        </p:txBody>
      </p:sp>
      <p:sp>
        <p:nvSpPr>
          <p:cNvPr id="5" name="Slide Number Placeholder 4"/>
          <p:cNvSpPr>
            <a:spLocks noGrp="1"/>
          </p:cNvSpPr>
          <p:nvPr>
            <p:ph type="sldNum" sz="quarter" idx="12"/>
          </p:nvPr>
        </p:nvSpPr>
        <p:spPr/>
        <p:txBody>
          <a:bodyPr/>
          <a:lstStyle/>
          <a:p>
            <a:fld id="{05CAF447-3069-4EB9-BD71-9A8D90286074}" type="slidenum">
              <a:rPr lang="en-US" smtClean="0"/>
              <a:t>8</a:t>
            </a:fld>
            <a:endParaRPr lang="en-US"/>
          </a:p>
        </p:txBody>
      </p:sp>
    </p:spTree>
    <p:extLst>
      <p:ext uri="{BB962C8B-B14F-4D97-AF65-F5344CB8AC3E}">
        <p14:creationId xmlns:p14="http://schemas.microsoft.com/office/powerpoint/2010/main" val="204726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EE293-9A13-4FB9-BEC3-BFE0A763F37C}"/>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6C6DC0-12A4-4E5B-BB32-A67774DC026F}"/>
                  </a:ext>
                </a:extLst>
              </p:cNvPr>
              <p:cNvSpPr>
                <a:spLocks noGrp="1"/>
              </p:cNvSpPr>
              <p:nvPr>
                <p:ph idx="1"/>
              </p:nvPr>
            </p:nvSpPr>
            <p:spPr>
              <a:xfrm>
                <a:off x="1007253" y="1555605"/>
                <a:ext cx="10515600" cy="4351338"/>
              </a:xfrm>
            </p:spPr>
            <p:txBody>
              <a:bodyPr>
                <a:normAutofit fontScale="85000" lnSpcReduction="20000"/>
              </a:bodyPr>
              <a:lstStyle/>
              <a:p>
                <a:pPr marL="0" indent="0" algn="just">
                  <a:buNone/>
                </a:pPr>
                <a:r>
                  <a:rPr lang="en-US" sz="2400" dirty="0">
                    <a:solidFill>
                      <a:schemeClr val="accent1">
                        <a:lumMod val="50000"/>
                      </a:schemeClr>
                    </a:solidFill>
                  </a:rPr>
                  <a:t>The number of concurrent users for some internet service provider has always averaged 5000 with a standard deviation of 800. After an equipment upgrade, the average number of users at 100 randomly selected moments of time is 5200. Does it indicate, at a 5% level of significance, that the mean number of concurrent users has increased? Assume that the standard deviation of the number of concurrent users has not changed.</a:t>
                </a:r>
              </a:p>
              <a:p>
                <a:pPr marL="0" indent="0" algn="just">
                  <a:buNone/>
                </a:pPr>
                <a:r>
                  <a:rPr lang="en-US" sz="2400" dirty="0">
                    <a:solidFill>
                      <a:srgbClr val="CC0000"/>
                    </a:solidFill>
                  </a:rPr>
                  <a:t>P</a:t>
                </a:r>
                <a:r>
                  <a:rPr lang="en-US" sz="2400" dirty="0"/>
                  <a:t>arameter: the population mean </a:t>
                </a:r>
                <a:r>
                  <a:rPr lang="en-US" sz="2400" dirty="0">
                    <a:sym typeface="Symbol" panose="05050102010706020507" pitchFamily="18" charset="2"/>
                  </a:rPr>
                  <a:t></a:t>
                </a:r>
              </a:p>
              <a:p>
                <a:pPr marL="0" indent="0" algn="just">
                  <a:buNone/>
                </a:pPr>
                <a:r>
                  <a:rPr lang="en-US" sz="2400" dirty="0">
                    <a:solidFill>
                      <a:srgbClr val="CC0000"/>
                    </a:solidFill>
                    <a:sym typeface="Symbol" panose="05050102010706020507" pitchFamily="18" charset="2"/>
                  </a:rPr>
                  <a:t>H</a:t>
                </a:r>
                <a:r>
                  <a:rPr lang="en-US" sz="2400" dirty="0">
                    <a:sym typeface="Symbol" panose="05050102010706020507" pitchFamily="18" charset="2"/>
                  </a:rPr>
                  <a:t>ypotheses: H</a:t>
                </a:r>
                <a:r>
                  <a:rPr lang="en-US" sz="2400" baseline="-25000" dirty="0">
                    <a:sym typeface="Symbol" panose="05050102010706020507" pitchFamily="18" charset="2"/>
                  </a:rPr>
                  <a:t>0</a:t>
                </a:r>
                <a:r>
                  <a:rPr lang="en-US" sz="2400" dirty="0">
                    <a:sym typeface="Symbol" panose="05050102010706020507" pitchFamily="18" charset="2"/>
                  </a:rPr>
                  <a:t>:  = 5000, H</a:t>
                </a:r>
                <a:r>
                  <a:rPr lang="en-US" sz="2400" baseline="-25000" dirty="0">
                    <a:sym typeface="Symbol" panose="05050102010706020507" pitchFamily="18" charset="2"/>
                  </a:rPr>
                  <a:t>1</a:t>
                </a:r>
                <a:r>
                  <a:rPr lang="en-US" sz="2400" dirty="0">
                    <a:sym typeface="Symbol" panose="05050102010706020507" pitchFamily="18" charset="2"/>
                  </a:rPr>
                  <a:t>:  &gt; 5000</a:t>
                </a:r>
              </a:p>
              <a:p>
                <a:pPr marL="0" indent="0" algn="just">
                  <a:buNone/>
                </a:pPr>
                <a:r>
                  <a:rPr lang="en-US" sz="2400" dirty="0">
                    <a:solidFill>
                      <a:srgbClr val="CC0000"/>
                    </a:solidFill>
                    <a:sym typeface="Symbol" panose="05050102010706020507" pitchFamily="18" charset="2"/>
                  </a:rPr>
                  <a:t>A</a:t>
                </a:r>
                <a:r>
                  <a:rPr lang="en-US" sz="2400" dirty="0">
                    <a:sym typeface="Symbol" panose="05050102010706020507" pitchFamily="18" charset="2"/>
                  </a:rPr>
                  <a:t>lpha:  = 0.05</a:t>
                </a:r>
              </a:p>
              <a:p>
                <a:pPr marL="0" indent="0" algn="just">
                  <a:buNone/>
                </a:pPr>
                <a:r>
                  <a:rPr lang="en-US" sz="2400" dirty="0">
                    <a:solidFill>
                      <a:srgbClr val="CC0000"/>
                    </a:solidFill>
                    <a:sym typeface="Symbol" panose="05050102010706020507" pitchFamily="18" charset="2"/>
                  </a:rPr>
                  <a:t>R</a:t>
                </a:r>
                <a:r>
                  <a:rPr lang="en-US" sz="2400" dirty="0">
                    <a:sym typeface="Symbol" panose="05050102010706020507" pitchFamily="18" charset="2"/>
                  </a:rPr>
                  <a:t>elated to test statistic: </a:t>
                </a:r>
                <a:r>
                  <a:rPr lang="en-US" sz="2400" dirty="0">
                    <a:solidFill>
                      <a:srgbClr val="C00000"/>
                    </a:solidFill>
                  </a:rPr>
                  <a:t>Z = </a:t>
                </a:r>
                <a14:m>
                  <m:oMath xmlns:m="http://schemas.openxmlformats.org/officeDocument/2006/math">
                    <m:f>
                      <m:fPr>
                        <m:ctrlPr>
                          <a:rPr lang="en-US" sz="2400" i="1" smtClean="0">
                            <a:solidFill>
                              <a:srgbClr val="C00000"/>
                            </a:solidFill>
                            <a:latin typeface="Cambria Math" panose="02040503050406030204" pitchFamily="18" charset="0"/>
                          </a:rPr>
                        </m:ctrlPr>
                      </m:fPr>
                      <m:num>
                        <m:acc>
                          <m:accPr>
                            <m:chr m:val="̅"/>
                            <m:ctrlPr>
                              <a:rPr lang="en-US" sz="2400" i="1" smtClean="0">
                                <a:solidFill>
                                  <a:srgbClr val="C00000"/>
                                </a:solidFill>
                                <a:latin typeface="Cambria Math" panose="02040503050406030204" pitchFamily="18" charset="0"/>
                              </a:rPr>
                            </m:ctrlPr>
                          </m:accPr>
                          <m:e>
                            <m:r>
                              <a:rPr lang="en-US" sz="2400" b="0" i="1" smtClean="0">
                                <a:solidFill>
                                  <a:srgbClr val="C00000"/>
                                </a:solidFill>
                                <a:latin typeface="Cambria Math" panose="02040503050406030204" pitchFamily="18" charset="0"/>
                              </a:rPr>
                              <m:t>𝑋</m:t>
                            </m:r>
                          </m:e>
                        </m:acc>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ea typeface="Cambria Math" panose="02040503050406030204" pitchFamily="18" charset="0"/>
                          </a:rPr>
                          <m:t>𝜇</m:t>
                        </m:r>
                      </m:num>
                      <m:den>
                        <m:r>
                          <a:rPr lang="en-US" sz="2400" i="1" smtClean="0">
                            <a:solidFill>
                              <a:srgbClr val="C00000"/>
                            </a:solidFill>
                            <a:latin typeface="Cambria Math" panose="02040503050406030204" pitchFamily="18" charset="0"/>
                            <a:ea typeface="Cambria Math" panose="02040503050406030204" pitchFamily="18" charset="0"/>
                          </a:rPr>
                          <m:t>𝜎</m:t>
                        </m:r>
                        <m:r>
                          <a:rPr lang="en-US" sz="2400" b="0" i="1" smtClean="0">
                            <a:solidFill>
                              <a:srgbClr val="C00000"/>
                            </a:solidFill>
                            <a:latin typeface="Cambria Math" panose="02040503050406030204" pitchFamily="18" charset="0"/>
                            <a:ea typeface="Cambria Math" panose="02040503050406030204" pitchFamily="18" charset="0"/>
                          </a:rPr>
                          <m:t>/</m:t>
                        </m:r>
                        <m:rad>
                          <m:radPr>
                            <m:degHide m:val="on"/>
                            <m:ctrlPr>
                              <a:rPr lang="en-US" sz="2400" b="0" i="1" smtClean="0">
                                <a:solidFill>
                                  <a:srgbClr val="C00000"/>
                                </a:solidFill>
                                <a:latin typeface="Cambria Math" panose="02040503050406030204" pitchFamily="18" charset="0"/>
                                <a:ea typeface="Cambria Math" panose="02040503050406030204" pitchFamily="18" charset="0"/>
                              </a:rPr>
                            </m:ctrlPr>
                          </m:radPr>
                          <m:deg/>
                          <m:e>
                            <m:r>
                              <a:rPr lang="en-US" sz="2400" b="0" i="1" smtClean="0">
                                <a:solidFill>
                                  <a:srgbClr val="C00000"/>
                                </a:solidFill>
                                <a:latin typeface="Cambria Math" panose="02040503050406030204" pitchFamily="18" charset="0"/>
                                <a:ea typeface="Cambria Math" panose="02040503050406030204" pitchFamily="18" charset="0"/>
                              </a:rPr>
                              <m:t>𝑛</m:t>
                            </m:r>
                          </m:e>
                        </m:rad>
                      </m:den>
                    </m:f>
                  </m:oMath>
                </a14:m>
                <a:endParaRPr lang="en-US" sz="2400" dirty="0"/>
              </a:p>
              <a:p>
                <a:pPr marL="0" indent="0" algn="just">
                  <a:buNone/>
                </a:pPr>
                <a:r>
                  <a:rPr lang="en-US" sz="2400" dirty="0">
                    <a:solidFill>
                      <a:srgbClr val="CC0000"/>
                    </a:solidFill>
                  </a:rPr>
                  <a:t>A</a:t>
                </a:r>
                <a:r>
                  <a:rPr lang="en-US" sz="2400" dirty="0"/>
                  <a:t> sample: </a:t>
                </a:r>
                <a14:m>
                  <m:oMath xmlns:m="http://schemas.openxmlformats.org/officeDocument/2006/math">
                    <m:acc>
                      <m:accPr>
                        <m:chr m:val="̅"/>
                        <m:ctrlPr>
                          <a:rPr lang="en-US" sz="2400" i="1" smtClean="0">
                            <a:latin typeface="Cambria Math" panose="02040503050406030204" pitchFamily="18" charset="0"/>
                          </a:rPr>
                        </m:ctrlPr>
                      </m:accPr>
                      <m:e>
                        <m:r>
                          <m:rPr>
                            <m:nor/>
                          </m:rPr>
                          <a:rPr lang="en-US" sz="2400" dirty="0"/>
                          <m:t>x</m:t>
                        </m:r>
                      </m:e>
                    </m:acc>
                  </m:oMath>
                </a14:m>
                <a:r>
                  <a:rPr lang="en-US" sz="2400" dirty="0"/>
                  <a:t> </a:t>
                </a:r>
                <a:r>
                  <a:rPr lang="en-US" sz="2400"/>
                  <a:t>= 5200, n = 100</a:t>
                </a:r>
                <a:endParaRPr lang="en-US" sz="2400" dirty="0"/>
              </a:p>
              <a:p>
                <a:pPr marL="0" indent="0" algn="just">
                  <a:buNone/>
                </a:pPr>
                <a:r>
                  <a:rPr lang="en-US" sz="2400" dirty="0">
                    <a:solidFill>
                      <a:srgbClr val="CC0000"/>
                    </a:solidFill>
                  </a:rPr>
                  <a:t>O</a:t>
                </a:r>
                <a:r>
                  <a:rPr lang="en-US" sz="2400" dirty="0"/>
                  <a:t>btain a value from sample data and test statistic: </a:t>
                </a:r>
              </a:p>
              <a:p>
                <a:pPr marL="0" indent="0" algn="just">
                  <a:buNone/>
                </a:pPr>
                <a:r>
                  <a:rPr lang="en-US" sz="2400"/>
                  <a:t>z</a:t>
                </a:r>
                <a:r>
                  <a:rPr lang="en-US" sz="2400" baseline="-25000"/>
                  <a:t>0</a:t>
                </a:r>
                <a:r>
                  <a:rPr lang="en-US" sz="2400"/>
                  <a:t> </a:t>
                </a:r>
                <a:r>
                  <a:rPr lang="en-US" sz="2400" dirty="0"/>
                  <a:t>= </a:t>
                </a:r>
                <a14:m>
                  <m:oMath xmlns:m="http://schemas.openxmlformats.org/officeDocument/2006/math">
                    <m:f>
                      <m:fPr>
                        <m:ctrlPr>
                          <a:rPr lang="en-US" sz="2400" i="1" smtClean="0">
                            <a:latin typeface="Cambria Math" panose="02040503050406030204" pitchFamily="18" charset="0"/>
                          </a:rPr>
                        </m:ctrlPr>
                      </m:fPr>
                      <m:num>
                        <m:acc>
                          <m:accPr>
                            <m:chr m:val="̅"/>
                            <m:ctrlPr>
                              <a:rPr lang="en-US" sz="2400" i="1">
                                <a:latin typeface="Cambria Math" panose="02040503050406030204" pitchFamily="18" charset="0"/>
                              </a:rPr>
                            </m:ctrlPr>
                          </m:accPr>
                          <m:e>
                            <m:r>
                              <m:rPr>
                                <m:nor/>
                              </m:rPr>
                              <a:rPr lang="en-US" sz="2400" dirty="0"/>
                              <m:t>x</m:t>
                            </m:r>
                          </m:e>
                        </m:acc>
                        <m:r>
                          <a:rPr lang="en-US" sz="2400" b="0" i="1" dirty="0"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𝜇</m:t>
                        </m:r>
                      </m:num>
                      <m:den>
                        <m:r>
                          <a:rPr lang="en-US" sz="240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rad>
                          <m:radPr>
                            <m:degHide m:val="on"/>
                            <m:ctrlPr>
                              <a:rPr lang="en-US" sz="2400" b="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𝑛</m:t>
                            </m:r>
                          </m:e>
                        </m:rad>
                      </m:den>
                    </m:f>
                  </m:oMath>
                </a14:m>
                <a:r>
                  <a:rPr lang="en-US" sz="2400" dirty="0"/>
                  <a:t> =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5200 </m:t>
                        </m:r>
                        <m:r>
                          <a:rPr lang="en-US" sz="2400" i="1">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5000</m:t>
                        </m:r>
                      </m:num>
                      <m:den>
                        <m:r>
                          <a:rPr lang="en-US" sz="2400" b="0" i="1" smtClean="0">
                            <a:latin typeface="Cambria Math" panose="02040503050406030204" pitchFamily="18" charset="0"/>
                            <a:ea typeface="Cambria Math" panose="02040503050406030204" pitchFamily="18" charset="0"/>
                          </a:rPr>
                          <m:t>800</m:t>
                        </m:r>
                        <m:r>
                          <a:rPr lang="en-US" sz="2400" i="1">
                            <a:latin typeface="Cambria Math" panose="02040503050406030204" pitchFamily="18" charset="0"/>
                            <a:ea typeface="Cambria Math" panose="02040503050406030204" pitchFamily="18" charset="0"/>
                          </a:rPr>
                          <m:t>/</m:t>
                        </m:r>
                        <m:rad>
                          <m:radPr>
                            <m:degHide m:val="on"/>
                            <m:ctrlPr>
                              <a:rPr lang="en-US" sz="2400" i="1">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100</m:t>
                            </m:r>
                          </m:e>
                        </m:rad>
                      </m:den>
                    </m:f>
                  </m:oMath>
                </a14:m>
                <a:r>
                  <a:rPr lang="en-US" sz="2400" dirty="0"/>
                  <a:t> = 2.5</a:t>
                </a:r>
              </a:p>
              <a:p>
                <a:pPr marL="0" indent="0" algn="just">
                  <a:buNone/>
                </a:pPr>
                <a:r>
                  <a:rPr lang="en-US" sz="2400" dirty="0">
                    <a:solidFill>
                      <a:srgbClr val="CC0000"/>
                    </a:solidFill>
                  </a:rPr>
                  <a:t>H</a:t>
                </a:r>
                <a:r>
                  <a:rPr lang="en-US" sz="2400" baseline="-25000" dirty="0"/>
                  <a:t>0</a:t>
                </a:r>
                <a:r>
                  <a:rPr lang="en-US" sz="2400" dirty="0"/>
                  <a:t> should be rejected </a:t>
                </a:r>
                <a:r>
                  <a:rPr lang="en-US" sz="2400"/>
                  <a:t>since z</a:t>
                </a:r>
                <a:r>
                  <a:rPr lang="en-US" sz="2400" baseline="-25000"/>
                  <a:t>0</a:t>
                </a:r>
                <a:r>
                  <a:rPr lang="en-US" sz="2400"/>
                  <a:t> </a:t>
                </a:r>
                <a:r>
                  <a:rPr lang="en-US" sz="2400" dirty="0"/>
                  <a:t>= 2.5 &gt; z</a:t>
                </a:r>
                <a:r>
                  <a:rPr lang="en-US" sz="2400" baseline="-25000" dirty="0">
                    <a:sym typeface="Symbol" panose="05050102010706020507" pitchFamily="18" charset="2"/>
                  </a:rPr>
                  <a:t></a:t>
                </a:r>
                <a:r>
                  <a:rPr lang="en-US" sz="2400" dirty="0"/>
                  <a:t> = 1.645</a:t>
                </a:r>
              </a:p>
            </p:txBody>
          </p:sp>
        </mc:Choice>
        <mc:Fallback xmlns="">
          <p:sp>
            <p:nvSpPr>
              <p:cNvPr id="3" name="Content Placeholder 2">
                <a:extLst>
                  <a:ext uri="{FF2B5EF4-FFF2-40B4-BE49-F238E27FC236}">
                    <a16:creationId xmlns:a16="http://schemas.microsoft.com/office/drawing/2014/main" id="{326C6DC0-12A4-4E5B-BB32-A67774DC026F}"/>
                  </a:ext>
                </a:extLst>
              </p:cNvPr>
              <p:cNvSpPr>
                <a:spLocks noGrp="1" noRot="1" noChangeAspect="1" noMove="1" noResize="1" noEditPoints="1" noAdjustHandles="1" noChangeArrowheads="1" noChangeShapeType="1" noTextEdit="1"/>
              </p:cNvSpPr>
              <p:nvPr>
                <p:ph idx="1"/>
              </p:nvPr>
            </p:nvSpPr>
            <p:spPr>
              <a:xfrm>
                <a:off x="1007253" y="1555605"/>
                <a:ext cx="10515600" cy="4351338"/>
              </a:xfrm>
              <a:blipFill>
                <a:blip r:embed="rId2"/>
                <a:stretch>
                  <a:fillRect l="-580" t="-2661" r="-638"/>
                </a:stretch>
              </a:blipFill>
            </p:spPr>
            <p:txBody>
              <a:bodyPr/>
              <a:lstStyle/>
              <a:p>
                <a:r>
                  <a:rPr lang="en-US">
                    <a:noFill/>
                  </a:rPr>
                  <a:t> </a:t>
                </a:r>
              </a:p>
            </p:txBody>
          </p:sp>
        </mc:Fallback>
      </mc:AlternateContent>
      <p:grpSp>
        <p:nvGrpSpPr>
          <p:cNvPr id="33" name="Group 32">
            <a:extLst>
              <a:ext uri="{FF2B5EF4-FFF2-40B4-BE49-F238E27FC236}">
                <a16:creationId xmlns:a16="http://schemas.microsoft.com/office/drawing/2014/main" id="{33F1F87A-7DD4-4013-864B-5F3DF878F58F}"/>
              </a:ext>
            </a:extLst>
          </p:cNvPr>
          <p:cNvGrpSpPr/>
          <p:nvPr/>
        </p:nvGrpSpPr>
        <p:grpSpPr>
          <a:xfrm>
            <a:off x="7383780" y="3110945"/>
            <a:ext cx="3618087" cy="2511948"/>
            <a:chOff x="8001000" y="4060361"/>
            <a:chExt cx="3618087" cy="2511948"/>
          </a:xfrm>
        </p:grpSpPr>
        <p:pic>
          <p:nvPicPr>
            <p:cNvPr id="14" name="Picture 13">
              <a:extLst>
                <a:ext uri="{FF2B5EF4-FFF2-40B4-BE49-F238E27FC236}">
                  <a16:creationId xmlns:a16="http://schemas.microsoft.com/office/drawing/2014/main" id="{87493E43-9394-490A-8D80-B34A49A1C914}"/>
                </a:ext>
              </a:extLst>
            </p:cNvPr>
            <p:cNvPicPr>
              <a:picLocks noChangeAspect="1"/>
            </p:cNvPicPr>
            <p:nvPr/>
          </p:nvPicPr>
          <p:blipFill>
            <a:blip r:embed="rId3"/>
            <a:stretch>
              <a:fillRect/>
            </a:stretch>
          </p:blipFill>
          <p:spPr>
            <a:xfrm>
              <a:off x="8098186" y="4497586"/>
              <a:ext cx="2416459" cy="1621959"/>
            </a:xfrm>
            <a:prstGeom prst="rect">
              <a:avLst/>
            </a:prstGeom>
          </p:spPr>
        </p:pic>
        <p:cxnSp>
          <p:nvCxnSpPr>
            <p:cNvPr id="15" name="Straight Arrow Connector 14">
              <a:extLst>
                <a:ext uri="{FF2B5EF4-FFF2-40B4-BE49-F238E27FC236}">
                  <a16:creationId xmlns:a16="http://schemas.microsoft.com/office/drawing/2014/main" id="{4E1F7C4A-E0B2-4013-B529-038094762CDC}"/>
                </a:ext>
              </a:extLst>
            </p:cNvPr>
            <p:cNvCxnSpPr/>
            <p:nvPr/>
          </p:nvCxnSpPr>
          <p:spPr>
            <a:xfrm>
              <a:off x="8001000" y="6097967"/>
              <a:ext cx="2590848" cy="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83EDE5ED-1E1D-478E-93B1-B8DC750F59EE}"/>
                </a:ext>
              </a:extLst>
            </p:cNvPr>
            <p:cNvSpPr txBox="1"/>
            <p:nvPr/>
          </p:nvSpPr>
          <p:spPr>
            <a:xfrm>
              <a:off x="9592062" y="5665451"/>
              <a:ext cx="298427" cy="492443"/>
            </a:xfrm>
            <a:prstGeom prst="rect">
              <a:avLst/>
            </a:prstGeom>
            <a:noFill/>
          </p:spPr>
          <p:txBody>
            <a:bodyPr wrap="square" rtlCol="0">
              <a:spAutoFit/>
            </a:bodyPr>
            <a:lstStyle/>
            <a:p>
              <a:r>
                <a:rPr lang="en-US" sz="2600" dirty="0"/>
                <a:t>|</a:t>
              </a:r>
            </a:p>
          </p:txBody>
        </p:sp>
        <p:sp>
          <p:nvSpPr>
            <p:cNvPr id="17" name="TextBox 16">
              <a:extLst>
                <a:ext uri="{FF2B5EF4-FFF2-40B4-BE49-F238E27FC236}">
                  <a16:creationId xmlns:a16="http://schemas.microsoft.com/office/drawing/2014/main" id="{0F6D78E3-8647-4D72-9D6E-142F503F330B}"/>
                </a:ext>
              </a:extLst>
            </p:cNvPr>
            <p:cNvSpPr txBox="1"/>
            <p:nvPr/>
          </p:nvSpPr>
          <p:spPr>
            <a:xfrm>
              <a:off x="9439179" y="6109069"/>
              <a:ext cx="476977" cy="232415"/>
            </a:xfrm>
            <a:prstGeom prst="rect">
              <a:avLst/>
            </a:prstGeom>
            <a:noFill/>
          </p:spPr>
          <p:txBody>
            <a:bodyPr wrap="none" rtlCol="0">
              <a:spAutoFit/>
            </a:bodyPr>
            <a:lstStyle/>
            <a:p>
              <a:pPr algn="ctr"/>
              <a:r>
                <a:rPr lang="en-US" dirty="0"/>
                <a:t>1.645</a:t>
              </a:r>
            </a:p>
          </p:txBody>
        </p:sp>
        <p:sp>
          <p:nvSpPr>
            <p:cNvPr id="18" name="TextBox 17">
              <a:extLst>
                <a:ext uri="{FF2B5EF4-FFF2-40B4-BE49-F238E27FC236}">
                  <a16:creationId xmlns:a16="http://schemas.microsoft.com/office/drawing/2014/main" id="{BF9B5680-B371-4539-A584-C6872FCCC14F}"/>
                </a:ext>
              </a:extLst>
            </p:cNvPr>
            <p:cNvSpPr txBox="1"/>
            <p:nvPr/>
          </p:nvSpPr>
          <p:spPr>
            <a:xfrm>
              <a:off x="9771730" y="5900546"/>
              <a:ext cx="181878" cy="232415"/>
            </a:xfrm>
            <a:prstGeom prst="rect">
              <a:avLst/>
            </a:prstGeom>
            <a:noFill/>
          </p:spPr>
          <p:txBody>
            <a:bodyPr wrap="none" rtlCol="0">
              <a:spAutoFit/>
            </a:bodyPr>
            <a:lstStyle/>
            <a:p>
              <a:r>
                <a:rPr lang="en-US" dirty="0">
                  <a:solidFill>
                    <a:srgbClr val="CC0000"/>
                  </a:solidFill>
                  <a:sym typeface="Symbol" panose="05050102010706020507" pitchFamily="18" charset="2"/>
                </a:rPr>
                <a:t></a:t>
              </a:r>
              <a:endParaRPr lang="en-US" dirty="0">
                <a:solidFill>
                  <a:srgbClr val="CC0000"/>
                </a:solidFill>
              </a:endParaRPr>
            </a:p>
          </p:txBody>
        </p:sp>
        <p:cxnSp>
          <p:nvCxnSpPr>
            <p:cNvPr id="19" name="Straight Arrow Connector 18">
              <a:extLst>
                <a:ext uri="{FF2B5EF4-FFF2-40B4-BE49-F238E27FC236}">
                  <a16:creationId xmlns:a16="http://schemas.microsoft.com/office/drawing/2014/main" id="{54CF992C-E44D-42BB-B087-A88CA316331C}"/>
                </a:ext>
              </a:extLst>
            </p:cNvPr>
            <p:cNvCxnSpPr>
              <a:cxnSpLocks/>
            </p:cNvCxnSpPr>
            <p:nvPr/>
          </p:nvCxnSpPr>
          <p:spPr>
            <a:xfrm flipH="1" flipV="1">
              <a:off x="9974075" y="6134084"/>
              <a:ext cx="228549" cy="101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5292416-AC7C-4D7D-8FF7-42462819BE0B}"/>
                </a:ext>
              </a:extLst>
            </p:cNvPr>
            <p:cNvSpPr txBox="1"/>
            <p:nvPr/>
          </p:nvSpPr>
          <p:spPr>
            <a:xfrm>
              <a:off x="10162200" y="6202977"/>
              <a:ext cx="947695" cy="369332"/>
            </a:xfrm>
            <a:prstGeom prst="rect">
              <a:avLst/>
            </a:prstGeom>
            <a:noFill/>
          </p:spPr>
          <p:txBody>
            <a:bodyPr wrap="none" rtlCol="0">
              <a:spAutoFit/>
            </a:bodyPr>
            <a:lstStyle/>
            <a:p>
              <a:r>
                <a:rPr lang="en-US"/>
                <a:t>z</a:t>
              </a:r>
              <a:r>
                <a:rPr lang="en-US" baseline="-25000"/>
                <a:t>0 </a:t>
              </a:r>
              <a:r>
                <a:rPr lang="en-US" dirty="0"/>
                <a:t>= 2.5</a:t>
              </a:r>
              <a:endParaRPr lang="en-US" baseline="-25000" dirty="0"/>
            </a:p>
          </p:txBody>
        </p:sp>
        <p:sp>
          <p:nvSpPr>
            <p:cNvPr id="22" name="TextBox 21">
              <a:extLst>
                <a:ext uri="{FF2B5EF4-FFF2-40B4-BE49-F238E27FC236}">
                  <a16:creationId xmlns:a16="http://schemas.microsoft.com/office/drawing/2014/main" id="{BAD0D457-49E4-4E49-B04E-CCB654361A98}"/>
                </a:ext>
              </a:extLst>
            </p:cNvPr>
            <p:cNvSpPr txBox="1"/>
            <p:nvPr/>
          </p:nvSpPr>
          <p:spPr>
            <a:xfrm>
              <a:off x="9564609" y="4060361"/>
              <a:ext cx="2054478" cy="769441"/>
            </a:xfrm>
            <a:prstGeom prst="rect">
              <a:avLst/>
            </a:prstGeom>
            <a:noFill/>
          </p:spPr>
          <p:txBody>
            <a:bodyPr wrap="square" rtlCol="0">
              <a:spAutoFit/>
            </a:bodyPr>
            <a:lstStyle/>
            <a:p>
              <a:pPr marL="0" indent="0">
                <a:buNone/>
              </a:pPr>
              <a:r>
                <a:rPr lang="en-US" sz="2200" dirty="0">
                  <a:solidFill>
                    <a:srgbClr val="0033CC"/>
                  </a:solidFill>
                </a:rPr>
                <a:t>H</a:t>
              </a:r>
              <a:r>
                <a:rPr lang="en-US" sz="2200" baseline="-25000" dirty="0">
                  <a:solidFill>
                    <a:srgbClr val="0033CC"/>
                  </a:solidFill>
                </a:rPr>
                <a:t>0</a:t>
              </a:r>
              <a:r>
                <a:rPr lang="en-US" sz="2200" dirty="0"/>
                <a:t>: </a:t>
              </a:r>
              <a:r>
                <a:rPr lang="en-US" sz="2200" dirty="0">
                  <a:sym typeface="Symbol" panose="05050102010706020507" pitchFamily="18" charset="2"/>
                </a:rPr>
                <a:t> = 5000 </a:t>
              </a:r>
            </a:p>
            <a:p>
              <a:pPr marL="0" indent="0">
                <a:buNone/>
              </a:pPr>
              <a:r>
                <a:rPr lang="en-US" sz="2200" dirty="0">
                  <a:solidFill>
                    <a:srgbClr val="0033CC"/>
                  </a:solidFill>
                </a:rPr>
                <a:t>H</a:t>
              </a:r>
              <a:r>
                <a:rPr lang="en-US" sz="2200" baseline="-25000" dirty="0">
                  <a:solidFill>
                    <a:srgbClr val="0033CC"/>
                  </a:solidFill>
                </a:rPr>
                <a:t>1</a:t>
              </a:r>
              <a:r>
                <a:rPr lang="en-US" sz="2200" dirty="0"/>
                <a:t>: </a:t>
              </a:r>
              <a:r>
                <a:rPr lang="en-US" sz="2200" dirty="0">
                  <a:sym typeface="Symbol" panose="05050102010706020507" pitchFamily="18" charset="2"/>
                </a:rPr>
                <a:t> &gt; 5000</a:t>
              </a:r>
              <a:endParaRPr lang="en-US" sz="2200" dirty="0"/>
            </a:p>
          </p:txBody>
        </p:sp>
        <p:cxnSp>
          <p:nvCxnSpPr>
            <p:cNvPr id="26" name="Connector: Curved 25">
              <a:extLst>
                <a:ext uri="{FF2B5EF4-FFF2-40B4-BE49-F238E27FC236}">
                  <a16:creationId xmlns:a16="http://schemas.microsoft.com/office/drawing/2014/main" id="{EEE4D37D-3E3A-4324-BA40-85F57EEA2FE5}"/>
                </a:ext>
              </a:extLst>
            </p:cNvPr>
            <p:cNvCxnSpPr>
              <a:cxnSpLocks/>
            </p:cNvCxnSpPr>
            <p:nvPr/>
          </p:nvCxnSpPr>
          <p:spPr>
            <a:xfrm rot="10800000" flipV="1">
              <a:off x="9823607" y="5707992"/>
              <a:ext cx="379019" cy="3217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C08894C-6AB4-4A52-A0FA-6244A11722DE}"/>
                </a:ext>
              </a:extLst>
            </p:cNvPr>
            <p:cNvSpPr txBox="1"/>
            <p:nvPr/>
          </p:nvSpPr>
          <p:spPr>
            <a:xfrm>
              <a:off x="9939442" y="5309115"/>
              <a:ext cx="1414358" cy="646331"/>
            </a:xfrm>
            <a:prstGeom prst="rect">
              <a:avLst/>
            </a:prstGeom>
            <a:noFill/>
          </p:spPr>
          <p:txBody>
            <a:bodyPr wrap="square" rtlCol="0">
              <a:spAutoFit/>
            </a:bodyPr>
            <a:lstStyle/>
            <a:p>
              <a:pPr algn="ctr"/>
              <a:r>
                <a:rPr lang="en-US" dirty="0">
                  <a:sym typeface="Symbol" panose="05050102010706020507" pitchFamily="18" charset="2"/>
                </a:rPr>
                <a:t>Area = </a:t>
              </a:r>
            </a:p>
            <a:p>
              <a:pPr algn="ctr"/>
              <a:r>
                <a:rPr lang="en-US" dirty="0">
                  <a:sym typeface="Symbol" panose="05050102010706020507" pitchFamily="18" charset="2"/>
                </a:rPr>
                <a:t> = 0.05</a:t>
              </a:r>
              <a:endParaRPr lang="en-US" dirty="0"/>
            </a:p>
          </p:txBody>
        </p:sp>
        <p:sp>
          <p:nvSpPr>
            <p:cNvPr id="13" name="TextBox 12">
              <a:extLst>
                <a:ext uri="{FF2B5EF4-FFF2-40B4-BE49-F238E27FC236}">
                  <a16:creationId xmlns:a16="http://schemas.microsoft.com/office/drawing/2014/main" id="{5E290D0D-719F-4AC8-808B-60DFE0F3BCBD}"/>
                </a:ext>
              </a:extLst>
            </p:cNvPr>
            <p:cNvSpPr txBox="1"/>
            <p:nvPr/>
          </p:nvSpPr>
          <p:spPr>
            <a:xfrm>
              <a:off x="9154527" y="5899688"/>
              <a:ext cx="312906" cy="646331"/>
            </a:xfrm>
            <a:prstGeom prst="rect">
              <a:avLst/>
            </a:prstGeom>
            <a:noFill/>
          </p:spPr>
          <p:txBody>
            <a:bodyPr wrap="none" rtlCol="0">
              <a:spAutoFit/>
            </a:bodyPr>
            <a:lstStyle/>
            <a:p>
              <a:r>
                <a:rPr lang="en-US" dirty="0"/>
                <a:t>|</a:t>
              </a:r>
            </a:p>
            <a:p>
              <a:r>
                <a:rPr lang="en-US" dirty="0"/>
                <a:t>0</a:t>
              </a:r>
            </a:p>
          </p:txBody>
        </p:sp>
      </p:grpSp>
      <p:sp>
        <p:nvSpPr>
          <p:cNvPr id="4" name="Date Placeholder 3"/>
          <p:cNvSpPr>
            <a:spLocks noGrp="1"/>
          </p:cNvSpPr>
          <p:nvPr>
            <p:ph type="dt" sz="half" idx="10"/>
          </p:nvPr>
        </p:nvSpPr>
        <p:spPr/>
        <p:txBody>
          <a:bodyPr/>
          <a:lstStyle/>
          <a:p>
            <a:fld id="{190077EE-B03B-449F-9244-2810CAD1B92C}" type="datetime1">
              <a:rPr lang="en-US" smtClean="0"/>
              <a:t>01/03/2022</a:t>
            </a:fld>
            <a:endParaRPr lang="en-US"/>
          </a:p>
        </p:txBody>
      </p:sp>
      <p:sp>
        <p:nvSpPr>
          <p:cNvPr id="5" name="Footer Placeholder 4"/>
          <p:cNvSpPr>
            <a:spLocks noGrp="1"/>
          </p:cNvSpPr>
          <p:nvPr>
            <p:ph type="ftr" sz="quarter" idx="11"/>
          </p:nvPr>
        </p:nvSpPr>
        <p:spPr/>
        <p:txBody>
          <a:bodyPr/>
          <a:lstStyle/>
          <a:p>
            <a:r>
              <a:rPr lang="en-US"/>
              <a:t>Chapter 9 - Hypothesis Testing</a:t>
            </a:r>
          </a:p>
        </p:txBody>
      </p:sp>
      <p:sp>
        <p:nvSpPr>
          <p:cNvPr id="6" name="Slide Number Placeholder 5"/>
          <p:cNvSpPr>
            <a:spLocks noGrp="1"/>
          </p:cNvSpPr>
          <p:nvPr>
            <p:ph type="sldNum" sz="quarter" idx="12"/>
          </p:nvPr>
        </p:nvSpPr>
        <p:spPr/>
        <p:txBody>
          <a:bodyPr/>
          <a:lstStyle/>
          <a:p>
            <a:fld id="{05CAF447-3069-4EB9-BD71-9A8D90286074}" type="slidenum">
              <a:rPr lang="en-US" smtClean="0"/>
              <a:t>9</a:t>
            </a:fld>
            <a:endParaRPr lang="en-US"/>
          </a:p>
        </p:txBody>
      </p:sp>
    </p:spTree>
    <p:extLst>
      <p:ext uri="{BB962C8B-B14F-4D97-AF65-F5344CB8AC3E}">
        <p14:creationId xmlns:p14="http://schemas.microsoft.com/office/powerpoint/2010/main" val="2344205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19296</TotalTime>
  <Words>2980</Words>
  <Application>Microsoft Office PowerPoint</Application>
  <PresentationFormat>Widescreen</PresentationFormat>
  <Paragraphs>411</Paragraphs>
  <Slides>42</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2" baseType="lpstr">
      <vt:lpstr>Arial</vt:lpstr>
      <vt:lpstr>Bahnschrift Condensed</vt:lpstr>
      <vt:lpstr>Barlow</vt:lpstr>
      <vt:lpstr>Calibri</vt:lpstr>
      <vt:lpstr>Cambria Math</vt:lpstr>
      <vt:lpstr>Helvetica</vt:lpstr>
      <vt:lpstr>Symbol</vt:lpstr>
      <vt:lpstr>Wingdings</vt:lpstr>
      <vt:lpstr>Office Theme</vt:lpstr>
      <vt:lpstr>Equation</vt:lpstr>
      <vt:lpstr>Tests of Hypotheses   for a Single Sample</vt:lpstr>
      <vt:lpstr>LO</vt:lpstr>
      <vt:lpstr>Introduction</vt:lpstr>
      <vt:lpstr>Statistical hypothesis</vt:lpstr>
      <vt:lpstr>PowerPoint Presentation</vt:lpstr>
      <vt:lpstr>Significance level  and Types of errors</vt:lpstr>
      <vt:lpstr>One-Sided and Two-Sided Tests</vt:lpstr>
      <vt:lpstr>Hypothesis Tests process</vt:lpstr>
      <vt:lpstr>Example</vt:lpstr>
      <vt:lpstr>PowerPoint Presentation</vt:lpstr>
      <vt:lpstr>Computing P-value</vt:lpstr>
      <vt:lpstr>P-value</vt:lpstr>
      <vt:lpstr>P-value -  Example</vt:lpstr>
      <vt:lpstr>PowerPoint Presentation</vt:lpstr>
      <vt:lpstr>One-Sided and Two-Sided Tests</vt:lpstr>
      <vt:lpstr>Common Parameters in Hypothesis Testing </vt:lpstr>
      <vt:lpstr>Hypothesis Tests on the Mean</vt:lpstr>
      <vt:lpstr>Hypothesis Tests on the Mean (t-test)</vt:lpstr>
      <vt:lpstr>T-test</vt:lpstr>
      <vt:lpstr>t-test (unknown 2 case) - Example</vt:lpstr>
      <vt:lpstr>2-test on 2</vt:lpstr>
      <vt:lpstr>2-test - example</vt:lpstr>
      <vt:lpstr>2-test</vt:lpstr>
      <vt:lpstr>Example</vt:lpstr>
      <vt:lpstr>Tests on a Proportion</vt:lpstr>
      <vt:lpstr>Summary of Approximate Tests on a Binomial Proportion</vt:lpstr>
      <vt:lpstr>Example</vt:lpstr>
      <vt:lpstr>Exercises</vt:lpstr>
      <vt:lpstr>Inference on the Difference in Means of Two Normal Distributions, Variances Known</vt:lpstr>
      <vt:lpstr>Tests on the Difference in Means, Variances Known</vt:lpstr>
      <vt:lpstr>Tests on the Difference in Means, Variances Known</vt:lpstr>
      <vt:lpstr>Confidence Interval</vt:lpstr>
      <vt:lpstr>Choice of Sample Size</vt:lpstr>
      <vt:lpstr>Unknown 2</vt:lpstr>
      <vt:lpstr>Example</vt:lpstr>
      <vt:lpstr>Unknown variances, large samples</vt:lpstr>
      <vt:lpstr>Unknown variances, large samples</vt:lpstr>
      <vt:lpstr>Unknown variance, small samples</vt:lpstr>
      <vt:lpstr>On the difference of proportions</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Tests of Hypotheses   for a Single Sample</dc:title>
  <dc:creator>boybentre3@gmail.com</dc:creator>
  <cp:lastModifiedBy>HOA MINH LUAN</cp:lastModifiedBy>
  <cp:revision>154</cp:revision>
  <dcterms:created xsi:type="dcterms:W3CDTF">2021-04-08T08:50:05Z</dcterms:created>
  <dcterms:modified xsi:type="dcterms:W3CDTF">2022-03-01T04:50:00Z</dcterms:modified>
</cp:coreProperties>
</file>