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19" r:id="rId3"/>
    <p:sldId id="323" r:id="rId4"/>
    <p:sldId id="324" r:id="rId5"/>
    <p:sldId id="325" r:id="rId6"/>
    <p:sldId id="332" r:id="rId7"/>
    <p:sldId id="347" r:id="rId8"/>
    <p:sldId id="349" r:id="rId9"/>
    <p:sldId id="350" r:id="rId10"/>
    <p:sldId id="335" r:id="rId11"/>
    <p:sldId id="328" r:id="rId12"/>
    <p:sldId id="331" r:id="rId13"/>
    <p:sldId id="337" r:id="rId14"/>
    <p:sldId id="365" r:id="rId15"/>
    <p:sldId id="346" r:id="rId16"/>
    <p:sldId id="360" r:id="rId17"/>
    <p:sldId id="357" r:id="rId18"/>
    <p:sldId id="358" r:id="rId19"/>
    <p:sldId id="359" r:id="rId20"/>
    <p:sldId id="339" r:id="rId21"/>
    <p:sldId id="341" r:id="rId22"/>
    <p:sldId id="361" r:id="rId23"/>
    <p:sldId id="31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7153" autoAdjust="0"/>
  </p:normalViewPr>
  <p:slideViewPr>
    <p:cSldViewPr snapToGrid="0">
      <p:cViewPr varScale="1">
        <p:scale>
          <a:sx n="80" d="100"/>
          <a:sy n="80" d="100"/>
        </p:scale>
        <p:origin x="9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002CB-8972-422B-94CF-7AC5F427F470}" type="datetimeFigureOut">
              <a:rPr lang="en-US" smtClean="0"/>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6908F-B17C-4E61-84A0-00CE5B220CD8}" type="slidenum">
              <a:rPr lang="en-US" smtClean="0"/>
              <a:t>‹#›</a:t>
            </a:fld>
            <a:endParaRPr lang="en-US"/>
          </a:p>
        </p:txBody>
      </p:sp>
    </p:spTree>
    <p:extLst>
      <p:ext uri="{BB962C8B-B14F-4D97-AF65-F5344CB8AC3E}">
        <p14:creationId xmlns:p14="http://schemas.microsoft.com/office/powerpoint/2010/main" val="389916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 &lt;- c(5,6,5,7,8,9,4) </a:t>
            </a:r>
          </a:p>
          <a:p>
            <a:r>
              <a:rPr lang="en-US"/>
              <a:t>y &lt;- c(6,6,4,7,5,6,4) </a:t>
            </a:r>
          </a:p>
          <a:p>
            <a:r>
              <a:rPr lang="en-US"/>
              <a:t>t.test(x,y,alternative=‘greater’)</a:t>
            </a:r>
          </a:p>
        </p:txBody>
      </p:sp>
      <p:sp>
        <p:nvSpPr>
          <p:cNvPr id="4" name="Slide Number Placeholder 3"/>
          <p:cNvSpPr>
            <a:spLocks noGrp="1"/>
          </p:cNvSpPr>
          <p:nvPr>
            <p:ph type="sldNum" sz="quarter" idx="5"/>
          </p:nvPr>
        </p:nvSpPr>
        <p:spPr/>
        <p:txBody>
          <a:bodyPr/>
          <a:lstStyle/>
          <a:p>
            <a:fld id="{5D06908F-B17C-4E61-84A0-00CE5B220CD8}" type="slidenum">
              <a:rPr lang="en-US" smtClean="0"/>
              <a:t>16</a:t>
            </a:fld>
            <a:endParaRPr lang="en-US"/>
          </a:p>
        </p:txBody>
      </p:sp>
    </p:spTree>
    <p:extLst>
      <p:ext uri="{BB962C8B-B14F-4D97-AF65-F5344CB8AC3E}">
        <p14:creationId xmlns:p14="http://schemas.microsoft.com/office/powerpoint/2010/main" val="38758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P(T &gt; t0) + P(T &lt; -t0)</a:t>
            </a:r>
          </a:p>
        </p:txBody>
      </p:sp>
      <p:sp>
        <p:nvSpPr>
          <p:cNvPr id="4" name="Slide Number Placeholder 3"/>
          <p:cNvSpPr>
            <a:spLocks noGrp="1"/>
          </p:cNvSpPr>
          <p:nvPr>
            <p:ph type="sldNum" sz="quarter" idx="5"/>
          </p:nvPr>
        </p:nvSpPr>
        <p:spPr/>
        <p:txBody>
          <a:bodyPr/>
          <a:lstStyle/>
          <a:p>
            <a:fld id="{5D06908F-B17C-4E61-84A0-00CE5B220CD8}" type="slidenum">
              <a:rPr lang="en-US" smtClean="0"/>
              <a:t>19</a:t>
            </a:fld>
            <a:endParaRPr lang="en-US"/>
          </a:p>
        </p:txBody>
      </p:sp>
    </p:spTree>
    <p:extLst>
      <p:ext uri="{BB962C8B-B14F-4D97-AF65-F5344CB8AC3E}">
        <p14:creationId xmlns:p14="http://schemas.microsoft.com/office/powerpoint/2010/main" val="36251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F6A7-C847-4FC7-8803-4BB9230FE2BC}"/>
              </a:ext>
            </a:extLst>
          </p:cNvPr>
          <p:cNvSpPr>
            <a:spLocks noGrp="1"/>
          </p:cNvSpPr>
          <p:nvPr>
            <p:ph type="ctrTitle"/>
          </p:nvPr>
        </p:nvSpPr>
        <p:spPr>
          <a:xfrm>
            <a:off x="1524000" y="1122363"/>
            <a:ext cx="9144000" cy="2387600"/>
          </a:xfrm>
        </p:spPr>
        <p:txBody>
          <a:bodyPr anchor="b"/>
          <a:lstStyle>
            <a:lvl1pPr algn="ctr">
              <a:defRPr sz="6000" b="1">
                <a:solidFill>
                  <a:srgbClr val="CC0000"/>
                </a:solidFill>
                <a:latin typeface="Helvetica" panose="020B0604020202020204" pitchFamily="34" charset="0"/>
                <a:cs typeface="Helvetica"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CB5FEC1-B1DC-48F2-8374-7C90925C03DB}"/>
              </a:ext>
            </a:extLst>
          </p:cNvPr>
          <p:cNvSpPr>
            <a:spLocks noGrp="1"/>
          </p:cNvSpPr>
          <p:nvPr>
            <p:ph type="subTitle" idx="1"/>
          </p:nvPr>
        </p:nvSpPr>
        <p:spPr>
          <a:xfrm>
            <a:off x="1524000" y="3602038"/>
            <a:ext cx="9144000" cy="1655762"/>
          </a:xfrm>
        </p:spPr>
        <p:txBody>
          <a:bodyPr/>
          <a:lstStyle>
            <a:lvl1pPr marL="0" indent="0" algn="ctr">
              <a:buNone/>
              <a:defRPr sz="2400">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E8641B-6ED3-40B2-98A4-FA04D2BA9A97}"/>
              </a:ext>
            </a:extLst>
          </p:cNvPr>
          <p:cNvSpPr>
            <a:spLocks noGrp="1"/>
          </p:cNvSpPr>
          <p:nvPr>
            <p:ph type="dt" sz="half" idx="10"/>
          </p:nvPr>
        </p:nvSpPr>
        <p:spPr/>
        <p:txBody>
          <a:bodyPr/>
          <a:lstStyle/>
          <a:p>
            <a:fld id="{DF82A0A1-9B62-4175-9A79-2DF32F3648EF}" type="datetimeFigureOut">
              <a:rPr lang="en-US" smtClean="0"/>
              <a:t>10/28/2021</a:t>
            </a:fld>
            <a:endParaRPr lang="en-US"/>
          </a:p>
        </p:txBody>
      </p:sp>
      <p:sp>
        <p:nvSpPr>
          <p:cNvPr id="5" name="Footer Placeholder 4">
            <a:extLst>
              <a:ext uri="{FF2B5EF4-FFF2-40B4-BE49-F238E27FC236}">
                <a16:creationId xmlns:a16="http://schemas.microsoft.com/office/drawing/2014/main" id="{C0AABDE4-B662-4E84-931A-77FF66EDA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899A5-3CF8-460E-B37A-1277D334239F}"/>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158136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FBB9-7483-496D-9A50-3E8AC61E37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3F5E42-A84B-48BA-9D2D-57CE6A5F04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F4C22-F64A-424F-B4D1-A985159E923A}"/>
              </a:ext>
            </a:extLst>
          </p:cNvPr>
          <p:cNvSpPr>
            <a:spLocks noGrp="1"/>
          </p:cNvSpPr>
          <p:nvPr>
            <p:ph type="dt" sz="half" idx="10"/>
          </p:nvPr>
        </p:nvSpPr>
        <p:spPr/>
        <p:txBody>
          <a:bodyPr/>
          <a:lstStyle/>
          <a:p>
            <a:fld id="{DF82A0A1-9B62-4175-9A79-2DF32F3648EF}" type="datetimeFigureOut">
              <a:rPr lang="en-US" smtClean="0"/>
              <a:t>10/28/2021</a:t>
            </a:fld>
            <a:endParaRPr lang="en-US"/>
          </a:p>
        </p:txBody>
      </p:sp>
      <p:sp>
        <p:nvSpPr>
          <p:cNvPr id="5" name="Footer Placeholder 4">
            <a:extLst>
              <a:ext uri="{FF2B5EF4-FFF2-40B4-BE49-F238E27FC236}">
                <a16:creationId xmlns:a16="http://schemas.microsoft.com/office/drawing/2014/main" id="{06770A8A-AD41-4B68-8271-167B6D488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87C9D-18B6-4113-97E6-7270C39C1633}"/>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197532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2C156A-1D31-4B3E-927B-7BB71F958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888816-9C03-43C3-8C89-F6A5584403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13997-7848-45FE-90D1-BC808261E82A}"/>
              </a:ext>
            </a:extLst>
          </p:cNvPr>
          <p:cNvSpPr>
            <a:spLocks noGrp="1"/>
          </p:cNvSpPr>
          <p:nvPr>
            <p:ph type="dt" sz="half" idx="10"/>
          </p:nvPr>
        </p:nvSpPr>
        <p:spPr/>
        <p:txBody>
          <a:bodyPr/>
          <a:lstStyle/>
          <a:p>
            <a:fld id="{DF82A0A1-9B62-4175-9A79-2DF32F3648EF}" type="datetimeFigureOut">
              <a:rPr lang="en-US" smtClean="0"/>
              <a:t>10/28/2021</a:t>
            </a:fld>
            <a:endParaRPr lang="en-US"/>
          </a:p>
        </p:txBody>
      </p:sp>
      <p:sp>
        <p:nvSpPr>
          <p:cNvPr id="5" name="Footer Placeholder 4">
            <a:extLst>
              <a:ext uri="{FF2B5EF4-FFF2-40B4-BE49-F238E27FC236}">
                <a16:creationId xmlns:a16="http://schemas.microsoft.com/office/drawing/2014/main" id="{1D5EEF7A-2DEE-4AB9-BF3A-3E3379FD7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968A3-D7CD-484B-8829-3812F3ECDA88}"/>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201907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CB47-8AB6-4238-BA3E-D71483C5EB2F}"/>
              </a:ext>
            </a:extLst>
          </p:cNvPr>
          <p:cNvSpPr>
            <a:spLocks noGrp="1"/>
          </p:cNvSpPr>
          <p:nvPr>
            <p:ph type="title"/>
          </p:nvPr>
        </p:nvSpPr>
        <p:spPr>
          <a:xfrm>
            <a:off x="838200" y="230042"/>
            <a:ext cx="10515600" cy="1325563"/>
          </a:xfrm>
        </p:spPr>
        <p:txBody>
          <a:bodyPr/>
          <a:lstStyle>
            <a:lvl1pPr algn="ctr">
              <a:defRPr b="1">
                <a:solidFill>
                  <a:srgbClr val="0033CC"/>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F157C1E-B455-4307-A860-348E1E8F67A0}"/>
              </a:ext>
            </a:extLst>
          </p:cNvPr>
          <p:cNvSpPr>
            <a:spLocks noGrp="1"/>
          </p:cNvSpPr>
          <p:nvPr>
            <p:ph idx="1"/>
          </p:nvPr>
        </p:nvSpPr>
        <p:spPr>
          <a:xfrm>
            <a:off x="838200" y="1638587"/>
            <a:ext cx="10515600" cy="4351338"/>
          </a:xfrm>
        </p:spPr>
        <p:txBody>
          <a:bodyPr/>
          <a:lstStyle>
            <a:lvl1pPr>
              <a:defRPr sz="3200">
                <a:latin typeface="Helvetica" panose="020B0604020202020204" pitchFamily="34" charset="0"/>
                <a:cs typeface="Helvetica" panose="020B0604020202020204" pitchFamily="34" charset="0"/>
              </a:defRPr>
            </a:lvl1pPr>
            <a:lvl2pPr>
              <a:defRPr sz="2800">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76DEF99-2E79-48C1-A729-9054FD99D708}"/>
              </a:ext>
            </a:extLst>
          </p:cNvPr>
          <p:cNvSpPr>
            <a:spLocks noGrp="1"/>
          </p:cNvSpPr>
          <p:nvPr>
            <p:ph type="dt" sz="half" idx="10"/>
          </p:nvPr>
        </p:nvSpPr>
        <p:spPr/>
        <p:txBody>
          <a:bodyPr/>
          <a:lstStyle/>
          <a:p>
            <a:fld id="{DF82A0A1-9B62-4175-9A79-2DF32F3648EF}" type="datetimeFigureOut">
              <a:rPr lang="en-US" smtClean="0"/>
              <a:t>10/28/2021</a:t>
            </a:fld>
            <a:endParaRPr lang="en-US"/>
          </a:p>
        </p:txBody>
      </p:sp>
      <p:sp>
        <p:nvSpPr>
          <p:cNvPr id="5" name="Footer Placeholder 4">
            <a:extLst>
              <a:ext uri="{FF2B5EF4-FFF2-40B4-BE49-F238E27FC236}">
                <a16:creationId xmlns:a16="http://schemas.microsoft.com/office/drawing/2014/main" id="{617EDD71-42E9-45DD-854C-BD3947FF3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11424-96C1-4987-A881-A97DEF485757}"/>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25244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00F8-99F5-4261-92A3-59C05E6A0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3E80C-A60E-4D26-9D19-81A97B2CC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7F391-E730-4057-BCFD-AD11295ED5B1}"/>
              </a:ext>
            </a:extLst>
          </p:cNvPr>
          <p:cNvSpPr>
            <a:spLocks noGrp="1"/>
          </p:cNvSpPr>
          <p:nvPr>
            <p:ph type="dt" sz="half" idx="10"/>
          </p:nvPr>
        </p:nvSpPr>
        <p:spPr/>
        <p:txBody>
          <a:bodyPr/>
          <a:lstStyle/>
          <a:p>
            <a:fld id="{DF82A0A1-9B62-4175-9A79-2DF32F3648EF}" type="datetimeFigureOut">
              <a:rPr lang="en-US" smtClean="0"/>
              <a:t>10/28/2021</a:t>
            </a:fld>
            <a:endParaRPr lang="en-US"/>
          </a:p>
        </p:txBody>
      </p:sp>
      <p:sp>
        <p:nvSpPr>
          <p:cNvPr id="5" name="Footer Placeholder 4">
            <a:extLst>
              <a:ext uri="{FF2B5EF4-FFF2-40B4-BE49-F238E27FC236}">
                <a16:creationId xmlns:a16="http://schemas.microsoft.com/office/drawing/2014/main" id="{4754A06A-440D-4BAE-A157-DB9C376E1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9EE55-E1A2-4183-883C-79BBFD903D36}"/>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2457565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F7DB-EBB2-4F6B-B7A1-FFE8E2F59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2BDCE8-5CD9-4838-BB33-79F26BEB6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0B59F2-F381-4F8D-925D-90DE7A6FA6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FD2D-F366-4AE4-95D3-E749AA70575F}"/>
              </a:ext>
            </a:extLst>
          </p:cNvPr>
          <p:cNvSpPr>
            <a:spLocks noGrp="1"/>
          </p:cNvSpPr>
          <p:nvPr>
            <p:ph type="dt" sz="half" idx="10"/>
          </p:nvPr>
        </p:nvSpPr>
        <p:spPr/>
        <p:txBody>
          <a:bodyPr/>
          <a:lstStyle/>
          <a:p>
            <a:fld id="{DF82A0A1-9B62-4175-9A79-2DF32F3648EF}" type="datetimeFigureOut">
              <a:rPr lang="en-US" smtClean="0"/>
              <a:t>10/28/2021</a:t>
            </a:fld>
            <a:endParaRPr lang="en-US"/>
          </a:p>
        </p:txBody>
      </p:sp>
      <p:sp>
        <p:nvSpPr>
          <p:cNvPr id="6" name="Footer Placeholder 5">
            <a:extLst>
              <a:ext uri="{FF2B5EF4-FFF2-40B4-BE49-F238E27FC236}">
                <a16:creationId xmlns:a16="http://schemas.microsoft.com/office/drawing/2014/main" id="{DA569C25-E68B-4A75-9C53-D276F075F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E12F8-B235-46A4-8F07-7607E54127ED}"/>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310377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F0CD-7FE1-447A-87F7-0D98229FA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2223-F9C4-4311-A815-22B9820AD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A328B-9945-4FCB-83A2-4719C9625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8E8BC7-59A7-412E-AA42-10F28DF1B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3439BC-5D18-4CA0-B516-2A3F089E7B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8042EA-ED5B-4589-851F-62E254B0D671}"/>
              </a:ext>
            </a:extLst>
          </p:cNvPr>
          <p:cNvSpPr>
            <a:spLocks noGrp="1"/>
          </p:cNvSpPr>
          <p:nvPr>
            <p:ph type="dt" sz="half" idx="10"/>
          </p:nvPr>
        </p:nvSpPr>
        <p:spPr/>
        <p:txBody>
          <a:bodyPr/>
          <a:lstStyle/>
          <a:p>
            <a:fld id="{DF82A0A1-9B62-4175-9A79-2DF32F3648EF}" type="datetimeFigureOut">
              <a:rPr lang="en-US" smtClean="0"/>
              <a:t>10/28/2021</a:t>
            </a:fld>
            <a:endParaRPr lang="en-US"/>
          </a:p>
        </p:txBody>
      </p:sp>
      <p:sp>
        <p:nvSpPr>
          <p:cNvPr id="8" name="Footer Placeholder 7">
            <a:extLst>
              <a:ext uri="{FF2B5EF4-FFF2-40B4-BE49-F238E27FC236}">
                <a16:creationId xmlns:a16="http://schemas.microsoft.com/office/drawing/2014/main" id="{AC1FA2CE-1220-4DFB-B077-D05F73522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7F98D3-CFBB-4D3A-9E2E-FF52BE573887}"/>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318000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2D0D-3C6F-4D93-8CBC-30386E0ABA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5F14F-C150-498C-9DC1-B15528947E60}"/>
              </a:ext>
            </a:extLst>
          </p:cNvPr>
          <p:cNvSpPr>
            <a:spLocks noGrp="1"/>
          </p:cNvSpPr>
          <p:nvPr>
            <p:ph type="dt" sz="half" idx="10"/>
          </p:nvPr>
        </p:nvSpPr>
        <p:spPr/>
        <p:txBody>
          <a:bodyPr/>
          <a:lstStyle/>
          <a:p>
            <a:fld id="{DF82A0A1-9B62-4175-9A79-2DF32F3648EF}" type="datetimeFigureOut">
              <a:rPr lang="en-US" smtClean="0"/>
              <a:t>10/28/2021</a:t>
            </a:fld>
            <a:endParaRPr lang="en-US"/>
          </a:p>
        </p:txBody>
      </p:sp>
      <p:sp>
        <p:nvSpPr>
          <p:cNvPr id="4" name="Footer Placeholder 3">
            <a:extLst>
              <a:ext uri="{FF2B5EF4-FFF2-40B4-BE49-F238E27FC236}">
                <a16:creationId xmlns:a16="http://schemas.microsoft.com/office/drawing/2014/main" id="{AD648E5B-5206-4E17-80F9-DD77F8922D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BDC78-D21D-4537-A921-4FC74EED15C4}"/>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378431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B9F006-BD7A-4E21-AD1D-534CB0279C23}"/>
              </a:ext>
            </a:extLst>
          </p:cNvPr>
          <p:cNvSpPr>
            <a:spLocks noGrp="1"/>
          </p:cNvSpPr>
          <p:nvPr>
            <p:ph type="dt" sz="half" idx="10"/>
          </p:nvPr>
        </p:nvSpPr>
        <p:spPr/>
        <p:txBody>
          <a:bodyPr/>
          <a:lstStyle/>
          <a:p>
            <a:fld id="{DF82A0A1-9B62-4175-9A79-2DF32F3648EF}" type="datetimeFigureOut">
              <a:rPr lang="en-US" smtClean="0"/>
              <a:t>10/28/2021</a:t>
            </a:fld>
            <a:endParaRPr lang="en-US"/>
          </a:p>
        </p:txBody>
      </p:sp>
      <p:sp>
        <p:nvSpPr>
          <p:cNvPr id="3" name="Footer Placeholder 2">
            <a:extLst>
              <a:ext uri="{FF2B5EF4-FFF2-40B4-BE49-F238E27FC236}">
                <a16:creationId xmlns:a16="http://schemas.microsoft.com/office/drawing/2014/main" id="{51C155AD-EB0D-41C9-80EC-D2DBF64AC4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122E14-5D1E-4C00-8CC2-2FE1647339A1}"/>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57363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B2B2-1302-42A1-B0BB-1052F4DF1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250C9A-3F4E-45BE-8BBA-4E0BD30B8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35AFA3-A55A-4566-9283-602B9F4CA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A74E6-93A7-4816-BE92-959852E5EDAB}"/>
              </a:ext>
            </a:extLst>
          </p:cNvPr>
          <p:cNvSpPr>
            <a:spLocks noGrp="1"/>
          </p:cNvSpPr>
          <p:nvPr>
            <p:ph type="dt" sz="half" idx="10"/>
          </p:nvPr>
        </p:nvSpPr>
        <p:spPr/>
        <p:txBody>
          <a:bodyPr/>
          <a:lstStyle/>
          <a:p>
            <a:fld id="{DF82A0A1-9B62-4175-9A79-2DF32F3648EF}" type="datetimeFigureOut">
              <a:rPr lang="en-US" smtClean="0"/>
              <a:t>10/28/2021</a:t>
            </a:fld>
            <a:endParaRPr lang="en-US"/>
          </a:p>
        </p:txBody>
      </p:sp>
      <p:sp>
        <p:nvSpPr>
          <p:cNvPr id="6" name="Footer Placeholder 5">
            <a:extLst>
              <a:ext uri="{FF2B5EF4-FFF2-40B4-BE49-F238E27FC236}">
                <a16:creationId xmlns:a16="http://schemas.microsoft.com/office/drawing/2014/main" id="{4391564A-26ED-42CE-BF31-00C601048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B5D69-8F97-4650-BCD3-B8AA3D466716}"/>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426814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B52B-080A-4BFE-8D2C-FFD76930D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284DC-BC23-457C-962D-E0C8F449B9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C038D6-CF10-4E73-9D11-6A8186FFB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4D993-EEC4-4DF4-8F97-1CAC01CF6FF7}"/>
              </a:ext>
            </a:extLst>
          </p:cNvPr>
          <p:cNvSpPr>
            <a:spLocks noGrp="1"/>
          </p:cNvSpPr>
          <p:nvPr>
            <p:ph type="dt" sz="half" idx="10"/>
          </p:nvPr>
        </p:nvSpPr>
        <p:spPr/>
        <p:txBody>
          <a:bodyPr/>
          <a:lstStyle/>
          <a:p>
            <a:fld id="{DF82A0A1-9B62-4175-9A79-2DF32F3648EF}" type="datetimeFigureOut">
              <a:rPr lang="en-US" smtClean="0"/>
              <a:t>10/28/2021</a:t>
            </a:fld>
            <a:endParaRPr lang="en-US"/>
          </a:p>
        </p:txBody>
      </p:sp>
      <p:sp>
        <p:nvSpPr>
          <p:cNvPr id="6" name="Footer Placeholder 5">
            <a:extLst>
              <a:ext uri="{FF2B5EF4-FFF2-40B4-BE49-F238E27FC236}">
                <a16:creationId xmlns:a16="http://schemas.microsoft.com/office/drawing/2014/main" id="{54A9CE0E-8480-4BB1-89E9-C6284B1D6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164F3-3A65-4440-820F-C23371CAD85F}"/>
              </a:ext>
            </a:extLst>
          </p:cNvPr>
          <p:cNvSpPr>
            <a:spLocks noGrp="1"/>
          </p:cNvSpPr>
          <p:nvPr>
            <p:ph type="sldNum" sz="quarter" idx="12"/>
          </p:nvPr>
        </p:nvSpPr>
        <p:spPr/>
        <p:txBody>
          <a:bodyPr/>
          <a:lstStyle/>
          <a:p>
            <a:fld id="{05CAF447-3069-4EB9-BD71-9A8D90286074}" type="slidenum">
              <a:rPr lang="en-US" smtClean="0"/>
              <a:t>‹#›</a:t>
            </a:fld>
            <a:endParaRPr lang="en-US"/>
          </a:p>
        </p:txBody>
      </p:sp>
    </p:spTree>
    <p:extLst>
      <p:ext uri="{BB962C8B-B14F-4D97-AF65-F5344CB8AC3E}">
        <p14:creationId xmlns:p14="http://schemas.microsoft.com/office/powerpoint/2010/main" val="179133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1DBF7-C56E-42B4-9963-608F674A21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B4B3B-1466-4976-AC31-C89A5A314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5F567-B47B-4B8D-A8FA-0D0EE825C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2A0A1-9B62-4175-9A79-2DF32F3648EF}" type="datetimeFigureOut">
              <a:rPr lang="en-US" smtClean="0"/>
              <a:t>10/28/2021</a:t>
            </a:fld>
            <a:endParaRPr lang="en-US"/>
          </a:p>
        </p:txBody>
      </p:sp>
      <p:sp>
        <p:nvSpPr>
          <p:cNvPr id="5" name="Footer Placeholder 4">
            <a:extLst>
              <a:ext uri="{FF2B5EF4-FFF2-40B4-BE49-F238E27FC236}">
                <a16:creationId xmlns:a16="http://schemas.microsoft.com/office/drawing/2014/main" id="{ECD1E482-4567-4A16-887D-94D3A8F7E6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7FF3B-7FF5-4859-874F-82DFD79E57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AF447-3069-4EB9-BD71-9A8D90286074}" type="slidenum">
              <a:rPr lang="en-US" smtClean="0"/>
              <a:t>‹#›</a:t>
            </a:fld>
            <a:endParaRPr lang="en-US"/>
          </a:p>
        </p:txBody>
      </p:sp>
    </p:spTree>
    <p:extLst>
      <p:ext uri="{BB962C8B-B14F-4D97-AF65-F5344CB8AC3E}">
        <p14:creationId xmlns:p14="http://schemas.microsoft.com/office/powerpoint/2010/main" val="3713108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4.wmf"/><Relationship Id="rId4" Type="http://schemas.openxmlformats.org/officeDocument/2006/relationships/image" Target="../media/image12.png"/><Relationship Id="rId9"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60C-D230-4F3E-B882-038D0E2EE62E}"/>
              </a:ext>
            </a:extLst>
          </p:cNvPr>
          <p:cNvSpPr>
            <a:spLocks noGrp="1"/>
          </p:cNvSpPr>
          <p:nvPr>
            <p:ph type="ctrTitle"/>
          </p:nvPr>
        </p:nvSpPr>
        <p:spPr>
          <a:xfrm>
            <a:off x="1927340" y="2376460"/>
            <a:ext cx="9144000" cy="2387600"/>
          </a:xfrm>
        </p:spPr>
        <p:txBody>
          <a:bodyPr>
            <a:normAutofit/>
          </a:bodyPr>
          <a:lstStyle/>
          <a:p>
            <a:r>
              <a:rPr lang="en-US"/>
              <a:t>Statistical Inference for Two Samples</a:t>
            </a:r>
            <a:endParaRPr lang="en-US" dirty="0"/>
          </a:p>
        </p:txBody>
      </p:sp>
      <p:sp>
        <p:nvSpPr>
          <p:cNvPr id="6" name="TextBox 5">
            <a:extLst>
              <a:ext uri="{FF2B5EF4-FFF2-40B4-BE49-F238E27FC236}">
                <a16:creationId xmlns:a16="http://schemas.microsoft.com/office/drawing/2014/main" id="{1ABBF047-F779-4991-8D9C-774E67D44E2B}"/>
              </a:ext>
            </a:extLst>
          </p:cNvPr>
          <p:cNvSpPr txBox="1"/>
          <p:nvPr/>
        </p:nvSpPr>
        <p:spPr>
          <a:xfrm>
            <a:off x="374702" y="258901"/>
            <a:ext cx="2467342" cy="2554545"/>
          </a:xfrm>
          <a:prstGeom prst="rect">
            <a:avLst/>
          </a:prstGeom>
          <a:solidFill>
            <a:schemeClr val="accent3">
              <a:lumMod val="20000"/>
              <a:lumOff val="80000"/>
            </a:schemeClr>
          </a:solidFill>
          <a:ln>
            <a:noFill/>
          </a:ln>
        </p:spPr>
        <p:txBody>
          <a:bodyPr wrap="none" rtlCol="0">
            <a:spAutoFit/>
          </a:bodyPr>
          <a:lstStyle/>
          <a:p>
            <a:r>
              <a:rPr lang="en-US" sz="16000" b="1">
                <a:solidFill>
                  <a:srgbClr val="0033CC"/>
                </a:solidFill>
              </a:rPr>
              <a:t>10</a:t>
            </a:r>
            <a:endParaRPr lang="en-US" sz="16000" b="1" dirty="0"/>
          </a:p>
        </p:txBody>
      </p:sp>
    </p:spTree>
    <p:extLst>
      <p:ext uri="{BB962C8B-B14F-4D97-AF65-F5344CB8AC3E}">
        <p14:creationId xmlns:p14="http://schemas.microsoft.com/office/powerpoint/2010/main" val="419131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40E8-4514-4447-B4BB-C398354EB398}"/>
              </a:ext>
            </a:extLst>
          </p:cNvPr>
          <p:cNvSpPr>
            <a:spLocks noGrp="1"/>
          </p:cNvSpPr>
          <p:nvPr>
            <p:ph type="title"/>
          </p:nvPr>
        </p:nvSpPr>
        <p:spPr/>
        <p:txBody>
          <a:bodyPr/>
          <a:lstStyle/>
          <a:p>
            <a:r>
              <a:rPr lang="en-US" sz="4400">
                <a:sym typeface="Symbol" panose="05050102010706020507" pitchFamily="18" charset="2"/>
              </a:rPr>
              <a:t>Unknown </a:t>
            </a:r>
            <a:r>
              <a:rPr lang="en-US" sz="4400" baseline="30000">
                <a:sym typeface="Symbol" panose="05050102010706020507" pitchFamily="18" charset="2"/>
              </a:rPr>
              <a:t>2</a:t>
            </a:r>
            <a:endParaRPr lang="en-US"/>
          </a:p>
        </p:txBody>
      </p:sp>
      <p:sp>
        <p:nvSpPr>
          <p:cNvPr id="3" name="Content Placeholder 2">
            <a:extLst>
              <a:ext uri="{FF2B5EF4-FFF2-40B4-BE49-F238E27FC236}">
                <a16:creationId xmlns:a16="http://schemas.microsoft.com/office/drawing/2014/main" id="{456440D7-A626-4140-8EAD-8669B4CF3C18}"/>
              </a:ext>
            </a:extLst>
          </p:cNvPr>
          <p:cNvSpPr>
            <a:spLocks noGrp="1"/>
          </p:cNvSpPr>
          <p:nvPr>
            <p:ph idx="1"/>
          </p:nvPr>
        </p:nvSpPr>
        <p:spPr>
          <a:xfrm>
            <a:off x="838200" y="1821221"/>
            <a:ext cx="10515600" cy="4351338"/>
          </a:xfrm>
        </p:spPr>
        <p:txBody>
          <a:bodyPr>
            <a:normAutofit/>
          </a:bodyPr>
          <a:lstStyle/>
          <a:p>
            <a:r>
              <a:rPr lang="en-US" sz="2600">
                <a:solidFill>
                  <a:srgbClr val="CC0000"/>
                </a:solidFill>
              </a:rPr>
              <a:t>What if variance </a:t>
            </a:r>
            <a:r>
              <a:rPr lang="en-US" sz="2600">
                <a:solidFill>
                  <a:srgbClr val="CC0000"/>
                </a:solidFill>
                <a:sym typeface="Symbol" panose="05050102010706020507" pitchFamily="18" charset="2"/>
              </a:rPr>
              <a:t></a:t>
            </a:r>
            <a:r>
              <a:rPr lang="en-US" sz="2600" baseline="30000">
                <a:solidFill>
                  <a:srgbClr val="CC0000"/>
                </a:solidFill>
                <a:sym typeface="Symbol" panose="05050102010706020507" pitchFamily="18" charset="2"/>
              </a:rPr>
              <a:t>2</a:t>
            </a:r>
            <a:r>
              <a:rPr lang="en-US" sz="2600">
                <a:solidFill>
                  <a:srgbClr val="CC0000"/>
                </a:solidFill>
                <a:sym typeface="Symbol" panose="05050102010706020507" pitchFamily="18" charset="2"/>
              </a:rPr>
              <a:t> is unknown?</a:t>
            </a:r>
          </a:p>
          <a:p>
            <a:pPr>
              <a:buFont typeface="Wingdings" panose="05000000000000000000" pitchFamily="2" charset="2"/>
              <a:buChar char="è"/>
            </a:pPr>
            <a:r>
              <a:rPr lang="en-US" sz="2600">
                <a:sym typeface="Symbol" panose="05050102010706020507" pitchFamily="18" charset="2"/>
              </a:rPr>
              <a:t> Use large sample size (</a:t>
            </a:r>
            <a:r>
              <a:rPr lang="en-US" sz="2600"/>
              <a:t>n</a:t>
            </a:r>
            <a:r>
              <a:rPr lang="en-US" sz="2600" baseline="-25000"/>
              <a:t>1</a:t>
            </a:r>
            <a:r>
              <a:rPr lang="en-US" sz="2600"/>
              <a:t> and n</a:t>
            </a:r>
            <a:r>
              <a:rPr lang="en-US" sz="2600" baseline="-25000"/>
              <a:t>2</a:t>
            </a:r>
            <a:r>
              <a:rPr lang="en-US" sz="2600"/>
              <a:t> </a:t>
            </a:r>
            <a:r>
              <a:rPr lang="en-US" sz="2600">
                <a:sym typeface="Euclid Math Two" panose="02050601010101010101" pitchFamily="18" charset="2"/>
              </a:rPr>
              <a:t> 30</a:t>
            </a:r>
            <a:r>
              <a:rPr lang="en-US" sz="2600">
                <a:sym typeface="Symbol" panose="05050102010706020507" pitchFamily="18" charset="2"/>
              </a:rPr>
              <a:t>) and sample variances s</a:t>
            </a:r>
            <a:r>
              <a:rPr lang="en-US" sz="2600" baseline="-25000">
                <a:sym typeface="Symbol" panose="05050102010706020507" pitchFamily="18" charset="2"/>
              </a:rPr>
              <a:t>1</a:t>
            </a:r>
            <a:r>
              <a:rPr lang="en-US" sz="2600" baseline="30000">
                <a:sym typeface="Symbol" panose="05050102010706020507" pitchFamily="18" charset="2"/>
              </a:rPr>
              <a:t>2</a:t>
            </a:r>
            <a:r>
              <a:rPr lang="en-US" sz="2600">
                <a:sym typeface="Symbol" panose="05050102010706020507" pitchFamily="18" charset="2"/>
              </a:rPr>
              <a:t> s</a:t>
            </a:r>
            <a:r>
              <a:rPr lang="en-US" sz="2600" baseline="-25000">
                <a:sym typeface="Symbol" panose="05050102010706020507" pitchFamily="18" charset="2"/>
              </a:rPr>
              <a:t>2</a:t>
            </a:r>
            <a:r>
              <a:rPr lang="en-US" sz="2600" baseline="30000">
                <a:sym typeface="Symbol" panose="05050102010706020507" pitchFamily="18" charset="2"/>
              </a:rPr>
              <a:t>2  </a:t>
            </a:r>
            <a:r>
              <a:rPr lang="en-US" sz="2600">
                <a:sym typeface="Symbol" panose="05050102010706020507" pitchFamily="18" charset="2"/>
              </a:rPr>
              <a:t>instead of population variances </a:t>
            </a:r>
            <a:r>
              <a:rPr lang="en-US" sz="2600" baseline="-25000">
                <a:sym typeface="Symbol" panose="05050102010706020507" pitchFamily="18" charset="2"/>
              </a:rPr>
              <a:t>1</a:t>
            </a:r>
            <a:r>
              <a:rPr lang="en-US" sz="2600" baseline="30000">
                <a:sym typeface="Symbol" panose="05050102010706020507" pitchFamily="18" charset="2"/>
              </a:rPr>
              <a:t>2 </a:t>
            </a:r>
            <a:r>
              <a:rPr lang="en-US" sz="2600">
                <a:sym typeface="Symbol" panose="05050102010706020507" pitchFamily="18" charset="2"/>
              </a:rPr>
              <a:t>,</a:t>
            </a:r>
            <a:r>
              <a:rPr lang="en-US" sz="2600" baseline="30000">
                <a:sym typeface="Symbol" panose="05050102010706020507" pitchFamily="18" charset="2"/>
              </a:rPr>
              <a:t> </a:t>
            </a:r>
            <a:r>
              <a:rPr lang="en-US" sz="2600">
                <a:sym typeface="Symbol" panose="05050102010706020507" pitchFamily="18" charset="2"/>
              </a:rPr>
              <a:t></a:t>
            </a:r>
            <a:r>
              <a:rPr lang="en-US" sz="2600" baseline="-25000">
                <a:sym typeface="Symbol" panose="05050102010706020507" pitchFamily="18" charset="2"/>
              </a:rPr>
              <a:t>2</a:t>
            </a:r>
            <a:r>
              <a:rPr lang="en-US" sz="2600" baseline="30000">
                <a:sym typeface="Symbol" panose="05050102010706020507" pitchFamily="18" charset="2"/>
              </a:rPr>
              <a:t>2  </a:t>
            </a:r>
            <a:r>
              <a:rPr lang="en-US" sz="2600">
                <a:sym typeface="Symbol" panose="05050102010706020507" pitchFamily="18" charset="2"/>
              </a:rPr>
              <a:t>which are unknown.</a:t>
            </a:r>
          </a:p>
          <a:p>
            <a:pPr marL="0" indent="0">
              <a:buNone/>
            </a:pPr>
            <a:r>
              <a:rPr lang="en-US" sz="2600" b="1" i="1">
                <a:solidFill>
                  <a:srgbClr val="CC0000"/>
                </a:solidFill>
                <a:sym typeface="Symbol" panose="05050102010706020507" pitchFamily="18" charset="2"/>
              </a:rPr>
              <a:t>Ex. </a:t>
            </a:r>
            <a:r>
              <a:rPr lang="en-US" sz="2600">
                <a:sym typeface="Symbol" panose="05050102010706020507" pitchFamily="18" charset="2"/>
              </a:rPr>
              <a:t>A test is conducted to compare breaking strength of cell phones manufactured by two companies. Summary data are given below.</a:t>
            </a:r>
          </a:p>
          <a:p>
            <a:pPr marL="0" indent="0">
              <a:buNone/>
            </a:pPr>
            <a:r>
              <a:rPr lang="en-US" sz="2600">
                <a:sym typeface="Symbol" panose="05050102010706020507" pitchFamily="18" charset="2"/>
              </a:rPr>
              <a:t>Company A: n</a:t>
            </a:r>
            <a:r>
              <a:rPr lang="en-US" sz="2600" baseline="-25000">
                <a:sym typeface="Symbol" panose="05050102010706020507" pitchFamily="18" charset="2"/>
              </a:rPr>
              <a:t>1</a:t>
            </a:r>
            <a:r>
              <a:rPr lang="en-US" sz="2600">
                <a:sym typeface="Symbol" panose="05050102010706020507" pitchFamily="18" charset="2"/>
              </a:rPr>
              <a:t> = 65, x</a:t>
            </a:r>
            <a:r>
              <a:rPr lang="en-US" sz="2600" baseline="-25000">
                <a:sym typeface="Symbol" panose="05050102010706020507" pitchFamily="18" charset="2"/>
              </a:rPr>
              <a:t>1</a:t>
            </a:r>
            <a:r>
              <a:rPr lang="en-US" sz="2600">
                <a:sym typeface="Symbol" panose="05050102010706020507" pitchFamily="18" charset="2"/>
              </a:rPr>
              <a:t> = 107 pounds, s</a:t>
            </a:r>
            <a:r>
              <a:rPr lang="en-US" sz="2600" baseline="-25000">
                <a:sym typeface="Symbol" panose="05050102010706020507" pitchFamily="18" charset="2"/>
              </a:rPr>
              <a:t>1</a:t>
            </a:r>
            <a:r>
              <a:rPr lang="en-US" sz="2600">
                <a:sym typeface="Symbol" panose="05050102010706020507" pitchFamily="18" charset="2"/>
              </a:rPr>
              <a:t> = 10 pounds</a:t>
            </a:r>
          </a:p>
          <a:p>
            <a:pPr marL="0" indent="0">
              <a:buNone/>
            </a:pPr>
            <a:r>
              <a:rPr lang="en-US" sz="2600">
                <a:sym typeface="Symbol" panose="05050102010706020507" pitchFamily="18" charset="2"/>
              </a:rPr>
              <a:t>Company B: n</a:t>
            </a:r>
            <a:r>
              <a:rPr lang="en-US" sz="2600" baseline="-25000">
                <a:sym typeface="Symbol" panose="05050102010706020507" pitchFamily="18" charset="2"/>
              </a:rPr>
              <a:t>2</a:t>
            </a:r>
            <a:r>
              <a:rPr lang="en-US" sz="2600">
                <a:sym typeface="Symbol" panose="05050102010706020507" pitchFamily="18" charset="2"/>
              </a:rPr>
              <a:t> = 60, x</a:t>
            </a:r>
            <a:r>
              <a:rPr lang="en-US" sz="2600" baseline="-25000">
                <a:sym typeface="Symbol" panose="05050102010706020507" pitchFamily="18" charset="2"/>
              </a:rPr>
              <a:t>2</a:t>
            </a:r>
            <a:r>
              <a:rPr lang="en-US" sz="2600">
                <a:sym typeface="Symbol" panose="05050102010706020507" pitchFamily="18" charset="2"/>
              </a:rPr>
              <a:t> = 113 pounds, s</a:t>
            </a:r>
            <a:r>
              <a:rPr lang="en-US" sz="2600" baseline="-25000">
                <a:sym typeface="Symbol" panose="05050102010706020507" pitchFamily="18" charset="2"/>
              </a:rPr>
              <a:t>2</a:t>
            </a:r>
            <a:r>
              <a:rPr lang="en-US" sz="2600">
                <a:sym typeface="Symbol" panose="05050102010706020507" pitchFamily="18" charset="2"/>
              </a:rPr>
              <a:t> = 13 pounds</a:t>
            </a:r>
          </a:p>
          <a:p>
            <a:pPr marL="0" indent="0">
              <a:buNone/>
            </a:pPr>
            <a:r>
              <a:rPr lang="en-US" sz="2600"/>
              <a:t>Use α = 0.05.</a:t>
            </a:r>
          </a:p>
          <a:p>
            <a:pPr marL="0" indent="0">
              <a:buNone/>
            </a:pPr>
            <a:endParaRPr lang="en-US" sz="2600">
              <a:sym typeface="Symbol" panose="05050102010706020507" pitchFamily="18" charset="2"/>
            </a:endParaRPr>
          </a:p>
        </p:txBody>
      </p:sp>
      <p:graphicFrame>
        <p:nvGraphicFramePr>
          <p:cNvPr id="4" name="Object 3">
            <a:extLst>
              <a:ext uri="{FF2B5EF4-FFF2-40B4-BE49-F238E27FC236}">
                <a16:creationId xmlns:a16="http://schemas.microsoft.com/office/drawing/2014/main" id="{58161E45-2147-4B84-BCCF-6B9C4352A351}"/>
              </a:ext>
            </a:extLst>
          </p:cNvPr>
          <p:cNvGraphicFramePr>
            <a:graphicFrameLocks noChangeAspect="1"/>
          </p:cNvGraphicFramePr>
          <p:nvPr>
            <p:extLst>
              <p:ext uri="{D42A27DB-BD31-4B8C-83A1-F6EECF244321}">
                <p14:modId xmlns:p14="http://schemas.microsoft.com/office/powerpoint/2010/main" val="3523623315"/>
              </p:ext>
            </p:extLst>
          </p:nvPr>
        </p:nvGraphicFramePr>
        <p:xfrm>
          <a:off x="8301281" y="495658"/>
          <a:ext cx="2097505" cy="1705663"/>
        </p:xfrm>
        <a:graphic>
          <a:graphicData uri="http://schemas.openxmlformats.org/presentationml/2006/ole">
            <mc:AlternateContent xmlns:mc="http://schemas.openxmlformats.org/markup-compatibility/2006">
              <mc:Choice xmlns:v="urn:schemas-microsoft-com:vml" Requires="v">
                <p:oleObj spid="_x0000_s13321" name="Equation" r:id="rId3" imgW="1155600" imgH="939600" progId="Equation.DSMT4">
                  <p:embed/>
                </p:oleObj>
              </mc:Choice>
              <mc:Fallback>
                <p:oleObj name="Equation" r:id="rId3" imgW="1155600" imgH="939600" progId="Equation.DSMT4">
                  <p:embed/>
                  <p:pic>
                    <p:nvPicPr>
                      <p:cNvPr id="4" name="Object 3">
                        <a:extLst>
                          <a:ext uri="{FF2B5EF4-FFF2-40B4-BE49-F238E27FC236}">
                            <a16:creationId xmlns:a16="http://schemas.microsoft.com/office/drawing/2014/main" id="{58161E45-2147-4B84-BCCF-6B9C4352A351}"/>
                          </a:ext>
                        </a:extLst>
                      </p:cNvPr>
                      <p:cNvPicPr/>
                      <p:nvPr/>
                    </p:nvPicPr>
                    <p:blipFill>
                      <a:blip r:embed="rId4"/>
                      <a:stretch>
                        <a:fillRect/>
                      </a:stretch>
                    </p:blipFill>
                    <p:spPr>
                      <a:xfrm>
                        <a:off x="8301281" y="495658"/>
                        <a:ext cx="2097505" cy="1705663"/>
                      </a:xfrm>
                      <a:prstGeom prst="rect">
                        <a:avLst/>
                      </a:prstGeom>
                      <a:ln>
                        <a:solidFill>
                          <a:schemeClr val="accent4">
                            <a:lumMod val="75000"/>
                          </a:schemeClr>
                        </a:solidFill>
                      </a:ln>
                    </p:spPr>
                  </p:pic>
                </p:oleObj>
              </mc:Fallback>
            </mc:AlternateContent>
          </a:graphicData>
        </a:graphic>
      </p:graphicFrame>
    </p:spTree>
    <p:extLst>
      <p:ext uri="{BB962C8B-B14F-4D97-AF65-F5344CB8AC3E}">
        <p14:creationId xmlns:p14="http://schemas.microsoft.com/office/powerpoint/2010/main" val="159331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A200-D2B3-49AF-A413-175550D858D6}"/>
              </a:ext>
            </a:extLst>
          </p:cNvPr>
          <p:cNvSpPr>
            <a:spLocks noGrp="1"/>
          </p:cNvSpPr>
          <p:nvPr>
            <p:ph type="title"/>
          </p:nvPr>
        </p:nvSpPr>
        <p:spPr/>
        <p:txBody>
          <a:bodyPr/>
          <a:lstStyle/>
          <a:p>
            <a:r>
              <a:rPr lang="en-US"/>
              <a:t>Example</a:t>
            </a:r>
          </a:p>
        </p:txBody>
      </p:sp>
      <p:sp>
        <p:nvSpPr>
          <p:cNvPr id="3" name="Content Placeholder 2">
            <a:extLst>
              <a:ext uri="{FF2B5EF4-FFF2-40B4-BE49-F238E27FC236}">
                <a16:creationId xmlns:a16="http://schemas.microsoft.com/office/drawing/2014/main" id="{41E10894-BB06-4FE4-B1B8-62C7F2E84941}"/>
              </a:ext>
            </a:extLst>
          </p:cNvPr>
          <p:cNvSpPr>
            <a:spLocks noGrp="1"/>
          </p:cNvSpPr>
          <p:nvPr>
            <p:ph idx="1"/>
          </p:nvPr>
        </p:nvSpPr>
        <p:spPr>
          <a:xfrm>
            <a:off x="838200" y="1409984"/>
            <a:ext cx="10515600" cy="4351338"/>
          </a:xfrm>
        </p:spPr>
        <p:txBody>
          <a:bodyPr>
            <a:normAutofit/>
          </a:bodyPr>
          <a:lstStyle/>
          <a:p>
            <a:r>
              <a:rPr lang="en-US" sz="2800"/>
              <a:t>Parameter of interest: μ</a:t>
            </a:r>
            <a:r>
              <a:rPr lang="en-US" sz="2800" baseline="-25000"/>
              <a:t>1</a:t>
            </a:r>
            <a:r>
              <a:rPr lang="en-US" sz="2800"/>
              <a:t> − μ</a:t>
            </a:r>
            <a:r>
              <a:rPr lang="en-US" sz="2800" baseline="-25000"/>
              <a:t>2</a:t>
            </a:r>
            <a:r>
              <a:rPr lang="en-US" sz="2800"/>
              <a:t> and Δ</a:t>
            </a:r>
            <a:r>
              <a:rPr lang="en-US" sz="2800" baseline="-25000"/>
              <a:t>0</a:t>
            </a:r>
            <a:r>
              <a:rPr lang="en-US" sz="2800"/>
              <a:t> = 0</a:t>
            </a:r>
          </a:p>
          <a:p>
            <a:r>
              <a:rPr lang="en-US" sz="2800"/>
              <a:t>H</a:t>
            </a:r>
            <a:r>
              <a:rPr lang="en-US" sz="2800" baseline="-25000"/>
              <a:t>0</a:t>
            </a:r>
            <a:r>
              <a:rPr lang="en-US" sz="2800"/>
              <a:t>: μ</a:t>
            </a:r>
            <a:r>
              <a:rPr lang="en-US" sz="2800" baseline="-25000"/>
              <a:t>1</a:t>
            </a:r>
            <a:r>
              <a:rPr lang="en-US" sz="2800"/>
              <a:t> − μ</a:t>
            </a:r>
            <a:r>
              <a:rPr lang="en-US" sz="2800" baseline="-25000"/>
              <a:t>2</a:t>
            </a:r>
            <a:r>
              <a:rPr lang="en-US" sz="2800"/>
              <a:t> = Δ</a:t>
            </a:r>
            <a:r>
              <a:rPr lang="en-US" sz="2800" baseline="-25000"/>
              <a:t>0</a:t>
            </a:r>
            <a:r>
              <a:rPr lang="en-US" sz="2800"/>
              <a:t> = 0</a:t>
            </a:r>
          </a:p>
          <a:p>
            <a:r>
              <a:rPr lang="en-US" sz="2800"/>
              <a:t>H</a:t>
            </a:r>
            <a:r>
              <a:rPr lang="en-US" sz="2800" baseline="-25000"/>
              <a:t>1</a:t>
            </a:r>
            <a:r>
              <a:rPr lang="en-US" sz="2800"/>
              <a:t>: μ</a:t>
            </a:r>
            <a:r>
              <a:rPr lang="en-US" sz="2800" baseline="-25000"/>
              <a:t>1</a:t>
            </a:r>
            <a:r>
              <a:rPr lang="en-US" sz="2800"/>
              <a:t> &lt; μ</a:t>
            </a:r>
            <a:r>
              <a:rPr lang="en-US" sz="2800" baseline="-25000"/>
              <a:t>2</a:t>
            </a:r>
          </a:p>
          <a:p>
            <a:r>
              <a:rPr lang="en-US" sz="2800"/>
              <a:t>Test statistic: </a:t>
            </a:r>
          </a:p>
          <a:p>
            <a:endParaRPr lang="en-US" sz="2800"/>
          </a:p>
          <a:p>
            <a:endParaRPr lang="en-US" sz="2800"/>
          </a:p>
          <a:p>
            <a:r>
              <a:rPr lang="en-US" sz="2800"/>
              <a:t>P-value = P(Z &lt; -2.875) = 0.002</a:t>
            </a:r>
          </a:p>
          <a:p>
            <a:r>
              <a:rPr lang="en-US" sz="2800"/>
              <a:t>Conclusion: Reject H</a:t>
            </a:r>
            <a:r>
              <a:rPr lang="en-US" sz="2800" baseline="-25000"/>
              <a:t>0</a:t>
            </a:r>
            <a:r>
              <a:rPr lang="en-US" sz="2800"/>
              <a:t> at </a:t>
            </a:r>
            <a:r>
              <a:rPr lang="en-US" sz="2600"/>
              <a:t>the α = 0.05 level</a:t>
            </a:r>
          </a:p>
          <a:p>
            <a:endParaRPr lang="en-US" sz="2800"/>
          </a:p>
          <a:p>
            <a:endParaRPr lang="en-US" sz="2800"/>
          </a:p>
        </p:txBody>
      </p:sp>
      <p:graphicFrame>
        <p:nvGraphicFramePr>
          <p:cNvPr id="4" name="Object 3">
            <a:extLst>
              <a:ext uri="{FF2B5EF4-FFF2-40B4-BE49-F238E27FC236}">
                <a16:creationId xmlns:a16="http://schemas.microsoft.com/office/drawing/2014/main" id="{2290D5A2-9C74-421E-B9FF-3611670901E9}"/>
              </a:ext>
            </a:extLst>
          </p:cNvPr>
          <p:cNvGraphicFramePr>
            <a:graphicFrameLocks noChangeAspect="1"/>
          </p:cNvGraphicFramePr>
          <p:nvPr/>
        </p:nvGraphicFramePr>
        <p:xfrm>
          <a:off x="3330742" y="2699921"/>
          <a:ext cx="5043488" cy="1530350"/>
        </p:xfrm>
        <a:graphic>
          <a:graphicData uri="http://schemas.openxmlformats.org/presentationml/2006/ole">
            <mc:AlternateContent xmlns:mc="http://schemas.openxmlformats.org/markup-compatibility/2006">
              <mc:Choice xmlns:v="urn:schemas-microsoft-com:vml" Requires="v">
                <p:oleObj spid="_x0000_s14345" name="Equation" r:id="rId3" imgW="2387520" imgH="723600" progId="Equation.DSMT4">
                  <p:embed/>
                </p:oleObj>
              </mc:Choice>
              <mc:Fallback>
                <p:oleObj name="Equation" r:id="rId3" imgW="2387520" imgH="723600" progId="Equation.DSMT4">
                  <p:embed/>
                  <p:pic>
                    <p:nvPicPr>
                      <p:cNvPr id="4" name="Object 3">
                        <a:extLst>
                          <a:ext uri="{FF2B5EF4-FFF2-40B4-BE49-F238E27FC236}">
                            <a16:creationId xmlns:a16="http://schemas.microsoft.com/office/drawing/2014/main" id="{2290D5A2-9C74-421E-B9FF-3611670901E9}"/>
                          </a:ext>
                        </a:extLst>
                      </p:cNvPr>
                      <p:cNvPicPr/>
                      <p:nvPr/>
                    </p:nvPicPr>
                    <p:blipFill>
                      <a:blip r:embed="rId4"/>
                      <a:stretch>
                        <a:fillRect/>
                      </a:stretch>
                    </p:blipFill>
                    <p:spPr>
                      <a:xfrm>
                        <a:off x="3330742" y="2699921"/>
                        <a:ext cx="5043488" cy="1530350"/>
                      </a:xfrm>
                      <a:prstGeom prst="rect">
                        <a:avLst/>
                      </a:prstGeom>
                    </p:spPr>
                  </p:pic>
                </p:oleObj>
              </mc:Fallback>
            </mc:AlternateContent>
          </a:graphicData>
        </a:graphic>
      </p:graphicFrame>
    </p:spTree>
    <p:extLst>
      <p:ext uri="{BB962C8B-B14F-4D97-AF65-F5344CB8AC3E}">
        <p14:creationId xmlns:p14="http://schemas.microsoft.com/office/powerpoint/2010/main" val="287578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99CF-D84E-41C5-AEBD-854E45CED81C}"/>
              </a:ext>
            </a:extLst>
          </p:cNvPr>
          <p:cNvSpPr>
            <a:spLocks noGrp="1"/>
          </p:cNvSpPr>
          <p:nvPr>
            <p:ph type="title"/>
          </p:nvPr>
        </p:nvSpPr>
        <p:spPr/>
        <p:txBody>
          <a:bodyPr/>
          <a:lstStyle/>
          <a:p>
            <a:r>
              <a:rPr lang="en-US"/>
              <a:t>Unknown variances, </a:t>
            </a:r>
            <a:r>
              <a:rPr lang="en-US">
                <a:sym typeface="Wingdings" panose="05000000000000000000" pitchFamily="2" charset="2"/>
              </a:rPr>
              <a:t>large samples</a:t>
            </a:r>
            <a:endParaRPr lang="en-US"/>
          </a:p>
        </p:txBody>
      </p:sp>
      <p:sp>
        <p:nvSpPr>
          <p:cNvPr id="4" name="Content Placeholder 2">
            <a:extLst>
              <a:ext uri="{FF2B5EF4-FFF2-40B4-BE49-F238E27FC236}">
                <a16:creationId xmlns:a16="http://schemas.microsoft.com/office/drawing/2014/main" id="{82CC215E-C0F8-422B-9029-5C6486BCD010}"/>
              </a:ext>
            </a:extLst>
          </p:cNvPr>
          <p:cNvSpPr txBox="1">
            <a:spLocks/>
          </p:cNvSpPr>
          <p:nvPr/>
        </p:nvSpPr>
        <p:spPr>
          <a:xfrm>
            <a:off x="990600" y="179098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i="1">
                <a:solidFill>
                  <a:srgbClr val="C00000"/>
                </a:solidFill>
              </a:rPr>
              <a:t>Ex.</a:t>
            </a:r>
            <a:r>
              <a:rPr lang="en-US" sz="2600"/>
              <a:t> Internet connections are often slowed by delays at nodes. Let us determine if the delay time increases during heavy-volume times. Five hundred packets are sent through the same network between 5 pm and 6 pm (sample X</a:t>
            </a:r>
            <a:r>
              <a:rPr lang="en-US" sz="2600" baseline="-25000"/>
              <a:t>1</a:t>
            </a:r>
            <a:r>
              <a:rPr lang="en-US" sz="2600"/>
              <a:t>), and three hundred packets are sent between 10 pm and 11 pm (sample X</a:t>
            </a:r>
            <a:r>
              <a:rPr lang="en-US" sz="2600" baseline="-25000"/>
              <a:t>2</a:t>
            </a:r>
            <a:r>
              <a:rPr lang="en-US" sz="2600"/>
              <a:t>). The early sample has a mean delay time of 0.8 sec with a standard deviation of 0.1 sec whereas the second sample has a mean delay time of 0.5 sec with a standard deviation of 0.08 sec. Construct a 95% confidence interval for the difference between the mean delay times.</a:t>
            </a:r>
          </a:p>
        </p:txBody>
      </p:sp>
    </p:spTree>
    <p:extLst>
      <p:ext uri="{BB962C8B-B14F-4D97-AF65-F5344CB8AC3E}">
        <p14:creationId xmlns:p14="http://schemas.microsoft.com/office/powerpoint/2010/main" val="393284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99CF-D84E-41C5-AEBD-854E45CED81C}"/>
              </a:ext>
            </a:extLst>
          </p:cNvPr>
          <p:cNvSpPr>
            <a:spLocks noGrp="1"/>
          </p:cNvSpPr>
          <p:nvPr>
            <p:ph type="title"/>
          </p:nvPr>
        </p:nvSpPr>
        <p:spPr/>
        <p:txBody>
          <a:bodyPr/>
          <a:lstStyle/>
          <a:p>
            <a:r>
              <a:rPr lang="en-US"/>
              <a:t>Unknown variances, </a:t>
            </a:r>
            <a:r>
              <a:rPr lang="en-US">
                <a:sym typeface="Wingdings" panose="05000000000000000000" pitchFamily="2" charset="2"/>
              </a:rPr>
              <a:t>large samples</a:t>
            </a:r>
            <a:endParaRPr lang="en-US"/>
          </a:p>
        </p:txBody>
      </p:sp>
      <p:sp>
        <p:nvSpPr>
          <p:cNvPr id="4" name="Content Placeholder 2">
            <a:extLst>
              <a:ext uri="{FF2B5EF4-FFF2-40B4-BE49-F238E27FC236}">
                <a16:creationId xmlns:a16="http://schemas.microsoft.com/office/drawing/2014/main" id="{82CC215E-C0F8-422B-9029-5C6486BCD010}"/>
              </a:ext>
            </a:extLst>
          </p:cNvPr>
          <p:cNvSpPr txBox="1">
            <a:spLocks/>
          </p:cNvSpPr>
          <p:nvPr/>
        </p:nvSpPr>
        <p:spPr>
          <a:xfrm>
            <a:off x="990600" y="179098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i="1">
                <a:solidFill>
                  <a:srgbClr val="C00000"/>
                </a:solidFill>
              </a:rPr>
              <a:t>Ex.</a:t>
            </a:r>
            <a:r>
              <a:rPr lang="en-US" sz="2600"/>
              <a:t> Internet connections are often slowed by delays at nodes. Let us determine if the delay time increases during heavy-volume times. Five hundred packets are sent through the same network between 5 pm and 6 pm (sample X</a:t>
            </a:r>
            <a:r>
              <a:rPr lang="en-US" sz="2600" baseline="-25000"/>
              <a:t>1</a:t>
            </a:r>
            <a:r>
              <a:rPr lang="en-US" sz="2600"/>
              <a:t>), and three hundred packets are sent between 10 pm and 11 pm (sample X</a:t>
            </a:r>
            <a:r>
              <a:rPr lang="en-US" sz="2600" baseline="-25000"/>
              <a:t>2</a:t>
            </a:r>
            <a:r>
              <a:rPr lang="en-US" sz="2600"/>
              <a:t>). The early sample has a mean delay time of 0.8 sec with a standard deviation of 0.1 sec whereas the second sample has a mean delay time of 0.5 sec with a standard deviation of 0.08 sec. Test on the difference between the mean delay times at 0.05 level of significance.</a:t>
            </a:r>
          </a:p>
        </p:txBody>
      </p:sp>
    </p:spTree>
    <p:extLst>
      <p:ext uri="{BB962C8B-B14F-4D97-AF65-F5344CB8AC3E}">
        <p14:creationId xmlns:p14="http://schemas.microsoft.com/office/powerpoint/2010/main" val="322358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07B2-F710-41B8-A213-B7B0A99BE41A}"/>
              </a:ext>
            </a:extLst>
          </p:cNvPr>
          <p:cNvSpPr>
            <a:spLocks noGrp="1"/>
          </p:cNvSpPr>
          <p:nvPr>
            <p:ph type="title"/>
          </p:nvPr>
        </p:nvSpPr>
        <p:spPr/>
        <p:txBody>
          <a:bodyPr/>
          <a:lstStyle/>
          <a:p>
            <a:r>
              <a:rPr lang="en-US"/>
              <a:t>Exercise</a:t>
            </a:r>
          </a:p>
        </p:txBody>
      </p:sp>
      <p:sp>
        <p:nvSpPr>
          <p:cNvPr id="3" name="Content Placeholder 2">
            <a:extLst>
              <a:ext uri="{FF2B5EF4-FFF2-40B4-BE49-F238E27FC236}">
                <a16:creationId xmlns:a16="http://schemas.microsoft.com/office/drawing/2014/main" id="{C7312901-86EF-44F8-961D-2EFA401AF19C}"/>
              </a:ext>
            </a:extLst>
          </p:cNvPr>
          <p:cNvSpPr>
            <a:spLocks noGrp="1"/>
          </p:cNvSpPr>
          <p:nvPr>
            <p:ph idx="1"/>
          </p:nvPr>
        </p:nvSpPr>
        <p:spPr/>
        <p:txBody>
          <a:bodyPr>
            <a:normAutofit/>
          </a:bodyPr>
          <a:lstStyle/>
          <a:p>
            <a:pPr marL="0" indent="0">
              <a:buNone/>
            </a:pPr>
            <a:r>
              <a:rPr lang="en-US" sz="2800"/>
              <a:t>Grades of two classes:</a:t>
            </a:r>
          </a:p>
          <a:p>
            <a:pPr marL="0" indent="0">
              <a:buNone/>
            </a:pPr>
            <a:r>
              <a:rPr lang="en-US" sz="2800"/>
              <a:t>Class A: n</a:t>
            </a:r>
            <a:r>
              <a:rPr lang="en-US" sz="2800" baseline="-25000"/>
              <a:t>1</a:t>
            </a:r>
            <a:r>
              <a:rPr lang="en-US" sz="2800"/>
              <a:t> = 31, </a:t>
            </a:r>
            <a:r>
              <a:rPr lang="en-US" sz="2800">
                <a:sym typeface="Symbol" panose="05050102010706020507" pitchFamily="18" charset="2"/>
              </a:rPr>
              <a:t></a:t>
            </a:r>
            <a:r>
              <a:rPr lang="en-US" sz="2800"/>
              <a:t>x</a:t>
            </a:r>
            <a:r>
              <a:rPr lang="en-US" sz="2800" baseline="-25000"/>
              <a:t>A</a:t>
            </a:r>
            <a:r>
              <a:rPr lang="en-US" sz="2800"/>
              <a:t> = 4.48, s</a:t>
            </a:r>
            <a:r>
              <a:rPr lang="en-US" sz="2800" baseline="-25000"/>
              <a:t>1</a:t>
            </a:r>
            <a:r>
              <a:rPr lang="en-US" sz="2800"/>
              <a:t> = 1.78</a:t>
            </a:r>
          </a:p>
          <a:p>
            <a:pPr marL="0" indent="0">
              <a:buNone/>
            </a:pPr>
            <a:r>
              <a:rPr lang="en-US" sz="2800"/>
              <a:t>Class B: n</a:t>
            </a:r>
            <a:r>
              <a:rPr lang="en-US" sz="2800" baseline="-25000"/>
              <a:t>2</a:t>
            </a:r>
            <a:r>
              <a:rPr lang="en-US" sz="2800"/>
              <a:t> = 30, </a:t>
            </a:r>
            <a:r>
              <a:rPr lang="en-US" sz="2800">
                <a:sym typeface="Symbol" panose="05050102010706020507" pitchFamily="18" charset="2"/>
              </a:rPr>
              <a:t></a:t>
            </a:r>
            <a:r>
              <a:rPr lang="en-US" sz="2800"/>
              <a:t>x</a:t>
            </a:r>
            <a:r>
              <a:rPr lang="en-US" sz="2800" baseline="-25000"/>
              <a:t>B</a:t>
            </a:r>
            <a:r>
              <a:rPr lang="en-US" sz="2800"/>
              <a:t> = 5.39, s</a:t>
            </a:r>
            <a:r>
              <a:rPr lang="en-US" sz="2800" baseline="-25000"/>
              <a:t>2</a:t>
            </a:r>
            <a:r>
              <a:rPr lang="en-US" sz="2800"/>
              <a:t> = 1.67</a:t>
            </a:r>
          </a:p>
          <a:p>
            <a:pPr marL="0" indent="0">
              <a:buNone/>
            </a:pPr>
            <a:r>
              <a:rPr lang="en-US" sz="2800"/>
              <a:t>a/ Test 	H</a:t>
            </a:r>
            <a:r>
              <a:rPr lang="en-US" sz="2800" baseline="-25000"/>
              <a:t>0</a:t>
            </a:r>
            <a:r>
              <a:rPr lang="en-US" sz="2800"/>
              <a:t>: </a:t>
            </a:r>
            <a:r>
              <a:rPr lang="en-US" sz="2800">
                <a:sym typeface="Symbol" panose="05050102010706020507" pitchFamily="18" charset="2"/>
              </a:rPr>
              <a:t></a:t>
            </a:r>
            <a:r>
              <a:rPr lang="en-US" sz="2800" baseline="-25000">
                <a:sym typeface="Symbol" panose="05050102010706020507" pitchFamily="18" charset="2"/>
              </a:rPr>
              <a:t>1</a:t>
            </a:r>
            <a:r>
              <a:rPr lang="en-US" sz="2800">
                <a:sym typeface="Symbol" panose="05050102010706020507" pitchFamily="18" charset="2"/>
              </a:rPr>
              <a:t> = </a:t>
            </a:r>
            <a:r>
              <a:rPr lang="en-US" sz="2800" baseline="-25000">
                <a:sym typeface="Symbol" panose="05050102010706020507" pitchFamily="18" charset="2"/>
              </a:rPr>
              <a:t>2</a:t>
            </a:r>
            <a:r>
              <a:rPr lang="en-US" sz="2800"/>
              <a:t> </a:t>
            </a:r>
          </a:p>
          <a:p>
            <a:pPr marL="0" indent="0">
              <a:buNone/>
            </a:pPr>
            <a:r>
              <a:rPr lang="en-US" sz="2800"/>
              <a:t>	vs 	H</a:t>
            </a:r>
            <a:r>
              <a:rPr lang="en-US" sz="2800" baseline="-25000"/>
              <a:t>1</a:t>
            </a:r>
            <a:r>
              <a:rPr lang="en-US" sz="2800"/>
              <a:t>: H</a:t>
            </a:r>
            <a:r>
              <a:rPr lang="en-US" sz="2800" baseline="-25000"/>
              <a:t>0</a:t>
            </a:r>
            <a:r>
              <a:rPr lang="en-US" sz="2800"/>
              <a:t>: </a:t>
            </a:r>
            <a:r>
              <a:rPr lang="en-US" sz="2800">
                <a:sym typeface="Symbol" panose="05050102010706020507" pitchFamily="18" charset="2"/>
              </a:rPr>
              <a:t></a:t>
            </a:r>
            <a:r>
              <a:rPr lang="en-US" sz="2800" baseline="-25000">
                <a:sym typeface="Symbol" panose="05050102010706020507" pitchFamily="18" charset="2"/>
              </a:rPr>
              <a:t>1</a:t>
            </a:r>
            <a:r>
              <a:rPr lang="en-US" sz="2800">
                <a:sym typeface="Symbol" panose="05050102010706020507" pitchFamily="18" charset="2"/>
              </a:rPr>
              <a:t> &lt; </a:t>
            </a:r>
            <a:r>
              <a:rPr lang="en-US" sz="2800" baseline="-25000">
                <a:sym typeface="Symbol" panose="05050102010706020507" pitchFamily="18" charset="2"/>
              </a:rPr>
              <a:t>2</a:t>
            </a:r>
            <a:endParaRPr lang="en-US" sz="2800"/>
          </a:p>
          <a:p>
            <a:pPr marL="0" indent="0">
              <a:buNone/>
            </a:pPr>
            <a:r>
              <a:rPr lang="en-US" sz="2800"/>
              <a:t>	at the </a:t>
            </a:r>
            <a:r>
              <a:rPr lang="en-US" sz="2800">
                <a:sym typeface="Symbol" panose="05050102010706020507" pitchFamily="18" charset="2"/>
              </a:rPr>
              <a:t> = 0.05 level of significance</a:t>
            </a:r>
          </a:p>
          <a:p>
            <a:pPr marL="0" indent="0">
              <a:buNone/>
            </a:pPr>
            <a:r>
              <a:rPr lang="en-US" sz="2800">
                <a:sym typeface="Symbol" panose="05050102010706020507" pitchFamily="18" charset="2"/>
              </a:rPr>
              <a:t>b/ Construct 95% confidence interval for </a:t>
            </a:r>
            <a:r>
              <a:rPr lang="en-US" sz="2800" baseline="-25000">
                <a:sym typeface="Symbol" panose="05050102010706020507" pitchFamily="18" charset="2"/>
              </a:rPr>
              <a:t>1</a:t>
            </a:r>
            <a:r>
              <a:rPr lang="en-US" sz="2800">
                <a:sym typeface="Symbol" panose="05050102010706020507" pitchFamily="18" charset="2"/>
              </a:rPr>
              <a:t> - </a:t>
            </a:r>
            <a:r>
              <a:rPr lang="en-US" sz="2800" baseline="-25000">
                <a:sym typeface="Symbol" panose="05050102010706020507" pitchFamily="18" charset="2"/>
              </a:rPr>
              <a:t>2</a:t>
            </a:r>
            <a:endParaRPr lang="en-US" sz="2800"/>
          </a:p>
        </p:txBody>
      </p:sp>
    </p:spTree>
    <p:extLst>
      <p:ext uri="{BB962C8B-B14F-4D97-AF65-F5344CB8AC3E}">
        <p14:creationId xmlns:p14="http://schemas.microsoft.com/office/powerpoint/2010/main" val="1042794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4684-7C30-4141-B669-352B26319354}"/>
              </a:ext>
            </a:extLst>
          </p:cNvPr>
          <p:cNvSpPr>
            <a:spLocks noGrp="1"/>
          </p:cNvSpPr>
          <p:nvPr>
            <p:ph type="title"/>
          </p:nvPr>
        </p:nvSpPr>
        <p:spPr/>
        <p:txBody>
          <a:bodyPr/>
          <a:lstStyle/>
          <a:p>
            <a:r>
              <a:rPr lang="en-US"/>
              <a:t>Unknown variance, small samples</a:t>
            </a:r>
          </a:p>
        </p:txBody>
      </p:sp>
      <p:pic>
        <p:nvPicPr>
          <p:cNvPr id="4" name="Picture 3">
            <a:extLst>
              <a:ext uri="{FF2B5EF4-FFF2-40B4-BE49-F238E27FC236}">
                <a16:creationId xmlns:a16="http://schemas.microsoft.com/office/drawing/2014/main" id="{2C5BC04D-7C96-4154-A339-0DCB011077FB}"/>
              </a:ext>
            </a:extLst>
          </p:cNvPr>
          <p:cNvPicPr>
            <a:picLocks noChangeAspect="1"/>
          </p:cNvPicPr>
          <p:nvPr/>
        </p:nvPicPr>
        <p:blipFill>
          <a:blip r:embed="rId2"/>
          <a:stretch>
            <a:fillRect/>
          </a:stretch>
        </p:blipFill>
        <p:spPr>
          <a:xfrm>
            <a:off x="453690" y="1284575"/>
            <a:ext cx="11020425" cy="4476750"/>
          </a:xfrm>
          <a:prstGeom prst="rect">
            <a:avLst/>
          </a:prstGeom>
        </p:spPr>
      </p:pic>
      <p:pic>
        <p:nvPicPr>
          <p:cNvPr id="3" name="Picture 2">
            <a:extLst>
              <a:ext uri="{FF2B5EF4-FFF2-40B4-BE49-F238E27FC236}">
                <a16:creationId xmlns:a16="http://schemas.microsoft.com/office/drawing/2014/main" id="{93CE173E-472D-4D4B-A821-DFC65C7A5CD6}"/>
              </a:ext>
            </a:extLst>
          </p:cNvPr>
          <p:cNvPicPr>
            <a:picLocks noChangeAspect="1"/>
          </p:cNvPicPr>
          <p:nvPr/>
        </p:nvPicPr>
        <p:blipFill>
          <a:blip r:embed="rId3"/>
          <a:stretch>
            <a:fillRect/>
          </a:stretch>
        </p:blipFill>
        <p:spPr>
          <a:xfrm>
            <a:off x="7690185" y="1874420"/>
            <a:ext cx="3429000" cy="895350"/>
          </a:xfrm>
          <a:prstGeom prst="rect">
            <a:avLst/>
          </a:prstGeom>
          <a:ln w="28575">
            <a:solidFill>
              <a:srgbClr val="0033CC"/>
            </a:solidFill>
          </a:ln>
        </p:spPr>
      </p:pic>
      <p:cxnSp>
        <p:nvCxnSpPr>
          <p:cNvPr id="7" name="Straight Connector 6">
            <a:extLst>
              <a:ext uri="{FF2B5EF4-FFF2-40B4-BE49-F238E27FC236}">
                <a16:creationId xmlns:a16="http://schemas.microsoft.com/office/drawing/2014/main" id="{1173262F-096A-47AF-A118-9EBB3A36A92E}"/>
              </a:ext>
            </a:extLst>
          </p:cNvPr>
          <p:cNvCxnSpPr>
            <a:cxnSpLocks/>
          </p:cNvCxnSpPr>
          <p:nvPr/>
        </p:nvCxnSpPr>
        <p:spPr>
          <a:xfrm flipV="1">
            <a:off x="5787189" y="2322095"/>
            <a:ext cx="1878932" cy="44767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32AD565-4228-4D94-A967-0D1E673D8F01}"/>
              </a:ext>
            </a:extLst>
          </p:cNvPr>
          <p:cNvSpPr txBox="1"/>
          <p:nvPr/>
        </p:nvSpPr>
        <p:spPr>
          <a:xfrm>
            <a:off x="541420" y="2745706"/>
            <a:ext cx="2016899" cy="523220"/>
          </a:xfrm>
          <a:prstGeom prst="rect">
            <a:avLst/>
          </a:prstGeom>
          <a:solidFill>
            <a:srgbClr val="92D050"/>
          </a:solidFill>
          <a:ln>
            <a:solidFill>
              <a:schemeClr val="accent4">
                <a:lumMod val="75000"/>
              </a:schemeClr>
            </a:solidFill>
          </a:ln>
        </p:spPr>
        <p:txBody>
          <a:bodyPr wrap="none" rtlCol="0">
            <a:spAutoFit/>
          </a:bodyPr>
          <a:lstStyle/>
          <a:p>
            <a:r>
              <a:rPr lang="en-US" sz="2800" b="1">
                <a:solidFill>
                  <a:srgbClr val="0033CC"/>
                </a:solidFill>
                <a:sym typeface="Symbol" panose="05050102010706020507" pitchFamily="18" charset="2"/>
              </a:rPr>
              <a:t></a:t>
            </a:r>
            <a:r>
              <a:rPr lang="en-US" sz="2800" b="1" baseline="-25000">
                <a:solidFill>
                  <a:srgbClr val="0033CC"/>
                </a:solidFill>
                <a:sym typeface="Symbol" panose="05050102010706020507" pitchFamily="18" charset="2"/>
              </a:rPr>
              <a:t>1</a:t>
            </a:r>
            <a:r>
              <a:rPr lang="en-US" sz="2800" b="1">
                <a:solidFill>
                  <a:srgbClr val="0033CC"/>
                </a:solidFill>
                <a:sym typeface="Symbol" panose="05050102010706020507" pitchFamily="18" charset="2"/>
              </a:rPr>
              <a:t> = </a:t>
            </a:r>
            <a:r>
              <a:rPr lang="en-US" sz="2800" b="1" baseline="-25000">
                <a:solidFill>
                  <a:srgbClr val="0033CC"/>
                </a:solidFill>
                <a:sym typeface="Symbol" panose="05050102010706020507" pitchFamily="18" charset="2"/>
              </a:rPr>
              <a:t>2</a:t>
            </a:r>
            <a:r>
              <a:rPr lang="en-US" sz="2800" b="1">
                <a:solidFill>
                  <a:srgbClr val="0033CC"/>
                </a:solidFill>
                <a:sym typeface="Symbol" panose="05050102010706020507" pitchFamily="18" charset="2"/>
              </a:rPr>
              <a:t> =  </a:t>
            </a:r>
            <a:endParaRPr lang="en-US" sz="2800" b="1">
              <a:solidFill>
                <a:srgbClr val="0033CC"/>
              </a:solidFill>
            </a:endParaRPr>
          </a:p>
        </p:txBody>
      </p:sp>
      <p:sp>
        <p:nvSpPr>
          <p:cNvPr id="10" name="TextBox 9">
            <a:extLst>
              <a:ext uri="{FF2B5EF4-FFF2-40B4-BE49-F238E27FC236}">
                <a16:creationId xmlns:a16="http://schemas.microsoft.com/office/drawing/2014/main" id="{9F79FE1E-174D-4B80-ADBF-70FFB8EBC820}"/>
              </a:ext>
            </a:extLst>
          </p:cNvPr>
          <p:cNvSpPr txBox="1"/>
          <p:nvPr/>
        </p:nvSpPr>
        <p:spPr>
          <a:xfrm>
            <a:off x="3589009" y="5366656"/>
            <a:ext cx="6752169" cy="461665"/>
          </a:xfrm>
          <a:prstGeom prst="rect">
            <a:avLst/>
          </a:prstGeom>
          <a:solidFill>
            <a:schemeClr val="bg2"/>
          </a:solidFill>
          <a:ln>
            <a:solidFill>
              <a:srgbClr val="0033CC"/>
            </a:solidFill>
          </a:ln>
        </p:spPr>
        <p:txBody>
          <a:bodyPr wrap="none" rtlCol="0">
            <a:spAutoFit/>
          </a:bodyPr>
          <a:lstStyle/>
          <a:p>
            <a:r>
              <a:rPr lang="en-US" sz="2400"/>
              <a:t>t distribution with n</a:t>
            </a:r>
            <a:r>
              <a:rPr lang="en-US" sz="2400" baseline="-25000"/>
              <a:t>1</a:t>
            </a:r>
            <a:r>
              <a:rPr lang="en-US" sz="2400"/>
              <a:t> + n</a:t>
            </a:r>
            <a:r>
              <a:rPr lang="en-US" sz="2400" baseline="-25000"/>
              <a:t>2</a:t>
            </a:r>
            <a:r>
              <a:rPr lang="en-US" sz="2400"/>
              <a:t> – 2 degrees of freedom</a:t>
            </a:r>
          </a:p>
        </p:txBody>
      </p:sp>
    </p:spTree>
    <p:extLst>
      <p:ext uri="{BB962C8B-B14F-4D97-AF65-F5344CB8AC3E}">
        <p14:creationId xmlns:p14="http://schemas.microsoft.com/office/powerpoint/2010/main" val="671583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4684-7C30-4141-B669-352B26319354}"/>
              </a:ext>
            </a:extLst>
          </p:cNvPr>
          <p:cNvSpPr>
            <a:spLocks noGrp="1"/>
          </p:cNvSpPr>
          <p:nvPr>
            <p:ph type="title"/>
          </p:nvPr>
        </p:nvSpPr>
        <p:spPr/>
        <p:txBody>
          <a:bodyPr/>
          <a:lstStyle/>
          <a:p>
            <a:r>
              <a:rPr lang="en-US"/>
              <a:t>Unknown variance, small samples</a:t>
            </a:r>
          </a:p>
        </p:txBody>
      </p:sp>
      <p:pic>
        <p:nvPicPr>
          <p:cNvPr id="4" name="Picture 3">
            <a:extLst>
              <a:ext uri="{FF2B5EF4-FFF2-40B4-BE49-F238E27FC236}">
                <a16:creationId xmlns:a16="http://schemas.microsoft.com/office/drawing/2014/main" id="{2C5BC04D-7C96-4154-A339-0DCB011077FB}"/>
              </a:ext>
            </a:extLst>
          </p:cNvPr>
          <p:cNvPicPr>
            <a:picLocks noChangeAspect="1"/>
          </p:cNvPicPr>
          <p:nvPr/>
        </p:nvPicPr>
        <p:blipFill>
          <a:blip r:embed="rId4"/>
          <a:stretch>
            <a:fillRect/>
          </a:stretch>
        </p:blipFill>
        <p:spPr>
          <a:xfrm>
            <a:off x="453690" y="1284575"/>
            <a:ext cx="11020425" cy="4476750"/>
          </a:xfrm>
          <a:prstGeom prst="rect">
            <a:avLst/>
          </a:prstGeom>
        </p:spPr>
      </p:pic>
      <p:sp>
        <p:nvSpPr>
          <p:cNvPr id="9" name="TextBox 8">
            <a:extLst>
              <a:ext uri="{FF2B5EF4-FFF2-40B4-BE49-F238E27FC236}">
                <a16:creationId xmlns:a16="http://schemas.microsoft.com/office/drawing/2014/main" id="{B32AD565-4228-4D94-A967-0D1E673D8F01}"/>
              </a:ext>
            </a:extLst>
          </p:cNvPr>
          <p:cNvSpPr txBox="1"/>
          <p:nvPr/>
        </p:nvSpPr>
        <p:spPr>
          <a:xfrm>
            <a:off x="717885" y="2876355"/>
            <a:ext cx="1656223" cy="584775"/>
          </a:xfrm>
          <a:prstGeom prst="rect">
            <a:avLst/>
          </a:prstGeom>
          <a:solidFill>
            <a:srgbClr val="92D050"/>
          </a:solidFill>
        </p:spPr>
        <p:txBody>
          <a:bodyPr wrap="none" rtlCol="0">
            <a:spAutoFit/>
          </a:bodyPr>
          <a:lstStyle/>
          <a:p>
            <a:r>
              <a:rPr lang="en-US" sz="3200" b="1">
                <a:solidFill>
                  <a:srgbClr val="FF0000"/>
                </a:solidFill>
                <a:sym typeface="Symbol" panose="05050102010706020507" pitchFamily="18" charset="2"/>
              </a:rPr>
              <a:t></a:t>
            </a:r>
            <a:r>
              <a:rPr lang="en-US" sz="3200" b="1" baseline="-25000">
                <a:solidFill>
                  <a:srgbClr val="FF0000"/>
                </a:solidFill>
                <a:sym typeface="Symbol" panose="05050102010706020507" pitchFamily="18" charset="2"/>
              </a:rPr>
              <a:t>1</a:t>
            </a:r>
            <a:r>
              <a:rPr lang="en-US" sz="3200" b="1">
                <a:solidFill>
                  <a:srgbClr val="FF0000"/>
                </a:solidFill>
                <a:sym typeface="Symbol" panose="05050102010706020507" pitchFamily="18" charset="2"/>
              </a:rPr>
              <a:t>  </a:t>
            </a:r>
            <a:r>
              <a:rPr lang="en-US" sz="3200" b="1" baseline="-25000">
                <a:solidFill>
                  <a:srgbClr val="FF0000"/>
                </a:solidFill>
                <a:sym typeface="Symbol" panose="05050102010706020507" pitchFamily="18" charset="2"/>
              </a:rPr>
              <a:t>2</a:t>
            </a:r>
            <a:r>
              <a:rPr lang="en-US" sz="3200" b="1">
                <a:solidFill>
                  <a:srgbClr val="FF0000"/>
                </a:solidFill>
                <a:sym typeface="Symbol" panose="05050102010706020507" pitchFamily="18" charset="2"/>
              </a:rPr>
              <a:t> </a:t>
            </a:r>
            <a:endParaRPr lang="en-US" sz="3200" b="1">
              <a:solidFill>
                <a:srgbClr val="FF0000"/>
              </a:solidFill>
            </a:endParaRPr>
          </a:p>
        </p:txBody>
      </p:sp>
      <p:sp>
        <p:nvSpPr>
          <p:cNvPr id="10" name="TextBox 9">
            <a:extLst>
              <a:ext uri="{FF2B5EF4-FFF2-40B4-BE49-F238E27FC236}">
                <a16:creationId xmlns:a16="http://schemas.microsoft.com/office/drawing/2014/main" id="{9F79FE1E-174D-4B80-ADBF-70FFB8EBC820}"/>
              </a:ext>
            </a:extLst>
          </p:cNvPr>
          <p:cNvSpPr txBox="1"/>
          <p:nvPr/>
        </p:nvSpPr>
        <p:spPr>
          <a:xfrm>
            <a:off x="3589009" y="5366656"/>
            <a:ext cx="5479385" cy="461665"/>
          </a:xfrm>
          <a:prstGeom prst="rect">
            <a:avLst/>
          </a:prstGeom>
          <a:solidFill>
            <a:schemeClr val="bg2"/>
          </a:solidFill>
          <a:ln>
            <a:solidFill>
              <a:srgbClr val="0033CC"/>
            </a:solidFill>
          </a:ln>
        </p:spPr>
        <p:txBody>
          <a:bodyPr wrap="none" rtlCol="0">
            <a:spAutoFit/>
          </a:bodyPr>
          <a:lstStyle/>
          <a:p>
            <a:r>
              <a:rPr lang="en-US" sz="2400"/>
              <a:t>t distribution with </a:t>
            </a:r>
            <a:r>
              <a:rPr lang="en-US" sz="2400">
                <a:sym typeface="Symbol" panose="05050102010706020507" pitchFamily="18" charset="2"/>
              </a:rPr>
              <a:t> </a:t>
            </a:r>
            <a:r>
              <a:rPr lang="en-US" sz="2400"/>
              <a:t>degrees of freedom</a:t>
            </a:r>
          </a:p>
        </p:txBody>
      </p:sp>
      <p:pic>
        <p:nvPicPr>
          <p:cNvPr id="5" name="Picture 4">
            <a:extLst>
              <a:ext uri="{FF2B5EF4-FFF2-40B4-BE49-F238E27FC236}">
                <a16:creationId xmlns:a16="http://schemas.microsoft.com/office/drawing/2014/main" id="{822DE562-8CC9-4710-B7F7-C154B3D6CD9A}"/>
              </a:ext>
            </a:extLst>
          </p:cNvPr>
          <p:cNvPicPr>
            <a:picLocks noChangeAspect="1"/>
          </p:cNvPicPr>
          <p:nvPr/>
        </p:nvPicPr>
        <p:blipFill>
          <a:blip r:embed="rId5"/>
          <a:stretch>
            <a:fillRect/>
          </a:stretch>
        </p:blipFill>
        <p:spPr>
          <a:xfrm>
            <a:off x="4873289" y="2067086"/>
            <a:ext cx="2181225" cy="1209675"/>
          </a:xfrm>
          <a:prstGeom prst="rect">
            <a:avLst/>
          </a:prstGeom>
        </p:spPr>
      </p:pic>
      <p:pic>
        <p:nvPicPr>
          <p:cNvPr id="11" name="Picture 10">
            <a:extLst>
              <a:ext uri="{FF2B5EF4-FFF2-40B4-BE49-F238E27FC236}">
                <a16:creationId xmlns:a16="http://schemas.microsoft.com/office/drawing/2014/main" id="{5757462B-8E95-4369-95C6-D4BAAA2A803B}"/>
              </a:ext>
            </a:extLst>
          </p:cNvPr>
          <p:cNvPicPr>
            <a:picLocks noChangeAspect="1"/>
          </p:cNvPicPr>
          <p:nvPr/>
        </p:nvPicPr>
        <p:blipFill>
          <a:blip r:embed="rId6"/>
          <a:stretch>
            <a:fillRect/>
          </a:stretch>
        </p:blipFill>
        <p:spPr>
          <a:xfrm>
            <a:off x="9437771" y="1803950"/>
            <a:ext cx="1562100" cy="838200"/>
          </a:xfrm>
          <a:prstGeom prst="rect">
            <a:avLst/>
          </a:prstGeom>
        </p:spPr>
      </p:pic>
      <p:pic>
        <p:nvPicPr>
          <p:cNvPr id="12" name="Picture 11">
            <a:extLst>
              <a:ext uri="{FF2B5EF4-FFF2-40B4-BE49-F238E27FC236}">
                <a16:creationId xmlns:a16="http://schemas.microsoft.com/office/drawing/2014/main" id="{CE0ED6D0-8EA0-4515-B633-E21D2FAB2EBA}"/>
              </a:ext>
            </a:extLst>
          </p:cNvPr>
          <p:cNvPicPr>
            <a:picLocks noChangeAspect="1"/>
          </p:cNvPicPr>
          <p:nvPr/>
        </p:nvPicPr>
        <p:blipFill>
          <a:blip r:embed="rId7"/>
          <a:stretch>
            <a:fillRect/>
          </a:stretch>
        </p:blipFill>
        <p:spPr>
          <a:xfrm>
            <a:off x="316328" y="1268578"/>
            <a:ext cx="2209800" cy="1647825"/>
          </a:xfrm>
          <a:prstGeom prst="rect">
            <a:avLst/>
          </a:prstGeom>
        </p:spPr>
      </p:pic>
      <p:pic>
        <p:nvPicPr>
          <p:cNvPr id="14" name="Picture 13">
            <a:extLst>
              <a:ext uri="{FF2B5EF4-FFF2-40B4-BE49-F238E27FC236}">
                <a16:creationId xmlns:a16="http://schemas.microsoft.com/office/drawing/2014/main" id="{983C168D-6466-4D38-A18F-67AB1CD661D5}"/>
              </a:ext>
            </a:extLst>
          </p:cNvPr>
          <p:cNvPicPr>
            <a:picLocks noChangeAspect="1"/>
          </p:cNvPicPr>
          <p:nvPr/>
        </p:nvPicPr>
        <p:blipFill>
          <a:blip r:embed="rId8"/>
          <a:stretch>
            <a:fillRect/>
          </a:stretch>
        </p:blipFill>
        <p:spPr>
          <a:xfrm>
            <a:off x="453690" y="4508183"/>
            <a:ext cx="2435450" cy="1492964"/>
          </a:xfrm>
          <a:prstGeom prst="rect">
            <a:avLst/>
          </a:prstGeom>
          <a:ln>
            <a:solidFill>
              <a:schemeClr val="accent4">
                <a:lumMod val="75000"/>
              </a:schemeClr>
            </a:solidFill>
          </a:ln>
        </p:spPr>
      </p:pic>
      <p:cxnSp>
        <p:nvCxnSpPr>
          <p:cNvPr id="17" name="Straight Connector 16">
            <a:extLst>
              <a:ext uri="{FF2B5EF4-FFF2-40B4-BE49-F238E27FC236}">
                <a16:creationId xmlns:a16="http://schemas.microsoft.com/office/drawing/2014/main" id="{5DF1D2DC-8F9F-4C77-B2C6-22DA0D440679}"/>
              </a:ext>
            </a:extLst>
          </p:cNvPr>
          <p:cNvCxnSpPr>
            <a:stCxn id="14" idx="3"/>
          </p:cNvCxnSpPr>
          <p:nvPr/>
        </p:nvCxnSpPr>
        <p:spPr>
          <a:xfrm>
            <a:off x="2889140" y="5254665"/>
            <a:ext cx="699869" cy="342823"/>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 name="Object 2">
            <a:extLst>
              <a:ext uri="{FF2B5EF4-FFF2-40B4-BE49-F238E27FC236}">
                <a16:creationId xmlns:a16="http://schemas.microsoft.com/office/drawing/2014/main" id="{D9A8E1C5-BDA0-4D72-9C98-F4C365FAE904}"/>
              </a:ext>
            </a:extLst>
          </p:cNvPr>
          <p:cNvGraphicFramePr>
            <a:graphicFrameLocks noChangeAspect="1"/>
          </p:cNvGraphicFramePr>
          <p:nvPr>
            <p:extLst>
              <p:ext uri="{D42A27DB-BD31-4B8C-83A1-F6EECF244321}">
                <p14:modId xmlns:p14="http://schemas.microsoft.com/office/powerpoint/2010/main" val="2723962973"/>
              </p:ext>
            </p:extLst>
          </p:nvPr>
        </p:nvGraphicFramePr>
        <p:xfrm>
          <a:off x="8642268" y="3975624"/>
          <a:ext cx="2535070" cy="1268412"/>
        </p:xfrm>
        <a:graphic>
          <a:graphicData uri="http://schemas.openxmlformats.org/presentationml/2006/ole">
            <mc:AlternateContent xmlns:mc="http://schemas.openxmlformats.org/markup-compatibility/2006">
              <mc:Choice xmlns:v="urn:schemas-microsoft-com:vml" Requires="v">
                <p:oleObj spid="_x0000_s16392" name="Equation" r:id="rId9" imgW="1434960" imgH="965160" progId="Equation.DSMT4">
                  <p:embed/>
                </p:oleObj>
              </mc:Choice>
              <mc:Fallback>
                <p:oleObj name="Equation" r:id="rId9" imgW="1434960" imgH="965160" progId="Equation.DSMT4">
                  <p:embed/>
                  <p:pic>
                    <p:nvPicPr>
                      <p:cNvPr id="0" name=""/>
                      <p:cNvPicPr/>
                      <p:nvPr/>
                    </p:nvPicPr>
                    <p:blipFill>
                      <a:blip r:embed="rId10"/>
                      <a:stretch>
                        <a:fillRect/>
                      </a:stretch>
                    </p:blipFill>
                    <p:spPr>
                      <a:xfrm>
                        <a:off x="8642268" y="3975624"/>
                        <a:ext cx="2535070" cy="1268412"/>
                      </a:xfrm>
                      <a:prstGeom prst="rect">
                        <a:avLst/>
                      </a:prstGeom>
                      <a:solidFill>
                        <a:schemeClr val="accent2">
                          <a:lumMod val="20000"/>
                          <a:lumOff val="80000"/>
                        </a:schemeClr>
                      </a:solidFill>
                      <a:ln>
                        <a:noFill/>
                      </a:ln>
                    </p:spPr>
                  </p:pic>
                </p:oleObj>
              </mc:Fallback>
            </mc:AlternateContent>
          </a:graphicData>
        </a:graphic>
      </p:graphicFrame>
    </p:spTree>
    <p:extLst>
      <p:ext uri="{BB962C8B-B14F-4D97-AF65-F5344CB8AC3E}">
        <p14:creationId xmlns:p14="http://schemas.microsoft.com/office/powerpoint/2010/main" val="1915864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3D4B-B959-4F93-BCEB-2BF4FC77878C}"/>
              </a:ext>
            </a:extLst>
          </p:cNvPr>
          <p:cNvSpPr>
            <a:spLocks noGrp="1"/>
          </p:cNvSpPr>
          <p:nvPr>
            <p:ph type="title"/>
          </p:nvPr>
        </p:nvSpPr>
        <p:spPr/>
        <p:txBody>
          <a:bodyPr/>
          <a:lstStyle/>
          <a:p>
            <a:r>
              <a:rPr lang="en-US"/>
              <a:t>Confidence Interval</a:t>
            </a:r>
          </a:p>
        </p:txBody>
      </p:sp>
      <p:pic>
        <p:nvPicPr>
          <p:cNvPr id="4" name="Picture 3">
            <a:extLst>
              <a:ext uri="{FF2B5EF4-FFF2-40B4-BE49-F238E27FC236}">
                <a16:creationId xmlns:a16="http://schemas.microsoft.com/office/drawing/2014/main" id="{1FCB0DEE-AB40-4AAB-A5C1-430CE6FEB3BE}"/>
              </a:ext>
            </a:extLst>
          </p:cNvPr>
          <p:cNvPicPr>
            <a:picLocks noChangeAspect="1"/>
          </p:cNvPicPr>
          <p:nvPr/>
        </p:nvPicPr>
        <p:blipFill>
          <a:blip r:embed="rId2"/>
          <a:stretch>
            <a:fillRect/>
          </a:stretch>
        </p:blipFill>
        <p:spPr>
          <a:xfrm>
            <a:off x="553727" y="1292141"/>
            <a:ext cx="11084546" cy="3927272"/>
          </a:xfrm>
          <a:prstGeom prst="rect">
            <a:avLst/>
          </a:prstGeom>
        </p:spPr>
      </p:pic>
    </p:spTree>
    <p:extLst>
      <p:ext uri="{BB962C8B-B14F-4D97-AF65-F5344CB8AC3E}">
        <p14:creationId xmlns:p14="http://schemas.microsoft.com/office/powerpoint/2010/main" val="3759972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FA9F-7147-45CC-AE0D-1606407FAD59}"/>
              </a:ext>
            </a:extLst>
          </p:cNvPr>
          <p:cNvSpPr>
            <a:spLocks noGrp="1"/>
          </p:cNvSpPr>
          <p:nvPr>
            <p:ph type="title"/>
          </p:nvPr>
        </p:nvSpPr>
        <p:spPr/>
        <p:txBody>
          <a:bodyPr/>
          <a:lstStyle/>
          <a:p>
            <a:r>
              <a:rPr lang="en-US"/>
              <a:t>Confidence Interval</a:t>
            </a:r>
          </a:p>
        </p:txBody>
      </p:sp>
      <p:pic>
        <p:nvPicPr>
          <p:cNvPr id="4" name="Picture 3">
            <a:extLst>
              <a:ext uri="{FF2B5EF4-FFF2-40B4-BE49-F238E27FC236}">
                <a16:creationId xmlns:a16="http://schemas.microsoft.com/office/drawing/2014/main" id="{1A5F3723-1DAB-4D07-B70A-6E95F9F89A0F}"/>
              </a:ext>
            </a:extLst>
          </p:cNvPr>
          <p:cNvPicPr>
            <a:picLocks noChangeAspect="1"/>
          </p:cNvPicPr>
          <p:nvPr/>
        </p:nvPicPr>
        <p:blipFill>
          <a:blip r:embed="rId2"/>
          <a:stretch>
            <a:fillRect/>
          </a:stretch>
        </p:blipFill>
        <p:spPr>
          <a:xfrm>
            <a:off x="480812" y="1274510"/>
            <a:ext cx="11037869" cy="3438525"/>
          </a:xfrm>
          <a:prstGeom prst="rect">
            <a:avLst/>
          </a:prstGeom>
        </p:spPr>
      </p:pic>
    </p:spTree>
    <p:extLst>
      <p:ext uri="{BB962C8B-B14F-4D97-AF65-F5344CB8AC3E}">
        <p14:creationId xmlns:p14="http://schemas.microsoft.com/office/powerpoint/2010/main" val="248129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979E12-E101-4A1C-8D52-9DF338C555DF}"/>
              </a:ext>
            </a:extLst>
          </p:cNvPr>
          <p:cNvPicPr>
            <a:picLocks noChangeAspect="1"/>
          </p:cNvPicPr>
          <p:nvPr/>
        </p:nvPicPr>
        <p:blipFill>
          <a:blip r:embed="rId3"/>
          <a:stretch>
            <a:fillRect/>
          </a:stretch>
        </p:blipFill>
        <p:spPr>
          <a:xfrm>
            <a:off x="879808" y="935455"/>
            <a:ext cx="7417759" cy="2866524"/>
          </a:xfrm>
          <a:prstGeom prst="rect">
            <a:avLst/>
          </a:prstGeom>
        </p:spPr>
      </p:pic>
    </p:spTree>
    <p:extLst>
      <p:ext uri="{BB962C8B-B14F-4D97-AF65-F5344CB8AC3E}">
        <p14:creationId xmlns:p14="http://schemas.microsoft.com/office/powerpoint/2010/main" val="102098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3D65-86CF-4406-80DD-9827A9C5254A}"/>
              </a:ext>
            </a:extLst>
          </p:cNvPr>
          <p:cNvSpPr>
            <a:spLocks noGrp="1"/>
          </p:cNvSpPr>
          <p:nvPr>
            <p:ph type="title"/>
          </p:nvPr>
        </p:nvSpPr>
        <p:spPr/>
        <p:txBody>
          <a:bodyPr/>
          <a:lstStyle/>
          <a:p>
            <a:r>
              <a:rPr lang="en-US" dirty="0"/>
              <a:t>LO</a:t>
            </a:r>
          </a:p>
        </p:txBody>
      </p:sp>
      <p:sp>
        <p:nvSpPr>
          <p:cNvPr id="3" name="Content Placeholder 2">
            <a:extLst>
              <a:ext uri="{FF2B5EF4-FFF2-40B4-BE49-F238E27FC236}">
                <a16:creationId xmlns:a16="http://schemas.microsoft.com/office/drawing/2014/main" id="{AB5F1103-250F-4875-980E-A7EDB42A0243}"/>
              </a:ext>
            </a:extLst>
          </p:cNvPr>
          <p:cNvSpPr>
            <a:spLocks noGrp="1"/>
          </p:cNvSpPr>
          <p:nvPr>
            <p:ph idx="1"/>
          </p:nvPr>
        </p:nvSpPr>
        <p:spPr>
          <a:xfrm>
            <a:off x="838200" y="1498978"/>
            <a:ext cx="10515600" cy="4351338"/>
          </a:xfrm>
        </p:spPr>
        <p:txBody>
          <a:bodyPr>
            <a:normAutofit/>
          </a:bodyPr>
          <a:lstStyle/>
          <a:p>
            <a:r>
              <a:rPr lang="en-US"/>
              <a:t>On difference of </a:t>
            </a:r>
            <a:r>
              <a:rPr lang="en-US" i="1">
                <a:solidFill>
                  <a:srgbClr val="FF0000"/>
                </a:solidFill>
              </a:rPr>
              <a:t>two population mean/proportions:</a:t>
            </a:r>
          </a:p>
          <a:p>
            <a:pPr lvl="1"/>
            <a:r>
              <a:rPr lang="en-US" i="1"/>
              <a:t>confidence intervals</a:t>
            </a:r>
          </a:p>
          <a:p>
            <a:pPr lvl="1"/>
            <a:r>
              <a:rPr lang="en-US" i="1"/>
              <a:t>test of hypotheses</a:t>
            </a:r>
          </a:p>
          <a:p>
            <a:r>
              <a:rPr lang="en-US"/>
              <a:t>Discuss on sample sizes</a:t>
            </a:r>
            <a:endParaRPr lang="en-US" dirty="0"/>
          </a:p>
        </p:txBody>
      </p:sp>
    </p:spTree>
    <p:extLst>
      <p:ext uri="{BB962C8B-B14F-4D97-AF65-F5344CB8AC3E}">
        <p14:creationId xmlns:p14="http://schemas.microsoft.com/office/powerpoint/2010/main" val="2180807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31FC-3503-4034-A97F-1B41BE548A78}"/>
              </a:ext>
            </a:extLst>
          </p:cNvPr>
          <p:cNvSpPr>
            <a:spLocks noGrp="1"/>
          </p:cNvSpPr>
          <p:nvPr>
            <p:ph type="title"/>
          </p:nvPr>
        </p:nvSpPr>
        <p:spPr/>
        <p:txBody>
          <a:bodyPr>
            <a:normAutofit/>
          </a:bodyPr>
          <a:lstStyle/>
          <a:p>
            <a:r>
              <a:rPr lang="en-US"/>
              <a:t>On the difference of proportions</a:t>
            </a:r>
          </a:p>
        </p:txBody>
      </p:sp>
      <p:pic>
        <p:nvPicPr>
          <p:cNvPr id="4" name="Picture 3">
            <a:extLst>
              <a:ext uri="{FF2B5EF4-FFF2-40B4-BE49-F238E27FC236}">
                <a16:creationId xmlns:a16="http://schemas.microsoft.com/office/drawing/2014/main" id="{535548F5-B005-4717-9A46-A78E353C68E9}"/>
              </a:ext>
            </a:extLst>
          </p:cNvPr>
          <p:cNvPicPr>
            <a:picLocks noChangeAspect="1"/>
          </p:cNvPicPr>
          <p:nvPr/>
        </p:nvPicPr>
        <p:blipFill>
          <a:blip r:embed="rId2"/>
          <a:stretch>
            <a:fillRect/>
          </a:stretch>
        </p:blipFill>
        <p:spPr>
          <a:xfrm>
            <a:off x="2088480" y="3967413"/>
            <a:ext cx="7574255" cy="1547312"/>
          </a:xfrm>
          <a:prstGeom prst="rect">
            <a:avLst/>
          </a:prstGeom>
        </p:spPr>
      </p:pic>
      <p:pic>
        <p:nvPicPr>
          <p:cNvPr id="6" name="Picture 5">
            <a:extLst>
              <a:ext uri="{FF2B5EF4-FFF2-40B4-BE49-F238E27FC236}">
                <a16:creationId xmlns:a16="http://schemas.microsoft.com/office/drawing/2014/main" id="{1FEA60A1-2A2C-465A-8DDE-392EAFB8D2A8}"/>
              </a:ext>
            </a:extLst>
          </p:cNvPr>
          <p:cNvPicPr>
            <a:picLocks noChangeAspect="1"/>
          </p:cNvPicPr>
          <p:nvPr/>
        </p:nvPicPr>
        <p:blipFill>
          <a:blip r:embed="rId3"/>
          <a:stretch>
            <a:fillRect/>
          </a:stretch>
        </p:blipFill>
        <p:spPr>
          <a:xfrm>
            <a:off x="3070560" y="1427496"/>
            <a:ext cx="5810250" cy="2409825"/>
          </a:xfrm>
          <a:prstGeom prst="rect">
            <a:avLst/>
          </a:prstGeom>
        </p:spPr>
      </p:pic>
    </p:spTree>
    <p:extLst>
      <p:ext uri="{BB962C8B-B14F-4D97-AF65-F5344CB8AC3E}">
        <p14:creationId xmlns:p14="http://schemas.microsoft.com/office/powerpoint/2010/main" val="1857331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5DCA0C-E962-4FA9-86FF-0682A3C95DB2}"/>
              </a:ext>
            </a:extLst>
          </p:cNvPr>
          <p:cNvPicPr>
            <a:picLocks noChangeAspect="1"/>
          </p:cNvPicPr>
          <p:nvPr/>
        </p:nvPicPr>
        <p:blipFill>
          <a:blip r:embed="rId3"/>
          <a:stretch>
            <a:fillRect/>
          </a:stretch>
        </p:blipFill>
        <p:spPr>
          <a:xfrm>
            <a:off x="123825" y="409575"/>
            <a:ext cx="11944350" cy="6038850"/>
          </a:xfrm>
          <a:prstGeom prst="rect">
            <a:avLst/>
          </a:prstGeom>
        </p:spPr>
      </p:pic>
      <p:graphicFrame>
        <p:nvGraphicFramePr>
          <p:cNvPr id="2" name="Object 1">
            <a:extLst>
              <a:ext uri="{FF2B5EF4-FFF2-40B4-BE49-F238E27FC236}">
                <a16:creationId xmlns:a16="http://schemas.microsoft.com/office/drawing/2014/main" id="{F2D9F486-EB5B-4571-8246-D970FB16CC9A}"/>
              </a:ext>
            </a:extLst>
          </p:cNvPr>
          <p:cNvGraphicFramePr>
            <a:graphicFrameLocks noChangeAspect="1"/>
          </p:cNvGraphicFramePr>
          <p:nvPr/>
        </p:nvGraphicFramePr>
        <p:xfrm>
          <a:off x="8189493" y="862680"/>
          <a:ext cx="1569451" cy="833771"/>
        </p:xfrm>
        <a:graphic>
          <a:graphicData uri="http://schemas.openxmlformats.org/presentationml/2006/ole">
            <mc:AlternateContent xmlns:mc="http://schemas.openxmlformats.org/markup-compatibility/2006">
              <mc:Choice xmlns:v="urn:schemas-microsoft-com:vml" Requires="v">
                <p:oleObj spid="_x0000_s15369" name="Equation" r:id="rId4" imgW="812520" imgH="431640" progId="Equation.DSMT4">
                  <p:embed/>
                </p:oleObj>
              </mc:Choice>
              <mc:Fallback>
                <p:oleObj name="Equation" r:id="rId4" imgW="812520" imgH="431640" progId="Equation.DSMT4">
                  <p:embed/>
                  <p:pic>
                    <p:nvPicPr>
                      <p:cNvPr id="2" name="Object 1">
                        <a:extLst>
                          <a:ext uri="{FF2B5EF4-FFF2-40B4-BE49-F238E27FC236}">
                            <a16:creationId xmlns:a16="http://schemas.microsoft.com/office/drawing/2014/main" id="{F2D9F486-EB5B-4571-8246-D970FB16CC9A}"/>
                          </a:ext>
                        </a:extLst>
                      </p:cNvPr>
                      <p:cNvPicPr/>
                      <p:nvPr/>
                    </p:nvPicPr>
                    <p:blipFill>
                      <a:blip r:embed="rId5"/>
                      <a:stretch>
                        <a:fillRect/>
                      </a:stretch>
                    </p:blipFill>
                    <p:spPr>
                      <a:xfrm>
                        <a:off x="8189493" y="862680"/>
                        <a:ext cx="1569451" cy="833771"/>
                      </a:xfrm>
                      <a:prstGeom prst="rect">
                        <a:avLst/>
                      </a:prstGeom>
                      <a:ln>
                        <a:solidFill>
                          <a:srgbClr val="CC0000"/>
                        </a:solidFill>
                      </a:ln>
                    </p:spPr>
                  </p:pic>
                </p:oleObj>
              </mc:Fallback>
            </mc:AlternateContent>
          </a:graphicData>
        </a:graphic>
      </p:graphicFrame>
      <p:cxnSp>
        <p:nvCxnSpPr>
          <p:cNvPr id="5" name="Straight Connector 4">
            <a:extLst>
              <a:ext uri="{FF2B5EF4-FFF2-40B4-BE49-F238E27FC236}">
                <a16:creationId xmlns:a16="http://schemas.microsoft.com/office/drawing/2014/main" id="{D14F5662-7D3A-4B9F-95DE-8402B373E522}"/>
              </a:ext>
            </a:extLst>
          </p:cNvPr>
          <p:cNvCxnSpPr>
            <a:endCxn id="2" idx="1"/>
          </p:cNvCxnSpPr>
          <p:nvPr/>
        </p:nvCxnSpPr>
        <p:spPr>
          <a:xfrm flipV="1">
            <a:off x="6096000" y="1279565"/>
            <a:ext cx="2093493" cy="6936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356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03EF06-9037-452D-97CF-5656D7748B49}"/>
              </a:ext>
            </a:extLst>
          </p:cNvPr>
          <p:cNvPicPr>
            <a:picLocks noChangeAspect="1"/>
          </p:cNvPicPr>
          <p:nvPr/>
        </p:nvPicPr>
        <p:blipFill>
          <a:blip r:embed="rId2"/>
          <a:stretch>
            <a:fillRect/>
          </a:stretch>
        </p:blipFill>
        <p:spPr>
          <a:xfrm>
            <a:off x="570748" y="415089"/>
            <a:ext cx="6696325" cy="5469932"/>
          </a:xfrm>
          <a:prstGeom prst="rect">
            <a:avLst/>
          </a:prstGeom>
        </p:spPr>
      </p:pic>
    </p:spTree>
    <p:extLst>
      <p:ext uri="{BB962C8B-B14F-4D97-AF65-F5344CB8AC3E}">
        <p14:creationId xmlns:p14="http://schemas.microsoft.com/office/powerpoint/2010/main" val="3029634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C69-885D-4771-B836-D2A1911D606D}"/>
              </a:ext>
            </a:extLst>
          </p:cNvPr>
          <p:cNvSpPr>
            <a:spLocks noGrp="1"/>
          </p:cNvSpPr>
          <p:nvPr>
            <p:ph type="title"/>
          </p:nvPr>
        </p:nvSpPr>
        <p:spPr/>
        <p:txBody>
          <a:bodyPr/>
          <a:lstStyle/>
          <a:p>
            <a:r>
              <a:rPr lang="en-US" dirty="0"/>
              <a:t>Summary</a:t>
            </a:r>
          </a:p>
        </p:txBody>
      </p:sp>
      <p:sp>
        <p:nvSpPr>
          <p:cNvPr id="4" name="Content Placeholder 2">
            <a:extLst>
              <a:ext uri="{FF2B5EF4-FFF2-40B4-BE49-F238E27FC236}">
                <a16:creationId xmlns:a16="http://schemas.microsoft.com/office/drawing/2014/main" id="{63A9094B-D202-49E4-BA1E-FA191E614F23}"/>
              </a:ext>
            </a:extLst>
          </p:cNvPr>
          <p:cNvSpPr>
            <a:spLocks noGrp="1"/>
          </p:cNvSpPr>
          <p:nvPr>
            <p:ph idx="1"/>
          </p:nvPr>
        </p:nvSpPr>
        <p:spPr>
          <a:xfrm>
            <a:off x="838200" y="1498978"/>
            <a:ext cx="10515600" cy="4351338"/>
          </a:xfrm>
        </p:spPr>
        <p:txBody>
          <a:bodyPr>
            <a:normAutofit/>
          </a:bodyPr>
          <a:lstStyle/>
          <a:p>
            <a:r>
              <a:rPr lang="en-US"/>
              <a:t>On difference of </a:t>
            </a:r>
            <a:r>
              <a:rPr lang="en-US" i="1">
                <a:solidFill>
                  <a:srgbClr val="FF0000"/>
                </a:solidFill>
              </a:rPr>
              <a:t>two population mean/proportions:</a:t>
            </a:r>
          </a:p>
          <a:p>
            <a:pPr lvl="1"/>
            <a:r>
              <a:rPr lang="en-US" i="1"/>
              <a:t>confidence intervals</a:t>
            </a:r>
          </a:p>
          <a:p>
            <a:pPr lvl="1"/>
            <a:r>
              <a:rPr lang="en-US" i="1"/>
              <a:t>test of hypotheses</a:t>
            </a:r>
          </a:p>
          <a:p>
            <a:r>
              <a:rPr lang="en-US"/>
              <a:t>Discuss on sample sizes</a:t>
            </a:r>
            <a:endParaRPr lang="en-US" dirty="0"/>
          </a:p>
        </p:txBody>
      </p:sp>
    </p:spTree>
    <p:extLst>
      <p:ext uri="{BB962C8B-B14F-4D97-AF65-F5344CB8AC3E}">
        <p14:creationId xmlns:p14="http://schemas.microsoft.com/office/powerpoint/2010/main" val="391643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057C-B708-4A98-A69E-1077EDF1AB42}"/>
              </a:ext>
            </a:extLst>
          </p:cNvPr>
          <p:cNvSpPr>
            <a:spLocks noGrp="1"/>
          </p:cNvSpPr>
          <p:nvPr>
            <p:ph type="title"/>
          </p:nvPr>
        </p:nvSpPr>
        <p:spPr/>
        <p:txBody>
          <a:bodyPr>
            <a:normAutofit fontScale="90000"/>
          </a:bodyPr>
          <a:lstStyle/>
          <a:p>
            <a:r>
              <a:rPr lang="en-US"/>
              <a:t>Inference on the Difference in Means of Two Normal Distributions, Variances Known</a:t>
            </a:r>
          </a:p>
        </p:txBody>
      </p:sp>
      <p:pic>
        <p:nvPicPr>
          <p:cNvPr id="4" name="Picture 3">
            <a:extLst>
              <a:ext uri="{FF2B5EF4-FFF2-40B4-BE49-F238E27FC236}">
                <a16:creationId xmlns:a16="http://schemas.microsoft.com/office/drawing/2014/main" id="{8A7C9E73-B655-4E2C-9498-DA661BBA40D7}"/>
              </a:ext>
            </a:extLst>
          </p:cNvPr>
          <p:cNvPicPr>
            <a:picLocks noChangeAspect="1"/>
          </p:cNvPicPr>
          <p:nvPr/>
        </p:nvPicPr>
        <p:blipFill>
          <a:blip r:embed="rId2"/>
          <a:stretch>
            <a:fillRect/>
          </a:stretch>
        </p:blipFill>
        <p:spPr>
          <a:xfrm>
            <a:off x="5911265" y="2057625"/>
            <a:ext cx="5294146" cy="2742750"/>
          </a:xfrm>
          <a:prstGeom prst="rect">
            <a:avLst/>
          </a:prstGeom>
        </p:spPr>
      </p:pic>
      <p:sp>
        <p:nvSpPr>
          <p:cNvPr id="6" name="TextBox 5">
            <a:extLst>
              <a:ext uri="{FF2B5EF4-FFF2-40B4-BE49-F238E27FC236}">
                <a16:creationId xmlns:a16="http://schemas.microsoft.com/office/drawing/2014/main" id="{26AA566E-BEE6-4854-9ED7-1718B246C52B}"/>
              </a:ext>
            </a:extLst>
          </p:cNvPr>
          <p:cNvSpPr txBox="1"/>
          <p:nvPr/>
        </p:nvSpPr>
        <p:spPr>
          <a:xfrm>
            <a:off x="6513090" y="4843951"/>
            <a:ext cx="4194418" cy="461665"/>
          </a:xfrm>
          <a:prstGeom prst="rect">
            <a:avLst/>
          </a:prstGeom>
          <a:noFill/>
        </p:spPr>
        <p:txBody>
          <a:bodyPr wrap="none" rtlCol="0">
            <a:spAutoFit/>
          </a:bodyPr>
          <a:lstStyle/>
          <a:p>
            <a:r>
              <a:rPr lang="en-US" sz="2400">
                <a:solidFill>
                  <a:srgbClr val="00CC00"/>
                </a:solidFill>
              </a:rPr>
              <a:t>Two independent populations</a:t>
            </a:r>
          </a:p>
        </p:txBody>
      </p:sp>
      <p:sp>
        <p:nvSpPr>
          <p:cNvPr id="7" name="TextBox 6">
            <a:extLst>
              <a:ext uri="{FF2B5EF4-FFF2-40B4-BE49-F238E27FC236}">
                <a16:creationId xmlns:a16="http://schemas.microsoft.com/office/drawing/2014/main" id="{118BCC2E-92B2-4528-AAE6-3A5A434688BF}"/>
              </a:ext>
            </a:extLst>
          </p:cNvPr>
          <p:cNvSpPr txBox="1"/>
          <p:nvPr/>
        </p:nvSpPr>
        <p:spPr>
          <a:xfrm>
            <a:off x="986589" y="1949341"/>
            <a:ext cx="4776287" cy="3785652"/>
          </a:xfrm>
          <a:prstGeom prst="rect">
            <a:avLst/>
          </a:prstGeom>
          <a:solidFill>
            <a:schemeClr val="accent6">
              <a:lumMod val="20000"/>
              <a:lumOff val="80000"/>
            </a:schemeClr>
          </a:solidFill>
          <a:ln>
            <a:solidFill>
              <a:srgbClr val="C00000"/>
            </a:solidFill>
          </a:ln>
        </p:spPr>
        <p:txBody>
          <a:bodyPr wrap="square" rtlCol="0">
            <a:spAutoFit/>
          </a:bodyPr>
          <a:lstStyle/>
          <a:p>
            <a:r>
              <a:rPr lang="en-US" sz="2400"/>
              <a:t>Assumptions for Two-Sample Inference</a:t>
            </a:r>
          </a:p>
          <a:p>
            <a:pPr marL="457200" indent="-457200">
              <a:buAutoNum type="arabicParenBoth"/>
            </a:pPr>
            <a:r>
              <a:rPr lang="en-US" sz="2400"/>
              <a:t>X</a:t>
            </a:r>
            <a:r>
              <a:rPr lang="en-US" sz="2400" baseline="-25000"/>
              <a:t>11</a:t>
            </a:r>
            <a:r>
              <a:rPr lang="en-US" sz="2400"/>
              <a:t>, X</a:t>
            </a:r>
            <a:r>
              <a:rPr lang="en-US" sz="2400" baseline="-25000"/>
              <a:t>12</a:t>
            </a:r>
            <a:r>
              <a:rPr lang="en-US" sz="2400"/>
              <a:t>, …, X</a:t>
            </a:r>
            <a:r>
              <a:rPr lang="en-US" sz="2400" baseline="-25000"/>
              <a:t>1n1</a:t>
            </a:r>
            <a:r>
              <a:rPr lang="en-US" sz="2400"/>
              <a:t> is a random sample from population </a:t>
            </a:r>
          </a:p>
          <a:p>
            <a:pPr marL="457200" indent="-457200">
              <a:buAutoNum type="arabicParenBoth"/>
            </a:pPr>
            <a:r>
              <a:rPr lang="en-US" sz="2400"/>
              <a:t>X</a:t>
            </a:r>
            <a:r>
              <a:rPr lang="en-US" sz="2400" baseline="-25000"/>
              <a:t>21</a:t>
            </a:r>
            <a:r>
              <a:rPr lang="en-US" sz="2400"/>
              <a:t>, X</a:t>
            </a:r>
            <a:r>
              <a:rPr lang="en-US" sz="2400" baseline="-25000"/>
              <a:t>22</a:t>
            </a:r>
            <a:r>
              <a:rPr lang="en-US" sz="2400"/>
              <a:t>, …, X</a:t>
            </a:r>
            <a:r>
              <a:rPr lang="en-US" sz="2400" baseline="-25000"/>
              <a:t>2n2</a:t>
            </a:r>
            <a:r>
              <a:rPr lang="en-US" sz="2400"/>
              <a:t> is a random sample from population </a:t>
            </a:r>
          </a:p>
          <a:p>
            <a:pPr marL="457200" indent="-457200">
              <a:buAutoNum type="arabicParenBoth"/>
            </a:pPr>
            <a:r>
              <a:rPr lang="en-US" sz="2400"/>
              <a:t>The two populations represented by X</a:t>
            </a:r>
            <a:r>
              <a:rPr lang="en-US" sz="2400" baseline="-25000"/>
              <a:t>1</a:t>
            </a:r>
            <a:r>
              <a:rPr lang="en-US" sz="2400"/>
              <a:t> and X</a:t>
            </a:r>
            <a:r>
              <a:rPr lang="en-US" sz="2400" baseline="-25000"/>
              <a:t>2</a:t>
            </a:r>
            <a:r>
              <a:rPr lang="en-US" sz="2400"/>
              <a:t> are </a:t>
            </a:r>
            <a:r>
              <a:rPr lang="en-US" sz="2400" i="1">
                <a:solidFill>
                  <a:srgbClr val="CC0000"/>
                </a:solidFill>
              </a:rPr>
              <a:t>independent</a:t>
            </a:r>
            <a:r>
              <a:rPr lang="en-US" sz="2400"/>
              <a:t>.</a:t>
            </a:r>
          </a:p>
          <a:p>
            <a:r>
              <a:rPr lang="en-US" sz="2400"/>
              <a:t>(4) Both populations are </a:t>
            </a:r>
            <a:r>
              <a:rPr lang="en-US" sz="2400" i="1">
                <a:solidFill>
                  <a:srgbClr val="CC0000"/>
                </a:solidFill>
              </a:rPr>
              <a:t>normal</a:t>
            </a:r>
            <a:r>
              <a:rPr lang="en-US" sz="2400"/>
              <a:t>.</a:t>
            </a:r>
          </a:p>
        </p:txBody>
      </p:sp>
    </p:spTree>
    <p:extLst>
      <p:ext uri="{BB962C8B-B14F-4D97-AF65-F5344CB8AC3E}">
        <p14:creationId xmlns:p14="http://schemas.microsoft.com/office/powerpoint/2010/main" val="164033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7CAE-7B14-4BCF-8EA0-2D9AC729C39B}"/>
              </a:ext>
            </a:extLst>
          </p:cNvPr>
          <p:cNvSpPr>
            <a:spLocks noGrp="1"/>
          </p:cNvSpPr>
          <p:nvPr>
            <p:ph type="title"/>
          </p:nvPr>
        </p:nvSpPr>
        <p:spPr>
          <a:xfrm>
            <a:off x="838200" y="220099"/>
            <a:ext cx="10515600" cy="1325563"/>
          </a:xfrm>
        </p:spPr>
        <p:txBody>
          <a:bodyPr>
            <a:normAutofit/>
          </a:bodyPr>
          <a:lstStyle/>
          <a:p>
            <a:r>
              <a:rPr lang="en-US" sz="3200"/>
              <a:t>Tests on the Difference in Means, Variances Known</a:t>
            </a:r>
          </a:p>
        </p:txBody>
      </p:sp>
      <p:pic>
        <p:nvPicPr>
          <p:cNvPr id="4" name="Picture 3">
            <a:extLst>
              <a:ext uri="{FF2B5EF4-FFF2-40B4-BE49-F238E27FC236}">
                <a16:creationId xmlns:a16="http://schemas.microsoft.com/office/drawing/2014/main" id="{EE8B85FD-5B12-4371-A636-A448F95C1941}"/>
              </a:ext>
            </a:extLst>
          </p:cNvPr>
          <p:cNvPicPr>
            <a:picLocks noChangeAspect="1"/>
          </p:cNvPicPr>
          <p:nvPr/>
        </p:nvPicPr>
        <p:blipFill>
          <a:blip r:embed="rId2"/>
          <a:stretch>
            <a:fillRect/>
          </a:stretch>
        </p:blipFill>
        <p:spPr>
          <a:xfrm>
            <a:off x="2287143" y="2664492"/>
            <a:ext cx="7331598" cy="2352677"/>
          </a:xfrm>
          <a:prstGeom prst="rect">
            <a:avLst/>
          </a:prstGeom>
          <a:ln>
            <a:solidFill>
              <a:srgbClr val="C00000"/>
            </a:solidFill>
          </a:ln>
        </p:spPr>
      </p:pic>
    </p:spTree>
    <p:extLst>
      <p:ext uri="{BB962C8B-B14F-4D97-AF65-F5344CB8AC3E}">
        <p14:creationId xmlns:p14="http://schemas.microsoft.com/office/powerpoint/2010/main" val="244280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2724-7483-445B-BDED-D0D5B2C81837}"/>
              </a:ext>
            </a:extLst>
          </p:cNvPr>
          <p:cNvSpPr>
            <a:spLocks noGrp="1"/>
          </p:cNvSpPr>
          <p:nvPr>
            <p:ph type="title"/>
          </p:nvPr>
        </p:nvSpPr>
        <p:spPr>
          <a:xfrm>
            <a:off x="838200" y="50027"/>
            <a:ext cx="10515600" cy="1325563"/>
          </a:xfrm>
        </p:spPr>
        <p:txBody>
          <a:bodyPr>
            <a:normAutofit/>
          </a:bodyPr>
          <a:lstStyle/>
          <a:p>
            <a:r>
              <a:rPr lang="en-US" sz="3200"/>
              <a:t>Tests on the Difference in Means, Variances Known</a:t>
            </a:r>
          </a:p>
        </p:txBody>
      </p:sp>
      <p:pic>
        <p:nvPicPr>
          <p:cNvPr id="4" name="Picture 3">
            <a:extLst>
              <a:ext uri="{FF2B5EF4-FFF2-40B4-BE49-F238E27FC236}">
                <a16:creationId xmlns:a16="http://schemas.microsoft.com/office/drawing/2014/main" id="{F024312D-C8EB-4EE7-BFE0-6B3BD038495F}"/>
              </a:ext>
            </a:extLst>
          </p:cNvPr>
          <p:cNvPicPr>
            <a:picLocks noChangeAspect="1"/>
          </p:cNvPicPr>
          <p:nvPr/>
        </p:nvPicPr>
        <p:blipFill>
          <a:blip r:embed="rId3"/>
          <a:stretch>
            <a:fillRect/>
          </a:stretch>
        </p:blipFill>
        <p:spPr>
          <a:xfrm>
            <a:off x="3599502" y="1102354"/>
            <a:ext cx="7430642" cy="3216984"/>
          </a:xfrm>
          <a:prstGeom prst="rect">
            <a:avLst/>
          </a:prstGeom>
          <a:solidFill>
            <a:schemeClr val="accent6">
              <a:lumMod val="20000"/>
              <a:lumOff val="80000"/>
            </a:schemeClr>
          </a:solidFill>
          <a:ln>
            <a:solidFill>
              <a:srgbClr val="C00000"/>
            </a:solidFill>
          </a:ln>
        </p:spPr>
      </p:pic>
      <p:graphicFrame>
        <p:nvGraphicFramePr>
          <p:cNvPr id="7" name="Object 6">
            <a:extLst>
              <a:ext uri="{FF2B5EF4-FFF2-40B4-BE49-F238E27FC236}">
                <a16:creationId xmlns:a16="http://schemas.microsoft.com/office/drawing/2014/main" id="{5C251691-948E-4889-87C9-F19558513BB6}"/>
              </a:ext>
            </a:extLst>
          </p:cNvPr>
          <p:cNvGraphicFramePr>
            <a:graphicFrameLocks noChangeAspect="1"/>
          </p:cNvGraphicFramePr>
          <p:nvPr/>
        </p:nvGraphicFramePr>
        <p:xfrm>
          <a:off x="998113" y="1994632"/>
          <a:ext cx="2097505" cy="1705663"/>
        </p:xfrm>
        <a:graphic>
          <a:graphicData uri="http://schemas.openxmlformats.org/presentationml/2006/ole">
            <mc:AlternateContent xmlns:mc="http://schemas.openxmlformats.org/markup-compatibility/2006">
              <mc:Choice xmlns:v="urn:schemas-microsoft-com:vml" Requires="v">
                <p:oleObj spid="_x0000_s11273" name="Equation" r:id="rId4" imgW="1155425" imgH="940587" progId="Equation.DSMT4">
                  <p:embed/>
                </p:oleObj>
              </mc:Choice>
              <mc:Fallback>
                <p:oleObj name="Equation" r:id="rId4" imgW="1155425" imgH="940587" progId="Equation.DSMT4">
                  <p:embed/>
                  <p:pic>
                    <p:nvPicPr>
                      <p:cNvPr id="7" name="Object 6">
                        <a:extLst>
                          <a:ext uri="{FF2B5EF4-FFF2-40B4-BE49-F238E27FC236}">
                            <a16:creationId xmlns:a16="http://schemas.microsoft.com/office/drawing/2014/main" id="{5C251691-948E-4889-87C9-F19558513BB6}"/>
                          </a:ext>
                        </a:extLst>
                      </p:cNvPr>
                      <p:cNvPicPr/>
                      <p:nvPr/>
                    </p:nvPicPr>
                    <p:blipFill>
                      <a:blip r:embed="rId5"/>
                      <a:stretch>
                        <a:fillRect/>
                      </a:stretch>
                    </p:blipFill>
                    <p:spPr>
                      <a:xfrm>
                        <a:off x="998113" y="1994632"/>
                        <a:ext cx="2097505" cy="170566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445A03B7-8502-4951-BAAF-EC4F2D6896B1}"/>
              </a:ext>
            </a:extLst>
          </p:cNvPr>
          <p:cNvSpPr txBox="1"/>
          <p:nvPr/>
        </p:nvSpPr>
        <p:spPr>
          <a:xfrm>
            <a:off x="867853" y="1102354"/>
            <a:ext cx="2475358" cy="830997"/>
          </a:xfrm>
          <a:prstGeom prst="rect">
            <a:avLst/>
          </a:prstGeom>
          <a:noFill/>
          <a:ln>
            <a:noFill/>
          </a:ln>
        </p:spPr>
        <p:txBody>
          <a:bodyPr wrap="none" rtlCol="0">
            <a:spAutoFit/>
          </a:bodyPr>
          <a:lstStyle/>
          <a:p>
            <a:r>
              <a:rPr lang="en-US" sz="2400">
                <a:solidFill>
                  <a:srgbClr val="CC0000"/>
                </a:solidFill>
              </a:rPr>
              <a:t>Null hypothesis </a:t>
            </a:r>
          </a:p>
          <a:p>
            <a:r>
              <a:rPr lang="en-US" sz="2400">
                <a:solidFill>
                  <a:srgbClr val="CC0000"/>
                </a:solidFill>
              </a:rPr>
              <a:t>and test statistic:</a:t>
            </a:r>
          </a:p>
        </p:txBody>
      </p:sp>
      <p:sp>
        <p:nvSpPr>
          <p:cNvPr id="9" name="TextBox 8">
            <a:extLst>
              <a:ext uri="{FF2B5EF4-FFF2-40B4-BE49-F238E27FC236}">
                <a16:creationId xmlns:a16="http://schemas.microsoft.com/office/drawing/2014/main" id="{DC36457D-160C-415B-B828-0EB70A27D3BA}"/>
              </a:ext>
            </a:extLst>
          </p:cNvPr>
          <p:cNvSpPr txBox="1"/>
          <p:nvPr/>
        </p:nvSpPr>
        <p:spPr>
          <a:xfrm>
            <a:off x="759186" y="4380619"/>
            <a:ext cx="10676021" cy="2123658"/>
          </a:xfrm>
          <a:prstGeom prst="rect">
            <a:avLst/>
          </a:prstGeom>
          <a:noFill/>
        </p:spPr>
        <p:txBody>
          <a:bodyPr wrap="square" rtlCol="0">
            <a:spAutoFit/>
          </a:bodyPr>
          <a:lstStyle/>
          <a:p>
            <a:pPr algn="just"/>
            <a:r>
              <a:rPr lang="en-US" sz="2200" b="1" i="1">
                <a:solidFill>
                  <a:srgbClr val="C00000"/>
                </a:solidFill>
              </a:rPr>
              <a:t>Ex.</a:t>
            </a:r>
            <a:r>
              <a:rPr lang="en-US" sz="2200"/>
              <a:t> A manager evaluates effectiveness of a major hardware upgrade by running a certain process 50 times before the upgrade and 50 times after it. Based on these data, the average running time is 8.5 minutes before the upgrade, 7.2 minutes after it. Historically, the standard deviation has been 1.8 minutes, and presumably it has not changed. Test on the difference between the means of running time. Use </a:t>
            </a:r>
            <a:r>
              <a:rPr lang="en-US" sz="2200">
                <a:sym typeface="Symbol" panose="05050102010706020507" pitchFamily="18" charset="2"/>
              </a:rPr>
              <a:t> = 0.05.</a:t>
            </a:r>
            <a:endParaRPr lang="en-US" sz="2200"/>
          </a:p>
        </p:txBody>
      </p:sp>
    </p:spTree>
    <p:extLst>
      <p:ext uri="{BB962C8B-B14F-4D97-AF65-F5344CB8AC3E}">
        <p14:creationId xmlns:p14="http://schemas.microsoft.com/office/powerpoint/2010/main" val="40151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FE3F-4F37-4480-BE51-F340A830D16A}"/>
              </a:ext>
            </a:extLst>
          </p:cNvPr>
          <p:cNvSpPr>
            <a:spLocks noGrp="1"/>
          </p:cNvSpPr>
          <p:nvPr>
            <p:ph type="title"/>
          </p:nvPr>
        </p:nvSpPr>
        <p:spPr/>
        <p:txBody>
          <a:bodyPr/>
          <a:lstStyle/>
          <a:p>
            <a:r>
              <a:rPr lang="en-US"/>
              <a:t>Confidence Interval</a:t>
            </a:r>
          </a:p>
        </p:txBody>
      </p:sp>
      <p:sp>
        <p:nvSpPr>
          <p:cNvPr id="4" name="TextBox 3">
            <a:extLst>
              <a:ext uri="{FF2B5EF4-FFF2-40B4-BE49-F238E27FC236}">
                <a16:creationId xmlns:a16="http://schemas.microsoft.com/office/drawing/2014/main" id="{4A0D6FC5-F425-4F0E-8F79-C7B804123753}"/>
              </a:ext>
            </a:extLst>
          </p:cNvPr>
          <p:cNvSpPr txBox="1"/>
          <p:nvPr/>
        </p:nvSpPr>
        <p:spPr>
          <a:xfrm>
            <a:off x="785709" y="3091853"/>
            <a:ext cx="10676021" cy="2185214"/>
          </a:xfrm>
          <a:prstGeom prst="rect">
            <a:avLst/>
          </a:prstGeom>
          <a:noFill/>
        </p:spPr>
        <p:txBody>
          <a:bodyPr wrap="square" rtlCol="0">
            <a:spAutoFit/>
          </a:bodyPr>
          <a:lstStyle/>
          <a:p>
            <a:pPr algn="just"/>
            <a:r>
              <a:rPr lang="en-US" sz="2200" b="1" i="1">
                <a:solidFill>
                  <a:srgbClr val="C00000"/>
                </a:solidFill>
              </a:rPr>
              <a:t>Ex.</a:t>
            </a:r>
            <a:r>
              <a:rPr lang="en-US" sz="2200"/>
              <a:t> A manager evaluates effectiveness of a major hardware upgrade by running a certain process 50 times before the upgrade and 50 times after it. Based on these data, the average running time is 8.5 minutes before the upgrade, 7.2 minutes after it. Historically, the standard deviation has been 1.8 minutes, and presumably it has not changed. </a:t>
            </a:r>
            <a:r>
              <a:rPr lang="en-US" sz="2400"/>
              <a:t>Construct a 95% confidence interval showing how much the mean running time reduced due to the hardware upgrade.</a:t>
            </a:r>
            <a:endParaRPr lang="en-US" sz="2200"/>
          </a:p>
        </p:txBody>
      </p:sp>
      <p:pic>
        <p:nvPicPr>
          <p:cNvPr id="6" name="Picture 5">
            <a:extLst>
              <a:ext uri="{FF2B5EF4-FFF2-40B4-BE49-F238E27FC236}">
                <a16:creationId xmlns:a16="http://schemas.microsoft.com/office/drawing/2014/main" id="{5504001C-A76F-4586-8CDB-760AA43B54BD}"/>
              </a:ext>
            </a:extLst>
          </p:cNvPr>
          <p:cNvPicPr>
            <a:picLocks noChangeAspect="1"/>
          </p:cNvPicPr>
          <p:nvPr/>
        </p:nvPicPr>
        <p:blipFill>
          <a:blip r:embed="rId2"/>
          <a:stretch>
            <a:fillRect/>
          </a:stretch>
        </p:blipFill>
        <p:spPr>
          <a:xfrm>
            <a:off x="1708850" y="1580933"/>
            <a:ext cx="8829741" cy="1174104"/>
          </a:xfrm>
          <a:prstGeom prst="rect">
            <a:avLst/>
          </a:prstGeom>
          <a:ln>
            <a:solidFill>
              <a:srgbClr val="CC0000"/>
            </a:solidFill>
          </a:ln>
        </p:spPr>
      </p:pic>
    </p:spTree>
    <p:extLst>
      <p:ext uri="{BB962C8B-B14F-4D97-AF65-F5344CB8AC3E}">
        <p14:creationId xmlns:p14="http://schemas.microsoft.com/office/powerpoint/2010/main" val="402156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CEC0-6D3C-4D33-9FCA-E2EC36F262C7}"/>
              </a:ext>
            </a:extLst>
          </p:cNvPr>
          <p:cNvSpPr>
            <a:spLocks noGrp="1"/>
          </p:cNvSpPr>
          <p:nvPr>
            <p:ph type="title"/>
          </p:nvPr>
        </p:nvSpPr>
        <p:spPr/>
        <p:txBody>
          <a:bodyPr/>
          <a:lstStyle/>
          <a:p>
            <a:r>
              <a:rPr lang="en-US"/>
              <a:t>Choice of Sample Size</a:t>
            </a:r>
          </a:p>
        </p:txBody>
      </p:sp>
      <p:sp>
        <p:nvSpPr>
          <p:cNvPr id="6" name="TextBox 5">
            <a:extLst>
              <a:ext uri="{FF2B5EF4-FFF2-40B4-BE49-F238E27FC236}">
                <a16:creationId xmlns:a16="http://schemas.microsoft.com/office/drawing/2014/main" id="{BDCFF660-01C7-4BDC-B1D7-E221ECA8126F}"/>
              </a:ext>
            </a:extLst>
          </p:cNvPr>
          <p:cNvSpPr txBox="1"/>
          <p:nvPr/>
        </p:nvSpPr>
        <p:spPr>
          <a:xfrm>
            <a:off x="1138990" y="1318053"/>
            <a:ext cx="9914020" cy="892552"/>
          </a:xfrm>
          <a:prstGeom prst="rect">
            <a:avLst/>
          </a:prstGeom>
          <a:noFill/>
        </p:spPr>
        <p:txBody>
          <a:bodyPr wrap="square" rtlCol="0">
            <a:spAutoFit/>
          </a:bodyPr>
          <a:lstStyle/>
          <a:p>
            <a:r>
              <a:rPr lang="en-US" sz="2600"/>
              <a:t>The sample size required so that the error in estimating μ</a:t>
            </a:r>
            <a:r>
              <a:rPr lang="en-US" sz="2600" baseline="-25000"/>
              <a:t>1</a:t>
            </a:r>
            <a:r>
              <a:rPr lang="en-US" sz="2600"/>
              <a:t> − μ</a:t>
            </a:r>
            <a:r>
              <a:rPr lang="en-US" sz="2600" baseline="-25000"/>
              <a:t>2</a:t>
            </a:r>
            <a:r>
              <a:rPr lang="en-US" sz="2600"/>
              <a:t> by x</a:t>
            </a:r>
            <a:r>
              <a:rPr lang="en-US" sz="2600" baseline="-25000"/>
              <a:t>1</a:t>
            </a:r>
            <a:r>
              <a:rPr lang="en-US" sz="2600"/>
              <a:t> - x</a:t>
            </a:r>
            <a:r>
              <a:rPr lang="en-US" sz="2600" baseline="-25000"/>
              <a:t>2</a:t>
            </a:r>
            <a:r>
              <a:rPr lang="en-US" sz="2600"/>
              <a:t> will be less than E at 100(1 − α)% confidence.</a:t>
            </a:r>
          </a:p>
        </p:txBody>
      </p:sp>
      <p:graphicFrame>
        <p:nvGraphicFramePr>
          <p:cNvPr id="7" name="Object 6">
            <a:extLst>
              <a:ext uri="{FF2B5EF4-FFF2-40B4-BE49-F238E27FC236}">
                <a16:creationId xmlns:a16="http://schemas.microsoft.com/office/drawing/2014/main" id="{5F76E57E-C4D8-47BB-ADDE-546425505244}"/>
              </a:ext>
            </a:extLst>
          </p:cNvPr>
          <p:cNvGraphicFramePr>
            <a:graphicFrameLocks noChangeAspect="1"/>
          </p:cNvGraphicFramePr>
          <p:nvPr>
            <p:extLst>
              <p:ext uri="{D42A27DB-BD31-4B8C-83A1-F6EECF244321}">
                <p14:modId xmlns:p14="http://schemas.microsoft.com/office/powerpoint/2010/main" val="3729290552"/>
              </p:ext>
            </p:extLst>
          </p:nvPr>
        </p:nvGraphicFramePr>
        <p:xfrm>
          <a:off x="3482307" y="2384306"/>
          <a:ext cx="4600575" cy="1200150"/>
        </p:xfrm>
        <a:graphic>
          <a:graphicData uri="http://schemas.openxmlformats.org/presentationml/2006/ole">
            <mc:AlternateContent xmlns:mc="http://schemas.openxmlformats.org/markup-compatibility/2006">
              <mc:Choice xmlns:v="urn:schemas-microsoft-com:vml" Requires="v">
                <p:oleObj spid="_x0000_s12297" name="Equation" r:id="rId3" imgW="2044440" imgH="533160" progId="Equation.DSMT4">
                  <p:embed/>
                </p:oleObj>
              </mc:Choice>
              <mc:Fallback>
                <p:oleObj name="Equation" r:id="rId3" imgW="2044440" imgH="533160" progId="Equation.DSMT4">
                  <p:embed/>
                  <p:pic>
                    <p:nvPicPr>
                      <p:cNvPr id="7" name="Object 6">
                        <a:extLst>
                          <a:ext uri="{FF2B5EF4-FFF2-40B4-BE49-F238E27FC236}">
                            <a16:creationId xmlns:a16="http://schemas.microsoft.com/office/drawing/2014/main" id="{5F76E57E-C4D8-47BB-ADDE-546425505244}"/>
                          </a:ext>
                        </a:extLst>
                      </p:cNvPr>
                      <p:cNvPicPr/>
                      <p:nvPr/>
                    </p:nvPicPr>
                    <p:blipFill>
                      <a:blip r:embed="rId4"/>
                      <a:stretch>
                        <a:fillRect/>
                      </a:stretch>
                    </p:blipFill>
                    <p:spPr>
                      <a:xfrm>
                        <a:off x="3482307" y="2384306"/>
                        <a:ext cx="4600575" cy="1200150"/>
                      </a:xfrm>
                      <a:prstGeom prst="rect">
                        <a:avLst/>
                      </a:prstGeom>
                      <a:ln>
                        <a:solidFill>
                          <a:schemeClr val="accent1"/>
                        </a:solidFill>
                      </a:ln>
                    </p:spPr>
                  </p:pic>
                </p:oleObj>
              </mc:Fallback>
            </mc:AlternateContent>
          </a:graphicData>
        </a:graphic>
      </p:graphicFrame>
      <p:sp>
        <p:nvSpPr>
          <p:cNvPr id="5" name="TextBox 4">
            <a:extLst>
              <a:ext uri="{FF2B5EF4-FFF2-40B4-BE49-F238E27FC236}">
                <a16:creationId xmlns:a16="http://schemas.microsoft.com/office/drawing/2014/main" id="{5AF94905-C087-40AB-9991-F77ADE488583}"/>
              </a:ext>
            </a:extLst>
          </p:cNvPr>
          <p:cNvSpPr txBox="1"/>
          <p:nvPr/>
        </p:nvSpPr>
        <p:spPr>
          <a:xfrm>
            <a:off x="838200" y="3673936"/>
            <a:ext cx="10676021" cy="2554545"/>
          </a:xfrm>
          <a:prstGeom prst="rect">
            <a:avLst/>
          </a:prstGeom>
          <a:noFill/>
        </p:spPr>
        <p:txBody>
          <a:bodyPr wrap="square" rtlCol="0">
            <a:spAutoFit/>
          </a:bodyPr>
          <a:lstStyle/>
          <a:p>
            <a:pPr algn="just"/>
            <a:r>
              <a:rPr lang="en-US" sz="2200" b="1" i="1">
                <a:solidFill>
                  <a:srgbClr val="C00000"/>
                </a:solidFill>
              </a:rPr>
              <a:t>Ex.</a:t>
            </a:r>
            <a:r>
              <a:rPr lang="en-US" sz="2200"/>
              <a:t> A manager evaluates effectiveness of a major hardware upgrade by running a certain process 50 times before the upgrade and 50 times after it. Based on these data, the average running time is 8.5 minutes before the upgrade, 7.2 minutes after it. Historically, the standard deviation has been 1.8 minutes, and presumably it has not changed. </a:t>
            </a:r>
            <a:r>
              <a:rPr lang="en-US" sz="2400"/>
              <a:t>What sample size would be required in each population if you wanted to be 95% confident that the error in estimating the difference in mean running time is less than 0.5 minute?</a:t>
            </a:r>
            <a:endParaRPr lang="en-US" sz="2200"/>
          </a:p>
        </p:txBody>
      </p:sp>
    </p:spTree>
    <p:extLst>
      <p:ext uri="{BB962C8B-B14F-4D97-AF65-F5344CB8AC3E}">
        <p14:creationId xmlns:p14="http://schemas.microsoft.com/office/powerpoint/2010/main" val="78164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7EAE-2179-444E-BBF3-2C52CFEDBB27}"/>
              </a:ext>
            </a:extLst>
          </p:cNvPr>
          <p:cNvSpPr>
            <a:spLocks noGrp="1"/>
          </p:cNvSpPr>
          <p:nvPr>
            <p:ph type="title"/>
          </p:nvPr>
        </p:nvSpPr>
        <p:spPr/>
        <p:txBody>
          <a:bodyPr/>
          <a:lstStyle/>
          <a:p>
            <a:r>
              <a:rPr lang="en-US"/>
              <a:t>Sample Size Formulas</a:t>
            </a:r>
          </a:p>
        </p:txBody>
      </p:sp>
      <p:pic>
        <p:nvPicPr>
          <p:cNvPr id="4" name="Picture 3">
            <a:extLst>
              <a:ext uri="{FF2B5EF4-FFF2-40B4-BE49-F238E27FC236}">
                <a16:creationId xmlns:a16="http://schemas.microsoft.com/office/drawing/2014/main" id="{7A705D0E-13A8-45F6-AEEA-B6F987A2B2CF}"/>
              </a:ext>
            </a:extLst>
          </p:cNvPr>
          <p:cNvPicPr>
            <a:picLocks noChangeAspect="1"/>
          </p:cNvPicPr>
          <p:nvPr/>
        </p:nvPicPr>
        <p:blipFill>
          <a:blip r:embed="rId2"/>
          <a:stretch>
            <a:fillRect/>
          </a:stretch>
        </p:blipFill>
        <p:spPr>
          <a:xfrm>
            <a:off x="556208" y="1308435"/>
            <a:ext cx="11235741" cy="2457449"/>
          </a:xfrm>
          <a:prstGeom prst="rect">
            <a:avLst/>
          </a:prstGeom>
        </p:spPr>
      </p:pic>
      <p:pic>
        <p:nvPicPr>
          <p:cNvPr id="6" name="Picture 5">
            <a:extLst>
              <a:ext uri="{FF2B5EF4-FFF2-40B4-BE49-F238E27FC236}">
                <a16:creationId xmlns:a16="http://schemas.microsoft.com/office/drawing/2014/main" id="{22418DBD-84B0-4DC8-8636-29CB2B3D1933}"/>
              </a:ext>
            </a:extLst>
          </p:cNvPr>
          <p:cNvPicPr>
            <a:picLocks noChangeAspect="1"/>
          </p:cNvPicPr>
          <p:nvPr/>
        </p:nvPicPr>
        <p:blipFill>
          <a:blip r:embed="rId3"/>
          <a:stretch>
            <a:fillRect/>
          </a:stretch>
        </p:blipFill>
        <p:spPr>
          <a:xfrm>
            <a:off x="400049" y="3693692"/>
            <a:ext cx="11391900" cy="2457450"/>
          </a:xfrm>
          <a:prstGeom prst="rect">
            <a:avLst/>
          </a:prstGeom>
        </p:spPr>
      </p:pic>
    </p:spTree>
    <p:extLst>
      <p:ext uri="{BB962C8B-B14F-4D97-AF65-F5344CB8AC3E}">
        <p14:creationId xmlns:p14="http://schemas.microsoft.com/office/powerpoint/2010/main" val="138078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BEE0-3087-4C83-8291-9307D0328858}"/>
              </a:ext>
            </a:extLst>
          </p:cNvPr>
          <p:cNvSpPr>
            <a:spLocks noGrp="1"/>
          </p:cNvSpPr>
          <p:nvPr>
            <p:ph type="title"/>
          </p:nvPr>
        </p:nvSpPr>
        <p:spPr/>
        <p:txBody>
          <a:bodyPr/>
          <a:lstStyle/>
          <a:p>
            <a:r>
              <a:rPr lang="en-US"/>
              <a:t>Exercise</a:t>
            </a:r>
          </a:p>
        </p:txBody>
      </p:sp>
      <p:pic>
        <p:nvPicPr>
          <p:cNvPr id="4" name="Picture 3">
            <a:extLst>
              <a:ext uri="{FF2B5EF4-FFF2-40B4-BE49-F238E27FC236}">
                <a16:creationId xmlns:a16="http://schemas.microsoft.com/office/drawing/2014/main" id="{3E4AC0D7-46CF-4E95-9B2F-12946F9B1EC9}"/>
              </a:ext>
            </a:extLst>
          </p:cNvPr>
          <p:cNvPicPr>
            <a:picLocks noChangeAspect="1"/>
          </p:cNvPicPr>
          <p:nvPr/>
        </p:nvPicPr>
        <p:blipFill>
          <a:blip r:embed="rId2"/>
          <a:stretch>
            <a:fillRect/>
          </a:stretch>
        </p:blipFill>
        <p:spPr>
          <a:xfrm>
            <a:off x="838200" y="1290910"/>
            <a:ext cx="7841081" cy="4460184"/>
          </a:xfrm>
          <a:prstGeom prst="rect">
            <a:avLst/>
          </a:prstGeom>
        </p:spPr>
      </p:pic>
    </p:spTree>
    <p:extLst>
      <p:ext uri="{BB962C8B-B14F-4D97-AF65-F5344CB8AC3E}">
        <p14:creationId xmlns:p14="http://schemas.microsoft.com/office/powerpoint/2010/main" val="1905670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24918</TotalTime>
  <Words>993</Words>
  <Application>Microsoft Office PowerPoint</Application>
  <PresentationFormat>Widescreen</PresentationFormat>
  <Paragraphs>74</Paragraphs>
  <Slides>23</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0" baseType="lpstr">
      <vt:lpstr>Arial</vt:lpstr>
      <vt:lpstr>Calibri</vt:lpstr>
      <vt:lpstr>Helvetica</vt:lpstr>
      <vt:lpstr>Wingdings</vt:lpstr>
      <vt:lpstr>Office Theme</vt:lpstr>
      <vt:lpstr>Equation</vt:lpstr>
      <vt:lpstr>MathType 7.0 Equation</vt:lpstr>
      <vt:lpstr>Statistical Inference for Two Samples</vt:lpstr>
      <vt:lpstr>LO</vt:lpstr>
      <vt:lpstr>Inference on the Difference in Means of Two Normal Distributions, Variances Known</vt:lpstr>
      <vt:lpstr>Tests on the Difference in Means, Variances Known</vt:lpstr>
      <vt:lpstr>Tests on the Difference in Means, Variances Known</vt:lpstr>
      <vt:lpstr>Confidence Interval</vt:lpstr>
      <vt:lpstr>Choice of Sample Size</vt:lpstr>
      <vt:lpstr>Sample Size Formulas</vt:lpstr>
      <vt:lpstr>Exercise</vt:lpstr>
      <vt:lpstr>Unknown 2</vt:lpstr>
      <vt:lpstr>Example</vt:lpstr>
      <vt:lpstr>Unknown variances, large samples</vt:lpstr>
      <vt:lpstr>Unknown variances, large samples</vt:lpstr>
      <vt:lpstr>Exercise</vt:lpstr>
      <vt:lpstr>Unknown variance, small samples</vt:lpstr>
      <vt:lpstr>Unknown variance, small samples</vt:lpstr>
      <vt:lpstr>Confidence Interval</vt:lpstr>
      <vt:lpstr>Confidence Interval</vt:lpstr>
      <vt:lpstr>PowerPoint Presentation</vt:lpstr>
      <vt:lpstr>On the difference of proportions</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 of Hypotheses   for a Single Sample</dc:title>
  <dc:creator>boybentre3@gmail.com</dc:creator>
  <cp:lastModifiedBy>Dinh Phuoc Vinh 2 (FE FPTU HCM)</cp:lastModifiedBy>
  <cp:revision>159</cp:revision>
  <dcterms:created xsi:type="dcterms:W3CDTF">2021-04-08T08:50:05Z</dcterms:created>
  <dcterms:modified xsi:type="dcterms:W3CDTF">2021-10-30T08:06:27Z</dcterms:modified>
</cp:coreProperties>
</file>