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0" r:id="rId2"/>
    <p:sldId id="274" r:id="rId3"/>
    <p:sldId id="276" r:id="rId4"/>
    <p:sldId id="265" r:id="rId5"/>
    <p:sldId id="263" r:id="rId6"/>
    <p:sldId id="264" r:id="rId7"/>
    <p:sldId id="262" r:id="rId8"/>
    <p:sldId id="266" r:id="rId9"/>
    <p:sldId id="261" r:id="rId10"/>
    <p:sldId id="267" r:id="rId11"/>
    <p:sldId id="260" r:id="rId12"/>
    <p:sldId id="268" r:id="rId13"/>
    <p:sldId id="259" r:id="rId14"/>
    <p:sldId id="269" r:id="rId15"/>
    <p:sldId id="279" r:id="rId16"/>
    <p:sldId id="288" r:id="rId17"/>
    <p:sldId id="284" r:id="rId18"/>
    <p:sldId id="285" r:id="rId19"/>
    <p:sldId id="287" r:id="rId20"/>
    <p:sldId id="290" r:id="rId21"/>
    <p:sldId id="28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EAD9"/>
    <a:srgbClr val="50AACF"/>
    <a:srgbClr val="FFAF39"/>
    <a:srgbClr val="F1F0EF"/>
    <a:srgbClr val="777BB3"/>
    <a:srgbClr val="CE2137"/>
    <a:srgbClr val="C49A6C"/>
    <a:srgbClr val="F6F6F6"/>
    <a:srgbClr val="FBE5D6"/>
    <a:srgbClr val="EEF8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F551D7E-83AD-41EE-9510-53D334201948}" type="datetimeFigureOut">
              <a:rPr lang="en-US" smtClean="0"/>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982B55-1F6B-4C79-8B64-45EFF0F71BF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551D7E-83AD-41EE-9510-53D334201948}" type="datetimeFigureOut">
              <a:rPr lang="en-US" smtClean="0"/>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982B55-1F6B-4C79-8B64-45EFF0F71BF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551D7E-83AD-41EE-9510-53D334201948}" type="datetimeFigureOut">
              <a:rPr lang="en-US" smtClean="0"/>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982B55-1F6B-4C79-8B64-45EFF0F71BF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551D7E-83AD-41EE-9510-53D334201948}" type="datetimeFigureOut">
              <a:rPr lang="en-US" smtClean="0"/>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982B55-1F6B-4C79-8B64-45EFF0F71BF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551D7E-83AD-41EE-9510-53D334201948}" type="datetimeFigureOut">
              <a:rPr lang="en-US" smtClean="0"/>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982B55-1F6B-4C79-8B64-45EFF0F71BF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F551D7E-83AD-41EE-9510-53D334201948}" type="datetimeFigureOut">
              <a:rPr lang="en-US" smtClean="0"/>
              <a:t>8/19/2023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982B55-1F6B-4C79-8B64-45EFF0F71BF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F551D7E-83AD-41EE-9510-53D334201948}" type="datetimeFigureOut">
              <a:rPr lang="en-US" smtClean="0"/>
              <a:t>8/19/2023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982B55-1F6B-4C79-8B64-45EFF0F71BF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F551D7E-83AD-41EE-9510-53D334201948}" type="datetimeFigureOut">
              <a:rPr lang="en-US" smtClean="0"/>
              <a:t>8/19/2023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982B55-1F6B-4C79-8B64-45EFF0F71BF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551D7E-83AD-41EE-9510-53D334201948}" type="datetimeFigureOut">
              <a:rPr lang="en-US" smtClean="0"/>
              <a:t>8/19/2023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982B55-1F6B-4C79-8B64-45EFF0F71BF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551D7E-83AD-41EE-9510-53D334201948}" type="datetimeFigureOut">
              <a:rPr lang="en-US" smtClean="0"/>
              <a:t>8/19/2023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982B55-1F6B-4C79-8B64-45EFF0F71BF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551D7E-83AD-41EE-9510-53D334201948}" type="datetimeFigureOut">
              <a:rPr lang="en-US" smtClean="0"/>
              <a:t>8/19/2023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982B55-1F6B-4C79-8B64-45EFF0F71BF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551D7E-83AD-41EE-9510-53D334201948}" type="datetimeFigureOut">
              <a:rPr lang="en-US" smtClean="0"/>
              <a:t>8/19/2023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982B55-1F6B-4C79-8B64-45EFF0F71BF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2.png"/><Relationship Id="rId4" Type="http://schemas.openxmlformats.org/officeDocument/2006/relationships/image" Target="../media/image5.png"/><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jpeg"/><Relationship Id="rId4" Type="http://schemas.openxmlformats.org/officeDocument/2006/relationships/image" Target="../media/image5.png"/><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jpe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9.png"/><Relationship Id="rId4" Type="http://schemas.openxmlformats.org/officeDocument/2006/relationships/image" Target="../media/image5.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3.pn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2.png"/><Relationship Id="rId4" Type="http://schemas.openxmlformats.org/officeDocument/2006/relationships/image" Target="../media/image5.png"/><Relationship Id="rId9" Type="http://schemas.openxmlformats.org/officeDocument/2006/relationships/image" Target="../media/image11.jpeg"/></Relationships>
</file>

<file path=ppt/slides/_rels/slide7.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0.png"/><Relationship Id="rId4" Type="http://schemas.openxmlformats.org/officeDocument/2006/relationships/image" Target="../media/image5.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png"/><Relationship Id="rId7" Type="http://schemas.openxmlformats.org/officeDocument/2006/relationships/image" Target="../media/image11.jpe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2.png"/><Relationship Id="rId4" Type="http://schemas.openxmlformats.org/officeDocument/2006/relationships/image" Target="../media/image5.png"/><Relationship Id="rId9"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97762" y="640080"/>
            <a:ext cx="6251110" cy="3566160"/>
          </a:xfrm>
        </p:spPr>
        <p:txBody>
          <a:bodyPr vert="horz" lIns="91440" tIns="45720" rIns="91440" bIns="45720" rtlCol="0" anchor="b">
            <a:normAutofit/>
          </a:bodyPr>
          <a:lstStyle/>
          <a:p>
            <a:pPr algn="ctr"/>
            <a:r>
              <a:rPr lang="en-US" sz="7200" dirty="0">
                <a:solidFill>
                  <a:srgbClr val="00B050"/>
                </a:solidFill>
                <a:latin typeface="Segoe UI Black" panose="020B0A02040204020203" pitchFamily="34" charset="0"/>
                <a:ea typeface="Segoe UI Black" panose="020B0A02040204020203" pitchFamily="34" charset="0"/>
              </a:rPr>
              <a:t>XÂY DỰNG APACHE WEB SERVER</a:t>
            </a:r>
          </a:p>
        </p:txBody>
      </p:sp>
      <p:sp>
        <p:nvSpPr>
          <p:cNvPr id="3" name="Content Placeholder 2"/>
          <p:cNvSpPr>
            <a:spLocks noGrp="1"/>
          </p:cNvSpPr>
          <p:nvPr>
            <p:ph idx="1"/>
          </p:nvPr>
        </p:nvSpPr>
        <p:spPr>
          <a:xfrm>
            <a:off x="5297760" y="4636008"/>
            <a:ext cx="6251111" cy="1572768"/>
          </a:xfrm>
        </p:spPr>
        <p:txBody>
          <a:bodyPr vert="horz" lIns="91440" tIns="45720" rIns="91440" bIns="45720" rtlCol="0">
            <a:normAutofit fontScale="90000" lnSpcReduction="10000"/>
          </a:bodyPr>
          <a:lstStyle/>
          <a:p>
            <a:pPr marL="0" indent="0" algn="ctr">
              <a:buNone/>
            </a:pPr>
            <a:r>
              <a:rPr lang="en-US" sz="2400" dirty="0" err="1">
                <a:latin typeface="Arial" panose="020B0604020202020204" pitchFamily="34" charset="0"/>
                <a:cs typeface="Arial" panose="020B0604020202020204" pitchFamily="34" charset="0"/>
              </a:rPr>
              <a:t>Gv</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Hồ</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Hướng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Thiên</a:t>
            </a:r>
            <a:endParaRPr lang="en-US" sz="2400" dirty="0">
              <a:latin typeface="Arial" panose="020B0604020202020204" pitchFamily="34" charset="0"/>
              <a:cs typeface="Arial" panose="020B0604020202020204" pitchFamily="34" charset="0"/>
            </a:endParaRPr>
          </a:p>
          <a:p>
            <a:pPr>
              <a:buFontTx/>
              <a:buChar char="-"/>
            </a:pPr>
            <a:r>
              <a:rPr lang="en-US" sz="2400" dirty="0" err="1">
                <a:latin typeface="Arial" panose="020B0604020202020204" pitchFamily="34" charset="0"/>
                <a:cs typeface="Arial" panose="020B0604020202020204" pitchFamily="34" charset="0"/>
              </a:rPr>
              <a:t>Trần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Tuấn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Kiệt</a:t>
            </a:r>
            <a:endParaRPr lang="en-US" sz="2400" dirty="0">
              <a:latin typeface="Arial" panose="020B0604020202020204" pitchFamily="34" charset="0"/>
              <a:cs typeface="Arial" panose="020B0604020202020204" pitchFamily="34" charset="0"/>
            </a:endParaRPr>
          </a:p>
          <a:p>
            <a:pPr>
              <a:buFontTx/>
              <a:buChar char="-"/>
            </a:pPr>
            <a:r>
              <a:rPr lang="en-US" sz="2400" dirty="0" err="1">
                <a:latin typeface="Arial" panose="020B0604020202020204" pitchFamily="34" charset="0"/>
                <a:cs typeface="Arial" panose="020B0604020202020204" pitchFamily="34" charset="0"/>
              </a:rPr>
              <a:t>Trần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Nguyễn</a:t>
            </a:r>
            <a:r>
              <a:rPr lang="en-US" sz="2400" dirty="0">
                <a:latin typeface="Arial" panose="020B0604020202020204" pitchFamily="34" charset="0"/>
                <a:cs typeface="Arial" panose="020B0604020202020204" pitchFamily="34" charset="0"/>
              </a:rPr>
              <a:t> Minh Liêm</a:t>
            </a:r>
          </a:p>
          <a:p>
            <a:pPr>
              <a:buFontTx/>
              <a:buChar char="-"/>
            </a:pPr>
            <a:r>
              <a:rPr lang="en-US" sz="2400" dirty="0">
                <a:latin typeface="Arial" panose="020B0604020202020204" pitchFamily="34" charset="0"/>
                <a:cs typeface="Arial" panose="020B0604020202020204" pitchFamily="34" charset="0"/>
                <a:sym typeface="+mn-ea"/>
              </a:rPr>
              <a:t>La </a:t>
            </a:r>
            <a:r>
              <a:rPr lang="en-US" sz="2400" dirty="0" err="1">
                <a:latin typeface="Arial" panose="020B0604020202020204" pitchFamily="34" charset="0"/>
                <a:cs typeface="Arial" panose="020B0604020202020204" pitchFamily="34" charset="0"/>
                <a:sym typeface="+mn-ea"/>
              </a:rPr>
              <a:t>Hồng</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Lộc</a:t>
            </a:r>
            <a:endParaRPr lang="en-US" sz="2400" dirty="0">
              <a:latin typeface="Arial" panose="020B0604020202020204" pitchFamily="34" charset="0"/>
              <a:cs typeface="Arial" panose="020B0604020202020204" pitchFamily="34" charset="0"/>
            </a:endParaRPr>
          </a:p>
          <a:p>
            <a:pPr>
              <a:buFontTx/>
              <a:buChar char="-"/>
            </a:pPr>
            <a:endParaRPr lang="en-US" sz="2400" dirty="0">
              <a:latin typeface="Arial" panose="020B0604020202020204" pitchFamily="34" charset="0"/>
              <a:cs typeface="Arial" panose="020B0604020202020204" pitchFamily="34" charset="0"/>
            </a:endParaRPr>
          </a:p>
        </p:txBody>
      </p:sp>
      <p:pic>
        <p:nvPicPr>
          <p:cNvPr id="5" name="Picture 4" descr="Sphere of mesh and nodes"/>
          <p:cNvPicPr>
            <a:picLocks noChangeAspect="1"/>
          </p:cNvPicPr>
          <p:nvPr/>
        </p:nvPicPr>
        <p:blipFill rotWithShape="1">
          <a:blip r:embed="rId2"/>
          <a:srcRect l="40028" r="9039"/>
          <a:stretch>
            <a:fillRect/>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p:cNvSpPr>
            <a:spLocks noGrp="1" noRot="1" noChangeAspect="1" noMove="1" noResize="1" noEditPoints="1" noAdjustHandles="1" noChangeArrowheads="1" noChangeShapeType="1" noTextEdit="1"/>
          </p:cNvSpPr>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a:xfrm>
            <a:off x="8045549" y="1290706"/>
            <a:ext cx="3747914" cy="3174024"/>
          </a:xfrm>
          <a:prstGeom prst="ellipse">
            <a:avLst/>
          </a:prstGeom>
          <a:solidFill>
            <a:srgbClr val="777BB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23" name="TextBox 122"/>
          <p:cNvSpPr txBox="1"/>
          <p:nvPr/>
        </p:nvSpPr>
        <p:spPr>
          <a:xfrm>
            <a:off x="167462" y="276502"/>
            <a:ext cx="3696913" cy="1015663"/>
          </a:xfrm>
          <a:prstGeom prst="rect">
            <a:avLst/>
          </a:prstGeom>
          <a:noFill/>
        </p:spPr>
        <p:txBody>
          <a:bodyPr wrap="square" rtlCol="0">
            <a:spAutoFit/>
          </a:bodyPr>
          <a:lstStyle/>
          <a:p>
            <a:pPr algn="ctr"/>
            <a:r>
              <a:rPr lang="en-US" sz="6000" b="1" dirty="0">
                <a:solidFill>
                  <a:srgbClr val="777BB3"/>
                </a:solidFill>
                <a:latin typeface="Britannic Bold" panose="020B0903060703020204" pitchFamily="34" charset="0"/>
                <a:cs typeface="Arial" panose="020B0604020202020204" pitchFamily="34" charset="0"/>
              </a:rPr>
              <a:t>PHP</a:t>
            </a:r>
            <a:endParaRPr lang="en-US" sz="6000" b="1" dirty="0">
              <a:solidFill>
                <a:srgbClr val="777BB3"/>
              </a:solidFill>
              <a:latin typeface="Arial" panose="020B0604020202020204" pitchFamily="34" charset="0"/>
              <a:cs typeface="Arial" panose="020B0604020202020204" pitchFamily="34" charset="0"/>
            </a:endParaRPr>
          </a:p>
        </p:txBody>
      </p:sp>
      <p:sp>
        <p:nvSpPr>
          <p:cNvPr id="115" name="TextBox 114"/>
          <p:cNvSpPr txBox="1"/>
          <p:nvPr/>
        </p:nvSpPr>
        <p:spPr>
          <a:xfrm>
            <a:off x="12455857" y="492622"/>
            <a:ext cx="2426208" cy="523220"/>
          </a:xfrm>
          <a:prstGeom prst="rect">
            <a:avLst/>
          </a:prstGeom>
          <a:noFill/>
        </p:spPr>
        <p:txBody>
          <a:bodyPr wrap="square" rtlCol="0">
            <a:spAutoFit/>
          </a:bodyPr>
          <a:lstStyle/>
          <a:p>
            <a:pPr algn="ctr"/>
            <a:r>
              <a:rPr lang="en-US" sz="2800" b="1" dirty="0">
                <a:solidFill>
                  <a:srgbClr val="777BB3"/>
                </a:solidFill>
                <a:latin typeface="Britannic Bold" panose="020B0903060703020204" pitchFamily="34" charset="0"/>
                <a:cs typeface="Arial" panose="020B0604020202020204" pitchFamily="34" charset="0"/>
              </a:rPr>
              <a:t>PHP</a:t>
            </a:r>
          </a:p>
        </p:txBody>
      </p:sp>
      <p:sp>
        <p:nvSpPr>
          <p:cNvPr id="116" name="TextBox 115"/>
          <p:cNvSpPr txBox="1"/>
          <p:nvPr/>
        </p:nvSpPr>
        <p:spPr>
          <a:xfrm>
            <a:off x="14882065" y="491746"/>
            <a:ext cx="2441448" cy="523220"/>
          </a:xfrm>
          <a:prstGeom prst="rect">
            <a:avLst/>
          </a:prstGeom>
          <a:noFill/>
        </p:spPr>
        <p:txBody>
          <a:bodyPr wrap="square" rtlCol="0">
            <a:spAutoFit/>
          </a:bodyPr>
          <a:lstStyle/>
          <a:p>
            <a:pPr algn="ctr"/>
            <a:r>
              <a:rPr lang="en-US" sz="2800" b="1" dirty="0">
                <a:solidFill>
                  <a:srgbClr val="FFAF39"/>
                </a:solidFill>
                <a:latin typeface="Britannic Bold" panose="020B0903060703020204" pitchFamily="34" charset="0"/>
                <a:cs typeface="Arial" panose="020B0604020202020204" pitchFamily="34" charset="0"/>
              </a:rPr>
              <a:t>PHPMYADMIN</a:t>
            </a:r>
          </a:p>
        </p:txBody>
      </p:sp>
      <p:sp>
        <p:nvSpPr>
          <p:cNvPr id="117" name="TextBox 116"/>
          <p:cNvSpPr txBox="1"/>
          <p:nvPr/>
        </p:nvSpPr>
        <p:spPr>
          <a:xfrm>
            <a:off x="17323513" y="494138"/>
            <a:ext cx="2456688" cy="523220"/>
          </a:xfrm>
          <a:prstGeom prst="rect">
            <a:avLst/>
          </a:prstGeom>
          <a:noFill/>
        </p:spPr>
        <p:txBody>
          <a:bodyPr wrap="square" rtlCol="0">
            <a:spAutoFit/>
          </a:bodyPr>
          <a:lstStyle/>
          <a:p>
            <a:pPr algn="ctr"/>
            <a:r>
              <a:rPr lang="en-US" sz="2800" b="1" dirty="0">
                <a:solidFill>
                  <a:srgbClr val="50AACF"/>
                </a:solidFill>
                <a:latin typeface="Britannic Bold" panose="020B0903060703020204" pitchFamily="34" charset="0"/>
                <a:cs typeface="Arial" panose="020B0604020202020204" pitchFamily="34" charset="0"/>
              </a:rPr>
              <a:t>WORDPRESS</a:t>
            </a:r>
          </a:p>
        </p:txBody>
      </p:sp>
      <p:sp>
        <p:nvSpPr>
          <p:cNvPr id="120" name="Rectangle: Rounded Corners 119"/>
          <p:cNvSpPr/>
          <p:nvPr/>
        </p:nvSpPr>
        <p:spPr>
          <a:xfrm>
            <a:off x="13131652" y="3210500"/>
            <a:ext cx="1143593" cy="373268"/>
          </a:xfrm>
          <a:prstGeom prst="roundRect">
            <a:avLst/>
          </a:prstGeom>
          <a:solidFill>
            <a:srgbClr val="777BB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latin typeface="Arial" panose="020B0604020202020204" pitchFamily="34" charset="0"/>
                <a:cs typeface="Arial" panose="020B0604020202020204" pitchFamily="34" charset="0"/>
              </a:rPr>
              <a:t>Đọc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thêm</a:t>
            </a:r>
            <a:endParaRPr lang="en-US" sz="1600" dirty="0">
              <a:latin typeface="Arial" panose="020B0604020202020204" pitchFamily="34" charset="0"/>
              <a:cs typeface="Arial" panose="020B0604020202020204" pitchFamily="34" charset="0"/>
            </a:endParaRPr>
          </a:p>
        </p:txBody>
      </p:sp>
      <p:sp>
        <p:nvSpPr>
          <p:cNvPr id="121" name="Rectangle: Rounded Corners 120"/>
          <p:cNvSpPr/>
          <p:nvPr/>
        </p:nvSpPr>
        <p:spPr>
          <a:xfrm>
            <a:off x="15498388" y="3171354"/>
            <a:ext cx="1143593" cy="373268"/>
          </a:xfrm>
          <a:prstGeom prst="roundRect">
            <a:avLst/>
          </a:prstGeom>
          <a:solidFill>
            <a:srgbClr val="FFAF3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latin typeface="Arial" panose="020B0604020202020204" pitchFamily="34" charset="0"/>
                <a:cs typeface="Arial" panose="020B0604020202020204" pitchFamily="34" charset="0"/>
              </a:rPr>
              <a:t>Đọc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thêm</a:t>
            </a:r>
            <a:endParaRPr lang="en-US" sz="1600" dirty="0">
              <a:latin typeface="Arial" panose="020B0604020202020204" pitchFamily="34" charset="0"/>
              <a:cs typeface="Arial" panose="020B0604020202020204" pitchFamily="34" charset="0"/>
            </a:endParaRPr>
          </a:p>
        </p:txBody>
      </p:sp>
      <p:sp>
        <p:nvSpPr>
          <p:cNvPr id="122" name="Rectangle: Rounded Corners 121"/>
          <p:cNvSpPr/>
          <p:nvPr/>
        </p:nvSpPr>
        <p:spPr>
          <a:xfrm>
            <a:off x="18017237" y="3171354"/>
            <a:ext cx="1143593" cy="373268"/>
          </a:xfrm>
          <a:prstGeom prst="roundRect">
            <a:avLst/>
          </a:prstGeom>
          <a:solidFill>
            <a:srgbClr val="50AA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latin typeface="Arial" panose="020B0604020202020204" pitchFamily="34" charset="0"/>
                <a:cs typeface="Arial" panose="020B0604020202020204" pitchFamily="34" charset="0"/>
              </a:rPr>
              <a:t>Đọc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thêm</a:t>
            </a:r>
            <a:endParaRPr lang="en-US" sz="1600" dirty="0">
              <a:latin typeface="Arial" panose="020B0604020202020204" pitchFamily="34" charset="0"/>
              <a:cs typeface="Arial" panose="020B0604020202020204" pitchFamily="34" charset="0"/>
            </a:endParaRPr>
          </a:p>
        </p:txBody>
      </p:sp>
      <p:sp>
        <p:nvSpPr>
          <p:cNvPr id="125" name="TextBox 124"/>
          <p:cNvSpPr txBox="1"/>
          <p:nvPr/>
        </p:nvSpPr>
        <p:spPr>
          <a:xfrm>
            <a:off x="12448236" y="1238796"/>
            <a:ext cx="2441448" cy="1754326"/>
          </a:xfrm>
          <a:prstGeom prst="rect">
            <a:avLst/>
          </a:prstGeom>
          <a:noFill/>
        </p:spPr>
        <p:txBody>
          <a:bodyPr wrap="square">
            <a:spAutoFit/>
          </a:bodyPr>
          <a:lstStyle/>
          <a:p>
            <a:pPr algn="ctr"/>
            <a:r>
              <a:rPr lang="en-US" dirty="0">
                <a:solidFill>
                  <a:srgbClr val="4D5156"/>
                </a:solidFill>
                <a:latin typeface="Arial" panose="020B0604020202020204" pitchFamily="34" charset="0"/>
                <a:cs typeface="Arial" panose="020B0604020202020204" pitchFamily="34" charset="0"/>
              </a:rPr>
              <a:t>L</a:t>
            </a:r>
            <a:r>
              <a:rPr lang="vi-VN" b="0" i="0" dirty="0">
                <a:solidFill>
                  <a:srgbClr val="4D5156"/>
                </a:solidFill>
                <a:effectLst/>
                <a:latin typeface="Arial" panose="020B0604020202020204" pitchFamily="34" charset="0"/>
                <a:cs typeface="Arial" panose="020B0604020202020204" pitchFamily="34" charset="0"/>
              </a:rPr>
              <a:t>à một loại mã lệnh chủ yếu được dùng để phát triển các ứng dụng viết cho máy chủ, </a:t>
            </a:r>
            <a:r>
              <a:rPr lang="en-US" b="0" i="0" dirty="0">
                <a:solidFill>
                  <a:srgbClr val="4D5156"/>
                </a:solidFill>
                <a:effectLst/>
                <a:latin typeface="Arial" panose="020B0604020202020204" pitchFamily="34" charset="0"/>
                <a:cs typeface="Arial" panose="020B0604020202020204" pitchFamily="34" charset="0"/>
              </a:rPr>
              <a:t>r</a:t>
            </a:r>
            <a:r>
              <a:rPr lang="vi-VN" b="0" i="0" dirty="0">
                <a:solidFill>
                  <a:srgbClr val="4D5156"/>
                </a:solidFill>
                <a:effectLst/>
                <a:latin typeface="Arial" panose="020B0604020202020204" pitchFamily="34" charset="0"/>
                <a:cs typeface="Arial" panose="020B0604020202020204" pitchFamily="34" charset="0"/>
              </a:rPr>
              <a:t>ất thích hợp với web</a:t>
            </a:r>
            <a:r>
              <a:rPr lang="en-US" b="0" i="0" dirty="0">
                <a:solidFill>
                  <a:srgbClr val="4D5156"/>
                </a:solidFill>
                <a:effectLst/>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126" name="TextBox 125"/>
          <p:cNvSpPr txBox="1"/>
          <p:nvPr/>
        </p:nvSpPr>
        <p:spPr>
          <a:xfrm>
            <a:off x="14882065" y="1339394"/>
            <a:ext cx="2449068" cy="1477328"/>
          </a:xfrm>
          <a:prstGeom prst="rect">
            <a:avLst/>
          </a:prstGeom>
          <a:noFill/>
        </p:spPr>
        <p:txBody>
          <a:bodyPr wrap="square">
            <a:spAutoFit/>
          </a:bodyPr>
          <a:lstStyle/>
          <a:p>
            <a:pPr algn="ctr"/>
            <a:r>
              <a:rPr lang="en-US" dirty="0">
                <a:solidFill>
                  <a:srgbClr val="4D5156"/>
                </a:solidFill>
                <a:latin typeface="Arial" panose="020B0604020202020204" pitchFamily="34" charset="0"/>
                <a:cs typeface="Arial" panose="020B0604020202020204" pitchFamily="34" charset="0"/>
              </a:rPr>
              <a:t>L</a:t>
            </a:r>
            <a:r>
              <a:rPr lang="vi-VN" b="0" i="0" dirty="0">
                <a:solidFill>
                  <a:srgbClr val="4D5156"/>
                </a:solidFill>
                <a:effectLst/>
                <a:latin typeface="Arial" panose="020B0604020202020204" pitchFamily="34" charset="0"/>
                <a:cs typeface="Arial" panose="020B0604020202020204" pitchFamily="34" charset="0"/>
              </a:rPr>
              <a:t>à một công cụ nguồn mở</a:t>
            </a:r>
            <a:r>
              <a:rPr lang="en-US" dirty="0">
                <a:solidFill>
                  <a:srgbClr val="4D5156"/>
                </a:solidFill>
                <a:latin typeface="Arial" panose="020B0604020202020204" pitchFamily="34" charset="0"/>
                <a:cs typeface="Arial" panose="020B0604020202020204" pitchFamily="34" charset="0"/>
              </a:rPr>
              <a:t>, </a:t>
            </a:r>
            <a:r>
              <a:rPr lang="vi-VN" b="0" i="0" dirty="0">
                <a:solidFill>
                  <a:srgbClr val="4D5156"/>
                </a:solidFill>
                <a:effectLst/>
                <a:latin typeface="Arial" panose="020B0604020202020204" pitchFamily="34" charset="0"/>
                <a:cs typeface="Arial" panose="020B0604020202020204" pitchFamily="34" charset="0"/>
              </a:rPr>
              <a:t>để xử lý các tác vụ quản trị của </a:t>
            </a:r>
            <a:r>
              <a:rPr lang="en-US" b="0" i="0" dirty="0">
                <a:solidFill>
                  <a:srgbClr val="4D5156"/>
                </a:solidFill>
                <a:effectLst/>
                <a:latin typeface="Arial" panose="020B0604020202020204" pitchFamily="34" charset="0"/>
                <a:cs typeface="Arial" panose="020B0604020202020204" pitchFamily="34" charset="0"/>
              </a:rPr>
              <a:t>database</a:t>
            </a:r>
            <a:r>
              <a:rPr lang="vi-VN" b="0" i="0" dirty="0">
                <a:solidFill>
                  <a:srgbClr val="4D5156"/>
                </a:solidFill>
                <a:effectLst/>
                <a:latin typeface="Arial" panose="020B0604020202020204" pitchFamily="34" charset="0"/>
                <a:cs typeface="Arial" panose="020B0604020202020204" pitchFamily="34" charset="0"/>
              </a:rPr>
              <a:t> thông qua một trình duyệt web.</a:t>
            </a:r>
            <a:endParaRPr lang="en-US" dirty="0">
              <a:latin typeface="Arial" panose="020B0604020202020204" pitchFamily="34" charset="0"/>
              <a:cs typeface="Arial" panose="020B0604020202020204" pitchFamily="34" charset="0"/>
            </a:endParaRPr>
          </a:p>
        </p:txBody>
      </p:sp>
      <p:sp>
        <p:nvSpPr>
          <p:cNvPr id="127" name="TextBox 126"/>
          <p:cNvSpPr txBox="1"/>
          <p:nvPr/>
        </p:nvSpPr>
        <p:spPr>
          <a:xfrm>
            <a:off x="17353993" y="1266363"/>
            <a:ext cx="2456688" cy="1477328"/>
          </a:xfrm>
          <a:prstGeom prst="rect">
            <a:avLst/>
          </a:prstGeom>
          <a:noFill/>
        </p:spPr>
        <p:txBody>
          <a:bodyPr wrap="square">
            <a:spAutoFit/>
          </a:bodyPr>
          <a:lstStyle/>
          <a:p>
            <a:pPr algn="ctr"/>
            <a:r>
              <a:rPr lang="en-US" b="0" i="0" dirty="0">
                <a:solidFill>
                  <a:srgbClr val="4D5156"/>
                </a:solidFill>
                <a:effectLst/>
                <a:latin typeface="Arial" panose="020B0604020202020204" pitchFamily="34" charset="0"/>
                <a:cs typeface="Arial" panose="020B0604020202020204" pitchFamily="34" charset="0"/>
              </a:rPr>
              <a:t>L</a:t>
            </a:r>
            <a:r>
              <a:rPr lang="vi-VN" b="0" i="0" dirty="0">
                <a:solidFill>
                  <a:srgbClr val="4D5156"/>
                </a:solidFill>
                <a:effectLst/>
                <a:latin typeface="Arial" panose="020B0604020202020204" pitchFamily="34" charset="0"/>
                <a:cs typeface="Arial" panose="020B0604020202020204" pitchFamily="34" charset="0"/>
              </a:rPr>
              <a:t>à một hệ quản trị nội dung mã nguồn mở</a:t>
            </a:r>
            <a:r>
              <a:rPr lang="en-US" b="0" i="0" dirty="0">
                <a:solidFill>
                  <a:srgbClr val="4D5156"/>
                </a:solidFill>
                <a:effectLst/>
                <a:latin typeface="Arial" panose="020B0604020202020204" pitchFamily="34" charset="0"/>
                <a:cs typeface="Arial" panose="020B0604020202020204" pitchFamily="34" charset="0"/>
              </a:rPr>
              <a:t>, </a:t>
            </a:r>
            <a:r>
              <a:rPr lang="vi-VN" b="0" i="0" dirty="0">
                <a:solidFill>
                  <a:srgbClr val="4D5156"/>
                </a:solidFill>
                <a:effectLst/>
                <a:latin typeface="Arial" panose="020B0604020202020204" pitchFamily="34" charset="0"/>
                <a:cs typeface="Arial" panose="020B0604020202020204" pitchFamily="34" charset="0"/>
              </a:rPr>
              <a:t>viết bằng ngôn ngữ PHP đi cùng với cơ sở dữ liệu</a:t>
            </a:r>
            <a:r>
              <a:rPr lang="en-US" b="0" i="0" dirty="0">
                <a:solidFill>
                  <a:srgbClr val="4D5156"/>
                </a:solidFill>
                <a:effectLst/>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pic>
        <p:nvPicPr>
          <p:cNvPr id="130" name="Picture 129" descr="A computer screenshot of a computer&#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1683" y="3688117"/>
            <a:ext cx="2835589" cy="2835589"/>
          </a:xfrm>
          <a:prstGeom prst="rect">
            <a:avLst/>
          </a:prstGeom>
        </p:spPr>
      </p:pic>
      <p:pic>
        <p:nvPicPr>
          <p:cNvPr id="131" name="Picture 130" descr="A person and person standing next to a computer screen&#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22487" y="3887879"/>
            <a:ext cx="2677125" cy="2677125"/>
          </a:xfrm>
          <a:prstGeom prst="rect">
            <a:avLst/>
          </a:prstGeom>
        </p:spPr>
      </p:pic>
      <p:pic>
        <p:nvPicPr>
          <p:cNvPr id="132" name="Picture 131" descr="A person sitting at a desk with a computer&#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30398" y="3927025"/>
            <a:ext cx="2677125" cy="2677125"/>
          </a:xfrm>
          <a:prstGeom prst="rect">
            <a:avLst/>
          </a:prstGeom>
        </p:spPr>
      </p:pic>
      <p:sp>
        <p:nvSpPr>
          <p:cNvPr id="16" name="Rectangle 15"/>
          <p:cNvSpPr/>
          <p:nvPr/>
        </p:nvSpPr>
        <p:spPr>
          <a:xfrm>
            <a:off x="12410137" y="0"/>
            <a:ext cx="45719" cy="6858000"/>
          </a:xfrm>
          <a:prstGeom prst="rect">
            <a:avLst/>
          </a:prstGeom>
          <a:solidFill>
            <a:srgbClr val="CE2137"/>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4897305" y="0"/>
            <a:ext cx="2441448" cy="6858000"/>
          </a:xfrm>
          <a:prstGeom prst="rect">
            <a:avLst/>
          </a:prstGeom>
          <a:solidFill>
            <a:srgbClr val="FFAF39"/>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7338753" y="0"/>
            <a:ext cx="2441448" cy="6858000"/>
          </a:xfrm>
          <a:prstGeom prst="rect">
            <a:avLst/>
          </a:prstGeom>
          <a:solidFill>
            <a:srgbClr val="50AACF"/>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02910" y="0"/>
            <a:ext cx="2441448" cy="6858000"/>
          </a:xfrm>
          <a:prstGeom prst="rect">
            <a:avLst/>
          </a:prstGeom>
          <a:solidFill>
            <a:schemeClr val="accent2">
              <a:lumMod val="60000"/>
              <a:lumOff val="40000"/>
            </a:schemeClr>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103476" y="1344705"/>
            <a:ext cx="1442579" cy="1389530"/>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5404360" y="1344705"/>
            <a:ext cx="1442579" cy="1389530"/>
          </a:xfrm>
          <a:prstGeom prst="ellipse">
            <a:avLst/>
          </a:prstGeom>
          <a:blipFill dpi="0" rotWithShape="1">
            <a:blip r:embed="rId6"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7845808" y="1344705"/>
            <a:ext cx="1442579" cy="1389530"/>
          </a:xfrm>
          <a:prstGeom prst="ellipse">
            <a:avLst/>
          </a:prstGeom>
          <a:blipFill dpi="0" rotWithShape="1">
            <a:blip r:embed="rId7"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2455857" y="0"/>
            <a:ext cx="2441448" cy="6858000"/>
          </a:xfrm>
          <a:prstGeom prst="rect">
            <a:avLst/>
          </a:prstGeom>
          <a:solidFill>
            <a:srgbClr val="777BB3"/>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2947671" y="1344705"/>
            <a:ext cx="1442579" cy="1389530"/>
          </a:xfrm>
          <a:prstGeom prst="ellipse">
            <a:avLst/>
          </a:prstGeom>
          <a:blipFill dpi="0" rotWithShape="1">
            <a:blip r:embed="rId8"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p:cNvCxnSpPr>
            <a:stCxn id="123" idx="3"/>
          </p:cNvCxnSpPr>
          <p:nvPr/>
        </p:nvCxnSpPr>
        <p:spPr>
          <a:xfrm flipV="1">
            <a:off x="3864375" y="753356"/>
            <a:ext cx="7929088" cy="30978"/>
          </a:xfrm>
          <a:prstGeom prst="line">
            <a:avLst/>
          </a:prstGeom>
          <a:ln>
            <a:solidFill>
              <a:srgbClr val="777BB3"/>
            </a:solidFill>
          </a:ln>
        </p:spPr>
        <p:style>
          <a:lnRef idx="3">
            <a:schemeClr val="accent1"/>
          </a:lnRef>
          <a:fillRef idx="0">
            <a:schemeClr val="accent1"/>
          </a:fillRef>
          <a:effectRef idx="2">
            <a:schemeClr val="accent1"/>
          </a:effectRef>
          <a:fontRef idx="minor">
            <a:schemeClr val="tx1"/>
          </a:fontRef>
        </p:style>
      </p:cxnSp>
      <p:pic>
        <p:nvPicPr>
          <p:cNvPr id="2" name="Picture 1" descr="A person sitting at a desk with a computer&#10;&#10;Description automatically generated"/>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904248" y="1930586"/>
            <a:ext cx="4378701" cy="4378701"/>
          </a:xfrm>
          <a:prstGeom prst="rect">
            <a:avLst/>
          </a:prstGeom>
        </p:spPr>
      </p:pic>
      <p:sp>
        <p:nvSpPr>
          <p:cNvPr id="25" name="Text Box 20"/>
          <p:cNvSpPr txBox="1"/>
          <p:nvPr/>
        </p:nvSpPr>
        <p:spPr>
          <a:xfrm>
            <a:off x="155077" y="1500691"/>
            <a:ext cx="9097010" cy="42989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just"/>
            <a:r>
              <a:rPr lang="en-US" sz="2200" dirty="0"/>
              <a:t>- </a:t>
            </a:r>
            <a:r>
              <a:rPr lang="en-US" sz="2200" dirty="0" err="1"/>
              <a:t>Ngôn</a:t>
            </a:r>
            <a:r>
              <a:rPr lang="en-US" sz="2200" dirty="0"/>
              <a:t> </a:t>
            </a:r>
            <a:r>
              <a:rPr lang="en-US" sz="2200" dirty="0" err="1"/>
              <a:t>ngữ</a:t>
            </a:r>
            <a:r>
              <a:rPr lang="en-US" sz="2200" dirty="0"/>
              <a:t> </a:t>
            </a:r>
            <a:r>
              <a:rPr lang="en-US" sz="2200" dirty="0" err="1"/>
              <a:t>mã</a:t>
            </a:r>
            <a:r>
              <a:rPr lang="en-US" sz="2200" dirty="0"/>
              <a:t> </a:t>
            </a:r>
            <a:r>
              <a:rPr lang="en-US" sz="2200" dirty="0" err="1"/>
              <a:t>nguồn</a:t>
            </a:r>
            <a:r>
              <a:rPr lang="en-US" sz="2200" dirty="0"/>
              <a:t> </a:t>
            </a:r>
            <a:r>
              <a:rPr lang="en-US" sz="2200" dirty="0" err="1"/>
              <a:t>mở</a:t>
            </a:r>
            <a:r>
              <a:rPr lang="en-US" sz="2200" dirty="0"/>
              <a:t>.</a:t>
            </a:r>
          </a:p>
        </p:txBody>
      </p:sp>
      <p:sp>
        <p:nvSpPr>
          <p:cNvPr id="29" name="Text Box 26"/>
          <p:cNvSpPr txBox="1"/>
          <p:nvPr/>
        </p:nvSpPr>
        <p:spPr>
          <a:xfrm>
            <a:off x="154442" y="4191821"/>
            <a:ext cx="7749805" cy="83502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just">
              <a:lnSpc>
                <a:spcPct val="110000"/>
              </a:lnSpc>
            </a:pPr>
            <a:r>
              <a:rPr lang="en-US" sz="2200" dirty="0"/>
              <a:t>- </a:t>
            </a:r>
            <a:r>
              <a:rPr lang="en-US" sz="2200" dirty="0" err="1"/>
              <a:t>Cài</a:t>
            </a:r>
            <a:r>
              <a:rPr lang="en-US" sz="2200" dirty="0"/>
              <a:t> </a:t>
            </a:r>
            <a:r>
              <a:rPr lang="en-US" sz="2200" dirty="0" err="1"/>
              <a:t>đặt</a:t>
            </a:r>
            <a:r>
              <a:rPr lang="en-US" sz="2200" dirty="0"/>
              <a:t> </a:t>
            </a:r>
            <a:r>
              <a:rPr lang="en-US" sz="2200" dirty="0" err="1"/>
              <a:t>gói</a:t>
            </a:r>
            <a:r>
              <a:rPr lang="en-US" sz="2200" dirty="0"/>
              <a:t> </a:t>
            </a:r>
            <a:r>
              <a:rPr lang="en-US" sz="2200" dirty="0" err="1"/>
              <a:t>php-memcache</a:t>
            </a:r>
            <a:r>
              <a:rPr lang="en-US" sz="2200" dirty="0"/>
              <a:t>: </a:t>
            </a:r>
            <a:r>
              <a:rPr lang="en-US" sz="2200" dirty="0" err="1"/>
              <a:t>có</a:t>
            </a:r>
            <a:r>
              <a:rPr lang="en-US" sz="2200" dirty="0"/>
              <a:t> </a:t>
            </a:r>
            <a:r>
              <a:rPr lang="en-US" sz="2200" dirty="0" err="1"/>
              <a:t>chức</a:t>
            </a:r>
            <a:r>
              <a:rPr lang="en-US" sz="2200" dirty="0"/>
              <a:t> </a:t>
            </a:r>
            <a:r>
              <a:rPr lang="en-US" sz="2200" dirty="0" err="1"/>
              <a:t>năng</a:t>
            </a:r>
            <a:r>
              <a:rPr lang="en-US" sz="2200" dirty="0"/>
              <a:t> </a:t>
            </a:r>
            <a:r>
              <a:rPr lang="en-US" sz="2200" dirty="0" err="1"/>
              <a:t>memcache</a:t>
            </a:r>
            <a:r>
              <a:rPr lang="en-US" sz="2200" dirty="0"/>
              <a:t> </a:t>
            </a:r>
            <a:r>
              <a:rPr lang="en-US" sz="2200" dirty="0" err="1"/>
              <a:t>để</a:t>
            </a:r>
            <a:r>
              <a:rPr lang="en-US" sz="2200" dirty="0"/>
              <a:t> ram </a:t>
            </a:r>
            <a:r>
              <a:rPr lang="en-US" sz="2200" dirty="0" err="1"/>
              <a:t>được</a:t>
            </a:r>
            <a:r>
              <a:rPr lang="en-US" sz="2200" dirty="0"/>
              <a:t> cache </a:t>
            </a:r>
            <a:r>
              <a:rPr lang="en-US" sz="2200" dirty="0" err="1"/>
              <a:t>và</a:t>
            </a:r>
            <a:r>
              <a:rPr lang="en-US" sz="2200" dirty="0"/>
              <a:t> </a:t>
            </a:r>
            <a:r>
              <a:rPr lang="en-US" sz="2200" dirty="0" err="1"/>
              <a:t>hoạt</a:t>
            </a:r>
            <a:r>
              <a:rPr lang="en-US" sz="2200" dirty="0"/>
              <a:t> </a:t>
            </a:r>
            <a:r>
              <a:rPr lang="en-US" sz="2200" dirty="0" err="1"/>
              <a:t>động</a:t>
            </a:r>
            <a:r>
              <a:rPr lang="en-US" sz="2200" dirty="0"/>
              <a:t> </a:t>
            </a:r>
            <a:r>
              <a:rPr lang="en-US" sz="2200" dirty="0" err="1"/>
              <a:t>nhanh</a:t>
            </a:r>
            <a:r>
              <a:rPr lang="en-US" sz="2200" dirty="0"/>
              <a:t> </a:t>
            </a:r>
            <a:r>
              <a:rPr lang="en-US" sz="2200" dirty="0" err="1"/>
              <a:t>hơn</a:t>
            </a:r>
            <a:r>
              <a:rPr lang="en-US" sz="2200" dirty="0"/>
              <a:t>.</a:t>
            </a:r>
          </a:p>
        </p:txBody>
      </p:sp>
      <p:sp>
        <p:nvSpPr>
          <p:cNvPr id="30" name="Text Box 2"/>
          <p:cNvSpPr txBox="1"/>
          <p:nvPr/>
        </p:nvSpPr>
        <p:spPr>
          <a:xfrm>
            <a:off x="128195" y="5179246"/>
            <a:ext cx="5362365" cy="430887"/>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just"/>
            <a:r>
              <a:rPr lang="en-US" sz="2200" dirty="0"/>
              <a:t>- </a:t>
            </a:r>
            <a:r>
              <a:rPr lang="en-US" sz="2200" dirty="0" err="1"/>
              <a:t>Đường</a:t>
            </a:r>
            <a:r>
              <a:rPr lang="en-US" sz="2200" dirty="0"/>
              <a:t> </a:t>
            </a:r>
            <a:r>
              <a:rPr lang="en-US" sz="2200" dirty="0" err="1"/>
              <a:t>dẫn</a:t>
            </a:r>
            <a:r>
              <a:rPr lang="en-US" sz="2200" dirty="0"/>
              <a:t> </a:t>
            </a:r>
            <a:r>
              <a:rPr lang="en-US" sz="2200" dirty="0" err="1"/>
              <a:t>php</a:t>
            </a:r>
            <a:r>
              <a:rPr lang="en-US" sz="2200" dirty="0"/>
              <a:t>: /var/www/html/</a:t>
            </a:r>
            <a:r>
              <a:rPr lang="en-US" sz="2200" dirty="0" err="1"/>
              <a:t>info.php</a:t>
            </a:r>
            <a:endParaRPr lang="en-US" sz="2200" dirty="0"/>
          </a:p>
        </p:txBody>
      </p:sp>
      <p:sp>
        <p:nvSpPr>
          <p:cNvPr id="31" name="Text Box 1"/>
          <p:cNvSpPr txBox="1"/>
          <p:nvPr/>
        </p:nvSpPr>
        <p:spPr>
          <a:xfrm>
            <a:off x="154442" y="2063936"/>
            <a:ext cx="9097010" cy="42989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just"/>
            <a:r>
              <a:rPr lang="en-US" sz="2200" dirty="0"/>
              <a:t>- </a:t>
            </a:r>
            <a:r>
              <a:rPr lang="en-US" sz="2200" dirty="0" err="1"/>
              <a:t>Tích</a:t>
            </a:r>
            <a:r>
              <a:rPr lang="en-US" sz="2200" dirty="0"/>
              <a:t> </a:t>
            </a:r>
            <a:r>
              <a:rPr lang="en-US" sz="2200" dirty="0" err="1"/>
              <a:t>hợp</a:t>
            </a:r>
            <a:r>
              <a:rPr lang="en-US" sz="2200" dirty="0"/>
              <a:t> </a:t>
            </a:r>
            <a:r>
              <a:rPr lang="en-US" sz="2200" dirty="0" err="1"/>
              <a:t>đa</a:t>
            </a:r>
            <a:r>
              <a:rPr lang="en-US" sz="2200" dirty="0"/>
              <a:t> </a:t>
            </a:r>
            <a:r>
              <a:rPr lang="en-US" sz="2200" dirty="0" err="1"/>
              <a:t>số</a:t>
            </a:r>
            <a:r>
              <a:rPr lang="en-US" sz="2200" dirty="0"/>
              <a:t> CSDL </a:t>
            </a:r>
            <a:r>
              <a:rPr lang="en-US" sz="2200" dirty="0" err="1"/>
              <a:t>phổ</a:t>
            </a:r>
            <a:r>
              <a:rPr lang="en-US" sz="2200" dirty="0"/>
              <a:t> </a:t>
            </a:r>
            <a:r>
              <a:rPr lang="en-US" sz="2200" dirty="0" err="1"/>
              <a:t>biến</a:t>
            </a:r>
            <a:r>
              <a:rPr lang="en-US" sz="2200" dirty="0"/>
              <a:t>.</a:t>
            </a:r>
          </a:p>
        </p:txBody>
      </p:sp>
      <p:sp>
        <p:nvSpPr>
          <p:cNvPr id="32" name="Text Box 7"/>
          <p:cNvSpPr txBox="1"/>
          <p:nvPr/>
        </p:nvSpPr>
        <p:spPr>
          <a:xfrm>
            <a:off x="154442" y="2627181"/>
            <a:ext cx="7749805" cy="83502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just">
              <a:lnSpc>
                <a:spcPct val="110000"/>
              </a:lnSpc>
            </a:pPr>
            <a:r>
              <a:rPr lang="en-US" sz="2200" dirty="0"/>
              <a:t>- </a:t>
            </a:r>
            <a:r>
              <a:rPr lang="en-US" sz="2200" dirty="0" err="1"/>
              <a:t>Giúp</a:t>
            </a:r>
            <a:r>
              <a:rPr lang="en-US" sz="2200" dirty="0"/>
              <a:t> </a:t>
            </a:r>
            <a:r>
              <a:rPr lang="en-US" sz="2200" dirty="0" err="1"/>
              <a:t>tạo</a:t>
            </a:r>
            <a:r>
              <a:rPr lang="en-US" sz="2200" dirty="0"/>
              <a:t> web </a:t>
            </a:r>
            <a:r>
              <a:rPr lang="en-US" sz="2200" dirty="0" err="1"/>
              <a:t>động</a:t>
            </a:r>
            <a:r>
              <a:rPr lang="en-US" sz="2200" dirty="0"/>
              <a:t>, </a:t>
            </a:r>
            <a:r>
              <a:rPr lang="en-US" sz="2200" dirty="0" err="1"/>
              <a:t>các</a:t>
            </a:r>
            <a:r>
              <a:rPr lang="en-US" sz="2200" dirty="0"/>
              <a:t> </a:t>
            </a:r>
            <a:r>
              <a:rPr lang="en-US" sz="2200" dirty="0" err="1"/>
              <a:t>hệ</a:t>
            </a:r>
            <a:r>
              <a:rPr lang="en-US" sz="2200" dirty="0"/>
              <a:t> </a:t>
            </a:r>
            <a:r>
              <a:rPr lang="en-US" sz="2200" dirty="0" err="1"/>
              <a:t>thống</a:t>
            </a:r>
            <a:r>
              <a:rPr lang="en-US" sz="2200" dirty="0"/>
              <a:t> </a:t>
            </a:r>
            <a:r>
              <a:rPr lang="en-US" sz="2200" dirty="0" err="1"/>
              <a:t>quản</a:t>
            </a:r>
            <a:r>
              <a:rPr lang="en-US" sz="2200" dirty="0"/>
              <a:t> </a:t>
            </a:r>
            <a:r>
              <a:rPr lang="en-US" sz="2200" dirty="0" err="1"/>
              <a:t>lý</a:t>
            </a:r>
            <a:r>
              <a:rPr lang="en-US" sz="2200" dirty="0"/>
              <a:t> </a:t>
            </a:r>
            <a:r>
              <a:rPr lang="en-US" sz="2200" dirty="0" err="1"/>
              <a:t>nội</a:t>
            </a:r>
            <a:r>
              <a:rPr lang="en-US" sz="2200" dirty="0"/>
              <a:t> dung (CMS), </a:t>
            </a:r>
            <a:r>
              <a:rPr lang="en-US" sz="2200" dirty="0" err="1"/>
              <a:t>các</a:t>
            </a:r>
            <a:r>
              <a:rPr lang="en-US" sz="2200" dirty="0"/>
              <a:t> </a:t>
            </a:r>
            <a:r>
              <a:rPr lang="en-US" sz="2200" dirty="0" err="1"/>
              <a:t>trang</a:t>
            </a:r>
            <a:r>
              <a:rPr lang="en-US" sz="2200" dirty="0"/>
              <a:t> web </a:t>
            </a:r>
            <a:r>
              <a:rPr lang="en-US" sz="2200" dirty="0" err="1"/>
              <a:t>thương</a:t>
            </a:r>
            <a:r>
              <a:rPr lang="en-US" sz="2200" dirty="0"/>
              <a:t> </a:t>
            </a:r>
            <a:r>
              <a:rPr lang="en-US" sz="2200" dirty="0" err="1"/>
              <a:t>mại</a:t>
            </a:r>
            <a:r>
              <a:rPr lang="en-US" sz="2200" dirty="0"/>
              <a:t> </a:t>
            </a:r>
            <a:r>
              <a:rPr lang="en-US" sz="2200" dirty="0" err="1"/>
              <a:t>điện</a:t>
            </a:r>
            <a:r>
              <a:rPr lang="en-US" sz="2200" dirty="0"/>
              <a:t> </a:t>
            </a:r>
            <a:r>
              <a:rPr lang="en-US" sz="2200" dirty="0" err="1"/>
              <a:t>tử</a:t>
            </a:r>
            <a:r>
              <a:rPr lang="en-US" sz="2200" dirty="0"/>
              <a:t>, </a:t>
            </a:r>
            <a:r>
              <a:rPr lang="en-US" sz="2200" dirty="0" err="1"/>
              <a:t>mạng</a:t>
            </a:r>
            <a:r>
              <a:rPr lang="en-US" sz="2200" dirty="0"/>
              <a:t> </a:t>
            </a:r>
            <a:r>
              <a:rPr lang="en-US" sz="2200" dirty="0" err="1"/>
              <a:t>xã</a:t>
            </a:r>
            <a:r>
              <a:rPr lang="en-US" sz="2200" dirty="0"/>
              <a:t> </a:t>
            </a:r>
            <a:r>
              <a:rPr lang="en-US" sz="2200" dirty="0" err="1"/>
              <a:t>hội</a:t>
            </a:r>
            <a:r>
              <a:rPr lang="en-US" sz="2200" dirty="0"/>
              <a:t>.</a:t>
            </a:r>
          </a:p>
        </p:txBody>
      </p:sp>
      <p:sp>
        <p:nvSpPr>
          <p:cNvPr id="33" name="Text Box 8"/>
          <p:cNvSpPr txBox="1"/>
          <p:nvPr/>
        </p:nvSpPr>
        <p:spPr>
          <a:xfrm>
            <a:off x="155077" y="3595556"/>
            <a:ext cx="9097645" cy="43582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just">
              <a:lnSpc>
                <a:spcPct val="110000"/>
              </a:lnSpc>
            </a:pPr>
            <a:r>
              <a:rPr lang="en-US" sz="2200" dirty="0"/>
              <a:t>- </a:t>
            </a:r>
            <a:r>
              <a:rPr lang="en-US" sz="2200" dirty="0" err="1"/>
              <a:t>Hỗ</a:t>
            </a:r>
            <a:r>
              <a:rPr lang="en-US" sz="2200" dirty="0"/>
              <a:t> </a:t>
            </a:r>
            <a:r>
              <a:rPr lang="en-US" sz="2200" dirty="0" err="1"/>
              <a:t>trợ</a:t>
            </a:r>
            <a:r>
              <a:rPr lang="en-US" sz="2200" dirty="0"/>
              <a:t> </a:t>
            </a:r>
            <a:r>
              <a:rPr lang="en-US" sz="2200" dirty="0" err="1"/>
              <a:t>hầu</a:t>
            </a:r>
            <a:r>
              <a:rPr lang="en-US" sz="2200" dirty="0"/>
              <a:t> </a:t>
            </a:r>
            <a:r>
              <a:rPr lang="en-US" sz="2200" dirty="0" err="1"/>
              <a:t>hết</a:t>
            </a:r>
            <a:r>
              <a:rPr lang="en-US" sz="2200" dirty="0"/>
              <a:t> </a:t>
            </a:r>
            <a:r>
              <a:rPr lang="en-US" sz="2200" dirty="0" err="1"/>
              <a:t>các</a:t>
            </a:r>
            <a:r>
              <a:rPr lang="en-US" sz="2200" dirty="0"/>
              <a:t> </a:t>
            </a:r>
            <a:r>
              <a:rPr lang="en-US" sz="2200" dirty="0" err="1"/>
              <a:t>hệ</a:t>
            </a:r>
            <a:r>
              <a:rPr lang="en-US" sz="2200" dirty="0"/>
              <a:t> </a:t>
            </a:r>
            <a:r>
              <a:rPr lang="en-US" sz="2200" dirty="0" err="1"/>
              <a:t>điều</a:t>
            </a:r>
            <a:r>
              <a:rPr lang="en-US" sz="2200" dirty="0"/>
              <a:t> </a:t>
            </a:r>
            <a:r>
              <a:rPr lang="en-US" sz="2200" dirty="0" err="1"/>
              <a:t>hành</a:t>
            </a:r>
            <a:r>
              <a:rPr lang="en-US" sz="2200" dirty="0"/>
              <a:t>, framework </a:t>
            </a:r>
            <a:r>
              <a:rPr lang="en-US" sz="2200" dirty="0" err="1"/>
              <a:t>phổ</a:t>
            </a:r>
            <a:r>
              <a:rPr lang="en-US" sz="2200" dirty="0"/>
              <a:t> </a:t>
            </a:r>
            <a:r>
              <a:rPr lang="en-US" sz="2200" dirty="0" err="1"/>
              <a:t>biến</a:t>
            </a:r>
            <a:r>
              <a:rPr lang="en-US" sz="2200"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additive="base">
                                        <p:cTn id="13" dur="500" fill="hold"/>
                                        <p:tgtEl>
                                          <p:spTgt spid="31"/>
                                        </p:tgtEl>
                                        <p:attrNameLst>
                                          <p:attrName>ppt_x</p:attrName>
                                        </p:attrNameLst>
                                      </p:cBhvr>
                                      <p:tavLst>
                                        <p:tav tm="0">
                                          <p:val>
                                            <p:strVal val="#ppt_x"/>
                                          </p:val>
                                        </p:tav>
                                        <p:tav tm="100000">
                                          <p:val>
                                            <p:strVal val="#ppt_x"/>
                                          </p:val>
                                        </p:tav>
                                      </p:tavLst>
                                    </p:anim>
                                    <p:anim calcmode="lin" valueType="num">
                                      <p:cBhvr additive="base">
                                        <p:cTn id="1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cBhvr additive="base">
                                        <p:cTn id="25" dur="500" fill="hold"/>
                                        <p:tgtEl>
                                          <p:spTgt spid="33"/>
                                        </p:tgtEl>
                                        <p:attrNameLst>
                                          <p:attrName>ppt_x</p:attrName>
                                        </p:attrNameLst>
                                      </p:cBhvr>
                                      <p:tavLst>
                                        <p:tav tm="0">
                                          <p:val>
                                            <p:strVal val="#ppt_x"/>
                                          </p:val>
                                        </p:tav>
                                        <p:tav tm="100000">
                                          <p:val>
                                            <p:strVal val="#ppt_x"/>
                                          </p:val>
                                        </p:tav>
                                      </p:tavLst>
                                    </p:anim>
                                    <p:anim calcmode="lin" valueType="num">
                                      <p:cBhvr additive="base">
                                        <p:cTn id="2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ppt_x"/>
                                          </p:val>
                                        </p:tav>
                                        <p:tav tm="100000">
                                          <p:val>
                                            <p:strVal val="#ppt_x"/>
                                          </p:val>
                                        </p:tav>
                                      </p:tavLst>
                                    </p:anim>
                                    <p:anim calcmode="lin" valueType="num">
                                      <p:cBhvr additive="base">
                                        <p:cTn id="3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fill="hold"/>
                                        <p:tgtEl>
                                          <p:spTgt spid="30"/>
                                        </p:tgtEl>
                                        <p:attrNameLst>
                                          <p:attrName>ppt_x</p:attrName>
                                        </p:attrNameLst>
                                      </p:cBhvr>
                                      <p:tavLst>
                                        <p:tav tm="0">
                                          <p:val>
                                            <p:strVal val="#ppt_x"/>
                                          </p:val>
                                        </p:tav>
                                        <p:tav tm="100000">
                                          <p:val>
                                            <p:strVal val="#ppt_x"/>
                                          </p:val>
                                        </p:tav>
                                      </p:tavLst>
                                    </p:anim>
                                    <p:anim calcmode="lin" valueType="num">
                                      <p:cBhvr additive="base">
                                        <p:cTn id="3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0" grpId="0"/>
      <p:bldP spid="31" grpId="0"/>
      <p:bldP spid="32" grpId="0"/>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Box 112"/>
          <p:cNvSpPr txBox="1"/>
          <p:nvPr/>
        </p:nvSpPr>
        <p:spPr>
          <a:xfrm>
            <a:off x="15240" y="492622"/>
            <a:ext cx="2410968" cy="523220"/>
          </a:xfrm>
          <a:prstGeom prst="rect">
            <a:avLst/>
          </a:prstGeom>
          <a:noFill/>
        </p:spPr>
        <p:txBody>
          <a:bodyPr wrap="square" rtlCol="0">
            <a:spAutoFit/>
          </a:bodyPr>
          <a:lstStyle/>
          <a:p>
            <a:pPr algn="ctr"/>
            <a:r>
              <a:rPr lang="en-US" sz="2800" b="1" dirty="0">
                <a:solidFill>
                  <a:srgbClr val="C49A6C"/>
                </a:solidFill>
                <a:latin typeface="Britannic Bold" panose="020B0903060703020204" pitchFamily="34" charset="0"/>
                <a:cs typeface="Arial" panose="020B0604020202020204" pitchFamily="34" charset="0"/>
              </a:rPr>
              <a:t>MARIADB</a:t>
            </a:r>
          </a:p>
        </p:txBody>
      </p:sp>
      <p:sp>
        <p:nvSpPr>
          <p:cNvPr id="114" name="TextBox 113"/>
          <p:cNvSpPr txBox="1"/>
          <p:nvPr/>
        </p:nvSpPr>
        <p:spPr>
          <a:xfrm>
            <a:off x="1693" y="1534571"/>
            <a:ext cx="2441448" cy="1200329"/>
          </a:xfrm>
          <a:prstGeom prst="rect">
            <a:avLst/>
          </a:prstGeom>
          <a:noFill/>
        </p:spPr>
        <p:txBody>
          <a:bodyPr wrap="square">
            <a:spAutoFit/>
          </a:bodyPr>
          <a:lstStyle/>
          <a:p>
            <a:pPr algn="ctr"/>
            <a:r>
              <a:rPr lang="en-US" i="0" dirty="0" err="1">
                <a:solidFill>
                  <a:srgbClr val="202122"/>
                </a:solidFill>
                <a:effectLst/>
                <a:latin typeface="Arial" panose="020B0604020202020204" pitchFamily="34" charset="0"/>
                <a:cs typeface="Arial" panose="020B0604020202020204" pitchFamily="34" charset="0"/>
              </a:rPr>
              <a:t>Là</a:t>
            </a:r>
            <a:r>
              <a:rPr lang="en-US" i="0" dirty="0">
                <a:solidFill>
                  <a:srgbClr val="202122"/>
                </a:solidFill>
                <a:effectLst/>
                <a:latin typeface="Arial" panose="020B0604020202020204" pitchFamily="34" charset="0"/>
                <a:cs typeface="Arial" panose="020B0604020202020204" pitchFamily="34" charset="0"/>
              </a:rPr>
              <a:t> </a:t>
            </a:r>
            <a:r>
              <a:rPr lang="vi-VN" i="0" dirty="0">
                <a:solidFill>
                  <a:srgbClr val="202122"/>
                </a:solidFill>
                <a:effectLst/>
                <a:latin typeface="Arial" panose="020B0604020202020204" pitchFamily="34" charset="0"/>
                <a:cs typeface="Arial" panose="020B0604020202020204" pitchFamily="34" charset="0"/>
              </a:rPr>
              <a:t>một sản phẩm mã nguồn mở</a:t>
            </a:r>
            <a:r>
              <a:rPr lang="en-US" dirty="0">
                <a:solidFill>
                  <a:srgbClr val="202122"/>
                </a:solidFill>
                <a:latin typeface="Arial" panose="020B0604020202020204" pitchFamily="34" charset="0"/>
                <a:cs typeface="Arial" panose="020B0604020202020204" pitchFamily="34" charset="0"/>
              </a:rPr>
              <a:t> </a:t>
            </a:r>
            <a:r>
              <a:rPr lang="en-US" dirty="0" err="1">
                <a:solidFill>
                  <a:srgbClr val="202122"/>
                </a:solidFill>
                <a:latin typeface="Arial" panose="020B0604020202020204" pitchFamily="34" charset="0"/>
                <a:cs typeface="Arial" panose="020B0604020202020204" pitchFamily="34" charset="0"/>
              </a:rPr>
              <a:t>giúp</a:t>
            </a:r>
            <a:r>
              <a:rPr lang="en-US" dirty="0">
                <a:solidFill>
                  <a:srgbClr val="202122"/>
                </a:solidFill>
                <a:latin typeface="Arial" panose="020B0604020202020204" pitchFamily="34" charset="0"/>
                <a:cs typeface="Arial" panose="020B0604020202020204" pitchFamily="34" charset="0"/>
              </a:rPr>
              <a:t> </a:t>
            </a:r>
            <a:r>
              <a:rPr lang="en-US" dirty="0" err="1">
                <a:solidFill>
                  <a:srgbClr val="202122"/>
                </a:solidFill>
                <a:latin typeface="Arial" panose="020B0604020202020204" pitchFamily="34" charset="0"/>
                <a:cs typeface="Arial" panose="020B0604020202020204" pitchFamily="34" charset="0"/>
              </a:rPr>
              <a:t>quản</a:t>
            </a:r>
            <a:r>
              <a:rPr lang="en-US" dirty="0">
                <a:solidFill>
                  <a:srgbClr val="202122"/>
                </a:solidFill>
                <a:latin typeface="Arial" panose="020B0604020202020204" pitchFamily="34" charset="0"/>
                <a:cs typeface="Arial" panose="020B0604020202020204" pitchFamily="34" charset="0"/>
              </a:rPr>
              <a:t> </a:t>
            </a:r>
            <a:r>
              <a:rPr lang="en-US" dirty="0" err="1">
                <a:solidFill>
                  <a:srgbClr val="202122"/>
                </a:solidFill>
                <a:latin typeface="Arial" panose="020B0604020202020204" pitchFamily="34" charset="0"/>
                <a:cs typeface="Arial" panose="020B0604020202020204" pitchFamily="34" charset="0"/>
              </a:rPr>
              <a:t>trị</a:t>
            </a:r>
            <a:r>
              <a:rPr lang="en-US" dirty="0">
                <a:solidFill>
                  <a:srgbClr val="202122"/>
                </a:solidFill>
                <a:latin typeface="Arial" panose="020B0604020202020204" pitchFamily="34" charset="0"/>
                <a:cs typeface="Arial" panose="020B0604020202020204" pitchFamily="34" charset="0"/>
              </a:rPr>
              <a:t> database </a:t>
            </a:r>
            <a:r>
              <a:rPr lang="en-US" dirty="0" err="1">
                <a:solidFill>
                  <a:srgbClr val="202122"/>
                </a:solidFill>
                <a:latin typeface="Arial" panose="020B0604020202020204" pitchFamily="34" charset="0"/>
                <a:cs typeface="Arial" panose="020B0604020202020204" pitchFamily="34" charset="0"/>
              </a:rPr>
              <a:t>trên</a:t>
            </a:r>
            <a:r>
              <a:rPr lang="en-US" dirty="0">
                <a:solidFill>
                  <a:srgbClr val="202122"/>
                </a:solidFill>
                <a:latin typeface="Arial" panose="020B0604020202020204" pitchFamily="34" charset="0"/>
                <a:cs typeface="Arial" panose="020B0604020202020204" pitchFamily="34" charset="0"/>
              </a:rPr>
              <a:t> Linux.</a:t>
            </a:r>
            <a:endParaRPr lang="en-US" dirty="0">
              <a:latin typeface="Arial" panose="020B0604020202020204" pitchFamily="34" charset="0"/>
              <a:cs typeface="Arial" panose="020B0604020202020204" pitchFamily="34" charset="0"/>
            </a:endParaRPr>
          </a:p>
        </p:txBody>
      </p:sp>
      <p:sp>
        <p:nvSpPr>
          <p:cNvPr id="115" name="TextBox 114"/>
          <p:cNvSpPr txBox="1"/>
          <p:nvPr/>
        </p:nvSpPr>
        <p:spPr>
          <a:xfrm>
            <a:off x="4882896" y="492622"/>
            <a:ext cx="2426208" cy="523220"/>
          </a:xfrm>
          <a:prstGeom prst="rect">
            <a:avLst/>
          </a:prstGeom>
          <a:noFill/>
        </p:spPr>
        <p:txBody>
          <a:bodyPr wrap="square" rtlCol="0">
            <a:spAutoFit/>
          </a:bodyPr>
          <a:lstStyle/>
          <a:p>
            <a:pPr algn="ctr"/>
            <a:r>
              <a:rPr lang="en-US" sz="2800" b="1" dirty="0">
                <a:solidFill>
                  <a:srgbClr val="777BB3"/>
                </a:solidFill>
                <a:latin typeface="Britannic Bold" panose="020B0903060703020204" pitchFamily="34" charset="0"/>
                <a:cs typeface="Arial" panose="020B0604020202020204" pitchFamily="34" charset="0"/>
              </a:rPr>
              <a:t>PHP</a:t>
            </a:r>
          </a:p>
        </p:txBody>
      </p:sp>
      <p:sp>
        <p:nvSpPr>
          <p:cNvPr id="116" name="TextBox 115"/>
          <p:cNvSpPr txBox="1"/>
          <p:nvPr/>
        </p:nvSpPr>
        <p:spPr>
          <a:xfrm>
            <a:off x="7309104" y="491746"/>
            <a:ext cx="2441448" cy="523220"/>
          </a:xfrm>
          <a:prstGeom prst="rect">
            <a:avLst/>
          </a:prstGeom>
          <a:noFill/>
        </p:spPr>
        <p:txBody>
          <a:bodyPr wrap="square" rtlCol="0">
            <a:spAutoFit/>
          </a:bodyPr>
          <a:lstStyle/>
          <a:p>
            <a:pPr algn="ctr"/>
            <a:r>
              <a:rPr lang="en-US" sz="2800" b="1" dirty="0">
                <a:solidFill>
                  <a:srgbClr val="FFAF39"/>
                </a:solidFill>
                <a:latin typeface="Britannic Bold" panose="020B0903060703020204" pitchFamily="34" charset="0"/>
                <a:cs typeface="Arial" panose="020B0604020202020204" pitchFamily="34" charset="0"/>
              </a:rPr>
              <a:t>PHPMYADMIN</a:t>
            </a:r>
          </a:p>
        </p:txBody>
      </p:sp>
      <p:sp>
        <p:nvSpPr>
          <p:cNvPr id="117" name="TextBox 116"/>
          <p:cNvSpPr txBox="1"/>
          <p:nvPr/>
        </p:nvSpPr>
        <p:spPr>
          <a:xfrm>
            <a:off x="9750552" y="494138"/>
            <a:ext cx="2456688" cy="523220"/>
          </a:xfrm>
          <a:prstGeom prst="rect">
            <a:avLst/>
          </a:prstGeom>
          <a:noFill/>
        </p:spPr>
        <p:txBody>
          <a:bodyPr wrap="square" rtlCol="0">
            <a:spAutoFit/>
          </a:bodyPr>
          <a:lstStyle/>
          <a:p>
            <a:pPr algn="ctr"/>
            <a:r>
              <a:rPr lang="en-US" sz="2800" b="1" dirty="0">
                <a:solidFill>
                  <a:srgbClr val="50AACF"/>
                </a:solidFill>
                <a:latin typeface="Britannic Bold" panose="020B0903060703020204" pitchFamily="34" charset="0"/>
                <a:cs typeface="Arial" panose="020B0604020202020204" pitchFamily="34" charset="0"/>
              </a:rPr>
              <a:t>WORDPRESS</a:t>
            </a:r>
          </a:p>
        </p:txBody>
      </p:sp>
      <p:sp>
        <p:nvSpPr>
          <p:cNvPr id="118" name="Rectangle: Rounded Corners 117"/>
          <p:cNvSpPr/>
          <p:nvPr/>
        </p:nvSpPr>
        <p:spPr>
          <a:xfrm>
            <a:off x="616196" y="3210500"/>
            <a:ext cx="1143593" cy="373268"/>
          </a:xfrm>
          <a:prstGeom prst="round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latin typeface="Arial" panose="020B0604020202020204" pitchFamily="34" charset="0"/>
                <a:cs typeface="Arial" panose="020B0604020202020204" pitchFamily="34" charset="0"/>
              </a:rPr>
              <a:t>Đọc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thêm</a:t>
            </a:r>
            <a:endParaRPr lang="en-US" sz="1600" dirty="0">
              <a:latin typeface="Arial" panose="020B0604020202020204" pitchFamily="34" charset="0"/>
              <a:cs typeface="Arial" panose="020B0604020202020204" pitchFamily="34" charset="0"/>
            </a:endParaRPr>
          </a:p>
        </p:txBody>
      </p:sp>
      <p:sp>
        <p:nvSpPr>
          <p:cNvPr id="119" name="Rectangle: Rounded Corners 118"/>
          <p:cNvSpPr/>
          <p:nvPr/>
        </p:nvSpPr>
        <p:spPr>
          <a:xfrm>
            <a:off x="3057644" y="3210500"/>
            <a:ext cx="1143593" cy="373268"/>
          </a:xfrm>
          <a:prstGeom prst="roundRect">
            <a:avLst/>
          </a:prstGeom>
          <a:solidFill>
            <a:srgbClr val="CE213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latin typeface="Arial" panose="020B0604020202020204" pitchFamily="34" charset="0"/>
                <a:cs typeface="Arial" panose="020B0604020202020204" pitchFamily="34" charset="0"/>
              </a:rPr>
              <a:t>Đọc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thêm</a:t>
            </a:r>
            <a:endParaRPr lang="en-US" sz="1600" dirty="0">
              <a:latin typeface="Arial" panose="020B0604020202020204" pitchFamily="34" charset="0"/>
              <a:cs typeface="Arial" panose="020B0604020202020204" pitchFamily="34" charset="0"/>
            </a:endParaRPr>
          </a:p>
        </p:txBody>
      </p:sp>
      <p:sp>
        <p:nvSpPr>
          <p:cNvPr id="120" name="Rectangle: Rounded Corners 119"/>
          <p:cNvSpPr/>
          <p:nvPr/>
        </p:nvSpPr>
        <p:spPr>
          <a:xfrm>
            <a:off x="5558691" y="3210500"/>
            <a:ext cx="1143593" cy="373268"/>
          </a:xfrm>
          <a:prstGeom prst="roundRect">
            <a:avLst/>
          </a:prstGeom>
          <a:solidFill>
            <a:srgbClr val="777BB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latin typeface="Arial" panose="020B0604020202020204" pitchFamily="34" charset="0"/>
                <a:cs typeface="Arial" panose="020B0604020202020204" pitchFamily="34" charset="0"/>
              </a:rPr>
              <a:t>Đọc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thêm</a:t>
            </a:r>
            <a:endParaRPr lang="en-US" sz="1600" dirty="0">
              <a:latin typeface="Arial" panose="020B0604020202020204" pitchFamily="34" charset="0"/>
              <a:cs typeface="Arial" panose="020B0604020202020204" pitchFamily="34" charset="0"/>
            </a:endParaRPr>
          </a:p>
        </p:txBody>
      </p:sp>
      <p:sp>
        <p:nvSpPr>
          <p:cNvPr id="121" name="Rectangle: Rounded Corners 120"/>
          <p:cNvSpPr/>
          <p:nvPr/>
        </p:nvSpPr>
        <p:spPr>
          <a:xfrm>
            <a:off x="7925427" y="3171354"/>
            <a:ext cx="1143593" cy="373268"/>
          </a:xfrm>
          <a:prstGeom prst="roundRect">
            <a:avLst/>
          </a:prstGeom>
          <a:solidFill>
            <a:srgbClr val="FFAF3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latin typeface="Arial" panose="020B0604020202020204" pitchFamily="34" charset="0"/>
                <a:cs typeface="Arial" panose="020B0604020202020204" pitchFamily="34" charset="0"/>
              </a:rPr>
              <a:t>Đọc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thêm</a:t>
            </a:r>
            <a:endParaRPr lang="en-US" sz="1600" dirty="0">
              <a:latin typeface="Arial" panose="020B0604020202020204" pitchFamily="34" charset="0"/>
              <a:cs typeface="Arial" panose="020B0604020202020204" pitchFamily="34" charset="0"/>
            </a:endParaRPr>
          </a:p>
        </p:txBody>
      </p:sp>
      <p:sp>
        <p:nvSpPr>
          <p:cNvPr id="122" name="Rectangle: Rounded Corners 121"/>
          <p:cNvSpPr/>
          <p:nvPr/>
        </p:nvSpPr>
        <p:spPr>
          <a:xfrm>
            <a:off x="10444276" y="3171354"/>
            <a:ext cx="1143593" cy="373268"/>
          </a:xfrm>
          <a:prstGeom prst="roundRect">
            <a:avLst/>
          </a:prstGeom>
          <a:solidFill>
            <a:srgbClr val="50AA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latin typeface="Arial" panose="020B0604020202020204" pitchFamily="34" charset="0"/>
                <a:cs typeface="Arial" panose="020B0604020202020204" pitchFamily="34" charset="0"/>
              </a:rPr>
              <a:t>Đọc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thêm</a:t>
            </a:r>
            <a:endParaRPr lang="en-US" sz="1600" dirty="0">
              <a:latin typeface="Arial" panose="020B0604020202020204" pitchFamily="34" charset="0"/>
              <a:cs typeface="Arial" panose="020B0604020202020204" pitchFamily="34" charset="0"/>
            </a:endParaRPr>
          </a:p>
        </p:txBody>
      </p:sp>
      <p:sp>
        <p:nvSpPr>
          <p:cNvPr id="123" name="TextBox 122"/>
          <p:cNvSpPr txBox="1"/>
          <p:nvPr/>
        </p:nvSpPr>
        <p:spPr>
          <a:xfrm>
            <a:off x="2456688" y="492622"/>
            <a:ext cx="2410968" cy="523220"/>
          </a:xfrm>
          <a:prstGeom prst="rect">
            <a:avLst/>
          </a:prstGeom>
          <a:noFill/>
        </p:spPr>
        <p:txBody>
          <a:bodyPr wrap="square" rtlCol="0">
            <a:spAutoFit/>
          </a:bodyPr>
          <a:lstStyle/>
          <a:p>
            <a:pPr algn="ctr"/>
            <a:r>
              <a:rPr lang="en-US" sz="2800" b="1" dirty="0">
                <a:solidFill>
                  <a:srgbClr val="CE2137"/>
                </a:solidFill>
                <a:latin typeface="Britannic Bold" panose="020B0903060703020204" pitchFamily="34" charset="0"/>
                <a:cs typeface="Arial" panose="020B0604020202020204" pitchFamily="34" charset="0"/>
              </a:rPr>
              <a:t>APACHE</a:t>
            </a:r>
            <a:r>
              <a:rPr lang="en-US" sz="2800" b="1" dirty="0">
                <a:solidFill>
                  <a:srgbClr val="CE2137"/>
                </a:solidFill>
                <a:latin typeface="Arial" panose="020B0604020202020204" pitchFamily="34" charset="0"/>
                <a:cs typeface="Arial" panose="020B0604020202020204" pitchFamily="34" charset="0"/>
              </a:rPr>
              <a:t> 2</a:t>
            </a:r>
          </a:p>
        </p:txBody>
      </p:sp>
      <p:sp>
        <p:nvSpPr>
          <p:cNvPr id="124" name="TextBox 123"/>
          <p:cNvSpPr txBox="1"/>
          <p:nvPr/>
        </p:nvSpPr>
        <p:spPr>
          <a:xfrm>
            <a:off x="2420281" y="1529392"/>
            <a:ext cx="2453302" cy="1200329"/>
          </a:xfrm>
          <a:prstGeom prst="rect">
            <a:avLst/>
          </a:prstGeom>
          <a:noFill/>
        </p:spPr>
        <p:txBody>
          <a:bodyPr wrap="square">
            <a:spAutoFit/>
          </a:bodyPr>
          <a:lstStyle/>
          <a:p>
            <a:pPr algn="ctr"/>
            <a:r>
              <a:rPr lang="en-US" b="0" i="0" dirty="0" err="1">
                <a:solidFill>
                  <a:srgbClr val="4D5156"/>
                </a:solidFill>
                <a:effectLst/>
                <a:latin typeface="Arial" panose="020B0604020202020204" pitchFamily="34" charset="0"/>
                <a:cs typeface="Arial" panose="020B0604020202020204" pitchFamily="34" charset="0"/>
              </a:rPr>
              <a:t>Là</a:t>
            </a:r>
            <a:r>
              <a:rPr lang="en-US" b="0" i="0" dirty="0">
                <a:solidFill>
                  <a:srgbClr val="4D5156"/>
                </a:solidFill>
                <a:effectLst/>
                <a:latin typeface="Arial" panose="020B0604020202020204" pitchFamily="34" charset="0"/>
                <a:cs typeface="Arial" panose="020B0604020202020204" pitchFamily="34" charset="0"/>
              </a:rPr>
              <a:t> </a:t>
            </a:r>
            <a:r>
              <a:rPr lang="vi-VN" b="0" i="0" dirty="0">
                <a:solidFill>
                  <a:srgbClr val="4D5156"/>
                </a:solidFill>
                <a:effectLst/>
                <a:latin typeface="Arial" panose="020B0604020202020204" pitchFamily="34" charset="0"/>
                <a:cs typeface="Arial" panose="020B0604020202020204" pitchFamily="34" charset="0"/>
              </a:rPr>
              <a:t>một chương trình dành cho máy chủ đối thoại qua giao thức HTTP</a:t>
            </a:r>
            <a:r>
              <a:rPr lang="en-US" b="0" i="0" dirty="0">
                <a:solidFill>
                  <a:srgbClr val="4D5156"/>
                </a:solidFill>
                <a:effectLst/>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125" name="TextBox 124"/>
          <p:cNvSpPr txBox="1"/>
          <p:nvPr/>
        </p:nvSpPr>
        <p:spPr>
          <a:xfrm>
            <a:off x="4875276" y="1262910"/>
            <a:ext cx="2441448" cy="1754326"/>
          </a:xfrm>
          <a:prstGeom prst="rect">
            <a:avLst/>
          </a:prstGeom>
          <a:noFill/>
        </p:spPr>
        <p:txBody>
          <a:bodyPr wrap="square">
            <a:spAutoFit/>
          </a:bodyPr>
          <a:lstStyle/>
          <a:p>
            <a:pPr algn="ctr"/>
            <a:r>
              <a:rPr lang="en-US" dirty="0">
                <a:solidFill>
                  <a:srgbClr val="4D5156"/>
                </a:solidFill>
                <a:latin typeface="Arial" panose="020B0604020202020204" pitchFamily="34" charset="0"/>
                <a:cs typeface="Arial" panose="020B0604020202020204" pitchFamily="34" charset="0"/>
              </a:rPr>
              <a:t>L</a:t>
            </a:r>
            <a:r>
              <a:rPr lang="vi-VN" b="0" i="0" dirty="0">
                <a:solidFill>
                  <a:srgbClr val="4D5156"/>
                </a:solidFill>
                <a:effectLst/>
                <a:latin typeface="Arial" panose="020B0604020202020204" pitchFamily="34" charset="0"/>
                <a:cs typeface="Arial" panose="020B0604020202020204" pitchFamily="34" charset="0"/>
              </a:rPr>
              <a:t>à một loại mã lệnh chủ yếu được dùng để phát triển các ứng dụng viết cho máy chủ, </a:t>
            </a:r>
            <a:r>
              <a:rPr lang="en-US" b="0" i="0" dirty="0">
                <a:solidFill>
                  <a:srgbClr val="4D5156"/>
                </a:solidFill>
                <a:effectLst/>
                <a:latin typeface="Arial" panose="020B0604020202020204" pitchFamily="34" charset="0"/>
                <a:cs typeface="Arial" panose="020B0604020202020204" pitchFamily="34" charset="0"/>
              </a:rPr>
              <a:t>r</a:t>
            </a:r>
            <a:r>
              <a:rPr lang="vi-VN" b="0" i="0" dirty="0">
                <a:solidFill>
                  <a:srgbClr val="4D5156"/>
                </a:solidFill>
                <a:effectLst/>
                <a:latin typeface="Arial" panose="020B0604020202020204" pitchFamily="34" charset="0"/>
                <a:cs typeface="Arial" panose="020B0604020202020204" pitchFamily="34" charset="0"/>
              </a:rPr>
              <a:t>ất thích hợp với web</a:t>
            </a:r>
            <a:r>
              <a:rPr lang="en-US" b="0" i="0" dirty="0">
                <a:solidFill>
                  <a:srgbClr val="4D5156"/>
                </a:solidFill>
                <a:effectLst/>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126" name="TextBox 125"/>
          <p:cNvSpPr txBox="1"/>
          <p:nvPr/>
        </p:nvSpPr>
        <p:spPr>
          <a:xfrm>
            <a:off x="7309104" y="1339394"/>
            <a:ext cx="2449068" cy="1477328"/>
          </a:xfrm>
          <a:prstGeom prst="rect">
            <a:avLst/>
          </a:prstGeom>
          <a:noFill/>
        </p:spPr>
        <p:txBody>
          <a:bodyPr wrap="square">
            <a:spAutoFit/>
          </a:bodyPr>
          <a:lstStyle/>
          <a:p>
            <a:pPr algn="ctr"/>
            <a:r>
              <a:rPr lang="en-US" dirty="0">
                <a:solidFill>
                  <a:srgbClr val="4D5156"/>
                </a:solidFill>
                <a:latin typeface="Arial" panose="020B0604020202020204" pitchFamily="34" charset="0"/>
                <a:cs typeface="Arial" panose="020B0604020202020204" pitchFamily="34" charset="0"/>
              </a:rPr>
              <a:t>L</a:t>
            </a:r>
            <a:r>
              <a:rPr lang="vi-VN" b="0" i="0" dirty="0">
                <a:solidFill>
                  <a:srgbClr val="4D5156"/>
                </a:solidFill>
                <a:effectLst/>
                <a:latin typeface="Arial" panose="020B0604020202020204" pitchFamily="34" charset="0"/>
                <a:cs typeface="Arial" panose="020B0604020202020204" pitchFamily="34" charset="0"/>
              </a:rPr>
              <a:t>à một công cụ nguồn mở</a:t>
            </a:r>
            <a:r>
              <a:rPr lang="en-US" dirty="0">
                <a:solidFill>
                  <a:srgbClr val="4D5156"/>
                </a:solidFill>
                <a:latin typeface="Arial" panose="020B0604020202020204" pitchFamily="34" charset="0"/>
                <a:cs typeface="Arial" panose="020B0604020202020204" pitchFamily="34" charset="0"/>
              </a:rPr>
              <a:t>, </a:t>
            </a:r>
            <a:r>
              <a:rPr lang="vi-VN" b="0" i="0" dirty="0">
                <a:solidFill>
                  <a:srgbClr val="4D5156"/>
                </a:solidFill>
                <a:effectLst/>
                <a:latin typeface="Arial" panose="020B0604020202020204" pitchFamily="34" charset="0"/>
                <a:cs typeface="Arial" panose="020B0604020202020204" pitchFamily="34" charset="0"/>
              </a:rPr>
              <a:t>để xử lý các tác vụ quản trị của </a:t>
            </a:r>
            <a:r>
              <a:rPr lang="en-US" b="0" i="0" dirty="0">
                <a:solidFill>
                  <a:srgbClr val="4D5156"/>
                </a:solidFill>
                <a:effectLst/>
                <a:latin typeface="Arial" panose="020B0604020202020204" pitchFamily="34" charset="0"/>
                <a:cs typeface="Arial" panose="020B0604020202020204" pitchFamily="34" charset="0"/>
              </a:rPr>
              <a:t>database</a:t>
            </a:r>
            <a:r>
              <a:rPr lang="vi-VN" b="0" i="0" dirty="0">
                <a:solidFill>
                  <a:srgbClr val="4D5156"/>
                </a:solidFill>
                <a:effectLst/>
                <a:latin typeface="Arial" panose="020B0604020202020204" pitchFamily="34" charset="0"/>
                <a:cs typeface="Arial" panose="020B0604020202020204" pitchFamily="34" charset="0"/>
              </a:rPr>
              <a:t> thông qua một trình duyệt web.</a:t>
            </a:r>
            <a:endParaRPr lang="en-US" dirty="0">
              <a:latin typeface="Arial" panose="020B0604020202020204" pitchFamily="34" charset="0"/>
              <a:cs typeface="Arial" panose="020B0604020202020204" pitchFamily="34" charset="0"/>
            </a:endParaRPr>
          </a:p>
        </p:txBody>
      </p:sp>
      <p:sp>
        <p:nvSpPr>
          <p:cNvPr id="127" name="TextBox 126"/>
          <p:cNvSpPr txBox="1"/>
          <p:nvPr/>
        </p:nvSpPr>
        <p:spPr>
          <a:xfrm>
            <a:off x="9781032" y="1266363"/>
            <a:ext cx="2456688" cy="1477328"/>
          </a:xfrm>
          <a:prstGeom prst="rect">
            <a:avLst/>
          </a:prstGeom>
          <a:noFill/>
        </p:spPr>
        <p:txBody>
          <a:bodyPr wrap="square">
            <a:spAutoFit/>
          </a:bodyPr>
          <a:lstStyle/>
          <a:p>
            <a:pPr algn="ctr"/>
            <a:r>
              <a:rPr lang="en-US" b="0" i="0" dirty="0">
                <a:solidFill>
                  <a:srgbClr val="4D5156"/>
                </a:solidFill>
                <a:effectLst/>
                <a:latin typeface="Arial" panose="020B0604020202020204" pitchFamily="34" charset="0"/>
                <a:cs typeface="Arial" panose="020B0604020202020204" pitchFamily="34" charset="0"/>
              </a:rPr>
              <a:t>L</a:t>
            </a:r>
            <a:r>
              <a:rPr lang="vi-VN" b="0" i="0" dirty="0">
                <a:solidFill>
                  <a:srgbClr val="4D5156"/>
                </a:solidFill>
                <a:effectLst/>
                <a:latin typeface="Arial" panose="020B0604020202020204" pitchFamily="34" charset="0"/>
                <a:cs typeface="Arial" panose="020B0604020202020204" pitchFamily="34" charset="0"/>
              </a:rPr>
              <a:t>à một hệ quản trị nội dung mã nguồn mở</a:t>
            </a:r>
            <a:r>
              <a:rPr lang="en-US" b="0" i="0" dirty="0">
                <a:solidFill>
                  <a:srgbClr val="4D5156"/>
                </a:solidFill>
                <a:effectLst/>
                <a:latin typeface="Arial" panose="020B0604020202020204" pitchFamily="34" charset="0"/>
                <a:cs typeface="Arial" panose="020B0604020202020204" pitchFamily="34" charset="0"/>
              </a:rPr>
              <a:t>, </a:t>
            </a:r>
            <a:r>
              <a:rPr lang="vi-VN" b="0" i="0" dirty="0">
                <a:solidFill>
                  <a:srgbClr val="4D5156"/>
                </a:solidFill>
                <a:effectLst/>
                <a:latin typeface="Arial" panose="020B0604020202020204" pitchFamily="34" charset="0"/>
                <a:cs typeface="Arial" panose="020B0604020202020204" pitchFamily="34" charset="0"/>
              </a:rPr>
              <a:t>viết bằng ngôn ngữ PHP đi cùng với cơ sở dữ liệu</a:t>
            </a:r>
            <a:r>
              <a:rPr lang="en-US" b="0" i="0" dirty="0">
                <a:solidFill>
                  <a:srgbClr val="4D5156"/>
                </a:solidFill>
                <a:effectLst/>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pic>
        <p:nvPicPr>
          <p:cNvPr id="128" name="Picture 127" descr="A computer network with servers and clouds&#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4746" y="3929180"/>
            <a:ext cx="2711120" cy="2711120"/>
          </a:xfrm>
          <a:prstGeom prst="rect">
            <a:avLst/>
          </a:prstGeom>
        </p:spPr>
      </p:pic>
      <p:pic>
        <p:nvPicPr>
          <p:cNvPr id="129" name="Picture 128" descr="A person holding a tablet&#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88" y="3929179"/>
            <a:ext cx="2594527" cy="2594527"/>
          </a:xfrm>
          <a:prstGeom prst="rect">
            <a:avLst/>
          </a:prstGeom>
        </p:spPr>
      </p:pic>
      <p:pic>
        <p:nvPicPr>
          <p:cNvPr id="130" name="Picture 129" descr="A computer screenshot of a computer&#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68722" y="3688117"/>
            <a:ext cx="2835589" cy="2835589"/>
          </a:xfrm>
          <a:prstGeom prst="rect">
            <a:avLst/>
          </a:prstGeom>
        </p:spPr>
      </p:pic>
      <p:pic>
        <p:nvPicPr>
          <p:cNvPr id="131" name="Picture 130" descr="A person and person standing next to a computer screen&#10;&#10;Description automatically generated"/>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49526" y="3887879"/>
            <a:ext cx="2677125" cy="2677125"/>
          </a:xfrm>
          <a:prstGeom prst="rect">
            <a:avLst/>
          </a:prstGeom>
        </p:spPr>
      </p:pic>
      <p:pic>
        <p:nvPicPr>
          <p:cNvPr id="132" name="Picture 131" descr="A person sitting at a desk with a computer&#10;&#10;Description automatically generated"/>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57437" y="3927025"/>
            <a:ext cx="2677125" cy="2677125"/>
          </a:xfrm>
          <a:prstGeom prst="rect">
            <a:avLst/>
          </a:prstGeom>
        </p:spPr>
      </p:pic>
      <p:sp>
        <p:nvSpPr>
          <p:cNvPr id="16" name="Rectangle 15"/>
          <p:cNvSpPr/>
          <p:nvPr/>
        </p:nvSpPr>
        <p:spPr>
          <a:xfrm>
            <a:off x="2441448" y="0"/>
            <a:ext cx="2441448" cy="6858000"/>
          </a:xfrm>
          <a:prstGeom prst="rect">
            <a:avLst/>
          </a:prstGeom>
          <a:solidFill>
            <a:srgbClr val="CE2137"/>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882896" y="0"/>
            <a:ext cx="2441448" cy="6858000"/>
          </a:xfrm>
          <a:prstGeom prst="rect">
            <a:avLst/>
          </a:prstGeom>
          <a:solidFill>
            <a:srgbClr val="777BB3"/>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720072" y="0"/>
            <a:ext cx="45719" cy="6858000"/>
          </a:xfrm>
          <a:prstGeom prst="rect">
            <a:avLst/>
          </a:prstGeom>
          <a:solidFill>
            <a:srgbClr val="FFAF39"/>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765792" y="0"/>
            <a:ext cx="2441448" cy="6858000"/>
          </a:xfrm>
          <a:prstGeom prst="rect">
            <a:avLst/>
          </a:prstGeom>
          <a:solidFill>
            <a:srgbClr val="50AACF"/>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0"/>
            <a:ext cx="2441448" cy="6858000"/>
          </a:xfrm>
          <a:prstGeom prst="rect">
            <a:avLst/>
          </a:prstGeom>
          <a:solidFill>
            <a:schemeClr val="accent2">
              <a:lumMod val="60000"/>
              <a:lumOff val="40000"/>
            </a:schemeClr>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99434" y="1344705"/>
            <a:ext cx="1442579" cy="1389530"/>
          </a:xfrm>
          <a:prstGeom prst="ellipse">
            <a:avLst/>
          </a:prstGeom>
          <a:blipFill dpi="0" rotWithShape="1">
            <a:blip r:embed="rId7">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940882" y="1344705"/>
            <a:ext cx="1442579" cy="1389530"/>
          </a:xfrm>
          <a:prstGeom prst="ellipse">
            <a:avLst/>
          </a:prstGeom>
          <a:blipFill dpi="0" rotWithShape="1">
            <a:blip r:embed="rId8"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374710" y="1344705"/>
            <a:ext cx="1442579" cy="1389530"/>
          </a:xfrm>
          <a:prstGeom prst="ellipse">
            <a:avLst/>
          </a:prstGeom>
          <a:blipFill dpi="0" rotWithShape="1">
            <a:blip r:embed="rId9"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0272847" y="1344705"/>
            <a:ext cx="1442579" cy="1389530"/>
          </a:xfrm>
          <a:prstGeom prst="ellipse">
            <a:avLst/>
          </a:prstGeom>
          <a:blipFill dpi="0" rotWithShape="1">
            <a:blip r:embed="rId10"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p:cNvSpPr/>
          <p:nvPr/>
        </p:nvSpPr>
        <p:spPr>
          <a:xfrm>
            <a:off x="-2228472" y="1339394"/>
            <a:ext cx="1984257" cy="1193175"/>
          </a:xfrm>
          <a:prstGeom prst="ellipse">
            <a:avLst/>
          </a:prstGeom>
          <a:solidFill>
            <a:srgbClr val="FFAF3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cxnSp>
        <p:nvCxnSpPr>
          <p:cNvPr id="3" name="Straight Connector 2"/>
          <p:cNvCxnSpPr/>
          <p:nvPr/>
        </p:nvCxnSpPr>
        <p:spPr>
          <a:xfrm>
            <a:off x="-2102552" y="596263"/>
            <a:ext cx="1732415" cy="0"/>
          </a:xfrm>
          <a:prstGeom prst="line">
            <a:avLst/>
          </a:prstGeom>
          <a:ln>
            <a:solidFill>
              <a:srgbClr val="FFAF39"/>
            </a:solidFill>
          </a:ln>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a:xfrm>
            <a:off x="8045549" y="1290706"/>
            <a:ext cx="3747914" cy="3174024"/>
          </a:xfrm>
          <a:prstGeom prst="ellipse">
            <a:avLst/>
          </a:prstGeom>
          <a:solidFill>
            <a:srgbClr val="FFAF3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23" name="TextBox 122"/>
          <p:cNvSpPr txBox="1"/>
          <p:nvPr/>
        </p:nvSpPr>
        <p:spPr>
          <a:xfrm>
            <a:off x="167462" y="276502"/>
            <a:ext cx="4899060" cy="1015663"/>
          </a:xfrm>
          <a:prstGeom prst="rect">
            <a:avLst/>
          </a:prstGeom>
          <a:noFill/>
        </p:spPr>
        <p:txBody>
          <a:bodyPr wrap="square" rtlCol="0">
            <a:spAutoFit/>
          </a:bodyPr>
          <a:lstStyle/>
          <a:p>
            <a:pPr algn="ctr"/>
            <a:r>
              <a:rPr lang="en-US" sz="6000" b="1" dirty="0">
                <a:solidFill>
                  <a:srgbClr val="FFAF39"/>
                </a:solidFill>
                <a:latin typeface="Britannic Bold" panose="020B0903060703020204" pitchFamily="34" charset="0"/>
                <a:cs typeface="Arial" panose="020B0604020202020204" pitchFamily="34" charset="0"/>
              </a:rPr>
              <a:t>PHPMYADMIN</a:t>
            </a:r>
            <a:endParaRPr lang="en-US" sz="6000" b="1" dirty="0">
              <a:solidFill>
                <a:srgbClr val="FFAF39"/>
              </a:solidFill>
              <a:latin typeface="Arial" panose="020B0604020202020204" pitchFamily="34" charset="0"/>
              <a:cs typeface="Arial" panose="020B0604020202020204" pitchFamily="34" charset="0"/>
            </a:endParaRPr>
          </a:p>
        </p:txBody>
      </p:sp>
      <p:sp>
        <p:nvSpPr>
          <p:cNvPr id="115" name="TextBox 114"/>
          <p:cNvSpPr txBox="1"/>
          <p:nvPr/>
        </p:nvSpPr>
        <p:spPr>
          <a:xfrm>
            <a:off x="12455857" y="492622"/>
            <a:ext cx="2426208" cy="523220"/>
          </a:xfrm>
          <a:prstGeom prst="rect">
            <a:avLst/>
          </a:prstGeom>
          <a:noFill/>
        </p:spPr>
        <p:txBody>
          <a:bodyPr wrap="square" rtlCol="0">
            <a:spAutoFit/>
          </a:bodyPr>
          <a:lstStyle/>
          <a:p>
            <a:pPr algn="ctr"/>
            <a:r>
              <a:rPr lang="en-US" sz="2800" b="1" dirty="0">
                <a:solidFill>
                  <a:srgbClr val="777BB3"/>
                </a:solidFill>
                <a:latin typeface="Britannic Bold" panose="020B0903060703020204" pitchFamily="34" charset="0"/>
                <a:cs typeface="Arial" panose="020B0604020202020204" pitchFamily="34" charset="0"/>
              </a:rPr>
              <a:t>PHP</a:t>
            </a:r>
          </a:p>
        </p:txBody>
      </p:sp>
      <p:sp>
        <p:nvSpPr>
          <p:cNvPr id="116" name="TextBox 115"/>
          <p:cNvSpPr txBox="1"/>
          <p:nvPr/>
        </p:nvSpPr>
        <p:spPr>
          <a:xfrm>
            <a:off x="14882065" y="491746"/>
            <a:ext cx="2441448" cy="523220"/>
          </a:xfrm>
          <a:prstGeom prst="rect">
            <a:avLst/>
          </a:prstGeom>
          <a:noFill/>
        </p:spPr>
        <p:txBody>
          <a:bodyPr wrap="square" rtlCol="0">
            <a:spAutoFit/>
          </a:bodyPr>
          <a:lstStyle/>
          <a:p>
            <a:pPr algn="ctr"/>
            <a:r>
              <a:rPr lang="en-US" sz="2800" b="1" dirty="0">
                <a:solidFill>
                  <a:srgbClr val="FFAF39"/>
                </a:solidFill>
                <a:latin typeface="Britannic Bold" panose="020B0903060703020204" pitchFamily="34" charset="0"/>
                <a:cs typeface="Arial" panose="020B0604020202020204" pitchFamily="34" charset="0"/>
              </a:rPr>
              <a:t>PHPMYADMIN</a:t>
            </a:r>
          </a:p>
        </p:txBody>
      </p:sp>
      <p:sp>
        <p:nvSpPr>
          <p:cNvPr id="117" name="TextBox 116"/>
          <p:cNvSpPr txBox="1"/>
          <p:nvPr/>
        </p:nvSpPr>
        <p:spPr>
          <a:xfrm>
            <a:off x="17323513" y="494138"/>
            <a:ext cx="2456688" cy="523220"/>
          </a:xfrm>
          <a:prstGeom prst="rect">
            <a:avLst/>
          </a:prstGeom>
          <a:noFill/>
        </p:spPr>
        <p:txBody>
          <a:bodyPr wrap="square" rtlCol="0">
            <a:spAutoFit/>
          </a:bodyPr>
          <a:lstStyle/>
          <a:p>
            <a:pPr algn="ctr"/>
            <a:r>
              <a:rPr lang="en-US" sz="2800" b="1" dirty="0">
                <a:solidFill>
                  <a:srgbClr val="50AACF"/>
                </a:solidFill>
                <a:latin typeface="Britannic Bold" panose="020B0903060703020204" pitchFamily="34" charset="0"/>
                <a:cs typeface="Arial" panose="020B0604020202020204" pitchFamily="34" charset="0"/>
              </a:rPr>
              <a:t>WORDPRESS</a:t>
            </a:r>
          </a:p>
        </p:txBody>
      </p:sp>
      <p:sp>
        <p:nvSpPr>
          <p:cNvPr id="120" name="Rectangle: Rounded Corners 119"/>
          <p:cNvSpPr/>
          <p:nvPr/>
        </p:nvSpPr>
        <p:spPr>
          <a:xfrm>
            <a:off x="13131652" y="3210500"/>
            <a:ext cx="1143593" cy="373268"/>
          </a:xfrm>
          <a:prstGeom prst="roundRect">
            <a:avLst/>
          </a:prstGeom>
          <a:solidFill>
            <a:srgbClr val="777BB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latin typeface="Arial" panose="020B0604020202020204" pitchFamily="34" charset="0"/>
                <a:cs typeface="Arial" panose="020B0604020202020204" pitchFamily="34" charset="0"/>
              </a:rPr>
              <a:t>Đọc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thêm</a:t>
            </a:r>
            <a:endParaRPr lang="en-US" sz="1600" dirty="0">
              <a:latin typeface="Arial" panose="020B0604020202020204" pitchFamily="34" charset="0"/>
              <a:cs typeface="Arial" panose="020B0604020202020204" pitchFamily="34" charset="0"/>
            </a:endParaRPr>
          </a:p>
        </p:txBody>
      </p:sp>
      <p:sp>
        <p:nvSpPr>
          <p:cNvPr id="121" name="Rectangle: Rounded Corners 120"/>
          <p:cNvSpPr/>
          <p:nvPr/>
        </p:nvSpPr>
        <p:spPr>
          <a:xfrm>
            <a:off x="15498388" y="3171354"/>
            <a:ext cx="1143593" cy="373268"/>
          </a:xfrm>
          <a:prstGeom prst="roundRect">
            <a:avLst/>
          </a:prstGeom>
          <a:solidFill>
            <a:srgbClr val="FFAF3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latin typeface="Arial" panose="020B0604020202020204" pitchFamily="34" charset="0"/>
                <a:cs typeface="Arial" panose="020B0604020202020204" pitchFamily="34" charset="0"/>
              </a:rPr>
              <a:t>Đọc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thêm</a:t>
            </a:r>
            <a:endParaRPr lang="en-US" sz="1600" dirty="0">
              <a:latin typeface="Arial" panose="020B0604020202020204" pitchFamily="34" charset="0"/>
              <a:cs typeface="Arial" panose="020B0604020202020204" pitchFamily="34" charset="0"/>
            </a:endParaRPr>
          </a:p>
        </p:txBody>
      </p:sp>
      <p:sp>
        <p:nvSpPr>
          <p:cNvPr id="122" name="Rectangle: Rounded Corners 121"/>
          <p:cNvSpPr/>
          <p:nvPr/>
        </p:nvSpPr>
        <p:spPr>
          <a:xfrm>
            <a:off x="18017237" y="3171354"/>
            <a:ext cx="1143593" cy="373268"/>
          </a:xfrm>
          <a:prstGeom prst="roundRect">
            <a:avLst/>
          </a:prstGeom>
          <a:solidFill>
            <a:srgbClr val="50AA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latin typeface="Arial" panose="020B0604020202020204" pitchFamily="34" charset="0"/>
                <a:cs typeface="Arial" panose="020B0604020202020204" pitchFamily="34" charset="0"/>
              </a:rPr>
              <a:t>Đọc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thêm</a:t>
            </a:r>
            <a:endParaRPr lang="en-US" sz="1600" dirty="0">
              <a:latin typeface="Arial" panose="020B0604020202020204" pitchFamily="34" charset="0"/>
              <a:cs typeface="Arial" panose="020B0604020202020204" pitchFamily="34" charset="0"/>
            </a:endParaRPr>
          </a:p>
        </p:txBody>
      </p:sp>
      <p:sp>
        <p:nvSpPr>
          <p:cNvPr id="125" name="TextBox 124"/>
          <p:cNvSpPr txBox="1"/>
          <p:nvPr/>
        </p:nvSpPr>
        <p:spPr>
          <a:xfrm>
            <a:off x="12448236" y="1238796"/>
            <a:ext cx="2441448" cy="1754326"/>
          </a:xfrm>
          <a:prstGeom prst="rect">
            <a:avLst/>
          </a:prstGeom>
          <a:noFill/>
        </p:spPr>
        <p:txBody>
          <a:bodyPr wrap="square">
            <a:spAutoFit/>
          </a:bodyPr>
          <a:lstStyle/>
          <a:p>
            <a:pPr algn="ctr"/>
            <a:r>
              <a:rPr lang="en-US" dirty="0">
                <a:solidFill>
                  <a:srgbClr val="4D5156"/>
                </a:solidFill>
                <a:latin typeface="Arial" panose="020B0604020202020204" pitchFamily="34" charset="0"/>
                <a:cs typeface="Arial" panose="020B0604020202020204" pitchFamily="34" charset="0"/>
              </a:rPr>
              <a:t>L</a:t>
            </a:r>
            <a:r>
              <a:rPr lang="vi-VN" b="0" i="0" dirty="0">
                <a:solidFill>
                  <a:srgbClr val="4D5156"/>
                </a:solidFill>
                <a:effectLst/>
                <a:latin typeface="Arial" panose="020B0604020202020204" pitchFamily="34" charset="0"/>
                <a:cs typeface="Arial" panose="020B0604020202020204" pitchFamily="34" charset="0"/>
              </a:rPr>
              <a:t>à một loại mã lệnh chủ yếu được dùng để phát triển các ứng dụng viết cho máy chủ, </a:t>
            </a:r>
            <a:r>
              <a:rPr lang="en-US" b="0" i="0" dirty="0">
                <a:solidFill>
                  <a:srgbClr val="4D5156"/>
                </a:solidFill>
                <a:effectLst/>
                <a:latin typeface="Arial" panose="020B0604020202020204" pitchFamily="34" charset="0"/>
                <a:cs typeface="Arial" panose="020B0604020202020204" pitchFamily="34" charset="0"/>
              </a:rPr>
              <a:t>r</a:t>
            </a:r>
            <a:r>
              <a:rPr lang="vi-VN" b="0" i="0" dirty="0">
                <a:solidFill>
                  <a:srgbClr val="4D5156"/>
                </a:solidFill>
                <a:effectLst/>
                <a:latin typeface="Arial" panose="020B0604020202020204" pitchFamily="34" charset="0"/>
                <a:cs typeface="Arial" panose="020B0604020202020204" pitchFamily="34" charset="0"/>
              </a:rPr>
              <a:t>ất thích hợp với web</a:t>
            </a:r>
            <a:r>
              <a:rPr lang="en-US" b="0" i="0" dirty="0">
                <a:solidFill>
                  <a:srgbClr val="4D5156"/>
                </a:solidFill>
                <a:effectLst/>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126" name="TextBox 125"/>
          <p:cNvSpPr txBox="1"/>
          <p:nvPr/>
        </p:nvSpPr>
        <p:spPr>
          <a:xfrm>
            <a:off x="14882065" y="1339394"/>
            <a:ext cx="2449068" cy="1477328"/>
          </a:xfrm>
          <a:prstGeom prst="rect">
            <a:avLst/>
          </a:prstGeom>
          <a:noFill/>
        </p:spPr>
        <p:txBody>
          <a:bodyPr wrap="square">
            <a:spAutoFit/>
          </a:bodyPr>
          <a:lstStyle/>
          <a:p>
            <a:pPr algn="ctr"/>
            <a:r>
              <a:rPr lang="en-US" dirty="0">
                <a:solidFill>
                  <a:srgbClr val="4D5156"/>
                </a:solidFill>
                <a:latin typeface="Arial" panose="020B0604020202020204" pitchFamily="34" charset="0"/>
                <a:cs typeface="Arial" panose="020B0604020202020204" pitchFamily="34" charset="0"/>
              </a:rPr>
              <a:t>L</a:t>
            </a:r>
            <a:r>
              <a:rPr lang="vi-VN" b="0" i="0" dirty="0">
                <a:solidFill>
                  <a:srgbClr val="4D5156"/>
                </a:solidFill>
                <a:effectLst/>
                <a:latin typeface="Arial" panose="020B0604020202020204" pitchFamily="34" charset="0"/>
                <a:cs typeface="Arial" panose="020B0604020202020204" pitchFamily="34" charset="0"/>
              </a:rPr>
              <a:t>à một công cụ nguồn mở</a:t>
            </a:r>
            <a:r>
              <a:rPr lang="en-US" dirty="0">
                <a:solidFill>
                  <a:srgbClr val="4D5156"/>
                </a:solidFill>
                <a:latin typeface="Arial" panose="020B0604020202020204" pitchFamily="34" charset="0"/>
                <a:cs typeface="Arial" panose="020B0604020202020204" pitchFamily="34" charset="0"/>
              </a:rPr>
              <a:t>, </a:t>
            </a:r>
            <a:r>
              <a:rPr lang="vi-VN" b="0" i="0" dirty="0">
                <a:solidFill>
                  <a:srgbClr val="4D5156"/>
                </a:solidFill>
                <a:effectLst/>
                <a:latin typeface="Arial" panose="020B0604020202020204" pitchFamily="34" charset="0"/>
                <a:cs typeface="Arial" panose="020B0604020202020204" pitchFamily="34" charset="0"/>
              </a:rPr>
              <a:t>để xử lý các tác vụ quản trị của </a:t>
            </a:r>
            <a:r>
              <a:rPr lang="en-US" b="0" i="0" dirty="0">
                <a:solidFill>
                  <a:srgbClr val="4D5156"/>
                </a:solidFill>
                <a:effectLst/>
                <a:latin typeface="Arial" panose="020B0604020202020204" pitchFamily="34" charset="0"/>
                <a:cs typeface="Arial" panose="020B0604020202020204" pitchFamily="34" charset="0"/>
              </a:rPr>
              <a:t>database</a:t>
            </a:r>
            <a:r>
              <a:rPr lang="vi-VN" b="0" i="0" dirty="0">
                <a:solidFill>
                  <a:srgbClr val="4D5156"/>
                </a:solidFill>
                <a:effectLst/>
                <a:latin typeface="Arial" panose="020B0604020202020204" pitchFamily="34" charset="0"/>
                <a:cs typeface="Arial" panose="020B0604020202020204" pitchFamily="34" charset="0"/>
              </a:rPr>
              <a:t> thông qua một trình duyệt web.</a:t>
            </a:r>
            <a:endParaRPr lang="en-US" dirty="0">
              <a:latin typeface="Arial" panose="020B0604020202020204" pitchFamily="34" charset="0"/>
              <a:cs typeface="Arial" panose="020B0604020202020204" pitchFamily="34" charset="0"/>
            </a:endParaRPr>
          </a:p>
        </p:txBody>
      </p:sp>
      <p:sp>
        <p:nvSpPr>
          <p:cNvPr id="127" name="TextBox 126"/>
          <p:cNvSpPr txBox="1"/>
          <p:nvPr/>
        </p:nvSpPr>
        <p:spPr>
          <a:xfrm>
            <a:off x="17353993" y="1266363"/>
            <a:ext cx="2456688" cy="1477328"/>
          </a:xfrm>
          <a:prstGeom prst="rect">
            <a:avLst/>
          </a:prstGeom>
          <a:noFill/>
        </p:spPr>
        <p:txBody>
          <a:bodyPr wrap="square">
            <a:spAutoFit/>
          </a:bodyPr>
          <a:lstStyle/>
          <a:p>
            <a:pPr algn="ctr"/>
            <a:r>
              <a:rPr lang="en-US" b="0" i="0" dirty="0">
                <a:solidFill>
                  <a:srgbClr val="4D5156"/>
                </a:solidFill>
                <a:effectLst/>
                <a:latin typeface="Arial" panose="020B0604020202020204" pitchFamily="34" charset="0"/>
                <a:cs typeface="Arial" panose="020B0604020202020204" pitchFamily="34" charset="0"/>
              </a:rPr>
              <a:t>L</a:t>
            </a:r>
            <a:r>
              <a:rPr lang="vi-VN" b="0" i="0" dirty="0">
                <a:solidFill>
                  <a:srgbClr val="4D5156"/>
                </a:solidFill>
                <a:effectLst/>
                <a:latin typeface="Arial" panose="020B0604020202020204" pitchFamily="34" charset="0"/>
                <a:cs typeface="Arial" panose="020B0604020202020204" pitchFamily="34" charset="0"/>
              </a:rPr>
              <a:t>à một hệ quản trị nội dung mã nguồn mở</a:t>
            </a:r>
            <a:r>
              <a:rPr lang="en-US" b="0" i="0" dirty="0">
                <a:solidFill>
                  <a:srgbClr val="4D5156"/>
                </a:solidFill>
                <a:effectLst/>
                <a:latin typeface="Arial" panose="020B0604020202020204" pitchFamily="34" charset="0"/>
                <a:cs typeface="Arial" panose="020B0604020202020204" pitchFamily="34" charset="0"/>
              </a:rPr>
              <a:t>, </a:t>
            </a:r>
            <a:r>
              <a:rPr lang="vi-VN" b="0" i="0" dirty="0">
                <a:solidFill>
                  <a:srgbClr val="4D5156"/>
                </a:solidFill>
                <a:effectLst/>
                <a:latin typeface="Arial" panose="020B0604020202020204" pitchFamily="34" charset="0"/>
                <a:cs typeface="Arial" panose="020B0604020202020204" pitchFamily="34" charset="0"/>
              </a:rPr>
              <a:t>viết bằng ngôn ngữ PHP đi cùng với cơ sở dữ liệu</a:t>
            </a:r>
            <a:r>
              <a:rPr lang="en-US" b="0" i="0" dirty="0">
                <a:solidFill>
                  <a:srgbClr val="4D5156"/>
                </a:solidFill>
                <a:effectLst/>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pic>
        <p:nvPicPr>
          <p:cNvPr id="130" name="Picture 129" descr="A computer screenshot of a computer&#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1683" y="3688117"/>
            <a:ext cx="2835589" cy="2835589"/>
          </a:xfrm>
          <a:prstGeom prst="rect">
            <a:avLst/>
          </a:prstGeom>
        </p:spPr>
      </p:pic>
      <p:pic>
        <p:nvPicPr>
          <p:cNvPr id="131" name="Picture 130" descr="A person and person standing next to a computer screen&#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22487" y="3887879"/>
            <a:ext cx="2677125" cy="2677125"/>
          </a:xfrm>
          <a:prstGeom prst="rect">
            <a:avLst/>
          </a:prstGeom>
        </p:spPr>
      </p:pic>
      <p:pic>
        <p:nvPicPr>
          <p:cNvPr id="132" name="Picture 131" descr="A person sitting at a desk with a computer&#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30398" y="3927025"/>
            <a:ext cx="2677125" cy="2677125"/>
          </a:xfrm>
          <a:prstGeom prst="rect">
            <a:avLst/>
          </a:prstGeom>
        </p:spPr>
      </p:pic>
      <p:sp>
        <p:nvSpPr>
          <p:cNvPr id="16" name="Rectangle 15"/>
          <p:cNvSpPr/>
          <p:nvPr/>
        </p:nvSpPr>
        <p:spPr>
          <a:xfrm>
            <a:off x="12410137" y="0"/>
            <a:ext cx="45719" cy="6858000"/>
          </a:xfrm>
          <a:prstGeom prst="rect">
            <a:avLst/>
          </a:prstGeom>
          <a:solidFill>
            <a:srgbClr val="CE2137"/>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4897305" y="0"/>
            <a:ext cx="2441448" cy="6858000"/>
          </a:xfrm>
          <a:prstGeom prst="rect">
            <a:avLst/>
          </a:prstGeom>
          <a:solidFill>
            <a:srgbClr val="FFAF39"/>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7338753" y="0"/>
            <a:ext cx="2441448" cy="6858000"/>
          </a:xfrm>
          <a:prstGeom prst="rect">
            <a:avLst/>
          </a:prstGeom>
          <a:solidFill>
            <a:srgbClr val="50AACF"/>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02910" y="0"/>
            <a:ext cx="2441448" cy="6858000"/>
          </a:xfrm>
          <a:prstGeom prst="rect">
            <a:avLst/>
          </a:prstGeom>
          <a:solidFill>
            <a:schemeClr val="accent2">
              <a:lumMod val="60000"/>
              <a:lumOff val="40000"/>
            </a:schemeClr>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103476" y="1344705"/>
            <a:ext cx="1442579" cy="1389530"/>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5404360" y="1344705"/>
            <a:ext cx="1442579" cy="1389530"/>
          </a:xfrm>
          <a:prstGeom prst="ellipse">
            <a:avLst/>
          </a:prstGeom>
          <a:blipFill dpi="0" rotWithShape="1">
            <a:blip r:embed="rId6"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7845808" y="1344705"/>
            <a:ext cx="1442579" cy="1389530"/>
          </a:xfrm>
          <a:prstGeom prst="ellipse">
            <a:avLst/>
          </a:prstGeom>
          <a:blipFill dpi="0" rotWithShape="1">
            <a:blip r:embed="rId7"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2455857" y="0"/>
            <a:ext cx="2441448" cy="6858000"/>
          </a:xfrm>
          <a:prstGeom prst="rect">
            <a:avLst/>
          </a:prstGeom>
          <a:solidFill>
            <a:srgbClr val="777BB3"/>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2947671" y="1344705"/>
            <a:ext cx="1442579" cy="1389530"/>
          </a:xfrm>
          <a:prstGeom prst="ellipse">
            <a:avLst/>
          </a:prstGeom>
          <a:blipFill dpi="0" rotWithShape="1">
            <a:blip r:embed="rId8"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p:cNvCxnSpPr>
            <a:stCxn id="123" idx="3"/>
          </p:cNvCxnSpPr>
          <p:nvPr/>
        </p:nvCxnSpPr>
        <p:spPr>
          <a:xfrm flipV="1">
            <a:off x="5066522" y="753356"/>
            <a:ext cx="6726941" cy="30978"/>
          </a:xfrm>
          <a:prstGeom prst="line">
            <a:avLst/>
          </a:prstGeom>
          <a:ln>
            <a:solidFill>
              <a:srgbClr val="FFAF39"/>
            </a:solidFill>
          </a:ln>
        </p:spPr>
        <p:style>
          <a:lnRef idx="3">
            <a:schemeClr val="accent1"/>
          </a:lnRef>
          <a:fillRef idx="0">
            <a:schemeClr val="accent1"/>
          </a:fillRef>
          <a:effectRef idx="2">
            <a:schemeClr val="accent1"/>
          </a:effectRef>
          <a:fontRef idx="minor">
            <a:schemeClr val="tx1"/>
          </a:fontRef>
        </p:style>
      </p:cxnSp>
      <p:sp>
        <p:nvSpPr>
          <p:cNvPr id="6" name="Text Box 20"/>
          <p:cNvSpPr txBox="1"/>
          <p:nvPr/>
        </p:nvSpPr>
        <p:spPr>
          <a:xfrm>
            <a:off x="202460" y="1499699"/>
            <a:ext cx="7683775" cy="769441"/>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just"/>
            <a:r>
              <a:rPr lang="en-US" sz="2200" dirty="0">
                <a:solidFill>
                  <a:schemeClr val="tx1"/>
                </a:solidFill>
                <a:latin typeface="Arial" panose="020B0604020202020204" pitchFamily="34" charset="0"/>
                <a:cs typeface="Arial" panose="020B0604020202020204" pitchFamily="34" charset="0"/>
              </a:rPr>
              <a:t>- L</a:t>
            </a:r>
            <a:r>
              <a:rPr lang="vi-VN" sz="2200" b="0" i="0" dirty="0">
                <a:solidFill>
                  <a:schemeClr val="tx1"/>
                </a:solidFill>
                <a:effectLst/>
                <a:latin typeface="Arial" panose="020B0604020202020204" pitchFamily="34" charset="0"/>
                <a:cs typeface="Arial" panose="020B0604020202020204" pitchFamily="34" charset="0"/>
              </a:rPr>
              <a:t>à một công cụ nguồn mở</a:t>
            </a:r>
            <a:r>
              <a:rPr lang="en-US" sz="2200" dirty="0">
                <a:solidFill>
                  <a:schemeClr val="tx1"/>
                </a:solidFill>
                <a:latin typeface="Arial" panose="020B0604020202020204" pitchFamily="34" charset="0"/>
                <a:cs typeface="Arial" panose="020B0604020202020204" pitchFamily="34" charset="0"/>
              </a:rPr>
              <a:t>, </a:t>
            </a:r>
            <a:r>
              <a:rPr lang="vi-VN" sz="2200" b="0" i="0" dirty="0">
                <a:solidFill>
                  <a:schemeClr val="tx1"/>
                </a:solidFill>
                <a:effectLst/>
                <a:latin typeface="Arial" panose="020B0604020202020204" pitchFamily="34" charset="0"/>
                <a:cs typeface="Arial" panose="020B0604020202020204" pitchFamily="34" charset="0"/>
              </a:rPr>
              <a:t>để xử lý các tác vụ quản trị của </a:t>
            </a:r>
            <a:r>
              <a:rPr lang="en-US" sz="2200" b="0" i="0" dirty="0">
                <a:solidFill>
                  <a:schemeClr val="tx1"/>
                </a:solidFill>
                <a:effectLst/>
                <a:latin typeface="Arial" panose="020B0604020202020204" pitchFamily="34" charset="0"/>
                <a:cs typeface="Arial" panose="020B0604020202020204" pitchFamily="34" charset="0"/>
              </a:rPr>
              <a:t>database</a:t>
            </a:r>
            <a:r>
              <a:rPr lang="vi-VN" sz="2200" b="0" i="0" dirty="0">
                <a:solidFill>
                  <a:schemeClr val="tx1"/>
                </a:solidFill>
                <a:effectLst/>
                <a:latin typeface="Arial" panose="020B0604020202020204" pitchFamily="34" charset="0"/>
                <a:cs typeface="Arial" panose="020B0604020202020204" pitchFamily="34" charset="0"/>
              </a:rPr>
              <a:t> thông qua một trình duyệt web.</a:t>
            </a:r>
            <a:endParaRPr lang="en-US" sz="2200" dirty="0">
              <a:solidFill>
                <a:schemeClr val="tx1"/>
              </a:solidFill>
              <a:latin typeface="Arial" panose="020B0604020202020204" pitchFamily="34" charset="0"/>
              <a:cs typeface="Arial" panose="020B0604020202020204" pitchFamily="34" charset="0"/>
            </a:endParaRPr>
          </a:p>
        </p:txBody>
      </p:sp>
      <p:pic>
        <p:nvPicPr>
          <p:cNvPr id="4" name="Picture 3" descr="A person and person standing next to a computer screen&#10;&#10;Description automatically generated"/>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901475" y="2042077"/>
            <a:ext cx="4062567" cy="4062567"/>
          </a:xfrm>
          <a:prstGeom prst="rect">
            <a:avLst/>
          </a:prstGeom>
        </p:spPr>
      </p:pic>
      <p:sp>
        <p:nvSpPr>
          <p:cNvPr id="5" name="Text Box 20"/>
          <p:cNvSpPr txBox="1"/>
          <p:nvPr/>
        </p:nvSpPr>
        <p:spPr>
          <a:xfrm>
            <a:off x="127877" y="2334960"/>
            <a:ext cx="7917513" cy="42989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just"/>
            <a:r>
              <a:rPr lang="en-US" sz="2200" dirty="0"/>
              <a:t>- </a:t>
            </a:r>
            <a:r>
              <a:rPr lang="en-US" sz="2200" dirty="0" err="1"/>
              <a:t>Dùng</a:t>
            </a:r>
            <a:r>
              <a:rPr lang="en-US" sz="2200" dirty="0"/>
              <a:t> </a:t>
            </a:r>
            <a:r>
              <a:rPr lang="en-US" sz="2200" dirty="0" err="1"/>
              <a:t>để</a:t>
            </a:r>
            <a:r>
              <a:rPr lang="en-US" sz="2200" dirty="0"/>
              <a:t> </a:t>
            </a:r>
            <a:r>
              <a:rPr lang="en-US" sz="2200" dirty="0" err="1"/>
              <a:t>quản</a:t>
            </a:r>
            <a:r>
              <a:rPr lang="en-US" sz="2200" dirty="0"/>
              <a:t> </a:t>
            </a:r>
            <a:r>
              <a:rPr lang="en-US" sz="2200" dirty="0" err="1"/>
              <a:t>lý</a:t>
            </a:r>
            <a:r>
              <a:rPr lang="en-US" sz="2200" dirty="0"/>
              <a:t> MariaDB qua </a:t>
            </a:r>
            <a:r>
              <a:rPr lang="en-US" sz="2200" dirty="0" err="1"/>
              <a:t>giao</a:t>
            </a:r>
            <a:r>
              <a:rPr lang="en-US" sz="2200" dirty="0"/>
              <a:t> </a:t>
            </a:r>
            <a:r>
              <a:rPr lang="en-US" sz="2200" dirty="0" err="1"/>
              <a:t>diện</a:t>
            </a:r>
            <a:r>
              <a:rPr lang="en-US" sz="2200" dirty="0"/>
              <a:t> web.</a:t>
            </a:r>
          </a:p>
        </p:txBody>
      </p:sp>
      <p:sp>
        <p:nvSpPr>
          <p:cNvPr id="21" name="Text Box 21"/>
          <p:cNvSpPr txBox="1"/>
          <p:nvPr/>
        </p:nvSpPr>
        <p:spPr>
          <a:xfrm>
            <a:off x="127878" y="2890585"/>
            <a:ext cx="7917513" cy="42989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just"/>
            <a:r>
              <a:rPr lang="en-US" sz="2200" dirty="0"/>
              <a:t>- Cung </a:t>
            </a:r>
            <a:r>
              <a:rPr lang="en-US" sz="2200" dirty="0" err="1"/>
              <a:t>cấp</a:t>
            </a:r>
            <a:r>
              <a:rPr lang="en-US" sz="2200" dirty="0"/>
              <a:t> </a:t>
            </a:r>
            <a:r>
              <a:rPr lang="en-US" sz="2200" dirty="0" err="1"/>
              <a:t>bộ</a:t>
            </a:r>
            <a:r>
              <a:rPr lang="en-US" sz="2200" dirty="0"/>
              <a:t> </a:t>
            </a:r>
            <a:r>
              <a:rPr lang="en-US" sz="2200" dirty="0" err="1"/>
              <a:t>quản</a:t>
            </a:r>
            <a:r>
              <a:rPr lang="en-US" sz="2200" dirty="0"/>
              <a:t> </a:t>
            </a:r>
            <a:r>
              <a:rPr lang="en-US" sz="2200" dirty="0" err="1"/>
              <a:t>trị</a:t>
            </a:r>
            <a:r>
              <a:rPr lang="en-US" sz="2200" dirty="0"/>
              <a:t> database qua web interface.</a:t>
            </a:r>
          </a:p>
        </p:txBody>
      </p:sp>
      <p:sp>
        <p:nvSpPr>
          <p:cNvPr id="22" name="Text Box 22"/>
          <p:cNvSpPr txBox="1"/>
          <p:nvPr/>
        </p:nvSpPr>
        <p:spPr>
          <a:xfrm>
            <a:off x="127878" y="3429700"/>
            <a:ext cx="7917671" cy="83502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just">
              <a:lnSpc>
                <a:spcPct val="110000"/>
              </a:lnSpc>
            </a:pPr>
            <a:r>
              <a:rPr lang="en-US" sz="2200" dirty="0"/>
              <a:t>- </a:t>
            </a:r>
            <a:r>
              <a:rPr lang="en-US" sz="2200" dirty="0" err="1"/>
              <a:t>Hoạt</a:t>
            </a:r>
            <a:r>
              <a:rPr lang="en-US" sz="2200" dirty="0"/>
              <a:t> </a:t>
            </a:r>
            <a:r>
              <a:rPr lang="en-US" sz="2200" dirty="0" err="1"/>
              <a:t>động</a:t>
            </a:r>
            <a:r>
              <a:rPr lang="en-US" sz="2200" dirty="0"/>
              <a:t> </a:t>
            </a:r>
            <a:r>
              <a:rPr lang="en-US" sz="2200" dirty="0" err="1"/>
              <a:t>trên</a:t>
            </a:r>
            <a:r>
              <a:rPr lang="en-US" sz="2200" dirty="0"/>
              <a:t> Localhost </a:t>
            </a:r>
            <a:r>
              <a:rPr lang="en-US" sz="2200" dirty="0" err="1"/>
              <a:t>nên</a:t>
            </a:r>
            <a:r>
              <a:rPr lang="en-US" sz="2200" dirty="0"/>
              <a:t> </a:t>
            </a:r>
            <a:r>
              <a:rPr lang="en-US" sz="2200" dirty="0" err="1"/>
              <a:t>cần</a:t>
            </a:r>
            <a:r>
              <a:rPr lang="en-US" sz="2200" dirty="0"/>
              <a:t> </a:t>
            </a:r>
            <a:r>
              <a:rPr lang="en-US" sz="2200" dirty="0" err="1"/>
              <a:t>phải</a:t>
            </a:r>
            <a:r>
              <a:rPr lang="en-US" sz="2200" dirty="0"/>
              <a:t> </a:t>
            </a:r>
            <a:r>
              <a:rPr lang="en-US" sz="2200" dirty="0" err="1"/>
              <a:t>cấu</a:t>
            </a:r>
            <a:r>
              <a:rPr lang="en-US" sz="2200" dirty="0"/>
              <a:t> </a:t>
            </a:r>
            <a:r>
              <a:rPr lang="en-US" sz="2200" dirty="0" err="1"/>
              <a:t>hình</a:t>
            </a:r>
            <a:r>
              <a:rPr lang="en-US" sz="2200" dirty="0"/>
              <a:t> </a:t>
            </a:r>
            <a:r>
              <a:rPr lang="en-US" sz="2200" dirty="0" err="1"/>
              <a:t>cho</a:t>
            </a:r>
            <a:r>
              <a:rPr lang="en-US" sz="2200" dirty="0"/>
              <a:t> </a:t>
            </a:r>
            <a:r>
              <a:rPr lang="en-US" sz="2200" dirty="0" err="1"/>
              <a:t>phép</a:t>
            </a:r>
            <a:r>
              <a:rPr lang="en-US" sz="2200" dirty="0"/>
              <a:t> </a:t>
            </a:r>
            <a:r>
              <a:rPr lang="en-US" sz="2200" dirty="0" err="1"/>
              <a:t>truy</a:t>
            </a:r>
            <a:r>
              <a:rPr lang="en-US" sz="2200" dirty="0"/>
              <a:t> </a:t>
            </a:r>
            <a:r>
              <a:rPr lang="en-US" sz="2200" dirty="0" err="1"/>
              <a:t>cập</a:t>
            </a:r>
            <a:r>
              <a:rPr lang="en-US" sz="2200" dirty="0"/>
              <a:t> </a:t>
            </a:r>
            <a:r>
              <a:rPr lang="en-US" sz="2200" dirty="0" err="1"/>
              <a:t>từ</a:t>
            </a:r>
            <a:r>
              <a:rPr lang="en-US" sz="2200" dirty="0"/>
              <a:t> </a:t>
            </a:r>
            <a:r>
              <a:rPr lang="en-US" sz="2200" dirty="0" err="1"/>
              <a:t>ngoài</a:t>
            </a:r>
            <a:r>
              <a:rPr lang="en-US" sz="2200" dirty="0"/>
              <a:t> internet.</a:t>
            </a:r>
          </a:p>
        </p:txBody>
      </p:sp>
      <p:sp>
        <p:nvSpPr>
          <p:cNvPr id="23" name="Text Box 1"/>
          <p:cNvSpPr txBox="1"/>
          <p:nvPr/>
        </p:nvSpPr>
        <p:spPr>
          <a:xfrm>
            <a:off x="127878" y="4349180"/>
            <a:ext cx="7917513" cy="42989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just"/>
            <a:r>
              <a:rPr lang="en-US" sz="2200" dirty="0"/>
              <a:t>- File config: /</a:t>
            </a:r>
            <a:r>
              <a:rPr lang="en-US" sz="2200" dirty="0" err="1"/>
              <a:t>etc</a:t>
            </a:r>
            <a:r>
              <a:rPr lang="en-US" sz="2200" dirty="0"/>
              <a:t>/httpd/</a:t>
            </a:r>
            <a:r>
              <a:rPr lang="en-US" sz="2200" dirty="0" err="1"/>
              <a:t>conf.d</a:t>
            </a:r>
            <a:r>
              <a:rPr lang="en-US" sz="2200" dirty="0"/>
              <a:t>/</a:t>
            </a:r>
            <a:r>
              <a:rPr lang="en-US" sz="2200" dirty="0" err="1"/>
              <a:t>phpMyAdmin.conf</a:t>
            </a:r>
            <a:endParaRPr lang="en-US" sz="2200" dirty="0"/>
          </a:p>
        </p:txBody>
      </p:sp>
      <p:sp>
        <p:nvSpPr>
          <p:cNvPr id="24" name="Text Box 2"/>
          <p:cNvSpPr txBox="1"/>
          <p:nvPr/>
        </p:nvSpPr>
        <p:spPr>
          <a:xfrm>
            <a:off x="127878" y="4908615"/>
            <a:ext cx="7917671" cy="118064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just">
              <a:lnSpc>
                <a:spcPct val="110000"/>
              </a:lnSpc>
            </a:pPr>
            <a:r>
              <a:rPr lang="en-US" sz="2200" dirty="0"/>
              <a:t>- Link </a:t>
            </a:r>
            <a:r>
              <a:rPr lang="en-US" sz="2200" dirty="0" err="1"/>
              <a:t>truy</a:t>
            </a:r>
            <a:r>
              <a:rPr lang="en-US" sz="2200" dirty="0"/>
              <a:t> </a:t>
            </a:r>
            <a:r>
              <a:rPr lang="en-US" sz="2200" dirty="0" err="1"/>
              <a:t>cập</a:t>
            </a:r>
            <a:r>
              <a:rPr lang="en-US" sz="2200" dirty="0"/>
              <a:t> </a:t>
            </a:r>
            <a:r>
              <a:rPr lang="en-US" sz="2200" dirty="0" err="1"/>
              <a:t>giao</a:t>
            </a:r>
            <a:r>
              <a:rPr lang="en-US" sz="2200" dirty="0"/>
              <a:t> </a:t>
            </a:r>
            <a:r>
              <a:rPr lang="en-US" sz="2200" dirty="0" err="1"/>
              <a:t>diện</a:t>
            </a:r>
            <a:r>
              <a:rPr lang="en-US" sz="2200" dirty="0"/>
              <a:t> web </a:t>
            </a:r>
            <a:r>
              <a:rPr lang="en-US" sz="2200" dirty="0" err="1"/>
              <a:t>sau</a:t>
            </a:r>
            <a:r>
              <a:rPr lang="en-US" sz="2200" dirty="0"/>
              <a:t> </a:t>
            </a:r>
            <a:r>
              <a:rPr lang="en-US" sz="2200" dirty="0" err="1"/>
              <a:t>khi</a:t>
            </a:r>
            <a:r>
              <a:rPr lang="en-US" sz="2200" dirty="0"/>
              <a:t> </a:t>
            </a:r>
            <a:r>
              <a:rPr lang="en-US" sz="2200" dirty="0" err="1"/>
              <a:t>cài</a:t>
            </a:r>
            <a:r>
              <a:rPr lang="en-US" sz="2200" dirty="0"/>
              <a:t> </a:t>
            </a:r>
            <a:r>
              <a:rPr lang="en-US" sz="2200" dirty="0" err="1"/>
              <a:t>và</a:t>
            </a:r>
            <a:r>
              <a:rPr lang="en-US" sz="2200" dirty="0"/>
              <a:t> </a:t>
            </a:r>
            <a:r>
              <a:rPr lang="en-US" sz="2200" dirty="0" err="1"/>
              <a:t>cấu</a:t>
            </a:r>
            <a:r>
              <a:rPr lang="en-US" sz="2200" dirty="0"/>
              <a:t> </a:t>
            </a:r>
            <a:r>
              <a:rPr lang="en-US" sz="2200" dirty="0" err="1"/>
              <a:t>hình</a:t>
            </a:r>
            <a:r>
              <a:rPr lang="en-US" sz="2200" dirty="0"/>
              <a:t> phpMyAdmin:</a:t>
            </a:r>
          </a:p>
          <a:p>
            <a:pPr algn="just">
              <a:lnSpc>
                <a:spcPct val="110000"/>
              </a:lnSpc>
            </a:pPr>
            <a:r>
              <a:rPr lang="en-US" sz="2200" dirty="0"/>
              <a:t>http:// [Your-IP] /</a:t>
            </a:r>
            <a:r>
              <a:rPr lang="en-US" sz="2200" dirty="0" err="1"/>
              <a:t>phpmyadmin</a:t>
            </a:r>
            <a:r>
              <a:rPr lang="en-US" sz="2200"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ppt_x"/>
                                          </p:val>
                                        </p:tav>
                                        <p:tav tm="100000">
                                          <p:val>
                                            <p:strVal val="#ppt_x"/>
                                          </p:val>
                                        </p:tav>
                                      </p:tavLst>
                                    </p:anim>
                                    <p:anim calcmode="lin" valueType="num">
                                      <p:cBhvr additive="base">
                                        <p:cTn id="2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500" fill="hold"/>
                                        <p:tgtEl>
                                          <p:spTgt spid="24"/>
                                        </p:tgtEl>
                                        <p:attrNameLst>
                                          <p:attrName>ppt_x</p:attrName>
                                        </p:attrNameLst>
                                      </p:cBhvr>
                                      <p:tavLst>
                                        <p:tav tm="0">
                                          <p:val>
                                            <p:strVal val="#ppt_x"/>
                                          </p:val>
                                        </p:tav>
                                        <p:tav tm="100000">
                                          <p:val>
                                            <p:strVal val="#ppt_x"/>
                                          </p:val>
                                        </p:tav>
                                      </p:tavLst>
                                    </p:anim>
                                    <p:anim calcmode="lin" valueType="num">
                                      <p:cBhvr additive="base">
                                        <p:cTn id="3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21" grpId="0"/>
      <p:bldP spid="22" grpId="0"/>
      <p:bldP spid="23" grpId="0"/>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Box 112"/>
          <p:cNvSpPr txBox="1"/>
          <p:nvPr/>
        </p:nvSpPr>
        <p:spPr>
          <a:xfrm>
            <a:off x="15240" y="492622"/>
            <a:ext cx="2410968" cy="523220"/>
          </a:xfrm>
          <a:prstGeom prst="rect">
            <a:avLst/>
          </a:prstGeom>
          <a:noFill/>
        </p:spPr>
        <p:txBody>
          <a:bodyPr wrap="square" rtlCol="0">
            <a:spAutoFit/>
          </a:bodyPr>
          <a:lstStyle/>
          <a:p>
            <a:pPr algn="ctr"/>
            <a:r>
              <a:rPr lang="en-US" sz="2800" b="1" dirty="0">
                <a:solidFill>
                  <a:srgbClr val="C49A6C"/>
                </a:solidFill>
                <a:latin typeface="Britannic Bold" panose="020B0903060703020204" pitchFamily="34" charset="0"/>
                <a:cs typeface="Arial" panose="020B0604020202020204" pitchFamily="34" charset="0"/>
              </a:rPr>
              <a:t>MARIADB</a:t>
            </a:r>
          </a:p>
        </p:txBody>
      </p:sp>
      <p:sp>
        <p:nvSpPr>
          <p:cNvPr id="114" name="TextBox 113"/>
          <p:cNvSpPr txBox="1"/>
          <p:nvPr/>
        </p:nvSpPr>
        <p:spPr>
          <a:xfrm>
            <a:off x="1693" y="1534571"/>
            <a:ext cx="2441448" cy="1200329"/>
          </a:xfrm>
          <a:prstGeom prst="rect">
            <a:avLst/>
          </a:prstGeom>
          <a:noFill/>
        </p:spPr>
        <p:txBody>
          <a:bodyPr wrap="square">
            <a:spAutoFit/>
          </a:bodyPr>
          <a:lstStyle/>
          <a:p>
            <a:pPr algn="ctr"/>
            <a:r>
              <a:rPr lang="en-US" i="0" dirty="0" err="1">
                <a:solidFill>
                  <a:srgbClr val="202122"/>
                </a:solidFill>
                <a:effectLst/>
                <a:latin typeface="Arial" panose="020B0604020202020204" pitchFamily="34" charset="0"/>
                <a:cs typeface="Arial" panose="020B0604020202020204" pitchFamily="34" charset="0"/>
              </a:rPr>
              <a:t>Là</a:t>
            </a:r>
            <a:r>
              <a:rPr lang="en-US" i="0" dirty="0">
                <a:solidFill>
                  <a:srgbClr val="202122"/>
                </a:solidFill>
                <a:effectLst/>
                <a:latin typeface="Arial" panose="020B0604020202020204" pitchFamily="34" charset="0"/>
                <a:cs typeface="Arial" panose="020B0604020202020204" pitchFamily="34" charset="0"/>
              </a:rPr>
              <a:t> </a:t>
            </a:r>
            <a:r>
              <a:rPr lang="vi-VN" i="0" dirty="0">
                <a:solidFill>
                  <a:srgbClr val="202122"/>
                </a:solidFill>
                <a:effectLst/>
                <a:latin typeface="Arial" panose="020B0604020202020204" pitchFamily="34" charset="0"/>
                <a:cs typeface="Arial" panose="020B0604020202020204" pitchFamily="34" charset="0"/>
              </a:rPr>
              <a:t>một sản phẩm mã nguồn mở</a:t>
            </a:r>
            <a:r>
              <a:rPr lang="en-US" dirty="0">
                <a:solidFill>
                  <a:srgbClr val="202122"/>
                </a:solidFill>
                <a:latin typeface="Arial" panose="020B0604020202020204" pitchFamily="34" charset="0"/>
                <a:cs typeface="Arial" panose="020B0604020202020204" pitchFamily="34" charset="0"/>
              </a:rPr>
              <a:t> </a:t>
            </a:r>
            <a:r>
              <a:rPr lang="en-US" dirty="0" err="1">
                <a:solidFill>
                  <a:srgbClr val="202122"/>
                </a:solidFill>
                <a:latin typeface="Arial" panose="020B0604020202020204" pitchFamily="34" charset="0"/>
                <a:cs typeface="Arial" panose="020B0604020202020204" pitchFamily="34" charset="0"/>
              </a:rPr>
              <a:t>giúp</a:t>
            </a:r>
            <a:r>
              <a:rPr lang="en-US" dirty="0">
                <a:solidFill>
                  <a:srgbClr val="202122"/>
                </a:solidFill>
                <a:latin typeface="Arial" panose="020B0604020202020204" pitchFamily="34" charset="0"/>
                <a:cs typeface="Arial" panose="020B0604020202020204" pitchFamily="34" charset="0"/>
              </a:rPr>
              <a:t> </a:t>
            </a:r>
            <a:r>
              <a:rPr lang="en-US" dirty="0" err="1">
                <a:solidFill>
                  <a:srgbClr val="202122"/>
                </a:solidFill>
                <a:latin typeface="Arial" panose="020B0604020202020204" pitchFamily="34" charset="0"/>
                <a:cs typeface="Arial" panose="020B0604020202020204" pitchFamily="34" charset="0"/>
              </a:rPr>
              <a:t>quản</a:t>
            </a:r>
            <a:r>
              <a:rPr lang="en-US" dirty="0">
                <a:solidFill>
                  <a:srgbClr val="202122"/>
                </a:solidFill>
                <a:latin typeface="Arial" panose="020B0604020202020204" pitchFamily="34" charset="0"/>
                <a:cs typeface="Arial" panose="020B0604020202020204" pitchFamily="34" charset="0"/>
              </a:rPr>
              <a:t> </a:t>
            </a:r>
            <a:r>
              <a:rPr lang="en-US" dirty="0" err="1">
                <a:solidFill>
                  <a:srgbClr val="202122"/>
                </a:solidFill>
                <a:latin typeface="Arial" panose="020B0604020202020204" pitchFamily="34" charset="0"/>
                <a:cs typeface="Arial" panose="020B0604020202020204" pitchFamily="34" charset="0"/>
              </a:rPr>
              <a:t>trị</a:t>
            </a:r>
            <a:r>
              <a:rPr lang="en-US" dirty="0">
                <a:solidFill>
                  <a:srgbClr val="202122"/>
                </a:solidFill>
                <a:latin typeface="Arial" panose="020B0604020202020204" pitchFamily="34" charset="0"/>
                <a:cs typeface="Arial" panose="020B0604020202020204" pitchFamily="34" charset="0"/>
              </a:rPr>
              <a:t> database </a:t>
            </a:r>
            <a:r>
              <a:rPr lang="en-US" dirty="0" err="1">
                <a:solidFill>
                  <a:srgbClr val="202122"/>
                </a:solidFill>
                <a:latin typeface="Arial" panose="020B0604020202020204" pitchFamily="34" charset="0"/>
                <a:cs typeface="Arial" panose="020B0604020202020204" pitchFamily="34" charset="0"/>
              </a:rPr>
              <a:t>trên</a:t>
            </a:r>
            <a:r>
              <a:rPr lang="en-US" dirty="0">
                <a:solidFill>
                  <a:srgbClr val="202122"/>
                </a:solidFill>
                <a:latin typeface="Arial" panose="020B0604020202020204" pitchFamily="34" charset="0"/>
                <a:cs typeface="Arial" panose="020B0604020202020204" pitchFamily="34" charset="0"/>
              </a:rPr>
              <a:t> Linux.</a:t>
            </a:r>
            <a:endParaRPr lang="en-US" dirty="0">
              <a:latin typeface="Arial" panose="020B0604020202020204" pitchFamily="34" charset="0"/>
              <a:cs typeface="Arial" panose="020B0604020202020204" pitchFamily="34" charset="0"/>
            </a:endParaRPr>
          </a:p>
        </p:txBody>
      </p:sp>
      <p:sp>
        <p:nvSpPr>
          <p:cNvPr id="115" name="TextBox 114"/>
          <p:cNvSpPr txBox="1"/>
          <p:nvPr/>
        </p:nvSpPr>
        <p:spPr>
          <a:xfrm>
            <a:off x="4882896" y="492622"/>
            <a:ext cx="2426208" cy="523220"/>
          </a:xfrm>
          <a:prstGeom prst="rect">
            <a:avLst/>
          </a:prstGeom>
          <a:noFill/>
        </p:spPr>
        <p:txBody>
          <a:bodyPr wrap="square" rtlCol="0">
            <a:spAutoFit/>
          </a:bodyPr>
          <a:lstStyle/>
          <a:p>
            <a:pPr algn="ctr"/>
            <a:r>
              <a:rPr lang="en-US" sz="2800" b="1" dirty="0">
                <a:solidFill>
                  <a:srgbClr val="777BB3"/>
                </a:solidFill>
                <a:latin typeface="Britannic Bold" panose="020B0903060703020204" pitchFamily="34" charset="0"/>
                <a:cs typeface="Arial" panose="020B0604020202020204" pitchFamily="34" charset="0"/>
              </a:rPr>
              <a:t>PHP</a:t>
            </a:r>
          </a:p>
        </p:txBody>
      </p:sp>
      <p:sp>
        <p:nvSpPr>
          <p:cNvPr id="116" name="TextBox 115"/>
          <p:cNvSpPr txBox="1"/>
          <p:nvPr/>
        </p:nvSpPr>
        <p:spPr>
          <a:xfrm>
            <a:off x="7309104" y="491746"/>
            <a:ext cx="2441448" cy="523220"/>
          </a:xfrm>
          <a:prstGeom prst="rect">
            <a:avLst/>
          </a:prstGeom>
          <a:noFill/>
        </p:spPr>
        <p:txBody>
          <a:bodyPr wrap="square" rtlCol="0">
            <a:spAutoFit/>
          </a:bodyPr>
          <a:lstStyle/>
          <a:p>
            <a:pPr algn="ctr"/>
            <a:r>
              <a:rPr lang="en-US" sz="2800" b="1" dirty="0">
                <a:solidFill>
                  <a:srgbClr val="FFAF39"/>
                </a:solidFill>
                <a:latin typeface="Britannic Bold" panose="020B0903060703020204" pitchFamily="34" charset="0"/>
                <a:cs typeface="Arial" panose="020B0604020202020204" pitchFamily="34" charset="0"/>
              </a:rPr>
              <a:t>PHPMYADMIN</a:t>
            </a:r>
          </a:p>
        </p:txBody>
      </p:sp>
      <p:sp>
        <p:nvSpPr>
          <p:cNvPr id="117" name="TextBox 116"/>
          <p:cNvSpPr txBox="1"/>
          <p:nvPr/>
        </p:nvSpPr>
        <p:spPr>
          <a:xfrm>
            <a:off x="9750552" y="494138"/>
            <a:ext cx="2456688" cy="523220"/>
          </a:xfrm>
          <a:prstGeom prst="rect">
            <a:avLst/>
          </a:prstGeom>
          <a:noFill/>
        </p:spPr>
        <p:txBody>
          <a:bodyPr wrap="square" rtlCol="0">
            <a:spAutoFit/>
          </a:bodyPr>
          <a:lstStyle/>
          <a:p>
            <a:pPr algn="ctr"/>
            <a:r>
              <a:rPr lang="en-US" sz="2800" b="1" dirty="0">
                <a:solidFill>
                  <a:srgbClr val="50AACF"/>
                </a:solidFill>
                <a:latin typeface="Britannic Bold" panose="020B0903060703020204" pitchFamily="34" charset="0"/>
                <a:cs typeface="Arial" panose="020B0604020202020204" pitchFamily="34" charset="0"/>
              </a:rPr>
              <a:t>WORDPRESS</a:t>
            </a:r>
          </a:p>
        </p:txBody>
      </p:sp>
      <p:sp>
        <p:nvSpPr>
          <p:cNvPr id="118" name="Rectangle: Rounded Corners 117"/>
          <p:cNvSpPr/>
          <p:nvPr/>
        </p:nvSpPr>
        <p:spPr>
          <a:xfrm>
            <a:off x="616196" y="3210500"/>
            <a:ext cx="1143593" cy="373268"/>
          </a:xfrm>
          <a:prstGeom prst="round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latin typeface="Arial" panose="020B0604020202020204" pitchFamily="34" charset="0"/>
                <a:cs typeface="Arial" panose="020B0604020202020204" pitchFamily="34" charset="0"/>
              </a:rPr>
              <a:t>Đọc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thêm</a:t>
            </a:r>
            <a:endParaRPr lang="en-US" sz="1600" dirty="0">
              <a:latin typeface="Arial" panose="020B0604020202020204" pitchFamily="34" charset="0"/>
              <a:cs typeface="Arial" panose="020B0604020202020204" pitchFamily="34" charset="0"/>
            </a:endParaRPr>
          </a:p>
        </p:txBody>
      </p:sp>
      <p:sp>
        <p:nvSpPr>
          <p:cNvPr id="119" name="Rectangle: Rounded Corners 118"/>
          <p:cNvSpPr/>
          <p:nvPr/>
        </p:nvSpPr>
        <p:spPr>
          <a:xfrm>
            <a:off x="3057644" y="3210500"/>
            <a:ext cx="1143593" cy="373268"/>
          </a:xfrm>
          <a:prstGeom prst="roundRect">
            <a:avLst/>
          </a:prstGeom>
          <a:solidFill>
            <a:srgbClr val="CE213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latin typeface="Arial" panose="020B0604020202020204" pitchFamily="34" charset="0"/>
                <a:cs typeface="Arial" panose="020B0604020202020204" pitchFamily="34" charset="0"/>
              </a:rPr>
              <a:t>Đọc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thêm</a:t>
            </a:r>
            <a:endParaRPr lang="en-US" sz="1600" dirty="0">
              <a:latin typeface="Arial" panose="020B0604020202020204" pitchFamily="34" charset="0"/>
              <a:cs typeface="Arial" panose="020B0604020202020204" pitchFamily="34" charset="0"/>
            </a:endParaRPr>
          </a:p>
        </p:txBody>
      </p:sp>
      <p:sp>
        <p:nvSpPr>
          <p:cNvPr id="120" name="Rectangle: Rounded Corners 119"/>
          <p:cNvSpPr/>
          <p:nvPr/>
        </p:nvSpPr>
        <p:spPr>
          <a:xfrm>
            <a:off x="5558691" y="3210500"/>
            <a:ext cx="1143593" cy="373268"/>
          </a:xfrm>
          <a:prstGeom prst="roundRect">
            <a:avLst/>
          </a:prstGeom>
          <a:solidFill>
            <a:srgbClr val="777BB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latin typeface="Arial" panose="020B0604020202020204" pitchFamily="34" charset="0"/>
                <a:cs typeface="Arial" panose="020B0604020202020204" pitchFamily="34" charset="0"/>
              </a:rPr>
              <a:t>Đọc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thêm</a:t>
            </a:r>
            <a:endParaRPr lang="en-US" sz="1600" dirty="0">
              <a:latin typeface="Arial" panose="020B0604020202020204" pitchFamily="34" charset="0"/>
              <a:cs typeface="Arial" panose="020B0604020202020204" pitchFamily="34" charset="0"/>
            </a:endParaRPr>
          </a:p>
        </p:txBody>
      </p:sp>
      <p:sp>
        <p:nvSpPr>
          <p:cNvPr id="121" name="Rectangle: Rounded Corners 120"/>
          <p:cNvSpPr/>
          <p:nvPr/>
        </p:nvSpPr>
        <p:spPr>
          <a:xfrm>
            <a:off x="7925427" y="3171354"/>
            <a:ext cx="1143593" cy="373268"/>
          </a:xfrm>
          <a:prstGeom prst="roundRect">
            <a:avLst/>
          </a:prstGeom>
          <a:solidFill>
            <a:srgbClr val="FFAF3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latin typeface="Arial" panose="020B0604020202020204" pitchFamily="34" charset="0"/>
                <a:cs typeface="Arial" panose="020B0604020202020204" pitchFamily="34" charset="0"/>
              </a:rPr>
              <a:t>Đọc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thêm</a:t>
            </a:r>
            <a:endParaRPr lang="en-US" sz="1600" dirty="0">
              <a:latin typeface="Arial" panose="020B0604020202020204" pitchFamily="34" charset="0"/>
              <a:cs typeface="Arial" panose="020B0604020202020204" pitchFamily="34" charset="0"/>
            </a:endParaRPr>
          </a:p>
        </p:txBody>
      </p:sp>
      <p:sp>
        <p:nvSpPr>
          <p:cNvPr id="122" name="Rectangle: Rounded Corners 121"/>
          <p:cNvSpPr/>
          <p:nvPr/>
        </p:nvSpPr>
        <p:spPr>
          <a:xfrm>
            <a:off x="10444276" y="3171354"/>
            <a:ext cx="1143593" cy="373268"/>
          </a:xfrm>
          <a:prstGeom prst="roundRect">
            <a:avLst/>
          </a:prstGeom>
          <a:solidFill>
            <a:srgbClr val="50AA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latin typeface="Arial" panose="020B0604020202020204" pitchFamily="34" charset="0"/>
                <a:cs typeface="Arial" panose="020B0604020202020204" pitchFamily="34" charset="0"/>
              </a:rPr>
              <a:t>Đọc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thêm</a:t>
            </a:r>
            <a:endParaRPr lang="en-US" sz="1600" dirty="0">
              <a:latin typeface="Arial" panose="020B0604020202020204" pitchFamily="34" charset="0"/>
              <a:cs typeface="Arial" panose="020B0604020202020204" pitchFamily="34" charset="0"/>
            </a:endParaRPr>
          </a:p>
        </p:txBody>
      </p:sp>
      <p:sp>
        <p:nvSpPr>
          <p:cNvPr id="123" name="TextBox 122"/>
          <p:cNvSpPr txBox="1"/>
          <p:nvPr/>
        </p:nvSpPr>
        <p:spPr>
          <a:xfrm>
            <a:off x="2456688" y="492622"/>
            <a:ext cx="2410968" cy="523220"/>
          </a:xfrm>
          <a:prstGeom prst="rect">
            <a:avLst/>
          </a:prstGeom>
          <a:noFill/>
        </p:spPr>
        <p:txBody>
          <a:bodyPr wrap="square" rtlCol="0">
            <a:spAutoFit/>
          </a:bodyPr>
          <a:lstStyle/>
          <a:p>
            <a:pPr algn="ctr"/>
            <a:r>
              <a:rPr lang="en-US" sz="2800" b="1" dirty="0">
                <a:solidFill>
                  <a:srgbClr val="CE2137"/>
                </a:solidFill>
                <a:latin typeface="Britannic Bold" panose="020B0903060703020204" pitchFamily="34" charset="0"/>
                <a:cs typeface="Arial" panose="020B0604020202020204" pitchFamily="34" charset="0"/>
              </a:rPr>
              <a:t>APACHE</a:t>
            </a:r>
            <a:r>
              <a:rPr lang="en-US" sz="2800" b="1" dirty="0">
                <a:solidFill>
                  <a:srgbClr val="CE2137"/>
                </a:solidFill>
                <a:latin typeface="Arial" panose="020B0604020202020204" pitchFamily="34" charset="0"/>
                <a:cs typeface="Arial" panose="020B0604020202020204" pitchFamily="34" charset="0"/>
              </a:rPr>
              <a:t> 2</a:t>
            </a:r>
          </a:p>
        </p:txBody>
      </p:sp>
      <p:sp>
        <p:nvSpPr>
          <p:cNvPr id="124" name="TextBox 123"/>
          <p:cNvSpPr txBox="1"/>
          <p:nvPr/>
        </p:nvSpPr>
        <p:spPr>
          <a:xfrm>
            <a:off x="2420281" y="1529392"/>
            <a:ext cx="2453302" cy="1200329"/>
          </a:xfrm>
          <a:prstGeom prst="rect">
            <a:avLst/>
          </a:prstGeom>
          <a:noFill/>
        </p:spPr>
        <p:txBody>
          <a:bodyPr wrap="square">
            <a:spAutoFit/>
          </a:bodyPr>
          <a:lstStyle/>
          <a:p>
            <a:pPr algn="ctr"/>
            <a:r>
              <a:rPr lang="en-US" b="0" i="0" dirty="0" err="1">
                <a:solidFill>
                  <a:srgbClr val="4D5156"/>
                </a:solidFill>
                <a:effectLst/>
                <a:latin typeface="Arial" panose="020B0604020202020204" pitchFamily="34" charset="0"/>
                <a:cs typeface="Arial" panose="020B0604020202020204" pitchFamily="34" charset="0"/>
              </a:rPr>
              <a:t>Là</a:t>
            </a:r>
            <a:r>
              <a:rPr lang="en-US" b="0" i="0" dirty="0">
                <a:solidFill>
                  <a:srgbClr val="4D5156"/>
                </a:solidFill>
                <a:effectLst/>
                <a:latin typeface="Arial" panose="020B0604020202020204" pitchFamily="34" charset="0"/>
                <a:cs typeface="Arial" panose="020B0604020202020204" pitchFamily="34" charset="0"/>
              </a:rPr>
              <a:t> </a:t>
            </a:r>
            <a:r>
              <a:rPr lang="vi-VN" b="0" i="0" dirty="0">
                <a:solidFill>
                  <a:srgbClr val="4D5156"/>
                </a:solidFill>
                <a:effectLst/>
                <a:latin typeface="Arial" panose="020B0604020202020204" pitchFamily="34" charset="0"/>
                <a:cs typeface="Arial" panose="020B0604020202020204" pitchFamily="34" charset="0"/>
              </a:rPr>
              <a:t>một chương trình dành cho máy chủ đối thoại qua giao thức HTTP</a:t>
            </a:r>
            <a:r>
              <a:rPr lang="en-US" b="0" i="0" dirty="0">
                <a:solidFill>
                  <a:srgbClr val="4D5156"/>
                </a:solidFill>
                <a:effectLst/>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125" name="TextBox 124"/>
          <p:cNvSpPr txBox="1"/>
          <p:nvPr/>
        </p:nvSpPr>
        <p:spPr>
          <a:xfrm>
            <a:off x="4875276" y="1262910"/>
            <a:ext cx="2441448" cy="1754326"/>
          </a:xfrm>
          <a:prstGeom prst="rect">
            <a:avLst/>
          </a:prstGeom>
          <a:noFill/>
        </p:spPr>
        <p:txBody>
          <a:bodyPr wrap="square">
            <a:spAutoFit/>
          </a:bodyPr>
          <a:lstStyle/>
          <a:p>
            <a:pPr algn="ctr"/>
            <a:r>
              <a:rPr lang="en-US" dirty="0">
                <a:solidFill>
                  <a:srgbClr val="4D5156"/>
                </a:solidFill>
                <a:latin typeface="Arial" panose="020B0604020202020204" pitchFamily="34" charset="0"/>
                <a:cs typeface="Arial" panose="020B0604020202020204" pitchFamily="34" charset="0"/>
              </a:rPr>
              <a:t>L</a:t>
            </a:r>
            <a:r>
              <a:rPr lang="vi-VN" b="0" i="0" dirty="0">
                <a:solidFill>
                  <a:srgbClr val="4D5156"/>
                </a:solidFill>
                <a:effectLst/>
                <a:latin typeface="Arial" panose="020B0604020202020204" pitchFamily="34" charset="0"/>
                <a:cs typeface="Arial" panose="020B0604020202020204" pitchFamily="34" charset="0"/>
              </a:rPr>
              <a:t>à một loại mã lệnh chủ yếu được dùng để phát triển các ứng dụng viết cho máy chủ, </a:t>
            </a:r>
            <a:r>
              <a:rPr lang="en-US" b="0" i="0" dirty="0">
                <a:solidFill>
                  <a:srgbClr val="4D5156"/>
                </a:solidFill>
                <a:effectLst/>
                <a:latin typeface="Arial" panose="020B0604020202020204" pitchFamily="34" charset="0"/>
                <a:cs typeface="Arial" panose="020B0604020202020204" pitchFamily="34" charset="0"/>
              </a:rPr>
              <a:t>r</a:t>
            </a:r>
            <a:r>
              <a:rPr lang="vi-VN" b="0" i="0" dirty="0">
                <a:solidFill>
                  <a:srgbClr val="4D5156"/>
                </a:solidFill>
                <a:effectLst/>
                <a:latin typeface="Arial" panose="020B0604020202020204" pitchFamily="34" charset="0"/>
                <a:cs typeface="Arial" panose="020B0604020202020204" pitchFamily="34" charset="0"/>
              </a:rPr>
              <a:t>ất thích hợp với web</a:t>
            </a:r>
            <a:r>
              <a:rPr lang="en-US" b="0" i="0" dirty="0">
                <a:solidFill>
                  <a:srgbClr val="4D5156"/>
                </a:solidFill>
                <a:effectLst/>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126" name="TextBox 125"/>
          <p:cNvSpPr txBox="1"/>
          <p:nvPr/>
        </p:nvSpPr>
        <p:spPr>
          <a:xfrm>
            <a:off x="7309104" y="1339394"/>
            <a:ext cx="2449068" cy="1477328"/>
          </a:xfrm>
          <a:prstGeom prst="rect">
            <a:avLst/>
          </a:prstGeom>
          <a:noFill/>
        </p:spPr>
        <p:txBody>
          <a:bodyPr wrap="square">
            <a:spAutoFit/>
          </a:bodyPr>
          <a:lstStyle/>
          <a:p>
            <a:pPr algn="ctr"/>
            <a:r>
              <a:rPr lang="en-US" dirty="0">
                <a:solidFill>
                  <a:srgbClr val="4D5156"/>
                </a:solidFill>
                <a:latin typeface="Arial" panose="020B0604020202020204" pitchFamily="34" charset="0"/>
                <a:cs typeface="Arial" panose="020B0604020202020204" pitchFamily="34" charset="0"/>
              </a:rPr>
              <a:t>L</a:t>
            </a:r>
            <a:r>
              <a:rPr lang="vi-VN" b="0" i="0" dirty="0">
                <a:solidFill>
                  <a:srgbClr val="4D5156"/>
                </a:solidFill>
                <a:effectLst/>
                <a:latin typeface="Arial" panose="020B0604020202020204" pitchFamily="34" charset="0"/>
                <a:cs typeface="Arial" panose="020B0604020202020204" pitchFamily="34" charset="0"/>
              </a:rPr>
              <a:t>à một công cụ nguồn mở</a:t>
            </a:r>
            <a:r>
              <a:rPr lang="en-US" dirty="0">
                <a:solidFill>
                  <a:srgbClr val="4D5156"/>
                </a:solidFill>
                <a:latin typeface="Arial" panose="020B0604020202020204" pitchFamily="34" charset="0"/>
                <a:cs typeface="Arial" panose="020B0604020202020204" pitchFamily="34" charset="0"/>
              </a:rPr>
              <a:t>, </a:t>
            </a:r>
            <a:r>
              <a:rPr lang="vi-VN" b="0" i="0" dirty="0">
                <a:solidFill>
                  <a:srgbClr val="4D5156"/>
                </a:solidFill>
                <a:effectLst/>
                <a:latin typeface="Arial" panose="020B0604020202020204" pitchFamily="34" charset="0"/>
                <a:cs typeface="Arial" panose="020B0604020202020204" pitchFamily="34" charset="0"/>
              </a:rPr>
              <a:t>để xử lý các tác vụ quản trị của </a:t>
            </a:r>
            <a:r>
              <a:rPr lang="en-US" b="0" i="0" dirty="0">
                <a:solidFill>
                  <a:srgbClr val="4D5156"/>
                </a:solidFill>
                <a:effectLst/>
                <a:latin typeface="Arial" panose="020B0604020202020204" pitchFamily="34" charset="0"/>
                <a:cs typeface="Arial" panose="020B0604020202020204" pitchFamily="34" charset="0"/>
              </a:rPr>
              <a:t>database</a:t>
            </a:r>
            <a:r>
              <a:rPr lang="vi-VN" b="0" i="0" dirty="0">
                <a:solidFill>
                  <a:srgbClr val="4D5156"/>
                </a:solidFill>
                <a:effectLst/>
                <a:latin typeface="Arial" panose="020B0604020202020204" pitchFamily="34" charset="0"/>
                <a:cs typeface="Arial" panose="020B0604020202020204" pitchFamily="34" charset="0"/>
              </a:rPr>
              <a:t> thông qua một trình duyệt web.</a:t>
            </a:r>
            <a:endParaRPr lang="en-US" dirty="0">
              <a:latin typeface="Arial" panose="020B0604020202020204" pitchFamily="34" charset="0"/>
              <a:cs typeface="Arial" panose="020B0604020202020204" pitchFamily="34" charset="0"/>
            </a:endParaRPr>
          </a:p>
        </p:txBody>
      </p:sp>
      <p:sp>
        <p:nvSpPr>
          <p:cNvPr id="127" name="TextBox 126"/>
          <p:cNvSpPr txBox="1"/>
          <p:nvPr/>
        </p:nvSpPr>
        <p:spPr>
          <a:xfrm>
            <a:off x="9781032" y="1266363"/>
            <a:ext cx="2456688" cy="1477328"/>
          </a:xfrm>
          <a:prstGeom prst="rect">
            <a:avLst/>
          </a:prstGeom>
          <a:noFill/>
        </p:spPr>
        <p:txBody>
          <a:bodyPr wrap="square">
            <a:spAutoFit/>
          </a:bodyPr>
          <a:lstStyle/>
          <a:p>
            <a:pPr algn="ctr"/>
            <a:r>
              <a:rPr lang="en-US" b="0" i="0" dirty="0">
                <a:solidFill>
                  <a:srgbClr val="4D5156"/>
                </a:solidFill>
                <a:effectLst/>
                <a:latin typeface="Arial" panose="020B0604020202020204" pitchFamily="34" charset="0"/>
                <a:cs typeface="Arial" panose="020B0604020202020204" pitchFamily="34" charset="0"/>
              </a:rPr>
              <a:t>L</a:t>
            </a:r>
            <a:r>
              <a:rPr lang="vi-VN" b="0" i="0" dirty="0">
                <a:solidFill>
                  <a:srgbClr val="4D5156"/>
                </a:solidFill>
                <a:effectLst/>
                <a:latin typeface="Arial" panose="020B0604020202020204" pitchFamily="34" charset="0"/>
                <a:cs typeface="Arial" panose="020B0604020202020204" pitchFamily="34" charset="0"/>
              </a:rPr>
              <a:t>à một hệ quản trị nội dung mã nguồn mở</a:t>
            </a:r>
            <a:r>
              <a:rPr lang="en-US" b="0" i="0" dirty="0">
                <a:solidFill>
                  <a:srgbClr val="4D5156"/>
                </a:solidFill>
                <a:effectLst/>
                <a:latin typeface="Arial" panose="020B0604020202020204" pitchFamily="34" charset="0"/>
                <a:cs typeface="Arial" panose="020B0604020202020204" pitchFamily="34" charset="0"/>
              </a:rPr>
              <a:t>, </a:t>
            </a:r>
            <a:r>
              <a:rPr lang="vi-VN" b="0" i="0" dirty="0">
                <a:solidFill>
                  <a:srgbClr val="4D5156"/>
                </a:solidFill>
                <a:effectLst/>
                <a:latin typeface="Arial" panose="020B0604020202020204" pitchFamily="34" charset="0"/>
                <a:cs typeface="Arial" panose="020B0604020202020204" pitchFamily="34" charset="0"/>
              </a:rPr>
              <a:t>viết bằng ngôn ngữ PHP đi cùng với cơ sở dữ liệu</a:t>
            </a:r>
            <a:r>
              <a:rPr lang="en-US" b="0" i="0" dirty="0">
                <a:solidFill>
                  <a:srgbClr val="4D5156"/>
                </a:solidFill>
                <a:effectLst/>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pic>
        <p:nvPicPr>
          <p:cNvPr id="128" name="Picture 127" descr="A computer network with servers and clouds&#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4746" y="3929180"/>
            <a:ext cx="2711120" cy="2711120"/>
          </a:xfrm>
          <a:prstGeom prst="rect">
            <a:avLst/>
          </a:prstGeom>
        </p:spPr>
      </p:pic>
      <p:pic>
        <p:nvPicPr>
          <p:cNvPr id="129" name="Picture 128" descr="A person holding a tablet&#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88" y="3929179"/>
            <a:ext cx="2594527" cy="2594527"/>
          </a:xfrm>
          <a:prstGeom prst="rect">
            <a:avLst/>
          </a:prstGeom>
        </p:spPr>
      </p:pic>
      <p:pic>
        <p:nvPicPr>
          <p:cNvPr id="130" name="Picture 129" descr="A computer screenshot of a computer&#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68722" y="3688117"/>
            <a:ext cx="2835589" cy="2835589"/>
          </a:xfrm>
          <a:prstGeom prst="rect">
            <a:avLst/>
          </a:prstGeom>
        </p:spPr>
      </p:pic>
      <p:pic>
        <p:nvPicPr>
          <p:cNvPr id="131" name="Picture 130" descr="A person and person standing next to a computer screen&#10;&#10;Description automatically generated"/>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49526" y="3887879"/>
            <a:ext cx="2677125" cy="2677125"/>
          </a:xfrm>
          <a:prstGeom prst="rect">
            <a:avLst/>
          </a:prstGeom>
        </p:spPr>
      </p:pic>
      <p:pic>
        <p:nvPicPr>
          <p:cNvPr id="132" name="Picture 131" descr="A person sitting at a desk with a computer&#10;&#10;Description automatically generated"/>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57437" y="3927025"/>
            <a:ext cx="2677125" cy="2677125"/>
          </a:xfrm>
          <a:prstGeom prst="rect">
            <a:avLst/>
          </a:prstGeom>
        </p:spPr>
      </p:pic>
      <p:sp>
        <p:nvSpPr>
          <p:cNvPr id="16" name="Rectangle 15"/>
          <p:cNvSpPr/>
          <p:nvPr/>
        </p:nvSpPr>
        <p:spPr>
          <a:xfrm>
            <a:off x="2441448" y="0"/>
            <a:ext cx="2441448" cy="6858000"/>
          </a:xfrm>
          <a:prstGeom prst="rect">
            <a:avLst/>
          </a:prstGeom>
          <a:solidFill>
            <a:srgbClr val="CE2137"/>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882896" y="0"/>
            <a:ext cx="2441448" cy="6858000"/>
          </a:xfrm>
          <a:prstGeom prst="rect">
            <a:avLst/>
          </a:prstGeom>
          <a:solidFill>
            <a:srgbClr val="777BB3"/>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324344" y="0"/>
            <a:ext cx="2441448" cy="6858000"/>
          </a:xfrm>
          <a:prstGeom prst="rect">
            <a:avLst/>
          </a:prstGeom>
          <a:solidFill>
            <a:srgbClr val="FFAF39"/>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2161520" y="0"/>
            <a:ext cx="45719" cy="6858000"/>
          </a:xfrm>
          <a:prstGeom prst="rect">
            <a:avLst/>
          </a:prstGeom>
          <a:solidFill>
            <a:srgbClr val="50AACF"/>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0"/>
            <a:ext cx="2441448" cy="6858000"/>
          </a:xfrm>
          <a:prstGeom prst="rect">
            <a:avLst/>
          </a:prstGeom>
          <a:solidFill>
            <a:schemeClr val="accent2">
              <a:lumMod val="60000"/>
              <a:lumOff val="40000"/>
            </a:schemeClr>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99434" y="1344705"/>
            <a:ext cx="1442579" cy="1389530"/>
          </a:xfrm>
          <a:prstGeom prst="ellipse">
            <a:avLst/>
          </a:prstGeom>
          <a:blipFill dpi="0" rotWithShape="1">
            <a:blip r:embed="rId7">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940882" y="1344705"/>
            <a:ext cx="1442579" cy="1389530"/>
          </a:xfrm>
          <a:prstGeom prst="ellipse">
            <a:avLst/>
          </a:prstGeom>
          <a:blipFill dpi="0" rotWithShape="1">
            <a:blip r:embed="rId8"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374710" y="1344705"/>
            <a:ext cx="1442579" cy="1389530"/>
          </a:xfrm>
          <a:prstGeom prst="ellipse">
            <a:avLst/>
          </a:prstGeom>
          <a:blipFill dpi="0" rotWithShape="1">
            <a:blip r:embed="rId9"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831399" y="1344705"/>
            <a:ext cx="1442579" cy="1389530"/>
          </a:xfrm>
          <a:prstGeom prst="ellipse">
            <a:avLst/>
          </a:prstGeom>
          <a:blipFill dpi="0" rotWithShape="1">
            <a:blip r:embed="rId10"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p:cNvSpPr/>
          <p:nvPr/>
        </p:nvSpPr>
        <p:spPr>
          <a:xfrm>
            <a:off x="-2228472" y="1339394"/>
            <a:ext cx="1984257" cy="1193175"/>
          </a:xfrm>
          <a:prstGeom prst="ellipse">
            <a:avLst/>
          </a:prstGeom>
          <a:solidFill>
            <a:srgbClr val="50AA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cxnSp>
        <p:nvCxnSpPr>
          <p:cNvPr id="3" name="Straight Connector 2"/>
          <p:cNvCxnSpPr/>
          <p:nvPr/>
        </p:nvCxnSpPr>
        <p:spPr>
          <a:xfrm>
            <a:off x="-2102552" y="596263"/>
            <a:ext cx="1732415" cy="0"/>
          </a:xfrm>
          <a:prstGeom prst="line">
            <a:avLst/>
          </a:prstGeom>
          <a:ln>
            <a:solidFill>
              <a:srgbClr val="50AACF"/>
            </a:solidFill>
          </a:ln>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a:xfrm>
            <a:off x="8045549" y="1290706"/>
            <a:ext cx="3747914" cy="3174024"/>
          </a:xfrm>
          <a:prstGeom prst="ellipse">
            <a:avLst/>
          </a:prstGeom>
          <a:solidFill>
            <a:srgbClr val="50AA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23" name="TextBox 122"/>
          <p:cNvSpPr txBox="1"/>
          <p:nvPr/>
        </p:nvSpPr>
        <p:spPr>
          <a:xfrm>
            <a:off x="167462" y="276502"/>
            <a:ext cx="4570496" cy="1015663"/>
          </a:xfrm>
          <a:prstGeom prst="rect">
            <a:avLst/>
          </a:prstGeom>
          <a:noFill/>
        </p:spPr>
        <p:txBody>
          <a:bodyPr wrap="square" rtlCol="0">
            <a:spAutoFit/>
          </a:bodyPr>
          <a:lstStyle/>
          <a:p>
            <a:pPr algn="ctr"/>
            <a:r>
              <a:rPr lang="en-US" sz="6000" b="1" dirty="0">
                <a:solidFill>
                  <a:srgbClr val="50AACF"/>
                </a:solidFill>
                <a:latin typeface="Britannic Bold" panose="020B0903060703020204" pitchFamily="34" charset="0"/>
                <a:cs typeface="Arial" panose="020B0604020202020204" pitchFamily="34" charset="0"/>
              </a:rPr>
              <a:t>WORDPRESS</a:t>
            </a:r>
            <a:endParaRPr lang="en-US" sz="6000" b="1" dirty="0">
              <a:solidFill>
                <a:srgbClr val="50AACF"/>
              </a:solidFill>
              <a:latin typeface="Arial" panose="020B0604020202020204" pitchFamily="34" charset="0"/>
              <a:cs typeface="Arial" panose="020B0604020202020204" pitchFamily="34" charset="0"/>
            </a:endParaRPr>
          </a:p>
        </p:txBody>
      </p:sp>
      <p:sp>
        <p:nvSpPr>
          <p:cNvPr id="115" name="TextBox 114"/>
          <p:cNvSpPr txBox="1"/>
          <p:nvPr/>
        </p:nvSpPr>
        <p:spPr>
          <a:xfrm>
            <a:off x="12455857" y="492622"/>
            <a:ext cx="2426208" cy="523220"/>
          </a:xfrm>
          <a:prstGeom prst="rect">
            <a:avLst/>
          </a:prstGeom>
          <a:noFill/>
        </p:spPr>
        <p:txBody>
          <a:bodyPr wrap="square" rtlCol="0">
            <a:spAutoFit/>
          </a:bodyPr>
          <a:lstStyle/>
          <a:p>
            <a:pPr algn="ctr"/>
            <a:r>
              <a:rPr lang="en-US" sz="2800" b="1" dirty="0">
                <a:solidFill>
                  <a:srgbClr val="777BB3"/>
                </a:solidFill>
                <a:latin typeface="Britannic Bold" panose="020B0903060703020204" pitchFamily="34" charset="0"/>
                <a:cs typeface="Arial" panose="020B0604020202020204" pitchFamily="34" charset="0"/>
              </a:rPr>
              <a:t>PHP</a:t>
            </a:r>
          </a:p>
        </p:txBody>
      </p:sp>
      <p:sp>
        <p:nvSpPr>
          <p:cNvPr id="116" name="TextBox 115"/>
          <p:cNvSpPr txBox="1"/>
          <p:nvPr/>
        </p:nvSpPr>
        <p:spPr>
          <a:xfrm>
            <a:off x="14882065" y="491746"/>
            <a:ext cx="2441448" cy="523220"/>
          </a:xfrm>
          <a:prstGeom prst="rect">
            <a:avLst/>
          </a:prstGeom>
          <a:noFill/>
        </p:spPr>
        <p:txBody>
          <a:bodyPr wrap="square" rtlCol="0">
            <a:spAutoFit/>
          </a:bodyPr>
          <a:lstStyle/>
          <a:p>
            <a:pPr algn="ctr"/>
            <a:r>
              <a:rPr lang="en-US" sz="2800" b="1" dirty="0">
                <a:solidFill>
                  <a:srgbClr val="FFAF39"/>
                </a:solidFill>
                <a:latin typeface="Britannic Bold" panose="020B0903060703020204" pitchFamily="34" charset="0"/>
                <a:cs typeface="Arial" panose="020B0604020202020204" pitchFamily="34" charset="0"/>
              </a:rPr>
              <a:t>PHPMYADMIN</a:t>
            </a:r>
          </a:p>
        </p:txBody>
      </p:sp>
      <p:sp>
        <p:nvSpPr>
          <p:cNvPr id="117" name="TextBox 116"/>
          <p:cNvSpPr txBox="1"/>
          <p:nvPr/>
        </p:nvSpPr>
        <p:spPr>
          <a:xfrm>
            <a:off x="17323513" y="494138"/>
            <a:ext cx="2456688" cy="523220"/>
          </a:xfrm>
          <a:prstGeom prst="rect">
            <a:avLst/>
          </a:prstGeom>
          <a:noFill/>
        </p:spPr>
        <p:txBody>
          <a:bodyPr wrap="square" rtlCol="0">
            <a:spAutoFit/>
          </a:bodyPr>
          <a:lstStyle/>
          <a:p>
            <a:pPr algn="ctr"/>
            <a:r>
              <a:rPr lang="en-US" sz="2800" b="1" dirty="0">
                <a:solidFill>
                  <a:srgbClr val="50AACF"/>
                </a:solidFill>
                <a:latin typeface="Britannic Bold" panose="020B0903060703020204" pitchFamily="34" charset="0"/>
                <a:cs typeface="Arial" panose="020B0604020202020204" pitchFamily="34" charset="0"/>
              </a:rPr>
              <a:t>WORDPRESS</a:t>
            </a:r>
          </a:p>
        </p:txBody>
      </p:sp>
      <p:sp>
        <p:nvSpPr>
          <p:cNvPr id="120" name="Rectangle: Rounded Corners 119"/>
          <p:cNvSpPr/>
          <p:nvPr/>
        </p:nvSpPr>
        <p:spPr>
          <a:xfrm>
            <a:off x="13131652" y="3210500"/>
            <a:ext cx="1143593" cy="373268"/>
          </a:xfrm>
          <a:prstGeom prst="roundRect">
            <a:avLst/>
          </a:prstGeom>
          <a:solidFill>
            <a:srgbClr val="777BB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latin typeface="Arial" panose="020B0604020202020204" pitchFamily="34" charset="0"/>
                <a:cs typeface="Arial" panose="020B0604020202020204" pitchFamily="34" charset="0"/>
              </a:rPr>
              <a:t>Đọc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thêm</a:t>
            </a:r>
            <a:endParaRPr lang="en-US" sz="1600" dirty="0">
              <a:latin typeface="Arial" panose="020B0604020202020204" pitchFamily="34" charset="0"/>
              <a:cs typeface="Arial" panose="020B0604020202020204" pitchFamily="34" charset="0"/>
            </a:endParaRPr>
          </a:p>
        </p:txBody>
      </p:sp>
      <p:sp>
        <p:nvSpPr>
          <p:cNvPr id="121" name="Rectangle: Rounded Corners 120"/>
          <p:cNvSpPr/>
          <p:nvPr/>
        </p:nvSpPr>
        <p:spPr>
          <a:xfrm>
            <a:off x="15498388" y="3171354"/>
            <a:ext cx="1143593" cy="373268"/>
          </a:xfrm>
          <a:prstGeom prst="roundRect">
            <a:avLst/>
          </a:prstGeom>
          <a:solidFill>
            <a:srgbClr val="FFAF3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latin typeface="Arial" panose="020B0604020202020204" pitchFamily="34" charset="0"/>
                <a:cs typeface="Arial" panose="020B0604020202020204" pitchFamily="34" charset="0"/>
              </a:rPr>
              <a:t>Đọc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thêm</a:t>
            </a:r>
            <a:endParaRPr lang="en-US" sz="1600" dirty="0">
              <a:latin typeface="Arial" panose="020B0604020202020204" pitchFamily="34" charset="0"/>
              <a:cs typeface="Arial" panose="020B0604020202020204" pitchFamily="34" charset="0"/>
            </a:endParaRPr>
          </a:p>
        </p:txBody>
      </p:sp>
      <p:sp>
        <p:nvSpPr>
          <p:cNvPr id="122" name="Rectangle: Rounded Corners 121"/>
          <p:cNvSpPr/>
          <p:nvPr/>
        </p:nvSpPr>
        <p:spPr>
          <a:xfrm>
            <a:off x="18017237" y="3171354"/>
            <a:ext cx="1143593" cy="373268"/>
          </a:xfrm>
          <a:prstGeom prst="roundRect">
            <a:avLst/>
          </a:prstGeom>
          <a:solidFill>
            <a:srgbClr val="50AA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latin typeface="Arial" panose="020B0604020202020204" pitchFamily="34" charset="0"/>
                <a:cs typeface="Arial" panose="020B0604020202020204" pitchFamily="34" charset="0"/>
              </a:rPr>
              <a:t>Đọc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thêm</a:t>
            </a:r>
            <a:endParaRPr lang="en-US" sz="1600" dirty="0">
              <a:latin typeface="Arial" panose="020B0604020202020204" pitchFamily="34" charset="0"/>
              <a:cs typeface="Arial" panose="020B0604020202020204" pitchFamily="34" charset="0"/>
            </a:endParaRPr>
          </a:p>
        </p:txBody>
      </p:sp>
      <p:sp>
        <p:nvSpPr>
          <p:cNvPr id="125" name="TextBox 124"/>
          <p:cNvSpPr txBox="1"/>
          <p:nvPr/>
        </p:nvSpPr>
        <p:spPr>
          <a:xfrm>
            <a:off x="12448236" y="1238796"/>
            <a:ext cx="2441448" cy="1754326"/>
          </a:xfrm>
          <a:prstGeom prst="rect">
            <a:avLst/>
          </a:prstGeom>
          <a:noFill/>
        </p:spPr>
        <p:txBody>
          <a:bodyPr wrap="square">
            <a:spAutoFit/>
          </a:bodyPr>
          <a:lstStyle/>
          <a:p>
            <a:pPr algn="ctr"/>
            <a:r>
              <a:rPr lang="en-US" dirty="0">
                <a:solidFill>
                  <a:srgbClr val="4D5156"/>
                </a:solidFill>
                <a:latin typeface="Arial" panose="020B0604020202020204" pitchFamily="34" charset="0"/>
                <a:cs typeface="Arial" panose="020B0604020202020204" pitchFamily="34" charset="0"/>
              </a:rPr>
              <a:t>L</a:t>
            </a:r>
            <a:r>
              <a:rPr lang="vi-VN" b="0" i="0" dirty="0">
                <a:solidFill>
                  <a:srgbClr val="4D5156"/>
                </a:solidFill>
                <a:effectLst/>
                <a:latin typeface="Arial" panose="020B0604020202020204" pitchFamily="34" charset="0"/>
                <a:cs typeface="Arial" panose="020B0604020202020204" pitchFamily="34" charset="0"/>
              </a:rPr>
              <a:t>à một loại mã lệnh chủ yếu được dùng để phát triển các ứng dụng viết cho máy chủ, </a:t>
            </a:r>
            <a:r>
              <a:rPr lang="en-US" b="0" i="0" dirty="0">
                <a:solidFill>
                  <a:srgbClr val="4D5156"/>
                </a:solidFill>
                <a:effectLst/>
                <a:latin typeface="Arial" panose="020B0604020202020204" pitchFamily="34" charset="0"/>
                <a:cs typeface="Arial" panose="020B0604020202020204" pitchFamily="34" charset="0"/>
              </a:rPr>
              <a:t>r</a:t>
            </a:r>
            <a:r>
              <a:rPr lang="vi-VN" b="0" i="0" dirty="0">
                <a:solidFill>
                  <a:srgbClr val="4D5156"/>
                </a:solidFill>
                <a:effectLst/>
                <a:latin typeface="Arial" panose="020B0604020202020204" pitchFamily="34" charset="0"/>
                <a:cs typeface="Arial" panose="020B0604020202020204" pitchFamily="34" charset="0"/>
              </a:rPr>
              <a:t>ất thích hợp với web</a:t>
            </a:r>
            <a:r>
              <a:rPr lang="en-US" b="0" i="0" dirty="0">
                <a:solidFill>
                  <a:srgbClr val="4D5156"/>
                </a:solidFill>
                <a:effectLst/>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126" name="TextBox 125"/>
          <p:cNvSpPr txBox="1"/>
          <p:nvPr/>
        </p:nvSpPr>
        <p:spPr>
          <a:xfrm>
            <a:off x="14882065" y="1339394"/>
            <a:ext cx="2449068" cy="1477328"/>
          </a:xfrm>
          <a:prstGeom prst="rect">
            <a:avLst/>
          </a:prstGeom>
          <a:noFill/>
        </p:spPr>
        <p:txBody>
          <a:bodyPr wrap="square">
            <a:spAutoFit/>
          </a:bodyPr>
          <a:lstStyle/>
          <a:p>
            <a:pPr algn="ctr"/>
            <a:r>
              <a:rPr lang="en-US" dirty="0">
                <a:solidFill>
                  <a:srgbClr val="4D5156"/>
                </a:solidFill>
                <a:latin typeface="Arial" panose="020B0604020202020204" pitchFamily="34" charset="0"/>
                <a:cs typeface="Arial" panose="020B0604020202020204" pitchFamily="34" charset="0"/>
              </a:rPr>
              <a:t>L</a:t>
            </a:r>
            <a:r>
              <a:rPr lang="vi-VN" b="0" i="0" dirty="0">
                <a:solidFill>
                  <a:srgbClr val="4D5156"/>
                </a:solidFill>
                <a:effectLst/>
                <a:latin typeface="Arial" panose="020B0604020202020204" pitchFamily="34" charset="0"/>
                <a:cs typeface="Arial" panose="020B0604020202020204" pitchFamily="34" charset="0"/>
              </a:rPr>
              <a:t>à một công cụ nguồn mở</a:t>
            </a:r>
            <a:r>
              <a:rPr lang="en-US" dirty="0">
                <a:solidFill>
                  <a:srgbClr val="4D5156"/>
                </a:solidFill>
                <a:latin typeface="Arial" panose="020B0604020202020204" pitchFamily="34" charset="0"/>
                <a:cs typeface="Arial" panose="020B0604020202020204" pitchFamily="34" charset="0"/>
              </a:rPr>
              <a:t>, </a:t>
            </a:r>
            <a:r>
              <a:rPr lang="vi-VN" b="0" i="0" dirty="0">
                <a:solidFill>
                  <a:srgbClr val="4D5156"/>
                </a:solidFill>
                <a:effectLst/>
                <a:latin typeface="Arial" panose="020B0604020202020204" pitchFamily="34" charset="0"/>
                <a:cs typeface="Arial" panose="020B0604020202020204" pitchFamily="34" charset="0"/>
              </a:rPr>
              <a:t>để xử lý các tác vụ quản trị của </a:t>
            </a:r>
            <a:r>
              <a:rPr lang="en-US" b="0" i="0" dirty="0">
                <a:solidFill>
                  <a:srgbClr val="4D5156"/>
                </a:solidFill>
                <a:effectLst/>
                <a:latin typeface="Arial" panose="020B0604020202020204" pitchFamily="34" charset="0"/>
                <a:cs typeface="Arial" panose="020B0604020202020204" pitchFamily="34" charset="0"/>
              </a:rPr>
              <a:t>database</a:t>
            </a:r>
            <a:r>
              <a:rPr lang="vi-VN" b="0" i="0" dirty="0">
                <a:solidFill>
                  <a:srgbClr val="4D5156"/>
                </a:solidFill>
                <a:effectLst/>
                <a:latin typeface="Arial" panose="020B0604020202020204" pitchFamily="34" charset="0"/>
                <a:cs typeface="Arial" panose="020B0604020202020204" pitchFamily="34" charset="0"/>
              </a:rPr>
              <a:t> thông qua một trình duyệt web.</a:t>
            </a:r>
            <a:endParaRPr lang="en-US" dirty="0">
              <a:latin typeface="Arial" panose="020B0604020202020204" pitchFamily="34" charset="0"/>
              <a:cs typeface="Arial" panose="020B0604020202020204" pitchFamily="34" charset="0"/>
            </a:endParaRPr>
          </a:p>
        </p:txBody>
      </p:sp>
      <p:sp>
        <p:nvSpPr>
          <p:cNvPr id="127" name="TextBox 126"/>
          <p:cNvSpPr txBox="1"/>
          <p:nvPr/>
        </p:nvSpPr>
        <p:spPr>
          <a:xfrm>
            <a:off x="17353993" y="1266363"/>
            <a:ext cx="2456688" cy="1477328"/>
          </a:xfrm>
          <a:prstGeom prst="rect">
            <a:avLst/>
          </a:prstGeom>
          <a:noFill/>
        </p:spPr>
        <p:txBody>
          <a:bodyPr wrap="square">
            <a:spAutoFit/>
          </a:bodyPr>
          <a:lstStyle/>
          <a:p>
            <a:pPr algn="ctr"/>
            <a:r>
              <a:rPr lang="en-US" b="0" i="0" dirty="0">
                <a:solidFill>
                  <a:srgbClr val="4D5156"/>
                </a:solidFill>
                <a:effectLst/>
                <a:latin typeface="Arial" panose="020B0604020202020204" pitchFamily="34" charset="0"/>
                <a:cs typeface="Arial" panose="020B0604020202020204" pitchFamily="34" charset="0"/>
              </a:rPr>
              <a:t>L</a:t>
            </a:r>
            <a:r>
              <a:rPr lang="vi-VN" b="0" i="0" dirty="0">
                <a:solidFill>
                  <a:srgbClr val="4D5156"/>
                </a:solidFill>
                <a:effectLst/>
                <a:latin typeface="Arial" panose="020B0604020202020204" pitchFamily="34" charset="0"/>
                <a:cs typeface="Arial" panose="020B0604020202020204" pitchFamily="34" charset="0"/>
              </a:rPr>
              <a:t>à một hệ quản trị nội dung mã nguồn mở</a:t>
            </a:r>
            <a:r>
              <a:rPr lang="en-US" b="0" i="0" dirty="0">
                <a:solidFill>
                  <a:srgbClr val="4D5156"/>
                </a:solidFill>
                <a:effectLst/>
                <a:latin typeface="Arial" panose="020B0604020202020204" pitchFamily="34" charset="0"/>
                <a:cs typeface="Arial" panose="020B0604020202020204" pitchFamily="34" charset="0"/>
              </a:rPr>
              <a:t>, </a:t>
            </a:r>
            <a:r>
              <a:rPr lang="vi-VN" b="0" i="0" dirty="0">
                <a:solidFill>
                  <a:srgbClr val="4D5156"/>
                </a:solidFill>
                <a:effectLst/>
                <a:latin typeface="Arial" panose="020B0604020202020204" pitchFamily="34" charset="0"/>
                <a:cs typeface="Arial" panose="020B0604020202020204" pitchFamily="34" charset="0"/>
              </a:rPr>
              <a:t>viết bằng ngôn ngữ PHP đi cùng với cơ sở dữ liệu</a:t>
            </a:r>
            <a:r>
              <a:rPr lang="en-US" b="0" i="0" dirty="0">
                <a:solidFill>
                  <a:srgbClr val="4D5156"/>
                </a:solidFill>
                <a:effectLst/>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pic>
        <p:nvPicPr>
          <p:cNvPr id="130" name="Picture 129" descr="A computer screenshot of a computer&#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1683" y="3688117"/>
            <a:ext cx="2835589" cy="2835589"/>
          </a:xfrm>
          <a:prstGeom prst="rect">
            <a:avLst/>
          </a:prstGeom>
        </p:spPr>
      </p:pic>
      <p:pic>
        <p:nvPicPr>
          <p:cNvPr id="131" name="Picture 130" descr="A person and person standing next to a computer screen&#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22487" y="3887879"/>
            <a:ext cx="2677125" cy="2677125"/>
          </a:xfrm>
          <a:prstGeom prst="rect">
            <a:avLst/>
          </a:prstGeom>
        </p:spPr>
      </p:pic>
      <p:pic>
        <p:nvPicPr>
          <p:cNvPr id="132" name="Picture 131" descr="A person sitting at a desk with a computer&#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30398" y="3927025"/>
            <a:ext cx="2677125" cy="2677125"/>
          </a:xfrm>
          <a:prstGeom prst="rect">
            <a:avLst/>
          </a:prstGeom>
        </p:spPr>
      </p:pic>
      <p:sp>
        <p:nvSpPr>
          <p:cNvPr id="16" name="Rectangle 15"/>
          <p:cNvSpPr/>
          <p:nvPr/>
        </p:nvSpPr>
        <p:spPr>
          <a:xfrm>
            <a:off x="12410137" y="0"/>
            <a:ext cx="45719" cy="6858000"/>
          </a:xfrm>
          <a:prstGeom prst="rect">
            <a:avLst/>
          </a:prstGeom>
          <a:solidFill>
            <a:srgbClr val="CE2137"/>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4897305" y="0"/>
            <a:ext cx="2441448" cy="6858000"/>
          </a:xfrm>
          <a:prstGeom prst="rect">
            <a:avLst/>
          </a:prstGeom>
          <a:solidFill>
            <a:srgbClr val="FFAF39"/>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7338753" y="0"/>
            <a:ext cx="2441448" cy="6858000"/>
          </a:xfrm>
          <a:prstGeom prst="rect">
            <a:avLst/>
          </a:prstGeom>
          <a:solidFill>
            <a:srgbClr val="50AACF"/>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02910" y="0"/>
            <a:ext cx="2441448" cy="6858000"/>
          </a:xfrm>
          <a:prstGeom prst="rect">
            <a:avLst/>
          </a:prstGeom>
          <a:solidFill>
            <a:schemeClr val="accent2">
              <a:lumMod val="60000"/>
              <a:lumOff val="40000"/>
            </a:schemeClr>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103476" y="1344705"/>
            <a:ext cx="1442579" cy="1389530"/>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5404360" y="1344705"/>
            <a:ext cx="1442579" cy="1389530"/>
          </a:xfrm>
          <a:prstGeom prst="ellipse">
            <a:avLst/>
          </a:prstGeom>
          <a:blipFill dpi="0" rotWithShape="1">
            <a:blip r:embed="rId6"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7845808" y="1344705"/>
            <a:ext cx="1442579" cy="1389530"/>
          </a:xfrm>
          <a:prstGeom prst="ellipse">
            <a:avLst/>
          </a:prstGeom>
          <a:blipFill dpi="0" rotWithShape="1">
            <a:blip r:embed="rId7"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2455857" y="0"/>
            <a:ext cx="2441448" cy="6858000"/>
          </a:xfrm>
          <a:prstGeom prst="rect">
            <a:avLst/>
          </a:prstGeom>
          <a:solidFill>
            <a:srgbClr val="777BB3"/>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2947671" y="1344705"/>
            <a:ext cx="1442579" cy="1389530"/>
          </a:xfrm>
          <a:prstGeom prst="ellipse">
            <a:avLst/>
          </a:prstGeom>
          <a:blipFill dpi="0" rotWithShape="1">
            <a:blip r:embed="rId8"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p:cNvCxnSpPr>
            <a:stCxn id="123" idx="3"/>
          </p:cNvCxnSpPr>
          <p:nvPr/>
        </p:nvCxnSpPr>
        <p:spPr>
          <a:xfrm flipV="1">
            <a:off x="4737958" y="753356"/>
            <a:ext cx="7055505" cy="30978"/>
          </a:xfrm>
          <a:prstGeom prst="line">
            <a:avLst/>
          </a:prstGeom>
          <a:ln>
            <a:solidFill>
              <a:srgbClr val="50AACF"/>
            </a:solidFill>
          </a:ln>
        </p:spPr>
        <p:style>
          <a:lnRef idx="3">
            <a:schemeClr val="accent1"/>
          </a:lnRef>
          <a:fillRef idx="0">
            <a:schemeClr val="accent1"/>
          </a:fillRef>
          <a:effectRef idx="2">
            <a:schemeClr val="accent1"/>
          </a:effectRef>
          <a:fontRef idx="minor">
            <a:schemeClr val="tx1"/>
          </a:fontRef>
        </p:style>
      </p:cxnSp>
      <p:pic>
        <p:nvPicPr>
          <p:cNvPr id="4" name="Picture 3" descr="A computer screenshot of a computer&#10;&#10;Description automatically generated"/>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516371" y="1957356"/>
            <a:ext cx="4493092" cy="4493092"/>
          </a:xfrm>
          <a:prstGeom prst="rect">
            <a:avLst/>
          </a:prstGeom>
        </p:spPr>
      </p:pic>
      <p:sp>
        <p:nvSpPr>
          <p:cNvPr id="5" name="Text Box 20"/>
          <p:cNvSpPr txBox="1"/>
          <p:nvPr/>
        </p:nvSpPr>
        <p:spPr>
          <a:xfrm>
            <a:off x="205723" y="1499699"/>
            <a:ext cx="9098100" cy="43088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just"/>
            <a:r>
              <a:rPr lang="en-US" sz="2200" dirty="0"/>
              <a:t>- </a:t>
            </a:r>
            <a:r>
              <a:rPr lang="en-US" sz="2200" dirty="0" err="1"/>
              <a:t>Là</a:t>
            </a:r>
            <a:r>
              <a:rPr lang="en-US" sz="2200" dirty="0"/>
              <a:t> </a:t>
            </a:r>
            <a:r>
              <a:rPr lang="en-US" sz="2200" dirty="0" err="1"/>
              <a:t>phần</a:t>
            </a:r>
            <a:r>
              <a:rPr lang="en-US" sz="2200" dirty="0"/>
              <a:t> </a:t>
            </a:r>
            <a:r>
              <a:rPr lang="en-US" sz="2200" dirty="0" err="1"/>
              <a:t>mềm</a:t>
            </a:r>
            <a:r>
              <a:rPr lang="en-US" sz="2200" dirty="0"/>
              <a:t> </a:t>
            </a:r>
            <a:r>
              <a:rPr lang="en-US" sz="2200" dirty="0" err="1"/>
              <a:t>mở</a:t>
            </a:r>
            <a:r>
              <a:rPr lang="en-US" sz="2200" dirty="0"/>
              <a:t> </a:t>
            </a:r>
            <a:r>
              <a:rPr lang="en-US" sz="2200" dirty="0" err="1"/>
              <a:t>nguồn</a:t>
            </a:r>
            <a:r>
              <a:rPr lang="en-US" sz="2200" dirty="0"/>
              <a:t> </a:t>
            </a:r>
            <a:r>
              <a:rPr lang="en-US" sz="2200" dirty="0" err="1"/>
              <a:t>mở</a:t>
            </a:r>
            <a:r>
              <a:rPr lang="en-US" sz="2200" dirty="0"/>
              <a:t>.</a:t>
            </a:r>
          </a:p>
        </p:txBody>
      </p:sp>
      <p:sp>
        <p:nvSpPr>
          <p:cNvPr id="21" name="Text Box 21"/>
          <p:cNvSpPr txBox="1"/>
          <p:nvPr/>
        </p:nvSpPr>
        <p:spPr>
          <a:xfrm>
            <a:off x="194128" y="2138120"/>
            <a:ext cx="7802153" cy="769441"/>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just"/>
            <a:r>
              <a:rPr lang="en-US" sz="2200" dirty="0"/>
              <a:t>- </a:t>
            </a:r>
            <a:r>
              <a:rPr lang="en-US" sz="2200" dirty="0" err="1"/>
              <a:t>Được</a:t>
            </a:r>
            <a:r>
              <a:rPr lang="en-US" sz="2200" dirty="0"/>
              <a:t> </a:t>
            </a:r>
            <a:r>
              <a:rPr lang="en-US" sz="2200" dirty="0" err="1"/>
              <a:t>viết</a:t>
            </a:r>
            <a:r>
              <a:rPr lang="en-US" sz="2200" dirty="0"/>
              <a:t> </a:t>
            </a:r>
            <a:r>
              <a:rPr lang="en-US" sz="2200" dirty="0" err="1"/>
              <a:t>bằng</a:t>
            </a:r>
            <a:r>
              <a:rPr lang="en-US" sz="2200" dirty="0"/>
              <a:t> </a:t>
            </a:r>
            <a:r>
              <a:rPr lang="en-US" sz="2200" dirty="0" err="1"/>
              <a:t>ngôn</a:t>
            </a:r>
            <a:r>
              <a:rPr lang="en-US" sz="2200" dirty="0"/>
              <a:t> </a:t>
            </a:r>
            <a:r>
              <a:rPr lang="en-US" sz="2200" dirty="0" err="1"/>
              <a:t>ngữ</a:t>
            </a:r>
            <a:r>
              <a:rPr lang="en-US" sz="2200" dirty="0"/>
              <a:t> PHP </a:t>
            </a:r>
            <a:r>
              <a:rPr lang="en-US" sz="2200" dirty="0" err="1"/>
              <a:t>và</a:t>
            </a:r>
            <a:r>
              <a:rPr lang="en-US" sz="2200" dirty="0"/>
              <a:t> </a:t>
            </a:r>
            <a:r>
              <a:rPr lang="en-US" sz="2200" dirty="0" err="1"/>
              <a:t>hệ</a:t>
            </a:r>
            <a:r>
              <a:rPr lang="en-US" sz="2200" dirty="0"/>
              <a:t> </a:t>
            </a:r>
            <a:r>
              <a:rPr lang="en-US" sz="2200" dirty="0" err="1"/>
              <a:t>quản</a:t>
            </a:r>
            <a:r>
              <a:rPr lang="en-US" sz="2200" dirty="0"/>
              <a:t> </a:t>
            </a:r>
            <a:r>
              <a:rPr lang="en-US" sz="2200" dirty="0" err="1"/>
              <a:t>trị</a:t>
            </a:r>
            <a:r>
              <a:rPr lang="en-US" sz="2200" dirty="0"/>
              <a:t> </a:t>
            </a:r>
            <a:r>
              <a:rPr lang="en-US" sz="2200" dirty="0" err="1"/>
              <a:t>cơ</a:t>
            </a:r>
            <a:r>
              <a:rPr lang="en-US" sz="2200" dirty="0"/>
              <a:t> </a:t>
            </a:r>
            <a:r>
              <a:rPr lang="en-US" sz="2200" dirty="0" err="1"/>
              <a:t>sở</a:t>
            </a:r>
            <a:r>
              <a:rPr lang="en-US" sz="2200" dirty="0"/>
              <a:t> </a:t>
            </a:r>
            <a:r>
              <a:rPr lang="en-US" sz="2200" dirty="0" err="1"/>
              <a:t>dữ</a:t>
            </a:r>
            <a:r>
              <a:rPr lang="en-US" sz="2200" dirty="0"/>
              <a:t> </a:t>
            </a:r>
            <a:r>
              <a:rPr lang="en-US" sz="2200" dirty="0" err="1"/>
              <a:t>liệu</a:t>
            </a:r>
            <a:r>
              <a:rPr lang="en-US" sz="2200" dirty="0"/>
              <a:t> MySQL.</a:t>
            </a:r>
          </a:p>
        </p:txBody>
      </p:sp>
      <p:sp>
        <p:nvSpPr>
          <p:cNvPr id="22" name="Text Box 22"/>
          <p:cNvSpPr txBox="1"/>
          <p:nvPr/>
        </p:nvSpPr>
        <p:spPr>
          <a:xfrm>
            <a:off x="215929" y="3199655"/>
            <a:ext cx="7758549" cy="76835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just">
              <a:spcBef>
                <a:spcPts val="3600"/>
              </a:spcBef>
              <a:spcAft>
                <a:spcPts val="600"/>
              </a:spcAft>
            </a:pPr>
            <a:r>
              <a:rPr lang="en-US" sz="2200" dirty="0"/>
              <a:t>- </a:t>
            </a:r>
            <a:r>
              <a:rPr lang="en-US" sz="2200" dirty="0" err="1"/>
              <a:t>Phần</a:t>
            </a:r>
            <a:r>
              <a:rPr lang="en-US" sz="2200" dirty="0"/>
              <a:t> </a:t>
            </a:r>
            <a:r>
              <a:rPr lang="en-US" sz="2200" dirty="0" err="1"/>
              <a:t>mềm</a:t>
            </a:r>
            <a:r>
              <a:rPr lang="en-US" sz="2200" dirty="0"/>
              <a:t> </a:t>
            </a:r>
            <a:r>
              <a:rPr lang="en-US" sz="2200" dirty="0" err="1"/>
              <a:t>quản</a:t>
            </a:r>
            <a:r>
              <a:rPr lang="en-US" sz="2200" dirty="0"/>
              <a:t> </a:t>
            </a:r>
            <a:r>
              <a:rPr lang="en-US" sz="2200" dirty="0" err="1"/>
              <a:t>lý</a:t>
            </a:r>
            <a:r>
              <a:rPr lang="en-US" sz="2200" dirty="0"/>
              <a:t> </a:t>
            </a:r>
            <a:r>
              <a:rPr lang="en-US" sz="2200" dirty="0" err="1"/>
              <a:t>nội</a:t>
            </a:r>
            <a:r>
              <a:rPr lang="en-US" sz="2200" dirty="0"/>
              <a:t> dung (CMS) </a:t>
            </a:r>
            <a:r>
              <a:rPr lang="en-US" sz="2200" dirty="0" err="1"/>
              <a:t>có</a:t>
            </a:r>
            <a:r>
              <a:rPr lang="en-US" sz="2200" dirty="0"/>
              <a:t> </a:t>
            </a:r>
            <a:r>
              <a:rPr lang="en-US" sz="2200" dirty="0" err="1"/>
              <a:t>thể</a:t>
            </a:r>
            <a:r>
              <a:rPr lang="en-US" sz="2200" dirty="0"/>
              <a:t> </a:t>
            </a:r>
            <a:r>
              <a:rPr lang="en-US" sz="2200" dirty="0" err="1"/>
              <a:t>sử</a:t>
            </a:r>
            <a:r>
              <a:rPr lang="en-US" sz="2200" dirty="0"/>
              <a:t> </a:t>
            </a:r>
            <a:r>
              <a:rPr lang="en-US" sz="2200" dirty="0" err="1"/>
              <a:t>dụng</a:t>
            </a:r>
            <a:r>
              <a:rPr lang="en-US" sz="2200" dirty="0"/>
              <a:t> </a:t>
            </a:r>
            <a:r>
              <a:rPr lang="en-US" sz="2200" dirty="0" err="1"/>
              <a:t>để</a:t>
            </a:r>
            <a:r>
              <a:rPr lang="en-US" sz="2200" dirty="0"/>
              <a:t> </a:t>
            </a:r>
            <a:r>
              <a:rPr lang="en-US" sz="2200" dirty="0" err="1"/>
              <a:t>tạo</a:t>
            </a:r>
            <a:r>
              <a:rPr lang="en-US" sz="2200" dirty="0"/>
              <a:t> </a:t>
            </a:r>
            <a:r>
              <a:rPr lang="en-US" sz="2200" dirty="0" err="1"/>
              <a:t>các</a:t>
            </a:r>
            <a:r>
              <a:rPr lang="en-US" sz="2200" dirty="0"/>
              <a:t> </a:t>
            </a:r>
            <a:r>
              <a:rPr lang="en-US" sz="2200" dirty="0" err="1"/>
              <a:t>trang</a:t>
            </a:r>
            <a:r>
              <a:rPr lang="en-US" sz="2200" dirty="0"/>
              <a:t> web.</a:t>
            </a:r>
          </a:p>
        </p:txBody>
      </p:sp>
      <p:sp>
        <p:nvSpPr>
          <p:cNvPr id="23" name="Text Box 1"/>
          <p:cNvSpPr txBox="1"/>
          <p:nvPr/>
        </p:nvSpPr>
        <p:spPr>
          <a:xfrm>
            <a:off x="188465" y="4260099"/>
            <a:ext cx="7758549" cy="76835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just"/>
            <a:r>
              <a:rPr lang="en-US" sz="2200" dirty="0"/>
              <a:t>- </a:t>
            </a:r>
            <a:r>
              <a:rPr lang="en-US" sz="2200" dirty="0" err="1"/>
              <a:t>Là</a:t>
            </a:r>
            <a:r>
              <a:rPr lang="en-US" sz="2200" dirty="0"/>
              <a:t> </a:t>
            </a:r>
            <a:r>
              <a:rPr lang="en-US" sz="2200" dirty="0" err="1"/>
              <a:t>một</a:t>
            </a:r>
            <a:r>
              <a:rPr lang="en-US" sz="2200" dirty="0"/>
              <a:t> </a:t>
            </a:r>
            <a:r>
              <a:rPr lang="en-US" sz="2200" dirty="0" err="1"/>
              <a:t>công</a:t>
            </a:r>
            <a:r>
              <a:rPr lang="en-US" sz="2200" dirty="0"/>
              <a:t> </a:t>
            </a:r>
            <a:r>
              <a:rPr lang="en-US" sz="2200" dirty="0" err="1"/>
              <a:t>cụ</a:t>
            </a:r>
            <a:r>
              <a:rPr lang="en-US" sz="2200" dirty="0"/>
              <a:t> </a:t>
            </a:r>
            <a:r>
              <a:rPr lang="en-US" sz="2200" dirty="0" err="1"/>
              <a:t>giúp</a:t>
            </a:r>
            <a:r>
              <a:rPr lang="en-US" sz="2200" dirty="0"/>
              <a:t> </a:t>
            </a:r>
            <a:r>
              <a:rPr lang="en-US" sz="2200" dirty="0" err="1"/>
              <a:t>tạo</a:t>
            </a:r>
            <a:r>
              <a:rPr lang="en-US" sz="2200" dirty="0"/>
              <a:t> </a:t>
            </a:r>
            <a:r>
              <a:rPr lang="en-US" sz="2200" dirty="0" err="1"/>
              <a:t>một</a:t>
            </a:r>
            <a:r>
              <a:rPr lang="en-US" sz="2200" dirty="0"/>
              <a:t> </a:t>
            </a:r>
            <a:r>
              <a:rPr lang="en-US" sz="2200" dirty="0" err="1"/>
              <a:t>trang</a:t>
            </a:r>
            <a:r>
              <a:rPr lang="en-US" sz="2200" dirty="0"/>
              <a:t> web, blog </a:t>
            </a:r>
            <a:r>
              <a:rPr lang="en-US" sz="2200" dirty="0" err="1"/>
              <a:t>hoặc</a:t>
            </a:r>
            <a:r>
              <a:rPr lang="en-US" sz="2200" dirty="0"/>
              <a:t> tin </a:t>
            </a:r>
            <a:r>
              <a:rPr lang="en-US" sz="2200" dirty="0" err="1"/>
              <a:t>tức</a:t>
            </a:r>
            <a:r>
              <a:rPr lang="en-US" sz="2200" dirty="0"/>
              <a:t> </a:t>
            </a:r>
            <a:r>
              <a:rPr lang="en-US" sz="2200" dirty="0" err="1"/>
              <a:t>cho</a:t>
            </a:r>
            <a:r>
              <a:rPr lang="en-US" sz="2200" dirty="0"/>
              <a:t> </a:t>
            </a:r>
            <a:r>
              <a:rPr lang="en-US" sz="2200" dirty="0" err="1"/>
              <a:t>riêng</a:t>
            </a:r>
            <a:r>
              <a:rPr lang="en-US" sz="2200" dirty="0"/>
              <a:t> </a:t>
            </a:r>
            <a:r>
              <a:rPr lang="en-US" sz="2200" dirty="0" err="1"/>
              <a:t>bạn</a:t>
            </a:r>
            <a:r>
              <a:rPr lang="en-US" sz="2200"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
                                            <p:txEl>
                                              <p:pRg st="0" end="0"/>
                                            </p:txEl>
                                          </p:spTgt>
                                        </p:tgtEl>
                                        <p:attrNameLst>
                                          <p:attrName>style.visibility</p:attrName>
                                        </p:attrNameLst>
                                      </p:cBhvr>
                                      <p:to>
                                        <p:strVal val="visible"/>
                                      </p:to>
                                    </p:set>
                                    <p:anim calcmode="lin" valueType="num">
                                      <p:cBhvr additive="base">
                                        <p:cTn id="19"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p:cNvSpPr>
            <a:spLocks noGrp="1" noRot="1" noChangeAspect="1" noMove="1" noResize="1" noEditPoints="1" noAdjustHandles="1" noChangeArrowheads="1" noChangeShapeType="1" noTextEdit="1"/>
          </p:cNvSpPr>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2"/>
          <a:srcRect r="13777" b="-1"/>
          <a:stretch>
            <a:fillRect/>
          </a:stretch>
        </p:blipFill>
        <p:spPr>
          <a:xfrm>
            <a:off x="-3047" y="10"/>
            <a:ext cx="12191999" cy="6857990"/>
          </a:xfrm>
          <a:prstGeom prst="rect">
            <a:avLst/>
          </a:prstGeom>
          <a:noFill/>
        </p:spPr>
      </p:pic>
      <p:sp>
        <p:nvSpPr>
          <p:cNvPr id="18" name="Rectangle 17"/>
          <p:cNvSpPr>
            <a:spLocks noGrp="1" noRot="1" noChangeAspect="1" noMove="1" noResize="1" noEditPoints="1" noAdjustHandles="1" noChangeArrowheads="1" noChangeShapeType="1" noTextEdit="1"/>
          </p:cNvSpPr>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438399" y="4723434"/>
            <a:ext cx="9603105" cy="191912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b="1" dirty="0">
                <a:solidFill>
                  <a:schemeClr val="accent6">
                    <a:lumMod val="50000"/>
                  </a:schemeClr>
                </a:solidFill>
                <a:latin typeface="Arial" panose="020B0604020202020204" pitchFamily="34" charset="0"/>
                <a:cs typeface="Arial" panose="020B0604020202020204" pitchFamily="34" charset="0"/>
              </a:rPr>
              <a:t>CHẠY NHIỀU WEBSITE TRÊN 1 SERVER (CENTOS 7)</a:t>
            </a:r>
            <a:endParaRPr lang="en-US" sz="5200" dirty="0">
              <a:solidFill>
                <a:schemeClr val="accent6">
                  <a:lumMod val="50000"/>
                </a:schemeClr>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useBgFill="1">
        <p:nvSpPr>
          <p:cNvPr id="1033" name="Rectangle 1032"/>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16231" b="7872"/>
          <a:stretch>
            <a:fillRect/>
          </a:stretch>
        </p:blipFill>
        <p:spPr bwMode="auto">
          <a:xfrm>
            <a:off x="4267201" y="10"/>
            <a:ext cx="7924800" cy="338327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4369" r="2" b="6029"/>
          <a:stretch>
            <a:fillRect/>
          </a:stretch>
        </p:blipFill>
        <p:spPr bwMode="auto">
          <a:xfrm>
            <a:off x="4650916" y="3474720"/>
            <a:ext cx="7555832" cy="33832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035" name="Freeform: Shape 1034"/>
          <p:cNvSpPr>
            <a:spLocks noGrp="1" noRot="1" noChangeAspect="1" noMove="1" noResize="1" noEditPoints="1" noAdjustHandles="1" noChangeArrowheads="1" noChangeShapeType="1" noTextEdit="1"/>
          </p:cNvSpPr>
          <p:nvPr/>
        </p:nvSpPr>
        <p:spPr>
          <a:xfrm>
            <a:off x="0" y="0"/>
            <a:ext cx="6244272" cy="6858000"/>
          </a:xfrm>
          <a:custGeom>
            <a:avLst/>
            <a:gdLst>
              <a:gd name="connsiteX0" fmla="*/ 0 w 6244272"/>
              <a:gd name="connsiteY0" fmla="*/ 0 h 6858000"/>
              <a:gd name="connsiteX1" fmla="*/ 732568 w 6244272"/>
              <a:gd name="connsiteY1" fmla="*/ 0 h 6858000"/>
              <a:gd name="connsiteX2" fmla="*/ 947849 w 6244272"/>
              <a:gd name="connsiteY2" fmla="*/ 0 h 6858000"/>
              <a:gd name="connsiteX3" fmla="*/ 1823619 w 6244272"/>
              <a:gd name="connsiteY3" fmla="*/ 0 h 6858000"/>
              <a:gd name="connsiteX4" fmla="*/ 5235673 w 6244272"/>
              <a:gd name="connsiteY4" fmla="*/ 0 h 6858000"/>
              <a:gd name="connsiteX5" fmla="*/ 4933297 w 6244272"/>
              <a:gd name="connsiteY5" fmla="*/ 110269 h 6858000"/>
              <a:gd name="connsiteX6" fmla="*/ 4976910 w 6244272"/>
              <a:gd name="connsiteY6" fmla="*/ 135168 h 6858000"/>
              <a:gd name="connsiteX7" fmla="*/ 5238580 w 6244272"/>
              <a:gd name="connsiteY7" fmla="*/ 71141 h 6858000"/>
              <a:gd name="connsiteX8" fmla="*/ 5290914 w 6244272"/>
              <a:gd name="connsiteY8" fmla="*/ 88927 h 6858000"/>
              <a:gd name="connsiteX9" fmla="*/ 5264747 w 6244272"/>
              <a:gd name="connsiteY9" fmla="*/ 163625 h 6858000"/>
              <a:gd name="connsiteX10" fmla="*/ 5151357 w 6244272"/>
              <a:gd name="connsiteY10" fmla="*/ 192082 h 6858000"/>
              <a:gd name="connsiteX11" fmla="*/ 4974002 w 6244272"/>
              <a:gd name="connsiteY11" fmla="*/ 373491 h 6858000"/>
              <a:gd name="connsiteX12" fmla="*/ 5241488 w 6244272"/>
              <a:gd name="connsiteY12" fmla="*/ 352148 h 6858000"/>
              <a:gd name="connsiteX13" fmla="*/ 5288007 w 6244272"/>
              <a:gd name="connsiteY13" fmla="*/ 394834 h 6858000"/>
              <a:gd name="connsiteX14" fmla="*/ 5305452 w 6244272"/>
              <a:gd name="connsiteY14" fmla="*/ 451747 h 6858000"/>
              <a:gd name="connsiteX15" fmla="*/ 5383953 w 6244272"/>
              <a:gd name="connsiteY15" fmla="*/ 359262 h 6858000"/>
              <a:gd name="connsiteX16" fmla="*/ 5450825 w 6244272"/>
              <a:gd name="connsiteY16" fmla="*/ 334364 h 6858000"/>
              <a:gd name="connsiteX17" fmla="*/ 5471177 w 6244272"/>
              <a:gd name="connsiteY17" fmla="*/ 416176 h 6858000"/>
              <a:gd name="connsiteX18" fmla="*/ 5410121 w 6244272"/>
              <a:gd name="connsiteY18" fmla="*/ 505101 h 6858000"/>
              <a:gd name="connsiteX19" fmla="*/ 5247303 w 6244272"/>
              <a:gd name="connsiteY19" fmla="*/ 558458 h 6858000"/>
              <a:gd name="connsiteX20" fmla="*/ 5421750 w 6244272"/>
              <a:gd name="connsiteY20" fmla="*/ 558458 h 6858000"/>
              <a:gd name="connsiteX21" fmla="*/ 5622364 w 6244272"/>
              <a:gd name="connsiteY21" fmla="*/ 522887 h 6858000"/>
              <a:gd name="connsiteX22" fmla="*/ 5834608 w 6244272"/>
              <a:gd name="connsiteY22" fmla="*/ 533558 h 6858000"/>
              <a:gd name="connsiteX23" fmla="*/ 6035223 w 6244272"/>
              <a:gd name="connsiteY23" fmla="*/ 462417 h 6858000"/>
              <a:gd name="connsiteX24" fmla="*/ 6238745 w 6244272"/>
              <a:gd name="connsiteY24" fmla="*/ 465975 h 6858000"/>
              <a:gd name="connsiteX25" fmla="*/ 5337434 w 6244272"/>
              <a:gd name="connsiteY25" fmla="*/ 910606 h 6858000"/>
              <a:gd name="connsiteX26" fmla="*/ 5381046 w 6244272"/>
              <a:gd name="connsiteY26" fmla="*/ 921277 h 6858000"/>
              <a:gd name="connsiteX27" fmla="*/ 5439195 w 6244272"/>
              <a:gd name="connsiteY27" fmla="*/ 949734 h 6858000"/>
              <a:gd name="connsiteX28" fmla="*/ 5395583 w 6244272"/>
              <a:gd name="connsiteY28" fmla="*/ 1006647 h 6858000"/>
              <a:gd name="connsiteX29" fmla="*/ 5160079 w 6244272"/>
              <a:gd name="connsiteY29" fmla="*/ 1113358 h 6858000"/>
              <a:gd name="connsiteX30" fmla="*/ 5101930 w 6244272"/>
              <a:gd name="connsiteY30" fmla="*/ 1220069 h 6858000"/>
              <a:gd name="connsiteX31" fmla="*/ 5174617 w 6244272"/>
              <a:gd name="connsiteY31" fmla="*/ 1209399 h 6858000"/>
              <a:gd name="connsiteX32" fmla="*/ 5238580 w 6244272"/>
              <a:gd name="connsiteY32" fmla="*/ 1230741 h 6858000"/>
              <a:gd name="connsiteX33" fmla="*/ 5212414 w 6244272"/>
              <a:gd name="connsiteY33" fmla="*/ 1365909 h 6858000"/>
              <a:gd name="connsiteX34" fmla="*/ 4878056 w 6244272"/>
              <a:gd name="connsiteY34" fmla="*/ 1540204 h 6858000"/>
              <a:gd name="connsiteX35" fmla="*/ 4848982 w 6244272"/>
              <a:gd name="connsiteY35" fmla="*/ 1597117 h 6858000"/>
              <a:gd name="connsiteX36" fmla="*/ 4889686 w 6244272"/>
              <a:gd name="connsiteY36" fmla="*/ 1636245 h 6858000"/>
              <a:gd name="connsiteX37" fmla="*/ 4997261 w 6244272"/>
              <a:gd name="connsiteY37" fmla="*/ 1657587 h 6858000"/>
              <a:gd name="connsiteX38" fmla="*/ 4846074 w 6244272"/>
              <a:gd name="connsiteY38" fmla="*/ 1849668 h 6858000"/>
              <a:gd name="connsiteX39" fmla="*/ 4790832 w 6244272"/>
              <a:gd name="connsiteY39" fmla="*/ 1903025 h 6858000"/>
              <a:gd name="connsiteX40" fmla="*/ 4694886 w 6244272"/>
              <a:gd name="connsiteY40" fmla="*/ 1984836 h 6858000"/>
              <a:gd name="connsiteX41" fmla="*/ 4694886 w 6244272"/>
              <a:gd name="connsiteY41" fmla="*/ 2013292 h 6858000"/>
              <a:gd name="connsiteX42" fmla="*/ 4822814 w 6244272"/>
              <a:gd name="connsiteY42" fmla="*/ 2102219 h 6858000"/>
              <a:gd name="connsiteX43" fmla="*/ 5055411 w 6244272"/>
              <a:gd name="connsiteY43" fmla="*/ 2077320 h 6858000"/>
              <a:gd name="connsiteX44" fmla="*/ 4712331 w 6244272"/>
              <a:gd name="connsiteY44" fmla="*/ 2208931 h 6858000"/>
              <a:gd name="connsiteX45" fmla="*/ 5822979 w 6244272"/>
              <a:gd name="connsiteY45" fmla="*/ 1892353 h 6858000"/>
              <a:gd name="connsiteX46" fmla="*/ 5753200 w 6244272"/>
              <a:gd name="connsiteY46" fmla="*/ 1974165 h 6858000"/>
              <a:gd name="connsiteX47" fmla="*/ 5363601 w 6244272"/>
              <a:gd name="connsiteY47" fmla="*/ 2191146 h 6858000"/>
              <a:gd name="connsiteX48" fmla="*/ 5253118 w 6244272"/>
              <a:gd name="connsiteY48" fmla="*/ 2326314 h 6858000"/>
              <a:gd name="connsiteX49" fmla="*/ 5136819 w 6244272"/>
              <a:gd name="connsiteY49" fmla="*/ 2401012 h 6858000"/>
              <a:gd name="connsiteX50" fmla="*/ 4974002 w 6244272"/>
              <a:gd name="connsiteY50" fmla="*/ 2401012 h 6858000"/>
              <a:gd name="connsiteX51" fmla="*/ 4857704 w 6244272"/>
              <a:gd name="connsiteY51" fmla="*/ 2518395 h 6858000"/>
              <a:gd name="connsiteX52" fmla="*/ 4976910 w 6244272"/>
              <a:gd name="connsiteY52" fmla="*/ 2543294 h 6858000"/>
              <a:gd name="connsiteX53" fmla="*/ 5116467 w 6244272"/>
              <a:gd name="connsiteY53" fmla="*/ 2525509 h 6858000"/>
              <a:gd name="connsiteX54" fmla="*/ 5273470 w 6244272"/>
              <a:gd name="connsiteY54" fmla="*/ 2564636 h 6858000"/>
              <a:gd name="connsiteX55" fmla="*/ 5418843 w 6244272"/>
              <a:gd name="connsiteY55" fmla="*/ 2532623 h 6858000"/>
              <a:gd name="connsiteX56" fmla="*/ 5593290 w 6244272"/>
              <a:gd name="connsiteY56" fmla="*/ 2553965 h 6858000"/>
              <a:gd name="connsiteX57" fmla="*/ 5648532 w 6244272"/>
              <a:gd name="connsiteY57" fmla="*/ 2692689 h 6858000"/>
              <a:gd name="connsiteX58" fmla="*/ 5665976 w 6244272"/>
              <a:gd name="connsiteY58" fmla="*/ 2703362 h 6858000"/>
              <a:gd name="connsiteX59" fmla="*/ 5988704 w 6244272"/>
              <a:gd name="connsiteY59" fmla="*/ 2923898 h 6858000"/>
              <a:gd name="connsiteX60" fmla="*/ 6078835 w 6244272"/>
              <a:gd name="connsiteY60" fmla="*/ 2941684 h 6858000"/>
              <a:gd name="connsiteX61" fmla="*/ 5546771 w 6244272"/>
              <a:gd name="connsiteY61" fmla="*/ 3329402 h 6858000"/>
              <a:gd name="connsiteX62" fmla="*/ 5904388 w 6244272"/>
              <a:gd name="connsiteY62" fmla="*/ 3229805 h 6858000"/>
              <a:gd name="connsiteX63" fmla="*/ 5953814 w 6244272"/>
              <a:gd name="connsiteY63" fmla="*/ 3393429 h 6858000"/>
              <a:gd name="connsiteX64" fmla="*/ 5785182 w 6244272"/>
              <a:gd name="connsiteY64" fmla="*/ 3539269 h 6858000"/>
              <a:gd name="connsiteX65" fmla="*/ 5724125 w 6244272"/>
              <a:gd name="connsiteY65" fmla="*/ 3827390 h 6858000"/>
              <a:gd name="connsiteX66" fmla="*/ 5753200 w 6244272"/>
              <a:gd name="connsiteY66" fmla="*/ 4090612 h 6858000"/>
              <a:gd name="connsiteX67" fmla="*/ 5825886 w 6244272"/>
              <a:gd name="connsiteY67" fmla="*/ 4172424 h 6858000"/>
              <a:gd name="connsiteX68" fmla="*/ 5930554 w 6244272"/>
              <a:gd name="connsiteY68" fmla="*/ 4321821 h 6858000"/>
              <a:gd name="connsiteX69" fmla="*/ 5994519 w 6244272"/>
              <a:gd name="connsiteY69" fmla="*/ 4414305 h 6858000"/>
              <a:gd name="connsiteX70" fmla="*/ 6218393 w 6244272"/>
              <a:gd name="connsiteY70" fmla="*/ 4378734 h 6858000"/>
              <a:gd name="connsiteX71" fmla="*/ 5918925 w 6244272"/>
              <a:gd name="connsiteY71" fmla="*/ 4613499 h 6858000"/>
              <a:gd name="connsiteX72" fmla="*/ 6160243 w 6244272"/>
              <a:gd name="connsiteY72" fmla="*/ 4585042 h 6858000"/>
              <a:gd name="connsiteX73" fmla="*/ 6238745 w 6244272"/>
              <a:gd name="connsiteY73" fmla="*/ 4602828 h 6858000"/>
              <a:gd name="connsiteX74" fmla="*/ 6195133 w 6244272"/>
              <a:gd name="connsiteY74" fmla="*/ 4677526 h 6858000"/>
              <a:gd name="connsiteX75" fmla="*/ 6017778 w 6244272"/>
              <a:gd name="connsiteY75" fmla="*/ 4805580 h 6858000"/>
              <a:gd name="connsiteX76" fmla="*/ 5651439 w 6244272"/>
              <a:gd name="connsiteY76" fmla="*/ 5154171 h 6858000"/>
              <a:gd name="connsiteX77" fmla="*/ 6006149 w 6244272"/>
              <a:gd name="connsiteY77" fmla="*/ 4994104 h 6858000"/>
              <a:gd name="connsiteX78" fmla="*/ 5633994 w 6244272"/>
              <a:gd name="connsiteY78" fmla="*/ 5353367 h 6858000"/>
              <a:gd name="connsiteX79" fmla="*/ 5552586 w 6244272"/>
              <a:gd name="connsiteY79" fmla="*/ 5474306 h 6858000"/>
              <a:gd name="connsiteX80" fmla="*/ 5383953 w 6244272"/>
              <a:gd name="connsiteY80" fmla="*/ 5769542 h 6858000"/>
              <a:gd name="connsiteX81" fmla="*/ 5392675 w 6244272"/>
              <a:gd name="connsiteY81" fmla="*/ 5801555 h 6858000"/>
              <a:gd name="connsiteX82" fmla="*/ 5584568 w 6244272"/>
              <a:gd name="connsiteY82" fmla="*/ 5755314 h 6858000"/>
              <a:gd name="connsiteX83" fmla="*/ 5334526 w 6244272"/>
              <a:gd name="connsiteY83" fmla="*/ 6004307 h 6858000"/>
              <a:gd name="connsiteX84" fmla="*/ 5075763 w 6244272"/>
              <a:gd name="connsiteY84" fmla="*/ 6196388 h 6858000"/>
              <a:gd name="connsiteX85" fmla="*/ 5258933 w 6244272"/>
              <a:gd name="connsiteY85" fmla="*/ 6167932 h 6858000"/>
              <a:gd name="connsiteX86" fmla="*/ 5511881 w 6244272"/>
              <a:gd name="connsiteY86" fmla="*/ 6057663 h 6858000"/>
              <a:gd name="connsiteX87" fmla="*/ 5599105 w 6244272"/>
              <a:gd name="connsiteY87" fmla="*/ 6100347 h 6858000"/>
              <a:gd name="connsiteX88" fmla="*/ 5360693 w 6244272"/>
              <a:gd name="connsiteY88" fmla="*/ 6281757 h 6858000"/>
              <a:gd name="connsiteX89" fmla="*/ 5224043 w 6244272"/>
              <a:gd name="connsiteY89" fmla="*/ 6367127 h 6858000"/>
              <a:gd name="connsiteX90" fmla="*/ 5168801 w 6244272"/>
              <a:gd name="connsiteY90" fmla="*/ 6431153 h 6858000"/>
              <a:gd name="connsiteX91" fmla="*/ 5011799 w 6244272"/>
              <a:gd name="connsiteY91" fmla="*/ 6658805 h 6858000"/>
              <a:gd name="connsiteX92" fmla="*/ 4651275 w 6244272"/>
              <a:gd name="connsiteY92" fmla="*/ 6858000 h 6858000"/>
              <a:gd name="connsiteX93" fmla="*/ 1823619 w 6244272"/>
              <a:gd name="connsiteY93" fmla="*/ 6858000 h 6858000"/>
              <a:gd name="connsiteX94" fmla="*/ 947849 w 6244272"/>
              <a:gd name="connsiteY94" fmla="*/ 6858000 h 6858000"/>
              <a:gd name="connsiteX95" fmla="*/ 732568 w 6244272"/>
              <a:gd name="connsiteY95" fmla="*/ 6858000 h 6858000"/>
              <a:gd name="connsiteX96" fmla="*/ 0 w 6244272"/>
              <a:gd name="connsiteY9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6244272" h="6858000">
                <a:moveTo>
                  <a:pt x="0" y="0"/>
                </a:moveTo>
                <a:lnTo>
                  <a:pt x="732568" y="0"/>
                </a:lnTo>
                <a:lnTo>
                  <a:pt x="947849" y="0"/>
                </a:lnTo>
                <a:lnTo>
                  <a:pt x="1823619" y="0"/>
                </a:lnTo>
                <a:lnTo>
                  <a:pt x="5235673" y="0"/>
                </a:lnTo>
                <a:cubicBezTo>
                  <a:pt x="5133912" y="35571"/>
                  <a:pt x="5035058" y="78255"/>
                  <a:pt x="4933297" y="110269"/>
                </a:cubicBezTo>
                <a:cubicBezTo>
                  <a:pt x="4947835" y="145839"/>
                  <a:pt x="4962372" y="138725"/>
                  <a:pt x="4976910" y="135168"/>
                </a:cubicBezTo>
                <a:cubicBezTo>
                  <a:pt x="5064133" y="120941"/>
                  <a:pt x="5154264" y="110269"/>
                  <a:pt x="5238580" y="71141"/>
                </a:cubicBezTo>
                <a:cubicBezTo>
                  <a:pt x="5258933" y="64027"/>
                  <a:pt x="5282192" y="64027"/>
                  <a:pt x="5290914" y="88927"/>
                </a:cubicBezTo>
                <a:cubicBezTo>
                  <a:pt x="5305452" y="124497"/>
                  <a:pt x="5285100" y="145839"/>
                  <a:pt x="5264747" y="163625"/>
                </a:cubicBezTo>
                <a:cubicBezTo>
                  <a:pt x="5229858" y="195638"/>
                  <a:pt x="5189154" y="188525"/>
                  <a:pt x="5151357" y="192082"/>
                </a:cubicBezTo>
                <a:cubicBezTo>
                  <a:pt x="5046689" y="209867"/>
                  <a:pt x="4997261" y="259665"/>
                  <a:pt x="4974002" y="373491"/>
                </a:cubicBezTo>
                <a:cubicBezTo>
                  <a:pt x="5064133" y="327250"/>
                  <a:pt x="5154264" y="384162"/>
                  <a:pt x="5241488" y="352148"/>
                </a:cubicBezTo>
                <a:cubicBezTo>
                  <a:pt x="5264747" y="345034"/>
                  <a:pt x="5299637" y="355706"/>
                  <a:pt x="5288007" y="394834"/>
                </a:cubicBezTo>
                <a:cubicBezTo>
                  <a:pt x="5276378" y="430405"/>
                  <a:pt x="5238580" y="458860"/>
                  <a:pt x="5305452" y="451747"/>
                </a:cubicBezTo>
                <a:cubicBezTo>
                  <a:pt x="5354879" y="448189"/>
                  <a:pt x="5369416" y="405504"/>
                  <a:pt x="5383953" y="359262"/>
                </a:cubicBezTo>
                <a:cubicBezTo>
                  <a:pt x="5395583" y="334364"/>
                  <a:pt x="5427565" y="320135"/>
                  <a:pt x="5450825" y="334364"/>
                </a:cubicBezTo>
                <a:cubicBezTo>
                  <a:pt x="5479899" y="348592"/>
                  <a:pt x="5471177" y="387720"/>
                  <a:pt x="5471177" y="416176"/>
                </a:cubicBezTo>
                <a:cubicBezTo>
                  <a:pt x="5474085" y="469532"/>
                  <a:pt x="5450825" y="494431"/>
                  <a:pt x="5410121" y="505101"/>
                </a:cubicBezTo>
                <a:cubicBezTo>
                  <a:pt x="5360693" y="519330"/>
                  <a:pt x="5311267" y="537116"/>
                  <a:pt x="5247303" y="558458"/>
                </a:cubicBezTo>
                <a:cubicBezTo>
                  <a:pt x="5317082" y="594028"/>
                  <a:pt x="5369416" y="586915"/>
                  <a:pt x="5421750" y="558458"/>
                </a:cubicBezTo>
                <a:cubicBezTo>
                  <a:pt x="5485714" y="526444"/>
                  <a:pt x="5570030" y="483759"/>
                  <a:pt x="5622364" y="522887"/>
                </a:cubicBezTo>
                <a:cubicBezTo>
                  <a:pt x="5700865" y="579800"/>
                  <a:pt x="5764829" y="544229"/>
                  <a:pt x="5834608" y="533558"/>
                </a:cubicBezTo>
                <a:cubicBezTo>
                  <a:pt x="5979982" y="512216"/>
                  <a:pt x="5889850" y="480203"/>
                  <a:pt x="6035223" y="462417"/>
                </a:cubicBezTo>
                <a:cubicBezTo>
                  <a:pt x="6093372" y="455303"/>
                  <a:pt x="6154429" y="426847"/>
                  <a:pt x="6238745" y="465975"/>
                </a:cubicBezTo>
                <a:cubicBezTo>
                  <a:pt x="5857868" y="672284"/>
                  <a:pt x="5677606" y="658055"/>
                  <a:pt x="5337434" y="910606"/>
                </a:cubicBezTo>
                <a:cubicBezTo>
                  <a:pt x="5351971" y="935506"/>
                  <a:pt x="5366508" y="924835"/>
                  <a:pt x="5381046" y="921277"/>
                </a:cubicBezTo>
                <a:cubicBezTo>
                  <a:pt x="5404305" y="917720"/>
                  <a:pt x="5433380" y="903491"/>
                  <a:pt x="5439195" y="949734"/>
                </a:cubicBezTo>
                <a:cubicBezTo>
                  <a:pt x="5442103" y="985305"/>
                  <a:pt x="5424657" y="1003089"/>
                  <a:pt x="5395583" y="1006647"/>
                </a:cubicBezTo>
                <a:cubicBezTo>
                  <a:pt x="5311267" y="1020875"/>
                  <a:pt x="5235673" y="1070674"/>
                  <a:pt x="5160079" y="1113358"/>
                </a:cubicBezTo>
                <a:cubicBezTo>
                  <a:pt x="5125190" y="1131144"/>
                  <a:pt x="5087393" y="1156043"/>
                  <a:pt x="5101930" y="1220069"/>
                </a:cubicBezTo>
                <a:cubicBezTo>
                  <a:pt x="5131004" y="1237855"/>
                  <a:pt x="5151357" y="1212955"/>
                  <a:pt x="5174617" y="1209399"/>
                </a:cubicBezTo>
                <a:cubicBezTo>
                  <a:pt x="5197876" y="1205842"/>
                  <a:pt x="5253118" y="1220069"/>
                  <a:pt x="5238580" y="1230741"/>
                </a:cubicBezTo>
                <a:cubicBezTo>
                  <a:pt x="5171709" y="1269868"/>
                  <a:pt x="5293822" y="1365909"/>
                  <a:pt x="5212414" y="1365909"/>
                </a:cubicBezTo>
                <a:cubicBezTo>
                  <a:pt x="5078671" y="1365909"/>
                  <a:pt x="5005984" y="1536647"/>
                  <a:pt x="4878056" y="1540204"/>
                </a:cubicBezTo>
                <a:cubicBezTo>
                  <a:pt x="4857704" y="1540204"/>
                  <a:pt x="4848982" y="1572219"/>
                  <a:pt x="4848982" y="1597117"/>
                </a:cubicBezTo>
                <a:cubicBezTo>
                  <a:pt x="4848982" y="1629132"/>
                  <a:pt x="4869333" y="1632688"/>
                  <a:pt x="4889686" y="1636245"/>
                </a:cubicBezTo>
                <a:cubicBezTo>
                  <a:pt x="4921668" y="1639802"/>
                  <a:pt x="4956557" y="1597117"/>
                  <a:pt x="4997261" y="1657587"/>
                </a:cubicBezTo>
                <a:cubicBezTo>
                  <a:pt x="4921668" y="1693158"/>
                  <a:pt x="4843167" y="1728729"/>
                  <a:pt x="4846074" y="1849668"/>
                </a:cubicBezTo>
                <a:cubicBezTo>
                  <a:pt x="4846074" y="1881683"/>
                  <a:pt x="4814092" y="1895910"/>
                  <a:pt x="4790832" y="1903025"/>
                </a:cubicBezTo>
                <a:cubicBezTo>
                  <a:pt x="4750128" y="1917252"/>
                  <a:pt x="4718146" y="1938595"/>
                  <a:pt x="4694886" y="1984836"/>
                </a:cubicBezTo>
                <a:cubicBezTo>
                  <a:pt x="4694886" y="1995507"/>
                  <a:pt x="4694886" y="2002622"/>
                  <a:pt x="4694886" y="2013292"/>
                </a:cubicBezTo>
                <a:cubicBezTo>
                  <a:pt x="4700701" y="2123562"/>
                  <a:pt x="4758850" y="2120004"/>
                  <a:pt x="4822814" y="2102219"/>
                </a:cubicBezTo>
                <a:cubicBezTo>
                  <a:pt x="4898408" y="2080877"/>
                  <a:pt x="4974002" y="2038192"/>
                  <a:pt x="5055411" y="2077320"/>
                </a:cubicBezTo>
                <a:cubicBezTo>
                  <a:pt x="4942020" y="2130676"/>
                  <a:pt x="4817000" y="2134233"/>
                  <a:pt x="4712331" y="2208931"/>
                </a:cubicBezTo>
                <a:cubicBezTo>
                  <a:pt x="5101930" y="2223159"/>
                  <a:pt x="5445010" y="1984836"/>
                  <a:pt x="5822979" y="1892353"/>
                </a:cubicBezTo>
                <a:cubicBezTo>
                  <a:pt x="5811349" y="1952823"/>
                  <a:pt x="5779367" y="1967051"/>
                  <a:pt x="5753200" y="1974165"/>
                </a:cubicBezTo>
                <a:cubicBezTo>
                  <a:pt x="5613642" y="2020407"/>
                  <a:pt x="5491529" y="2112891"/>
                  <a:pt x="5363601" y="2191146"/>
                </a:cubicBezTo>
                <a:cubicBezTo>
                  <a:pt x="5311267" y="2223159"/>
                  <a:pt x="5273470" y="2258731"/>
                  <a:pt x="5253118" y="2326314"/>
                </a:cubicBezTo>
                <a:cubicBezTo>
                  <a:pt x="5235673" y="2390340"/>
                  <a:pt x="5200783" y="2418796"/>
                  <a:pt x="5136819" y="2401012"/>
                </a:cubicBezTo>
                <a:cubicBezTo>
                  <a:pt x="5084485" y="2386784"/>
                  <a:pt x="5029243" y="2393898"/>
                  <a:pt x="4974002" y="2401012"/>
                </a:cubicBezTo>
                <a:cubicBezTo>
                  <a:pt x="4912946" y="2408126"/>
                  <a:pt x="4843167" y="2479267"/>
                  <a:pt x="4857704" y="2518395"/>
                </a:cubicBezTo>
                <a:cubicBezTo>
                  <a:pt x="4886778" y="2582422"/>
                  <a:pt x="4936205" y="2550408"/>
                  <a:pt x="4976910" y="2543294"/>
                </a:cubicBezTo>
                <a:cubicBezTo>
                  <a:pt x="5026336" y="2536181"/>
                  <a:pt x="5116467" y="2518395"/>
                  <a:pt x="5116467" y="2525509"/>
                </a:cubicBezTo>
                <a:cubicBezTo>
                  <a:pt x="5148450" y="2685576"/>
                  <a:pt x="5221136" y="2564636"/>
                  <a:pt x="5273470" y="2564636"/>
                </a:cubicBezTo>
                <a:cubicBezTo>
                  <a:pt x="5322897" y="2564636"/>
                  <a:pt x="5372323" y="2546851"/>
                  <a:pt x="5418843" y="2532623"/>
                </a:cubicBezTo>
                <a:cubicBezTo>
                  <a:pt x="5479899" y="2514837"/>
                  <a:pt x="5535140" y="2546851"/>
                  <a:pt x="5593290" y="2553965"/>
                </a:cubicBezTo>
                <a:cubicBezTo>
                  <a:pt x="5645624" y="2561080"/>
                  <a:pt x="5616550" y="2653563"/>
                  <a:pt x="5648532" y="2692689"/>
                </a:cubicBezTo>
                <a:cubicBezTo>
                  <a:pt x="5654346" y="2703362"/>
                  <a:pt x="5660161" y="2703362"/>
                  <a:pt x="5665976" y="2703362"/>
                </a:cubicBezTo>
                <a:cubicBezTo>
                  <a:pt x="5683421" y="2980812"/>
                  <a:pt x="5988704" y="2913227"/>
                  <a:pt x="5988704" y="2923898"/>
                </a:cubicBezTo>
                <a:cubicBezTo>
                  <a:pt x="6014871" y="2941684"/>
                  <a:pt x="6046853" y="2899000"/>
                  <a:pt x="6078835" y="2941684"/>
                </a:cubicBezTo>
                <a:cubicBezTo>
                  <a:pt x="5942185" y="3137322"/>
                  <a:pt x="5732847" y="3183563"/>
                  <a:pt x="5546771" y="3329402"/>
                </a:cubicBezTo>
                <a:cubicBezTo>
                  <a:pt x="5700865" y="3379202"/>
                  <a:pt x="5790997" y="3208463"/>
                  <a:pt x="5904388" y="3229805"/>
                </a:cubicBezTo>
                <a:cubicBezTo>
                  <a:pt x="5959629" y="3283162"/>
                  <a:pt x="5793904" y="3368530"/>
                  <a:pt x="5953814" y="3393429"/>
                </a:cubicBezTo>
                <a:cubicBezTo>
                  <a:pt x="5884036" y="3439672"/>
                  <a:pt x="5834608" y="3485914"/>
                  <a:pt x="5785182" y="3539269"/>
                </a:cubicBezTo>
                <a:cubicBezTo>
                  <a:pt x="5700865" y="3635309"/>
                  <a:pt x="5683421" y="3699337"/>
                  <a:pt x="5724125" y="3827390"/>
                </a:cubicBezTo>
                <a:cubicBezTo>
                  <a:pt x="5750293" y="3912759"/>
                  <a:pt x="5788089" y="3991015"/>
                  <a:pt x="5753200" y="4090612"/>
                </a:cubicBezTo>
                <a:cubicBezTo>
                  <a:pt x="5729940" y="4158196"/>
                  <a:pt x="5738663" y="4204438"/>
                  <a:pt x="5825886" y="4172424"/>
                </a:cubicBezTo>
                <a:cubicBezTo>
                  <a:pt x="5918925" y="4140411"/>
                  <a:pt x="5953814" y="4200882"/>
                  <a:pt x="5930554" y="4321821"/>
                </a:cubicBezTo>
                <a:cubicBezTo>
                  <a:pt x="5916018" y="4400076"/>
                  <a:pt x="5930554" y="4424975"/>
                  <a:pt x="5994519" y="4414305"/>
                </a:cubicBezTo>
                <a:cubicBezTo>
                  <a:pt x="6064297" y="4403633"/>
                  <a:pt x="6131169" y="4353835"/>
                  <a:pt x="6218393" y="4378734"/>
                </a:cubicBezTo>
                <a:cubicBezTo>
                  <a:pt x="6148614" y="4521016"/>
                  <a:pt x="6000333" y="4478331"/>
                  <a:pt x="5918925" y="4613499"/>
                </a:cubicBezTo>
                <a:cubicBezTo>
                  <a:pt x="6014871" y="4613499"/>
                  <a:pt x="6090465" y="4613499"/>
                  <a:pt x="6160243" y="4585042"/>
                </a:cubicBezTo>
                <a:cubicBezTo>
                  <a:pt x="6189318" y="4574373"/>
                  <a:pt x="6221300" y="4560144"/>
                  <a:pt x="6238745" y="4602828"/>
                </a:cubicBezTo>
                <a:cubicBezTo>
                  <a:pt x="6259098" y="4652628"/>
                  <a:pt x="6218393" y="4670412"/>
                  <a:pt x="6195133" y="4677526"/>
                </a:cubicBezTo>
                <a:cubicBezTo>
                  <a:pt x="6128261" y="4702425"/>
                  <a:pt x="6075928" y="4759339"/>
                  <a:pt x="6017778" y="4805580"/>
                </a:cubicBezTo>
                <a:cubicBezTo>
                  <a:pt x="5892758" y="4905177"/>
                  <a:pt x="5756107" y="4990547"/>
                  <a:pt x="5651439" y="5154171"/>
                </a:cubicBezTo>
                <a:cubicBezTo>
                  <a:pt x="5782275" y="5111487"/>
                  <a:pt x="5881128" y="5011889"/>
                  <a:pt x="6006149" y="4994104"/>
                </a:cubicBezTo>
                <a:cubicBezTo>
                  <a:pt x="5898572" y="5143500"/>
                  <a:pt x="5761922" y="5243097"/>
                  <a:pt x="5633994" y="5353367"/>
                </a:cubicBezTo>
                <a:cubicBezTo>
                  <a:pt x="5596197" y="5385379"/>
                  <a:pt x="5558400" y="5406721"/>
                  <a:pt x="5552586" y="5474306"/>
                </a:cubicBezTo>
                <a:cubicBezTo>
                  <a:pt x="5535140" y="5605917"/>
                  <a:pt x="5488622" y="5712629"/>
                  <a:pt x="5383953" y="5769542"/>
                </a:cubicBezTo>
                <a:cubicBezTo>
                  <a:pt x="5383953" y="5769542"/>
                  <a:pt x="5389768" y="5790884"/>
                  <a:pt x="5392675" y="5801555"/>
                </a:cubicBezTo>
                <a:cubicBezTo>
                  <a:pt x="5456640" y="5805112"/>
                  <a:pt x="5506066" y="5726858"/>
                  <a:pt x="5584568" y="5755314"/>
                </a:cubicBezTo>
                <a:cubicBezTo>
                  <a:pt x="5506066" y="5862025"/>
                  <a:pt x="5442103" y="5954508"/>
                  <a:pt x="5334526" y="6004307"/>
                </a:cubicBezTo>
                <a:cubicBezTo>
                  <a:pt x="5247303" y="6043434"/>
                  <a:pt x="5139727" y="6068335"/>
                  <a:pt x="5075763" y="6196388"/>
                </a:cubicBezTo>
                <a:cubicBezTo>
                  <a:pt x="5148450" y="6221287"/>
                  <a:pt x="5203691" y="6189274"/>
                  <a:pt x="5258933" y="6167932"/>
                </a:cubicBezTo>
                <a:cubicBezTo>
                  <a:pt x="5343249" y="6132361"/>
                  <a:pt x="5427565" y="6093234"/>
                  <a:pt x="5511881" y="6057663"/>
                </a:cubicBezTo>
                <a:cubicBezTo>
                  <a:pt x="5543864" y="6043434"/>
                  <a:pt x="5578753" y="6036320"/>
                  <a:pt x="5599105" y="6100347"/>
                </a:cubicBezTo>
                <a:cubicBezTo>
                  <a:pt x="5491529" y="6114575"/>
                  <a:pt x="5427565" y="6199945"/>
                  <a:pt x="5360693" y="6281757"/>
                </a:cubicBezTo>
                <a:cubicBezTo>
                  <a:pt x="5322897" y="6327999"/>
                  <a:pt x="5290914" y="6388469"/>
                  <a:pt x="5224043" y="6367127"/>
                </a:cubicBezTo>
                <a:cubicBezTo>
                  <a:pt x="5189154" y="6356456"/>
                  <a:pt x="5165894" y="6388469"/>
                  <a:pt x="5168801" y="6431153"/>
                </a:cubicBezTo>
                <a:cubicBezTo>
                  <a:pt x="5183339" y="6580550"/>
                  <a:pt x="5099022" y="6630349"/>
                  <a:pt x="5011799" y="6658805"/>
                </a:cubicBezTo>
                <a:cubicBezTo>
                  <a:pt x="4883871" y="6701489"/>
                  <a:pt x="4770480" y="6786859"/>
                  <a:pt x="4651275" y="6858000"/>
                </a:cubicBezTo>
                <a:lnTo>
                  <a:pt x="1823619" y="6858000"/>
                </a:lnTo>
                <a:lnTo>
                  <a:pt x="947849" y="6858000"/>
                </a:lnTo>
                <a:lnTo>
                  <a:pt x="732568"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643468" y="609600"/>
            <a:ext cx="3992700" cy="3877197"/>
          </a:xfrm>
        </p:spPr>
        <p:txBody>
          <a:bodyPr>
            <a:normAutofit/>
          </a:bodyPr>
          <a:lstStyle/>
          <a:p>
            <a:pPr algn="l"/>
            <a:r>
              <a:rPr lang="en-US" sz="5400" b="1" dirty="0">
                <a:solidFill>
                  <a:schemeClr val="accent6">
                    <a:lumMod val="50000"/>
                  </a:schemeClr>
                </a:solidFill>
                <a:latin typeface="Arial" panose="020B0604020202020204" pitchFamily="34" charset="0"/>
                <a:ea typeface="Bai Jamjuree" panose="00000500000000000000"/>
                <a:cs typeface="Arial" panose="020B0604020202020204" pitchFamily="34" charset="0"/>
              </a:rPr>
              <a:t>CẤU HÌNH DNS TRÊN CENTOS 7</a:t>
            </a:r>
            <a:endParaRPr lang="en-US" sz="5400" dirty="0">
              <a:solidFill>
                <a:schemeClr val="accent6">
                  <a:lumMod val="50000"/>
                </a:schemeClr>
              </a:solidFill>
            </a:endParaRPr>
          </a:p>
        </p:txBody>
      </p:sp>
    </p:spTree>
  </p:cSld>
  <p:clrMapOvr>
    <a:masterClrMapping/>
  </p:clrMapOvr>
  <p:transition spd="slow">
    <p:comb/>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a:off x="-15028"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7928" y="130805"/>
            <a:ext cx="6715125" cy="1158872"/>
          </a:xfrm>
        </p:spPr>
        <p:txBody>
          <a:bodyPr>
            <a:noAutofit/>
          </a:bodyPr>
          <a:lstStyle/>
          <a:p>
            <a:pPr algn="ctr"/>
            <a:r>
              <a:rPr lang="en-US" sz="5400" b="1" kern="1200" dirty="0">
                <a:solidFill>
                  <a:schemeClr val="accent6">
                    <a:lumMod val="50000"/>
                  </a:schemeClr>
                </a:solidFill>
                <a:latin typeface="Arial" panose="020B0604020202020204" pitchFamily="34" charset="0"/>
                <a:cs typeface="Arial" panose="020B0604020202020204" pitchFamily="34" charset="0"/>
              </a:rPr>
              <a:t>GIAO THỨC HTTPS</a:t>
            </a:r>
            <a:endParaRPr lang="en-US" sz="5400" b="1" dirty="0">
              <a:solidFill>
                <a:schemeClr val="accent6">
                  <a:lumMod val="50000"/>
                </a:schemeClr>
              </a:solidFill>
              <a:latin typeface="Arial" panose="020B0604020202020204" pitchFamily="34" charset="0"/>
              <a:cs typeface="Arial" panose="020B0604020202020204" pitchFamily="34" charset="0"/>
            </a:endParaRPr>
          </a:p>
        </p:txBody>
      </p:sp>
      <p:pic>
        <p:nvPicPr>
          <p:cNvPr id="4" name="Picture 3" descr="A cartoon of a person lying on a couch&#10;&#10;Description automatically generated"/>
          <p:cNvPicPr>
            <a:picLocks noChangeAspect="1"/>
          </p:cNvPicPr>
          <p:nvPr/>
        </p:nvPicPr>
        <p:blipFill rotWithShape="1">
          <a:blip r:embed="rId2" cstate="print">
            <a:extLst>
              <a:ext uri="{28A0092B-C50C-407E-A947-70E740481C1C}">
                <a14:useLocalDpi xmlns:a14="http://schemas.microsoft.com/office/drawing/2010/main" val="0"/>
              </a:ext>
            </a:extLst>
          </a:blip>
          <a:srcRect t="4637" r="3" b="692"/>
          <a:stretch>
            <a:fillRect/>
          </a:stretch>
        </p:blipFill>
        <p:spPr>
          <a:xfrm>
            <a:off x="4948188" y="1"/>
            <a:ext cx="7243812" cy="6857999"/>
          </a:xfrm>
          <a:custGeom>
            <a:avLst/>
            <a:gdLst/>
            <a:ahLst/>
            <a:cxnLst/>
            <a:rect l="l" t="t" r="r" b="b"/>
            <a:pathLst>
              <a:path w="7243812" h="6857999">
                <a:moveTo>
                  <a:pt x="609803" y="0"/>
                </a:moveTo>
                <a:lnTo>
                  <a:pt x="1222601" y="0"/>
                </a:lnTo>
                <a:lnTo>
                  <a:pt x="1223032" y="1645"/>
                </a:lnTo>
                <a:lnTo>
                  <a:pt x="1343371" y="1645"/>
                </a:lnTo>
                <a:lnTo>
                  <a:pt x="1343665" y="0"/>
                </a:lnTo>
                <a:lnTo>
                  <a:pt x="1884172" y="0"/>
                </a:lnTo>
                <a:lnTo>
                  <a:pt x="1884280" y="1645"/>
                </a:lnTo>
                <a:lnTo>
                  <a:pt x="7243812" y="1645"/>
                </a:lnTo>
                <a:lnTo>
                  <a:pt x="7243812" y="6857999"/>
                </a:lnTo>
                <a:lnTo>
                  <a:pt x="133676" y="6857999"/>
                </a:lnTo>
                <a:lnTo>
                  <a:pt x="114609" y="6843646"/>
                </a:lnTo>
                <a:cubicBezTo>
                  <a:pt x="106811" y="6836369"/>
                  <a:pt x="103243" y="6828354"/>
                  <a:pt x="111459" y="6817746"/>
                </a:cubicBezTo>
                <a:cubicBezTo>
                  <a:pt x="93943" y="6769544"/>
                  <a:pt x="97901" y="6796071"/>
                  <a:pt x="113412" y="6759582"/>
                </a:cubicBezTo>
                <a:cubicBezTo>
                  <a:pt x="110188" y="6732087"/>
                  <a:pt x="99653" y="6727133"/>
                  <a:pt x="100729" y="6705297"/>
                </a:cubicBezTo>
                <a:cubicBezTo>
                  <a:pt x="94563" y="6675394"/>
                  <a:pt x="99792" y="6669536"/>
                  <a:pt x="87662" y="6640957"/>
                </a:cubicBezTo>
                <a:cubicBezTo>
                  <a:pt x="74199" y="6591883"/>
                  <a:pt x="82185" y="6576319"/>
                  <a:pt x="83084" y="6541313"/>
                </a:cubicBezTo>
                <a:cubicBezTo>
                  <a:pt x="82225" y="6490855"/>
                  <a:pt x="67640" y="6422980"/>
                  <a:pt x="59444" y="6370251"/>
                </a:cubicBezTo>
                <a:cubicBezTo>
                  <a:pt x="51248" y="6317522"/>
                  <a:pt x="30729" y="6270972"/>
                  <a:pt x="33908" y="6224938"/>
                </a:cubicBezTo>
                <a:lnTo>
                  <a:pt x="30063" y="6089693"/>
                </a:lnTo>
                <a:cubicBezTo>
                  <a:pt x="25730" y="6032039"/>
                  <a:pt x="3474" y="5997051"/>
                  <a:pt x="29101" y="5973994"/>
                </a:cubicBezTo>
                <a:cubicBezTo>
                  <a:pt x="17018" y="5940131"/>
                  <a:pt x="41135" y="5955713"/>
                  <a:pt x="33855" y="5939847"/>
                </a:cubicBezTo>
                <a:lnTo>
                  <a:pt x="12982" y="5906467"/>
                </a:lnTo>
                <a:lnTo>
                  <a:pt x="8416" y="5862699"/>
                </a:lnTo>
                <a:cubicBezTo>
                  <a:pt x="7895" y="5838948"/>
                  <a:pt x="8409" y="5853058"/>
                  <a:pt x="12052" y="5823324"/>
                </a:cubicBezTo>
                <a:cubicBezTo>
                  <a:pt x="11631" y="5805291"/>
                  <a:pt x="11213" y="5787258"/>
                  <a:pt x="10793" y="5769225"/>
                </a:cubicBezTo>
                <a:cubicBezTo>
                  <a:pt x="17866" y="5738356"/>
                  <a:pt x="19121" y="5696311"/>
                  <a:pt x="25986" y="5667896"/>
                </a:cubicBezTo>
                <a:cubicBezTo>
                  <a:pt x="16329" y="5647975"/>
                  <a:pt x="42195" y="5619318"/>
                  <a:pt x="43687" y="5594585"/>
                </a:cubicBezTo>
                <a:cubicBezTo>
                  <a:pt x="32512" y="5517959"/>
                  <a:pt x="44052" y="5536542"/>
                  <a:pt x="40019" y="5464225"/>
                </a:cubicBezTo>
                <a:cubicBezTo>
                  <a:pt x="32676" y="5400671"/>
                  <a:pt x="26469" y="5311951"/>
                  <a:pt x="22904" y="5269726"/>
                </a:cubicBezTo>
                <a:cubicBezTo>
                  <a:pt x="19341" y="5227501"/>
                  <a:pt x="14742" y="5212581"/>
                  <a:pt x="18628" y="5210876"/>
                </a:cubicBezTo>
                <a:cubicBezTo>
                  <a:pt x="-20300" y="5161742"/>
                  <a:pt x="15511" y="5141336"/>
                  <a:pt x="5392" y="5111369"/>
                </a:cubicBezTo>
                <a:cubicBezTo>
                  <a:pt x="10662" y="5053859"/>
                  <a:pt x="15546" y="5034036"/>
                  <a:pt x="13324" y="5009272"/>
                </a:cubicBezTo>
                <a:cubicBezTo>
                  <a:pt x="25126" y="4982633"/>
                  <a:pt x="74251" y="4956261"/>
                  <a:pt x="48699" y="4925805"/>
                </a:cubicBezTo>
                <a:cubicBezTo>
                  <a:pt x="76704" y="4931200"/>
                  <a:pt x="39437" y="4888353"/>
                  <a:pt x="62925" y="4877992"/>
                </a:cubicBezTo>
                <a:cubicBezTo>
                  <a:pt x="82480" y="4871554"/>
                  <a:pt x="75731" y="4857054"/>
                  <a:pt x="79496" y="4844323"/>
                </a:cubicBezTo>
                <a:cubicBezTo>
                  <a:pt x="97657" y="4832308"/>
                  <a:pt x="110974" y="4752352"/>
                  <a:pt x="101400" y="4733115"/>
                </a:cubicBezTo>
                <a:cubicBezTo>
                  <a:pt x="108185" y="4679357"/>
                  <a:pt x="119720" y="4662889"/>
                  <a:pt x="111223" y="4625153"/>
                </a:cubicBezTo>
                <a:cubicBezTo>
                  <a:pt x="106592" y="4588197"/>
                  <a:pt x="114401" y="4567830"/>
                  <a:pt x="126359" y="4539168"/>
                </a:cubicBezTo>
                <a:cubicBezTo>
                  <a:pt x="126535" y="4522289"/>
                  <a:pt x="126710" y="4505410"/>
                  <a:pt x="126886" y="4488531"/>
                </a:cubicBezTo>
                <a:cubicBezTo>
                  <a:pt x="126165" y="4473140"/>
                  <a:pt x="132917" y="4437329"/>
                  <a:pt x="135099" y="4411258"/>
                </a:cubicBezTo>
                <a:cubicBezTo>
                  <a:pt x="107667" y="4345686"/>
                  <a:pt x="146840" y="4280033"/>
                  <a:pt x="132327" y="4219510"/>
                </a:cubicBezTo>
                <a:cubicBezTo>
                  <a:pt x="138549" y="4158987"/>
                  <a:pt x="124091" y="4192084"/>
                  <a:pt x="172424" y="4048117"/>
                </a:cubicBezTo>
                <a:cubicBezTo>
                  <a:pt x="167703" y="4015047"/>
                  <a:pt x="203806" y="3905047"/>
                  <a:pt x="177666" y="3878222"/>
                </a:cubicBezTo>
                <a:cubicBezTo>
                  <a:pt x="167714" y="3821305"/>
                  <a:pt x="183914" y="3845122"/>
                  <a:pt x="156982" y="3778166"/>
                </a:cubicBezTo>
                <a:cubicBezTo>
                  <a:pt x="160365" y="3760234"/>
                  <a:pt x="142791" y="3724716"/>
                  <a:pt x="142115" y="3707357"/>
                </a:cubicBezTo>
                <a:cubicBezTo>
                  <a:pt x="139253" y="3688591"/>
                  <a:pt x="140202" y="3672776"/>
                  <a:pt x="139805" y="3665569"/>
                </a:cubicBezTo>
                <a:cubicBezTo>
                  <a:pt x="139778" y="3665084"/>
                  <a:pt x="139750" y="3664599"/>
                  <a:pt x="139723" y="3664114"/>
                </a:cubicBezTo>
                <a:lnTo>
                  <a:pt x="134134" y="3653088"/>
                </a:lnTo>
                <a:lnTo>
                  <a:pt x="126568" y="3641228"/>
                </a:lnTo>
                <a:cubicBezTo>
                  <a:pt x="126560" y="3629488"/>
                  <a:pt x="126549" y="3617747"/>
                  <a:pt x="126540" y="3606007"/>
                </a:cubicBezTo>
                <a:lnTo>
                  <a:pt x="134645" y="3597336"/>
                </a:lnTo>
                <a:lnTo>
                  <a:pt x="131649" y="3586412"/>
                </a:lnTo>
                <a:lnTo>
                  <a:pt x="134221" y="3569719"/>
                </a:lnTo>
                <a:lnTo>
                  <a:pt x="133795" y="3568021"/>
                </a:lnTo>
                <a:lnTo>
                  <a:pt x="130189" y="3553678"/>
                </a:lnTo>
                <a:lnTo>
                  <a:pt x="129827" y="3552249"/>
                </a:lnTo>
                <a:lnTo>
                  <a:pt x="122183" y="3542019"/>
                </a:lnTo>
                <a:lnTo>
                  <a:pt x="112426" y="3531201"/>
                </a:lnTo>
                <a:lnTo>
                  <a:pt x="105626" y="3496391"/>
                </a:lnTo>
                <a:lnTo>
                  <a:pt x="111971" y="3486850"/>
                </a:lnTo>
                <a:lnTo>
                  <a:pt x="106910" y="3476412"/>
                </a:lnTo>
                <a:cubicBezTo>
                  <a:pt x="105781" y="3466028"/>
                  <a:pt x="105824" y="3433967"/>
                  <a:pt x="105209" y="3424545"/>
                </a:cubicBezTo>
                <a:lnTo>
                  <a:pt x="103215" y="3419880"/>
                </a:lnTo>
                <a:lnTo>
                  <a:pt x="104953" y="3415218"/>
                </a:lnTo>
                <a:lnTo>
                  <a:pt x="101255" y="3409825"/>
                </a:lnTo>
                <a:lnTo>
                  <a:pt x="103044" y="3407057"/>
                </a:lnTo>
                <a:lnTo>
                  <a:pt x="89764" y="3378959"/>
                </a:lnTo>
                <a:lnTo>
                  <a:pt x="83991" y="3362948"/>
                </a:lnTo>
                <a:lnTo>
                  <a:pt x="66858" y="3332072"/>
                </a:lnTo>
                <a:lnTo>
                  <a:pt x="69057" y="3325671"/>
                </a:lnTo>
                <a:lnTo>
                  <a:pt x="51631" y="3278130"/>
                </a:lnTo>
                <a:lnTo>
                  <a:pt x="53959" y="3277179"/>
                </a:lnTo>
                <a:lnTo>
                  <a:pt x="60205" y="3262610"/>
                </a:lnTo>
                <a:lnTo>
                  <a:pt x="58998" y="3258677"/>
                </a:lnTo>
                <a:cubicBezTo>
                  <a:pt x="46010" y="3210316"/>
                  <a:pt x="80872" y="3236545"/>
                  <a:pt x="45170" y="3180546"/>
                </a:cubicBezTo>
                <a:cubicBezTo>
                  <a:pt x="53643" y="3171780"/>
                  <a:pt x="52550" y="3163902"/>
                  <a:pt x="45228" y="3151828"/>
                </a:cubicBezTo>
                <a:cubicBezTo>
                  <a:pt x="39651" y="3128169"/>
                  <a:pt x="64667" y="3124610"/>
                  <a:pt x="45020" y="3103777"/>
                </a:cubicBezTo>
                <a:cubicBezTo>
                  <a:pt x="59127" y="3105196"/>
                  <a:pt x="41123" y="3057428"/>
                  <a:pt x="57092" y="3065434"/>
                </a:cubicBezTo>
                <a:cubicBezTo>
                  <a:pt x="55435" y="3051512"/>
                  <a:pt x="40803" y="3032637"/>
                  <a:pt x="35088" y="3020247"/>
                </a:cubicBezTo>
                <a:cubicBezTo>
                  <a:pt x="32503" y="3002537"/>
                  <a:pt x="18197" y="3001119"/>
                  <a:pt x="22803" y="2991092"/>
                </a:cubicBezTo>
                <a:cubicBezTo>
                  <a:pt x="24338" y="2987749"/>
                  <a:pt x="27975" y="2983455"/>
                  <a:pt x="34850" y="2977278"/>
                </a:cubicBezTo>
                <a:cubicBezTo>
                  <a:pt x="22587" y="2954448"/>
                  <a:pt x="35600" y="2946689"/>
                  <a:pt x="36223" y="2911749"/>
                </a:cubicBezTo>
                <a:cubicBezTo>
                  <a:pt x="35158" y="2886513"/>
                  <a:pt x="29761" y="2843788"/>
                  <a:pt x="28462" y="2825860"/>
                </a:cubicBezTo>
                <a:cubicBezTo>
                  <a:pt x="28449" y="2818634"/>
                  <a:pt x="28437" y="2811409"/>
                  <a:pt x="28424" y="2804183"/>
                </a:cubicBezTo>
                <a:lnTo>
                  <a:pt x="21292" y="2790136"/>
                </a:lnTo>
                <a:lnTo>
                  <a:pt x="16179" y="2760208"/>
                </a:lnTo>
                <a:lnTo>
                  <a:pt x="22858" y="2751112"/>
                </a:lnTo>
                <a:lnTo>
                  <a:pt x="18505" y="2740278"/>
                </a:lnTo>
                <a:lnTo>
                  <a:pt x="22482" y="2726489"/>
                </a:lnTo>
                <a:lnTo>
                  <a:pt x="18175" y="2725052"/>
                </a:lnTo>
                <a:lnTo>
                  <a:pt x="10521" y="2715895"/>
                </a:lnTo>
                <a:lnTo>
                  <a:pt x="25499" y="2665666"/>
                </a:lnTo>
                <a:lnTo>
                  <a:pt x="30658" y="2635351"/>
                </a:lnTo>
                <a:cubicBezTo>
                  <a:pt x="30723" y="2625597"/>
                  <a:pt x="30791" y="2615842"/>
                  <a:pt x="30857" y="2606088"/>
                </a:cubicBezTo>
                <a:lnTo>
                  <a:pt x="37532" y="2596456"/>
                </a:lnTo>
                <a:cubicBezTo>
                  <a:pt x="41239" y="2582253"/>
                  <a:pt x="34640" y="2564757"/>
                  <a:pt x="36511" y="2549900"/>
                </a:cubicBezTo>
                <a:lnTo>
                  <a:pt x="53712" y="2496499"/>
                </a:lnTo>
                <a:cubicBezTo>
                  <a:pt x="53527" y="2492743"/>
                  <a:pt x="64725" y="2449625"/>
                  <a:pt x="64540" y="2445869"/>
                </a:cubicBezTo>
                <a:cubicBezTo>
                  <a:pt x="61940" y="2441580"/>
                  <a:pt x="65575" y="2413465"/>
                  <a:pt x="64348" y="2408995"/>
                </a:cubicBezTo>
                <a:cubicBezTo>
                  <a:pt x="100333" y="2407546"/>
                  <a:pt x="71752" y="2329020"/>
                  <a:pt x="101725" y="2335735"/>
                </a:cubicBezTo>
                <a:cubicBezTo>
                  <a:pt x="120512" y="2299003"/>
                  <a:pt x="138791" y="2291744"/>
                  <a:pt x="147278" y="2260088"/>
                </a:cubicBezTo>
                <a:cubicBezTo>
                  <a:pt x="152668" y="2224200"/>
                  <a:pt x="143589" y="2220953"/>
                  <a:pt x="152643" y="2193455"/>
                </a:cubicBezTo>
                <a:cubicBezTo>
                  <a:pt x="152701" y="2159228"/>
                  <a:pt x="131577" y="2138038"/>
                  <a:pt x="161815" y="2107942"/>
                </a:cubicBezTo>
                <a:lnTo>
                  <a:pt x="168884" y="2024270"/>
                </a:lnTo>
                <a:lnTo>
                  <a:pt x="210800" y="1969445"/>
                </a:lnTo>
                <a:lnTo>
                  <a:pt x="215063" y="1961162"/>
                </a:lnTo>
                <a:lnTo>
                  <a:pt x="226767" y="1945112"/>
                </a:lnTo>
                <a:lnTo>
                  <a:pt x="225906" y="1942021"/>
                </a:lnTo>
                <a:lnTo>
                  <a:pt x="220555" y="1935584"/>
                </a:lnTo>
                <a:cubicBezTo>
                  <a:pt x="220179" y="1930292"/>
                  <a:pt x="223282" y="1914884"/>
                  <a:pt x="223648" y="1910265"/>
                </a:cubicBezTo>
                <a:cubicBezTo>
                  <a:pt x="221934" y="1909994"/>
                  <a:pt x="221895" y="1909162"/>
                  <a:pt x="222758" y="1907867"/>
                </a:cubicBezTo>
                <a:lnTo>
                  <a:pt x="229387" y="1899379"/>
                </a:lnTo>
                <a:lnTo>
                  <a:pt x="231548" y="1895114"/>
                </a:lnTo>
                <a:lnTo>
                  <a:pt x="216553" y="1892417"/>
                </a:lnTo>
                <a:cubicBezTo>
                  <a:pt x="209075" y="1884999"/>
                  <a:pt x="222114" y="1866643"/>
                  <a:pt x="209739" y="1861483"/>
                </a:cubicBezTo>
                <a:cubicBezTo>
                  <a:pt x="214584" y="1853278"/>
                  <a:pt x="219066" y="1844665"/>
                  <a:pt x="222950" y="1835810"/>
                </a:cubicBezTo>
                <a:lnTo>
                  <a:pt x="224812" y="1830569"/>
                </a:lnTo>
                <a:lnTo>
                  <a:pt x="224522" y="1830429"/>
                </a:lnTo>
                <a:cubicBezTo>
                  <a:pt x="224224" y="1829219"/>
                  <a:pt x="224571" y="1827468"/>
                  <a:pt x="225830" y="1824832"/>
                </a:cubicBezTo>
                <a:lnTo>
                  <a:pt x="228207" y="1821003"/>
                </a:lnTo>
                <a:lnTo>
                  <a:pt x="230878" y="1807109"/>
                </a:lnTo>
                <a:lnTo>
                  <a:pt x="227355" y="1805316"/>
                </a:lnTo>
                <a:lnTo>
                  <a:pt x="228132" y="1804434"/>
                </a:lnTo>
                <a:cubicBezTo>
                  <a:pt x="237533" y="1798221"/>
                  <a:pt x="248274" y="1797417"/>
                  <a:pt x="223762" y="1784314"/>
                </a:cubicBezTo>
                <a:cubicBezTo>
                  <a:pt x="240655" y="1769422"/>
                  <a:pt x="224912" y="1763793"/>
                  <a:pt x="226521" y="1740358"/>
                </a:cubicBezTo>
                <a:cubicBezTo>
                  <a:pt x="240385" y="1732435"/>
                  <a:pt x="239102" y="1724301"/>
                  <a:pt x="233164" y="1715685"/>
                </a:cubicBezTo>
                <a:cubicBezTo>
                  <a:pt x="245499" y="1694404"/>
                  <a:pt x="240415" y="1672675"/>
                  <a:pt x="245819" y="1647555"/>
                </a:cubicBezTo>
                <a:cubicBezTo>
                  <a:pt x="268668" y="1622803"/>
                  <a:pt x="248434" y="1605585"/>
                  <a:pt x="254317" y="1578752"/>
                </a:cubicBezTo>
                <a:lnTo>
                  <a:pt x="249918" y="1546022"/>
                </a:lnTo>
                <a:cubicBezTo>
                  <a:pt x="251996" y="1543635"/>
                  <a:pt x="248777" y="1521210"/>
                  <a:pt x="248927" y="1519929"/>
                </a:cubicBezTo>
                <a:lnTo>
                  <a:pt x="248704" y="1519731"/>
                </a:lnTo>
                <a:lnTo>
                  <a:pt x="252245" y="1514846"/>
                </a:lnTo>
                <a:cubicBezTo>
                  <a:pt x="255314" y="1501295"/>
                  <a:pt x="252199" y="1477394"/>
                  <a:pt x="254681" y="1463304"/>
                </a:cubicBezTo>
                <a:cubicBezTo>
                  <a:pt x="257024" y="1459891"/>
                  <a:pt x="268983" y="1432466"/>
                  <a:pt x="267138" y="1430305"/>
                </a:cubicBezTo>
                <a:lnTo>
                  <a:pt x="266110" y="1429568"/>
                </a:lnTo>
                <a:lnTo>
                  <a:pt x="286784" y="1404045"/>
                </a:lnTo>
                <a:lnTo>
                  <a:pt x="294521" y="1360879"/>
                </a:lnTo>
                <a:lnTo>
                  <a:pt x="324750" y="1301993"/>
                </a:lnTo>
                <a:lnTo>
                  <a:pt x="328780" y="1210776"/>
                </a:lnTo>
                <a:cubicBezTo>
                  <a:pt x="344171" y="1197232"/>
                  <a:pt x="343390" y="1192124"/>
                  <a:pt x="346123" y="1157176"/>
                </a:cubicBezTo>
                <a:cubicBezTo>
                  <a:pt x="359383" y="1110140"/>
                  <a:pt x="355619" y="1111028"/>
                  <a:pt x="349331" y="1063288"/>
                </a:cubicBezTo>
                <a:cubicBezTo>
                  <a:pt x="364194" y="1005331"/>
                  <a:pt x="362778" y="969963"/>
                  <a:pt x="431245" y="889417"/>
                </a:cubicBezTo>
                <a:lnTo>
                  <a:pt x="459477" y="816346"/>
                </a:lnTo>
                <a:cubicBezTo>
                  <a:pt x="465006" y="808083"/>
                  <a:pt x="496978" y="764380"/>
                  <a:pt x="489268" y="752692"/>
                </a:cubicBezTo>
                <a:lnTo>
                  <a:pt x="505368" y="724368"/>
                </a:lnTo>
                <a:lnTo>
                  <a:pt x="511178" y="722494"/>
                </a:lnTo>
                <a:lnTo>
                  <a:pt x="514451" y="717531"/>
                </a:lnTo>
                <a:cubicBezTo>
                  <a:pt x="514171" y="710761"/>
                  <a:pt x="513893" y="703992"/>
                  <a:pt x="513612" y="697222"/>
                </a:cubicBezTo>
                <a:cubicBezTo>
                  <a:pt x="513272" y="693376"/>
                  <a:pt x="513720" y="690905"/>
                  <a:pt x="514772" y="689289"/>
                </a:cubicBezTo>
                <a:lnTo>
                  <a:pt x="515249" y="689151"/>
                </a:lnTo>
                <a:cubicBezTo>
                  <a:pt x="515320" y="686637"/>
                  <a:pt x="515389" y="684122"/>
                  <a:pt x="515461" y="681608"/>
                </a:cubicBezTo>
                <a:cubicBezTo>
                  <a:pt x="522970" y="666964"/>
                  <a:pt x="551123" y="617831"/>
                  <a:pt x="560298" y="601285"/>
                </a:cubicBezTo>
                <a:cubicBezTo>
                  <a:pt x="558549" y="585107"/>
                  <a:pt x="540289" y="573171"/>
                  <a:pt x="570504" y="582332"/>
                </a:cubicBezTo>
                <a:cubicBezTo>
                  <a:pt x="570816" y="577121"/>
                  <a:pt x="573898" y="574271"/>
                  <a:pt x="578347" y="572511"/>
                </a:cubicBezTo>
                <a:lnTo>
                  <a:pt x="580375" y="572092"/>
                </a:lnTo>
                <a:lnTo>
                  <a:pt x="575722" y="536015"/>
                </a:lnTo>
                <a:lnTo>
                  <a:pt x="578705" y="531675"/>
                </a:lnTo>
                <a:lnTo>
                  <a:pt x="564084" y="491380"/>
                </a:lnTo>
                <a:cubicBezTo>
                  <a:pt x="560969" y="487340"/>
                  <a:pt x="560134" y="482008"/>
                  <a:pt x="564457" y="473782"/>
                </a:cubicBezTo>
                <a:lnTo>
                  <a:pt x="566413" y="472000"/>
                </a:lnTo>
                <a:lnTo>
                  <a:pt x="584600" y="354566"/>
                </a:lnTo>
                <a:cubicBezTo>
                  <a:pt x="586100" y="325288"/>
                  <a:pt x="584583" y="317533"/>
                  <a:pt x="588077" y="265704"/>
                </a:cubicBezTo>
                <a:cubicBezTo>
                  <a:pt x="588008" y="205530"/>
                  <a:pt x="578491" y="226511"/>
                  <a:pt x="580576" y="187093"/>
                </a:cubicBezTo>
                <a:cubicBezTo>
                  <a:pt x="579265" y="162458"/>
                  <a:pt x="569240" y="117589"/>
                  <a:pt x="587928" y="130336"/>
                </a:cubicBezTo>
                <a:cubicBezTo>
                  <a:pt x="552635" y="69804"/>
                  <a:pt x="604651" y="82036"/>
                  <a:pt x="593881" y="17287"/>
                </a:cubicBezTo>
                <a:cubicBezTo>
                  <a:pt x="600399" y="13784"/>
                  <a:pt x="605413" y="8440"/>
                  <a:pt x="609224" y="1705"/>
                </a:cubicBezTo>
                <a:close/>
              </a:path>
            </a:pathLst>
          </a:custGeom>
        </p:spPr>
      </p:pic>
      <p:sp>
        <p:nvSpPr>
          <p:cNvPr id="3" name="Content Placeholder 2"/>
          <p:cNvSpPr>
            <a:spLocks noGrp="1"/>
          </p:cNvSpPr>
          <p:nvPr>
            <p:ph idx="1"/>
          </p:nvPr>
        </p:nvSpPr>
        <p:spPr>
          <a:xfrm>
            <a:off x="252190" y="1818228"/>
            <a:ext cx="5338985" cy="758906"/>
          </a:xfrm>
        </p:spPr>
        <p:txBody>
          <a:bodyPr vert="horz" lIns="91440" tIns="45720" rIns="91440" bIns="45720" rtlCol="0">
            <a:noAutofit/>
          </a:bodyPr>
          <a:lstStyle/>
          <a:p>
            <a:pPr marL="0" indent="0">
              <a:buNone/>
            </a:pPr>
            <a:r>
              <a:rPr lang="en-US" sz="2200" kern="1200" dirty="0">
                <a:solidFill>
                  <a:schemeClr val="tx1"/>
                </a:solidFill>
                <a:latin typeface="Arial" panose="020B0604020202020204" pitchFamily="34" charset="0"/>
                <a:cs typeface="Arial" panose="020B0604020202020204" pitchFamily="34" charset="0"/>
                <a:sym typeface="+mn-ea"/>
              </a:rPr>
              <a:t>- </a:t>
            </a:r>
            <a:r>
              <a:rPr lang="en-US" sz="2200" kern="1200" dirty="0" err="1">
                <a:solidFill>
                  <a:schemeClr val="tx1"/>
                </a:solidFill>
                <a:latin typeface="Arial" panose="020B0604020202020204" pitchFamily="34" charset="0"/>
                <a:cs typeface="Arial" panose="020B0604020202020204" pitchFamily="34" charset="0"/>
                <a:sym typeface="+mn-ea"/>
              </a:rPr>
              <a:t>Tăng</a:t>
            </a:r>
            <a:r>
              <a:rPr lang="en-US" sz="2200" kern="1200" dirty="0">
                <a:solidFill>
                  <a:schemeClr val="tx1"/>
                </a:solidFill>
                <a:latin typeface="Arial" panose="020B0604020202020204" pitchFamily="34" charset="0"/>
                <a:cs typeface="Arial" panose="020B0604020202020204" pitchFamily="34" charset="0"/>
                <a:sym typeface="+mn-ea"/>
              </a:rPr>
              <a:t> </a:t>
            </a:r>
            <a:r>
              <a:rPr lang="en-US" sz="2200" kern="1200" dirty="0" err="1">
                <a:solidFill>
                  <a:schemeClr val="tx1"/>
                </a:solidFill>
                <a:latin typeface="Arial" panose="020B0604020202020204" pitchFamily="34" charset="0"/>
                <a:cs typeface="Arial" panose="020B0604020202020204" pitchFamily="34" charset="0"/>
                <a:sym typeface="+mn-ea"/>
              </a:rPr>
              <a:t>độ</a:t>
            </a:r>
            <a:r>
              <a:rPr lang="en-US" sz="2200" kern="1200" dirty="0">
                <a:solidFill>
                  <a:schemeClr val="tx1"/>
                </a:solidFill>
                <a:latin typeface="Arial" panose="020B0604020202020204" pitchFamily="34" charset="0"/>
                <a:cs typeface="Arial" panose="020B0604020202020204" pitchFamily="34" charset="0"/>
                <a:sym typeface="+mn-ea"/>
              </a:rPr>
              <a:t> </a:t>
            </a:r>
            <a:r>
              <a:rPr lang="en-US" sz="2200" kern="1200" dirty="0" err="1">
                <a:solidFill>
                  <a:schemeClr val="tx1"/>
                </a:solidFill>
                <a:latin typeface="Arial" panose="020B0604020202020204" pitchFamily="34" charset="0"/>
                <a:cs typeface="Arial" panose="020B0604020202020204" pitchFamily="34" charset="0"/>
                <a:sym typeface="+mn-ea"/>
              </a:rPr>
              <a:t>xác</a:t>
            </a:r>
            <a:r>
              <a:rPr lang="en-US" sz="2200" kern="1200" dirty="0">
                <a:solidFill>
                  <a:schemeClr val="tx1"/>
                </a:solidFill>
                <a:latin typeface="Arial" panose="020B0604020202020204" pitchFamily="34" charset="0"/>
                <a:cs typeface="Arial" panose="020B0604020202020204" pitchFamily="34" charset="0"/>
                <a:sym typeface="+mn-ea"/>
              </a:rPr>
              <a:t> </a:t>
            </a:r>
            <a:r>
              <a:rPr lang="en-US" sz="2200" kern="1200" dirty="0" err="1">
                <a:solidFill>
                  <a:schemeClr val="tx1"/>
                </a:solidFill>
                <a:latin typeface="Arial" panose="020B0604020202020204" pitchFamily="34" charset="0"/>
                <a:cs typeface="Arial" panose="020B0604020202020204" pitchFamily="34" charset="0"/>
                <a:sym typeface="+mn-ea"/>
              </a:rPr>
              <a:t>thực</a:t>
            </a:r>
            <a:r>
              <a:rPr lang="en-US" sz="2200" kern="1200" dirty="0">
                <a:solidFill>
                  <a:schemeClr val="tx1"/>
                </a:solidFill>
                <a:latin typeface="Arial" panose="020B0604020202020204" pitchFamily="34" charset="0"/>
                <a:cs typeface="Arial" panose="020B0604020202020204" pitchFamily="34" charset="0"/>
                <a:sym typeface="+mn-ea"/>
              </a:rPr>
              <a:t> </a:t>
            </a:r>
            <a:r>
              <a:rPr lang="en-US" sz="2200" kern="1200" dirty="0" err="1">
                <a:solidFill>
                  <a:schemeClr val="tx1"/>
                </a:solidFill>
                <a:latin typeface="Arial" panose="020B0604020202020204" pitchFamily="34" charset="0"/>
                <a:cs typeface="Arial" panose="020B0604020202020204" pitchFamily="34" charset="0"/>
                <a:sym typeface="+mn-ea"/>
              </a:rPr>
              <a:t>của</a:t>
            </a:r>
            <a:r>
              <a:rPr lang="en-US" sz="2200" kern="1200" dirty="0">
                <a:solidFill>
                  <a:schemeClr val="tx1"/>
                </a:solidFill>
                <a:latin typeface="Arial" panose="020B0604020202020204" pitchFamily="34" charset="0"/>
                <a:cs typeface="Arial" panose="020B0604020202020204" pitchFamily="34" charset="0"/>
                <a:sym typeface="+mn-ea"/>
              </a:rPr>
              <a:t> </a:t>
            </a:r>
            <a:r>
              <a:rPr lang="en-US" sz="2200" kern="1200" dirty="0" err="1">
                <a:solidFill>
                  <a:schemeClr val="tx1"/>
                </a:solidFill>
                <a:latin typeface="Arial" panose="020B0604020202020204" pitchFamily="34" charset="0"/>
                <a:cs typeface="Arial" panose="020B0604020202020204" pitchFamily="34" charset="0"/>
                <a:sym typeface="+mn-ea"/>
              </a:rPr>
              <a:t>gói</a:t>
            </a:r>
            <a:r>
              <a:rPr lang="en-US" sz="2200" kern="1200" dirty="0">
                <a:solidFill>
                  <a:schemeClr val="tx1"/>
                </a:solidFill>
                <a:latin typeface="Arial" panose="020B0604020202020204" pitchFamily="34" charset="0"/>
                <a:cs typeface="Arial" panose="020B0604020202020204" pitchFamily="34" charset="0"/>
                <a:sym typeface="+mn-ea"/>
              </a:rPr>
              <a:t> tin, </a:t>
            </a:r>
            <a:r>
              <a:rPr lang="en-US" sz="2200" kern="1200" dirty="0" err="1">
                <a:solidFill>
                  <a:schemeClr val="tx1"/>
                </a:solidFill>
                <a:latin typeface="Arial" panose="020B0604020202020204" pitchFamily="34" charset="0"/>
                <a:cs typeface="Arial" panose="020B0604020202020204" pitchFamily="34" charset="0"/>
                <a:sym typeface="+mn-ea"/>
              </a:rPr>
              <a:t>mã</a:t>
            </a:r>
            <a:r>
              <a:rPr lang="en-US" sz="2200" kern="1200" dirty="0">
                <a:solidFill>
                  <a:schemeClr val="tx1"/>
                </a:solidFill>
                <a:latin typeface="Arial" panose="020B0604020202020204" pitchFamily="34" charset="0"/>
                <a:cs typeface="Arial" panose="020B0604020202020204" pitchFamily="34" charset="0"/>
                <a:sym typeface="+mn-ea"/>
              </a:rPr>
              <a:t> </a:t>
            </a:r>
            <a:r>
              <a:rPr lang="en-US" sz="2200" kern="1200" dirty="0" err="1">
                <a:solidFill>
                  <a:schemeClr val="tx1"/>
                </a:solidFill>
                <a:latin typeface="Arial" panose="020B0604020202020204" pitchFamily="34" charset="0"/>
                <a:cs typeface="Arial" panose="020B0604020202020204" pitchFamily="34" charset="0"/>
                <a:sym typeface="+mn-ea"/>
              </a:rPr>
              <a:t>hóa</a:t>
            </a:r>
            <a:r>
              <a:rPr lang="en-US" sz="2200" kern="1200" dirty="0">
                <a:solidFill>
                  <a:schemeClr val="tx1"/>
                </a:solidFill>
                <a:latin typeface="Arial" panose="020B0604020202020204" pitchFamily="34" charset="0"/>
                <a:cs typeface="Arial" panose="020B0604020202020204" pitchFamily="34" charset="0"/>
                <a:sym typeface="+mn-ea"/>
              </a:rPr>
              <a:t> </a:t>
            </a:r>
            <a:r>
              <a:rPr lang="en-US" sz="2200" kern="1200" dirty="0" err="1">
                <a:solidFill>
                  <a:schemeClr val="tx1"/>
                </a:solidFill>
                <a:latin typeface="Arial" panose="020B0604020202020204" pitchFamily="34" charset="0"/>
                <a:cs typeface="Arial" panose="020B0604020202020204" pitchFamily="34" charset="0"/>
                <a:sym typeface="+mn-ea"/>
              </a:rPr>
              <a:t>gói</a:t>
            </a:r>
            <a:r>
              <a:rPr lang="en-US" sz="2200" kern="1200" dirty="0">
                <a:solidFill>
                  <a:schemeClr val="tx1"/>
                </a:solidFill>
                <a:latin typeface="Arial" panose="020B0604020202020204" pitchFamily="34" charset="0"/>
                <a:cs typeface="Arial" panose="020B0604020202020204" pitchFamily="34" charset="0"/>
                <a:sym typeface="+mn-ea"/>
              </a:rPr>
              <a:t> tin.</a:t>
            </a:r>
            <a:endParaRPr lang="en-US" sz="2200" kern="1200" dirty="0">
              <a:solidFill>
                <a:schemeClr val="tx1"/>
              </a:solidFill>
              <a:latin typeface="Arial" panose="020B0604020202020204" pitchFamily="34" charset="0"/>
              <a:cs typeface="Arial" panose="020B0604020202020204" pitchFamily="34" charset="0"/>
            </a:endParaRPr>
          </a:p>
        </p:txBody>
      </p:sp>
      <p:sp>
        <p:nvSpPr>
          <p:cNvPr id="5" name="Text Box 8"/>
          <p:cNvSpPr txBox="1"/>
          <p:nvPr/>
        </p:nvSpPr>
        <p:spPr>
          <a:xfrm>
            <a:off x="263579" y="2696031"/>
            <a:ext cx="9097645" cy="42989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indent="0" algn="just">
              <a:spcAft>
                <a:spcPts val="2100"/>
              </a:spcAft>
              <a:buNone/>
            </a:pPr>
            <a:r>
              <a:rPr lang="en-US" sz="2200" dirty="0">
                <a:latin typeface="Arial" panose="020B0604020202020204" pitchFamily="34" charset="0"/>
                <a:cs typeface="Arial" panose="020B0604020202020204" pitchFamily="34" charset="0"/>
                <a:sym typeface="+mn-ea"/>
              </a:rPr>
              <a:t>- </a:t>
            </a:r>
            <a:r>
              <a:rPr lang="en-US" sz="2200" dirty="0" err="1">
                <a:latin typeface="Arial" panose="020B0604020202020204" pitchFamily="34" charset="0"/>
                <a:cs typeface="Arial" panose="020B0604020202020204" pitchFamily="34" charset="0"/>
                <a:sym typeface="+mn-ea"/>
              </a:rPr>
              <a:t>Chống</a:t>
            </a:r>
            <a:r>
              <a:rPr lang="en-US" sz="2200" dirty="0">
                <a:latin typeface="Arial" panose="020B0604020202020204" pitchFamily="34" charset="0"/>
                <a:cs typeface="Arial" panose="020B0604020202020204" pitchFamily="34" charset="0"/>
                <a:sym typeface="+mn-ea"/>
              </a:rPr>
              <a:t> </a:t>
            </a:r>
            <a:r>
              <a:rPr lang="en-US" sz="2200" dirty="0" err="1">
                <a:latin typeface="Arial" panose="020B0604020202020204" pitchFamily="34" charset="0"/>
                <a:cs typeface="Arial" panose="020B0604020202020204" pitchFamily="34" charset="0"/>
                <a:sym typeface="+mn-ea"/>
              </a:rPr>
              <a:t>bắt</a:t>
            </a:r>
            <a:r>
              <a:rPr lang="en-US" sz="2200" dirty="0">
                <a:latin typeface="Arial" panose="020B0604020202020204" pitchFamily="34" charset="0"/>
                <a:cs typeface="Arial" panose="020B0604020202020204" pitchFamily="34" charset="0"/>
                <a:sym typeface="+mn-ea"/>
              </a:rPr>
              <a:t> </a:t>
            </a:r>
            <a:r>
              <a:rPr lang="en-US" sz="2200" dirty="0" err="1">
                <a:latin typeface="Arial" panose="020B0604020202020204" pitchFamily="34" charset="0"/>
                <a:cs typeface="Arial" panose="020B0604020202020204" pitchFamily="34" charset="0"/>
                <a:sym typeface="+mn-ea"/>
              </a:rPr>
              <a:t>gói</a:t>
            </a:r>
            <a:r>
              <a:rPr lang="en-US" sz="2200" dirty="0">
                <a:latin typeface="Arial" panose="020B0604020202020204" pitchFamily="34" charset="0"/>
                <a:cs typeface="Arial" panose="020B0604020202020204" pitchFamily="34" charset="0"/>
                <a:sym typeface="+mn-ea"/>
              </a:rPr>
              <a:t> tin.</a:t>
            </a:r>
            <a:endParaRPr lang="en-US" sz="2200" dirty="0"/>
          </a:p>
        </p:txBody>
      </p:sp>
      <p:sp>
        <p:nvSpPr>
          <p:cNvPr id="6" name="Text Box 9"/>
          <p:cNvSpPr txBox="1"/>
          <p:nvPr/>
        </p:nvSpPr>
        <p:spPr>
          <a:xfrm>
            <a:off x="263580" y="3303890"/>
            <a:ext cx="9097645" cy="42989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indent="0" algn="just">
              <a:spcAft>
                <a:spcPts val="2100"/>
              </a:spcAft>
              <a:buNone/>
            </a:pPr>
            <a:r>
              <a:rPr lang="en-US" sz="2200" dirty="0">
                <a:latin typeface="Arial" panose="020B0604020202020204" pitchFamily="34" charset="0"/>
                <a:cs typeface="Arial" panose="020B0604020202020204" pitchFamily="34" charset="0"/>
                <a:sym typeface="+mn-ea"/>
              </a:rPr>
              <a:t>- </a:t>
            </a:r>
            <a:r>
              <a:rPr lang="en-US" sz="2200" dirty="0" err="1">
                <a:latin typeface="Arial" panose="020B0604020202020204" pitchFamily="34" charset="0"/>
                <a:cs typeface="Arial" panose="020B0604020202020204" pitchFamily="34" charset="0"/>
                <a:sym typeface="+mn-ea"/>
              </a:rPr>
              <a:t>Trước</a:t>
            </a:r>
            <a:r>
              <a:rPr lang="en-US" sz="2200" dirty="0">
                <a:latin typeface="Arial" panose="020B0604020202020204" pitchFamily="34" charset="0"/>
                <a:cs typeface="Arial" panose="020B0604020202020204" pitchFamily="34" charset="0"/>
                <a:sym typeface="+mn-ea"/>
              </a:rPr>
              <a:t> </a:t>
            </a:r>
            <a:r>
              <a:rPr lang="en-US" sz="2200" dirty="0" err="1">
                <a:latin typeface="Arial" panose="020B0604020202020204" pitchFamily="34" charset="0"/>
                <a:cs typeface="Arial" panose="020B0604020202020204" pitchFamily="34" charset="0"/>
                <a:sym typeface="+mn-ea"/>
              </a:rPr>
              <a:t>khi</a:t>
            </a:r>
            <a:r>
              <a:rPr lang="en-US" sz="2200" dirty="0">
                <a:latin typeface="Arial" panose="020B0604020202020204" pitchFamily="34" charset="0"/>
                <a:cs typeface="Arial" panose="020B0604020202020204" pitchFamily="34" charset="0"/>
                <a:sym typeface="+mn-ea"/>
              </a:rPr>
              <a:t> </a:t>
            </a:r>
            <a:r>
              <a:rPr lang="en-US" sz="2200" dirty="0" err="1">
                <a:latin typeface="Arial" panose="020B0604020202020204" pitchFamily="34" charset="0"/>
                <a:cs typeface="Arial" panose="020B0604020202020204" pitchFamily="34" charset="0"/>
                <a:sym typeface="+mn-ea"/>
              </a:rPr>
              <a:t>gửi</a:t>
            </a:r>
            <a:r>
              <a:rPr lang="en-US" sz="2200" dirty="0">
                <a:latin typeface="Arial" panose="020B0604020202020204" pitchFamily="34" charset="0"/>
                <a:cs typeface="Arial" panose="020B0604020202020204" pitchFamily="34" charset="0"/>
                <a:sym typeface="+mn-ea"/>
              </a:rPr>
              <a:t> </a:t>
            </a:r>
            <a:r>
              <a:rPr lang="en-US" sz="2200" dirty="0" err="1">
                <a:latin typeface="Arial" panose="020B0604020202020204" pitchFamily="34" charset="0"/>
                <a:cs typeface="Arial" panose="020B0604020202020204" pitchFamily="34" charset="0"/>
                <a:sym typeface="+mn-ea"/>
              </a:rPr>
              <a:t>sẽ</a:t>
            </a:r>
            <a:r>
              <a:rPr lang="en-US" sz="2200" dirty="0">
                <a:latin typeface="Arial" panose="020B0604020202020204" pitchFamily="34" charset="0"/>
                <a:cs typeface="Arial" panose="020B0604020202020204" pitchFamily="34" charset="0"/>
                <a:sym typeface="+mn-ea"/>
              </a:rPr>
              <a:t> </a:t>
            </a:r>
            <a:r>
              <a:rPr lang="en-US" sz="2200" dirty="0" err="1">
                <a:latin typeface="Arial" panose="020B0604020202020204" pitchFamily="34" charset="0"/>
                <a:cs typeface="Arial" panose="020B0604020202020204" pitchFamily="34" charset="0"/>
                <a:sym typeface="+mn-ea"/>
              </a:rPr>
              <a:t>mã</a:t>
            </a:r>
            <a:r>
              <a:rPr lang="en-US" sz="2200" dirty="0">
                <a:latin typeface="Arial" panose="020B0604020202020204" pitchFamily="34" charset="0"/>
                <a:cs typeface="Arial" panose="020B0604020202020204" pitchFamily="34" charset="0"/>
                <a:sym typeface="+mn-ea"/>
              </a:rPr>
              <a:t> </a:t>
            </a:r>
            <a:r>
              <a:rPr lang="en-US" sz="2200" dirty="0" err="1">
                <a:latin typeface="Arial" panose="020B0604020202020204" pitchFamily="34" charset="0"/>
                <a:cs typeface="Arial" panose="020B0604020202020204" pitchFamily="34" charset="0"/>
                <a:sym typeface="+mn-ea"/>
              </a:rPr>
              <a:t>hóa</a:t>
            </a:r>
            <a:r>
              <a:rPr lang="en-US" sz="2200" dirty="0">
                <a:latin typeface="Arial" panose="020B0604020202020204" pitchFamily="34" charset="0"/>
                <a:cs typeface="Arial" panose="020B0604020202020204" pitchFamily="34" charset="0"/>
                <a:sym typeface="+mn-ea"/>
              </a:rPr>
              <a:t> </a:t>
            </a:r>
            <a:r>
              <a:rPr lang="en-US" sz="2200" dirty="0" err="1">
                <a:latin typeface="Arial" panose="020B0604020202020204" pitchFamily="34" charset="0"/>
                <a:cs typeface="Arial" panose="020B0604020202020204" pitchFamily="34" charset="0"/>
                <a:sym typeface="+mn-ea"/>
              </a:rPr>
              <a:t>gói</a:t>
            </a:r>
            <a:r>
              <a:rPr lang="en-US" sz="2200" dirty="0">
                <a:latin typeface="Arial" panose="020B0604020202020204" pitchFamily="34" charset="0"/>
                <a:cs typeface="Arial" panose="020B0604020202020204" pitchFamily="34" charset="0"/>
                <a:sym typeface="+mn-ea"/>
              </a:rPr>
              <a:t> tin.</a:t>
            </a:r>
            <a:endParaRPr lang="en-US" sz="2200" dirty="0"/>
          </a:p>
        </p:txBody>
      </p:sp>
      <p:sp>
        <p:nvSpPr>
          <p:cNvPr id="12" name="Text Box 10"/>
          <p:cNvSpPr txBox="1"/>
          <p:nvPr/>
        </p:nvSpPr>
        <p:spPr>
          <a:xfrm>
            <a:off x="240803" y="3971580"/>
            <a:ext cx="5121772" cy="769441"/>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indent="0" algn="just">
              <a:spcAft>
                <a:spcPts val="2100"/>
              </a:spcAft>
              <a:buNone/>
            </a:pPr>
            <a:r>
              <a:rPr lang="en-US" sz="2200" dirty="0">
                <a:latin typeface="Arial" panose="020B0604020202020204" pitchFamily="34" charset="0"/>
                <a:cs typeface="Arial" panose="020B0604020202020204" pitchFamily="34" charset="0"/>
                <a:sym typeface="+mn-ea"/>
              </a:rPr>
              <a:t>- </a:t>
            </a:r>
            <a:r>
              <a:rPr lang="en-US" sz="2200" dirty="0" err="1">
                <a:latin typeface="Arial" panose="020B0604020202020204" pitchFamily="34" charset="0"/>
                <a:cs typeface="Arial" panose="020B0604020202020204" pitchFamily="34" charset="0"/>
                <a:sym typeface="+mn-ea"/>
              </a:rPr>
              <a:t>Tăng</a:t>
            </a:r>
            <a:r>
              <a:rPr lang="en-US" sz="2200" dirty="0">
                <a:latin typeface="Arial" panose="020B0604020202020204" pitchFamily="34" charset="0"/>
                <a:cs typeface="Arial" panose="020B0604020202020204" pitchFamily="34" charset="0"/>
                <a:sym typeface="+mn-ea"/>
              </a:rPr>
              <a:t> </a:t>
            </a:r>
            <a:r>
              <a:rPr lang="en-US" sz="2200" dirty="0" err="1">
                <a:latin typeface="Arial" panose="020B0604020202020204" pitchFamily="34" charset="0"/>
                <a:cs typeface="Arial" panose="020B0604020202020204" pitchFamily="34" charset="0"/>
                <a:sym typeface="+mn-ea"/>
              </a:rPr>
              <a:t>độ</a:t>
            </a:r>
            <a:r>
              <a:rPr lang="en-US" sz="2200" dirty="0">
                <a:latin typeface="Arial" panose="020B0604020202020204" pitchFamily="34" charset="0"/>
                <a:cs typeface="Arial" panose="020B0604020202020204" pitchFamily="34" charset="0"/>
                <a:sym typeface="+mn-ea"/>
              </a:rPr>
              <a:t> tin </a:t>
            </a:r>
            <a:r>
              <a:rPr lang="en-US" sz="2200" dirty="0" err="1">
                <a:latin typeface="Arial" panose="020B0604020202020204" pitchFamily="34" charset="0"/>
                <a:cs typeface="Arial" panose="020B0604020202020204" pitchFamily="34" charset="0"/>
                <a:sym typeface="+mn-ea"/>
              </a:rPr>
              <a:t>cậy</a:t>
            </a:r>
            <a:r>
              <a:rPr lang="en-US" sz="2200" dirty="0">
                <a:latin typeface="Arial" panose="020B0604020202020204" pitchFamily="34" charset="0"/>
                <a:cs typeface="Arial" panose="020B0604020202020204" pitchFamily="34" charset="0"/>
                <a:sym typeface="+mn-ea"/>
              </a:rPr>
              <a:t> </a:t>
            </a:r>
            <a:r>
              <a:rPr lang="en-US" sz="2200" dirty="0" err="1">
                <a:latin typeface="Arial" panose="020B0604020202020204" pitchFamily="34" charset="0"/>
                <a:cs typeface="Arial" panose="020B0604020202020204" pitchFamily="34" charset="0"/>
                <a:sym typeface="+mn-ea"/>
              </a:rPr>
              <a:t>cho</a:t>
            </a:r>
            <a:r>
              <a:rPr lang="en-US" sz="2200" dirty="0">
                <a:latin typeface="Arial" panose="020B0604020202020204" pitchFamily="34" charset="0"/>
                <a:cs typeface="Arial" panose="020B0604020202020204" pitchFamily="34" charset="0"/>
                <a:sym typeface="+mn-ea"/>
              </a:rPr>
              <a:t> </a:t>
            </a:r>
            <a:r>
              <a:rPr lang="en-US" sz="2200" dirty="0" err="1">
                <a:latin typeface="Arial" panose="020B0604020202020204" pitchFamily="34" charset="0"/>
                <a:cs typeface="Arial" panose="020B0604020202020204" pitchFamily="34" charset="0"/>
                <a:sym typeface="+mn-ea"/>
              </a:rPr>
              <a:t>trang</a:t>
            </a:r>
            <a:r>
              <a:rPr lang="en-US" sz="2200" dirty="0">
                <a:latin typeface="Arial" panose="020B0604020202020204" pitchFamily="34" charset="0"/>
                <a:cs typeface="Arial" panose="020B0604020202020204" pitchFamily="34" charset="0"/>
                <a:sym typeface="+mn-ea"/>
              </a:rPr>
              <a:t> web, </a:t>
            </a:r>
            <a:r>
              <a:rPr lang="en-US" sz="2200" dirty="0" err="1">
                <a:latin typeface="Arial" panose="020B0604020202020204" pitchFamily="34" charset="0"/>
                <a:cs typeface="Arial" panose="020B0604020202020204" pitchFamily="34" charset="0"/>
                <a:sym typeface="+mn-ea"/>
              </a:rPr>
              <a:t>bảo</a:t>
            </a:r>
            <a:r>
              <a:rPr lang="en-US" sz="2200" dirty="0">
                <a:latin typeface="Arial" panose="020B0604020202020204" pitchFamily="34" charset="0"/>
                <a:cs typeface="Arial" panose="020B0604020202020204" pitchFamily="34" charset="0"/>
                <a:sym typeface="+mn-ea"/>
              </a:rPr>
              <a:t> </a:t>
            </a:r>
            <a:r>
              <a:rPr lang="en-US" sz="2200" dirty="0" err="1">
                <a:latin typeface="Arial" panose="020B0604020202020204" pitchFamily="34" charset="0"/>
                <a:cs typeface="Arial" panose="020B0604020202020204" pitchFamily="34" charset="0"/>
                <a:sym typeface="+mn-ea"/>
              </a:rPr>
              <a:t>mật</a:t>
            </a:r>
            <a:r>
              <a:rPr lang="en-US" sz="2200" dirty="0">
                <a:latin typeface="Arial" panose="020B0604020202020204" pitchFamily="34" charset="0"/>
                <a:cs typeface="Arial" panose="020B0604020202020204" pitchFamily="34" charset="0"/>
                <a:sym typeface="+mn-ea"/>
              </a:rPr>
              <a:t> </a:t>
            </a:r>
            <a:r>
              <a:rPr lang="en-US" sz="2200" dirty="0" err="1">
                <a:latin typeface="Arial" panose="020B0604020202020204" pitchFamily="34" charset="0"/>
                <a:cs typeface="Arial" panose="020B0604020202020204" pitchFamily="34" charset="0"/>
                <a:sym typeface="+mn-ea"/>
              </a:rPr>
              <a:t>cao</a:t>
            </a:r>
            <a:r>
              <a:rPr lang="en-US" sz="2200" dirty="0">
                <a:latin typeface="Arial" panose="020B0604020202020204" pitchFamily="34" charset="0"/>
                <a:cs typeface="Arial" panose="020B0604020202020204" pitchFamily="34" charset="0"/>
                <a:sym typeface="+mn-ea"/>
              </a:rPr>
              <a:t> </a:t>
            </a:r>
            <a:r>
              <a:rPr lang="en-US" sz="2200" dirty="0" err="1">
                <a:latin typeface="Arial" panose="020B0604020202020204" pitchFamily="34" charset="0"/>
                <a:cs typeface="Arial" panose="020B0604020202020204" pitchFamily="34" charset="0"/>
                <a:sym typeface="+mn-ea"/>
              </a:rPr>
              <a:t>hơn</a:t>
            </a:r>
            <a:r>
              <a:rPr lang="en-US" sz="2200" dirty="0">
                <a:latin typeface="Arial" panose="020B0604020202020204" pitchFamily="34" charset="0"/>
                <a:cs typeface="Arial" panose="020B0604020202020204" pitchFamily="34" charset="0"/>
                <a:sym typeface="+mn-ea"/>
              </a:rPr>
              <a:t> </a:t>
            </a:r>
            <a:r>
              <a:rPr lang="en-US" sz="2200" dirty="0" err="1">
                <a:latin typeface="Arial" panose="020B0604020202020204" pitchFamily="34" charset="0"/>
                <a:cs typeface="Arial" panose="020B0604020202020204" pitchFamily="34" charset="0"/>
                <a:sym typeface="+mn-ea"/>
              </a:rPr>
              <a:t>giao</a:t>
            </a:r>
            <a:r>
              <a:rPr lang="en-US" sz="2200" dirty="0">
                <a:latin typeface="Arial" panose="020B0604020202020204" pitchFamily="34" charset="0"/>
                <a:cs typeface="Arial" panose="020B0604020202020204" pitchFamily="34" charset="0"/>
                <a:sym typeface="+mn-ea"/>
              </a:rPr>
              <a:t> </a:t>
            </a:r>
            <a:r>
              <a:rPr lang="en-US" sz="2200" dirty="0" err="1">
                <a:latin typeface="Arial" panose="020B0604020202020204" pitchFamily="34" charset="0"/>
                <a:cs typeface="Arial" panose="020B0604020202020204" pitchFamily="34" charset="0"/>
                <a:sym typeface="+mn-ea"/>
              </a:rPr>
              <a:t>thức</a:t>
            </a:r>
            <a:r>
              <a:rPr lang="en-US" sz="2200" dirty="0">
                <a:latin typeface="Arial" panose="020B0604020202020204" pitchFamily="34" charset="0"/>
                <a:cs typeface="Arial" panose="020B0604020202020204" pitchFamily="34" charset="0"/>
                <a:sym typeface="+mn-ea"/>
              </a:rPr>
              <a:t> HTTP.</a:t>
            </a:r>
            <a:endParaRPr lang="en-US" sz="2200" dirty="0"/>
          </a:p>
        </p:txBody>
      </p:sp>
      <p:sp>
        <p:nvSpPr>
          <p:cNvPr id="13" name="Text Box 11"/>
          <p:cNvSpPr txBox="1"/>
          <p:nvPr/>
        </p:nvSpPr>
        <p:spPr>
          <a:xfrm>
            <a:off x="240803" y="4918985"/>
            <a:ext cx="5217021" cy="769441"/>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indent="0" algn="just">
              <a:spcAft>
                <a:spcPts val="2100"/>
              </a:spcAft>
              <a:buNone/>
            </a:pPr>
            <a:r>
              <a:rPr lang="en-US" sz="2200" dirty="0">
                <a:latin typeface="Arial" panose="020B0604020202020204" pitchFamily="34" charset="0"/>
                <a:cs typeface="Arial" panose="020B0604020202020204" pitchFamily="34" charset="0"/>
                <a:sym typeface="+mn-ea"/>
              </a:rPr>
              <a:t>- </a:t>
            </a:r>
            <a:r>
              <a:rPr lang="en-US" sz="2200" dirty="0" err="1">
                <a:latin typeface="Arial" panose="020B0604020202020204" pitchFamily="34" charset="0"/>
                <a:cs typeface="Arial" panose="020B0604020202020204" pitchFamily="34" charset="0"/>
                <a:sym typeface="+mn-ea"/>
              </a:rPr>
              <a:t>Hầu</a:t>
            </a:r>
            <a:r>
              <a:rPr lang="en-US" sz="2200" dirty="0">
                <a:latin typeface="Arial" panose="020B0604020202020204" pitchFamily="34" charset="0"/>
                <a:cs typeface="Arial" panose="020B0604020202020204" pitchFamily="34" charset="0"/>
                <a:sym typeface="+mn-ea"/>
              </a:rPr>
              <a:t> </a:t>
            </a:r>
            <a:r>
              <a:rPr lang="en-US" sz="2200" dirty="0" err="1">
                <a:latin typeface="Arial" panose="020B0604020202020204" pitchFamily="34" charset="0"/>
                <a:cs typeface="Arial" panose="020B0604020202020204" pitchFamily="34" charset="0"/>
                <a:sym typeface="+mn-ea"/>
              </a:rPr>
              <a:t>hết</a:t>
            </a:r>
            <a:r>
              <a:rPr lang="en-US" sz="2200" dirty="0">
                <a:latin typeface="Arial" panose="020B0604020202020204" pitchFamily="34" charset="0"/>
                <a:cs typeface="Arial" panose="020B0604020202020204" pitchFamily="34" charset="0"/>
                <a:sym typeface="+mn-ea"/>
              </a:rPr>
              <a:t> </a:t>
            </a:r>
            <a:r>
              <a:rPr lang="en-US" sz="2200" dirty="0" err="1">
                <a:latin typeface="Arial" panose="020B0604020202020204" pitchFamily="34" charset="0"/>
                <a:cs typeface="Arial" panose="020B0604020202020204" pitchFamily="34" charset="0"/>
                <a:sym typeface="+mn-ea"/>
              </a:rPr>
              <a:t>các</a:t>
            </a:r>
            <a:r>
              <a:rPr lang="en-US" sz="2200" dirty="0">
                <a:latin typeface="Arial" panose="020B0604020202020204" pitchFamily="34" charset="0"/>
                <a:cs typeface="Arial" panose="020B0604020202020204" pitchFamily="34" charset="0"/>
                <a:sym typeface="+mn-ea"/>
              </a:rPr>
              <a:t> website </a:t>
            </a:r>
            <a:r>
              <a:rPr lang="en-US" sz="2200" dirty="0" err="1">
                <a:latin typeface="Arial" panose="020B0604020202020204" pitchFamily="34" charset="0"/>
                <a:cs typeface="Arial" panose="020B0604020202020204" pitchFamily="34" charset="0"/>
                <a:sym typeface="+mn-ea"/>
              </a:rPr>
              <a:t>đều</a:t>
            </a:r>
            <a:r>
              <a:rPr lang="en-US" sz="2200" dirty="0">
                <a:latin typeface="Arial" panose="020B0604020202020204" pitchFamily="34" charset="0"/>
                <a:cs typeface="Arial" panose="020B0604020202020204" pitchFamily="34" charset="0"/>
                <a:sym typeface="+mn-ea"/>
              </a:rPr>
              <a:t> </a:t>
            </a:r>
            <a:r>
              <a:rPr lang="en-US" sz="2200" dirty="0" err="1">
                <a:latin typeface="Arial" panose="020B0604020202020204" pitchFamily="34" charset="0"/>
                <a:cs typeface="Arial" panose="020B0604020202020204" pitchFamily="34" charset="0"/>
                <a:sym typeface="+mn-ea"/>
              </a:rPr>
              <a:t>sử</a:t>
            </a:r>
            <a:r>
              <a:rPr lang="en-US" sz="2200" dirty="0">
                <a:latin typeface="Arial" panose="020B0604020202020204" pitchFamily="34" charset="0"/>
                <a:cs typeface="Arial" panose="020B0604020202020204" pitchFamily="34" charset="0"/>
                <a:sym typeface="+mn-ea"/>
              </a:rPr>
              <a:t> </a:t>
            </a:r>
            <a:r>
              <a:rPr lang="en-US" sz="2200" dirty="0" err="1">
                <a:latin typeface="Arial" panose="020B0604020202020204" pitchFamily="34" charset="0"/>
                <a:cs typeface="Arial" panose="020B0604020202020204" pitchFamily="34" charset="0"/>
                <a:sym typeface="+mn-ea"/>
              </a:rPr>
              <a:t>dụng</a:t>
            </a:r>
            <a:r>
              <a:rPr lang="en-US" sz="2200" dirty="0">
                <a:latin typeface="Arial" panose="020B0604020202020204" pitchFamily="34" charset="0"/>
                <a:cs typeface="Arial" panose="020B0604020202020204" pitchFamily="34" charset="0"/>
                <a:sym typeface="+mn-ea"/>
              </a:rPr>
              <a:t> </a:t>
            </a:r>
            <a:r>
              <a:rPr lang="en-US" sz="2200" dirty="0" err="1">
                <a:latin typeface="Arial" panose="020B0604020202020204" pitchFamily="34" charset="0"/>
                <a:cs typeface="Arial" panose="020B0604020202020204" pitchFamily="34" charset="0"/>
                <a:sym typeface="+mn-ea"/>
              </a:rPr>
              <a:t>giao</a:t>
            </a:r>
            <a:r>
              <a:rPr lang="en-US" sz="2200" dirty="0">
                <a:latin typeface="Arial" panose="020B0604020202020204" pitchFamily="34" charset="0"/>
                <a:cs typeface="Arial" panose="020B0604020202020204" pitchFamily="34" charset="0"/>
                <a:sym typeface="+mn-ea"/>
              </a:rPr>
              <a:t> </a:t>
            </a:r>
            <a:r>
              <a:rPr lang="en-US" sz="2200" dirty="0" err="1">
                <a:latin typeface="Arial" panose="020B0604020202020204" pitchFamily="34" charset="0"/>
                <a:cs typeface="Arial" panose="020B0604020202020204" pitchFamily="34" charset="0"/>
                <a:sym typeface="+mn-ea"/>
              </a:rPr>
              <a:t>thức</a:t>
            </a:r>
            <a:r>
              <a:rPr lang="en-US" sz="2200" dirty="0">
                <a:latin typeface="Arial" panose="020B0604020202020204" pitchFamily="34" charset="0"/>
                <a:cs typeface="Arial" panose="020B0604020202020204" pitchFamily="34" charset="0"/>
                <a:sym typeface="+mn-ea"/>
              </a:rPr>
              <a:t> HTTPS.</a:t>
            </a:r>
            <a:endParaRPr lang="en-US" sz="22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12"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c 13"/>
          <p:cNvSpPr>
            <a:spLocks noGrp="1" noRot="1" noChangeAspect="1" noMove="1" noResize="1" noEditPoints="1" noAdjustHandles="1" noChangeArrowheads="1" noChangeShapeType="1" noTextEdit="1"/>
          </p:cNvSpPr>
          <p:nvPr/>
        </p:nvSpPr>
        <p:spPr>
          <a:xfrm rot="18592014">
            <a:off x="3109564" y="704848"/>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A person standing next to a computer monitor&#10;&#10;Description automatically generated"/>
          <p:cNvPicPr>
            <a:picLocks noChangeAspect="1"/>
          </p:cNvPicPr>
          <p:nvPr/>
        </p:nvPicPr>
        <p:blipFill rotWithShape="1">
          <a:blip r:embed="rId2" cstate="print">
            <a:extLst>
              <a:ext uri="{28A0092B-C50C-407E-A947-70E740481C1C}">
                <a14:useLocalDpi xmlns:a14="http://schemas.microsoft.com/office/drawing/2010/main" val="0"/>
              </a:ext>
            </a:extLst>
          </a:blip>
          <a:srcRect t="14766" r="-1" b="27877"/>
          <a:stretch>
            <a:fillRect/>
          </a:stretch>
        </p:blipFill>
        <p:spPr>
          <a:xfrm>
            <a:off x="4772024" y="2430267"/>
            <a:ext cx="7256471" cy="4427734"/>
          </a:xfrm>
          <a:custGeom>
            <a:avLst/>
            <a:gdLst/>
            <a:ahLst/>
            <a:cxnLst/>
            <a:rect l="l" t="t" r="r" b="b"/>
            <a:pathLst>
              <a:path w="7462838" h="4280399">
                <a:moveTo>
                  <a:pt x="3731419" y="0"/>
                </a:moveTo>
                <a:cubicBezTo>
                  <a:pt x="5792225" y="0"/>
                  <a:pt x="7462838" y="1670613"/>
                  <a:pt x="7462838" y="3731419"/>
                </a:cubicBezTo>
                <a:cubicBezTo>
                  <a:pt x="7462838" y="3828019"/>
                  <a:pt x="7459167" y="3923762"/>
                  <a:pt x="7451957" y="4018516"/>
                </a:cubicBezTo>
                <a:lnTo>
                  <a:pt x="7422046" y="4280399"/>
                </a:lnTo>
                <a:lnTo>
                  <a:pt x="40793" y="4280399"/>
                </a:lnTo>
                <a:lnTo>
                  <a:pt x="10881" y="4018516"/>
                </a:lnTo>
                <a:cubicBezTo>
                  <a:pt x="3671" y="3923762"/>
                  <a:pt x="0" y="3828019"/>
                  <a:pt x="0" y="3731419"/>
                </a:cubicBezTo>
                <a:cubicBezTo>
                  <a:pt x="0" y="1670613"/>
                  <a:pt x="1670614" y="0"/>
                  <a:pt x="3731419" y="0"/>
                </a:cubicBezTo>
                <a:close/>
              </a:path>
            </a:pathLst>
          </a:custGeom>
        </p:spPr>
      </p:pic>
      <p:sp>
        <p:nvSpPr>
          <p:cNvPr id="2" name="Title 1"/>
          <p:cNvSpPr>
            <a:spLocks noGrp="1"/>
          </p:cNvSpPr>
          <p:nvPr>
            <p:ph type="title"/>
          </p:nvPr>
        </p:nvSpPr>
        <p:spPr>
          <a:xfrm>
            <a:off x="317005" y="1264893"/>
            <a:ext cx="7342197" cy="914538"/>
          </a:xfrm>
        </p:spPr>
        <p:txBody>
          <a:bodyPr vert="horz" lIns="91440" tIns="45720" rIns="91440" bIns="45720" rtlCol="0" anchor="b">
            <a:normAutofit/>
          </a:bodyPr>
          <a:lstStyle/>
          <a:p>
            <a:r>
              <a:rPr lang="en-US" sz="5400" b="1" dirty="0">
                <a:solidFill>
                  <a:schemeClr val="accent6">
                    <a:lumMod val="50000"/>
                  </a:schemeClr>
                </a:solidFill>
                <a:latin typeface="Arial" panose="020B0604020202020204" pitchFamily="34" charset="0"/>
                <a:cs typeface="Arial" panose="020B0604020202020204" pitchFamily="34" charset="0"/>
              </a:rPr>
              <a:t>CHỨNG CHỈ SSL</a:t>
            </a:r>
            <a:endParaRPr lang="en-US" sz="5400" kern="1200" dirty="0">
              <a:solidFill>
                <a:schemeClr val="accent6">
                  <a:lumMod val="50000"/>
                </a:schemeClr>
              </a:solidFill>
              <a:latin typeface="Arial" panose="020B0604020202020204" pitchFamily="34" charset="0"/>
              <a:cs typeface="Arial" panose="020B0604020202020204" pitchFamily="34" charset="0"/>
            </a:endParaRPr>
          </a:p>
        </p:txBody>
      </p:sp>
      <p:pic>
        <p:nvPicPr>
          <p:cNvPr id="7" name="Picture 6" descr="A person in a hoodie using a computer&#10;&#10;Description automatically generated"/>
          <p:cNvPicPr>
            <a:picLocks noChangeAspect="1"/>
          </p:cNvPicPr>
          <p:nvPr/>
        </p:nvPicPr>
        <p:blipFill rotWithShape="1">
          <a:blip r:embed="rId3" cstate="print">
            <a:extLst>
              <a:ext uri="{28A0092B-C50C-407E-A947-70E740481C1C}">
                <a14:useLocalDpi xmlns:a14="http://schemas.microsoft.com/office/drawing/2010/main" val="0"/>
              </a:ext>
            </a:extLst>
          </a:blip>
          <a:srcRect l="1381" r="3601"/>
          <a:stretch>
            <a:fillRect/>
          </a:stretch>
        </p:blipFill>
        <p:spPr>
          <a:xfrm>
            <a:off x="8610600" y="10"/>
            <a:ext cx="3581400" cy="3769196"/>
          </a:xfrm>
          <a:custGeom>
            <a:avLst/>
            <a:gdLst/>
            <a:ahLst/>
            <a:cxnLst/>
            <a:rect l="l" t="t" r="r" b="b"/>
            <a:pathLst>
              <a:path w="3581400" h="3769206">
                <a:moveTo>
                  <a:pt x="366014" y="0"/>
                </a:moveTo>
                <a:lnTo>
                  <a:pt x="3581400" y="0"/>
                </a:lnTo>
                <a:lnTo>
                  <a:pt x="3581400" y="3507525"/>
                </a:lnTo>
                <a:lnTo>
                  <a:pt x="3442408" y="3574481"/>
                </a:lnTo>
                <a:cubicBezTo>
                  <a:pt x="3145957" y="3699869"/>
                  <a:pt x="2820025" y="3769206"/>
                  <a:pt x="2477898" y="3769206"/>
                </a:cubicBezTo>
                <a:cubicBezTo>
                  <a:pt x="1109392" y="3769206"/>
                  <a:pt x="0" y="2659814"/>
                  <a:pt x="0" y="1291308"/>
                </a:cubicBezTo>
                <a:cubicBezTo>
                  <a:pt x="0" y="863650"/>
                  <a:pt x="108339" y="461296"/>
                  <a:pt x="299069" y="110194"/>
                </a:cubicBezTo>
                <a:close/>
              </a:path>
            </a:pathLst>
          </a:custGeom>
        </p:spPr>
      </p:pic>
      <p:sp>
        <p:nvSpPr>
          <p:cNvPr id="8" name="Text Box 20"/>
          <p:cNvSpPr txBox="1"/>
          <p:nvPr/>
        </p:nvSpPr>
        <p:spPr>
          <a:xfrm>
            <a:off x="193180" y="2468074"/>
            <a:ext cx="6390801" cy="1107996"/>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indent="0" algn="just">
              <a:buFont typeface="Arial" panose="020B0604020202020204"/>
              <a:buNone/>
            </a:pPr>
            <a:r>
              <a:rPr lang="en-US" sz="2200" dirty="0">
                <a:sym typeface="+mn-ea"/>
              </a:rPr>
              <a:t>- </a:t>
            </a:r>
            <a:r>
              <a:rPr lang="en-US" sz="2200" dirty="0" err="1">
                <a:sym typeface="+mn-ea"/>
              </a:rPr>
              <a:t>Là</a:t>
            </a:r>
            <a:r>
              <a:rPr lang="en-US" sz="2200" dirty="0">
                <a:sym typeface="+mn-ea"/>
              </a:rPr>
              <a:t> </a:t>
            </a:r>
            <a:r>
              <a:rPr lang="en-US" sz="2200" dirty="0" err="1">
                <a:sym typeface="+mn-ea"/>
              </a:rPr>
              <a:t>tiêu</a:t>
            </a:r>
            <a:r>
              <a:rPr lang="en-US" sz="2200" dirty="0">
                <a:sym typeface="+mn-ea"/>
              </a:rPr>
              <a:t> </a:t>
            </a:r>
            <a:r>
              <a:rPr lang="en-US" sz="2200" dirty="0" err="1">
                <a:sym typeface="+mn-ea"/>
              </a:rPr>
              <a:t>chuẩn</a:t>
            </a:r>
            <a:r>
              <a:rPr lang="en-US" sz="2200" dirty="0">
                <a:sym typeface="+mn-ea"/>
              </a:rPr>
              <a:t> an </a:t>
            </a:r>
            <a:r>
              <a:rPr lang="en-US" sz="2200" dirty="0" err="1">
                <a:sym typeface="+mn-ea"/>
              </a:rPr>
              <a:t>ninh</a:t>
            </a:r>
            <a:r>
              <a:rPr lang="en-US" sz="2200" dirty="0">
                <a:sym typeface="+mn-ea"/>
              </a:rPr>
              <a:t> </a:t>
            </a:r>
            <a:r>
              <a:rPr lang="en-US" sz="2200" dirty="0" err="1">
                <a:sym typeface="+mn-ea"/>
              </a:rPr>
              <a:t>công</a:t>
            </a:r>
            <a:r>
              <a:rPr lang="en-US" sz="2200" dirty="0">
                <a:sym typeface="+mn-ea"/>
              </a:rPr>
              <a:t> </a:t>
            </a:r>
            <a:r>
              <a:rPr lang="en-US" sz="2200" dirty="0" err="1">
                <a:sym typeface="+mn-ea"/>
              </a:rPr>
              <a:t>nghệ</a:t>
            </a:r>
            <a:r>
              <a:rPr lang="en-US" sz="2200" dirty="0">
                <a:sym typeface="+mn-ea"/>
              </a:rPr>
              <a:t> </a:t>
            </a:r>
            <a:r>
              <a:rPr lang="en-US" sz="2200" dirty="0" err="1">
                <a:sym typeface="+mn-ea"/>
              </a:rPr>
              <a:t>toàn</a:t>
            </a:r>
            <a:r>
              <a:rPr lang="en-US" sz="2200" dirty="0">
                <a:sym typeface="+mn-ea"/>
              </a:rPr>
              <a:t> </a:t>
            </a:r>
            <a:r>
              <a:rPr lang="en-US" sz="2200" dirty="0" err="1">
                <a:sym typeface="+mn-ea"/>
              </a:rPr>
              <a:t>cầu</a:t>
            </a:r>
            <a:r>
              <a:rPr lang="en-US" sz="2200" dirty="0">
                <a:sym typeface="+mn-ea"/>
              </a:rPr>
              <a:t> </a:t>
            </a:r>
            <a:r>
              <a:rPr lang="en-US" sz="2200" dirty="0" err="1">
                <a:sym typeface="+mn-ea"/>
              </a:rPr>
              <a:t>tạo</a:t>
            </a:r>
            <a:r>
              <a:rPr lang="en-US" sz="2200" dirty="0">
                <a:sym typeface="+mn-ea"/>
              </a:rPr>
              <a:t> </a:t>
            </a:r>
            <a:r>
              <a:rPr lang="en-US" sz="2200" dirty="0" err="1">
                <a:sym typeface="+mn-ea"/>
              </a:rPr>
              <a:t>ra</a:t>
            </a:r>
            <a:r>
              <a:rPr lang="en-US" sz="2200" dirty="0">
                <a:sym typeface="+mn-ea"/>
              </a:rPr>
              <a:t> </a:t>
            </a:r>
            <a:r>
              <a:rPr lang="en-US" sz="2200" dirty="0" err="1">
                <a:sym typeface="+mn-ea"/>
              </a:rPr>
              <a:t>một</a:t>
            </a:r>
            <a:r>
              <a:rPr lang="en-US" sz="2200" dirty="0">
                <a:sym typeface="+mn-ea"/>
              </a:rPr>
              <a:t> </a:t>
            </a:r>
            <a:r>
              <a:rPr lang="en-US" sz="2200" dirty="0" err="1">
                <a:sym typeface="+mn-ea"/>
              </a:rPr>
              <a:t>liên</a:t>
            </a:r>
            <a:r>
              <a:rPr lang="en-US" sz="2200" dirty="0">
                <a:sym typeface="+mn-ea"/>
              </a:rPr>
              <a:t> </a:t>
            </a:r>
            <a:r>
              <a:rPr lang="en-US" sz="2200" dirty="0" err="1">
                <a:sym typeface="+mn-ea"/>
              </a:rPr>
              <a:t>kết</a:t>
            </a:r>
            <a:r>
              <a:rPr lang="en-US" sz="2200" dirty="0">
                <a:sym typeface="+mn-ea"/>
              </a:rPr>
              <a:t> </a:t>
            </a:r>
            <a:r>
              <a:rPr lang="en-US" sz="2200" dirty="0" err="1">
                <a:sym typeface="+mn-ea"/>
              </a:rPr>
              <a:t>được</a:t>
            </a:r>
            <a:r>
              <a:rPr lang="en-US" sz="2200" dirty="0">
                <a:sym typeface="+mn-ea"/>
              </a:rPr>
              <a:t> </a:t>
            </a:r>
            <a:r>
              <a:rPr lang="en-US" sz="2200" dirty="0" err="1">
                <a:sym typeface="+mn-ea"/>
              </a:rPr>
              <a:t>mã</a:t>
            </a:r>
            <a:r>
              <a:rPr lang="en-US" sz="2200" dirty="0">
                <a:sym typeface="+mn-ea"/>
              </a:rPr>
              <a:t> </a:t>
            </a:r>
            <a:r>
              <a:rPr lang="en-US" sz="2200" dirty="0" err="1">
                <a:sym typeface="+mn-ea"/>
              </a:rPr>
              <a:t>hóa</a:t>
            </a:r>
            <a:r>
              <a:rPr lang="en-US" sz="2200" dirty="0">
                <a:sym typeface="+mn-ea"/>
              </a:rPr>
              <a:t> </a:t>
            </a:r>
            <a:r>
              <a:rPr lang="en-US" sz="2200" dirty="0" err="1">
                <a:sym typeface="+mn-ea"/>
              </a:rPr>
              <a:t>giữa</a:t>
            </a:r>
            <a:r>
              <a:rPr lang="en-US" sz="2200" dirty="0">
                <a:sym typeface="+mn-ea"/>
              </a:rPr>
              <a:t> </a:t>
            </a:r>
            <a:r>
              <a:rPr lang="en-US" sz="2200" dirty="0" err="1">
                <a:sym typeface="+mn-ea"/>
              </a:rPr>
              <a:t>máy</a:t>
            </a:r>
            <a:r>
              <a:rPr lang="en-US" sz="2200" dirty="0">
                <a:sym typeface="+mn-ea"/>
              </a:rPr>
              <a:t> </a:t>
            </a:r>
            <a:r>
              <a:rPr lang="en-US" sz="2200" dirty="0" err="1">
                <a:sym typeface="+mn-ea"/>
              </a:rPr>
              <a:t>chủ</a:t>
            </a:r>
            <a:r>
              <a:rPr lang="en-US" sz="2200" dirty="0">
                <a:sym typeface="+mn-ea"/>
              </a:rPr>
              <a:t> web </a:t>
            </a:r>
            <a:r>
              <a:rPr lang="en-US" sz="2200" dirty="0" err="1">
                <a:sym typeface="+mn-ea"/>
              </a:rPr>
              <a:t>và</a:t>
            </a:r>
            <a:r>
              <a:rPr lang="en-US" sz="2200" dirty="0">
                <a:sym typeface="+mn-ea"/>
              </a:rPr>
              <a:t> </a:t>
            </a:r>
            <a:r>
              <a:rPr lang="en-US" sz="2200" dirty="0" err="1">
                <a:sym typeface="+mn-ea"/>
              </a:rPr>
              <a:t>trình</a:t>
            </a:r>
            <a:r>
              <a:rPr lang="en-US" sz="2200" dirty="0">
                <a:sym typeface="+mn-ea"/>
              </a:rPr>
              <a:t> </a:t>
            </a:r>
            <a:r>
              <a:rPr lang="en-US" sz="2200" dirty="0" err="1">
                <a:sym typeface="+mn-ea"/>
              </a:rPr>
              <a:t>duyệt</a:t>
            </a:r>
            <a:r>
              <a:rPr lang="en-US" sz="2200" dirty="0">
                <a:sym typeface="+mn-ea"/>
              </a:rPr>
              <a:t>.</a:t>
            </a:r>
            <a:endParaRPr lang="en-US" sz="2200" dirty="0"/>
          </a:p>
        </p:txBody>
      </p:sp>
      <p:sp>
        <p:nvSpPr>
          <p:cNvPr id="10" name="Text Box 11"/>
          <p:cNvSpPr txBox="1"/>
          <p:nvPr/>
        </p:nvSpPr>
        <p:spPr>
          <a:xfrm>
            <a:off x="193180" y="4110371"/>
            <a:ext cx="4883646" cy="2123658"/>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indent="0" algn="just">
              <a:buFont typeface="Arial" panose="020B0604020202020204"/>
              <a:buNone/>
            </a:pPr>
            <a:r>
              <a:rPr lang="en-US" sz="2200" dirty="0"/>
              <a:t>- </a:t>
            </a:r>
            <a:r>
              <a:rPr lang="vi-VN" sz="2200" dirty="0"/>
              <a:t>SSL cho phép khách hàng khi truy cập có thể xác minh được tính xác thực, tin cậy của website, đảm bảo mọi dữ liệu, thông tin trao đổi giữa website và khách hàng được mã hóa, tránh nguy cơ bị can thiệp.</a:t>
            </a:r>
            <a:endParaRPr lang="en-US" sz="2200" dirty="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p:cNvSpPr>
            <a:spLocks noGrp="1" noRot="1" noChangeAspect="1" noMove="1" noResize="1" noEditPoints="1" noAdjustHandles="1" noChangeArrowheads="1" noChangeShapeType="1" noTextEdit="1"/>
          </p:cNvSpPr>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p:cNvSpPr>
            <a:spLocks noGrp="1" noRot="1" noChangeAspect="1" noMove="1" noResize="1" noEditPoints="1" noAdjustHandles="1" noChangeArrowheads="1" noChangeShapeType="1" noTextEdit="1"/>
          </p:cNvSpPr>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477980" y="1122363"/>
            <a:ext cx="4292427" cy="3204134"/>
          </a:xfrm>
        </p:spPr>
        <p:txBody>
          <a:bodyPr anchor="b">
            <a:normAutofit/>
          </a:bodyPr>
          <a:lstStyle/>
          <a:p>
            <a:r>
              <a:rPr lang="en-US" sz="5400" b="1" dirty="0">
                <a:solidFill>
                  <a:schemeClr val="accent6">
                    <a:lumMod val="50000"/>
                  </a:schemeClr>
                </a:solidFill>
                <a:latin typeface="Arial" panose="020B0604020202020204" pitchFamily="34" charset="0"/>
                <a:cs typeface="Arial" panose="020B0604020202020204" pitchFamily="34" charset="0"/>
              </a:rPr>
              <a:t>CHỨNG CHỈ SSL</a:t>
            </a:r>
          </a:p>
        </p:txBody>
      </p:sp>
      <p:sp>
        <p:nvSpPr>
          <p:cNvPr id="15" name="Rectangle 14"/>
          <p:cNvSpPr>
            <a:spLocks noGrp="1" noRot="1" noChangeAspect="1" noMove="1" noResize="1" noEditPoints="1" noAdjustHandles="1" noChangeArrowheads="1" noChangeShapeType="1" noTextEdit="1"/>
          </p:cNvSpPr>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p:cNvSpPr>
            <a:spLocks noGrp="1" noRot="1" noChangeAspect="1" noMove="1" noResize="1" noEditPoints="1" noAdjustHandles="1" noChangeArrowheads="1" noChangeShapeType="1" noTextEdit="1"/>
          </p:cNvSpPr>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14356" y="1823264"/>
            <a:ext cx="6408836" cy="30602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mb/>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cxnSp>
        <p:nvCxnSpPr>
          <p:cNvPr id="33" name="Connector: Elbow 32"/>
          <p:cNvCxnSpPr/>
          <p:nvPr/>
        </p:nvCxnSpPr>
        <p:spPr>
          <a:xfrm rot="5400000" flipH="1" flipV="1">
            <a:off x="7075854" y="424040"/>
            <a:ext cx="1195872" cy="2886637"/>
          </a:xfrm>
          <a:prstGeom prst="bentConnector3">
            <a:avLst>
              <a:gd name="adj1" fmla="val 119116"/>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Connector: Elbow 31"/>
          <p:cNvCxnSpPr/>
          <p:nvPr/>
        </p:nvCxnSpPr>
        <p:spPr>
          <a:xfrm rot="16200000" flipV="1">
            <a:off x="5204459" y="1439280"/>
            <a:ext cx="644569" cy="1407459"/>
          </a:xfrm>
          <a:prstGeom prst="bentConnector2">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4643718" y="2465294"/>
            <a:ext cx="3173506" cy="1380565"/>
          </a:xfrm>
          <a:prstGeom prst="ellipse">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latin typeface="Arial" panose="020B0604020202020204" pitchFamily="34" charset="0"/>
                <a:cs typeface="Arial" panose="020B0604020202020204" pitchFamily="34" charset="0"/>
              </a:rPr>
              <a:t>NHIỆM VỤ</a:t>
            </a:r>
          </a:p>
        </p:txBody>
      </p:sp>
      <p:sp>
        <p:nvSpPr>
          <p:cNvPr id="6" name="TextBox 5"/>
          <p:cNvSpPr txBox="1"/>
          <p:nvPr/>
        </p:nvSpPr>
        <p:spPr>
          <a:xfrm>
            <a:off x="1138517" y="1220560"/>
            <a:ext cx="3684495" cy="1200329"/>
          </a:xfrm>
          <a:prstGeom prst="rect">
            <a:avLst/>
          </a:prstGeom>
          <a:noFill/>
        </p:spPr>
        <p:txBody>
          <a:bodyPr wrap="square">
            <a:spAutoFit/>
          </a:bodyPr>
          <a:lstStyle/>
          <a:p>
            <a:pPr algn="ctr">
              <a:buSzPts val="3700"/>
              <a:buFont typeface="Bai Jamjuree" panose="00000500000000000000"/>
            </a:pPr>
            <a:r>
              <a:rPr lang="en-US" sz="2400" b="1" dirty="0" err="1">
                <a:latin typeface="Arial" panose="020B0604020202020204" pitchFamily="34" charset="0"/>
                <a:ea typeface="Bai Jamjuree" panose="00000500000000000000"/>
                <a:cs typeface="Arial" panose="020B0604020202020204" pitchFamily="34" charset="0"/>
              </a:rPr>
              <a:t>Xây</a:t>
            </a:r>
            <a:r>
              <a:rPr lang="en-US" sz="2400" b="1" dirty="0">
                <a:latin typeface="Arial" panose="020B0604020202020204" pitchFamily="34" charset="0"/>
                <a:ea typeface="Bai Jamjuree" panose="00000500000000000000"/>
                <a:cs typeface="Arial" panose="020B0604020202020204" pitchFamily="34" charset="0"/>
              </a:rPr>
              <a:t> </a:t>
            </a:r>
            <a:r>
              <a:rPr lang="en-US" sz="2400" b="1" dirty="0" err="1">
                <a:latin typeface="Arial" panose="020B0604020202020204" pitchFamily="34" charset="0"/>
                <a:ea typeface="Bai Jamjuree" panose="00000500000000000000"/>
                <a:cs typeface="Arial" panose="020B0604020202020204" pitchFamily="34" charset="0"/>
              </a:rPr>
              <a:t>dựng</a:t>
            </a:r>
            <a:r>
              <a:rPr lang="en-US" sz="2400" b="1" dirty="0">
                <a:latin typeface="Arial" panose="020B0604020202020204" pitchFamily="34" charset="0"/>
                <a:ea typeface="Bai Jamjuree" panose="00000500000000000000"/>
                <a:cs typeface="Arial" panose="020B0604020202020204" pitchFamily="34" charset="0"/>
              </a:rPr>
              <a:t> 1 web-server </a:t>
            </a:r>
            <a:r>
              <a:rPr lang="en-US" sz="2400" b="1" dirty="0" err="1">
                <a:latin typeface="Arial" panose="020B0604020202020204" pitchFamily="34" charset="0"/>
                <a:ea typeface="Bai Jamjuree" panose="00000500000000000000"/>
                <a:cs typeface="Arial" panose="020B0604020202020204" pitchFamily="34" charset="0"/>
              </a:rPr>
              <a:t>và</a:t>
            </a:r>
            <a:r>
              <a:rPr lang="en-US" sz="2400" b="1" dirty="0">
                <a:latin typeface="Arial" panose="020B0604020202020204" pitchFamily="34" charset="0"/>
                <a:ea typeface="Bai Jamjuree" panose="00000500000000000000"/>
                <a:cs typeface="Arial" panose="020B0604020202020204" pitchFamily="34" charset="0"/>
              </a:rPr>
              <a:t> 1 website </a:t>
            </a:r>
            <a:r>
              <a:rPr lang="en-US" sz="2400" b="1" dirty="0" err="1">
                <a:latin typeface="Arial" panose="020B0604020202020204" pitchFamily="34" charset="0"/>
                <a:ea typeface="Bai Jamjuree" panose="00000500000000000000"/>
                <a:cs typeface="Arial" panose="020B0604020202020204" pitchFamily="34" charset="0"/>
              </a:rPr>
              <a:t>trên</a:t>
            </a:r>
            <a:r>
              <a:rPr lang="en-US" sz="2400" b="1" dirty="0">
                <a:latin typeface="Arial" panose="020B0604020202020204" pitchFamily="34" charset="0"/>
                <a:ea typeface="Bai Jamjuree" panose="00000500000000000000"/>
                <a:cs typeface="Arial" panose="020B0604020202020204" pitchFamily="34" charset="0"/>
              </a:rPr>
              <a:t> server </a:t>
            </a:r>
            <a:r>
              <a:rPr lang="en-US" sz="2400" b="1" dirty="0" err="1">
                <a:latin typeface="Arial" panose="020B0604020202020204" pitchFamily="34" charset="0"/>
                <a:ea typeface="Bai Jamjuree" panose="00000500000000000000"/>
                <a:cs typeface="Arial" panose="020B0604020202020204" pitchFamily="34" charset="0"/>
              </a:rPr>
              <a:t>đó</a:t>
            </a:r>
            <a:r>
              <a:rPr lang="en-US" sz="2400" b="1" dirty="0">
                <a:latin typeface="Arial" panose="020B0604020202020204" pitchFamily="34" charset="0"/>
                <a:ea typeface="Bai Jamjuree" panose="00000500000000000000"/>
                <a:cs typeface="Arial" panose="020B0604020202020204" pitchFamily="34" charset="0"/>
              </a:rPr>
              <a:t> </a:t>
            </a:r>
            <a:r>
              <a:rPr lang="en-US" sz="2400" b="1" dirty="0" err="1">
                <a:latin typeface="Arial" panose="020B0604020202020204" pitchFamily="34" charset="0"/>
                <a:ea typeface="Bai Jamjuree" panose="00000500000000000000"/>
                <a:cs typeface="Arial" panose="020B0604020202020204" pitchFamily="34" charset="0"/>
              </a:rPr>
              <a:t>với</a:t>
            </a:r>
            <a:r>
              <a:rPr lang="en-US" sz="2400" b="1" dirty="0">
                <a:latin typeface="Arial" panose="020B0604020202020204" pitchFamily="34" charset="0"/>
                <a:ea typeface="Bai Jamjuree" panose="00000500000000000000"/>
                <a:cs typeface="Arial" panose="020B0604020202020204" pitchFamily="34" charset="0"/>
              </a:rPr>
              <a:t> LAMP</a:t>
            </a:r>
          </a:p>
        </p:txBody>
      </p:sp>
      <p:sp>
        <p:nvSpPr>
          <p:cNvPr id="8" name="TextBox 7"/>
          <p:cNvSpPr txBox="1"/>
          <p:nvPr/>
        </p:nvSpPr>
        <p:spPr>
          <a:xfrm>
            <a:off x="7485533" y="1269422"/>
            <a:ext cx="3263150" cy="1200329"/>
          </a:xfrm>
          <a:prstGeom prst="rect">
            <a:avLst/>
          </a:prstGeom>
          <a:noFill/>
        </p:spPr>
        <p:txBody>
          <a:bodyPr wrap="square">
            <a:spAutoFit/>
          </a:bodyPr>
          <a:lstStyle/>
          <a:p>
            <a:pPr algn="ctr">
              <a:buSzPts val="3700"/>
              <a:buFont typeface="Bai Jamjuree" panose="00000500000000000000"/>
            </a:pPr>
            <a:r>
              <a:rPr lang="en-US" sz="2400" b="1" dirty="0" err="1">
                <a:latin typeface="Arial" panose="020B0604020202020204" pitchFamily="34" charset="0"/>
                <a:ea typeface="Bai Jamjuree" panose="00000500000000000000"/>
                <a:cs typeface="Arial" panose="020B0604020202020204" pitchFamily="34" charset="0"/>
              </a:rPr>
              <a:t>Chạy</a:t>
            </a:r>
            <a:r>
              <a:rPr lang="en-US" sz="2400" b="1" dirty="0">
                <a:latin typeface="Arial" panose="020B0604020202020204" pitchFamily="34" charset="0"/>
                <a:ea typeface="Bai Jamjuree" panose="00000500000000000000"/>
                <a:cs typeface="Arial" panose="020B0604020202020204" pitchFamily="34" charset="0"/>
              </a:rPr>
              <a:t> </a:t>
            </a:r>
            <a:r>
              <a:rPr lang="en-US" sz="2400" b="1" dirty="0" err="1">
                <a:latin typeface="Arial" panose="020B0604020202020204" pitchFamily="34" charset="0"/>
                <a:ea typeface="Bai Jamjuree" panose="00000500000000000000"/>
                <a:cs typeface="Arial" panose="020B0604020202020204" pitchFamily="34" charset="0"/>
              </a:rPr>
              <a:t>nhiều</a:t>
            </a:r>
            <a:r>
              <a:rPr lang="en-US" sz="2400" b="1" dirty="0">
                <a:latin typeface="Arial" panose="020B0604020202020204" pitchFamily="34" charset="0"/>
                <a:ea typeface="Bai Jamjuree" panose="00000500000000000000"/>
                <a:cs typeface="Arial" panose="020B0604020202020204" pitchFamily="34" charset="0"/>
              </a:rPr>
              <a:t> website </a:t>
            </a:r>
            <a:r>
              <a:rPr lang="en-US" sz="2400" b="1" dirty="0" err="1">
                <a:latin typeface="Arial" panose="020B0604020202020204" pitchFamily="34" charset="0"/>
                <a:ea typeface="Bai Jamjuree" panose="00000500000000000000"/>
                <a:cs typeface="Arial" panose="020B0604020202020204" pitchFamily="34" charset="0"/>
              </a:rPr>
              <a:t>trên</a:t>
            </a:r>
            <a:r>
              <a:rPr lang="en-US" sz="2400" b="1" dirty="0">
                <a:latin typeface="Arial" panose="020B0604020202020204" pitchFamily="34" charset="0"/>
                <a:ea typeface="Bai Jamjuree" panose="00000500000000000000"/>
                <a:cs typeface="Arial" panose="020B0604020202020204" pitchFamily="34" charset="0"/>
              </a:rPr>
              <a:t> 1 server (CentOS 7)</a:t>
            </a:r>
          </a:p>
        </p:txBody>
      </p:sp>
      <p:sp>
        <p:nvSpPr>
          <p:cNvPr id="10" name="TextBox 9"/>
          <p:cNvSpPr txBox="1"/>
          <p:nvPr/>
        </p:nvSpPr>
        <p:spPr>
          <a:xfrm>
            <a:off x="1353672" y="4437112"/>
            <a:ext cx="3021105" cy="830997"/>
          </a:xfrm>
          <a:prstGeom prst="rect">
            <a:avLst/>
          </a:prstGeom>
          <a:noFill/>
        </p:spPr>
        <p:txBody>
          <a:bodyPr wrap="square">
            <a:spAutoFit/>
          </a:bodyPr>
          <a:lstStyle/>
          <a:p>
            <a:pPr algn="ctr">
              <a:buSzPts val="3700"/>
              <a:buFont typeface="Bai Jamjuree" panose="00000500000000000000"/>
            </a:pPr>
            <a:r>
              <a:rPr lang="en-US" sz="2400" b="1" dirty="0" err="1">
                <a:latin typeface="Arial" panose="020B0604020202020204" pitchFamily="34" charset="0"/>
                <a:ea typeface="Bai Jamjuree" panose="00000500000000000000"/>
                <a:cs typeface="Arial" panose="020B0604020202020204" pitchFamily="34" charset="0"/>
              </a:rPr>
              <a:t>Cấu</a:t>
            </a:r>
            <a:r>
              <a:rPr lang="en-US" sz="2400" b="1" dirty="0">
                <a:latin typeface="Arial" panose="020B0604020202020204" pitchFamily="34" charset="0"/>
                <a:ea typeface="Bai Jamjuree" panose="00000500000000000000"/>
                <a:cs typeface="Arial" panose="020B0604020202020204" pitchFamily="34" charset="0"/>
              </a:rPr>
              <a:t> </a:t>
            </a:r>
            <a:r>
              <a:rPr lang="en-US" sz="2400" b="1" dirty="0" err="1">
                <a:latin typeface="Arial" panose="020B0604020202020204" pitchFamily="34" charset="0"/>
                <a:ea typeface="Bai Jamjuree" panose="00000500000000000000"/>
                <a:cs typeface="Arial" panose="020B0604020202020204" pitchFamily="34" charset="0"/>
              </a:rPr>
              <a:t>hình</a:t>
            </a:r>
            <a:r>
              <a:rPr lang="en-US" sz="2400" b="1" dirty="0">
                <a:latin typeface="Arial" panose="020B0604020202020204" pitchFamily="34" charset="0"/>
                <a:ea typeface="Bai Jamjuree" panose="00000500000000000000"/>
                <a:cs typeface="Arial" panose="020B0604020202020204" pitchFamily="34" charset="0"/>
              </a:rPr>
              <a:t> DNS </a:t>
            </a:r>
            <a:r>
              <a:rPr lang="en-US" sz="2400" b="1" dirty="0" err="1">
                <a:latin typeface="Arial" panose="020B0604020202020204" pitchFamily="34" charset="0"/>
                <a:ea typeface="Bai Jamjuree" panose="00000500000000000000"/>
                <a:cs typeface="Arial" panose="020B0604020202020204" pitchFamily="34" charset="0"/>
              </a:rPr>
              <a:t>trên</a:t>
            </a:r>
            <a:r>
              <a:rPr lang="en-US" sz="2400" b="1" dirty="0">
                <a:latin typeface="Arial" panose="020B0604020202020204" pitchFamily="34" charset="0"/>
                <a:ea typeface="Bai Jamjuree" panose="00000500000000000000"/>
                <a:cs typeface="Arial" panose="020B0604020202020204" pitchFamily="34" charset="0"/>
              </a:rPr>
              <a:t> CentOS 7</a:t>
            </a:r>
          </a:p>
        </p:txBody>
      </p:sp>
      <p:sp>
        <p:nvSpPr>
          <p:cNvPr id="12" name="TextBox 11"/>
          <p:cNvSpPr txBox="1"/>
          <p:nvPr/>
        </p:nvSpPr>
        <p:spPr>
          <a:xfrm>
            <a:off x="7817224" y="4275275"/>
            <a:ext cx="2904563" cy="830997"/>
          </a:xfrm>
          <a:prstGeom prst="rect">
            <a:avLst/>
          </a:prstGeom>
          <a:noFill/>
        </p:spPr>
        <p:txBody>
          <a:bodyPr wrap="square">
            <a:spAutoFit/>
          </a:bodyPr>
          <a:lstStyle/>
          <a:p>
            <a:pPr algn="ctr">
              <a:buSzPts val="3700"/>
              <a:buFont typeface="Bai Jamjuree" panose="00000500000000000000"/>
            </a:pPr>
            <a:r>
              <a:rPr lang="en-US" sz="2400" b="1" dirty="0" err="1">
                <a:latin typeface="Arial" panose="020B0604020202020204" pitchFamily="34" charset="0"/>
                <a:ea typeface="Bai Jamjuree" panose="00000500000000000000"/>
                <a:cs typeface="Arial" panose="020B0604020202020204" pitchFamily="34" charset="0"/>
              </a:rPr>
              <a:t>Cấu</a:t>
            </a:r>
            <a:r>
              <a:rPr lang="en-US" sz="2400" b="1" dirty="0">
                <a:latin typeface="Arial" panose="020B0604020202020204" pitchFamily="34" charset="0"/>
                <a:ea typeface="Bai Jamjuree" panose="00000500000000000000"/>
                <a:cs typeface="Arial" panose="020B0604020202020204" pitchFamily="34" charset="0"/>
              </a:rPr>
              <a:t> </a:t>
            </a:r>
            <a:r>
              <a:rPr lang="en-US" sz="2400" b="1" dirty="0" err="1">
                <a:latin typeface="Arial" panose="020B0604020202020204" pitchFamily="34" charset="0"/>
                <a:ea typeface="Bai Jamjuree" panose="00000500000000000000"/>
                <a:cs typeface="Arial" panose="020B0604020202020204" pitchFamily="34" charset="0"/>
              </a:rPr>
              <a:t>hình</a:t>
            </a:r>
            <a:r>
              <a:rPr lang="en-US" sz="2400" b="1" dirty="0">
                <a:latin typeface="Arial" panose="020B0604020202020204" pitchFamily="34" charset="0"/>
                <a:ea typeface="Bai Jamjuree" panose="00000500000000000000"/>
                <a:cs typeface="Arial" panose="020B0604020202020204" pitchFamily="34" charset="0"/>
              </a:rPr>
              <a:t> https </a:t>
            </a:r>
            <a:r>
              <a:rPr lang="en-US" sz="2400" b="1" dirty="0" err="1">
                <a:latin typeface="Arial" panose="020B0604020202020204" pitchFamily="34" charset="0"/>
                <a:ea typeface="Bai Jamjuree" panose="00000500000000000000"/>
                <a:cs typeface="Arial" panose="020B0604020202020204" pitchFamily="34" charset="0"/>
              </a:rPr>
              <a:t>cho</a:t>
            </a:r>
            <a:r>
              <a:rPr lang="en-US" sz="2400" b="1" dirty="0">
                <a:latin typeface="Arial" panose="020B0604020202020204" pitchFamily="34" charset="0"/>
                <a:ea typeface="Bai Jamjuree" panose="00000500000000000000"/>
                <a:cs typeface="Arial" panose="020B0604020202020204" pitchFamily="34" charset="0"/>
              </a:rPr>
              <a:t> </a:t>
            </a:r>
            <a:r>
              <a:rPr lang="en-US" sz="2400" b="1" dirty="0" err="1">
                <a:latin typeface="Arial" panose="020B0604020202020204" pitchFamily="34" charset="0"/>
                <a:ea typeface="Bai Jamjuree" panose="00000500000000000000"/>
                <a:cs typeface="Arial" panose="020B0604020202020204" pitchFamily="34" charset="0"/>
              </a:rPr>
              <a:t>các</a:t>
            </a:r>
            <a:r>
              <a:rPr lang="en-US" sz="2400" b="1" dirty="0">
                <a:latin typeface="Arial" panose="020B0604020202020204" pitchFamily="34" charset="0"/>
                <a:ea typeface="Bai Jamjuree" panose="00000500000000000000"/>
                <a:cs typeface="Arial" panose="020B0604020202020204" pitchFamily="34" charset="0"/>
              </a:rPr>
              <a:t> website</a:t>
            </a:r>
          </a:p>
        </p:txBody>
      </p:sp>
      <p:cxnSp>
        <p:nvCxnSpPr>
          <p:cNvPr id="19" name="Connector: Elbow 18"/>
          <p:cNvCxnSpPr>
            <a:stCxn id="4" idx="4"/>
            <a:endCxn id="10" idx="0"/>
          </p:cNvCxnSpPr>
          <p:nvPr/>
        </p:nvCxnSpPr>
        <p:spPr>
          <a:xfrm rot="5400000">
            <a:off x="4251722" y="2458362"/>
            <a:ext cx="591253" cy="3366246"/>
          </a:xfrm>
          <a:prstGeom prst="bentConnector3">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Connector: Elbow 20"/>
          <p:cNvCxnSpPr>
            <a:stCxn id="4" idx="4"/>
          </p:cNvCxnSpPr>
          <p:nvPr/>
        </p:nvCxnSpPr>
        <p:spPr>
          <a:xfrm rot="16200000" flipH="1">
            <a:off x="6547602" y="3528728"/>
            <a:ext cx="844914" cy="1479176"/>
          </a:xfrm>
          <a:prstGeom prst="bentConnector2">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ppt_x"/>
                                          </p:val>
                                        </p:tav>
                                        <p:tav tm="100000">
                                          <p:val>
                                            <p:strVal val="#ppt_x"/>
                                          </p:val>
                                        </p:tav>
                                      </p:tavLst>
                                    </p:anim>
                                    <p:anim calcmode="lin" valueType="num">
                                      <p:cBhvr additive="base">
                                        <p:cTn id="12"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additive="base">
                                        <p:cTn id="17" dur="500" fill="hold"/>
                                        <p:tgtEl>
                                          <p:spTgt spid="33"/>
                                        </p:tgtEl>
                                        <p:attrNameLst>
                                          <p:attrName>ppt_x</p:attrName>
                                        </p:attrNameLst>
                                      </p:cBhvr>
                                      <p:tavLst>
                                        <p:tav tm="0">
                                          <p:val>
                                            <p:strVal val="#ppt_x"/>
                                          </p:val>
                                        </p:tav>
                                        <p:tav tm="100000">
                                          <p:val>
                                            <p:strVal val="#ppt_x"/>
                                          </p:val>
                                        </p:tav>
                                      </p:tavLst>
                                    </p:anim>
                                    <p:anim calcmode="lin" valueType="num">
                                      <p:cBhvr additive="base">
                                        <p:cTn id="18" dur="500" fill="hold"/>
                                        <p:tgtEl>
                                          <p:spTgt spid="3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p:cNvSpPr>
            <a:spLocks noGrp="1" noRot="1" noChangeAspect="1" noMove="1" noResize="1" noEditPoints="1" noAdjustHandles="1" noChangeArrowheads="1" noChangeShapeType="1" noTextEdit="1"/>
          </p:cNvSpPr>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p:cNvSpPr>
            <a:spLocks noGrp="1" noRot="1" noChangeAspect="1" noMove="1" noResize="1" noEditPoints="1" noAdjustHandles="1" noChangeArrowheads="1" noChangeShapeType="1" noTextEdit="1"/>
          </p:cNvSpPr>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666146" y="228046"/>
            <a:ext cx="3628596" cy="795273"/>
          </a:xfrm>
        </p:spPr>
        <p:txBody>
          <a:bodyPr anchor="b">
            <a:normAutofit fontScale="90000"/>
          </a:bodyPr>
          <a:lstStyle/>
          <a:p>
            <a:r>
              <a:rPr lang="en-US" sz="5400" b="1" dirty="0">
                <a:solidFill>
                  <a:schemeClr val="accent6">
                    <a:lumMod val="50000"/>
                  </a:schemeClr>
                </a:solidFill>
                <a:latin typeface="Arial" panose="020B0604020202020204" pitchFamily="34" charset="0"/>
                <a:cs typeface="Arial" panose="020B0604020202020204" pitchFamily="34" charset="0"/>
              </a:rPr>
              <a:t>MÔ HÌNH</a:t>
            </a:r>
          </a:p>
        </p:txBody>
      </p:sp>
      <p:sp>
        <p:nvSpPr>
          <p:cNvPr id="15" name="Rectangle 14"/>
          <p:cNvSpPr>
            <a:spLocks noGrp="1" noRot="1" noChangeAspect="1" noMove="1" noResize="1" noEditPoints="1" noAdjustHandles="1" noChangeArrowheads="1" noChangeShapeType="1" noTextEdit="1"/>
          </p:cNvSpPr>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p:cNvSpPr>
            <a:spLocks noGrp="1" noRot="1" noChangeAspect="1" noMove="1" noResize="1" noEditPoints="1" noAdjustHandles="1" noChangeArrowheads="1" noChangeShapeType="1" noTextEdit="1"/>
          </p:cNvSpPr>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diagram of a phone&#10;&#10;Description automatically generated">
            <a:extLst>
              <a:ext uri="{FF2B5EF4-FFF2-40B4-BE49-F238E27FC236}">
                <a16:creationId xmlns:a16="http://schemas.microsoft.com/office/drawing/2014/main" id="{CFB9B5AA-148C-458C-B5E4-BEC91E8C06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5720"/>
            <a:ext cx="12192000" cy="3846597"/>
          </a:xfrm>
          <a:prstGeom prst="rect">
            <a:avLst/>
          </a:prstGeom>
        </p:spPr>
      </p:pic>
    </p:spTree>
    <p:extLst>
      <p:ext uri="{BB962C8B-B14F-4D97-AF65-F5344CB8AC3E}">
        <p14:creationId xmlns:p14="http://schemas.microsoft.com/office/powerpoint/2010/main" val="1600662844"/>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p:cNvSpPr>
            <a:spLocks noGrp="1" noRot="1" noChangeAspect="1" noMove="1" noResize="1" noEditPoints="1" noAdjustHandles="1" noChangeArrowheads="1" noChangeShapeType="1" noTextEdit="1"/>
          </p:cNvSpPr>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Grp="1" noRot="1" noChangeAspect="1" noMove="1" noResize="1" noEditPoints="1" noAdjustHandles="1" noChangeArrowheads="1" noChangeShapeType="1" noTextEdit="1"/>
          </p:cNvSpPr>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1" name="Rectangle 10"/>
          <p:cNvSpPr>
            <a:spLocks noGrp="1" noRot="1" noChangeAspect="1" noMove="1" noResize="1" noEditPoints="1" noAdjustHandles="1" noChangeArrowheads="1" noChangeShapeType="1" noTextEdit="1"/>
          </p:cNvSpPr>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724087" y="2548515"/>
            <a:ext cx="7553388" cy="1474423"/>
          </a:xfrm>
        </p:spPr>
        <p:txBody>
          <a:bodyPr anchor="b">
            <a:noAutofit/>
          </a:bodyPr>
          <a:lstStyle/>
          <a:p>
            <a:r>
              <a:rPr lang="en-US" sz="9600">
                <a:solidFill>
                  <a:schemeClr val="tx2"/>
                </a:solidFill>
                <a:latin typeface="Bebas Neue" panose="020B0606020202050201" pitchFamily="34" charset="0"/>
              </a:rPr>
              <a:t>demo</a:t>
            </a:r>
            <a:endParaRPr lang="en-US" sz="9600" dirty="0">
              <a:solidFill>
                <a:schemeClr val="tx2"/>
              </a:solidFill>
              <a:latin typeface="Bebas Neue" panose="020B0606020202050201" pitchFamily="34" charset="0"/>
            </a:endParaRPr>
          </a:p>
        </p:txBody>
      </p:sp>
      <p:grpSp>
        <p:nvGrpSpPr>
          <p:cNvPr id="18" name="Group 12"/>
          <p:cNvGrpSpPr>
            <a:grpSpLocks noGrp="1" noUngrp="1" noRot="1" noChangeAspect="1" noMove="1" noResize="1"/>
          </p:cNvGrpSpPr>
          <p:nvPr/>
        </p:nvGrpSpPr>
        <p:grpSpPr>
          <a:xfrm flipH="1">
            <a:off x="-18230" y="-43336"/>
            <a:ext cx="5163047" cy="2657478"/>
            <a:chOff x="6867015" y="-1"/>
            <a:chExt cx="5324985" cy="3251912"/>
          </a:xfrm>
          <a:solidFill>
            <a:schemeClr val="bg1">
              <a:alpha val="30000"/>
            </a:schemeClr>
          </a:solidFill>
        </p:grpSpPr>
        <p:sp>
          <p:nvSpPr>
            <p:cNvPr id="24" name="Freeform: Shape 13"/>
            <p:cNvSpPr/>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p:cNvSpPr/>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p:cNvSpPr/>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p:cNvSpPr/>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a:grpSpLocks noGrp="1" noUngrp="1" noRot="1" noChangeAspect="1" noMove="1" noResize="1"/>
          </p:cNvGrpSpPr>
          <p:nvPr/>
        </p:nvGrpSpPr>
        <p:grpSpPr>
          <a:xfrm rot="10800000">
            <a:off x="9058275" y="4146310"/>
            <a:ext cx="3142400" cy="2716805"/>
            <a:chOff x="-305" y="-4155"/>
            <a:chExt cx="2514948" cy="2174333"/>
          </a:xfrm>
          <a:solidFill>
            <a:schemeClr val="bg1">
              <a:alpha val="30000"/>
            </a:schemeClr>
          </a:solidFill>
        </p:grpSpPr>
        <p:sp>
          <p:nvSpPr>
            <p:cNvPr id="20" name="Freeform: Shape 19"/>
            <p:cNvSpPr/>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p:cNvSpPr/>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p:cNvSpPr/>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p:cNvSpPr/>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transition spd="slow">
    <p:comb/>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useBgFill="1">
        <p:nvSpPr>
          <p:cNvPr id="30" name="Rectangle 29"/>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p:cNvSpPr>
            <a:spLocks noGrp="1" noRot="1" noChangeAspect="1" noMove="1" noResize="1" noEditPoints="1" noAdjustHandles="1" noChangeArrowheads="1" noChangeShapeType="1" noTextEdit="1"/>
          </p:cNvSpPr>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p:cNvSpPr>
            <a:spLocks noGrp="1"/>
          </p:cNvSpPr>
          <p:nvPr>
            <p:ph type="title"/>
          </p:nvPr>
        </p:nvSpPr>
        <p:spPr>
          <a:xfrm>
            <a:off x="838201" y="643467"/>
            <a:ext cx="3888526" cy="1800526"/>
          </a:xfrm>
        </p:spPr>
        <p:txBody>
          <a:bodyPr>
            <a:normAutofit/>
          </a:bodyPr>
          <a:lstStyle/>
          <a:p>
            <a:r>
              <a:rPr lang="en-US" b="1" dirty="0">
                <a:solidFill>
                  <a:schemeClr val="accent6">
                    <a:lumMod val="50000"/>
                  </a:schemeClr>
                </a:solidFill>
                <a:latin typeface="Arial" panose="020B0604020202020204" pitchFamily="34" charset="0"/>
                <a:cs typeface="Arial" panose="020B0604020202020204" pitchFamily="34" charset="0"/>
              </a:rPr>
              <a:t>GIỚI THIỆU VỀ LAMP</a:t>
            </a:r>
            <a:endParaRPr lang="en-US" b="1" dirty="0">
              <a:solidFill>
                <a:schemeClr val="accent6">
                  <a:lumMod val="50000"/>
                </a:schemeClr>
              </a:solidFill>
            </a:endParaRPr>
          </a:p>
        </p:txBody>
      </p:sp>
      <p:sp>
        <p:nvSpPr>
          <p:cNvPr id="3" name="Content Placeholder 2"/>
          <p:cNvSpPr>
            <a:spLocks noGrp="1"/>
          </p:cNvSpPr>
          <p:nvPr>
            <p:ph idx="1"/>
          </p:nvPr>
        </p:nvSpPr>
        <p:spPr>
          <a:xfrm>
            <a:off x="838201" y="2623381"/>
            <a:ext cx="3330387" cy="3553581"/>
          </a:xfrm>
        </p:spPr>
        <p:txBody>
          <a:bodyPr>
            <a:normAutofit/>
          </a:bodyPr>
          <a:lstStyle/>
          <a:p>
            <a:pPr marL="0" indent="0" algn="just">
              <a:buNone/>
            </a:pPr>
            <a:r>
              <a:rPr lang="en-GB" sz="2200" dirty="0">
                <a:latin typeface="Arial" panose="020B0604020202020204" pitchFamily="34" charset="0"/>
                <a:cs typeface="Arial" panose="020B0604020202020204" pitchFamily="34" charset="0"/>
              </a:rPr>
              <a:t>LAMP </a:t>
            </a:r>
            <a:r>
              <a:rPr lang="en-GB" sz="2200" dirty="0" err="1">
                <a:latin typeface="Arial" panose="020B0604020202020204" pitchFamily="34" charset="0"/>
                <a:cs typeface="Arial" panose="020B0604020202020204" pitchFamily="34" charset="0"/>
              </a:rPr>
              <a:t>là</a:t>
            </a:r>
            <a:r>
              <a:rPr lang="en-US" altLang="en-GB" sz="2200" dirty="0">
                <a:latin typeface="Arial" panose="020B0604020202020204" pitchFamily="34" charset="0"/>
                <a:cs typeface="Arial" panose="020B0604020202020204" pitchFamily="34" charset="0"/>
              </a:rPr>
              <a:t> </a:t>
            </a:r>
            <a:r>
              <a:rPr lang="en-US" altLang="en-GB" sz="2200" dirty="0" err="1">
                <a:latin typeface="Arial" panose="020B0604020202020204" pitchFamily="34" charset="0"/>
                <a:cs typeface="Arial" panose="020B0604020202020204" pitchFamily="34" charset="0"/>
              </a:rPr>
              <a:t>chữ</a:t>
            </a:r>
            <a:r>
              <a:rPr lang="en-GB" sz="2200" dirty="0">
                <a:latin typeface="Arial" panose="020B0604020202020204" pitchFamily="34" charset="0"/>
                <a:cs typeface="Arial" panose="020B0604020202020204" pitchFamily="34" charset="0"/>
              </a:rPr>
              <a:t> </a:t>
            </a:r>
            <a:r>
              <a:rPr lang="en-GB" sz="2200" dirty="0" err="1">
                <a:latin typeface="Arial" panose="020B0604020202020204" pitchFamily="34" charset="0"/>
                <a:cs typeface="Arial" panose="020B0604020202020204" pitchFamily="34" charset="0"/>
              </a:rPr>
              <a:t>cụm</a:t>
            </a:r>
            <a:r>
              <a:rPr lang="en-US" altLang="en-GB" sz="2200" dirty="0">
                <a:latin typeface="Arial" panose="020B0604020202020204" pitchFamily="34" charset="0"/>
                <a:cs typeface="Arial" panose="020B0604020202020204" pitchFamily="34" charset="0"/>
              </a:rPr>
              <a:t> </a:t>
            </a:r>
            <a:r>
              <a:rPr lang="en-US" altLang="en-GB" sz="2200" dirty="0" err="1">
                <a:latin typeface="Arial" panose="020B0604020202020204" pitchFamily="34" charset="0"/>
                <a:cs typeface="Arial" panose="020B0604020202020204" pitchFamily="34" charset="0"/>
              </a:rPr>
              <a:t>các</a:t>
            </a:r>
            <a:r>
              <a:rPr lang="en-US" altLang="en-GB" sz="2200" dirty="0">
                <a:latin typeface="Arial" panose="020B0604020202020204" pitchFamily="34" charset="0"/>
                <a:cs typeface="Arial" panose="020B0604020202020204" pitchFamily="34" charset="0"/>
              </a:rPr>
              <a:t> </a:t>
            </a:r>
            <a:r>
              <a:rPr lang="en-US" altLang="en-GB" sz="2200" dirty="0" err="1">
                <a:latin typeface="Arial" panose="020B0604020202020204" pitchFamily="34" charset="0"/>
                <a:cs typeface="Arial" panose="020B0604020202020204" pitchFamily="34" charset="0"/>
              </a:rPr>
              <a:t>chữ</a:t>
            </a:r>
            <a:r>
              <a:rPr lang="en-US" altLang="en-GB" sz="2200" dirty="0">
                <a:latin typeface="Arial" panose="020B0604020202020204" pitchFamily="34" charset="0"/>
                <a:cs typeface="Arial" panose="020B0604020202020204" pitchFamily="34" charset="0"/>
              </a:rPr>
              <a:t> </a:t>
            </a:r>
            <a:r>
              <a:rPr lang="en-GB" sz="2200" dirty="0" err="1">
                <a:latin typeface="Arial" panose="020B0604020202020204" pitchFamily="34" charset="0"/>
                <a:cs typeface="Arial" panose="020B0604020202020204" pitchFamily="34" charset="0"/>
              </a:rPr>
              <a:t>viết</a:t>
            </a:r>
            <a:r>
              <a:rPr lang="en-GB" sz="2200" dirty="0">
                <a:latin typeface="Arial" panose="020B0604020202020204" pitchFamily="34" charset="0"/>
                <a:cs typeface="Arial" panose="020B0604020202020204" pitchFamily="34" charset="0"/>
              </a:rPr>
              <a:t> </a:t>
            </a:r>
            <a:r>
              <a:rPr lang="en-GB" sz="2200" dirty="0" err="1">
                <a:latin typeface="Arial" panose="020B0604020202020204" pitchFamily="34" charset="0"/>
                <a:cs typeface="Arial" panose="020B0604020202020204" pitchFamily="34" charset="0"/>
              </a:rPr>
              <a:t>tắt</a:t>
            </a:r>
            <a:r>
              <a:rPr lang="en-GB" sz="2200" dirty="0">
                <a:latin typeface="Arial" panose="020B0604020202020204" pitchFamily="34" charset="0"/>
                <a:cs typeface="Arial" panose="020B0604020202020204" pitchFamily="34" charset="0"/>
              </a:rPr>
              <a:t> </a:t>
            </a:r>
            <a:r>
              <a:rPr lang="en-GB" sz="2200" dirty="0" err="1">
                <a:latin typeface="Arial" panose="020B0604020202020204" pitchFamily="34" charset="0"/>
                <a:cs typeface="Arial" panose="020B0604020202020204" pitchFamily="34" charset="0"/>
              </a:rPr>
              <a:t>thường</a:t>
            </a:r>
            <a:r>
              <a:rPr lang="en-GB" sz="2200" dirty="0">
                <a:latin typeface="Arial" panose="020B0604020202020204" pitchFamily="34" charset="0"/>
                <a:cs typeface="Arial" panose="020B0604020202020204" pitchFamily="34" charset="0"/>
              </a:rPr>
              <a:t> </a:t>
            </a:r>
            <a:r>
              <a:rPr lang="en-GB" sz="2200" dirty="0" err="1">
                <a:latin typeface="Arial" panose="020B0604020202020204" pitchFamily="34" charset="0"/>
                <a:cs typeface="Arial" panose="020B0604020202020204" pitchFamily="34" charset="0"/>
              </a:rPr>
              <a:t>được</a:t>
            </a:r>
            <a:r>
              <a:rPr lang="en-GB" sz="2200" dirty="0">
                <a:latin typeface="Arial" panose="020B0604020202020204" pitchFamily="34" charset="0"/>
                <a:cs typeface="Arial" panose="020B0604020202020204" pitchFamily="34" charset="0"/>
              </a:rPr>
              <a:t> </a:t>
            </a:r>
            <a:r>
              <a:rPr lang="en-GB" sz="2200" dirty="0" err="1">
                <a:latin typeface="Arial" panose="020B0604020202020204" pitchFamily="34" charset="0"/>
                <a:cs typeface="Arial" panose="020B0604020202020204" pitchFamily="34" charset="0"/>
              </a:rPr>
              <a:t>dùng</a:t>
            </a:r>
            <a:r>
              <a:rPr lang="en-GB" sz="2200" dirty="0">
                <a:latin typeface="Arial" panose="020B0604020202020204" pitchFamily="34" charset="0"/>
                <a:cs typeface="Arial" panose="020B0604020202020204" pitchFamily="34" charset="0"/>
              </a:rPr>
              <a:t> </a:t>
            </a:r>
            <a:r>
              <a:rPr lang="en-GB" sz="2200" dirty="0" err="1">
                <a:latin typeface="Arial" panose="020B0604020202020204" pitchFamily="34" charset="0"/>
                <a:cs typeface="Arial" panose="020B0604020202020204" pitchFamily="34" charset="0"/>
              </a:rPr>
              <a:t>để</a:t>
            </a:r>
            <a:r>
              <a:rPr lang="en-GB" sz="2200" dirty="0">
                <a:latin typeface="Arial" panose="020B0604020202020204" pitchFamily="34" charset="0"/>
                <a:cs typeface="Arial" panose="020B0604020202020204" pitchFamily="34" charset="0"/>
              </a:rPr>
              <a:t> </a:t>
            </a:r>
            <a:r>
              <a:rPr lang="en-GB" sz="2200" dirty="0" err="1">
                <a:latin typeface="Arial" panose="020B0604020202020204" pitchFamily="34" charset="0"/>
                <a:cs typeface="Arial" panose="020B0604020202020204" pitchFamily="34" charset="0"/>
              </a:rPr>
              <a:t>chỉ</a:t>
            </a:r>
            <a:r>
              <a:rPr lang="en-GB" sz="2200" dirty="0">
                <a:latin typeface="Arial" panose="020B0604020202020204" pitchFamily="34" charset="0"/>
                <a:cs typeface="Arial" panose="020B0604020202020204" pitchFamily="34" charset="0"/>
              </a:rPr>
              <a:t> </a:t>
            </a:r>
            <a:r>
              <a:rPr lang="en-GB" sz="2200" dirty="0" err="1">
                <a:latin typeface="Arial" panose="020B0604020202020204" pitchFamily="34" charset="0"/>
                <a:cs typeface="Arial" panose="020B0604020202020204" pitchFamily="34" charset="0"/>
              </a:rPr>
              <a:t>việc</a:t>
            </a:r>
            <a:r>
              <a:rPr lang="en-GB" sz="2200" dirty="0">
                <a:latin typeface="Arial" panose="020B0604020202020204" pitchFamily="34" charset="0"/>
                <a:cs typeface="Arial" panose="020B0604020202020204" pitchFamily="34" charset="0"/>
              </a:rPr>
              <a:t> </a:t>
            </a:r>
            <a:r>
              <a:rPr lang="en-GB" sz="2200" dirty="0" err="1">
                <a:latin typeface="Arial" panose="020B0604020202020204" pitchFamily="34" charset="0"/>
                <a:cs typeface="Arial" panose="020B0604020202020204" pitchFamily="34" charset="0"/>
              </a:rPr>
              <a:t>sử</a:t>
            </a:r>
            <a:r>
              <a:rPr lang="en-GB" sz="2200" dirty="0">
                <a:latin typeface="Arial" panose="020B0604020202020204" pitchFamily="34" charset="0"/>
                <a:cs typeface="Arial" panose="020B0604020202020204" pitchFamily="34" charset="0"/>
              </a:rPr>
              <a:t> </a:t>
            </a:r>
            <a:r>
              <a:rPr lang="en-GB" sz="2200" dirty="0" err="1">
                <a:latin typeface="Arial" panose="020B0604020202020204" pitchFamily="34" charset="0"/>
                <a:cs typeface="Arial" panose="020B0604020202020204" pitchFamily="34" charset="0"/>
              </a:rPr>
              <a:t>dụng</a:t>
            </a:r>
            <a:r>
              <a:rPr lang="en-GB" sz="2200" dirty="0">
                <a:latin typeface="Arial" panose="020B0604020202020204" pitchFamily="34" charset="0"/>
                <a:cs typeface="Arial" panose="020B0604020202020204" pitchFamily="34" charset="0"/>
              </a:rPr>
              <a:t> </a:t>
            </a:r>
            <a:r>
              <a:rPr lang="en-GB" sz="2200" dirty="0" err="1">
                <a:latin typeface="Arial" panose="020B0604020202020204" pitchFamily="34" charset="0"/>
                <a:cs typeface="Arial" panose="020B0604020202020204" pitchFamily="34" charset="0"/>
              </a:rPr>
              <a:t>các</a:t>
            </a:r>
            <a:r>
              <a:rPr lang="en-GB" sz="2200" dirty="0">
                <a:latin typeface="Arial" panose="020B0604020202020204" pitchFamily="34" charset="0"/>
                <a:cs typeface="Arial" panose="020B0604020202020204" pitchFamily="34" charset="0"/>
              </a:rPr>
              <a:t> </a:t>
            </a:r>
            <a:r>
              <a:rPr lang="en-GB" sz="2200" dirty="0" err="1">
                <a:latin typeface="Arial" panose="020B0604020202020204" pitchFamily="34" charset="0"/>
                <a:cs typeface="Arial" panose="020B0604020202020204" pitchFamily="34" charset="0"/>
              </a:rPr>
              <a:t>phần</a:t>
            </a:r>
            <a:r>
              <a:rPr lang="en-GB" sz="2200" dirty="0">
                <a:latin typeface="Arial" panose="020B0604020202020204" pitchFamily="34" charset="0"/>
                <a:cs typeface="Arial" panose="020B0604020202020204" pitchFamily="34" charset="0"/>
              </a:rPr>
              <a:t> </a:t>
            </a:r>
            <a:r>
              <a:rPr lang="en-GB" sz="2200" dirty="0" err="1">
                <a:latin typeface="Arial" panose="020B0604020202020204" pitchFamily="34" charset="0"/>
                <a:cs typeface="Arial" panose="020B0604020202020204" pitchFamily="34" charset="0"/>
              </a:rPr>
              <a:t>mềm</a:t>
            </a:r>
            <a:r>
              <a:rPr lang="en-GB" sz="2200" dirty="0">
                <a:latin typeface="Arial" panose="020B0604020202020204" pitchFamily="34" charset="0"/>
                <a:cs typeface="Arial" panose="020B0604020202020204" pitchFamily="34" charset="0"/>
              </a:rPr>
              <a:t> Linux, Apache, MySQL </a:t>
            </a:r>
            <a:r>
              <a:rPr lang="en-GB" sz="2200" dirty="0" err="1">
                <a:latin typeface="Arial" panose="020B0604020202020204" pitchFamily="34" charset="0"/>
                <a:cs typeface="Arial" panose="020B0604020202020204" pitchFamily="34" charset="0"/>
              </a:rPr>
              <a:t>và</a:t>
            </a:r>
            <a:r>
              <a:rPr lang="en-GB" sz="2200" dirty="0">
                <a:latin typeface="Arial" panose="020B0604020202020204" pitchFamily="34" charset="0"/>
                <a:cs typeface="Arial" panose="020B0604020202020204" pitchFamily="34" charset="0"/>
              </a:rPr>
              <a:t> </a:t>
            </a:r>
            <a:r>
              <a:rPr lang="en-GB" sz="2200" dirty="0" err="1">
                <a:latin typeface="Arial" panose="020B0604020202020204" pitchFamily="34" charset="0"/>
                <a:cs typeface="Arial" panose="020B0604020202020204" pitchFamily="34" charset="0"/>
              </a:rPr>
              <a:t>ngôn</a:t>
            </a:r>
            <a:r>
              <a:rPr lang="en-GB" sz="2200" dirty="0">
                <a:latin typeface="Arial" panose="020B0604020202020204" pitchFamily="34" charset="0"/>
                <a:cs typeface="Arial" panose="020B0604020202020204" pitchFamily="34" charset="0"/>
              </a:rPr>
              <a:t> </a:t>
            </a:r>
            <a:r>
              <a:rPr lang="en-GB" sz="2200" dirty="0" err="1">
                <a:latin typeface="Arial" panose="020B0604020202020204" pitchFamily="34" charset="0"/>
                <a:cs typeface="Arial" panose="020B0604020202020204" pitchFamily="34" charset="0"/>
              </a:rPr>
              <a:t>ngữ</a:t>
            </a:r>
            <a:r>
              <a:rPr lang="en-GB" sz="2200" dirty="0">
                <a:latin typeface="Arial" panose="020B0604020202020204" pitchFamily="34" charset="0"/>
                <a:cs typeface="Arial" panose="020B0604020202020204" pitchFamily="34" charset="0"/>
              </a:rPr>
              <a:t> </a:t>
            </a:r>
            <a:r>
              <a:rPr lang="en-GB" sz="2200" dirty="0" err="1">
                <a:latin typeface="Arial" panose="020B0604020202020204" pitchFamily="34" charset="0"/>
                <a:cs typeface="Arial" panose="020B0604020202020204" pitchFamily="34" charset="0"/>
              </a:rPr>
              <a:t>văn</a:t>
            </a:r>
            <a:r>
              <a:rPr lang="en-GB" sz="2200" dirty="0">
                <a:latin typeface="Arial" panose="020B0604020202020204" pitchFamily="34" charset="0"/>
                <a:cs typeface="Arial" panose="020B0604020202020204" pitchFamily="34" charset="0"/>
              </a:rPr>
              <a:t> </a:t>
            </a:r>
            <a:r>
              <a:rPr lang="en-GB" sz="2200" dirty="0" err="1">
                <a:latin typeface="Arial" panose="020B0604020202020204" pitchFamily="34" charset="0"/>
                <a:cs typeface="Arial" panose="020B0604020202020204" pitchFamily="34" charset="0"/>
              </a:rPr>
              <a:t>lệnh</a:t>
            </a:r>
            <a:r>
              <a:rPr lang="en-GB" sz="2200" dirty="0">
                <a:latin typeface="Arial" panose="020B0604020202020204" pitchFamily="34" charset="0"/>
                <a:cs typeface="Arial" panose="020B0604020202020204" pitchFamily="34" charset="0"/>
              </a:rPr>
              <a:t> PHP hay Perl hay Python </a:t>
            </a:r>
            <a:r>
              <a:rPr lang="en-GB" sz="2200" dirty="0" err="1">
                <a:latin typeface="Arial" panose="020B0604020202020204" pitchFamily="34" charset="0"/>
                <a:cs typeface="Arial" panose="020B0604020202020204" pitchFamily="34" charset="0"/>
              </a:rPr>
              <a:t>để</a:t>
            </a:r>
            <a:r>
              <a:rPr lang="en-GB" sz="2200" dirty="0">
                <a:latin typeface="Arial" panose="020B0604020202020204" pitchFamily="34" charset="0"/>
                <a:cs typeface="Arial" panose="020B0604020202020204" pitchFamily="34" charset="0"/>
              </a:rPr>
              <a:t> </a:t>
            </a:r>
            <a:r>
              <a:rPr lang="en-GB" sz="2200" dirty="0" err="1">
                <a:latin typeface="Arial" panose="020B0604020202020204" pitchFamily="34" charset="0"/>
                <a:cs typeface="Arial" panose="020B0604020202020204" pitchFamily="34" charset="0"/>
              </a:rPr>
              <a:t>tạo</a:t>
            </a:r>
            <a:r>
              <a:rPr lang="en-GB" sz="2200" dirty="0">
                <a:latin typeface="Arial" panose="020B0604020202020204" pitchFamily="34" charset="0"/>
                <a:cs typeface="Arial" panose="020B0604020202020204" pitchFamily="34" charset="0"/>
              </a:rPr>
              <a:t> </a:t>
            </a:r>
            <a:r>
              <a:rPr lang="en-GB" sz="2200" dirty="0" err="1">
                <a:latin typeface="Arial" panose="020B0604020202020204" pitchFamily="34" charset="0"/>
                <a:cs typeface="Arial" panose="020B0604020202020204" pitchFamily="34" charset="0"/>
              </a:rPr>
              <a:t>nên</a:t>
            </a:r>
            <a:r>
              <a:rPr lang="en-GB" sz="2200" dirty="0">
                <a:latin typeface="Arial" panose="020B0604020202020204" pitchFamily="34" charset="0"/>
                <a:cs typeface="Arial" panose="020B0604020202020204" pitchFamily="34" charset="0"/>
              </a:rPr>
              <a:t> </a:t>
            </a:r>
            <a:r>
              <a:rPr lang="en-GB" sz="2200" dirty="0" err="1">
                <a:latin typeface="Arial" panose="020B0604020202020204" pitchFamily="34" charset="0"/>
                <a:cs typeface="Arial" panose="020B0604020202020204" pitchFamily="34" charset="0"/>
              </a:rPr>
              <a:t>một</a:t>
            </a:r>
            <a:r>
              <a:rPr lang="en-GB" sz="2200" dirty="0">
                <a:latin typeface="Arial" panose="020B0604020202020204" pitchFamily="34" charset="0"/>
                <a:cs typeface="Arial" panose="020B0604020202020204" pitchFamily="34" charset="0"/>
              </a:rPr>
              <a:t> </a:t>
            </a:r>
            <a:r>
              <a:rPr lang="en-GB" sz="2200" dirty="0" err="1">
                <a:latin typeface="Arial" panose="020B0604020202020204" pitchFamily="34" charset="0"/>
                <a:cs typeface="Arial" panose="020B0604020202020204" pitchFamily="34" charset="0"/>
              </a:rPr>
              <a:t>môi</a:t>
            </a:r>
            <a:r>
              <a:rPr lang="en-GB" sz="2200" dirty="0">
                <a:latin typeface="Arial" panose="020B0604020202020204" pitchFamily="34" charset="0"/>
                <a:cs typeface="Arial" panose="020B0604020202020204" pitchFamily="34" charset="0"/>
              </a:rPr>
              <a:t> </a:t>
            </a:r>
            <a:r>
              <a:rPr lang="en-GB" sz="2200" dirty="0" err="1">
                <a:latin typeface="Arial" panose="020B0604020202020204" pitchFamily="34" charset="0"/>
                <a:cs typeface="Arial" panose="020B0604020202020204" pitchFamily="34" charset="0"/>
              </a:rPr>
              <a:t>trường</a:t>
            </a:r>
            <a:r>
              <a:rPr lang="en-GB" sz="2200" dirty="0">
                <a:latin typeface="Arial" panose="020B0604020202020204" pitchFamily="34" charset="0"/>
                <a:cs typeface="Arial" panose="020B0604020202020204" pitchFamily="34" charset="0"/>
              </a:rPr>
              <a:t> </a:t>
            </a:r>
            <a:r>
              <a:rPr lang="en-GB" sz="2200" dirty="0" err="1">
                <a:latin typeface="Arial" panose="020B0604020202020204" pitchFamily="34" charset="0"/>
                <a:cs typeface="Arial" panose="020B0604020202020204" pitchFamily="34" charset="0"/>
              </a:rPr>
              <a:t>máy</a:t>
            </a:r>
            <a:r>
              <a:rPr lang="en-GB" sz="2200" dirty="0">
                <a:latin typeface="Arial" panose="020B0604020202020204" pitchFamily="34" charset="0"/>
                <a:cs typeface="Arial" panose="020B0604020202020204" pitchFamily="34" charset="0"/>
              </a:rPr>
              <a:t> </a:t>
            </a:r>
            <a:r>
              <a:rPr lang="en-GB" sz="2200" dirty="0" err="1">
                <a:latin typeface="Arial" panose="020B0604020202020204" pitchFamily="34" charset="0"/>
                <a:cs typeface="Arial" panose="020B0604020202020204" pitchFamily="34" charset="0"/>
              </a:rPr>
              <a:t>chủ</a:t>
            </a:r>
            <a:r>
              <a:rPr lang="en-GB" sz="2200" dirty="0">
                <a:latin typeface="Arial" panose="020B0604020202020204" pitchFamily="34" charset="0"/>
                <a:cs typeface="Arial" panose="020B0604020202020204" pitchFamily="34" charset="0"/>
              </a:rPr>
              <a:t> Web </a:t>
            </a:r>
            <a:r>
              <a:rPr lang="en-GB" sz="2200" dirty="0" err="1">
                <a:latin typeface="Arial" panose="020B0604020202020204" pitchFamily="34" charset="0"/>
                <a:cs typeface="Arial" panose="020B0604020202020204" pitchFamily="34" charset="0"/>
              </a:rPr>
              <a:t>có</a:t>
            </a:r>
            <a:r>
              <a:rPr lang="en-GB" sz="2200" dirty="0">
                <a:latin typeface="Arial" panose="020B0604020202020204" pitchFamily="34" charset="0"/>
                <a:cs typeface="Arial" panose="020B0604020202020204" pitchFamily="34" charset="0"/>
              </a:rPr>
              <a:t> </a:t>
            </a:r>
            <a:r>
              <a:rPr lang="en-GB" sz="2200" dirty="0" err="1">
                <a:latin typeface="Arial" panose="020B0604020202020204" pitchFamily="34" charset="0"/>
                <a:cs typeface="Arial" panose="020B0604020202020204" pitchFamily="34" charset="0"/>
              </a:rPr>
              <a:t>khả</a:t>
            </a:r>
            <a:r>
              <a:rPr lang="en-GB" sz="2200" dirty="0">
                <a:latin typeface="Arial" panose="020B0604020202020204" pitchFamily="34" charset="0"/>
                <a:cs typeface="Arial" panose="020B0604020202020204" pitchFamily="34" charset="0"/>
              </a:rPr>
              <a:t> </a:t>
            </a:r>
            <a:r>
              <a:rPr lang="en-GB" sz="2200" dirty="0" err="1">
                <a:latin typeface="Arial" panose="020B0604020202020204" pitchFamily="34" charset="0"/>
                <a:cs typeface="Arial" panose="020B0604020202020204" pitchFamily="34" charset="0"/>
              </a:rPr>
              <a:t>năng</a:t>
            </a:r>
            <a:r>
              <a:rPr lang="en-GB" sz="2200" dirty="0">
                <a:latin typeface="Arial" panose="020B0604020202020204" pitchFamily="34" charset="0"/>
                <a:cs typeface="Arial" panose="020B0604020202020204" pitchFamily="34" charset="0"/>
              </a:rPr>
              <a:t> </a:t>
            </a:r>
            <a:r>
              <a:rPr lang="en-GB" sz="2200" dirty="0" err="1">
                <a:latin typeface="Arial" panose="020B0604020202020204" pitchFamily="34" charset="0"/>
                <a:cs typeface="Arial" panose="020B0604020202020204" pitchFamily="34" charset="0"/>
              </a:rPr>
              <a:t>chứa</a:t>
            </a:r>
            <a:r>
              <a:rPr lang="en-GB" sz="2200" dirty="0">
                <a:latin typeface="Arial" panose="020B0604020202020204" pitchFamily="34" charset="0"/>
                <a:cs typeface="Arial" panose="020B0604020202020204" pitchFamily="34" charset="0"/>
              </a:rPr>
              <a:t> </a:t>
            </a:r>
            <a:r>
              <a:rPr lang="en-GB" sz="2200" dirty="0" err="1">
                <a:latin typeface="Arial" panose="020B0604020202020204" pitchFamily="34" charset="0"/>
                <a:cs typeface="Arial" panose="020B0604020202020204" pitchFamily="34" charset="0"/>
              </a:rPr>
              <a:t>và</a:t>
            </a:r>
            <a:r>
              <a:rPr lang="en-GB" sz="2200" dirty="0">
                <a:latin typeface="Arial" panose="020B0604020202020204" pitchFamily="34" charset="0"/>
                <a:cs typeface="Arial" panose="020B0604020202020204" pitchFamily="34" charset="0"/>
              </a:rPr>
              <a:t> </a:t>
            </a:r>
            <a:r>
              <a:rPr lang="en-GB" sz="2200" dirty="0" err="1">
                <a:latin typeface="Arial" panose="020B0604020202020204" pitchFamily="34" charset="0"/>
                <a:cs typeface="Arial" panose="020B0604020202020204" pitchFamily="34" charset="0"/>
              </a:rPr>
              <a:t>phân</a:t>
            </a:r>
            <a:r>
              <a:rPr lang="en-GB" sz="2200" dirty="0">
                <a:latin typeface="Arial" panose="020B0604020202020204" pitchFamily="34" charset="0"/>
                <a:cs typeface="Arial" panose="020B0604020202020204" pitchFamily="34" charset="0"/>
              </a:rPr>
              <a:t> </a:t>
            </a:r>
            <a:r>
              <a:rPr lang="en-GB" sz="2200" dirty="0" err="1">
                <a:latin typeface="Arial" panose="020B0604020202020204" pitchFamily="34" charset="0"/>
                <a:cs typeface="Arial" panose="020B0604020202020204" pitchFamily="34" charset="0"/>
              </a:rPr>
              <a:t>phối</a:t>
            </a:r>
            <a:r>
              <a:rPr lang="en-GB" sz="2200" dirty="0">
                <a:latin typeface="Arial" panose="020B0604020202020204" pitchFamily="34" charset="0"/>
                <a:cs typeface="Arial" panose="020B0604020202020204" pitchFamily="34" charset="0"/>
              </a:rPr>
              <a:t> </a:t>
            </a:r>
            <a:r>
              <a:rPr lang="en-GB" sz="2200" dirty="0" err="1">
                <a:latin typeface="Arial" panose="020B0604020202020204" pitchFamily="34" charset="0"/>
                <a:cs typeface="Arial" panose="020B0604020202020204" pitchFamily="34" charset="0"/>
              </a:rPr>
              <a:t>các</a:t>
            </a:r>
            <a:r>
              <a:rPr lang="en-GB" sz="2200" dirty="0">
                <a:latin typeface="Arial" panose="020B0604020202020204" pitchFamily="34" charset="0"/>
                <a:cs typeface="Arial" panose="020B0604020202020204" pitchFamily="34" charset="0"/>
              </a:rPr>
              <a:t> website </a:t>
            </a:r>
            <a:r>
              <a:rPr lang="en-GB" sz="2200" dirty="0" err="1">
                <a:latin typeface="Arial" panose="020B0604020202020204" pitchFamily="34" charset="0"/>
                <a:cs typeface="Arial" panose="020B0604020202020204" pitchFamily="34" charset="0"/>
              </a:rPr>
              <a:t>động</a:t>
            </a:r>
            <a:r>
              <a:rPr lang="en-GB" sz="2200" dirty="0">
                <a:latin typeface="Arial" panose="020B0604020202020204" pitchFamily="34" charset="0"/>
                <a:cs typeface="Arial" panose="020B0604020202020204" pitchFamily="34" charset="0"/>
              </a:rPr>
              <a:t>.</a:t>
            </a:r>
          </a:p>
        </p:txBody>
      </p:sp>
      <p:pic>
        <p:nvPicPr>
          <p:cNvPr id="4" name="Picture 3" descr="A close-up of logos&#10;&#10;Description automatically generated"/>
          <p:cNvPicPr>
            <a:picLocks noChangeAspect="1"/>
          </p:cNvPicPr>
          <p:nvPr/>
        </p:nvPicPr>
        <p:blipFill>
          <a:blip r:embed="rId2"/>
          <a:stretch>
            <a:fillRect/>
          </a:stretch>
        </p:blipFill>
        <p:spPr>
          <a:xfrm>
            <a:off x="5006789" y="1543730"/>
            <a:ext cx="6317478" cy="3553580"/>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Box 112"/>
          <p:cNvSpPr txBox="1"/>
          <p:nvPr/>
        </p:nvSpPr>
        <p:spPr>
          <a:xfrm>
            <a:off x="15240" y="492622"/>
            <a:ext cx="2410968" cy="523220"/>
          </a:xfrm>
          <a:prstGeom prst="rect">
            <a:avLst/>
          </a:prstGeom>
          <a:noFill/>
        </p:spPr>
        <p:txBody>
          <a:bodyPr wrap="square" rtlCol="0">
            <a:spAutoFit/>
          </a:bodyPr>
          <a:lstStyle/>
          <a:p>
            <a:pPr algn="ctr"/>
            <a:r>
              <a:rPr lang="en-US" sz="2800" b="1" dirty="0">
                <a:solidFill>
                  <a:srgbClr val="C49A6C"/>
                </a:solidFill>
                <a:latin typeface="Britannic Bold" panose="020B0903060703020204" pitchFamily="34" charset="0"/>
                <a:cs typeface="Arial" panose="020B0604020202020204" pitchFamily="34" charset="0"/>
              </a:rPr>
              <a:t>MARIADB</a:t>
            </a:r>
          </a:p>
        </p:txBody>
      </p:sp>
      <p:sp>
        <p:nvSpPr>
          <p:cNvPr id="114" name="TextBox 113"/>
          <p:cNvSpPr txBox="1"/>
          <p:nvPr/>
        </p:nvSpPr>
        <p:spPr>
          <a:xfrm>
            <a:off x="1693" y="1534571"/>
            <a:ext cx="2441448" cy="1200329"/>
          </a:xfrm>
          <a:prstGeom prst="rect">
            <a:avLst/>
          </a:prstGeom>
          <a:noFill/>
        </p:spPr>
        <p:txBody>
          <a:bodyPr wrap="square">
            <a:spAutoFit/>
          </a:bodyPr>
          <a:lstStyle/>
          <a:p>
            <a:pPr algn="ctr"/>
            <a:r>
              <a:rPr lang="en-US" i="0" dirty="0" err="1">
                <a:solidFill>
                  <a:srgbClr val="202122"/>
                </a:solidFill>
                <a:effectLst/>
                <a:latin typeface="Arial" panose="020B0604020202020204" pitchFamily="34" charset="0"/>
                <a:cs typeface="Arial" panose="020B0604020202020204" pitchFamily="34" charset="0"/>
              </a:rPr>
              <a:t>Là</a:t>
            </a:r>
            <a:r>
              <a:rPr lang="en-US" i="0" dirty="0">
                <a:solidFill>
                  <a:srgbClr val="202122"/>
                </a:solidFill>
                <a:effectLst/>
                <a:latin typeface="Arial" panose="020B0604020202020204" pitchFamily="34" charset="0"/>
                <a:cs typeface="Arial" panose="020B0604020202020204" pitchFamily="34" charset="0"/>
              </a:rPr>
              <a:t> </a:t>
            </a:r>
            <a:r>
              <a:rPr lang="vi-VN" i="0" dirty="0">
                <a:solidFill>
                  <a:srgbClr val="202122"/>
                </a:solidFill>
                <a:effectLst/>
                <a:latin typeface="Arial" panose="020B0604020202020204" pitchFamily="34" charset="0"/>
                <a:cs typeface="Arial" panose="020B0604020202020204" pitchFamily="34" charset="0"/>
              </a:rPr>
              <a:t>một sản phẩm mã nguồn mở</a:t>
            </a:r>
            <a:r>
              <a:rPr lang="en-US" dirty="0">
                <a:solidFill>
                  <a:srgbClr val="202122"/>
                </a:solidFill>
                <a:latin typeface="Arial" panose="020B0604020202020204" pitchFamily="34" charset="0"/>
                <a:cs typeface="Arial" panose="020B0604020202020204" pitchFamily="34" charset="0"/>
              </a:rPr>
              <a:t> </a:t>
            </a:r>
            <a:r>
              <a:rPr lang="en-US" dirty="0" err="1">
                <a:solidFill>
                  <a:srgbClr val="202122"/>
                </a:solidFill>
                <a:latin typeface="Arial" panose="020B0604020202020204" pitchFamily="34" charset="0"/>
                <a:cs typeface="Arial" panose="020B0604020202020204" pitchFamily="34" charset="0"/>
              </a:rPr>
              <a:t>giúp</a:t>
            </a:r>
            <a:r>
              <a:rPr lang="en-US" dirty="0">
                <a:solidFill>
                  <a:srgbClr val="202122"/>
                </a:solidFill>
                <a:latin typeface="Arial" panose="020B0604020202020204" pitchFamily="34" charset="0"/>
                <a:cs typeface="Arial" panose="020B0604020202020204" pitchFamily="34" charset="0"/>
              </a:rPr>
              <a:t> </a:t>
            </a:r>
            <a:r>
              <a:rPr lang="en-US" dirty="0" err="1">
                <a:solidFill>
                  <a:srgbClr val="202122"/>
                </a:solidFill>
                <a:latin typeface="Arial" panose="020B0604020202020204" pitchFamily="34" charset="0"/>
                <a:cs typeface="Arial" panose="020B0604020202020204" pitchFamily="34" charset="0"/>
              </a:rPr>
              <a:t>quản</a:t>
            </a:r>
            <a:r>
              <a:rPr lang="en-US" dirty="0">
                <a:solidFill>
                  <a:srgbClr val="202122"/>
                </a:solidFill>
                <a:latin typeface="Arial" panose="020B0604020202020204" pitchFamily="34" charset="0"/>
                <a:cs typeface="Arial" panose="020B0604020202020204" pitchFamily="34" charset="0"/>
              </a:rPr>
              <a:t> </a:t>
            </a:r>
            <a:r>
              <a:rPr lang="en-US" dirty="0" err="1">
                <a:solidFill>
                  <a:srgbClr val="202122"/>
                </a:solidFill>
                <a:latin typeface="Arial" panose="020B0604020202020204" pitchFamily="34" charset="0"/>
                <a:cs typeface="Arial" panose="020B0604020202020204" pitchFamily="34" charset="0"/>
              </a:rPr>
              <a:t>trị</a:t>
            </a:r>
            <a:r>
              <a:rPr lang="en-US" dirty="0">
                <a:solidFill>
                  <a:srgbClr val="202122"/>
                </a:solidFill>
                <a:latin typeface="Arial" panose="020B0604020202020204" pitchFamily="34" charset="0"/>
                <a:cs typeface="Arial" panose="020B0604020202020204" pitchFamily="34" charset="0"/>
              </a:rPr>
              <a:t> database </a:t>
            </a:r>
            <a:r>
              <a:rPr lang="en-US" dirty="0" err="1">
                <a:solidFill>
                  <a:srgbClr val="202122"/>
                </a:solidFill>
                <a:latin typeface="Arial" panose="020B0604020202020204" pitchFamily="34" charset="0"/>
                <a:cs typeface="Arial" panose="020B0604020202020204" pitchFamily="34" charset="0"/>
              </a:rPr>
              <a:t>trên</a:t>
            </a:r>
            <a:r>
              <a:rPr lang="en-US" dirty="0">
                <a:solidFill>
                  <a:srgbClr val="202122"/>
                </a:solidFill>
                <a:latin typeface="Arial" panose="020B0604020202020204" pitchFamily="34" charset="0"/>
                <a:cs typeface="Arial" panose="020B0604020202020204" pitchFamily="34" charset="0"/>
              </a:rPr>
              <a:t> Linux.</a:t>
            </a:r>
            <a:endParaRPr lang="en-US" dirty="0">
              <a:latin typeface="Arial" panose="020B0604020202020204" pitchFamily="34" charset="0"/>
              <a:cs typeface="Arial" panose="020B0604020202020204" pitchFamily="34" charset="0"/>
            </a:endParaRPr>
          </a:p>
        </p:txBody>
      </p:sp>
      <p:sp>
        <p:nvSpPr>
          <p:cNvPr id="115" name="TextBox 114"/>
          <p:cNvSpPr txBox="1"/>
          <p:nvPr/>
        </p:nvSpPr>
        <p:spPr>
          <a:xfrm>
            <a:off x="4882896" y="492622"/>
            <a:ext cx="2426208" cy="523220"/>
          </a:xfrm>
          <a:prstGeom prst="rect">
            <a:avLst/>
          </a:prstGeom>
          <a:noFill/>
        </p:spPr>
        <p:txBody>
          <a:bodyPr wrap="square" rtlCol="0">
            <a:spAutoFit/>
          </a:bodyPr>
          <a:lstStyle/>
          <a:p>
            <a:pPr algn="ctr"/>
            <a:r>
              <a:rPr lang="en-US" sz="2800" b="1" dirty="0">
                <a:solidFill>
                  <a:srgbClr val="777BB3"/>
                </a:solidFill>
                <a:latin typeface="Britannic Bold" panose="020B0903060703020204" pitchFamily="34" charset="0"/>
                <a:cs typeface="Arial" panose="020B0604020202020204" pitchFamily="34" charset="0"/>
              </a:rPr>
              <a:t>PHP</a:t>
            </a:r>
          </a:p>
        </p:txBody>
      </p:sp>
      <p:sp>
        <p:nvSpPr>
          <p:cNvPr id="116" name="TextBox 115"/>
          <p:cNvSpPr txBox="1"/>
          <p:nvPr/>
        </p:nvSpPr>
        <p:spPr>
          <a:xfrm>
            <a:off x="7309104" y="491746"/>
            <a:ext cx="2441448" cy="523220"/>
          </a:xfrm>
          <a:prstGeom prst="rect">
            <a:avLst/>
          </a:prstGeom>
          <a:noFill/>
        </p:spPr>
        <p:txBody>
          <a:bodyPr wrap="square" rtlCol="0">
            <a:spAutoFit/>
          </a:bodyPr>
          <a:lstStyle/>
          <a:p>
            <a:pPr algn="ctr"/>
            <a:r>
              <a:rPr lang="en-US" sz="2800" b="1" dirty="0">
                <a:solidFill>
                  <a:srgbClr val="FFAF39"/>
                </a:solidFill>
                <a:latin typeface="Britannic Bold" panose="020B0903060703020204" pitchFamily="34" charset="0"/>
                <a:cs typeface="Arial" panose="020B0604020202020204" pitchFamily="34" charset="0"/>
              </a:rPr>
              <a:t>PHPMYADMIN</a:t>
            </a:r>
          </a:p>
        </p:txBody>
      </p:sp>
      <p:sp>
        <p:nvSpPr>
          <p:cNvPr id="117" name="TextBox 116"/>
          <p:cNvSpPr txBox="1"/>
          <p:nvPr/>
        </p:nvSpPr>
        <p:spPr>
          <a:xfrm>
            <a:off x="9750552" y="494138"/>
            <a:ext cx="2456688" cy="523220"/>
          </a:xfrm>
          <a:prstGeom prst="rect">
            <a:avLst/>
          </a:prstGeom>
          <a:noFill/>
        </p:spPr>
        <p:txBody>
          <a:bodyPr wrap="square" rtlCol="0">
            <a:spAutoFit/>
          </a:bodyPr>
          <a:lstStyle/>
          <a:p>
            <a:pPr algn="ctr"/>
            <a:r>
              <a:rPr lang="en-US" sz="2800" b="1" dirty="0">
                <a:solidFill>
                  <a:srgbClr val="50AACF"/>
                </a:solidFill>
                <a:latin typeface="Britannic Bold" panose="020B0903060703020204" pitchFamily="34" charset="0"/>
                <a:cs typeface="Arial" panose="020B0604020202020204" pitchFamily="34" charset="0"/>
              </a:rPr>
              <a:t>WORDPRESS</a:t>
            </a:r>
          </a:p>
        </p:txBody>
      </p:sp>
      <p:sp>
        <p:nvSpPr>
          <p:cNvPr id="118" name="Rectangle: Rounded Corners 117"/>
          <p:cNvSpPr/>
          <p:nvPr/>
        </p:nvSpPr>
        <p:spPr>
          <a:xfrm>
            <a:off x="616196" y="3210500"/>
            <a:ext cx="1143593" cy="373268"/>
          </a:xfrm>
          <a:prstGeom prst="round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latin typeface="Arial" panose="020B0604020202020204" pitchFamily="34" charset="0"/>
                <a:cs typeface="Arial" panose="020B0604020202020204" pitchFamily="34" charset="0"/>
              </a:rPr>
              <a:t>Đọc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thêm</a:t>
            </a:r>
            <a:endParaRPr lang="en-US" sz="1600" dirty="0">
              <a:latin typeface="Arial" panose="020B0604020202020204" pitchFamily="34" charset="0"/>
              <a:cs typeface="Arial" panose="020B0604020202020204" pitchFamily="34" charset="0"/>
            </a:endParaRPr>
          </a:p>
        </p:txBody>
      </p:sp>
      <p:sp>
        <p:nvSpPr>
          <p:cNvPr id="119" name="Rectangle: Rounded Corners 118"/>
          <p:cNvSpPr/>
          <p:nvPr/>
        </p:nvSpPr>
        <p:spPr>
          <a:xfrm>
            <a:off x="3057644" y="3210500"/>
            <a:ext cx="1143593" cy="373268"/>
          </a:xfrm>
          <a:prstGeom prst="roundRect">
            <a:avLst/>
          </a:prstGeom>
          <a:solidFill>
            <a:srgbClr val="CE213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latin typeface="Arial" panose="020B0604020202020204" pitchFamily="34" charset="0"/>
                <a:cs typeface="Arial" panose="020B0604020202020204" pitchFamily="34" charset="0"/>
              </a:rPr>
              <a:t>Đọc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thêm</a:t>
            </a:r>
            <a:endParaRPr lang="en-US" sz="1600" dirty="0">
              <a:latin typeface="Arial" panose="020B0604020202020204" pitchFamily="34" charset="0"/>
              <a:cs typeface="Arial" panose="020B0604020202020204" pitchFamily="34" charset="0"/>
            </a:endParaRPr>
          </a:p>
        </p:txBody>
      </p:sp>
      <p:sp>
        <p:nvSpPr>
          <p:cNvPr id="120" name="Rectangle: Rounded Corners 119"/>
          <p:cNvSpPr/>
          <p:nvPr/>
        </p:nvSpPr>
        <p:spPr>
          <a:xfrm>
            <a:off x="5558691" y="3210500"/>
            <a:ext cx="1143593" cy="373268"/>
          </a:xfrm>
          <a:prstGeom prst="roundRect">
            <a:avLst/>
          </a:prstGeom>
          <a:solidFill>
            <a:srgbClr val="777BB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latin typeface="Arial" panose="020B0604020202020204" pitchFamily="34" charset="0"/>
                <a:cs typeface="Arial" panose="020B0604020202020204" pitchFamily="34" charset="0"/>
              </a:rPr>
              <a:t>Đọc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thêm</a:t>
            </a:r>
            <a:endParaRPr lang="en-US" sz="1600" dirty="0">
              <a:latin typeface="Arial" panose="020B0604020202020204" pitchFamily="34" charset="0"/>
              <a:cs typeface="Arial" panose="020B0604020202020204" pitchFamily="34" charset="0"/>
            </a:endParaRPr>
          </a:p>
        </p:txBody>
      </p:sp>
      <p:sp>
        <p:nvSpPr>
          <p:cNvPr id="121" name="Rectangle: Rounded Corners 120"/>
          <p:cNvSpPr/>
          <p:nvPr/>
        </p:nvSpPr>
        <p:spPr>
          <a:xfrm>
            <a:off x="7925427" y="3171354"/>
            <a:ext cx="1143593" cy="373268"/>
          </a:xfrm>
          <a:prstGeom prst="roundRect">
            <a:avLst/>
          </a:prstGeom>
          <a:solidFill>
            <a:srgbClr val="FFAF3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latin typeface="Arial" panose="020B0604020202020204" pitchFamily="34" charset="0"/>
                <a:cs typeface="Arial" panose="020B0604020202020204" pitchFamily="34" charset="0"/>
              </a:rPr>
              <a:t>Đọc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thêm</a:t>
            </a:r>
            <a:endParaRPr lang="en-US" sz="1600" dirty="0">
              <a:latin typeface="Arial" panose="020B0604020202020204" pitchFamily="34" charset="0"/>
              <a:cs typeface="Arial" panose="020B0604020202020204" pitchFamily="34" charset="0"/>
            </a:endParaRPr>
          </a:p>
        </p:txBody>
      </p:sp>
      <p:sp>
        <p:nvSpPr>
          <p:cNvPr id="122" name="Rectangle: Rounded Corners 121"/>
          <p:cNvSpPr/>
          <p:nvPr/>
        </p:nvSpPr>
        <p:spPr>
          <a:xfrm>
            <a:off x="10444276" y="3171354"/>
            <a:ext cx="1143593" cy="373268"/>
          </a:xfrm>
          <a:prstGeom prst="roundRect">
            <a:avLst/>
          </a:prstGeom>
          <a:solidFill>
            <a:srgbClr val="50AA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latin typeface="Arial" panose="020B0604020202020204" pitchFamily="34" charset="0"/>
                <a:cs typeface="Arial" panose="020B0604020202020204" pitchFamily="34" charset="0"/>
              </a:rPr>
              <a:t>Đọc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thêm</a:t>
            </a:r>
            <a:endParaRPr lang="en-US" sz="1600" dirty="0">
              <a:latin typeface="Arial" panose="020B0604020202020204" pitchFamily="34" charset="0"/>
              <a:cs typeface="Arial" panose="020B0604020202020204" pitchFamily="34" charset="0"/>
            </a:endParaRPr>
          </a:p>
        </p:txBody>
      </p:sp>
      <p:sp>
        <p:nvSpPr>
          <p:cNvPr id="123" name="TextBox 122"/>
          <p:cNvSpPr txBox="1"/>
          <p:nvPr/>
        </p:nvSpPr>
        <p:spPr>
          <a:xfrm>
            <a:off x="2456688" y="492622"/>
            <a:ext cx="2410968" cy="523220"/>
          </a:xfrm>
          <a:prstGeom prst="rect">
            <a:avLst/>
          </a:prstGeom>
          <a:noFill/>
        </p:spPr>
        <p:txBody>
          <a:bodyPr wrap="square" rtlCol="0">
            <a:spAutoFit/>
          </a:bodyPr>
          <a:lstStyle/>
          <a:p>
            <a:pPr algn="ctr"/>
            <a:r>
              <a:rPr lang="en-US" sz="2800" b="1" dirty="0">
                <a:solidFill>
                  <a:srgbClr val="CE2137"/>
                </a:solidFill>
                <a:latin typeface="Britannic Bold" panose="020B0903060703020204" pitchFamily="34" charset="0"/>
                <a:cs typeface="Arial" panose="020B0604020202020204" pitchFamily="34" charset="0"/>
              </a:rPr>
              <a:t>APACHE</a:t>
            </a:r>
            <a:r>
              <a:rPr lang="en-US" sz="2800" b="1" dirty="0">
                <a:solidFill>
                  <a:srgbClr val="CE2137"/>
                </a:solidFill>
                <a:latin typeface="Arial" panose="020B0604020202020204" pitchFamily="34" charset="0"/>
                <a:cs typeface="Arial" panose="020B0604020202020204" pitchFamily="34" charset="0"/>
              </a:rPr>
              <a:t> 2</a:t>
            </a:r>
          </a:p>
        </p:txBody>
      </p:sp>
      <p:sp>
        <p:nvSpPr>
          <p:cNvPr id="124" name="TextBox 123"/>
          <p:cNvSpPr txBox="1"/>
          <p:nvPr/>
        </p:nvSpPr>
        <p:spPr>
          <a:xfrm>
            <a:off x="2420281" y="1529392"/>
            <a:ext cx="2453302" cy="1200329"/>
          </a:xfrm>
          <a:prstGeom prst="rect">
            <a:avLst/>
          </a:prstGeom>
          <a:noFill/>
        </p:spPr>
        <p:txBody>
          <a:bodyPr wrap="square">
            <a:spAutoFit/>
          </a:bodyPr>
          <a:lstStyle/>
          <a:p>
            <a:pPr algn="ctr"/>
            <a:r>
              <a:rPr lang="en-US" b="0" i="0" dirty="0" err="1">
                <a:solidFill>
                  <a:srgbClr val="4D5156"/>
                </a:solidFill>
                <a:effectLst/>
                <a:latin typeface="Arial" panose="020B0604020202020204" pitchFamily="34" charset="0"/>
                <a:cs typeface="Arial" panose="020B0604020202020204" pitchFamily="34" charset="0"/>
              </a:rPr>
              <a:t>Là</a:t>
            </a:r>
            <a:r>
              <a:rPr lang="en-US" b="0" i="0" dirty="0">
                <a:solidFill>
                  <a:srgbClr val="4D5156"/>
                </a:solidFill>
                <a:effectLst/>
                <a:latin typeface="Arial" panose="020B0604020202020204" pitchFamily="34" charset="0"/>
                <a:cs typeface="Arial" panose="020B0604020202020204" pitchFamily="34" charset="0"/>
              </a:rPr>
              <a:t> </a:t>
            </a:r>
            <a:r>
              <a:rPr lang="vi-VN" b="0" i="0" dirty="0">
                <a:solidFill>
                  <a:srgbClr val="4D5156"/>
                </a:solidFill>
                <a:effectLst/>
                <a:latin typeface="Arial" panose="020B0604020202020204" pitchFamily="34" charset="0"/>
                <a:cs typeface="Arial" panose="020B0604020202020204" pitchFamily="34" charset="0"/>
              </a:rPr>
              <a:t>một chương trình dành cho máy chủ đối thoại qua giao thức HTTP</a:t>
            </a:r>
            <a:r>
              <a:rPr lang="en-US" b="0" i="0" dirty="0">
                <a:solidFill>
                  <a:srgbClr val="4D5156"/>
                </a:solidFill>
                <a:effectLst/>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125" name="TextBox 124"/>
          <p:cNvSpPr txBox="1"/>
          <p:nvPr/>
        </p:nvSpPr>
        <p:spPr>
          <a:xfrm>
            <a:off x="4875276" y="1262910"/>
            <a:ext cx="2441448" cy="1754326"/>
          </a:xfrm>
          <a:prstGeom prst="rect">
            <a:avLst/>
          </a:prstGeom>
          <a:noFill/>
        </p:spPr>
        <p:txBody>
          <a:bodyPr wrap="square">
            <a:spAutoFit/>
          </a:bodyPr>
          <a:lstStyle/>
          <a:p>
            <a:pPr algn="ctr"/>
            <a:r>
              <a:rPr lang="en-US" dirty="0">
                <a:solidFill>
                  <a:srgbClr val="4D5156"/>
                </a:solidFill>
                <a:latin typeface="Arial" panose="020B0604020202020204" pitchFamily="34" charset="0"/>
                <a:cs typeface="Arial" panose="020B0604020202020204" pitchFamily="34" charset="0"/>
              </a:rPr>
              <a:t>L</a:t>
            </a:r>
            <a:r>
              <a:rPr lang="vi-VN" b="0" i="0" dirty="0">
                <a:solidFill>
                  <a:srgbClr val="4D5156"/>
                </a:solidFill>
                <a:effectLst/>
                <a:latin typeface="Arial" panose="020B0604020202020204" pitchFamily="34" charset="0"/>
                <a:cs typeface="Arial" panose="020B0604020202020204" pitchFamily="34" charset="0"/>
              </a:rPr>
              <a:t>à một loại mã lệnh chủ yếu được dùng để phát triển các ứng dụng viết cho máy chủ, </a:t>
            </a:r>
            <a:r>
              <a:rPr lang="en-US" b="0" i="0" dirty="0">
                <a:solidFill>
                  <a:srgbClr val="4D5156"/>
                </a:solidFill>
                <a:effectLst/>
                <a:latin typeface="Arial" panose="020B0604020202020204" pitchFamily="34" charset="0"/>
                <a:cs typeface="Arial" panose="020B0604020202020204" pitchFamily="34" charset="0"/>
              </a:rPr>
              <a:t>r</a:t>
            </a:r>
            <a:r>
              <a:rPr lang="vi-VN" b="0" i="0" dirty="0">
                <a:solidFill>
                  <a:srgbClr val="4D5156"/>
                </a:solidFill>
                <a:effectLst/>
                <a:latin typeface="Arial" panose="020B0604020202020204" pitchFamily="34" charset="0"/>
                <a:cs typeface="Arial" panose="020B0604020202020204" pitchFamily="34" charset="0"/>
              </a:rPr>
              <a:t>ất thích hợp với web</a:t>
            </a:r>
            <a:r>
              <a:rPr lang="en-US" b="0" i="0" dirty="0">
                <a:solidFill>
                  <a:srgbClr val="4D5156"/>
                </a:solidFill>
                <a:effectLst/>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126" name="TextBox 125"/>
          <p:cNvSpPr txBox="1"/>
          <p:nvPr/>
        </p:nvSpPr>
        <p:spPr>
          <a:xfrm>
            <a:off x="7309104" y="1339394"/>
            <a:ext cx="2449068" cy="1477328"/>
          </a:xfrm>
          <a:prstGeom prst="rect">
            <a:avLst/>
          </a:prstGeom>
          <a:noFill/>
        </p:spPr>
        <p:txBody>
          <a:bodyPr wrap="square">
            <a:spAutoFit/>
          </a:bodyPr>
          <a:lstStyle/>
          <a:p>
            <a:pPr algn="ctr"/>
            <a:r>
              <a:rPr lang="en-US" dirty="0">
                <a:solidFill>
                  <a:srgbClr val="4D5156"/>
                </a:solidFill>
                <a:latin typeface="Arial" panose="020B0604020202020204" pitchFamily="34" charset="0"/>
                <a:cs typeface="Arial" panose="020B0604020202020204" pitchFamily="34" charset="0"/>
              </a:rPr>
              <a:t>L</a:t>
            </a:r>
            <a:r>
              <a:rPr lang="vi-VN" b="0" i="0" dirty="0">
                <a:solidFill>
                  <a:srgbClr val="4D5156"/>
                </a:solidFill>
                <a:effectLst/>
                <a:latin typeface="Arial" panose="020B0604020202020204" pitchFamily="34" charset="0"/>
                <a:cs typeface="Arial" panose="020B0604020202020204" pitchFamily="34" charset="0"/>
              </a:rPr>
              <a:t>à một công cụ nguồn mở</a:t>
            </a:r>
            <a:r>
              <a:rPr lang="en-US" dirty="0">
                <a:solidFill>
                  <a:srgbClr val="4D5156"/>
                </a:solidFill>
                <a:latin typeface="Arial" panose="020B0604020202020204" pitchFamily="34" charset="0"/>
                <a:cs typeface="Arial" panose="020B0604020202020204" pitchFamily="34" charset="0"/>
              </a:rPr>
              <a:t>, </a:t>
            </a:r>
            <a:r>
              <a:rPr lang="vi-VN" b="0" i="0" dirty="0">
                <a:solidFill>
                  <a:srgbClr val="4D5156"/>
                </a:solidFill>
                <a:effectLst/>
                <a:latin typeface="Arial" panose="020B0604020202020204" pitchFamily="34" charset="0"/>
                <a:cs typeface="Arial" panose="020B0604020202020204" pitchFamily="34" charset="0"/>
              </a:rPr>
              <a:t>để xử lý các tác vụ quản trị của </a:t>
            </a:r>
            <a:r>
              <a:rPr lang="en-US" b="0" i="0" dirty="0">
                <a:solidFill>
                  <a:srgbClr val="4D5156"/>
                </a:solidFill>
                <a:effectLst/>
                <a:latin typeface="Arial" panose="020B0604020202020204" pitchFamily="34" charset="0"/>
                <a:cs typeface="Arial" panose="020B0604020202020204" pitchFamily="34" charset="0"/>
              </a:rPr>
              <a:t>database</a:t>
            </a:r>
            <a:r>
              <a:rPr lang="vi-VN" b="0" i="0" dirty="0">
                <a:solidFill>
                  <a:srgbClr val="4D5156"/>
                </a:solidFill>
                <a:effectLst/>
                <a:latin typeface="Arial" panose="020B0604020202020204" pitchFamily="34" charset="0"/>
                <a:cs typeface="Arial" panose="020B0604020202020204" pitchFamily="34" charset="0"/>
              </a:rPr>
              <a:t> thông qua một trình duyệt web.</a:t>
            </a:r>
            <a:endParaRPr lang="en-US" dirty="0">
              <a:latin typeface="Arial" panose="020B0604020202020204" pitchFamily="34" charset="0"/>
              <a:cs typeface="Arial" panose="020B0604020202020204" pitchFamily="34" charset="0"/>
            </a:endParaRPr>
          </a:p>
        </p:txBody>
      </p:sp>
      <p:sp>
        <p:nvSpPr>
          <p:cNvPr id="127" name="TextBox 126"/>
          <p:cNvSpPr txBox="1"/>
          <p:nvPr/>
        </p:nvSpPr>
        <p:spPr>
          <a:xfrm>
            <a:off x="9781032" y="1266363"/>
            <a:ext cx="2456688" cy="1477328"/>
          </a:xfrm>
          <a:prstGeom prst="rect">
            <a:avLst/>
          </a:prstGeom>
          <a:noFill/>
        </p:spPr>
        <p:txBody>
          <a:bodyPr wrap="square">
            <a:spAutoFit/>
          </a:bodyPr>
          <a:lstStyle/>
          <a:p>
            <a:pPr algn="ctr"/>
            <a:r>
              <a:rPr lang="en-US" b="0" i="0" dirty="0">
                <a:solidFill>
                  <a:srgbClr val="4D5156"/>
                </a:solidFill>
                <a:effectLst/>
                <a:latin typeface="Arial" panose="020B0604020202020204" pitchFamily="34" charset="0"/>
                <a:cs typeface="Arial" panose="020B0604020202020204" pitchFamily="34" charset="0"/>
              </a:rPr>
              <a:t>L</a:t>
            </a:r>
            <a:r>
              <a:rPr lang="vi-VN" b="0" i="0" dirty="0">
                <a:solidFill>
                  <a:srgbClr val="4D5156"/>
                </a:solidFill>
                <a:effectLst/>
                <a:latin typeface="Arial" panose="020B0604020202020204" pitchFamily="34" charset="0"/>
                <a:cs typeface="Arial" panose="020B0604020202020204" pitchFamily="34" charset="0"/>
              </a:rPr>
              <a:t>à một hệ quản trị nội dung mã nguồn mở</a:t>
            </a:r>
            <a:r>
              <a:rPr lang="en-US" b="0" i="0" dirty="0">
                <a:solidFill>
                  <a:srgbClr val="4D5156"/>
                </a:solidFill>
                <a:effectLst/>
                <a:latin typeface="Arial" panose="020B0604020202020204" pitchFamily="34" charset="0"/>
                <a:cs typeface="Arial" panose="020B0604020202020204" pitchFamily="34" charset="0"/>
              </a:rPr>
              <a:t>, </a:t>
            </a:r>
            <a:r>
              <a:rPr lang="vi-VN" b="0" i="0" dirty="0">
                <a:solidFill>
                  <a:srgbClr val="4D5156"/>
                </a:solidFill>
                <a:effectLst/>
                <a:latin typeface="Arial" panose="020B0604020202020204" pitchFamily="34" charset="0"/>
                <a:cs typeface="Arial" panose="020B0604020202020204" pitchFamily="34" charset="0"/>
              </a:rPr>
              <a:t>viết bằng ngôn ngữ PHP đi cùng với cơ sở dữ liệu</a:t>
            </a:r>
            <a:r>
              <a:rPr lang="en-US" b="0" i="0" dirty="0">
                <a:solidFill>
                  <a:srgbClr val="4D5156"/>
                </a:solidFill>
                <a:effectLst/>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pic>
        <p:nvPicPr>
          <p:cNvPr id="128" name="Picture 127" descr="A computer network with servers and clouds&#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4746" y="3929180"/>
            <a:ext cx="2711120" cy="2711120"/>
          </a:xfrm>
          <a:prstGeom prst="rect">
            <a:avLst/>
          </a:prstGeom>
        </p:spPr>
      </p:pic>
      <p:pic>
        <p:nvPicPr>
          <p:cNvPr id="129" name="Picture 128" descr="A person holding a tablet&#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88" y="3929179"/>
            <a:ext cx="2594527" cy="2594527"/>
          </a:xfrm>
          <a:prstGeom prst="rect">
            <a:avLst/>
          </a:prstGeom>
        </p:spPr>
      </p:pic>
      <p:pic>
        <p:nvPicPr>
          <p:cNvPr id="130" name="Picture 129" descr="A computer screenshot of a computer&#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68722" y="3688117"/>
            <a:ext cx="2835589" cy="2835589"/>
          </a:xfrm>
          <a:prstGeom prst="rect">
            <a:avLst/>
          </a:prstGeom>
        </p:spPr>
      </p:pic>
      <p:pic>
        <p:nvPicPr>
          <p:cNvPr id="131" name="Picture 130" descr="A person and person standing next to a computer screen&#10;&#10;Description automatically generated"/>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49526" y="3887879"/>
            <a:ext cx="2677125" cy="2677125"/>
          </a:xfrm>
          <a:prstGeom prst="rect">
            <a:avLst/>
          </a:prstGeom>
        </p:spPr>
      </p:pic>
      <p:pic>
        <p:nvPicPr>
          <p:cNvPr id="132" name="Picture 131" descr="A person sitting at a desk with a computer&#10;&#10;Description automatically generated"/>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57437" y="3927025"/>
            <a:ext cx="2677125" cy="2677125"/>
          </a:xfrm>
          <a:prstGeom prst="rect">
            <a:avLst/>
          </a:prstGeom>
        </p:spPr>
      </p:pic>
      <p:sp>
        <p:nvSpPr>
          <p:cNvPr id="16" name="Rectangle 15"/>
          <p:cNvSpPr/>
          <p:nvPr/>
        </p:nvSpPr>
        <p:spPr>
          <a:xfrm>
            <a:off x="2441448" y="0"/>
            <a:ext cx="2441448" cy="6858000"/>
          </a:xfrm>
          <a:prstGeom prst="rect">
            <a:avLst/>
          </a:prstGeom>
          <a:solidFill>
            <a:srgbClr val="CE2137"/>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882896" y="0"/>
            <a:ext cx="2441448" cy="6858000"/>
          </a:xfrm>
          <a:prstGeom prst="rect">
            <a:avLst/>
          </a:prstGeom>
          <a:solidFill>
            <a:srgbClr val="777BB3"/>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324344" y="0"/>
            <a:ext cx="2441448" cy="6858000"/>
          </a:xfrm>
          <a:prstGeom prst="rect">
            <a:avLst/>
          </a:prstGeom>
          <a:solidFill>
            <a:srgbClr val="FFAF39"/>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765792" y="0"/>
            <a:ext cx="2441448" cy="6858000"/>
          </a:xfrm>
          <a:prstGeom prst="rect">
            <a:avLst/>
          </a:prstGeom>
          <a:solidFill>
            <a:srgbClr val="50AACF"/>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0"/>
            <a:ext cx="2441448" cy="6858000"/>
          </a:xfrm>
          <a:prstGeom prst="rect">
            <a:avLst/>
          </a:prstGeom>
          <a:solidFill>
            <a:schemeClr val="accent2">
              <a:lumMod val="60000"/>
              <a:lumOff val="40000"/>
            </a:schemeClr>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99434" y="1344705"/>
            <a:ext cx="1442579" cy="1389530"/>
          </a:xfrm>
          <a:prstGeom prst="ellipse">
            <a:avLst/>
          </a:prstGeom>
          <a:blipFill dpi="0" rotWithShape="1">
            <a:blip r:embed="rId7">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940882" y="1344705"/>
            <a:ext cx="1442579" cy="1389530"/>
          </a:xfrm>
          <a:prstGeom prst="ellipse">
            <a:avLst/>
          </a:prstGeom>
          <a:blipFill dpi="0" rotWithShape="1">
            <a:blip r:embed="rId8"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374710" y="1344705"/>
            <a:ext cx="1442579" cy="1389530"/>
          </a:xfrm>
          <a:prstGeom prst="ellipse">
            <a:avLst/>
          </a:prstGeom>
          <a:blipFill dpi="0" rotWithShape="1">
            <a:blip r:embed="rId9"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831399" y="1344705"/>
            <a:ext cx="1442579" cy="1389530"/>
          </a:xfrm>
          <a:prstGeom prst="ellipse">
            <a:avLst/>
          </a:prstGeom>
          <a:blipFill dpi="0" rotWithShape="1">
            <a:blip r:embed="rId10"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0272847" y="1344705"/>
            <a:ext cx="1442579" cy="1389530"/>
          </a:xfrm>
          <a:prstGeom prst="ellipse">
            <a:avLst/>
          </a:prstGeom>
          <a:blipFill dpi="0" rotWithShape="1">
            <a:blip r:embed="rId11"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comb/>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Box 112"/>
          <p:cNvSpPr txBox="1"/>
          <p:nvPr/>
        </p:nvSpPr>
        <p:spPr>
          <a:xfrm>
            <a:off x="15240" y="492622"/>
            <a:ext cx="2410968" cy="523220"/>
          </a:xfrm>
          <a:prstGeom prst="rect">
            <a:avLst/>
          </a:prstGeom>
          <a:noFill/>
        </p:spPr>
        <p:txBody>
          <a:bodyPr wrap="square" rtlCol="0">
            <a:spAutoFit/>
          </a:bodyPr>
          <a:lstStyle/>
          <a:p>
            <a:pPr algn="ctr"/>
            <a:r>
              <a:rPr lang="en-US" sz="2800" b="1" dirty="0">
                <a:solidFill>
                  <a:srgbClr val="C49A6C"/>
                </a:solidFill>
                <a:latin typeface="Britannic Bold" panose="020B0903060703020204" pitchFamily="34" charset="0"/>
                <a:cs typeface="Arial" panose="020B0604020202020204" pitchFamily="34" charset="0"/>
              </a:rPr>
              <a:t>MARIADB</a:t>
            </a:r>
          </a:p>
        </p:txBody>
      </p:sp>
      <p:sp>
        <p:nvSpPr>
          <p:cNvPr id="114" name="TextBox 113"/>
          <p:cNvSpPr txBox="1"/>
          <p:nvPr/>
        </p:nvSpPr>
        <p:spPr>
          <a:xfrm>
            <a:off x="1693" y="1534571"/>
            <a:ext cx="2441448" cy="1200329"/>
          </a:xfrm>
          <a:prstGeom prst="rect">
            <a:avLst/>
          </a:prstGeom>
          <a:noFill/>
        </p:spPr>
        <p:txBody>
          <a:bodyPr wrap="square">
            <a:spAutoFit/>
          </a:bodyPr>
          <a:lstStyle/>
          <a:p>
            <a:pPr algn="ctr"/>
            <a:r>
              <a:rPr lang="en-US" i="0" dirty="0" err="1">
                <a:solidFill>
                  <a:srgbClr val="202122"/>
                </a:solidFill>
                <a:effectLst/>
                <a:latin typeface="Arial" panose="020B0604020202020204" pitchFamily="34" charset="0"/>
                <a:cs typeface="Arial" panose="020B0604020202020204" pitchFamily="34" charset="0"/>
              </a:rPr>
              <a:t>Là</a:t>
            </a:r>
            <a:r>
              <a:rPr lang="en-US" i="0" dirty="0">
                <a:solidFill>
                  <a:srgbClr val="202122"/>
                </a:solidFill>
                <a:effectLst/>
                <a:latin typeface="Arial" panose="020B0604020202020204" pitchFamily="34" charset="0"/>
                <a:cs typeface="Arial" panose="020B0604020202020204" pitchFamily="34" charset="0"/>
              </a:rPr>
              <a:t> </a:t>
            </a:r>
            <a:r>
              <a:rPr lang="vi-VN" i="0" dirty="0">
                <a:solidFill>
                  <a:srgbClr val="202122"/>
                </a:solidFill>
                <a:effectLst/>
                <a:latin typeface="Arial" panose="020B0604020202020204" pitchFamily="34" charset="0"/>
                <a:cs typeface="Arial" panose="020B0604020202020204" pitchFamily="34" charset="0"/>
              </a:rPr>
              <a:t>một sản phẩm mã nguồn mở</a:t>
            </a:r>
            <a:r>
              <a:rPr lang="en-US" dirty="0">
                <a:solidFill>
                  <a:srgbClr val="202122"/>
                </a:solidFill>
                <a:latin typeface="Arial" panose="020B0604020202020204" pitchFamily="34" charset="0"/>
                <a:cs typeface="Arial" panose="020B0604020202020204" pitchFamily="34" charset="0"/>
              </a:rPr>
              <a:t> </a:t>
            </a:r>
            <a:r>
              <a:rPr lang="en-US" dirty="0" err="1">
                <a:solidFill>
                  <a:srgbClr val="202122"/>
                </a:solidFill>
                <a:latin typeface="Arial" panose="020B0604020202020204" pitchFamily="34" charset="0"/>
                <a:cs typeface="Arial" panose="020B0604020202020204" pitchFamily="34" charset="0"/>
              </a:rPr>
              <a:t>giúp</a:t>
            </a:r>
            <a:r>
              <a:rPr lang="en-US" dirty="0">
                <a:solidFill>
                  <a:srgbClr val="202122"/>
                </a:solidFill>
                <a:latin typeface="Arial" panose="020B0604020202020204" pitchFamily="34" charset="0"/>
                <a:cs typeface="Arial" panose="020B0604020202020204" pitchFamily="34" charset="0"/>
              </a:rPr>
              <a:t> </a:t>
            </a:r>
            <a:r>
              <a:rPr lang="en-US" dirty="0" err="1">
                <a:solidFill>
                  <a:srgbClr val="202122"/>
                </a:solidFill>
                <a:latin typeface="Arial" panose="020B0604020202020204" pitchFamily="34" charset="0"/>
                <a:cs typeface="Arial" panose="020B0604020202020204" pitchFamily="34" charset="0"/>
              </a:rPr>
              <a:t>quản</a:t>
            </a:r>
            <a:r>
              <a:rPr lang="en-US" dirty="0">
                <a:solidFill>
                  <a:srgbClr val="202122"/>
                </a:solidFill>
                <a:latin typeface="Arial" panose="020B0604020202020204" pitchFamily="34" charset="0"/>
                <a:cs typeface="Arial" panose="020B0604020202020204" pitchFamily="34" charset="0"/>
              </a:rPr>
              <a:t> </a:t>
            </a:r>
            <a:r>
              <a:rPr lang="en-US" dirty="0" err="1">
                <a:solidFill>
                  <a:srgbClr val="202122"/>
                </a:solidFill>
                <a:latin typeface="Arial" panose="020B0604020202020204" pitchFamily="34" charset="0"/>
                <a:cs typeface="Arial" panose="020B0604020202020204" pitchFamily="34" charset="0"/>
              </a:rPr>
              <a:t>trị</a:t>
            </a:r>
            <a:r>
              <a:rPr lang="en-US" dirty="0">
                <a:solidFill>
                  <a:srgbClr val="202122"/>
                </a:solidFill>
                <a:latin typeface="Arial" panose="020B0604020202020204" pitchFamily="34" charset="0"/>
                <a:cs typeface="Arial" panose="020B0604020202020204" pitchFamily="34" charset="0"/>
              </a:rPr>
              <a:t> database </a:t>
            </a:r>
            <a:r>
              <a:rPr lang="en-US" dirty="0" err="1">
                <a:solidFill>
                  <a:srgbClr val="202122"/>
                </a:solidFill>
                <a:latin typeface="Arial" panose="020B0604020202020204" pitchFamily="34" charset="0"/>
                <a:cs typeface="Arial" panose="020B0604020202020204" pitchFamily="34" charset="0"/>
              </a:rPr>
              <a:t>trên</a:t>
            </a:r>
            <a:r>
              <a:rPr lang="en-US" dirty="0">
                <a:solidFill>
                  <a:srgbClr val="202122"/>
                </a:solidFill>
                <a:latin typeface="Arial" panose="020B0604020202020204" pitchFamily="34" charset="0"/>
                <a:cs typeface="Arial" panose="020B0604020202020204" pitchFamily="34" charset="0"/>
              </a:rPr>
              <a:t> Linux.</a:t>
            </a:r>
            <a:endParaRPr lang="en-US" dirty="0">
              <a:latin typeface="Arial" panose="020B0604020202020204" pitchFamily="34" charset="0"/>
              <a:cs typeface="Arial" panose="020B0604020202020204" pitchFamily="34" charset="0"/>
            </a:endParaRPr>
          </a:p>
        </p:txBody>
      </p:sp>
      <p:sp>
        <p:nvSpPr>
          <p:cNvPr id="115" name="TextBox 114"/>
          <p:cNvSpPr txBox="1"/>
          <p:nvPr/>
        </p:nvSpPr>
        <p:spPr>
          <a:xfrm>
            <a:off x="4882896" y="492622"/>
            <a:ext cx="2426208" cy="523220"/>
          </a:xfrm>
          <a:prstGeom prst="rect">
            <a:avLst/>
          </a:prstGeom>
          <a:noFill/>
        </p:spPr>
        <p:txBody>
          <a:bodyPr wrap="square" rtlCol="0">
            <a:spAutoFit/>
          </a:bodyPr>
          <a:lstStyle/>
          <a:p>
            <a:pPr algn="ctr"/>
            <a:r>
              <a:rPr lang="en-US" sz="2800" b="1" dirty="0">
                <a:solidFill>
                  <a:srgbClr val="777BB3"/>
                </a:solidFill>
                <a:latin typeface="Britannic Bold" panose="020B0903060703020204" pitchFamily="34" charset="0"/>
                <a:cs typeface="Arial" panose="020B0604020202020204" pitchFamily="34" charset="0"/>
              </a:rPr>
              <a:t>PHP</a:t>
            </a:r>
          </a:p>
        </p:txBody>
      </p:sp>
      <p:sp>
        <p:nvSpPr>
          <p:cNvPr id="116" name="TextBox 115"/>
          <p:cNvSpPr txBox="1"/>
          <p:nvPr/>
        </p:nvSpPr>
        <p:spPr>
          <a:xfrm>
            <a:off x="7309104" y="491746"/>
            <a:ext cx="2441448" cy="523220"/>
          </a:xfrm>
          <a:prstGeom prst="rect">
            <a:avLst/>
          </a:prstGeom>
          <a:noFill/>
        </p:spPr>
        <p:txBody>
          <a:bodyPr wrap="square" rtlCol="0">
            <a:spAutoFit/>
          </a:bodyPr>
          <a:lstStyle/>
          <a:p>
            <a:pPr algn="ctr"/>
            <a:r>
              <a:rPr lang="en-US" sz="2800" b="1" dirty="0">
                <a:solidFill>
                  <a:srgbClr val="FFAF39"/>
                </a:solidFill>
                <a:latin typeface="Britannic Bold" panose="020B0903060703020204" pitchFamily="34" charset="0"/>
                <a:cs typeface="Arial" panose="020B0604020202020204" pitchFamily="34" charset="0"/>
              </a:rPr>
              <a:t>PHPMYADMIN</a:t>
            </a:r>
          </a:p>
        </p:txBody>
      </p:sp>
      <p:sp>
        <p:nvSpPr>
          <p:cNvPr id="117" name="TextBox 116"/>
          <p:cNvSpPr txBox="1"/>
          <p:nvPr/>
        </p:nvSpPr>
        <p:spPr>
          <a:xfrm>
            <a:off x="9750552" y="494138"/>
            <a:ext cx="2456688" cy="523220"/>
          </a:xfrm>
          <a:prstGeom prst="rect">
            <a:avLst/>
          </a:prstGeom>
          <a:noFill/>
        </p:spPr>
        <p:txBody>
          <a:bodyPr wrap="square" rtlCol="0">
            <a:spAutoFit/>
          </a:bodyPr>
          <a:lstStyle/>
          <a:p>
            <a:pPr algn="ctr"/>
            <a:r>
              <a:rPr lang="en-US" sz="2800" b="1" dirty="0">
                <a:solidFill>
                  <a:srgbClr val="50AACF"/>
                </a:solidFill>
                <a:latin typeface="Britannic Bold" panose="020B0903060703020204" pitchFamily="34" charset="0"/>
                <a:cs typeface="Arial" panose="020B0604020202020204" pitchFamily="34" charset="0"/>
              </a:rPr>
              <a:t>WORDPRESS</a:t>
            </a:r>
          </a:p>
        </p:txBody>
      </p:sp>
      <p:sp>
        <p:nvSpPr>
          <p:cNvPr id="118" name="Rectangle: Rounded Corners 117"/>
          <p:cNvSpPr/>
          <p:nvPr/>
        </p:nvSpPr>
        <p:spPr>
          <a:xfrm>
            <a:off x="616196" y="3210500"/>
            <a:ext cx="1143593" cy="373268"/>
          </a:xfrm>
          <a:prstGeom prst="round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latin typeface="Arial" panose="020B0604020202020204" pitchFamily="34" charset="0"/>
                <a:cs typeface="Arial" panose="020B0604020202020204" pitchFamily="34" charset="0"/>
              </a:rPr>
              <a:t>Đọc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thêm</a:t>
            </a:r>
            <a:endParaRPr lang="en-US" sz="1600" dirty="0">
              <a:latin typeface="Arial" panose="020B0604020202020204" pitchFamily="34" charset="0"/>
              <a:cs typeface="Arial" panose="020B0604020202020204" pitchFamily="34" charset="0"/>
            </a:endParaRPr>
          </a:p>
        </p:txBody>
      </p:sp>
      <p:sp>
        <p:nvSpPr>
          <p:cNvPr id="119" name="Rectangle: Rounded Corners 118"/>
          <p:cNvSpPr/>
          <p:nvPr/>
        </p:nvSpPr>
        <p:spPr>
          <a:xfrm>
            <a:off x="3057644" y="3210500"/>
            <a:ext cx="1143593" cy="373268"/>
          </a:xfrm>
          <a:prstGeom prst="roundRect">
            <a:avLst/>
          </a:prstGeom>
          <a:solidFill>
            <a:srgbClr val="CE213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latin typeface="Arial" panose="020B0604020202020204" pitchFamily="34" charset="0"/>
                <a:cs typeface="Arial" panose="020B0604020202020204" pitchFamily="34" charset="0"/>
              </a:rPr>
              <a:t>Đọc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thêm</a:t>
            </a:r>
            <a:endParaRPr lang="en-US" sz="1600" dirty="0">
              <a:latin typeface="Arial" panose="020B0604020202020204" pitchFamily="34" charset="0"/>
              <a:cs typeface="Arial" panose="020B0604020202020204" pitchFamily="34" charset="0"/>
            </a:endParaRPr>
          </a:p>
        </p:txBody>
      </p:sp>
      <p:sp>
        <p:nvSpPr>
          <p:cNvPr id="120" name="Rectangle: Rounded Corners 119"/>
          <p:cNvSpPr/>
          <p:nvPr/>
        </p:nvSpPr>
        <p:spPr>
          <a:xfrm>
            <a:off x="5558691" y="3210500"/>
            <a:ext cx="1143593" cy="373268"/>
          </a:xfrm>
          <a:prstGeom prst="roundRect">
            <a:avLst/>
          </a:prstGeom>
          <a:solidFill>
            <a:srgbClr val="777BB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latin typeface="Arial" panose="020B0604020202020204" pitchFamily="34" charset="0"/>
                <a:cs typeface="Arial" panose="020B0604020202020204" pitchFamily="34" charset="0"/>
              </a:rPr>
              <a:t>Đọc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thêm</a:t>
            </a:r>
            <a:endParaRPr lang="en-US" sz="1600" dirty="0">
              <a:latin typeface="Arial" panose="020B0604020202020204" pitchFamily="34" charset="0"/>
              <a:cs typeface="Arial" panose="020B0604020202020204" pitchFamily="34" charset="0"/>
            </a:endParaRPr>
          </a:p>
        </p:txBody>
      </p:sp>
      <p:sp>
        <p:nvSpPr>
          <p:cNvPr id="121" name="Rectangle: Rounded Corners 120"/>
          <p:cNvSpPr/>
          <p:nvPr/>
        </p:nvSpPr>
        <p:spPr>
          <a:xfrm>
            <a:off x="7925427" y="3171354"/>
            <a:ext cx="1143593" cy="373268"/>
          </a:xfrm>
          <a:prstGeom prst="roundRect">
            <a:avLst/>
          </a:prstGeom>
          <a:solidFill>
            <a:srgbClr val="FFAF3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latin typeface="Arial" panose="020B0604020202020204" pitchFamily="34" charset="0"/>
                <a:cs typeface="Arial" panose="020B0604020202020204" pitchFamily="34" charset="0"/>
              </a:rPr>
              <a:t>Đọc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thêm</a:t>
            </a:r>
            <a:endParaRPr lang="en-US" sz="1600" dirty="0">
              <a:latin typeface="Arial" panose="020B0604020202020204" pitchFamily="34" charset="0"/>
              <a:cs typeface="Arial" panose="020B0604020202020204" pitchFamily="34" charset="0"/>
            </a:endParaRPr>
          </a:p>
        </p:txBody>
      </p:sp>
      <p:sp>
        <p:nvSpPr>
          <p:cNvPr id="122" name="Rectangle: Rounded Corners 121"/>
          <p:cNvSpPr/>
          <p:nvPr/>
        </p:nvSpPr>
        <p:spPr>
          <a:xfrm>
            <a:off x="10444276" y="3171354"/>
            <a:ext cx="1143593" cy="373268"/>
          </a:xfrm>
          <a:prstGeom prst="roundRect">
            <a:avLst/>
          </a:prstGeom>
          <a:solidFill>
            <a:srgbClr val="50AA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latin typeface="Arial" panose="020B0604020202020204" pitchFamily="34" charset="0"/>
                <a:cs typeface="Arial" panose="020B0604020202020204" pitchFamily="34" charset="0"/>
              </a:rPr>
              <a:t>Đọc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thêm</a:t>
            </a:r>
            <a:endParaRPr lang="en-US" sz="1600" dirty="0">
              <a:latin typeface="Arial" panose="020B0604020202020204" pitchFamily="34" charset="0"/>
              <a:cs typeface="Arial" panose="020B0604020202020204" pitchFamily="34" charset="0"/>
            </a:endParaRPr>
          </a:p>
        </p:txBody>
      </p:sp>
      <p:sp>
        <p:nvSpPr>
          <p:cNvPr id="123" name="TextBox 122"/>
          <p:cNvSpPr txBox="1"/>
          <p:nvPr/>
        </p:nvSpPr>
        <p:spPr>
          <a:xfrm>
            <a:off x="2456688" y="492622"/>
            <a:ext cx="2410968" cy="523220"/>
          </a:xfrm>
          <a:prstGeom prst="rect">
            <a:avLst/>
          </a:prstGeom>
          <a:noFill/>
        </p:spPr>
        <p:txBody>
          <a:bodyPr wrap="square" rtlCol="0">
            <a:spAutoFit/>
          </a:bodyPr>
          <a:lstStyle/>
          <a:p>
            <a:pPr algn="ctr"/>
            <a:r>
              <a:rPr lang="en-US" sz="2800" b="1" dirty="0">
                <a:solidFill>
                  <a:srgbClr val="CE2137"/>
                </a:solidFill>
                <a:latin typeface="Britannic Bold" panose="020B0903060703020204" pitchFamily="34" charset="0"/>
                <a:cs typeface="Arial" panose="020B0604020202020204" pitchFamily="34" charset="0"/>
              </a:rPr>
              <a:t>APACHE</a:t>
            </a:r>
            <a:r>
              <a:rPr lang="en-US" sz="2800" b="1" dirty="0">
                <a:solidFill>
                  <a:srgbClr val="CE2137"/>
                </a:solidFill>
                <a:latin typeface="Arial" panose="020B0604020202020204" pitchFamily="34" charset="0"/>
                <a:cs typeface="Arial" panose="020B0604020202020204" pitchFamily="34" charset="0"/>
              </a:rPr>
              <a:t> 2</a:t>
            </a:r>
          </a:p>
        </p:txBody>
      </p:sp>
      <p:sp>
        <p:nvSpPr>
          <p:cNvPr id="124" name="TextBox 123"/>
          <p:cNvSpPr txBox="1"/>
          <p:nvPr/>
        </p:nvSpPr>
        <p:spPr>
          <a:xfrm>
            <a:off x="2420281" y="1529392"/>
            <a:ext cx="2453302" cy="1200329"/>
          </a:xfrm>
          <a:prstGeom prst="rect">
            <a:avLst/>
          </a:prstGeom>
          <a:noFill/>
        </p:spPr>
        <p:txBody>
          <a:bodyPr wrap="square">
            <a:spAutoFit/>
          </a:bodyPr>
          <a:lstStyle/>
          <a:p>
            <a:pPr algn="ctr"/>
            <a:r>
              <a:rPr lang="en-US" b="0" i="0" dirty="0" err="1">
                <a:solidFill>
                  <a:srgbClr val="4D5156"/>
                </a:solidFill>
                <a:effectLst/>
                <a:latin typeface="Arial" panose="020B0604020202020204" pitchFamily="34" charset="0"/>
                <a:cs typeface="Arial" panose="020B0604020202020204" pitchFamily="34" charset="0"/>
              </a:rPr>
              <a:t>Là</a:t>
            </a:r>
            <a:r>
              <a:rPr lang="en-US" b="0" i="0" dirty="0">
                <a:solidFill>
                  <a:srgbClr val="4D5156"/>
                </a:solidFill>
                <a:effectLst/>
                <a:latin typeface="Arial" panose="020B0604020202020204" pitchFamily="34" charset="0"/>
                <a:cs typeface="Arial" panose="020B0604020202020204" pitchFamily="34" charset="0"/>
              </a:rPr>
              <a:t> </a:t>
            </a:r>
            <a:r>
              <a:rPr lang="vi-VN" b="0" i="0" dirty="0">
                <a:solidFill>
                  <a:srgbClr val="4D5156"/>
                </a:solidFill>
                <a:effectLst/>
                <a:latin typeface="Arial" panose="020B0604020202020204" pitchFamily="34" charset="0"/>
                <a:cs typeface="Arial" panose="020B0604020202020204" pitchFamily="34" charset="0"/>
              </a:rPr>
              <a:t>một chương trình dành cho máy chủ đối thoại qua giao thức HTTP</a:t>
            </a:r>
            <a:r>
              <a:rPr lang="en-US" b="0" i="0" dirty="0">
                <a:solidFill>
                  <a:srgbClr val="4D5156"/>
                </a:solidFill>
                <a:effectLst/>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125" name="TextBox 124"/>
          <p:cNvSpPr txBox="1"/>
          <p:nvPr/>
        </p:nvSpPr>
        <p:spPr>
          <a:xfrm>
            <a:off x="4875276" y="1262910"/>
            <a:ext cx="2441448" cy="1754326"/>
          </a:xfrm>
          <a:prstGeom prst="rect">
            <a:avLst/>
          </a:prstGeom>
          <a:noFill/>
        </p:spPr>
        <p:txBody>
          <a:bodyPr wrap="square">
            <a:spAutoFit/>
          </a:bodyPr>
          <a:lstStyle/>
          <a:p>
            <a:pPr algn="ctr"/>
            <a:r>
              <a:rPr lang="en-US" dirty="0">
                <a:solidFill>
                  <a:srgbClr val="4D5156"/>
                </a:solidFill>
                <a:latin typeface="Arial" panose="020B0604020202020204" pitchFamily="34" charset="0"/>
                <a:cs typeface="Arial" panose="020B0604020202020204" pitchFamily="34" charset="0"/>
              </a:rPr>
              <a:t>L</a:t>
            </a:r>
            <a:r>
              <a:rPr lang="vi-VN" b="0" i="0" dirty="0">
                <a:solidFill>
                  <a:srgbClr val="4D5156"/>
                </a:solidFill>
                <a:effectLst/>
                <a:latin typeface="Arial" panose="020B0604020202020204" pitchFamily="34" charset="0"/>
                <a:cs typeface="Arial" panose="020B0604020202020204" pitchFamily="34" charset="0"/>
              </a:rPr>
              <a:t>à một loại mã lệnh chủ yếu được dùng để phát triển các ứng dụng viết cho máy chủ, </a:t>
            </a:r>
            <a:r>
              <a:rPr lang="en-US" b="0" i="0" dirty="0">
                <a:solidFill>
                  <a:srgbClr val="4D5156"/>
                </a:solidFill>
                <a:effectLst/>
                <a:latin typeface="Arial" panose="020B0604020202020204" pitchFamily="34" charset="0"/>
                <a:cs typeface="Arial" panose="020B0604020202020204" pitchFamily="34" charset="0"/>
              </a:rPr>
              <a:t>r</a:t>
            </a:r>
            <a:r>
              <a:rPr lang="vi-VN" b="0" i="0" dirty="0">
                <a:solidFill>
                  <a:srgbClr val="4D5156"/>
                </a:solidFill>
                <a:effectLst/>
                <a:latin typeface="Arial" panose="020B0604020202020204" pitchFamily="34" charset="0"/>
                <a:cs typeface="Arial" panose="020B0604020202020204" pitchFamily="34" charset="0"/>
              </a:rPr>
              <a:t>ất thích hợp với web</a:t>
            </a:r>
            <a:r>
              <a:rPr lang="en-US" b="0" i="0" dirty="0">
                <a:solidFill>
                  <a:srgbClr val="4D5156"/>
                </a:solidFill>
                <a:effectLst/>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126" name="TextBox 125"/>
          <p:cNvSpPr txBox="1"/>
          <p:nvPr/>
        </p:nvSpPr>
        <p:spPr>
          <a:xfrm>
            <a:off x="7309104" y="1339394"/>
            <a:ext cx="2449068" cy="1477328"/>
          </a:xfrm>
          <a:prstGeom prst="rect">
            <a:avLst/>
          </a:prstGeom>
          <a:noFill/>
        </p:spPr>
        <p:txBody>
          <a:bodyPr wrap="square">
            <a:spAutoFit/>
          </a:bodyPr>
          <a:lstStyle/>
          <a:p>
            <a:pPr algn="ctr"/>
            <a:r>
              <a:rPr lang="en-US" dirty="0">
                <a:solidFill>
                  <a:srgbClr val="4D5156"/>
                </a:solidFill>
                <a:latin typeface="Arial" panose="020B0604020202020204" pitchFamily="34" charset="0"/>
                <a:cs typeface="Arial" panose="020B0604020202020204" pitchFamily="34" charset="0"/>
              </a:rPr>
              <a:t>L</a:t>
            </a:r>
            <a:r>
              <a:rPr lang="vi-VN" b="0" i="0" dirty="0">
                <a:solidFill>
                  <a:srgbClr val="4D5156"/>
                </a:solidFill>
                <a:effectLst/>
                <a:latin typeface="Arial" panose="020B0604020202020204" pitchFamily="34" charset="0"/>
                <a:cs typeface="Arial" panose="020B0604020202020204" pitchFamily="34" charset="0"/>
              </a:rPr>
              <a:t>à một công cụ nguồn mở</a:t>
            </a:r>
            <a:r>
              <a:rPr lang="en-US" dirty="0">
                <a:solidFill>
                  <a:srgbClr val="4D5156"/>
                </a:solidFill>
                <a:latin typeface="Arial" panose="020B0604020202020204" pitchFamily="34" charset="0"/>
                <a:cs typeface="Arial" panose="020B0604020202020204" pitchFamily="34" charset="0"/>
              </a:rPr>
              <a:t>, </a:t>
            </a:r>
            <a:r>
              <a:rPr lang="vi-VN" b="0" i="0" dirty="0">
                <a:solidFill>
                  <a:srgbClr val="4D5156"/>
                </a:solidFill>
                <a:effectLst/>
                <a:latin typeface="Arial" panose="020B0604020202020204" pitchFamily="34" charset="0"/>
                <a:cs typeface="Arial" panose="020B0604020202020204" pitchFamily="34" charset="0"/>
              </a:rPr>
              <a:t>để xử lý các tác vụ quản trị của </a:t>
            </a:r>
            <a:r>
              <a:rPr lang="en-US" b="0" i="0" dirty="0">
                <a:solidFill>
                  <a:srgbClr val="4D5156"/>
                </a:solidFill>
                <a:effectLst/>
                <a:latin typeface="Arial" panose="020B0604020202020204" pitchFamily="34" charset="0"/>
                <a:cs typeface="Arial" panose="020B0604020202020204" pitchFamily="34" charset="0"/>
              </a:rPr>
              <a:t>database</a:t>
            </a:r>
            <a:r>
              <a:rPr lang="vi-VN" b="0" i="0" dirty="0">
                <a:solidFill>
                  <a:srgbClr val="4D5156"/>
                </a:solidFill>
                <a:effectLst/>
                <a:latin typeface="Arial" panose="020B0604020202020204" pitchFamily="34" charset="0"/>
                <a:cs typeface="Arial" panose="020B0604020202020204" pitchFamily="34" charset="0"/>
              </a:rPr>
              <a:t> thông qua một trình duyệt web.</a:t>
            </a:r>
            <a:endParaRPr lang="en-US" dirty="0">
              <a:latin typeface="Arial" panose="020B0604020202020204" pitchFamily="34" charset="0"/>
              <a:cs typeface="Arial" panose="020B0604020202020204" pitchFamily="34" charset="0"/>
            </a:endParaRPr>
          </a:p>
        </p:txBody>
      </p:sp>
      <p:sp>
        <p:nvSpPr>
          <p:cNvPr id="127" name="TextBox 126"/>
          <p:cNvSpPr txBox="1"/>
          <p:nvPr/>
        </p:nvSpPr>
        <p:spPr>
          <a:xfrm>
            <a:off x="9781032" y="1266363"/>
            <a:ext cx="2456688" cy="1477328"/>
          </a:xfrm>
          <a:prstGeom prst="rect">
            <a:avLst/>
          </a:prstGeom>
          <a:noFill/>
        </p:spPr>
        <p:txBody>
          <a:bodyPr wrap="square">
            <a:spAutoFit/>
          </a:bodyPr>
          <a:lstStyle/>
          <a:p>
            <a:pPr algn="ctr"/>
            <a:r>
              <a:rPr lang="en-US" b="0" i="0" dirty="0">
                <a:solidFill>
                  <a:srgbClr val="4D5156"/>
                </a:solidFill>
                <a:effectLst/>
                <a:latin typeface="Arial" panose="020B0604020202020204" pitchFamily="34" charset="0"/>
                <a:cs typeface="Arial" panose="020B0604020202020204" pitchFamily="34" charset="0"/>
              </a:rPr>
              <a:t>L</a:t>
            </a:r>
            <a:r>
              <a:rPr lang="vi-VN" b="0" i="0" dirty="0">
                <a:solidFill>
                  <a:srgbClr val="4D5156"/>
                </a:solidFill>
                <a:effectLst/>
                <a:latin typeface="Arial" panose="020B0604020202020204" pitchFamily="34" charset="0"/>
                <a:cs typeface="Arial" panose="020B0604020202020204" pitchFamily="34" charset="0"/>
              </a:rPr>
              <a:t>à một hệ quản trị nội dung mã nguồn mở</a:t>
            </a:r>
            <a:r>
              <a:rPr lang="en-US" b="0" i="0" dirty="0">
                <a:solidFill>
                  <a:srgbClr val="4D5156"/>
                </a:solidFill>
                <a:effectLst/>
                <a:latin typeface="Arial" panose="020B0604020202020204" pitchFamily="34" charset="0"/>
                <a:cs typeface="Arial" panose="020B0604020202020204" pitchFamily="34" charset="0"/>
              </a:rPr>
              <a:t>, </a:t>
            </a:r>
            <a:r>
              <a:rPr lang="vi-VN" b="0" i="0" dirty="0">
                <a:solidFill>
                  <a:srgbClr val="4D5156"/>
                </a:solidFill>
                <a:effectLst/>
                <a:latin typeface="Arial" panose="020B0604020202020204" pitchFamily="34" charset="0"/>
                <a:cs typeface="Arial" panose="020B0604020202020204" pitchFamily="34" charset="0"/>
              </a:rPr>
              <a:t>viết bằng ngôn ngữ PHP đi cùng với cơ sở dữ liệu</a:t>
            </a:r>
            <a:r>
              <a:rPr lang="en-US" b="0" i="0" dirty="0">
                <a:solidFill>
                  <a:srgbClr val="4D5156"/>
                </a:solidFill>
                <a:effectLst/>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pic>
        <p:nvPicPr>
          <p:cNvPr id="128" name="Picture 127" descr="A computer network with servers and clouds&#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4746" y="3929180"/>
            <a:ext cx="2711120" cy="2711120"/>
          </a:xfrm>
          <a:prstGeom prst="rect">
            <a:avLst/>
          </a:prstGeom>
        </p:spPr>
      </p:pic>
      <p:pic>
        <p:nvPicPr>
          <p:cNvPr id="129" name="Picture 128" descr="A person holding a tablet&#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88" y="3929179"/>
            <a:ext cx="2594527" cy="2594527"/>
          </a:xfrm>
          <a:prstGeom prst="rect">
            <a:avLst/>
          </a:prstGeom>
        </p:spPr>
      </p:pic>
      <p:pic>
        <p:nvPicPr>
          <p:cNvPr id="130" name="Picture 129" descr="A computer screenshot of a computer&#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68722" y="3688117"/>
            <a:ext cx="2835589" cy="2835589"/>
          </a:xfrm>
          <a:prstGeom prst="rect">
            <a:avLst/>
          </a:prstGeom>
        </p:spPr>
      </p:pic>
      <p:pic>
        <p:nvPicPr>
          <p:cNvPr id="131" name="Picture 130" descr="A person and person standing next to a computer screen&#10;&#10;Description automatically generated"/>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49526" y="3887879"/>
            <a:ext cx="2677125" cy="2677125"/>
          </a:xfrm>
          <a:prstGeom prst="rect">
            <a:avLst/>
          </a:prstGeom>
        </p:spPr>
      </p:pic>
      <p:pic>
        <p:nvPicPr>
          <p:cNvPr id="132" name="Picture 131" descr="A person sitting at a desk with a computer&#10;&#10;Description automatically generated"/>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57437" y="3927025"/>
            <a:ext cx="2677125" cy="2677125"/>
          </a:xfrm>
          <a:prstGeom prst="rect">
            <a:avLst/>
          </a:prstGeom>
        </p:spPr>
      </p:pic>
      <p:sp>
        <p:nvSpPr>
          <p:cNvPr id="17" name="Rectangle 16"/>
          <p:cNvSpPr/>
          <p:nvPr/>
        </p:nvSpPr>
        <p:spPr>
          <a:xfrm>
            <a:off x="4882896" y="0"/>
            <a:ext cx="2441448" cy="6858000"/>
          </a:xfrm>
          <a:prstGeom prst="rect">
            <a:avLst/>
          </a:prstGeom>
          <a:solidFill>
            <a:srgbClr val="777BB3"/>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324344" y="0"/>
            <a:ext cx="2441448" cy="6858000"/>
          </a:xfrm>
          <a:prstGeom prst="rect">
            <a:avLst/>
          </a:prstGeom>
          <a:solidFill>
            <a:srgbClr val="FFAF39"/>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765792" y="0"/>
            <a:ext cx="2441448" cy="6858000"/>
          </a:xfrm>
          <a:prstGeom prst="rect">
            <a:avLst/>
          </a:prstGeom>
          <a:solidFill>
            <a:srgbClr val="50AACF"/>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395728" y="0"/>
            <a:ext cx="45719" cy="6858000"/>
          </a:xfrm>
          <a:prstGeom prst="rect">
            <a:avLst/>
          </a:prstGeom>
          <a:solidFill>
            <a:schemeClr val="accent2">
              <a:lumMod val="60000"/>
              <a:lumOff val="40000"/>
            </a:schemeClr>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374710" y="1344705"/>
            <a:ext cx="1442579" cy="1389530"/>
          </a:xfrm>
          <a:prstGeom prst="ellipse">
            <a:avLst/>
          </a:prstGeom>
          <a:blipFill dpi="0" rotWithShape="1">
            <a:blip r:embed="rId7"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831399" y="1344705"/>
            <a:ext cx="1442579" cy="1389530"/>
          </a:xfrm>
          <a:prstGeom prst="ellipse">
            <a:avLst/>
          </a:prstGeom>
          <a:blipFill dpi="0" rotWithShape="1">
            <a:blip r:embed="rId8"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0272847" y="1344705"/>
            <a:ext cx="1442579" cy="1389530"/>
          </a:xfrm>
          <a:prstGeom prst="ellipse">
            <a:avLst/>
          </a:prstGeom>
          <a:blipFill dpi="0" rotWithShape="1">
            <a:blip r:embed="rId9"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441448" y="0"/>
            <a:ext cx="2441448" cy="6858000"/>
          </a:xfrm>
          <a:prstGeom prst="rect">
            <a:avLst/>
          </a:prstGeom>
          <a:solidFill>
            <a:srgbClr val="CE2137"/>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940882" y="1344705"/>
            <a:ext cx="1442579" cy="1389530"/>
          </a:xfrm>
          <a:prstGeom prst="ellipse">
            <a:avLst/>
          </a:prstGeom>
          <a:blipFill dpi="0" rotWithShape="1">
            <a:blip r:embed="rId10"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p:cNvSpPr/>
          <p:nvPr/>
        </p:nvSpPr>
        <p:spPr>
          <a:xfrm>
            <a:off x="-2228472" y="1339394"/>
            <a:ext cx="1984257" cy="1193175"/>
          </a:xfrm>
          <a:prstGeom prst="ellipse">
            <a:avLst/>
          </a:prstGeom>
          <a:solidFill>
            <a:srgbClr val="C49A6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cxnSp>
        <p:nvCxnSpPr>
          <p:cNvPr id="3" name="Straight Connector 2"/>
          <p:cNvCxnSpPr/>
          <p:nvPr/>
        </p:nvCxnSpPr>
        <p:spPr>
          <a:xfrm>
            <a:off x="-2102552" y="596263"/>
            <a:ext cx="1732415" cy="0"/>
          </a:xfrm>
          <a:prstGeom prst="line">
            <a:avLst/>
          </a:prstGeom>
          <a:ln>
            <a:solidFill>
              <a:srgbClr val="C49A6C"/>
            </a:solidFill>
          </a:ln>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23"/>
          <p:cNvSpPr/>
          <p:nvPr/>
        </p:nvSpPr>
        <p:spPr>
          <a:xfrm>
            <a:off x="8045549" y="1290706"/>
            <a:ext cx="3747914" cy="3174024"/>
          </a:xfrm>
          <a:prstGeom prst="ellipse">
            <a:avLst/>
          </a:prstGeom>
          <a:solidFill>
            <a:srgbClr val="C49A6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13" name="TextBox 112"/>
          <p:cNvSpPr txBox="1"/>
          <p:nvPr/>
        </p:nvSpPr>
        <p:spPr>
          <a:xfrm>
            <a:off x="0" y="275043"/>
            <a:ext cx="3826276" cy="1015663"/>
          </a:xfrm>
          <a:prstGeom prst="rect">
            <a:avLst/>
          </a:prstGeom>
          <a:noFill/>
        </p:spPr>
        <p:txBody>
          <a:bodyPr wrap="square" rtlCol="0">
            <a:spAutoFit/>
          </a:bodyPr>
          <a:lstStyle/>
          <a:p>
            <a:pPr algn="ctr"/>
            <a:r>
              <a:rPr lang="en-US" sz="6000" b="1" dirty="0">
                <a:solidFill>
                  <a:srgbClr val="C49A6C"/>
                </a:solidFill>
                <a:latin typeface="Britannic Bold" panose="020B0903060703020204" pitchFamily="34" charset="0"/>
                <a:cs typeface="Arial" panose="020B0604020202020204" pitchFamily="34" charset="0"/>
              </a:rPr>
              <a:t>MARIADB</a:t>
            </a:r>
          </a:p>
        </p:txBody>
      </p:sp>
      <p:sp>
        <p:nvSpPr>
          <p:cNvPr id="115" name="TextBox 114"/>
          <p:cNvSpPr txBox="1"/>
          <p:nvPr/>
        </p:nvSpPr>
        <p:spPr>
          <a:xfrm>
            <a:off x="14708383" y="492622"/>
            <a:ext cx="2426208" cy="523220"/>
          </a:xfrm>
          <a:prstGeom prst="rect">
            <a:avLst/>
          </a:prstGeom>
          <a:noFill/>
        </p:spPr>
        <p:txBody>
          <a:bodyPr wrap="square" rtlCol="0">
            <a:spAutoFit/>
          </a:bodyPr>
          <a:lstStyle/>
          <a:p>
            <a:pPr algn="ctr"/>
            <a:r>
              <a:rPr lang="en-US" sz="2800" b="1" dirty="0">
                <a:solidFill>
                  <a:srgbClr val="777BB3"/>
                </a:solidFill>
                <a:latin typeface="Britannic Bold" panose="020B0903060703020204" pitchFamily="34" charset="0"/>
                <a:cs typeface="Arial" panose="020B0604020202020204" pitchFamily="34" charset="0"/>
              </a:rPr>
              <a:t>PHP</a:t>
            </a:r>
          </a:p>
        </p:txBody>
      </p:sp>
      <p:sp>
        <p:nvSpPr>
          <p:cNvPr id="116" name="TextBox 115"/>
          <p:cNvSpPr txBox="1"/>
          <p:nvPr/>
        </p:nvSpPr>
        <p:spPr>
          <a:xfrm>
            <a:off x="17134591" y="491746"/>
            <a:ext cx="2441448" cy="523220"/>
          </a:xfrm>
          <a:prstGeom prst="rect">
            <a:avLst/>
          </a:prstGeom>
          <a:noFill/>
        </p:spPr>
        <p:txBody>
          <a:bodyPr wrap="square" rtlCol="0">
            <a:spAutoFit/>
          </a:bodyPr>
          <a:lstStyle/>
          <a:p>
            <a:pPr algn="ctr"/>
            <a:r>
              <a:rPr lang="en-US" sz="2800" b="1" dirty="0">
                <a:solidFill>
                  <a:srgbClr val="FFAF39"/>
                </a:solidFill>
                <a:latin typeface="Britannic Bold" panose="020B0903060703020204" pitchFamily="34" charset="0"/>
                <a:cs typeface="Arial" panose="020B0604020202020204" pitchFamily="34" charset="0"/>
              </a:rPr>
              <a:t>PHPMYADMIN</a:t>
            </a:r>
          </a:p>
        </p:txBody>
      </p:sp>
      <p:sp>
        <p:nvSpPr>
          <p:cNvPr id="117" name="TextBox 116"/>
          <p:cNvSpPr txBox="1"/>
          <p:nvPr/>
        </p:nvSpPr>
        <p:spPr>
          <a:xfrm>
            <a:off x="19576039" y="494138"/>
            <a:ext cx="2456688" cy="523220"/>
          </a:xfrm>
          <a:prstGeom prst="rect">
            <a:avLst/>
          </a:prstGeom>
          <a:noFill/>
        </p:spPr>
        <p:txBody>
          <a:bodyPr wrap="square" rtlCol="0">
            <a:spAutoFit/>
          </a:bodyPr>
          <a:lstStyle/>
          <a:p>
            <a:pPr algn="ctr"/>
            <a:r>
              <a:rPr lang="en-US" sz="2800" b="1" dirty="0">
                <a:solidFill>
                  <a:srgbClr val="50AACF"/>
                </a:solidFill>
                <a:latin typeface="Britannic Bold" panose="020B0903060703020204" pitchFamily="34" charset="0"/>
                <a:cs typeface="Arial" panose="020B0604020202020204" pitchFamily="34" charset="0"/>
              </a:rPr>
              <a:t>WORDPRESS</a:t>
            </a:r>
          </a:p>
        </p:txBody>
      </p:sp>
      <p:sp>
        <p:nvSpPr>
          <p:cNvPr id="119" name="Rectangle: Rounded Corners 118"/>
          <p:cNvSpPr/>
          <p:nvPr/>
        </p:nvSpPr>
        <p:spPr>
          <a:xfrm>
            <a:off x="12883131" y="3210500"/>
            <a:ext cx="1143593" cy="373268"/>
          </a:xfrm>
          <a:prstGeom prst="roundRect">
            <a:avLst/>
          </a:prstGeom>
          <a:solidFill>
            <a:srgbClr val="CE213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latin typeface="Arial" panose="020B0604020202020204" pitchFamily="34" charset="0"/>
                <a:cs typeface="Arial" panose="020B0604020202020204" pitchFamily="34" charset="0"/>
              </a:rPr>
              <a:t>Đọc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thêm</a:t>
            </a:r>
            <a:endParaRPr lang="en-US" sz="1600" dirty="0">
              <a:latin typeface="Arial" panose="020B0604020202020204" pitchFamily="34" charset="0"/>
              <a:cs typeface="Arial" panose="020B0604020202020204" pitchFamily="34" charset="0"/>
            </a:endParaRPr>
          </a:p>
        </p:txBody>
      </p:sp>
      <p:sp>
        <p:nvSpPr>
          <p:cNvPr id="120" name="Rectangle: Rounded Corners 119"/>
          <p:cNvSpPr/>
          <p:nvPr/>
        </p:nvSpPr>
        <p:spPr>
          <a:xfrm>
            <a:off x="15384178" y="3210500"/>
            <a:ext cx="1143593" cy="373268"/>
          </a:xfrm>
          <a:prstGeom prst="roundRect">
            <a:avLst/>
          </a:prstGeom>
          <a:solidFill>
            <a:srgbClr val="777BB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latin typeface="Arial" panose="020B0604020202020204" pitchFamily="34" charset="0"/>
                <a:cs typeface="Arial" panose="020B0604020202020204" pitchFamily="34" charset="0"/>
              </a:rPr>
              <a:t>Đọc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thêm</a:t>
            </a:r>
            <a:endParaRPr lang="en-US" sz="1600" dirty="0">
              <a:latin typeface="Arial" panose="020B0604020202020204" pitchFamily="34" charset="0"/>
              <a:cs typeface="Arial" panose="020B0604020202020204" pitchFamily="34" charset="0"/>
            </a:endParaRPr>
          </a:p>
        </p:txBody>
      </p:sp>
      <p:sp>
        <p:nvSpPr>
          <p:cNvPr id="121" name="Rectangle: Rounded Corners 120"/>
          <p:cNvSpPr/>
          <p:nvPr/>
        </p:nvSpPr>
        <p:spPr>
          <a:xfrm>
            <a:off x="17750914" y="3171354"/>
            <a:ext cx="1143593" cy="373268"/>
          </a:xfrm>
          <a:prstGeom prst="roundRect">
            <a:avLst/>
          </a:prstGeom>
          <a:solidFill>
            <a:srgbClr val="FFAF3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latin typeface="Arial" panose="020B0604020202020204" pitchFamily="34" charset="0"/>
                <a:cs typeface="Arial" panose="020B0604020202020204" pitchFamily="34" charset="0"/>
              </a:rPr>
              <a:t>Đọc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thêm</a:t>
            </a:r>
            <a:endParaRPr lang="en-US" sz="1600" dirty="0">
              <a:latin typeface="Arial" panose="020B0604020202020204" pitchFamily="34" charset="0"/>
              <a:cs typeface="Arial" panose="020B0604020202020204" pitchFamily="34" charset="0"/>
            </a:endParaRPr>
          </a:p>
        </p:txBody>
      </p:sp>
      <p:sp>
        <p:nvSpPr>
          <p:cNvPr id="122" name="Rectangle: Rounded Corners 121"/>
          <p:cNvSpPr/>
          <p:nvPr/>
        </p:nvSpPr>
        <p:spPr>
          <a:xfrm>
            <a:off x="20269763" y="3171354"/>
            <a:ext cx="1143593" cy="373268"/>
          </a:xfrm>
          <a:prstGeom prst="roundRect">
            <a:avLst/>
          </a:prstGeom>
          <a:solidFill>
            <a:srgbClr val="50AA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latin typeface="Arial" panose="020B0604020202020204" pitchFamily="34" charset="0"/>
                <a:cs typeface="Arial" panose="020B0604020202020204" pitchFamily="34" charset="0"/>
              </a:rPr>
              <a:t>Đọc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thêm</a:t>
            </a:r>
            <a:endParaRPr lang="en-US" sz="1600" dirty="0">
              <a:latin typeface="Arial" panose="020B0604020202020204" pitchFamily="34" charset="0"/>
              <a:cs typeface="Arial" panose="020B0604020202020204" pitchFamily="34" charset="0"/>
            </a:endParaRPr>
          </a:p>
        </p:txBody>
      </p:sp>
      <p:sp>
        <p:nvSpPr>
          <p:cNvPr id="123" name="TextBox 122"/>
          <p:cNvSpPr txBox="1"/>
          <p:nvPr/>
        </p:nvSpPr>
        <p:spPr>
          <a:xfrm>
            <a:off x="12282175" y="492622"/>
            <a:ext cx="2410968" cy="523220"/>
          </a:xfrm>
          <a:prstGeom prst="rect">
            <a:avLst/>
          </a:prstGeom>
          <a:noFill/>
        </p:spPr>
        <p:txBody>
          <a:bodyPr wrap="square" rtlCol="0">
            <a:spAutoFit/>
          </a:bodyPr>
          <a:lstStyle/>
          <a:p>
            <a:pPr algn="ctr"/>
            <a:r>
              <a:rPr lang="en-US" sz="2800" b="1" dirty="0">
                <a:solidFill>
                  <a:srgbClr val="CE2137"/>
                </a:solidFill>
                <a:latin typeface="Britannic Bold" panose="020B0903060703020204" pitchFamily="34" charset="0"/>
                <a:cs typeface="Arial" panose="020B0604020202020204" pitchFamily="34" charset="0"/>
              </a:rPr>
              <a:t>APACHE</a:t>
            </a:r>
            <a:r>
              <a:rPr lang="en-US" sz="2800" b="1" dirty="0">
                <a:solidFill>
                  <a:srgbClr val="CE2137"/>
                </a:solidFill>
                <a:latin typeface="Arial" panose="020B0604020202020204" pitchFamily="34" charset="0"/>
                <a:cs typeface="Arial" panose="020B0604020202020204" pitchFamily="34" charset="0"/>
              </a:rPr>
              <a:t> 2</a:t>
            </a:r>
          </a:p>
        </p:txBody>
      </p:sp>
      <p:sp>
        <p:nvSpPr>
          <p:cNvPr id="124" name="TextBox 123"/>
          <p:cNvSpPr txBox="1"/>
          <p:nvPr/>
        </p:nvSpPr>
        <p:spPr>
          <a:xfrm>
            <a:off x="12245768" y="1529392"/>
            <a:ext cx="2453302" cy="1200329"/>
          </a:xfrm>
          <a:prstGeom prst="rect">
            <a:avLst/>
          </a:prstGeom>
          <a:noFill/>
        </p:spPr>
        <p:txBody>
          <a:bodyPr wrap="square">
            <a:spAutoFit/>
          </a:bodyPr>
          <a:lstStyle/>
          <a:p>
            <a:pPr algn="ctr"/>
            <a:r>
              <a:rPr lang="en-US" b="0" i="0" dirty="0" err="1">
                <a:solidFill>
                  <a:srgbClr val="4D5156"/>
                </a:solidFill>
                <a:effectLst/>
                <a:latin typeface="Arial" panose="020B0604020202020204" pitchFamily="34" charset="0"/>
                <a:cs typeface="Arial" panose="020B0604020202020204" pitchFamily="34" charset="0"/>
              </a:rPr>
              <a:t>Là</a:t>
            </a:r>
            <a:r>
              <a:rPr lang="en-US" b="0" i="0" dirty="0">
                <a:solidFill>
                  <a:srgbClr val="4D5156"/>
                </a:solidFill>
                <a:effectLst/>
                <a:latin typeface="Arial" panose="020B0604020202020204" pitchFamily="34" charset="0"/>
                <a:cs typeface="Arial" panose="020B0604020202020204" pitchFamily="34" charset="0"/>
              </a:rPr>
              <a:t> </a:t>
            </a:r>
            <a:r>
              <a:rPr lang="vi-VN" b="0" i="0" dirty="0">
                <a:solidFill>
                  <a:srgbClr val="4D5156"/>
                </a:solidFill>
                <a:effectLst/>
                <a:latin typeface="Arial" panose="020B0604020202020204" pitchFamily="34" charset="0"/>
                <a:cs typeface="Arial" panose="020B0604020202020204" pitchFamily="34" charset="0"/>
              </a:rPr>
              <a:t>một chương trình dành cho máy chủ đối thoại qua giao thức HTTP</a:t>
            </a:r>
            <a:r>
              <a:rPr lang="en-US" b="0" i="0" dirty="0">
                <a:solidFill>
                  <a:srgbClr val="4D5156"/>
                </a:solidFill>
                <a:effectLst/>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125" name="TextBox 124"/>
          <p:cNvSpPr txBox="1"/>
          <p:nvPr/>
        </p:nvSpPr>
        <p:spPr>
          <a:xfrm>
            <a:off x="14700763" y="1262910"/>
            <a:ext cx="2441448" cy="1754326"/>
          </a:xfrm>
          <a:prstGeom prst="rect">
            <a:avLst/>
          </a:prstGeom>
          <a:noFill/>
        </p:spPr>
        <p:txBody>
          <a:bodyPr wrap="square">
            <a:spAutoFit/>
          </a:bodyPr>
          <a:lstStyle/>
          <a:p>
            <a:pPr algn="ctr"/>
            <a:r>
              <a:rPr lang="en-US" dirty="0">
                <a:solidFill>
                  <a:srgbClr val="4D5156"/>
                </a:solidFill>
                <a:latin typeface="Arial" panose="020B0604020202020204" pitchFamily="34" charset="0"/>
                <a:cs typeface="Arial" panose="020B0604020202020204" pitchFamily="34" charset="0"/>
              </a:rPr>
              <a:t>L</a:t>
            </a:r>
            <a:r>
              <a:rPr lang="vi-VN" b="0" i="0" dirty="0">
                <a:solidFill>
                  <a:srgbClr val="4D5156"/>
                </a:solidFill>
                <a:effectLst/>
                <a:latin typeface="Arial" panose="020B0604020202020204" pitchFamily="34" charset="0"/>
                <a:cs typeface="Arial" panose="020B0604020202020204" pitchFamily="34" charset="0"/>
              </a:rPr>
              <a:t>à một loại mã lệnh chủ yếu được dùng để phát triển các ứng dụng viết cho máy chủ, </a:t>
            </a:r>
            <a:r>
              <a:rPr lang="en-US" b="0" i="0" dirty="0">
                <a:solidFill>
                  <a:srgbClr val="4D5156"/>
                </a:solidFill>
                <a:effectLst/>
                <a:latin typeface="Arial" panose="020B0604020202020204" pitchFamily="34" charset="0"/>
                <a:cs typeface="Arial" panose="020B0604020202020204" pitchFamily="34" charset="0"/>
              </a:rPr>
              <a:t>r</a:t>
            </a:r>
            <a:r>
              <a:rPr lang="vi-VN" b="0" i="0" dirty="0">
                <a:solidFill>
                  <a:srgbClr val="4D5156"/>
                </a:solidFill>
                <a:effectLst/>
                <a:latin typeface="Arial" panose="020B0604020202020204" pitchFamily="34" charset="0"/>
                <a:cs typeface="Arial" panose="020B0604020202020204" pitchFamily="34" charset="0"/>
              </a:rPr>
              <a:t>ất thích hợp với web</a:t>
            </a:r>
            <a:r>
              <a:rPr lang="en-US" b="0" i="0" dirty="0">
                <a:solidFill>
                  <a:srgbClr val="4D5156"/>
                </a:solidFill>
                <a:effectLst/>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126" name="TextBox 125"/>
          <p:cNvSpPr txBox="1"/>
          <p:nvPr/>
        </p:nvSpPr>
        <p:spPr>
          <a:xfrm>
            <a:off x="17134591" y="1339394"/>
            <a:ext cx="2449068" cy="1477328"/>
          </a:xfrm>
          <a:prstGeom prst="rect">
            <a:avLst/>
          </a:prstGeom>
          <a:noFill/>
        </p:spPr>
        <p:txBody>
          <a:bodyPr wrap="square">
            <a:spAutoFit/>
          </a:bodyPr>
          <a:lstStyle/>
          <a:p>
            <a:pPr algn="ctr"/>
            <a:r>
              <a:rPr lang="en-US" dirty="0">
                <a:solidFill>
                  <a:srgbClr val="4D5156"/>
                </a:solidFill>
                <a:latin typeface="Arial" panose="020B0604020202020204" pitchFamily="34" charset="0"/>
                <a:cs typeface="Arial" panose="020B0604020202020204" pitchFamily="34" charset="0"/>
              </a:rPr>
              <a:t>L</a:t>
            </a:r>
            <a:r>
              <a:rPr lang="vi-VN" b="0" i="0" dirty="0">
                <a:solidFill>
                  <a:srgbClr val="4D5156"/>
                </a:solidFill>
                <a:effectLst/>
                <a:latin typeface="Arial" panose="020B0604020202020204" pitchFamily="34" charset="0"/>
                <a:cs typeface="Arial" panose="020B0604020202020204" pitchFamily="34" charset="0"/>
              </a:rPr>
              <a:t>à một công cụ nguồn mở</a:t>
            </a:r>
            <a:r>
              <a:rPr lang="en-US" dirty="0">
                <a:solidFill>
                  <a:srgbClr val="4D5156"/>
                </a:solidFill>
                <a:latin typeface="Arial" panose="020B0604020202020204" pitchFamily="34" charset="0"/>
                <a:cs typeface="Arial" panose="020B0604020202020204" pitchFamily="34" charset="0"/>
              </a:rPr>
              <a:t>, </a:t>
            </a:r>
            <a:r>
              <a:rPr lang="vi-VN" b="0" i="0" dirty="0">
                <a:solidFill>
                  <a:srgbClr val="4D5156"/>
                </a:solidFill>
                <a:effectLst/>
                <a:latin typeface="Arial" panose="020B0604020202020204" pitchFamily="34" charset="0"/>
                <a:cs typeface="Arial" panose="020B0604020202020204" pitchFamily="34" charset="0"/>
              </a:rPr>
              <a:t>để xử lý các tác vụ quản trị của </a:t>
            </a:r>
            <a:r>
              <a:rPr lang="en-US" b="0" i="0" dirty="0">
                <a:solidFill>
                  <a:srgbClr val="4D5156"/>
                </a:solidFill>
                <a:effectLst/>
                <a:latin typeface="Arial" panose="020B0604020202020204" pitchFamily="34" charset="0"/>
                <a:cs typeface="Arial" panose="020B0604020202020204" pitchFamily="34" charset="0"/>
              </a:rPr>
              <a:t>database</a:t>
            </a:r>
            <a:r>
              <a:rPr lang="vi-VN" b="0" i="0" dirty="0">
                <a:solidFill>
                  <a:srgbClr val="4D5156"/>
                </a:solidFill>
                <a:effectLst/>
                <a:latin typeface="Arial" panose="020B0604020202020204" pitchFamily="34" charset="0"/>
                <a:cs typeface="Arial" panose="020B0604020202020204" pitchFamily="34" charset="0"/>
              </a:rPr>
              <a:t> thông qua một trình duyệt web.</a:t>
            </a:r>
            <a:endParaRPr lang="en-US" dirty="0">
              <a:latin typeface="Arial" panose="020B0604020202020204" pitchFamily="34" charset="0"/>
              <a:cs typeface="Arial" panose="020B0604020202020204" pitchFamily="34" charset="0"/>
            </a:endParaRPr>
          </a:p>
        </p:txBody>
      </p:sp>
      <p:sp>
        <p:nvSpPr>
          <p:cNvPr id="127" name="TextBox 126"/>
          <p:cNvSpPr txBox="1"/>
          <p:nvPr/>
        </p:nvSpPr>
        <p:spPr>
          <a:xfrm>
            <a:off x="19606519" y="1266363"/>
            <a:ext cx="2456688" cy="1477328"/>
          </a:xfrm>
          <a:prstGeom prst="rect">
            <a:avLst/>
          </a:prstGeom>
          <a:noFill/>
        </p:spPr>
        <p:txBody>
          <a:bodyPr wrap="square">
            <a:spAutoFit/>
          </a:bodyPr>
          <a:lstStyle/>
          <a:p>
            <a:pPr algn="ctr"/>
            <a:r>
              <a:rPr lang="en-US" b="0" i="0" dirty="0">
                <a:solidFill>
                  <a:srgbClr val="4D5156"/>
                </a:solidFill>
                <a:effectLst/>
                <a:latin typeface="Arial" panose="020B0604020202020204" pitchFamily="34" charset="0"/>
                <a:cs typeface="Arial" panose="020B0604020202020204" pitchFamily="34" charset="0"/>
              </a:rPr>
              <a:t>L</a:t>
            </a:r>
            <a:r>
              <a:rPr lang="vi-VN" b="0" i="0" dirty="0">
                <a:solidFill>
                  <a:srgbClr val="4D5156"/>
                </a:solidFill>
                <a:effectLst/>
                <a:latin typeface="Arial" panose="020B0604020202020204" pitchFamily="34" charset="0"/>
                <a:cs typeface="Arial" panose="020B0604020202020204" pitchFamily="34" charset="0"/>
              </a:rPr>
              <a:t>à một hệ quản trị nội dung mã nguồn mở</a:t>
            </a:r>
            <a:r>
              <a:rPr lang="en-US" b="0" i="0" dirty="0">
                <a:solidFill>
                  <a:srgbClr val="4D5156"/>
                </a:solidFill>
                <a:effectLst/>
                <a:latin typeface="Arial" panose="020B0604020202020204" pitchFamily="34" charset="0"/>
                <a:cs typeface="Arial" panose="020B0604020202020204" pitchFamily="34" charset="0"/>
              </a:rPr>
              <a:t>, </a:t>
            </a:r>
            <a:r>
              <a:rPr lang="vi-VN" b="0" i="0" dirty="0">
                <a:solidFill>
                  <a:srgbClr val="4D5156"/>
                </a:solidFill>
                <a:effectLst/>
                <a:latin typeface="Arial" panose="020B0604020202020204" pitchFamily="34" charset="0"/>
                <a:cs typeface="Arial" panose="020B0604020202020204" pitchFamily="34" charset="0"/>
              </a:rPr>
              <a:t>viết bằng ngôn ngữ PHP đi cùng với cơ sở dữ liệu</a:t>
            </a:r>
            <a:r>
              <a:rPr lang="en-US" b="0" i="0" dirty="0">
                <a:solidFill>
                  <a:srgbClr val="4D5156"/>
                </a:solidFill>
                <a:effectLst/>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pic>
        <p:nvPicPr>
          <p:cNvPr id="128" name="Picture 127" descr="A computer network with servers and clouds&#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90233" y="3929180"/>
            <a:ext cx="2711120" cy="2711120"/>
          </a:xfrm>
          <a:prstGeom prst="rect">
            <a:avLst/>
          </a:prstGeom>
        </p:spPr>
      </p:pic>
      <p:pic>
        <p:nvPicPr>
          <p:cNvPr id="129" name="Picture 128" descr="A person holding a tablet&#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9934" y="2233826"/>
            <a:ext cx="4240760" cy="4240760"/>
          </a:xfrm>
          <a:prstGeom prst="rect">
            <a:avLst/>
          </a:prstGeom>
        </p:spPr>
      </p:pic>
      <p:pic>
        <p:nvPicPr>
          <p:cNvPr id="130" name="Picture 129" descr="A computer screenshot of a computer&#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394209" y="3688117"/>
            <a:ext cx="2835589" cy="2835589"/>
          </a:xfrm>
          <a:prstGeom prst="rect">
            <a:avLst/>
          </a:prstGeom>
        </p:spPr>
      </p:pic>
      <p:pic>
        <p:nvPicPr>
          <p:cNvPr id="131" name="Picture 130" descr="A person and person standing next to a computer screen&#10;&#10;Description automatically generated"/>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975013" y="3887879"/>
            <a:ext cx="2677125" cy="2677125"/>
          </a:xfrm>
          <a:prstGeom prst="rect">
            <a:avLst/>
          </a:prstGeom>
        </p:spPr>
      </p:pic>
      <p:pic>
        <p:nvPicPr>
          <p:cNvPr id="132" name="Picture 131" descr="A person sitting at a desk with a computer&#10;&#10;Description automatically generated"/>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582924" y="3927025"/>
            <a:ext cx="2677125" cy="2677125"/>
          </a:xfrm>
          <a:prstGeom prst="rect">
            <a:avLst/>
          </a:prstGeom>
        </p:spPr>
      </p:pic>
      <p:sp>
        <p:nvSpPr>
          <p:cNvPr id="16" name="Rectangle 15"/>
          <p:cNvSpPr/>
          <p:nvPr/>
        </p:nvSpPr>
        <p:spPr>
          <a:xfrm>
            <a:off x="12266935" y="0"/>
            <a:ext cx="2441448" cy="6858000"/>
          </a:xfrm>
          <a:prstGeom prst="rect">
            <a:avLst/>
          </a:prstGeom>
          <a:solidFill>
            <a:srgbClr val="CE2137"/>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4708383" y="0"/>
            <a:ext cx="2441448" cy="6858000"/>
          </a:xfrm>
          <a:prstGeom prst="rect">
            <a:avLst/>
          </a:prstGeom>
          <a:solidFill>
            <a:srgbClr val="777BB3"/>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7149831" y="0"/>
            <a:ext cx="2441448" cy="6858000"/>
          </a:xfrm>
          <a:prstGeom prst="rect">
            <a:avLst/>
          </a:prstGeom>
          <a:solidFill>
            <a:srgbClr val="FFAF39"/>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9591279" y="0"/>
            <a:ext cx="2441448" cy="6858000"/>
          </a:xfrm>
          <a:prstGeom prst="rect">
            <a:avLst/>
          </a:prstGeom>
          <a:solidFill>
            <a:srgbClr val="50AACF"/>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2221215" y="0"/>
            <a:ext cx="45719" cy="6858000"/>
          </a:xfrm>
          <a:prstGeom prst="rect">
            <a:avLst/>
          </a:prstGeom>
          <a:solidFill>
            <a:schemeClr val="accent2">
              <a:lumMod val="60000"/>
              <a:lumOff val="40000"/>
            </a:schemeClr>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2766369" y="1344705"/>
            <a:ext cx="1442579" cy="1389530"/>
          </a:xfrm>
          <a:prstGeom prst="ellipse">
            <a:avLst/>
          </a:prstGeom>
          <a:blipFill dpi="0" rotWithShape="1">
            <a:blip r:embed="rId7"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5200197" y="1344705"/>
            <a:ext cx="1442579" cy="1389530"/>
          </a:xfrm>
          <a:prstGeom prst="ellipse">
            <a:avLst/>
          </a:prstGeom>
          <a:blipFill dpi="0" rotWithShape="1">
            <a:blip r:embed="rId8"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7656886" y="1344705"/>
            <a:ext cx="1442579" cy="1389530"/>
          </a:xfrm>
          <a:prstGeom prst="ellipse">
            <a:avLst/>
          </a:prstGeom>
          <a:blipFill dpi="0" rotWithShape="1">
            <a:blip r:embed="rId9"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20098334" y="1344705"/>
            <a:ext cx="1442579" cy="1389530"/>
          </a:xfrm>
          <a:prstGeom prst="ellipse">
            <a:avLst/>
          </a:prstGeom>
          <a:blipFill dpi="0" rotWithShape="1">
            <a:blip r:embed="rId10"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20"/>
          <p:cNvSpPr txBox="1"/>
          <p:nvPr/>
        </p:nvSpPr>
        <p:spPr>
          <a:xfrm>
            <a:off x="212464" y="1536600"/>
            <a:ext cx="7733051" cy="769441"/>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just"/>
            <a:r>
              <a:rPr lang="en-US" sz="2200" dirty="0"/>
              <a:t>- </a:t>
            </a:r>
            <a:r>
              <a:rPr lang="en-US" sz="2200" dirty="0" err="1"/>
              <a:t>Là</a:t>
            </a:r>
            <a:r>
              <a:rPr lang="en-US" sz="2200" dirty="0"/>
              <a:t> </a:t>
            </a:r>
            <a:r>
              <a:rPr lang="en-US" sz="2200" dirty="0" err="1"/>
              <a:t>một</a:t>
            </a:r>
            <a:r>
              <a:rPr lang="en-US" sz="2200" dirty="0"/>
              <a:t> </a:t>
            </a:r>
            <a:r>
              <a:rPr lang="en-US" sz="2200" dirty="0" err="1"/>
              <a:t>sản</a:t>
            </a:r>
            <a:r>
              <a:rPr lang="en-US" sz="2200" dirty="0"/>
              <a:t> </a:t>
            </a:r>
            <a:r>
              <a:rPr lang="en-US" sz="2200" dirty="0" err="1"/>
              <a:t>phẩm</a:t>
            </a:r>
            <a:r>
              <a:rPr lang="en-US" sz="2200" dirty="0"/>
              <a:t> </a:t>
            </a:r>
            <a:r>
              <a:rPr lang="en-US" sz="2200" dirty="0" err="1"/>
              <a:t>mở</a:t>
            </a:r>
            <a:r>
              <a:rPr lang="en-US" sz="2200" dirty="0"/>
              <a:t> </a:t>
            </a:r>
            <a:r>
              <a:rPr lang="en-US" sz="2200" dirty="0" err="1"/>
              <a:t>nguồn</a:t>
            </a:r>
            <a:r>
              <a:rPr lang="en-US" sz="2200" dirty="0"/>
              <a:t> </a:t>
            </a:r>
            <a:r>
              <a:rPr lang="en-US" sz="2200" dirty="0" err="1"/>
              <a:t>mở</a:t>
            </a:r>
            <a:r>
              <a:rPr lang="en-US" sz="2200" dirty="0"/>
              <a:t> </a:t>
            </a:r>
            <a:r>
              <a:rPr lang="en-US" sz="2200" dirty="0" err="1"/>
              <a:t>giúp</a:t>
            </a:r>
            <a:r>
              <a:rPr lang="en-US" sz="2200" dirty="0"/>
              <a:t> </a:t>
            </a:r>
            <a:r>
              <a:rPr lang="en-US" sz="2200" dirty="0" err="1"/>
              <a:t>quản</a:t>
            </a:r>
            <a:r>
              <a:rPr lang="en-US" sz="2200" dirty="0"/>
              <a:t> </a:t>
            </a:r>
            <a:r>
              <a:rPr lang="en-US" sz="2200" dirty="0" err="1"/>
              <a:t>trị</a:t>
            </a:r>
            <a:r>
              <a:rPr lang="en-US" sz="2200" dirty="0"/>
              <a:t> database </a:t>
            </a:r>
            <a:r>
              <a:rPr lang="en-US" sz="2200" dirty="0" err="1"/>
              <a:t>trên</a:t>
            </a:r>
            <a:r>
              <a:rPr lang="en-US" sz="2200" dirty="0"/>
              <a:t> Linux.</a:t>
            </a:r>
          </a:p>
        </p:txBody>
      </p:sp>
      <p:sp>
        <p:nvSpPr>
          <p:cNvPr id="12" name="Text Box 22"/>
          <p:cNvSpPr txBox="1"/>
          <p:nvPr/>
        </p:nvSpPr>
        <p:spPr>
          <a:xfrm>
            <a:off x="212463" y="2307728"/>
            <a:ext cx="4358886" cy="430887"/>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just"/>
            <a:r>
              <a:rPr lang="en-US" sz="2200" dirty="0"/>
              <a:t>- MariaDB </a:t>
            </a:r>
            <a:r>
              <a:rPr lang="en-US" sz="2200" dirty="0" err="1"/>
              <a:t>là</a:t>
            </a:r>
            <a:r>
              <a:rPr lang="en-US" sz="2200" dirty="0"/>
              <a:t> </a:t>
            </a:r>
            <a:r>
              <a:rPr lang="en-US" sz="2200" dirty="0" err="1"/>
              <a:t>cải</a:t>
            </a:r>
            <a:r>
              <a:rPr lang="en-US" sz="2200" dirty="0"/>
              <a:t> </a:t>
            </a:r>
            <a:r>
              <a:rPr lang="en-US" sz="2200" dirty="0" err="1"/>
              <a:t>tiến</a:t>
            </a:r>
            <a:r>
              <a:rPr lang="en-US" sz="2200" dirty="0"/>
              <a:t> </a:t>
            </a:r>
            <a:r>
              <a:rPr lang="en-US" sz="2200" dirty="0" err="1"/>
              <a:t>của</a:t>
            </a:r>
            <a:r>
              <a:rPr lang="en-US" sz="2200" dirty="0"/>
              <a:t> MySQL.</a:t>
            </a:r>
          </a:p>
        </p:txBody>
      </p:sp>
      <p:sp>
        <p:nvSpPr>
          <p:cNvPr id="13" name="Text Box 23"/>
          <p:cNvSpPr txBox="1"/>
          <p:nvPr/>
        </p:nvSpPr>
        <p:spPr>
          <a:xfrm>
            <a:off x="195372" y="2836603"/>
            <a:ext cx="7750143" cy="769441"/>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just"/>
            <a:r>
              <a:rPr lang="en-US" sz="2200" dirty="0"/>
              <a:t>- Config </a:t>
            </a:r>
            <a:r>
              <a:rPr lang="en-US" sz="2200" dirty="0" err="1"/>
              <a:t>cần</a:t>
            </a:r>
            <a:r>
              <a:rPr lang="en-US" sz="2200" dirty="0"/>
              <a:t> </a:t>
            </a:r>
            <a:r>
              <a:rPr lang="en-US" sz="2200" dirty="0" err="1"/>
              <a:t>thiết</a:t>
            </a:r>
            <a:r>
              <a:rPr lang="en-US" sz="2200" dirty="0"/>
              <a:t>: HA, Backup, </a:t>
            </a:r>
            <a:r>
              <a:rPr lang="en-US" sz="2200" dirty="0" err="1"/>
              <a:t>Quản</a:t>
            </a:r>
            <a:r>
              <a:rPr lang="en-US" sz="2200" dirty="0"/>
              <a:t> </a:t>
            </a:r>
            <a:r>
              <a:rPr lang="en-US" sz="2200" dirty="0" err="1"/>
              <a:t>trị</a:t>
            </a:r>
            <a:r>
              <a:rPr lang="en-US" sz="2200" dirty="0"/>
              <a:t> database </a:t>
            </a:r>
            <a:r>
              <a:rPr lang="en-US" sz="2200" dirty="0" err="1"/>
              <a:t>sao</a:t>
            </a:r>
            <a:r>
              <a:rPr lang="en-US" sz="2200" dirty="0"/>
              <a:t> </a:t>
            </a:r>
            <a:r>
              <a:rPr lang="en-US" sz="2200" dirty="0" err="1"/>
              <a:t>cho</a:t>
            </a:r>
            <a:r>
              <a:rPr lang="en-US" sz="2200" dirty="0"/>
              <a:t> </a:t>
            </a:r>
            <a:r>
              <a:rPr lang="en-US" sz="2200" dirty="0" err="1"/>
              <a:t>hiệu</a:t>
            </a:r>
            <a:r>
              <a:rPr lang="en-US" sz="2200" dirty="0"/>
              <a:t> </a:t>
            </a:r>
            <a:r>
              <a:rPr lang="en-US" sz="2200" dirty="0" err="1"/>
              <a:t>quả</a:t>
            </a:r>
            <a:r>
              <a:rPr lang="en-US" sz="2200" dirty="0"/>
              <a:t>.</a:t>
            </a:r>
          </a:p>
        </p:txBody>
      </p:sp>
      <p:sp>
        <p:nvSpPr>
          <p:cNvPr id="14" name="Text Box 24"/>
          <p:cNvSpPr txBox="1"/>
          <p:nvPr/>
        </p:nvSpPr>
        <p:spPr>
          <a:xfrm>
            <a:off x="187564" y="3688042"/>
            <a:ext cx="3403496" cy="430887"/>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just"/>
            <a:r>
              <a:rPr lang="en-US" sz="2200" dirty="0"/>
              <a:t>- MSSQL </a:t>
            </a:r>
            <a:r>
              <a:rPr lang="en-US" sz="2200" dirty="0" err="1"/>
              <a:t>dùng</a:t>
            </a:r>
            <a:r>
              <a:rPr lang="en-US" sz="2200" dirty="0"/>
              <a:t> port 1433.</a:t>
            </a:r>
          </a:p>
        </p:txBody>
      </p:sp>
      <p:sp>
        <p:nvSpPr>
          <p:cNvPr id="20" name="Text Box 25"/>
          <p:cNvSpPr txBox="1"/>
          <p:nvPr/>
        </p:nvSpPr>
        <p:spPr>
          <a:xfrm>
            <a:off x="187564" y="4159423"/>
            <a:ext cx="7778682" cy="769441"/>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just"/>
            <a:r>
              <a:rPr lang="en-US" sz="2200" dirty="0"/>
              <a:t>- MariaDB </a:t>
            </a:r>
            <a:r>
              <a:rPr lang="en-US" sz="2200" dirty="0" err="1"/>
              <a:t>vẫn</a:t>
            </a:r>
            <a:r>
              <a:rPr lang="en-US" sz="2200" dirty="0"/>
              <a:t> </a:t>
            </a:r>
            <a:r>
              <a:rPr lang="en-US" sz="2200" dirty="0" err="1"/>
              <a:t>dùng</a:t>
            </a:r>
            <a:r>
              <a:rPr lang="en-US" sz="2200" dirty="0"/>
              <a:t> engine (</a:t>
            </a:r>
            <a:r>
              <a:rPr lang="en-US" sz="2200" dirty="0" err="1"/>
              <a:t>cách</a:t>
            </a:r>
            <a:r>
              <a:rPr lang="en-US" sz="2200" dirty="0"/>
              <a:t> </a:t>
            </a:r>
            <a:r>
              <a:rPr lang="en-US" sz="2200" dirty="0" err="1"/>
              <a:t>thức</a:t>
            </a:r>
            <a:r>
              <a:rPr lang="en-US" sz="2200" dirty="0"/>
              <a:t> </a:t>
            </a:r>
            <a:r>
              <a:rPr lang="en-US" sz="2200" dirty="0" err="1"/>
              <a:t>lưu</a:t>
            </a:r>
            <a:r>
              <a:rPr lang="en-US" sz="2200" dirty="0"/>
              <a:t> </a:t>
            </a:r>
            <a:r>
              <a:rPr lang="en-US" sz="2200" dirty="0" err="1"/>
              <a:t>trữ</a:t>
            </a:r>
            <a:r>
              <a:rPr lang="en-US" sz="2200" dirty="0"/>
              <a:t> </a:t>
            </a:r>
            <a:r>
              <a:rPr lang="en-US" sz="2200" dirty="0" err="1"/>
              <a:t>và</a:t>
            </a:r>
            <a:r>
              <a:rPr lang="en-US" sz="2200" dirty="0"/>
              <a:t> </a:t>
            </a:r>
            <a:r>
              <a:rPr lang="en-US" sz="2200" dirty="0" err="1"/>
              <a:t>quản</a:t>
            </a:r>
            <a:r>
              <a:rPr lang="en-US" sz="2200" dirty="0"/>
              <a:t> </a:t>
            </a:r>
            <a:r>
              <a:rPr lang="en-US" sz="2200" dirty="0" err="1"/>
              <a:t>lý</a:t>
            </a:r>
            <a:r>
              <a:rPr lang="en-US" sz="2200" dirty="0"/>
              <a:t> </a:t>
            </a:r>
            <a:r>
              <a:rPr lang="en-US" sz="2200" dirty="0" err="1"/>
              <a:t>Hiệu</a:t>
            </a:r>
            <a:r>
              <a:rPr lang="en-US" sz="2200" dirty="0"/>
              <a:t> - </a:t>
            </a:r>
            <a:r>
              <a:rPr lang="en-US" sz="2200" dirty="0" err="1"/>
              <a:t>bảng</a:t>
            </a:r>
            <a:r>
              <a:rPr lang="en-US" sz="2200" dirty="0"/>
              <a:t>).</a:t>
            </a:r>
          </a:p>
        </p:txBody>
      </p:sp>
      <p:sp>
        <p:nvSpPr>
          <p:cNvPr id="21" name="Text Box 26"/>
          <p:cNvSpPr txBox="1"/>
          <p:nvPr/>
        </p:nvSpPr>
        <p:spPr>
          <a:xfrm>
            <a:off x="193701" y="6043607"/>
            <a:ext cx="3978974" cy="430887"/>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just"/>
            <a:r>
              <a:rPr lang="en-US" sz="2200" dirty="0"/>
              <a:t>- </a:t>
            </a:r>
            <a:r>
              <a:rPr lang="en-US" sz="2200" dirty="0" err="1"/>
              <a:t>Phải</a:t>
            </a:r>
            <a:r>
              <a:rPr lang="en-US" sz="2200" dirty="0"/>
              <a:t> </a:t>
            </a:r>
            <a:r>
              <a:rPr lang="en-US" sz="2200" dirty="0" err="1"/>
              <a:t>cấu</a:t>
            </a:r>
            <a:r>
              <a:rPr lang="en-US" sz="2200" dirty="0"/>
              <a:t> </a:t>
            </a:r>
            <a:r>
              <a:rPr lang="en-US" sz="2200" dirty="0" err="1"/>
              <a:t>hình</a:t>
            </a:r>
            <a:r>
              <a:rPr lang="en-US" sz="2200" dirty="0"/>
              <a:t> firewall </a:t>
            </a:r>
            <a:r>
              <a:rPr lang="en-US" sz="2200" dirty="0" err="1"/>
              <a:t>hợp</a:t>
            </a:r>
            <a:r>
              <a:rPr lang="en-US" sz="2200" dirty="0"/>
              <a:t> </a:t>
            </a:r>
            <a:r>
              <a:rPr lang="en-US" sz="2200" dirty="0" err="1"/>
              <a:t>lý</a:t>
            </a:r>
            <a:r>
              <a:rPr lang="en-US" sz="2200" dirty="0"/>
              <a:t>.</a:t>
            </a:r>
          </a:p>
        </p:txBody>
      </p:sp>
      <p:sp>
        <p:nvSpPr>
          <p:cNvPr id="22" name="Text Box 1"/>
          <p:cNvSpPr txBox="1"/>
          <p:nvPr/>
        </p:nvSpPr>
        <p:spPr>
          <a:xfrm>
            <a:off x="187564" y="4979982"/>
            <a:ext cx="4722768" cy="430887"/>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just"/>
            <a:r>
              <a:rPr lang="en-US" sz="2200" dirty="0"/>
              <a:t>- File config: /</a:t>
            </a:r>
            <a:r>
              <a:rPr lang="en-US" sz="2200" dirty="0" err="1"/>
              <a:t>etc</a:t>
            </a:r>
            <a:r>
              <a:rPr lang="en-US" sz="2200" dirty="0"/>
              <a:t>/</a:t>
            </a:r>
            <a:r>
              <a:rPr lang="en-US" sz="2200" dirty="0" err="1"/>
              <a:t>my.cnf.d</a:t>
            </a:r>
            <a:r>
              <a:rPr lang="en-US" sz="2200" dirty="0"/>
              <a:t>/</a:t>
            </a:r>
            <a:r>
              <a:rPr lang="en-US" sz="2200" dirty="0" err="1"/>
              <a:t>server.cnf</a:t>
            </a:r>
            <a:endParaRPr lang="en-US" sz="2200" dirty="0"/>
          </a:p>
        </p:txBody>
      </p:sp>
      <p:sp>
        <p:nvSpPr>
          <p:cNvPr id="23" name="Text Box 2"/>
          <p:cNvSpPr txBox="1"/>
          <p:nvPr/>
        </p:nvSpPr>
        <p:spPr>
          <a:xfrm>
            <a:off x="212465" y="5511477"/>
            <a:ext cx="8950960" cy="42989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just"/>
            <a:r>
              <a:rPr lang="en-US" sz="2200" dirty="0"/>
              <a:t>- File template: /</a:t>
            </a:r>
            <a:r>
              <a:rPr lang="en-US" sz="2200" dirty="0" err="1"/>
              <a:t>usr</a:t>
            </a:r>
            <a:r>
              <a:rPr lang="en-US" sz="2200" dirty="0"/>
              <a:t>/share/</a:t>
            </a:r>
            <a:r>
              <a:rPr lang="en-US" sz="2200" dirty="0" err="1"/>
              <a:t>mysql</a:t>
            </a:r>
            <a:r>
              <a:rPr lang="en-US" sz="2200" dirty="0"/>
              <a:t>/...conf</a:t>
            </a:r>
          </a:p>
        </p:txBody>
      </p:sp>
      <p:cxnSp>
        <p:nvCxnSpPr>
          <p:cNvPr id="50" name="Straight Connector 49"/>
          <p:cNvCxnSpPr>
            <a:stCxn id="113" idx="3"/>
          </p:cNvCxnSpPr>
          <p:nvPr/>
        </p:nvCxnSpPr>
        <p:spPr>
          <a:xfrm flipV="1">
            <a:off x="3826276" y="753356"/>
            <a:ext cx="7967187" cy="29519"/>
          </a:xfrm>
          <a:prstGeom prst="line">
            <a:avLst/>
          </a:prstGeom>
          <a:ln>
            <a:solidFill>
              <a:srgbClr val="C49A6C"/>
            </a:solidFill>
          </a:ln>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ppt_x"/>
                                          </p:val>
                                        </p:tav>
                                        <p:tav tm="100000">
                                          <p:val>
                                            <p:strVal val="#ppt_x"/>
                                          </p:val>
                                        </p:tav>
                                      </p:tavLst>
                                    </p:anim>
                                    <p:anim calcmode="lin" valueType="num">
                                      <p:cBhvr additive="base">
                                        <p:cTn id="5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4" grpId="0"/>
      <p:bldP spid="20" grpId="0"/>
      <p:bldP spid="21" grpId="0"/>
      <p:bldP spid="22"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Box 112"/>
          <p:cNvSpPr txBox="1"/>
          <p:nvPr/>
        </p:nvSpPr>
        <p:spPr>
          <a:xfrm>
            <a:off x="15240" y="492622"/>
            <a:ext cx="2410968" cy="523220"/>
          </a:xfrm>
          <a:prstGeom prst="rect">
            <a:avLst/>
          </a:prstGeom>
          <a:noFill/>
        </p:spPr>
        <p:txBody>
          <a:bodyPr wrap="square" rtlCol="0">
            <a:spAutoFit/>
          </a:bodyPr>
          <a:lstStyle/>
          <a:p>
            <a:pPr algn="ctr"/>
            <a:r>
              <a:rPr lang="en-US" sz="2800" b="1" dirty="0">
                <a:solidFill>
                  <a:srgbClr val="C49A6C"/>
                </a:solidFill>
                <a:latin typeface="Britannic Bold" panose="020B0903060703020204" pitchFamily="34" charset="0"/>
                <a:cs typeface="Arial" panose="020B0604020202020204" pitchFamily="34" charset="0"/>
              </a:rPr>
              <a:t>MARIADB</a:t>
            </a:r>
          </a:p>
        </p:txBody>
      </p:sp>
      <p:sp>
        <p:nvSpPr>
          <p:cNvPr id="114" name="TextBox 113"/>
          <p:cNvSpPr txBox="1"/>
          <p:nvPr/>
        </p:nvSpPr>
        <p:spPr>
          <a:xfrm>
            <a:off x="1693" y="1534571"/>
            <a:ext cx="2441448" cy="1200329"/>
          </a:xfrm>
          <a:prstGeom prst="rect">
            <a:avLst/>
          </a:prstGeom>
          <a:noFill/>
        </p:spPr>
        <p:txBody>
          <a:bodyPr wrap="square">
            <a:spAutoFit/>
          </a:bodyPr>
          <a:lstStyle/>
          <a:p>
            <a:pPr algn="ctr"/>
            <a:r>
              <a:rPr lang="en-US" i="0" dirty="0" err="1">
                <a:solidFill>
                  <a:srgbClr val="202122"/>
                </a:solidFill>
                <a:effectLst/>
                <a:latin typeface="Arial" panose="020B0604020202020204" pitchFamily="34" charset="0"/>
                <a:cs typeface="Arial" panose="020B0604020202020204" pitchFamily="34" charset="0"/>
              </a:rPr>
              <a:t>Là</a:t>
            </a:r>
            <a:r>
              <a:rPr lang="en-US" i="0" dirty="0">
                <a:solidFill>
                  <a:srgbClr val="202122"/>
                </a:solidFill>
                <a:effectLst/>
                <a:latin typeface="Arial" panose="020B0604020202020204" pitchFamily="34" charset="0"/>
                <a:cs typeface="Arial" panose="020B0604020202020204" pitchFamily="34" charset="0"/>
              </a:rPr>
              <a:t> </a:t>
            </a:r>
            <a:r>
              <a:rPr lang="vi-VN" i="0" dirty="0">
                <a:solidFill>
                  <a:srgbClr val="202122"/>
                </a:solidFill>
                <a:effectLst/>
                <a:latin typeface="Arial" panose="020B0604020202020204" pitchFamily="34" charset="0"/>
                <a:cs typeface="Arial" panose="020B0604020202020204" pitchFamily="34" charset="0"/>
              </a:rPr>
              <a:t>một sản phẩm mã nguồn mở</a:t>
            </a:r>
            <a:r>
              <a:rPr lang="en-US" dirty="0">
                <a:solidFill>
                  <a:srgbClr val="202122"/>
                </a:solidFill>
                <a:latin typeface="Arial" panose="020B0604020202020204" pitchFamily="34" charset="0"/>
                <a:cs typeface="Arial" panose="020B0604020202020204" pitchFamily="34" charset="0"/>
              </a:rPr>
              <a:t> </a:t>
            </a:r>
            <a:r>
              <a:rPr lang="en-US" dirty="0" err="1">
                <a:solidFill>
                  <a:srgbClr val="202122"/>
                </a:solidFill>
                <a:latin typeface="Arial" panose="020B0604020202020204" pitchFamily="34" charset="0"/>
                <a:cs typeface="Arial" panose="020B0604020202020204" pitchFamily="34" charset="0"/>
              </a:rPr>
              <a:t>giúp</a:t>
            </a:r>
            <a:r>
              <a:rPr lang="en-US" dirty="0">
                <a:solidFill>
                  <a:srgbClr val="202122"/>
                </a:solidFill>
                <a:latin typeface="Arial" panose="020B0604020202020204" pitchFamily="34" charset="0"/>
                <a:cs typeface="Arial" panose="020B0604020202020204" pitchFamily="34" charset="0"/>
              </a:rPr>
              <a:t> </a:t>
            </a:r>
            <a:r>
              <a:rPr lang="en-US" dirty="0" err="1">
                <a:solidFill>
                  <a:srgbClr val="202122"/>
                </a:solidFill>
                <a:latin typeface="Arial" panose="020B0604020202020204" pitchFamily="34" charset="0"/>
                <a:cs typeface="Arial" panose="020B0604020202020204" pitchFamily="34" charset="0"/>
              </a:rPr>
              <a:t>quản</a:t>
            </a:r>
            <a:r>
              <a:rPr lang="en-US" dirty="0">
                <a:solidFill>
                  <a:srgbClr val="202122"/>
                </a:solidFill>
                <a:latin typeface="Arial" panose="020B0604020202020204" pitchFamily="34" charset="0"/>
                <a:cs typeface="Arial" panose="020B0604020202020204" pitchFamily="34" charset="0"/>
              </a:rPr>
              <a:t> </a:t>
            </a:r>
            <a:r>
              <a:rPr lang="en-US" dirty="0" err="1">
                <a:solidFill>
                  <a:srgbClr val="202122"/>
                </a:solidFill>
                <a:latin typeface="Arial" panose="020B0604020202020204" pitchFamily="34" charset="0"/>
                <a:cs typeface="Arial" panose="020B0604020202020204" pitchFamily="34" charset="0"/>
              </a:rPr>
              <a:t>trị</a:t>
            </a:r>
            <a:r>
              <a:rPr lang="en-US" dirty="0">
                <a:solidFill>
                  <a:srgbClr val="202122"/>
                </a:solidFill>
                <a:latin typeface="Arial" panose="020B0604020202020204" pitchFamily="34" charset="0"/>
                <a:cs typeface="Arial" panose="020B0604020202020204" pitchFamily="34" charset="0"/>
              </a:rPr>
              <a:t> database </a:t>
            </a:r>
            <a:r>
              <a:rPr lang="en-US" dirty="0" err="1">
                <a:solidFill>
                  <a:srgbClr val="202122"/>
                </a:solidFill>
                <a:latin typeface="Arial" panose="020B0604020202020204" pitchFamily="34" charset="0"/>
                <a:cs typeface="Arial" panose="020B0604020202020204" pitchFamily="34" charset="0"/>
              </a:rPr>
              <a:t>trên</a:t>
            </a:r>
            <a:r>
              <a:rPr lang="en-US" dirty="0">
                <a:solidFill>
                  <a:srgbClr val="202122"/>
                </a:solidFill>
                <a:latin typeface="Arial" panose="020B0604020202020204" pitchFamily="34" charset="0"/>
                <a:cs typeface="Arial" panose="020B0604020202020204" pitchFamily="34" charset="0"/>
              </a:rPr>
              <a:t> Linux.</a:t>
            </a:r>
            <a:endParaRPr lang="en-US" dirty="0">
              <a:latin typeface="Arial" panose="020B0604020202020204" pitchFamily="34" charset="0"/>
              <a:cs typeface="Arial" panose="020B0604020202020204" pitchFamily="34" charset="0"/>
            </a:endParaRPr>
          </a:p>
        </p:txBody>
      </p:sp>
      <p:sp>
        <p:nvSpPr>
          <p:cNvPr id="115" name="TextBox 114"/>
          <p:cNvSpPr txBox="1"/>
          <p:nvPr/>
        </p:nvSpPr>
        <p:spPr>
          <a:xfrm>
            <a:off x="4882896" y="492622"/>
            <a:ext cx="2426208" cy="523220"/>
          </a:xfrm>
          <a:prstGeom prst="rect">
            <a:avLst/>
          </a:prstGeom>
          <a:noFill/>
        </p:spPr>
        <p:txBody>
          <a:bodyPr wrap="square" rtlCol="0">
            <a:spAutoFit/>
          </a:bodyPr>
          <a:lstStyle/>
          <a:p>
            <a:pPr algn="ctr"/>
            <a:r>
              <a:rPr lang="en-US" sz="2800" b="1" dirty="0">
                <a:solidFill>
                  <a:srgbClr val="777BB3"/>
                </a:solidFill>
                <a:latin typeface="Britannic Bold" panose="020B0903060703020204" pitchFamily="34" charset="0"/>
                <a:cs typeface="Arial" panose="020B0604020202020204" pitchFamily="34" charset="0"/>
              </a:rPr>
              <a:t>PHP</a:t>
            </a:r>
          </a:p>
        </p:txBody>
      </p:sp>
      <p:sp>
        <p:nvSpPr>
          <p:cNvPr id="116" name="TextBox 115"/>
          <p:cNvSpPr txBox="1"/>
          <p:nvPr/>
        </p:nvSpPr>
        <p:spPr>
          <a:xfrm>
            <a:off x="7309104" y="491746"/>
            <a:ext cx="2441448" cy="523220"/>
          </a:xfrm>
          <a:prstGeom prst="rect">
            <a:avLst/>
          </a:prstGeom>
          <a:noFill/>
        </p:spPr>
        <p:txBody>
          <a:bodyPr wrap="square" rtlCol="0">
            <a:spAutoFit/>
          </a:bodyPr>
          <a:lstStyle/>
          <a:p>
            <a:pPr algn="ctr"/>
            <a:r>
              <a:rPr lang="en-US" sz="2800" b="1" dirty="0">
                <a:solidFill>
                  <a:srgbClr val="FFAF39"/>
                </a:solidFill>
                <a:latin typeface="Britannic Bold" panose="020B0903060703020204" pitchFamily="34" charset="0"/>
                <a:cs typeface="Arial" panose="020B0604020202020204" pitchFamily="34" charset="0"/>
              </a:rPr>
              <a:t>PHPMYADMIN</a:t>
            </a:r>
          </a:p>
        </p:txBody>
      </p:sp>
      <p:sp>
        <p:nvSpPr>
          <p:cNvPr id="117" name="TextBox 116"/>
          <p:cNvSpPr txBox="1"/>
          <p:nvPr/>
        </p:nvSpPr>
        <p:spPr>
          <a:xfrm>
            <a:off x="9750552" y="494138"/>
            <a:ext cx="2456688" cy="523220"/>
          </a:xfrm>
          <a:prstGeom prst="rect">
            <a:avLst/>
          </a:prstGeom>
          <a:noFill/>
        </p:spPr>
        <p:txBody>
          <a:bodyPr wrap="square" rtlCol="0">
            <a:spAutoFit/>
          </a:bodyPr>
          <a:lstStyle/>
          <a:p>
            <a:pPr algn="ctr"/>
            <a:r>
              <a:rPr lang="en-US" sz="2800" b="1" dirty="0">
                <a:solidFill>
                  <a:srgbClr val="50AACF"/>
                </a:solidFill>
                <a:latin typeface="Britannic Bold" panose="020B0903060703020204" pitchFamily="34" charset="0"/>
                <a:cs typeface="Arial" panose="020B0604020202020204" pitchFamily="34" charset="0"/>
              </a:rPr>
              <a:t>WORDPRESS</a:t>
            </a:r>
          </a:p>
        </p:txBody>
      </p:sp>
      <p:sp>
        <p:nvSpPr>
          <p:cNvPr id="118" name="Rectangle: Rounded Corners 117"/>
          <p:cNvSpPr/>
          <p:nvPr/>
        </p:nvSpPr>
        <p:spPr>
          <a:xfrm>
            <a:off x="616196" y="3210500"/>
            <a:ext cx="1143593" cy="373268"/>
          </a:xfrm>
          <a:prstGeom prst="round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latin typeface="Arial" panose="020B0604020202020204" pitchFamily="34" charset="0"/>
                <a:cs typeface="Arial" panose="020B0604020202020204" pitchFamily="34" charset="0"/>
              </a:rPr>
              <a:t>Đọc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thêm</a:t>
            </a:r>
            <a:endParaRPr lang="en-US" sz="1600" dirty="0">
              <a:latin typeface="Arial" panose="020B0604020202020204" pitchFamily="34" charset="0"/>
              <a:cs typeface="Arial" panose="020B0604020202020204" pitchFamily="34" charset="0"/>
            </a:endParaRPr>
          </a:p>
        </p:txBody>
      </p:sp>
      <p:sp>
        <p:nvSpPr>
          <p:cNvPr id="119" name="Rectangle: Rounded Corners 118"/>
          <p:cNvSpPr/>
          <p:nvPr/>
        </p:nvSpPr>
        <p:spPr>
          <a:xfrm>
            <a:off x="3057644" y="3210500"/>
            <a:ext cx="1143593" cy="373268"/>
          </a:xfrm>
          <a:prstGeom prst="roundRect">
            <a:avLst/>
          </a:prstGeom>
          <a:solidFill>
            <a:srgbClr val="CE213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latin typeface="Arial" panose="020B0604020202020204" pitchFamily="34" charset="0"/>
                <a:cs typeface="Arial" panose="020B0604020202020204" pitchFamily="34" charset="0"/>
              </a:rPr>
              <a:t>Đọc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thêm</a:t>
            </a:r>
            <a:endParaRPr lang="en-US" sz="1600" dirty="0">
              <a:latin typeface="Arial" panose="020B0604020202020204" pitchFamily="34" charset="0"/>
              <a:cs typeface="Arial" panose="020B0604020202020204" pitchFamily="34" charset="0"/>
            </a:endParaRPr>
          </a:p>
        </p:txBody>
      </p:sp>
      <p:sp>
        <p:nvSpPr>
          <p:cNvPr id="120" name="Rectangle: Rounded Corners 119"/>
          <p:cNvSpPr/>
          <p:nvPr/>
        </p:nvSpPr>
        <p:spPr>
          <a:xfrm>
            <a:off x="5558691" y="3210500"/>
            <a:ext cx="1143593" cy="373268"/>
          </a:xfrm>
          <a:prstGeom prst="roundRect">
            <a:avLst/>
          </a:prstGeom>
          <a:solidFill>
            <a:srgbClr val="777BB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latin typeface="Arial" panose="020B0604020202020204" pitchFamily="34" charset="0"/>
                <a:cs typeface="Arial" panose="020B0604020202020204" pitchFamily="34" charset="0"/>
              </a:rPr>
              <a:t>Đọc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thêm</a:t>
            </a:r>
            <a:endParaRPr lang="en-US" sz="1600" dirty="0">
              <a:latin typeface="Arial" panose="020B0604020202020204" pitchFamily="34" charset="0"/>
              <a:cs typeface="Arial" panose="020B0604020202020204" pitchFamily="34" charset="0"/>
            </a:endParaRPr>
          </a:p>
        </p:txBody>
      </p:sp>
      <p:sp>
        <p:nvSpPr>
          <p:cNvPr id="121" name="Rectangle: Rounded Corners 120"/>
          <p:cNvSpPr/>
          <p:nvPr/>
        </p:nvSpPr>
        <p:spPr>
          <a:xfrm>
            <a:off x="7925427" y="3171354"/>
            <a:ext cx="1143593" cy="373268"/>
          </a:xfrm>
          <a:prstGeom prst="roundRect">
            <a:avLst/>
          </a:prstGeom>
          <a:solidFill>
            <a:srgbClr val="FFAF3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latin typeface="Arial" panose="020B0604020202020204" pitchFamily="34" charset="0"/>
                <a:cs typeface="Arial" panose="020B0604020202020204" pitchFamily="34" charset="0"/>
              </a:rPr>
              <a:t>Đọc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thêm</a:t>
            </a:r>
            <a:endParaRPr lang="en-US" sz="1600" dirty="0">
              <a:latin typeface="Arial" panose="020B0604020202020204" pitchFamily="34" charset="0"/>
              <a:cs typeface="Arial" panose="020B0604020202020204" pitchFamily="34" charset="0"/>
            </a:endParaRPr>
          </a:p>
        </p:txBody>
      </p:sp>
      <p:sp>
        <p:nvSpPr>
          <p:cNvPr id="122" name="Rectangle: Rounded Corners 121"/>
          <p:cNvSpPr/>
          <p:nvPr/>
        </p:nvSpPr>
        <p:spPr>
          <a:xfrm>
            <a:off x="10444276" y="3171354"/>
            <a:ext cx="1143593" cy="373268"/>
          </a:xfrm>
          <a:prstGeom prst="roundRect">
            <a:avLst/>
          </a:prstGeom>
          <a:solidFill>
            <a:srgbClr val="50AA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latin typeface="Arial" panose="020B0604020202020204" pitchFamily="34" charset="0"/>
                <a:cs typeface="Arial" panose="020B0604020202020204" pitchFamily="34" charset="0"/>
              </a:rPr>
              <a:t>Đọc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thêm</a:t>
            </a:r>
            <a:endParaRPr lang="en-US" sz="1600" dirty="0">
              <a:latin typeface="Arial" panose="020B0604020202020204" pitchFamily="34" charset="0"/>
              <a:cs typeface="Arial" panose="020B0604020202020204" pitchFamily="34" charset="0"/>
            </a:endParaRPr>
          </a:p>
        </p:txBody>
      </p:sp>
      <p:sp>
        <p:nvSpPr>
          <p:cNvPr id="123" name="TextBox 122"/>
          <p:cNvSpPr txBox="1"/>
          <p:nvPr/>
        </p:nvSpPr>
        <p:spPr>
          <a:xfrm>
            <a:off x="2456688" y="492622"/>
            <a:ext cx="2410968" cy="523220"/>
          </a:xfrm>
          <a:prstGeom prst="rect">
            <a:avLst/>
          </a:prstGeom>
          <a:noFill/>
        </p:spPr>
        <p:txBody>
          <a:bodyPr wrap="square" rtlCol="0">
            <a:spAutoFit/>
          </a:bodyPr>
          <a:lstStyle/>
          <a:p>
            <a:pPr algn="ctr"/>
            <a:r>
              <a:rPr lang="en-US" sz="2800" b="1" dirty="0">
                <a:solidFill>
                  <a:srgbClr val="CE2137"/>
                </a:solidFill>
                <a:latin typeface="Britannic Bold" panose="020B0903060703020204" pitchFamily="34" charset="0"/>
                <a:cs typeface="Arial" panose="020B0604020202020204" pitchFamily="34" charset="0"/>
              </a:rPr>
              <a:t>APACHE</a:t>
            </a:r>
            <a:r>
              <a:rPr lang="en-US" sz="2800" b="1" dirty="0">
                <a:solidFill>
                  <a:srgbClr val="CE2137"/>
                </a:solidFill>
                <a:latin typeface="Arial" panose="020B0604020202020204" pitchFamily="34" charset="0"/>
                <a:cs typeface="Arial" panose="020B0604020202020204" pitchFamily="34" charset="0"/>
              </a:rPr>
              <a:t> 2</a:t>
            </a:r>
          </a:p>
        </p:txBody>
      </p:sp>
      <p:sp>
        <p:nvSpPr>
          <p:cNvPr id="124" name="TextBox 123"/>
          <p:cNvSpPr txBox="1"/>
          <p:nvPr/>
        </p:nvSpPr>
        <p:spPr>
          <a:xfrm>
            <a:off x="2420281" y="1529392"/>
            <a:ext cx="2453302" cy="1200329"/>
          </a:xfrm>
          <a:prstGeom prst="rect">
            <a:avLst/>
          </a:prstGeom>
          <a:noFill/>
        </p:spPr>
        <p:txBody>
          <a:bodyPr wrap="square">
            <a:spAutoFit/>
          </a:bodyPr>
          <a:lstStyle/>
          <a:p>
            <a:pPr algn="ctr"/>
            <a:r>
              <a:rPr lang="en-US" b="0" i="0" dirty="0" err="1">
                <a:solidFill>
                  <a:srgbClr val="4D5156"/>
                </a:solidFill>
                <a:effectLst/>
                <a:latin typeface="Arial" panose="020B0604020202020204" pitchFamily="34" charset="0"/>
                <a:cs typeface="Arial" panose="020B0604020202020204" pitchFamily="34" charset="0"/>
              </a:rPr>
              <a:t>Là</a:t>
            </a:r>
            <a:r>
              <a:rPr lang="en-US" b="0" i="0" dirty="0">
                <a:solidFill>
                  <a:srgbClr val="4D5156"/>
                </a:solidFill>
                <a:effectLst/>
                <a:latin typeface="Arial" panose="020B0604020202020204" pitchFamily="34" charset="0"/>
                <a:cs typeface="Arial" panose="020B0604020202020204" pitchFamily="34" charset="0"/>
              </a:rPr>
              <a:t> </a:t>
            </a:r>
            <a:r>
              <a:rPr lang="vi-VN" b="0" i="0" dirty="0">
                <a:solidFill>
                  <a:srgbClr val="4D5156"/>
                </a:solidFill>
                <a:effectLst/>
                <a:latin typeface="Arial" panose="020B0604020202020204" pitchFamily="34" charset="0"/>
                <a:cs typeface="Arial" panose="020B0604020202020204" pitchFamily="34" charset="0"/>
              </a:rPr>
              <a:t>một chương trình dành cho máy chủ đối thoại qua giao thức HTTP</a:t>
            </a:r>
            <a:r>
              <a:rPr lang="en-US" b="0" i="0" dirty="0">
                <a:solidFill>
                  <a:srgbClr val="4D5156"/>
                </a:solidFill>
                <a:effectLst/>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125" name="TextBox 124"/>
          <p:cNvSpPr txBox="1"/>
          <p:nvPr/>
        </p:nvSpPr>
        <p:spPr>
          <a:xfrm>
            <a:off x="4875275" y="1238796"/>
            <a:ext cx="2441448" cy="1754326"/>
          </a:xfrm>
          <a:prstGeom prst="rect">
            <a:avLst/>
          </a:prstGeom>
          <a:noFill/>
        </p:spPr>
        <p:txBody>
          <a:bodyPr wrap="square">
            <a:spAutoFit/>
          </a:bodyPr>
          <a:lstStyle/>
          <a:p>
            <a:pPr algn="ctr"/>
            <a:r>
              <a:rPr lang="en-US" dirty="0">
                <a:solidFill>
                  <a:srgbClr val="4D5156"/>
                </a:solidFill>
                <a:latin typeface="Arial" panose="020B0604020202020204" pitchFamily="34" charset="0"/>
                <a:cs typeface="Arial" panose="020B0604020202020204" pitchFamily="34" charset="0"/>
              </a:rPr>
              <a:t>L</a:t>
            </a:r>
            <a:r>
              <a:rPr lang="vi-VN" b="0" i="0" dirty="0">
                <a:solidFill>
                  <a:srgbClr val="4D5156"/>
                </a:solidFill>
                <a:effectLst/>
                <a:latin typeface="Arial" panose="020B0604020202020204" pitchFamily="34" charset="0"/>
                <a:cs typeface="Arial" panose="020B0604020202020204" pitchFamily="34" charset="0"/>
              </a:rPr>
              <a:t>à một loại mã lệnh chủ yếu được dùng để phát triển các ứng dụng viết cho máy chủ, </a:t>
            </a:r>
            <a:r>
              <a:rPr lang="en-US" b="0" i="0" dirty="0">
                <a:solidFill>
                  <a:srgbClr val="4D5156"/>
                </a:solidFill>
                <a:effectLst/>
                <a:latin typeface="Arial" panose="020B0604020202020204" pitchFamily="34" charset="0"/>
                <a:cs typeface="Arial" panose="020B0604020202020204" pitchFamily="34" charset="0"/>
              </a:rPr>
              <a:t>r</a:t>
            </a:r>
            <a:r>
              <a:rPr lang="vi-VN" b="0" i="0" dirty="0">
                <a:solidFill>
                  <a:srgbClr val="4D5156"/>
                </a:solidFill>
                <a:effectLst/>
                <a:latin typeface="Arial" panose="020B0604020202020204" pitchFamily="34" charset="0"/>
                <a:cs typeface="Arial" panose="020B0604020202020204" pitchFamily="34" charset="0"/>
              </a:rPr>
              <a:t>ất thích hợp với web</a:t>
            </a:r>
            <a:r>
              <a:rPr lang="en-US" b="0" i="0" dirty="0">
                <a:solidFill>
                  <a:srgbClr val="4D5156"/>
                </a:solidFill>
                <a:effectLst/>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126" name="TextBox 125"/>
          <p:cNvSpPr txBox="1"/>
          <p:nvPr/>
        </p:nvSpPr>
        <p:spPr>
          <a:xfrm>
            <a:off x="7309104" y="1339394"/>
            <a:ext cx="2449068" cy="1477328"/>
          </a:xfrm>
          <a:prstGeom prst="rect">
            <a:avLst/>
          </a:prstGeom>
          <a:noFill/>
        </p:spPr>
        <p:txBody>
          <a:bodyPr wrap="square">
            <a:spAutoFit/>
          </a:bodyPr>
          <a:lstStyle/>
          <a:p>
            <a:pPr algn="ctr"/>
            <a:r>
              <a:rPr lang="en-US" dirty="0">
                <a:solidFill>
                  <a:srgbClr val="4D5156"/>
                </a:solidFill>
                <a:latin typeface="Arial" panose="020B0604020202020204" pitchFamily="34" charset="0"/>
                <a:cs typeface="Arial" panose="020B0604020202020204" pitchFamily="34" charset="0"/>
              </a:rPr>
              <a:t>L</a:t>
            </a:r>
            <a:r>
              <a:rPr lang="vi-VN" b="0" i="0" dirty="0">
                <a:solidFill>
                  <a:srgbClr val="4D5156"/>
                </a:solidFill>
                <a:effectLst/>
                <a:latin typeface="Arial" panose="020B0604020202020204" pitchFamily="34" charset="0"/>
                <a:cs typeface="Arial" panose="020B0604020202020204" pitchFamily="34" charset="0"/>
              </a:rPr>
              <a:t>à một công cụ nguồn mở</a:t>
            </a:r>
            <a:r>
              <a:rPr lang="en-US" dirty="0">
                <a:solidFill>
                  <a:srgbClr val="4D5156"/>
                </a:solidFill>
                <a:latin typeface="Arial" panose="020B0604020202020204" pitchFamily="34" charset="0"/>
                <a:cs typeface="Arial" panose="020B0604020202020204" pitchFamily="34" charset="0"/>
              </a:rPr>
              <a:t>, </a:t>
            </a:r>
            <a:r>
              <a:rPr lang="vi-VN" b="0" i="0" dirty="0">
                <a:solidFill>
                  <a:srgbClr val="4D5156"/>
                </a:solidFill>
                <a:effectLst/>
                <a:latin typeface="Arial" panose="020B0604020202020204" pitchFamily="34" charset="0"/>
                <a:cs typeface="Arial" panose="020B0604020202020204" pitchFamily="34" charset="0"/>
              </a:rPr>
              <a:t>để xử lý các tác vụ quản trị của </a:t>
            </a:r>
            <a:r>
              <a:rPr lang="en-US" b="0" i="0" dirty="0">
                <a:solidFill>
                  <a:srgbClr val="4D5156"/>
                </a:solidFill>
                <a:effectLst/>
                <a:latin typeface="Arial" panose="020B0604020202020204" pitchFamily="34" charset="0"/>
                <a:cs typeface="Arial" panose="020B0604020202020204" pitchFamily="34" charset="0"/>
              </a:rPr>
              <a:t>database</a:t>
            </a:r>
            <a:r>
              <a:rPr lang="vi-VN" b="0" i="0" dirty="0">
                <a:solidFill>
                  <a:srgbClr val="4D5156"/>
                </a:solidFill>
                <a:effectLst/>
                <a:latin typeface="Arial" panose="020B0604020202020204" pitchFamily="34" charset="0"/>
                <a:cs typeface="Arial" panose="020B0604020202020204" pitchFamily="34" charset="0"/>
              </a:rPr>
              <a:t> thông qua một trình duyệt web.</a:t>
            </a:r>
            <a:endParaRPr lang="en-US" dirty="0">
              <a:latin typeface="Arial" panose="020B0604020202020204" pitchFamily="34" charset="0"/>
              <a:cs typeface="Arial" panose="020B0604020202020204" pitchFamily="34" charset="0"/>
            </a:endParaRPr>
          </a:p>
        </p:txBody>
      </p:sp>
      <p:sp>
        <p:nvSpPr>
          <p:cNvPr id="127" name="TextBox 126"/>
          <p:cNvSpPr txBox="1"/>
          <p:nvPr/>
        </p:nvSpPr>
        <p:spPr>
          <a:xfrm>
            <a:off x="9781032" y="1266363"/>
            <a:ext cx="2456688" cy="1477328"/>
          </a:xfrm>
          <a:prstGeom prst="rect">
            <a:avLst/>
          </a:prstGeom>
          <a:noFill/>
        </p:spPr>
        <p:txBody>
          <a:bodyPr wrap="square">
            <a:spAutoFit/>
          </a:bodyPr>
          <a:lstStyle/>
          <a:p>
            <a:pPr algn="ctr"/>
            <a:r>
              <a:rPr lang="en-US" b="0" i="0" dirty="0">
                <a:solidFill>
                  <a:srgbClr val="4D5156"/>
                </a:solidFill>
                <a:effectLst/>
                <a:latin typeface="Arial" panose="020B0604020202020204" pitchFamily="34" charset="0"/>
                <a:cs typeface="Arial" panose="020B0604020202020204" pitchFamily="34" charset="0"/>
              </a:rPr>
              <a:t>L</a:t>
            </a:r>
            <a:r>
              <a:rPr lang="vi-VN" b="0" i="0" dirty="0">
                <a:solidFill>
                  <a:srgbClr val="4D5156"/>
                </a:solidFill>
                <a:effectLst/>
                <a:latin typeface="Arial" panose="020B0604020202020204" pitchFamily="34" charset="0"/>
                <a:cs typeface="Arial" panose="020B0604020202020204" pitchFamily="34" charset="0"/>
              </a:rPr>
              <a:t>à một hệ quản trị nội dung mã nguồn mở</a:t>
            </a:r>
            <a:r>
              <a:rPr lang="en-US" b="0" i="0" dirty="0">
                <a:solidFill>
                  <a:srgbClr val="4D5156"/>
                </a:solidFill>
                <a:effectLst/>
                <a:latin typeface="Arial" panose="020B0604020202020204" pitchFamily="34" charset="0"/>
                <a:cs typeface="Arial" panose="020B0604020202020204" pitchFamily="34" charset="0"/>
              </a:rPr>
              <a:t>, </a:t>
            </a:r>
            <a:r>
              <a:rPr lang="vi-VN" b="0" i="0" dirty="0">
                <a:solidFill>
                  <a:srgbClr val="4D5156"/>
                </a:solidFill>
                <a:effectLst/>
                <a:latin typeface="Arial" panose="020B0604020202020204" pitchFamily="34" charset="0"/>
                <a:cs typeface="Arial" panose="020B0604020202020204" pitchFamily="34" charset="0"/>
              </a:rPr>
              <a:t>viết bằng ngôn ngữ PHP đi cùng với cơ sở dữ liệu</a:t>
            </a:r>
            <a:r>
              <a:rPr lang="en-US" b="0" i="0" dirty="0">
                <a:solidFill>
                  <a:srgbClr val="4D5156"/>
                </a:solidFill>
                <a:effectLst/>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pic>
        <p:nvPicPr>
          <p:cNvPr id="128" name="Picture 127" descr="A computer network with servers and clouds&#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4746" y="3929180"/>
            <a:ext cx="2711120" cy="2711120"/>
          </a:xfrm>
          <a:prstGeom prst="rect">
            <a:avLst/>
          </a:prstGeom>
        </p:spPr>
      </p:pic>
      <p:pic>
        <p:nvPicPr>
          <p:cNvPr id="129" name="Picture 128" descr="A person holding a tablet&#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88" y="3929179"/>
            <a:ext cx="2594527" cy="2594527"/>
          </a:xfrm>
          <a:prstGeom prst="rect">
            <a:avLst/>
          </a:prstGeom>
        </p:spPr>
      </p:pic>
      <p:pic>
        <p:nvPicPr>
          <p:cNvPr id="130" name="Picture 129" descr="A computer screenshot of a computer&#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68722" y="3688117"/>
            <a:ext cx="2835589" cy="2835589"/>
          </a:xfrm>
          <a:prstGeom prst="rect">
            <a:avLst/>
          </a:prstGeom>
        </p:spPr>
      </p:pic>
      <p:pic>
        <p:nvPicPr>
          <p:cNvPr id="131" name="Picture 130" descr="A person and person standing next to a computer screen&#10;&#10;Description automatically generated"/>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49526" y="3887879"/>
            <a:ext cx="2677125" cy="2677125"/>
          </a:xfrm>
          <a:prstGeom prst="rect">
            <a:avLst/>
          </a:prstGeom>
        </p:spPr>
      </p:pic>
      <p:pic>
        <p:nvPicPr>
          <p:cNvPr id="132" name="Picture 131" descr="A person sitting at a desk with a computer&#10;&#10;Description automatically generated"/>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57437" y="3927025"/>
            <a:ext cx="2677125" cy="2677125"/>
          </a:xfrm>
          <a:prstGeom prst="rect">
            <a:avLst/>
          </a:prstGeom>
        </p:spPr>
      </p:pic>
      <p:sp>
        <p:nvSpPr>
          <p:cNvPr id="16" name="Rectangle 15"/>
          <p:cNvSpPr/>
          <p:nvPr/>
        </p:nvSpPr>
        <p:spPr>
          <a:xfrm>
            <a:off x="4837176" y="0"/>
            <a:ext cx="45719" cy="6858000"/>
          </a:xfrm>
          <a:prstGeom prst="rect">
            <a:avLst/>
          </a:prstGeom>
          <a:solidFill>
            <a:srgbClr val="CE2137"/>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324344" y="0"/>
            <a:ext cx="2441448" cy="6858000"/>
          </a:xfrm>
          <a:prstGeom prst="rect">
            <a:avLst/>
          </a:prstGeom>
          <a:solidFill>
            <a:srgbClr val="FFAF39"/>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765792" y="0"/>
            <a:ext cx="2441448" cy="6858000"/>
          </a:xfrm>
          <a:prstGeom prst="rect">
            <a:avLst/>
          </a:prstGeom>
          <a:solidFill>
            <a:srgbClr val="50AACF"/>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0"/>
            <a:ext cx="2441448" cy="6858000"/>
          </a:xfrm>
          <a:prstGeom prst="rect">
            <a:avLst/>
          </a:prstGeom>
          <a:solidFill>
            <a:schemeClr val="accent2">
              <a:lumMod val="60000"/>
              <a:lumOff val="40000"/>
            </a:schemeClr>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99434" y="1344705"/>
            <a:ext cx="1442579" cy="1389530"/>
          </a:xfrm>
          <a:prstGeom prst="ellipse">
            <a:avLst/>
          </a:prstGeom>
          <a:blipFill dpi="0" rotWithShape="1">
            <a:blip r:embed="rId7">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831399" y="1344705"/>
            <a:ext cx="1442579" cy="1389530"/>
          </a:xfrm>
          <a:prstGeom prst="ellipse">
            <a:avLst/>
          </a:prstGeom>
          <a:blipFill dpi="0" rotWithShape="1">
            <a:blip r:embed="rId8"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0272847" y="1344705"/>
            <a:ext cx="1442579" cy="1389530"/>
          </a:xfrm>
          <a:prstGeom prst="ellipse">
            <a:avLst/>
          </a:prstGeom>
          <a:blipFill dpi="0" rotWithShape="1">
            <a:blip r:embed="rId9"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882896" y="0"/>
            <a:ext cx="2441448" cy="6858000"/>
          </a:xfrm>
          <a:prstGeom prst="rect">
            <a:avLst/>
          </a:prstGeom>
          <a:solidFill>
            <a:srgbClr val="777BB3"/>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374710" y="1344705"/>
            <a:ext cx="1442579" cy="1389530"/>
          </a:xfrm>
          <a:prstGeom prst="ellipse">
            <a:avLst/>
          </a:prstGeom>
          <a:blipFill dpi="0" rotWithShape="1">
            <a:blip r:embed="rId10"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p:cNvSpPr/>
          <p:nvPr/>
        </p:nvSpPr>
        <p:spPr>
          <a:xfrm>
            <a:off x="-2228472" y="1339394"/>
            <a:ext cx="1984257" cy="1193175"/>
          </a:xfrm>
          <a:prstGeom prst="ellipse">
            <a:avLst/>
          </a:prstGeom>
          <a:solidFill>
            <a:srgbClr val="CE213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cxnSp>
        <p:nvCxnSpPr>
          <p:cNvPr id="3" name="Straight Connector 2"/>
          <p:cNvCxnSpPr/>
          <p:nvPr/>
        </p:nvCxnSpPr>
        <p:spPr>
          <a:xfrm>
            <a:off x="-2102552" y="596263"/>
            <a:ext cx="1732415" cy="0"/>
          </a:xfrm>
          <a:prstGeom prst="line">
            <a:avLst/>
          </a:prstGeom>
          <a:ln>
            <a:solidFill>
              <a:srgbClr val="C49A6C"/>
            </a:solidFill>
          </a:ln>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a:xfrm>
            <a:off x="8045549" y="1290706"/>
            <a:ext cx="3747914" cy="3174024"/>
          </a:xfrm>
          <a:prstGeom prst="ellipse">
            <a:avLst/>
          </a:prstGeom>
          <a:solidFill>
            <a:srgbClr val="CE213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23" name="TextBox 122"/>
          <p:cNvSpPr txBox="1"/>
          <p:nvPr/>
        </p:nvSpPr>
        <p:spPr>
          <a:xfrm>
            <a:off x="167462" y="276502"/>
            <a:ext cx="3696913" cy="1015663"/>
          </a:xfrm>
          <a:prstGeom prst="rect">
            <a:avLst/>
          </a:prstGeom>
          <a:noFill/>
        </p:spPr>
        <p:txBody>
          <a:bodyPr wrap="square" rtlCol="0">
            <a:spAutoFit/>
          </a:bodyPr>
          <a:lstStyle/>
          <a:p>
            <a:pPr algn="ctr"/>
            <a:r>
              <a:rPr lang="en-US" sz="6000" b="1" dirty="0">
                <a:solidFill>
                  <a:srgbClr val="CE2137"/>
                </a:solidFill>
                <a:latin typeface="Britannic Bold" panose="020B0903060703020204" pitchFamily="34" charset="0"/>
                <a:cs typeface="Arial" panose="020B0604020202020204" pitchFamily="34" charset="0"/>
              </a:rPr>
              <a:t>APACHE</a:t>
            </a:r>
            <a:r>
              <a:rPr lang="en-US" sz="6000" b="1" dirty="0">
                <a:solidFill>
                  <a:srgbClr val="CE2137"/>
                </a:solidFill>
                <a:latin typeface="Arial" panose="020B0604020202020204" pitchFamily="34" charset="0"/>
                <a:cs typeface="Arial" panose="020B0604020202020204" pitchFamily="34" charset="0"/>
              </a:rPr>
              <a:t> 2</a:t>
            </a:r>
          </a:p>
        </p:txBody>
      </p:sp>
      <p:sp>
        <p:nvSpPr>
          <p:cNvPr id="115" name="TextBox 114"/>
          <p:cNvSpPr txBox="1"/>
          <p:nvPr/>
        </p:nvSpPr>
        <p:spPr>
          <a:xfrm>
            <a:off x="12455857" y="492622"/>
            <a:ext cx="2426208" cy="523220"/>
          </a:xfrm>
          <a:prstGeom prst="rect">
            <a:avLst/>
          </a:prstGeom>
          <a:noFill/>
        </p:spPr>
        <p:txBody>
          <a:bodyPr wrap="square" rtlCol="0">
            <a:spAutoFit/>
          </a:bodyPr>
          <a:lstStyle/>
          <a:p>
            <a:pPr algn="ctr"/>
            <a:r>
              <a:rPr lang="en-US" sz="2800" b="1" dirty="0">
                <a:solidFill>
                  <a:srgbClr val="777BB3"/>
                </a:solidFill>
                <a:latin typeface="Britannic Bold" panose="020B0903060703020204" pitchFamily="34" charset="0"/>
                <a:cs typeface="Arial" panose="020B0604020202020204" pitchFamily="34" charset="0"/>
              </a:rPr>
              <a:t>PHP</a:t>
            </a:r>
          </a:p>
        </p:txBody>
      </p:sp>
      <p:sp>
        <p:nvSpPr>
          <p:cNvPr id="116" name="TextBox 115"/>
          <p:cNvSpPr txBox="1"/>
          <p:nvPr/>
        </p:nvSpPr>
        <p:spPr>
          <a:xfrm>
            <a:off x="14882065" y="491746"/>
            <a:ext cx="2441448" cy="523220"/>
          </a:xfrm>
          <a:prstGeom prst="rect">
            <a:avLst/>
          </a:prstGeom>
          <a:noFill/>
        </p:spPr>
        <p:txBody>
          <a:bodyPr wrap="square" rtlCol="0">
            <a:spAutoFit/>
          </a:bodyPr>
          <a:lstStyle/>
          <a:p>
            <a:pPr algn="ctr"/>
            <a:r>
              <a:rPr lang="en-US" sz="2800" b="1" dirty="0">
                <a:solidFill>
                  <a:srgbClr val="FFAF39"/>
                </a:solidFill>
                <a:latin typeface="Britannic Bold" panose="020B0903060703020204" pitchFamily="34" charset="0"/>
                <a:cs typeface="Arial" panose="020B0604020202020204" pitchFamily="34" charset="0"/>
              </a:rPr>
              <a:t>PHPMYADMIN</a:t>
            </a:r>
          </a:p>
        </p:txBody>
      </p:sp>
      <p:sp>
        <p:nvSpPr>
          <p:cNvPr id="117" name="TextBox 116"/>
          <p:cNvSpPr txBox="1"/>
          <p:nvPr/>
        </p:nvSpPr>
        <p:spPr>
          <a:xfrm>
            <a:off x="17323513" y="494138"/>
            <a:ext cx="2456688" cy="523220"/>
          </a:xfrm>
          <a:prstGeom prst="rect">
            <a:avLst/>
          </a:prstGeom>
          <a:noFill/>
        </p:spPr>
        <p:txBody>
          <a:bodyPr wrap="square" rtlCol="0">
            <a:spAutoFit/>
          </a:bodyPr>
          <a:lstStyle/>
          <a:p>
            <a:pPr algn="ctr"/>
            <a:r>
              <a:rPr lang="en-US" sz="2800" b="1" dirty="0">
                <a:solidFill>
                  <a:srgbClr val="50AACF"/>
                </a:solidFill>
                <a:latin typeface="Britannic Bold" panose="020B0903060703020204" pitchFamily="34" charset="0"/>
                <a:cs typeface="Arial" panose="020B0604020202020204" pitchFamily="34" charset="0"/>
              </a:rPr>
              <a:t>WORDPRESS</a:t>
            </a:r>
          </a:p>
        </p:txBody>
      </p:sp>
      <p:sp>
        <p:nvSpPr>
          <p:cNvPr id="120" name="Rectangle: Rounded Corners 119"/>
          <p:cNvSpPr/>
          <p:nvPr/>
        </p:nvSpPr>
        <p:spPr>
          <a:xfrm>
            <a:off x="13131652" y="3210500"/>
            <a:ext cx="1143593" cy="373268"/>
          </a:xfrm>
          <a:prstGeom prst="roundRect">
            <a:avLst/>
          </a:prstGeom>
          <a:solidFill>
            <a:srgbClr val="777BB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latin typeface="Arial" panose="020B0604020202020204" pitchFamily="34" charset="0"/>
                <a:cs typeface="Arial" panose="020B0604020202020204" pitchFamily="34" charset="0"/>
              </a:rPr>
              <a:t>Đọc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thêm</a:t>
            </a:r>
            <a:endParaRPr lang="en-US" sz="1600" dirty="0">
              <a:latin typeface="Arial" panose="020B0604020202020204" pitchFamily="34" charset="0"/>
              <a:cs typeface="Arial" panose="020B0604020202020204" pitchFamily="34" charset="0"/>
            </a:endParaRPr>
          </a:p>
        </p:txBody>
      </p:sp>
      <p:sp>
        <p:nvSpPr>
          <p:cNvPr id="121" name="Rectangle: Rounded Corners 120"/>
          <p:cNvSpPr/>
          <p:nvPr/>
        </p:nvSpPr>
        <p:spPr>
          <a:xfrm>
            <a:off x="15498388" y="3171354"/>
            <a:ext cx="1143593" cy="373268"/>
          </a:xfrm>
          <a:prstGeom prst="roundRect">
            <a:avLst/>
          </a:prstGeom>
          <a:solidFill>
            <a:srgbClr val="FFAF3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latin typeface="Arial" panose="020B0604020202020204" pitchFamily="34" charset="0"/>
                <a:cs typeface="Arial" panose="020B0604020202020204" pitchFamily="34" charset="0"/>
              </a:rPr>
              <a:t>Đọc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thêm</a:t>
            </a:r>
            <a:endParaRPr lang="en-US" sz="1600" dirty="0">
              <a:latin typeface="Arial" panose="020B0604020202020204" pitchFamily="34" charset="0"/>
              <a:cs typeface="Arial" panose="020B0604020202020204" pitchFamily="34" charset="0"/>
            </a:endParaRPr>
          </a:p>
        </p:txBody>
      </p:sp>
      <p:sp>
        <p:nvSpPr>
          <p:cNvPr id="122" name="Rectangle: Rounded Corners 121"/>
          <p:cNvSpPr/>
          <p:nvPr/>
        </p:nvSpPr>
        <p:spPr>
          <a:xfrm>
            <a:off x="18017237" y="3171354"/>
            <a:ext cx="1143593" cy="373268"/>
          </a:xfrm>
          <a:prstGeom prst="roundRect">
            <a:avLst/>
          </a:prstGeom>
          <a:solidFill>
            <a:srgbClr val="50AA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latin typeface="Arial" panose="020B0604020202020204" pitchFamily="34" charset="0"/>
                <a:cs typeface="Arial" panose="020B0604020202020204" pitchFamily="34" charset="0"/>
              </a:rPr>
              <a:t>Đọc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thêm</a:t>
            </a:r>
            <a:endParaRPr lang="en-US" sz="1600" dirty="0">
              <a:latin typeface="Arial" panose="020B0604020202020204" pitchFamily="34" charset="0"/>
              <a:cs typeface="Arial" panose="020B0604020202020204" pitchFamily="34" charset="0"/>
            </a:endParaRPr>
          </a:p>
        </p:txBody>
      </p:sp>
      <p:sp>
        <p:nvSpPr>
          <p:cNvPr id="125" name="TextBox 124"/>
          <p:cNvSpPr txBox="1"/>
          <p:nvPr/>
        </p:nvSpPr>
        <p:spPr>
          <a:xfrm>
            <a:off x="12448236" y="1238796"/>
            <a:ext cx="2441448" cy="1754326"/>
          </a:xfrm>
          <a:prstGeom prst="rect">
            <a:avLst/>
          </a:prstGeom>
          <a:noFill/>
        </p:spPr>
        <p:txBody>
          <a:bodyPr wrap="square">
            <a:spAutoFit/>
          </a:bodyPr>
          <a:lstStyle/>
          <a:p>
            <a:pPr algn="ctr"/>
            <a:r>
              <a:rPr lang="en-US" dirty="0">
                <a:solidFill>
                  <a:srgbClr val="4D5156"/>
                </a:solidFill>
                <a:latin typeface="Arial" panose="020B0604020202020204" pitchFamily="34" charset="0"/>
                <a:cs typeface="Arial" panose="020B0604020202020204" pitchFamily="34" charset="0"/>
              </a:rPr>
              <a:t>L</a:t>
            </a:r>
            <a:r>
              <a:rPr lang="vi-VN" b="0" i="0" dirty="0">
                <a:solidFill>
                  <a:srgbClr val="4D5156"/>
                </a:solidFill>
                <a:effectLst/>
                <a:latin typeface="Arial" panose="020B0604020202020204" pitchFamily="34" charset="0"/>
                <a:cs typeface="Arial" panose="020B0604020202020204" pitchFamily="34" charset="0"/>
              </a:rPr>
              <a:t>à một loại mã lệnh chủ yếu được dùng để phát triển các ứng dụng viết cho máy chủ, </a:t>
            </a:r>
            <a:r>
              <a:rPr lang="en-US" b="0" i="0" dirty="0">
                <a:solidFill>
                  <a:srgbClr val="4D5156"/>
                </a:solidFill>
                <a:effectLst/>
                <a:latin typeface="Arial" panose="020B0604020202020204" pitchFamily="34" charset="0"/>
                <a:cs typeface="Arial" panose="020B0604020202020204" pitchFamily="34" charset="0"/>
              </a:rPr>
              <a:t>r</a:t>
            </a:r>
            <a:r>
              <a:rPr lang="vi-VN" b="0" i="0" dirty="0">
                <a:solidFill>
                  <a:srgbClr val="4D5156"/>
                </a:solidFill>
                <a:effectLst/>
                <a:latin typeface="Arial" panose="020B0604020202020204" pitchFamily="34" charset="0"/>
                <a:cs typeface="Arial" panose="020B0604020202020204" pitchFamily="34" charset="0"/>
              </a:rPr>
              <a:t>ất thích hợp với web</a:t>
            </a:r>
            <a:r>
              <a:rPr lang="en-US" b="0" i="0" dirty="0">
                <a:solidFill>
                  <a:srgbClr val="4D5156"/>
                </a:solidFill>
                <a:effectLst/>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126" name="TextBox 125"/>
          <p:cNvSpPr txBox="1"/>
          <p:nvPr/>
        </p:nvSpPr>
        <p:spPr>
          <a:xfrm>
            <a:off x="14882065" y="1339394"/>
            <a:ext cx="2449068" cy="1477328"/>
          </a:xfrm>
          <a:prstGeom prst="rect">
            <a:avLst/>
          </a:prstGeom>
          <a:noFill/>
        </p:spPr>
        <p:txBody>
          <a:bodyPr wrap="square">
            <a:spAutoFit/>
          </a:bodyPr>
          <a:lstStyle/>
          <a:p>
            <a:pPr algn="ctr"/>
            <a:r>
              <a:rPr lang="en-US" dirty="0">
                <a:solidFill>
                  <a:srgbClr val="4D5156"/>
                </a:solidFill>
                <a:latin typeface="Arial" panose="020B0604020202020204" pitchFamily="34" charset="0"/>
                <a:cs typeface="Arial" panose="020B0604020202020204" pitchFamily="34" charset="0"/>
              </a:rPr>
              <a:t>L</a:t>
            </a:r>
            <a:r>
              <a:rPr lang="vi-VN" b="0" i="0" dirty="0">
                <a:solidFill>
                  <a:srgbClr val="4D5156"/>
                </a:solidFill>
                <a:effectLst/>
                <a:latin typeface="Arial" panose="020B0604020202020204" pitchFamily="34" charset="0"/>
                <a:cs typeface="Arial" panose="020B0604020202020204" pitchFamily="34" charset="0"/>
              </a:rPr>
              <a:t>à một công cụ nguồn mở</a:t>
            </a:r>
            <a:r>
              <a:rPr lang="en-US" dirty="0">
                <a:solidFill>
                  <a:srgbClr val="4D5156"/>
                </a:solidFill>
                <a:latin typeface="Arial" panose="020B0604020202020204" pitchFamily="34" charset="0"/>
                <a:cs typeface="Arial" panose="020B0604020202020204" pitchFamily="34" charset="0"/>
              </a:rPr>
              <a:t>, </a:t>
            </a:r>
            <a:r>
              <a:rPr lang="vi-VN" b="0" i="0" dirty="0">
                <a:solidFill>
                  <a:srgbClr val="4D5156"/>
                </a:solidFill>
                <a:effectLst/>
                <a:latin typeface="Arial" panose="020B0604020202020204" pitchFamily="34" charset="0"/>
                <a:cs typeface="Arial" panose="020B0604020202020204" pitchFamily="34" charset="0"/>
              </a:rPr>
              <a:t>để xử lý các tác vụ quản trị của </a:t>
            </a:r>
            <a:r>
              <a:rPr lang="en-US" b="0" i="0" dirty="0">
                <a:solidFill>
                  <a:srgbClr val="4D5156"/>
                </a:solidFill>
                <a:effectLst/>
                <a:latin typeface="Arial" panose="020B0604020202020204" pitchFamily="34" charset="0"/>
                <a:cs typeface="Arial" panose="020B0604020202020204" pitchFamily="34" charset="0"/>
              </a:rPr>
              <a:t>database</a:t>
            </a:r>
            <a:r>
              <a:rPr lang="vi-VN" b="0" i="0" dirty="0">
                <a:solidFill>
                  <a:srgbClr val="4D5156"/>
                </a:solidFill>
                <a:effectLst/>
                <a:latin typeface="Arial" panose="020B0604020202020204" pitchFamily="34" charset="0"/>
                <a:cs typeface="Arial" panose="020B0604020202020204" pitchFamily="34" charset="0"/>
              </a:rPr>
              <a:t> thông qua một trình duyệt web.</a:t>
            </a:r>
            <a:endParaRPr lang="en-US" dirty="0">
              <a:latin typeface="Arial" panose="020B0604020202020204" pitchFamily="34" charset="0"/>
              <a:cs typeface="Arial" panose="020B0604020202020204" pitchFamily="34" charset="0"/>
            </a:endParaRPr>
          </a:p>
        </p:txBody>
      </p:sp>
      <p:sp>
        <p:nvSpPr>
          <p:cNvPr id="127" name="TextBox 126"/>
          <p:cNvSpPr txBox="1"/>
          <p:nvPr/>
        </p:nvSpPr>
        <p:spPr>
          <a:xfrm>
            <a:off x="17353993" y="1266363"/>
            <a:ext cx="2456688" cy="1477328"/>
          </a:xfrm>
          <a:prstGeom prst="rect">
            <a:avLst/>
          </a:prstGeom>
          <a:noFill/>
        </p:spPr>
        <p:txBody>
          <a:bodyPr wrap="square">
            <a:spAutoFit/>
          </a:bodyPr>
          <a:lstStyle/>
          <a:p>
            <a:pPr algn="ctr"/>
            <a:r>
              <a:rPr lang="en-US" b="0" i="0" dirty="0">
                <a:solidFill>
                  <a:srgbClr val="4D5156"/>
                </a:solidFill>
                <a:effectLst/>
                <a:latin typeface="Arial" panose="020B0604020202020204" pitchFamily="34" charset="0"/>
                <a:cs typeface="Arial" panose="020B0604020202020204" pitchFamily="34" charset="0"/>
              </a:rPr>
              <a:t>L</a:t>
            </a:r>
            <a:r>
              <a:rPr lang="vi-VN" b="0" i="0" dirty="0">
                <a:solidFill>
                  <a:srgbClr val="4D5156"/>
                </a:solidFill>
                <a:effectLst/>
                <a:latin typeface="Arial" panose="020B0604020202020204" pitchFamily="34" charset="0"/>
                <a:cs typeface="Arial" panose="020B0604020202020204" pitchFamily="34" charset="0"/>
              </a:rPr>
              <a:t>à một hệ quản trị nội dung mã nguồn mở</a:t>
            </a:r>
            <a:r>
              <a:rPr lang="en-US" b="0" i="0" dirty="0">
                <a:solidFill>
                  <a:srgbClr val="4D5156"/>
                </a:solidFill>
                <a:effectLst/>
                <a:latin typeface="Arial" panose="020B0604020202020204" pitchFamily="34" charset="0"/>
                <a:cs typeface="Arial" panose="020B0604020202020204" pitchFamily="34" charset="0"/>
              </a:rPr>
              <a:t>, </a:t>
            </a:r>
            <a:r>
              <a:rPr lang="vi-VN" b="0" i="0" dirty="0">
                <a:solidFill>
                  <a:srgbClr val="4D5156"/>
                </a:solidFill>
                <a:effectLst/>
                <a:latin typeface="Arial" panose="020B0604020202020204" pitchFamily="34" charset="0"/>
                <a:cs typeface="Arial" panose="020B0604020202020204" pitchFamily="34" charset="0"/>
              </a:rPr>
              <a:t>viết bằng ngôn ngữ PHP đi cùng với cơ sở dữ liệu</a:t>
            </a:r>
            <a:r>
              <a:rPr lang="en-US" b="0" i="0" dirty="0">
                <a:solidFill>
                  <a:srgbClr val="4D5156"/>
                </a:solidFill>
                <a:effectLst/>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pic>
        <p:nvPicPr>
          <p:cNvPr id="128" name="Picture 127" descr="A computer network with servers and clouds&#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60150" y="1961564"/>
            <a:ext cx="4484677" cy="4484677"/>
          </a:xfrm>
          <a:prstGeom prst="rect">
            <a:avLst/>
          </a:prstGeom>
        </p:spPr>
      </p:pic>
      <p:pic>
        <p:nvPicPr>
          <p:cNvPr id="130" name="Picture 129" descr="A computer screenshot of a computer&#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41683" y="3688117"/>
            <a:ext cx="2835589" cy="2835589"/>
          </a:xfrm>
          <a:prstGeom prst="rect">
            <a:avLst/>
          </a:prstGeom>
        </p:spPr>
      </p:pic>
      <p:pic>
        <p:nvPicPr>
          <p:cNvPr id="131" name="Picture 130" descr="A person and person standing next to a computer screen&#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22487" y="3887879"/>
            <a:ext cx="2677125" cy="2677125"/>
          </a:xfrm>
          <a:prstGeom prst="rect">
            <a:avLst/>
          </a:prstGeom>
        </p:spPr>
      </p:pic>
      <p:pic>
        <p:nvPicPr>
          <p:cNvPr id="132" name="Picture 131" descr="A person sitting at a desk with a computer&#10;&#10;Description automatically generated"/>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330398" y="3927025"/>
            <a:ext cx="2677125" cy="2677125"/>
          </a:xfrm>
          <a:prstGeom prst="rect">
            <a:avLst/>
          </a:prstGeom>
        </p:spPr>
      </p:pic>
      <p:sp>
        <p:nvSpPr>
          <p:cNvPr id="16" name="Rectangle 15"/>
          <p:cNvSpPr/>
          <p:nvPr/>
        </p:nvSpPr>
        <p:spPr>
          <a:xfrm>
            <a:off x="12410137" y="0"/>
            <a:ext cx="45719" cy="6858000"/>
          </a:xfrm>
          <a:prstGeom prst="rect">
            <a:avLst/>
          </a:prstGeom>
          <a:solidFill>
            <a:srgbClr val="CE2137"/>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4897305" y="0"/>
            <a:ext cx="2441448" cy="6858000"/>
          </a:xfrm>
          <a:prstGeom prst="rect">
            <a:avLst/>
          </a:prstGeom>
          <a:solidFill>
            <a:srgbClr val="FFAF39"/>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7338753" y="0"/>
            <a:ext cx="2441448" cy="6858000"/>
          </a:xfrm>
          <a:prstGeom prst="rect">
            <a:avLst/>
          </a:prstGeom>
          <a:solidFill>
            <a:srgbClr val="50AACF"/>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02910" y="0"/>
            <a:ext cx="2441448" cy="6858000"/>
          </a:xfrm>
          <a:prstGeom prst="rect">
            <a:avLst/>
          </a:prstGeom>
          <a:solidFill>
            <a:schemeClr val="accent2">
              <a:lumMod val="60000"/>
              <a:lumOff val="40000"/>
            </a:schemeClr>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103476" y="1344705"/>
            <a:ext cx="1442579" cy="1389530"/>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5404360" y="1344705"/>
            <a:ext cx="1442579" cy="1389530"/>
          </a:xfrm>
          <a:prstGeom prst="ellipse">
            <a:avLst/>
          </a:prstGeom>
          <a:blipFill dpi="0" rotWithShape="1">
            <a:blip r:embed="rId7"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7845808" y="1344705"/>
            <a:ext cx="1442579" cy="1389530"/>
          </a:xfrm>
          <a:prstGeom prst="ellipse">
            <a:avLst/>
          </a:prstGeom>
          <a:blipFill dpi="0" rotWithShape="1">
            <a:blip r:embed="rId8"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2455857" y="0"/>
            <a:ext cx="2441448" cy="6858000"/>
          </a:xfrm>
          <a:prstGeom prst="rect">
            <a:avLst/>
          </a:prstGeom>
          <a:solidFill>
            <a:srgbClr val="777BB3"/>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2947671" y="1344705"/>
            <a:ext cx="1442579" cy="1389530"/>
          </a:xfrm>
          <a:prstGeom prst="ellipse">
            <a:avLst/>
          </a:prstGeom>
          <a:blipFill dpi="0" rotWithShape="1">
            <a:blip r:embed="rId9"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p:cNvCxnSpPr>
            <a:stCxn id="123" idx="3"/>
          </p:cNvCxnSpPr>
          <p:nvPr/>
        </p:nvCxnSpPr>
        <p:spPr>
          <a:xfrm flipV="1">
            <a:off x="3864375" y="753356"/>
            <a:ext cx="7929088" cy="30978"/>
          </a:xfrm>
          <a:prstGeom prst="line">
            <a:avLst/>
          </a:prstGeom>
          <a:ln>
            <a:solidFill>
              <a:srgbClr val="CE2137"/>
            </a:solidFill>
          </a:ln>
        </p:spPr>
        <p:style>
          <a:lnRef idx="3">
            <a:schemeClr val="accent1"/>
          </a:lnRef>
          <a:fillRef idx="0">
            <a:schemeClr val="accent1"/>
          </a:fillRef>
          <a:effectRef idx="2">
            <a:schemeClr val="accent1"/>
          </a:effectRef>
          <a:fontRef idx="minor">
            <a:schemeClr val="tx1"/>
          </a:fontRef>
        </p:style>
      </p:cxnSp>
      <p:sp>
        <p:nvSpPr>
          <p:cNvPr id="6" name="Text Box 20"/>
          <p:cNvSpPr txBox="1"/>
          <p:nvPr/>
        </p:nvSpPr>
        <p:spPr>
          <a:xfrm>
            <a:off x="170020" y="1499699"/>
            <a:ext cx="6183103" cy="430887"/>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just"/>
            <a:r>
              <a:rPr lang="en-US" sz="2200" dirty="0"/>
              <a:t>- </a:t>
            </a:r>
            <a:r>
              <a:rPr lang="en-US" sz="2200" dirty="0" err="1"/>
              <a:t>Dùng</a:t>
            </a:r>
            <a:r>
              <a:rPr lang="en-US" sz="2200" dirty="0"/>
              <a:t> </a:t>
            </a:r>
            <a:r>
              <a:rPr lang="en-US" sz="2200" dirty="0" err="1"/>
              <a:t>để</a:t>
            </a:r>
            <a:r>
              <a:rPr lang="en-US" sz="2200" dirty="0"/>
              <a:t> </a:t>
            </a:r>
            <a:r>
              <a:rPr lang="en-US" sz="2200" dirty="0" err="1"/>
              <a:t>cấu</a:t>
            </a:r>
            <a:r>
              <a:rPr lang="en-US" sz="2200" dirty="0"/>
              <a:t> </a:t>
            </a:r>
            <a:r>
              <a:rPr lang="en-US" sz="2200" dirty="0" err="1"/>
              <a:t>hình</a:t>
            </a:r>
            <a:r>
              <a:rPr lang="en-US" sz="2200" dirty="0"/>
              <a:t> </a:t>
            </a:r>
            <a:r>
              <a:rPr lang="en-US" sz="2200" dirty="0" err="1"/>
              <a:t>máy</a:t>
            </a:r>
            <a:r>
              <a:rPr lang="en-US" sz="2200" dirty="0"/>
              <a:t> </a:t>
            </a:r>
            <a:r>
              <a:rPr lang="en-US" sz="2200" dirty="0" err="1"/>
              <a:t>thành</a:t>
            </a:r>
            <a:r>
              <a:rPr lang="en-US" sz="2200" dirty="0"/>
              <a:t> </a:t>
            </a:r>
            <a:r>
              <a:rPr lang="en-US" sz="2200" dirty="0" err="1"/>
              <a:t>một</a:t>
            </a:r>
            <a:r>
              <a:rPr lang="en-US" sz="2200" dirty="0"/>
              <a:t> Web Server.</a:t>
            </a:r>
          </a:p>
        </p:txBody>
      </p:sp>
      <p:sp>
        <p:nvSpPr>
          <p:cNvPr id="7" name="Text Box 21"/>
          <p:cNvSpPr txBox="1"/>
          <p:nvPr/>
        </p:nvSpPr>
        <p:spPr>
          <a:xfrm>
            <a:off x="202460" y="2081994"/>
            <a:ext cx="7843088" cy="83502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just">
              <a:lnSpc>
                <a:spcPct val="110000"/>
              </a:lnSpc>
            </a:pPr>
            <a:r>
              <a:rPr lang="en-US" sz="2200" dirty="0"/>
              <a:t>- </a:t>
            </a:r>
            <a:r>
              <a:rPr lang="en-US" sz="2200" dirty="0" err="1"/>
              <a:t>Là</a:t>
            </a:r>
            <a:r>
              <a:rPr lang="en-US" sz="2200" dirty="0"/>
              <a:t> </a:t>
            </a:r>
            <a:r>
              <a:rPr lang="en-US" sz="2200" dirty="0" err="1"/>
              <a:t>một</a:t>
            </a:r>
            <a:r>
              <a:rPr lang="en-US" sz="2200" dirty="0"/>
              <a:t> </a:t>
            </a:r>
            <a:r>
              <a:rPr lang="en-US" sz="2200" dirty="0" err="1"/>
              <a:t>dịch</a:t>
            </a:r>
            <a:r>
              <a:rPr lang="en-US" sz="2200" dirty="0"/>
              <a:t> </a:t>
            </a:r>
            <a:r>
              <a:rPr lang="en-US" sz="2200" dirty="0" err="1"/>
              <a:t>vụ</a:t>
            </a:r>
            <a:r>
              <a:rPr lang="en-US" sz="2200" dirty="0"/>
              <a:t> Web Service (</a:t>
            </a:r>
            <a:r>
              <a:rPr lang="en-US" sz="2200" dirty="0" err="1"/>
              <a:t>dùng</a:t>
            </a:r>
            <a:r>
              <a:rPr lang="en-US" sz="2200" dirty="0"/>
              <a:t> </a:t>
            </a:r>
            <a:r>
              <a:rPr lang="en-US" sz="2200" dirty="0" err="1"/>
              <a:t>để</a:t>
            </a:r>
            <a:r>
              <a:rPr lang="en-US" sz="2200" dirty="0"/>
              <a:t> </a:t>
            </a:r>
            <a:r>
              <a:rPr lang="en-US" sz="2200" dirty="0" err="1"/>
              <a:t>tạo</a:t>
            </a:r>
            <a:r>
              <a:rPr lang="en-US" sz="2200" dirty="0"/>
              <a:t> Web Server </a:t>
            </a:r>
            <a:r>
              <a:rPr lang="en-US" sz="2200" dirty="0" err="1"/>
              <a:t>từ</a:t>
            </a:r>
            <a:r>
              <a:rPr lang="en-US" sz="2200" dirty="0"/>
              <a:t> </a:t>
            </a:r>
            <a:r>
              <a:rPr lang="en-US" sz="2200" dirty="0" err="1"/>
              <a:t>một</a:t>
            </a:r>
            <a:r>
              <a:rPr lang="en-US" sz="2200" dirty="0"/>
              <a:t> Server </a:t>
            </a:r>
            <a:r>
              <a:rPr lang="en-US" sz="2200" dirty="0" err="1"/>
              <a:t>bình</a:t>
            </a:r>
            <a:r>
              <a:rPr lang="en-US" sz="2200" dirty="0"/>
              <a:t> </a:t>
            </a:r>
            <a:r>
              <a:rPr lang="en-US" sz="2200" dirty="0" err="1"/>
              <a:t>thường</a:t>
            </a:r>
            <a:r>
              <a:rPr lang="en-US" sz="2200" dirty="0"/>
              <a:t>).</a:t>
            </a:r>
          </a:p>
        </p:txBody>
      </p:sp>
      <p:sp>
        <p:nvSpPr>
          <p:cNvPr id="8" name="Text Box 23"/>
          <p:cNvSpPr txBox="1"/>
          <p:nvPr/>
        </p:nvSpPr>
        <p:spPr>
          <a:xfrm>
            <a:off x="202460" y="3038939"/>
            <a:ext cx="7843088" cy="83502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just">
              <a:lnSpc>
                <a:spcPct val="110000"/>
              </a:lnSpc>
            </a:pPr>
            <a:r>
              <a:rPr lang="en-US" sz="2200" dirty="0"/>
              <a:t>- </a:t>
            </a:r>
            <a:r>
              <a:rPr lang="en-US" sz="2200" dirty="0" err="1"/>
              <a:t>Các</a:t>
            </a:r>
            <a:r>
              <a:rPr lang="en-US" sz="2200" dirty="0"/>
              <a:t> file </a:t>
            </a:r>
            <a:r>
              <a:rPr lang="en-US" sz="2200" dirty="0" err="1"/>
              <a:t>và</a:t>
            </a:r>
            <a:r>
              <a:rPr lang="en-US" sz="2200" dirty="0"/>
              <a:t> </a:t>
            </a:r>
            <a:r>
              <a:rPr lang="en-US" sz="2200" dirty="0" err="1"/>
              <a:t>các</a:t>
            </a:r>
            <a:r>
              <a:rPr lang="en-US" sz="2200" dirty="0"/>
              <a:t> </a:t>
            </a:r>
            <a:r>
              <a:rPr lang="en-US" sz="2200" dirty="0" err="1"/>
              <a:t>đường</a:t>
            </a:r>
            <a:r>
              <a:rPr lang="en-US" sz="2200" dirty="0"/>
              <a:t> </a:t>
            </a:r>
            <a:r>
              <a:rPr lang="en-US" sz="2200" dirty="0" err="1"/>
              <a:t>dẫn</a:t>
            </a:r>
            <a:r>
              <a:rPr lang="en-US" sz="2200" dirty="0"/>
              <a:t> conf </a:t>
            </a:r>
            <a:r>
              <a:rPr lang="en-US" sz="2200" dirty="0" err="1"/>
              <a:t>quan</a:t>
            </a:r>
            <a:r>
              <a:rPr lang="en-US" sz="2200" dirty="0"/>
              <a:t> </a:t>
            </a:r>
            <a:r>
              <a:rPr lang="en-US" sz="2200" dirty="0" err="1"/>
              <a:t>trọng</a:t>
            </a:r>
            <a:r>
              <a:rPr lang="en-US" sz="2200" dirty="0"/>
              <a:t> </a:t>
            </a:r>
            <a:r>
              <a:rPr lang="en-US" sz="2200" dirty="0" err="1"/>
              <a:t>sẽ</a:t>
            </a:r>
            <a:r>
              <a:rPr lang="en-US" sz="2200" dirty="0"/>
              <a:t> </a:t>
            </a:r>
            <a:r>
              <a:rPr lang="en-US" sz="2200" dirty="0" err="1"/>
              <a:t>nằm</a:t>
            </a:r>
            <a:r>
              <a:rPr lang="en-US" sz="2200" dirty="0"/>
              <a:t> </a:t>
            </a:r>
            <a:r>
              <a:rPr lang="en-US" sz="2200" dirty="0" err="1"/>
              <a:t>trong</a:t>
            </a:r>
            <a:r>
              <a:rPr lang="en-US" sz="2200" dirty="0"/>
              <a:t> </a:t>
            </a:r>
            <a:r>
              <a:rPr lang="en-US" sz="2200" dirty="0" err="1"/>
              <a:t>thư</a:t>
            </a:r>
            <a:r>
              <a:rPr lang="en-US" sz="2200" dirty="0"/>
              <a:t> </a:t>
            </a:r>
            <a:r>
              <a:rPr lang="en-US" sz="2200" dirty="0" err="1"/>
              <a:t>mục</a:t>
            </a:r>
            <a:r>
              <a:rPr lang="en-US" sz="2200" dirty="0"/>
              <a:t> /</a:t>
            </a:r>
            <a:r>
              <a:rPr lang="en-US" sz="2200" dirty="0" err="1"/>
              <a:t>etc</a:t>
            </a:r>
            <a:r>
              <a:rPr lang="en-US" sz="2200" dirty="0"/>
              <a:t>/httpd/...</a:t>
            </a:r>
          </a:p>
        </p:txBody>
      </p:sp>
      <p:sp>
        <p:nvSpPr>
          <p:cNvPr id="9" name="Text Box 25"/>
          <p:cNvSpPr txBox="1"/>
          <p:nvPr/>
        </p:nvSpPr>
        <p:spPr>
          <a:xfrm>
            <a:off x="844289" y="3953974"/>
            <a:ext cx="7024680" cy="430887"/>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just"/>
            <a:r>
              <a:rPr lang="en-US" sz="2200" dirty="0"/>
              <a:t>+ File config </a:t>
            </a:r>
            <a:r>
              <a:rPr lang="en-US" sz="2200" dirty="0" err="1"/>
              <a:t>quan</a:t>
            </a:r>
            <a:r>
              <a:rPr lang="en-US" sz="2200" dirty="0"/>
              <a:t> </a:t>
            </a:r>
            <a:r>
              <a:rPr lang="en-US" sz="2200" dirty="0" err="1"/>
              <a:t>trọng</a:t>
            </a:r>
            <a:r>
              <a:rPr lang="en-US" sz="2200" dirty="0"/>
              <a:t> </a:t>
            </a:r>
            <a:r>
              <a:rPr lang="en-US" sz="2200" dirty="0" err="1"/>
              <a:t>nhất</a:t>
            </a:r>
            <a:r>
              <a:rPr lang="en-US" sz="2200" dirty="0"/>
              <a:t>: /</a:t>
            </a:r>
            <a:r>
              <a:rPr lang="en-US" sz="2200" dirty="0" err="1"/>
              <a:t>etc</a:t>
            </a:r>
            <a:r>
              <a:rPr lang="en-US" sz="2200" dirty="0"/>
              <a:t>/httpd/conf/</a:t>
            </a:r>
            <a:r>
              <a:rPr lang="en-US" sz="2200" dirty="0" err="1"/>
              <a:t>httpd.conf</a:t>
            </a:r>
            <a:endParaRPr lang="en-US" sz="2200" dirty="0"/>
          </a:p>
        </p:txBody>
      </p:sp>
      <p:sp>
        <p:nvSpPr>
          <p:cNvPr id="10" name="Text Box 26"/>
          <p:cNvSpPr txBox="1"/>
          <p:nvPr/>
        </p:nvSpPr>
        <p:spPr>
          <a:xfrm>
            <a:off x="1684686" y="5521789"/>
            <a:ext cx="3451586" cy="430887"/>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just"/>
            <a:r>
              <a:rPr lang="en-US" sz="2200" dirty="0"/>
              <a:t>/var/log/apache2 (Ubuntu)</a:t>
            </a:r>
          </a:p>
        </p:txBody>
      </p:sp>
      <p:sp>
        <p:nvSpPr>
          <p:cNvPr id="11" name="Text Box 1"/>
          <p:cNvSpPr txBox="1"/>
          <p:nvPr/>
        </p:nvSpPr>
        <p:spPr>
          <a:xfrm>
            <a:off x="867634" y="4482929"/>
            <a:ext cx="2722220" cy="430887"/>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just"/>
            <a:r>
              <a:rPr lang="en-US" sz="2200" dirty="0"/>
              <a:t>+ </a:t>
            </a:r>
            <a:r>
              <a:rPr lang="en-US" sz="2200" dirty="0" err="1"/>
              <a:t>Thư</a:t>
            </a:r>
            <a:r>
              <a:rPr lang="en-US" sz="2200" dirty="0"/>
              <a:t> </a:t>
            </a:r>
            <a:r>
              <a:rPr lang="en-US" sz="2200" dirty="0" err="1"/>
              <a:t>mục</a:t>
            </a:r>
            <a:r>
              <a:rPr lang="en-US" sz="2200" dirty="0"/>
              <a:t> </a:t>
            </a:r>
            <a:r>
              <a:rPr lang="en-US" sz="2200" dirty="0" err="1"/>
              <a:t>lưu</a:t>
            </a:r>
            <a:r>
              <a:rPr lang="en-US" sz="2200" dirty="0"/>
              <a:t> logs:</a:t>
            </a:r>
          </a:p>
        </p:txBody>
      </p:sp>
      <p:sp>
        <p:nvSpPr>
          <p:cNvPr id="12" name="Text Box 2"/>
          <p:cNvSpPr txBox="1"/>
          <p:nvPr/>
        </p:nvSpPr>
        <p:spPr>
          <a:xfrm>
            <a:off x="1683679" y="4983309"/>
            <a:ext cx="3528530" cy="430887"/>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just"/>
            <a:r>
              <a:rPr lang="en-US" sz="2200" dirty="0"/>
              <a:t>/</a:t>
            </a:r>
            <a:r>
              <a:rPr lang="en-US" sz="2200" dirty="0" err="1"/>
              <a:t>etc</a:t>
            </a:r>
            <a:r>
              <a:rPr lang="en-US" sz="2200" dirty="0"/>
              <a:t>/httpd/logs/ (CentOS 7)</a:t>
            </a:r>
          </a:p>
        </p:txBody>
      </p:sp>
      <p:sp>
        <p:nvSpPr>
          <p:cNvPr id="13" name="Text Box 7"/>
          <p:cNvSpPr txBox="1"/>
          <p:nvPr/>
        </p:nvSpPr>
        <p:spPr>
          <a:xfrm>
            <a:off x="191498" y="6088844"/>
            <a:ext cx="2069797" cy="430887"/>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just"/>
            <a:r>
              <a:rPr lang="en-US" sz="2200" dirty="0"/>
              <a:t>- </a:t>
            </a:r>
            <a:r>
              <a:rPr lang="en-US" sz="2200" dirty="0" err="1"/>
              <a:t>Dùng</a:t>
            </a:r>
            <a:r>
              <a:rPr lang="en-US" sz="2200" dirty="0"/>
              <a:t> port 80.</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3">
                                            <p:txEl>
                                              <p:pRg st="0" end="0"/>
                                            </p:txEl>
                                          </p:spTgt>
                                        </p:tgtEl>
                                        <p:attrNameLst>
                                          <p:attrName>style.visibility</p:attrName>
                                        </p:attrNameLst>
                                      </p:cBhvr>
                                      <p:to>
                                        <p:strVal val="visible"/>
                                      </p:to>
                                    </p:set>
                                    <p:anim calcmode="lin" valueType="num">
                                      <p:cBhvr additive="base">
                                        <p:cTn id="49"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Box 112"/>
          <p:cNvSpPr txBox="1"/>
          <p:nvPr/>
        </p:nvSpPr>
        <p:spPr>
          <a:xfrm>
            <a:off x="15240" y="492622"/>
            <a:ext cx="2410968" cy="523220"/>
          </a:xfrm>
          <a:prstGeom prst="rect">
            <a:avLst/>
          </a:prstGeom>
          <a:noFill/>
        </p:spPr>
        <p:txBody>
          <a:bodyPr wrap="square" rtlCol="0">
            <a:spAutoFit/>
          </a:bodyPr>
          <a:lstStyle/>
          <a:p>
            <a:pPr algn="ctr"/>
            <a:r>
              <a:rPr lang="en-US" sz="2800" b="1" dirty="0">
                <a:solidFill>
                  <a:srgbClr val="C49A6C"/>
                </a:solidFill>
                <a:latin typeface="Britannic Bold" panose="020B0903060703020204" pitchFamily="34" charset="0"/>
                <a:cs typeface="Arial" panose="020B0604020202020204" pitchFamily="34" charset="0"/>
              </a:rPr>
              <a:t>MARIADB</a:t>
            </a:r>
          </a:p>
        </p:txBody>
      </p:sp>
      <p:sp>
        <p:nvSpPr>
          <p:cNvPr id="114" name="TextBox 113"/>
          <p:cNvSpPr txBox="1"/>
          <p:nvPr/>
        </p:nvSpPr>
        <p:spPr>
          <a:xfrm>
            <a:off x="1693" y="1534571"/>
            <a:ext cx="2441448" cy="1200329"/>
          </a:xfrm>
          <a:prstGeom prst="rect">
            <a:avLst/>
          </a:prstGeom>
          <a:noFill/>
        </p:spPr>
        <p:txBody>
          <a:bodyPr wrap="square">
            <a:spAutoFit/>
          </a:bodyPr>
          <a:lstStyle/>
          <a:p>
            <a:pPr algn="ctr"/>
            <a:r>
              <a:rPr lang="en-US" i="0" dirty="0" err="1">
                <a:solidFill>
                  <a:srgbClr val="202122"/>
                </a:solidFill>
                <a:effectLst/>
                <a:latin typeface="Arial" panose="020B0604020202020204" pitchFamily="34" charset="0"/>
                <a:cs typeface="Arial" panose="020B0604020202020204" pitchFamily="34" charset="0"/>
              </a:rPr>
              <a:t>Là</a:t>
            </a:r>
            <a:r>
              <a:rPr lang="en-US" i="0" dirty="0">
                <a:solidFill>
                  <a:srgbClr val="202122"/>
                </a:solidFill>
                <a:effectLst/>
                <a:latin typeface="Arial" panose="020B0604020202020204" pitchFamily="34" charset="0"/>
                <a:cs typeface="Arial" panose="020B0604020202020204" pitchFamily="34" charset="0"/>
              </a:rPr>
              <a:t> </a:t>
            </a:r>
            <a:r>
              <a:rPr lang="vi-VN" i="0" dirty="0">
                <a:solidFill>
                  <a:srgbClr val="202122"/>
                </a:solidFill>
                <a:effectLst/>
                <a:latin typeface="Arial" panose="020B0604020202020204" pitchFamily="34" charset="0"/>
                <a:cs typeface="Arial" panose="020B0604020202020204" pitchFamily="34" charset="0"/>
              </a:rPr>
              <a:t>một sản phẩm mã nguồn mở</a:t>
            </a:r>
            <a:r>
              <a:rPr lang="en-US" dirty="0">
                <a:solidFill>
                  <a:srgbClr val="202122"/>
                </a:solidFill>
                <a:latin typeface="Arial" panose="020B0604020202020204" pitchFamily="34" charset="0"/>
                <a:cs typeface="Arial" panose="020B0604020202020204" pitchFamily="34" charset="0"/>
              </a:rPr>
              <a:t> </a:t>
            </a:r>
            <a:r>
              <a:rPr lang="en-US" dirty="0" err="1">
                <a:solidFill>
                  <a:srgbClr val="202122"/>
                </a:solidFill>
                <a:latin typeface="Arial" panose="020B0604020202020204" pitchFamily="34" charset="0"/>
                <a:cs typeface="Arial" panose="020B0604020202020204" pitchFamily="34" charset="0"/>
              </a:rPr>
              <a:t>giúp</a:t>
            </a:r>
            <a:r>
              <a:rPr lang="en-US" dirty="0">
                <a:solidFill>
                  <a:srgbClr val="202122"/>
                </a:solidFill>
                <a:latin typeface="Arial" panose="020B0604020202020204" pitchFamily="34" charset="0"/>
                <a:cs typeface="Arial" panose="020B0604020202020204" pitchFamily="34" charset="0"/>
              </a:rPr>
              <a:t> </a:t>
            </a:r>
            <a:r>
              <a:rPr lang="en-US" dirty="0" err="1">
                <a:solidFill>
                  <a:srgbClr val="202122"/>
                </a:solidFill>
                <a:latin typeface="Arial" panose="020B0604020202020204" pitchFamily="34" charset="0"/>
                <a:cs typeface="Arial" panose="020B0604020202020204" pitchFamily="34" charset="0"/>
              </a:rPr>
              <a:t>quản</a:t>
            </a:r>
            <a:r>
              <a:rPr lang="en-US" dirty="0">
                <a:solidFill>
                  <a:srgbClr val="202122"/>
                </a:solidFill>
                <a:latin typeface="Arial" panose="020B0604020202020204" pitchFamily="34" charset="0"/>
                <a:cs typeface="Arial" panose="020B0604020202020204" pitchFamily="34" charset="0"/>
              </a:rPr>
              <a:t> </a:t>
            </a:r>
            <a:r>
              <a:rPr lang="en-US" dirty="0" err="1">
                <a:solidFill>
                  <a:srgbClr val="202122"/>
                </a:solidFill>
                <a:latin typeface="Arial" panose="020B0604020202020204" pitchFamily="34" charset="0"/>
                <a:cs typeface="Arial" panose="020B0604020202020204" pitchFamily="34" charset="0"/>
              </a:rPr>
              <a:t>trị</a:t>
            </a:r>
            <a:r>
              <a:rPr lang="en-US" dirty="0">
                <a:solidFill>
                  <a:srgbClr val="202122"/>
                </a:solidFill>
                <a:latin typeface="Arial" panose="020B0604020202020204" pitchFamily="34" charset="0"/>
                <a:cs typeface="Arial" panose="020B0604020202020204" pitchFamily="34" charset="0"/>
              </a:rPr>
              <a:t> database </a:t>
            </a:r>
            <a:r>
              <a:rPr lang="en-US" dirty="0" err="1">
                <a:solidFill>
                  <a:srgbClr val="202122"/>
                </a:solidFill>
                <a:latin typeface="Arial" panose="020B0604020202020204" pitchFamily="34" charset="0"/>
                <a:cs typeface="Arial" panose="020B0604020202020204" pitchFamily="34" charset="0"/>
              </a:rPr>
              <a:t>trên</a:t>
            </a:r>
            <a:r>
              <a:rPr lang="en-US" dirty="0">
                <a:solidFill>
                  <a:srgbClr val="202122"/>
                </a:solidFill>
                <a:latin typeface="Arial" panose="020B0604020202020204" pitchFamily="34" charset="0"/>
                <a:cs typeface="Arial" panose="020B0604020202020204" pitchFamily="34" charset="0"/>
              </a:rPr>
              <a:t> Linux.</a:t>
            </a:r>
            <a:endParaRPr lang="en-US" dirty="0">
              <a:latin typeface="Arial" panose="020B0604020202020204" pitchFamily="34" charset="0"/>
              <a:cs typeface="Arial" panose="020B0604020202020204" pitchFamily="34" charset="0"/>
            </a:endParaRPr>
          </a:p>
        </p:txBody>
      </p:sp>
      <p:sp>
        <p:nvSpPr>
          <p:cNvPr id="115" name="TextBox 114"/>
          <p:cNvSpPr txBox="1"/>
          <p:nvPr/>
        </p:nvSpPr>
        <p:spPr>
          <a:xfrm>
            <a:off x="4882896" y="492622"/>
            <a:ext cx="2426208" cy="523220"/>
          </a:xfrm>
          <a:prstGeom prst="rect">
            <a:avLst/>
          </a:prstGeom>
          <a:noFill/>
        </p:spPr>
        <p:txBody>
          <a:bodyPr wrap="square" rtlCol="0">
            <a:spAutoFit/>
          </a:bodyPr>
          <a:lstStyle/>
          <a:p>
            <a:pPr algn="ctr"/>
            <a:r>
              <a:rPr lang="en-US" sz="2800" b="1" dirty="0">
                <a:solidFill>
                  <a:srgbClr val="777BB3"/>
                </a:solidFill>
                <a:latin typeface="Britannic Bold" panose="020B0903060703020204" pitchFamily="34" charset="0"/>
                <a:cs typeface="Arial" panose="020B0604020202020204" pitchFamily="34" charset="0"/>
              </a:rPr>
              <a:t>PHP</a:t>
            </a:r>
          </a:p>
        </p:txBody>
      </p:sp>
      <p:sp>
        <p:nvSpPr>
          <p:cNvPr id="116" name="TextBox 115"/>
          <p:cNvSpPr txBox="1"/>
          <p:nvPr/>
        </p:nvSpPr>
        <p:spPr>
          <a:xfrm>
            <a:off x="7309104" y="491746"/>
            <a:ext cx="2441448" cy="523220"/>
          </a:xfrm>
          <a:prstGeom prst="rect">
            <a:avLst/>
          </a:prstGeom>
          <a:noFill/>
        </p:spPr>
        <p:txBody>
          <a:bodyPr wrap="square" rtlCol="0">
            <a:spAutoFit/>
          </a:bodyPr>
          <a:lstStyle/>
          <a:p>
            <a:pPr algn="ctr"/>
            <a:r>
              <a:rPr lang="en-US" sz="2800" b="1" dirty="0">
                <a:solidFill>
                  <a:srgbClr val="FFAF39"/>
                </a:solidFill>
                <a:latin typeface="Britannic Bold" panose="020B0903060703020204" pitchFamily="34" charset="0"/>
                <a:cs typeface="Arial" panose="020B0604020202020204" pitchFamily="34" charset="0"/>
              </a:rPr>
              <a:t>PHPMYADMIN</a:t>
            </a:r>
          </a:p>
        </p:txBody>
      </p:sp>
      <p:sp>
        <p:nvSpPr>
          <p:cNvPr id="117" name="TextBox 116"/>
          <p:cNvSpPr txBox="1"/>
          <p:nvPr/>
        </p:nvSpPr>
        <p:spPr>
          <a:xfrm>
            <a:off x="9750552" y="494138"/>
            <a:ext cx="2456688" cy="523220"/>
          </a:xfrm>
          <a:prstGeom prst="rect">
            <a:avLst/>
          </a:prstGeom>
          <a:noFill/>
        </p:spPr>
        <p:txBody>
          <a:bodyPr wrap="square" rtlCol="0">
            <a:spAutoFit/>
          </a:bodyPr>
          <a:lstStyle/>
          <a:p>
            <a:pPr algn="ctr"/>
            <a:r>
              <a:rPr lang="en-US" sz="2800" b="1" dirty="0">
                <a:solidFill>
                  <a:srgbClr val="50AACF"/>
                </a:solidFill>
                <a:latin typeface="Britannic Bold" panose="020B0903060703020204" pitchFamily="34" charset="0"/>
                <a:cs typeface="Arial" panose="020B0604020202020204" pitchFamily="34" charset="0"/>
              </a:rPr>
              <a:t>WORDPRESS</a:t>
            </a:r>
          </a:p>
        </p:txBody>
      </p:sp>
      <p:sp>
        <p:nvSpPr>
          <p:cNvPr id="118" name="Rectangle: Rounded Corners 117"/>
          <p:cNvSpPr/>
          <p:nvPr/>
        </p:nvSpPr>
        <p:spPr>
          <a:xfrm>
            <a:off x="616196" y="3210500"/>
            <a:ext cx="1143593" cy="373268"/>
          </a:xfrm>
          <a:prstGeom prst="round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latin typeface="Arial" panose="020B0604020202020204" pitchFamily="34" charset="0"/>
                <a:cs typeface="Arial" panose="020B0604020202020204" pitchFamily="34" charset="0"/>
              </a:rPr>
              <a:t>Đọc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thêm</a:t>
            </a:r>
            <a:endParaRPr lang="en-US" sz="1600" dirty="0">
              <a:latin typeface="Arial" panose="020B0604020202020204" pitchFamily="34" charset="0"/>
              <a:cs typeface="Arial" panose="020B0604020202020204" pitchFamily="34" charset="0"/>
            </a:endParaRPr>
          </a:p>
        </p:txBody>
      </p:sp>
      <p:sp>
        <p:nvSpPr>
          <p:cNvPr id="119" name="Rectangle: Rounded Corners 118"/>
          <p:cNvSpPr/>
          <p:nvPr/>
        </p:nvSpPr>
        <p:spPr>
          <a:xfrm>
            <a:off x="3057644" y="3210500"/>
            <a:ext cx="1143593" cy="373268"/>
          </a:xfrm>
          <a:prstGeom prst="roundRect">
            <a:avLst/>
          </a:prstGeom>
          <a:solidFill>
            <a:srgbClr val="CE213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latin typeface="Arial" panose="020B0604020202020204" pitchFamily="34" charset="0"/>
                <a:cs typeface="Arial" panose="020B0604020202020204" pitchFamily="34" charset="0"/>
              </a:rPr>
              <a:t>Đọc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thêm</a:t>
            </a:r>
            <a:endParaRPr lang="en-US" sz="1600" dirty="0">
              <a:latin typeface="Arial" panose="020B0604020202020204" pitchFamily="34" charset="0"/>
              <a:cs typeface="Arial" panose="020B0604020202020204" pitchFamily="34" charset="0"/>
            </a:endParaRPr>
          </a:p>
        </p:txBody>
      </p:sp>
      <p:sp>
        <p:nvSpPr>
          <p:cNvPr id="120" name="Rectangle: Rounded Corners 119"/>
          <p:cNvSpPr/>
          <p:nvPr/>
        </p:nvSpPr>
        <p:spPr>
          <a:xfrm>
            <a:off x="5558691" y="3210500"/>
            <a:ext cx="1143593" cy="373268"/>
          </a:xfrm>
          <a:prstGeom prst="roundRect">
            <a:avLst/>
          </a:prstGeom>
          <a:solidFill>
            <a:srgbClr val="777BB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latin typeface="Arial" panose="020B0604020202020204" pitchFamily="34" charset="0"/>
                <a:cs typeface="Arial" panose="020B0604020202020204" pitchFamily="34" charset="0"/>
              </a:rPr>
              <a:t>Đọc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thêm</a:t>
            </a:r>
            <a:endParaRPr lang="en-US" sz="1600" dirty="0">
              <a:latin typeface="Arial" panose="020B0604020202020204" pitchFamily="34" charset="0"/>
              <a:cs typeface="Arial" panose="020B0604020202020204" pitchFamily="34" charset="0"/>
            </a:endParaRPr>
          </a:p>
        </p:txBody>
      </p:sp>
      <p:sp>
        <p:nvSpPr>
          <p:cNvPr id="121" name="Rectangle: Rounded Corners 120"/>
          <p:cNvSpPr/>
          <p:nvPr/>
        </p:nvSpPr>
        <p:spPr>
          <a:xfrm>
            <a:off x="7925427" y="3171354"/>
            <a:ext cx="1143593" cy="373268"/>
          </a:xfrm>
          <a:prstGeom prst="roundRect">
            <a:avLst/>
          </a:prstGeom>
          <a:solidFill>
            <a:srgbClr val="FFAF3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latin typeface="Arial" panose="020B0604020202020204" pitchFamily="34" charset="0"/>
                <a:cs typeface="Arial" panose="020B0604020202020204" pitchFamily="34" charset="0"/>
              </a:rPr>
              <a:t>Đọc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thêm</a:t>
            </a:r>
            <a:endParaRPr lang="en-US" sz="1600" dirty="0">
              <a:latin typeface="Arial" panose="020B0604020202020204" pitchFamily="34" charset="0"/>
              <a:cs typeface="Arial" panose="020B0604020202020204" pitchFamily="34" charset="0"/>
            </a:endParaRPr>
          </a:p>
        </p:txBody>
      </p:sp>
      <p:sp>
        <p:nvSpPr>
          <p:cNvPr id="122" name="Rectangle: Rounded Corners 121"/>
          <p:cNvSpPr/>
          <p:nvPr/>
        </p:nvSpPr>
        <p:spPr>
          <a:xfrm>
            <a:off x="10444276" y="3171354"/>
            <a:ext cx="1143593" cy="373268"/>
          </a:xfrm>
          <a:prstGeom prst="roundRect">
            <a:avLst/>
          </a:prstGeom>
          <a:solidFill>
            <a:srgbClr val="50AA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latin typeface="Arial" panose="020B0604020202020204" pitchFamily="34" charset="0"/>
                <a:cs typeface="Arial" panose="020B0604020202020204" pitchFamily="34" charset="0"/>
              </a:rPr>
              <a:t>Đọc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thêm</a:t>
            </a:r>
            <a:endParaRPr lang="en-US" sz="1600" dirty="0">
              <a:latin typeface="Arial" panose="020B0604020202020204" pitchFamily="34" charset="0"/>
              <a:cs typeface="Arial" panose="020B0604020202020204" pitchFamily="34" charset="0"/>
            </a:endParaRPr>
          </a:p>
        </p:txBody>
      </p:sp>
      <p:sp>
        <p:nvSpPr>
          <p:cNvPr id="123" name="TextBox 122"/>
          <p:cNvSpPr txBox="1"/>
          <p:nvPr/>
        </p:nvSpPr>
        <p:spPr>
          <a:xfrm>
            <a:off x="2456688" y="492622"/>
            <a:ext cx="2410968" cy="523220"/>
          </a:xfrm>
          <a:prstGeom prst="rect">
            <a:avLst/>
          </a:prstGeom>
          <a:noFill/>
        </p:spPr>
        <p:txBody>
          <a:bodyPr wrap="square" rtlCol="0">
            <a:spAutoFit/>
          </a:bodyPr>
          <a:lstStyle/>
          <a:p>
            <a:pPr algn="ctr"/>
            <a:r>
              <a:rPr lang="en-US" sz="2800" b="1" dirty="0">
                <a:solidFill>
                  <a:srgbClr val="CE2137"/>
                </a:solidFill>
                <a:latin typeface="Britannic Bold" panose="020B0903060703020204" pitchFamily="34" charset="0"/>
                <a:cs typeface="Arial" panose="020B0604020202020204" pitchFamily="34" charset="0"/>
              </a:rPr>
              <a:t>APACHE</a:t>
            </a:r>
            <a:r>
              <a:rPr lang="en-US" sz="2800" b="1" dirty="0">
                <a:solidFill>
                  <a:srgbClr val="CE2137"/>
                </a:solidFill>
                <a:latin typeface="Arial" panose="020B0604020202020204" pitchFamily="34" charset="0"/>
                <a:cs typeface="Arial" panose="020B0604020202020204" pitchFamily="34" charset="0"/>
              </a:rPr>
              <a:t> 2</a:t>
            </a:r>
          </a:p>
        </p:txBody>
      </p:sp>
      <p:sp>
        <p:nvSpPr>
          <p:cNvPr id="124" name="TextBox 123"/>
          <p:cNvSpPr txBox="1"/>
          <p:nvPr/>
        </p:nvSpPr>
        <p:spPr>
          <a:xfrm>
            <a:off x="2420281" y="1529392"/>
            <a:ext cx="2453302" cy="1200329"/>
          </a:xfrm>
          <a:prstGeom prst="rect">
            <a:avLst/>
          </a:prstGeom>
          <a:noFill/>
        </p:spPr>
        <p:txBody>
          <a:bodyPr wrap="square">
            <a:spAutoFit/>
          </a:bodyPr>
          <a:lstStyle/>
          <a:p>
            <a:pPr algn="ctr"/>
            <a:r>
              <a:rPr lang="en-US" b="0" i="0" dirty="0" err="1">
                <a:solidFill>
                  <a:srgbClr val="4D5156"/>
                </a:solidFill>
                <a:effectLst/>
                <a:latin typeface="Arial" panose="020B0604020202020204" pitchFamily="34" charset="0"/>
                <a:cs typeface="Arial" panose="020B0604020202020204" pitchFamily="34" charset="0"/>
              </a:rPr>
              <a:t>Là</a:t>
            </a:r>
            <a:r>
              <a:rPr lang="en-US" b="0" i="0" dirty="0">
                <a:solidFill>
                  <a:srgbClr val="4D5156"/>
                </a:solidFill>
                <a:effectLst/>
                <a:latin typeface="Arial" panose="020B0604020202020204" pitchFamily="34" charset="0"/>
                <a:cs typeface="Arial" panose="020B0604020202020204" pitchFamily="34" charset="0"/>
              </a:rPr>
              <a:t> </a:t>
            </a:r>
            <a:r>
              <a:rPr lang="vi-VN" b="0" i="0" dirty="0">
                <a:solidFill>
                  <a:srgbClr val="4D5156"/>
                </a:solidFill>
                <a:effectLst/>
                <a:latin typeface="Arial" panose="020B0604020202020204" pitchFamily="34" charset="0"/>
                <a:cs typeface="Arial" panose="020B0604020202020204" pitchFamily="34" charset="0"/>
              </a:rPr>
              <a:t>một chương trình dành cho máy chủ đối thoại qua giao thức HTTP</a:t>
            </a:r>
            <a:r>
              <a:rPr lang="en-US" b="0" i="0" dirty="0">
                <a:solidFill>
                  <a:srgbClr val="4D5156"/>
                </a:solidFill>
                <a:effectLst/>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125" name="TextBox 124"/>
          <p:cNvSpPr txBox="1"/>
          <p:nvPr/>
        </p:nvSpPr>
        <p:spPr>
          <a:xfrm>
            <a:off x="4875276" y="1262910"/>
            <a:ext cx="2441448" cy="1754326"/>
          </a:xfrm>
          <a:prstGeom prst="rect">
            <a:avLst/>
          </a:prstGeom>
          <a:noFill/>
        </p:spPr>
        <p:txBody>
          <a:bodyPr wrap="square">
            <a:spAutoFit/>
          </a:bodyPr>
          <a:lstStyle/>
          <a:p>
            <a:pPr algn="ctr"/>
            <a:r>
              <a:rPr lang="en-US" dirty="0">
                <a:solidFill>
                  <a:srgbClr val="4D5156"/>
                </a:solidFill>
                <a:latin typeface="Arial" panose="020B0604020202020204" pitchFamily="34" charset="0"/>
                <a:cs typeface="Arial" panose="020B0604020202020204" pitchFamily="34" charset="0"/>
              </a:rPr>
              <a:t>L</a:t>
            </a:r>
            <a:r>
              <a:rPr lang="vi-VN" b="0" i="0" dirty="0">
                <a:solidFill>
                  <a:srgbClr val="4D5156"/>
                </a:solidFill>
                <a:effectLst/>
                <a:latin typeface="Arial" panose="020B0604020202020204" pitchFamily="34" charset="0"/>
                <a:cs typeface="Arial" panose="020B0604020202020204" pitchFamily="34" charset="0"/>
              </a:rPr>
              <a:t>à một loại mã lệnh chủ yếu được dùng để phát triển các ứng dụng viết cho máy chủ, </a:t>
            </a:r>
            <a:r>
              <a:rPr lang="en-US" b="0" i="0" dirty="0">
                <a:solidFill>
                  <a:srgbClr val="4D5156"/>
                </a:solidFill>
                <a:effectLst/>
                <a:latin typeface="Arial" panose="020B0604020202020204" pitchFamily="34" charset="0"/>
                <a:cs typeface="Arial" panose="020B0604020202020204" pitchFamily="34" charset="0"/>
              </a:rPr>
              <a:t>r</a:t>
            </a:r>
            <a:r>
              <a:rPr lang="vi-VN" b="0" i="0" dirty="0">
                <a:solidFill>
                  <a:srgbClr val="4D5156"/>
                </a:solidFill>
                <a:effectLst/>
                <a:latin typeface="Arial" panose="020B0604020202020204" pitchFamily="34" charset="0"/>
                <a:cs typeface="Arial" panose="020B0604020202020204" pitchFamily="34" charset="0"/>
              </a:rPr>
              <a:t>ất thích hợp với web</a:t>
            </a:r>
            <a:r>
              <a:rPr lang="en-US" b="0" i="0" dirty="0">
                <a:solidFill>
                  <a:srgbClr val="4D5156"/>
                </a:solidFill>
                <a:effectLst/>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126" name="TextBox 125"/>
          <p:cNvSpPr txBox="1"/>
          <p:nvPr/>
        </p:nvSpPr>
        <p:spPr>
          <a:xfrm>
            <a:off x="7309104" y="1339394"/>
            <a:ext cx="2449068" cy="1477328"/>
          </a:xfrm>
          <a:prstGeom prst="rect">
            <a:avLst/>
          </a:prstGeom>
          <a:noFill/>
        </p:spPr>
        <p:txBody>
          <a:bodyPr wrap="square">
            <a:spAutoFit/>
          </a:bodyPr>
          <a:lstStyle/>
          <a:p>
            <a:pPr algn="ctr"/>
            <a:r>
              <a:rPr lang="en-US" dirty="0">
                <a:solidFill>
                  <a:srgbClr val="4D5156"/>
                </a:solidFill>
                <a:latin typeface="Arial" panose="020B0604020202020204" pitchFamily="34" charset="0"/>
                <a:cs typeface="Arial" panose="020B0604020202020204" pitchFamily="34" charset="0"/>
              </a:rPr>
              <a:t>L</a:t>
            </a:r>
            <a:r>
              <a:rPr lang="vi-VN" b="0" i="0" dirty="0">
                <a:solidFill>
                  <a:srgbClr val="4D5156"/>
                </a:solidFill>
                <a:effectLst/>
                <a:latin typeface="Arial" panose="020B0604020202020204" pitchFamily="34" charset="0"/>
                <a:cs typeface="Arial" panose="020B0604020202020204" pitchFamily="34" charset="0"/>
              </a:rPr>
              <a:t>à một công cụ nguồn mở</a:t>
            </a:r>
            <a:r>
              <a:rPr lang="en-US" dirty="0">
                <a:solidFill>
                  <a:srgbClr val="4D5156"/>
                </a:solidFill>
                <a:latin typeface="Arial" panose="020B0604020202020204" pitchFamily="34" charset="0"/>
                <a:cs typeface="Arial" panose="020B0604020202020204" pitchFamily="34" charset="0"/>
              </a:rPr>
              <a:t>, </a:t>
            </a:r>
            <a:r>
              <a:rPr lang="vi-VN" b="0" i="0" dirty="0">
                <a:solidFill>
                  <a:srgbClr val="4D5156"/>
                </a:solidFill>
                <a:effectLst/>
                <a:latin typeface="Arial" panose="020B0604020202020204" pitchFamily="34" charset="0"/>
                <a:cs typeface="Arial" panose="020B0604020202020204" pitchFamily="34" charset="0"/>
              </a:rPr>
              <a:t>để xử lý các tác vụ quản trị của </a:t>
            </a:r>
            <a:r>
              <a:rPr lang="en-US" b="0" i="0" dirty="0">
                <a:solidFill>
                  <a:srgbClr val="4D5156"/>
                </a:solidFill>
                <a:effectLst/>
                <a:latin typeface="Arial" panose="020B0604020202020204" pitchFamily="34" charset="0"/>
                <a:cs typeface="Arial" panose="020B0604020202020204" pitchFamily="34" charset="0"/>
              </a:rPr>
              <a:t>database</a:t>
            </a:r>
            <a:r>
              <a:rPr lang="vi-VN" b="0" i="0" dirty="0">
                <a:solidFill>
                  <a:srgbClr val="4D5156"/>
                </a:solidFill>
                <a:effectLst/>
                <a:latin typeface="Arial" panose="020B0604020202020204" pitchFamily="34" charset="0"/>
                <a:cs typeface="Arial" panose="020B0604020202020204" pitchFamily="34" charset="0"/>
              </a:rPr>
              <a:t> thông qua một trình duyệt web.</a:t>
            </a:r>
            <a:endParaRPr lang="en-US" dirty="0">
              <a:latin typeface="Arial" panose="020B0604020202020204" pitchFamily="34" charset="0"/>
              <a:cs typeface="Arial" panose="020B0604020202020204" pitchFamily="34" charset="0"/>
            </a:endParaRPr>
          </a:p>
        </p:txBody>
      </p:sp>
      <p:sp>
        <p:nvSpPr>
          <p:cNvPr id="127" name="TextBox 126"/>
          <p:cNvSpPr txBox="1"/>
          <p:nvPr/>
        </p:nvSpPr>
        <p:spPr>
          <a:xfrm>
            <a:off x="9781032" y="1266363"/>
            <a:ext cx="2456688" cy="1477328"/>
          </a:xfrm>
          <a:prstGeom prst="rect">
            <a:avLst/>
          </a:prstGeom>
          <a:noFill/>
        </p:spPr>
        <p:txBody>
          <a:bodyPr wrap="square">
            <a:spAutoFit/>
          </a:bodyPr>
          <a:lstStyle/>
          <a:p>
            <a:pPr algn="ctr"/>
            <a:r>
              <a:rPr lang="en-US" b="0" i="0" dirty="0">
                <a:solidFill>
                  <a:srgbClr val="4D5156"/>
                </a:solidFill>
                <a:effectLst/>
                <a:latin typeface="Arial" panose="020B0604020202020204" pitchFamily="34" charset="0"/>
                <a:cs typeface="Arial" panose="020B0604020202020204" pitchFamily="34" charset="0"/>
              </a:rPr>
              <a:t>L</a:t>
            </a:r>
            <a:r>
              <a:rPr lang="vi-VN" b="0" i="0" dirty="0">
                <a:solidFill>
                  <a:srgbClr val="4D5156"/>
                </a:solidFill>
                <a:effectLst/>
                <a:latin typeface="Arial" panose="020B0604020202020204" pitchFamily="34" charset="0"/>
                <a:cs typeface="Arial" panose="020B0604020202020204" pitchFamily="34" charset="0"/>
              </a:rPr>
              <a:t>à một hệ quản trị nội dung mã nguồn mở</a:t>
            </a:r>
            <a:r>
              <a:rPr lang="en-US" b="0" i="0" dirty="0">
                <a:solidFill>
                  <a:srgbClr val="4D5156"/>
                </a:solidFill>
                <a:effectLst/>
                <a:latin typeface="Arial" panose="020B0604020202020204" pitchFamily="34" charset="0"/>
                <a:cs typeface="Arial" panose="020B0604020202020204" pitchFamily="34" charset="0"/>
              </a:rPr>
              <a:t>, </a:t>
            </a:r>
            <a:r>
              <a:rPr lang="vi-VN" b="0" i="0" dirty="0">
                <a:solidFill>
                  <a:srgbClr val="4D5156"/>
                </a:solidFill>
                <a:effectLst/>
                <a:latin typeface="Arial" panose="020B0604020202020204" pitchFamily="34" charset="0"/>
                <a:cs typeface="Arial" panose="020B0604020202020204" pitchFamily="34" charset="0"/>
              </a:rPr>
              <a:t>viết bằng ngôn ngữ PHP đi cùng với cơ sở dữ liệu</a:t>
            </a:r>
            <a:r>
              <a:rPr lang="en-US" b="0" i="0" dirty="0">
                <a:solidFill>
                  <a:srgbClr val="4D5156"/>
                </a:solidFill>
                <a:effectLst/>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pic>
        <p:nvPicPr>
          <p:cNvPr id="128" name="Picture 127" descr="A computer network with servers and clouds&#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4746" y="3929180"/>
            <a:ext cx="2711120" cy="2711120"/>
          </a:xfrm>
          <a:prstGeom prst="rect">
            <a:avLst/>
          </a:prstGeom>
        </p:spPr>
      </p:pic>
      <p:pic>
        <p:nvPicPr>
          <p:cNvPr id="129" name="Picture 128" descr="A person holding a tablet&#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88" y="3929179"/>
            <a:ext cx="2594527" cy="2594527"/>
          </a:xfrm>
          <a:prstGeom prst="rect">
            <a:avLst/>
          </a:prstGeom>
        </p:spPr>
      </p:pic>
      <p:pic>
        <p:nvPicPr>
          <p:cNvPr id="130" name="Picture 129" descr="A computer screenshot of a computer&#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68722" y="3688117"/>
            <a:ext cx="2835589" cy="2835589"/>
          </a:xfrm>
          <a:prstGeom prst="rect">
            <a:avLst/>
          </a:prstGeom>
        </p:spPr>
      </p:pic>
      <p:pic>
        <p:nvPicPr>
          <p:cNvPr id="131" name="Picture 130" descr="A person and person standing next to a computer screen&#10;&#10;Description automatically generated"/>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49526" y="3887879"/>
            <a:ext cx="2677125" cy="2677125"/>
          </a:xfrm>
          <a:prstGeom prst="rect">
            <a:avLst/>
          </a:prstGeom>
        </p:spPr>
      </p:pic>
      <p:pic>
        <p:nvPicPr>
          <p:cNvPr id="132" name="Picture 131" descr="A person sitting at a desk with a computer&#10;&#10;Description automatically generated"/>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57437" y="3927025"/>
            <a:ext cx="2677125" cy="2677125"/>
          </a:xfrm>
          <a:prstGeom prst="rect">
            <a:avLst/>
          </a:prstGeom>
        </p:spPr>
      </p:pic>
      <p:sp>
        <p:nvSpPr>
          <p:cNvPr id="16" name="Rectangle 15"/>
          <p:cNvSpPr/>
          <p:nvPr/>
        </p:nvSpPr>
        <p:spPr>
          <a:xfrm>
            <a:off x="2441448" y="0"/>
            <a:ext cx="2441448" cy="6858000"/>
          </a:xfrm>
          <a:prstGeom prst="rect">
            <a:avLst/>
          </a:prstGeom>
          <a:solidFill>
            <a:srgbClr val="CE2137"/>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278624" y="0"/>
            <a:ext cx="45720" cy="6858000"/>
          </a:xfrm>
          <a:prstGeom prst="rect">
            <a:avLst/>
          </a:prstGeom>
          <a:solidFill>
            <a:srgbClr val="777BB3"/>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324344" y="0"/>
            <a:ext cx="2441448" cy="6858000"/>
          </a:xfrm>
          <a:prstGeom prst="rect">
            <a:avLst/>
          </a:prstGeom>
          <a:solidFill>
            <a:srgbClr val="FFAF39"/>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765792" y="0"/>
            <a:ext cx="2441448" cy="6858000"/>
          </a:xfrm>
          <a:prstGeom prst="rect">
            <a:avLst/>
          </a:prstGeom>
          <a:solidFill>
            <a:srgbClr val="50AACF"/>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0"/>
            <a:ext cx="2441448" cy="6858000"/>
          </a:xfrm>
          <a:prstGeom prst="rect">
            <a:avLst/>
          </a:prstGeom>
          <a:solidFill>
            <a:schemeClr val="accent2">
              <a:lumMod val="60000"/>
              <a:lumOff val="40000"/>
            </a:schemeClr>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99434" y="1344705"/>
            <a:ext cx="1442579" cy="1389530"/>
          </a:xfrm>
          <a:prstGeom prst="ellipse">
            <a:avLst/>
          </a:prstGeom>
          <a:blipFill dpi="0" rotWithShape="1">
            <a:blip r:embed="rId7">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940882" y="1344705"/>
            <a:ext cx="1442579" cy="1389530"/>
          </a:xfrm>
          <a:prstGeom prst="ellipse">
            <a:avLst/>
          </a:prstGeom>
          <a:blipFill dpi="0" rotWithShape="1">
            <a:blip r:embed="rId8"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831399" y="1344705"/>
            <a:ext cx="1442579" cy="1389530"/>
          </a:xfrm>
          <a:prstGeom prst="ellipse">
            <a:avLst/>
          </a:prstGeom>
          <a:blipFill dpi="0" rotWithShape="1">
            <a:blip r:embed="rId9"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0272847" y="1344705"/>
            <a:ext cx="1442579" cy="1389530"/>
          </a:xfrm>
          <a:prstGeom prst="ellipse">
            <a:avLst/>
          </a:prstGeom>
          <a:blipFill dpi="0" rotWithShape="1">
            <a:blip r:embed="rId10"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p:cNvSpPr/>
          <p:nvPr/>
        </p:nvSpPr>
        <p:spPr>
          <a:xfrm>
            <a:off x="-2228472" y="1339394"/>
            <a:ext cx="1984257" cy="1193175"/>
          </a:xfrm>
          <a:prstGeom prst="ellipse">
            <a:avLst/>
          </a:prstGeom>
          <a:solidFill>
            <a:srgbClr val="777BB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cxnSp>
        <p:nvCxnSpPr>
          <p:cNvPr id="3" name="Straight Connector 2"/>
          <p:cNvCxnSpPr/>
          <p:nvPr/>
        </p:nvCxnSpPr>
        <p:spPr>
          <a:xfrm>
            <a:off x="-2102552" y="596263"/>
            <a:ext cx="1732415" cy="0"/>
          </a:xfrm>
          <a:prstGeom prst="line">
            <a:avLst/>
          </a:prstGeom>
          <a:ln>
            <a:solidFill>
              <a:srgbClr val="777BB3"/>
            </a:solidFill>
          </a:ln>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76</TotalTime>
  <Words>1933</Words>
  <Application>Microsoft Office PowerPoint</Application>
  <PresentationFormat>Widescreen</PresentationFormat>
  <Paragraphs>202</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Bai Jamjuree</vt:lpstr>
      <vt:lpstr>Bebas Neue</vt:lpstr>
      <vt:lpstr>Britannic Bold</vt:lpstr>
      <vt:lpstr>Calibri</vt:lpstr>
      <vt:lpstr>Calibri Light</vt:lpstr>
      <vt:lpstr>Segoe UI Black</vt:lpstr>
      <vt:lpstr>Office Theme</vt:lpstr>
      <vt:lpstr>XÂY DỰNG APACHE WEB SERVER</vt:lpstr>
      <vt:lpstr>PowerPoint Presentation</vt:lpstr>
      <vt:lpstr>GIỚI THIỆU VỀ LAMP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CHẠY NHIỀU WEBSITE TRÊN 1 SERVER (CENTOS 7)</vt:lpstr>
      <vt:lpstr>CẤU HÌNH DNS TRÊN CENTOS 7</vt:lpstr>
      <vt:lpstr>GIAO THỨC HTTPS</vt:lpstr>
      <vt:lpstr>CHỨNG CHỈ SSL</vt:lpstr>
      <vt:lpstr>CHỨNG CHỈ SSL</vt:lpstr>
      <vt:lpstr>MÔ HÌNH</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Liêm Minh</dc:creator>
  <cp:lastModifiedBy>Liêm Minh</cp:lastModifiedBy>
  <cp:revision>30</cp:revision>
  <dcterms:created xsi:type="dcterms:W3CDTF">2023-07-29T10:47:00Z</dcterms:created>
  <dcterms:modified xsi:type="dcterms:W3CDTF">2023-08-19T02:29:55Z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A73C97C7A8B24424B1E5614F1FB93990</vt:lpwstr>
  </property>
  <property fmtid="{D5CDD505-2E9C-101B-9397-08002B2CF9AE}" pid="3" name="KSOProductBuildVer">
    <vt:lpwstr>1033-11.2.0.11537</vt:lpwstr>
  </property>
</Properties>
</file>