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94" r:id="rId2"/>
    <p:sldId id="398" r:id="rId3"/>
    <p:sldId id="402" r:id="rId4"/>
    <p:sldId id="403" r:id="rId5"/>
    <p:sldId id="405" r:id="rId6"/>
    <p:sldId id="386" r:id="rId7"/>
    <p:sldId id="395" r:id="rId8"/>
    <p:sldId id="396" r:id="rId9"/>
    <p:sldId id="397" r:id="rId10"/>
    <p:sldId id="410" r:id="rId11"/>
    <p:sldId id="426" r:id="rId12"/>
    <p:sldId id="407" r:id="rId13"/>
    <p:sldId id="389" r:id="rId14"/>
    <p:sldId id="400" r:id="rId15"/>
    <p:sldId id="409" r:id="rId16"/>
    <p:sldId id="411" r:id="rId17"/>
    <p:sldId id="412" r:id="rId18"/>
    <p:sldId id="413" r:id="rId19"/>
    <p:sldId id="417" r:id="rId20"/>
    <p:sldId id="414" r:id="rId21"/>
    <p:sldId id="415" r:id="rId22"/>
    <p:sldId id="418" r:id="rId23"/>
    <p:sldId id="419" r:id="rId24"/>
    <p:sldId id="408" r:id="rId25"/>
    <p:sldId id="422" r:id="rId26"/>
    <p:sldId id="421" r:id="rId27"/>
    <p:sldId id="423" r:id="rId28"/>
  </p:sldIdLst>
  <p:sldSz cx="9144000" cy="5143500" type="screen16x9"/>
  <p:notesSz cx="6858000" cy="9144000"/>
  <p:defaultTextStyle>
    <a:defPPr>
      <a:defRPr lang="nb-NO"/>
    </a:defPPr>
    <a:lvl1pPr marL="0" algn="l" defTabSz="6854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735" algn="l" defTabSz="6854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468" algn="l" defTabSz="6854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203" algn="l" defTabSz="6854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0937" algn="l" defTabSz="6854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3671" algn="l" defTabSz="6854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6405" algn="l" defTabSz="6854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99140" algn="l" defTabSz="6854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1874" algn="l" defTabSz="6854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EB35FBC5-3063-4DBA-A09D-F3C5404A32C2}">
          <p14:sldIdLst>
            <p14:sldId id="394"/>
            <p14:sldId id="398"/>
            <p14:sldId id="402"/>
            <p14:sldId id="403"/>
            <p14:sldId id="405"/>
          </p14:sldIdLst>
        </p14:section>
        <p14:section name="Inndeling uten navn" id="{B4DCE22F-65B1-4D3D-9341-7A7D00FA8756}">
          <p14:sldIdLst>
            <p14:sldId id="386"/>
            <p14:sldId id="395"/>
            <p14:sldId id="396"/>
            <p14:sldId id="397"/>
            <p14:sldId id="410"/>
            <p14:sldId id="426"/>
            <p14:sldId id="407"/>
            <p14:sldId id="389"/>
            <p14:sldId id="400"/>
            <p14:sldId id="409"/>
            <p14:sldId id="411"/>
            <p14:sldId id="412"/>
            <p14:sldId id="413"/>
            <p14:sldId id="417"/>
            <p14:sldId id="414"/>
            <p14:sldId id="415"/>
            <p14:sldId id="418"/>
            <p14:sldId id="419"/>
            <p14:sldId id="408"/>
            <p14:sldId id="422"/>
            <p14:sldId id="421"/>
            <p14:sldId id="42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1521">
          <p15:clr>
            <a:srgbClr val="A4A3A4"/>
          </p15:clr>
        </p15:guide>
        <p15:guide id="6" orient="horz" pos="4321">
          <p15:clr>
            <a:srgbClr val="A4A3A4"/>
          </p15:clr>
        </p15:guide>
        <p15:guide id="7" pos="20481">
          <p15:clr>
            <a:srgbClr val="A4A3A4"/>
          </p15:clr>
        </p15:guide>
        <p15:guide id="8" pos="7681">
          <p15:clr>
            <a:srgbClr val="A4A3A4"/>
          </p15:clr>
        </p15:guide>
        <p15:guide id="9" orient="horz" pos="607">
          <p15:clr>
            <a:srgbClr val="A4A3A4"/>
          </p15:clr>
        </p15:guide>
        <p15:guide id="10" pos="10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1"/>
    <a:srgbClr val="43B04C"/>
    <a:srgbClr val="F5F5F5"/>
    <a:srgbClr val="BFAD73"/>
    <a:srgbClr val="D77B2E"/>
    <a:srgbClr val="FF9100"/>
    <a:srgbClr val="38B540"/>
    <a:srgbClr val="BF4096"/>
    <a:srgbClr val="E1D3B2"/>
    <a:srgbClr val="F0E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1245AF3-A2C9-46A3-915F-A137247E6010}" styleName="SB1 - variant 2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DE6CF"/>
          </a:solidFill>
        </a:fill>
      </a:tcStyle>
    </a:band2H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E759C-2184-4938-8171-2C164F75D697}" styleName="SB1 - varia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2" autoAdjust="0"/>
    <p:restoredTop sz="94660"/>
  </p:normalViewPr>
  <p:slideViewPr>
    <p:cSldViewPr showGuides="1">
      <p:cViewPr>
        <p:scale>
          <a:sx n="100" d="100"/>
          <a:sy n="100" d="100"/>
        </p:scale>
        <p:origin x="-2088" y="-918"/>
      </p:cViewPr>
      <p:guideLst>
        <p:guide orient="horz" pos="4320"/>
        <p:guide orient="horz" pos="1620"/>
        <p:guide orient="horz" pos="11521"/>
        <p:guide orient="horz" pos="4321"/>
        <p:guide orient="horz" pos="607"/>
        <p:guide pos="7680"/>
        <p:guide pos="2880"/>
        <p:guide pos="20481"/>
        <p:guide pos="7681"/>
        <p:guide pos="10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CC77-73F5-4BEB-ACF7-0CE4C2CB5288}" type="datetimeFigureOut">
              <a:rPr lang="nb-NO" smtClean="0"/>
              <a:t>16.04.2015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6F14-9DC7-4102-8C09-9E9C64CF5D6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683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4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35" algn="l" defTabSz="6854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468" algn="l" defTabSz="6854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03" algn="l" defTabSz="6854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37" algn="l" defTabSz="6854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671" algn="l" defTabSz="6854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405" algn="l" defTabSz="6854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140" algn="l" defTabSz="6854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1874" algn="l" defTabSz="6854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slide m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11" y="4175378"/>
            <a:ext cx="2775390" cy="968123"/>
          </a:xfrm>
          <a:prstGeom prst="rect">
            <a:avLst/>
          </a:prstGeom>
        </p:spPr>
      </p:pic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836122" y="2815829"/>
            <a:ext cx="6858000" cy="398140"/>
          </a:xfrm>
        </p:spPr>
        <p:txBody>
          <a:bodyPr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171376" indent="0" algn="ctr">
              <a:buNone/>
              <a:defRPr sz="800"/>
            </a:lvl2pPr>
            <a:lvl3pPr marL="342752" indent="0" algn="ctr">
              <a:buNone/>
              <a:defRPr sz="700"/>
            </a:lvl3pPr>
            <a:lvl4pPr marL="514128" indent="0" algn="ctr">
              <a:buNone/>
              <a:defRPr sz="600"/>
            </a:lvl4pPr>
            <a:lvl5pPr marL="685502" indent="0" algn="ctr">
              <a:buNone/>
              <a:defRPr sz="600"/>
            </a:lvl5pPr>
            <a:lvl6pPr marL="856878" indent="0" algn="ctr">
              <a:buNone/>
              <a:defRPr sz="600"/>
            </a:lvl6pPr>
            <a:lvl7pPr marL="1028254" indent="0" algn="ctr">
              <a:buNone/>
              <a:defRPr sz="600"/>
            </a:lvl7pPr>
            <a:lvl8pPr marL="1199630" indent="0" algn="ctr">
              <a:buNone/>
              <a:defRPr sz="600"/>
            </a:lvl8pPr>
            <a:lvl9pPr marL="1371006" indent="0" algn="ctr">
              <a:buNone/>
              <a:defRPr sz="600"/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9" name="Tittel 1"/>
          <p:cNvSpPr>
            <a:spLocks noGrp="1"/>
          </p:cNvSpPr>
          <p:nvPr>
            <p:ph type="ctrTitle"/>
          </p:nvPr>
        </p:nvSpPr>
        <p:spPr>
          <a:xfrm>
            <a:off x="1836122" y="1529742"/>
            <a:ext cx="6858000" cy="1240805"/>
          </a:xfrm>
        </p:spPr>
        <p:txBody>
          <a:bodyPr anchor="ctr" anchorCtr="0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icon_frame"/>
          <p:cNvSpPr>
            <a:spLocks noGrp="1"/>
          </p:cNvSpPr>
          <p:nvPr>
            <p:ph type="pic" sz="quarter" idx="10" hasCustomPrompt="1"/>
          </p:nvPr>
        </p:nvSpPr>
        <p:spPr>
          <a:xfrm>
            <a:off x="432029" y="1498500"/>
            <a:ext cx="1174576" cy="1174500"/>
          </a:xfrm>
          <a:prstGeom prst="ellipse">
            <a:avLst/>
          </a:prstGeom>
          <a:solidFill>
            <a:schemeClr val="bg1"/>
          </a:solidFill>
        </p:spPr>
        <p:txBody>
          <a:bodyPr lIns="34276" tIns="17137" rIns="34276" bIns="17137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 dirty="0" smtClean="0"/>
              <a:t>Klikk bildeikonet for å sette inn et ikon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404134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88" userDrawn="1">
          <p15:clr>
            <a:srgbClr val="FBAE40"/>
          </p15:clr>
        </p15:guide>
        <p15:guide id="2" pos="1011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orient="horz" pos="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i blåt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5"/>
            <a:ext cx="4480948" cy="514547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00947" y="1913190"/>
            <a:ext cx="3595283" cy="932455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9D46BD-1BBB-4D27-AB22-62D3B7E525C9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015E39-59DC-48A0-9676-AD2CAF5CD29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059412" y="746644"/>
            <a:ext cx="3595868" cy="382836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084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t>16.04.2015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85941" y="1245395"/>
            <a:ext cx="3595283" cy="3249663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3"/>
          </p:nvPr>
        </p:nvSpPr>
        <p:spPr>
          <a:xfrm>
            <a:off x="4644303" y="1302750"/>
            <a:ext cx="3928756" cy="3267000"/>
          </a:xfrm>
          <a:solidFill>
            <a:schemeClr val="bg2"/>
          </a:solidFill>
        </p:spPr>
        <p:txBody>
          <a:bodyPr bIns="674708" anchor="ctr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785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048611" y="518466"/>
            <a:ext cx="3595283" cy="837152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9D46BD-1BBB-4D27-AB22-62D3B7E525C9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015E39-59DC-48A0-9676-AD2CAF5CD29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048608" y="1788974"/>
            <a:ext cx="3595868" cy="2804082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0151" cy="5143500"/>
          </a:xfrm>
          <a:prstGeom prst="rect">
            <a:avLst/>
          </a:prstGeom>
          <a:solidFill>
            <a:schemeClr val="bg2"/>
          </a:solidFill>
        </p:spPr>
        <p:txBody>
          <a:bodyPr lIns="34276" tIns="17137" rIns="34276" bIns="1349415" anchor="ctr" anchorCtr="1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Trykk for å sette inn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963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t>16.04.2015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3"/>
          </p:nvPr>
        </p:nvSpPr>
        <p:spPr>
          <a:xfrm>
            <a:off x="585939" y="1302750"/>
            <a:ext cx="7987120" cy="3267000"/>
          </a:xfrm>
          <a:solidFill>
            <a:schemeClr val="bg2"/>
          </a:solidFill>
        </p:spPr>
        <p:txBody>
          <a:bodyPr bIns="674708" anchor="ctr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45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537817"/>
            <a:ext cx="7886701" cy="46622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9843" y="1260873"/>
            <a:ext cx="3868340" cy="61793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376" indent="0">
              <a:buNone/>
              <a:defRPr sz="800" b="1"/>
            </a:lvl2pPr>
            <a:lvl3pPr marL="342752" indent="0">
              <a:buNone/>
              <a:defRPr sz="700" b="1"/>
            </a:lvl3pPr>
            <a:lvl4pPr marL="514128" indent="0">
              <a:buNone/>
              <a:defRPr sz="600" b="1"/>
            </a:lvl4pPr>
            <a:lvl5pPr marL="685502" indent="0">
              <a:buNone/>
              <a:defRPr sz="600" b="1"/>
            </a:lvl5pPr>
            <a:lvl6pPr marL="856878" indent="0">
              <a:buNone/>
              <a:defRPr sz="600" b="1"/>
            </a:lvl6pPr>
            <a:lvl7pPr marL="1028254" indent="0">
              <a:buNone/>
              <a:defRPr sz="600" b="1"/>
            </a:lvl7pPr>
            <a:lvl8pPr marL="1199630" indent="0">
              <a:buNone/>
              <a:defRPr sz="600" b="1"/>
            </a:lvl8pPr>
            <a:lvl9pPr marL="1371006" indent="0">
              <a:buNone/>
              <a:defRPr sz="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29843" y="1878807"/>
            <a:ext cx="3868340" cy="276344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29151" y="1260873"/>
            <a:ext cx="3887390" cy="61793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376" indent="0">
              <a:buNone/>
              <a:defRPr sz="800" b="1"/>
            </a:lvl2pPr>
            <a:lvl3pPr marL="342752" indent="0">
              <a:buNone/>
              <a:defRPr sz="700" b="1"/>
            </a:lvl3pPr>
            <a:lvl4pPr marL="514128" indent="0">
              <a:buNone/>
              <a:defRPr sz="600" b="1"/>
            </a:lvl4pPr>
            <a:lvl5pPr marL="685502" indent="0">
              <a:buNone/>
              <a:defRPr sz="600" b="1"/>
            </a:lvl5pPr>
            <a:lvl6pPr marL="856878" indent="0">
              <a:buNone/>
              <a:defRPr sz="600" b="1"/>
            </a:lvl6pPr>
            <a:lvl7pPr marL="1028254" indent="0">
              <a:buNone/>
              <a:defRPr sz="600" b="1"/>
            </a:lvl7pPr>
            <a:lvl8pPr marL="1199630" indent="0">
              <a:buNone/>
              <a:defRPr sz="600" b="1"/>
            </a:lvl8pPr>
            <a:lvl9pPr marL="1371006" indent="0">
              <a:buNone/>
              <a:defRPr sz="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0" cy="276344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5DD-028B-42BB-B6C8-FC7568115750}" type="datetime1">
              <a:rPr lang="nb-NO" smtClean="0"/>
              <a:t>16.04.2015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432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460" y="1293670"/>
            <a:ext cx="6005080" cy="2316681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173913" y="1714715"/>
            <a:ext cx="5017462" cy="1619035"/>
          </a:xfrm>
        </p:spPr>
        <p:txBody>
          <a:bodyPr anchor="t" anchorCtr="0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015E39-59DC-48A0-9676-AD2CAF5CD29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2173913" y="3787225"/>
            <a:ext cx="5327513" cy="481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nb-NO" dirty="0" smtClean="0"/>
              <a:t>Kilde</a:t>
            </a:r>
            <a:endParaRPr lang="nb-NO" dirty="0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03" y="714240"/>
            <a:ext cx="756023" cy="7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3DBC-1873-41CC-971B-C2D87EE61159}" type="datetime1">
              <a:rPr lang="nb-NO" smtClean="0"/>
              <a:t>16.04.2015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628" y="1390675"/>
            <a:ext cx="1069403" cy="56977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>
              <a:buNone/>
              <a:defRPr sz="52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 smtClean="0"/>
              <a:t>xx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4"/>
          </p:nvPr>
        </p:nvSpPr>
        <p:spPr>
          <a:xfrm>
            <a:off x="1998380" y="527917"/>
            <a:ext cx="6693344" cy="56977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10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9" name="Plassholder for tekst 5"/>
          <p:cNvSpPr>
            <a:spLocks noGrp="1"/>
          </p:cNvSpPr>
          <p:nvPr>
            <p:ph type="body" sz="quarter" idx="15" hasCustomPrompt="1"/>
          </p:nvPr>
        </p:nvSpPr>
        <p:spPr>
          <a:xfrm>
            <a:off x="927628" y="527917"/>
            <a:ext cx="1069403" cy="56977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>
              <a:buNone/>
              <a:defRPr sz="52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 smtClean="0"/>
              <a:t>xx</a:t>
            </a:r>
            <a:endParaRPr lang="nb-NO" dirty="0"/>
          </a:p>
        </p:txBody>
      </p:sp>
      <p:sp>
        <p:nvSpPr>
          <p:cNvPr id="10" name="Plassholder for tekst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628" y="3116191"/>
            <a:ext cx="1069403" cy="56977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>
              <a:buNone/>
              <a:defRPr sz="52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 smtClean="0"/>
              <a:t>xx</a:t>
            </a:r>
            <a:endParaRPr lang="nb-NO" dirty="0"/>
          </a:p>
        </p:txBody>
      </p:sp>
      <p:sp>
        <p:nvSpPr>
          <p:cNvPr id="11" name="Plassholder f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628" y="2253433"/>
            <a:ext cx="1069403" cy="56977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>
              <a:buNone/>
              <a:defRPr sz="52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 smtClean="0"/>
              <a:t>xx</a:t>
            </a:r>
            <a:endParaRPr lang="nb-NO" dirty="0"/>
          </a:p>
        </p:txBody>
      </p:sp>
      <p:sp>
        <p:nvSpPr>
          <p:cNvPr id="12" name="Plassholder for tekst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628" y="3978949"/>
            <a:ext cx="1069403" cy="56977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>
              <a:buNone/>
              <a:defRPr sz="52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dirty="0" smtClean="0"/>
              <a:t>xx</a:t>
            </a:r>
            <a:endParaRPr lang="nb-NO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9"/>
          </p:nvPr>
        </p:nvSpPr>
        <p:spPr>
          <a:xfrm>
            <a:off x="1998380" y="1390675"/>
            <a:ext cx="6693344" cy="56977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10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20"/>
          </p:nvPr>
        </p:nvSpPr>
        <p:spPr>
          <a:xfrm>
            <a:off x="1998380" y="2253433"/>
            <a:ext cx="6693344" cy="56977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10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21"/>
          </p:nvPr>
        </p:nvSpPr>
        <p:spPr>
          <a:xfrm>
            <a:off x="1997029" y="3116191"/>
            <a:ext cx="6693344" cy="56977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10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6" name="Plassholder for tekst 7"/>
          <p:cNvSpPr>
            <a:spLocks noGrp="1"/>
          </p:cNvSpPr>
          <p:nvPr>
            <p:ph type="body" sz="quarter" idx="22"/>
          </p:nvPr>
        </p:nvSpPr>
        <p:spPr>
          <a:xfrm>
            <a:off x="1997029" y="3968703"/>
            <a:ext cx="6693344" cy="56977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100">
                <a:solidFill>
                  <a:schemeClr val="accen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227877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nummere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5827" indent="-405827">
              <a:buFont typeface="+mj-lt"/>
              <a:buAutoNum type="arabicPeriod"/>
              <a:defRPr/>
            </a:lvl1pPr>
            <a:lvl2pPr marL="1109182" indent="-273131">
              <a:defRPr/>
            </a:lvl2pPr>
            <a:lvl3pPr marL="1280558" indent="-273131">
              <a:defRPr/>
            </a:lvl3pPr>
            <a:lvl4pPr marL="1578680" indent="-264800" defTabSz="418918">
              <a:defRPr/>
            </a:lvl4pPr>
            <a:lvl5pPr marL="1813131" indent="-264800">
              <a:tabLst>
                <a:tab pos="2047583" algn="l"/>
              </a:tabLst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2050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llomside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77425" y="1748469"/>
            <a:ext cx="7333165" cy="1231620"/>
          </a:xfrm>
        </p:spPr>
        <p:txBody>
          <a:bodyPr anchor="t" anchorCtr="0">
            <a:normAutofit/>
          </a:bodyPr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015E39-59DC-48A0-9676-AD2CAF5CD29F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15" y="4716414"/>
            <a:ext cx="1385785" cy="4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15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ide med 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77425" y="1748469"/>
            <a:ext cx="7333165" cy="1231620"/>
          </a:xfrm>
        </p:spPr>
        <p:txBody>
          <a:bodyPr anchor="t" anchorCtr="0">
            <a:normAutofit/>
          </a:bodyPr>
          <a:lstStyle>
            <a:lvl1pPr>
              <a:defRPr sz="3700">
                <a:solidFill>
                  <a:schemeClr val="accent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015E39-59DC-48A0-9676-AD2CAF5CD29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7" name="TekstSylinder 6"/>
          <p:cNvSpPr txBox="1"/>
          <p:nvPr userDrawn="1"/>
        </p:nvSpPr>
        <p:spPr>
          <a:xfrm>
            <a:off x="-1406117" y="0"/>
            <a:ext cx="1388268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chemeClr val="bg1"/>
                </a:solidFill>
              </a:rPr>
              <a:t>Hvordan sette inn 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>
                <a:solidFill>
                  <a:schemeClr val="bg1"/>
                </a:solidFill>
              </a:rPr>
              <a:t>Høyreklikk på lysbildet og velg </a:t>
            </a:r>
            <a:r>
              <a:rPr lang="nb-NO" sz="1000" b="1" dirty="0" smtClean="0">
                <a:solidFill>
                  <a:schemeClr val="bg1"/>
                </a:solidFill>
              </a:rPr>
              <a:t>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>
                <a:solidFill>
                  <a:schemeClr val="bg1"/>
                </a:solidFill>
              </a:rPr>
              <a:t>Velg </a:t>
            </a:r>
            <a:r>
              <a:rPr lang="nb-NO" sz="1000" b="1" dirty="0" smtClean="0">
                <a:solidFill>
                  <a:schemeClr val="bg1"/>
                </a:solidFill>
              </a:rPr>
              <a:t>«Fyll» &gt;</a:t>
            </a:r>
            <a:r>
              <a:rPr lang="nb-NO" sz="1000" b="1" baseline="0" dirty="0" smtClean="0">
                <a:solidFill>
                  <a:schemeClr val="bg1"/>
                </a:solidFill>
              </a:rPr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>
                <a:solidFill>
                  <a:schemeClr val="bg1"/>
                </a:solidFill>
              </a:rPr>
              <a:t>Trykk </a:t>
            </a:r>
            <a:r>
              <a:rPr lang="nb-NO" sz="1000" b="1" baseline="0" dirty="0" smtClean="0">
                <a:solidFill>
                  <a:schemeClr val="bg1"/>
                </a:solidFill>
              </a:rPr>
              <a:t>«Sett inn fra Fil…»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>
                <a:solidFill>
                  <a:schemeClr val="bg1"/>
                </a:solidFill>
              </a:rPr>
              <a:t>Bla deg fram til ønsket bilde</a:t>
            </a:r>
            <a:endParaRPr lang="nb-NO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8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lide m bilde og ik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con_frame"/>
          <p:cNvSpPr>
            <a:spLocks noGrp="1"/>
          </p:cNvSpPr>
          <p:nvPr>
            <p:ph type="pic" sz="quarter" idx="10" hasCustomPrompt="1"/>
          </p:nvPr>
        </p:nvSpPr>
        <p:spPr>
          <a:xfrm>
            <a:off x="432029" y="1498500"/>
            <a:ext cx="1174576" cy="1174500"/>
          </a:xfrm>
          <a:prstGeom prst="ellipse">
            <a:avLst/>
          </a:prstGeom>
          <a:solidFill>
            <a:schemeClr val="bg1"/>
          </a:solidFill>
        </p:spPr>
        <p:txBody>
          <a:bodyPr lIns="34276" tIns="17137" rIns="34276" bIns="17137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 dirty="0" smtClean="0"/>
              <a:t>Klikk bildeikonet for å sette inn et ikon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836122" y="1529742"/>
            <a:ext cx="6858000" cy="1240805"/>
          </a:xfrm>
        </p:spPr>
        <p:txBody>
          <a:bodyPr anchor="ctr" anchorCtr="0">
            <a:normAutofit/>
          </a:bodyPr>
          <a:lstStyle>
            <a:lvl1pPr algn="l">
              <a:defRPr sz="4500">
                <a:solidFill>
                  <a:schemeClr val="accent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836122" y="2815829"/>
            <a:ext cx="6858000" cy="398140"/>
          </a:xfrm>
        </p:spPr>
        <p:txBody>
          <a:bodyPr>
            <a:spAutoFit/>
          </a:bodyPr>
          <a:lstStyle>
            <a:lvl1pPr marL="0" indent="0" algn="l">
              <a:buNone/>
              <a:defRPr sz="2600">
                <a:solidFill>
                  <a:schemeClr val="accent2"/>
                </a:solidFill>
              </a:defRPr>
            </a:lvl1pPr>
            <a:lvl2pPr marL="171376" indent="0" algn="ctr">
              <a:buNone/>
              <a:defRPr sz="800"/>
            </a:lvl2pPr>
            <a:lvl3pPr marL="342752" indent="0" algn="ctr">
              <a:buNone/>
              <a:defRPr sz="700"/>
            </a:lvl3pPr>
            <a:lvl4pPr marL="514128" indent="0" algn="ctr">
              <a:buNone/>
              <a:defRPr sz="600"/>
            </a:lvl4pPr>
            <a:lvl5pPr marL="685502" indent="0" algn="ctr">
              <a:buNone/>
              <a:defRPr sz="600"/>
            </a:lvl5pPr>
            <a:lvl6pPr marL="856878" indent="0" algn="ctr">
              <a:buNone/>
              <a:defRPr sz="600"/>
            </a:lvl6pPr>
            <a:lvl7pPr marL="1028254" indent="0" algn="ctr">
              <a:buNone/>
              <a:defRPr sz="600"/>
            </a:lvl7pPr>
            <a:lvl8pPr marL="1199630" indent="0" algn="ctr">
              <a:buNone/>
              <a:defRPr sz="600"/>
            </a:lvl8pPr>
            <a:lvl9pPr marL="1371006" indent="0" algn="ctr">
              <a:buNone/>
              <a:defRPr sz="600"/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53" y="4175540"/>
            <a:ext cx="2776245" cy="967960"/>
          </a:xfrm>
          <a:prstGeom prst="rect">
            <a:avLst/>
          </a:prstGeom>
        </p:spPr>
      </p:pic>
      <p:sp>
        <p:nvSpPr>
          <p:cNvPr id="8" name="TekstSylinder 7"/>
          <p:cNvSpPr txBox="1"/>
          <p:nvPr userDrawn="1"/>
        </p:nvSpPr>
        <p:spPr>
          <a:xfrm>
            <a:off x="-1406117" y="0"/>
            <a:ext cx="1388268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chemeClr val="bg1"/>
                </a:solidFill>
              </a:rPr>
              <a:t>Hvordan sette inn 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>
                <a:solidFill>
                  <a:schemeClr val="bg1"/>
                </a:solidFill>
              </a:rPr>
              <a:t>Høyreklikk på lysbildet og velg </a:t>
            </a:r>
            <a:r>
              <a:rPr lang="nb-NO" sz="1000" b="1" dirty="0" smtClean="0">
                <a:solidFill>
                  <a:schemeClr val="bg1"/>
                </a:solidFill>
              </a:rPr>
              <a:t>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>
                <a:solidFill>
                  <a:schemeClr val="bg1"/>
                </a:solidFill>
              </a:rPr>
              <a:t>Velg </a:t>
            </a:r>
            <a:r>
              <a:rPr lang="nb-NO" sz="1000" b="1" dirty="0" smtClean="0">
                <a:solidFill>
                  <a:schemeClr val="bg1"/>
                </a:solidFill>
              </a:rPr>
              <a:t>«Fyll» &gt;</a:t>
            </a:r>
            <a:r>
              <a:rPr lang="nb-NO" sz="1000" b="1" baseline="0" dirty="0" smtClean="0">
                <a:solidFill>
                  <a:schemeClr val="bg1"/>
                </a:solidFill>
              </a:rPr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>
                <a:solidFill>
                  <a:schemeClr val="bg1"/>
                </a:solidFill>
              </a:rPr>
              <a:t>Trykk </a:t>
            </a:r>
            <a:r>
              <a:rPr lang="nb-NO" sz="1000" b="1" baseline="0" dirty="0" smtClean="0">
                <a:solidFill>
                  <a:schemeClr val="bg1"/>
                </a:solidFill>
              </a:rPr>
              <a:t>«Sett inn fra Fil…»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>
                <a:solidFill>
                  <a:schemeClr val="bg1"/>
                </a:solidFill>
              </a:rPr>
              <a:t>Bla deg fram til ønsket bilde</a:t>
            </a:r>
            <a:endParaRPr lang="nb-NO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751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102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orient="horz" pos="1688" userDrawn="1">
          <p15:clr>
            <a:srgbClr val="FBAE40"/>
          </p15:clr>
        </p15:guide>
        <p15:guide id="4" orient="horz" pos="9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llomside blå m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sp>
        <p:nvSpPr>
          <p:cNvPr id="9" name="icon_frame"/>
          <p:cNvSpPr>
            <a:spLocks noGrp="1"/>
          </p:cNvSpPr>
          <p:nvPr>
            <p:ph type="pic" sz="quarter" idx="13" hasCustomPrompt="1"/>
          </p:nvPr>
        </p:nvSpPr>
        <p:spPr>
          <a:xfrm>
            <a:off x="432029" y="1498500"/>
            <a:ext cx="1174576" cy="1174500"/>
          </a:xfrm>
          <a:prstGeom prst="ellipse">
            <a:avLst/>
          </a:prstGeom>
          <a:solidFill>
            <a:schemeClr val="bg1"/>
          </a:solidFill>
        </p:spPr>
        <p:txBody>
          <a:bodyPr lIns="34276" tIns="17137" rIns="34276" bIns="17137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 dirty="0" smtClean="0"/>
              <a:t>Klikk bildeikonet for å sette inn et ikon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025385" y="1748469"/>
            <a:ext cx="6646940" cy="1482011"/>
          </a:xfrm>
        </p:spPr>
        <p:txBody>
          <a:bodyPr anchor="t" anchorCtr="0">
            <a:normAutofit/>
          </a:bodyPr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015E39-59DC-48A0-9676-AD2CAF5CD29F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15" y="4716414"/>
            <a:ext cx="1385785" cy="4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271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940" userDrawn="1">
          <p15:clr>
            <a:srgbClr val="FBAE40"/>
          </p15:clr>
        </p15:guide>
        <p15:guide id="2" pos="1015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orient="horz" pos="16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llomside m ikon og bil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025385" y="1748469"/>
            <a:ext cx="6646940" cy="1482011"/>
          </a:xfrm>
        </p:spPr>
        <p:txBody>
          <a:bodyPr anchor="t" anchorCtr="0">
            <a:normAutofit/>
          </a:bodyPr>
          <a:lstStyle>
            <a:lvl1pPr>
              <a:defRPr sz="3700">
                <a:solidFill>
                  <a:schemeClr val="accent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015E39-59DC-48A0-9676-AD2CAF5CD29F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15" y="4716414"/>
            <a:ext cx="1385785" cy="427087"/>
          </a:xfrm>
          <a:prstGeom prst="rect">
            <a:avLst/>
          </a:prstGeom>
        </p:spPr>
      </p:pic>
      <p:sp>
        <p:nvSpPr>
          <p:cNvPr id="8" name="TekstSylinder 7"/>
          <p:cNvSpPr txBox="1"/>
          <p:nvPr userDrawn="1"/>
        </p:nvSpPr>
        <p:spPr>
          <a:xfrm>
            <a:off x="-1406117" y="0"/>
            <a:ext cx="1388268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chemeClr val="bg1"/>
                </a:solidFill>
              </a:rPr>
              <a:t>Hvordan sette inn 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>
                <a:solidFill>
                  <a:schemeClr val="bg1"/>
                </a:solidFill>
              </a:rPr>
              <a:t>Høyreklikk på lysbildet og velg </a:t>
            </a:r>
            <a:r>
              <a:rPr lang="nb-NO" sz="1000" b="1" dirty="0" smtClean="0">
                <a:solidFill>
                  <a:schemeClr val="bg1"/>
                </a:solidFill>
              </a:rPr>
              <a:t>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>
                <a:solidFill>
                  <a:schemeClr val="bg1"/>
                </a:solidFill>
              </a:rPr>
              <a:t>Velg </a:t>
            </a:r>
            <a:r>
              <a:rPr lang="nb-NO" sz="1000" b="1" dirty="0" smtClean="0">
                <a:solidFill>
                  <a:schemeClr val="bg1"/>
                </a:solidFill>
              </a:rPr>
              <a:t>«Fyll» &gt;</a:t>
            </a:r>
            <a:r>
              <a:rPr lang="nb-NO" sz="1000" b="1" baseline="0" dirty="0" smtClean="0">
                <a:solidFill>
                  <a:schemeClr val="bg1"/>
                </a:solidFill>
              </a:rPr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>
                <a:solidFill>
                  <a:schemeClr val="bg1"/>
                </a:solidFill>
              </a:rPr>
              <a:t>Trykk </a:t>
            </a:r>
            <a:r>
              <a:rPr lang="nb-NO" sz="1000" b="1" baseline="0" dirty="0" smtClean="0">
                <a:solidFill>
                  <a:schemeClr val="bg1"/>
                </a:solidFill>
              </a:rPr>
              <a:t>«Sett inn fra Fil…»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>
                <a:solidFill>
                  <a:schemeClr val="bg1"/>
                </a:solidFill>
              </a:rPr>
              <a:t>Bla deg fram til ønsket bilde</a:t>
            </a:r>
            <a:endParaRPr lang="nb-NO" sz="1000" dirty="0" smtClean="0">
              <a:solidFill>
                <a:schemeClr val="bg1"/>
              </a:solidFill>
            </a:endParaRPr>
          </a:p>
        </p:txBody>
      </p:sp>
      <p:sp>
        <p:nvSpPr>
          <p:cNvPr id="10" name="icon_frame"/>
          <p:cNvSpPr>
            <a:spLocks noGrp="1"/>
          </p:cNvSpPr>
          <p:nvPr>
            <p:ph type="pic" sz="quarter" idx="13" hasCustomPrompt="1"/>
          </p:nvPr>
        </p:nvSpPr>
        <p:spPr>
          <a:xfrm>
            <a:off x="432029" y="1498500"/>
            <a:ext cx="1174576" cy="1174500"/>
          </a:xfrm>
          <a:prstGeom prst="ellipse">
            <a:avLst/>
          </a:prstGeom>
          <a:solidFill>
            <a:schemeClr val="bg1"/>
          </a:solidFill>
        </p:spPr>
        <p:txBody>
          <a:bodyPr lIns="34276" tIns="17137" rIns="34276" bIns="17137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 dirty="0" smtClean="0"/>
              <a:t>Klikk bildeikonet for å sette inn et ikon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275896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1011" userDrawn="1">
          <p15:clr>
            <a:srgbClr val="FBAE40"/>
          </p15:clr>
        </p15:guide>
        <p15:guide id="2" orient="horz" pos="1688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orient="horz" pos="9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bok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1571701" y="1293461"/>
            <a:ext cx="6003241" cy="23168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6" tIns="17137" rIns="34276" bIns="17137" rtlCol="0" anchor="ctr"/>
          <a:lstStyle/>
          <a:p>
            <a:pPr algn="ctr"/>
            <a:endParaRPr lang="nb-NO"/>
          </a:p>
        </p:txBody>
      </p:sp>
      <p:sp>
        <p:nvSpPr>
          <p:cNvPr id="8" name="icon_frame"/>
          <p:cNvSpPr>
            <a:spLocks noGrp="1"/>
          </p:cNvSpPr>
          <p:nvPr>
            <p:ph type="pic" sz="quarter" idx="13" hasCustomPrompt="1"/>
          </p:nvPr>
        </p:nvSpPr>
        <p:spPr>
          <a:xfrm>
            <a:off x="1795843" y="714240"/>
            <a:ext cx="756143" cy="756094"/>
          </a:xfrm>
          <a:prstGeom prst="ellipse">
            <a:avLst/>
          </a:prstGeom>
          <a:solidFill>
            <a:schemeClr val="bg1"/>
          </a:solidFill>
        </p:spPr>
        <p:txBody>
          <a:bodyPr lIns="34276" tIns="17137" rIns="34276" bIns="17137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 dirty="0" smtClean="0"/>
              <a:t>Klikk bildeikonet for å sette inn et ikon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173913" y="1714715"/>
            <a:ext cx="5017462" cy="1619035"/>
          </a:xfrm>
        </p:spPr>
        <p:txBody>
          <a:bodyPr anchor="t" anchorCtr="0">
            <a:normAutofit/>
          </a:bodyPr>
          <a:lstStyle>
            <a:lvl1pPr>
              <a:defRPr sz="3700" b="1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015E39-59DC-48A0-9676-AD2CAF5CD29F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29482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1124" userDrawn="1">
          <p15:clr>
            <a:srgbClr val="FBAE40"/>
          </p15:clr>
        </p15:guide>
        <p15:guide id="2" pos="1610" userDrawn="1">
          <p15:clr>
            <a:srgbClr val="FBAE40"/>
          </p15:clr>
        </p15:guide>
        <p15:guide id="3" orient="horz" pos="926" userDrawn="1">
          <p15:clr>
            <a:srgbClr val="FBAE40"/>
          </p15:clr>
        </p15:guide>
        <p15:guide id="4" orient="horz" pos="44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245238" y="1922641"/>
            <a:ext cx="6646940" cy="1482011"/>
          </a:xfrm>
        </p:spPr>
        <p:txBody>
          <a:bodyPr anchor="t" anchorCtr="0">
            <a:noAutofit/>
          </a:bodyPr>
          <a:lstStyle>
            <a:lvl1pPr algn="ctr">
              <a:defRPr sz="7500" b="1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Tekst</a:t>
            </a:r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2500"/>
            <a:ext cx="5662077" cy="8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7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ko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3DBC-1873-41CC-971B-C2D87EE61159}" type="datetime1">
              <a:rPr lang="nb-NO" smtClean="0"/>
              <a:t>16.04.2015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  <p:sp>
        <p:nvSpPr>
          <p:cNvPr id="5" name="Rektangel 4"/>
          <p:cNvSpPr/>
          <p:nvPr userDrawn="1"/>
        </p:nvSpPr>
        <p:spPr>
          <a:xfrm>
            <a:off x="121524" y="2478911"/>
            <a:ext cx="8906292" cy="1352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6" tIns="17137" rIns="34276" bIns="17137"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469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889" y="3140274"/>
            <a:ext cx="7886701" cy="281583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1" cy="112514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3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75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12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50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687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25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9963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00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8AC-BC24-4CC2-9676-11BFE6DFA0E6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4540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25AB-048B-4D9C-92CD-6DC9DA8A63E6}" type="datetime1">
              <a:rPr lang="nb-NO" smtClean="0"/>
              <a:t>16.04.2015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84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3DBC-1873-41CC-971B-C2D87EE61159}" type="datetime1">
              <a:rPr lang="nb-NO" smtClean="0"/>
              <a:t>16.04.2015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916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slide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11" y="4175378"/>
            <a:ext cx="2775390" cy="968123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99434" y="1529742"/>
            <a:ext cx="6858000" cy="1240805"/>
          </a:xfrm>
        </p:spPr>
        <p:txBody>
          <a:bodyPr anchor="ctr" anchorCtr="0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9434" y="2815829"/>
            <a:ext cx="6858000" cy="398140"/>
          </a:xfrm>
        </p:spPr>
        <p:txBody>
          <a:bodyPr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171376" indent="0" algn="ctr">
              <a:buNone/>
              <a:defRPr sz="800"/>
            </a:lvl2pPr>
            <a:lvl3pPr marL="342752" indent="0" algn="ctr">
              <a:buNone/>
              <a:defRPr sz="700"/>
            </a:lvl3pPr>
            <a:lvl4pPr marL="514128" indent="0" algn="ctr">
              <a:buNone/>
              <a:defRPr sz="600"/>
            </a:lvl4pPr>
            <a:lvl5pPr marL="685502" indent="0" algn="ctr">
              <a:buNone/>
              <a:defRPr sz="600"/>
            </a:lvl5pPr>
            <a:lvl6pPr marL="856878" indent="0" algn="ctr">
              <a:buNone/>
              <a:defRPr sz="600"/>
            </a:lvl6pPr>
            <a:lvl7pPr marL="1028254" indent="0" algn="ctr">
              <a:buNone/>
              <a:defRPr sz="600"/>
            </a:lvl7pPr>
            <a:lvl8pPr marL="1199630" indent="0" algn="ctr">
              <a:buNone/>
              <a:defRPr sz="600"/>
            </a:lvl8pPr>
            <a:lvl9pPr marL="1371006" indent="0" algn="ctr">
              <a:buNone/>
              <a:defRPr sz="600"/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857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slide med bil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99434" y="1529742"/>
            <a:ext cx="6858000" cy="1240805"/>
          </a:xfrm>
        </p:spPr>
        <p:txBody>
          <a:bodyPr anchor="ctr" anchorCtr="0">
            <a:normAutofit/>
          </a:bodyPr>
          <a:lstStyle>
            <a:lvl1pPr algn="l">
              <a:defRPr sz="4500">
                <a:solidFill>
                  <a:schemeClr val="accent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9434" y="2815829"/>
            <a:ext cx="6858000" cy="398140"/>
          </a:xfrm>
        </p:spPr>
        <p:txBody>
          <a:bodyPr>
            <a:spAutoFit/>
          </a:bodyPr>
          <a:lstStyle>
            <a:lvl1pPr marL="0" indent="0" algn="l">
              <a:buNone/>
              <a:defRPr sz="2600">
                <a:solidFill>
                  <a:schemeClr val="accent2"/>
                </a:solidFill>
              </a:defRPr>
            </a:lvl1pPr>
            <a:lvl2pPr marL="171376" indent="0" algn="ctr">
              <a:buNone/>
              <a:defRPr sz="800"/>
            </a:lvl2pPr>
            <a:lvl3pPr marL="342752" indent="0" algn="ctr">
              <a:buNone/>
              <a:defRPr sz="700"/>
            </a:lvl3pPr>
            <a:lvl4pPr marL="514128" indent="0" algn="ctr">
              <a:buNone/>
              <a:defRPr sz="600"/>
            </a:lvl4pPr>
            <a:lvl5pPr marL="685502" indent="0" algn="ctr">
              <a:buNone/>
              <a:defRPr sz="600"/>
            </a:lvl5pPr>
            <a:lvl6pPr marL="856878" indent="0" algn="ctr">
              <a:buNone/>
              <a:defRPr sz="600"/>
            </a:lvl6pPr>
            <a:lvl7pPr marL="1028254" indent="0" algn="ctr">
              <a:buNone/>
              <a:defRPr sz="600"/>
            </a:lvl7pPr>
            <a:lvl8pPr marL="1199630" indent="0" algn="ctr">
              <a:buNone/>
              <a:defRPr sz="600"/>
            </a:lvl8pPr>
            <a:lvl9pPr marL="1371006" indent="0" algn="ctr">
              <a:buNone/>
              <a:defRPr sz="600"/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53" y="4175540"/>
            <a:ext cx="2776245" cy="967960"/>
          </a:xfrm>
          <a:prstGeom prst="rect">
            <a:avLst/>
          </a:prstGeom>
        </p:spPr>
      </p:pic>
      <p:sp>
        <p:nvSpPr>
          <p:cNvPr id="6" name="TekstSylinder 5"/>
          <p:cNvSpPr txBox="1"/>
          <p:nvPr userDrawn="1"/>
        </p:nvSpPr>
        <p:spPr>
          <a:xfrm>
            <a:off x="-1406117" y="0"/>
            <a:ext cx="1388268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>
                <a:solidFill>
                  <a:schemeClr val="bg1"/>
                </a:solidFill>
              </a:rPr>
              <a:t>Hvordan sette inn 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>
                <a:solidFill>
                  <a:schemeClr val="bg1"/>
                </a:solidFill>
              </a:rPr>
              <a:t>Høyreklikk på lysbildet og velg </a:t>
            </a:r>
            <a:r>
              <a:rPr lang="nb-NO" sz="1000" b="1" dirty="0" smtClean="0">
                <a:solidFill>
                  <a:schemeClr val="bg1"/>
                </a:solidFill>
              </a:rPr>
              <a:t>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>
                <a:solidFill>
                  <a:schemeClr val="bg1"/>
                </a:solidFill>
              </a:rPr>
              <a:t>Velg </a:t>
            </a:r>
            <a:r>
              <a:rPr lang="nb-NO" sz="1000" b="1" dirty="0" smtClean="0">
                <a:solidFill>
                  <a:schemeClr val="bg1"/>
                </a:solidFill>
              </a:rPr>
              <a:t>«Fyll» &gt;</a:t>
            </a:r>
            <a:r>
              <a:rPr lang="nb-NO" sz="1000" b="1" baseline="0" dirty="0" smtClean="0">
                <a:solidFill>
                  <a:schemeClr val="bg1"/>
                </a:solidFill>
              </a:rPr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>
                <a:solidFill>
                  <a:schemeClr val="bg1"/>
                </a:solidFill>
              </a:rPr>
              <a:t>Trykk </a:t>
            </a:r>
            <a:r>
              <a:rPr lang="nb-NO" sz="1000" b="1" baseline="0" dirty="0" smtClean="0">
                <a:solidFill>
                  <a:schemeClr val="bg1"/>
                </a:solidFill>
              </a:rPr>
              <a:t>«Sett inn fra Fil…»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>
                <a:solidFill>
                  <a:schemeClr val="bg1"/>
                </a:solidFill>
              </a:rPr>
              <a:t>Bla deg fram til ønsket bilde</a:t>
            </a:r>
            <a:endParaRPr lang="nb-NO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5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35563" cy="514547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05078" y="1501389"/>
            <a:ext cx="5271189" cy="1115481"/>
          </a:xfrm>
        </p:spPr>
        <p:txBody>
          <a:bodyPr anchor="t" anchorCtr="0">
            <a:normAutofit/>
          </a:bodyPr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05079" y="2752995"/>
            <a:ext cx="5271189" cy="351979"/>
          </a:xfrm>
        </p:spPr>
        <p:txBody>
          <a:bodyPr wrap="square">
            <a:spAutoFit/>
          </a:bodyPr>
          <a:lstStyle>
            <a:lvl1pPr marL="0" indent="0" algn="ctr">
              <a:buNone/>
              <a:defRPr sz="2300">
                <a:solidFill>
                  <a:schemeClr val="bg1"/>
                </a:solidFill>
              </a:defRPr>
            </a:lvl1pPr>
            <a:lvl2pPr marL="171376" indent="0" algn="ctr">
              <a:buNone/>
              <a:defRPr sz="800"/>
            </a:lvl2pPr>
            <a:lvl3pPr marL="342752" indent="0" algn="ctr">
              <a:buNone/>
              <a:defRPr sz="700"/>
            </a:lvl3pPr>
            <a:lvl4pPr marL="514128" indent="0" algn="ctr">
              <a:buNone/>
              <a:defRPr sz="600"/>
            </a:lvl4pPr>
            <a:lvl5pPr marL="685502" indent="0" algn="ctr">
              <a:buNone/>
              <a:defRPr sz="600"/>
            </a:lvl5pPr>
            <a:lvl6pPr marL="856878" indent="0" algn="ctr">
              <a:buNone/>
              <a:defRPr sz="600"/>
            </a:lvl6pPr>
            <a:lvl7pPr marL="1028254" indent="0" algn="ctr">
              <a:buNone/>
              <a:defRPr sz="600"/>
            </a:lvl7pPr>
            <a:lvl8pPr marL="1199630" indent="0" algn="ctr">
              <a:buNone/>
              <a:defRPr sz="600"/>
            </a:lvl8pPr>
            <a:lvl9pPr marL="1371006" indent="0" algn="ctr">
              <a:buNone/>
              <a:defRPr sz="600"/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6" name="Plassholder for bilde 5"/>
          <p:cNvSpPr>
            <a:spLocks noGrp="1"/>
          </p:cNvSpPr>
          <p:nvPr>
            <p:ph type="pic" sz="quarter" idx="10" hasCustomPrompt="1"/>
          </p:nvPr>
        </p:nvSpPr>
        <p:spPr>
          <a:xfrm>
            <a:off x="6035649" y="0"/>
            <a:ext cx="3108354" cy="5143500"/>
          </a:xfrm>
          <a:solidFill>
            <a:schemeClr val="bg2"/>
          </a:solidFill>
        </p:spPr>
        <p:txBody>
          <a:bodyPr bIns="1349415"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dirty="0" smtClean="0"/>
              <a:t>Trykk for å sette inn bilde</a:t>
            </a:r>
            <a:endParaRPr lang="nb-NO" dirty="0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73740"/>
            <a:ext cx="3773886" cy="8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maoverskri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8437" y="-985"/>
            <a:ext cx="6035563" cy="514547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510668" y="1501389"/>
            <a:ext cx="5271189" cy="1115481"/>
          </a:xfrm>
        </p:spPr>
        <p:txBody>
          <a:bodyPr anchor="t" anchorCtr="0">
            <a:noAutofit/>
          </a:bodyPr>
          <a:lstStyle>
            <a:lvl1pPr algn="ctr">
              <a:defRPr sz="37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510668" y="2752995"/>
            <a:ext cx="5271189" cy="351979"/>
          </a:xfrm>
        </p:spPr>
        <p:txBody>
          <a:bodyPr wrap="square">
            <a:spAutoFit/>
          </a:bodyPr>
          <a:lstStyle>
            <a:lvl1pPr marL="0" indent="0" algn="ctr">
              <a:buNone/>
              <a:defRPr sz="2300">
                <a:solidFill>
                  <a:schemeClr val="bg1"/>
                </a:solidFill>
              </a:defRPr>
            </a:lvl1pPr>
            <a:lvl2pPr marL="171376" indent="0" algn="ctr">
              <a:buNone/>
              <a:defRPr sz="800"/>
            </a:lvl2pPr>
            <a:lvl3pPr marL="342752" indent="0" algn="ctr">
              <a:buNone/>
              <a:defRPr sz="700"/>
            </a:lvl3pPr>
            <a:lvl4pPr marL="514128" indent="0" algn="ctr">
              <a:buNone/>
              <a:defRPr sz="600"/>
            </a:lvl4pPr>
            <a:lvl5pPr marL="685502" indent="0" algn="ctr">
              <a:buNone/>
              <a:defRPr sz="600"/>
            </a:lvl5pPr>
            <a:lvl6pPr marL="856878" indent="0" algn="ctr">
              <a:buNone/>
              <a:defRPr sz="600"/>
            </a:lvl6pPr>
            <a:lvl7pPr marL="1028254" indent="0" algn="ctr">
              <a:buNone/>
              <a:defRPr sz="600"/>
            </a:lvl7pPr>
            <a:lvl8pPr marL="1199630" indent="0" algn="ctr">
              <a:buNone/>
              <a:defRPr sz="600"/>
            </a:lvl8pPr>
            <a:lvl9pPr marL="1371006" indent="0" algn="ctr">
              <a:buNone/>
              <a:defRPr sz="600"/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6" name="Plassholder for bilde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3108354" cy="5160950"/>
          </a:xfrm>
          <a:solidFill>
            <a:schemeClr val="bg2"/>
          </a:solidFill>
        </p:spPr>
        <p:txBody>
          <a:bodyPr bIns="1349415"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b-NO" dirty="0" smtClean="0"/>
              <a:t>Trykk for å sette inn bilde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73" y="4262828"/>
            <a:ext cx="3772327" cy="8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25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kule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585938" y="2269633"/>
            <a:ext cx="7972348" cy="222777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585938" y="1245395"/>
            <a:ext cx="7972124" cy="8101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32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t>16.04.2015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85941" y="1245395"/>
            <a:ext cx="3595283" cy="3249663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4962192" y="1245394"/>
            <a:ext cx="3595868" cy="3249663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590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1.pn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55" Type="http://schemas.openxmlformats.org/officeDocument/2006/relationships/image" Target="../media/image27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41" Type="http://schemas.openxmlformats.org/officeDocument/2006/relationships/image" Target="../media/image13.png"/><Relationship Id="rId54" Type="http://schemas.openxmlformats.org/officeDocument/2006/relationships/image" Target="../media/image26.png"/><Relationship Id="rId6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45" Type="http://schemas.openxmlformats.org/officeDocument/2006/relationships/image" Target="../media/image17.png"/><Relationship Id="rId53" Type="http://schemas.openxmlformats.org/officeDocument/2006/relationships/image" Target="../media/image25.png"/><Relationship Id="rId58" Type="http://schemas.openxmlformats.org/officeDocument/2006/relationships/image" Target="../media/image30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image" Target="../media/image8.png"/><Relationship Id="rId49" Type="http://schemas.openxmlformats.org/officeDocument/2006/relationships/image" Target="../media/image21.png"/><Relationship Id="rId57" Type="http://schemas.openxmlformats.org/officeDocument/2006/relationships/image" Target="../media/image29.png"/><Relationship Id="rId61" Type="http://schemas.openxmlformats.org/officeDocument/2006/relationships/image" Target="../media/image3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4" Type="http://schemas.openxmlformats.org/officeDocument/2006/relationships/image" Target="../media/image16.png"/><Relationship Id="rId52" Type="http://schemas.openxmlformats.org/officeDocument/2006/relationships/image" Target="../media/image24.png"/><Relationship Id="rId60" Type="http://schemas.openxmlformats.org/officeDocument/2006/relationships/image" Target="../media/image3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15.png"/><Relationship Id="rId48" Type="http://schemas.openxmlformats.org/officeDocument/2006/relationships/image" Target="../media/image20.png"/><Relationship Id="rId56" Type="http://schemas.openxmlformats.org/officeDocument/2006/relationships/image" Target="../media/image28.png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3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46" Type="http://schemas.openxmlformats.org/officeDocument/2006/relationships/image" Target="../media/image18.png"/><Relationship Id="rId59" Type="http://schemas.openxmlformats.org/officeDocument/2006/relationships/image" Target="../media/image3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93" y="4716018"/>
            <a:ext cx="1385410" cy="427483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85938" y="542593"/>
            <a:ext cx="7972124" cy="41857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85938" y="1245395"/>
            <a:ext cx="7972124" cy="32496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80634" y="4831460"/>
            <a:ext cx="590267" cy="15579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DF08DDD6-376B-420C-8ECF-61775C92EAA5}" type="datetime1">
              <a:rPr lang="nb-NO" smtClean="0"/>
              <a:pPr/>
              <a:t>16.04.2015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151626" y="4831460"/>
            <a:ext cx="6268834" cy="15579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220064" y="4831460"/>
            <a:ext cx="153878" cy="15579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1000" b="1">
                <a:solidFill>
                  <a:schemeClr val="accent4"/>
                </a:solidFill>
              </a:defRPr>
            </a:lvl1pPr>
          </a:lstStyle>
          <a:p>
            <a:fld id="{C8015E39-59DC-48A0-9676-AD2CAF5CD29F}" type="slidenum">
              <a:rPr lang="nb-NO" smtClean="0"/>
              <a:pPr/>
              <a:t>‹#›</a:t>
            </a:fld>
            <a:endParaRPr lang="nb-NO"/>
          </a:p>
        </p:txBody>
      </p:sp>
      <p:grpSp>
        <p:nvGrpSpPr>
          <p:cNvPr id="74" name="bamse" hidden="1"/>
          <p:cNvGrpSpPr/>
          <p:nvPr/>
        </p:nvGrpSpPr>
        <p:grpSpPr>
          <a:xfrm>
            <a:off x="3985200" y="1984950"/>
            <a:ext cx="1173600" cy="1173600"/>
            <a:chOff x="300343" y="1212537"/>
            <a:chExt cx="1173600" cy="1173600"/>
          </a:xfrm>
        </p:grpSpPr>
        <p:sp>
          <p:nvSpPr>
            <p:cNvPr id="75" name="bamse_hvit_sirkel"/>
            <p:cNvSpPr/>
            <p:nvPr userDrawn="1"/>
          </p:nvSpPr>
          <p:spPr>
            <a:xfrm>
              <a:off x="300343" y="121253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76" name="bamse"/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43" y="1212537"/>
              <a:ext cx="1173600" cy="1173600"/>
            </a:xfrm>
            <a:prstGeom prst="rect">
              <a:avLst/>
            </a:prstGeom>
          </p:spPr>
        </p:pic>
      </p:grpSp>
      <p:grpSp>
        <p:nvGrpSpPr>
          <p:cNvPr id="77" name="hake" hidden="1"/>
          <p:cNvGrpSpPr/>
          <p:nvPr/>
        </p:nvGrpSpPr>
        <p:grpSpPr>
          <a:xfrm>
            <a:off x="3985200" y="1984950"/>
            <a:ext cx="1173600" cy="1173600"/>
            <a:chOff x="1774286" y="1212537"/>
            <a:chExt cx="1173600" cy="1173600"/>
          </a:xfrm>
        </p:grpSpPr>
        <p:sp>
          <p:nvSpPr>
            <p:cNvPr id="78" name="hake_hvit_sirkel"/>
            <p:cNvSpPr/>
            <p:nvPr userDrawn="1"/>
          </p:nvSpPr>
          <p:spPr>
            <a:xfrm>
              <a:off x="1774286" y="121253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79" name="hake"/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286" y="1212537"/>
              <a:ext cx="1173600" cy="1173600"/>
            </a:xfrm>
            <a:prstGeom prst="rect">
              <a:avLst/>
            </a:prstGeom>
          </p:spPr>
        </p:pic>
      </p:grpSp>
      <p:grpSp>
        <p:nvGrpSpPr>
          <p:cNvPr id="80" name="kr" hidden="1"/>
          <p:cNvGrpSpPr/>
          <p:nvPr/>
        </p:nvGrpSpPr>
        <p:grpSpPr>
          <a:xfrm>
            <a:off x="3985200" y="1984950"/>
            <a:ext cx="1173600" cy="1173600"/>
            <a:chOff x="3248229" y="1212537"/>
            <a:chExt cx="1173600" cy="1173600"/>
          </a:xfrm>
        </p:grpSpPr>
        <p:sp>
          <p:nvSpPr>
            <p:cNvPr id="81" name="kr_hvit_sirkel"/>
            <p:cNvSpPr/>
            <p:nvPr userDrawn="1"/>
          </p:nvSpPr>
          <p:spPr>
            <a:xfrm>
              <a:off x="3248229" y="121253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82" name="kr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229" y="1212537"/>
              <a:ext cx="1173600" cy="1173600"/>
            </a:xfrm>
            <a:prstGeom prst="rect">
              <a:avLst/>
            </a:prstGeom>
          </p:spPr>
        </p:pic>
      </p:grpSp>
      <p:grpSp>
        <p:nvGrpSpPr>
          <p:cNvPr id="83" name="bil" hidden="1"/>
          <p:cNvGrpSpPr/>
          <p:nvPr/>
        </p:nvGrpSpPr>
        <p:grpSpPr>
          <a:xfrm>
            <a:off x="3985200" y="1984950"/>
            <a:ext cx="1173600" cy="1173600"/>
            <a:chOff x="4722172" y="1212537"/>
            <a:chExt cx="1173600" cy="1173600"/>
          </a:xfrm>
        </p:grpSpPr>
        <p:sp>
          <p:nvSpPr>
            <p:cNvPr id="84" name="bil_hvit_sirkel"/>
            <p:cNvSpPr/>
            <p:nvPr userDrawn="1"/>
          </p:nvSpPr>
          <p:spPr>
            <a:xfrm>
              <a:off x="4722172" y="121253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85" name="bil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172" y="1212537"/>
              <a:ext cx="1173600" cy="1173600"/>
            </a:xfrm>
            <a:prstGeom prst="rect">
              <a:avLst/>
            </a:prstGeom>
          </p:spPr>
        </p:pic>
      </p:grpSp>
      <p:grpSp>
        <p:nvGrpSpPr>
          <p:cNvPr id="86" name="pluss" hidden="1"/>
          <p:cNvGrpSpPr/>
          <p:nvPr/>
        </p:nvGrpSpPr>
        <p:grpSpPr>
          <a:xfrm>
            <a:off x="3985200" y="1984950"/>
            <a:ext cx="1173600" cy="1173600"/>
            <a:chOff x="6196115" y="1212537"/>
            <a:chExt cx="1173600" cy="1173600"/>
          </a:xfrm>
        </p:grpSpPr>
        <p:sp>
          <p:nvSpPr>
            <p:cNvPr id="87" name="pluss_hvit_sirkel"/>
            <p:cNvSpPr/>
            <p:nvPr userDrawn="1"/>
          </p:nvSpPr>
          <p:spPr>
            <a:xfrm>
              <a:off x="6196115" y="121253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88" name="pluss"/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115" y="1212537"/>
              <a:ext cx="1173600" cy="1173600"/>
            </a:xfrm>
            <a:prstGeom prst="rect">
              <a:avLst/>
            </a:prstGeom>
          </p:spPr>
        </p:pic>
      </p:grpSp>
      <p:grpSp>
        <p:nvGrpSpPr>
          <p:cNvPr id="89" name="snakkeboble" hidden="1"/>
          <p:cNvGrpSpPr/>
          <p:nvPr/>
        </p:nvGrpSpPr>
        <p:grpSpPr>
          <a:xfrm>
            <a:off x="3985200" y="1984950"/>
            <a:ext cx="1173600" cy="1173600"/>
            <a:chOff x="7670058" y="1212537"/>
            <a:chExt cx="1173600" cy="1173600"/>
          </a:xfrm>
        </p:grpSpPr>
        <p:sp>
          <p:nvSpPr>
            <p:cNvPr id="90" name="snakkeboble_hvit_sirkel"/>
            <p:cNvSpPr/>
            <p:nvPr userDrawn="1"/>
          </p:nvSpPr>
          <p:spPr>
            <a:xfrm>
              <a:off x="7670058" y="121253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91" name="snakkeboble"/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0058" y="1212537"/>
              <a:ext cx="1173600" cy="1173600"/>
            </a:xfrm>
            <a:prstGeom prst="rect">
              <a:avLst/>
            </a:prstGeom>
          </p:spPr>
        </p:pic>
      </p:grpSp>
      <p:grpSp>
        <p:nvGrpSpPr>
          <p:cNvPr id="92" name="paraply" hidden="1"/>
          <p:cNvGrpSpPr/>
          <p:nvPr/>
        </p:nvGrpSpPr>
        <p:grpSpPr>
          <a:xfrm>
            <a:off x="3985200" y="1984950"/>
            <a:ext cx="1173600" cy="1173600"/>
            <a:chOff x="1774286" y="1331807"/>
            <a:chExt cx="1173600" cy="1173600"/>
          </a:xfrm>
        </p:grpSpPr>
        <p:sp>
          <p:nvSpPr>
            <p:cNvPr id="93" name="paraply_hvit_sirkel"/>
            <p:cNvSpPr/>
            <p:nvPr userDrawn="1"/>
          </p:nvSpPr>
          <p:spPr>
            <a:xfrm>
              <a:off x="1774286" y="133180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94" name="paraply"/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286" y="1331807"/>
              <a:ext cx="1173600" cy="1173600"/>
            </a:xfrm>
            <a:prstGeom prst="rect">
              <a:avLst/>
            </a:prstGeom>
          </p:spPr>
        </p:pic>
      </p:grpSp>
      <p:grpSp>
        <p:nvGrpSpPr>
          <p:cNvPr id="95" name="pakke" hidden="1"/>
          <p:cNvGrpSpPr/>
          <p:nvPr/>
        </p:nvGrpSpPr>
        <p:grpSpPr>
          <a:xfrm>
            <a:off x="3985200" y="1984950"/>
            <a:ext cx="1173600" cy="1173600"/>
            <a:chOff x="3248229" y="1331807"/>
            <a:chExt cx="1173600" cy="1173600"/>
          </a:xfrm>
        </p:grpSpPr>
        <p:sp>
          <p:nvSpPr>
            <p:cNvPr id="96" name="pakke_hvit_sirkel"/>
            <p:cNvSpPr/>
            <p:nvPr userDrawn="1"/>
          </p:nvSpPr>
          <p:spPr>
            <a:xfrm>
              <a:off x="3248229" y="133180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97" name="pakke"/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229" y="1331807"/>
              <a:ext cx="1173600" cy="1173600"/>
            </a:xfrm>
            <a:prstGeom prst="rect">
              <a:avLst/>
            </a:prstGeom>
          </p:spPr>
        </p:pic>
      </p:grpSp>
      <p:grpSp>
        <p:nvGrpSpPr>
          <p:cNvPr id="98" name="hus" hidden="1"/>
          <p:cNvGrpSpPr/>
          <p:nvPr/>
        </p:nvGrpSpPr>
        <p:grpSpPr>
          <a:xfrm>
            <a:off x="3985200" y="1984950"/>
            <a:ext cx="1173600" cy="1173600"/>
            <a:chOff x="4722172" y="1331807"/>
            <a:chExt cx="1173600" cy="1173600"/>
          </a:xfrm>
        </p:grpSpPr>
        <p:sp>
          <p:nvSpPr>
            <p:cNvPr id="99" name="hus_hvit_sirkel"/>
            <p:cNvSpPr/>
            <p:nvPr userDrawn="1"/>
          </p:nvSpPr>
          <p:spPr>
            <a:xfrm>
              <a:off x="4722172" y="133180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00" name="hus"/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172" y="1331807"/>
              <a:ext cx="1173600" cy="1173600"/>
            </a:xfrm>
            <a:prstGeom prst="rect">
              <a:avLst/>
            </a:prstGeom>
          </p:spPr>
        </p:pic>
      </p:grpSp>
      <p:grpSp>
        <p:nvGrpSpPr>
          <p:cNvPr id="101" name="id" hidden="1"/>
          <p:cNvGrpSpPr/>
          <p:nvPr/>
        </p:nvGrpSpPr>
        <p:grpSpPr>
          <a:xfrm>
            <a:off x="3985200" y="1984950"/>
            <a:ext cx="1173600" cy="1173600"/>
            <a:chOff x="6196115" y="1331807"/>
            <a:chExt cx="1173600" cy="1173600"/>
          </a:xfrm>
        </p:grpSpPr>
        <p:sp>
          <p:nvSpPr>
            <p:cNvPr id="102" name="id_hvit_sirkel"/>
            <p:cNvSpPr/>
            <p:nvPr userDrawn="1"/>
          </p:nvSpPr>
          <p:spPr>
            <a:xfrm>
              <a:off x="6196115" y="133180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03" name="id"/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115" y="1331807"/>
              <a:ext cx="1173600" cy="1173600"/>
            </a:xfrm>
            <a:prstGeom prst="rect">
              <a:avLst/>
            </a:prstGeom>
          </p:spPr>
        </p:pic>
      </p:grpSp>
      <p:grpSp>
        <p:nvGrpSpPr>
          <p:cNvPr id="104" name="kalkulator" hidden="1"/>
          <p:cNvGrpSpPr/>
          <p:nvPr/>
        </p:nvGrpSpPr>
        <p:grpSpPr>
          <a:xfrm>
            <a:off x="3985200" y="1984950"/>
            <a:ext cx="1173600" cy="1173600"/>
            <a:chOff x="7670058" y="1331807"/>
            <a:chExt cx="1173600" cy="1173600"/>
          </a:xfrm>
        </p:grpSpPr>
        <p:sp>
          <p:nvSpPr>
            <p:cNvPr id="105" name="kalkulator_hvit_sirkel"/>
            <p:cNvSpPr/>
            <p:nvPr userDrawn="1"/>
          </p:nvSpPr>
          <p:spPr>
            <a:xfrm>
              <a:off x="7670058" y="1331807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06" name="kalkulator"/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0058" y="1331807"/>
              <a:ext cx="1173600" cy="1173600"/>
            </a:xfrm>
            <a:prstGeom prst="rect">
              <a:avLst/>
            </a:prstGeom>
          </p:spPr>
        </p:pic>
      </p:grpSp>
      <p:grpSp>
        <p:nvGrpSpPr>
          <p:cNvPr id="107" name="handlevogn" hidden="1"/>
          <p:cNvGrpSpPr/>
          <p:nvPr/>
        </p:nvGrpSpPr>
        <p:grpSpPr>
          <a:xfrm>
            <a:off x="3985200" y="1984950"/>
            <a:ext cx="1173600" cy="1173600"/>
            <a:chOff x="300343" y="1138704"/>
            <a:chExt cx="1173600" cy="1173600"/>
          </a:xfrm>
        </p:grpSpPr>
        <p:sp>
          <p:nvSpPr>
            <p:cNvPr id="108" name="handlevogn_hvit_sirkel"/>
            <p:cNvSpPr/>
            <p:nvPr userDrawn="1"/>
          </p:nvSpPr>
          <p:spPr>
            <a:xfrm>
              <a:off x="300343" y="1138704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09" name="handlevogn"/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43" y="1138704"/>
              <a:ext cx="1173600" cy="1173600"/>
            </a:xfrm>
            <a:prstGeom prst="rect">
              <a:avLst/>
            </a:prstGeom>
          </p:spPr>
        </p:pic>
      </p:grpSp>
      <p:grpSp>
        <p:nvGrpSpPr>
          <p:cNvPr id="110" name="hundre" hidden="1"/>
          <p:cNvGrpSpPr/>
          <p:nvPr/>
        </p:nvGrpSpPr>
        <p:grpSpPr>
          <a:xfrm>
            <a:off x="3985200" y="1984950"/>
            <a:ext cx="1173600" cy="1173600"/>
            <a:chOff x="1774286" y="1138704"/>
            <a:chExt cx="1173600" cy="1173600"/>
          </a:xfrm>
        </p:grpSpPr>
        <p:sp>
          <p:nvSpPr>
            <p:cNvPr id="111" name="hundre_hvit_sirkel"/>
            <p:cNvSpPr/>
            <p:nvPr userDrawn="1"/>
          </p:nvSpPr>
          <p:spPr>
            <a:xfrm>
              <a:off x="1774286" y="1138704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12" name="hundre"/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286" y="1138704"/>
              <a:ext cx="1173600" cy="1173600"/>
            </a:xfrm>
            <a:prstGeom prst="rect">
              <a:avLst/>
            </a:prstGeom>
          </p:spPr>
        </p:pic>
      </p:grpSp>
      <p:grpSp>
        <p:nvGrpSpPr>
          <p:cNvPr id="113" name="kort" hidden="1"/>
          <p:cNvGrpSpPr/>
          <p:nvPr/>
        </p:nvGrpSpPr>
        <p:grpSpPr>
          <a:xfrm>
            <a:off x="3985200" y="1984950"/>
            <a:ext cx="1173600" cy="1173600"/>
            <a:chOff x="3248229" y="2838310"/>
            <a:chExt cx="1173600" cy="1173600"/>
          </a:xfrm>
        </p:grpSpPr>
        <p:sp>
          <p:nvSpPr>
            <p:cNvPr id="114" name="kort_hvit_sirkel"/>
            <p:cNvSpPr/>
            <p:nvPr userDrawn="1"/>
          </p:nvSpPr>
          <p:spPr>
            <a:xfrm>
              <a:off x="3248229" y="2838310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15" name="kort"/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229" y="2838310"/>
              <a:ext cx="1173600" cy="1173600"/>
            </a:xfrm>
            <a:prstGeom prst="rect">
              <a:avLst/>
            </a:prstGeom>
          </p:spPr>
        </p:pic>
      </p:grpSp>
      <p:grpSp>
        <p:nvGrpSpPr>
          <p:cNvPr id="116" name="headset" hidden="1"/>
          <p:cNvGrpSpPr/>
          <p:nvPr/>
        </p:nvGrpSpPr>
        <p:grpSpPr>
          <a:xfrm>
            <a:off x="3985200" y="1984950"/>
            <a:ext cx="1173600" cy="1173600"/>
            <a:chOff x="4722172" y="1138704"/>
            <a:chExt cx="1173600" cy="1173600"/>
          </a:xfrm>
        </p:grpSpPr>
        <p:sp>
          <p:nvSpPr>
            <p:cNvPr id="117" name="headset_hvit_sirkel"/>
            <p:cNvSpPr/>
            <p:nvPr userDrawn="1"/>
          </p:nvSpPr>
          <p:spPr>
            <a:xfrm>
              <a:off x="4722172" y="1138704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18" name="headset"/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172" y="1138704"/>
              <a:ext cx="1173600" cy="1173600"/>
            </a:xfrm>
            <a:prstGeom prst="rect">
              <a:avLst/>
            </a:prstGeom>
          </p:spPr>
        </p:pic>
      </p:grpSp>
      <p:grpSp>
        <p:nvGrpSpPr>
          <p:cNvPr id="119" name="hjerte" hidden="1"/>
          <p:cNvGrpSpPr/>
          <p:nvPr/>
        </p:nvGrpSpPr>
        <p:grpSpPr>
          <a:xfrm>
            <a:off x="3985200" y="1984950"/>
            <a:ext cx="1173600" cy="1173600"/>
            <a:chOff x="6196115" y="1138704"/>
            <a:chExt cx="1173600" cy="1173600"/>
          </a:xfrm>
        </p:grpSpPr>
        <p:sp>
          <p:nvSpPr>
            <p:cNvPr id="120" name="hjerte_hvit_sirkel"/>
            <p:cNvSpPr/>
            <p:nvPr userDrawn="1"/>
          </p:nvSpPr>
          <p:spPr>
            <a:xfrm>
              <a:off x="6196115" y="1138704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21" name="hjerte"/>
            <p:cNvPicPr>
              <a:picLocks noChangeAspect="1"/>
            </p:cNvPicPr>
            <p:nvPr userDrawn="1"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115" y="1138704"/>
              <a:ext cx="1173600" cy="1173600"/>
            </a:xfrm>
            <a:prstGeom prst="rect">
              <a:avLst/>
            </a:prstGeom>
          </p:spPr>
        </p:pic>
      </p:grpSp>
      <p:grpSp>
        <p:nvGrpSpPr>
          <p:cNvPr id="122" name="nokkel" hidden="1"/>
          <p:cNvGrpSpPr/>
          <p:nvPr/>
        </p:nvGrpSpPr>
        <p:grpSpPr>
          <a:xfrm>
            <a:off x="3985200" y="1984950"/>
            <a:ext cx="1173600" cy="1173600"/>
            <a:chOff x="7670058" y="1138704"/>
            <a:chExt cx="1173600" cy="1173600"/>
          </a:xfrm>
        </p:grpSpPr>
        <p:sp>
          <p:nvSpPr>
            <p:cNvPr id="123" name="nokkel_hvit_sirkel"/>
            <p:cNvSpPr/>
            <p:nvPr userDrawn="1"/>
          </p:nvSpPr>
          <p:spPr>
            <a:xfrm>
              <a:off x="7670058" y="1138704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24" name="nokkel"/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0058" y="1138704"/>
              <a:ext cx="1173600" cy="1173600"/>
            </a:xfrm>
            <a:prstGeom prst="rect">
              <a:avLst/>
            </a:prstGeom>
          </p:spPr>
        </p:pic>
      </p:grpSp>
      <p:grpSp>
        <p:nvGrpSpPr>
          <p:cNvPr id="125" name="mobil" hidden="1"/>
          <p:cNvGrpSpPr/>
          <p:nvPr/>
        </p:nvGrpSpPr>
        <p:grpSpPr>
          <a:xfrm>
            <a:off x="3985200" y="1984950"/>
            <a:ext cx="1173600" cy="1173600"/>
            <a:chOff x="300343" y="1223896"/>
            <a:chExt cx="1173600" cy="1173600"/>
          </a:xfrm>
        </p:grpSpPr>
        <p:sp>
          <p:nvSpPr>
            <p:cNvPr id="126" name="mobil_hvit_sirkel"/>
            <p:cNvSpPr/>
            <p:nvPr userDrawn="1"/>
          </p:nvSpPr>
          <p:spPr>
            <a:xfrm>
              <a:off x="300343" y="1223896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27" name="mobil"/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43" y="1223896"/>
              <a:ext cx="1173600" cy="1173600"/>
            </a:xfrm>
            <a:prstGeom prst="rect">
              <a:avLst/>
            </a:prstGeom>
          </p:spPr>
        </p:pic>
      </p:grpSp>
      <p:grpSp>
        <p:nvGrpSpPr>
          <p:cNvPr id="128" name="nokkelhull" hidden="1"/>
          <p:cNvGrpSpPr/>
          <p:nvPr/>
        </p:nvGrpSpPr>
        <p:grpSpPr>
          <a:xfrm>
            <a:off x="3985200" y="1984950"/>
            <a:ext cx="1173600" cy="1173600"/>
            <a:chOff x="1774286" y="1223896"/>
            <a:chExt cx="1173600" cy="1173600"/>
          </a:xfrm>
        </p:grpSpPr>
        <p:sp>
          <p:nvSpPr>
            <p:cNvPr id="129" name="nokkelhull_hvit_sirkel"/>
            <p:cNvSpPr/>
            <p:nvPr userDrawn="1"/>
          </p:nvSpPr>
          <p:spPr>
            <a:xfrm>
              <a:off x="1774286" y="1223896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30" name="nokkelhull"/>
            <p:cNvPicPr>
              <a:picLocks noChangeAspect="1"/>
            </p:cNvPicPr>
            <p:nvPr userDrawn="1"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286" y="1223896"/>
              <a:ext cx="1173600" cy="1173600"/>
            </a:xfrm>
            <a:prstGeom prst="rect">
              <a:avLst/>
            </a:prstGeom>
          </p:spPr>
        </p:pic>
      </p:grpSp>
      <p:grpSp>
        <p:nvGrpSpPr>
          <p:cNvPr id="131" name="tog" hidden="1"/>
          <p:cNvGrpSpPr/>
          <p:nvPr/>
        </p:nvGrpSpPr>
        <p:grpSpPr>
          <a:xfrm>
            <a:off x="3985200" y="1984950"/>
            <a:ext cx="1173600" cy="1173600"/>
            <a:chOff x="3248229" y="1223896"/>
            <a:chExt cx="1173600" cy="1173600"/>
          </a:xfrm>
        </p:grpSpPr>
        <p:sp>
          <p:nvSpPr>
            <p:cNvPr id="132" name="tog_hvit_sirkel"/>
            <p:cNvSpPr/>
            <p:nvPr userDrawn="1"/>
          </p:nvSpPr>
          <p:spPr>
            <a:xfrm>
              <a:off x="3248229" y="1223896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33" name="tog"/>
            <p:cNvPicPr>
              <a:picLocks noChangeAspect="1"/>
            </p:cNvPicPr>
            <p:nvPr userDrawn="1"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229" y="1223896"/>
              <a:ext cx="1173600" cy="1173600"/>
            </a:xfrm>
            <a:prstGeom prst="rect">
              <a:avLst/>
            </a:prstGeom>
          </p:spPr>
        </p:pic>
      </p:grpSp>
      <p:grpSp>
        <p:nvGrpSpPr>
          <p:cNvPr id="134" name="pengesekk" hidden="1"/>
          <p:cNvGrpSpPr/>
          <p:nvPr/>
        </p:nvGrpSpPr>
        <p:grpSpPr>
          <a:xfrm>
            <a:off x="3985200" y="1984950"/>
            <a:ext cx="1173600" cy="1173600"/>
            <a:chOff x="4722172" y="339502"/>
            <a:chExt cx="1173600" cy="1173600"/>
          </a:xfrm>
        </p:grpSpPr>
        <p:sp>
          <p:nvSpPr>
            <p:cNvPr id="135" name="pengesekk_hvit_sirkel"/>
            <p:cNvSpPr/>
            <p:nvPr userDrawn="1"/>
          </p:nvSpPr>
          <p:spPr>
            <a:xfrm>
              <a:off x="4722172" y="339502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36" name="pengesekk"/>
            <p:cNvPicPr>
              <a:picLocks noChangeAspect="1"/>
            </p:cNvPicPr>
            <p:nvPr userDrawn="1"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172" y="339502"/>
              <a:ext cx="1173600" cy="1173600"/>
            </a:xfrm>
            <a:prstGeom prst="rect">
              <a:avLst/>
            </a:prstGeom>
          </p:spPr>
        </p:pic>
      </p:grpSp>
      <p:grpSp>
        <p:nvGrpSpPr>
          <p:cNvPr id="137" name="kundeservice" hidden="1"/>
          <p:cNvGrpSpPr/>
          <p:nvPr/>
        </p:nvGrpSpPr>
        <p:grpSpPr>
          <a:xfrm>
            <a:off x="3985200" y="1984950"/>
            <a:ext cx="1173600" cy="1173600"/>
            <a:chOff x="6196115" y="1223896"/>
            <a:chExt cx="1173600" cy="1173600"/>
          </a:xfrm>
        </p:grpSpPr>
        <p:sp>
          <p:nvSpPr>
            <p:cNvPr id="138" name="kundeservice_hvit_sirkel"/>
            <p:cNvSpPr/>
            <p:nvPr userDrawn="1"/>
          </p:nvSpPr>
          <p:spPr>
            <a:xfrm>
              <a:off x="6196115" y="1223896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39" name="kundeservice"/>
            <p:cNvPicPr>
              <a:picLocks noChangeAspect="1"/>
            </p:cNvPicPr>
            <p:nvPr userDrawn="1"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115" y="1223896"/>
              <a:ext cx="1173600" cy="1173600"/>
            </a:xfrm>
            <a:prstGeom prst="rect">
              <a:avLst/>
            </a:prstGeom>
          </p:spPr>
        </p:pic>
      </p:grpSp>
      <p:grpSp>
        <p:nvGrpSpPr>
          <p:cNvPr id="140" name="fly" hidden="1"/>
          <p:cNvGrpSpPr/>
          <p:nvPr/>
        </p:nvGrpSpPr>
        <p:grpSpPr>
          <a:xfrm>
            <a:off x="3985200" y="1984950"/>
            <a:ext cx="1173600" cy="1173600"/>
            <a:chOff x="7670058" y="1223896"/>
            <a:chExt cx="1173600" cy="1173600"/>
          </a:xfrm>
        </p:grpSpPr>
        <p:sp>
          <p:nvSpPr>
            <p:cNvPr id="141" name="fly_hvit_sirkel"/>
            <p:cNvSpPr/>
            <p:nvPr userDrawn="1"/>
          </p:nvSpPr>
          <p:spPr>
            <a:xfrm>
              <a:off x="7670058" y="1223896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42" name="fly"/>
            <p:cNvPicPr>
              <a:picLocks noChangeAspect="1"/>
            </p:cNvPicPr>
            <p:nvPr userDrawn="1"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0058" y="1223896"/>
              <a:ext cx="1173600" cy="1173600"/>
            </a:xfrm>
            <a:prstGeom prst="rect">
              <a:avLst/>
            </a:prstGeom>
          </p:spPr>
        </p:pic>
      </p:grpSp>
      <p:grpSp>
        <p:nvGrpSpPr>
          <p:cNvPr id="143" name="flamme" hidden="1"/>
          <p:cNvGrpSpPr/>
          <p:nvPr/>
        </p:nvGrpSpPr>
        <p:grpSpPr>
          <a:xfrm>
            <a:off x="3985200" y="1984950"/>
            <a:ext cx="1173600" cy="1173600"/>
            <a:chOff x="300343" y="1167102"/>
            <a:chExt cx="1173600" cy="1173600"/>
          </a:xfrm>
        </p:grpSpPr>
        <p:sp>
          <p:nvSpPr>
            <p:cNvPr id="144" name="flamme_hvit_sirkel"/>
            <p:cNvSpPr/>
            <p:nvPr userDrawn="1"/>
          </p:nvSpPr>
          <p:spPr>
            <a:xfrm>
              <a:off x="300343" y="1167102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45" name="flamme"/>
            <p:cNvPicPr>
              <a:picLocks noChangeAspect="1"/>
            </p:cNvPicPr>
            <p:nvPr userDrawn="1"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43" y="1167102"/>
              <a:ext cx="1173600" cy="1173600"/>
            </a:xfrm>
            <a:prstGeom prst="rect">
              <a:avLst/>
            </a:prstGeom>
          </p:spPr>
        </p:pic>
      </p:grpSp>
      <p:grpSp>
        <p:nvGrpSpPr>
          <p:cNvPr id="146" name="barn" hidden="1"/>
          <p:cNvGrpSpPr/>
          <p:nvPr/>
        </p:nvGrpSpPr>
        <p:grpSpPr>
          <a:xfrm>
            <a:off x="3985200" y="1984950"/>
            <a:ext cx="1173600" cy="1173600"/>
            <a:chOff x="1774286" y="1167102"/>
            <a:chExt cx="1173600" cy="1173600"/>
          </a:xfrm>
        </p:grpSpPr>
        <p:sp>
          <p:nvSpPr>
            <p:cNvPr id="147" name="barn_hvit_sirkel"/>
            <p:cNvSpPr/>
            <p:nvPr userDrawn="1"/>
          </p:nvSpPr>
          <p:spPr>
            <a:xfrm>
              <a:off x="1774286" y="1167102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48" name="barn"/>
            <p:cNvPicPr>
              <a:picLocks noChangeAspect="1"/>
            </p:cNvPicPr>
            <p:nvPr userDrawn="1"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286" y="1167102"/>
              <a:ext cx="1173600" cy="1173600"/>
            </a:xfrm>
            <a:prstGeom prst="rect">
              <a:avLst/>
            </a:prstGeom>
          </p:spPr>
        </p:pic>
      </p:grpSp>
      <p:grpSp>
        <p:nvGrpSpPr>
          <p:cNvPr id="149" name="sok" hidden="1"/>
          <p:cNvGrpSpPr/>
          <p:nvPr/>
        </p:nvGrpSpPr>
        <p:grpSpPr>
          <a:xfrm>
            <a:off x="3985200" y="1984950"/>
            <a:ext cx="1173600" cy="1173600"/>
            <a:chOff x="3248229" y="1167102"/>
            <a:chExt cx="1173600" cy="1173600"/>
          </a:xfrm>
        </p:grpSpPr>
        <p:sp>
          <p:nvSpPr>
            <p:cNvPr id="150" name="sok_hvit_sirkel"/>
            <p:cNvSpPr/>
            <p:nvPr userDrawn="1"/>
          </p:nvSpPr>
          <p:spPr>
            <a:xfrm>
              <a:off x="3248229" y="1167102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51" name="sok"/>
            <p:cNvPicPr>
              <a:picLocks noChangeAspect="1"/>
            </p:cNvPicPr>
            <p:nvPr userDrawn="1"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229" y="1167102"/>
              <a:ext cx="1173600" cy="1173600"/>
            </a:xfrm>
            <a:prstGeom prst="rect">
              <a:avLst/>
            </a:prstGeom>
          </p:spPr>
        </p:pic>
      </p:grpSp>
      <p:grpSp>
        <p:nvGrpSpPr>
          <p:cNvPr id="152" name="sparegris" hidden="1"/>
          <p:cNvGrpSpPr/>
          <p:nvPr/>
        </p:nvGrpSpPr>
        <p:grpSpPr>
          <a:xfrm>
            <a:off x="3985200" y="1984950"/>
            <a:ext cx="1173600" cy="1173600"/>
            <a:chOff x="5045959" y="3003798"/>
            <a:chExt cx="1173600" cy="1173600"/>
          </a:xfrm>
        </p:grpSpPr>
        <p:sp>
          <p:nvSpPr>
            <p:cNvPr id="153" name="sparegris_hvit_sirkel"/>
            <p:cNvSpPr/>
            <p:nvPr userDrawn="1"/>
          </p:nvSpPr>
          <p:spPr>
            <a:xfrm>
              <a:off x="5045959" y="3003798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54" name="sparegris"/>
            <p:cNvPicPr>
              <a:picLocks noChangeAspect="1"/>
            </p:cNvPicPr>
            <p:nvPr userDrawn="1"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59" y="3003798"/>
              <a:ext cx="1173600" cy="1173600"/>
            </a:xfrm>
            <a:prstGeom prst="rect">
              <a:avLst/>
            </a:prstGeom>
          </p:spPr>
        </p:pic>
      </p:grpSp>
      <p:grpSp>
        <p:nvGrpSpPr>
          <p:cNvPr id="155" name="sporsmalstegn" hidden="1"/>
          <p:cNvGrpSpPr/>
          <p:nvPr/>
        </p:nvGrpSpPr>
        <p:grpSpPr>
          <a:xfrm>
            <a:off x="3985200" y="1984950"/>
            <a:ext cx="1173600" cy="1173600"/>
            <a:chOff x="6196115" y="1167102"/>
            <a:chExt cx="1173600" cy="1173600"/>
          </a:xfrm>
        </p:grpSpPr>
        <p:sp>
          <p:nvSpPr>
            <p:cNvPr id="156" name="sporsmalstegn_hvit_sirkel"/>
            <p:cNvSpPr/>
            <p:nvPr userDrawn="1"/>
          </p:nvSpPr>
          <p:spPr>
            <a:xfrm>
              <a:off x="6196115" y="1167102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57" name="sporsmalstegn"/>
            <p:cNvPicPr>
              <a:picLocks noChangeAspect="1"/>
            </p:cNvPicPr>
            <p:nvPr userDrawn="1"/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115" y="1167102"/>
              <a:ext cx="1173600" cy="1173600"/>
            </a:xfrm>
            <a:prstGeom prst="rect">
              <a:avLst/>
            </a:prstGeom>
          </p:spPr>
        </p:pic>
      </p:grpSp>
      <p:grpSp>
        <p:nvGrpSpPr>
          <p:cNvPr id="158" name="location" hidden="1"/>
          <p:cNvGrpSpPr/>
          <p:nvPr/>
        </p:nvGrpSpPr>
        <p:grpSpPr>
          <a:xfrm>
            <a:off x="3985200" y="1984950"/>
            <a:ext cx="1173600" cy="1173600"/>
            <a:chOff x="7670058" y="1167102"/>
            <a:chExt cx="1173600" cy="1173600"/>
          </a:xfrm>
        </p:grpSpPr>
        <p:sp>
          <p:nvSpPr>
            <p:cNvPr id="159" name="location_hvit_sirkel"/>
            <p:cNvSpPr/>
            <p:nvPr userDrawn="1"/>
          </p:nvSpPr>
          <p:spPr>
            <a:xfrm>
              <a:off x="7670058" y="1167102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60" name="location"/>
            <p:cNvPicPr>
              <a:picLocks noChangeAspect="1"/>
            </p:cNvPicPr>
            <p:nvPr userDrawn="1"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0058" y="1167102"/>
              <a:ext cx="1173600" cy="1173600"/>
            </a:xfrm>
            <a:prstGeom prst="rect">
              <a:avLst/>
            </a:prstGeom>
          </p:spPr>
        </p:pic>
      </p:grpSp>
      <p:grpSp>
        <p:nvGrpSpPr>
          <p:cNvPr id="161" name="telefon" hidden="1"/>
          <p:cNvGrpSpPr/>
          <p:nvPr/>
        </p:nvGrpSpPr>
        <p:grpSpPr>
          <a:xfrm>
            <a:off x="3985200" y="1984950"/>
            <a:ext cx="1173600" cy="1173600"/>
            <a:chOff x="889920" y="1282748"/>
            <a:chExt cx="1173600" cy="1173600"/>
          </a:xfrm>
        </p:grpSpPr>
        <p:sp>
          <p:nvSpPr>
            <p:cNvPr id="162" name="telefon_hvit_sirkel"/>
            <p:cNvSpPr/>
            <p:nvPr userDrawn="1"/>
          </p:nvSpPr>
          <p:spPr>
            <a:xfrm>
              <a:off x="889920" y="1282748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63" name="telefon"/>
            <p:cNvPicPr>
              <a:picLocks noChangeAspect="1"/>
            </p:cNvPicPr>
            <p:nvPr userDrawn="1"/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20" y="1282748"/>
              <a:ext cx="1173600" cy="1173600"/>
            </a:xfrm>
            <a:prstGeom prst="rect">
              <a:avLst/>
            </a:prstGeom>
          </p:spPr>
        </p:pic>
      </p:grpSp>
      <p:grpSp>
        <p:nvGrpSpPr>
          <p:cNvPr id="164" name="ungdom" hidden="1"/>
          <p:cNvGrpSpPr/>
          <p:nvPr/>
        </p:nvGrpSpPr>
        <p:grpSpPr>
          <a:xfrm>
            <a:off x="3985200" y="1984950"/>
            <a:ext cx="1173600" cy="1173600"/>
            <a:chOff x="2953440" y="1282748"/>
            <a:chExt cx="1173600" cy="1173600"/>
          </a:xfrm>
        </p:grpSpPr>
        <p:sp>
          <p:nvSpPr>
            <p:cNvPr id="165" name="ungdom_hvit_sirkel"/>
            <p:cNvSpPr/>
            <p:nvPr userDrawn="1"/>
          </p:nvSpPr>
          <p:spPr>
            <a:xfrm>
              <a:off x="2953440" y="1282748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66" name="ungdom"/>
            <p:cNvPicPr>
              <a:picLocks noChangeAspect="1"/>
            </p:cNvPicPr>
            <p:nvPr userDrawn="1"/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3440" y="1282748"/>
              <a:ext cx="1173600" cy="1173600"/>
            </a:xfrm>
            <a:prstGeom prst="rect">
              <a:avLst/>
            </a:prstGeom>
          </p:spPr>
        </p:pic>
      </p:grpSp>
      <p:grpSp>
        <p:nvGrpSpPr>
          <p:cNvPr id="167" name="boligsok" hidden="1"/>
          <p:cNvGrpSpPr/>
          <p:nvPr/>
        </p:nvGrpSpPr>
        <p:grpSpPr>
          <a:xfrm>
            <a:off x="3985200" y="1984950"/>
            <a:ext cx="1173600" cy="1173600"/>
            <a:chOff x="5016960" y="1282748"/>
            <a:chExt cx="1173600" cy="1173600"/>
          </a:xfrm>
        </p:grpSpPr>
        <p:sp>
          <p:nvSpPr>
            <p:cNvPr id="168" name="boligsok_hvit_sirkel"/>
            <p:cNvSpPr/>
            <p:nvPr userDrawn="1"/>
          </p:nvSpPr>
          <p:spPr>
            <a:xfrm>
              <a:off x="5016960" y="1282748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69" name="boligsok"/>
            <p:cNvPicPr>
              <a:picLocks noChangeAspect="1"/>
            </p:cNvPicPr>
            <p:nvPr userDrawn="1"/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960" y="1282748"/>
              <a:ext cx="1173600" cy="1173600"/>
            </a:xfrm>
            <a:prstGeom prst="rect">
              <a:avLst/>
            </a:prstGeom>
          </p:spPr>
        </p:pic>
      </p:grpSp>
      <p:grpSp>
        <p:nvGrpSpPr>
          <p:cNvPr id="170" name="visning" hidden="1"/>
          <p:cNvGrpSpPr/>
          <p:nvPr/>
        </p:nvGrpSpPr>
        <p:grpSpPr>
          <a:xfrm>
            <a:off x="3985200" y="1984950"/>
            <a:ext cx="1173600" cy="1173600"/>
            <a:chOff x="7080480" y="1282748"/>
            <a:chExt cx="1173600" cy="1173600"/>
          </a:xfrm>
        </p:grpSpPr>
        <p:sp>
          <p:nvSpPr>
            <p:cNvPr id="171" name="visning_hvit_sirkel"/>
            <p:cNvSpPr/>
            <p:nvPr userDrawn="1"/>
          </p:nvSpPr>
          <p:spPr>
            <a:xfrm>
              <a:off x="7080480" y="1282748"/>
              <a:ext cx="1173600" cy="1173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pic>
          <p:nvPicPr>
            <p:cNvPr id="172" name="visning"/>
            <p:cNvPicPr>
              <a:picLocks noChangeAspect="1"/>
            </p:cNvPicPr>
            <p:nvPr userDrawn="1"/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480" y="1282748"/>
              <a:ext cx="1173600" cy="1173600"/>
            </a:xfrm>
            <a:prstGeom prst="rect">
              <a:avLst/>
            </a:prstGeom>
          </p:spPr>
        </p:pic>
      </p:grpSp>
      <p:sp>
        <p:nvSpPr>
          <p:cNvPr id="173" name="hvit_sirkel" hidden="1"/>
          <p:cNvSpPr/>
          <p:nvPr/>
        </p:nvSpPr>
        <p:spPr>
          <a:xfrm>
            <a:off x="3995936" y="1995686"/>
            <a:ext cx="1152128" cy="11521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53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50" r:id="rId7"/>
    <p:sldLayoutId id="2147483672" r:id="rId8"/>
    <p:sldLayoutId id="2147483652" r:id="rId9"/>
    <p:sldLayoutId id="2147483673" r:id="rId10"/>
    <p:sldLayoutId id="2147483660" r:id="rId11"/>
    <p:sldLayoutId id="2147483674" r:id="rId12"/>
    <p:sldLayoutId id="2147483661" r:id="rId13"/>
    <p:sldLayoutId id="2147483653" r:id="rId14"/>
    <p:sldLayoutId id="2147483670" r:id="rId15"/>
    <p:sldLayoutId id="2147483671" r:id="rId16"/>
    <p:sldLayoutId id="2147483675" r:id="rId17"/>
    <p:sldLayoutId id="2147483667" r:id="rId18"/>
    <p:sldLayoutId id="2147483668" r:id="rId19"/>
    <p:sldLayoutId id="2147483669" r:id="rId20"/>
    <p:sldLayoutId id="2147483678" r:id="rId21"/>
    <p:sldLayoutId id="2147483677" r:id="rId22"/>
    <p:sldLayoutId id="2147483680" r:id="rId23"/>
    <p:sldLayoutId id="2147483679" r:id="rId24"/>
    <p:sldLayoutId id="2147483651" r:id="rId25"/>
    <p:sldLayoutId id="2147483654" r:id="rId26"/>
    <p:sldLayoutId id="2147483655" r:id="rId27"/>
  </p:sldLayoutIdLst>
  <p:hf hdr="0"/>
  <p:txStyles>
    <p:titleStyle>
      <a:lvl1pPr algn="l" defTabSz="342752" rtl="0" eaLnBrk="1" latinLnBrk="0" hangingPunct="1">
        <a:lnSpc>
          <a:spcPct val="8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37354" indent="-337354" algn="l" defTabSz="342752" rtl="0" eaLnBrk="1" latinLnBrk="0" hangingPunct="1">
        <a:lnSpc>
          <a:spcPct val="100000"/>
        </a:lnSpc>
        <a:spcBef>
          <a:spcPts val="225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74708" indent="-337354" algn="l" defTabSz="342752" rtl="0" eaLnBrk="1" latinLnBrk="0" hangingPunct="1">
        <a:lnSpc>
          <a:spcPct val="100000"/>
        </a:lnSpc>
        <a:spcBef>
          <a:spcPts val="300"/>
        </a:spcBef>
        <a:buClr>
          <a:schemeClr val="accent4"/>
        </a:buClr>
        <a:buFont typeface="Arial" panose="020B0604020202020204" pitchFamily="34" charset="0"/>
        <a:buChar char="‒"/>
        <a:defRPr sz="2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012062" indent="-337354" algn="l" defTabSz="342752" rtl="0" eaLnBrk="1" latinLnBrk="0" hangingPunct="1">
        <a:lnSpc>
          <a:spcPct val="8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‒"/>
        <a:defRPr sz="18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49415" indent="-337354" algn="l" defTabSz="342752" rtl="0" eaLnBrk="1" latinLnBrk="0" hangingPunct="1">
        <a:lnSpc>
          <a:spcPct val="8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‒"/>
        <a:defRPr sz="15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1686768" indent="-337354" algn="l" defTabSz="342752" rtl="0" eaLnBrk="1" latinLnBrk="0" hangingPunct="1">
        <a:lnSpc>
          <a:spcPct val="8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‒"/>
        <a:defRPr sz="13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942567" indent="-85688" algn="l" defTabSz="342752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943" indent="-85688" algn="l" defTabSz="342752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317" indent="-85688" algn="l" defTabSz="342752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6693" indent="-85688" algn="l" defTabSz="342752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7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1376" algn="l" defTabSz="3427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42752" algn="l" defTabSz="3427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4128" algn="l" defTabSz="3427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502" algn="l" defTabSz="3427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856878" algn="l" defTabSz="3427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254" algn="l" defTabSz="3427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199630" algn="l" defTabSz="3427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006" algn="l" defTabSz="3427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836122" y="2815829"/>
            <a:ext cx="6858000" cy="789960"/>
          </a:xfrm>
        </p:spPr>
        <p:txBody>
          <a:bodyPr/>
          <a:lstStyle/>
          <a:p>
            <a:r>
              <a:rPr lang="nb-NO" sz="1600" dirty="0"/>
              <a:t>Vedlegg til Standard for Kjøpsprosesser</a:t>
            </a:r>
          </a:p>
          <a:p>
            <a:r>
              <a:rPr lang="nb-NO" sz="1600" dirty="0"/>
              <a:t>Prosjekt Finanshuset, 2015</a:t>
            </a:r>
          </a:p>
          <a:p>
            <a:r>
              <a:rPr lang="nb-NO" sz="1600" dirty="0" smtClean="0"/>
              <a:t>v.0.9. </a:t>
            </a:r>
            <a:r>
              <a:rPr lang="nb-NO" sz="1600" dirty="0"/>
              <a:t>eirik.fatland@sparebank.no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3600" b="1" dirty="0" smtClean="0"/>
              <a:t>Konseptbeskrivelse for Huskeliste</a:t>
            </a:r>
            <a:r>
              <a:rPr lang="nb-NO" sz="4800" b="1" dirty="0"/>
              <a:t/>
            </a:r>
            <a:br>
              <a:rPr lang="nb-NO" sz="4800" b="1" dirty="0"/>
            </a:br>
            <a:endParaRPr lang="nb-NO" dirty="0"/>
          </a:p>
        </p:txBody>
      </p:sp>
      <p:pic>
        <p:nvPicPr>
          <p:cNvPr id="5" name="Plassholder for bilde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3" b="17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8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Huskelisten ved kanalkryssende adferd</a:t>
            </a:r>
            <a:endParaRPr lang="nb-NO" dirty="0"/>
          </a:p>
        </p:txBody>
      </p:sp>
      <p:sp>
        <p:nvSpPr>
          <p:cNvPr id="51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220064" y="4831460"/>
            <a:ext cx="153878" cy="155794"/>
          </a:xfrm>
        </p:spPr>
        <p:txBody>
          <a:bodyPr/>
          <a:lstStyle/>
          <a:p>
            <a:fld id="{C8015E39-59DC-48A0-9676-AD2CAF5CD29F}" type="slidenum">
              <a:rPr lang="nb-NO" smtClean="0"/>
              <a:t>10</a:t>
            </a:fld>
            <a:endParaRPr lang="nb-NO"/>
          </a:p>
        </p:txBody>
      </p:sp>
      <p:sp>
        <p:nvSpPr>
          <p:cNvPr id="28" name="Rektangel 27"/>
          <p:cNvSpPr/>
          <p:nvPr/>
        </p:nvSpPr>
        <p:spPr>
          <a:xfrm>
            <a:off x="611560" y="2624594"/>
            <a:ext cx="432048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</a:t>
            </a:r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31" name="Rektangel 30"/>
          <p:cNvSpPr/>
          <p:nvPr/>
        </p:nvSpPr>
        <p:spPr>
          <a:xfrm>
            <a:off x="1115616" y="2192546"/>
            <a:ext cx="93610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P1</a:t>
            </a:r>
            <a:endParaRPr lang="nb-NO" dirty="0"/>
          </a:p>
        </p:txBody>
      </p:sp>
      <p:sp>
        <p:nvSpPr>
          <p:cNvPr id="43" name="Rektangel 42"/>
          <p:cNvSpPr/>
          <p:nvPr/>
        </p:nvSpPr>
        <p:spPr>
          <a:xfrm>
            <a:off x="4211960" y="3504797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</a:t>
            </a:r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47" name="Rektangel 46"/>
          <p:cNvSpPr/>
          <p:nvPr/>
        </p:nvSpPr>
        <p:spPr>
          <a:xfrm>
            <a:off x="2877692" y="3499351"/>
            <a:ext cx="432048" cy="432048"/>
          </a:xfrm>
          <a:prstGeom prst="rect">
            <a:avLst/>
          </a:prstGeom>
          <a:solidFill>
            <a:srgbClr val="D77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988370" y="1688490"/>
            <a:ext cx="4008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Rådgiver legger inn bestilling, </a:t>
            </a:r>
          </a:p>
          <a:p>
            <a:r>
              <a:rPr lang="nb-NO" dirty="0" smtClean="0"/>
              <a:t>Foreslår oppsalg, og forankrer interessen hos kunde.</a:t>
            </a:r>
            <a:endParaRPr lang="nb-NO" dirty="0"/>
          </a:p>
        </p:txBody>
      </p:sp>
      <p:sp>
        <p:nvSpPr>
          <p:cNvPr id="55" name="TekstSylinder 54"/>
          <p:cNvSpPr txBox="1"/>
          <p:nvPr/>
        </p:nvSpPr>
        <p:spPr>
          <a:xfrm>
            <a:off x="395536" y="3192155"/>
            <a:ext cx="1389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Kunde kontakter</a:t>
            </a:r>
          </a:p>
          <a:p>
            <a:r>
              <a:rPr lang="nb-NO" dirty="0" smtClean="0"/>
              <a:t>rådgiver</a:t>
            </a:r>
            <a:endParaRPr lang="nb-NO" dirty="0"/>
          </a:p>
        </p:txBody>
      </p:sp>
      <p:cxnSp>
        <p:nvCxnSpPr>
          <p:cNvPr id="7" name="Vinkel 6"/>
          <p:cNvCxnSpPr>
            <a:stCxn id="28" idx="0"/>
            <a:endCxn id="31" idx="1"/>
          </p:cNvCxnSpPr>
          <p:nvPr/>
        </p:nvCxnSpPr>
        <p:spPr>
          <a:xfrm rot="5400000" flipH="1" flipV="1">
            <a:off x="863588" y="2372566"/>
            <a:ext cx="216024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Sylinder 55"/>
          <p:cNvSpPr txBox="1"/>
          <p:nvPr/>
        </p:nvSpPr>
        <p:spPr>
          <a:xfrm>
            <a:off x="4644008" y="4136762"/>
            <a:ext cx="329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Kunde åpner huskeliste, sjekker ut produkt</a:t>
            </a:r>
          </a:p>
          <a:p>
            <a:r>
              <a:rPr lang="nb-NO" dirty="0" smtClean="0"/>
              <a:t>og bestiller så resterende.</a:t>
            </a:r>
            <a:endParaRPr lang="nb-NO" dirty="0"/>
          </a:p>
        </p:txBody>
      </p:sp>
      <p:sp>
        <p:nvSpPr>
          <p:cNvPr id="57" name="Rektangel 56"/>
          <p:cNvSpPr/>
          <p:nvPr/>
        </p:nvSpPr>
        <p:spPr>
          <a:xfrm>
            <a:off x="2112019" y="2192546"/>
            <a:ext cx="432048" cy="432048"/>
          </a:xfrm>
          <a:prstGeom prst="rect">
            <a:avLst/>
          </a:prstGeom>
          <a:solidFill>
            <a:srgbClr val="38B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</a:t>
            </a:r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58" name="Rektangel 57"/>
          <p:cNvSpPr/>
          <p:nvPr/>
        </p:nvSpPr>
        <p:spPr>
          <a:xfrm>
            <a:off x="2597709" y="2195808"/>
            <a:ext cx="432048" cy="432048"/>
          </a:xfrm>
          <a:prstGeom prst="rect">
            <a:avLst/>
          </a:prstGeom>
          <a:solidFill>
            <a:srgbClr val="43B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P3</a:t>
            </a:r>
            <a:endParaRPr lang="nb-NO" dirty="0"/>
          </a:p>
        </p:txBody>
      </p:sp>
      <p:cxnSp>
        <p:nvCxnSpPr>
          <p:cNvPr id="15" name="Rett linje 14"/>
          <p:cNvCxnSpPr/>
          <p:nvPr/>
        </p:nvCxnSpPr>
        <p:spPr>
          <a:xfrm>
            <a:off x="1583669" y="2768610"/>
            <a:ext cx="1116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el 16"/>
          <p:cNvCxnSpPr>
            <a:endCxn id="47" idx="0"/>
          </p:cNvCxnSpPr>
          <p:nvPr/>
        </p:nvCxnSpPr>
        <p:spPr>
          <a:xfrm>
            <a:off x="2141730" y="2768610"/>
            <a:ext cx="951986" cy="7307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Sylinder 58"/>
          <p:cNvSpPr txBox="1"/>
          <p:nvPr/>
        </p:nvSpPr>
        <p:spPr>
          <a:xfrm>
            <a:off x="1794266" y="4136762"/>
            <a:ext cx="232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Bestilling og oppsalgsprodukt</a:t>
            </a:r>
          </a:p>
          <a:p>
            <a:r>
              <a:rPr lang="nb-NO" dirty="0" smtClean="0"/>
              <a:t>Legges til kundens huskeliste</a:t>
            </a:r>
          </a:p>
        </p:txBody>
      </p:sp>
      <p:cxnSp>
        <p:nvCxnSpPr>
          <p:cNvPr id="19" name="Rett pil 18"/>
          <p:cNvCxnSpPr>
            <a:stCxn id="47" idx="3"/>
            <a:endCxn id="43" idx="1"/>
          </p:cNvCxnSpPr>
          <p:nvPr/>
        </p:nvCxnSpPr>
        <p:spPr>
          <a:xfrm>
            <a:off x="3309740" y="3715375"/>
            <a:ext cx="902220" cy="5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ktangel 59"/>
          <p:cNvSpPr/>
          <p:nvPr/>
        </p:nvSpPr>
        <p:spPr>
          <a:xfrm>
            <a:off x="5232066" y="3504797"/>
            <a:ext cx="8461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P2</a:t>
            </a:r>
            <a:endParaRPr lang="nb-NO" dirty="0"/>
          </a:p>
        </p:txBody>
      </p:sp>
      <p:sp>
        <p:nvSpPr>
          <p:cNvPr id="64" name="Rektangel 63"/>
          <p:cNvSpPr/>
          <p:nvPr/>
        </p:nvSpPr>
        <p:spPr>
          <a:xfrm>
            <a:off x="4722013" y="3504797"/>
            <a:ext cx="432048" cy="432048"/>
          </a:xfrm>
          <a:prstGeom prst="rect">
            <a:avLst/>
          </a:prstGeom>
          <a:solidFill>
            <a:srgbClr val="D77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</a:t>
            </a:r>
            <a:endParaRPr lang="nb-NO" dirty="0"/>
          </a:p>
        </p:txBody>
      </p:sp>
      <p:sp>
        <p:nvSpPr>
          <p:cNvPr id="65" name="Rektangel 64"/>
          <p:cNvSpPr/>
          <p:nvPr/>
        </p:nvSpPr>
        <p:spPr>
          <a:xfrm>
            <a:off x="6666228" y="3504797"/>
            <a:ext cx="432048" cy="432048"/>
          </a:xfrm>
          <a:prstGeom prst="rect">
            <a:avLst/>
          </a:prstGeom>
          <a:solidFill>
            <a:srgbClr val="D77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</a:t>
            </a:r>
            <a:endParaRPr lang="nb-NO" dirty="0"/>
          </a:p>
        </p:txBody>
      </p:sp>
      <p:sp>
        <p:nvSpPr>
          <p:cNvPr id="66" name="Rektangel 65"/>
          <p:cNvSpPr/>
          <p:nvPr/>
        </p:nvSpPr>
        <p:spPr>
          <a:xfrm>
            <a:off x="6156175" y="3504797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</a:t>
            </a:r>
            <a:r>
              <a:rPr lang="nb-NO" dirty="0"/>
              <a:t>2</a:t>
            </a:r>
          </a:p>
        </p:txBody>
      </p:sp>
      <p:sp>
        <p:nvSpPr>
          <p:cNvPr id="67" name="Rektangel 66"/>
          <p:cNvSpPr/>
          <p:nvPr/>
        </p:nvSpPr>
        <p:spPr>
          <a:xfrm>
            <a:off x="7176281" y="3504797"/>
            <a:ext cx="846104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P2</a:t>
            </a:r>
            <a:endParaRPr lang="nb-NO" dirty="0"/>
          </a:p>
        </p:txBody>
      </p:sp>
      <p:sp>
        <p:nvSpPr>
          <p:cNvPr id="68" name="Rektangel 67"/>
          <p:cNvSpPr/>
          <p:nvPr/>
        </p:nvSpPr>
        <p:spPr>
          <a:xfrm>
            <a:off x="8100392" y="3504797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P3</a:t>
            </a:r>
            <a:endParaRPr lang="nb-NO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584418" y="1059582"/>
            <a:ext cx="8092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Eksempelet viser en reise fra betjente til digitale kontaktpunkt. Mange andre reiser er mulige, så fremt kunde og kundehandler alltid har tilgang til kundens huskeliste.</a:t>
            </a:r>
          </a:p>
        </p:txBody>
      </p:sp>
    </p:spTree>
    <p:extLst>
      <p:ext uri="{BB962C8B-B14F-4D97-AF65-F5344CB8AC3E}">
        <p14:creationId xmlns:p14="http://schemas.microsoft.com/office/powerpoint/2010/main" val="37532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Digitale Bestillingsprosesser : En guide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11</a:t>
            </a:fld>
            <a:endParaRPr lang="nb-NO"/>
          </a:p>
        </p:txBody>
      </p:sp>
      <p:sp>
        <p:nvSpPr>
          <p:cNvPr id="7" name="Rektangel 6"/>
          <p:cNvSpPr/>
          <p:nvPr/>
        </p:nvSpPr>
        <p:spPr>
          <a:xfrm>
            <a:off x="3432099" y="1491630"/>
            <a:ext cx="432048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</a:t>
            </a:r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8" name="Rektangel 7"/>
          <p:cNvSpPr/>
          <p:nvPr/>
        </p:nvSpPr>
        <p:spPr>
          <a:xfrm>
            <a:off x="3432099" y="1995686"/>
            <a:ext cx="432048" cy="432048"/>
          </a:xfrm>
          <a:prstGeom prst="rect">
            <a:avLst/>
          </a:prstGeom>
          <a:solidFill>
            <a:srgbClr val="38B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</a:t>
            </a:r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17" name="Rektangel 16"/>
          <p:cNvSpPr/>
          <p:nvPr/>
        </p:nvSpPr>
        <p:spPr>
          <a:xfrm>
            <a:off x="3432099" y="2499742"/>
            <a:ext cx="432048" cy="432048"/>
          </a:xfrm>
          <a:prstGeom prst="rect">
            <a:avLst/>
          </a:prstGeom>
          <a:solidFill>
            <a:srgbClr val="38B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P3</a:t>
            </a:r>
            <a:endParaRPr lang="nb-NO" dirty="0"/>
          </a:p>
        </p:txBody>
      </p:sp>
      <p:sp>
        <p:nvSpPr>
          <p:cNvPr id="3" name="Høyre klammeparentes 2"/>
          <p:cNvSpPr/>
          <p:nvPr/>
        </p:nvSpPr>
        <p:spPr>
          <a:xfrm>
            <a:off x="3936155" y="1491630"/>
            <a:ext cx="288032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Rektangel 17"/>
          <p:cNvSpPr/>
          <p:nvPr/>
        </p:nvSpPr>
        <p:spPr>
          <a:xfrm>
            <a:off x="4301305" y="1978298"/>
            <a:ext cx="71497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P1</a:t>
            </a:r>
            <a:endParaRPr lang="nb-NO" dirty="0"/>
          </a:p>
        </p:txBody>
      </p:sp>
      <p:sp>
        <p:nvSpPr>
          <p:cNvPr id="21" name="Rektangel 20"/>
          <p:cNvSpPr/>
          <p:nvPr/>
        </p:nvSpPr>
        <p:spPr>
          <a:xfrm>
            <a:off x="6736113" y="1978298"/>
            <a:ext cx="432048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</a:t>
            </a:r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22" name="Rektangel 21"/>
          <p:cNvSpPr/>
          <p:nvPr/>
        </p:nvSpPr>
        <p:spPr>
          <a:xfrm>
            <a:off x="7206534" y="1978298"/>
            <a:ext cx="432048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</a:t>
            </a:r>
            <a:r>
              <a:rPr lang="nb-NO" dirty="0"/>
              <a:t>2</a:t>
            </a:r>
          </a:p>
        </p:txBody>
      </p:sp>
      <p:sp>
        <p:nvSpPr>
          <p:cNvPr id="23" name="Rektangel 22"/>
          <p:cNvSpPr/>
          <p:nvPr/>
        </p:nvSpPr>
        <p:spPr>
          <a:xfrm>
            <a:off x="7676954" y="1978298"/>
            <a:ext cx="432048" cy="4320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P3</a:t>
            </a:r>
            <a:endParaRPr lang="nb-NO" dirty="0"/>
          </a:p>
        </p:txBody>
      </p:sp>
      <p:sp>
        <p:nvSpPr>
          <p:cNvPr id="24" name="Rektangel 23"/>
          <p:cNvSpPr/>
          <p:nvPr/>
        </p:nvSpPr>
        <p:spPr>
          <a:xfrm>
            <a:off x="3432099" y="3003798"/>
            <a:ext cx="432048" cy="432048"/>
          </a:xfrm>
          <a:prstGeom prst="rect">
            <a:avLst/>
          </a:prstGeom>
          <a:solidFill>
            <a:srgbClr val="38B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P4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3432099" y="3507854"/>
            <a:ext cx="432048" cy="432048"/>
          </a:xfrm>
          <a:prstGeom prst="rect">
            <a:avLst/>
          </a:prstGeom>
          <a:solidFill>
            <a:srgbClr val="38B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P5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3029569" y="156363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43B04C"/>
                </a:solidFill>
                <a:sym typeface="Wingdings"/>
              </a:rPr>
              <a:t></a:t>
            </a:r>
            <a:endParaRPr lang="nb-NO" dirty="0">
              <a:solidFill>
                <a:srgbClr val="43B04C"/>
              </a:solidFill>
            </a:endParaRPr>
          </a:p>
        </p:txBody>
      </p:sp>
      <p:sp>
        <p:nvSpPr>
          <p:cNvPr id="26" name="TekstSylinder 25"/>
          <p:cNvSpPr txBox="1"/>
          <p:nvPr/>
        </p:nvSpPr>
        <p:spPr>
          <a:xfrm>
            <a:off x="3029569" y="2067694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43B04C"/>
                </a:solidFill>
                <a:sym typeface="Wingdings"/>
              </a:rPr>
              <a:t></a:t>
            </a:r>
            <a:endParaRPr lang="nb-NO" dirty="0">
              <a:solidFill>
                <a:srgbClr val="43B04C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3029569" y="256187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43B04C"/>
                </a:solidFill>
                <a:sym typeface="Wingdings"/>
              </a:rPr>
              <a:t></a:t>
            </a:r>
            <a:endParaRPr lang="nb-NO" dirty="0">
              <a:solidFill>
                <a:srgbClr val="43B04C"/>
              </a:solidFill>
            </a:endParaRPr>
          </a:p>
        </p:txBody>
      </p:sp>
      <p:sp>
        <p:nvSpPr>
          <p:cNvPr id="13" name="Multipliser 12"/>
          <p:cNvSpPr/>
          <p:nvPr/>
        </p:nvSpPr>
        <p:spPr>
          <a:xfrm>
            <a:off x="3144067" y="3147814"/>
            <a:ext cx="162865" cy="21602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Multipliser 27"/>
          <p:cNvSpPr/>
          <p:nvPr/>
        </p:nvSpPr>
        <p:spPr>
          <a:xfrm>
            <a:off x="3144067" y="3615866"/>
            <a:ext cx="162865" cy="21602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/>
          <p:cNvSpPr txBox="1"/>
          <p:nvPr/>
        </p:nvSpPr>
        <p:spPr>
          <a:xfrm>
            <a:off x="4684779" y="2696021"/>
            <a:ext cx="1620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Bestillingsprosesser</a:t>
            </a:r>
            <a:endParaRPr lang="nb-NO" dirty="0"/>
          </a:p>
        </p:txBody>
      </p:sp>
      <p:sp>
        <p:nvSpPr>
          <p:cNvPr id="29" name="TekstSylinder 28"/>
          <p:cNvSpPr txBox="1"/>
          <p:nvPr/>
        </p:nvSpPr>
        <p:spPr>
          <a:xfrm>
            <a:off x="6704308" y="2696021"/>
            <a:ext cx="161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Eventuell signering,</a:t>
            </a:r>
          </a:p>
          <a:p>
            <a:r>
              <a:rPr lang="nb-NO" dirty="0" smtClean="0"/>
              <a:t>Annet utsjekk</a:t>
            </a:r>
            <a:endParaRPr lang="nb-NO" dirty="0"/>
          </a:p>
        </p:txBody>
      </p:sp>
      <p:cxnSp>
        <p:nvCxnSpPr>
          <p:cNvPr id="34" name="Rett pil 33"/>
          <p:cNvCxnSpPr/>
          <p:nvPr/>
        </p:nvCxnSpPr>
        <p:spPr>
          <a:xfrm>
            <a:off x="4301305" y="2571750"/>
            <a:ext cx="23598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 35"/>
          <p:cNvCxnSpPr/>
          <p:nvPr/>
        </p:nvCxnSpPr>
        <p:spPr>
          <a:xfrm>
            <a:off x="6736113" y="2561877"/>
            <a:ext cx="13728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9" y="1717526"/>
            <a:ext cx="2267744" cy="23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ktangel 30"/>
          <p:cNvSpPr/>
          <p:nvPr/>
        </p:nvSpPr>
        <p:spPr>
          <a:xfrm>
            <a:off x="5137741" y="1985020"/>
            <a:ext cx="71497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P2</a:t>
            </a:r>
            <a:endParaRPr lang="nb-NO" dirty="0"/>
          </a:p>
        </p:txBody>
      </p:sp>
      <p:sp>
        <p:nvSpPr>
          <p:cNvPr id="33" name="Rektangel 32"/>
          <p:cNvSpPr/>
          <p:nvPr/>
        </p:nvSpPr>
        <p:spPr>
          <a:xfrm>
            <a:off x="5929829" y="1978298"/>
            <a:ext cx="71497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P3</a:t>
            </a:r>
            <a:endParaRPr lang="nb-NO" dirty="0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Huskelisten ved digitalt pakkesalg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338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Konsept for Brukergrensesnitt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42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85938" y="328079"/>
            <a:ext cx="7972124" cy="847604"/>
          </a:xfrm>
        </p:spPr>
        <p:txBody>
          <a:bodyPr/>
          <a:lstStyle/>
          <a:p>
            <a:r>
              <a:rPr lang="nb-NO" dirty="0" smtClean="0"/>
              <a:t>Fast inngang til huskelisten : fra «</a:t>
            </a:r>
            <a:r>
              <a:rPr lang="nb-NO" dirty="0" err="1" smtClean="0"/>
              <a:t>follow-me</a:t>
            </a:r>
            <a:r>
              <a:rPr lang="nb-NO" dirty="0" smtClean="0"/>
              <a:t>» / «</a:t>
            </a:r>
            <a:r>
              <a:rPr lang="nb-NO" dirty="0" err="1" smtClean="0"/>
              <a:t>meg-linjen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13</a:t>
            </a:fld>
            <a:endParaRPr lang="nb-NO"/>
          </a:p>
        </p:txBody>
      </p:sp>
      <p:sp>
        <p:nvSpPr>
          <p:cNvPr id="2" name="Rektangel 1"/>
          <p:cNvSpPr/>
          <p:nvPr/>
        </p:nvSpPr>
        <p:spPr>
          <a:xfrm>
            <a:off x="0" y="1409353"/>
            <a:ext cx="9108504" cy="144016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3638"/>
            <a:ext cx="43053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2908226" y="1635646"/>
            <a:ext cx="792088" cy="7920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0" name="Rett linje 9"/>
          <p:cNvCxnSpPr/>
          <p:nvPr/>
        </p:nvCxnSpPr>
        <p:spPr>
          <a:xfrm>
            <a:off x="3297029" y="2427734"/>
            <a:ext cx="0" cy="576064"/>
          </a:xfrm>
          <a:prstGeom prst="line">
            <a:avLst/>
          </a:prstGeom>
          <a:ln>
            <a:solidFill>
              <a:srgbClr val="43B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1180034" y="3003798"/>
            <a:ext cx="418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Konsept for </a:t>
            </a:r>
            <a:r>
              <a:rPr lang="nb-NO" dirty="0" err="1" smtClean="0"/>
              <a:t>follow-me</a:t>
            </a:r>
            <a:r>
              <a:rPr lang="nb-NO" dirty="0" smtClean="0"/>
              <a:t> i Nye Nettsider (under utvikling)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2293279" y="3723878"/>
            <a:ext cx="6069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Tallet viser aktive varslinger. Dette inkluderer, men er ikke begrenset til,</a:t>
            </a:r>
          </a:p>
          <a:p>
            <a:r>
              <a:rPr lang="nb-NO" dirty="0"/>
              <a:t>å</a:t>
            </a:r>
            <a:r>
              <a:rPr lang="nb-NO" dirty="0" smtClean="0"/>
              <a:t>pne elementer i huskelisten. Ved klikk får bruker opp en meny som gir tilgang til</a:t>
            </a:r>
          </a:p>
          <a:p>
            <a:r>
              <a:rPr lang="nb-NO" dirty="0" smtClean="0"/>
              <a:t>Selve huskeliste.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8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7614"/>
            <a:ext cx="9144000" cy="185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85938" y="328079"/>
            <a:ext cx="7972124" cy="847604"/>
          </a:xfrm>
        </p:spPr>
        <p:txBody>
          <a:bodyPr/>
          <a:lstStyle/>
          <a:p>
            <a:r>
              <a:rPr lang="nb-NO" dirty="0" smtClean="0"/>
              <a:t>Inngang til huskelisten : fra «</a:t>
            </a:r>
            <a:r>
              <a:rPr lang="nb-NO" dirty="0" err="1" smtClean="0"/>
              <a:t>follow-me</a:t>
            </a:r>
            <a:r>
              <a:rPr lang="nb-NO" dirty="0" smtClean="0"/>
              <a:t>» / «</a:t>
            </a:r>
            <a:r>
              <a:rPr lang="nb-NO" dirty="0" err="1" smtClean="0"/>
              <a:t>meg-linjen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14</a:t>
            </a:fld>
            <a:endParaRPr lang="nb-NO"/>
          </a:p>
        </p:txBody>
      </p:sp>
      <p:sp>
        <p:nvSpPr>
          <p:cNvPr id="3" name="Ellipse 2"/>
          <p:cNvSpPr/>
          <p:nvPr/>
        </p:nvSpPr>
        <p:spPr>
          <a:xfrm>
            <a:off x="5404548" y="2643758"/>
            <a:ext cx="535604" cy="5356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0" name="Rett linje 9"/>
          <p:cNvCxnSpPr/>
          <p:nvPr/>
        </p:nvCxnSpPr>
        <p:spPr>
          <a:xfrm>
            <a:off x="5672350" y="3199906"/>
            <a:ext cx="0" cy="163932"/>
          </a:xfrm>
          <a:prstGeom prst="line">
            <a:avLst/>
          </a:prstGeom>
          <a:ln>
            <a:solidFill>
              <a:srgbClr val="43B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3419872" y="3488109"/>
            <a:ext cx="452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Måbilde</a:t>
            </a:r>
            <a:r>
              <a:rPr lang="nb-NO" dirty="0" smtClean="0"/>
              <a:t> for «Meg-linjen» i Nettbank. (Delvis implementert)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95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1059582"/>
            <a:ext cx="9108504" cy="195448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/>
              <a:t>Inngang </a:t>
            </a:r>
            <a:r>
              <a:rPr lang="nb-NO" dirty="0" smtClean="0"/>
              <a:t>via eksplisitte meldinger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111477" y="4823048"/>
            <a:ext cx="6268834" cy="155794"/>
          </a:xfrm>
        </p:spPr>
        <p:txBody>
          <a:bodyPr/>
          <a:lstStyle/>
          <a:p>
            <a:r>
              <a:rPr lang="nb-NO" dirty="0" smtClean="0"/>
              <a:t>Presentasjon </a:t>
            </a:r>
            <a:r>
              <a:rPr lang="nb-NO" dirty="0" err="1" smtClean="0"/>
              <a:t>text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15</a:t>
            </a:fld>
            <a:endParaRPr lang="nb-N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6" y="1360673"/>
            <a:ext cx="2715912" cy="166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54" y="1364751"/>
            <a:ext cx="2752614" cy="166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85017"/>
            <a:ext cx="2736303" cy="17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kstSylinder 6"/>
          <p:cNvSpPr txBox="1"/>
          <p:nvPr/>
        </p:nvSpPr>
        <p:spPr>
          <a:xfrm>
            <a:off x="541859" y="3651870"/>
            <a:ext cx="8283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Eksplisitte </a:t>
            </a:r>
            <a:r>
              <a:rPr lang="nb-NO" dirty="0" err="1" smtClean="0"/>
              <a:t>medlinger</a:t>
            </a:r>
            <a:r>
              <a:rPr lang="nb-NO" dirty="0" smtClean="0"/>
              <a:t> vises bare en gang.  Om kunden overser dem, vil de fortsatt ligge i varslinger. A</a:t>
            </a:r>
            <a:r>
              <a:rPr lang="nb-NO" dirty="0"/>
              <a:t>nalyse og</a:t>
            </a:r>
          </a:p>
          <a:p>
            <a:r>
              <a:rPr lang="nb-NO" dirty="0"/>
              <a:t>CRM bør brukes for å optimalisere slike </a:t>
            </a:r>
            <a:r>
              <a:rPr lang="nb-NO" dirty="0" smtClean="0"/>
              <a:t>meldinger</a:t>
            </a:r>
            <a:r>
              <a:rPr lang="nb-NO" dirty="0"/>
              <a:t> </a:t>
            </a:r>
            <a:r>
              <a:rPr lang="nb-NO" dirty="0" smtClean="0"/>
              <a:t>– skal de vises når kunde </a:t>
            </a:r>
            <a:r>
              <a:rPr lang="nb-NO" dirty="0" err="1" smtClean="0"/>
              <a:t>avrbyter</a:t>
            </a:r>
            <a:r>
              <a:rPr lang="nb-NO" dirty="0" smtClean="0"/>
              <a:t>, eller bare når de eksplisitt</a:t>
            </a:r>
          </a:p>
          <a:p>
            <a:r>
              <a:rPr lang="nb-NO" dirty="0" smtClean="0"/>
              <a:t>lagrer?</a:t>
            </a:r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539552" y="3086076"/>
            <a:ext cx="2228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Kundebehandler følger opp.</a:t>
            </a:r>
            <a:endParaRPr lang="nb-NO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3440036" y="3086076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Kunden har avbrutt en prosess.</a:t>
            </a:r>
            <a:endParaRPr lang="nb-NO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6084168" y="3113460"/>
            <a:ext cx="2813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Kunden er sannsynligvis identifisert,</a:t>
            </a:r>
          </a:p>
          <a:p>
            <a:r>
              <a:rPr lang="nb-NO" dirty="0" smtClean="0"/>
              <a:t>men ikke autentisert.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02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00947" y="1913190"/>
            <a:ext cx="3595283" cy="429028"/>
          </a:xfrm>
        </p:spPr>
        <p:txBody>
          <a:bodyPr/>
          <a:lstStyle/>
          <a:p>
            <a:r>
              <a:rPr lang="nb-NO" dirty="0" smtClean="0"/>
              <a:t>Objekter i huskeliste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16</a:t>
            </a:fld>
            <a:endParaRPr lang="nb-NO"/>
          </a:p>
        </p:txBody>
      </p:sp>
      <p:sp>
        <p:nvSpPr>
          <p:cNvPr id="8" name="Plassholder for innhold 7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dirty="0" smtClean="0"/>
              <a:t>Huskelisten kan inneholde innganger til:</a:t>
            </a:r>
          </a:p>
          <a:p>
            <a:r>
              <a:rPr lang="nb-NO" dirty="0" smtClean="0"/>
              <a:t>Dokumenter som avventer </a:t>
            </a:r>
            <a:r>
              <a:rPr lang="nb-NO" b="1" dirty="0" smtClean="0"/>
              <a:t>signatur</a:t>
            </a:r>
            <a:r>
              <a:rPr lang="nb-NO" dirty="0" smtClean="0"/>
              <a:t>, inkl. dokumenter som må signeres av flere. </a:t>
            </a:r>
          </a:p>
          <a:p>
            <a:r>
              <a:rPr lang="nb-NO" dirty="0" smtClean="0"/>
              <a:t>Bestillingsprosesser kunden har </a:t>
            </a:r>
            <a:r>
              <a:rPr lang="nb-NO" b="1" dirty="0" smtClean="0"/>
              <a:t>avbrutt</a:t>
            </a:r>
            <a:r>
              <a:rPr lang="nb-NO" dirty="0" smtClean="0"/>
              <a:t>.</a:t>
            </a:r>
          </a:p>
          <a:p>
            <a:r>
              <a:rPr lang="nb-NO" dirty="0" smtClean="0"/>
              <a:t>Bestillingsprosesser </a:t>
            </a:r>
            <a:r>
              <a:rPr lang="nb-NO" b="1" dirty="0" smtClean="0"/>
              <a:t>sendt</a:t>
            </a:r>
            <a:r>
              <a:rPr lang="nb-NO" dirty="0" smtClean="0"/>
              <a:t> kunde av kundebehandler.</a:t>
            </a:r>
          </a:p>
          <a:p>
            <a:r>
              <a:rPr lang="nb-NO" b="1" dirty="0" smtClean="0"/>
              <a:t>Bindinger</a:t>
            </a:r>
            <a:r>
              <a:rPr lang="nb-NO" dirty="0" smtClean="0"/>
              <a:t>: flere bestillinger som må sjekkes ut samlet for å være gyldige. (e.g. hvor vilkår avhenger av et pakkekjøp)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04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Objekter i huskeliste</a:t>
            </a:r>
            <a:endParaRPr lang="nb-NO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>
          <a:xfrm>
            <a:off x="585938" y="1245395"/>
            <a:ext cx="4346102" cy="3249663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Navn med identifiserende informasjon.</a:t>
            </a:r>
          </a:p>
          <a:p>
            <a:r>
              <a:rPr lang="nb-NO" dirty="0" smtClean="0"/>
              <a:t>Status: oversendt deg, uferdig, klar til aksept – gir ulik framstilling og tekst.</a:t>
            </a:r>
          </a:p>
          <a:p>
            <a:r>
              <a:rPr lang="nb-NO" dirty="0" smtClean="0"/>
              <a:t>Kan slettes av bruker.</a:t>
            </a:r>
          </a:p>
          <a:p>
            <a:r>
              <a:rPr lang="nb-NO" dirty="0" smtClean="0"/>
              <a:t>Forsvinner fra huskelisten etter </a:t>
            </a:r>
            <a:r>
              <a:rPr lang="nb-NO" i="1" dirty="0" smtClean="0"/>
              <a:t>n </a:t>
            </a:r>
            <a:r>
              <a:rPr lang="nb-NO" dirty="0" smtClean="0"/>
              <a:t>dager</a:t>
            </a:r>
          </a:p>
          <a:p>
            <a:pPr lvl="1"/>
            <a:r>
              <a:rPr lang="nb-NO" i="1" dirty="0"/>
              <a:t>n</a:t>
            </a:r>
            <a:r>
              <a:rPr lang="nb-NO" dirty="0" smtClean="0"/>
              <a:t> kan settes av bestillingsprosessen eller kundebehandler, men har også en </a:t>
            </a:r>
            <a:r>
              <a:rPr lang="nb-NO" dirty="0" err="1" smtClean="0"/>
              <a:t>default</a:t>
            </a:r>
            <a:r>
              <a:rPr lang="nb-NO" dirty="0" smtClean="0"/>
              <a:t>-verdi</a:t>
            </a:r>
            <a:r>
              <a:rPr lang="nb-NO" dirty="0"/>
              <a:t>.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17</a:t>
            </a:fld>
            <a:endParaRPr lang="nb-NO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5486"/>
            <a:ext cx="2860859" cy="431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5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Bindinger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5938" y="1245395"/>
            <a:ext cx="3986062" cy="3249663"/>
          </a:xfrm>
        </p:spPr>
        <p:txBody>
          <a:bodyPr/>
          <a:lstStyle/>
          <a:p>
            <a:pPr marL="0" indent="0">
              <a:buNone/>
            </a:pPr>
            <a:r>
              <a:rPr lang="nb-NO" dirty="0" smtClean="0"/>
              <a:t>Brukes til rabatter, eller spesielle tilbud avtalt med rådgiver:</a:t>
            </a:r>
          </a:p>
          <a:p>
            <a:pPr marL="0" indent="0">
              <a:buNone/>
            </a:pP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Objekter «bindes», slik at et objekt ikke er ferdig bestilt før alle bundne objekter er sjekket ut.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18</a:t>
            </a:fld>
            <a:endParaRPr lang="nb-NO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5526"/>
            <a:ext cx="2607947" cy="396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5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5938" y="328079"/>
            <a:ext cx="7972124" cy="847604"/>
          </a:xfrm>
        </p:spPr>
        <p:txBody>
          <a:bodyPr/>
          <a:lstStyle/>
          <a:p>
            <a:r>
              <a:rPr lang="nb-NO" dirty="0" smtClean="0"/>
              <a:t>Objekter åpner sine respektive bestillingsprosesser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19</a:t>
            </a:fld>
            <a:endParaRPr lang="nb-NO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7"/>
            <a:ext cx="191058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kstSylinder 9"/>
          <p:cNvSpPr txBox="1"/>
          <p:nvPr/>
        </p:nvSpPr>
        <p:spPr>
          <a:xfrm>
            <a:off x="2987825" y="2355726"/>
            <a:ext cx="218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 smtClean="0"/>
              <a:t>BankID</a:t>
            </a:r>
            <a:r>
              <a:rPr lang="nb-NO" sz="1200" dirty="0" smtClean="0"/>
              <a:t> Signering av kontoavtale</a:t>
            </a:r>
            <a:endParaRPr lang="nb-NO" sz="1200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3003142" y="2859782"/>
            <a:ext cx="1763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Billånssøknadsskjema </a:t>
            </a:r>
          </a:p>
          <a:p>
            <a:r>
              <a:rPr lang="nb-NO" sz="1200" dirty="0" smtClean="0"/>
              <a:t>fra finansieringsselskapet</a:t>
            </a:r>
            <a:endParaRPr lang="nb-NO" sz="1200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004965" y="3363838"/>
            <a:ext cx="161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Forsikringsbestilling</a:t>
            </a:r>
          </a:p>
          <a:p>
            <a:r>
              <a:rPr lang="nb-NO" sz="1200" dirty="0" smtClean="0"/>
              <a:t>fra forsikringsselskapet</a:t>
            </a:r>
            <a:endParaRPr lang="nb-NO" sz="1200" dirty="0"/>
          </a:p>
        </p:txBody>
      </p:sp>
      <p:grpSp>
        <p:nvGrpSpPr>
          <p:cNvPr id="29" name="Gruppe 28"/>
          <p:cNvGrpSpPr/>
          <p:nvPr/>
        </p:nvGrpSpPr>
        <p:grpSpPr>
          <a:xfrm>
            <a:off x="2411762" y="2499742"/>
            <a:ext cx="589156" cy="1008112"/>
            <a:chOff x="2411760" y="2499742"/>
            <a:chExt cx="1178313" cy="1008112"/>
          </a:xfrm>
        </p:grpSpPr>
        <p:cxnSp>
          <p:nvCxnSpPr>
            <p:cNvPr id="13" name="Rett pil 12"/>
            <p:cNvCxnSpPr/>
            <p:nvPr/>
          </p:nvCxnSpPr>
          <p:spPr>
            <a:xfrm>
              <a:off x="2411760" y="3003798"/>
              <a:ext cx="1178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tt pil 13"/>
            <p:cNvCxnSpPr/>
            <p:nvPr/>
          </p:nvCxnSpPr>
          <p:spPr>
            <a:xfrm>
              <a:off x="2411760" y="3507854"/>
              <a:ext cx="1178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tt pil 14"/>
            <p:cNvCxnSpPr/>
            <p:nvPr/>
          </p:nvCxnSpPr>
          <p:spPr>
            <a:xfrm>
              <a:off x="2411760" y="2499742"/>
              <a:ext cx="1178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Rett pil 15"/>
          <p:cNvCxnSpPr/>
          <p:nvPr/>
        </p:nvCxnSpPr>
        <p:spPr>
          <a:xfrm flipV="1">
            <a:off x="5718233" y="2998281"/>
            <a:ext cx="589156" cy="5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28" y="1275607"/>
            <a:ext cx="191058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e 29"/>
          <p:cNvGrpSpPr/>
          <p:nvPr/>
        </p:nvGrpSpPr>
        <p:grpSpPr>
          <a:xfrm>
            <a:off x="5128876" y="2494225"/>
            <a:ext cx="589156" cy="1008112"/>
            <a:chOff x="2411760" y="2499742"/>
            <a:chExt cx="1178313" cy="1008112"/>
          </a:xfrm>
        </p:grpSpPr>
        <p:cxnSp>
          <p:nvCxnSpPr>
            <p:cNvPr id="31" name="Rett pil 30"/>
            <p:cNvCxnSpPr/>
            <p:nvPr/>
          </p:nvCxnSpPr>
          <p:spPr>
            <a:xfrm>
              <a:off x="2411760" y="3003798"/>
              <a:ext cx="1178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tt pil 31"/>
            <p:cNvCxnSpPr/>
            <p:nvPr/>
          </p:nvCxnSpPr>
          <p:spPr>
            <a:xfrm>
              <a:off x="2411760" y="3507854"/>
              <a:ext cx="1178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tt pil 32"/>
            <p:cNvCxnSpPr/>
            <p:nvPr/>
          </p:nvCxnSpPr>
          <p:spPr>
            <a:xfrm>
              <a:off x="2411760" y="2499742"/>
              <a:ext cx="11783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kstSylinder 33"/>
          <p:cNvSpPr txBox="1"/>
          <p:nvPr/>
        </p:nvSpPr>
        <p:spPr>
          <a:xfrm>
            <a:off x="5797141" y="4227934"/>
            <a:ext cx="280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Om prosessen startes fra huskeliste,</a:t>
            </a:r>
          </a:p>
          <a:p>
            <a:r>
              <a:rPr lang="nb-NO" dirty="0" smtClean="0"/>
              <a:t>Skal den også ende i huskeliste.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62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4492040" y="0"/>
            <a:ext cx="4651959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00947" y="1913190"/>
            <a:ext cx="3595283" cy="847604"/>
          </a:xfrm>
        </p:spPr>
        <p:txBody>
          <a:bodyPr/>
          <a:lstStyle/>
          <a:p>
            <a:r>
              <a:rPr lang="nb-NO" dirty="0" smtClean="0"/>
              <a:t>Merk: Trådskisser, ikke </a:t>
            </a:r>
            <a:r>
              <a:rPr lang="nb-NO" smtClean="0"/>
              <a:t>ferdig design.</a:t>
            </a:r>
            <a:endParaRPr lang="nb-NO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035" y="195486"/>
            <a:ext cx="3196469" cy="478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6264188" y="3291830"/>
            <a:ext cx="396044" cy="3960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3" name="Rett linje 12"/>
          <p:cNvCxnSpPr/>
          <p:nvPr/>
        </p:nvCxnSpPr>
        <p:spPr>
          <a:xfrm flipH="1">
            <a:off x="5923722" y="3507854"/>
            <a:ext cx="340466" cy="0"/>
          </a:xfrm>
          <a:prstGeom prst="line">
            <a:avLst/>
          </a:prstGeom>
          <a:ln>
            <a:solidFill>
              <a:srgbClr val="43B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4506620" y="3363838"/>
            <a:ext cx="15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000" dirty="0" smtClean="0"/>
              <a:t>Grå boks:</a:t>
            </a:r>
          </a:p>
          <a:p>
            <a:pPr algn="r"/>
            <a:r>
              <a:rPr lang="nb-NO" sz="1000" dirty="0" smtClean="0"/>
              <a:t>Bruk for å illustrere</a:t>
            </a:r>
            <a:br>
              <a:rPr lang="nb-NO" sz="1000" dirty="0" smtClean="0"/>
            </a:br>
            <a:r>
              <a:rPr lang="nb-NO" sz="1000" dirty="0" smtClean="0"/>
              <a:t>kommende tekst / bilder.</a:t>
            </a:r>
            <a:endParaRPr lang="nb-NO" sz="1000" dirty="0"/>
          </a:p>
        </p:txBody>
      </p:sp>
      <p:sp>
        <p:nvSpPr>
          <p:cNvPr id="16" name="Ellipse 15"/>
          <p:cNvSpPr/>
          <p:nvPr/>
        </p:nvSpPr>
        <p:spPr>
          <a:xfrm>
            <a:off x="6387209" y="267494"/>
            <a:ext cx="396044" cy="3960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7" name="Rett linje 16"/>
          <p:cNvCxnSpPr/>
          <p:nvPr/>
        </p:nvCxnSpPr>
        <p:spPr>
          <a:xfrm flipH="1">
            <a:off x="5912035" y="483518"/>
            <a:ext cx="475174" cy="0"/>
          </a:xfrm>
          <a:prstGeom prst="line">
            <a:avLst/>
          </a:prstGeom>
          <a:ln>
            <a:solidFill>
              <a:srgbClr val="43B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4676383" y="339502"/>
            <a:ext cx="1314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000" dirty="0" smtClean="0"/>
              <a:t>Illustrert i svart-hvitt, </a:t>
            </a:r>
            <a:br>
              <a:rPr lang="nb-NO" sz="1000" dirty="0" smtClean="0"/>
            </a:br>
            <a:r>
              <a:rPr lang="nb-NO" sz="1000" dirty="0" smtClean="0"/>
              <a:t>farger og detaljering </a:t>
            </a:r>
            <a:br>
              <a:rPr lang="nb-NO" sz="1000" dirty="0" smtClean="0"/>
            </a:br>
            <a:r>
              <a:rPr lang="nb-NO" sz="1000" dirty="0" smtClean="0"/>
              <a:t>gjøres senere. </a:t>
            </a:r>
            <a:endParaRPr lang="nb-NO" sz="1000" dirty="0"/>
          </a:p>
        </p:txBody>
      </p:sp>
      <p:sp>
        <p:nvSpPr>
          <p:cNvPr id="19" name="Ellipse 18"/>
          <p:cNvSpPr/>
          <p:nvPr/>
        </p:nvSpPr>
        <p:spPr>
          <a:xfrm>
            <a:off x="7020272" y="1275606"/>
            <a:ext cx="216024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20" name="Rett linje 19"/>
          <p:cNvCxnSpPr/>
          <p:nvPr/>
        </p:nvCxnSpPr>
        <p:spPr>
          <a:xfrm flipH="1">
            <a:off x="5868144" y="1395413"/>
            <a:ext cx="1152128" cy="0"/>
          </a:xfrm>
          <a:prstGeom prst="line">
            <a:avLst/>
          </a:prstGeom>
          <a:ln>
            <a:solidFill>
              <a:srgbClr val="43B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4415093" y="1275606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000" dirty="0" smtClean="0"/>
              <a:t>Orange farge: </a:t>
            </a:r>
          </a:p>
          <a:p>
            <a:pPr algn="r"/>
            <a:r>
              <a:rPr lang="nb-NO" sz="1000" dirty="0" smtClean="0"/>
              <a:t>betyr at det kan klikkes på.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2779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Illustrasjon av objekter i huskelisten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20</a:t>
            </a:fld>
            <a:endParaRPr lang="nb-NO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5529"/>
            <a:ext cx="3312368" cy="20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21719"/>
            <a:ext cx="1872208" cy="258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kstSylinder 6"/>
          <p:cNvSpPr txBox="1"/>
          <p:nvPr/>
        </p:nvSpPr>
        <p:spPr>
          <a:xfrm>
            <a:off x="683568" y="3795886"/>
            <a:ext cx="2514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Desktop: kort-metaforen brukes</a:t>
            </a:r>
            <a:endParaRPr lang="nb-NO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4735099" y="4227934"/>
            <a:ext cx="437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Mobil : liste som ekspanderes til kort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946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00947" y="1913190"/>
            <a:ext cx="3595283" cy="1255728"/>
          </a:xfrm>
        </p:spPr>
        <p:txBody>
          <a:bodyPr/>
          <a:lstStyle/>
          <a:p>
            <a:r>
              <a:rPr lang="nb-NO" dirty="0" smtClean="0"/>
              <a:t>Hvordan legges objekter til huskeliste?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8" name="Plassholder for innhold 7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b-NO" dirty="0" smtClean="0"/>
              <a:t>Huskelisten kan inneholde innganger til:</a:t>
            </a:r>
          </a:p>
          <a:p>
            <a:r>
              <a:rPr lang="nb-NO" dirty="0" smtClean="0"/>
              <a:t>Dokumenter som avventer </a:t>
            </a:r>
            <a:r>
              <a:rPr lang="nb-NO" b="1" dirty="0" smtClean="0"/>
              <a:t>signatur</a:t>
            </a:r>
            <a:r>
              <a:rPr lang="nb-NO" dirty="0" smtClean="0"/>
              <a:t>, inkl. dokumenter som må signeres av flere. </a:t>
            </a:r>
          </a:p>
          <a:p>
            <a:r>
              <a:rPr lang="nb-NO" dirty="0" smtClean="0"/>
              <a:t>Bestillingsprosesser kunden har </a:t>
            </a:r>
            <a:r>
              <a:rPr lang="nb-NO" b="1" dirty="0" smtClean="0"/>
              <a:t>avbrutt</a:t>
            </a:r>
            <a:r>
              <a:rPr lang="nb-NO" dirty="0" smtClean="0"/>
              <a:t>.</a:t>
            </a:r>
          </a:p>
          <a:p>
            <a:r>
              <a:rPr lang="nb-NO" dirty="0" smtClean="0"/>
              <a:t>Bestillingsprosesser </a:t>
            </a:r>
            <a:r>
              <a:rPr lang="nb-NO" b="1" dirty="0" smtClean="0"/>
              <a:t>sendt</a:t>
            </a:r>
            <a:r>
              <a:rPr lang="nb-NO" dirty="0" smtClean="0"/>
              <a:t> kunde av kundebehandler.</a:t>
            </a:r>
          </a:p>
          <a:p>
            <a:r>
              <a:rPr lang="nb-NO" b="1" dirty="0" smtClean="0"/>
              <a:t>Bindinger</a:t>
            </a:r>
            <a:r>
              <a:rPr lang="nb-NO" dirty="0" smtClean="0"/>
              <a:t>: flere bestillinger som må sjekkes ut samlet for å være gyldige. (e.g. hvor vilkår avhenger av et pakkekjøp)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58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1. Manuelt</a:t>
            </a:r>
            <a:endParaRPr lang="nb-NO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>
          <a:xfrm>
            <a:off x="585938" y="1245395"/>
            <a:ext cx="3842046" cy="3249663"/>
          </a:xfrm>
        </p:spPr>
        <p:txBody>
          <a:bodyPr/>
          <a:lstStyle/>
          <a:p>
            <a:r>
              <a:rPr lang="nb-NO" dirty="0" smtClean="0"/>
              <a:t>Rådgiver / Kundebehandler kan legge en uferdig bestilling eller et tilbud som avventer aksept i kundens huskeliste.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22</a:t>
            </a:fld>
            <a:endParaRPr lang="nb-NO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3094" r="-1"/>
          <a:stretch/>
        </p:blipFill>
        <p:spPr bwMode="auto">
          <a:xfrm>
            <a:off x="6948264" y="2413074"/>
            <a:ext cx="197480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347614"/>
            <a:ext cx="16097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Vinkel 12"/>
          <p:cNvCxnSpPr>
            <a:stCxn id="10" idx="2"/>
            <a:endCxn id="9" idx="1"/>
          </p:cNvCxnSpPr>
          <p:nvPr/>
        </p:nvCxnSpPr>
        <p:spPr>
          <a:xfrm rot="16200000" flipH="1">
            <a:off x="6171419" y="2683978"/>
            <a:ext cx="846385" cy="707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2</a:t>
            </a:r>
            <a:r>
              <a:rPr lang="nb-NO" smtClean="0"/>
              <a:t>. </a:t>
            </a:r>
            <a:r>
              <a:rPr lang="nb-NO" dirty="0" smtClean="0"/>
              <a:t>Automatisk.</a:t>
            </a:r>
            <a:endParaRPr lang="nb-NO" dirty="0"/>
          </a:p>
        </p:txBody>
      </p:sp>
      <p:sp>
        <p:nvSpPr>
          <p:cNvPr id="8" name="Plassholder for innhold 7"/>
          <p:cNvSpPr>
            <a:spLocks noGrp="1"/>
          </p:cNvSpPr>
          <p:nvPr>
            <p:ph idx="1"/>
          </p:nvPr>
        </p:nvSpPr>
        <p:spPr>
          <a:xfrm>
            <a:off x="585938" y="1245395"/>
            <a:ext cx="4130078" cy="3249663"/>
          </a:xfrm>
        </p:spPr>
        <p:txBody>
          <a:bodyPr/>
          <a:lstStyle/>
          <a:p>
            <a:r>
              <a:rPr lang="nb-NO" dirty="0" smtClean="0"/>
              <a:t>Når kunden avbryter en </a:t>
            </a:r>
            <a:r>
              <a:rPr lang="nb-NO" i="1" dirty="0" smtClean="0"/>
              <a:t>påbegynt</a:t>
            </a:r>
            <a:r>
              <a:rPr lang="nb-NO" dirty="0" smtClean="0"/>
              <a:t> bestilling. Eks. ved å lukke nettleser, navigere vekk.</a:t>
            </a:r>
          </a:p>
          <a:p>
            <a:r>
              <a:rPr lang="nb-NO" dirty="0" smtClean="0"/>
              <a:t>Når kunden avbryter ved å klikke «fortsett senere», «lagre» </a:t>
            </a:r>
            <a:r>
              <a:rPr lang="nb-NO" dirty="0" err="1" smtClean="0"/>
              <a:t>el.l</a:t>
            </a:r>
            <a:r>
              <a:rPr lang="nb-NO" dirty="0" smtClean="0"/>
              <a:t>.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23</a:t>
            </a:fld>
            <a:endParaRPr lang="nb-NO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848520"/>
            <a:ext cx="308770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ktangel 1"/>
          <p:cNvSpPr/>
          <p:nvPr/>
        </p:nvSpPr>
        <p:spPr>
          <a:xfrm>
            <a:off x="5364088" y="2859782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Er brukeren ukjent, kan vi be om personnummer å lagre på. </a:t>
            </a:r>
          </a:p>
        </p:txBody>
      </p:sp>
    </p:spTree>
    <p:extLst>
      <p:ext uri="{BB962C8B-B14F-4D97-AF65-F5344CB8AC3E}">
        <p14:creationId xmlns:p14="http://schemas.microsoft.com/office/powerpoint/2010/main" val="39692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9"/>
          <p:cNvSpPr>
            <a:spLocks noGrp="1"/>
          </p:cNvSpPr>
          <p:nvPr>
            <p:ph type="title"/>
          </p:nvPr>
        </p:nvSpPr>
        <p:spPr>
          <a:xfrm>
            <a:off x="585938" y="328079"/>
            <a:ext cx="7972124" cy="847604"/>
          </a:xfrm>
        </p:spPr>
        <p:txBody>
          <a:bodyPr/>
          <a:lstStyle/>
          <a:p>
            <a:r>
              <a:rPr lang="nb-NO" dirty="0" smtClean="0"/>
              <a:t>3. Gjennom oppsalgsmekanisme fra bestillinger</a:t>
            </a:r>
            <a:endParaRPr lang="nb-NO" sz="180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 smtClean="0"/>
              <a:t>Presentasjon </a:t>
            </a:r>
            <a:r>
              <a:rPr lang="nb-NO" dirty="0" err="1" smtClean="0"/>
              <a:t>text</a:t>
            </a:r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24</a:t>
            </a:fld>
            <a:endParaRPr lang="nb-NO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606"/>
            <a:ext cx="22755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5606"/>
            <a:ext cx="2294265" cy="324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Rett pil 12"/>
          <p:cNvCxnSpPr/>
          <p:nvPr/>
        </p:nvCxnSpPr>
        <p:spPr>
          <a:xfrm>
            <a:off x="3707904" y="188501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587499" y="40001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/>
            </a:r>
            <a:br>
              <a:rPr lang="nb-NO" dirty="0"/>
            </a:br>
            <a:r>
              <a:rPr lang="nb-NO" dirty="0"/>
              <a:t>(Se også</a:t>
            </a:r>
            <a:r>
              <a:rPr lang="nb-NO"/>
              <a:t>: </a:t>
            </a:r>
            <a:r>
              <a:rPr lang="nb-NO" smtClean="0"/>
              <a:t>Guide </a:t>
            </a:r>
            <a:r>
              <a:rPr lang="nb-NO" dirty="0"/>
              <a:t>til kjøpsprosesser)</a:t>
            </a:r>
          </a:p>
        </p:txBody>
      </p:sp>
    </p:spTree>
    <p:extLst>
      <p:ext uri="{BB962C8B-B14F-4D97-AF65-F5344CB8AC3E}">
        <p14:creationId xmlns:p14="http://schemas.microsoft.com/office/powerpoint/2010/main" val="17073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00947" y="1913190"/>
            <a:ext cx="3595283" cy="429028"/>
          </a:xfrm>
        </p:spPr>
        <p:txBody>
          <a:bodyPr/>
          <a:lstStyle/>
          <a:p>
            <a:r>
              <a:rPr lang="nb-NO" dirty="0" smtClean="0"/>
              <a:t>CRM &amp; Huskelisten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25</a:t>
            </a:fld>
            <a:endParaRPr lang="nb-NO"/>
          </a:p>
        </p:txBody>
      </p:sp>
      <p:sp>
        <p:nvSpPr>
          <p:cNvPr id="8" name="Plassholder for innhold 7"/>
          <p:cNvSpPr>
            <a:spLocks noGrp="1"/>
          </p:cNvSpPr>
          <p:nvPr>
            <p:ph idx="13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rgbClr val="000000"/>
                </a:solidFill>
              </a:rPr>
              <a:t>Et CRM-system er programvare som sporer selskapets interaksjon med kunden  - formålet er å organisere, automatisere og synkronisere aktiviteter som salg, kundeservice, og markedsføring. 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0000"/>
                </a:solidFill>
              </a:rPr>
              <a:t>Vi har i dag ikke et fullverdig CRM-system i drift. Det arbeides i bl.a. SR-Bank og </a:t>
            </a:r>
            <a:r>
              <a:rPr lang="nb-NO" dirty="0" err="1">
                <a:solidFill>
                  <a:srgbClr val="000000"/>
                </a:solidFill>
              </a:rPr>
              <a:t>SpareBank</a:t>
            </a:r>
            <a:r>
              <a:rPr lang="nb-NO" dirty="0">
                <a:solidFill>
                  <a:srgbClr val="000000"/>
                </a:solidFill>
              </a:rPr>
              <a:t> 1 Forsikring med å få dette på plass. 				(Kundepleiemodellen (KPM) fyller rollen til et CRM-system for manuell betjening, men er ikke integrert med digitale kontaktpunkt)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0000"/>
                </a:solidFill>
              </a:rPr>
              <a:t>Ved implementasjon av fullverdig CRM, spesielt i samspill med Adobe CXM, vil det åpne seg muligheter for smartere dialog med kunder i digitale kanaler</a:t>
            </a:r>
            <a:r>
              <a:rPr lang="nb-NO" dirty="0" smtClean="0">
                <a:solidFill>
                  <a:srgbClr val="000000"/>
                </a:solidFill>
              </a:rPr>
              <a:t>.</a:t>
            </a:r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9" name="Tittel 6"/>
          <p:cNvSpPr txBox="1">
            <a:spLocks/>
          </p:cNvSpPr>
          <p:nvPr/>
        </p:nvSpPr>
        <p:spPr>
          <a:xfrm>
            <a:off x="467544" y="1491630"/>
            <a:ext cx="3595283" cy="4290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34275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 smtClean="0"/>
              <a:t>Sluttnote 1: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16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9754936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ktangel 10"/>
          <p:cNvSpPr/>
          <p:nvPr/>
        </p:nvSpPr>
        <p:spPr>
          <a:xfrm>
            <a:off x="0" y="4478954"/>
            <a:ext cx="9144000" cy="66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CRM &amp; </a:t>
            </a:r>
            <a:r>
              <a:rPr lang="en-US" dirty="0" err="1" smtClean="0">
                <a:solidFill>
                  <a:schemeClr val="accent1"/>
                </a:solidFill>
              </a:rPr>
              <a:t>huskelisten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b-NO" dirty="0" smtClean="0">
                <a:solidFill>
                  <a:srgbClr val="000000"/>
                </a:solidFill>
              </a:rPr>
              <a:t>Huskelisten kan «stå på egne ben», men er tenkt optimalisert med CRM:</a:t>
            </a:r>
          </a:p>
          <a:p>
            <a:pPr>
              <a:spcAft>
                <a:spcPts val="600"/>
              </a:spcAft>
            </a:pPr>
            <a:r>
              <a:rPr lang="nb-NO" dirty="0" smtClean="0">
                <a:solidFill>
                  <a:srgbClr val="000000"/>
                </a:solidFill>
              </a:rPr>
              <a:t>Notifications til kunde (eks. </a:t>
            </a:r>
            <a:r>
              <a:rPr lang="nb-NO" dirty="0" err="1" smtClean="0">
                <a:solidFill>
                  <a:srgbClr val="000000"/>
                </a:solidFill>
              </a:rPr>
              <a:t>sms</a:t>
            </a:r>
            <a:r>
              <a:rPr lang="nb-NO" dirty="0" smtClean="0">
                <a:solidFill>
                  <a:srgbClr val="000000"/>
                </a:solidFill>
              </a:rPr>
              <a:t> om uferdige bestillinger) kan håndteres og gjøre mer treffsikre med CRM. </a:t>
            </a:r>
          </a:p>
          <a:p>
            <a:pPr>
              <a:spcAft>
                <a:spcPts val="600"/>
              </a:spcAft>
            </a:pPr>
            <a:r>
              <a:rPr lang="nb-NO" dirty="0" smtClean="0">
                <a:solidFill>
                  <a:srgbClr val="000000"/>
                </a:solidFill>
              </a:rPr>
              <a:t>Relevante oppsalg kan foreslås i huskelistebildet, avhengig av et godt nok regelsett.</a:t>
            </a:r>
          </a:p>
          <a:p>
            <a:pPr>
              <a:spcAft>
                <a:spcPts val="600"/>
              </a:spcAft>
            </a:pPr>
            <a:r>
              <a:rPr lang="nb-NO" dirty="0" smtClean="0">
                <a:solidFill>
                  <a:srgbClr val="000000"/>
                </a:solidFill>
              </a:rPr>
              <a:t>I noen tilfeller kan foreslåtte produkt automatisk legges i huskelisten av systemet. Her må vi imidlertid være svært forsiktige: om </a:t>
            </a:r>
            <a:r>
              <a:rPr lang="nb-NO" dirty="0" err="1" smtClean="0">
                <a:solidFill>
                  <a:srgbClr val="000000"/>
                </a:solidFill>
              </a:rPr>
              <a:t>kunen</a:t>
            </a:r>
            <a:r>
              <a:rPr lang="nb-NO" dirty="0" smtClean="0">
                <a:solidFill>
                  <a:srgbClr val="000000"/>
                </a:solidFill>
              </a:rPr>
              <a:t> ikke oppfatter et enkelt forslag som relevant, vil det varig svekke huskelistens verdi for kunde og oss.</a:t>
            </a:r>
          </a:p>
          <a:p>
            <a:pPr>
              <a:spcAft>
                <a:spcPts val="600"/>
              </a:spcAft>
            </a:pPr>
            <a:endParaRPr lang="nb-NO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nb-NO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00947" y="1913190"/>
            <a:ext cx="3999045" cy="847604"/>
          </a:xfrm>
        </p:spPr>
        <p:txBody>
          <a:bodyPr/>
          <a:lstStyle/>
          <a:p>
            <a:r>
              <a:rPr lang="nb-NO" dirty="0" smtClean="0"/>
              <a:t>Hvorfor «</a:t>
            </a:r>
            <a:r>
              <a:rPr lang="nb-NO" smtClean="0"/>
              <a:t>Huskeliste»?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27</a:t>
            </a:fld>
            <a:endParaRPr lang="nb-NO"/>
          </a:p>
        </p:txBody>
      </p:sp>
      <p:sp>
        <p:nvSpPr>
          <p:cNvPr id="8" name="Plassholder for innhold 7"/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nb-NO" dirty="0" smtClean="0">
                <a:solidFill>
                  <a:srgbClr val="000000"/>
                </a:solidFill>
              </a:rPr>
              <a:t>Oppfordrer til bruk: «Ting jeg bør gjøre».</a:t>
            </a:r>
          </a:p>
          <a:p>
            <a:pPr>
              <a:spcAft>
                <a:spcPts val="600"/>
              </a:spcAft>
            </a:pPr>
            <a:r>
              <a:rPr lang="nb-NO" dirty="0" smtClean="0">
                <a:solidFill>
                  <a:srgbClr val="000000"/>
                </a:solidFill>
              </a:rPr>
              <a:t>Likevel vennlig: vi hjelper deg å huske.</a:t>
            </a:r>
          </a:p>
          <a:p>
            <a:pPr>
              <a:spcAft>
                <a:spcPts val="600"/>
              </a:spcAft>
            </a:pPr>
            <a:r>
              <a:rPr lang="nb-NO" dirty="0" smtClean="0">
                <a:solidFill>
                  <a:srgbClr val="000000"/>
                </a:solidFill>
              </a:rPr>
              <a:t>«Handlekurv» ble av kunder vi intervjuet oppfattet som tilhørende «nettbutikker», ikke en bank. Svekket troverdighet.</a:t>
            </a:r>
          </a:p>
          <a:p>
            <a:pPr>
              <a:spcAft>
                <a:spcPts val="600"/>
              </a:spcAft>
            </a:pPr>
            <a:r>
              <a:rPr lang="nb-NO" dirty="0" smtClean="0">
                <a:solidFill>
                  <a:srgbClr val="000000"/>
                </a:solidFill>
              </a:rPr>
              <a:t>Kundene tenker ikke på finansielle produkter som «Produkter», men som tjenester eller infrastruktur. </a:t>
            </a:r>
          </a:p>
          <a:p>
            <a:pPr>
              <a:spcAft>
                <a:spcPts val="600"/>
              </a:spcAft>
            </a:pPr>
            <a:r>
              <a:rPr lang="nb-NO" dirty="0" smtClean="0">
                <a:solidFill>
                  <a:srgbClr val="000000"/>
                </a:solidFill>
              </a:rPr>
              <a:t>«Tilbudskurv» gir et feilaktig bilde av enveiskommunikasjon.</a:t>
            </a:r>
            <a:endParaRPr lang="nb-NO" dirty="0">
              <a:solidFill>
                <a:srgbClr val="000000"/>
              </a:solidFill>
            </a:endParaRPr>
          </a:p>
        </p:txBody>
      </p:sp>
      <p:sp>
        <p:nvSpPr>
          <p:cNvPr id="9" name="Tittel 6"/>
          <p:cNvSpPr txBox="1">
            <a:spLocks/>
          </p:cNvSpPr>
          <p:nvPr/>
        </p:nvSpPr>
        <p:spPr>
          <a:xfrm>
            <a:off x="467544" y="1491630"/>
            <a:ext cx="3595283" cy="42902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34275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dirty="0" smtClean="0"/>
              <a:t>Sluttnote 2: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3289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00947" y="1913190"/>
            <a:ext cx="3595283" cy="429028"/>
          </a:xfrm>
        </p:spPr>
        <p:txBody>
          <a:bodyPr/>
          <a:lstStyle/>
          <a:p>
            <a:r>
              <a:rPr lang="nb-NO" dirty="0" smtClean="0"/>
              <a:t>Bakgrunn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3</a:t>
            </a:fld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dirty="0" smtClean="0"/>
              <a:t>Ambisjonene fra kanalstrategi (2014), implementasjon av nye nettsider (2014/2015), prinsipper for kanalstruktur og strategiske kundereiser (Finanshuset Delprosjekt A), og saneringen av Tilbudskurv og Bli Kunde (MITP)  forutsetter en konkretisering av:</a:t>
            </a:r>
          </a:p>
          <a:p>
            <a:pPr marL="0" indent="0">
              <a:buNone/>
            </a:pPr>
            <a:endParaRPr lang="nb-NO" dirty="0" smtClean="0"/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Hvilke konsekvenser får ambisjonen om </a:t>
            </a:r>
            <a:r>
              <a:rPr lang="nb-NO" b="1" dirty="0" smtClean="0"/>
              <a:t>kanalhukommelse</a:t>
            </a:r>
            <a:r>
              <a:rPr lang="nb-NO" dirty="0" smtClean="0"/>
              <a:t> og </a:t>
            </a:r>
            <a:r>
              <a:rPr lang="nb-NO" b="1" dirty="0" smtClean="0"/>
              <a:t>kundeprosesser på tvers av kanalene</a:t>
            </a:r>
            <a:r>
              <a:rPr lang="nb-NO" dirty="0" smtClean="0"/>
              <a:t> for digital selvbetjening?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Hvordan bør produkt fra bank og produktselskap selges digitalt – enkeltvis, og i </a:t>
            </a:r>
            <a:r>
              <a:rPr lang="nb-NO" b="1" dirty="0" smtClean="0"/>
              <a:t>pakker </a:t>
            </a:r>
            <a:r>
              <a:rPr lang="nb-NO" dirty="0" smtClean="0"/>
              <a:t>eller </a:t>
            </a:r>
            <a:r>
              <a:rPr lang="nb-NO" b="1" dirty="0" smtClean="0"/>
              <a:t>oppsalg</a:t>
            </a:r>
            <a:r>
              <a:rPr lang="nb-NO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smtClean="0"/>
              <a:t>Hvordan fremstå, ovenfor kunden, som </a:t>
            </a:r>
            <a:r>
              <a:rPr lang="nb-NO" b="1" dirty="0" smtClean="0"/>
              <a:t>ett finanshus</a:t>
            </a:r>
            <a:r>
              <a:rPr lang="nb-NO" dirty="0" smtClean="0"/>
              <a:t>?</a:t>
            </a:r>
            <a:br>
              <a:rPr lang="nb-NO" dirty="0" smtClean="0"/>
            </a:br>
            <a:endParaRPr lang="nb-NO" dirty="0"/>
          </a:p>
          <a:p>
            <a:pPr marL="0" indent="0">
              <a:buNone/>
            </a:pPr>
            <a:r>
              <a:rPr lang="nb-NO" dirty="0" smtClean="0"/>
              <a:t>Huskelisten, </a:t>
            </a:r>
            <a:r>
              <a:rPr lang="nb-NO" dirty="0" err="1" smtClean="0"/>
              <a:t>konseptualistert</a:t>
            </a:r>
            <a:r>
              <a:rPr lang="nb-NO" dirty="0" smtClean="0"/>
              <a:t> i </a:t>
            </a:r>
            <a:r>
              <a:rPr lang="nb-NO" dirty="0"/>
              <a:t>prosjektene </a:t>
            </a:r>
            <a:r>
              <a:rPr lang="nb-NO" dirty="0" smtClean="0"/>
              <a:t>Finanshuset og </a:t>
            </a:r>
            <a:r>
              <a:rPr lang="nb-NO" dirty="0"/>
              <a:t>MITP Bli Kunde / </a:t>
            </a:r>
            <a:r>
              <a:rPr lang="nb-NO" dirty="0" smtClean="0"/>
              <a:t>Handlekurv</a:t>
            </a:r>
            <a:r>
              <a:rPr lang="nb-NO" dirty="0"/>
              <a:t> </a:t>
            </a:r>
            <a:r>
              <a:rPr lang="nb-NO" dirty="0" smtClean="0"/>
              <a:t>besvarer disse utfordringene.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2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Kundeadferden er kanalkryssende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4</a:t>
            </a:fld>
            <a:endParaRPr lang="nb-NO"/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9" y="1485603"/>
            <a:ext cx="5904656" cy="28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/>
              <a:t>Huskelisten </a:t>
            </a:r>
            <a:r>
              <a:rPr lang="nb-NO" dirty="0" smtClean="0"/>
              <a:t>er kanalkryssende betjening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5</a:t>
            </a:fld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9" y="1485603"/>
            <a:ext cx="5904656" cy="2854632"/>
          </a:xfrm>
          <a:prstGeom prst="rect">
            <a:avLst/>
          </a:prstGeom>
        </p:spPr>
      </p:pic>
      <p:sp>
        <p:nvSpPr>
          <p:cNvPr id="14" name="Bildeforklaring formet som et rektangel 13"/>
          <p:cNvSpPr/>
          <p:nvPr/>
        </p:nvSpPr>
        <p:spPr>
          <a:xfrm>
            <a:off x="1949814" y="4011910"/>
            <a:ext cx="1355952" cy="480810"/>
          </a:xfrm>
          <a:prstGeom prst="wedgeRectCallout">
            <a:avLst>
              <a:gd name="adj1" fmla="val 20801"/>
              <a:gd name="adj2" fmla="val -85469"/>
            </a:avLst>
          </a:prstGeom>
          <a:solidFill>
            <a:srgbClr val="008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Data </a:t>
            </a:r>
            <a:r>
              <a:rPr lang="en-US" sz="1000" dirty="0" err="1">
                <a:solidFill>
                  <a:schemeClr val="bg1"/>
                </a:solidFill>
              </a:rPr>
              <a:t>lagres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som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påbegynt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bestilling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i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kundens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huskeliste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Bildeforklaring formet som et rektangel 14"/>
          <p:cNvSpPr/>
          <p:nvPr/>
        </p:nvSpPr>
        <p:spPr>
          <a:xfrm>
            <a:off x="2251780" y="1203598"/>
            <a:ext cx="1930282" cy="480810"/>
          </a:xfrm>
          <a:prstGeom prst="wedgeRectCallout">
            <a:avLst>
              <a:gd name="adj1" fmla="val 20563"/>
              <a:gd name="adj2" fmla="val 81558"/>
            </a:avLst>
          </a:prstGeom>
          <a:solidFill>
            <a:srgbClr val="008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KS </a:t>
            </a:r>
            <a:r>
              <a:rPr lang="en-US" sz="1000" dirty="0" err="1" smtClean="0">
                <a:solidFill>
                  <a:schemeClr val="bg1"/>
                </a:solidFill>
              </a:rPr>
              <a:t>åpner</a:t>
            </a:r>
            <a:r>
              <a:rPr lang="en-US" sz="1000" dirty="0" smtClean="0">
                <a:solidFill>
                  <a:schemeClr val="bg1"/>
                </a:solidFill>
              </a:rPr>
              <a:t> den </a:t>
            </a:r>
            <a:r>
              <a:rPr lang="en-US" sz="1000" dirty="0" err="1" smtClean="0">
                <a:solidFill>
                  <a:schemeClr val="bg1"/>
                </a:solidFill>
              </a:rPr>
              <a:t>påbegynte</a:t>
            </a:r>
            <a:r>
              <a:rPr lang="en-US" sz="1000" dirty="0" smtClean="0">
                <a:solidFill>
                  <a:schemeClr val="bg1"/>
                </a:solidFill>
              </a:rPr>
              <a:t> best-</a:t>
            </a:r>
            <a:r>
              <a:rPr lang="en-US" sz="1000" dirty="0" err="1" smtClean="0">
                <a:solidFill>
                  <a:schemeClr val="bg1"/>
                </a:solidFill>
              </a:rPr>
              <a:t>illingen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fyller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ut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flere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detaljer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Bildeforklaring formet som et rektangel 15"/>
          <p:cNvSpPr/>
          <p:nvPr/>
        </p:nvSpPr>
        <p:spPr>
          <a:xfrm>
            <a:off x="3691940" y="4395196"/>
            <a:ext cx="1930282" cy="480810"/>
          </a:xfrm>
          <a:prstGeom prst="wedgeRectCallout">
            <a:avLst>
              <a:gd name="adj1" fmla="val -21865"/>
              <a:gd name="adj2" fmla="val -88776"/>
            </a:avLst>
          </a:prstGeom>
          <a:solidFill>
            <a:srgbClr val="008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bg1"/>
                </a:solidFill>
              </a:rPr>
              <a:t>Kunden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åpner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bestillingen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fra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huskeliste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og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fortsetter</a:t>
            </a:r>
            <a:r>
              <a:rPr lang="en-US" sz="1000" dirty="0" smtClean="0">
                <a:solidFill>
                  <a:schemeClr val="bg1"/>
                </a:solidFill>
              </a:rPr>
              <a:t>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Bildeforklaring formet som et rektangel 17"/>
          <p:cNvSpPr/>
          <p:nvPr/>
        </p:nvSpPr>
        <p:spPr>
          <a:xfrm>
            <a:off x="4470094" y="929511"/>
            <a:ext cx="1930282" cy="480810"/>
          </a:xfrm>
          <a:prstGeom prst="wedgeRectCallout">
            <a:avLst>
              <a:gd name="adj1" fmla="val -31751"/>
              <a:gd name="adj2" fmla="val 73290"/>
            </a:avLst>
          </a:prstGeom>
          <a:solidFill>
            <a:srgbClr val="008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bg1"/>
                </a:solidFill>
              </a:rPr>
              <a:t>Rådgiver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avtaler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ytterligere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produktkjøp</a:t>
            </a:r>
            <a:r>
              <a:rPr lang="en-US" sz="1000" dirty="0">
                <a:solidFill>
                  <a:schemeClr val="bg1"/>
                </a:solidFill>
              </a:rPr>
              <a:t> med </a:t>
            </a:r>
            <a:r>
              <a:rPr lang="en-US" sz="1000" dirty="0" err="1">
                <a:solidFill>
                  <a:schemeClr val="bg1"/>
                </a:solidFill>
              </a:rPr>
              <a:t>kunde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legger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disse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til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kundens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huskeliste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Bildeforklaring formet som et rektangel 18"/>
          <p:cNvSpPr/>
          <p:nvPr/>
        </p:nvSpPr>
        <p:spPr>
          <a:xfrm>
            <a:off x="5626847" y="3859425"/>
            <a:ext cx="1930282" cy="480810"/>
          </a:xfrm>
          <a:prstGeom prst="wedgeRectCallout">
            <a:avLst>
              <a:gd name="adj1" fmla="val -38754"/>
              <a:gd name="adj2" fmla="val -82161"/>
            </a:avLst>
          </a:prstGeom>
          <a:solidFill>
            <a:srgbClr val="008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bg1"/>
                </a:solidFill>
              </a:rPr>
              <a:t>Kunde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åpner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resterende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produkt</a:t>
            </a:r>
            <a:r>
              <a:rPr lang="en-US" sz="1000" dirty="0" smtClean="0">
                <a:solidFill>
                  <a:schemeClr val="bg1"/>
                </a:solidFill>
              </a:rPr>
              <a:t> I </a:t>
            </a:r>
            <a:r>
              <a:rPr lang="en-US" sz="1000" dirty="0" err="1" smtClean="0">
                <a:solidFill>
                  <a:schemeClr val="bg1"/>
                </a:solidFill>
              </a:rPr>
              <a:t>huskelisten</a:t>
            </a:r>
            <a:r>
              <a:rPr lang="en-US" sz="1000" dirty="0" smtClean="0">
                <a:solidFill>
                  <a:schemeClr val="bg1"/>
                </a:solidFill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</a:rPr>
              <a:t>og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</a:rPr>
              <a:t>signerer</a:t>
            </a:r>
            <a:r>
              <a:rPr lang="en-US" sz="1000" dirty="0" smtClean="0">
                <a:solidFill>
                  <a:schemeClr val="bg1"/>
                </a:solidFill>
              </a:rPr>
              <a:t>. 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00947" y="1913190"/>
            <a:ext cx="3595283" cy="429028"/>
          </a:xfrm>
        </p:spPr>
        <p:txBody>
          <a:bodyPr/>
          <a:lstStyle/>
          <a:p>
            <a:r>
              <a:rPr lang="nb-NO" dirty="0" smtClean="0"/>
              <a:t>Huskelisten er: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8AC-BC24-4CC2-9676-11BFE6DFA0E6}" type="datetime1">
              <a:rPr lang="nb-NO" smtClean="0"/>
              <a:pPr/>
              <a:t>16.04.2015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8" name="Plassholder for innhold 7"/>
          <p:cNvSpPr>
            <a:spLocks noGrp="1"/>
          </p:cNvSpPr>
          <p:nvPr>
            <p:ph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 smtClean="0"/>
              <a:t>En side hvor kunden kan finne sine uferdige bestillinger. </a:t>
            </a:r>
          </a:p>
          <a:p>
            <a:pPr lvl="1"/>
            <a:r>
              <a:rPr lang="nb-NO" dirty="0" smtClean="0"/>
              <a:t>Inngang til å ferdiggjøre, akseptere og sjekke ut bestillingene.</a:t>
            </a:r>
          </a:p>
          <a:p>
            <a:pPr lvl="1"/>
            <a:r>
              <a:rPr lang="nb-NO" dirty="0" smtClean="0"/>
              <a:t>En lagringsplass for bestillingsprosesser kunden har avbrutt</a:t>
            </a:r>
          </a:p>
          <a:p>
            <a:pPr lvl="1"/>
            <a:r>
              <a:rPr lang="nb-NO" dirty="0" smtClean="0"/>
              <a:t>Et sted kunden kan finne og åpne bestillinger oversendt fra kundebehandler.</a:t>
            </a:r>
          </a:p>
          <a:p>
            <a:pPr lvl="1"/>
            <a:r>
              <a:rPr lang="nb-NO" dirty="0" smtClean="0"/>
              <a:t>Et sted der kundebehandler kan finne, og åpne/redigere, kundens uferdige bestillinger.</a:t>
            </a:r>
          </a:p>
          <a:p>
            <a:r>
              <a:rPr lang="nb-NO" dirty="0" smtClean="0"/>
              <a:t>Konsernfelles: Den skal kunne romme produkt fra banken så vel som fra produktselskapene, og erstatte behovet for produktspesifikke handlekurvløsninger.</a:t>
            </a:r>
          </a:p>
          <a:p>
            <a:r>
              <a:rPr lang="nb-NO" dirty="0" smtClean="0"/>
              <a:t>Brukergrensesnittet for konsernfelles prosessmotor.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38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Huskelistens rolle i kundereisen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t>16.04.2015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7</a:t>
            </a:fld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1043608" y="2355726"/>
            <a:ext cx="432048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I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2591780" y="2355726"/>
            <a:ext cx="158417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</a:t>
            </a:r>
            <a:endParaRPr lang="nb-NO" dirty="0"/>
          </a:p>
        </p:txBody>
      </p:sp>
      <p:sp>
        <p:nvSpPr>
          <p:cNvPr id="10" name="Rektangel 9"/>
          <p:cNvSpPr/>
          <p:nvPr/>
        </p:nvSpPr>
        <p:spPr>
          <a:xfrm>
            <a:off x="7164288" y="2355726"/>
            <a:ext cx="432048" cy="432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→</a:t>
            </a:r>
            <a:endParaRPr lang="nb-NO" dirty="0"/>
          </a:p>
        </p:txBody>
      </p:sp>
      <p:sp>
        <p:nvSpPr>
          <p:cNvPr id="11" name="Rektangel 10"/>
          <p:cNvSpPr/>
          <p:nvPr/>
        </p:nvSpPr>
        <p:spPr>
          <a:xfrm>
            <a:off x="4896036" y="2355726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U</a:t>
            </a:r>
            <a:endParaRPr lang="nb-NO" dirty="0"/>
          </a:p>
        </p:txBody>
      </p:sp>
      <p:cxnSp>
        <p:nvCxnSpPr>
          <p:cNvPr id="13" name="Rett pil 12"/>
          <p:cNvCxnSpPr>
            <a:stCxn id="8" idx="3"/>
            <a:endCxn id="9" idx="1"/>
          </p:cNvCxnSpPr>
          <p:nvPr/>
        </p:nvCxnSpPr>
        <p:spPr>
          <a:xfrm>
            <a:off x="1475656" y="2571750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9" idx="3"/>
            <a:endCxn id="11" idx="1"/>
          </p:cNvCxnSpPr>
          <p:nvPr/>
        </p:nvCxnSpPr>
        <p:spPr>
          <a:xfrm>
            <a:off x="4175956" y="257175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>
            <a:stCxn id="11" idx="3"/>
            <a:endCxn id="10" idx="1"/>
          </p:cNvCxnSpPr>
          <p:nvPr/>
        </p:nvCxnSpPr>
        <p:spPr>
          <a:xfrm>
            <a:off x="5328084" y="2571750"/>
            <a:ext cx="18362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/>
          <p:cNvSpPr txBox="1"/>
          <p:nvPr/>
        </p:nvSpPr>
        <p:spPr>
          <a:xfrm>
            <a:off x="547502" y="1433126"/>
            <a:ext cx="168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1. Interesse: Kunden indikerer ønske om å kjøpe produktet</a:t>
            </a:r>
          </a:p>
        </p:txBody>
      </p:sp>
      <p:sp>
        <p:nvSpPr>
          <p:cNvPr id="21" name="TekstSylinder 20"/>
          <p:cNvSpPr txBox="1"/>
          <p:nvPr/>
        </p:nvSpPr>
        <p:spPr>
          <a:xfrm>
            <a:off x="2365080" y="143312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2. Bestilling: Kunden tar valg og oppgir nødvendig informasjon </a:t>
            </a:r>
          </a:p>
        </p:txBody>
      </p:sp>
      <p:sp>
        <p:nvSpPr>
          <p:cNvPr id="22" name="TekstSylinder 21"/>
          <p:cNvSpPr txBox="1"/>
          <p:nvPr/>
        </p:nvSpPr>
        <p:spPr>
          <a:xfrm>
            <a:off x="4514644" y="1433126"/>
            <a:ext cx="189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3. Utsjekk: kunden bekrefter kjøpet.</a:t>
            </a:r>
          </a:p>
        </p:txBody>
      </p:sp>
      <p:sp>
        <p:nvSpPr>
          <p:cNvPr id="23" name="TekstSylinder 22"/>
          <p:cNvSpPr txBox="1"/>
          <p:nvPr/>
        </p:nvSpPr>
        <p:spPr>
          <a:xfrm>
            <a:off x="6538193" y="1433126"/>
            <a:ext cx="168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4. Bruk: Kunden mottar og tar produktet i bruk.</a:t>
            </a:r>
          </a:p>
        </p:txBody>
      </p:sp>
      <p:sp>
        <p:nvSpPr>
          <p:cNvPr id="27" name="TekstSylinder 26"/>
          <p:cNvSpPr txBox="1"/>
          <p:nvPr/>
        </p:nvSpPr>
        <p:spPr>
          <a:xfrm>
            <a:off x="3132863" y="4371950"/>
            <a:ext cx="5474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(rådgivning  kan foregå før, under eller etter alle skritt i bestillingsprosessen. )</a:t>
            </a:r>
          </a:p>
        </p:txBody>
      </p:sp>
      <p:sp>
        <p:nvSpPr>
          <p:cNvPr id="19" name="Rektangel 18"/>
          <p:cNvSpPr/>
          <p:nvPr/>
        </p:nvSpPr>
        <p:spPr>
          <a:xfrm>
            <a:off x="2591780" y="3323952"/>
            <a:ext cx="2736304" cy="432048"/>
          </a:xfrm>
          <a:prstGeom prst="rect">
            <a:avLst/>
          </a:prstGeom>
          <a:solidFill>
            <a:srgbClr val="D77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</a:t>
            </a:r>
            <a:endParaRPr lang="nb-NO" dirty="0"/>
          </a:p>
        </p:txBody>
      </p:sp>
      <p:cxnSp>
        <p:nvCxnSpPr>
          <p:cNvPr id="7" name="Rett pil 6"/>
          <p:cNvCxnSpPr>
            <a:stCxn id="9" idx="2"/>
          </p:cNvCxnSpPr>
          <p:nvPr/>
        </p:nvCxnSpPr>
        <p:spPr>
          <a:xfrm flipH="1">
            <a:off x="3373192" y="2787774"/>
            <a:ext cx="10676" cy="53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>
            <a:stCxn id="19" idx="0"/>
          </p:cNvCxnSpPr>
          <p:nvPr/>
        </p:nvCxnSpPr>
        <p:spPr>
          <a:xfrm flipV="1">
            <a:off x="3959932" y="2787774"/>
            <a:ext cx="0" cy="53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/>
          <p:cNvSpPr txBox="1"/>
          <p:nvPr/>
        </p:nvSpPr>
        <p:spPr>
          <a:xfrm>
            <a:off x="2483768" y="3797107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Pågående bestilling lagres fortløpende til huskelisten</a:t>
            </a:r>
          </a:p>
        </p:txBody>
      </p:sp>
      <p:cxnSp>
        <p:nvCxnSpPr>
          <p:cNvPr id="25" name="Rett pil 24"/>
          <p:cNvCxnSpPr/>
          <p:nvPr/>
        </p:nvCxnSpPr>
        <p:spPr>
          <a:xfrm flipV="1">
            <a:off x="5128642" y="2787774"/>
            <a:ext cx="0" cy="536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el 11"/>
          <p:cNvCxnSpPr>
            <a:stCxn id="8" idx="2"/>
            <a:endCxn id="19" idx="1"/>
          </p:cNvCxnSpPr>
          <p:nvPr/>
        </p:nvCxnSpPr>
        <p:spPr>
          <a:xfrm rot="16200000" flipH="1">
            <a:off x="1549605" y="2497801"/>
            <a:ext cx="752202" cy="13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/>
          <p:cNvSpPr txBox="1"/>
          <p:nvPr/>
        </p:nvSpPr>
        <p:spPr>
          <a:xfrm>
            <a:off x="539552" y="3723878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Banken kan respondere på interessen ved å legge produktet i huskelisten</a:t>
            </a:r>
          </a:p>
        </p:txBody>
      </p:sp>
    </p:spTree>
    <p:extLst>
      <p:ext uri="{BB962C8B-B14F-4D97-AF65-F5344CB8AC3E}">
        <p14:creationId xmlns:p14="http://schemas.microsoft.com/office/powerpoint/2010/main" val="359855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Avbruddshåndtering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6BD-1BBB-4D27-AB22-62D3B7E525C9}" type="datetime1">
              <a:rPr lang="nb-NO" smtClean="0"/>
              <a:t>16.04.2015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Presentasjon text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5E39-59DC-48A0-9676-AD2CAF5CD29F}" type="slidenum">
              <a:rPr lang="nb-NO" smtClean="0"/>
              <a:t>8</a:t>
            </a:fld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1043608" y="2355726"/>
            <a:ext cx="432048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I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1943708" y="2355726"/>
            <a:ext cx="25202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</a:t>
            </a:r>
            <a:endParaRPr lang="nb-NO" dirty="0"/>
          </a:p>
        </p:txBody>
      </p:sp>
      <p:sp>
        <p:nvSpPr>
          <p:cNvPr id="10" name="Rektangel 9"/>
          <p:cNvSpPr/>
          <p:nvPr/>
        </p:nvSpPr>
        <p:spPr>
          <a:xfrm>
            <a:off x="7603696" y="2386414"/>
            <a:ext cx="432048" cy="4320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→</a:t>
            </a:r>
          </a:p>
        </p:txBody>
      </p:sp>
      <p:sp>
        <p:nvSpPr>
          <p:cNvPr id="11" name="Rektangel 10"/>
          <p:cNvSpPr/>
          <p:nvPr/>
        </p:nvSpPr>
        <p:spPr>
          <a:xfrm>
            <a:off x="6559580" y="2386414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U</a:t>
            </a:r>
            <a:endParaRPr lang="nb-NO" dirty="0"/>
          </a:p>
        </p:txBody>
      </p:sp>
      <p:cxnSp>
        <p:nvCxnSpPr>
          <p:cNvPr id="13" name="Rett pil 12"/>
          <p:cNvCxnSpPr>
            <a:stCxn id="8" idx="3"/>
            <a:endCxn id="9" idx="1"/>
          </p:cNvCxnSpPr>
          <p:nvPr/>
        </p:nvCxnSpPr>
        <p:spPr>
          <a:xfrm>
            <a:off x="1475656" y="2571750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>
            <a:stCxn id="24" idx="3"/>
            <a:endCxn id="11" idx="1"/>
          </p:cNvCxnSpPr>
          <p:nvPr/>
        </p:nvCxnSpPr>
        <p:spPr>
          <a:xfrm>
            <a:off x="6044848" y="2602438"/>
            <a:ext cx="5147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>
            <a:stCxn id="11" idx="3"/>
            <a:endCxn id="10" idx="1"/>
          </p:cNvCxnSpPr>
          <p:nvPr/>
        </p:nvCxnSpPr>
        <p:spPr>
          <a:xfrm>
            <a:off x="6991628" y="2602438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>
          <a:xfrm>
            <a:off x="5036736" y="2386414"/>
            <a:ext cx="100811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</a:t>
            </a:r>
            <a:endParaRPr lang="nb-NO" dirty="0"/>
          </a:p>
        </p:txBody>
      </p:sp>
      <p:sp>
        <p:nvSpPr>
          <p:cNvPr id="25" name="Rektangel 24"/>
          <p:cNvSpPr/>
          <p:nvPr/>
        </p:nvSpPr>
        <p:spPr>
          <a:xfrm>
            <a:off x="4249575" y="2396099"/>
            <a:ext cx="432048" cy="432048"/>
          </a:xfrm>
          <a:prstGeom prst="rect">
            <a:avLst/>
          </a:prstGeom>
          <a:solidFill>
            <a:srgbClr val="D77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</a:t>
            </a:r>
            <a:endParaRPr lang="nb-NO" dirty="0"/>
          </a:p>
        </p:txBody>
      </p:sp>
      <p:cxnSp>
        <p:nvCxnSpPr>
          <p:cNvPr id="28" name="Rett pil 27"/>
          <p:cNvCxnSpPr>
            <a:stCxn id="25" idx="3"/>
            <a:endCxn id="24" idx="1"/>
          </p:cNvCxnSpPr>
          <p:nvPr/>
        </p:nvCxnSpPr>
        <p:spPr>
          <a:xfrm flipV="1">
            <a:off x="4681623" y="2602438"/>
            <a:ext cx="355113" cy="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/>
          <p:cNvSpPr txBox="1"/>
          <p:nvPr/>
        </p:nvSpPr>
        <p:spPr>
          <a:xfrm>
            <a:off x="860322" y="210857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Interesse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4041827" y="2102241"/>
            <a:ext cx="85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Huskeliste</a:t>
            </a:r>
          </a:p>
        </p:txBody>
      </p:sp>
      <p:cxnSp>
        <p:nvCxnSpPr>
          <p:cNvPr id="33" name="Rett pil 32"/>
          <p:cNvCxnSpPr>
            <a:stCxn id="42" idx="3"/>
            <a:endCxn id="25" idx="1"/>
          </p:cNvCxnSpPr>
          <p:nvPr/>
        </p:nvCxnSpPr>
        <p:spPr>
          <a:xfrm>
            <a:off x="3779912" y="2612123"/>
            <a:ext cx="469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2627784" y="2535746"/>
            <a:ext cx="7200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TekstSylinder 34"/>
          <p:cNvSpPr txBox="1"/>
          <p:nvPr/>
        </p:nvSpPr>
        <p:spPr>
          <a:xfrm>
            <a:off x="2267744" y="258278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000" dirty="0" smtClean="0"/>
              <a:t>avbrudd</a:t>
            </a:r>
          </a:p>
        </p:txBody>
      </p:sp>
      <p:sp>
        <p:nvSpPr>
          <p:cNvPr id="38" name="TekstSylinder 37"/>
          <p:cNvSpPr txBox="1"/>
          <p:nvPr/>
        </p:nvSpPr>
        <p:spPr>
          <a:xfrm>
            <a:off x="1675772" y="210857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Bestilling</a:t>
            </a:r>
          </a:p>
        </p:txBody>
      </p:sp>
      <p:sp>
        <p:nvSpPr>
          <p:cNvPr id="39" name="TekstSylinder 38"/>
          <p:cNvSpPr txBox="1"/>
          <p:nvPr/>
        </p:nvSpPr>
        <p:spPr>
          <a:xfrm>
            <a:off x="4897647" y="2108571"/>
            <a:ext cx="150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Bestilling (forts.)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6401539" y="2078727"/>
            <a:ext cx="7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Utsjekk</a:t>
            </a:r>
          </a:p>
        </p:txBody>
      </p:sp>
      <p:sp>
        <p:nvSpPr>
          <p:cNvPr id="41" name="TekstSylinder 40"/>
          <p:cNvSpPr txBox="1"/>
          <p:nvPr/>
        </p:nvSpPr>
        <p:spPr>
          <a:xfrm>
            <a:off x="7561943" y="2078726"/>
            <a:ext cx="61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Bruk</a:t>
            </a:r>
          </a:p>
        </p:txBody>
      </p:sp>
      <p:sp>
        <p:nvSpPr>
          <p:cNvPr id="42" name="Rektangel 41"/>
          <p:cNvSpPr/>
          <p:nvPr/>
        </p:nvSpPr>
        <p:spPr>
          <a:xfrm>
            <a:off x="3707904" y="2576119"/>
            <a:ext cx="7200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5" name="Rett pil 44"/>
          <p:cNvCxnSpPr>
            <a:stCxn id="9" idx="3"/>
            <a:endCxn id="34" idx="1"/>
          </p:cNvCxnSpPr>
          <p:nvPr/>
        </p:nvCxnSpPr>
        <p:spPr>
          <a:xfrm>
            <a:off x="2195736" y="257175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/>
          <p:cNvSpPr txBox="1"/>
          <p:nvPr/>
        </p:nvSpPr>
        <p:spPr>
          <a:xfrm>
            <a:off x="3275856" y="259577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000" dirty="0" smtClean="0"/>
              <a:t>nytt besøk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1304500" y="3867894"/>
            <a:ext cx="5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Dersom kunden avbryter (lukker nettleser m.m.) vil han/hun kunne åpne bestillingen igjen fra huskelisten.</a:t>
            </a:r>
          </a:p>
        </p:txBody>
      </p:sp>
    </p:spTree>
    <p:extLst>
      <p:ext uri="{BB962C8B-B14F-4D97-AF65-F5344CB8AC3E}">
        <p14:creationId xmlns:p14="http://schemas.microsoft.com/office/powerpoint/2010/main" val="40656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title"/>
          </p:nvPr>
        </p:nvSpPr>
        <p:spPr>
          <a:xfrm>
            <a:off x="585938" y="537367"/>
            <a:ext cx="7972124" cy="429028"/>
          </a:xfrm>
        </p:spPr>
        <p:txBody>
          <a:bodyPr/>
          <a:lstStyle/>
          <a:p>
            <a:r>
              <a:rPr lang="nb-NO" dirty="0" smtClean="0"/>
              <a:t>Huskelisten ved digitalt oppsalg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611560" y="1923678"/>
            <a:ext cx="432048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</a:t>
            </a:r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10" name="Rektangel 9"/>
          <p:cNvSpPr/>
          <p:nvPr/>
        </p:nvSpPr>
        <p:spPr>
          <a:xfrm>
            <a:off x="1619674" y="2489869"/>
            <a:ext cx="432048" cy="432048"/>
          </a:xfrm>
          <a:prstGeom prst="rect">
            <a:avLst/>
          </a:prstGeom>
          <a:solidFill>
            <a:srgbClr val="38B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</a:t>
            </a:r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11" name="Rektangel 10"/>
          <p:cNvSpPr/>
          <p:nvPr/>
        </p:nvSpPr>
        <p:spPr>
          <a:xfrm>
            <a:off x="2328043" y="2859782"/>
            <a:ext cx="432048" cy="432048"/>
          </a:xfrm>
          <a:prstGeom prst="rect">
            <a:avLst/>
          </a:prstGeom>
          <a:solidFill>
            <a:srgbClr val="43B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P3</a:t>
            </a:r>
            <a:endParaRPr lang="nb-NO" dirty="0"/>
          </a:p>
        </p:txBody>
      </p:sp>
      <p:sp>
        <p:nvSpPr>
          <p:cNvPr id="12" name="Rektangel 11"/>
          <p:cNvSpPr/>
          <p:nvPr/>
        </p:nvSpPr>
        <p:spPr>
          <a:xfrm>
            <a:off x="1115616" y="1923678"/>
            <a:ext cx="158417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P1</a:t>
            </a:r>
            <a:endParaRPr lang="nb-NO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528238" y="1615901"/>
            <a:ext cx="77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Interesse</a:t>
            </a:r>
            <a:endParaRPr lang="nb-NO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1491828" y="1615901"/>
            <a:ext cx="847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Bestilling</a:t>
            </a:r>
            <a:endParaRPr lang="nb-NO" dirty="0"/>
          </a:p>
        </p:txBody>
      </p:sp>
      <p:sp>
        <p:nvSpPr>
          <p:cNvPr id="21" name="Rektangel 20"/>
          <p:cNvSpPr/>
          <p:nvPr/>
        </p:nvSpPr>
        <p:spPr>
          <a:xfrm>
            <a:off x="3797904" y="1925466"/>
            <a:ext cx="158417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P2</a:t>
            </a:r>
            <a:endParaRPr lang="nb-NO" dirty="0"/>
          </a:p>
        </p:txBody>
      </p:sp>
      <p:sp>
        <p:nvSpPr>
          <p:cNvPr id="22" name="Rektangel 21"/>
          <p:cNvSpPr/>
          <p:nvPr/>
        </p:nvSpPr>
        <p:spPr>
          <a:xfrm>
            <a:off x="6444208" y="1917328"/>
            <a:ext cx="1584176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P3</a:t>
            </a:r>
            <a:endParaRPr lang="nb-NO" dirty="0"/>
          </a:p>
        </p:txBody>
      </p:sp>
      <p:cxnSp>
        <p:nvCxnSpPr>
          <p:cNvPr id="24" name="Buet linje 23"/>
          <p:cNvCxnSpPr>
            <a:stCxn id="10" idx="3"/>
            <a:endCxn id="21" idx="2"/>
          </p:cNvCxnSpPr>
          <p:nvPr/>
        </p:nvCxnSpPr>
        <p:spPr>
          <a:xfrm flipV="1">
            <a:off x="2051722" y="2357514"/>
            <a:ext cx="2538270" cy="3483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Buet linje 25"/>
          <p:cNvCxnSpPr>
            <a:stCxn id="11" idx="3"/>
            <a:endCxn id="22" idx="2"/>
          </p:cNvCxnSpPr>
          <p:nvPr/>
        </p:nvCxnSpPr>
        <p:spPr>
          <a:xfrm flipV="1">
            <a:off x="2760091" y="2349376"/>
            <a:ext cx="4476205" cy="7264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inkel 34"/>
          <p:cNvCxnSpPr>
            <a:endCxn id="10" idx="1"/>
          </p:cNvCxnSpPr>
          <p:nvPr/>
        </p:nvCxnSpPr>
        <p:spPr>
          <a:xfrm rot="16200000" flipH="1">
            <a:off x="1300574" y="2386792"/>
            <a:ext cx="350167" cy="28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inkel 36"/>
          <p:cNvCxnSpPr>
            <a:endCxn id="11" idx="1"/>
          </p:cNvCxnSpPr>
          <p:nvPr/>
        </p:nvCxnSpPr>
        <p:spPr>
          <a:xfrm rot="16200000" flipH="1">
            <a:off x="1770905" y="2518667"/>
            <a:ext cx="970261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Sylinder 45"/>
          <p:cNvSpPr txBox="1"/>
          <p:nvPr/>
        </p:nvSpPr>
        <p:spPr>
          <a:xfrm>
            <a:off x="2627784" y="161590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Utsjekk</a:t>
            </a:r>
            <a:endParaRPr lang="nb-NO" dirty="0"/>
          </a:p>
        </p:txBody>
      </p:sp>
      <p:sp>
        <p:nvSpPr>
          <p:cNvPr id="48" name="Rektangel 47"/>
          <p:cNvSpPr/>
          <p:nvPr/>
        </p:nvSpPr>
        <p:spPr>
          <a:xfrm>
            <a:off x="2771800" y="1923678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</a:t>
            </a:r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49" name="Rektangel 48"/>
          <p:cNvSpPr/>
          <p:nvPr/>
        </p:nvSpPr>
        <p:spPr>
          <a:xfrm>
            <a:off x="5436096" y="1925466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</a:t>
            </a:r>
            <a:r>
              <a:rPr lang="nb-NO" dirty="0"/>
              <a:t>2</a:t>
            </a:r>
          </a:p>
        </p:txBody>
      </p:sp>
      <p:sp>
        <p:nvSpPr>
          <p:cNvPr id="50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80634" y="4831460"/>
            <a:ext cx="590267" cy="155794"/>
          </a:xfrm>
        </p:spPr>
        <p:txBody>
          <a:bodyPr/>
          <a:lstStyle/>
          <a:p>
            <a:fld id="{CDC5EEBE-68B3-4953-9A72-8351992DA63D}" type="datetime1">
              <a:rPr lang="nb-NO" smtClean="0"/>
              <a:t>16.04.2015</a:t>
            </a:fld>
            <a:endParaRPr lang="nb-NO"/>
          </a:p>
        </p:txBody>
      </p:sp>
      <p:sp>
        <p:nvSpPr>
          <p:cNvPr id="51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220064" y="4831460"/>
            <a:ext cx="153878" cy="155794"/>
          </a:xfrm>
        </p:spPr>
        <p:txBody>
          <a:bodyPr/>
          <a:lstStyle/>
          <a:p>
            <a:fld id="{C8015E39-59DC-48A0-9676-AD2CAF5CD29F}" type="slidenum">
              <a:rPr lang="nb-NO" smtClean="0"/>
              <a:t>9</a:t>
            </a:fld>
            <a:endParaRPr lang="nb-NO"/>
          </a:p>
        </p:txBody>
      </p:sp>
      <p:sp>
        <p:nvSpPr>
          <p:cNvPr id="52" name="Rektangel 51"/>
          <p:cNvSpPr/>
          <p:nvPr/>
        </p:nvSpPr>
        <p:spPr>
          <a:xfrm>
            <a:off x="8079184" y="1917328"/>
            <a:ext cx="43204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P3</a:t>
            </a:r>
            <a:endParaRPr lang="nb-NO" dirty="0"/>
          </a:p>
        </p:txBody>
      </p:sp>
      <p:sp>
        <p:nvSpPr>
          <p:cNvPr id="53" name="TekstSylinder 52"/>
          <p:cNvSpPr txBox="1"/>
          <p:nvPr/>
        </p:nvSpPr>
        <p:spPr>
          <a:xfrm>
            <a:off x="499348" y="1131590"/>
            <a:ext cx="7532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Kunden indikerer interesse for ytterligere produkt (P2 og P3) i kontekst av å kjøpe et produkt (P1)</a:t>
            </a:r>
            <a:endParaRPr lang="nb-NO" dirty="0"/>
          </a:p>
        </p:txBody>
      </p:sp>
      <p:sp>
        <p:nvSpPr>
          <p:cNvPr id="23" name="Rektangel 22"/>
          <p:cNvSpPr/>
          <p:nvPr/>
        </p:nvSpPr>
        <p:spPr>
          <a:xfrm>
            <a:off x="3275856" y="1917328"/>
            <a:ext cx="432048" cy="432048"/>
          </a:xfrm>
          <a:prstGeom prst="rect">
            <a:avLst/>
          </a:prstGeom>
          <a:solidFill>
            <a:srgbClr val="D77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</a:t>
            </a:r>
            <a:endParaRPr lang="nb-NO" dirty="0"/>
          </a:p>
        </p:txBody>
      </p:sp>
      <p:sp>
        <p:nvSpPr>
          <p:cNvPr id="25" name="Rektangel 24"/>
          <p:cNvSpPr/>
          <p:nvPr/>
        </p:nvSpPr>
        <p:spPr>
          <a:xfrm>
            <a:off x="5940152" y="1925466"/>
            <a:ext cx="432048" cy="432048"/>
          </a:xfrm>
          <a:prstGeom prst="rect">
            <a:avLst/>
          </a:prstGeom>
          <a:solidFill>
            <a:srgbClr val="D77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H</a:t>
            </a:r>
            <a:endParaRPr lang="nb-NO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1304500" y="3867894"/>
            <a:ext cx="5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Dersom kunden indikerer interesse for et ytterligere produkt mens han/hun bestiller et produkt, vil dette produktet bli lagt til kundens huskeliste.</a:t>
            </a:r>
          </a:p>
        </p:txBody>
      </p:sp>
    </p:spTree>
    <p:extLst>
      <p:ext uri="{BB962C8B-B14F-4D97-AF65-F5344CB8AC3E}">
        <p14:creationId xmlns:p14="http://schemas.microsoft.com/office/powerpoint/2010/main" val="1656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nkel mal ppt">
  <a:themeElements>
    <a:clrScheme name="SpareBank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35EA0"/>
      </a:accent1>
      <a:accent2>
        <a:srgbClr val="1F82BA"/>
      </a:accent2>
      <a:accent3>
        <a:srgbClr val="85C7E5"/>
      </a:accent3>
      <a:accent4>
        <a:srgbClr val="032A74"/>
      </a:accent4>
      <a:accent5>
        <a:srgbClr val="666666"/>
      </a:accent5>
      <a:accent6>
        <a:srgbClr val="99999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pareBank1_PPT_v3.potx" id="{DFB9BB61-BB22-41B7-8457-3393CA6B2169}" vid="{3EFDF1DE-468D-4793-9148-20D4E991B57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Enkel mal ppt</Template>
  <TotalTime>27626</TotalTime>
  <Words>1329</Words>
  <Application>Microsoft Office PowerPoint</Application>
  <PresentationFormat>Skjermfremvisning (16:9)</PresentationFormat>
  <Paragraphs>260</Paragraphs>
  <Slides>27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27</vt:i4>
      </vt:variant>
    </vt:vector>
  </HeadingPairs>
  <TitlesOfParts>
    <vt:vector size="29" baseType="lpstr">
      <vt:lpstr>Enkel mal ppt</vt:lpstr>
      <vt:lpstr>think-cell Slide</vt:lpstr>
      <vt:lpstr>Konseptbeskrivelse for Huskeliste </vt:lpstr>
      <vt:lpstr>Merk: Trådskisser, ikke ferdig design.</vt:lpstr>
      <vt:lpstr>Bakgrunn</vt:lpstr>
      <vt:lpstr>Kundeadferden er kanalkryssende</vt:lpstr>
      <vt:lpstr>Huskelisten er kanalkryssende betjening</vt:lpstr>
      <vt:lpstr>Huskelisten er:</vt:lpstr>
      <vt:lpstr>Huskelistens rolle i kundereisen</vt:lpstr>
      <vt:lpstr>Avbruddshåndtering</vt:lpstr>
      <vt:lpstr>Huskelisten ved digitalt oppsalg</vt:lpstr>
      <vt:lpstr>Huskelisten ved kanalkryssende adferd</vt:lpstr>
      <vt:lpstr>Huskelisten ved digitalt pakkesalg</vt:lpstr>
      <vt:lpstr>Konsept for Brukergrensesnitt</vt:lpstr>
      <vt:lpstr>Fast inngang til huskelisten : fra «follow-me» / «meg-linjen»</vt:lpstr>
      <vt:lpstr>Inngang til huskelisten : fra «follow-me» / «meg-linjen»</vt:lpstr>
      <vt:lpstr>Inngang via eksplisitte meldinger</vt:lpstr>
      <vt:lpstr>Objekter i huskeliste</vt:lpstr>
      <vt:lpstr>Objekter i huskeliste</vt:lpstr>
      <vt:lpstr>Bindinger</vt:lpstr>
      <vt:lpstr>Objekter åpner sine respektive bestillingsprosesser</vt:lpstr>
      <vt:lpstr>Illustrasjon av objekter i huskelisten</vt:lpstr>
      <vt:lpstr>Hvordan legges objekter til huskeliste?</vt:lpstr>
      <vt:lpstr>1. Manuelt</vt:lpstr>
      <vt:lpstr>2. Automatisk.</vt:lpstr>
      <vt:lpstr>3. Gjennom oppsalgsmekanisme fra bestillinger</vt:lpstr>
      <vt:lpstr>CRM &amp; Huskelisten</vt:lpstr>
      <vt:lpstr>CRM &amp; huskelisten</vt:lpstr>
      <vt:lpstr>Hvorfor «Huskeliste»?</vt:lpstr>
    </vt:vector>
  </TitlesOfParts>
  <Company>Sparebank 1 Alliansen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Sissel Grieg Viig</dc:creator>
  <cp:lastModifiedBy>Eirik Fatland</cp:lastModifiedBy>
  <cp:revision>100</cp:revision>
  <dcterms:created xsi:type="dcterms:W3CDTF">2014-12-18T09:35:55Z</dcterms:created>
  <dcterms:modified xsi:type="dcterms:W3CDTF">2015-04-16T09:15:46Z</dcterms:modified>
</cp:coreProperties>
</file>