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58" r:id="rId4"/>
    <p:sldId id="259" r:id="rId5"/>
    <p:sldId id="290" r:id="rId6"/>
    <p:sldId id="260" r:id="rId7"/>
    <p:sldId id="263" r:id="rId8"/>
    <p:sldId id="264" r:id="rId9"/>
    <p:sldId id="274" r:id="rId10"/>
    <p:sldId id="277" r:id="rId11"/>
    <p:sldId id="276" r:id="rId12"/>
    <p:sldId id="283" r:id="rId13"/>
    <p:sldId id="265" r:id="rId14"/>
    <p:sldId id="281" r:id="rId15"/>
    <p:sldId id="266" r:id="rId16"/>
    <p:sldId id="267" r:id="rId17"/>
    <p:sldId id="269" r:id="rId18"/>
    <p:sldId id="282" r:id="rId19"/>
    <p:sldId id="268" r:id="rId20"/>
    <p:sldId id="286" r:id="rId21"/>
    <p:sldId id="270" r:id="rId22"/>
    <p:sldId id="288" r:id="rId23"/>
    <p:sldId id="279" r:id="rId24"/>
    <p:sldId id="280" r:id="rId25"/>
    <p:sldId id="271" r:id="rId26"/>
    <p:sldId id="284" r:id="rId27"/>
    <p:sldId id="285" r:id="rId28"/>
    <p:sldId id="272" r:id="rId29"/>
    <p:sldId id="287" r:id="rId30"/>
    <p:sldId id="289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96" autoAdjust="0"/>
    <p:restoredTop sz="94660"/>
  </p:normalViewPr>
  <p:slideViewPr>
    <p:cSldViewPr>
      <p:cViewPr>
        <p:scale>
          <a:sx n="71" d="100"/>
          <a:sy n="71" d="100"/>
        </p:scale>
        <p:origin x="-83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13BDC-36D0-4C06-9395-99DAE07A1F3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8CDE0-E1EC-443F-94A4-3D4788C67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sz="2000"/>
            </a:lvl1pPr>
            <a:lvl2pPr>
              <a:buFontTx/>
              <a:buNone/>
              <a:defRPr sz="2000"/>
            </a:lvl2pPr>
            <a:lvl3pPr>
              <a:buFontTx/>
              <a:buNone/>
              <a:defRPr sz="2000"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2680-516B-43BD-9F0A-21141C87E4C0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AB26-B671-4785-B8A6-7892B86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37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1"/>
            <a:ext cx="7772400" cy="9905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ĐỒ ÁN TỐT NGHIỆP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565737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ĐIỀU KHIỂN ĐỘNG CƠ SERVO TÍCH HỢP CHO ROBOT DI ĐỘNG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4242137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GVHD : </a:t>
            </a:r>
            <a:r>
              <a:rPr lang="en-US" sz="2000" dirty="0" err="1" smtClean="0"/>
              <a:t>ThS</a:t>
            </a:r>
            <a:r>
              <a:rPr lang="en-US" sz="2000" dirty="0" smtClean="0"/>
              <a:t> </a:t>
            </a:r>
            <a:r>
              <a:rPr lang="en-US" sz="2000" dirty="0" err="1" smtClean="0"/>
              <a:t>Đỗ</a:t>
            </a:r>
            <a:r>
              <a:rPr lang="en-US" sz="2000" dirty="0" smtClean="0"/>
              <a:t> </a:t>
            </a:r>
            <a:r>
              <a:rPr lang="en-US" sz="2000" dirty="0" err="1" smtClean="0"/>
              <a:t>Trần</a:t>
            </a:r>
            <a:r>
              <a:rPr lang="en-US" sz="2000" dirty="0" smtClean="0"/>
              <a:t> </a:t>
            </a:r>
            <a:r>
              <a:rPr lang="en-US" sz="2000" dirty="0" err="1" smtClean="0"/>
              <a:t>Thắng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SINH VIÊN: </a:t>
            </a:r>
            <a:r>
              <a:rPr lang="en-US" sz="2000" dirty="0" err="1" smtClean="0"/>
              <a:t>Vũ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Kiệt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28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TRƯỜNG ĐẠI HỌC CÔNG NGHỆ</a:t>
            </a:r>
          </a:p>
          <a:p>
            <a:pPr algn="ctr"/>
            <a:r>
              <a:rPr lang="en-US" b="1" dirty="0" smtClean="0"/>
              <a:t>ĐẠI HỌC QUỐC GIA HÀ NỘI</a:t>
            </a:r>
            <a:endParaRPr lang="en-US" b="1" dirty="0"/>
          </a:p>
        </p:txBody>
      </p:sp>
      <p:pic>
        <p:nvPicPr>
          <p:cNvPr id="43009" name="Picture 1" descr="C:\Documents and Settings\BlackTulip\Desktop\1300120817dai hoc cong nghe -dhqg ha noi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"/>
            <a:ext cx="1752600" cy="180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81200"/>
            <a:ext cx="6553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44196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DC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bước</a:t>
            </a:r>
            <a:r>
              <a:rPr lang="en-US" sz="2000" dirty="0" smtClean="0"/>
              <a:t> </a:t>
            </a:r>
            <a:r>
              <a:rPr lang="en-US" sz="2000" dirty="0" err="1" smtClean="0"/>
              <a:t>vốn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</a:t>
            </a:r>
            <a:r>
              <a:rPr lang="en-US" sz="2000" dirty="0" err="1" smtClean="0"/>
              <a:t>hở</a:t>
            </a:r>
            <a:endParaRPr lang="en-US" sz="2000" dirty="0" smtClean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servo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hồi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</a:t>
            </a:r>
            <a:r>
              <a:rPr lang="en-US" sz="2000" dirty="0" err="1" smtClean="0"/>
              <a:t>kín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ĐỘNG CƠ DC SERVO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04800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THIẾT KẾ VÀ CHẾ TẠO MODULE ĐIỀU KHIỂN </a:t>
            </a:r>
            <a:r>
              <a:rPr lang="en-US" sz="2400" b="1" dirty="0" smtClean="0"/>
              <a:t>ĐỘNG CƠ </a:t>
            </a:r>
            <a:r>
              <a:rPr lang="en-US" sz="2400" b="1" dirty="0" smtClean="0"/>
              <a:t>DC </a:t>
            </a:r>
            <a:r>
              <a:rPr lang="en-US" sz="2400" b="1" dirty="0" smtClean="0"/>
              <a:t>SERVO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533400"/>
            <a:ext cx="5105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514600"/>
            <a:ext cx="3429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CẤU TẠO:</a:t>
            </a:r>
          </a:p>
          <a:p>
            <a:pPr lvl="0"/>
            <a:r>
              <a:rPr lang="en-US" sz="2000" dirty="0" smtClean="0"/>
              <a:t>- </a:t>
            </a:r>
            <a:r>
              <a:rPr lang="en-US" sz="2000" dirty="0" err="1" smtClean="0"/>
              <a:t>Stato</a:t>
            </a:r>
            <a:r>
              <a:rPr lang="en-US" sz="2000" dirty="0" smtClean="0"/>
              <a:t>: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gắn</a:t>
            </a:r>
            <a:r>
              <a:rPr lang="en-US" sz="2000" dirty="0" smtClean="0"/>
              <a:t> </a:t>
            </a:r>
            <a:r>
              <a:rPr lang="en-US" sz="2000" dirty="0" err="1" smtClean="0"/>
              <a:t>liền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vỏ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endParaRPr lang="en-US" sz="2000" dirty="0" smtClean="0"/>
          </a:p>
          <a:p>
            <a:pPr lvl="0"/>
            <a:r>
              <a:rPr lang="en-US" sz="2000" dirty="0" smtClean="0"/>
              <a:t>- Rotor: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quay.</a:t>
            </a:r>
          </a:p>
          <a:p>
            <a:pPr lvl="0"/>
            <a:r>
              <a:rPr lang="en-US" sz="2000" dirty="0" smtClean="0"/>
              <a:t>- </a:t>
            </a:r>
            <a:r>
              <a:rPr lang="en-US" sz="2000" dirty="0" err="1" smtClean="0"/>
              <a:t>Chổi</a:t>
            </a:r>
            <a:r>
              <a:rPr lang="en-US" sz="2000" dirty="0" smtClean="0"/>
              <a:t> than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vành</a:t>
            </a:r>
            <a:r>
              <a:rPr lang="en-US" sz="2000" dirty="0" smtClean="0"/>
              <a:t> </a:t>
            </a:r>
            <a:r>
              <a:rPr lang="en-US" sz="2000" dirty="0" err="1" smtClean="0"/>
              <a:t>góp:giúp</a:t>
            </a:r>
            <a:r>
              <a:rPr lang="en-US" sz="2000" dirty="0" smtClean="0"/>
              <a:t> 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Rotor.</a:t>
            </a:r>
          </a:p>
          <a:p>
            <a:pPr lvl="0"/>
            <a:r>
              <a:rPr lang="en-US" sz="2000" dirty="0" smtClean="0"/>
              <a:t>- Encoder: hay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quay, </a:t>
            </a:r>
            <a:r>
              <a:rPr lang="en-US" sz="2000" dirty="0" err="1" smtClean="0"/>
              <a:t>phản</a:t>
            </a:r>
            <a:r>
              <a:rPr lang="en-US" sz="2000" dirty="0" smtClean="0"/>
              <a:t> </a:t>
            </a:r>
            <a:r>
              <a:rPr lang="en-US" sz="2000" dirty="0" err="1" smtClean="0"/>
              <a:t>hồi</a:t>
            </a:r>
            <a:r>
              <a:rPr lang="en-US" sz="2000" dirty="0" smtClean="0"/>
              <a:t> </a:t>
            </a:r>
            <a:r>
              <a:rPr lang="en-US" sz="2000" dirty="0" err="1" smtClean="0"/>
              <a:t>xung</a:t>
            </a:r>
            <a:r>
              <a:rPr lang="en-US" sz="2000" dirty="0" smtClean="0"/>
              <a:t>,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(</a:t>
            </a:r>
            <a:r>
              <a:rPr lang="en-US" sz="2000" dirty="0" err="1" smtClean="0"/>
              <a:t>xung</a:t>
            </a:r>
            <a:r>
              <a:rPr lang="en-US" sz="2000" dirty="0" smtClean="0"/>
              <a:t>/</a:t>
            </a:r>
            <a:r>
              <a:rPr lang="en-US" sz="2000" dirty="0" err="1" smtClean="0"/>
              <a:t>vòng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4114800"/>
            <a:ext cx="4800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DC servo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phanh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: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hãm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09600"/>
            <a:ext cx="6629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19400" y="42672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Thông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số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động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cơ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24V</a:t>
            </a:r>
          </a:p>
          <a:p>
            <a:r>
              <a:rPr lang="en-US" sz="2000" dirty="0" smtClean="0"/>
              <a:t>- 32 </a:t>
            </a:r>
            <a:r>
              <a:rPr lang="en-US" sz="2000" dirty="0" err="1" smtClean="0"/>
              <a:t>xung</a:t>
            </a:r>
            <a:r>
              <a:rPr lang="en-US" sz="2000" dirty="0" smtClean="0"/>
              <a:t> encoder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Có</a:t>
            </a:r>
            <a:r>
              <a:rPr lang="en-US" sz="2000" dirty="0" smtClean="0"/>
              <a:t> 2 </a:t>
            </a:r>
            <a:r>
              <a:rPr lang="en-US" sz="2000" dirty="0" err="1" smtClean="0"/>
              <a:t>dây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Có</a:t>
            </a:r>
            <a:r>
              <a:rPr lang="en-US" sz="2000" dirty="0" smtClean="0"/>
              <a:t> 2 </a:t>
            </a:r>
            <a:r>
              <a:rPr lang="en-US" sz="2000" dirty="0" err="1" smtClean="0"/>
              <a:t>dây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 encoder</a:t>
            </a:r>
          </a:p>
          <a:p>
            <a:r>
              <a:rPr lang="en-US" sz="2000" dirty="0" smtClean="0"/>
              <a:t>- 1 </a:t>
            </a:r>
            <a:r>
              <a:rPr lang="en-US" sz="2000" dirty="0" err="1" smtClean="0"/>
              <a:t>dây</a:t>
            </a:r>
            <a:r>
              <a:rPr lang="en-US" sz="2000" dirty="0" smtClean="0"/>
              <a:t> </a:t>
            </a:r>
            <a:r>
              <a:rPr lang="en-US" sz="2000" dirty="0" err="1" smtClean="0"/>
              <a:t>tín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3429000" cy="32004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 smtClean="0"/>
              <a:t>tâm</a:t>
            </a:r>
            <a:endParaRPr lang="en-US" sz="2000" dirty="0"/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 smtClean="0"/>
              <a:t>cơ</a:t>
            </a:r>
            <a:endParaRPr lang="en-US" sz="2000" dirty="0"/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endParaRPr lang="en-US" sz="2000" dirty="0"/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mạch</a:t>
            </a:r>
            <a:r>
              <a:rPr lang="en-US" sz="2000" dirty="0"/>
              <a:t> </a:t>
            </a:r>
            <a:r>
              <a:rPr lang="en-US" sz="2000" dirty="0" err="1" smtClean="0"/>
              <a:t>cảm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/>
              <a:t>là</a:t>
            </a:r>
            <a:r>
              <a:rPr lang="en-US" sz="2000" dirty="0"/>
              <a:t> RS232.</a:t>
            </a:r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/>
              <a:t>mạch</a:t>
            </a:r>
            <a:r>
              <a:rPr lang="en-US" sz="2000" dirty="0"/>
              <a:t> </a:t>
            </a:r>
            <a:r>
              <a:rPr lang="en-US" sz="2000" dirty="0" err="1" smtClean="0"/>
              <a:t>nạp</a:t>
            </a:r>
            <a:endParaRPr lang="en-US" sz="2000" dirty="0"/>
          </a:p>
          <a:p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286000"/>
            <a:ext cx="46221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228600"/>
            <a:ext cx="624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XÂY DỰNG PHẦN CỨNG MẠCH ĐIỀU KHIỂN ĐỘNG CƠ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4543425" cy="400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066800"/>
            <a:ext cx="27527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0" y="2286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SƠ ĐỒ KHỐI ĐIỀU KHIỂN TRUNG TÂM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4953000"/>
            <a:ext cx="457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-PIC 18F4520</a:t>
            </a:r>
          </a:p>
          <a:p>
            <a:r>
              <a:rPr lang="en-US" sz="2000" dirty="0" smtClean="0"/>
              <a:t>-Jack </a:t>
            </a:r>
            <a:r>
              <a:rPr lang="en-US" sz="2000" dirty="0" err="1" smtClean="0"/>
              <a:t>của</a:t>
            </a:r>
            <a:r>
              <a:rPr lang="en-US" sz="2000" dirty="0" smtClean="0"/>
              <a:t> Port A, Port B, Port C, Port D</a:t>
            </a:r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Thạch</a:t>
            </a:r>
            <a:r>
              <a:rPr lang="en-US" sz="2000" dirty="0" smtClean="0"/>
              <a:t> </a:t>
            </a:r>
            <a:r>
              <a:rPr lang="en-US" sz="2000" dirty="0" err="1" smtClean="0"/>
              <a:t>anh</a:t>
            </a:r>
            <a:r>
              <a:rPr lang="en-US" sz="2000" dirty="0" smtClean="0"/>
              <a:t> 20MHz</a:t>
            </a:r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Tụ</a:t>
            </a:r>
            <a:r>
              <a:rPr lang="en-US" sz="2000" dirty="0" smtClean="0"/>
              <a:t> 104, 33p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 18F4520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: ADC 10bit, PWM 10bit, EEPROM 265 </a:t>
            </a:r>
            <a:r>
              <a:rPr lang="en-US" dirty="0" smtClean="0"/>
              <a:t>BYTE…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4958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r>
              <a:rPr lang="en-US" dirty="0" smtClean="0"/>
              <a:t> 18f4520: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dirty="0" err="1" smtClean="0"/>
              <a:t>chân</a:t>
            </a:r>
            <a:r>
              <a:rPr lang="en-US" dirty="0" smtClean="0"/>
              <a:t> CCP1 </a:t>
            </a:r>
            <a:r>
              <a:rPr lang="en-US" dirty="0" err="1" smtClean="0"/>
              <a:t>và</a:t>
            </a:r>
            <a:r>
              <a:rPr lang="en-US" dirty="0" smtClean="0"/>
              <a:t> CCP2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encoder</a:t>
            </a:r>
          </a:p>
          <a:p>
            <a:endParaRPr lang="en-US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04800"/>
            <a:ext cx="4724400" cy="388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28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SƠ ĐỒ MẠCH KHỐI NGUỒN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667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9400" y="4495800"/>
            <a:ext cx="342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</a:t>
            </a:r>
            <a:r>
              <a:rPr lang="en-US" sz="2000" dirty="0" err="1" smtClean="0"/>
              <a:t>Acquy</a:t>
            </a:r>
            <a:r>
              <a:rPr lang="en-US" sz="2000" dirty="0" smtClean="0"/>
              <a:t> </a:t>
            </a:r>
            <a:r>
              <a:rPr lang="en-US" sz="2000" dirty="0"/>
              <a:t>12 </a:t>
            </a:r>
            <a:r>
              <a:rPr lang="en-US" sz="2000" dirty="0" smtClean="0"/>
              <a:t>V</a:t>
            </a:r>
          </a:p>
          <a:p>
            <a:endParaRPr lang="en-US" sz="2000" dirty="0"/>
          </a:p>
          <a:p>
            <a:r>
              <a:rPr lang="en-US" sz="2000" dirty="0" smtClean="0"/>
              <a:t>-Lm7805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12VDC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smtClean="0"/>
              <a:t>5VDC</a:t>
            </a:r>
          </a:p>
          <a:p>
            <a:endParaRPr lang="en-US" sz="2000" dirty="0"/>
          </a:p>
          <a:p>
            <a:r>
              <a:rPr lang="en-US" sz="2000" dirty="0" smtClean="0"/>
              <a:t>-Led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tụ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82077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286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SƠ ĐỒ THIẾT KẾ MẠCH CÔNG SUẤT</a:t>
            </a:r>
            <a:endParaRPr lang="en-US" sz="24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81092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90800" y="4303455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 </a:t>
            </a:r>
            <a:r>
              <a:rPr lang="en-US" sz="2000" b="1" dirty="0" err="1" smtClean="0"/>
              <a:t>công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suất</a:t>
            </a:r>
            <a:r>
              <a:rPr lang="en-US" sz="2000" b="1" dirty="0" smtClean="0"/>
              <a:t> L298 :</a:t>
            </a:r>
          </a:p>
          <a:p>
            <a:r>
              <a:rPr lang="en-US" sz="2000" dirty="0" smtClean="0"/>
              <a:t>-IC </a:t>
            </a:r>
            <a:r>
              <a:rPr lang="en-US" sz="2000" dirty="0" err="1" smtClean="0"/>
              <a:t>có</a:t>
            </a:r>
            <a:r>
              <a:rPr lang="en-US" sz="2000" dirty="0" smtClean="0"/>
              <a:t> 15 </a:t>
            </a:r>
            <a:r>
              <a:rPr lang="en-US" sz="2000" dirty="0" err="1" smtClean="0"/>
              <a:t>chân</a:t>
            </a:r>
            <a:endParaRPr lang="en-US" sz="2000" dirty="0" smtClean="0"/>
          </a:p>
          <a:p>
            <a:pPr lvl="0"/>
            <a:r>
              <a:rPr lang="en-US" sz="2000" dirty="0" smtClean="0"/>
              <a:t>-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46V.</a:t>
            </a:r>
          </a:p>
          <a:p>
            <a:pPr lvl="0"/>
            <a:r>
              <a:rPr lang="en-US" sz="2000" dirty="0" smtClean="0"/>
              <a:t>-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 </a:t>
            </a:r>
            <a:r>
              <a:rPr lang="en-US" sz="2000" dirty="0" err="1" smtClean="0"/>
              <a:t>chịu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tới</a:t>
            </a:r>
            <a:r>
              <a:rPr lang="en-US" sz="2000" dirty="0" smtClean="0"/>
              <a:t> 4A.</a:t>
            </a:r>
          </a:p>
          <a:p>
            <a:pPr lvl="0"/>
            <a:r>
              <a:rPr lang="en-US" sz="2000" dirty="0" smtClean="0"/>
              <a:t>-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vệ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nhiệt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b="1" dirty="0" err="1" smtClean="0"/>
              <a:t>Ngoài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lắp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chống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ngược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dòng</a:t>
            </a:r>
            <a:endParaRPr lang="en-US" sz="2000" b="1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086600" cy="274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95400" y="5334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IC L28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 quay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3434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</a:t>
            </a:r>
            <a:r>
              <a:rPr lang="en-US" sz="2000" dirty="0" err="1" smtClean="0"/>
              <a:t>thuận</a:t>
            </a:r>
            <a:r>
              <a:rPr lang="en-US" sz="2000" dirty="0" smtClean="0"/>
              <a:t> hay </a:t>
            </a:r>
            <a:r>
              <a:rPr lang="en-US" sz="2000" dirty="0" err="1" smtClean="0"/>
              <a:t>ngược</a:t>
            </a:r>
            <a:r>
              <a:rPr lang="en-US" sz="2000" dirty="0" smtClean="0"/>
              <a:t> do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logic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chân</a:t>
            </a:r>
            <a:r>
              <a:rPr lang="en-US" sz="2000" dirty="0" smtClean="0"/>
              <a:t> INPUT </a:t>
            </a:r>
            <a:r>
              <a:rPr lang="en-US" sz="2000" dirty="0" err="1" smtClean="0"/>
              <a:t>và</a:t>
            </a:r>
            <a:r>
              <a:rPr lang="en-US" sz="2000" dirty="0" smtClean="0"/>
              <a:t> ENABLE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2286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SƠ ĐỒ KHỐI GIAO TIẾP VỚI MẠCH CẢM BIẾN RS232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48768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Max 232 </a:t>
            </a:r>
            <a:r>
              <a:rPr lang="en-US" sz="2000" dirty="0" err="1" smtClean="0"/>
              <a:t>là</a:t>
            </a:r>
            <a:r>
              <a:rPr lang="en-US" sz="2000" dirty="0" smtClean="0"/>
              <a:t> IC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2 vi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lí</a:t>
            </a:r>
            <a:r>
              <a:rPr lang="en-US" sz="2000" dirty="0" smtClean="0"/>
              <a:t>.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qua </a:t>
            </a:r>
            <a:r>
              <a:rPr lang="en-US" sz="2000" dirty="0" err="1" smtClean="0"/>
              <a:t>cổng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DB9 </a:t>
            </a:r>
            <a:endParaRPr lang="en-US" sz="2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728577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449580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Tụ</a:t>
            </a:r>
            <a:r>
              <a:rPr lang="en-US" sz="2000" dirty="0" smtClean="0"/>
              <a:t> 10u</a:t>
            </a:r>
          </a:p>
          <a:p>
            <a:r>
              <a:rPr lang="en-US" sz="2000" dirty="0" smtClean="0"/>
              <a:t>-Max 232</a:t>
            </a:r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Cồng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DB9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NỘI DUNG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286000"/>
            <a:ext cx="68580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sz="2500" dirty="0" smtClean="0"/>
              <a:t>GIỚI THIỆU</a:t>
            </a:r>
          </a:p>
          <a:p>
            <a:pPr marL="342900" indent="-342900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143000" y="3124200"/>
            <a:ext cx="6858000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ROBOT DI ĐỘNG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038600"/>
            <a:ext cx="6858000" cy="8617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THIẾT KẾ CHẾ TẠO MODULE ĐIỀU KHIỂN </a:t>
            </a:r>
            <a:r>
              <a:rPr lang="en-US" sz="2500" dirty="0" smtClean="0"/>
              <a:t>ĐỘNG CƠ DC </a:t>
            </a:r>
            <a:r>
              <a:rPr lang="en-US" sz="2500" dirty="0" smtClean="0"/>
              <a:t>SERVO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105400"/>
            <a:ext cx="6858000" cy="548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 ĐIỀU KHIỂN ROBOT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286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ĐIỀU CHẾ TỐC ĐỘ ĐỘNG CƠ BẰNG PHƯƠNG PHÁP PWM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95400"/>
            <a:ext cx="6248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Bật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nhanh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xung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nguồn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T-on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nguồn</a:t>
            </a:r>
            <a:r>
              <a:rPr lang="en-US" sz="2400" dirty="0" smtClean="0"/>
              <a:t> T-off</a:t>
            </a:r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T-on </a:t>
            </a:r>
            <a:r>
              <a:rPr lang="en-US" sz="2400" dirty="0" err="1" smtClean="0"/>
              <a:t>và</a:t>
            </a:r>
            <a:r>
              <a:rPr lang="en-US" sz="2400" dirty="0" smtClean="0"/>
              <a:t> T-off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tốc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tỉ</a:t>
            </a:r>
            <a:r>
              <a:rPr lang="en-US" sz="2400" dirty="0" smtClean="0"/>
              <a:t> </a:t>
            </a:r>
            <a:r>
              <a:rPr lang="en-US" sz="2400" dirty="0" err="1" smtClean="0"/>
              <a:t>lệ</a:t>
            </a:r>
            <a:r>
              <a:rPr lang="en-US" sz="2400" dirty="0" smtClean="0"/>
              <a:t> </a:t>
            </a:r>
            <a:r>
              <a:rPr lang="en-US" sz="2400" dirty="0" err="1" smtClean="0"/>
              <a:t>thuận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. Do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rộng</a:t>
            </a:r>
            <a:r>
              <a:rPr lang="en-US" sz="2400" dirty="0" smtClean="0"/>
              <a:t> </a:t>
            </a:r>
            <a:r>
              <a:rPr lang="en-US" sz="2400" dirty="0" err="1" smtClean="0"/>
              <a:t>xung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ta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tốc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400800" cy="71596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ĐIỀU KHIỂN ROBOT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9906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THUẬT TOÁN ĐIỀU KHIỂN PID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quỹ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: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quỹ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robot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655429"/>
            <a:ext cx="3648075" cy="232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4648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PID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5105400"/>
          <a:ext cx="2993923" cy="533400"/>
        </p:xfrm>
        <a:graphic>
          <a:graphicData uri="http://schemas.openxmlformats.org/presentationml/2006/ole">
            <p:oleObj spid="_x0000_s27650" name="Equation" r:id="rId4" imgW="2209680" imgH="3934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00600" y="396240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,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robot</a:t>
            </a:r>
          </a:p>
          <a:p>
            <a:r>
              <a:rPr lang="en-US" dirty="0" smtClean="0"/>
              <a:t>         </a:t>
            </a:r>
          </a:p>
          <a:p>
            <a:endParaRPr lang="en-US" dirty="0" smtClean="0"/>
          </a:p>
          <a:p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</a:t>
            </a:r>
          </a:p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334000" y="4038600"/>
          <a:ext cx="190500" cy="254000"/>
        </p:xfrm>
        <a:graphic>
          <a:graphicData uri="http://schemas.openxmlformats.org/presentationml/2006/ole">
            <p:oleObj spid="_x0000_s27652" name="Equation" r:id="rId5" imgW="190440" imgH="253800" progId="Equation.DSMT4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467600" y="3962399"/>
          <a:ext cx="304800" cy="394447"/>
        </p:xfrm>
        <a:graphic>
          <a:graphicData uri="http://schemas.openxmlformats.org/presentationml/2006/ole">
            <p:oleObj spid="_x0000_s27655" name="Equation" r:id="rId6" imgW="215640" imgH="279360" progId="Equation.DSMT4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333999" y="4648200"/>
          <a:ext cx="1793875" cy="381000"/>
        </p:xfrm>
        <a:graphic>
          <a:graphicData uri="http://schemas.openxmlformats.org/presentationml/2006/ole">
            <p:oleObj spid="_x0000_s27656" name="Equation" r:id="rId7" imgW="1434960" imgH="304560" progId="Equation.DSMT4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096000" y="6019799"/>
          <a:ext cx="1066800" cy="387927"/>
        </p:xfrm>
        <a:graphic>
          <a:graphicData uri="http://schemas.openxmlformats.org/presentationml/2006/ole">
            <p:oleObj spid="_x0000_s27657" name="Equation" r:id="rId8" imgW="558720" imgH="20304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295400" y="2895600"/>
          <a:ext cx="533400" cy="266700"/>
        </p:xfrm>
        <a:graphic>
          <a:graphicData uri="http://schemas.openxmlformats.org/presentationml/2006/ole">
            <p:oleObj spid="_x0000_s27658" name="Equation" r:id="rId9" imgW="355320" imgH="17748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34290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robot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3962400"/>
          <a:ext cx="304800" cy="381000"/>
        </p:xfrm>
        <a:graphic>
          <a:graphicData uri="http://schemas.openxmlformats.org/presentationml/2006/ole">
            <p:oleObj spid="_x0000_s27659" name="Equation" r:id="rId10" imgW="203040" imgH="253800" progId="Equation.DSMT4">
              <p:embed/>
            </p:oleObj>
          </a:graphicData>
        </a:graphic>
      </p:graphicFrame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62000" y="6019800"/>
            <a:ext cx="990600" cy="32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1676400" y="5943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9" grpId="0"/>
      <p:bldP spid="18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ĐIỀU KHIỂN PID SỐ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7432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z="2000" dirty="0" smtClean="0"/>
              <a:t>PID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e</a:t>
            </a:r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vi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4495800" y="2895600"/>
            <a:ext cx="1143000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0" y="28194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Xấp</a:t>
            </a:r>
            <a:r>
              <a:rPr lang="en-US" sz="2000" dirty="0" smtClean="0"/>
              <a:t> </a:t>
            </a:r>
            <a:r>
              <a:rPr lang="en-US" sz="2000" dirty="0" err="1" smtClean="0"/>
              <a:t>xỉ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</a:t>
            </a:r>
            <a:r>
              <a:rPr lang="en-US" sz="2000" dirty="0" err="1" smtClean="0"/>
              <a:t>rời</a:t>
            </a:r>
            <a:r>
              <a:rPr lang="en-US" sz="2000" dirty="0" smtClean="0"/>
              <a:t> </a:t>
            </a:r>
            <a:r>
              <a:rPr lang="en-US" sz="2000" dirty="0" err="1" smtClean="0"/>
              <a:t>rạc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9144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Xấp</a:t>
            </a:r>
            <a:r>
              <a:rPr lang="en-US" b="1" dirty="0" smtClean="0"/>
              <a:t> </a:t>
            </a:r>
            <a:r>
              <a:rPr lang="en-US" b="1" dirty="0" err="1" smtClean="0"/>
              <a:t>xỉ</a:t>
            </a:r>
            <a:r>
              <a:rPr lang="en-US" b="1" dirty="0" smtClean="0"/>
              <a:t> </a:t>
            </a:r>
            <a:r>
              <a:rPr lang="en-US" b="1" dirty="0" err="1" smtClean="0"/>
              <a:t>đạo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4400" y="3048000"/>
          <a:ext cx="1651819" cy="533400"/>
        </p:xfrm>
        <a:graphic>
          <a:graphicData uri="http://schemas.openxmlformats.org/presentationml/2006/ole">
            <p:oleObj spid="_x0000_s44035" name="Equation" r:id="rId3" imgW="1218960" imgH="3934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e(k)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e(k-1)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1" y="1752600"/>
            <a:ext cx="3505200" cy="237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57200" y="48768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62000" y="5638800"/>
          <a:ext cx="1791730" cy="762000"/>
        </p:xfrm>
        <a:graphic>
          <a:graphicData uri="http://schemas.openxmlformats.org/presentationml/2006/ole">
            <p:oleObj spid="_x0000_s44037" name="Equation" r:id="rId5" imgW="1104840" imgH="469800" progId="Equation.DSMT4">
              <p:embed/>
            </p:oleObj>
          </a:graphicData>
        </a:graphic>
      </p:graphicFrame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4419600"/>
            <a:ext cx="2919412" cy="205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81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PID </a:t>
            </a:r>
            <a:r>
              <a:rPr lang="en-US" b="1" dirty="0" err="1" smtClean="0"/>
              <a:t>số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6800" y="1066800"/>
          <a:ext cx="4584700" cy="1219200"/>
        </p:xfrm>
        <a:graphic>
          <a:graphicData uri="http://schemas.openxmlformats.org/presentationml/2006/ole">
            <p:oleObj spid="_x0000_s45058" name="Equation" r:id="rId3" imgW="2361960" imgH="4316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6670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dồn</a:t>
            </a:r>
            <a:r>
              <a:rPr lang="en-US" dirty="0" smtClean="0"/>
              <a:t> (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)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4400" y="3657600"/>
          <a:ext cx="2786063" cy="381000"/>
        </p:xfrm>
        <a:graphic>
          <a:graphicData uri="http://schemas.openxmlformats.org/presentationml/2006/ole">
            <p:oleObj spid="_x0000_s45059" name="Equation" r:id="rId4" imgW="1485720" imgH="2030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8200" y="3352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I(k)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I(k-1)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381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CÁC TRƯỜNG HỢP ROBOT DI CHUYỂN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954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CHIA LÀM 4 TRƯỜNG HỢP: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robot </a:t>
            </a:r>
            <a:r>
              <a:rPr lang="en-US" dirty="0" err="1" smtClean="0"/>
              <a:t>tiến</a:t>
            </a:r>
            <a:r>
              <a:rPr lang="en-US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robot </a:t>
            </a:r>
            <a:r>
              <a:rPr lang="en-US" dirty="0" err="1" smtClean="0"/>
              <a:t>lùi</a:t>
            </a:r>
            <a:r>
              <a:rPr lang="en-US" dirty="0" smtClean="0"/>
              <a:t> 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robot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robot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8956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QUY ƯỚC</a:t>
            </a:r>
          </a:p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thuân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1. </a:t>
            </a:r>
          </a:p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191000"/>
            <a:ext cx="641083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1981200" cy="180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676400"/>
            <a:ext cx="1905000" cy="136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1676400"/>
            <a:ext cx="2230170" cy="147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4191000"/>
            <a:ext cx="232142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4267200"/>
            <a:ext cx="212829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76400" y="3048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CÁC TRƯỜNG HỢP TRÁNH VẬT CẢN ROBOT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295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1295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3124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200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3200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601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6019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lùi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2 </a:t>
            </a:r>
            <a:r>
              <a:rPr lang="en-US" dirty="0" err="1" smtClean="0"/>
              <a:t>bên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3962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3 </a:t>
            </a:r>
            <a:r>
              <a:rPr lang="en-US" dirty="0" err="1" smtClean="0"/>
              <a:t>phía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57200"/>
            <a:ext cx="762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SƠ ĐỒ THUẬT TOÁN ĐIỀU KHIỂN TRÁNH VẬT CẢN ROBOT DI ĐỘNG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676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C.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CCS.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124200"/>
            <a:ext cx="582617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0" y="24384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Bảng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chia</a:t>
            </a:r>
            <a:r>
              <a:rPr lang="en-US" b="1" dirty="0" smtClean="0"/>
              <a:t> </a:t>
            </a:r>
            <a:r>
              <a:rPr lang="en-US" b="1" dirty="0" err="1" smtClean="0"/>
              <a:t>mức</a:t>
            </a:r>
            <a:r>
              <a:rPr lang="en-US" b="1" dirty="0" smtClean="0"/>
              <a:t> </a:t>
            </a:r>
            <a:r>
              <a:rPr lang="en-US" b="1" dirty="0" err="1" smtClean="0"/>
              <a:t>ưu</a:t>
            </a:r>
            <a:r>
              <a:rPr lang="en-US" b="1" dirty="0" smtClean="0"/>
              <a:t> </a:t>
            </a:r>
            <a:r>
              <a:rPr lang="en-US" b="1" dirty="0" err="1" smtClean="0"/>
              <a:t>tiên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gặp</a:t>
            </a:r>
            <a:r>
              <a:rPr lang="en-US" b="1" dirty="0" smtClean="0"/>
              <a:t> </a:t>
            </a:r>
            <a:r>
              <a:rPr lang="en-US" b="1" dirty="0" err="1" smtClean="0"/>
              <a:t>vật</a:t>
            </a:r>
            <a:r>
              <a:rPr lang="en-US" b="1" dirty="0" smtClean="0"/>
              <a:t> </a:t>
            </a:r>
            <a:r>
              <a:rPr lang="en-US" b="1" dirty="0" err="1" smtClean="0"/>
              <a:t>cản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robot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7620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81200"/>
            <a:ext cx="5572125" cy="394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GIỚI THIỆU</a:t>
            </a:r>
            <a:endParaRPr lang="en-US" sz="3000" b="1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990600"/>
            <a:ext cx="341594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99" y="3866184"/>
            <a:ext cx="3429001" cy="216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886200"/>
            <a:ext cx="3200400" cy="207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990600"/>
            <a:ext cx="3429000" cy="221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38200" y="33528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Sa </a:t>
            </a:r>
            <a:r>
              <a:rPr lang="en-US" sz="2000" dirty="0" err="1" smtClean="0"/>
              <a:t>mạc</a:t>
            </a:r>
            <a:r>
              <a:rPr lang="en-US" sz="2000" dirty="0" smtClean="0"/>
              <a:t> </a:t>
            </a:r>
            <a:r>
              <a:rPr lang="en-US" sz="2000" dirty="0" err="1" smtClean="0"/>
              <a:t>khô</a:t>
            </a:r>
            <a:r>
              <a:rPr lang="en-US" sz="2000" dirty="0" smtClean="0"/>
              <a:t> </a:t>
            </a:r>
            <a:r>
              <a:rPr lang="en-US" sz="2000" dirty="0" err="1" smtClean="0"/>
              <a:t>cằn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33528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Miệng</a:t>
            </a:r>
            <a:r>
              <a:rPr lang="en-US" sz="2000" dirty="0" smtClean="0"/>
              <a:t> </a:t>
            </a:r>
            <a:r>
              <a:rPr lang="en-US" sz="2000" dirty="0" err="1" smtClean="0"/>
              <a:t>núi</a:t>
            </a:r>
            <a:r>
              <a:rPr lang="en-US" sz="2000" dirty="0" smtClean="0"/>
              <a:t> </a:t>
            </a:r>
            <a:r>
              <a:rPr lang="en-US" sz="2000" dirty="0" err="1" smtClean="0"/>
              <a:t>lửa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6172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Hỏa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61722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KẾT LUẬN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KẾT QUẢ: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robot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robot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HẠN CHẾ: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HƯỚNG PHÁT TRIỂN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XIN CẢM ƠN 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335280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609600"/>
            <a:ext cx="3276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1" y="3581400"/>
            <a:ext cx="3352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2000" y="3048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núi</a:t>
            </a:r>
            <a:r>
              <a:rPr lang="en-US" dirty="0" smtClean="0"/>
              <a:t> </a:t>
            </a:r>
            <a:r>
              <a:rPr lang="en-US" dirty="0" err="1" smtClean="0"/>
              <a:t>lửa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3048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mạc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61722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</a:t>
            </a:r>
            <a:r>
              <a:rPr lang="en-US" dirty="0" err="1" smtClean="0"/>
              <a:t>thám</a:t>
            </a:r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3657600"/>
            <a:ext cx="34432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257800" y="60960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Hỏa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ROBOT ĐƯỢC THIẾT KẾ TRONG ĐỀ TÀI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696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-Robot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tránh</a:t>
            </a:r>
            <a:r>
              <a:rPr lang="en-US" sz="2400" dirty="0" smtClean="0"/>
              <a:t> </a:t>
            </a:r>
            <a:r>
              <a:rPr lang="en-US" sz="2400" dirty="0" err="1" smtClean="0"/>
              <a:t>vật</a:t>
            </a:r>
            <a:r>
              <a:rPr lang="en-US" sz="2400" dirty="0" smtClean="0"/>
              <a:t> </a:t>
            </a:r>
            <a:r>
              <a:rPr lang="en-US" sz="2400" dirty="0" err="1" smtClean="0"/>
              <a:t>cản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tĩnh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phẳng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79216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ROBOT DI ĐỘNG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17526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PHÂN LOẠI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14400"/>
            <a:ext cx="7772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/>
              <a:t>KHÁI NIỆM</a:t>
            </a:r>
            <a:endParaRPr lang="en-US" dirty="0" smtClean="0"/>
          </a:p>
          <a:p>
            <a:pPr marL="342900" indent="-342900" algn="just"/>
            <a:r>
              <a:rPr lang="en-US" dirty="0" smtClean="0"/>
              <a:t>     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xe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,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vận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(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/>
              <a:t>) </a:t>
            </a:r>
            <a:r>
              <a:rPr lang="en-US" sz="2000" dirty="0" err="1"/>
              <a:t>dưới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.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2590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048000"/>
            <a:ext cx="2362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2971800"/>
            <a:ext cx="2438400" cy="213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53340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Robot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bánh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53340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Robot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xích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53340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Robot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chân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SƠ ĐỒ HOẠT ĐỘNG CHUNG ROBOT DI ĐỘNG</a:t>
            </a:r>
            <a:endParaRPr lang="en-US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660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28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MÔ HÌNH ĐỘNG HỌC ROBOT DI ĐỘNG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8006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chấp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- 2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2 </a:t>
            </a:r>
            <a:r>
              <a:rPr lang="en-US" sz="2400" dirty="0" err="1" smtClean="0"/>
              <a:t>bánh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r>
              <a:rPr lang="en-US" sz="2400" dirty="0" smtClean="0"/>
              <a:t>- 1 </a:t>
            </a:r>
            <a:r>
              <a:rPr lang="en-US" sz="2400" dirty="0" err="1" smtClean="0"/>
              <a:t>bánh</a:t>
            </a:r>
            <a:r>
              <a:rPr lang="en-US" sz="2400" dirty="0" smtClean="0"/>
              <a:t> </a:t>
            </a:r>
            <a:r>
              <a:rPr lang="en-US" sz="2400" dirty="0" err="1" smtClean="0"/>
              <a:t>lái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4191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robot 3 </a:t>
            </a:r>
            <a:r>
              <a:rPr lang="en-US" b="1" dirty="0" err="1" smtClean="0"/>
              <a:t>bánh</a:t>
            </a:r>
            <a:endParaRPr lang="en-US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762000"/>
            <a:ext cx="3886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295400" y="2057400"/>
          <a:ext cx="1219200" cy="1237957"/>
        </p:xfrm>
        <a:graphic>
          <a:graphicData uri="http://schemas.openxmlformats.org/presentationml/2006/ole">
            <p:oleObj spid="_x0000_s35842" name="Equation" r:id="rId3" imgW="825480" imgH="838080" progId="Equation.DSMT4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981200" y="5029200"/>
          <a:ext cx="1524000" cy="992372"/>
        </p:xfrm>
        <a:graphic>
          <a:graphicData uri="http://schemas.openxmlformats.org/presentationml/2006/ole">
            <p:oleObj spid="_x0000_s35843" name="Equation" r:id="rId4" imgW="1091880" imgH="711000" progId="Equation.DSMT4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114800" y="5257800"/>
          <a:ext cx="1301496" cy="533400"/>
        </p:xfrm>
        <a:graphic>
          <a:graphicData uri="http://schemas.openxmlformats.org/presentationml/2006/ole">
            <p:oleObj spid="_x0000_s35844" name="Equation" r:id="rId5" imgW="774360" imgH="317160" progId="Equation.DSMT4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447800" y="4038600"/>
          <a:ext cx="609600" cy="484094"/>
        </p:xfrm>
        <a:graphic>
          <a:graphicData uri="http://schemas.openxmlformats.org/presentationml/2006/ole">
            <p:oleObj spid="_x0000_s35845" name="Equation" r:id="rId6" imgW="431640" imgH="34272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1524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Vân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robot: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3581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Vân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robot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4572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robot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viết</a:t>
            </a:r>
            <a:endParaRPr lang="en-US" b="1" dirty="0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828800" y="533400"/>
          <a:ext cx="914400" cy="1089025"/>
        </p:xfrm>
        <a:graphic>
          <a:graphicData uri="http://schemas.openxmlformats.org/presentationml/2006/ole">
            <p:oleObj spid="_x0000_s35846" name="Equation" r:id="rId7" imgW="596880" imgH="7110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228601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robot </a:t>
            </a:r>
            <a:r>
              <a:rPr lang="en-US" b="1" dirty="0" err="1" smtClean="0"/>
              <a:t>tại</a:t>
            </a:r>
            <a:r>
              <a:rPr lang="en-US" b="1" dirty="0" smtClean="0"/>
              <a:t> </a:t>
            </a:r>
            <a:r>
              <a:rPr lang="en-US" b="1" dirty="0" err="1" smtClean="0"/>
              <a:t>mỗi</a:t>
            </a:r>
            <a:r>
              <a:rPr lang="en-US" b="1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838200"/>
            <a:ext cx="3886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1202</Words>
  <Application>Microsoft Office PowerPoint</Application>
  <PresentationFormat>On-screen Show (4:3)</PresentationFormat>
  <Paragraphs>167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ĐỒ ÁN TỐT NGHIỆP</vt:lpstr>
      <vt:lpstr>NỘI DUNG</vt:lpstr>
      <vt:lpstr>GIỚI THIỆU</vt:lpstr>
      <vt:lpstr>Slide 4</vt:lpstr>
      <vt:lpstr>ROBOT ĐƯỢC THIẾT KẾ TRONG ĐỀ TÀI</vt:lpstr>
      <vt:lpstr>ROBOT DI ĐỘNG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ĐIỀU KHIỂN ROBOT</vt:lpstr>
      <vt:lpstr>ĐIỀU KHIỂN PID SỐ 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KẾT LUẬN</vt:lpstr>
      <vt:lpstr>XIN CẢM ƠN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</dc:creator>
  <cp:lastModifiedBy>JACK</cp:lastModifiedBy>
  <cp:revision>118</cp:revision>
  <dcterms:created xsi:type="dcterms:W3CDTF">2012-12-04T08:10:44Z</dcterms:created>
  <dcterms:modified xsi:type="dcterms:W3CDTF">2012-12-08T06:55:59Z</dcterms:modified>
</cp:coreProperties>
</file>