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8" r:id="rId3"/>
    <p:sldId id="261"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3" r:id="rId18"/>
    <p:sldId id="314" r:id="rId19"/>
    <p:sldId id="315" r:id="rId20"/>
    <p:sldId id="316" r:id="rId21"/>
    <p:sldId id="312" r:id="rId22"/>
    <p:sldId id="317" r:id="rId23"/>
    <p:sldId id="318" r:id="rId24"/>
    <p:sldId id="320" r:id="rId25"/>
    <p:sldId id="319" r:id="rId26"/>
    <p:sldId id="321" r:id="rId27"/>
    <p:sldId id="322" r:id="rId28"/>
    <p:sldId id="323" r:id="rId29"/>
    <p:sldId id="324" r:id="rId30"/>
    <p:sldId id="325" r:id="rId31"/>
    <p:sldId id="326" r:id="rId32"/>
    <p:sldId id="327" r:id="rId33"/>
    <p:sldId id="328" r:id="rId34"/>
    <p:sldId id="329" r:id="rId35"/>
    <p:sldId id="330" r:id="rId36"/>
  </p:sldIdLst>
  <p:sldSz cx="24384000" cy="13716000"/>
  <p:notesSz cx="6858000" cy="9144000"/>
  <p:defaultTextStyle>
    <a:defPPr>
      <a:defRPr lang="en-US"/>
    </a:defPPr>
    <a:lvl1pPr marL="0" algn="l" defTabSz="1828754" rtl="0" eaLnBrk="1" latinLnBrk="0" hangingPunct="1">
      <a:defRPr sz="3600" kern="1200">
        <a:solidFill>
          <a:schemeClr val="tx1"/>
        </a:solidFill>
        <a:latin typeface="+mn-lt"/>
        <a:ea typeface="+mn-ea"/>
        <a:cs typeface="+mn-cs"/>
      </a:defRPr>
    </a:lvl1pPr>
    <a:lvl2pPr marL="914377"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1"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8" userDrawn="1">
          <p15:clr>
            <a:srgbClr val="A4A3A4"/>
          </p15:clr>
        </p15:guide>
        <p15:guide id="2" pos="7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52" d="100"/>
          <a:sy n="52" d="100"/>
        </p:scale>
        <p:origin x="186" y="288"/>
      </p:cViewPr>
      <p:guideLst>
        <p:guide orient="horz" pos="4368"/>
        <p:guide pos="76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DF0234-1335-4A7D-94DD-2FC3701B9F1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5FC8BFE1-8FAD-4E2D-A080-87E6326F8247}">
      <dgm:prSet phldrT="[Text]"/>
      <dgm:spPr>
        <a:solidFill>
          <a:srgbClr val="339933"/>
        </a:solidFill>
        <a:ln>
          <a:noFill/>
        </a:ln>
      </dgm:spPr>
      <dgm:t>
        <a:bodyPr/>
        <a:lstStyle/>
        <a:p>
          <a:r>
            <a:rPr lang="en-US" dirty="0" smtClean="0"/>
            <a:t> </a:t>
          </a:r>
          <a:endParaRPr lang="en-US" dirty="0"/>
        </a:p>
      </dgm:t>
    </dgm:pt>
    <dgm:pt modelId="{99824296-32B6-4A1A-A1E9-72305F755D16}" type="parTrans" cxnId="{56386D6D-9E17-4341-8593-2DD54FF14DAB}">
      <dgm:prSet/>
      <dgm:spPr/>
      <dgm:t>
        <a:bodyPr/>
        <a:lstStyle/>
        <a:p>
          <a:endParaRPr lang="en-US"/>
        </a:p>
      </dgm:t>
    </dgm:pt>
    <dgm:pt modelId="{0E5C8CF7-0328-42DE-ACA0-77264A64E25E}" type="sibTrans" cxnId="{56386D6D-9E17-4341-8593-2DD54FF14DAB}">
      <dgm:prSet/>
      <dgm:spPr>
        <a:solidFill>
          <a:srgbClr val="339933"/>
        </a:solidFill>
        <a:ln>
          <a:noFill/>
        </a:ln>
      </dgm:spPr>
      <dgm:t>
        <a:bodyPr/>
        <a:lstStyle/>
        <a:p>
          <a:endParaRPr lang="en-US"/>
        </a:p>
      </dgm:t>
    </dgm:pt>
    <dgm:pt modelId="{898B5F72-57A1-4623-828B-ABB7686671AB}">
      <dgm:prSet phldrT="[Text]"/>
      <dgm:spPr>
        <a:solidFill>
          <a:srgbClr val="339933"/>
        </a:solidFill>
        <a:ln>
          <a:noFill/>
        </a:ln>
      </dgm:spPr>
      <dgm:t>
        <a:bodyPr/>
        <a:lstStyle/>
        <a:p>
          <a:r>
            <a:rPr lang="en-US" dirty="0" smtClean="0"/>
            <a:t> </a:t>
          </a:r>
          <a:endParaRPr lang="en-US" dirty="0"/>
        </a:p>
      </dgm:t>
    </dgm:pt>
    <dgm:pt modelId="{A99247EB-DEED-4D04-A359-96F64A4F38AD}" type="parTrans" cxnId="{8F386B0E-C76A-4BD2-884D-345580DAE40E}">
      <dgm:prSet/>
      <dgm:spPr/>
      <dgm:t>
        <a:bodyPr/>
        <a:lstStyle/>
        <a:p>
          <a:endParaRPr lang="en-US"/>
        </a:p>
      </dgm:t>
    </dgm:pt>
    <dgm:pt modelId="{3D7FE96E-FA85-4275-AD1B-D9A1B29886E1}" type="sibTrans" cxnId="{8F386B0E-C76A-4BD2-884D-345580DAE40E}">
      <dgm:prSet/>
      <dgm:spPr>
        <a:solidFill>
          <a:srgbClr val="339933"/>
        </a:solidFill>
        <a:ln>
          <a:noFill/>
        </a:ln>
      </dgm:spPr>
      <dgm:t>
        <a:bodyPr/>
        <a:lstStyle/>
        <a:p>
          <a:endParaRPr lang="en-US"/>
        </a:p>
      </dgm:t>
    </dgm:pt>
    <dgm:pt modelId="{E9119867-2F88-42AA-8649-8EDAB902270F}">
      <dgm:prSet phldrT="[Text]"/>
      <dgm:spPr>
        <a:solidFill>
          <a:srgbClr val="339933"/>
        </a:solidFill>
        <a:ln>
          <a:noFill/>
        </a:ln>
      </dgm:spPr>
      <dgm:t>
        <a:bodyPr/>
        <a:lstStyle/>
        <a:p>
          <a:r>
            <a:rPr lang="en-US" dirty="0" smtClean="0"/>
            <a:t> </a:t>
          </a:r>
          <a:endParaRPr lang="en-US" dirty="0"/>
        </a:p>
      </dgm:t>
    </dgm:pt>
    <dgm:pt modelId="{71E11ED6-7E36-4426-ADF7-0C88F5EA2345}" type="sibTrans" cxnId="{7C743BD2-AD8E-4F32-A29E-E9285CFA5CAD}">
      <dgm:prSet/>
      <dgm:spPr>
        <a:solidFill>
          <a:srgbClr val="339933"/>
        </a:solidFill>
        <a:ln>
          <a:noFill/>
        </a:ln>
      </dgm:spPr>
      <dgm:t>
        <a:bodyPr/>
        <a:lstStyle/>
        <a:p>
          <a:endParaRPr lang="en-US"/>
        </a:p>
      </dgm:t>
    </dgm:pt>
    <dgm:pt modelId="{1305F120-6C5A-4C53-9174-0103BC4B7DF3}" type="parTrans" cxnId="{7C743BD2-AD8E-4F32-A29E-E9285CFA5CAD}">
      <dgm:prSet/>
      <dgm:spPr/>
      <dgm:t>
        <a:bodyPr/>
        <a:lstStyle/>
        <a:p>
          <a:endParaRPr lang="en-US"/>
        </a:p>
      </dgm:t>
    </dgm:pt>
    <dgm:pt modelId="{8BF5CF22-AB52-418B-9CAE-6943F3F9547B}" type="pres">
      <dgm:prSet presAssocID="{9FDF0234-1335-4A7D-94DD-2FC3701B9F1A}" presName="Name0" presStyleCnt="0">
        <dgm:presLayoutVars>
          <dgm:chMax/>
          <dgm:chPref/>
          <dgm:dir/>
          <dgm:animLvl val="lvl"/>
        </dgm:presLayoutVars>
      </dgm:prSet>
      <dgm:spPr/>
      <dgm:t>
        <a:bodyPr/>
        <a:lstStyle/>
        <a:p>
          <a:endParaRPr lang="en-US"/>
        </a:p>
      </dgm:t>
    </dgm:pt>
    <dgm:pt modelId="{C3070E4B-2C05-445A-9C31-345E4C01A33E}" type="pres">
      <dgm:prSet presAssocID="{E9119867-2F88-42AA-8649-8EDAB902270F}" presName="composite" presStyleCnt="0"/>
      <dgm:spPr/>
    </dgm:pt>
    <dgm:pt modelId="{E0746C3E-8CD3-404B-A756-2C16103EFB66}" type="pres">
      <dgm:prSet presAssocID="{E9119867-2F88-42AA-8649-8EDAB902270F}" presName="Parent1" presStyleLbl="node1" presStyleIdx="0" presStyleCnt="6">
        <dgm:presLayoutVars>
          <dgm:chMax val="1"/>
          <dgm:chPref val="1"/>
          <dgm:bulletEnabled val="1"/>
        </dgm:presLayoutVars>
      </dgm:prSet>
      <dgm:spPr/>
      <dgm:t>
        <a:bodyPr/>
        <a:lstStyle/>
        <a:p>
          <a:endParaRPr lang="en-US"/>
        </a:p>
      </dgm:t>
    </dgm:pt>
    <dgm:pt modelId="{62C0BFB9-7287-4184-BE86-DD02A95A1FF6}" type="pres">
      <dgm:prSet presAssocID="{E9119867-2F88-42AA-8649-8EDAB902270F}" presName="Childtext1" presStyleLbl="revTx" presStyleIdx="0" presStyleCnt="3">
        <dgm:presLayoutVars>
          <dgm:chMax val="0"/>
          <dgm:chPref val="0"/>
          <dgm:bulletEnabled val="1"/>
        </dgm:presLayoutVars>
      </dgm:prSet>
      <dgm:spPr/>
      <dgm:t>
        <a:bodyPr/>
        <a:lstStyle/>
        <a:p>
          <a:endParaRPr lang="en-US"/>
        </a:p>
      </dgm:t>
    </dgm:pt>
    <dgm:pt modelId="{FCE9A8D9-2D69-4D20-A2DC-C456A7774F91}" type="pres">
      <dgm:prSet presAssocID="{E9119867-2F88-42AA-8649-8EDAB902270F}" presName="BalanceSpacing" presStyleCnt="0"/>
      <dgm:spPr/>
    </dgm:pt>
    <dgm:pt modelId="{E7C63953-754C-4678-B7C5-937218D56FAE}" type="pres">
      <dgm:prSet presAssocID="{E9119867-2F88-42AA-8649-8EDAB902270F}" presName="BalanceSpacing1" presStyleCnt="0"/>
      <dgm:spPr/>
    </dgm:pt>
    <dgm:pt modelId="{20975914-83DA-4E1C-AE0F-41F93A98E9A5}" type="pres">
      <dgm:prSet presAssocID="{71E11ED6-7E36-4426-ADF7-0C88F5EA2345}" presName="Accent1Text" presStyleLbl="node1" presStyleIdx="1" presStyleCnt="6"/>
      <dgm:spPr/>
      <dgm:t>
        <a:bodyPr/>
        <a:lstStyle/>
        <a:p>
          <a:endParaRPr lang="en-US"/>
        </a:p>
      </dgm:t>
    </dgm:pt>
    <dgm:pt modelId="{2466CFA1-108F-4341-B6D2-B6161C66861F}" type="pres">
      <dgm:prSet presAssocID="{71E11ED6-7E36-4426-ADF7-0C88F5EA2345}" presName="spaceBetweenRectangles" presStyleCnt="0"/>
      <dgm:spPr/>
    </dgm:pt>
    <dgm:pt modelId="{8AA6761B-D147-48B5-AB96-3BE3657CFB0D}" type="pres">
      <dgm:prSet presAssocID="{5FC8BFE1-8FAD-4E2D-A080-87E6326F8247}" presName="composite" presStyleCnt="0"/>
      <dgm:spPr/>
    </dgm:pt>
    <dgm:pt modelId="{921662A6-8B54-4CE9-8FB8-ADE5DFA700EC}" type="pres">
      <dgm:prSet presAssocID="{5FC8BFE1-8FAD-4E2D-A080-87E6326F8247}" presName="Parent1" presStyleLbl="node1" presStyleIdx="2" presStyleCnt="6">
        <dgm:presLayoutVars>
          <dgm:chMax val="1"/>
          <dgm:chPref val="1"/>
          <dgm:bulletEnabled val="1"/>
        </dgm:presLayoutVars>
      </dgm:prSet>
      <dgm:spPr/>
      <dgm:t>
        <a:bodyPr/>
        <a:lstStyle/>
        <a:p>
          <a:endParaRPr lang="en-US"/>
        </a:p>
      </dgm:t>
    </dgm:pt>
    <dgm:pt modelId="{157F326D-D6A2-49CD-BE8F-CF6D90E6DFB2}" type="pres">
      <dgm:prSet presAssocID="{5FC8BFE1-8FAD-4E2D-A080-87E6326F8247}" presName="Childtext1" presStyleLbl="revTx" presStyleIdx="1" presStyleCnt="3">
        <dgm:presLayoutVars>
          <dgm:chMax val="0"/>
          <dgm:chPref val="0"/>
          <dgm:bulletEnabled val="1"/>
        </dgm:presLayoutVars>
      </dgm:prSet>
      <dgm:spPr/>
      <dgm:t>
        <a:bodyPr/>
        <a:lstStyle/>
        <a:p>
          <a:endParaRPr lang="en-US"/>
        </a:p>
      </dgm:t>
    </dgm:pt>
    <dgm:pt modelId="{86CBBAC7-37EC-4A27-9959-FD8AD34923FB}" type="pres">
      <dgm:prSet presAssocID="{5FC8BFE1-8FAD-4E2D-A080-87E6326F8247}" presName="BalanceSpacing" presStyleCnt="0"/>
      <dgm:spPr/>
    </dgm:pt>
    <dgm:pt modelId="{3F107B11-68BD-4C71-9F7B-69244114DF27}" type="pres">
      <dgm:prSet presAssocID="{5FC8BFE1-8FAD-4E2D-A080-87E6326F8247}" presName="BalanceSpacing1" presStyleCnt="0"/>
      <dgm:spPr/>
    </dgm:pt>
    <dgm:pt modelId="{435DE2C2-1FF5-40AC-8687-77A82B34185F}" type="pres">
      <dgm:prSet presAssocID="{0E5C8CF7-0328-42DE-ACA0-77264A64E25E}" presName="Accent1Text" presStyleLbl="node1" presStyleIdx="3" presStyleCnt="6"/>
      <dgm:spPr/>
      <dgm:t>
        <a:bodyPr/>
        <a:lstStyle/>
        <a:p>
          <a:endParaRPr lang="en-US"/>
        </a:p>
      </dgm:t>
    </dgm:pt>
    <dgm:pt modelId="{FC9504CB-E870-4AEC-8B67-6FE9B8593F74}" type="pres">
      <dgm:prSet presAssocID="{0E5C8CF7-0328-42DE-ACA0-77264A64E25E}" presName="spaceBetweenRectangles" presStyleCnt="0"/>
      <dgm:spPr/>
    </dgm:pt>
    <dgm:pt modelId="{DE59D645-ADE9-4E03-BA8E-0979CB819249}" type="pres">
      <dgm:prSet presAssocID="{898B5F72-57A1-4623-828B-ABB7686671AB}" presName="composite" presStyleCnt="0"/>
      <dgm:spPr/>
    </dgm:pt>
    <dgm:pt modelId="{941706FB-388E-411C-8C8C-506E1334B2DD}" type="pres">
      <dgm:prSet presAssocID="{898B5F72-57A1-4623-828B-ABB7686671AB}" presName="Parent1" presStyleLbl="node1" presStyleIdx="4" presStyleCnt="6">
        <dgm:presLayoutVars>
          <dgm:chMax val="1"/>
          <dgm:chPref val="1"/>
          <dgm:bulletEnabled val="1"/>
        </dgm:presLayoutVars>
      </dgm:prSet>
      <dgm:spPr/>
      <dgm:t>
        <a:bodyPr/>
        <a:lstStyle/>
        <a:p>
          <a:endParaRPr lang="en-US"/>
        </a:p>
      </dgm:t>
    </dgm:pt>
    <dgm:pt modelId="{787F67FB-1794-4637-AB0E-6610BBD84CC8}" type="pres">
      <dgm:prSet presAssocID="{898B5F72-57A1-4623-828B-ABB7686671AB}" presName="Childtext1" presStyleLbl="revTx" presStyleIdx="2" presStyleCnt="3">
        <dgm:presLayoutVars>
          <dgm:chMax val="0"/>
          <dgm:chPref val="0"/>
          <dgm:bulletEnabled val="1"/>
        </dgm:presLayoutVars>
      </dgm:prSet>
      <dgm:spPr/>
      <dgm:t>
        <a:bodyPr/>
        <a:lstStyle/>
        <a:p>
          <a:endParaRPr lang="en-US"/>
        </a:p>
      </dgm:t>
    </dgm:pt>
    <dgm:pt modelId="{00172906-79AD-4056-918B-D1EE6B338E99}" type="pres">
      <dgm:prSet presAssocID="{898B5F72-57A1-4623-828B-ABB7686671AB}" presName="BalanceSpacing" presStyleCnt="0"/>
      <dgm:spPr/>
    </dgm:pt>
    <dgm:pt modelId="{DE549241-0A72-486C-AA0A-D540AB0F5269}" type="pres">
      <dgm:prSet presAssocID="{898B5F72-57A1-4623-828B-ABB7686671AB}" presName="BalanceSpacing1" presStyleCnt="0"/>
      <dgm:spPr/>
    </dgm:pt>
    <dgm:pt modelId="{03B34AA9-305A-47B6-82CF-0A79AF25D404}" type="pres">
      <dgm:prSet presAssocID="{3D7FE96E-FA85-4275-AD1B-D9A1B29886E1}" presName="Accent1Text" presStyleLbl="node1" presStyleIdx="5" presStyleCnt="6"/>
      <dgm:spPr/>
      <dgm:t>
        <a:bodyPr/>
        <a:lstStyle/>
        <a:p>
          <a:endParaRPr lang="en-US"/>
        </a:p>
      </dgm:t>
    </dgm:pt>
  </dgm:ptLst>
  <dgm:cxnLst>
    <dgm:cxn modelId="{27BC9476-1A84-4F0C-B25C-6F9224DCC8DE}" type="presOf" srcId="{9FDF0234-1335-4A7D-94DD-2FC3701B9F1A}" destId="{8BF5CF22-AB52-418B-9CAE-6943F3F9547B}" srcOrd="0" destOrd="0" presId="urn:microsoft.com/office/officeart/2008/layout/AlternatingHexagons"/>
    <dgm:cxn modelId="{A994E526-D559-4054-9B10-CB123FCD7BEF}" type="presOf" srcId="{71E11ED6-7E36-4426-ADF7-0C88F5EA2345}" destId="{20975914-83DA-4E1C-AE0F-41F93A98E9A5}" srcOrd="0" destOrd="0" presId="urn:microsoft.com/office/officeart/2008/layout/AlternatingHexagons"/>
    <dgm:cxn modelId="{6878AB22-AA74-42BB-A4B1-8805FFE1CAB6}" type="presOf" srcId="{3D7FE96E-FA85-4275-AD1B-D9A1B29886E1}" destId="{03B34AA9-305A-47B6-82CF-0A79AF25D404}" srcOrd="0" destOrd="0" presId="urn:microsoft.com/office/officeart/2008/layout/AlternatingHexagons"/>
    <dgm:cxn modelId="{56386D6D-9E17-4341-8593-2DD54FF14DAB}" srcId="{9FDF0234-1335-4A7D-94DD-2FC3701B9F1A}" destId="{5FC8BFE1-8FAD-4E2D-A080-87E6326F8247}" srcOrd="1" destOrd="0" parTransId="{99824296-32B6-4A1A-A1E9-72305F755D16}" sibTransId="{0E5C8CF7-0328-42DE-ACA0-77264A64E25E}"/>
    <dgm:cxn modelId="{BE73772A-8F20-4DE6-8326-D9C8B5D5D74B}" type="presOf" srcId="{5FC8BFE1-8FAD-4E2D-A080-87E6326F8247}" destId="{921662A6-8B54-4CE9-8FB8-ADE5DFA700EC}" srcOrd="0" destOrd="0" presId="urn:microsoft.com/office/officeart/2008/layout/AlternatingHexagons"/>
    <dgm:cxn modelId="{99B13E74-4112-460B-BD11-0B67CDDADC9B}" type="presOf" srcId="{0E5C8CF7-0328-42DE-ACA0-77264A64E25E}" destId="{435DE2C2-1FF5-40AC-8687-77A82B34185F}" srcOrd="0" destOrd="0" presId="urn:microsoft.com/office/officeart/2008/layout/AlternatingHexagons"/>
    <dgm:cxn modelId="{7C743BD2-AD8E-4F32-A29E-E9285CFA5CAD}" srcId="{9FDF0234-1335-4A7D-94DD-2FC3701B9F1A}" destId="{E9119867-2F88-42AA-8649-8EDAB902270F}" srcOrd="0" destOrd="0" parTransId="{1305F120-6C5A-4C53-9174-0103BC4B7DF3}" sibTransId="{71E11ED6-7E36-4426-ADF7-0C88F5EA2345}"/>
    <dgm:cxn modelId="{5B2DBDE8-99DB-42B5-9971-BBED6CEDACA1}" type="presOf" srcId="{898B5F72-57A1-4623-828B-ABB7686671AB}" destId="{941706FB-388E-411C-8C8C-506E1334B2DD}" srcOrd="0" destOrd="0" presId="urn:microsoft.com/office/officeart/2008/layout/AlternatingHexagons"/>
    <dgm:cxn modelId="{8213F3C6-0988-4010-999E-9CD819ABDA46}" type="presOf" srcId="{E9119867-2F88-42AA-8649-8EDAB902270F}" destId="{E0746C3E-8CD3-404B-A756-2C16103EFB66}" srcOrd="0" destOrd="0" presId="urn:microsoft.com/office/officeart/2008/layout/AlternatingHexagons"/>
    <dgm:cxn modelId="{8F386B0E-C76A-4BD2-884D-345580DAE40E}" srcId="{9FDF0234-1335-4A7D-94DD-2FC3701B9F1A}" destId="{898B5F72-57A1-4623-828B-ABB7686671AB}" srcOrd="2" destOrd="0" parTransId="{A99247EB-DEED-4D04-A359-96F64A4F38AD}" sibTransId="{3D7FE96E-FA85-4275-AD1B-D9A1B29886E1}"/>
    <dgm:cxn modelId="{5E65F6E0-C4B7-4BF4-B6F4-3EA1BD660F2C}" type="presParOf" srcId="{8BF5CF22-AB52-418B-9CAE-6943F3F9547B}" destId="{C3070E4B-2C05-445A-9C31-345E4C01A33E}" srcOrd="0" destOrd="0" presId="urn:microsoft.com/office/officeart/2008/layout/AlternatingHexagons"/>
    <dgm:cxn modelId="{4B373D20-5EF2-4681-8C28-2E9B29CC12DE}" type="presParOf" srcId="{C3070E4B-2C05-445A-9C31-345E4C01A33E}" destId="{E0746C3E-8CD3-404B-A756-2C16103EFB66}" srcOrd="0" destOrd="0" presId="urn:microsoft.com/office/officeart/2008/layout/AlternatingHexagons"/>
    <dgm:cxn modelId="{117367C3-2773-49DB-BC92-D8A42A5BC2B6}" type="presParOf" srcId="{C3070E4B-2C05-445A-9C31-345E4C01A33E}" destId="{62C0BFB9-7287-4184-BE86-DD02A95A1FF6}" srcOrd="1" destOrd="0" presId="urn:microsoft.com/office/officeart/2008/layout/AlternatingHexagons"/>
    <dgm:cxn modelId="{47E65378-34E6-4B8B-BAA1-566BE4AD951A}" type="presParOf" srcId="{C3070E4B-2C05-445A-9C31-345E4C01A33E}" destId="{FCE9A8D9-2D69-4D20-A2DC-C456A7774F91}" srcOrd="2" destOrd="0" presId="urn:microsoft.com/office/officeart/2008/layout/AlternatingHexagons"/>
    <dgm:cxn modelId="{CF45D199-F722-4AFE-A516-E002157C57E2}" type="presParOf" srcId="{C3070E4B-2C05-445A-9C31-345E4C01A33E}" destId="{E7C63953-754C-4678-B7C5-937218D56FAE}" srcOrd="3" destOrd="0" presId="urn:microsoft.com/office/officeart/2008/layout/AlternatingHexagons"/>
    <dgm:cxn modelId="{18B6F107-36CD-48DD-81D3-99DA2E80BA82}" type="presParOf" srcId="{C3070E4B-2C05-445A-9C31-345E4C01A33E}" destId="{20975914-83DA-4E1C-AE0F-41F93A98E9A5}" srcOrd="4" destOrd="0" presId="urn:microsoft.com/office/officeart/2008/layout/AlternatingHexagons"/>
    <dgm:cxn modelId="{346AC470-D930-4A8D-97C6-3B576DC07C49}" type="presParOf" srcId="{8BF5CF22-AB52-418B-9CAE-6943F3F9547B}" destId="{2466CFA1-108F-4341-B6D2-B6161C66861F}" srcOrd="1" destOrd="0" presId="urn:microsoft.com/office/officeart/2008/layout/AlternatingHexagons"/>
    <dgm:cxn modelId="{58986861-0051-4088-848F-5AC7D201BF52}" type="presParOf" srcId="{8BF5CF22-AB52-418B-9CAE-6943F3F9547B}" destId="{8AA6761B-D147-48B5-AB96-3BE3657CFB0D}" srcOrd="2" destOrd="0" presId="urn:microsoft.com/office/officeart/2008/layout/AlternatingHexagons"/>
    <dgm:cxn modelId="{199024FA-4D6E-4BE8-9884-0D6564124D1F}" type="presParOf" srcId="{8AA6761B-D147-48B5-AB96-3BE3657CFB0D}" destId="{921662A6-8B54-4CE9-8FB8-ADE5DFA700EC}" srcOrd="0" destOrd="0" presId="urn:microsoft.com/office/officeart/2008/layout/AlternatingHexagons"/>
    <dgm:cxn modelId="{E38805E5-C212-4AD0-916E-0644EFB1B70C}" type="presParOf" srcId="{8AA6761B-D147-48B5-AB96-3BE3657CFB0D}" destId="{157F326D-D6A2-49CD-BE8F-CF6D90E6DFB2}" srcOrd="1" destOrd="0" presId="urn:microsoft.com/office/officeart/2008/layout/AlternatingHexagons"/>
    <dgm:cxn modelId="{5D5C10EB-6920-413F-8702-C80F71A62D1C}" type="presParOf" srcId="{8AA6761B-D147-48B5-AB96-3BE3657CFB0D}" destId="{86CBBAC7-37EC-4A27-9959-FD8AD34923FB}" srcOrd="2" destOrd="0" presId="urn:microsoft.com/office/officeart/2008/layout/AlternatingHexagons"/>
    <dgm:cxn modelId="{9CA27E0D-3704-4D43-AEE2-7705A6C5C79A}" type="presParOf" srcId="{8AA6761B-D147-48B5-AB96-3BE3657CFB0D}" destId="{3F107B11-68BD-4C71-9F7B-69244114DF27}" srcOrd="3" destOrd="0" presId="urn:microsoft.com/office/officeart/2008/layout/AlternatingHexagons"/>
    <dgm:cxn modelId="{FE6D53B9-559E-4433-A50E-4C414B768843}" type="presParOf" srcId="{8AA6761B-D147-48B5-AB96-3BE3657CFB0D}" destId="{435DE2C2-1FF5-40AC-8687-77A82B34185F}" srcOrd="4" destOrd="0" presId="urn:microsoft.com/office/officeart/2008/layout/AlternatingHexagons"/>
    <dgm:cxn modelId="{D53CB82E-BA4D-42FD-9FC2-F407F1521D9A}" type="presParOf" srcId="{8BF5CF22-AB52-418B-9CAE-6943F3F9547B}" destId="{FC9504CB-E870-4AEC-8B67-6FE9B8593F74}" srcOrd="3" destOrd="0" presId="urn:microsoft.com/office/officeart/2008/layout/AlternatingHexagons"/>
    <dgm:cxn modelId="{61491195-7628-4506-A28F-DF029B63B031}" type="presParOf" srcId="{8BF5CF22-AB52-418B-9CAE-6943F3F9547B}" destId="{DE59D645-ADE9-4E03-BA8E-0979CB819249}" srcOrd="4" destOrd="0" presId="urn:microsoft.com/office/officeart/2008/layout/AlternatingHexagons"/>
    <dgm:cxn modelId="{D881C825-CFAE-4B97-89AB-C28B9C986992}" type="presParOf" srcId="{DE59D645-ADE9-4E03-BA8E-0979CB819249}" destId="{941706FB-388E-411C-8C8C-506E1334B2DD}" srcOrd="0" destOrd="0" presId="urn:microsoft.com/office/officeart/2008/layout/AlternatingHexagons"/>
    <dgm:cxn modelId="{DF8D6BD0-23CE-458F-9C34-E28D7DD21E69}" type="presParOf" srcId="{DE59D645-ADE9-4E03-BA8E-0979CB819249}" destId="{787F67FB-1794-4637-AB0E-6610BBD84CC8}" srcOrd="1" destOrd="0" presId="urn:microsoft.com/office/officeart/2008/layout/AlternatingHexagons"/>
    <dgm:cxn modelId="{9E2CC411-3161-4BA1-A4FB-CC4F7B5ED607}" type="presParOf" srcId="{DE59D645-ADE9-4E03-BA8E-0979CB819249}" destId="{00172906-79AD-4056-918B-D1EE6B338E99}" srcOrd="2" destOrd="0" presId="urn:microsoft.com/office/officeart/2008/layout/AlternatingHexagons"/>
    <dgm:cxn modelId="{CEB95058-CDED-4DA5-9E87-EB8200792068}" type="presParOf" srcId="{DE59D645-ADE9-4E03-BA8E-0979CB819249}" destId="{DE549241-0A72-486C-AA0A-D540AB0F5269}" srcOrd="3" destOrd="0" presId="urn:microsoft.com/office/officeart/2008/layout/AlternatingHexagons"/>
    <dgm:cxn modelId="{2C8F8F07-7AC1-4A1A-B403-01A60778E602}" type="presParOf" srcId="{DE59D645-ADE9-4E03-BA8E-0979CB819249}" destId="{03B34AA9-305A-47B6-82CF-0A79AF25D404}"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46C3E-8CD3-404B-A756-2C16103EFB66}">
      <dsp:nvSpPr>
        <dsp:cNvPr id="0" name=""/>
        <dsp:cNvSpPr/>
      </dsp:nvSpPr>
      <dsp:spPr>
        <a:xfrm rot="5400000">
          <a:off x="6364534" y="224609"/>
          <a:ext cx="3415610" cy="2971581"/>
        </a:xfrm>
        <a:prstGeom prst="hexagon">
          <a:avLst>
            <a:gd name="adj" fmla="val 25000"/>
            <a:gd name="vf" fmla="val 115470"/>
          </a:avLst>
        </a:prstGeom>
        <a:solidFill>
          <a:srgbClr val="33993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rot="-5400000">
        <a:off x="7049619" y="534861"/>
        <a:ext cx="2045439" cy="2351078"/>
      </dsp:txXfrm>
    </dsp:sp>
    <dsp:sp modelId="{62C0BFB9-7287-4184-BE86-DD02A95A1FF6}">
      <dsp:nvSpPr>
        <dsp:cNvPr id="0" name=""/>
        <dsp:cNvSpPr/>
      </dsp:nvSpPr>
      <dsp:spPr>
        <a:xfrm>
          <a:off x="9648302" y="685717"/>
          <a:ext cx="3811821" cy="2049366"/>
        </a:xfrm>
        <a:prstGeom prst="rect">
          <a:avLst/>
        </a:prstGeom>
        <a:noFill/>
        <a:ln>
          <a:noFill/>
        </a:ln>
        <a:effectLst/>
      </dsp:spPr>
      <dsp:style>
        <a:lnRef idx="0">
          <a:scrgbClr r="0" g="0" b="0"/>
        </a:lnRef>
        <a:fillRef idx="0">
          <a:scrgbClr r="0" g="0" b="0"/>
        </a:fillRef>
        <a:effectRef idx="0">
          <a:scrgbClr r="0" g="0" b="0"/>
        </a:effectRef>
        <a:fontRef idx="minor"/>
      </dsp:style>
    </dsp:sp>
    <dsp:sp modelId="{20975914-83DA-4E1C-AE0F-41F93A98E9A5}">
      <dsp:nvSpPr>
        <dsp:cNvPr id="0" name=""/>
        <dsp:cNvSpPr/>
      </dsp:nvSpPr>
      <dsp:spPr>
        <a:xfrm rot="5400000">
          <a:off x="3155226" y="224609"/>
          <a:ext cx="3415610" cy="2971581"/>
        </a:xfrm>
        <a:prstGeom prst="hexagon">
          <a:avLst>
            <a:gd name="adj" fmla="val 25000"/>
            <a:gd name="vf" fmla="val 115470"/>
          </a:avLst>
        </a:prstGeom>
        <a:solidFill>
          <a:srgbClr val="33993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3840311" y="534861"/>
        <a:ext cx="2045439" cy="2351078"/>
      </dsp:txXfrm>
    </dsp:sp>
    <dsp:sp modelId="{921662A6-8B54-4CE9-8FB8-ADE5DFA700EC}">
      <dsp:nvSpPr>
        <dsp:cNvPr id="0" name=""/>
        <dsp:cNvSpPr/>
      </dsp:nvSpPr>
      <dsp:spPr>
        <a:xfrm rot="5400000">
          <a:off x="4753732" y="3123779"/>
          <a:ext cx="3415610" cy="2971581"/>
        </a:xfrm>
        <a:prstGeom prst="hexagon">
          <a:avLst>
            <a:gd name="adj" fmla="val 25000"/>
            <a:gd name="vf" fmla="val 115470"/>
          </a:avLst>
        </a:prstGeom>
        <a:solidFill>
          <a:srgbClr val="33993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rot="-5400000">
        <a:off x="5438817" y="3434031"/>
        <a:ext cx="2045439" cy="2351078"/>
      </dsp:txXfrm>
    </dsp:sp>
    <dsp:sp modelId="{157F326D-D6A2-49CD-BE8F-CF6D90E6DFB2}">
      <dsp:nvSpPr>
        <dsp:cNvPr id="0" name=""/>
        <dsp:cNvSpPr/>
      </dsp:nvSpPr>
      <dsp:spPr>
        <a:xfrm>
          <a:off x="1163925" y="3584887"/>
          <a:ext cx="3688859" cy="2049366"/>
        </a:xfrm>
        <a:prstGeom prst="rect">
          <a:avLst/>
        </a:prstGeom>
        <a:noFill/>
        <a:ln>
          <a:noFill/>
        </a:ln>
        <a:effectLst/>
      </dsp:spPr>
      <dsp:style>
        <a:lnRef idx="0">
          <a:scrgbClr r="0" g="0" b="0"/>
        </a:lnRef>
        <a:fillRef idx="0">
          <a:scrgbClr r="0" g="0" b="0"/>
        </a:fillRef>
        <a:effectRef idx="0">
          <a:scrgbClr r="0" g="0" b="0"/>
        </a:effectRef>
        <a:fontRef idx="minor"/>
      </dsp:style>
    </dsp:sp>
    <dsp:sp modelId="{435DE2C2-1FF5-40AC-8687-77A82B34185F}">
      <dsp:nvSpPr>
        <dsp:cNvPr id="0" name=""/>
        <dsp:cNvSpPr/>
      </dsp:nvSpPr>
      <dsp:spPr>
        <a:xfrm rot="5400000">
          <a:off x="7963040" y="3123779"/>
          <a:ext cx="3415610" cy="2971581"/>
        </a:xfrm>
        <a:prstGeom prst="hexagon">
          <a:avLst>
            <a:gd name="adj" fmla="val 25000"/>
            <a:gd name="vf" fmla="val 115470"/>
          </a:avLst>
        </a:prstGeom>
        <a:solidFill>
          <a:srgbClr val="33993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8648125" y="3434031"/>
        <a:ext cx="2045439" cy="2351078"/>
      </dsp:txXfrm>
    </dsp:sp>
    <dsp:sp modelId="{941706FB-388E-411C-8C8C-506E1334B2DD}">
      <dsp:nvSpPr>
        <dsp:cNvPr id="0" name=""/>
        <dsp:cNvSpPr/>
      </dsp:nvSpPr>
      <dsp:spPr>
        <a:xfrm rot="5400000">
          <a:off x="6364534" y="6022950"/>
          <a:ext cx="3415610" cy="2971581"/>
        </a:xfrm>
        <a:prstGeom prst="hexagon">
          <a:avLst>
            <a:gd name="adj" fmla="val 25000"/>
            <a:gd name="vf" fmla="val 115470"/>
          </a:avLst>
        </a:prstGeom>
        <a:solidFill>
          <a:srgbClr val="33993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rot="-5400000">
        <a:off x="7049619" y="6333202"/>
        <a:ext cx="2045439" cy="2351078"/>
      </dsp:txXfrm>
    </dsp:sp>
    <dsp:sp modelId="{787F67FB-1794-4637-AB0E-6610BBD84CC8}">
      <dsp:nvSpPr>
        <dsp:cNvPr id="0" name=""/>
        <dsp:cNvSpPr/>
      </dsp:nvSpPr>
      <dsp:spPr>
        <a:xfrm>
          <a:off x="9648302" y="6484057"/>
          <a:ext cx="3811821" cy="2049366"/>
        </a:xfrm>
        <a:prstGeom prst="rect">
          <a:avLst/>
        </a:prstGeom>
        <a:noFill/>
        <a:ln>
          <a:noFill/>
        </a:ln>
        <a:effectLst/>
      </dsp:spPr>
      <dsp:style>
        <a:lnRef idx="0">
          <a:scrgbClr r="0" g="0" b="0"/>
        </a:lnRef>
        <a:fillRef idx="0">
          <a:scrgbClr r="0" g="0" b="0"/>
        </a:fillRef>
        <a:effectRef idx="0">
          <a:scrgbClr r="0" g="0" b="0"/>
        </a:effectRef>
        <a:fontRef idx="minor"/>
      </dsp:style>
    </dsp:sp>
    <dsp:sp modelId="{03B34AA9-305A-47B6-82CF-0A79AF25D404}">
      <dsp:nvSpPr>
        <dsp:cNvPr id="0" name=""/>
        <dsp:cNvSpPr/>
      </dsp:nvSpPr>
      <dsp:spPr>
        <a:xfrm rot="5400000">
          <a:off x="3155226" y="6022950"/>
          <a:ext cx="3415610" cy="2971581"/>
        </a:xfrm>
        <a:prstGeom prst="hexagon">
          <a:avLst>
            <a:gd name="adj" fmla="val 25000"/>
            <a:gd name="vf" fmla="val 115470"/>
          </a:avLst>
        </a:prstGeom>
        <a:solidFill>
          <a:srgbClr val="33993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3840311" y="6333202"/>
        <a:ext cx="2045439" cy="235107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smtClean="0"/>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2D63A4-44B5-49CB-98C8-452569F6689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109439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2D63A4-44B5-49CB-98C8-452569F6689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79898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2D63A4-44B5-49CB-98C8-452569F6689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155200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2D63A4-44B5-49CB-98C8-452569F6689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196354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smtClean="0"/>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2D63A4-44B5-49CB-98C8-452569F6689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148500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2D63A4-44B5-49CB-98C8-452569F66894}"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380393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2D63A4-44B5-49CB-98C8-452569F66894}"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289514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2D63A4-44B5-49CB-98C8-452569F66894}" type="datetimeFigureOut">
              <a:rPr lang="en-US" smtClean="0"/>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183534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D63A4-44B5-49CB-98C8-452569F66894}" type="datetimeFigureOut">
              <a:rPr lang="en-US" smtClean="0"/>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67744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2D63A4-44B5-49CB-98C8-452569F66894}"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75216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smtClean="0"/>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2D63A4-44B5-49CB-98C8-452569F66894}"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B3EEC-109A-41D2-A6EE-47587BA44E9D}" type="slidenum">
              <a:rPr lang="en-US" smtClean="0"/>
              <a:t>‹#›</a:t>
            </a:fld>
            <a:endParaRPr lang="en-US"/>
          </a:p>
        </p:txBody>
      </p:sp>
    </p:spTree>
    <p:extLst>
      <p:ext uri="{BB962C8B-B14F-4D97-AF65-F5344CB8AC3E}">
        <p14:creationId xmlns:p14="http://schemas.microsoft.com/office/powerpoint/2010/main" val="82811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0A2D63A4-44B5-49CB-98C8-452569F66894}" type="datetimeFigureOut">
              <a:rPr lang="en-US" smtClean="0"/>
              <a:t>12/15/2018</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7B3EEC-109A-41D2-A6EE-47587BA44E9D}" type="slidenum">
              <a:rPr lang="en-US" smtClean="0"/>
              <a:t>‹#›</a:t>
            </a:fld>
            <a:endParaRPr lang="en-US"/>
          </a:p>
        </p:txBody>
      </p:sp>
    </p:spTree>
    <p:extLst>
      <p:ext uri="{BB962C8B-B14F-4D97-AF65-F5344CB8AC3E}">
        <p14:creationId xmlns:p14="http://schemas.microsoft.com/office/powerpoint/2010/main" val="26940108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2363638" y="6896100"/>
            <a:ext cx="20599879" cy="2308324"/>
          </a:xfrm>
          <a:prstGeom prst="rect">
            <a:avLst/>
          </a:prstGeom>
          <a:noFill/>
        </p:spPr>
        <p:txBody>
          <a:bodyPr wrap="square" rtlCol="0">
            <a:spAutoFit/>
          </a:bodyPr>
          <a:lstStyle/>
          <a:p>
            <a:pPr algn="ctr"/>
            <a:r>
              <a:rPr lang="en-US" sz="7200" b="1" dirty="0">
                <a:solidFill>
                  <a:schemeClr val="bg1"/>
                </a:solidFill>
              </a:rPr>
              <a:t>HỆ THỐNG STREAMING PHÂN TÍCH NỘI DUNG MESSAGE NÓI VỀ CÔNG TY/TỔ CHỨC</a:t>
            </a:r>
            <a:endParaRPr lang="en-US" sz="7200" dirty="0">
              <a:solidFill>
                <a:schemeClr val="bg1"/>
              </a:solidFill>
              <a:latin typeface="Bebas Neue" panose="020B0606020202050201" pitchFamily="34" charset="0"/>
            </a:endParaRPr>
          </a:p>
        </p:txBody>
      </p:sp>
      <p:sp>
        <p:nvSpPr>
          <p:cNvPr id="11" name="4-Point Star 10"/>
          <p:cNvSpPr/>
          <p:nvPr/>
        </p:nvSpPr>
        <p:spPr>
          <a:xfrm>
            <a:off x="11139714" y="5151297"/>
            <a:ext cx="2104572" cy="1744803"/>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56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1219031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Hoàn</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cảnh</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và</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tính</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cấp</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thiết</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531482" y="2722601"/>
            <a:ext cx="21141905" cy="6625788"/>
          </a:xfrm>
          <a:prstGeom prst="rect">
            <a:avLst/>
          </a:prstGeom>
        </p:spPr>
        <p:txBody>
          <a:bodyPr wrap="square">
            <a:spAutoFit/>
          </a:bodyPr>
          <a:lstStyle/>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4800" noProof="0" dirty="0" err="1" smtClean="0">
                <a:solidFill>
                  <a:prstClr val="white"/>
                </a:solidFill>
                <a:latin typeface="Calibri" panose="020F0502020204030204"/>
              </a:rPr>
              <a:t>Nhu</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cầu</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sử</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dụng</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các</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các</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tiện</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ích</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mạng</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xã</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hội</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ngày</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càng</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tăng</a:t>
            </a:r>
            <a:r>
              <a:rPr lang="en-US" sz="4800" noProof="0" dirty="0" smtClean="0">
                <a:solidFill>
                  <a:prstClr val="white"/>
                </a:solidFill>
                <a:latin typeface="Calibri" panose="020F0502020204030204"/>
              </a:rPr>
              <a:t>.</a:t>
            </a:r>
          </a:p>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4800" b="0" i="0" u="none" strike="noStrike" kern="1200" cap="none" spc="0" normalizeH="0" baseline="0" dirty="0" err="1" smtClean="0">
                <a:ln>
                  <a:noFill/>
                </a:ln>
                <a:solidFill>
                  <a:prstClr val="white"/>
                </a:solidFill>
                <a:effectLst/>
                <a:uLnTx/>
                <a:uFillTx/>
                <a:latin typeface="Calibri" panose="020F0502020204030204"/>
              </a:rPr>
              <a:t>Yêu</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cầu</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từ</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các</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công</a:t>
            </a:r>
            <a:r>
              <a:rPr kumimoji="0" lang="en-US" sz="4800" b="0" i="0" u="none" strike="noStrike" kern="1200" cap="none" spc="0" normalizeH="0" dirty="0" smtClean="0">
                <a:ln>
                  <a:noFill/>
                </a:ln>
                <a:solidFill>
                  <a:prstClr val="white"/>
                </a:solidFill>
                <a:effectLst/>
                <a:uLnTx/>
                <a:uFillTx/>
                <a:latin typeface="Calibri" panose="020F0502020204030204"/>
              </a:rPr>
              <a:t> ty/ </a:t>
            </a:r>
            <a:r>
              <a:rPr kumimoji="0" lang="en-US" sz="4800" b="0" i="0" u="none" strike="noStrike" kern="1200" cap="none" spc="0" normalizeH="0" dirty="0" err="1" smtClean="0">
                <a:ln>
                  <a:noFill/>
                </a:ln>
                <a:solidFill>
                  <a:prstClr val="white"/>
                </a:solidFill>
                <a:effectLst/>
                <a:uLnTx/>
                <a:uFillTx/>
                <a:latin typeface="Calibri" panose="020F0502020204030204"/>
              </a:rPr>
              <a:t>tổ</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chức</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trong</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việc</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thu</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thập</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đánh</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giá</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từ</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thị</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trường</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phục</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vụ</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cho</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việc</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phát</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triển</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sản</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xuất</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buôn</a:t>
            </a:r>
            <a:r>
              <a:rPr kumimoji="0" lang="en-US" sz="4800" b="0" i="0" u="none" strike="noStrike" kern="1200" cap="none" spc="0" normalizeH="0" dirty="0" smtClean="0">
                <a:ln>
                  <a:noFill/>
                </a:ln>
                <a:solidFill>
                  <a:prstClr val="white"/>
                </a:solidFill>
                <a:effectLst/>
                <a:uLnTx/>
                <a:uFillTx/>
                <a:latin typeface="Calibri" panose="020F0502020204030204"/>
              </a:rPr>
              <a:t> </a:t>
            </a:r>
            <a:r>
              <a:rPr kumimoji="0" lang="en-US" sz="4800" b="0" i="0" u="none" strike="noStrike" kern="1200" cap="none" spc="0" normalizeH="0" dirty="0" err="1" smtClean="0">
                <a:ln>
                  <a:noFill/>
                </a:ln>
                <a:solidFill>
                  <a:prstClr val="white"/>
                </a:solidFill>
                <a:effectLst/>
                <a:uLnTx/>
                <a:uFillTx/>
                <a:latin typeface="Calibri" panose="020F0502020204030204"/>
              </a:rPr>
              <a:t>bán</a:t>
            </a:r>
            <a:r>
              <a:rPr kumimoji="0" lang="en-US" sz="4800" b="0" i="0" u="none" strike="noStrike" kern="1200" cap="none" spc="0" normalizeH="0" dirty="0" smtClean="0">
                <a:ln>
                  <a:noFill/>
                </a:ln>
                <a:solidFill>
                  <a:prstClr val="white"/>
                </a:solidFill>
                <a:effectLst/>
                <a:uLnTx/>
                <a:uFillTx/>
                <a:latin typeface="Calibri" panose="020F0502020204030204"/>
              </a:rPr>
              <a:t>.</a:t>
            </a:r>
          </a:p>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4800" dirty="0" err="1" smtClean="0">
                <a:solidFill>
                  <a:prstClr val="white"/>
                </a:solidFill>
                <a:latin typeface="Calibri" panose="020F0502020204030204"/>
              </a:rPr>
              <a:t>Định</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hướng</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phát</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triển</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của</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mạng</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xã</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hội</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phù</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hợp</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với</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định</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hướng</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phát</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triển</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của</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đất</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nước</a:t>
            </a:r>
            <a:r>
              <a:rPr lang="en-US" sz="4800" dirty="0" smtClean="0">
                <a:solidFill>
                  <a:prstClr val="white"/>
                </a:solidFill>
                <a:latin typeface="Calibri" panose="020F0502020204030204"/>
              </a:rPr>
              <a:t>.</a:t>
            </a:r>
          </a:p>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rPr>
              <a:t>Giám</a:t>
            </a:r>
            <a:r>
              <a:rPr kumimoji="0" lang="en-US" sz="4800" b="0" i="0" u="none" strike="noStrike" kern="1200" cap="none" spc="0" normalizeH="0" noProof="0" dirty="0" smtClean="0">
                <a:ln>
                  <a:noFill/>
                </a:ln>
                <a:solidFill>
                  <a:prstClr val="white"/>
                </a:solidFill>
                <a:effectLst/>
                <a:uLnTx/>
                <a:uFillTx/>
                <a:latin typeface="Calibri" panose="020F0502020204030204"/>
              </a:rPr>
              <a:t> </a:t>
            </a:r>
            <a:r>
              <a:rPr kumimoji="0" lang="en-US" sz="4800" b="0" i="0" u="none" strike="noStrike" kern="1200" cap="none" spc="0" normalizeH="0" noProof="0" dirty="0" err="1" smtClean="0">
                <a:ln>
                  <a:noFill/>
                </a:ln>
                <a:solidFill>
                  <a:prstClr val="white"/>
                </a:solidFill>
                <a:effectLst/>
                <a:uLnTx/>
                <a:uFillTx/>
                <a:latin typeface="Calibri" panose="020F0502020204030204"/>
              </a:rPr>
              <a:t>đốc</a:t>
            </a:r>
            <a:r>
              <a:rPr kumimoji="0" lang="en-US" sz="4800" b="0" i="0" u="none" strike="noStrike" kern="1200" cap="none" spc="0" normalizeH="0" noProof="0" dirty="0" smtClean="0">
                <a:ln>
                  <a:noFill/>
                </a:ln>
                <a:solidFill>
                  <a:prstClr val="white"/>
                </a:solidFill>
                <a:effectLst/>
                <a:uLnTx/>
                <a:uFillTx/>
                <a:latin typeface="Calibri" panose="020F0502020204030204"/>
              </a:rPr>
              <a:t> </a:t>
            </a:r>
            <a:r>
              <a:rPr kumimoji="0" lang="en-US" sz="4800" b="0" i="0" u="none" strike="noStrike" kern="1200" cap="none" spc="0" normalizeH="0" noProof="0" dirty="0" err="1" smtClean="0">
                <a:ln>
                  <a:noFill/>
                </a:ln>
                <a:solidFill>
                  <a:prstClr val="white"/>
                </a:solidFill>
                <a:effectLst/>
                <a:uLnTx/>
                <a:uFillTx/>
                <a:latin typeface="Calibri" panose="020F0502020204030204"/>
              </a:rPr>
              <a:t>tổng</a:t>
            </a:r>
            <a:r>
              <a:rPr kumimoji="0" lang="en-US" sz="4800" b="0" i="0" u="none" strike="noStrike" kern="1200" cap="none" spc="0" normalizeH="0" noProof="0" dirty="0" smtClean="0">
                <a:ln>
                  <a:noFill/>
                </a:ln>
                <a:solidFill>
                  <a:prstClr val="white"/>
                </a:solidFill>
                <a:effectLst/>
                <a:uLnTx/>
                <a:uFillTx/>
                <a:latin typeface="Calibri" panose="020F0502020204030204"/>
              </a:rPr>
              <a:t> </a:t>
            </a:r>
            <a:r>
              <a:rPr kumimoji="0" lang="en-US" sz="4800" b="0" i="0" u="none" strike="noStrike" kern="1200" cap="none" spc="0" normalizeH="0" noProof="0" dirty="0" err="1" smtClean="0">
                <a:ln>
                  <a:noFill/>
                </a:ln>
                <a:solidFill>
                  <a:prstClr val="white"/>
                </a:solidFill>
                <a:effectLst/>
                <a:uLnTx/>
                <a:uFillTx/>
                <a:latin typeface="Calibri" panose="020F0502020204030204"/>
              </a:rPr>
              <a:t>công</a:t>
            </a:r>
            <a:r>
              <a:rPr kumimoji="0" lang="en-US" sz="4800" b="0" i="0" u="none" strike="noStrike" kern="1200" cap="none" spc="0" normalizeH="0" noProof="0" dirty="0" smtClean="0">
                <a:ln>
                  <a:noFill/>
                </a:ln>
                <a:solidFill>
                  <a:prstClr val="white"/>
                </a:solidFill>
                <a:effectLst/>
                <a:uLnTx/>
                <a:uFillTx/>
                <a:latin typeface="Calibri" panose="020F0502020204030204"/>
              </a:rPr>
              <a:t> ty </a:t>
            </a:r>
            <a:r>
              <a:rPr kumimoji="0" lang="en-US" sz="4800" b="0" i="0" u="none" strike="noStrike" kern="1200" cap="none" spc="0" normalizeH="0" noProof="0" dirty="0" err="1" smtClean="0">
                <a:ln>
                  <a:noFill/>
                </a:ln>
                <a:solidFill>
                  <a:prstClr val="white"/>
                </a:solidFill>
                <a:effectLst/>
                <a:uLnTx/>
                <a:uFillTx/>
                <a:latin typeface="Calibri" panose="020F0502020204030204"/>
              </a:rPr>
              <a:t>Viettel</a:t>
            </a:r>
            <a:r>
              <a:rPr kumimoji="0" lang="en-US" sz="4800" b="0" i="0" u="none" strike="noStrike" kern="1200" cap="none" spc="0" normalizeH="0" noProof="0" dirty="0" smtClean="0">
                <a:ln>
                  <a:noFill/>
                </a:ln>
                <a:solidFill>
                  <a:prstClr val="white"/>
                </a:solidFill>
                <a:effectLst/>
                <a:uLnTx/>
                <a:uFillTx/>
                <a:latin typeface="Calibri" panose="020F0502020204030204"/>
              </a:rPr>
              <a:t> </a:t>
            </a:r>
            <a:r>
              <a:rPr kumimoji="0" lang="en-US" sz="4800" b="0" i="0" u="none" strike="noStrike" kern="1200" cap="none" spc="0" normalizeH="0" noProof="0" dirty="0" err="1" smtClean="0">
                <a:ln>
                  <a:noFill/>
                </a:ln>
                <a:solidFill>
                  <a:prstClr val="white"/>
                </a:solidFill>
                <a:effectLst/>
                <a:uLnTx/>
                <a:uFillTx/>
                <a:latin typeface="Calibri" panose="020F0502020204030204"/>
              </a:rPr>
              <a:t>đã</a:t>
            </a:r>
            <a:r>
              <a:rPr kumimoji="0" lang="en-US" sz="4800" b="0" i="0" u="none" strike="noStrike" kern="1200" cap="none" spc="0" normalizeH="0" noProof="0" dirty="0" smtClean="0">
                <a:ln>
                  <a:noFill/>
                </a:ln>
                <a:solidFill>
                  <a:prstClr val="white"/>
                </a:solidFill>
                <a:effectLst/>
                <a:uLnTx/>
                <a:uFillTx/>
                <a:latin typeface="Calibri" panose="020F0502020204030204"/>
              </a:rPr>
              <a:t> </a:t>
            </a:r>
            <a:r>
              <a:rPr kumimoji="0" lang="en-US" sz="4800" b="0" i="0" u="none" strike="noStrike" kern="1200" cap="none" spc="0" normalizeH="0" noProof="0" dirty="0" err="1" smtClean="0">
                <a:ln>
                  <a:noFill/>
                </a:ln>
                <a:solidFill>
                  <a:prstClr val="white"/>
                </a:solidFill>
                <a:effectLst/>
                <a:uLnTx/>
                <a:uFillTx/>
                <a:latin typeface="Calibri" panose="020F0502020204030204"/>
              </a:rPr>
              <a:t>phá</a:t>
            </a:r>
            <a:r>
              <a:rPr lang="en-US" sz="4800" dirty="0" smtClean="0">
                <a:solidFill>
                  <a:prstClr val="white"/>
                </a:solidFill>
                <a:latin typeface="Calibri" panose="020F0502020204030204"/>
              </a:rPr>
              <a:t>t </a:t>
            </a:r>
            <a:r>
              <a:rPr lang="en-US" sz="4800" dirty="0" err="1" smtClean="0">
                <a:solidFill>
                  <a:prstClr val="white"/>
                </a:solidFill>
                <a:latin typeface="Calibri" panose="020F0502020204030204"/>
              </a:rPr>
              <a:t>biểu</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trong</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buổi</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gặp</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mặt</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với</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công</a:t>
            </a:r>
            <a:r>
              <a:rPr lang="en-US" sz="4800" dirty="0" smtClean="0">
                <a:solidFill>
                  <a:prstClr val="white"/>
                </a:solidFill>
                <a:latin typeface="Calibri" panose="020F0502020204030204"/>
              </a:rPr>
              <a:t> </a:t>
            </a:r>
            <a:r>
              <a:rPr lang="en-US" sz="4800" dirty="0" err="1">
                <a:solidFill>
                  <a:prstClr val="white"/>
                </a:solidFill>
                <a:latin typeface="Calibri" panose="020F0502020204030204"/>
              </a:rPr>
              <a:t>V</a:t>
            </a:r>
            <a:r>
              <a:rPr lang="en-US" sz="4800" dirty="0" err="1" smtClean="0">
                <a:solidFill>
                  <a:prstClr val="white"/>
                </a:solidFill>
                <a:latin typeface="Calibri" panose="020F0502020204030204"/>
              </a:rPr>
              <a:t>ingroup</a:t>
            </a:r>
            <a:r>
              <a:rPr lang="en-US" sz="4800" dirty="0" smtClean="0">
                <a:solidFill>
                  <a:prstClr val="white"/>
                </a:solidFill>
                <a:latin typeface="Calibri" panose="020F0502020204030204"/>
              </a:rPr>
              <a:t>:</a:t>
            </a:r>
            <a:endParaRPr kumimoji="0" lang="en-US" sz="4800" b="0" i="0" u="none" strike="noStrike" kern="1200" cap="none" spc="0" normalizeH="0" baseline="0" noProof="0" dirty="0">
              <a:ln>
                <a:noFill/>
              </a:ln>
              <a:solidFill>
                <a:prstClr val="white"/>
              </a:solidFill>
              <a:effectLst/>
              <a:uLnTx/>
              <a:uFillTx/>
              <a:latin typeface="Calibri" panose="020F0502020204030204"/>
            </a:endParaRPr>
          </a:p>
        </p:txBody>
      </p:sp>
      <p:sp>
        <p:nvSpPr>
          <p:cNvPr id="6" name="Rectangle 5"/>
          <p:cNvSpPr/>
          <p:nvPr/>
        </p:nvSpPr>
        <p:spPr>
          <a:xfrm>
            <a:off x="1531481" y="10899327"/>
            <a:ext cx="21141905" cy="2308324"/>
          </a:xfrm>
          <a:prstGeom prst="rect">
            <a:avLst/>
          </a:prstGeom>
        </p:spPr>
        <p:txBody>
          <a:bodyPr wrap="square">
            <a:spAutoFit/>
          </a:bodyPr>
          <a:lstStyle/>
          <a:p>
            <a:pPr marL="571500" marR="0" lvl="0" indent="-571500" algn="just" defTabSz="1828754"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4800" b="0" i="0" u="none" strike="noStrike" kern="1200" cap="none" spc="0" normalizeH="0" baseline="0" noProof="0" dirty="0" err="1" smtClean="0">
                <a:ln>
                  <a:noFill/>
                </a:ln>
                <a:solidFill>
                  <a:srgbClr val="FFFF00"/>
                </a:solidFill>
                <a:effectLst/>
                <a:uLnTx/>
                <a:uFillTx/>
                <a:latin typeface="Calibri" panose="020F0502020204030204"/>
              </a:rPr>
              <a:t>Yêu</a:t>
            </a:r>
            <a:r>
              <a:rPr lang="en-US" sz="4800" dirty="0">
                <a:solidFill>
                  <a:srgbClr val="FFFF00"/>
                </a:solidFill>
                <a:latin typeface="Calibri" panose="020F0502020204030204"/>
              </a:rPr>
              <a:t> </a:t>
            </a:r>
            <a:r>
              <a:rPr lang="en-US" sz="4800" dirty="0" err="1" smtClean="0">
                <a:solidFill>
                  <a:srgbClr val="FFFF00"/>
                </a:solidFill>
                <a:latin typeface="Calibri" panose="020F0502020204030204"/>
              </a:rPr>
              <a:t>cầu</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về</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triển</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khai</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hệ</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thống</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lọc</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và</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phát</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hiện</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dữ</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liệu</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là</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cấp</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thiết</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trong</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bối</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cảnh</a:t>
            </a:r>
            <a:r>
              <a:rPr lang="en-US" sz="4800" dirty="0" smtClean="0">
                <a:solidFill>
                  <a:srgbClr val="FFFF00"/>
                </a:solidFill>
                <a:latin typeface="Calibri" panose="020F0502020204030204"/>
              </a:rPr>
              <a:t> </a:t>
            </a:r>
            <a:r>
              <a:rPr lang="en-US" sz="4800" dirty="0" err="1" smtClean="0">
                <a:solidFill>
                  <a:srgbClr val="FFFF00"/>
                </a:solidFill>
                <a:latin typeface="Calibri" panose="020F0502020204030204"/>
              </a:rPr>
              <a:t>hiện</a:t>
            </a:r>
            <a:r>
              <a:rPr lang="en-US" sz="4800" dirty="0" smtClean="0">
                <a:solidFill>
                  <a:srgbClr val="FFFF00"/>
                </a:solidFill>
                <a:latin typeface="Calibri" panose="020F0502020204030204"/>
              </a:rPr>
              <a:t> nay.</a:t>
            </a:r>
            <a:endParaRPr kumimoji="0" lang="en-US" sz="4800" b="0" i="0" u="none" strike="noStrike" kern="1200" cap="none" spc="0" normalizeH="0" baseline="0" noProof="0" dirty="0">
              <a:ln>
                <a:noFill/>
              </a:ln>
              <a:solidFill>
                <a:srgbClr val="FFFF00"/>
              </a:solidFill>
              <a:effectLst/>
              <a:uLnTx/>
              <a:uFillTx/>
              <a:latin typeface="Calibri" panose="020F050202020403020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1671" y="9672239"/>
            <a:ext cx="1293034" cy="1293034"/>
          </a:xfrm>
          <a:prstGeom prst="rect">
            <a:avLst/>
          </a:prstGeom>
        </p:spPr>
      </p:pic>
    </p:spTree>
    <p:extLst>
      <p:ext uri="{BB962C8B-B14F-4D97-AF65-F5344CB8AC3E}">
        <p14:creationId xmlns:p14="http://schemas.microsoft.com/office/powerpoint/2010/main" val="122300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1219031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Giới</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hạn</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đề</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tài</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531482" y="2722601"/>
            <a:ext cx="21141905" cy="7848302"/>
          </a:xfrm>
          <a:prstGeom prst="rect">
            <a:avLst/>
          </a:prstGeom>
        </p:spPr>
        <p:txBody>
          <a:bodyPr wrap="square">
            <a:spAutoFit/>
          </a:bodyPr>
          <a:lstStyle/>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Trong</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phạm</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vi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bài</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tập</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lớn</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số</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1,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đề</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tài</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sẽ</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giới</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hạn</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ở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những</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công</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việc</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sau</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a:t>
            </a:r>
          </a:p>
          <a:p>
            <a:pPr marL="1600177" lvl="1" indent="-685800" algn="just">
              <a:lnSpc>
                <a:spcPct val="150000"/>
              </a:lnSpc>
              <a:buFont typeface="Courier New" panose="02070309020205020404" pitchFamily="49" charset="0"/>
              <a:buChar char="o"/>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Thiết</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kế</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hệ</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thống</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về</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mặt</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ý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niệm</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a:t>
            </a:r>
          </a:p>
          <a:p>
            <a:pPr marL="1600177" lvl="1" indent="-685800" algn="just">
              <a:lnSpc>
                <a:spcPct val="150000"/>
              </a:lnSpc>
              <a:buFont typeface="Courier New" panose="02070309020205020404" pitchFamily="49" charset="0"/>
              <a:buChar char="o"/>
            </a:pPr>
            <a:r>
              <a:rPr lang="en-US" sz="4800" baseline="0" dirty="0" err="1" smtClean="0">
                <a:solidFill>
                  <a:prstClr val="white"/>
                </a:solidFill>
                <a:latin typeface="Calibri" panose="020F0502020204030204"/>
              </a:rPr>
              <a:t>Thiết</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kế</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kiến</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trúc</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hệ</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thống</a:t>
            </a:r>
            <a:r>
              <a:rPr lang="en-US" sz="4800" dirty="0" smtClean="0">
                <a:solidFill>
                  <a:prstClr val="white"/>
                </a:solidFill>
                <a:latin typeface="Calibri" panose="020F0502020204030204"/>
              </a:rPr>
              <a:t> (class diagram).</a:t>
            </a:r>
          </a:p>
          <a:p>
            <a:pPr marL="1600177" lvl="1" indent="-685800" algn="just">
              <a:lnSpc>
                <a:spcPct val="150000"/>
              </a:lnSpc>
              <a:buFont typeface="Courier New" panose="02070309020205020404" pitchFamily="49" charset="0"/>
              <a:buChar char="o"/>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Hiện</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thực</a:t>
            </a:r>
            <a:r>
              <a:rPr lang="en-US" sz="4800" dirty="0">
                <a:solidFill>
                  <a:prstClr val="white"/>
                </a:solidFill>
                <a:latin typeface="Calibri" panose="020F0502020204030204"/>
              </a:rPr>
              <a:t> </a:t>
            </a:r>
            <a:r>
              <a:rPr lang="en-US" sz="4800" dirty="0" err="1" smtClean="0">
                <a:solidFill>
                  <a:prstClr val="white"/>
                </a:solidFill>
                <a:latin typeface="Calibri" panose="020F0502020204030204"/>
              </a:rPr>
              <a:t>khối</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trích</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xuất</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thông</a:t>
            </a:r>
            <a:r>
              <a:rPr lang="en-US" sz="4800" dirty="0" smtClean="0">
                <a:solidFill>
                  <a:prstClr val="white"/>
                </a:solidFill>
                <a:latin typeface="Calibri" panose="020F0502020204030204"/>
              </a:rPr>
              <a:t> tin.</a:t>
            </a:r>
          </a:p>
          <a:p>
            <a:pPr marL="1600177" lvl="1" indent="-685800" algn="just">
              <a:lnSpc>
                <a:spcPct val="150000"/>
              </a:lnSpc>
              <a:buFont typeface="Courier New" panose="02070309020205020404" pitchFamily="49" charset="0"/>
              <a:buChar char="o"/>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Hiện</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thức</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khối</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rút</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trích</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từ</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vựng</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từ</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thông</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tin.</a:t>
            </a:r>
          </a:p>
          <a:p>
            <a:pPr marL="1600177" lvl="1" indent="-685800" algn="just">
              <a:lnSpc>
                <a:spcPct val="150000"/>
              </a:lnSpc>
              <a:buFont typeface="Courier New" panose="02070309020205020404" pitchFamily="49" charset="0"/>
              <a:buChar char="o"/>
            </a:pPr>
            <a:r>
              <a:rPr lang="en-US" sz="4800" baseline="0" dirty="0" err="1" smtClean="0">
                <a:solidFill>
                  <a:prstClr val="white"/>
                </a:solidFill>
                <a:latin typeface="Calibri" panose="020F0502020204030204"/>
              </a:rPr>
              <a:t>Hiện</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thực</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khối</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phân</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tích</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từ</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vựng</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từ</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thông</a:t>
            </a:r>
            <a:r>
              <a:rPr lang="en-US" sz="4800" dirty="0" smtClean="0">
                <a:solidFill>
                  <a:prstClr val="white"/>
                </a:solidFill>
                <a:latin typeface="Calibri" panose="020F0502020204030204"/>
              </a:rPr>
              <a:t> tin </a:t>
            </a:r>
            <a:r>
              <a:rPr lang="en-US" sz="4800" dirty="0" err="1" smtClean="0">
                <a:solidFill>
                  <a:prstClr val="white"/>
                </a:solidFill>
                <a:latin typeface="Calibri" panose="020F0502020204030204"/>
              </a:rPr>
              <a:t>rút</a:t>
            </a:r>
            <a:r>
              <a:rPr lang="en-US" sz="4800" dirty="0" smtClean="0">
                <a:solidFill>
                  <a:prstClr val="white"/>
                </a:solidFill>
                <a:latin typeface="Calibri" panose="020F0502020204030204"/>
              </a:rPr>
              <a:t> </a:t>
            </a:r>
            <a:r>
              <a:rPr lang="en-US" sz="4800" dirty="0" err="1" smtClean="0">
                <a:solidFill>
                  <a:prstClr val="white"/>
                </a:solidFill>
                <a:latin typeface="Calibri" panose="020F0502020204030204"/>
              </a:rPr>
              <a:t>trích</a:t>
            </a:r>
            <a:r>
              <a:rPr lang="en-US" sz="4800" dirty="0" smtClean="0">
                <a:solidFill>
                  <a:prstClr val="white"/>
                </a:solidFill>
                <a:latin typeface="Calibri" panose="020F0502020204030204"/>
              </a:rPr>
              <a:t>.</a:t>
            </a:r>
          </a:p>
          <a:p>
            <a:pPr marL="1600177" lvl="1" indent="-685800" algn="just">
              <a:lnSpc>
                <a:spcPct val="150000"/>
              </a:lnSpc>
              <a:buFont typeface="Courier New" panose="02070309020205020404" pitchFamily="49" charset="0"/>
              <a:buChar char="o"/>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Kết</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nối</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với</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nền</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tảng</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google cloud,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redist</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và</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hệ</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quản</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lý</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cơ</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sở</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dữ</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liệu</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noProof="0" dirty="0" err="1" smtClean="0">
                <a:ln>
                  <a:noFill/>
                </a:ln>
                <a:solidFill>
                  <a:prstClr val="white"/>
                </a:solidFill>
                <a:effectLst/>
                <a:uLnTx/>
                <a:uFillTx/>
                <a:latin typeface="Calibri" panose="020F0502020204030204"/>
                <a:ea typeface="+mn-ea"/>
                <a:cs typeface="+mn-cs"/>
              </a:rPr>
              <a:t>mySql</a:t>
            </a:r>
            <a:r>
              <a:rPr kumimoji="0" lang="en-US" sz="4800" b="0" i="0" u="none" strike="noStrike" kern="1200" cap="none" spc="0" normalizeH="0" noProof="0" dirty="0" smtClean="0">
                <a:ln>
                  <a:noFill/>
                </a:ln>
                <a:solidFill>
                  <a:prstClr val="white"/>
                </a:solidFill>
                <a:effectLst/>
                <a:uLnTx/>
                <a:uFillTx/>
                <a:latin typeface="Calibri" panose="020F0502020204030204"/>
                <a:ea typeface="+mn-ea"/>
                <a:cs typeface="+mn-cs"/>
              </a:rPr>
              <a:t> </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329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2474458" y="1130876"/>
            <a:ext cx="19588908"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Phân</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công</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công</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việc</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888897" y="1407874"/>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p:cNvSpPr/>
          <p:nvPr/>
        </p:nvSpPr>
        <p:spPr>
          <a:xfrm>
            <a:off x="3173049" y="3424547"/>
            <a:ext cx="2743200" cy="274320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p:cNvSpPr txBox="1"/>
          <p:nvPr/>
        </p:nvSpPr>
        <p:spPr>
          <a:xfrm>
            <a:off x="2144356" y="6418433"/>
            <a:ext cx="4672225" cy="1200329"/>
          </a:xfrm>
          <a:prstGeom prst="rect">
            <a:avLst/>
          </a:prstGeom>
          <a:noFill/>
        </p:spPr>
        <p:txBody>
          <a:bodyPr wrap="square" rtlCol="0">
            <a:spAutoFit/>
          </a:bodyPr>
          <a:lstStyle/>
          <a:p>
            <a:pPr marL="0" marR="0" lvl="0" indent="0" algn="ctr" defTabSz="1828754"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smtClean="0">
                <a:ln>
                  <a:noFill/>
                </a:ln>
                <a:solidFill>
                  <a:prstClr val="white"/>
                </a:solidFill>
                <a:effectLst/>
                <a:uLnTx/>
                <a:uFillTx/>
                <a:latin typeface="Bebas Neue" panose="020B0606020202050201" pitchFamily="34" charset="0"/>
              </a:rPr>
              <a:t>Trần</a:t>
            </a:r>
            <a:r>
              <a:rPr kumimoji="0" lang="en-US" b="0" i="0" u="none" strike="noStrike" kern="1200" cap="none" spc="0" normalizeH="0" noProof="0" dirty="0" smtClean="0">
                <a:ln>
                  <a:noFill/>
                </a:ln>
                <a:solidFill>
                  <a:prstClr val="white"/>
                </a:solidFill>
                <a:effectLst/>
                <a:uLnTx/>
                <a:uFillTx/>
                <a:latin typeface="Bebas Neue" panose="020B0606020202050201" pitchFamily="34" charset="0"/>
              </a:rPr>
              <a:t> </a:t>
            </a:r>
            <a:r>
              <a:rPr kumimoji="0" lang="en-US" b="0" i="0" u="none" strike="noStrike" kern="1200" cap="none" spc="0" normalizeH="0" noProof="0" dirty="0" err="1" smtClean="0">
                <a:ln>
                  <a:noFill/>
                </a:ln>
                <a:solidFill>
                  <a:prstClr val="white"/>
                </a:solidFill>
                <a:effectLst/>
                <a:uLnTx/>
                <a:uFillTx/>
                <a:latin typeface="Bebas Neue" panose="020B0606020202050201" pitchFamily="34" charset="0"/>
              </a:rPr>
              <a:t>Thành</a:t>
            </a:r>
            <a:r>
              <a:rPr kumimoji="0" lang="en-US" b="0" i="0" u="none" strike="noStrike" kern="1200" cap="none" spc="0" normalizeH="0" noProof="0" dirty="0" smtClean="0">
                <a:ln>
                  <a:noFill/>
                </a:ln>
                <a:solidFill>
                  <a:prstClr val="white"/>
                </a:solidFill>
                <a:effectLst/>
                <a:uLnTx/>
                <a:uFillTx/>
                <a:latin typeface="Bebas Neue" panose="020B0606020202050201" pitchFamily="34" charset="0"/>
              </a:rPr>
              <a:t> </a:t>
            </a:r>
            <a:r>
              <a:rPr kumimoji="0" lang="en-US" b="0" i="0" u="none" strike="noStrike" kern="1200" cap="none" spc="0" normalizeH="0" noProof="0" dirty="0" err="1" smtClean="0">
                <a:ln>
                  <a:noFill/>
                </a:ln>
                <a:solidFill>
                  <a:prstClr val="white"/>
                </a:solidFill>
                <a:effectLst/>
                <a:uLnTx/>
                <a:uFillTx/>
                <a:latin typeface="Bebas Neue" panose="020B0606020202050201" pitchFamily="34" charset="0"/>
              </a:rPr>
              <a:t>Đạt</a:t>
            </a:r>
            <a:endParaRPr kumimoji="0" lang="en-US" b="0" i="0" u="none" strike="noStrike" kern="1200" cap="none" spc="0" normalizeH="0" noProof="0" dirty="0" smtClean="0">
              <a:ln>
                <a:noFill/>
              </a:ln>
              <a:solidFill>
                <a:prstClr val="white"/>
              </a:solidFill>
              <a:effectLst/>
              <a:uLnTx/>
              <a:uFillTx/>
              <a:latin typeface="Bebas Neue" panose="020B0606020202050201" pitchFamily="34" charset="0"/>
            </a:endParaRPr>
          </a:p>
          <a:p>
            <a:pPr marL="0" marR="0" lvl="0" indent="0" algn="ctr" defTabSz="1828754" rtl="0" eaLnBrk="1" fontAlgn="auto" latinLnBrk="0" hangingPunct="1">
              <a:lnSpc>
                <a:spcPct val="100000"/>
              </a:lnSpc>
              <a:spcBef>
                <a:spcPts val="0"/>
              </a:spcBef>
              <a:spcAft>
                <a:spcPts val="0"/>
              </a:spcAft>
              <a:buClrTx/>
              <a:buSzTx/>
              <a:buFontTx/>
              <a:buNone/>
              <a:tabLst/>
              <a:defRPr/>
            </a:pPr>
            <a:r>
              <a:rPr lang="en-US" baseline="0" dirty="0" smtClean="0">
                <a:solidFill>
                  <a:prstClr val="white"/>
                </a:solidFill>
                <a:latin typeface="Bebas Neue" panose="020B0606020202050201" pitchFamily="34" charset="0"/>
              </a:rPr>
              <a:t>(</a:t>
            </a:r>
            <a:r>
              <a:rPr lang="en-US" baseline="0" dirty="0" err="1" smtClean="0">
                <a:solidFill>
                  <a:prstClr val="white"/>
                </a:solidFill>
                <a:latin typeface="Bebas Neue" panose="020B0606020202050201" pitchFamily="34" charset="0"/>
              </a:rPr>
              <a:t>trưởng</a:t>
            </a:r>
            <a:r>
              <a:rPr lang="en-US" dirty="0" smtClean="0">
                <a:solidFill>
                  <a:prstClr val="white"/>
                </a:solidFill>
                <a:latin typeface="Bebas Neue" panose="020B0606020202050201" pitchFamily="34" charset="0"/>
              </a:rPr>
              <a:t> </a:t>
            </a:r>
            <a:r>
              <a:rPr lang="en-US" dirty="0" err="1" smtClean="0">
                <a:solidFill>
                  <a:prstClr val="white"/>
                </a:solidFill>
                <a:latin typeface="Bebas Neue" panose="020B0606020202050201" pitchFamily="34" charset="0"/>
              </a:rPr>
              <a:t>nhóm</a:t>
            </a:r>
            <a:r>
              <a:rPr lang="en-US" baseline="0" dirty="0" smtClean="0">
                <a:solidFill>
                  <a:prstClr val="white"/>
                </a:solidFill>
                <a:latin typeface="Bebas Neue" panose="020B0606020202050201" pitchFamily="34" charset="0"/>
              </a:rPr>
              <a:t>)</a:t>
            </a:r>
            <a:endParaRPr kumimoji="0" lang="en-US" b="0" i="0" u="none" strike="noStrike" kern="1200" cap="none" spc="0" normalizeH="0" baseline="0" noProof="0" dirty="0">
              <a:ln>
                <a:noFill/>
              </a:ln>
              <a:solidFill>
                <a:prstClr val="white"/>
              </a:solidFill>
              <a:effectLst/>
              <a:uLnTx/>
              <a:uFillTx/>
              <a:latin typeface="Bebas Neue" panose="020B0606020202050201" pitchFamily="34" charset="0"/>
            </a:endParaRPr>
          </a:p>
        </p:txBody>
      </p:sp>
      <p:sp>
        <p:nvSpPr>
          <p:cNvPr id="44" name="Rectangle 43"/>
          <p:cNvSpPr/>
          <p:nvPr/>
        </p:nvSpPr>
        <p:spPr>
          <a:xfrm>
            <a:off x="2220310" y="7642405"/>
            <a:ext cx="4648678" cy="3416320"/>
          </a:xfrm>
          <a:prstGeom prst="rect">
            <a:avLst/>
          </a:prstGeom>
        </p:spPr>
        <p:txBody>
          <a:bodyPr wrap="square">
            <a:spAutoFit/>
          </a:bodyPr>
          <a:lstStyle/>
          <a:p>
            <a:pPr marL="285750" marR="0" lvl="0" indent="-285750"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smtClean="0">
                <a:ln>
                  <a:noFill/>
                </a:ln>
                <a:solidFill>
                  <a:prstClr val="white"/>
                </a:solidFill>
                <a:effectLst/>
                <a:uLnTx/>
                <a:uFillTx/>
                <a:latin typeface="Calibri" panose="020F0502020204030204"/>
              </a:rPr>
              <a:t>Thiết</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kế</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hệ</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thống</a:t>
            </a:r>
            <a:r>
              <a:rPr kumimoji="0" lang="en-US" b="0" i="0" u="none" strike="noStrike" kern="1200" cap="none" spc="0" normalizeH="0" noProof="0" dirty="0" smtClean="0">
                <a:ln>
                  <a:noFill/>
                </a:ln>
                <a:solidFill>
                  <a:prstClr val="white"/>
                </a:solidFill>
                <a:effectLst/>
                <a:uLnTx/>
                <a:uFillTx/>
                <a:latin typeface="Calibri" panose="020F0502020204030204"/>
              </a:rPr>
              <a:t>.</a:t>
            </a:r>
          </a:p>
          <a:p>
            <a:pPr marL="285750" marR="0" lvl="0" indent="-285750"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aseline="0" dirty="0" err="1" smtClean="0">
                <a:solidFill>
                  <a:prstClr val="white"/>
                </a:solidFill>
                <a:latin typeface="Calibri" panose="020F0502020204030204"/>
              </a:rPr>
              <a:t>Hiện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thực</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hệ</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thống</a:t>
            </a:r>
            <a:endParaRPr lang="en-US" dirty="0">
              <a:solidFill>
                <a:prstClr val="white"/>
              </a:solidFill>
              <a:latin typeface="Calibri" panose="020F0502020204030204"/>
            </a:endParaRPr>
          </a:p>
          <a:p>
            <a:pPr marL="285750" marR="0" lvl="0" indent="-285750"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err="1" smtClean="0">
                <a:solidFill>
                  <a:prstClr val="white"/>
                </a:solidFill>
                <a:latin typeface="Calibri" panose="020F0502020204030204"/>
              </a:rPr>
              <a:t>Triển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khai</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hệ</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thống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trên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nền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tảng</a:t>
            </a:r>
            <a:r>
              <a:rPr lang="en-US" dirty="0" smtClean="0">
                <a:solidFill>
                  <a:prstClr val="white"/>
                </a:solidFill>
                <a:latin typeface="Calibri" panose="020F0502020204030204"/>
              </a:rPr>
              <a:t> cloud</a:t>
            </a:r>
          </a:p>
        </p:txBody>
      </p:sp>
      <p:sp>
        <p:nvSpPr>
          <p:cNvPr id="48" name="Oval 47"/>
          <p:cNvSpPr/>
          <p:nvPr/>
        </p:nvSpPr>
        <p:spPr>
          <a:xfrm>
            <a:off x="10809966" y="3350114"/>
            <a:ext cx="2743200" cy="274320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TextBox 48"/>
          <p:cNvSpPr txBox="1"/>
          <p:nvPr/>
        </p:nvSpPr>
        <p:spPr>
          <a:xfrm>
            <a:off x="9895477" y="6418432"/>
            <a:ext cx="4672225" cy="646331"/>
          </a:xfrm>
          <a:prstGeom prst="rect">
            <a:avLst/>
          </a:prstGeom>
          <a:noFill/>
        </p:spPr>
        <p:txBody>
          <a:bodyPr wrap="square" rtlCol="0">
            <a:spAutoFit/>
          </a:bodyPr>
          <a:lstStyle/>
          <a:p>
            <a:pPr marL="0" marR="0" lvl="0" indent="0" algn="ctr" defTabSz="182875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Kiề</a:t>
            </a:r>
            <a:r>
              <a:rPr lang="en-US" sz="3200" dirty="0" smtClean="0">
                <a:solidFill>
                  <a:prstClr val="white"/>
                </a:solidFill>
                <a:latin typeface="Bebas Neue" panose="020B0606020202050201" pitchFamily="34" charset="0"/>
              </a:rPr>
              <a:t>u </a:t>
            </a:r>
            <a:r>
              <a:rPr lang="en-US" sz="3200" dirty="0" err="1" smtClean="0">
                <a:solidFill>
                  <a:prstClr val="white"/>
                </a:solidFill>
                <a:latin typeface="Bebas Neue" panose="020B0606020202050201" pitchFamily="34" charset="0"/>
              </a:rPr>
              <a:t>Đỗ</a:t>
            </a:r>
            <a:r>
              <a:rPr lang="en-US" sz="3200" dirty="0" smtClean="0">
                <a:solidFill>
                  <a:prstClr val="white"/>
                </a:solidFill>
                <a:latin typeface="Bebas Neue" panose="020B0606020202050201" pitchFamily="34" charset="0"/>
              </a:rPr>
              <a:t> </a:t>
            </a:r>
            <a:r>
              <a:rPr lang="en-US" dirty="0" err="1" smtClean="0">
                <a:solidFill>
                  <a:prstClr val="white"/>
                </a:solidFill>
                <a:latin typeface="Bebas Neue" panose="020B0606020202050201" pitchFamily="34" charset="0"/>
              </a:rPr>
              <a:t>Nguyên</a:t>
            </a:r>
            <a:r>
              <a:rPr lang="en-US" sz="3200" dirty="0" smtClean="0">
                <a:solidFill>
                  <a:prstClr val="white"/>
                </a:solidFill>
                <a:latin typeface="Bebas Neue" panose="020B0606020202050201" pitchFamily="34" charset="0"/>
              </a:rPr>
              <a:t> </a:t>
            </a:r>
            <a:r>
              <a:rPr lang="en-US" sz="3200" dirty="0" err="1" smtClean="0">
                <a:solidFill>
                  <a:prstClr val="white"/>
                </a:solidFill>
                <a:latin typeface="Bebas Neue" panose="020B0606020202050201" pitchFamily="34" charset="0"/>
              </a:rPr>
              <a:t>Bình</a:t>
            </a:r>
            <a:endParaRPr kumimoji="0" lang="en-US" sz="3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53" name="Oval 52"/>
          <p:cNvSpPr/>
          <p:nvPr/>
        </p:nvSpPr>
        <p:spPr>
          <a:xfrm>
            <a:off x="18446883" y="3424547"/>
            <a:ext cx="2743200" cy="274320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p:cNvSpPr txBox="1"/>
          <p:nvPr/>
        </p:nvSpPr>
        <p:spPr>
          <a:xfrm>
            <a:off x="17482372" y="6418433"/>
            <a:ext cx="4672225" cy="646331"/>
          </a:xfrm>
          <a:prstGeom prst="rect">
            <a:avLst/>
          </a:prstGeom>
          <a:noFill/>
        </p:spPr>
        <p:txBody>
          <a:bodyPr wrap="square" rtlCol="0">
            <a:spAutoFit/>
          </a:bodyPr>
          <a:lstStyle/>
          <a:p>
            <a:pPr marL="0" marR="0" lvl="0" indent="0" algn="ctr" defTabSz="1828754" rtl="0" eaLnBrk="1" fontAlgn="auto" latinLnBrk="0" hangingPunct="1">
              <a:lnSpc>
                <a:spcPct val="100000"/>
              </a:lnSpc>
              <a:spcBef>
                <a:spcPts val="0"/>
              </a:spcBef>
              <a:spcAft>
                <a:spcPts val="0"/>
              </a:spcAft>
              <a:buClrTx/>
              <a:buSzTx/>
              <a:buFontTx/>
              <a:buNone/>
              <a:tabLst/>
              <a:defRPr/>
            </a:pPr>
            <a:r>
              <a:rPr lang="en-US" dirty="0" err="1" smtClean="0">
                <a:solidFill>
                  <a:prstClr val="white"/>
                </a:solidFill>
                <a:latin typeface="Bebas Neue" panose="020B0606020202050201" pitchFamily="34" charset="0"/>
              </a:rPr>
              <a:t>Đoàn</a:t>
            </a:r>
            <a:r>
              <a:rPr lang="en-US" sz="3200" dirty="0" smtClean="0">
                <a:solidFill>
                  <a:prstClr val="white"/>
                </a:solidFill>
                <a:latin typeface="Bebas Neue" panose="020B0606020202050201" pitchFamily="34" charset="0"/>
              </a:rPr>
              <a:t> </a:t>
            </a:r>
            <a:r>
              <a:rPr lang="en-US" sz="3200" dirty="0" err="1" smtClean="0">
                <a:solidFill>
                  <a:prstClr val="white"/>
                </a:solidFill>
                <a:latin typeface="Bebas Neue" panose="020B0606020202050201" pitchFamily="34" charset="0"/>
              </a:rPr>
              <a:t>Phúc</a:t>
            </a:r>
            <a:r>
              <a:rPr lang="en-US" sz="3200" dirty="0" smtClean="0">
                <a:solidFill>
                  <a:prstClr val="white"/>
                </a:solidFill>
                <a:latin typeface="Bebas Neue" panose="020B0606020202050201" pitchFamily="34" charset="0"/>
              </a:rPr>
              <a:t> </a:t>
            </a:r>
            <a:r>
              <a:rPr lang="en-US" sz="3200" dirty="0" err="1" smtClean="0">
                <a:solidFill>
                  <a:prstClr val="white"/>
                </a:solidFill>
                <a:latin typeface="Bebas Neue" panose="020B0606020202050201" pitchFamily="34" charset="0"/>
              </a:rPr>
              <a:t>Hiến</a:t>
            </a:r>
            <a:endParaRPr kumimoji="0" lang="en-US" sz="3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20" name="Rectangle 19"/>
          <p:cNvSpPr/>
          <p:nvPr/>
        </p:nvSpPr>
        <p:spPr>
          <a:xfrm>
            <a:off x="9851340" y="7642405"/>
            <a:ext cx="4648678" cy="3416320"/>
          </a:xfrm>
          <a:prstGeom prst="rect">
            <a:avLst/>
          </a:prstGeom>
        </p:spPr>
        <p:txBody>
          <a:bodyPr wrap="square">
            <a:spAutoFit/>
          </a:bodyPr>
          <a:lstStyle/>
          <a:p>
            <a:pPr marL="285750" marR="0" lvl="0" indent="-285750"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smtClean="0">
                <a:ln>
                  <a:noFill/>
                </a:ln>
                <a:solidFill>
                  <a:prstClr val="white"/>
                </a:solidFill>
                <a:effectLst/>
                <a:uLnTx/>
                <a:uFillTx/>
                <a:latin typeface="Calibri" panose="020F0502020204030204"/>
              </a:rPr>
              <a:t>Thiết</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kế</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hệ</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thống</a:t>
            </a:r>
            <a:r>
              <a:rPr kumimoji="0" lang="en-US" b="0" i="0" u="none" strike="noStrike" kern="1200" cap="none" spc="0" normalizeH="0" noProof="0" dirty="0" smtClean="0">
                <a:ln>
                  <a:noFill/>
                </a:ln>
                <a:solidFill>
                  <a:prstClr val="white"/>
                </a:solidFill>
                <a:effectLst/>
                <a:uLnTx/>
                <a:uFillTx/>
                <a:latin typeface="Calibri" panose="020F0502020204030204"/>
              </a:rPr>
              <a:t>.</a:t>
            </a:r>
          </a:p>
          <a:p>
            <a:pPr marL="285750" marR="0" lvl="0" indent="-285750"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aseline="0" dirty="0" err="1" smtClean="0">
                <a:solidFill>
                  <a:prstClr val="white"/>
                </a:solidFill>
                <a:latin typeface="Calibri" panose="020F0502020204030204"/>
              </a:rPr>
              <a:t>Xây</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dựng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các</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mô</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hình</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hệ</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thống</a:t>
            </a:r>
            <a:r>
              <a:rPr lang="en-US" dirty="0" smtClean="0">
                <a:solidFill>
                  <a:prstClr val="white"/>
                </a:solidFill>
                <a:latin typeface="Calibri" panose="020F0502020204030204"/>
              </a:rPr>
              <a:t>.</a:t>
            </a:r>
            <a:endParaRPr lang="en-US" dirty="0">
              <a:solidFill>
                <a:prstClr val="white"/>
              </a:solidFill>
              <a:latin typeface="Calibri" panose="020F0502020204030204"/>
            </a:endParaRPr>
          </a:p>
          <a:p>
            <a:pPr marL="285750" marR="0" lvl="0" indent="-285750"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err="1" smtClean="0">
                <a:solidFill>
                  <a:prstClr val="white"/>
                </a:solidFill>
                <a:latin typeface="Calibri" panose="020F0502020204030204"/>
              </a:rPr>
              <a:t>Báo</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cáo</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đề</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tài</a:t>
            </a:r>
            <a:endParaRPr lang="en-US" dirty="0" smtClean="0">
              <a:solidFill>
                <a:prstClr val="white"/>
              </a:solidFill>
              <a:latin typeface="Calibri" panose="020F0502020204030204"/>
            </a:endParaRPr>
          </a:p>
        </p:txBody>
      </p:sp>
      <p:sp>
        <p:nvSpPr>
          <p:cNvPr id="21" name="Rectangle 20"/>
          <p:cNvSpPr/>
          <p:nvPr/>
        </p:nvSpPr>
        <p:spPr>
          <a:xfrm>
            <a:off x="17801022" y="7618762"/>
            <a:ext cx="4648678" cy="5078313"/>
          </a:xfrm>
          <a:prstGeom prst="rect">
            <a:avLst/>
          </a:prstGeom>
        </p:spPr>
        <p:txBody>
          <a:bodyPr wrap="square">
            <a:spAutoFit/>
          </a:bodyPr>
          <a:lstStyle/>
          <a:p>
            <a:pPr marL="285750" marR="0" lvl="0" indent="-285750"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smtClean="0">
                <a:ln>
                  <a:noFill/>
                </a:ln>
                <a:solidFill>
                  <a:prstClr val="white"/>
                </a:solidFill>
                <a:effectLst/>
                <a:uLnTx/>
                <a:uFillTx/>
                <a:latin typeface="Calibri" panose="020F0502020204030204"/>
              </a:rPr>
              <a:t>Thiết</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kế</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ứng</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dụng</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trên</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nền</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tảng</a:t>
            </a:r>
            <a:r>
              <a:rPr kumimoji="0" lang="en-US" b="0" i="0" u="none" strike="noStrike" kern="1200" cap="none" spc="0" normalizeH="0" noProof="0" dirty="0" smtClean="0">
                <a:ln>
                  <a:noFill/>
                </a:ln>
                <a:solidFill>
                  <a:prstClr val="white"/>
                </a:solidFill>
                <a:effectLst/>
                <a:uLnTx/>
                <a:uFillTx/>
                <a:latin typeface="Calibri" panose="020F0502020204030204"/>
              </a:rPr>
              <a:t> IOS.</a:t>
            </a:r>
          </a:p>
          <a:p>
            <a:pPr marL="285750" marR="0" lvl="0" indent="-285750"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err="1" smtClean="0">
                <a:solidFill>
                  <a:prstClr val="white"/>
                </a:solidFill>
                <a:latin typeface="Calibri" panose="020F0502020204030204"/>
              </a:rPr>
              <a:t>Hiện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thực</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ứng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dụng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trên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nền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tảng</a:t>
            </a:r>
            <a:r>
              <a:rPr lang="en-US" dirty="0" smtClean="0">
                <a:solidFill>
                  <a:prstClr val="white"/>
                </a:solidFill>
                <a:latin typeface="Calibri" panose="020F0502020204030204"/>
              </a:rPr>
              <a:t> IOS.</a:t>
            </a:r>
          </a:p>
          <a:p>
            <a:pPr marL="285750" marR="0" lvl="0" indent="-285750"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noProof="0" dirty="0" err="1" smtClean="0">
                <a:ln>
                  <a:noFill/>
                </a:ln>
                <a:solidFill>
                  <a:prstClr val="white"/>
                </a:solidFill>
                <a:effectLst/>
                <a:uLnTx/>
                <a:uFillTx/>
                <a:latin typeface="Calibri" panose="020F0502020204030204"/>
              </a:rPr>
              <a:t>Triển</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khai</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ứng</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dụng</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trên</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nền</a:t>
            </a:r>
            <a:r>
              <a:rPr kumimoji="0" lang="en-US" b="0" i="0" u="none" strike="noStrike" kern="1200" cap="none" spc="0" normalizeH="0" noProof="0" dirty="0" smtClean="0">
                <a:ln>
                  <a:noFill/>
                </a:ln>
                <a:solidFill>
                  <a:prstClr val="white"/>
                </a:solidFill>
                <a:effectLst/>
                <a:uLnTx/>
                <a:uFillTx/>
                <a:latin typeface="Calibri" panose="020F0502020204030204"/>
              </a:rPr>
              <a:t> </a:t>
            </a:r>
            <a:r>
              <a:rPr kumimoji="0" lang="en-US" b="0" i="0" u="none" strike="noStrike" kern="1200" cap="none" spc="0" normalizeH="0" noProof="0" dirty="0" err="1" smtClean="0">
                <a:ln>
                  <a:noFill/>
                </a:ln>
                <a:solidFill>
                  <a:prstClr val="white"/>
                </a:solidFill>
                <a:effectLst/>
                <a:uLnTx/>
                <a:uFillTx/>
                <a:latin typeface="Calibri" panose="020F0502020204030204"/>
              </a:rPr>
              <a:t>tảng</a:t>
            </a:r>
            <a:r>
              <a:rPr kumimoji="0" lang="en-US" b="0" i="0" u="none" strike="noStrike" kern="1200" cap="none" spc="0" normalizeH="0" noProof="0" dirty="0" smtClean="0">
                <a:ln>
                  <a:noFill/>
                </a:ln>
                <a:solidFill>
                  <a:prstClr val="white"/>
                </a:solidFill>
                <a:effectLst/>
                <a:uLnTx/>
                <a:uFillTx/>
                <a:latin typeface="Calibri" panose="020F0502020204030204"/>
              </a:rPr>
              <a:t> IOS</a:t>
            </a:r>
          </a:p>
        </p:txBody>
      </p:sp>
    </p:spTree>
    <p:extLst>
      <p:ext uri="{BB962C8B-B14F-4D97-AF65-F5344CB8AC3E}">
        <p14:creationId xmlns:p14="http://schemas.microsoft.com/office/powerpoint/2010/main" val="305602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1000" fill="hold"/>
                                        <p:tgtEl>
                                          <p:spTgt spid="48"/>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strVal val="#ppt_x"/>
                                          </p:val>
                                        </p:tav>
                                        <p:tav tm="100000">
                                          <p:val>
                                            <p:strVal val="#ppt_x"/>
                                          </p:val>
                                        </p:tav>
                                      </p:tavLst>
                                    </p:anim>
                                    <p:anim calcmode="lin" valueType="num">
                                      <p:cBhvr>
                                        <p:cTn id="3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70" grpId="0" animBg="1"/>
      <p:bldP spid="48"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p:cNvGrpSpPr/>
        <p:nvPr/>
      </p:nvGrpSpPr>
      <p:grpSpPr>
        <a:xfrm>
          <a:off x="0" y="0"/>
          <a:ext cx="0" cy="0"/>
          <a:chOff x="0" y="0"/>
          <a:chExt cx="0" cy="0"/>
        </a:xfrm>
      </p:grpSpPr>
      <p:sp>
        <p:nvSpPr>
          <p:cNvPr id="2" name="Right Arrow Callout 1"/>
          <p:cNvSpPr/>
          <p:nvPr/>
        </p:nvSpPr>
        <p:spPr>
          <a:xfrm>
            <a:off x="0" y="0"/>
            <a:ext cx="15432995" cy="13716000"/>
          </a:xfrm>
          <a:prstGeom prst="rightArrowCallou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6661719" y="6896100"/>
            <a:ext cx="5348061" cy="2554545"/>
          </a:xfrm>
          <a:prstGeom prst="rect">
            <a:avLst/>
          </a:prstGeom>
          <a:noFill/>
        </p:spPr>
        <p:txBody>
          <a:bodyPr wrap="square" rtlCol="0">
            <a:spAutoFit/>
          </a:bodyPr>
          <a:lstStyle/>
          <a:p>
            <a:pPr marL="0" marR="0" lvl="0" indent="0" algn="ctr" defTabSz="1828754"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Kiến</a:t>
            </a:r>
            <a:r>
              <a:rPr kumimoji="0" lang="en-US" sz="80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80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trúc</a:t>
            </a:r>
            <a:r>
              <a:rPr kumimoji="0" lang="en-US" sz="80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80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chung</a:t>
            </a:r>
            <a:endParaRPr kumimoji="0" lang="en-US" sz="80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8283464" y="5151297"/>
            <a:ext cx="2104572" cy="1744803"/>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662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Mô</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tả</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hệ</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thống</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27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996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Crawler</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1085810"/>
          </a:xfrm>
          <a:prstGeom prst="rect">
            <a:avLst/>
          </a:prstGeom>
        </p:spPr>
        <p:txBody>
          <a:bodyPr wrap="square">
            <a:spAutoFit/>
          </a:bodyPr>
          <a:lstStyle/>
          <a:p>
            <a:pPr marL="0" marR="0" lvl="0" indent="0" algn="just" defTabSz="1828754" rtl="0" eaLnBrk="1" fontAlgn="auto" latinLnBrk="0" hangingPunct="1">
              <a:lnSpc>
                <a:spcPct val="15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Crawler</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39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MySQL</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1085810"/>
          </a:xfrm>
          <a:prstGeom prst="rect">
            <a:avLst/>
          </a:prstGeom>
        </p:spPr>
        <p:txBody>
          <a:bodyPr wrap="square">
            <a:spAutoFit/>
          </a:bodyPr>
          <a:lstStyle/>
          <a:p>
            <a:pPr marL="0" marR="0" lvl="0" indent="0" algn="just" defTabSz="1828754" rtl="0" eaLnBrk="1" fontAlgn="auto" latinLnBrk="0" hangingPunct="1">
              <a:lnSpc>
                <a:spcPct val="15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Crawler</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50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Elastic</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1085810"/>
          </a:xfrm>
          <a:prstGeom prst="rect">
            <a:avLst/>
          </a:prstGeom>
        </p:spPr>
        <p:txBody>
          <a:bodyPr wrap="square">
            <a:spAutoFit/>
          </a:bodyPr>
          <a:lstStyle/>
          <a:p>
            <a:pPr marL="0" marR="0" lvl="0" indent="0" algn="just" defTabSz="1828754" rtl="0" eaLnBrk="1" fontAlgn="auto" latinLnBrk="0" hangingPunct="1">
              <a:lnSpc>
                <a:spcPct val="15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Crawler</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711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Redis</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1085810"/>
          </a:xfrm>
          <a:prstGeom prst="rect">
            <a:avLst/>
          </a:prstGeom>
        </p:spPr>
        <p:txBody>
          <a:bodyPr wrap="square">
            <a:spAutoFit/>
          </a:bodyPr>
          <a:lstStyle/>
          <a:p>
            <a:pPr marL="0" marR="0" lvl="0" indent="0" algn="just" defTabSz="1828754" rtl="0" eaLnBrk="1" fontAlgn="auto" latinLnBrk="0" hangingPunct="1">
              <a:lnSpc>
                <a:spcPct val="15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Crawler</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073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3678464" y="1418911"/>
            <a:ext cx="3629464"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dirty="0" err="1" smtClean="0">
                <a:ln>
                  <a:noFill/>
                </a:ln>
                <a:solidFill>
                  <a:prstClr val="white"/>
                </a:solidFill>
                <a:effectLst/>
                <a:uLnTx/>
                <a:uFillTx/>
                <a:latin typeface="+mj-lt"/>
                <a:ea typeface="+mn-ea"/>
                <a:cs typeface="+mn-cs"/>
              </a:rPr>
              <a:t>Mục</a:t>
            </a:r>
            <a:r>
              <a:rPr kumimoji="0" lang="en-US" sz="7200" b="1" i="0" u="none" strike="noStrike" kern="1200" cap="none" spc="0" normalizeH="0" noProof="0" dirty="0" smtClean="0">
                <a:ln>
                  <a:noFill/>
                </a:ln>
                <a:solidFill>
                  <a:prstClr val="white"/>
                </a:solidFill>
                <a:effectLst/>
                <a:uLnTx/>
                <a:uFillTx/>
                <a:latin typeface="+mj-lt"/>
                <a:ea typeface="+mn-ea"/>
                <a:cs typeface="+mn-cs"/>
              </a:rPr>
              <a:t> </a:t>
            </a:r>
            <a:r>
              <a:rPr kumimoji="0" lang="en-US" sz="7200" b="1" i="0" u="none" strike="noStrike" kern="1200" cap="none" spc="0" normalizeH="0" noProof="0" dirty="0" err="1" smtClean="0">
                <a:ln>
                  <a:noFill/>
                </a:ln>
                <a:solidFill>
                  <a:prstClr val="white"/>
                </a:solidFill>
                <a:effectLst/>
                <a:uLnTx/>
                <a:uFillTx/>
                <a:latin typeface="+mj-lt"/>
                <a:ea typeface="+mn-ea"/>
                <a:cs typeface="+mn-cs"/>
              </a:rPr>
              <a:t>lục</a:t>
            </a:r>
            <a:endParaRPr kumimoji="0" lang="en-US" sz="7200" b="1" i="0" u="none" strike="noStrike" kern="1200" cap="none" spc="0" normalizeH="0" baseline="0" noProof="0" dirty="0">
              <a:ln>
                <a:noFill/>
              </a:ln>
              <a:solidFill>
                <a:prstClr val="white"/>
              </a:solidFill>
              <a:effectLst/>
              <a:uLnTx/>
              <a:uFillTx/>
              <a:latin typeface="+mj-lt"/>
              <a:ea typeface="+mn-ea"/>
              <a:cs typeface="+mn-cs"/>
            </a:endParaRPr>
          </a:p>
        </p:txBody>
      </p:sp>
      <p:sp>
        <p:nvSpPr>
          <p:cNvPr id="11" name="4-Point Star 10"/>
          <p:cNvSpPr/>
          <p:nvPr/>
        </p:nvSpPr>
        <p:spPr>
          <a:xfrm>
            <a:off x="3092903" y="1418910"/>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p:cNvGraphicFramePr/>
          <p:nvPr>
            <p:extLst/>
          </p:nvPr>
        </p:nvGraphicFramePr>
        <p:xfrm>
          <a:off x="-239445" y="2821145"/>
          <a:ext cx="14624050" cy="9219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2" name="Oval 41"/>
          <p:cNvSpPr/>
          <p:nvPr/>
        </p:nvSpPr>
        <p:spPr>
          <a:xfrm>
            <a:off x="11826875" y="3139406"/>
            <a:ext cx="914400" cy="914400"/>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extBox 42"/>
          <p:cNvSpPr txBox="1"/>
          <p:nvPr/>
        </p:nvSpPr>
        <p:spPr>
          <a:xfrm>
            <a:off x="12984430" y="3139406"/>
            <a:ext cx="6336626" cy="923330"/>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Giới</a:t>
            </a:r>
            <a:r>
              <a:rPr kumimoji="0" lang="en-US" sz="54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54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thiệu</a:t>
            </a:r>
            <a:endParaRPr kumimoji="0" lang="en-US" sz="54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46" name="Oval 45"/>
          <p:cNvSpPr/>
          <p:nvPr/>
        </p:nvSpPr>
        <p:spPr>
          <a:xfrm>
            <a:off x="11826875" y="4968206"/>
            <a:ext cx="914400" cy="914400"/>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TextBox 46"/>
          <p:cNvSpPr txBox="1"/>
          <p:nvPr/>
        </p:nvSpPr>
        <p:spPr>
          <a:xfrm>
            <a:off x="12984429" y="4968206"/>
            <a:ext cx="9530514" cy="923330"/>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Kiến</a:t>
            </a:r>
            <a:r>
              <a:rPr kumimoji="0" lang="en-US" sz="54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54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trúc</a:t>
            </a:r>
            <a:r>
              <a:rPr kumimoji="0" lang="en-US" sz="54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54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chung</a:t>
            </a:r>
            <a:endParaRPr kumimoji="0" lang="en-US" sz="54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49" name="Oval 48"/>
          <p:cNvSpPr/>
          <p:nvPr/>
        </p:nvSpPr>
        <p:spPr>
          <a:xfrm>
            <a:off x="11826875" y="6797006"/>
            <a:ext cx="914400" cy="914400"/>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TextBox 49"/>
          <p:cNvSpPr txBox="1"/>
          <p:nvPr/>
        </p:nvSpPr>
        <p:spPr>
          <a:xfrm>
            <a:off x="12984430" y="6797006"/>
            <a:ext cx="6336626" cy="923330"/>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Thiết</a:t>
            </a:r>
            <a:r>
              <a:rPr kumimoji="0" lang="en-US" sz="54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54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kế</a:t>
            </a:r>
            <a:endParaRPr kumimoji="0" lang="en-US" sz="54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52" name="Oval 51"/>
          <p:cNvSpPr/>
          <p:nvPr/>
        </p:nvSpPr>
        <p:spPr>
          <a:xfrm>
            <a:off x="11826875" y="8616876"/>
            <a:ext cx="914400" cy="914400"/>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p:cNvSpPr txBox="1"/>
          <p:nvPr/>
        </p:nvSpPr>
        <p:spPr>
          <a:xfrm>
            <a:off x="12984430" y="8616876"/>
            <a:ext cx="6336626" cy="923330"/>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Demo</a:t>
            </a:r>
            <a:endParaRPr kumimoji="0" lang="en-US" sz="54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55" name="Oval 54"/>
          <p:cNvSpPr/>
          <p:nvPr/>
        </p:nvSpPr>
        <p:spPr>
          <a:xfrm>
            <a:off x="11826875" y="10445676"/>
            <a:ext cx="914400" cy="914400"/>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9" name="Picture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14150" y="8776321"/>
            <a:ext cx="595510" cy="595510"/>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18000" y="4210671"/>
            <a:ext cx="609600" cy="609600"/>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3800" y="4210671"/>
            <a:ext cx="609600" cy="609600"/>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69400" y="7108082"/>
            <a:ext cx="609600" cy="609600"/>
          </a:xfrm>
          <a:prstGeom prst="rect">
            <a:avLst/>
          </a:prstGeom>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63970" y="7133482"/>
            <a:ext cx="609600" cy="609600"/>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18400" y="10085611"/>
            <a:ext cx="609600" cy="609600"/>
          </a:xfrm>
          <a:prstGeom prst="rect">
            <a:avLst/>
          </a:prstGeom>
        </p:spPr>
      </p:pic>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18000" y="10085611"/>
            <a:ext cx="609600" cy="609600"/>
          </a:xfrm>
          <a:prstGeom prst="rect">
            <a:avLst/>
          </a:prstGeom>
        </p:spPr>
      </p:pic>
      <p:sp>
        <p:nvSpPr>
          <p:cNvPr id="31" name="TextBox 30"/>
          <p:cNvSpPr txBox="1"/>
          <p:nvPr/>
        </p:nvSpPr>
        <p:spPr>
          <a:xfrm>
            <a:off x="12958800" y="10445676"/>
            <a:ext cx="6336626" cy="923330"/>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err="1" smtClean="0">
                <a:ln>
                  <a:noFill/>
                </a:ln>
                <a:solidFill>
                  <a:prstClr val="white"/>
                </a:solidFill>
                <a:effectLst/>
                <a:uLnTx/>
                <a:uFillTx/>
                <a:latin typeface="Bebas Neue" panose="020B0606020202050201" pitchFamily="34" charset="0"/>
              </a:rPr>
              <a:t>Kế</a:t>
            </a:r>
            <a:r>
              <a:rPr lang="en-US" sz="5400" dirty="0" smtClean="0">
                <a:solidFill>
                  <a:prstClr val="white"/>
                </a:solidFill>
                <a:latin typeface="Bebas Neue" panose="020B0606020202050201" pitchFamily="34" charset="0"/>
              </a:rPr>
              <a:t>t </a:t>
            </a:r>
            <a:r>
              <a:rPr lang="en-US" sz="5400" dirty="0" err="1" smtClean="0">
                <a:solidFill>
                  <a:prstClr val="white"/>
                </a:solidFill>
                <a:latin typeface="Bebas Neue" panose="020B0606020202050201" pitchFamily="34" charset="0"/>
              </a:rPr>
              <a:t>luận</a:t>
            </a:r>
            <a:endParaRPr kumimoji="0" lang="en-US" sz="5400" b="0" i="0" u="none" strike="noStrike" kern="1200" cap="none" spc="0" normalizeH="0" baseline="0" noProof="0" dirty="0">
              <a:ln>
                <a:noFill/>
              </a:ln>
              <a:solidFill>
                <a:prstClr val="white"/>
              </a:solidFill>
              <a:effectLst/>
              <a:uLnTx/>
              <a:uFillTx/>
              <a:latin typeface="Bebas Neue" panose="020B0606020202050201" pitchFamily="34" charset="0"/>
            </a:endParaRPr>
          </a:p>
        </p:txBody>
      </p:sp>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979275" y="3294039"/>
            <a:ext cx="609600" cy="609600"/>
          </a:xfrm>
          <a:prstGeom prst="rect">
            <a:avLst/>
          </a:prstGeom>
        </p:spPr>
      </p:pic>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000060" y="5135476"/>
            <a:ext cx="609600" cy="60960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00060" y="6941276"/>
            <a:ext cx="609600" cy="609600"/>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14150" y="10581198"/>
            <a:ext cx="609600" cy="609600"/>
          </a:xfrm>
          <a:prstGeom prst="rect">
            <a:avLst/>
          </a:prstGeom>
        </p:spPr>
      </p:pic>
    </p:spTree>
    <p:extLst>
      <p:ext uri="{BB962C8B-B14F-4D97-AF65-F5344CB8AC3E}">
        <p14:creationId xmlns:p14="http://schemas.microsoft.com/office/powerpoint/2010/main" val="39662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ppt_x"/>
                                          </p:val>
                                        </p:tav>
                                        <p:tav tm="100000">
                                          <p:val>
                                            <p:strVal val="#ppt_x"/>
                                          </p:val>
                                        </p:tav>
                                      </p:tavLst>
                                    </p:anim>
                                    <p:anim calcmode="lin" valueType="num">
                                      <p:cBhvr additive="base">
                                        <p:cTn id="18" dur="500" fill="hold"/>
                                        <p:tgtEl>
                                          <p:spTgt spid="4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ppt_x"/>
                                          </p:val>
                                        </p:tav>
                                        <p:tav tm="100000">
                                          <p:val>
                                            <p:strVal val="#ppt_x"/>
                                          </p:val>
                                        </p:tav>
                                      </p:tavLst>
                                    </p:anim>
                                    <p:anim calcmode="lin" valueType="num">
                                      <p:cBhvr additive="base">
                                        <p:cTn id="23" dur="500" fill="hold"/>
                                        <p:tgtEl>
                                          <p:spTgt spid="4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500" fill="hold"/>
                                        <p:tgtEl>
                                          <p:spTgt spid="59"/>
                                        </p:tgtEl>
                                        <p:attrNameLst>
                                          <p:attrName>ppt_x</p:attrName>
                                        </p:attrNameLst>
                                      </p:cBhvr>
                                      <p:tavLst>
                                        <p:tav tm="0">
                                          <p:val>
                                            <p:strVal val="#ppt_x"/>
                                          </p:val>
                                        </p:tav>
                                        <p:tav tm="100000">
                                          <p:val>
                                            <p:strVal val="#ppt_x"/>
                                          </p:val>
                                        </p:tav>
                                      </p:tavLst>
                                    </p:anim>
                                    <p:anim calcmode="lin" valueType="num">
                                      <p:cBhvr additive="base">
                                        <p:cTn id="33" dur="500" fill="hold"/>
                                        <p:tgtEl>
                                          <p:spTgt spid="5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ppt_x"/>
                                          </p:val>
                                        </p:tav>
                                        <p:tav tm="100000">
                                          <p:val>
                                            <p:strVal val="#ppt_x"/>
                                          </p:val>
                                        </p:tav>
                                      </p:tavLst>
                                    </p:anim>
                                    <p:anim calcmode="lin" valueType="num">
                                      <p:cBhvr additive="base">
                                        <p:cTn id="38" dur="500" fill="hold"/>
                                        <p:tgtEl>
                                          <p:spTgt spid="5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 calcmode="lin" valueType="num">
                                      <p:cBhvr additive="base">
                                        <p:cTn id="42" dur="500" fill="hold"/>
                                        <p:tgtEl>
                                          <p:spTgt spid="55"/>
                                        </p:tgtEl>
                                        <p:attrNameLst>
                                          <p:attrName>ppt_x</p:attrName>
                                        </p:attrNameLst>
                                      </p:cBhvr>
                                      <p:tavLst>
                                        <p:tav tm="0">
                                          <p:val>
                                            <p:strVal val="#ppt_x"/>
                                          </p:val>
                                        </p:tav>
                                        <p:tav tm="100000">
                                          <p:val>
                                            <p:strVal val="#ppt_x"/>
                                          </p:val>
                                        </p:tav>
                                      </p:tavLst>
                                    </p:anim>
                                    <p:anim calcmode="lin" valueType="num">
                                      <p:cBhvr additive="base">
                                        <p:cTn id="4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42" grpId="0" animBg="1"/>
      <p:bldP spid="46" grpId="0" animBg="1"/>
      <p:bldP spid="49" grpId="0" animBg="1"/>
      <p:bldP spid="52" grpId="0" animBg="1"/>
      <p:bldP spid="5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Mô</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tả</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hệ</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thống</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1085810"/>
          </a:xfrm>
          <a:prstGeom prst="rect">
            <a:avLst/>
          </a:prstGeom>
        </p:spPr>
        <p:txBody>
          <a:bodyPr wrap="square">
            <a:spAutoFit/>
          </a:bodyPr>
          <a:lstStyle/>
          <a:p>
            <a:pPr marL="0" marR="0" lvl="0" indent="0" algn="just" defTabSz="1828754" rtl="0" eaLnBrk="1" fontAlgn="auto" latinLnBrk="0" hangingPunct="1">
              <a:lnSpc>
                <a:spcPct val="15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Crawler</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450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Google cloud</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1085810"/>
          </a:xfrm>
          <a:prstGeom prst="rect">
            <a:avLst/>
          </a:prstGeom>
        </p:spPr>
        <p:txBody>
          <a:bodyPr wrap="square">
            <a:spAutoFit/>
          </a:bodyPr>
          <a:lstStyle/>
          <a:p>
            <a:pPr marL="0" marR="0" lvl="0" indent="0" algn="just" defTabSz="1828754" rtl="0" eaLnBrk="1" fontAlgn="auto" latinLnBrk="0" hangingPunct="1">
              <a:lnSpc>
                <a:spcPct val="15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Crawler</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23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Tương</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tác</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khối</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251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Google</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cloud</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531482" y="2722601"/>
            <a:ext cx="21141905" cy="2193806"/>
          </a:xfrm>
          <a:prstGeom prst="rect">
            <a:avLst/>
          </a:prstGeom>
        </p:spPr>
        <p:txBody>
          <a:bodyPr wrap="square">
            <a:spAutoFit/>
          </a:bodyPr>
          <a:lstStyle/>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4800" noProof="0" dirty="0" err="1" smtClean="0">
                <a:solidFill>
                  <a:prstClr val="white"/>
                </a:solidFill>
                <a:latin typeface="Calibri" panose="020F0502020204030204"/>
              </a:rPr>
              <a:t>Ưu</a:t>
            </a:r>
            <a:r>
              <a:rPr lang="en-US" sz="4800" noProof="0" dirty="0" smtClean="0">
                <a:solidFill>
                  <a:prstClr val="white"/>
                </a:solidFill>
                <a:latin typeface="Calibri" panose="020F0502020204030204"/>
              </a:rPr>
              <a:t> </a:t>
            </a:r>
            <a:r>
              <a:rPr lang="en-US" sz="4800" noProof="0" dirty="0" err="1" smtClean="0">
                <a:solidFill>
                  <a:prstClr val="white"/>
                </a:solidFill>
                <a:latin typeface="Calibri" panose="020F0502020204030204"/>
              </a:rPr>
              <a:t>điểm</a:t>
            </a:r>
            <a:r>
              <a:rPr lang="en-US" sz="4800" noProof="0" dirty="0" smtClean="0">
                <a:solidFill>
                  <a:prstClr val="white"/>
                </a:solidFill>
                <a:latin typeface="Calibri" panose="020F0502020204030204"/>
              </a:rPr>
              <a:t>:</a:t>
            </a:r>
          </a:p>
          <a:p>
            <a:pPr marL="1600177" lvl="1" indent="-685800" algn="just">
              <a:lnSpc>
                <a:spcPct val="150000"/>
              </a:lnSpc>
              <a:buFont typeface="Courier New" panose="02070309020205020404" pitchFamily="49" charset="0"/>
              <a:buChar char="o"/>
            </a:pPr>
            <a:r>
              <a:rPr kumimoji="0" lang="en-US" sz="4800" b="0" i="0" u="none" strike="noStrike" kern="1200" cap="none" spc="0" normalizeH="0" baseline="0" dirty="0" err="1" smtClean="0">
                <a:ln>
                  <a:noFill/>
                </a:ln>
                <a:solidFill>
                  <a:prstClr val="white"/>
                </a:solidFill>
                <a:effectLst/>
                <a:uLnTx/>
                <a:uFillTx/>
                <a:latin typeface="Calibri" panose="020F0502020204030204"/>
                <a:ea typeface="+mn-ea"/>
                <a:cs typeface="+mn-cs"/>
              </a:rPr>
              <a:t>adfs</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687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3" y="1198422"/>
            <a:ext cx="16295785"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Google cloud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và</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PubSub</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531482" y="2722601"/>
            <a:ext cx="21141905" cy="2193806"/>
          </a:xfrm>
          <a:prstGeom prst="rect">
            <a:avLst/>
          </a:prstGeom>
        </p:spPr>
        <p:txBody>
          <a:bodyPr wrap="square">
            <a:spAutoFit/>
          </a:bodyPr>
          <a:lstStyle/>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Ưu</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điểm</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a:t>
            </a:r>
          </a:p>
          <a:p>
            <a:pPr marL="1600177" marR="0" lvl="1" indent="-685800" algn="just" defTabSz="1828754"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adfs</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061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3" y="1198422"/>
            <a:ext cx="16295785"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Google cloud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và</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Apache Beam</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531482" y="2722601"/>
            <a:ext cx="21141905" cy="2193806"/>
          </a:xfrm>
          <a:prstGeom prst="rect">
            <a:avLst/>
          </a:prstGeom>
        </p:spPr>
        <p:txBody>
          <a:bodyPr wrap="square">
            <a:spAutoFit/>
          </a:bodyPr>
          <a:lstStyle/>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Ưu</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điểm</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a:t>
            </a:r>
          </a:p>
          <a:p>
            <a:pPr marL="1600177" marR="0" lvl="1" indent="-685800" algn="just" defTabSz="1828754"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adfs</a:t>
            </a: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79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p:cNvGrpSpPr/>
        <p:nvPr/>
      </p:nvGrpSpPr>
      <p:grpSpPr>
        <a:xfrm>
          <a:off x="0" y="0"/>
          <a:ext cx="0" cy="0"/>
          <a:chOff x="0" y="0"/>
          <a:chExt cx="0" cy="0"/>
        </a:xfrm>
      </p:grpSpPr>
      <p:sp>
        <p:nvSpPr>
          <p:cNvPr id="2" name="Right Arrow Callout 1"/>
          <p:cNvSpPr/>
          <p:nvPr/>
        </p:nvSpPr>
        <p:spPr>
          <a:xfrm>
            <a:off x="0" y="0"/>
            <a:ext cx="15432995" cy="13716000"/>
          </a:xfrm>
          <a:prstGeom prst="rightArrowCallou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6661719" y="6896100"/>
            <a:ext cx="5348061" cy="1323439"/>
          </a:xfrm>
          <a:prstGeom prst="rect">
            <a:avLst/>
          </a:prstGeom>
          <a:noFill/>
        </p:spPr>
        <p:txBody>
          <a:bodyPr wrap="square" rtlCol="0">
            <a:spAutoFit/>
          </a:bodyPr>
          <a:lstStyle/>
          <a:p>
            <a:pPr marL="0" marR="0" lvl="0" indent="0" algn="ctr" defTabSz="1828754"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Thiết</a:t>
            </a:r>
            <a:r>
              <a:rPr kumimoji="0" lang="en-US" sz="80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80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kế</a:t>
            </a:r>
            <a:endParaRPr kumimoji="0" lang="en-US" sz="80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8283464" y="5151297"/>
            <a:ext cx="2104572" cy="1744803"/>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3" y="1198422"/>
            <a:ext cx="16295785"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Class </a:t>
            </a:r>
            <a:r>
              <a:rPr lang="en-US" sz="7200" dirty="0" smtClean="0">
                <a:solidFill>
                  <a:prstClr val="white"/>
                </a:solidFill>
                <a:latin typeface="Bebas Neue" panose="020B0606020202050201" pitchFamily="34" charset="0"/>
              </a:rPr>
              <a:t>diagram</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531482" y="2722601"/>
            <a:ext cx="21141905" cy="2193806"/>
          </a:xfrm>
          <a:prstGeom prst="rect">
            <a:avLst/>
          </a:prstGeom>
        </p:spPr>
        <p:txBody>
          <a:bodyPr wrap="square">
            <a:spAutoFit/>
          </a:bodyPr>
          <a:lstStyle/>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Bao</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gồm</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a:t>
            </a:r>
          </a:p>
          <a:p>
            <a:pPr marL="1600177" lvl="1" indent="-685800" algn="just">
              <a:lnSpc>
                <a:spcPct val="150000"/>
              </a:lnSpc>
              <a:buFont typeface="Courier New" panose="02070309020205020404" pitchFamily="49" charset="0"/>
              <a:buChar char="o"/>
            </a:pP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42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3" y="1198422"/>
            <a:ext cx="16295785"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Conceptual Data</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Model (CDM)</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531482" y="2722601"/>
            <a:ext cx="21141905" cy="2193806"/>
          </a:xfrm>
          <a:prstGeom prst="rect">
            <a:avLst/>
          </a:prstGeom>
        </p:spPr>
        <p:txBody>
          <a:bodyPr wrap="square">
            <a:spAutoFit/>
          </a:bodyPr>
          <a:lstStyle/>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Bao</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gồm</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a:t>
            </a:r>
          </a:p>
          <a:p>
            <a:pPr marL="1600177" marR="0" lvl="1" indent="-685800" algn="just" defTabSz="1828754" rtl="0" eaLnBrk="1" fontAlgn="auto" latinLnBrk="0" hangingPunct="1">
              <a:lnSpc>
                <a:spcPct val="150000"/>
              </a:lnSpc>
              <a:spcBef>
                <a:spcPts val="0"/>
              </a:spcBef>
              <a:spcAft>
                <a:spcPts val="0"/>
              </a:spcAft>
              <a:buClrTx/>
              <a:buSzTx/>
              <a:buFont typeface="Courier New" panose="02070309020205020404" pitchFamily="49" charset="0"/>
              <a:buChar char="o"/>
              <a:tabLst/>
              <a:defRPr/>
            </a:pP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8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3" y="1198422"/>
            <a:ext cx="16295785"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lang="en-US" sz="7200" dirty="0" smtClean="0">
                <a:solidFill>
                  <a:prstClr val="white"/>
                </a:solidFill>
                <a:latin typeface="Bebas Neue" panose="020B0606020202050201" pitchFamily="34" charset="0"/>
              </a:rPr>
              <a:t>Logical</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Data Model (LDM)</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531482" y="2722601"/>
            <a:ext cx="21141905" cy="2193806"/>
          </a:xfrm>
          <a:prstGeom prst="rect">
            <a:avLst/>
          </a:prstGeom>
        </p:spPr>
        <p:txBody>
          <a:bodyPr wrap="square">
            <a:spAutoFit/>
          </a:bodyPr>
          <a:lstStyle/>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Bao</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gồm</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a:t>
            </a:r>
          </a:p>
          <a:p>
            <a:pPr marL="1600177" marR="0" lvl="1" indent="-685800" algn="just" defTabSz="1828754" rtl="0" eaLnBrk="1" fontAlgn="auto" latinLnBrk="0" hangingPunct="1">
              <a:lnSpc>
                <a:spcPct val="150000"/>
              </a:lnSpc>
              <a:spcBef>
                <a:spcPts val="0"/>
              </a:spcBef>
              <a:spcAft>
                <a:spcPts val="0"/>
              </a:spcAft>
              <a:buClrTx/>
              <a:buSzTx/>
              <a:buFont typeface="Courier New" panose="02070309020205020404" pitchFamily="49" charset="0"/>
              <a:buChar char="o"/>
              <a:tabLst/>
              <a:defRPr/>
            </a:pP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008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p:cNvGrpSpPr/>
        <p:nvPr/>
      </p:nvGrpSpPr>
      <p:grpSpPr>
        <a:xfrm>
          <a:off x="0" y="0"/>
          <a:ext cx="0" cy="0"/>
          <a:chOff x="0" y="0"/>
          <a:chExt cx="0" cy="0"/>
        </a:xfrm>
      </p:grpSpPr>
      <p:sp>
        <p:nvSpPr>
          <p:cNvPr id="2" name="Right Arrow Callout 1"/>
          <p:cNvSpPr/>
          <p:nvPr/>
        </p:nvSpPr>
        <p:spPr>
          <a:xfrm>
            <a:off x="0" y="0"/>
            <a:ext cx="15432995" cy="13716000"/>
          </a:xfrm>
          <a:prstGeom prst="rightArrowCallou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661719" y="6896100"/>
            <a:ext cx="5348061" cy="1323439"/>
          </a:xfrm>
          <a:prstGeom prst="rect">
            <a:avLst/>
          </a:prstGeom>
          <a:noFill/>
        </p:spPr>
        <p:txBody>
          <a:bodyPr wrap="square" rtlCol="0">
            <a:spAutoFit/>
          </a:bodyPr>
          <a:lstStyle/>
          <a:p>
            <a:pPr algn="ctr"/>
            <a:r>
              <a:rPr lang="en-US" sz="8000" dirty="0" err="1" smtClean="0">
                <a:solidFill>
                  <a:schemeClr val="bg1"/>
                </a:solidFill>
                <a:latin typeface="Bebas Neue" panose="020B0606020202050201" pitchFamily="34" charset="0"/>
              </a:rPr>
              <a:t>Giới</a:t>
            </a:r>
            <a:r>
              <a:rPr lang="en-US" sz="8000" dirty="0" smtClean="0">
                <a:solidFill>
                  <a:schemeClr val="bg1"/>
                </a:solidFill>
                <a:latin typeface="Bebas Neue" panose="020B0606020202050201" pitchFamily="34" charset="0"/>
              </a:rPr>
              <a:t> </a:t>
            </a:r>
            <a:r>
              <a:rPr lang="en-US" sz="8000" dirty="0" err="1" smtClean="0">
                <a:solidFill>
                  <a:schemeClr val="bg1"/>
                </a:solidFill>
                <a:latin typeface="Bebas Neue" panose="020B0606020202050201" pitchFamily="34" charset="0"/>
              </a:rPr>
              <a:t>thiệu</a:t>
            </a:r>
            <a:endParaRPr lang="en-US" sz="8000" dirty="0">
              <a:solidFill>
                <a:schemeClr val="bg1"/>
              </a:solidFill>
              <a:latin typeface="Bebas Neue" panose="020B0606020202050201" pitchFamily="34" charset="0"/>
            </a:endParaRPr>
          </a:p>
        </p:txBody>
      </p:sp>
      <p:sp>
        <p:nvSpPr>
          <p:cNvPr id="11" name="4-Point Star 10"/>
          <p:cNvSpPr/>
          <p:nvPr/>
        </p:nvSpPr>
        <p:spPr>
          <a:xfrm>
            <a:off x="18283464" y="5151297"/>
            <a:ext cx="2104572" cy="1744803"/>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99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3" y="1198422"/>
            <a:ext cx="16295785"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Physical Data Model (PDM)</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531482" y="2722601"/>
            <a:ext cx="21141905" cy="2193806"/>
          </a:xfrm>
          <a:prstGeom prst="rect">
            <a:avLst/>
          </a:prstGeom>
        </p:spPr>
        <p:txBody>
          <a:bodyPr wrap="square">
            <a:spAutoFit/>
          </a:bodyPr>
          <a:lstStyle/>
          <a:p>
            <a:pPr marL="285750" marR="0" lvl="0" indent="-285750" algn="just"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Bao</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gồm</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a:t>
            </a:r>
          </a:p>
          <a:p>
            <a:pPr marL="1600177" marR="0" lvl="1" indent="-685800" algn="just" defTabSz="1828754" rtl="0" eaLnBrk="1" fontAlgn="auto" latinLnBrk="0" hangingPunct="1">
              <a:lnSpc>
                <a:spcPct val="150000"/>
              </a:lnSpc>
              <a:spcBef>
                <a:spcPts val="0"/>
              </a:spcBef>
              <a:spcAft>
                <a:spcPts val="0"/>
              </a:spcAft>
              <a:buClrTx/>
              <a:buSzTx/>
              <a:buFont typeface="Courier New" panose="02070309020205020404" pitchFamily="49" charset="0"/>
              <a:buChar char="o"/>
              <a:tabLst/>
              <a:defRPr/>
            </a:pPr>
            <a:endPar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368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3" y="1198422"/>
            <a:ext cx="16295785"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Generate code and database</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initial scripts</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428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3" y="1198422"/>
            <a:ext cx="16295785"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System maintenance</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451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p:cNvGrpSpPr/>
        <p:nvPr/>
      </p:nvGrpSpPr>
      <p:grpSpPr>
        <a:xfrm>
          <a:off x="0" y="0"/>
          <a:ext cx="0" cy="0"/>
          <a:chOff x="0" y="0"/>
          <a:chExt cx="0" cy="0"/>
        </a:xfrm>
      </p:grpSpPr>
      <p:sp>
        <p:nvSpPr>
          <p:cNvPr id="2" name="Right Arrow Callout 1"/>
          <p:cNvSpPr/>
          <p:nvPr/>
        </p:nvSpPr>
        <p:spPr>
          <a:xfrm>
            <a:off x="0" y="0"/>
            <a:ext cx="15432995" cy="13716000"/>
          </a:xfrm>
          <a:prstGeom prst="rightArrowCallou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6661719" y="6896100"/>
            <a:ext cx="5348061" cy="1323439"/>
          </a:xfrm>
          <a:prstGeom prst="rect">
            <a:avLst/>
          </a:prstGeom>
          <a:noFill/>
        </p:spPr>
        <p:txBody>
          <a:bodyPr wrap="square" rtlCol="0">
            <a:spAutoFit/>
          </a:bodyPr>
          <a:lstStyle/>
          <a:p>
            <a:pPr marL="0" marR="0" lvl="0" indent="0" algn="ctr" defTabSz="1828754"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Demo</a:t>
            </a:r>
            <a:endParaRPr kumimoji="0" lang="en-US" sz="80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8283464" y="5151297"/>
            <a:ext cx="2104572" cy="1744803"/>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76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p:cNvGrpSpPr/>
        <p:nvPr/>
      </p:nvGrpSpPr>
      <p:grpSpPr>
        <a:xfrm>
          <a:off x="0" y="0"/>
          <a:ext cx="0" cy="0"/>
          <a:chOff x="0" y="0"/>
          <a:chExt cx="0" cy="0"/>
        </a:xfrm>
      </p:grpSpPr>
      <p:sp>
        <p:nvSpPr>
          <p:cNvPr id="2" name="Right Arrow Callout 1"/>
          <p:cNvSpPr/>
          <p:nvPr/>
        </p:nvSpPr>
        <p:spPr>
          <a:xfrm>
            <a:off x="0" y="0"/>
            <a:ext cx="15432995" cy="13716000"/>
          </a:xfrm>
          <a:prstGeom prst="rightArrowCallou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6661719" y="6896100"/>
            <a:ext cx="5348061" cy="1323439"/>
          </a:xfrm>
          <a:prstGeom prst="rect">
            <a:avLst/>
          </a:prstGeom>
          <a:noFill/>
        </p:spPr>
        <p:txBody>
          <a:bodyPr wrap="square" rtlCol="0">
            <a:spAutoFit/>
          </a:bodyPr>
          <a:lstStyle/>
          <a:p>
            <a:pPr marL="0" marR="0" lvl="0" indent="0" algn="ctr" defTabSz="1828754"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Kế</a:t>
            </a:r>
            <a:r>
              <a:rPr lang="en-US" sz="8000" dirty="0" smtClean="0">
                <a:solidFill>
                  <a:prstClr val="white"/>
                </a:solidFill>
                <a:latin typeface="Bebas Neue" panose="020B0606020202050201" pitchFamily="34" charset="0"/>
              </a:rPr>
              <a:t>t </a:t>
            </a:r>
            <a:r>
              <a:rPr lang="en-US" sz="8000" dirty="0" err="1" smtClean="0">
                <a:solidFill>
                  <a:prstClr val="white"/>
                </a:solidFill>
                <a:latin typeface="Bebas Neue" panose="020B0606020202050201" pitchFamily="34" charset="0"/>
              </a:rPr>
              <a:t>luận</a:t>
            </a:r>
            <a:endParaRPr kumimoji="0" lang="en-US" sz="80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8283464" y="5151297"/>
            <a:ext cx="2104572" cy="1744803"/>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943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2719614" y="1175422"/>
            <a:ext cx="3629464"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Kết</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luận</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2134053" y="145242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2134053" y="2652751"/>
            <a:ext cx="6061544" cy="10114384"/>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p:cNvSpPr/>
          <p:nvPr/>
        </p:nvSpPr>
        <p:spPr>
          <a:xfrm>
            <a:off x="2277544" y="3700669"/>
            <a:ext cx="5768764" cy="10479792"/>
          </a:xfrm>
          <a:prstGeom prst="rect">
            <a:avLst/>
          </a:prstGeom>
        </p:spPr>
        <p:txBody>
          <a:bodyPr wrap="square">
            <a:spAutoFit/>
          </a:bodyPr>
          <a:lstStyle/>
          <a:p>
            <a:pPr marL="571500" marR="0" lvl="0" indent="-571500" algn="l"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err="1" smtClean="0">
                <a:solidFill>
                  <a:prstClr val="white"/>
                </a:solidFill>
                <a:latin typeface="Calibri" panose="020F0502020204030204"/>
              </a:rPr>
              <a:t>Hê</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thống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hoạt</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động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đúng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với</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các</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chỉ</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tiêu</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đặt</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ra.</a:t>
            </a:r>
            <a:endParaRPr lang="en-US" dirty="0" smtClean="0">
              <a:solidFill>
                <a:prstClr val="white"/>
              </a:solidFill>
              <a:latin typeface="Calibri" panose="020F0502020204030204"/>
            </a:endParaRPr>
          </a:p>
          <a:p>
            <a:pPr marL="571500" marR="0" lvl="0" indent="-571500" algn="l"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smtClean="0">
                <a:ln>
                  <a:noFill/>
                </a:ln>
                <a:solidFill>
                  <a:prstClr val="white"/>
                </a:solidFill>
                <a:effectLst/>
                <a:uLnTx/>
                <a:uFillTx/>
                <a:latin typeface="Calibri" panose="020F0502020204030204"/>
                <a:ea typeface="+mn-ea"/>
                <a:cs typeface="+mn-cs"/>
              </a:rPr>
              <a:t>Hệ</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thống</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có</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tính</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hữu</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ích</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với</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yêu</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cầu</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cấp</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thiết</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về</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phân</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tích</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và</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đánh</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giá</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nội</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dung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trao</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đổi</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trên</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mạng</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xã</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hội</a:t>
            </a:r>
            <a:endParaRPr kumimoji="0" lang="en-US" b="0" i="0" u="none" strike="noStrike" kern="1200" cap="none" spc="0" normalizeH="0" noProof="0" dirty="0" smtClean="0">
              <a:ln>
                <a:noFill/>
              </a:ln>
              <a:solidFill>
                <a:prstClr val="white"/>
              </a:solidFill>
              <a:effectLst/>
              <a:uLnTx/>
              <a:uFillTx/>
              <a:latin typeface="Calibri" panose="020F0502020204030204"/>
              <a:ea typeface="+mn-ea"/>
              <a:cs typeface="+mn-cs"/>
            </a:endParaRPr>
          </a:p>
          <a:p>
            <a:pPr marL="571500" marR="0" lvl="0" indent="-571500" algn="l"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noProof="0" dirty="0" err="1" smtClean="0">
                <a:solidFill>
                  <a:prstClr val="white"/>
                </a:solidFill>
                <a:latin typeface="Calibri" panose="020F0502020204030204"/>
              </a:rPr>
              <a:t>Áp</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dụng</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được</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các</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công</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nghệ</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mới</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trong</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quy</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trình</a:t>
            </a:r>
            <a:r>
              <a:rPr lang="en-US" noProof="0" dirty="0" smtClean="0">
                <a:solidFill>
                  <a:prstClr val="white"/>
                </a:solidFill>
                <a:latin typeface="Calibri" panose="020F0502020204030204"/>
              </a:rPr>
              <a:t> </a:t>
            </a:r>
            <a:r>
              <a:rPr lang="en-US" noProof="0" dirty="0" err="1" smtClean="0">
                <a:solidFill>
                  <a:prstClr val="white"/>
                </a:solidFill>
                <a:latin typeface="Calibri" panose="020F0502020204030204"/>
              </a:rPr>
              <a:t>phá</a:t>
            </a:r>
            <a:r>
              <a:rPr lang="en-US" dirty="0" smtClean="0">
                <a:solidFill>
                  <a:prstClr val="white"/>
                </a:solidFill>
                <a:latin typeface="Calibri" panose="020F0502020204030204"/>
              </a:rPr>
              <a:t>t </a:t>
            </a:r>
            <a:r>
              <a:rPr lang="en-US" dirty="0" err="1" smtClean="0">
                <a:solidFill>
                  <a:prstClr val="white"/>
                </a:solidFill>
                <a:latin typeface="Calibri" panose="020F0502020204030204"/>
              </a:rPr>
              <a:t>triển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phần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mềm</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vào</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đề</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tài</a:t>
            </a:r>
            <a:endParaRPr kumimoji="0" lang="en-US"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828754"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828754"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828754"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TextBox 88"/>
          <p:cNvSpPr txBox="1"/>
          <p:nvPr/>
        </p:nvSpPr>
        <p:spPr>
          <a:xfrm>
            <a:off x="2426833" y="2869672"/>
            <a:ext cx="4672225" cy="830997"/>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lang="en-US" sz="4800" dirty="0" err="1" smtClean="0">
                <a:solidFill>
                  <a:prstClr val="white"/>
                </a:solidFill>
                <a:latin typeface="Bebas Neue" panose="020B0606020202050201" pitchFamily="34" charset="0"/>
              </a:rPr>
              <a:t>Ưu</a:t>
            </a:r>
            <a:r>
              <a:rPr lang="en-US" sz="4800" dirty="0" smtClean="0">
                <a:solidFill>
                  <a:prstClr val="white"/>
                </a:solidFill>
                <a:latin typeface="Bebas Neue" panose="020B0606020202050201" pitchFamily="34" charset="0"/>
              </a:rPr>
              <a:t> </a:t>
            </a:r>
            <a:r>
              <a:rPr lang="en-US" sz="4800" dirty="0" err="1" smtClean="0">
                <a:solidFill>
                  <a:prstClr val="white"/>
                </a:solidFill>
                <a:latin typeface="Bebas Neue" panose="020B0606020202050201" pitchFamily="34" charset="0"/>
              </a:rPr>
              <a:t>điểm</a:t>
            </a:r>
            <a:endParaRPr kumimoji="0" lang="en-US" sz="48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3" name="Rectangle 12"/>
          <p:cNvSpPr/>
          <p:nvPr/>
        </p:nvSpPr>
        <p:spPr>
          <a:xfrm>
            <a:off x="9844249" y="2652751"/>
            <a:ext cx="6061544" cy="10114384"/>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p:nvPr/>
        </p:nvSpPr>
        <p:spPr>
          <a:xfrm>
            <a:off x="9987740" y="3700669"/>
            <a:ext cx="5768764" cy="5493812"/>
          </a:xfrm>
          <a:prstGeom prst="rect">
            <a:avLst/>
          </a:prstGeom>
        </p:spPr>
        <p:txBody>
          <a:bodyPr wrap="square">
            <a:spAutoFit/>
          </a:bodyPr>
          <a:lstStyle/>
          <a:p>
            <a:pPr marL="571500" marR="0" lvl="0" indent="-571500" algn="l"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err="1" smtClean="0">
                <a:solidFill>
                  <a:prstClr val="white"/>
                </a:solidFill>
                <a:latin typeface="Calibri" panose="020F0502020204030204"/>
              </a:rPr>
              <a:t>Hệ</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thống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chưa</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hoàn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thiện</a:t>
            </a:r>
            <a:r>
              <a:rPr lang="en-US" dirty="0" smtClean="0">
                <a:solidFill>
                  <a:prstClr val="white"/>
                </a:solidFill>
                <a:latin typeface="Calibri" panose="020F0502020204030204"/>
              </a:rPr>
              <a:t> 100% </a:t>
            </a:r>
            <a:r>
              <a:rPr lang="en-US" dirty="0" err="1" smtClean="0">
                <a:solidFill>
                  <a:prstClr val="white"/>
                </a:solidFill>
                <a:latin typeface="Calibri" panose="020F0502020204030204"/>
              </a:rPr>
              <a:t>theo</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yêu</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cầu</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đặt</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ra.</a:t>
            </a:r>
            <a:endParaRPr lang="en-US" dirty="0">
              <a:solidFill>
                <a:prstClr val="white"/>
              </a:solidFill>
              <a:latin typeface="Calibri" panose="020F0502020204030204"/>
            </a:endParaRPr>
          </a:p>
          <a:p>
            <a:pPr marL="571500" marR="0" lvl="0" indent="-571500" algn="l"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err="1" smtClean="0">
                <a:solidFill>
                  <a:prstClr val="white"/>
                </a:solidFill>
                <a:latin typeface="Calibri" panose="020F0502020204030204"/>
              </a:rPr>
              <a:t>Chưa</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tìm</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được</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các</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môi</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trường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miễn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phí</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để</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triển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khai</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hệ</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thống</a:t>
            </a:r>
            <a:r>
              <a:rPr lang="en-US" dirty="0" smtClean="0">
                <a:solidFill>
                  <a:prstClr val="white"/>
                </a:solidFill>
                <a:latin typeface="Calibri" panose="020F0502020204030204"/>
              </a:rPr>
              <a:t> </a:t>
            </a:r>
            <a:endParaRPr kumimoji="0" lang="en-US"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828754"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828754"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828754"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p:cNvSpPr txBox="1"/>
          <p:nvPr/>
        </p:nvSpPr>
        <p:spPr>
          <a:xfrm>
            <a:off x="10137029" y="2869672"/>
            <a:ext cx="4672225" cy="830997"/>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lang="en-US" sz="4800" dirty="0" err="1" smtClean="0">
                <a:solidFill>
                  <a:prstClr val="white"/>
                </a:solidFill>
                <a:latin typeface="Bebas Neue" panose="020B0606020202050201" pitchFamily="34" charset="0"/>
              </a:rPr>
              <a:t>Hạn</a:t>
            </a:r>
            <a:r>
              <a:rPr lang="en-US" sz="4800" dirty="0" smtClean="0">
                <a:solidFill>
                  <a:prstClr val="white"/>
                </a:solidFill>
                <a:latin typeface="Bebas Neue" panose="020B0606020202050201" pitchFamily="34" charset="0"/>
              </a:rPr>
              <a:t> </a:t>
            </a:r>
            <a:r>
              <a:rPr lang="en-US" sz="4800" dirty="0" err="1" smtClean="0">
                <a:solidFill>
                  <a:prstClr val="white"/>
                </a:solidFill>
                <a:latin typeface="Bebas Neue" panose="020B0606020202050201" pitchFamily="34" charset="0"/>
              </a:rPr>
              <a:t>chế</a:t>
            </a:r>
            <a:endParaRPr kumimoji="0" lang="en-US" sz="48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6" name="Rectangle 15"/>
          <p:cNvSpPr/>
          <p:nvPr/>
        </p:nvSpPr>
        <p:spPr>
          <a:xfrm>
            <a:off x="17554445" y="2652751"/>
            <a:ext cx="6061544" cy="10114384"/>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p:cNvSpPr/>
          <p:nvPr/>
        </p:nvSpPr>
        <p:spPr>
          <a:xfrm>
            <a:off x="17697936" y="3700669"/>
            <a:ext cx="5768764" cy="5493812"/>
          </a:xfrm>
          <a:prstGeom prst="rect">
            <a:avLst/>
          </a:prstGeom>
        </p:spPr>
        <p:txBody>
          <a:bodyPr wrap="square">
            <a:spAutoFit/>
          </a:bodyPr>
          <a:lstStyle/>
          <a:p>
            <a:pPr marL="571500" marR="0" lvl="0" indent="-571500" algn="l"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err="1" smtClean="0">
                <a:solidFill>
                  <a:prstClr val="white"/>
                </a:solidFill>
                <a:latin typeface="Calibri" panose="020F0502020204030204"/>
              </a:rPr>
              <a:t>Mở</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rộng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phá</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hiện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dữ</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liệu</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trên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các</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nền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tảng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mạng</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xã</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hội</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khác</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nhau</a:t>
            </a:r>
            <a:r>
              <a:rPr lang="en-US" dirty="0" smtClean="0">
                <a:solidFill>
                  <a:prstClr val="white"/>
                </a:solidFill>
                <a:latin typeface="Calibri" panose="020F0502020204030204"/>
              </a:rPr>
              <a:t>.</a:t>
            </a:r>
          </a:p>
          <a:p>
            <a:pPr marL="571500" marR="0" lvl="0" indent="-571500" algn="l" defTabSz="1828754"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smtClean="0">
                <a:ln>
                  <a:noFill/>
                </a:ln>
                <a:solidFill>
                  <a:prstClr val="white"/>
                </a:solidFill>
                <a:effectLst/>
                <a:uLnTx/>
                <a:uFillTx/>
                <a:latin typeface="Calibri" panose="020F0502020204030204"/>
                <a:ea typeface="+mn-ea"/>
                <a:cs typeface="+mn-cs"/>
              </a:rPr>
              <a:t>Cải</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thiện</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bộ</a:t>
            </a:r>
            <a:r>
              <a:rPr kumimoji="0" lang="en-US" b="0" i="0" u="none" strike="noStrike" kern="1200" cap="none" spc="0" normalizeH="0" noProof="0" dirty="0" smtClean="0">
                <a:ln>
                  <a:noFill/>
                </a:ln>
                <a:solidFill>
                  <a:prstClr val="white"/>
                </a:solidFill>
                <a:effectLst/>
                <a:uLnTx/>
                <a:uFillTx/>
                <a:latin typeface="Calibri" panose="020F0502020204030204"/>
                <a:ea typeface="+mn-ea"/>
                <a:cs typeface="+mn-cs"/>
              </a:rPr>
              <a:t> </a:t>
            </a:r>
            <a:r>
              <a:rPr kumimoji="0" lang="en-US" b="0" i="0" u="none" strike="noStrike" kern="1200" cap="none" spc="0" normalizeH="0" noProof="0" dirty="0" err="1" smtClean="0">
                <a:ln>
                  <a:noFill/>
                </a:ln>
                <a:solidFill>
                  <a:prstClr val="white"/>
                </a:solidFill>
                <a:effectLst/>
                <a:uLnTx/>
                <a:uFillTx/>
                <a:latin typeface="Calibri" panose="020F0502020204030204"/>
                <a:ea typeface="+mn-ea"/>
                <a:cs typeface="+mn-cs"/>
              </a:rPr>
              <a:t>phá</a:t>
            </a:r>
            <a:r>
              <a:rPr lang="en-US" dirty="0" smtClean="0">
                <a:solidFill>
                  <a:prstClr val="white"/>
                </a:solidFill>
                <a:latin typeface="Calibri" panose="020F0502020204030204"/>
              </a:rPr>
              <a:t>t </a:t>
            </a:r>
            <a:r>
              <a:rPr lang="en-US" dirty="0" err="1" smtClean="0">
                <a:solidFill>
                  <a:prstClr val="white"/>
                </a:solidFill>
                <a:latin typeface="Calibri" panose="020F0502020204030204"/>
              </a:rPr>
              <a:t>hiện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và</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phân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tích</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ngôn</a:t>
            </a:r>
            <a:r>
              <a:rPr lang="en-US" dirty="0" smtClean="0">
                <a:solidFill>
                  <a:prstClr val="white"/>
                </a:solidFill>
                <a:latin typeface="Calibri" panose="020F0502020204030204"/>
              </a:rPr>
              <a:t> </a:t>
            </a:r>
            <a:r>
              <a:rPr lang="en-US" dirty="0" err="1" smtClean="0">
                <a:solidFill>
                  <a:prstClr val="white"/>
                </a:solidFill>
                <a:latin typeface="Calibri" panose="020F0502020204030204"/>
              </a:rPr>
              <a:t>ngữ</a:t>
            </a:r>
            <a:endParaRPr kumimoji="0" lang="en-US"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l" defTabSz="1828754"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828754"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828754"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p:cNvSpPr txBox="1"/>
          <p:nvPr/>
        </p:nvSpPr>
        <p:spPr>
          <a:xfrm>
            <a:off x="17847225" y="2869672"/>
            <a:ext cx="4672225" cy="830997"/>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lang="en-US" sz="4800" dirty="0" err="1" smtClean="0">
                <a:solidFill>
                  <a:prstClr val="white"/>
                </a:solidFill>
                <a:latin typeface="Bebas Neue" panose="020B0606020202050201" pitchFamily="34" charset="0"/>
              </a:rPr>
              <a:t>Hương</a:t>
            </a:r>
            <a:r>
              <a:rPr lang="en-US" sz="4800" dirty="0" smtClean="0">
                <a:solidFill>
                  <a:prstClr val="white"/>
                </a:solidFill>
                <a:latin typeface="Bebas Neue" panose="020B0606020202050201" pitchFamily="34" charset="0"/>
              </a:rPr>
              <a:t> </a:t>
            </a:r>
            <a:r>
              <a:rPr lang="en-US" sz="4800" dirty="0" err="1" smtClean="0">
                <a:solidFill>
                  <a:prstClr val="white"/>
                </a:solidFill>
                <a:latin typeface="Bebas Neue" panose="020B0606020202050201" pitchFamily="34" charset="0"/>
              </a:rPr>
              <a:t>phá</a:t>
            </a:r>
            <a:r>
              <a:rPr lang="en-US" sz="4800" dirty="0" smtClean="0">
                <a:solidFill>
                  <a:prstClr val="white"/>
                </a:solidFill>
                <a:latin typeface="Bebas Neue" panose="020B0606020202050201" pitchFamily="34" charset="0"/>
              </a:rPr>
              <a:t> </a:t>
            </a:r>
            <a:r>
              <a:rPr lang="en-US" sz="4800" dirty="0" err="1" smtClean="0">
                <a:solidFill>
                  <a:prstClr val="white"/>
                </a:solidFill>
                <a:latin typeface="Bebas Neue" panose="020B0606020202050201" pitchFamily="34" charset="0"/>
              </a:rPr>
              <a:t>triển</a:t>
            </a:r>
            <a:endParaRPr kumimoji="0" lang="en-US" sz="48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Tree>
    <p:extLst>
      <p:ext uri="{BB962C8B-B14F-4D97-AF65-F5344CB8AC3E}">
        <p14:creationId xmlns:p14="http://schemas.microsoft.com/office/powerpoint/2010/main" val="290752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Mô</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tả</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hệ</a:t>
            </a:r>
            <a:r>
              <a:rPr kumimoji="0" lang="en-US" sz="7200" b="0" i="0" u="none" strike="noStrike" kern="1200" cap="none" spc="0" normalizeH="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noProof="0" dirty="0" err="1" smtClean="0">
                <a:ln>
                  <a:noFill/>
                </a:ln>
                <a:solidFill>
                  <a:prstClr val="white"/>
                </a:solidFill>
                <a:effectLst/>
                <a:uLnTx/>
                <a:uFillTx/>
                <a:latin typeface="Bebas Neue" panose="020B0606020202050201" pitchFamily="34" charset="0"/>
                <a:ea typeface="+mn-ea"/>
                <a:cs typeface="+mn-cs"/>
              </a:rPr>
              <a:t>thống</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8836971"/>
          </a:xfrm>
          <a:prstGeom prst="rect">
            <a:avLst/>
          </a:prstGeom>
        </p:spPr>
        <p:txBody>
          <a:bodyPr wrap="square">
            <a:spAutoFit/>
          </a:bodyPr>
          <a:lstStyle/>
          <a:p>
            <a:pPr lvl="0" algn="just">
              <a:lnSpc>
                <a:spcPct val="150000"/>
              </a:lnSpc>
            </a:pPr>
            <a:r>
              <a:rPr lang="vi-VN" sz="4800" dirty="0">
                <a:solidFill>
                  <a:schemeClr val="bg1"/>
                </a:solidFill>
              </a:rPr>
              <a:t>Hệ thống data pipeline hỗ trợ xử lý data cả 2 dạng batch và streaming để xử lý bigdata thông qua nền tảng Google Cloud Dataflow. Data trong hệ thống chính là nội dung message người dùng đăng qua kênh Twitter. Sau này có thể mở rộng qua các kênh khác như rss, blog. </a:t>
            </a:r>
            <a:endParaRPr kumimoji="0" lang="en-US" sz="4800" b="0" i="0" u="none" strike="noStrike" kern="1200" cap="none" spc="0" normalizeH="0" baseline="0" noProof="0" dirty="0">
              <a:ln>
                <a:noFill/>
              </a:ln>
              <a:solidFill>
                <a:schemeClr val="bg1"/>
              </a:solidFill>
              <a:effectLst/>
              <a:uLnTx/>
              <a:uFillTx/>
              <a:latin typeface="Calibri" panose="020F0502020204030204"/>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34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Mô</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tả</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hệ</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thống</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4404988"/>
          </a:xfrm>
          <a:prstGeom prst="rect">
            <a:avLst/>
          </a:prstGeom>
        </p:spPr>
        <p:txBody>
          <a:bodyPr wrap="square">
            <a:spAutoFit/>
          </a:bodyPr>
          <a:lstStyle/>
          <a:p>
            <a:pPr lvl="0" algn="just">
              <a:lnSpc>
                <a:spcPct val="150000"/>
              </a:lnSpc>
            </a:pPr>
            <a:r>
              <a:rPr lang="vi-VN" sz="4800" dirty="0">
                <a:solidFill>
                  <a:schemeClr val="bg1"/>
                </a:solidFill>
              </a:rPr>
              <a:t>Hệ thống giúp phát hiện ngôn ngữ, blacklist, phân tích NER, sentiment bằng cách sử dụng thư viện hoặc service có sẵn</a:t>
            </a:r>
            <a:endParaRPr kumimoji="0" lang="en-US" sz="4800" b="0" i="0" u="none" strike="noStrike" kern="1200" cap="none" spc="0" normalizeH="0" baseline="0" noProof="0" dirty="0">
              <a:ln>
                <a:noFill/>
              </a:ln>
              <a:solidFill>
                <a:schemeClr val="bg1"/>
              </a:solidFill>
              <a:effectLst/>
              <a:uLnTx/>
              <a:uFillTx/>
              <a:latin typeface="Calibri" panose="020F0502020204030204"/>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806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Mô</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tả</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hệ</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thống</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7728975"/>
          </a:xfrm>
          <a:prstGeom prst="rect">
            <a:avLst/>
          </a:prstGeom>
        </p:spPr>
        <p:txBody>
          <a:bodyPr wrap="square">
            <a:spAutoFit/>
          </a:bodyPr>
          <a:lstStyle/>
          <a:p>
            <a:pPr lvl="0" algn="just">
              <a:lnSpc>
                <a:spcPct val="150000"/>
              </a:lnSpc>
            </a:pPr>
            <a:r>
              <a:rPr lang="vi-VN" sz="4800" dirty="0">
                <a:solidFill>
                  <a:schemeClr val="bg1"/>
                </a:solidFill>
              </a:rPr>
              <a:t>Hệ thống streaming thường được ứng dụng trong tài chính, gaming, bất động sản hay giao thông. Ví dụ có thể phân tích trực tiếp hình ảnh camera giao thông tại các giao lộ, phân tích tình hình giao thông và đưa ra các hướng xử lý</a:t>
            </a:r>
            <a:endParaRPr kumimoji="0" lang="en-US" sz="4800" b="0" i="0" u="none" strike="noStrike" kern="1200" cap="none" spc="0" normalizeH="0" baseline="0" noProof="0" dirty="0">
              <a:ln>
                <a:noFill/>
              </a:ln>
              <a:solidFill>
                <a:schemeClr val="bg1"/>
              </a:solidFill>
              <a:effectLst/>
              <a:uLnTx/>
              <a:uFillTx/>
              <a:latin typeface="Calibri" panose="020F0502020204030204"/>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15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Mô</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tả</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hệ</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thống</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1085810"/>
          </a:xfrm>
          <a:prstGeom prst="rect">
            <a:avLst/>
          </a:prstGeom>
        </p:spPr>
        <p:txBody>
          <a:bodyPr wrap="square">
            <a:spAutoFit/>
          </a:bodyPr>
          <a:lstStyle/>
          <a:p>
            <a:pPr lvl="0" algn="just">
              <a:lnSpc>
                <a:spcPct val="150000"/>
              </a:lnSpc>
            </a:pPr>
            <a:r>
              <a:rPr lang="en-US" sz="4800" dirty="0" err="1">
                <a:solidFill>
                  <a:schemeClr val="bg1"/>
                </a:solidFill>
              </a:rPr>
              <a:t>Ngôn</a:t>
            </a:r>
            <a:r>
              <a:rPr lang="en-US" sz="4800" dirty="0">
                <a:solidFill>
                  <a:schemeClr val="bg1"/>
                </a:solidFill>
              </a:rPr>
              <a:t> </a:t>
            </a:r>
            <a:r>
              <a:rPr lang="en-US" sz="4800" dirty="0" err="1">
                <a:solidFill>
                  <a:schemeClr val="bg1"/>
                </a:solidFill>
              </a:rPr>
              <a:t>ngữ</a:t>
            </a:r>
            <a:r>
              <a:rPr lang="en-US" sz="4800" dirty="0">
                <a:solidFill>
                  <a:schemeClr val="bg1"/>
                </a:solidFill>
              </a:rPr>
              <a:t> </a:t>
            </a:r>
            <a:r>
              <a:rPr lang="en-US" sz="4800" dirty="0" err="1">
                <a:solidFill>
                  <a:schemeClr val="bg1"/>
                </a:solidFill>
              </a:rPr>
              <a:t>sử</a:t>
            </a:r>
            <a:r>
              <a:rPr lang="en-US" sz="4800" dirty="0">
                <a:solidFill>
                  <a:schemeClr val="bg1"/>
                </a:solidFill>
              </a:rPr>
              <a:t> dung: Java, Apple Swift</a:t>
            </a:r>
            <a:endParaRPr kumimoji="0" lang="en-US" sz="4800" b="0" i="0" u="none" strike="noStrike" kern="1200" cap="none" spc="0" normalizeH="0" baseline="0" noProof="0" dirty="0">
              <a:ln>
                <a:noFill/>
              </a:ln>
              <a:solidFill>
                <a:schemeClr val="bg1"/>
              </a:solidFill>
              <a:effectLst/>
              <a:uLnTx/>
              <a:uFillTx/>
              <a:latin typeface="Calibri" panose="020F0502020204030204"/>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046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Mô</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tả</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hệ</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thống</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2193806"/>
          </a:xfrm>
          <a:prstGeom prst="rect">
            <a:avLst/>
          </a:prstGeom>
        </p:spPr>
        <p:txBody>
          <a:bodyPr wrap="square">
            <a:spAutoFit/>
          </a:bodyPr>
          <a:lstStyle/>
          <a:p>
            <a:pPr lvl="0">
              <a:lnSpc>
                <a:spcPct val="150000"/>
              </a:lnSpc>
            </a:pPr>
            <a:r>
              <a:rPr lang="en-US" sz="4800" dirty="0" smtClean="0">
                <a:solidFill>
                  <a:schemeClr val="bg1"/>
                </a:solidFill>
              </a:rPr>
              <a:t>Database &amp; </a:t>
            </a:r>
            <a:r>
              <a:rPr lang="en-US" sz="4800" dirty="0">
                <a:solidFill>
                  <a:schemeClr val="bg1"/>
                </a:solidFill>
              </a:rPr>
              <a:t>storage: </a:t>
            </a:r>
            <a:r>
              <a:rPr lang="en-US" sz="4800" dirty="0" smtClean="0">
                <a:solidFill>
                  <a:schemeClr val="bg1"/>
                </a:solidFill>
              </a:rPr>
              <a:t>MySQL, </a:t>
            </a:r>
            <a:r>
              <a:rPr lang="en-US" sz="4800" dirty="0" err="1" smtClean="0">
                <a:solidFill>
                  <a:schemeClr val="bg1"/>
                </a:solidFill>
              </a:rPr>
              <a:t>Elasticsearch</a:t>
            </a:r>
            <a:r>
              <a:rPr lang="en-US" sz="4800" dirty="0">
                <a:solidFill>
                  <a:schemeClr val="bg1"/>
                </a:solidFill>
              </a:rPr>
              <a:t>, </a:t>
            </a:r>
            <a:r>
              <a:rPr lang="en-US" sz="4800" dirty="0" err="1">
                <a:solidFill>
                  <a:schemeClr val="bg1"/>
                </a:solidFill>
              </a:rPr>
              <a:t>Redis</a:t>
            </a:r>
            <a:endParaRPr kumimoji="0" lang="en-US" sz="4800" b="0" i="0" u="none" strike="noStrike" kern="1200" cap="none" spc="0" normalizeH="0" baseline="0" noProof="0" dirty="0">
              <a:ln>
                <a:noFill/>
              </a:ln>
              <a:solidFill>
                <a:schemeClr val="bg1"/>
              </a:solidFill>
              <a:effectLst/>
              <a:uLnTx/>
              <a:uFillTx/>
              <a:latin typeface="Calibri" panose="020F0502020204030204"/>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09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 name="TextBox 9"/>
          <p:cNvSpPr txBox="1"/>
          <p:nvPr/>
        </p:nvSpPr>
        <p:spPr>
          <a:xfrm>
            <a:off x="1824264" y="1198422"/>
            <a:ext cx="8234136" cy="1200329"/>
          </a:xfrm>
          <a:prstGeom prst="rect">
            <a:avLst/>
          </a:prstGeom>
          <a:noFill/>
        </p:spPr>
        <p:txBody>
          <a:bodyPr wrap="square" rtlCol="0">
            <a:spAutoFit/>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Mô</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tả</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hệ</a:t>
            </a:r>
            <a:r>
              <a:rPr kumimoji="0" lang="en-US" sz="7200" b="0" i="0" u="none" strike="noStrike" kern="1200" cap="none" spc="0" normalizeH="0" baseline="0" noProof="0" dirty="0" smtClean="0">
                <a:ln>
                  <a:noFill/>
                </a:ln>
                <a:solidFill>
                  <a:prstClr val="white"/>
                </a:solidFill>
                <a:effectLst/>
                <a:uLnTx/>
                <a:uFillTx/>
                <a:latin typeface="Bebas Neue" panose="020B0606020202050201" pitchFamily="34" charset="0"/>
                <a:ea typeface="+mn-ea"/>
                <a:cs typeface="+mn-cs"/>
              </a:rPr>
              <a:t> </a:t>
            </a:r>
            <a:r>
              <a:rPr kumimoji="0" lang="en-US" sz="7200" b="0" i="0" u="none" strike="noStrike" kern="1200" cap="none" spc="0" normalizeH="0" baseline="0" noProof="0" dirty="0" err="1" smtClean="0">
                <a:ln>
                  <a:noFill/>
                </a:ln>
                <a:solidFill>
                  <a:prstClr val="white"/>
                </a:solidFill>
                <a:effectLst/>
                <a:uLnTx/>
                <a:uFillTx/>
                <a:latin typeface="Bebas Neue" panose="020B0606020202050201" pitchFamily="34" charset="0"/>
                <a:ea typeface="+mn-ea"/>
                <a:cs typeface="+mn-cs"/>
              </a:rPr>
              <a:t>thống</a:t>
            </a:r>
            <a:endParaRPr kumimoji="0" lang="en-US" sz="7200" b="0" i="0" u="none" strike="noStrike" kern="1200" cap="none" spc="0" normalizeH="0" baseline="0" noProof="0" dirty="0">
              <a:ln>
                <a:noFill/>
              </a:ln>
              <a:solidFill>
                <a:prstClr val="white"/>
              </a:solidFill>
              <a:effectLst/>
              <a:uLnTx/>
              <a:uFillTx/>
              <a:latin typeface="Bebas Neue" panose="020B0606020202050201" pitchFamily="34" charset="0"/>
              <a:ea typeface="+mn-ea"/>
              <a:cs typeface="+mn-cs"/>
            </a:endParaRPr>
          </a:p>
        </p:txBody>
      </p:sp>
      <p:sp>
        <p:nvSpPr>
          <p:cNvPr id="11" name="4-Point Star 10"/>
          <p:cNvSpPr/>
          <p:nvPr/>
        </p:nvSpPr>
        <p:spPr>
          <a:xfrm>
            <a:off x="1238703" y="1522272"/>
            <a:ext cx="585561" cy="646331"/>
          </a:xfrm>
          <a:prstGeom prst="star4">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12630150" y="2454353"/>
            <a:ext cx="10601098" cy="2308324"/>
          </a:xfrm>
          <a:prstGeom prst="rect">
            <a:avLst/>
          </a:prstGeom>
        </p:spPr>
        <p:txBody>
          <a:bodyPr wrap="square">
            <a:spAutoFit/>
          </a:bodyPr>
          <a:lstStyle/>
          <a:p>
            <a:pPr lvl="0" algn="just">
              <a:lnSpc>
                <a:spcPct val="150000"/>
              </a:lnSpc>
            </a:pPr>
            <a:r>
              <a:rPr lang="en-US" sz="4800" dirty="0" err="1">
                <a:solidFill>
                  <a:schemeClr val="bg1"/>
                </a:solidFill>
              </a:rPr>
              <a:t>Nền</a:t>
            </a:r>
            <a:r>
              <a:rPr lang="en-US" sz="4800" dirty="0">
                <a:solidFill>
                  <a:schemeClr val="bg1"/>
                </a:solidFill>
              </a:rPr>
              <a:t> </a:t>
            </a:r>
            <a:r>
              <a:rPr lang="en-US" sz="4800" dirty="0" err="1">
                <a:solidFill>
                  <a:schemeClr val="bg1"/>
                </a:solidFill>
              </a:rPr>
              <a:t>tảng</a:t>
            </a:r>
            <a:r>
              <a:rPr lang="en-US" sz="4800" dirty="0">
                <a:solidFill>
                  <a:schemeClr val="bg1"/>
                </a:solidFill>
              </a:rPr>
              <a:t> </a:t>
            </a:r>
            <a:r>
              <a:rPr lang="en-US" sz="4800" dirty="0" err="1">
                <a:solidFill>
                  <a:schemeClr val="bg1"/>
                </a:solidFill>
              </a:rPr>
              <a:t>sử</a:t>
            </a:r>
            <a:r>
              <a:rPr lang="en-US" sz="4800" dirty="0">
                <a:solidFill>
                  <a:schemeClr val="bg1"/>
                </a:solidFill>
              </a:rPr>
              <a:t> </a:t>
            </a:r>
            <a:r>
              <a:rPr lang="en-US" sz="4800" dirty="0" err="1">
                <a:solidFill>
                  <a:schemeClr val="bg1"/>
                </a:solidFill>
              </a:rPr>
              <a:t>dụng</a:t>
            </a:r>
            <a:r>
              <a:rPr lang="en-US" sz="4800" dirty="0">
                <a:solidFill>
                  <a:schemeClr val="bg1"/>
                </a:solidFill>
              </a:rPr>
              <a:t>: Google Cloud (Dataflow, </a:t>
            </a:r>
            <a:r>
              <a:rPr lang="en-US" sz="4800" dirty="0" err="1">
                <a:solidFill>
                  <a:schemeClr val="bg1"/>
                </a:solidFill>
              </a:rPr>
              <a:t>Pubsub</a:t>
            </a:r>
            <a:r>
              <a:rPr lang="en-US" sz="4800" dirty="0">
                <a:solidFill>
                  <a:schemeClr val="bg1"/>
                </a:solidFill>
              </a:rPr>
              <a:t>)</a:t>
            </a:r>
            <a:endParaRPr kumimoji="0" lang="en-US" sz="4800" b="0" i="0" u="none" strike="noStrike" kern="1200" cap="none" spc="0" normalizeH="0" baseline="0" noProof="0" dirty="0">
              <a:ln>
                <a:noFill/>
              </a:ln>
              <a:solidFill>
                <a:schemeClr val="bg1"/>
              </a:solidFill>
              <a:effectLst/>
              <a:uLnTx/>
              <a:uFillTx/>
              <a:latin typeface="Calibri" panose="020F0502020204030204"/>
            </a:endParaRPr>
          </a:p>
        </p:txBody>
      </p:sp>
      <p:sp>
        <p:nvSpPr>
          <p:cNvPr id="2" name="Rectangle 1"/>
          <p:cNvSpPr/>
          <p:nvPr/>
        </p:nvSpPr>
        <p:spPr>
          <a:xfrm>
            <a:off x="1238476" y="2628900"/>
            <a:ext cx="10953523" cy="96869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75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50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838</TotalTime>
  <Words>707</Words>
  <Application>Microsoft Office PowerPoint</Application>
  <PresentationFormat>Custom</PresentationFormat>
  <Paragraphs>102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Bebas Neue</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LOVEISH</dc:creator>
  <cp:lastModifiedBy>binhkieudo</cp:lastModifiedBy>
  <cp:revision>64</cp:revision>
  <dcterms:created xsi:type="dcterms:W3CDTF">2014-12-11T19:58:31Z</dcterms:created>
  <dcterms:modified xsi:type="dcterms:W3CDTF">2018-12-15T08:17:10Z</dcterms:modified>
</cp:coreProperties>
</file>