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slides/slide17.xml" Type="http://schemas.openxmlformats.org/officeDocument/2006/relationships/slide"/><Relationship Id="rId33" Target="slides/slide18.xml" Type="http://schemas.openxmlformats.org/officeDocument/2006/relationships/slide"/><Relationship Id="rId34" Target="slides/slide19.xml" Type="http://schemas.openxmlformats.org/officeDocument/2006/relationships/slide"/><Relationship Id="rId35" Target="slides/slide20.xml" Type="http://schemas.openxmlformats.org/officeDocument/2006/relationships/slide"/><Relationship Id="rId36" Target="slides/slide21.xml" Type="http://schemas.openxmlformats.org/officeDocument/2006/relationships/slide"/><Relationship Id="rId37" Target="slides/slide22.xml" Type="http://schemas.openxmlformats.org/officeDocument/2006/relationships/slide"/><Relationship Id="rId38" Target="slides/slide23.xml" Type="http://schemas.openxmlformats.org/officeDocument/2006/relationships/slide"/><Relationship Id="rId39" Target="slides/slide24.xml" Type="http://schemas.openxmlformats.org/officeDocument/2006/relationships/slide"/><Relationship Id="rId4" Target="theme/theme1.xml" Type="http://schemas.openxmlformats.org/officeDocument/2006/relationships/theme"/><Relationship Id="rId40" Target="slides/slide25.xml" Type="http://schemas.openxmlformats.org/officeDocument/2006/relationships/slide"/><Relationship Id="rId41" Target="slides/slide26.xml" Type="http://schemas.openxmlformats.org/officeDocument/2006/relationships/slide"/><Relationship Id="rId42" Target="slides/slide2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1.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1.jpe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 Id="rId6" Target="../media/image1.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1.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1.jpe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1.jpe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1.jpe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1.jpe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1.jpe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1.jpe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1.jpe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1.pn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1.jpe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4.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2B808"/>
        </a:solidFill>
      </p:bgPr>
    </p:bg>
    <p:spTree>
      <p:nvGrpSpPr>
        <p:cNvPr id="1" name=""/>
        <p:cNvGrpSpPr/>
        <p:nvPr/>
      </p:nvGrpSpPr>
      <p:grpSpPr>
        <a:xfrm>
          <a:off x="0" y="0"/>
          <a:ext cx="0" cy="0"/>
          <a:chOff x="0" y="0"/>
          <a:chExt cx="0" cy="0"/>
        </a:xfrm>
      </p:grpSpPr>
      <p:sp>
        <p:nvSpPr>
          <p:cNvPr name="AutoShape 2" id="2"/>
          <p:cNvSpPr/>
          <p:nvPr/>
        </p:nvSpPr>
        <p:spPr>
          <a:xfrm rot="0">
            <a:off x="218209" y="207818"/>
            <a:ext cx="17851582" cy="9871364"/>
          </a:xfrm>
          <a:prstGeom prst="rect">
            <a:avLst/>
          </a:prstGeom>
          <a:solidFill>
            <a:srgbClr val="FFFFFF"/>
          </a:solidFill>
        </p:spPr>
      </p:sp>
      <p:sp>
        <p:nvSpPr>
          <p:cNvPr name="Freeform 3" id="3"/>
          <p:cNvSpPr/>
          <p:nvPr/>
        </p:nvSpPr>
        <p:spPr>
          <a:xfrm flipH="false" flipV="false" rot="0">
            <a:off x="757922" y="2644450"/>
            <a:ext cx="6383985" cy="5495337"/>
          </a:xfrm>
          <a:custGeom>
            <a:avLst/>
            <a:gdLst/>
            <a:ahLst/>
            <a:cxnLst/>
            <a:rect r="r" b="b" t="t" l="l"/>
            <a:pathLst>
              <a:path h="5495337" w="6383985">
                <a:moveTo>
                  <a:pt x="0" y="0"/>
                </a:moveTo>
                <a:lnTo>
                  <a:pt x="6383986" y="0"/>
                </a:lnTo>
                <a:lnTo>
                  <a:pt x="6383986" y="5495338"/>
                </a:lnTo>
                <a:lnTo>
                  <a:pt x="0" y="5495338"/>
                </a:lnTo>
                <a:lnTo>
                  <a:pt x="0" y="0"/>
                </a:lnTo>
                <a:close/>
              </a:path>
            </a:pathLst>
          </a:custGeom>
          <a:blipFill>
            <a:blip r:embed="rId2"/>
            <a:stretch>
              <a:fillRect l="-28254" t="0" r="-28254" b="0"/>
            </a:stretch>
          </a:blipFill>
        </p:spPr>
      </p:sp>
      <p:grpSp>
        <p:nvGrpSpPr>
          <p:cNvPr name="Group 4" id="4"/>
          <p:cNvGrpSpPr/>
          <p:nvPr/>
        </p:nvGrpSpPr>
        <p:grpSpPr>
          <a:xfrm rot="0">
            <a:off x="7508211" y="2644450"/>
            <a:ext cx="10157305" cy="5150969"/>
            <a:chOff x="0" y="0"/>
            <a:chExt cx="13543073" cy="6867958"/>
          </a:xfrm>
        </p:grpSpPr>
        <p:sp>
          <p:nvSpPr>
            <p:cNvPr name="TextBox 5" id="5"/>
            <p:cNvSpPr txBox="true"/>
            <p:nvPr/>
          </p:nvSpPr>
          <p:spPr>
            <a:xfrm rot="0">
              <a:off x="0" y="-76200"/>
              <a:ext cx="13543073" cy="829374"/>
            </a:xfrm>
            <a:prstGeom prst="rect">
              <a:avLst/>
            </a:prstGeom>
          </p:spPr>
          <p:txBody>
            <a:bodyPr anchor="t" rtlCol="false" tIns="0" lIns="0" bIns="0" rIns="0">
              <a:spAutoFit/>
            </a:bodyPr>
            <a:lstStyle/>
            <a:p>
              <a:pPr algn="l">
                <a:lnSpc>
                  <a:spcPts val="5220"/>
                </a:lnSpc>
              </a:pPr>
              <a:r>
                <a:rPr lang="en-US" sz="3728">
                  <a:solidFill>
                    <a:srgbClr val="E2B808"/>
                  </a:solidFill>
                  <a:latin typeface="Montserrat Classic"/>
                </a:rPr>
                <a:t>COLUMBIA STREAMING MOVIE COMPANY</a:t>
              </a:r>
            </a:p>
          </p:txBody>
        </p:sp>
        <p:sp>
          <p:nvSpPr>
            <p:cNvPr name="TextBox 6" id="6"/>
            <p:cNvSpPr txBox="true"/>
            <p:nvPr/>
          </p:nvSpPr>
          <p:spPr>
            <a:xfrm rot="0">
              <a:off x="0" y="6041739"/>
              <a:ext cx="13543073" cy="826219"/>
            </a:xfrm>
            <a:prstGeom prst="rect">
              <a:avLst/>
            </a:prstGeom>
          </p:spPr>
          <p:txBody>
            <a:bodyPr anchor="t" rtlCol="false" tIns="0" lIns="0" bIns="0" rIns="0">
              <a:spAutoFit/>
            </a:bodyPr>
            <a:lstStyle/>
            <a:p>
              <a:pPr algn="ctr">
                <a:lnSpc>
                  <a:spcPts val="5220"/>
                </a:lnSpc>
              </a:pPr>
              <a:r>
                <a:rPr lang="en-US" sz="3728">
                  <a:solidFill>
                    <a:srgbClr val="E2B808"/>
                  </a:solidFill>
                  <a:latin typeface="Montserrat Classic"/>
                </a:rPr>
                <a:t>Movies House for You!</a:t>
              </a:r>
            </a:p>
          </p:txBody>
        </p:sp>
      </p:grpSp>
      <p:sp>
        <p:nvSpPr>
          <p:cNvPr name="TextBox 7" id="7"/>
          <p:cNvSpPr txBox="true"/>
          <p:nvPr/>
        </p:nvSpPr>
        <p:spPr>
          <a:xfrm rot="0">
            <a:off x="7508211" y="4728762"/>
            <a:ext cx="10157305" cy="927100"/>
          </a:xfrm>
          <a:prstGeom prst="rect">
            <a:avLst/>
          </a:prstGeom>
        </p:spPr>
        <p:txBody>
          <a:bodyPr anchor="t" rtlCol="false" tIns="0" lIns="0" bIns="0" rIns="0">
            <a:spAutoFit/>
          </a:bodyPr>
          <a:lstStyle/>
          <a:p>
            <a:pPr algn="ctr">
              <a:lnSpc>
                <a:spcPts val="7699"/>
              </a:lnSpc>
            </a:pPr>
            <a:r>
              <a:rPr lang="en-US" sz="5499">
                <a:solidFill>
                  <a:srgbClr val="FF3131"/>
                </a:solidFill>
                <a:latin typeface="Canva Sans Bold"/>
              </a:rPr>
              <a:t>Customer Churn Analysis</a:t>
            </a:r>
          </a:p>
        </p:txBody>
      </p:sp>
      <p:sp>
        <p:nvSpPr>
          <p:cNvPr name="TextBox 8" id="8"/>
          <p:cNvSpPr txBox="true"/>
          <p:nvPr/>
        </p:nvSpPr>
        <p:spPr>
          <a:xfrm rot="0">
            <a:off x="2060324" y="8263211"/>
            <a:ext cx="3779181" cy="1180465"/>
          </a:xfrm>
          <a:prstGeom prst="rect">
            <a:avLst/>
          </a:prstGeom>
        </p:spPr>
        <p:txBody>
          <a:bodyPr anchor="t" rtlCol="false" tIns="0" lIns="0" bIns="0" rIns="0">
            <a:spAutoFit/>
          </a:bodyPr>
          <a:lstStyle/>
          <a:p>
            <a:pPr algn="ctr">
              <a:lnSpc>
                <a:spcPts val="4759"/>
              </a:lnSpc>
            </a:pPr>
            <a:r>
              <a:rPr lang="en-US" sz="3399">
                <a:solidFill>
                  <a:srgbClr val="E2B808"/>
                </a:solidFill>
                <a:latin typeface="Canva Sans"/>
              </a:rPr>
              <a:t>BI29 _Bảng E_Group 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02710" y="1028700"/>
            <a:ext cx="9656590" cy="1654201"/>
          </a:xfrm>
          <a:custGeom>
            <a:avLst/>
            <a:gdLst/>
            <a:ahLst/>
            <a:cxnLst/>
            <a:rect r="r" b="b" t="t" l="l"/>
            <a:pathLst>
              <a:path h="1654201" w="9656590">
                <a:moveTo>
                  <a:pt x="0" y="0"/>
                </a:moveTo>
                <a:lnTo>
                  <a:pt x="9656590" y="0"/>
                </a:lnTo>
                <a:lnTo>
                  <a:pt x="9656590" y="1654201"/>
                </a:lnTo>
                <a:lnTo>
                  <a:pt x="0" y="1654201"/>
                </a:lnTo>
                <a:lnTo>
                  <a:pt x="0" y="0"/>
                </a:lnTo>
                <a:close/>
              </a:path>
            </a:pathLst>
          </a:custGeom>
          <a:blipFill>
            <a:blip r:embed="rId2"/>
            <a:stretch>
              <a:fillRect l="0" t="0" r="-3923" b="0"/>
            </a:stretch>
          </a:blipFill>
        </p:spPr>
      </p:sp>
      <p:sp>
        <p:nvSpPr>
          <p:cNvPr name="Freeform 3" id="3"/>
          <p:cNvSpPr/>
          <p:nvPr/>
        </p:nvSpPr>
        <p:spPr>
          <a:xfrm flipH="false" flipV="false" rot="0">
            <a:off x="7602710" y="3725887"/>
            <a:ext cx="9656590" cy="699311"/>
          </a:xfrm>
          <a:custGeom>
            <a:avLst/>
            <a:gdLst/>
            <a:ahLst/>
            <a:cxnLst/>
            <a:rect r="r" b="b" t="t" l="l"/>
            <a:pathLst>
              <a:path h="699311" w="9656590">
                <a:moveTo>
                  <a:pt x="0" y="0"/>
                </a:moveTo>
                <a:lnTo>
                  <a:pt x="9656590" y="0"/>
                </a:lnTo>
                <a:lnTo>
                  <a:pt x="9656590" y="699311"/>
                </a:lnTo>
                <a:lnTo>
                  <a:pt x="0" y="699311"/>
                </a:lnTo>
                <a:lnTo>
                  <a:pt x="0" y="0"/>
                </a:lnTo>
                <a:close/>
              </a:path>
            </a:pathLst>
          </a:custGeom>
          <a:blipFill>
            <a:blip r:embed="rId3"/>
            <a:stretch>
              <a:fillRect l="0" t="-8986" r="-21345" b="-8986"/>
            </a:stretch>
          </a:blipFill>
        </p:spPr>
      </p:sp>
      <p:sp>
        <p:nvSpPr>
          <p:cNvPr name="Freeform 4" id="4"/>
          <p:cNvSpPr/>
          <p:nvPr/>
        </p:nvSpPr>
        <p:spPr>
          <a:xfrm flipH="false" flipV="false" rot="0">
            <a:off x="7602710" y="5468184"/>
            <a:ext cx="9656590" cy="403318"/>
          </a:xfrm>
          <a:custGeom>
            <a:avLst/>
            <a:gdLst/>
            <a:ahLst/>
            <a:cxnLst/>
            <a:rect r="r" b="b" t="t" l="l"/>
            <a:pathLst>
              <a:path h="403318" w="9656590">
                <a:moveTo>
                  <a:pt x="0" y="0"/>
                </a:moveTo>
                <a:lnTo>
                  <a:pt x="9656590" y="0"/>
                </a:lnTo>
                <a:lnTo>
                  <a:pt x="9656590" y="403318"/>
                </a:lnTo>
                <a:lnTo>
                  <a:pt x="0" y="403318"/>
                </a:lnTo>
                <a:lnTo>
                  <a:pt x="0" y="0"/>
                </a:lnTo>
                <a:close/>
              </a:path>
            </a:pathLst>
          </a:custGeom>
          <a:blipFill>
            <a:blip r:embed="rId4"/>
            <a:stretch>
              <a:fillRect l="0" t="0" r="0" b="0"/>
            </a:stretch>
          </a:blipFill>
        </p:spPr>
      </p:sp>
      <p:sp>
        <p:nvSpPr>
          <p:cNvPr name="Freeform 5" id="5"/>
          <p:cNvSpPr/>
          <p:nvPr/>
        </p:nvSpPr>
        <p:spPr>
          <a:xfrm flipH="false" flipV="false" rot="0">
            <a:off x="7602710" y="7265024"/>
            <a:ext cx="9656590" cy="663029"/>
          </a:xfrm>
          <a:custGeom>
            <a:avLst/>
            <a:gdLst/>
            <a:ahLst/>
            <a:cxnLst/>
            <a:rect r="r" b="b" t="t" l="l"/>
            <a:pathLst>
              <a:path h="663029" w="9656590">
                <a:moveTo>
                  <a:pt x="0" y="0"/>
                </a:moveTo>
                <a:lnTo>
                  <a:pt x="9656590" y="0"/>
                </a:lnTo>
                <a:lnTo>
                  <a:pt x="9656590" y="663029"/>
                </a:lnTo>
                <a:lnTo>
                  <a:pt x="0" y="663029"/>
                </a:lnTo>
                <a:lnTo>
                  <a:pt x="0" y="0"/>
                </a:lnTo>
                <a:close/>
              </a:path>
            </a:pathLst>
          </a:custGeom>
          <a:blipFill>
            <a:blip r:embed="rId5"/>
            <a:stretch>
              <a:fillRect l="-2244" t="0" r="-2244" b="0"/>
            </a:stretch>
          </a:blipFill>
        </p:spPr>
      </p:sp>
      <p:sp>
        <p:nvSpPr>
          <p:cNvPr name="TextBox 6" id="6"/>
          <p:cNvSpPr txBox="true"/>
          <p:nvPr/>
        </p:nvSpPr>
        <p:spPr>
          <a:xfrm rot="0">
            <a:off x="1028700" y="3152205"/>
            <a:ext cx="5779442" cy="29806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rPr>
              <a:t>3 Sử dụng bộ tính toán tích hợp trên Power BI để tạo ra những bảng tính toán nhằm mục đích so sánh và phân tích doanh nghiệp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64478" y="2953627"/>
            <a:ext cx="7779522" cy="6002804"/>
          </a:xfrm>
          <a:custGeom>
            <a:avLst/>
            <a:gdLst/>
            <a:ahLst/>
            <a:cxnLst/>
            <a:rect r="r" b="b" t="t" l="l"/>
            <a:pathLst>
              <a:path h="6002804" w="7779522">
                <a:moveTo>
                  <a:pt x="0" y="0"/>
                </a:moveTo>
                <a:lnTo>
                  <a:pt x="7779522" y="0"/>
                </a:lnTo>
                <a:lnTo>
                  <a:pt x="7779522" y="6002803"/>
                </a:lnTo>
                <a:lnTo>
                  <a:pt x="0" y="6002803"/>
                </a:lnTo>
                <a:lnTo>
                  <a:pt x="0" y="0"/>
                </a:lnTo>
                <a:close/>
              </a:path>
            </a:pathLst>
          </a:custGeom>
          <a:blipFill>
            <a:blip r:embed="rId2"/>
            <a:stretch>
              <a:fillRect l="-2570" t="0" r="-2570" b="-11405"/>
            </a:stretch>
          </a:blipFill>
        </p:spPr>
      </p:sp>
      <p:sp>
        <p:nvSpPr>
          <p:cNvPr name="Freeform 3" id="3"/>
          <p:cNvSpPr/>
          <p:nvPr/>
        </p:nvSpPr>
        <p:spPr>
          <a:xfrm flipH="false" flipV="false" rot="0">
            <a:off x="9952423" y="0"/>
            <a:ext cx="8518729" cy="10186659"/>
          </a:xfrm>
          <a:custGeom>
            <a:avLst/>
            <a:gdLst/>
            <a:ahLst/>
            <a:cxnLst/>
            <a:rect r="r" b="b" t="t" l="l"/>
            <a:pathLst>
              <a:path h="10186659" w="8518729">
                <a:moveTo>
                  <a:pt x="0" y="0"/>
                </a:moveTo>
                <a:lnTo>
                  <a:pt x="8518729" y="0"/>
                </a:lnTo>
                <a:lnTo>
                  <a:pt x="8518729" y="10186659"/>
                </a:lnTo>
                <a:lnTo>
                  <a:pt x="0" y="10186659"/>
                </a:lnTo>
                <a:lnTo>
                  <a:pt x="0" y="0"/>
                </a:lnTo>
                <a:close/>
              </a:path>
            </a:pathLst>
          </a:custGeom>
          <a:blipFill>
            <a:blip r:embed="rId3">
              <a:alphaModFix amt="19999"/>
            </a:blip>
            <a:stretch>
              <a:fillRect l="-58708" t="0" r="-58708" b="0"/>
            </a:stretch>
          </a:blipFill>
        </p:spPr>
      </p:sp>
      <p:sp>
        <p:nvSpPr>
          <p:cNvPr name="TextBox 4" id="4"/>
          <p:cNvSpPr txBox="true"/>
          <p:nvPr/>
        </p:nvSpPr>
        <p:spPr>
          <a:xfrm rot="0">
            <a:off x="1364478" y="942975"/>
            <a:ext cx="7779522" cy="1659255"/>
          </a:xfrm>
          <a:prstGeom prst="rect">
            <a:avLst/>
          </a:prstGeom>
        </p:spPr>
        <p:txBody>
          <a:bodyPr anchor="t" rtlCol="false" tIns="0" lIns="0" bIns="0" rIns="0">
            <a:spAutoFit/>
          </a:bodyPr>
          <a:lstStyle/>
          <a:p>
            <a:pPr>
              <a:lnSpc>
                <a:spcPts val="6719"/>
              </a:lnSpc>
            </a:pPr>
            <a:r>
              <a:rPr lang="en-US" sz="4800">
                <a:solidFill>
                  <a:srgbClr val="FF3131"/>
                </a:solidFill>
                <a:latin typeface="Canva Sans Bold"/>
              </a:rPr>
              <a:t>Tổng quan về tình hình khách hàng rời đi</a:t>
            </a:r>
          </a:p>
        </p:txBody>
      </p:sp>
      <p:sp>
        <p:nvSpPr>
          <p:cNvPr name="TextBox 5" id="5"/>
          <p:cNvSpPr txBox="true"/>
          <p:nvPr/>
        </p:nvSpPr>
        <p:spPr>
          <a:xfrm rot="0">
            <a:off x="10258174" y="2350533"/>
            <a:ext cx="6924813"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Trong 505.206 KH có  khoảng 280.490 KH rời đi, tương ứng 55.5%. Đây là một con số báo động tới hoạt động kinh doanh của Công ty.</a:t>
            </a:r>
          </a:p>
        </p:txBody>
      </p:sp>
      <p:sp>
        <p:nvSpPr>
          <p:cNvPr name="TextBox 6" id="6"/>
          <p:cNvSpPr txBox="true"/>
          <p:nvPr/>
        </p:nvSpPr>
        <p:spPr>
          <a:xfrm rot="0">
            <a:off x="11182614" y="5888353"/>
            <a:ext cx="507593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=&gt; Nguyên nhân do đâu?</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440641"/>
            <a:ext cx="7332973" cy="5405717"/>
          </a:xfrm>
          <a:custGeom>
            <a:avLst/>
            <a:gdLst/>
            <a:ahLst/>
            <a:cxnLst/>
            <a:rect r="r" b="b" t="t" l="l"/>
            <a:pathLst>
              <a:path h="5405717" w="7332973">
                <a:moveTo>
                  <a:pt x="0" y="0"/>
                </a:moveTo>
                <a:lnTo>
                  <a:pt x="7332973" y="0"/>
                </a:lnTo>
                <a:lnTo>
                  <a:pt x="7332973" y="5405718"/>
                </a:lnTo>
                <a:lnTo>
                  <a:pt x="0" y="5405718"/>
                </a:lnTo>
                <a:lnTo>
                  <a:pt x="0" y="0"/>
                </a:lnTo>
                <a:close/>
              </a:path>
            </a:pathLst>
          </a:custGeom>
          <a:blipFill>
            <a:blip r:embed="rId2"/>
            <a:stretch>
              <a:fillRect l="0" t="0" r="0" b="0"/>
            </a:stretch>
          </a:blipFill>
        </p:spPr>
      </p:sp>
      <p:sp>
        <p:nvSpPr>
          <p:cNvPr name="Freeform 3" id="3"/>
          <p:cNvSpPr/>
          <p:nvPr/>
        </p:nvSpPr>
        <p:spPr>
          <a:xfrm flipH="false" flipV="false" rot="0">
            <a:off x="9144000" y="2094303"/>
            <a:ext cx="8256436" cy="2374639"/>
          </a:xfrm>
          <a:custGeom>
            <a:avLst/>
            <a:gdLst/>
            <a:ahLst/>
            <a:cxnLst/>
            <a:rect r="r" b="b" t="t" l="l"/>
            <a:pathLst>
              <a:path h="2374639" w="8256436">
                <a:moveTo>
                  <a:pt x="0" y="0"/>
                </a:moveTo>
                <a:lnTo>
                  <a:pt x="8256436" y="0"/>
                </a:lnTo>
                <a:lnTo>
                  <a:pt x="8256436" y="2374638"/>
                </a:lnTo>
                <a:lnTo>
                  <a:pt x="0" y="2374638"/>
                </a:lnTo>
                <a:lnTo>
                  <a:pt x="0" y="0"/>
                </a:lnTo>
                <a:close/>
              </a:path>
            </a:pathLst>
          </a:custGeom>
          <a:blipFill>
            <a:blip r:embed="rId3"/>
            <a:stretch>
              <a:fillRect l="0" t="0" r="0" b="0"/>
            </a:stretch>
          </a:blipFill>
        </p:spPr>
      </p:sp>
      <p:sp>
        <p:nvSpPr>
          <p:cNvPr name="Freeform 4" id="4"/>
          <p:cNvSpPr/>
          <p:nvPr/>
        </p:nvSpPr>
        <p:spPr>
          <a:xfrm flipH="false" flipV="false" rot="0">
            <a:off x="9144000" y="4797161"/>
            <a:ext cx="8256436" cy="4461139"/>
          </a:xfrm>
          <a:custGeom>
            <a:avLst/>
            <a:gdLst/>
            <a:ahLst/>
            <a:cxnLst/>
            <a:rect r="r" b="b" t="t" l="l"/>
            <a:pathLst>
              <a:path h="4461139" w="8256436">
                <a:moveTo>
                  <a:pt x="0" y="0"/>
                </a:moveTo>
                <a:lnTo>
                  <a:pt x="8256436" y="0"/>
                </a:lnTo>
                <a:lnTo>
                  <a:pt x="8256436" y="4461139"/>
                </a:lnTo>
                <a:lnTo>
                  <a:pt x="0" y="4461139"/>
                </a:lnTo>
                <a:lnTo>
                  <a:pt x="0" y="0"/>
                </a:lnTo>
                <a:close/>
              </a:path>
            </a:pathLst>
          </a:custGeom>
          <a:blipFill>
            <a:blip r:embed="rId4">
              <a:alphaModFix amt="19999"/>
            </a:blip>
            <a:stretch>
              <a:fillRect l="-61614" t="-108801" r="-66165" b="-23059"/>
            </a:stretch>
          </a:blipFill>
        </p:spPr>
      </p:sp>
      <p:sp>
        <p:nvSpPr>
          <p:cNvPr name="TextBox 5" id="5"/>
          <p:cNvSpPr txBox="true"/>
          <p:nvPr/>
        </p:nvSpPr>
        <p:spPr>
          <a:xfrm rot="0">
            <a:off x="9144000" y="4740011"/>
            <a:ext cx="8115300" cy="21145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1 Ở cả ba gói xem Premium, Standard, Basic số lượng KH rời đi đều chiếm trên 54% trên tổng KH, riêng gói Basic có tỷ lệ rời đi cao nhất 56,89%. </a:t>
            </a:r>
          </a:p>
        </p:txBody>
      </p:sp>
      <p:sp>
        <p:nvSpPr>
          <p:cNvPr name="TextBox 6" id="6"/>
          <p:cNvSpPr txBox="true"/>
          <p:nvPr/>
        </p:nvSpPr>
        <p:spPr>
          <a:xfrm rot="0">
            <a:off x="1028700" y="962025"/>
            <a:ext cx="7901434"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rPr>
              <a:t>1 Tỷ lệ KH rời đi theo các gói xem phim</a:t>
            </a:r>
          </a:p>
        </p:txBody>
      </p:sp>
      <p:sp>
        <p:nvSpPr>
          <p:cNvPr name="TextBox 7" id="7"/>
          <p:cNvSpPr txBox="true"/>
          <p:nvPr/>
        </p:nvSpPr>
        <p:spPr>
          <a:xfrm rot="0">
            <a:off x="9373539" y="7121261"/>
            <a:ext cx="8026897" cy="2114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=&gt; Có phải KH chưa hiểu rõ tính năng của các gói xem phim nên chọn sai gói. Hay KH chưa hài lòng về giá, dịch vụ chăm sóc KH, không được đổi sang gói xem phim khác?</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862044"/>
            <a:ext cx="9395655" cy="2333064"/>
          </a:xfrm>
          <a:custGeom>
            <a:avLst/>
            <a:gdLst/>
            <a:ahLst/>
            <a:cxnLst/>
            <a:rect r="r" b="b" t="t" l="l"/>
            <a:pathLst>
              <a:path h="2333064" w="9395655">
                <a:moveTo>
                  <a:pt x="0" y="0"/>
                </a:moveTo>
                <a:lnTo>
                  <a:pt x="9395655" y="0"/>
                </a:lnTo>
                <a:lnTo>
                  <a:pt x="9395655" y="2333064"/>
                </a:lnTo>
                <a:lnTo>
                  <a:pt x="0" y="2333064"/>
                </a:lnTo>
                <a:lnTo>
                  <a:pt x="0" y="0"/>
                </a:lnTo>
                <a:close/>
              </a:path>
            </a:pathLst>
          </a:custGeom>
          <a:blipFill>
            <a:blip r:embed="rId2"/>
            <a:stretch>
              <a:fillRect l="0" t="-557" r="0" b="-557"/>
            </a:stretch>
          </a:blipFill>
        </p:spPr>
      </p:sp>
      <p:sp>
        <p:nvSpPr>
          <p:cNvPr name="Freeform 3" id="3"/>
          <p:cNvSpPr/>
          <p:nvPr/>
        </p:nvSpPr>
        <p:spPr>
          <a:xfrm flipH="false" flipV="false" rot="0">
            <a:off x="1028700" y="3936843"/>
            <a:ext cx="9395655" cy="2413314"/>
          </a:xfrm>
          <a:custGeom>
            <a:avLst/>
            <a:gdLst/>
            <a:ahLst/>
            <a:cxnLst/>
            <a:rect r="r" b="b" t="t" l="l"/>
            <a:pathLst>
              <a:path h="2413314" w="9395655">
                <a:moveTo>
                  <a:pt x="0" y="0"/>
                </a:moveTo>
                <a:lnTo>
                  <a:pt x="9395655" y="0"/>
                </a:lnTo>
                <a:lnTo>
                  <a:pt x="9395655" y="2413314"/>
                </a:lnTo>
                <a:lnTo>
                  <a:pt x="0" y="2413314"/>
                </a:lnTo>
                <a:lnTo>
                  <a:pt x="0" y="0"/>
                </a:lnTo>
                <a:close/>
              </a:path>
            </a:pathLst>
          </a:custGeom>
          <a:blipFill>
            <a:blip r:embed="rId3"/>
            <a:stretch>
              <a:fillRect l="0" t="0" r="0" b="0"/>
            </a:stretch>
          </a:blipFill>
        </p:spPr>
      </p:sp>
      <p:sp>
        <p:nvSpPr>
          <p:cNvPr name="Freeform 4" id="4"/>
          <p:cNvSpPr/>
          <p:nvPr/>
        </p:nvSpPr>
        <p:spPr>
          <a:xfrm flipH="false" flipV="false" rot="0">
            <a:off x="1028700" y="5999154"/>
            <a:ext cx="9395655" cy="2382566"/>
          </a:xfrm>
          <a:custGeom>
            <a:avLst/>
            <a:gdLst/>
            <a:ahLst/>
            <a:cxnLst/>
            <a:rect r="r" b="b" t="t" l="l"/>
            <a:pathLst>
              <a:path h="2382566" w="9395655">
                <a:moveTo>
                  <a:pt x="0" y="0"/>
                </a:moveTo>
                <a:lnTo>
                  <a:pt x="9395655" y="0"/>
                </a:lnTo>
                <a:lnTo>
                  <a:pt x="9395655" y="2382566"/>
                </a:lnTo>
                <a:lnTo>
                  <a:pt x="0" y="2382566"/>
                </a:lnTo>
                <a:lnTo>
                  <a:pt x="0" y="0"/>
                </a:lnTo>
                <a:close/>
              </a:path>
            </a:pathLst>
          </a:custGeom>
          <a:blipFill>
            <a:blip r:embed="rId4"/>
            <a:stretch>
              <a:fillRect l="0" t="0" r="0" b="0"/>
            </a:stretch>
          </a:blipFill>
        </p:spPr>
      </p:sp>
      <p:sp>
        <p:nvSpPr>
          <p:cNvPr name="Freeform 5" id="5"/>
          <p:cNvSpPr/>
          <p:nvPr/>
        </p:nvSpPr>
        <p:spPr>
          <a:xfrm flipH="false" flipV="false" rot="0">
            <a:off x="11167400" y="1542415"/>
            <a:ext cx="5780599" cy="3281456"/>
          </a:xfrm>
          <a:custGeom>
            <a:avLst/>
            <a:gdLst/>
            <a:ahLst/>
            <a:cxnLst/>
            <a:rect r="r" b="b" t="t" l="l"/>
            <a:pathLst>
              <a:path h="3281456" w="5780599">
                <a:moveTo>
                  <a:pt x="0" y="0"/>
                </a:moveTo>
                <a:lnTo>
                  <a:pt x="5780599" y="0"/>
                </a:lnTo>
                <a:lnTo>
                  <a:pt x="5780599" y="3281456"/>
                </a:lnTo>
                <a:lnTo>
                  <a:pt x="0" y="3281456"/>
                </a:lnTo>
                <a:lnTo>
                  <a:pt x="0" y="0"/>
                </a:lnTo>
                <a:close/>
              </a:path>
            </a:pathLst>
          </a:custGeom>
          <a:blipFill>
            <a:blip r:embed="rId5"/>
            <a:stretch>
              <a:fillRect l="-65" t="-4867" r="-65" b="0"/>
            </a:stretch>
          </a:blipFill>
        </p:spPr>
      </p:sp>
      <p:sp>
        <p:nvSpPr>
          <p:cNvPr name="Freeform 6" id="6"/>
          <p:cNvSpPr/>
          <p:nvPr/>
        </p:nvSpPr>
        <p:spPr>
          <a:xfrm flipH="false" flipV="false" rot="0">
            <a:off x="10856099" y="5143500"/>
            <a:ext cx="6403201" cy="4114800"/>
          </a:xfrm>
          <a:custGeom>
            <a:avLst/>
            <a:gdLst/>
            <a:ahLst/>
            <a:cxnLst/>
            <a:rect r="r" b="b" t="t" l="l"/>
            <a:pathLst>
              <a:path h="4114800" w="6403201">
                <a:moveTo>
                  <a:pt x="0" y="0"/>
                </a:moveTo>
                <a:lnTo>
                  <a:pt x="6403201" y="0"/>
                </a:lnTo>
                <a:lnTo>
                  <a:pt x="6403201" y="4114800"/>
                </a:lnTo>
                <a:lnTo>
                  <a:pt x="0" y="4114800"/>
                </a:lnTo>
                <a:lnTo>
                  <a:pt x="0" y="0"/>
                </a:lnTo>
                <a:close/>
              </a:path>
            </a:pathLst>
          </a:custGeom>
          <a:blipFill>
            <a:blip r:embed="rId6">
              <a:alphaModFix amt="19999"/>
            </a:blip>
            <a:stretch>
              <a:fillRect l="-1424" t="0" r="-21923" b="-5571"/>
            </a:stretch>
          </a:blipFill>
        </p:spPr>
      </p:sp>
      <p:sp>
        <p:nvSpPr>
          <p:cNvPr name="TextBox 7" id="7"/>
          <p:cNvSpPr txBox="true"/>
          <p:nvPr/>
        </p:nvSpPr>
        <p:spPr>
          <a:xfrm rot="0">
            <a:off x="1028700" y="962025"/>
            <a:ext cx="8115300" cy="580390"/>
          </a:xfrm>
          <a:prstGeom prst="rect">
            <a:avLst/>
          </a:prstGeom>
        </p:spPr>
        <p:txBody>
          <a:bodyPr anchor="t" rtlCol="false" tIns="0" lIns="0" bIns="0" rIns="0">
            <a:spAutoFit/>
          </a:bodyPr>
          <a:lstStyle/>
          <a:p>
            <a:pPr algn="ctr">
              <a:lnSpc>
                <a:spcPts val="4759"/>
              </a:lnSpc>
              <a:spcBef>
                <a:spcPct val="0"/>
              </a:spcBef>
            </a:pPr>
            <a:r>
              <a:rPr lang="en-US" sz="3399">
                <a:solidFill>
                  <a:srgbClr val="FF3131"/>
                </a:solidFill>
                <a:latin typeface="Canva Sans"/>
              </a:rPr>
              <a:t>Nguyên nhân: Dịch vụ hỗ trợ KH kém</a:t>
            </a:r>
          </a:p>
        </p:txBody>
      </p:sp>
      <p:sp>
        <p:nvSpPr>
          <p:cNvPr name="TextBox 8" id="8"/>
          <p:cNvSpPr txBox="true"/>
          <p:nvPr/>
        </p:nvSpPr>
        <p:spPr>
          <a:xfrm rot="0">
            <a:off x="10856099" y="5314950"/>
            <a:ext cx="6403201" cy="37147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Tỷ lệ KH rời đi cao ở cả ba gói xem do nhiều KH có nhu cầu hỗ trợ cao (từ 5-10 cuộc gọi đến/ tháng) và KH không được giải đáp kịp thời hoặc thỏa đáng dẫn tới KH chần chừ hoặc không muốn thanh toán nữa.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280895"/>
            <a:ext cx="7093961" cy="4920005"/>
          </a:xfrm>
          <a:custGeom>
            <a:avLst/>
            <a:gdLst/>
            <a:ahLst/>
            <a:cxnLst/>
            <a:rect r="r" b="b" t="t" l="l"/>
            <a:pathLst>
              <a:path h="4920005" w="7093961">
                <a:moveTo>
                  <a:pt x="0" y="0"/>
                </a:moveTo>
                <a:lnTo>
                  <a:pt x="7093961" y="0"/>
                </a:lnTo>
                <a:lnTo>
                  <a:pt x="7093961" y="4920005"/>
                </a:lnTo>
                <a:lnTo>
                  <a:pt x="0" y="4920005"/>
                </a:lnTo>
                <a:lnTo>
                  <a:pt x="0" y="0"/>
                </a:lnTo>
                <a:close/>
              </a:path>
            </a:pathLst>
          </a:custGeom>
          <a:blipFill>
            <a:blip r:embed="rId2"/>
            <a:stretch>
              <a:fillRect l="0" t="0" r="0" b="0"/>
            </a:stretch>
          </a:blipFill>
        </p:spPr>
      </p:sp>
      <p:sp>
        <p:nvSpPr>
          <p:cNvPr name="Freeform 3" id="3"/>
          <p:cNvSpPr/>
          <p:nvPr/>
        </p:nvSpPr>
        <p:spPr>
          <a:xfrm flipH="false" flipV="false" rot="0">
            <a:off x="8769995" y="2559357"/>
            <a:ext cx="8380867" cy="4363081"/>
          </a:xfrm>
          <a:custGeom>
            <a:avLst/>
            <a:gdLst/>
            <a:ahLst/>
            <a:cxnLst/>
            <a:rect r="r" b="b" t="t" l="l"/>
            <a:pathLst>
              <a:path h="4363081" w="8380867">
                <a:moveTo>
                  <a:pt x="0" y="0"/>
                </a:moveTo>
                <a:lnTo>
                  <a:pt x="8380867" y="0"/>
                </a:lnTo>
                <a:lnTo>
                  <a:pt x="8380867" y="4363081"/>
                </a:lnTo>
                <a:lnTo>
                  <a:pt x="0" y="4363081"/>
                </a:lnTo>
                <a:lnTo>
                  <a:pt x="0" y="0"/>
                </a:lnTo>
                <a:close/>
              </a:path>
            </a:pathLst>
          </a:custGeom>
          <a:blipFill>
            <a:blip r:embed="rId3">
              <a:alphaModFix amt="19999"/>
            </a:blip>
            <a:stretch>
              <a:fillRect l="-21191" t="-21039" r="-21191" b="-29384"/>
            </a:stretch>
          </a:blipFill>
        </p:spPr>
      </p:sp>
      <p:sp>
        <p:nvSpPr>
          <p:cNvPr name="TextBox 4" id="4"/>
          <p:cNvSpPr txBox="true"/>
          <p:nvPr/>
        </p:nvSpPr>
        <p:spPr>
          <a:xfrm rot="0">
            <a:off x="1028700" y="962025"/>
            <a:ext cx="7741295"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rPr>
              <a:t>2 Tỷ lệ KH rời đi theo thời hạn đăng ký</a:t>
            </a:r>
          </a:p>
        </p:txBody>
      </p:sp>
      <p:sp>
        <p:nvSpPr>
          <p:cNvPr name="TextBox 5" id="5"/>
          <p:cNvSpPr txBox="true"/>
          <p:nvPr/>
        </p:nvSpPr>
        <p:spPr>
          <a:xfrm rot="0">
            <a:off x="8769995" y="2626347"/>
            <a:ext cx="8380867" cy="2114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Số KH đăng ký gói xem theo tháng có tỷ lệ rời đi cao nhất với hơn 90%. Trong khi đó, số KH đăng ký gói năm và quý cũng có tỷ lệ rời đi cao với gần 50% KH.</a:t>
            </a:r>
          </a:p>
        </p:txBody>
      </p:sp>
      <p:sp>
        <p:nvSpPr>
          <p:cNvPr name="TextBox 6" id="6"/>
          <p:cNvSpPr txBox="true"/>
          <p:nvPr/>
        </p:nvSpPr>
        <p:spPr>
          <a:xfrm rot="0">
            <a:off x="9623404" y="5626253"/>
            <a:ext cx="6674048" cy="10477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rPr>
              <a:t>=&gt; Nguyên nhân nào KH đăng ký xem</a:t>
            </a:r>
          </a:p>
          <a:p>
            <a:pPr algn="ctr">
              <a:lnSpc>
                <a:spcPts val="4200"/>
              </a:lnSpc>
              <a:spcBef>
                <a:spcPct val="0"/>
              </a:spcBef>
            </a:pPr>
            <a:r>
              <a:rPr lang="en-US" sz="3000">
                <a:solidFill>
                  <a:srgbClr val="000000"/>
                </a:solidFill>
                <a:latin typeface="Canva Sans"/>
              </a:rPr>
              <a:t> gói tháng lại hủy nhiều như vậy?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923821"/>
            <a:ext cx="8073706" cy="4494102"/>
          </a:xfrm>
          <a:custGeom>
            <a:avLst/>
            <a:gdLst/>
            <a:ahLst/>
            <a:cxnLst/>
            <a:rect r="r" b="b" t="t" l="l"/>
            <a:pathLst>
              <a:path h="4494102" w="8073706">
                <a:moveTo>
                  <a:pt x="0" y="0"/>
                </a:moveTo>
                <a:lnTo>
                  <a:pt x="8073706" y="0"/>
                </a:lnTo>
                <a:lnTo>
                  <a:pt x="8073706" y="4494102"/>
                </a:lnTo>
                <a:lnTo>
                  <a:pt x="0" y="4494102"/>
                </a:lnTo>
                <a:lnTo>
                  <a:pt x="0" y="0"/>
                </a:lnTo>
                <a:close/>
              </a:path>
            </a:pathLst>
          </a:custGeom>
          <a:blipFill>
            <a:blip r:embed="rId2"/>
            <a:stretch>
              <a:fillRect l="0" t="0" r="0" b="0"/>
            </a:stretch>
          </a:blipFill>
        </p:spPr>
      </p:sp>
      <p:sp>
        <p:nvSpPr>
          <p:cNvPr name="Freeform 3" id="3"/>
          <p:cNvSpPr/>
          <p:nvPr/>
        </p:nvSpPr>
        <p:spPr>
          <a:xfrm flipH="false" flipV="false" rot="0">
            <a:off x="9326425" y="2503419"/>
            <a:ext cx="7932875" cy="5457007"/>
          </a:xfrm>
          <a:custGeom>
            <a:avLst/>
            <a:gdLst/>
            <a:ahLst/>
            <a:cxnLst/>
            <a:rect r="r" b="b" t="t" l="l"/>
            <a:pathLst>
              <a:path h="5457007" w="7932875">
                <a:moveTo>
                  <a:pt x="0" y="0"/>
                </a:moveTo>
                <a:lnTo>
                  <a:pt x="7932875" y="0"/>
                </a:lnTo>
                <a:lnTo>
                  <a:pt x="7932875" y="5457007"/>
                </a:lnTo>
                <a:lnTo>
                  <a:pt x="0" y="5457007"/>
                </a:lnTo>
                <a:lnTo>
                  <a:pt x="0" y="0"/>
                </a:lnTo>
                <a:close/>
              </a:path>
            </a:pathLst>
          </a:custGeom>
          <a:blipFill>
            <a:blip r:embed="rId3">
              <a:alphaModFix amt="19999"/>
            </a:blip>
            <a:stretch>
              <a:fillRect l="-12536" t="0" r="-12536" b="0"/>
            </a:stretch>
          </a:blipFill>
        </p:spPr>
      </p:sp>
      <p:sp>
        <p:nvSpPr>
          <p:cNvPr name="TextBox 4" id="4"/>
          <p:cNvSpPr txBox="true"/>
          <p:nvPr/>
        </p:nvSpPr>
        <p:spPr>
          <a:xfrm rot="0">
            <a:off x="9336312" y="2751522"/>
            <a:ext cx="7922988" cy="4781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KH đăng ký gói tháng có xu hướng xem ít lần nhất (theo số lần xem trung bình/ tháng) và  tương tác ít nhất (theo lần xem trung bình gần đây nhất) so với gói năm và gói quý do họ chưa tìm được phim phù hợp hoặc trải nghiệm xem phim không tốt khiến họ tương tác kém và có thể rời đi bất kỳ khi nào họ muốn. Đây là nhóm KH chưa chắc chắn sẽ xem phim lâu dài trên nền tảng. </a:t>
            </a:r>
          </a:p>
        </p:txBody>
      </p:sp>
      <p:sp>
        <p:nvSpPr>
          <p:cNvPr name="TextBox 5" id="5"/>
          <p:cNvSpPr txBox="true"/>
          <p:nvPr/>
        </p:nvSpPr>
        <p:spPr>
          <a:xfrm rot="0">
            <a:off x="0" y="1370607"/>
            <a:ext cx="17066988" cy="580390"/>
          </a:xfrm>
          <a:prstGeom prst="rect">
            <a:avLst/>
          </a:prstGeom>
        </p:spPr>
        <p:txBody>
          <a:bodyPr anchor="t" rtlCol="false" tIns="0" lIns="0" bIns="0" rIns="0">
            <a:spAutoFit/>
          </a:bodyPr>
          <a:lstStyle/>
          <a:p>
            <a:pPr algn="ctr">
              <a:lnSpc>
                <a:spcPts val="4759"/>
              </a:lnSpc>
              <a:spcBef>
                <a:spcPct val="0"/>
              </a:spcBef>
            </a:pPr>
            <a:r>
              <a:rPr lang="en-US" sz="3399">
                <a:solidFill>
                  <a:srgbClr val="FF3131"/>
                </a:solidFill>
                <a:latin typeface="Canva Sans"/>
              </a:rPr>
              <a:t>Nguyên nhân: Danh sách phim không đa dạng và KH chưa có trải nghiệm tốt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259028"/>
            <a:ext cx="7940675" cy="5414581"/>
          </a:xfrm>
          <a:custGeom>
            <a:avLst/>
            <a:gdLst/>
            <a:ahLst/>
            <a:cxnLst/>
            <a:rect r="r" b="b" t="t" l="l"/>
            <a:pathLst>
              <a:path h="5414581" w="7940675">
                <a:moveTo>
                  <a:pt x="0" y="0"/>
                </a:moveTo>
                <a:lnTo>
                  <a:pt x="7940675" y="0"/>
                </a:lnTo>
                <a:lnTo>
                  <a:pt x="7940675" y="5414581"/>
                </a:lnTo>
                <a:lnTo>
                  <a:pt x="0" y="5414581"/>
                </a:lnTo>
                <a:lnTo>
                  <a:pt x="0" y="0"/>
                </a:lnTo>
                <a:close/>
              </a:path>
            </a:pathLst>
          </a:custGeom>
          <a:blipFill>
            <a:blip r:embed="rId2"/>
            <a:stretch>
              <a:fillRect l="0" t="0" r="0" b="0"/>
            </a:stretch>
          </a:blipFill>
        </p:spPr>
      </p:sp>
      <p:sp>
        <p:nvSpPr>
          <p:cNvPr name="Freeform 3" id="3"/>
          <p:cNvSpPr/>
          <p:nvPr/>
        </p:nvSpPr>
        <p:spPr>
          <a:xfrm flipH="false" flipV="false" rot="0">
            <a:off x="9205051" y="1953620"/>
            <a:ext cx="8467774" cy="6041973"/>
          </a:xfrm>
          <a:custGeom>
            <a:avLst/>
            <a:gdLst/>
            <a:ahLst/>
            <a:cxnLst/>
            <a:rect r="r" b="b" t="t" l="l"/>
            <a:pathLst>
              <a:path h="6041973" w="8467774">
                <a:moveTo>
                  <a:pt x="0" y="0"/>
                </a:moveTo>
                <a:lnTo>
                  <a:pt x="8467774" y="0"/>
                </a:lnTo>
                <a:lnTo>
                  <a:pt x="8467774" y="6041973"/>
                </a:lnTo>
                <a:lnTo>
                  <a:pt x="0" y="6041973"/>
                </a:lnTo>
                <a:lnTo>
                  <a:pt x="0" y="0"/>
                </a:lnTo>
                <a:close/>
              </a:path>
            </a:pathLst>
          </a:custGeom>
          <a:blipFill>
            <a:blip r:embed="rId3">
              <a:alphaModFix amt="19999"/>
            </a:blip>
            <a:stretch>
              <a:fillRect l="-24896" t="0" r="-10079" b="-4041"/>
            </a:stretch>
          </a:blipFill>
        </p:spPr>
      </p:sp>
      <p:sp>
        <p:nvSpPr>
          <p:cNvPr name="TextBox 4" id="4"/>
          <p:cNvSpPr txBox="true"/>
          <p:nvPr/>
        </p:nvSpPr>
        <p:spPr>
          <a:xfrm rot="0">
            <a:off x="1028700" y="962025"/>
            <a:ext cx="7294364"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rPr>
              <a:t>3 Tỷ lệ KH rời đi theo các nhóm tuổi</a:t>
            </a:r>
          </a:p>
        </p:txBody>
      </p:sp>
      <p:sp>
        <p:nvSpPr>
          <p:cNvPr name="TextBox 5" id="5"/>
          <p:cNvSpPr txBox="true"/>
          <p:nvPr/>
        </p:nvSpPr>
        <p:spPr>
          <a:xfrm rot="0">
            <a:off x="9144000" y="2201878"/>
            <a:ext cx="8528825" cy="2114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KH thuộc nhóm tuổi  36-45 và 26-35 có tỷ lệ ở lại cao hơn tỷ lệ rời đi. Ngược lại số KH rời đi cao hơn ở nhóm tuổi 56-65, 46-55, 18-25 (lần lượt chiếm 90%, 57%, 55%).</a:t>
            </a:r>
          </a:p>
        </p:txBody>
      </p:sp>
      <p:sp>
        <p:nvSpPr>
          <p:cNvPr name="TextBox 6" id="6"/>
          <p:cNvSpPr txBox="true"/>
          <p:nvPr/>
        </p:nvSpPr>
        <p:spPr>
          <a:xfrm rot="0">
            <a:off x="9205051" y="5086350"/>
            <a:ext cx="8467774" cy="26479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=&gt; KH ở 2 nhóm lớn tuổi nhất và KH ở nhóm trẻ tuổi nhất có đặc điểm gì mà có tỷ lệ rời đi cao? Liệu danh sách phim, chính sách các gói xem phim trên nền tảng có đang khiến 3 nhóm KH này hài lòng và duy trì gói xem?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953230"/>
            <a:ext cx="8115300" cy="4380540"/>
          </a:xfrm>
          <a:custGeom>
            <a:avLst/>
            <a:gdLst/>
            <a:ahLst/>
            <a:cxnLst/>
            <a:rect r="r" b="b" t="t" l="l"/>
            <a:pathLst>
              <a:path h="4380540" w="8115300">
                <a:moveTo>
                  <a:pt x="0" y="0"/>
                </a:moveTo>
                <a:lnTo>
                  <a:pt x="8115300" y="0"/>
                </a:lnTo>
                <a:lnTo>
                  <a:pt x="8115300" y="4380540"/>
                </a:lnTo>
                <a:lnTo>
                  <a:pt x="0" y="4380540"/>
                </a:lnTo>
                <a:lnTo>
                  <a:pt x="0" y="0"/>
                </a:lnTo>
                <a:close/>
              </a:path>
            </a:pathLst>
          </a:custGeom>
          <a:blipFill>
            <a:blip r:embed="rId2"/>
            <a:stretch>
              <a:fillRect l="0" t="0" r="0" b="0"/>
            </a:stretch>
          </a:blipFill>
        </p:spPr>
      </p:sp>
      <p:sp>
        <p:nvSpPr>
          <p:cNvPr name="Freeform 3" id="3"/>
          <p:cNvSpPr/>
          <p:nvPr/>
        </p:nvSpPr>
        <p:spPr>
          <a:xfrm flipH="false" flipV="false" rot="0">
            <a:off x="9418728" y="2406089"/>
            <a:ext cx="7840572" cy="6562094"/>
          </a:xfrm>
          <a:custGeom>
            <a:avLst/>
            <a:gdLst/>
            <a:ahLst/>
            <a:cxnLst/>
            <a:rect r="r" b="b" t="t" l="l"/>
            <a:pathLst>
              <a:path h="6562094" w="7840572">
                <a:moveTo>
                  <a:pt x="0" y="0"/>
                </a:moveTo>
                <a:lnTo>
                  <a:pt x="7840572" y="0"/>
                </a:lnTo>
                <a:lnTo>
                  <a:pt x="7840572" y="6562094"/>
                </a:lnTo>
                <a:lnTo>
                  <a:pt x="0" y="6562094"/>
                </a:lnTo>
                <a:lnTo>
                  <a:pt x="0" y="0"/>
                </a:lnTo>
                <a:close/>
              </a:path>
            </a:pathLst>
          </a:custGeom>
          <a:blipFill>
            <a:blip r:embed="rId3">
              <a:alphaModFix amt="19999"/>
            </a:blip>
            <a:stretch>
              <a:fillRect l="-23464" t="0" r="-28706" b="0"/>
            </a:stretch>
          </a:blipFill>
        </p:spPr>
      </p:sp>
      <p:sp>
        <p:nvSpPr>
          <p:cNvPr name="TextBox 4" id="4"/>
          <p:cNvSpPr txBox="true"/>
          <p:nvPr/>
        </p:nvSpPr>
        <p:spPr>
          <a:xfrm rot="0">
            <a:off x="1028700" y="962025"/>
            <a:ext cx="16230600" cy="1180465"/>
          </a:xfrm>
          <a:prstGeom prst="rect">
            <a:avLst/>
          </a:prstGeom>
        </p:spPr>
        <p:txBody>
          <a:bodyPr anchor="t" rtlCol="false" tIns="0" lIns="0" bIns="0" rIns="0">
            <a:spAutoFit/>
          </a:bodyPr>
          <a:lstStyle/>
          <a:p>
            <a:pPr>
              <a:lnSpc>
                <a:spcPts val="4759"/>
              </a:lnSpc>
              <a:spcBef>
                <a:spcPct val="0"/>
              </a:spcBef>
            </a:pPr>
            <a:r>
              <a:rPr lang="en-US" sz="3399">
                <a:solidFill>
                  <a:srgbClr val="FF3131"/>
                </a:solidFill>
                <a:latin typeface="Canva Sans"/>
              </a:rPr>
              <a:t>Nguyên nhân: Không có thói quen xem phim trực tuyến ở nhóm KH lớn tuổi và thói quen xem phim không trả phí ở nhóm KH trẻ tuổi</a:t>
            </a:r>
          </a:p>
        </p:txBody>
      </p:sp>
      <p:sp>
        <p:nvSpPr>
          <p:cNvPr name="TextBox 5" id="5"/>
          <p:cNvSpPr txBox="true"/>
          <p:nvPr/>
        </p:nvSpPr>
        <p:spPr>
          <a:xfrm rot="0">
            <a:off x="9418728" y="2505786"/>
            <a:ext cx="7840572" cy="3181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KH thuộc nhóm tuổi 56-65 và 46-55 tương tác kém nhất (theo số lần xem trung bình/ tháng và lần xem trung bình gần đây nhất) có thể do họ không có thói quen xem phim trực tuyến và có thể do danh mục phim chưa phù hợp với lứa tuổi.</a:t>
            </a:r>
          </a:p>
        </p:txBody>
      </p:sp>
      <p:sp>
        <p:nvSpPr>
          <p:cNvPr name="TextBox 6" id="6"/>
          <p:cNvSpPr txBox="true"/>
          <p:nvPr/>
        </p:nvSpPr>
        <p:spPr>
          <a:xfrm rot="0">
            <a:off x="9418728" y="6050431"/>
            <a:ext cx="7840572" cy="26479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KH thuộc nhóm tuổi trẻ nhất 18-25 tương tác kém thứ ba có thể do họ chưa có thu nhập ổn định nên không có thói quen xem phim trả phí. Thay vào đó, họ sẽ tìm đến những nền tảng xem phim lậu.</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211035"/>
            <a:ext cx="8115300" cy="3655151"/>
          </a:xfrm>
          <a:custGeom>
            <a:avLst/>
            <a:gdLst/>
            <a:ahLst/>
            <a:cxnLst/>
            <a:rect r="r" b="b" t="t" l="l"/>
            <a:pathLst>
              <a:path h="3655151" w="8115300">
                <a:moveTo>
                  <a:pt x="0" y="0"/>
                </a:moveTo>
                <a:lnTo>
                  <a:pt x="8115300" y="0"/>
                </a:lnTo>
                <a:lnTo>
                  <a:pt x="8115300" y="3655151"/>
                </a:lnTo>
                <a:lnTo>
                  <a:pt x="0" y="3655151"/>
                </a:lnTo>
                <a:lnTo>
                  <a:pt x="0" y="0"/>
                </a:lnTo>
                <a:close/>
              </a:path>
            </a:pathLst>
          </a:custGeom>
          <a:blipFill>
            <a:blip r:embed="rId2"/>
            <a:stretch>
              <a:fillRect l="-849" t="0" r="-849" b="0"/>
            </a:stretch>
          </a:blipFill>
        </p:spPr>
      </p:sp>
      <p:sp>
        <p:nvSpPr>
          <p:cNvPr name="TextBox 3" id="3"/>
          <p:cNvSpPr txBox="true"/>
          <p:nvPr/>
        </p:nvSpPr>
        <p:spPr>
          <a:xfrm rot="0">
            <a:off x="9713547" y="2075815"/>
            <a:ext cx="7545753" cy="7181215"/>
          </a:xfrm>
          <a:prstGeom prst="rect">
            <a:avLst/>
          </a:prstGeom>
        </p:spPr>
        <p:txBody>
          <a:bodyPr anchor="t" rtlCol="false" tIns="0" lIns="0" bIns="0" rIns="0">
            <a:spAutoFit/>
          </a:bodyPr>
          <a:lstStyle/>
          <a:p>
            <a:pPr algn="ctr">
              <a:lnSpc>
                <a:spcPts val="4760"/>
              </a:lnSpc>
            </a:pPr>
            <a:r>
              <a:rPr lang="en-US" sz="3400">
                <a:solidFill>
                  <a:srgbClr val="000000"/>
                </a:solidFill>
                <a:latin typeface="Canva Sans"/>
              </a:rPr>
              <a:t>Tỷ lệ rời đi ở nhóm KH  Frequent (đã xem từ 1-3 năm)cao nhất  57%. Sau đó là nhóm KH New (mới xem 0-1 năm) 56% và nhóm KH Loyal (đã xem trên 3 năm) 54%. </a:t>
            </a:r>
          </a:p>
          <a:p>
            <a:pPr algn="ctr">
              <a:lnSpc>
                <a:spcPts val="4760"/>
              </a:lnSpc>
            </a:pPr>
          </a:p>
          <a:p>
            <a:pPr algn="ctr">
              <a:lnSpc>
                <a:spcPts val="4760"/>
              </a:lnSpc>
              <a:spcBef>
                <a:spcPct val="0"/>
              </a:spcBef>
            </a:pPr>
            <a:r>
              <a:rPr lang="en-US" sz="3400">
                <a:solidFill>
                  <a:srgbClr val="000000"/>
                </a:solidFill>
                <a:latin typeface="Canva Sans"/>
              </a:rPr>
              <a:t>Nhóm KH Frequent bắt đầu chán và đòi hỏi nhiều trải nghiệm mới hơn trong khi nhóm KH New đang làm quen với nền tảng và KH Loyal đã có trải nghiệm tương đối ổn định với nền tảng.</a:t>
            </a:r>
          </a:p>
        </p:txBody>
      </p:sp>
      <p:sp>
        <p:nvSpPr>
          <p:cNvPr name="Freeform 4" id="4"/>
          <p:cNvSpPr/>
          <p:nvPr/>
        </p:nvSpPr>
        <p:spPr>
          <a:xfrm flipH="false" flipV="false" rot="0">
            <a:off x="9530395" y="2141220"/>
            <a:ext cx="7728905" cy="7115810"/>
          </a:xfrm>
          <a:custGeom>
            <a:avLst/>
            <a:gdLst/>
            <a:ahLst/>
            <a:cxnLst/>
            <a:rect r="r" b="b" t="t" l="l"/>
            <a:pathLst>
              <a:path h="7115810" w="7728905">
                <a:moveTo>
                  <a:pt x="0" y="0"/>
                </a:moveTo>
                <a:lnTo>
                  <a:pt x="7728905" y="0"/>
                </a:lnTo>
                <a:lnTo>
                  <a:pt x="7728905" y="7115810"/>
                </a:lnTo>
                <a:lnTo>
                  <a:pt x="0" y="7115810"/>
                </a:lnTo>
                <a:lnTo>
                  <a:pt x="0" y="0"/>
                </a:lnTo>
                <a:close/>
              </a:path>
            </a:pathLst>
          </a:custGeom>
          <a:blipFill>
            <a:blip r:embed="rId3">
              <a:alphaModFix amt="19999"/>
            </a:blip>
            <a:stretch>
              <a:fillRect l="-35202" t="0" r="-32193" b="0"/>
            </a:stretch>
          </a:blipFill>
        </p:spPr>
      </p:sp>
      <p:sp>
        <p:nvSpPr>
          <p:cNvPr name="TextBox 5" id="5"/>
          <p:cNvSpPr txBox="true"/>
          <p:nvPr/>
        </p:nvSpPr>
        <p:spPr>
          <a:xfrm rot="0">
            <a:off x="1028700" y="962025"/>
            <a:ext cx="13808459"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rPr>
              <a:t>4 Tỷ lệ KH rời đi theo tổng thời gian KH đã xem phim trên nền tảng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3446" y="3357939"/>
            <a:ext cx="7890554" cy="4015387"/>
          </a:xfrm>
          <a:custGeom>
            <a:avLst/>
            <a:gdLst/>
            <a:ahLst/>
            <a:cxnLst/>
            <a:rect r="r" b="b" t="t" l="l"/>
            <a:pathLst>
              <a:path h="4015387" w="7890554">
                <a:moveTo>
                  <a:pt x="0" y="0"/>
                </a:moveTo>
                <a:lnTo>
                  <a:pt x="7890554" y="0"/>
                </a:lnTo>
                <a:lnTo>
                  <a:pt x="7890554" y="4015387"/>
                </a:lnTo>
                <a:lnTo>
                  <a:pt x="0" y="4015387"/>
                </a:lnTo>
                <a:lnTo>
                  <a:pt x="0" y="0"/>
                </a:lnTo>
                <a:close/>
              </a:path>
            </a:pathLst>
          </a:custGeom>
          <a:blipFill>
            <a:blip r:embed="rId2"/>
            <a:stretch>
              <a:fillRect l="0" t="0" r="0" b="0"/>
            </a:stretch>
          </a:blipFill>
        </p:spPr>
      </p:sp>
      <p:sp>
        <p:nvSpPr>
          <p:cNvPr name="Freeform 3" id="3"/>
          <p:cNvSpPr/>
          <p:nvPr/>
        </p:nvSpPr>
        <p:spPr>
          <a:xfrm flipH="false" flipV="false" rot="0">
            <a:off x="9680809" y="2833051"/>
            <a:ext cx="7578491" cy="5065163"/>
          </a:xfrm>
          <a:custGeom>
            <a:avLst/>
            <a:gdLst/>
            <a:ahLst/>
            <a:cxnLst/>
            <a:rect r="r" b="b" t="t" l="l"/>
            <a:pathLst>
              <a:path h="5065163" w="7578491">
                <a:moveTo>
                  <a:pt x="0" y="0"/>
                </a:moveTo>
                <a:lnTo>
                  <a:pt x="7578491" y="0"/>
                </a:lnTo>
                <a:lnTo>
                  <a:pt x="7578491" y="5065163"/>
                </a:lnTo>
                <a:lnTo>
                  <a:pt x="0" y="5065163"/>
                </a:lnTo>
                <a:lnTo>
                  <a:pt x="0" y="0"/>
                </a:lnTo>
                <a:close/>
              </a:path>
            </a:pathLst>
          </a:custGeom>
          <a:blipFill>
            <a:blip r:embed="rId3">
              <a:alphaModFix amt="19999"/>
            </a:blip>
            <a:stretch>
              <a:fillRect l="-8421" t="0" r="-13098" b="0"/>
            </a:stretch>
          </a:blipFill>
        </p:spPr>
      </p:sp>
      <p:sp>
        <p:nvSpPr>
          <p:cNvPr name="TextBox 4" id="4"/>
          <p:cNvSpPr txBox="true"/>
          <p:nvPr/>
        </p:nvSpPr>
        <p:spPr>
          <a:xfrm rot="0">
            <a:off x="1253446" y="962025"/>
            <a:ext cx="16005854" cy="1180465"/>
          </a:xfrm>
          <a:prstGeom prst="rect">
            <a:avLst/>
          </a:prstGeom>
        </p:spPr>
        <p:txBody>
          <a:bodyPr anchor="t" rtlCol="false" tIns="0" lIns="0" bIns="0" rIns="0">
            <a:spAutoFit/>
          </a:bodyPr>
          <a:lstStyle/>
          <a:p>
            <a:pPr>
              <a:lnSpc>
                <a:spcPts val="4759"/>
              </a:lnSpc>
              <a:spcBef>
                <a:spcPct val="0"/>
              </a:spcBef>
            </a:pPr>
            <a:r>
              <a:rPr lang="en-US" sz="3399">
                <a:solidFill>
                  <a:srgbClr val="FF3131"/>
                </a:solidFill>
                <a:latin typeface="Canva Sans"/>
              </a:rPr>
              <a:t>Nguyên nhân: KH dùng thường xuyên (1-3 năm) bắt đầu yêu cầu các tính năng mới hoặc thay đổi nhu cầu xem phim</a:t>
            </a:r>
          </a:p>
        </p:txBody>
      </p:sp>
      <p:sp>
        <p:nvSpPr>
          <p:cNvPr name="TextBox 5" id="5"/>
          <p:cNvSpPr txBox="true"/>
          <p:nvPr/>
        </p:nvSpPr>
        <p:spPr>
          <a:xfrm rot="0">
            <a:off x="9680809" y="3524250"/>
            <a:ext cx="7381510" cy="37147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KH thuộc nhóm Frequent Customer đã xem phim 1-3 năm sẽ bắt đầu cảm thấy nhu cầu của mình thay đổi. Họ có thể không hài lòng với dịch vụ xem phim hiện tại và yêu cầu các tính năng mới. Nếu đối thủ đáp ứng nhu cầu của họ thì họ sẽ dễ dàng tìm tới đối thủ.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9999"/>
            </a:blip>
            <a:stretch>
              <a:fillRect l="0" t="0" r="-2272" b="0"/>
            </a:stretch>
          </a:blipFill>
        </p:spPr>
      </p:sp>
      <p:sp>
        <p:nvSpPr>
          <p:cNvPr name="TextBox 3" id="3"/>
          <p:cNvSpPr txBox="true"/>
          <p:nvPr/>
        </p:nvSpPr>
        <p:spPr>
          <a:xfrm rot="0">
            <a:off x="1028700" y="4233729"/>
            <a:ext cx="7035432"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Các Nội Dung Chính</a:t>
            </a:r>
          </a:p>
        </p:txBody>
      </p:sp>
      <p:sp>
        <p:nvSpPr>
          <p:cNvPr name="TextBox 4" id="4"/>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5" id="5"/>
          <p:cNvSpPr txBox="true"/>
          <p:nvPr/>
        </p:nvSpPr>
        <p:spPr>
          <a:xfrm rot="0">
            <a:off x="9235373" y="1413059"/>
            <a:ext cx="7959906" cy="1811020"/>
          </a:xfrm>
          <a:prstGeom prst="rect">
            <a:avLst/>
          </a:prstGeom>
        </p:spPr>
        <p:txBody>
          <a:bodyPr anchor="t" rtlCol="false" tIns="0" lIns="0" bIns="0" rIns="0">
            <a:spAutoFit/>
          </a:bodyPr>
          <a:lstStyle/>
          <a:p>
            <a:pPr algn="ctr">
              <a:lnSpc>
                <a:spcPts val="7279"/>
              </a:lnSpc>
            </a:pPr>
            <a:r>
              <a:rPr lang="en-US" sz="5199">
                <a:solidFill>
                  <a:srgbClr val="FF3131"/>
                </a:solidFill>
                <a:latin typeface="Canva Sans Bold"/>
              </a:rPr>
              <a:t>Giới thiệu về bộ Dữ liệu và Vấn đề phân tích </a:t>
            </a:r>
          </a:p>
        </p:txBody>
      </p:sp>
      <p:sp>
        <p:nvSpPr>
          <p:cNvPr name="TextBox 6" id="6"/>
          <p:cNvSpPr txBox="true"/>
          <p:nvPr/>
        </p:nvSpPr>
        <p:spPr>
          <a:xfrm rot="0">
            <a:off x="9539419" y="4233729"/>
            <a:ext cx="7559725" cy="887095"/>
          </a:xfrm>
          <a:prstGeom prst="rect">
            <a:avLst/>
          </a:prstGeom>
        </p:spPr>
        <p:txBody>
          <a:bodyPr anchor="t" rtlCol="false" tIns="0" lIns="0" bIns="0" rIns="0">
            <a:spAutoFit/>
          </a:bodyPr>
          <a:lstStyle/>
          <a:p>
            <a:pPr algn="ctr">
              <a:lnSpc>
                <a:spcPts val="7279"/>
              </a:lnSpc>
            </a:pPr>
            <a:r>
              <a:rPr lang="en-US" sz="5199">
                <a:solidFill>
                  <a:srgbClr val="FF3131"/>
                </a:solidFill>
                <a:latin typeface="Canva Sans Bold"/>
              </a:rPr>
              <a:t>Import và Xử lý dữ liệu </a:t>
            </a:r>
          </a:p>
        </p:txBody>
      </p:sp>
      <p:sp>
        <p:nvSpPr>
          <p:cNvPr name="TextBox 7" id="7"/>
          <p:cNvSpPr txBox="true"/>
          <p:nvPr/>
        </p:nvSpPr>
        <p:spPr>
          <a:xfrm rot="0">
            <a:off x="9126173" y="5995263"/>
            <a:ext cx="8133127" cy="1786511"/>
          </a:xfrm>
          <a:prstGeom prst="rect">
            <a:avLst/>
          </a:prstGeom>
        </p:spPr>
        <p:txBody>
          <a:bodyPr anchor="t" rtlCol="false" tIns="0" lIns="0" bIns="0" rIns="0">
            <a:spAutoFit/>
          </a:bodyPr>
          <a:lstStyle/>
          <a:p>
            <a:pPr algn="ctr">
              <a:lnSpc>
                <a:spcPts val="7135"/>
              </a:lnSpc>
            </a:pPr>
            <a:r>
              <a:rPr lang="en-US" sz="5096">
                <a:solidFill>
                  <a:srgbClr val="FF3131"/>
                </a:solidFill>
                <a:latin typeface="Canva Sans Bold"/>
              </a:rPr>
              <a:t>Phân tích và đưa ra hướng Giải quyết vấn đề</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230213" y="5302492"/>
            <a:ext cx="4114800" cy="580390"/>
          </a:xfrm>
          <a:prstGeom prst="rect">
            <a:avLst/>
          </a:prstGeom>
        </p:spPr>
        <p:txBody>
          <a:bodyPr anchor="t" rtlCol="false" tIns="0" lIns="0" bIns="0" rIns="0">
            <a:spAutoFit/>
          </a:bodyPr>
          <a:lstStyle/>
          <a:p>
            <a:pPr algn="ctr">
              <a:lnSpc>
                <a:spcPts val="4759"/>
              </a:lnSpc>
              <a:spcBef>
                <a:spcPct val="0"/>
              </a:spcBef>
            </a:pPr>
            <a:r>
              <a:rPr lang="en-US" sz="3399">
                <a:solidFill>
                  <a:srgbClr val="FF3131"/>
                </a:solidFill>
                <a:latin typeface="Canva Sans"/>
              </a:rPr>
              <a:t>KH rời đi (55.5%)</a:t>
            </a:r>
          </a:p>
        </p:txBody>
      </p:sp>
      <p:sp>
        <p:nvSpPr>
          <p:cNvPr name="AutoShape 3" id="3"/>
          <p:cNvSpPr/>
          <p:nvPr/>
        </p:nvSpPr>
        <p:spPr>
          <a:xfrm flipV="true">
            <a:off x="11345013" y="5143500"/>
            <a:ext cx="1045107" cy="482525"/>
          </a:xfrm>
          <a:prstGeom prst="line">
            <a:avLst/>
          </a:prstGeom>
          <a:ln cap="flat" w="38100">
            <a:solidFill>
              <a:srgbClr val="000000"/>
            </a:solidFill>
            <a:prstDash val="solid"/>
            <a:headEnd type="none" len="sm" w="sm"/>
            <a:tailEnd type="arrow" len="sm" w="med"/>
          </a:ln>
        </p:spPr>
      </p:sp>
      <p:sp>
        <p:nvSpPr>
          <p:cNvPr name="TextBox 4" id="4"/>
          <p:cNvSpPr txBox="true"/>
          <p:nvPr/>
        </p:nvSpPr>
        <p:spPr>
          <a:xfrm rot="0">
            <a:off x="5592379" y="6879757"/>
            <a:ext cx="7448851" cy="23806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rPr>
              <a:t>2 DS phim không đa dạng và cập nhật; trải nghiệm xem phim kém khiến KH đăng ký gói monthly tương tác ít nhất và dễ dàng rời đi</a:t>
            </a:r>
          </a:p>
        </p:txBody>
      </p:sp>
      <p:sp>
        <p:nvSpPr>
          <p:cNvPr name="AutoShape 5" id="5"/>
          <p:cNvSpPr/>
          <p:nvPr/>
        </p:nvSpPr>
        <p:spPr>
          <a:xfrm flipH="true">
            <a:off x="9316804" y="6004469"/>
            <a:ext cx="6666" cy="941964"/>
          </a:xfrm>
          <a:prstGeom prst="line">
            <a:avLst/>
          </a:prstGeom>
          <a:ln cap="flat" w="38100">
            <a:solidFill>
              <a:srgbClr val="000000"/>
            </a:solidFill>
            <a:prstDash val="solid"/>
            <a:headEnd type="none" len="sm" w="sm"/>
            <a:tailEnd type="arrow" len="sm" w="med"/>
          </a:ln>
        </p:spPr>
      </p:sp>
      <p:sp>
        <p:nvSpPr>
          <p:cNvPr name="TextBox 6" id="6"/>
          <p:cNvSpPr txBox="true"/>
          <p:nvPr/>
        </p:nvSpPr>
        <p:spPr>
          <a:xfrm rot="0">
            <a:off x="1028700" y="3338824"/>
            <a:ext cx="5176689"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rPr>
              <a:t>3 Không có thói quen xem phim trực tuyến ở nhóm KH lớn tuổi và thói quen xem phim không trả phí ở nhóm KH trẻ tuổi</a:t>
            </a:r>
          </a:p>
        </p:txBody>
      </p:sp>
      <p:sp>
        <p:nvSpPr>
          <p:cNvPr name="AutoShape 7" id="7"/>
          <p:cNvSpPr/>
          <p:nvPr/>
        </p:nvSpPr>
        <p:spPr>
          <a:xfrm flipH="true" flipV="true">
            <a:off x="6205389" y="5162544"/>
            <a:ext cx="1024825" cy="463480"/>
          </a:xfrm>
          <a:prstGeom prst="line">
            <a:avLst/>
          </a:prstGeom>
          <a:ln cap="flat" w="38100">
            <a:solidFill>
              <a:srgbClr val="000000"/>
            </a:solidFill>
            <a:prstDash val="solid"/>
            <a:headEnd type="none" len="sm" w="sm"/>
            <a:tailEnd type="arrow" len="sm" w="med"/>
          </a:ln>
        </p:spPr>
      </p:sp>
      <p:sp>
        <p:nvSpPr>
          <p:cNvPr name="TextBox 8" id="8"/>
          <p:cNvSpPr txBox="true"/>
          <p:nvPr/>
        </p:nvSpPr>
        <p:spPr>
          <a:xfrm rot="0">
            <a:off x="6305514" y="1925002"/>
            <a:ext cx="5992925" cy="23806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rPr>
              <a:t>4 KH dùng thường xuyên (1-3 năm) bắt đầu yêu cầu các tính năng mới hoặc thay đổi nhu cầu xem phim</a:t>
            </a:r>
          </a:p>
        </p:txBody>
      </p:sp>
      <p:sp>
        <p:nvSpPr>
          <p:cNvPr name="AutoShape 9" id="9"/>
          <p:cNvSpPr/>
          <p:nvPr/>
        </p:nvSpPr>
        <p:spPr>
          <a:xfrm flipV="true">
            <a:off x="9290407" y="4305618"/>
            <a:ext cx="11569" cy="1063550"/>
          </a:xfrm>
          <a:prstGeom prst="line">
            <a:avLst/>
          </a:prstGeom>
          <a:ln cap="flat" w="38100">
            <a:solidFill>
              <a:srgbClr val="000000"/>
            </a:solidFill>
            <a:prstDash val="solid"/>
            <a:headEnd type="none" len="sm" w="sm"/>
            <a:tailEnd type="arrow" len="sm" w="med"/>
          </a:ln>
        </p:spPr>
      </p:sp>
      <p:sp>
        <p:nvSpPr>
          <p:cNvPr name="Freeform 10" id="10"/>
          <p:cNvSpPr/>
          <p:nvPr/>
        </p:nvSpPr>
        <p:spPr>
          <a:xfrm flipH="false" flipV="false" rot="0">
            <a:off x="1028700" y="1991677"/>
            <a:ext cx="16230600" cy="7480300"/>
          </a:xfrm>
          <a:custGeom>
            <a:avLst/>
            <a:gdLst/>
            <a:ahLst/>
            <a:cxnLst/>
            <a:rect r="r" b="b" t="t" l="l"/>
            <a:pathLst>
              <a:path h="7480300" w="16230600">
                <a:moveTo>
                  <a:pt x="0" y="0"/>
                </a:moveTo>
                <a:lnTo>
                  <a:pt x="16230600" y="0"/>
                </a:lnTo>
                <a:lnTo>
                  <a:pt x="16230600" y="7480300"/>
                </a:lnTo>
                <a:lnTo>
                  <a:pt x="0" y="7480300"/>
                </a:lnTo>
                <a:lnTo>
                  <a:pt x="0" y="0"/>
                </a:lnTo>
                <a:close/>
              </a:path>
            </a:pathLst>
          </a:custGeom>
          <a:blipFill>
            <a:blip r:embed="rId2">
              <a:alphaModFix amt="19999"/>
            </a:blip>
            <a:stretch>
              <a:fillRect l="-982" t="-15226" r="0" b="-5283"/>
            </a:stretch>
          </a:blipFill>
        </p:spPr>
      </p:sp>
      <p:sp>
        <p:nvSpPr>
          <p:cNvPr name="TextBox 11" id="11"/>
          <p:cNvSpPr txBox="true"/>
          <p:nvPr/>
        </p:nvSpPr>
        <p:spPr>
          <a:xfrm rot="0">
            <a:off x="1028700" y="942975"/>
            <a:ext cx="16230600" cy="811530"/>
          </a:xfrm>
          <a:prstGeom prst="rect">
            <a:avLst/>
          </a:prstGeom>
        </p:spPr>
        <p:txBody>
          <a:bodyPr anchor="t" rtlCol="false" tIns="0" lIns="0" bIns="0" rIns="0">
            <a:spAutoFit/>
          </a:bodyPr>
          <a:lstStyle/>
          <a:p>
            <a:pPr>
              <a:lnSpc>
                <a:spcPts val="6719"/>
              </a:lnSpc>
              <a:spcBef>
                <a:spcPct val="0"/>
              </a:spcBef>
            </a:pPr>
            <a:r>
              <a:rPr lang="en-US" sz="4800">
                <a:solidFill>
                  <a:srgbClr val="FF3131"/>
                </a:solidFill>
                <a:latin typeface="Canva Sans"/>
              </a:rPr>
              <a:t>Tổng kết nguyên nhân và đề ra hướng giải quyết</a:t>
            </a:r>
          </a:p>
        </p:txBody>
      </p:sp>
      <p:sp>
        <p:nvSpPr>
          <p:cNvPr name="TextBox 12" id="12"/>
          <p:cNvSpPr txBox="true"/>
          <p:nvPr/>
        </p:nvSpPr>
        <p:spPr>
          <a:xfrm rot="0">
            <a:off x="12390120" y="4238943"/>
            <a:ext cx="4869180" cy="2380615"/>
          </a:xfrm>
          <a:prstGeom prst="rect">
            <a:avLst/>
          </a:prstGeom>
        </p:spPr>
        <p:txBody>
          <a:bodyPr anchor="t" rtlCol="false" tIns="0" lIns="0" bIns="0" rIns="0">
            <a:spAutoFit/>
          </a:bodyPr>
          <a:lstStyle/>
          <a:p>
            <a:pPr algn="ctr">
              <a:lnSpc>
                <a:spcPts val="4760"/>
              </a:lnSpc>
              <a:spcBef>
                <a:spcPct val="0"/>
              </a:spcBef>
            </a:pPr>
            <a:r>
              <a:rPr lang="en-US" sz="3400">
                <a:solidFill>
                  <a:srgbClr val="000000"/>
                </a:solidFill>
                <a:latin typeface="Canva Sans"/>
              </a:rPr>
              <a:t>1 Dịch vụ hỗ trợ KH kém (54%-56.8% KH yêu cầu từ 5 calls/tháng)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11557" y="3532504"/>
            <a:ext cx="2039079" cy="2039079"/>
          </a:xfrm>
          <a:custGeom>
            <a:avLst/>
            <a:gdLst/>
            <a:ahLst/>
            <a:cxnLst/>
            <a:rect r="r" b="b" t="t" l="l"/>
            <a:pathLst>
              <a:path h="2039079" w="2039079">
                <a:moveTo>
                  <a:pt x="0" y="0"/>
                </a:moveTo>
                <a:lnTo>
                  <a:pt x="2039079" y="0"/>
                </a:lnTo>
                <a:lnTo>
                  <a:pt x="2039079" y="2039079"/>
                </a:lnTo>
                <a:lnTo>
                  <a:pt x="0" y="2039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60186" y="1526266"/>
            <a:ext cx="8899114" cy="6927207"/>
          </a:xfrm>
          <a:custGeom>
            <a:avLst/>
            <a:gdLst/>
            <a:ahLst/>
            <a:cxnLst/>
            <a:rect r="r" b="b" t="t" l="l"/>
            <a:pathLst>
              <a:path h="6927207" w="8899114">
                <a:moveTo>
                  <a:pt x="0" y="0"/>
                </a:moveTo>
                <a:lnTo>
                  <a:pt x="8899114" y="0"/>
                </a:lnTo>
                <a:lnTo>
                  <a:pt x="8899114" y="6927207"/>
                </a:lnTo>
                <a:lnTo>
                  <a:pt x="0" y="6927207"/>
                </a:lnTo>
                <a:lnTo>
                  <a:pt x="0" y="0"/>
                </a:lnTo>
                <a:close/>
              </a:path>
            </a:pathLst>
          </a:custGeom>
          <a:blipFill>
            <a:blip r:embed="rId4">
              <a:alphaModFix amt="19999"/>
            </a:blip>
            <a:stretch>
              <a:fillRect l="-18887" t="0" r="-22642" b="0"/>
            </a:stretch>
          </a:blipFill>
        </p:spPr>
      </p:sp>
      <p:sp>
        <p:nvSpPr>
          <p:cNvPr name="TextBox 4" id="4"/>
          <p:cNvSpPr txBox="true"/>
          <p:nvPr/>
        </p:nvSpPr>
        <p:spPr>
          <a:xfrm rot="0">
            <a:off x="1028700" y="3637961"/>
            <a:ext cx="4869180" cy="1581150"/>
          </a:xfrm>
          <a:prstGeom prst="rect">
            <a:avLst/>
          </a:prstGeom>
        </p:spPr>
        <p:txBody>
          <a:bodyPr anchor="t" rtlCol="false" tIns="0" lIns="0" bIns="0" rIns="0">
            <a:spAutoFit/>
          </a:bodyPr>
          <a:lstStyle/>
          <a:p>
            <a:pPr algn="ctr">
              <a:lnSpc>
                <a:spcPts val="4200"/>
              </a:lnSpc>
              <a:spcBef>
                <a:spcPct val="0"/>
              </a:spcBef>
            </a:pPr>
            <a:r>
              <a:rPr lang="en-US" sz="3000">
                <a:solidFill>
                  <a:srgbClr val="FF3131"/>
                </a:solidFill>
                <a:latin typeface="Canva Sans"/>
              </a:rPr>
              <a:t>1 Dịch vụ hỗ trợ KH kém (54%-56.8% KH yêu cầu từ 5 calls/tháng)</a:t>
            </a:r>
          </a:p>
        </p:txBody>
      </p:sp>
      <p:sp>
        <p:nvSpPr>
          <p:cNvPr name="TextBox 5" id="5"/>
          <p:cNvSpPr txBox="true"/>
          <p:nvPr/>
        </p:nvSpPr>
        <p:spPr>
          <a:xfrm rot="0">
            <a:off x="8749188" y="2032673"/>
            <a:ext cx="8510112" cy="559356"/>
          </a:xfrm>
          <a:prstGeom prst="rect">
            <a:avLst/>
          </a:prstGeom>
        </p:spPr>
        <p:txBody>
          <a:bodyPr anchor="t" rtlCol="false" tIns="0" lIns="0" bIns="0" rIns="0">
            <a:spAutoFit/>
          </a:bodyPr>
          <a:lstStyle/>
          <a:p>
            <a:pPr algn="ctr">
              <a:lnSpc>
                <a:spcPts val="4565"/>
              </a:lnSpc>
              <a:spcBef>
                <a:spcPct val="0"/>
              </a:spcBef>
            </a:pPr>
            <a:r>
              <a:rPr lang="en-US" sz="3260">
                <a:solidFill>
                  <a:srgbClr val="000000"/>
                </a:solidFill>
                <a:latin typeface="Canva Sans"/>
              </a:rPr>
              <a:t>Đào tạo lại kịch bản cho nhân sự hỗ trợ KH </a:t>
            </a:r>
          </a:p>
        </p:txBody>
      </p:sp>
      <p:sp>
        <p:nvSpPr>
          <p:cNvPr name="TextBox 6" id="6"/>
          <p:cNvSpPr txBox="true"/>
          <p:nvPr/>
        </p:nvSpPr>
        <p:spPr>
          <a:xfrm rot="0">
            <a:off x="8749188" y="3028361"/>
            <a:ext cx="8326960"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rPr>
              <a:t>Truyền thông chi tiết về các gói xem, chi phí, chính sách đổi gói xem, phương thức thanh toán, đường dây hỗ trợ giải quyết khiếu nại về dịch vụ trên trang web, app, các trang truyền thông của Công ty.</a:t>
            </a:r>
          </a:p>
        </p:txBody>
      </p:sp>
      <p:sp>
        <p:nvSpPr>
          <p:cNvPr name="TextBox 7" id="7"/>
          <p:cNvSpPr txBox="true"/>
          <p:nvPr/>
        </p:nvSpPr>
        <p:spPr>
          <a:xfrm rot="0">
            <a:off x="8749188" y="6672933"/>
            <a:ext cx="8510112" cy="17805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rPr>
              <a:t>Xây dựng tổng đài và chat bot tự động hóa tư vấn KH để đáp ứng kịp thời nhu cầu hỗ trợ của KH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400556" y="3633102"/>
            <a:ext cx="2059634" cy="3020797"/>
          </a:xfrm>
          <a:custGeom>
            <a:avLst/>
            <a:gdLst/>
            <a:ahLst/>
            <a:cxnLst/>
            <a:rect r="r" b="b" t="t" l="l"/>
            <a:pathLst>
              <a:path h="3020797" w="2059634">
                <a:moveTo>
                  <a:pt x="0" y="0"/>
                </a:moveTo>
                <a:lnTo>
                  <a:pt x="2059634" y="0"/>
                </a:lnTo>
                <a:lnTo>
                  <a:pt x="2059634" y="3020796"/>
                </a:lnTo>
                <a:lnTo>
                  <a:pt x="0" y="30207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45940" y="396829"/>
            <a:ext cx="8513360" cy="8861471"/>
          </a:xfrm>
          <a:custGeom>
            <a:avLst/>
            <a:gdLst/>
            <a:ahLst/>
            <a:cxnLst/>
            <a:rect r="r" b="b" t="t" l="l"/>
            <a:pathLst>
              <a:path h="8861471" w="8513360">
                <a:moveTo>
                  <a:pt x="0" y="0"/>
                </a:moveTo>
                <a:lnTo>
                  <a:pt x="8513360" y="0"/>
                </a:lnTo>
                <a:lnTo>
                  <a:pt x="8513360" y="8861471"/>
                </a:lnTo>
                <a:lnTo>
                  <a:pt x="0" y="8861471"/>
                </a:lnTo>
                <a:lnTo>
                  <a:pt x="0" y="0"/>
                </a:lnTo>
                <a:close/>
              </a:path>
            </a:pathLst>
          </a:custGeom>
          <a:blipFill>
            <a:blip r:embed="rId4">
              <a:alphaModFix amt="19999"/>
            </a:blip>
            <a:stretch>
              <a:fillRect l="-46404" t="0" r="-42847" b="0"/>
            </a:stretch>
          </a:blipFill>
        </p:spPr>
      </p:sp>
      <p:sp>
        <p:nvSpPr>
          <p:cNvPr name="TextBox 4" id="4"/>
          <p:cNvSpPr txBox="true"/>
          <p:nvPr/>
        </p:nvSpPr>
        <p:spPr>
          <a:xfrm rot="0">
            <a:off x="8749188" y="1015365"/>
            <a:ext cx="8510112" cy="2114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Hợp tác mua lại bản quyền từ các nhà sản xuất phim, tv shows. Liên kết cập nhật danh mục phim khi có phim mới ra mắt.  Đa dạng danh mục phim cho các nhóm tuổi khác nhau.</a:t>
            </a:r>
          </a:p>
        </p:txBody>
      </p:sp>
      <p:sp>
        <p:nvSpPr>
          <p:cNvPr name="TextBox 5" id="5"/>
          <p:cNvSpPr txBox="true"/>
          <p:nvPr/>
        </p:nvSpPr>
        <p:spPr>
          <a:xfrm rot="0">
            <a:off x="8749188" y="3929380"/>
            <a:ext cx="8510112" cy="2114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Hợp tác với các nhà sản xuất phim, tv shows để tính phí người xem dựa trên từng bộ phim/ tv shows (không mua lại bản quyền mà KH xem bộ phim nào thì trả phí cho bộ phim đó). </a:t>
            </a:r>
          </a:p>
        </p:txBody>
      </p:sp>
      <p:sp>
        <p:nvSpPr>
          <p:cNvPr name="TextBox 6" id="6"/>
          <p:cNvSpPr txBox="true"/>
          <p:nvPr/>
        </p:nvSpPr>
        <p:spPr>
          <a:xfrm rot="0">
            <a:off x="1028700" y="3329305"/>
            <a:ext cx="5082857" cy="2647950"/>
          </a:xfrm>
          <a:prstGeom prst="rect">
            <a:avLst/>
          </a:prstGeom>
        </p:spPr>
        <p:txBody>
          <a:bodyPr anchor="t" rtlCol="false" tIns="0" lIns="0" bIns="0" rIns="0">
            <a:spAutoFit/>
          </a:bodyPr>
          <a:lstStyle/>
          <a:p>
            <a:pPr algn="ctr">
              <a:lnSpc>
                <a:spcPts val="4200"/>
              </a:lnSpc>
              <a:spcBef>
                <a:spcPct val="0"/>
              </a:spcBef>
            </a:pPr>
            <a:r>
              <a:rPr lang="en-US" sz="3000">
                <a:solidFill>
                  <a:srgbClr val="FF3131"/>
                </a:solidFill>
                <a:latin typeface="Canva Sans"/>
              </a:rPr>
              <a:t>2 DS phim không đa dạng và cập nhật; trải nghiệm xem phim kém khiến KH đăng ký gói monthly tương tác ít nhất và dễ dàng rời đi</a:t>
            </a:r>
          </a:p>
        </p:txBody>
      </p:sp>
      <p:sp>
        <p:nvSpPr>
          <p:cNvPr name="TextBox 7" id="7"/>
          <p:cNvSpPr txBox="true"/>
          <p:nvPr/>
        </p:nvSpPr>
        <p:spPr>
          <a:xfrm rot="0">
            <a:off x="8749188" y="6844030"/>
            <a:ext cx="8510112" cy="15811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Xây dựng mô hình gợi ý phim dựa trên tương tác của KH trên nền tảng hoặc theo yêu cầu của KH.</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72240" y="3253740"/>
            <a:ext cx="2210098" cy="2057400"/>
          </a:xfrm>
          <a:custGeom>
            <a:avLst/>
            <a:gdLst/>
            <a:ahLst/>
            <a:cxnLst/>
            <a:rect r="r" b="b" t="t" l="l"/>
            <a:pathLst>
              <a:path h="2057400" w="2210098">
                <a:moveTo>
                  <a:pt x="0" y="0"/>
                </a:moveTo>
                <a:lnTo>
                  <a:pt x="2210097" y="0"/>
                </a:lnTo>
                <a:lnTo>
                  <a:pt x="2210097"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10046" y="427354"/>
            <a:ext cx="8649254" cy="8830946"/>
          </a:xfrm>
          <a:custGeom>
            <a:avLst/>
            <a:gdLst/>
            <a:ahLst/>
            <a:cxnLst/>
            <a:rect r="r" b="b" t="t" l="l"/>
            <a:pathLst>
              <a:path h="8830946" w="8649254">
                <a:moveTo>
                  <a:pt x="0" y="0"/>
                </a:moveTo>
                <a:lnTo>
                  <a:pt x="8649254" y="0"/>
                </a:lnTo>
                <a:lnTo>
                  <a:pt x="8649254" y="8830946"/>
                </a:lnTo>
                <a:lnTo>
                  <a:pt x="0" y="8830946"/>
                </a:lnTo>
                <a:lnTo>
                  <a:pt x="0" y="0"/>
                </a:lnTo>
                <a:close/>
              </a:path>
            </a:pathLst>
          </a:custGeom>
          <a:blipFill>
            <a:blip r:embed="rId4">
              <a:alphaModFix amt="19999"/>
            </a:blip>
            <a:stretch>
              <a:fillRect l="-46960" t="0" r="-38677" b="0"/>
            </a:stretch>
          </a:blipFill>
        </p:spPr>
      </p:sp>
      <p:sp>
        <p:nvSpPr>
          <p:cNvPr name="TextBox 4" id="4"/>
          <p:cNvSpPr txBox="true"/>
          <p:nvPr/>
        </p:nvSpPr>
        <p:spPr>
          <a:xfrm rot="0">
            <a:off x="8610046" y="971550"/>
            <a:ext cx="8649254" cy="15811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Định vị lại nhu cầu của KH theo các nhóm tuổi. Từ đó cập nhật danh mục phim phù hợp để đáp ứng nhu cầu xem phim của KH. </a:t>
            </a:r>
          </a:p>
        </p:txBody>
      </p:sp>
      <p:sp>
        <p:nvSpPr>
          <p:cNvPr name="TextBox 5" id="5"/>
          <p:cNvSpPr txBox="true"/>
          <p:nvPr/>
        </p:nvSpPr>
        <p:spPr>
          <a:xfrm rot="0">
            <a:off x="8749188" y="3272569"/>
            <a:ext cx="8510112" cy="2114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Kiểm tra lại giao diện người dùng hiện tại có dễ sử dụng không, có gây khó khăn sử dụng cho nhóm KH lớn tuổi không. Nếu có Công ty cần nghiên cứu sửa đổi.</a:t>
            </a:r>
          </a:p>
        </p:txBody>
      </p:sp>
      <p:sp>
        <p:nvSpPr>
          <p:cNvPr name="TextBox 6" id="6"/>
          <p:cNvSpPr txBox="true"/>
          <p:nvPr/>
        </p:nvSpPr>
        <p:spPr>
          <a:xfrm rot="0">
            <a:off x="1028700" y="3072765"/>
            <a:ext cx="5176689" cy="2647950"/>
          </a:xfrm>
          <a:prstGeom prst="rect">
            <a:avLst/>
          </a:prstGeom>
        </p:spPr>
        <p:txBody>
          <a:bodyPr anchor="t" rtlCol="false" tIns="0" lIns="0" bIns="0" rIns="0">
            <a:spAutoFit/>
          </a:bodyPr>
          <a:lstStyle/>
          <a:p>
            <a:pPr algn="ctr">
              <a:lnSpc>
                <a:spcPts val="4200"/>
              </a:lnSpc>
              <a:spcBef>
                <a:spcPct val="0"/>
              </a:spcBef>
            </a:pPr>
            <a:r>
              <a:rPr lang="en-US" sz="3000">
                <a:solidFill>
                  <a:srgbClr val="FF3131"/>
                </a:solidFill>
                <a:latin typeface="Canva Sans"/>
              </a:rPr>
              <a:t>3 Không có thói quen xem phim trực tuyến ở nhóm KH lớn tuổi và thói quen xem phim không trả phí ở nhóm KH trẻ tuổi</a:t>
            </a:r>
          </a:p>
        </p:txBody>
      </p:sp>
      <p:sp>
        <p:nvSpPr>
          <p:cNvPr name="TextBox 7" id="7"/>
          <p:cNvSpPr txBox="true"/>
          <p:nvPr/>
        </p:nvSpPr>
        <p:spPr>
          <a:xfrm rot="0">
            <a:off x="8749188" y="5663565"/>
            <a:ext cx="8297560" cy="15811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Hiện tại nền tảng mới có trên web, app. Công ty nghiên cứu đưa nền tảng lên TV để tiếp cận nhóm KH lớn tuổi</a:t>
            </a:r>
          </a:p>
        </p:txBody>
      </p:sp>
      <p:sp>
        <p:nvSpPr>
          <p:cNvPr name="TextBox 8" id="8"/>
          <p:cNvSpPr txBox="true"/>
          <p:nvPr/>
        </p:nvSpPr>
        <p:spPr>
          <a:xfrm rot="0">
            <a:off x="8749188" y="7596108"/>
            <a:ext cx="8297560" cy="15811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Xem xét đưa ra gói xem phim thử cho nhóm KH  18-25 với chi phí rẻ hơn và tăng các chương trình khuyến mại.</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9999"/>
            </a:blip>
            <a:stretch>
              <a:fillRect l="-1136" t="0" r="-1136" b="0"/>
            </a:stretch>
          </a:blipFill>
        </p:spPr>
      </p:sp>
      <p:sp>
        <p:nvSpPr>
          <p:cNvPr name="Freeform 3" id="3"/>
          <p:cNvSpPr/>
          <p:nvPr/>
        </p:nvSpPr>
        <p:spPr>
          <a:xfrm flipH="false" flipV="false" rot="0">
            <a:off x="3161297" y="460018"/>
            <a:ext cx="12343399" cy="9366963"/>
          </a:xfrm>
          <a:custGeom>
            <a:avLst/>
            <a:gdLst/>
            <a:ahLst/>
            <a:cxnLst/>
            <a:rect r="r" b="b" t="t" l="l"/>
            <a:pathLst>
              <a:path h="9366963" w="12343399">
                <a:moveTo>
                  <a:pt x="0" y="0"/>
                </a:moveTo>
                <a:lnTo>
                  <a:pt x="12343399" y="0"/>
                </a:lnTo>
                <a:lnTo>
                  <a:pt x="12343399" y="9366964"/>
                </a:lnTo>
                <a:lnTo>
                  <a:pt x="0" y="9366964"/>
                </a:lnTo>
                <a:lnTo>
                  <a:pt x="0" y="0"/>
                </a:lnTo>
                <a:close/>
              </a:path>
            </a:pathLst>
          </a:custGeom>
          <a:blipFill>
            <a:blip r:embed="rId3"/>
            <a:stretch>
              <a:fillRect l="0" t="-430" r="-286" b="-43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818451" y="3505200"/>
            <a:ext cx="1774865" cy="2233812"/>
          </a:xfrm>
          <a:custGeom>
            <a:avLst/>
            <a:gdLst/>
            <a:ahLst/>
            <a:cxnLst/>
            <a:rect r="r" b="b" t="t" l="l"/>
            <a:pathLst>
              <a:path h="2233812" w="1774865">
                <a:moveTo>
                  <a:pt x="0" y="0"/>
                </a:moveTo>
                <a:lnTo>
                  <a:pt x="1774866" y="0"/>
                </a:lnTo>
                <a:lnTo>
                  <a:pt x="1774866" y="2233812"/>
                </a:lnTo>
                <a:lnTo>
                  <a:pt x="0" y="2233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9520" y="702082"/>
            <a:ext cx="8512855" cy="6194600"/>
          </a:xfrm>
          <a:custGeom>
            <a:avLst/>
            <a:gdLst/>
            <a:ahLst/>
            <a:cxnLst/>
            <a:rect r="r" b="b" t="t" l="l"/>
            <a:pathLst>
              <a:path h="6194600" w="8512855">
                <a:moveTo>
                  <a:pt x="0" y="0"/>
                </a:moveTo>
                <a:lnTo>
                  <a:pt x="8512856" y="0"/>
                </a:lnTo>
                <a:lnTo>
                  <a:pt x="8512856" y="6194600"/>
                </a:lnTo>
                <a:lnTo>
                  <a:pt x="0" y="6194600"/>
                </a:lnTo>
                <a:lnTo>
                  <a:pt x="0" y="0"/>
                </a:lnTo>
                <a:close/>
              </a:path>
            </a:pathLst>
          </a:custGeom>
          <a:blipFill>
            <a:blip r:embed="rId4">
              <a:alphaModFix amt="19999"/>
            </a:blip>
            <a:stretch>
              <a:fillRect l="-12745" t="0" r="-19558" b="0"/>
            </a:stretch>
          </a:blipFill>
        </p:spPr>
      </p:sp>
      <p:sp>
        <p:nvSpPr>
          <p:cNvPr name="TextBox 4" id="4"/>
          <p:cNvSpPr txBox="true"/>
          <p:nvPr/>
        </p:nvSpPr>
        <p:spPr>
          <a:xfrm rot="0">
            <a:off x="1028700" y="3448050"/>
            <a:ext cx="4497185" cy="2647950"/>
          </a:xfrm>
          <a:prstGeom prst="rect">
            <a:avLst/>
          </a:prstGeom>
        </p:spPr>
        <p:txBody>
          <a:bodyPr anchor="t" rtlCol="false" tIns="0" lIns="0" bIns="0" rIns="0">
            <a:spAutoFit/>
          </a:bodyPr>
          <a:lstStyle/>
          <a:p>
            <a:pPr algn="ctr">
              <a:lnSpc>
                <a:spcPts val="4200"/>
              </a:lnSpc>
              <a:spcBef>
                <a:spcPct val="0"/>
              </a:spcBef>
            </a:pPr>
            <a:r>
              <a:rPr lang="en-US" sz="3000">
                <a:solidFill>
                  <a:srgbClr val="FF3131"/>
                </a:solidFill>
                <a:latin typeface="Canva Sans"/>
              </a:rPr>
              <a:t>4 KH dùng thường xuyên (1-3 năm) bắt đầu yêu cầu các tính năng mới hoặc thay đổi nhu cầu xem phim</a:t>
            </a:r>
          </a:p>
        </p:txBody>
      </p:sp>
      <p:sp>
        <p:nvSpPr>
          <p:cNvPr name="TextBox 5" id="5"/>
          <p:cNvSpPr txBox="true"/>
          <p:nvPr/>
        </p:nvSpPr>
        <p:spPr>
          <a:xfrm rot="0">
            <a:off x="8579520" y="971550"/>
            <a:ext cx="8512855" cy="10477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Cập nhật danh mục phim.  Bắt buộc có các bộ phim, tv shows đang rival trên mạng. </a:t>
            </a:r>
          </a:p>
        </p:txBody>
      </p:sp>
      <p:sp>
        <p:nvSpPr>
          <p:cNvPr name="TextBox 6" id="6"/>
          <p:cNvSpPr txBox="true"/>
          <p:nvPr/>
        </p:nvSpPr>
        <p:spPr>
          <a:xfrm rot="0">
            <a:off x="8579520" y="2724150"/>
            <a:ext cx="8512855" cy="10477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Hỗ trợ chuyển đổi giữa các gói cước và thời hạn gói cước cho  KH dễ dàng hơn.</a:t>
            </a:r>
          </a:p>
        </p:txBody>
      </p:sp>
      <p:sp>
        <p:nvSpPr>
          <p:cNvPr name="TextBox 7" id="7"/>
          <p:cNvSpPr txBox="true"/>
          <p:nvPr/>
        </p:nvSpPr>
        <p:spPr>
          <a:xfrm rot="0">
            <a:off x="8579520" y="4476750"/>
            <a:ext cx="8512855" cy="10477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anva Sans"/>
              </a:rPr>
              <a:t>Nắm bắt tâm lý của KH ở từng nhóm và đưa ra các chương trình chăm sóc phù hợp.</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9999"/>
            </a:blip>
            <a:stretch>
              <a:fillRect l="-1136" t="0" r="-1136" b="0"/>
            </a:stretch>
          </a:blipFill>
        </p:spPr>
      </p:sp>
      <p:sp>
        <p:nvSpPr>
          <p:cNvPr name="Freeform 3" id="3"/>
          <p:cNvSpPr/>
          <p:nvPr/>
        </p:nvSpPr>
        <p:spPr>
          <a:xfrm flipH="false" flipV="false" rot="0">
            <a:off x="1699846" y="1028700"/>
            <a:ext cx="14888308" cy="8229600"/>
          </a:xfrm>
          <a:custGeom>
            <a:avLst/>
            <a:gdLst/>
            <a:ahLst/>
            <a:cxnLst/>
            <a:rect r="r" b="b" t="t" l="l"/>
            <a:pathLst>
              <a:path h="8229600" w="14888308">
                <a:moveTo>
                  <a:pt x="0" y="0"/>
                </a:moveTo>
                <a:lnTo>
                  <a:pt x="14888308" y="0"/>
                </a:lnTo>
                <a:lnTo>
                  <a:pt x="14888308" y="8229600"/>
                </a:lnTo>
                <a:lnTo>
                  <a:pt x="0" y="8229600"/>
                </a:lnTo>
                <a:lnTo>
                  <a:pt x="0" y="0"/>
                </a:lnTo>
                <a:close/>
              </a:path>
            </a:pathLst>
          </a:custGeom>
          <a:blipFill>
            <a:blip r:embed="rId3"/>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9999"/>
            </a:blip>
            <a:stretch>
              <a:fillRect l="-1136" t="0" r="-1136" b="0"/>
            </a:stretch>
          </a:blipFill>
        </p:spPr>
      </p:sp>
      <p:sp>
        <p:nvSpPr>
          <p:cNvPr name="TextBox 3" id="3"/>
          <p:cNvSpPr txBox="true"/>
          <p:nvPr/>
        </p:nvSpPr>
        <p:spPr>
          <a:xfrm rot="0">
            <a:off x="10965605" y="4383088"/>
            <a:ext cx="5316885" cy="1368424"/>
          </a:xfrm>
          <a:prstGeom prst="rect">
            <a:avLst/>
          </a:prstGeom>
        </p:spPr>
        <p:txBody>
          <a:bodyPr anchor="t" rtlCol="false" tIns="0" lIns="0" bIns="0" rIns="0">
            <a:spAutoFit/>
          </a:bodyPr>
          <a:lstStyle/>
          <a:p>
            <a:pPr algn="ctr">
              <a:lnSpc>
                <a:spcPts val="11200"/>
              </a:lnSpc>
              <a:spcBef>
                <a:spcPct val="0"/>
              </a:spcBef>
            </a:pPr>
            <a:r>
              <a:rPr lang="en-US" sz="8000">
                <a:solidFill>
                  <a:srgbClr val="FF3131"/>
                </a:solidFill>
                <a:latin typeface="Canva Sans"/>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9999"/>
            </a:blip>
            <a:stretch>
              <a:fillRect l="0" t="0" r="-2272" b="0"/>
            </a:stretch>
          </a:blipFill>
        </p:spPr>
      </p:sp>
      <p:sp>
        <p:nvSpPr>
          <p:cNvPr name="TextBox 3" id="3"/>
          <p:cNvSpPr txBox="true"/>
          <p:nvPr/>
        </p:nvSpPr>
        <p:spPr>
          <a:xfrm rot="0">
            <a:off x="1028700" y="885825"/>
            <a:ext cx="10736950" cy="1170305"/>
          </a:xfrm>
          <a:prstGeom prst="rect">
            <a:avLst/>
          </a:prstGeom>
        </p:spPr>
        <p:txBody>
          <a:bodyPr anchor="t" rtlCol="false" tIns="0" lIns="0" bIns="0" rIns="0">
            <a:spAutoFit/>
          </a:bodyPr>
          <a:lstStyle/>
          <a:p>
            <a:pPr algn="ctr">
              <a:lnSpc>
                <a:spcPts val="9520"/>
              </a:lnSpc>
            </a:pPr>
            <a:r>
              <a:rPr lang="en-US" sz="6800">
                <a:solidFill>
                  <a:srgbClr val="FF3131"/>
                </a:solidFill>
                <a:latin typeface="Canva Sans Bold"/>
              </a:rPr>
              <a:t>Giới thiệu công ty</a:t>
            </a:r>
          </a:p>
        </p:txBody>
      </p:sp>
      <p:sp>
        <p:nvSpPr>
          <p:cNvPr name="TextBox 4" id="4"/>
          <p:cNvSpPr txBox="true"/>
          <p:nvPr/>
        </p:nvSpPr>
        <p:spPr>
          <a:xfrm rot="0">
            <a:off x="1028700" y="4219892"/>
            <a:ext cx="16230600" cy="1780540"/>
          </a:xfrm>
          <a:prstGeom prst="rect">
            <a:avLst/>
          </a:prstGeom>
        </p:spPr>
        <p:txBody>
          <a:bodyPr anchor="t" rtlCol="false" tIns="0" lIns="0" bIns="0" rIns="0">
            <a:spAutoFit/>
          </a:bodyPr>
          <a:lstStyle/>
          <a:p>
            <a:pPr>
              <a:lnSpc>
                <a:spcPts val="4759"/>
              </a:lnSpc>
            </a:pPr>
            <a:r>
              <a:rPr lang="en-US" sz="3399">
                <a:solidFill>
                  <a:srgbClr val="000000"/>
                </a:solidFill>
                <a:latin typeface="Canva Sans"/>
              </a:rPr>
              <a:t>Columbia Streaming Company là Công ty cung cấp dịch vụ xem phim trực tuyến dành cho mọi lứa tuổi tại Mỹ. Công ty tạo ra doanh thu từ các gói xem phim có thu phí và dịch vụ quảng cáo.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9999"/>
            </a:blip>
            <a:stretch>
              <a:fillRect l="0" t="0" r="-2272" b="0"/>
            </a:stretch>
          </a:blipFill>
        </p:spPr>
      </p:sp>
      <p:sp>
        <p:nvSpPr>
          <p:cNvPr name="TextBox 3" id="3"/>
          <p:cNvSpPr txBox="true"/>
          <p:nvPr/>
        </p:nvSpPr>
        <p:spPr>
          <a:xfrm rot="0">
            <a:off x="2276624" y="885825"/>
            <a:ext cx="7071122" cy="1170305"/>
          </a:xfrm>
          <a:prstGeom prst="rect">
            <a:avLst/>
          </a:prstGeom>
        </p:spPr>
        <p:txBody>
          <a:bodyPr anchor="t" rtlCol="false" tIns="0" lIns="0" bIns="0" rIns="0">
            <a:spAutoFit/>
          </a:bodyPr>
          <a:lstStyle/>
          <a:p>
            <a:pPr algn="ctr">
              <a:lnSpc>
                <a:spcPts val="9520"/>
              </a:lnSpc>
            </a:pPr>
            <a:r>
              <a:rPr lang="en-US" sz="6800">
                <a:solidFill>
                  <a:srgbClr val="FF3131"/>
                </a:solidFill>
                <a:latin typeface="Canva Sans Bold"/>
              </a:rPr>
              <a:t>Vấn đề phân tích</a:t>
            </a:r>
          </a:p>
        </p:txBody>
      </p:sp>
      <p:sp>
        <p:nvSpPr>
          <p:cNvPr name="TextBox 4" id="4"/>
          <p:cNvSpPr txBox="true"/>
          <p:nvPr/>
        </p:nvSpPr>
        <p:spPr>
          <a:xfrm rot="0">
            <a:off x="1028700" y="3619817"/>
            <a:ext cx="16230600" cy="2980690"/>
          </a:xfrm>
          <a:prstGeom prst="rect">
            <a:avLst/>
          </a:prstGeom>
        </p:spPr>
        <p:txBody>
          <a:bodyPr anchor="t" rtlCol="false" tIns="0" lIns="0" bIns="0" rIns="0">
            <a:spAutoFit/>
          </a:bodyPr>
          <a:lstStyle/>
          <a:p>
            <a:pPr>
              <a:lnSpc>
                <a:spcPts val="4759"/>
              </a:lnSpc>
            </a:pPr>
            <a:r>
              <a:rPr lang="en-US" sz="3399">
                <a:solidFill>
                  <a:srgbClr val="000000"/>
                </a:solidFill>
                <a:latin typeface="Canva Sans"/>
              </a:rPr>
              <a:t>Trong tháng giữa năm  Công ty tổng hợp lại các dữ liệu và phân tích tình hình kinh doanh  , một vấn đề lớn xuất hiện là có tới 55% số khách hàng của công ty đã rời đi và sử dụng dịch vụ của đối thủ. Công ty yêu cầu Ban Phân tích dữ liệu kinh doanh tìm hiểu nguyên nhân và đưa ra hướng giải quyết vấn đề khách hàng hủy gói dịch vụ.</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50752" y="2564126"/>
            <a:ext cx="7293248" cy="3665142"/>
          </a:xfrm>
          <a:custGeom>
            <a:avLst/>
            <a:gdLst/>
            <a:ahLst/>
            <a:cxnLst/>
            <a:rect r="r" b="b" t="t" l="l"/>
            <a:pathLst>
              <a:path h="3665142" w="7293248">
                <a:moveTo>
                  <a:pt x="0" y="0"/>
                </a:moveTo>
                <a:lnTo>
                  <a:pt x="7293248" y="0"/>
                </a:lnTo>
                <a:lnTo>
                  <a:pt x="7293248" y="3665142"/>
                </a:lnTo>
                <a:lnTo>
                  <a:pt x="0" y="3665142"/>
                </a:lnTo>
                <a:lnTo>
                  <a:pt x="0" y="0"/>
                </a:lnTo>
                <a:close/>
              </a:path>
            </a:pathLst>
          </a:custGeom>
          <a:blipFill>
            <a:blip r:embed="rId2"/>
            <a:stretch>
              <a:fillRect l="-1148" t="0" r="-1148" b="0"/>
            </a:stretch>
          </a:blipFill>
        </p:spPr>
      </p:sp>
      <p:sp>
        <p:nvSpPr>
          <p:cNvPr name="Freeform 3" id="3"/>
          <p:cNvSpPr/>
          <p:nvPr/>
        </p:nvSpPr>
        <p:spPr>
          <a:xfrm flipH="false" flipV="false" rot="0">
            <a:off x="9966052" y="2564126"/>
            <a:ext cx="7293248" cy="3621513"/>
          </a:xfrm>
          <a:custGeom>
            <a:avLst/>
            <a:gdLst/>
            <a:ahLst/>
            <a:cxnLst/>
            <a:rect r="r" b="b" t="t" l="l"/>
            <a:pathLst>
              <a:path h="3621513" w="7293248">
                <a:moveTo>
                  <a:pt x="0" y="0"/>
                </a:moveTo>
                <a:lnTo>
                  <a:pt x="7293248" y="0"/>
                </a:lnTo>
                <a:lnTo>
                  <a:pt x="7293248" y="3621513"/>
                </a:lnTo>
                <a:lnTo>
                  <a:pt x="0" y="3621513"/>
                </a:lnTo>
                <a:lnTo>
                  <a:pt x="0" y="0"/>
                </a:lnTo>
                <a:close/>
              </a:path>
            </a:pathLst>
          </a:custGeom>
          <a:blipFill>
            <a:blip r:embed="rId3"/>
            <a:stretch>
              <a:fillRect l="0" t="0" r="0" b="0"/>
            </a:stretch>
          </a:blipFill>
        </p:spPr>
      </p:sp>
      <p:sp>
        <p:nvSpPr>
          <p:cNvPr name="TextBox 4" id="4"/>
          <p:cNvSpPr txBox="true"/>
          <p:nvPr/>
        </p:nvSpPr>
        <p:spPr>
          <a:xfrm rot="0">
            <a:off x="1850752" y="885825"/>
            <a:ext cx="4658320" cy="1170305"/>
          </a:xfrm>
          <a:prstGeom prst="rect">
            <a:avLst/>
          </a:prstGeom>
        </p:spPr>
        <p:txBody>
          <a:bodyPr anchor="t" rtlCol="false" tIns="0" lIns="0" bIns="0" rIns="0">
            <a:spAutoFit/>
          </a:bodyPr>
          <a:lstStyle/>
          <a:p>
            <a:pPr algn="ctr">
              <a:lnSpc>
                <a:spcPts val="9520"/>
              </a:lnSpc>
            </a:pPr>
            <a:r>
              <a:rPr lang="en-US" sz="6800">
                <a:solidFill>
                  <a:srgbClr val="FF3131"/>
                </a:solidFill>
                <a:latin typeface="Canva Sans Bold"/>
              </a:rPr>
              <a:t>Bộ Dữ Liệu</a:t>
            </a:r>
          </a:p>
        </p:txBody>
      </p:sp>
      <p:sp>
        <p:nvSpPr>
          <p:cNvPr name="TextBox 5" id="5"/>
          <p:cNvSpPr txBox="true"/>
          <p:nvPr/>
        </p:nvSpPr>
        <p:spPr>
          <a:xfrm rot="0">
            <a:off x="1924611" y="7200942"/>
            <a:ext cx="5830639" cy="580390"/>
          </a:xfrm>
          <a:prstGeom prst="rect">
            <a:avLst/>
          </a:prstGeom>
        </p:spPr>
        <p:txBody>
          <a:bodyPr anchor="t" rtlCol="false" tIns="0" lIns="0" bIns="0" rIns="0">
            <a:spAutoFit/>
          </a:bodyPr>
          <a:lstStyle/>
          <a:p>
            <a:pPr algn="ctr">
              <a:lnSpc>
                <a:spcPts val="4759"/>
              </a:lnSpc>
            </a:pPr>
            <a:r>
              <a:rPr lang="en-US" sz="3399">
                <a:solidFill>
                  <a:srgbClr val="FF3131"/>
                </a:solidFill>
                <a:latin typeface="Canva Sans"/>
              </a:rPr>
              <a:t>customer_churn_testing.csv</a:t>
            </a:r>
          </a:p>
        </p:txBody>
      </p:sp>
      <p:sp>
        <p:nvSpPr>
          <p:cNvPr name="TextBox 6" id="6"/>
          <p:cNvSpPr txBox="true"/>
          <p:nvPr/>
        </p:nvSpPr>
        <p:spPr>
          <a:xfrm rot="0">
            <a:off x="10329090" y="7200942"/>
            <a:ext cx="5993755" cy="580390"/>
          </a:xfrm>
          <a:prstGeom prst="rect">
            <a:avLst/>
          </a:prstGeom>
        </p:spPr>
        <p:txBody>
          <a:bodyPr anchor="t" rtlCol="false" tIns="0" lIns="0" bIns="0" rIns="0">
            <a:spAutoFit/>
          </a:bodyPr>
          <a:lstStyle/>
          <a:p>
            <a:pPr algn="ctr">
              <a:lnSpc>
                <a:spcPts val="4759"/>
              </a:lnSpc>
            </a:pPr>
            <a:r>
              <a:rPr lang="en-US" sz="3399">
                <a:solidFill>
                  <a:srgbClr val="FF3131"/>
                </a:solidFill>
                <a:latin typeface="Canva Sans"/>
              </a:rPr>
              <a:t>customer_churn_training.csv</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181299" y="1492709"/>
            <a:ext cx="13925401" cy="7181215"/>
          </a:xfrm>
          <a:prstGeom prst="rect">
            <a:avLst/>
          </a:prstGeom>
        </p:spPr>
        <p:txBody>
          <a:bodyPr anchor="t" rtlCol="false" tIns="0" lIns="0" bIns="0" rIns="0">
            <a:spAutoFit/>
          </a:bodyPr>
          <a:lstStyle/>
          <a:p>
            <a:pPr algn="just">
              <a:lnSpc>
                <a:spcPts val="4759"/>
              </a:lnSpc>
            </a:pPr>
            <a:r>
              <a:rPr lang="en-US" sz="3399">
                <a:solidFill>
                  <a:srgbClr val="FF3131"/>
                </a:solidFill>
                <a:latin typeface="Canva Sans"/>
              </a:rPr>
              <a:t>CUSTOMER ID</a:t>
            </a:r>
            <a:r>
              <a:rPr lang="en-US" sz="3399">
                <a:solidFill>
                  <a:srgbClr val="000000"/>
                </a:solidFill>
                <a:latin typeface="Canva Sans"/>
              </a:rPr>
              <a:t>: MÃ KH</a:t>
            </a:r>
          </a:p>
          <a:p>
            <a:pPr algn="just">
              <a:lnSpc>
                <a:spcPts val="4759"/>
              </a:lnSpc>
            </a:pPr>
            <a:r>
              <a:rPr lang="en-US" sz="3399">
                <a:solidFill>
                  <a:srgbClr val="FF3131"/>
                </a:solidFill>
                <a:latin typeface="Canva Sans"/>
              </a:rPr>
              <a:t>Age</a:t>
            </a:r>
            <a:r>
              <a:rPr lang="en-US" sz="3399">
                <a:solidFill>
                  <a:srgbClr val="000000"/>
                </a:solidFill>
                <a:latin typeface="Canva Sans"/>
              </a:rPr>
              <a:t>: tuổi</a:t>
            </a:r>
          </a:p>
          <a:p>
            <a:pPr algn="just">
              <a:lnSpc>
                <a:spcPts val="4759"/>
              </a:lnSpc>
            </a:pPr>
            <a:r>
              <a:rPr lang="en-US" sz="3399">
                <a:solidFill>
                  <a:srgbClr val="FF3131"/>
                </a:solidFill>
                <a:latin typeface="Canva Sans"/>
              </a:rPr>
              <a:t>GENDER</a:t>
            </a:r>
            <a:r>
              <a:rPr lang="en-US" sz="3399">
                <a:solidFill>
                  <a:srgbClr val="000000"/>
                </a:solidFill>
                <a:latin typeface="Canva Sans"/>
              </a:rPr>
              <a:t>: GIỚI TÍNH</a:t>
            </a:r>
          </a:p>
          <a:p>
            <a:pPr algn="just">
              <a:lnSpc>
                <a:spcPts val="4759"/>
              </a:lnSpc>
            </a:pPr>
            <a:r>
              <a:rPr lang="en-US" sz="3399">
                <a:solidFill>
                  <a:srgbClr val="FF3131"/>
                </a:solidFill>
                <a:latin typeface="Canva Sans"/>
              </a:rPr>
              <a:t>TENURE</a:t>
            </a:r>
            <a:r>
              <a:rPr lang="en-US" sz="3399">
                <a:solidFill>
                  <a:srgbClr val="000000"/>
                </a:solidFill>
                <a:latin typeface="Canva Sans"/>
              </a:rPr>
              <a:t>: THỜI GIAN SỬ DỤNG GÓI XEM PHIM (ĐƠN VỊ: THÁNG)</a:t>
            </a:r>
          </a:p>
          <a:p>
            <a:pPr algn="just">
              <a:lnSpc>
                <a:spcPts val="4759"/>
              </a:lnSpc>
            </a:pPr>
            <a:r>
              <a:rPr lang="en-US" sz="3399">
                <a:solidFill>
                  <a:srgbClr val="FF3131"/>
                </a:solidFill>
                <a:latin typeface="Canva Sans"/>
              </a:rPr>
              <a:t>USAGE FREQUENCY</a:t>
            </a:r>
            <a:r>
              <a:rPr lang="en-US" sz="3399">
                <a:solidFill>
                  <a:srgbClr val="000000"/>
                </a:solidFill>
                <a:latin typeface="Canva Sans"/>
              </a:rPr>
              <a:t>: SỐ LẦM XEM PHIM (ĐƠN VỊ: THÁNG)</a:t>
            </a:r>
          </a:p>
          <a:p>
            <a:pPr algn="just">
              <a:lnSpc>
                <a:spcPts val="4759"/>
              </a:lnSpc>
            </a:pPr>
            <a:r>
              <a:rPr lang="en-US" sz="3399">
                <a:solidFill>
                  <a:srgbClr val="FF3131"/>
                </a:solidFill>
                <a:latin typeface="Canva Sans"/>
              </a:rPr>
              <a:t>SUPPORT CALLS</a:t>
            </a:r>
            <a:r>
              <a:rPr lang="en-US" sz="3399">
                <a:solidFill>
                  <a:srgbClr val="000000"/>
                </a:solidFill>
                <a:latin typeface="Canva Sans"/>
              </a:rPr>
              <a:t>: SỐ CUỘC GỌI YÊU CẦU HỖ TRỢ (ĐƠN VỊ: THÁNG)</a:t>
            </a:r>
          </a:p>
          <a:p>
            <a:pPr algn="just">
              <a:lnSpc>
                <a:spcPts val="4759"/>
              </a:lnSpc>
            </a:pPr>
            <a:r>
              <a:rPr lang="en-US" sz="3399">
                <a:solidFill>
                  <a:srgbClr val="FF3131"/>
                </a:solidFill>
                <a:latin typeface="Canva Sans"/>
              </a:rPr>
              <a:t>PAYMENT DELAY</a:t>
            </a:r>
            <a:r>
              <a:rPr lang="en-US" sz="3399">
                <a:solidFill>
                  <a:srgbClr val="000000"/>
                </a:solidFill>
                <a:latin typeface="Canva Sans"/>
              </a:rPr>
              <a:t>: SỐ LẦN THANH TOÁN TRỄ (ĐƠN VỊ: THÁNG)</a:t>
            </a:r>
          </a:p>
          <a:p>
            <a:pPr algn="just">
              <a:lnSpc>
                <a:spcPts val="4759"/>
              </a:lnSpc>
            </a:pPr>
            <a:r>
              <a:rPr lang="en-US" sz="3399">
                <a:solidFill>
                  <a:srgbClr val="FF3131"/>
                </a:solidFill>
                <a:latin typeface="Canva Sans"/>
              </a:rPr>
              <a:t>SUBSCRIPTION TYPE</a:t>
            </a:r>
            <a:r>
              <a:rPr lang="en-US" sz="3399">
                <a:solidFill>
                  <a:srgbClr val="000000"/>
                </a:solidFill>
                <a:latin typeface="Canva Sans"/>
              </a:rPr>
              <a:t>: LOẠI GÓI DỊCH VỤ</a:t>
            </a:r>
          </a:p>
          <a:p>
            <a:pPr algn="just">
              <a:lnSpc>
                <a:spcPts val="4759"/>
              </a:lnSpc>
            </a:pPr>
            <a:r>
              <a:rPr lang="en-US" sz="3399">
                <a:solidFill>
                  <a:srgbClr val="FF3131"/>
                </a:solidFill>
                <a:latin typeface="Canva Sans"/>
              </a:rPr>
              <a:t>CONTRACT LENGTH</a:t>
            </a:r>
            <a:r>
              <a:rPr lang="en-US" sz="3399">
                <a:solidFill>
                  <a:srgbClr val="000000"/>
                </a:solidFill>
                <a:latin typeface="Canva Sans"/>
              </a:rPr>
              <a:t>: THỜI HẠN CỦA GÓI XEM</a:t>
            </a:r>
          </a:p>
          <a:p>
            <a:pPr algn="just">
              <a:lnSpc>
                <a:spcPts val="4759"/>
              </a:lnSpc>
            </a:pPr>
            <a:r>
              <a:rPr lang="en-US" sz="3399">
                <a:solidFill>
                  <a:srgbClr val="FF3131"/>
                </a:solidFill>
                <a:latin typeface="Canva Sans"/>
              </a:rPr>
              <a:t>TOTAL SPEND</a:t>
            </a:r>
            <a:r>
              <a:rPr lang="en-US" sz="3399">
                <a:solidFill>
                  <a:srgbClr val="000000"/>
                </a:solidFill>
                <a:latin typeface="Canva Sans"/>
              </a:rPr>
              <a:t>: TỔNG CHI TIÊU</a:t>
            </a:r>
          </a:p>
          <a:p>
            <a:pPr algn="just">
              <a:lnSpc>
                <a:spcPts val="4759"/>
              </a:lnSpc>
            </a:pPr>
            <a:r>
              <a:rPr lang="en-US" sz="3399">
                <a:solidFill>
                  <a:srgbClr val="FF3131"/>
                </a:solidFill>
                <a:latin typeface="Canva Sans"/>
              </a:rPr>
              <a:t>LAST INTERACTION</a:t>
            </a:r>
            <a:r>
              <a:rPr lang="en-US" sz="3399">
                <a:solidFill>
                  <a:srgbClr val="000000"/>
                </a:solidFill>
                <a:latin typeface="Canva Sans"/>
              </a:rPr>
              <a:t>: SỐ NGÀY CÁCH ĐÂY KH ĐÃ XEM PHIM </a:t>
            </a:r>
          </a:p>
          <a:p>
            <a:pPr algn="just">
              <a:lnSpc>
                <a:spcPts val="4759"/>
              </a:lnSpc>
            </a:pPr>
            <a:r>
              <a:rPr lang="en-US" sz="3399">
                <a:solidFill>
                  <a:srgbClr val="FF3131"/>
                </a:solidFill>
                <a:latin typeface="Canva Sans"/>
              </a:rPr>
              <a:t>CHURN:</a:t>
            </a:r>
            <a:r>
              <a:rPr lang="en-US" sz="3399">
                <a:solidFill>
                  <a:srgbClr val="000000"/>
                </a:solidFill>
                <a:latin typeface="Canva Sans"/>
              </a:rPr>
              <a:t> KH ĐÃ HỦY GÓI HAY CHƯA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449423" y="4519042"/>
            <a:ext cx="5389155" cy="2321922"/>
          </a:xfrm>
          <a:custGeom>
            <a:avLst/>
            <a:gdLst/>
            <a:ahLst/>
            <a:cxnLst/>
            <a:rect r="r" b="b" t="t" l="l"/>
            <a:pathLst>
              <a:path h="2321922" w="5389155">
                <a:moveTo>
                  <a:pt x="0" y="0"/>
                </a:moveTo>
                <a:lnTo>
                  <a:pt x="5389154" y="0"/>
                </a:lnTo>
                <a:lnTo>
                  <a:pt x="5389154" y="2321923"/>
                </a:lnTo>
                <a:lnTo>
                  <a:pt x="0" y="2321923"/>
                </a:lnTo>
                <a:lnTo>
                  <a:pt x="0" y="0"/>
                </a:lnTo>
                <a:close/>
              </a:path>
            </a:pathLst>
          </a:custGeom>
          <a:blipFill>
            <a:blip r:embed="rId2"/>
            <a:stretch>
              <a:fillRect l="0" t="-1551" r="0" b="-1551"/>
            </a:stretch>
          </a:blipFill>
        </p:spPr>
      </p:sp>
      <p:sp>
        <p:nvSpPr>
          <p:cNvPr name="Freeform 3" id="3"/>
          <p:cNvSpPr/>
          <p:nvPr/>
        </p:nvSpPr>
        <p:spPr>
          <a:xfrm flipH="false" flipV="false" rot="0">
            <a:off x="6893510" y="7117190"/>
            <a:ext cx="4500980" cy="2520549"/>
          </a:xfrm>
          <a:custGeom>
            <a:avLst/>
            <a:gdLst/>
            <a:ahLst/>
            <a:cxnLst/>
            <a:rect r="r" b="b" t="t" l="l"/>
            <a:pathLst>
              <a:path h="2520549" w="4500980">
                <a:moveTo>
                  <a:pt x="0" y="0"/>
                </a:moveTo>
                <a:lnTo>
                  <a:pt x="4500980" y="0"/>
                </a:lnTo>
                <a:lnTo>
                  <a:pt x="4500980" y="2520549"/>
                </a:lnTo>
                <a:lnTo>
                  <a:pt x="0" y="2520549"/>
                </a:lnTo>
                <a:lnTo>
                  <a:pt x="0" y="0"/>
                </a:lnTo>
                <a:close/>
              </a:path>
            </a:pathLst>
          </a:custGeom>
          <a:blipFill>
            <a:blip r:embed="rId3"/>
            <a:stretch>
              <a:fillRect l="0" t="0" r="0" b="0"/>
            </a:stretch>
          </a:blipFill>
        </p:spPr>
      </p:sp>
      <p:sp>
        <p:nvSpPr>
          <p:cNvPr name="Freeform 4" id="4"/>
          <p:cNvSpPr/>
          <p:nvPr/>
        </p:nvSpPr>
        <p:spPr>
          <a:xfrm flipH="false" flipV="false" rot="0">
            <a:off x="13167337" y="5580690"/>
            <a:ext cx="4500980" cy="2520549"/>
          </a:xfrm>
          <a:custGeom>
            <a:avLst/>
            <a:gdLst/>
            <a:ahLst/>
            <a:cxnLst/>
            <a:rect r="r" b="b" t="t" l="l"/>
            <a:pathLst>
              <a:path h="2520549" w="4500980">
                <a:moveTo>
                  <a:pt x="0" y="0"/>
                </a:moveTo>
                <a:lnTo>
                  <a:pt x="4500980" y="0"/>
                </a:lnTo>
                <a:lnTo>
                  <a:pt x="4500980" y="2520549"/>
                </a:lnTo>
                <a:lnTo>
                  <a:pt x="0" y="2520549"/>
                </a:lnTo>
                <a:lnTo>
                  <a:pt x="0" y="0"/>
                </a:lnTo>
                <a:close/>
              </a:path>
            </a:pathLst>
          </a:custGeom>
          <a:blipFill>
            <a:blip r:embed="rId3"/>
            <a:stretch>
              <a:fillRect l="0" t="0" r="0" b="0"/>
            </a:stretch>
          </a:blipFill>
        </p:spPr>
      </p:sp>
      <p:sp>
        <p:nvSpPr>
          <p:cNvPr name="Freeform 5" id="5"/>
          <p:cNvSpPr/>
          <p:nvPr/>
        </p:nvSpPr>
        <p:spPr>
          <a:xfrm flipH="false" flipV="false" rot="0">
            <a:off x="530952" y="5580690"/>
            <a:ext cx="3358147" cy="2520549"/>
          </a:xfrm>
          <a:custGeom>
            <a:avLst/>
            <a:gdLst/>
            <a:ahLst/>
            <a:cxnLst/>
            <a:rect r="r" b="b" t="t" l="l"/>
            <a:pathLst>
              <a:path h="2520549" w="3358147">
                <a:moveTo>
                  <a:pt x="0" y="0"/>
                </a:moveTo>
                <a:lnTo>
                  <a:pt x="3358146" y="0"/>
                </a:lnTo>
                <a:lnTo>
                  <a:pt x="3358146" y="2520549"/>
                </a:lnTo>
                <a:lnTo>
                  <a:pt x="0" y="2520549"/>
                </a:lnTo>
                <a:lnTo>
                  <a:pt x="0" y="0"/>
                </a:lnTo>
                <a:close/>
              </a:path>
            </a:pathLst>
          </a:custGeom>
          <a:blipFill>
            <a:blip r:embed="rId4"/>
            <a:stretch>
              <a:fillRect l="0" t="0" r="0" b="0"/>
            </a:stretch>
          </a:blipFill>
        </p:spPr>
      </p:sp>
      <p:sp>
        <p:nvSpPr>
          <p:cNvPr name="TextBox 6" id="6"/>
          <p:cNvSpPr txBox="true"/>
          <p:nvPr/>
        </p:nvSpPr>
        <p:spPr>
          <a:xfrm rot="0">
            <a:off x="1028700" y="885825"/>
            <a:ext cx="9681716" cy="1170305"/>
          </a:xfrm>
          <a:prstGeom prst="rect">
            <a:avLst/>
          </a:prstGeom>
        </p:spPr>
        <p:txBody>
          <a:bodyPr anchor="t" rtlCol="false" tIns="0" lIns="0" bIns="0" rIns="0">
            <a:spAutoFit/>
          </a:bodyPr>
          <a:lstStyle/>
          <a:p>
            <a:pPr algn="ctr">
              <a:lnSpc>
                <a:spcPts val="9520"/>
              </a:lnSpc>
            </a:pPr>
            <a:r>
              <a:rPr lang="en-US" sz="6800">
                <a:solidFill>
                  <a:srgbClr val="FF3131"/>
                </a:solidFill>
                <a:latin typeface="Canva Sans Bold"/>
              </a:rPr>
              <a:t>Import và Xử lý dữ liệu</a:t>
            </a:r>
          </a:p>
        </p:txBody>
      </p:sp>
      <p:sp>
        <p:nvSpPr>
          <p:cNvPr name="TextBox 7" id="7"/>
          <p:cNvSpPr txBox="true"/>
          <p:nvPr/>
        </p:nvSpPr>
        <p:spPr>
          <a:xfrm rot="0">
            <a:off x="5362054" y="2240828"/>
            <a:ext cx="7563892"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Các công cụ được dùng</a:t>
            </a:r>
          </a:p>
        </p:txBody>
      </p:sp>
      <p:sp>
        <p:nvSpPr>
          <p:cNvPr name="TextBox 8" id="8"/>
          <p:cNvSpPr txBox="true"/>
          <p:nvPr/>
        </p:nvSpPr>
        <p:spPr>
          <a:xfrm rot="0">
            <a:off x="1047678" y="3494878"/>
            <a:ext cx="2324695" cy="580390"/>
          </a:xfrm>
          <a:prstGeom prst="rect">
            <a:avLst/>
          </a:prstGeom>
        </p:spPr>
        <p:txBody>
          <a:bodyPr anchor="t" rtlCol="false" tIns="0" lIns="0" bIns="0" rIns="0">
            <a:spAutoFit/>
          </a:bodyPr>
          <a:lstStyle/>
          <a:p>
            <a:pPr algn="ctr">
              <a:lnSpc>
                <a:spcPts val="4759"/>
              </a:lnSpc>
            </a:pPr>
            <a:r>
              <a:rPr lang="en-US" sz="3399">
                <a:solidFill>
                  <a:srgbClr val="FF3131"/>
                </a:solidFill>
                <a:latin typeface="Canva Sans"/>
              </a:rPr>
              <a:t>Dữ liệu gốc</a:t>
            </a:r>
          </a:p>
        </p:txBody>
      </p:sp>
      <p:sp>
        <p:nvSpPr>
          <p:cNvPr name="TextBox 9" id="9"/>
          <p:cNvSpPr txBox="true"/>
          <p:nvPr/>
        </p:nvSpPr>
        <p:spPr>
          <a:xfrm rot="0">
            <a:off x="5541466" y="3494878"/>
            <a:ext cx="7205067" cy="580390"/>
          </a:xfrm>
          <a:prstGeom prst="rect">
            <a:avLst/>
          </a:prstGeom>
        </p:spPr>
        <p:txBody>
          <a:bodyPr anchor="t" rtlCol="false" tIns="0" lIns="0" bIns="0" rIns="0">
            <a:spAutoFit/>
          </a:bodyPr>
          <a:lstStyle/>
          <a:p>
            <a:pPr algn="ctr">
              <a:lnSpc>
                <a:spcPts val="4759"/>
              </a:lnSpc>
            </a:pPr>
            <a:r>
              <a:rPr lang="en-US" sz="3399">
                <a:solidFill>
                  <a:srgbClr val="FF3131"/>
                </a:solidFill>
                <a:latin typeface="Canva Sans"/>
              </a:rPr>
              <a:t>Tìm hiểu bộ dữ liệu và Xử lý dữ liệu</a:t>
            </a:r>
          </a:p>
        </p:txBody>
      </p:sp>
      <p:sp>
        <p:nvSpPr>
          <p:cNvPr name="TextBox 10" id="10"/>
          <p:cNvSpPr txBox="true"/>
          <p:nvPr/>
        </p:nvSpPr>
        <p:spPr>
          <a:xfrm rot="0">
            <a:off x="14020391" y="3494878"/>
            <a:ext cx="3647926" cy="580390"/>
          </a:xfrm>
          <a:prstGeom prst="rect">
            <a:avLst/>
          </a:prstGeom>
        </p:spPr>
        <p:txBody>
          <a:bodyPr anchor="t" rtlCol="false" tIns="0" lIns="0" bIns="0" rIns="0">
            <a:spAutoFit/>
          </a:bodyPr>
          <a:lstStyle/>
          <a:p>
            <a:pPr algn="ctr">
              <a:lnSpc>
                <a:spcPts val="4759"/>
              </a:lnSpc>
            </a:pPr>
            <a:r>
              <a:rPr lang="en-US" sz="3399">
                <a:solidFill>
                  <a:srgbClr val="FF3131"/>
                </a:solidFill>
                <a:latin typeface="Canva Sans"/>
              </a:rPr>
              <a:t>Trực quan dữ liệu</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07963" y="338864"/>
            <a:ext cx="7463502" cy="2493461"/>
          </a:xfrm>
          <a:custGeom>
            <a:avLst/>
            <a:gdLst/>
            <a:ahLst/>
            <a:cxnLst/>
            <a:rect r="r" b="b" t="t" l="l"/>
            <a:pathLst>
              <a:path h="2493461" w="7463502">
                <a:moveTo>
                  <a:pt x="0" y="0"/>
                </a:moveTo>
                <a:lnTo>
                  <a:pt x="7463502" y="0"/>
                </a:lnTo>
                <a:lnTo>
                  <a:pt x="7463502" y="2493462"/>
                </a:lnTo>
                <a:lnTo>
                  <a:pt x="0" y="2493462"/>
                </a:lnTo>
                <a:lnTo>
                  <a:pt x="0" y="0"/>
                </a:lnTo>
                <a:close/>
              </a:path>
            </a:pathLst>
          </a:custGeom>
          <a:blipFill>
            <a:blip r:embed="rId2"/>
            <a:stretch>
              <a:fillRect l="0" t="-499" r="0" b="-499"/>
            </a:stretch>
          </a:blipFill>
        </p:spPr>
      </p:sp>
      <p:sp>
        <p:nvSpPr>
          <p:cNvPr name="Freeform 3" id="3"/>
          <p:cNvSpPr/>
          <p:nvPr/>
        </p:nvSpPr>
        <p:spPr>
          <a:xfrm flipH="false" flipV="false" rot="0">
            <a:off x="7907963" y="3151468"/>
            <a:ext cx="7463502" cy="2248890"/>
          </a:xfrm>
          <a:custGeom>
            <a:avLst/>
            <a:gdLst/>
            <a:ahLst/>
            <a:cxnLst/>
            <a:rect r="r" b="b" t="t" l="l"/>
            <a:pathLst>
              <a:path h="2248890" w="7463502">
                <a:moveTo>
                  <a:pt x="0" y="0"/>
                </a:moveTo>
                <a:lnTo>
                  <a:pt x="7463502" y="0"/>
                </a:lnTo>
                <a:lnTo>
                  <a:pt x="7463502" y="2248890"/>
                </a:lnTo>
                <a:lnTo>
                  <a:pt x="0" y="2248890"/>
                </a:lnTo>
                <a:lnTo>
                  <a:pt x="0" y="0"/>
                </a:lnTo>
                <a:close/>
              </a:path>
            </a:pathLst>
          </a:custGeom>
          <a:blipFill>
            <a:blip r:embed="rId3"/>
            <a:stretch>
              <a:fillRect l="0" t="0" r="0" b="0"/>
            </a:stretch>
          </a:blipFill>
        </p:spPr>
      </p:sp>
      <p:sp>
        <p:nvSpPr>
          <p:cNvPr name="Freeform 4" id="4"/>
          <p:cNvSpPr/>
          <p:nvPr/>
        </p:nvSpPr>
        <p:spPr>
          <a:xfrm flipH="false" flipV="false" rot="0">
            <a:off x="8152166" y="5749808"/>
            <a:ext cx="7463502" cy="1773177"/>
          </a:xfrm>
          <a:custGeom>
            <a:avLst/>
            <a:gdLst/>
            <a:ahLst/>
            <a:cxnLst/>
            <a:rect r="r" b="b" t="t" l="l"/>
            <a:pathLst>
              <a:path h="1773177" w="7463502">
                <a:moveTo>
                  <a:pt x="0" y="0"/>
                </a:moveTo>
                <a:lnTo>
                  <a:pt x="7463502" y="0"/>
                </a:lnTo>
                <a:lnTo>
                  <a:pt x="7463502" y="1773177"/>
                </a:lnTo>
                <a:lnTo>
                  <a:pt x="0" y="1773177"/>
                </a:lnTo>
                <a:lnTo>
                  <a:pt x="0" y="0"/>
                </a:lnTo>
                <a:close/>
              </a:path>
            </a:pathLst>
          </a:custGeom>
          <a:blipFill>
            <a:blip r:embed="rId4"/>
            <a:stretch>
              <a:fillRect l="0" t="-4854" r="0" b="-4854"/>
            </a:stretch>
          </a:blipFill>
        </p:spPr>
      </p:sp>
      <p:sp>
        <p:nvSpPr>
          <p:cNvPr name="Freeform 5" id="5"/>
          <p:cNvSpPr/>
          <p:nvPr/>
        </p:nvSpPr>
        <p:spPr>
          <a:xfrm flipH="false" flipV="false" rot="0">
            <a:off x="8152166" y="7928858"/>
            <a:ext cx="7463502" cy="2360972"/>
          </a:xfrm>
          <a:custGeom>
            <a:avLst/>
            <a:gdLst/>
            <a:ahLst/>
            <a:cxnLst/>
            <a:rect r="r" b="b" t="t" l="l"/>
            <a:pathLst>
              <a:path h="2360972" w="7463502">
                <a:moveTo>
                  <a:pt x="0" y="0"/>
                </a:moveTo>
                <a:lnTo>
                  <a:pt x="7463502" y="0"/>
                </a:lnTo>
                <a:lnTo>
                  <a:pt x="7463502" y="2360972"/>
                </a:lnTo>
                <a:lnTo>
                  <a:pt x="0" y="2360972"/>
                </a:lnTo>
                <a:lnTo>
                  <a:pt x="0" y="0"/>
                </a:lnTo>
                <a:close/>
              </a:path>
            </a:pathLst>
          </a:custGeom>
          <a:blipFill>
            <a:blip r:embed="rId5"/>
            <a:stretch>
              <a:fillRect l="0" t="-8585" r="0" b="-8585"/>
            </a:stretch>
          </a:blipFill>
        </p:spPr>
      </p:sp>
      <p:sp>
        <p:nvSpPr>
          <p:cNvPr name="TextBox 6" id="6"/>
          <p:cNvSpPr txBox="true"/>
          <p:nvPr/>
        </p:nvSpPr>
        <p:spPr>
          <a:xfrm rot="0">
            <a:off x="1028700" y="962165"/>
            <a:ext cx="4982351"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Review 2 files dữ liệu và kết hợp thành 1 file</a:t>
            </a:r>
          </a:p>
        </p:txBody>
      </p:sp>
      <p:sp>
        <p:nvSpPr>
          <p:cNvPr name="TextBox 7" id="7"/>
          <p:cNvSpPr txBox="true"/>
          <p:nvPr/>
        </p:nvSpPr>
        <p:spPr>
          <a:xfrm rot="0">
            <a:off x="1266083" y="3952380"/>
            <a:ext cx="494987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Xem các chỉ số thống kê</a:t>
            </a:r>
          </a:p>
        </p:txBody>
      </p:sp>
      <p:sp>
        <p:nvSpPr>
          <p:cNvPr name="TextBox 8" id="8"/>
          <p:cNvSpPr txBox="true"/>
          <p:nvPr/>
        </p:nvSpPr>
        <p:spPr>
          <a:xfrm rot="0">
            <a:off x="1266083" y="6342520"/>
            <a:ext cx="4949875"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Kiểm tra giá trị null, trùng lặp</a:t>
            </a:r>
          </a:p>
        </p:txBody>
      </p:sp>
      <p:sp>
        <p:nvSpPr>
          <p:cNvPr name="TextBox 9" id="9"/>
          <p:cNvSpPr txBox="true"/>
          <p:nvPr/>
        </p:nvSpPr>
        <p:spPr>
          <a:xfrm rot="0">
            <a:off x="1266083" y="8485774"/>
            <a:ext cx="5187257"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Kiểm tra tính tương quan giữa các cột</a:t>
            </a:r>
          </a:p>
        </p:txBody>
      </p:sp>
      <p:sp>
        <p:nvSpPr>
          <p:cNvPr name="TextBox 10" id="10"/>
          <p:cNvSpPr txBox="true"/>
          <p:nvPr/>
        </p:nvSpPr>
        <p:spPr>
          <a:xfrm rot="0">
            <a:off x="3194224" y="272189"/>
            <a:ext cx="869870" cy="580390"/>
          </a:xfrm>
          <a:prstGeom prst="rect">
            <a:avLst/>
          </a:prstGeom>
        </p:spPr>
        <p:txBody>
          <a:bodyPr anchor="t" rtlCol="false" tIns="0" lIns="0" bIns="0" rIns="0">
            <a:spAutoFit/>
          </a:bodyPr>
          <a:lstStyle/>
          <a:p>
            <a:pPr algn="ctr">
              <a:lnSpc>
                <a:spcPts val="4760"/>
              </a:lnSpc>
            </a:pPr>
            <a:r>
              <a:rPr lang="en-US" sz="3400">
                <a:solidFill>
                  <a:srgbClr val="000000"/>
                </a:solidFill>
                <a:latin typeface="Canva Sans"/>
              </a:rPr>
              <a:t>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0141" y="687380"/>
            <a:ext cx="5415906" cy="3214711"/>
          </a:xfrm>
          <a:custGeom>
            <a:avLst/>
            <a:gdLst/>
            <a:ahLst/>
            <a:cxnLst/>
            <a:rect r="r" b="b" t="t" l="l"/>
            <a:pathLst>
              <a:path h="3214711" w="5415906">
                <a:moveTo>
                  <a:pt x="0" y="0"/>
                </a:moveTo>
                <a:lnTo>
                  <a:pt x="5415906" y="0"/>
                </a:lnTo>
                <a:lnTo>
                  <a:pt x="5415906" y="3214711"/>
                </a:lnTo>
                <a:lnTo>
                  <a:pt x="0" y="3214711"/>
                </a:lnTo>
                <a:lnTo>
                  <a:pt x="0" y="0"/>
                </a:lnTo>
                <a:close/>
              </a:path>
            </a:pathLst>
          </a:custGeom>
          <a:blipFill>
            <a:blip r:embed="rId2"/>
            <a:stretch>
              <a:fillRect l="0" t="-2053" r="0" b="-2053"/>
            </a:stretch>
          </a:blipFill>
        </p:spPr>
      </p:sp>
      <p:sp>
        <p:nvSpPr>
          <p:cNvPr name="Freeform 3" id="3"/>
          <p:cNvSpPr/>
          <p:nvPr/>
        </p:nvSpPr>
        <p:spPr>
          <a:xfrm flipH="false" flipV="false" rot="0">
            <a:off x="6817805" y="562534"/>
            <a:ext cx="4652391" cy="3288840"/>
          </a:xfrm>
          <a:custGeom>
            <a:avLst/>
            <a:gdLst/>
            <a:ahLst/>
            <a:cxnLst/>
            <a:rect r="r" b="b" t="t" l="l"/>
            <a:pathLst>
              <a:path h="3288840" w="4652391">
                <a:moveTo>
                  <a:pt x="0" y="0"/>
                </a:moveTo>
                <a:lnTo>
                  <a:pt x="4652390" y="0"/>
                </a:lnTo>
                <a:lnTo>
                  <a:pt x="4652390" y="3288841"/>
                </a:lnTo>
                <a:lnTo>
                  <a:pt x="0" y="3288841"/>
                </a:lnTo>
                <a:lnTo>
                  <a:pt x="0" y="0"/>
                </a:lnTo>
                <a:close/>
              </a:path>
            </a:pathLst>
          </a:custGeom>
          <a:blipFill>
            <a:blip r:embed="rId3"/>
            <a:stretch>
              <a:fillRect l="0" t="-2374" r="-1312" b="-2374"/>
            </a:stretch>
          </a:blipFill>
        </p:spPr>
      </p:sp>
      <p:sp>
        <p:nvSpPr>
          <p:cNvPr name="Freeform 4" id="4"/>
          <p:cNvSpPr/>
          <p:nvPr/>
        </p:nvSpPr>
        <p:spPr>
          <a:xfrm flipH="false" flipV="false" rot="0">
            <a:off x="1607318" y="5638438"/>
            <a:ext cx="4828729" cy="3192364"/>
          </a:xfrm>
          <a:custGeom>
            <a:avLst/>
            <a:gdLst/>
            <a:ahLst/>
            <a:cxnLst/>
            <a:rect r="r" b="b" t="t" l="l"/>
            <a:pathLst>
              <a:path h="3192364" w="4828729">
                <a:moveTo>
                  <a:pt x="0" y="0"/>
                </a:moveTo>
                <a:lnTo>
                  <a:pt x="4828729" y="0"/>
                </a:lnTo>
                <a:lnTo>
                  <a:pt x="4828729" y="3192364"/>
                </a:lnTo>
                <a:lnTo>
                  <a:pt x="0" y="3192364"/>
                </a:lnTo>
                <a:lnTo>
                  <a:pt x="0" y="0"/>
                </a:lnTo>
                <a:close/>
              </a:path>
            </a:pathLst>
          </a:custGeom>
          <a:blipFill>
            <a:blip r:embed="rId4"/>
            <a:stretch>
              <a:fillRect l="0" t="-4872" r="0" b="-4872"/>
            </a:stretch>
          </a:blipFill>
        </p:spPr>
      </p:sp>
      <p:sp>
        <p:nvSpPr>
          <p:cNvPr name="Freeform 5" id="5"/>
          <p:cNvSpPr/>
          <p:nvPr/>
        </p:nvSpPr>
        <p:spPr>
          <a:xfrm flipH="false" flipV="false" rot="0">
            <a:off x="12438908" y="629810"/>
            <a:ext cx="4820392" cy="3156651"/>
          </a:xfrm>
          <a:custGeom>
            <a:avLst/>
            <a:gdLst/>
            <a:ahLst/>
            <a:cxnLst/>
            <a:rect r="r" b="b" t="t" l="l"/>
            <a:pathLst>
              <a:path h="3156651" w="4820392">
                <a:moveTo>
                  <a:pt x="0" y="0"/>
                </a:moveTo>
                <a:lnTo>
                  <a:pt x="4820392" y="0"/>
                </a:lnTo>
                <a:lnTo>
                  <a:pt x="4820392" y="3156651"/>
                </a:lnTo>
                <a:lnTo>
                  <a:pt x="0" y="3156651"/>
                </a:lnTo>
                <a:lnTo>
                  <a:pt x="0" y="0"/>
                </a:lnTo>
                <a:close/>
              </a:path>
            </a:pathLst>
          </a:custGeom>
          <a:blipFill>
            <a:blip r:embed="rId5"/>
            <a:stretch>
              <a:fillRect l="0" t="0" r="0" b="0"/>
            </a:stretch>
          </a:blipFill>
        </p:spPr>
      </p:sp>
      <p:sp>
        <p:nvSpPr>
          <p:cNvPr name="Freeform 6" id="6"/>
          <p:cNvSpPr/>
          <p:nvPr/>
        </p:nvSpPr>
        <p:spPr>
          <a:xfrm flipH="false" flipV="false" rot="0">
            <a:off x="7594939" y="5949737"/>
            <a:ext cx="4148072" cy="2876466"/>
          </a:xfrm>
          <a:custGeom>
            <a:avLst/>
            <a:gdLst/>
            <a:ahLst/>
            <a:cxnLst/>
            <a:rect r="r" b="b" t="t" l="l"/>
            <a:pathLst>
              <a:path h="2876466" w="4148072">
                <a:moveTo>
                  <a:pt x="0" y="0"/>
                </a:moveTo>
                <a:lnTo>
                  <a:pt x="4148072" y="0"/>
                </a:lnTo>
                <a:lnTo>
                  <a:pt x="4148072" y="2876465"/>
                </a:lnTo>
                <a:lnTo>
                  <a:pt x="0" y="2876465"/>
                </a:lnTo>
                <a:lnTo>
                  <a:pt x="0" y="0"/>
                </a:lnTo>
                <a:close/>
              </a:path>
            </a:pathLst>
          </a:custGeom>
          <a:blipFill>
            <a:blip r:embed="rId6"/>
            <a:stretch>
              <a:fillRect l="-2698" t="0" r="-2698" b="0"/>
            </a:stretch>
          </a:blipFill>
        </p:spPr>
      </p:sp>
      <p:sp>
        <p:nvSpPr>
          <p:cNvPr name="Freeform 7" id="7"/>
          <p:cNvSpPr/>
          <p:nvPr/>
        </p:nvSpPr>
        <p:spPr>
          <a:xfrm flipH="false" flipV="false" rot="0">
            <a:off x="13320768" y="6078222"/>
            <a:ext cx="3938532" cy="2619495"/>
          </a:xfrm>
          <a:custGeom>
            <a:avLst/>
            <a:gdLst/>
            <a:ahLst/>
            <a:cxnLst/>
            <a:rect r="r" b="b" t="t" l="l"/>
            <a:pathLst>
              <a:path h="2619495" w="3938532">
                <a:moveTo>
                  <a:pt x="0" y="0"/>
                </a:moveTo>
                <a:lnTo>
                  <a:pt x="3938532" y="0"/>
                </a:lnTo>
                <a:lnTo>
                  <a:pt x="3938532" y="2619495"/>
                </a:lnTo>
                <a:lnTo>
                  <a:pt x="0" y="2619495"/>
                </a:lnTo>
                <a:lnTo>
                  <a:pt x="0" y="0"/>
                </a:lnTo>
                <a:close/>
              </a:path>
            </a:pathLst>
          </a:custGeom>
          <a:blipFill>
            <a:blip r:embed="rId7"/>
            <a:stretch>
              <a:fillRect l="0" t="0" r="0" b="0"/>
            </a:stretch>
          </a:blipFill>
        </p:spPr>
      </p:sp>
      <p:sp>
        <p:nvSpPr>
          <p:cNvPr name="TextBox 8" id="8"/>
          <p:cNvSpPr txBox="true"/>
          <p:nvPr/>
        </p:nvSpPr>
        <p:spPr>
          <a:xfrm rot="0">
            <a:off x="1607318" y="4448448"/>
            <a:ext cx="482872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Kiểm tra giá trị ngoại lai</a:t>
            </a:r>
          </a:p>
        </p:txBody>
      </p:sp>
      <p:sp>
        <p:nvSpPr>
          <p:cNvPr name="TextBox 9" id="9"/>
          <p:cNvSpPr txBox="true"/>
          <p:nvPr/>
        </p:nvSpPr>
        <p:spPr>
          <a:xfrm rot="0">
            <a:off x="6817805" y="4148411"/>
            <a:ext cx="5415043"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KH càng yêu cầu hỗ trợ nhiều càng dễ rời đi</a:t>
            </a:r>
          </a:p>
        </p:txBody>
      </p:sp>
      <p:sp>
        <p:nvSpPr>
          <p:cNvPr name="TextBox 10" id="10"/>
          <p:cNvSpPr txBox="true"/>
          <p:nvPr/>
        </p:nvSpPr>
        <p:spPr>
          <a:xfrm rot="0">
            <a:off x="12613848" y="4148411"/>
            <a:ext cx="4836957"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KH thanh toán càng trễ càng dễ rời đi</a:t>
            </a:r>
          </a:p>
        </p:txBody>
      </p:sp>
      <p:sp>
        <p:nvSpPr>
          <p:cNvPr name="TextBox 11" id="11"/>
          <p:cNvSpPr txBox="true"/>
          <p:nvPr/>
        </p:nvSpPr>
        <p:spPr>
          <a:xfrm rot="0">
            <a:off x="1816136" y="9106535"/>
            <a:ext cx="4411093"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Kh càng lớn tuổi càng dễ rời đi</a:t>
            </a:r>
          </a:p>
        </p:txBody>
      </p:sp>
      <p:sp>
        <p:nvSpPr>
          <p:cNvPr name="TextBox 12" id="12"/>
          <p:cNvSpPr txBox="true"/>
          <p:nvPr/>
        </p:nvSpPr>
        <p:spPr>
          <a:xfrm rot="0">
            <a:off x="7105103" y="9054500"/>
            <a:ext cx="5127745"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KH xem phim cách đây càng lâu càng dễ rời đi</a:t>
            </a:r>
          </a:p>
        </p:txBody>
      </p:sp>
      <p:sp>
        <p:nvSpPr>
          <p:cNvPr name="TextBox 13" id="13"/>
          <p:cNvSpPr txBox="true"/>
          <p:nvPr/>
        </p:nvSpPr>
        <p:spPr>
          <a:xfrm rot="0">
            <a:off x="12613848" y="9064025"/>
            <a:ext cx="5076165" cy="1057895"/>
          </a:xfrm>
          <a:prstGeom prst="rect">
            <a:avLst/>
          </a:prstGeom>
        </p:spPr>
        <p:txBody>
          <a:bodyPr anchor="t" rtlCol="false" tIns="0" lIns="0" bIns="0" rIns="0">
            <a:spAutoFit/>
          </a:bodyPr>
          <a:lstStyle/>
          <a:p>
            <a:pPr algn="ctr">
              <a:lnSpc>
                <a:spcPts val="4276"/>
              </a:lnSpc>
            </a:pPr>
            <a:r>
              <a:rPr lang="en-US" sz="3054">
                <a:solidFill>
                  <a:srgbClr val="000000"/>
                </a:solidFill>
                <a:latin typeface="Canva Sans"/>
              </a:rPr>
              <a:t>KH sử dụng dịch vụ càng lâu càng dễ rời đi</a:t>
            </a:r>
          </a:p>
        </p:txBody>
      </p:sp>
      <p:sp>
        <p:nvSpPr>
          <p:cNvPr name="TextBox 14" id="14"/>
          <p:cNvSpPr txBox="true"/>
          <p:nvPr/>
        </p:nvSpPr>
        <p:spPr>
          <a:xfrm rot="0">
            <a:off x="1028700" y="-66675"/>
            <a:ext cx="4397257" cy="580390"/>
          </a:xfrm>
          <a:prstGeom prst="rect">
            <a:avLst/>
          </a:prstGeom>
        </p:spPr>
        <p:txBody>
          <a:bodyPr anchor="t" rtlCol="false" tIns="0" lIns="0" bIns="0" rIns="0">
            <a:spAutoFit/>
          </a:bodyPr>
          <a:lstStyle/>
          <a:p>
            <a:pPr algn="ctr">
              <a:lnSpc>
                <a:spcPts val="4760"/>
              </a:lnSpc>
            </a:pPr>
            <a:r>
              <a:rPr lang="en-US" sz="3400">
                <a:solidFill>
                  <a:srgbClr val="000000"/>
                </a:solidFill>
                <a:latin typeface="Canva Sans"/>
              </a:rPr>
              <a:t>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DAFneIZ6sBY</dc:identifier>
  <dcterms:modified xsi:type="dcterms:W3CDTF">2011-08-01T06:04:30Z</dcterms:modified>
  <cp:revision>1</cp:revision>
  <dc:title>Customer Churn -Movie Company</dc:title>
</cp:coreProperties>
</file>