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425" r:id="rId2"/>
    <p:sldId id="1514" r:id="rId3"/>
    <p:sldId id="1641" r:id="rId4"/>
    <p:sldId id="1518" r:id="rId5"/>
    <p:sldId id="1519" r:id="rId6"/>
    <p:sldId id="1520" r:id="rId7"/>
    <p:sldId id="1521" r:id="rId8"/>
    <p:sldId id="1522" r:id="rId9"/>
    <p:sldId id="1523" r:id="rId10"/>
    <p:sldId id="1515" r:id="rId11"/>
    <p:sldId id="1516" r:id="rId12"/>
    <p:sldId id="1524" r:id="rId13"/>
    <p:sldId id="1525" r:id="rId14"/>
    <p:sldId id="1526" r:id="rId15"/>
    <p:sldId id="1642" r:id="rId16"/>
    <p:sldId id="1529" r:id="rId17"/>
    <p:sldId id="1643" r:id="rId18"/>
    <p:sldId id="1532" r:id="rId19"/>
    <p:sldId id="1533" r:id="rId20"/>
    <p:sldId id="1535" r:id="rId21"/>
    <p:sldId id="1644" r:id="rId22"/>
    <p:sldId id="1538" r:id="rId23"/>
    <p:sldId id="1539" r:id="rId24"/>
    <p:sldId id="1540" r:id="rId25"/>
    <p:sldId id="1541" r:id="rId26"/>
    <p:sldId id="1542" r:id="rId27"/>
    <p:sldId id="1543" r:id="rId28"/>
    <p:sldId id="1544" r:id="rId29"/>
    <p:sldId id="1545" r:id="rId30"/>
    <p:sldId id="1645" r:id="rId31"/>
    <p:sldId id="1548" r:id="rId32"/>
    <p:sldId id="1553" r:id="rId33"/>
    <p:sldId id="1554" r:id="rId34"/>
    <p:sldId id="1555" r:id="rId35"/>
    <p:sldId id="1558" r:id="rId36"/>
    <p:sldId id="1565" r:id="rId37"/>
    <p:sldId id="1567" r:id="rId38"/>
    <p:sldId id="1568" r:id="rId39"/>
    <p:sldId id="1651" r:id="rId40"/>
    <p:sldId id="1576" r:id="rId41"/>
    <p:sldId id="1654" r:id="rId42"/>
    <p:sldId id="1655" r:id="rId43"/>
    <p:sldId id="1656" r:id="rId44"/>
    <p:sldId id="1657" r:id="rId45"/>
    <p:sldId id="1658" r:id="rId46"/>
    <p:sldId id="1616" r:id="rId47"/>
    <p:sldId id="1659" r:id="rId48"/>
    <p:sldId id="1652" r:id="rId49"/>
    <p:sldId id="1653" r:id="rId50"/>
  </p:sldIdLst>
  <p:sldSz cx="9144000" cy="6858000" type="screen4x3"/>
  <p:notesSz cx="6797675" cy="9982200"/>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135">
          <p15:clr>
            <a:srgbClr val="A4A3A4"/>
          </p15:clr>
        </p15:guide>
        <p15:guide id="2" pos="2789">
          <p15:clr>
            <a:srgbClr val="A4A3A4"/>
          </p15:clr>
        </p15:guide>
        <p15:guide id="3" pos="2744">
          <p15:clr>
            <a:srgbClr val="A4A3A4"/>
          </p15:clr>
        </p15:guide>
      </p15:sldGuideLst>
    </p:ext>
    <p:ext uri="{2D200454-40CA-4A62-9FC3-DE9A4176ACB9}">
      <p15:notesGuideLst xmlns:p15="http://schemas.microsoft.com/office/powerpoint/2012/main">
        <p15:guide id="1" orient="horz" pos="3144">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7F7FF"/>
    <a:srgbClr val="F3F3FF"/>
    <a:srgbClr val="009900"/>
    <a:srgbClr val="D5D5FF"/>
    <a:srgbClr val="DA34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3631" autoAdjust="0"/>
  </p:normalViewPr>
  <p:slideViewPr>
    <p:cSldViewPr>
      <p:cViewPr varScale="1">
        <p:scale>
          <a:sx n="107" d="100"/>
          <a:sy n="107" d="100"/>
        </p:scale>
        <p:origin x="1734" y="108"/>
      </p:cViewPr>
      <p:guideLst>
        <p:guide orient="horz" pos="3135"/>
        <p:guide pos="2789"/>
        <p:guide pos="274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2232" y="-84"/>
      </p:cViewPr>
      <p:guideLst>
        <p:guide orient="horz" pos="3144"/>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29464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t" anchorCtr="0" compatLnSpc="1">
            <a:prstTxWarp prst="textNoShape">
              <a:avLst/>
            </a:prstTxWarp>
          </a:bodyPr>
          <a:lstStyle>
            <a:lvl1pPr defTabSz="933450" eaLnBrk="1" hangingPunct="1">
              <a:defRPr sz="1200"/>
            </a:lvl1pPr>
          </a:lstStyle>
          <a:p>
            <a:pPr>
              <a:defRPr/>
            </a:pPr>
            <a:endParaRPr lang="en-GB" altLang="en-US"/>
          </a:p>
        </p:txBody>
      </p:sp>
      <p:sp>
        <p:nvSpPr>
          <p:cNvPr id="198659" name="Rectangle 3"/>
          <p:cNvSpPr>
            <a:spLocks noGrp="1" noChangeArrowheads="1"/>
          </p:cNvSpPr>
          <p:nvPr>
            <p:ph type="dt" sz="quarter" idx="1"/>
          </p:nvPr>
        </p:nvSpPr>
        <p:spPr bwMode="auto">
          <a:xfrm>
            <a:off x="3849688" y="0"/>
            <a:ext cx="29464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t" anchorCtr="0" compatLnSpc="1">
            <a:prstTxWarp prst="textNoShape">
              <a:avLst/>
            </a:prstTxWarp>
          </a:bodyPr>
          <a:lstStyle>
            <a:lvl1pPr algn="r" defTabSz="933450" eaLnBrk="1" hangingPunct="1">
              <a:defRPr sz="1200"/>
            </a:lvl1pPr>
          </a:lstStyle>
          <a:p>
            <a:pPr>
              <a:defRPr/>
            </a:pPr>
            <a:endParaRPr lang="en-GB" altLang="en-US"/>
          </a:p>
        </p:txBody>
      </p:sp>
      <p:sp>
        <p:nvSpPr>
          <p:cNvPr id="198660" name="Rectangle 4"/>
          <p:cNvSpPr>
            <a:spLocks noGrp="1" noChangeArrowheads="1"/>
          </p:cNvSpPr>
          <p:nvPr>
            <p:ph type="ftr" sz="quarter" idx="2"/>
          </p:nvPr>
        </p:nvSpPr>
        <p:spPr bwMode="auto">
          <a:xfrm>
            <a:off x="0" y="9480550"/>
            <a:ext cx="29464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b" anchorCtr="0" compatLnSpc="1">
            <a:prstTxWarp prst="textNoShape">
              <a:avLst/>
            </a:prstTxWarp>
          </a:bodyPr>
          <a:lstStyle>
            <a:lvl1pPr defTabSz="933450" eaLnBrk="1" hangingPunct="1">
              <a:defRPr sz="1200"/>
            </a:lvl1pPr>
          </a:lstStyle>
          <a:p>
            <a:pPr>
              <a:defRPr/>
            </a:pPr>
            <a:endParaRPr lang="en-GB" altLang="en-US"/>
          </a:p>
        </p:txBody>
      </p:sp>
      <p:sp>
        <p:nvSpPr>
          <p:cNvPr id="198661" name="Rectangle 5"/>
          <p:cNvSpPr>
            <a:spLocks noGrp="1" noChangeArrowheads="1"/>
          </p:cNvSpPr>
          <p:nvPr>
            <p:ph type="sldNum" sz="quarter" idx="3"/>
          </p:nvPr>
        </p:nvSpPr>
        <p:spPr bwMode="auto">
          <a:xfrm>
            <a:off x="3849688" y="9480550"/>
            <a:ext cx="29464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b" anchorCtr="0" compatLnSpc="1">
            <a:prstTxWarp prst="textNoShape">
              <a:avLst/>
            </a:prstTxWarp>
          </a:bodyPr>
          <a:lstStyle>
            <a:lvl1pPr algn="r" defTabSz="933450" eaLnBrk="1" hangingPunct="1">
              <a:defRPr sz="1200"/>
            </a:lvl1pPr>
          </a:lstStyle>
          <a:p>
            <a:pPr>
              <a:defRPr/>
            </a:pPr>
            <a:fld id="{FF691F7B-80B8-434F-8501-0923BCE7949F}" type="slidenum">
              <a:rPr lang="en-GB" altLang="en-US"/>
              <a:pPr>
                <a:defRPr/>
              </a:pPr>
              <a:t>‹#›</a:t>
            </a:fld>
            <a:endParaRPr lang="en-GB" altLang="en-US"/>
          </a:p>
        </p:txBody>
      </p:sp>
    </p:spTree>
    <p:extLst>
      <p:ext uri="{BB962C8B-B14F-4D97-AF65-F5344CB8AC3E}">
        <p14:creationId xmlns:p14="http://schemas.microsoft.com/office/powerpoint/2010/main" val="402223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26" name="Rectangle 2"/>
          <p:cNvSpPr>
            <a:spLocks noGrp="1" noChangeArrowheads="1"/>
          </p:cNvSpPr>
          <p:nvPr>
            <p:ph type="hdr" sz="quarter"/>
          </p:nvPr>
        </p:nvSpPr>
        <p:spPr bwMode="auto">
          <a:xfrm>
            <a:off x="0" y="0"/>
            <a:ext cx="29464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t" anchorCtr="0" compatLnSpc="1">
            <a:prstTxWarp prst="textNoShape">
              <a:avLst/>
            </a:prstTxWarp>
          </a:bodyPr>
          <a:lstStyle>
            <a:lvl1pPr defTabSz="933450" eaLnBrk="1" hangingPunct="1">
              <a:defRPr sz="1200"/>
            </a:lvl1pPr>
          </a:lstStyle>
          <a:p>
            <a:pPr>
              <a:defRPr/>
            </a:pPr>
            <a:endParaRPr lang="en-GB" altLang="en-US"/>
          </a:p>
        </p:txBody>
      </p:sp>
      <p:sp>
        <p:nvSpPr>
          <p:cNvPr id="410627" name="Rectangle 3"/>
          <p:cNvSpPr>
            <a:spLocks noGrp="1" noChangeArrowheads="1"/>
          </p:cNvSpPr>
          <p:nvPr>
            <p:ph type="dt" idx="1"/>
          </p:nvPr>
        </p:nvSpPr>
        <p:spPr bwMode="auto">
          <a:xfrm>
            <a:off x="3849688" y="0"/>
            <a:ext cx="29464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t" anchorCtr="0" compatLnSpc="1">
            <a:prstTxWarp prst="textNoShape">
              <a:avLst/>
            </a:prstTxWarp>
          </a:bodyPr>
          <a:lstStyle>
            <a:lvl1pPr algn="r" defTabSz="933450" eaLnBrk="1" hangingPunct="1">
              <a:defRPr sz="1200"/>
            </a:lvl1pPr>
          </a:lstStyle>
          <a:p>
            <a:pPr>
              <a:defRPr/>
            </a:pPr>
            <a:endParaRPr lang="en-GB" altLang="en-US"/>
          </a:p>
        </p:txBody>
      </p:sp>
      <p:sp>
        <p:nvSpPr>
          <p:cNvPr id="410628" name="Rectangle 4"/>
          <p:cNvSpPr>
            <a:spLocks noGrp="1" noRot="1" noChangeAspect="1" noChangeArrowheads="1" noTextEdit="1"/>
          </p:cNvSpPr>
          <p:nvPr>
            <p:ph type="sldImg" idx="2"/>
          </p:nvPr>
        </p:nvSpPr>
        <p:spPr bwMode="auto">
          <a:xfrm>
            <a:off x="904875" y="749300"/>
            <a:ext cx="4991100" cy="3743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410629" name="Rectangle 5"/>
          <p:cNvSpPr>
            <a:spLocks noGrp="1" noChangeArrowheads="1"/>
          </p:cNvSpPr>
          <p:nvPr>
            <p:ph type="body" sz="quarter" idx="3"/>
          </p:nvPr>
        </p:nvSpPr>
        <p:spPr bwMode="auto">
          <a:xfrm>
            <a:off x="681038" y="4741863"/>
            <a:ext cx="5435600" cy="449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410630" name="Rectangle 6"/>
          <p:cNvSpPr>
            <a:spLocks noGrp="1" noChangeArrowheads="1"/>
          </p:cNvSpPr>
          <p:nvPr>
            <p:ph type="ftr" sz="quarter" idx="4"/>
          </p:nvPr>
        </p:nvSpPr>
        <p:spPr bwMode="auto">
          <a:xfrm>
            <a:off x="0" y="9480550"/>
            <a:ext cx="29464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b" anchorCtr="0" compatLnSpc="1">
            <a:prstTxWarp prst="textNoShape">
              <a:avLst/>
            </a:prstTxWarp>
          </a:bodyPr>
          <a:lstStyle>
            <a:lvl1pPr defTabSz="933450" eaLnBrk="1" hangingPunct="1">
              <a:defRPr sz="1200"/>
            </a:lvl1pPr>
          </a:lstStyle>
          <a:p>
            <a:pPr>
              <a:defRPr/>
            </a:pPr>
            <a:endParaRPr lang="en-GB" altLang="en-US"/>
          </a:p>
        </p:txBody>
      </p:sp>
      <p:sp>
        <p:nvSpPr>
          <p:cNvPr id="410631" name="Rectangle 7"/>
          <p:cNvSpPr>
            <a:spLocks noGrp="1" noChangeArrowheads="1"/>
          </p:cNvSpPr>
          <p:nvPr>
            <p:ph type="sldNum" sz="quarter" idx="5"/>
          </p:nvPr>
        </p:nvSpPr>
        <p:spPr bwMode="auto">
          <a:xfrm>
            <a:off x="3849688" y="9480550"/>
            <a:ext cx="29464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3342" tIns="46671" rIns="93342" bIns="46671" numCol="1" anchor="b" anchorCtr="0" compatLnSpc="1">
            <a:prstTxWarp prst="textNoShape">
              <a:avLst/>
            </a:prstTxWarp>
          </a:bodyPr>
          <a:lstStyle>
            <a:lvl1pPr algn="r" defTabSz="933450" eaLnBrk="1" hangingPunct="1">
              <a:defRPr sz="1200"/>
            </a:lvl1pPr>
          </a:lstStyle>
          <a:p>
            <a:pPr>
              <a:defRPr/>
            </a:pPr>
            <a:fld id="{CC0AE89F-6D19-4A72-A72E-807012966258}" type="slidenum">
              <a:rPr lang="en-GB" altLang="en-US"/>
              <a:pPr>
                <a:defRPr/>
              </a:pPr>
              <a:t>‹#›</a:t>
            </a:fld>
            <a:endParaRPr lang="en-GB" altLang="en-US"/>
          </a:p>
        </p:txBody>
      </p:sp>
    </p:spTree>
    <p:extLst>
      <p:ext uri="{BB962C8B-B14F-4D97-AF65-F5344CB8AC3E}">
        <p14:creationId xmlns:p14="http://schemas.microsoft.com/office/powerpoint/2010/main" val="41801843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B67F8AE-2099-43C7-9F15-D15A43A6428E}" type="slidenum">
              <a:rPr lang="en-GB" altLang="en-US"/>
              <a:pPr>
                <a:defRPr/>
              </a:pPr>
              <a:t>‹#›</a:t>
            </a:fld>
            <a:endParaRPr lang="en-GB" altLang="en-US"/>
          </a:p>
        </p:txBody>
      </p:sp>
    </p:spTree>
    <p:extLst>
      <p:ext uri="{BB962C8B-B14F-4D97-AF65-F5344CB8AC3E}">
        <p14:creationId xmlns:p14="http://schemas.microsoft.com/office/powerpoint/2010/main" val="3877759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30800A4A-2D3F-46A8-B3ED-250D3FB1C70F}" type="slidenum">
              <a:rPr lang="en-GB" altLang="en-US"/>
              <a:pPr>
                <a:defRPr/>
              </a:pPr>
              <a:t>‹#›</a:t>
            </a:fld>
            <a:endParaRPr lang="en-GB" altLang="en-US"/>
          </a:p>
        </p:txBody>
      </p:sp>
    </p:spTree>
    <p:extLst>
      <p:ext uri="{BB962C8B-B14F-4D97-AF65-F5344CB8AC3E}">
        <p14:creationId xmlns:p14="http://schemas.microsoft.com/office/powerpoint/2010/main" val="28192651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260350"/>
            <a:ext cx="2098675" cy="5649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9913" y="260350"/>
            <a:ext cx="6143625" cy="5649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F41C7C72-B3CE-4702-B174-C48CC7E7312B}" type="slidenum">
              <a:rPr lang="en-GB" altLang="en-US"/>
              <a:pPr>
                <a:defRPr/>
              </a:pPr>
              <a:t>‹#›</a:t>
            </a:fld>
            <a:endParaRPr lang="en-GB" altLang="en-US"/>
          </a:p>
        </p:txBody>
      </p:sp>
    </p:spTree>
    <p:extLst>
      <p:ext uri="{BB962C8B-B14F-4D97-AF65-F5344CB8AC3E}">
        <p14:creationId xmlns:p14="http://schemas.microsoft.com/office/powerpoint/2010/main" val="23421382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03350" y="260350"/>
            <a:ext cx="7561263" cy="1143000"/>
          </a:xfrm>
        </p:spPr>
        <p:txBody>
          <a:bodyPr/>
          <a:lstStyle/>
          <a:p>
            <a:r>
              <a:rPr lang="en-US"/>
              <a:t>Click to edit Master title style</a:t>
            </a:r>
          </a:p>
        </p:txBody>
      </p:sp>
      <p:sp>
        <p:nvSpPr>
          <p:cNvPr id="3" name="Text Placeholder 2"/>
          <p:cNvSpPr>
            <a:spLocks noGrp="1"/>
          </p:cNvSpPr>
          <p:nvPr>
            <p:ph type="body" sz="half" idx="1"/>
          </p:nvPr>
        </p:nvSpPr>
        <p:spPr>
          <a:xfrm>
            <a:off x="569913" y="1700213"/>
            <a:ext cx="39243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700213"/>
            <a:ext cx="3925887" cy="202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81438"/>
            <a:ext cx="3925887" cy="2028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8" name="Rectangle 6"/>
          <p:cNvSpPr>
            <a:spLocks noGrp="1" noChangeArrowheads="1"/>
          </p:cNvSpPr>
          <p:nvPr>
            <p:ph type="sldNum" sz="quarter" idx="12"/>
          </p:nvPr>
        </p:nvSpPr>
        <p:spPr>
          <a:ln/>
        </p:spPr>
        <p:txBody>
          <a:bodyPr/>
          <a:lstStyle>
            <a:lvl1pPr>
              <a:defRPr/>
            </a:lvl1pPr>
          </a:lstStyle>
          <a:p>
            <a:pPr>
              <a:defRPr/>
            </a:pPr>
            <a:fld id="{E7BC4224-547D-4642-9867-BB392A8DECBE}" type="slidenum">
              <a:rPr lang="en-GB" altLang="en-US"/>
              <a:pPr>
                <a:defRPr/>
              </a:pPr>
              <a:t>‹#›</a:t>
            </a:fld>
            <a:endParaRPr lang="en-GB" altLang="en-US"/>
          </a:p>
        </p:txBody>
      </p:sp>
    </p:spTree>
    <p:extLst>
      <p:ext uri="{BB962C8B-B14F-4D97-AF65-F5344CB8AC3E}">
        <p14:creationId xmlns:p14="http://schemas.microsoft.com/office/powerpoint/2010/main" val="220582262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03350" y="260350"/>
            <a:ext cx="7561263" cy="1143000"/>
          </a:xfrm>
        </p:spPr>
        <p:txBody>
          <a:bodyPr/>
          <a:lstStyle/>
          <a:p>
            <a:r>
              <a:rPr lang="en-US"/>
              <a:t>Click to edit Master title style</a:t>
            </a:r>
          </a:p>
        </p:txBody>
      </p:sp>
      <p:sp>
        <p:nvSpPr>
          <p:cNvPr id="3" name="Text Placeholder 2"/>
          <p:cNvSpPr>
            <a:spLocks noGrp="1"/>
          </p:cNvSpPr>
          <p:nvPr>
            <p:ph type="body" sz="half" idx="1"/>
          </p:nvPr>
        </p:nvSpPr>
        <p:spPr>
          <a:xfrm>
            <a:off x="569913" y="1700213"/>
            <a:ext cx="39243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700213"/>
            <a:ext cx="3925887"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739A338F-5B89-4443-AF78-D8B653C12854}" type="slidenum">
              <a:rPr lang="en-GB" altLang="en-US"/>
              <a:pPr>
                <a:defRPr/>
              </a:pPr>
              <a:t>‹#›</a:t>
            </a:fld>
            <a:endParaRPr lang="en-GB" altLang="en-US"/>
          </a:p>
        </p:txBody>
      </p:sp>
    </p:spTree>
    <p:extLst>
      <p:ext uri="{BB962C8B-B14F-4D97-AF65-F5344CB8AC3E}">
        <p14:creationId xmlns:p14="http://schemas.microsoft.com/office/powerpoint/2010/main" val="1655362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69913" y="260350"/>
            <a:ext cx="8394700" cy="5649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ED1448F5-686C-4616-B483-08C610395758}" type="slidenum">
              <a:rPr lang="en-GB" altLang="en-US"/>
              <a:pPr>
                <a:defRPr/>
              </a:pPr>
              <a:t>‹#›</a:t>
            </a:fld>
            <a:endParaRPr lang="en-GB" altLang="en-US"/>
          </a:p>
        </p:txBody>
      </p:sp>
    </p:spTree>
    <p:extLst>
      <p:ext uri="{BB962C8B-B14F-4D97-AF65-F5344CB8AC3E}">
        <p14:creationId xmlns:p14="http://schemas.microsoft.com/office/powerpoint/2010/main" val="33157259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E95C85-8C6C-4E02-AD2E-D8D31EB9DA1B}" type="slidenum">
              <a:rPr lang="en-GB" altLang="en-US"/>
              <a:pPr>
                <a:defRPr/>
              </a:pPr>
              <a:t>‹#›</a:t>
            </a:fld>
            <a:endParaRPr lang="en-GB" altLang="en-US"/>
          </a:p>
        </p:txBody>
      </p:sp>
    </p:spTree>
    <p:extLst>
      <p:ext uri="{BB962C8B-B14F-4D97-AF65-F5344CB8AC3E}">
        <p14:creationId xmlns:p14="http://schemas.microsoft.com/office/powerpoint/2010/main" val="7988727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EDCB4681-DC9F-4FDD-A61B-C968CB31CDEE}" type="slidenum">
              <a:rPr lang="en-GB" altLang="en-US"/>
              <a:pPr>
                <a:defRPr/>
              </a:pPr>
              <a:t>‹#›</a:t>
            </a:fld>
            <a:endParaRPr lang="en-GB" altLang="en-US"/>
          </a:p>
        </p:txBody>
      </p:sp>
    </p:spTree>
    <p:extLst>
      <p:ext uri="{BB962C8B-B14F-4D97-AF65-F5344CB8AC3E}">
        <p14:creationId xmlns:p14="http://schemas.microsoft.com/office/powerpoint/2010/main" val="41296660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9913" y="1700213"/>
            <a:ext cx="39243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700213"/>
            <a:ext cx="3925887"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748D2130-278D-4434-AC18-73262ED0F70B}" type="slidenum">
              <a:rPr lang="en-GB" altLang="en-US"/>
              <a:pPr>
                <a:defRPr/>
              </a:pPr>
              <a:t>‹#›</a:t>
            </a:fld>
            <a:endParaRPr lang="en-GB" altLang="en-US"/>
          </a:p>
        </p:txBody>
      </p:sp>
    </p:spTree>
    <p:extLst>
      <p:ext uri="{BB962C8B-B14F-4D97-AF65-F5344CB8AC3E}">
        <p14:creationId xmlns:p14="http://schemas.microsoft.com/office/powerpoint/2010/main" val="23772800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936B1AFB-14DA-4193-A4A7-2E18F58DF850}" type="slidenum">
              <a:rPr lang="en-GB" altLang="en-US"/>
              <a:pPr>
                <a:defRPr/>
              </a:pPr>
              <a:t>‹#›</a:t>
            </a:fld>
            <a:endParaRPr lang="en-GB" altLang="en-US"/>
          </a:p>
        </p:txBody>
      </p:sp>
    </p:spTree>
    <p:extLst>
      <p:ext uri="{BB962C8B-B14F-4D97-AF65-F5344CB8AC3E}">
        <p14:creationId xmlns:p14="http://schemas.microsoft.com/office/powerpoint/2010/main" val="267680681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E8C6CB79-8DDF-4FDC-93AF-15722FF67C8A}" type="slidenum">
              <a:rPr lang="en-GB" altLang="en-US"/>
              <a:pPr>
                <a:defRPr/>
              </a:pPr>
              <a:t>‹#›</a:t>
            </a:fld>
            <a:endParaRPr lang="en-GB" altLang="en-US"/>
          </a:p>
        </p:txBody>
      </p:sp>
    </p:spTree>
    <p:extLst>
      <p:ext uri="{BB962C8B-B14F-4D97-AF65-F5344CB8AC3E}">
        <p14:creationId xmlns:p14="http://schemas.microsoft.com/office/powerpoint/2010/main" val="462611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5BA5739B-FD44-4413-856D-F2E239791C56}" type="slidenum">
              <a:rPr lang="en-GB" altLang="en-US"/>
              <a:pPr>
                <a:defRPr/>
              </a:pPr>
              <a:t>‹#›</a:t>
            </a:fld>
            <a:endParaRPr lang="en-GB" altLang="en-US"/>
          </a:p>
        </p:txBody>
      </p:sp>
    </p:spTree>
    <p:extLst>
      <p:ext uri="{BB962C8B-B14F-4D97-AF65-F5344CB8AC3E}">
        <p14:creationId xmlns:p14="http://schemas.microsoft.com/office/powerpoint/2010/main" val="376929785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8C65A222-ACC7-49A7-A4D0-9BA901ABF9EF}" type="slidenum">
              <a:rPr lang="en-GB" altLang="en-US"/>
              <a:pPr>
                <a:defRPr/>
              </a:pPr>
              <a:t>‹#›</a:t>
            </a:fld>
            <a:endParaRPr lang="en-GB" altLang="en-US"/>
          </a:p>
        </p:txBody>
      </p:sp>
    </p:spTree>
    <p:extLst>
      <p:ext uri="{BB962C8B-B14F-4D97-AF65-F5344CB8AC3E}">
        <p14:creationId xmlns:p14="http://schemas.microsoft.com/office/powerpoint/2010/main" val="27236248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EBDFEAB2-AFBF-45F9-A78A-05B0183C6593}" type="slidenum">
              <a:rPr lang="en-GB" altLang="en-US"/>
              <a:pPr>
                <a:defRPr/>
              </a:pPr>
              <a:t>‹#›</a:t>
            </a:fld>
            <a:endParaRPr lang="en-GB" altLang="en-US"/>
          </a:p>
        </p:txBody>
      </p:sp>
    </p:spTree>
    <p:extLst>
      <p:ext uri="{BB962C8B-B14F-4D97-AF65-F5344CB8AC3E}">
        <p14:creationId xmlns:p14="http://schemas.microsoft.com/office/powerpoint/2010/main" val="412143673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03350" y="260350"/>
            <a:ext cx="75612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569913" y="1700213"/>
            <a:ext cx="8002587"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D981F83-1F8E-4A43-98EB-E361E2EFAB92}" type="slidenum">
              <a:rPr lang="en-GB" altLang="en-US"/>
              <a:pPr>
                <a:defRPr/>
              </a:pPr>
              <a:t>‹#›</a:t>
            </a:fld>
            <a:endParaRPr lang="en-GB" altLang="en-US"/>
          </a:p>
        </p:txBody>
      </p:sp>
      <p:sp>
        <p:nvSpPr>
          <p:cNvPr id="1031" name="Rectangle 7"/>
          <p:cNvSpPr>
            <a:spLocks noChangeArrowheads="1"/>
          </p:cNvSpPr>
          <p:nvPr userDrawn="1"/>
        </p:nvSpPr>
        <p:spPr bwMode="auto">
          <a:xfrm>
            <a:off x="0" y="1362075"/>
            <a:ext cx="4211638" cy="142875"/>
          </a:xfrm>
          <a:prstGeom prst="rect">
            <a:avLst/>
          </a:prstGeom>
          <a:gradFill rotWithShape="0">
            <a:gsLst>
              <a:gs pos="0">
                <a:srgbClr val="6699FF">
                  <a:gamma/>
                  <a:shade val="66667"/>
                  <a:invGamma/>
                </a:srgbClr>
              </a:gs>
              <a:gs pos="50000">
                <a:srgbClr val="6699FF"/>
              </a:gs>
              <a:gs pos="100000">
                <a:srgbClr val="6699FF">
                  <a:gamma/>
                  <a:shade val="66667"/>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txStyles>
    <p:titleStyle>
      <a:lvl1pPr algn="ctr" rtl="0" eaLnBrk="0" fontAlgn="base" hangingPunct="0">
        <a:spcBef>
          <a:spcPct val="0"/>
        </a:spcBef>
        <a:spcAft>
          <a:spcPct val="0"/>
        </a:spcAft>
        <a:defRPr sz="4000" kern="1200">
          <a:solidFill>
            <a:srgbClr val="CC33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2pPr>
      <a:lvl3pPr algn="ctr" rtl="0" eaLnBrk="0" fontAlgn="base" hangingPunct="0">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3pPr>
      <a:lvl4pPr algn="ctr" rtl="0" eaLnBrk="0" fontAlgn="base" hangingPunct="0">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4pPr>
      <a:lvl5pPr algn="ctr" rtl="0" eaLnBrk="0" fontAlgn="base" hangingPunct="0">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5pPr>
      <a:lvl6pPr marL="457200" algn="ctr" rtl="0" fontAlgn="base">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6pPr>
      <a:lvl7pPr marL="914400" algn="ctr" rtl="0" fontAlgn="base">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7pPr>
      <a:lvl8pPr marL="1371600" algn="ctr" rtl="0" fontAlgn="base">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8pPr>
      <a:lvl9pPr marL="1828800" algn="ctr" rtl="0" fontAlgn="base">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9pPr>
    </p:titleStyle>
    <p:bodyStyle>
      <a:lvl1pPr marL="342900" indent="-342900" algn="l" rtl="0" eaLnBrk="0" fontAlgn="base" hangingPunct="0">
        <a:spcBef>
          <a:spcPct val="20000"/>
        </a:spcBef>
        <a:spcAft>
          <a:spcPct val="0"/>
        </a:spcAft>
        <a:buClr>
          <a:schemeClr val="accent2"/>
        </a:buClr>
        <a:buSzPct val="12000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ctrTitle"/>
          </p:nvPr>
        </p:nvSpPr>
        <p:spPr>
          <a:xfrm>
            <a:off x="215900" y="2130425"/>
            <a:ext cx="8532813" cy="2919413"/>
          </a:xfrm>
        </p:spPr>
        <p:txBody>
          <a:bodyPr anchor="ctr"/>
          <a:lstStyle/>
          <a:p>
            <a:pPr eaLnBrk="1" hangingPunct="1"/>
            <a:r>
              <a:rPr lang="en-US" altLang="en-US" sz="5400" dirty="0"/>
              <a:t>Bài 1</a:t>
            </a:r>
            <a:br>
              <a:rPr lang="vi-VN" altLang="en-US" sz="5400" dirty="0"/>
            </a:br>
            <a:r>
              <a:rPr lang="en-GB" altLang="en-US" sz="5400" dirty="0"/>
              <a:t>Các khái niệm cơ bản về thống kê</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938" name="Rectangle 2"/>
          <p:cNvSpPr>
            <a:spLocks noGrp="1" noChangeArrowheads="1"/>
          </p:cNvSpPr>
          <p:nvPr>
            <p:ph type="ctrTitle"/>
          </p:nvPr>
        </p:nvSpPr>
        <p:spPr>
          <a:xfrm>
            <a:off x="685800" y="2130425"/>
            <a:ext cx="7772400" cy="1470025"/>
          </a:xfrm>
        </p:spPr>
        <p:txBody>
          <a:bodyPr anchor="ctr"/>
          <a:lstStyle/>
          <a:p>
            <a:pPr eaLnBrk="1" hangingPunct="1"/>
            <a:r>
              <a:rPr lang="en-GB" altLang="en-US" sz="5400"/>
              <a:t>Thống kê mô tả</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62" name="Rectangle 2"/>
          <p:cNvSpPr>
            <a:spLocks noGrp="1" noChangeArrowheads="1"/>
          </p:cNvSpPr>
          <p:nvPr>
            <p:ph type="title"/>
          </p:nvPr>
        </p:nvSpPr>
        <p:spPr>
          <a:xfrm>
            <a:off x="1403350" y="260350"/>
            <a:ext cx="5256213" cy="1143000"/>
          </a:xfrm>
        </p:spPr>
        <p:txBody>
          <a:bodyPr/>
          <a:lstStyle/>
          <a:p>
            <a:pPr eaLnBrk="1" hangingPunct="1"/>
            <a:r>
              <a:rPr lang="en-GB" altLang="en-US"/>
              <a:t>Giới thiệu</a:t>
            </a:r>
          </a:p>
        </p:txBody>
      </p:sp>
      <p:sp>
        <p:nvSpPr>
          <p:cNvPr id="1832963" name="Rectangle 3"/>
          <p:cNvSpPr>
            <a:spLocks noGrp="1" noChangeArrowheads="1"/>
          </p:cNvSpPr>
          <p:nvPr>
            <p:ph type="body" idx="1"/>
          </p:nvPr>
        </p:nvSpPr>
        <p:spPr>
          <a:xfrm>
            <a:off x="425450" y="1844675"/>
            <a:ext cx="8002588" cy="4210050"/>
          </a:xfrm>
        </p:spPr>
        <p:txBody>
          <a:bodyPr/>
          <a:lstStyle/>
          <a:p>
            <a:pPr eaLnBrk="1" hangingPunct="1">
              <a:spcAft>
                <a:spcPct val="100000"/>
              </a:spcAft>
            </a:pPr>
            <a:r>
              <a:rPr lang="en-GB" altLang="en-US"/>
              <a:t>Thống kê mô tả là mô tả các đặc trung cơ bản của dữ liệu. Kết hợp với phân tích dữ liệu bằng hình vẽ cho phép ta phân tích định lượng dữ liệu một cách trực quan.</a:t>
            </a:r>
          </a:p>
          <a:p>
            <a:pPr eaLnBrk="1" hangingPunct="1">
              <a:spcAft>
                <a:spcPct val="100000"/>
              </a:spcAft>
            </a:pPr>
            <a:r>
              <a:rPr lang="en-GB" altLang="en-US"/>
              <a:t>Có hai phần: Độ đo tính cục bộ, độ đo tính phân tán của dữ liệu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154" name="Rectangle 2"/>
          <p:cNvSpPr>
            <a:spLocks noGrp="1" noChangeArrowheads="1"/>
          </p:cNvSpPr>
          <p:nvPr>
            <p:ph type="ctrTitle"/>
          </p:nvPr>
        </p:nvSpPr>
        <p:spPr>
          <a:xfrm>
            <a:off x="685800" y="2130425"/>
            <a:ext cx="7772400" cy="1470025"/>
          </a:xfrm>
        </p:spPr>
        <p:txBody>
          <a:bodyPr anchor="ctr"/>
          <a:lstStyle/>
          <a:p>
            <a:pPr eaLnBrk="1" hangingPunct="1"/>
            <a:r>
              <a:rPr lang="en-GB" altLang="en-US" sz="4000"/>
              <a:t>Các độ đo cục bộ</a:t>
            </a:r>
          </a:p>
        </p:txBody>
      </p:sp>
      <p:sp>
        <p:nvSpPr>
          <p:cNvPr id="1841155" name="Rectangle 3"/>
          <p:cNvSpPr>
            <a:spLocks noGrp="1" noChangeArrowheads="1"/>
          </p:cNvSpPr>
          <p:nvPr>
            <p:ph type="subTitle" idx="1"/>
          </p:nvPr>
        </p:nvSpPr>
        <p:spPr>
          <a:xfrm>
            <a:off x="1371600" y="3886200"/>
            <a:ext cx="6400800" cy="1752600"/>
          </a:xfrm>
        </p:spPr>
        <p:txBody>
          <a:bodyPr/>
          <a:lstStyle/>
          <a:p>
            <a:pPr eaLnBrk="1" hangingPunct="1">
              <a:defRPr/>
            </a:pPr>
            <a:endParaRPr lang="en-US" altLang="en-US" sz="2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178" name="Rectangle 2"/>
          <p:cNvSpPr>
            <a:spLocks noGrp="1" noChangeArrowheads="1"/>
          </p:cNvSpPr>
          <p:nvPr>
            <p:ph type="title"/>
          </p:nvPr>
        </p:nvSpPr>
        <p:spPr/>
        <p:txBody>
          <a:bodyPr/>
          <a:lstStyle/>
          <a:p>
            <a:pPr eaLnBrk="1" hangingPunct="1"/>
            <a:r>
              <a:rPr lang="en-GB" altLang="en-US"/>
              <a:t>Các đại lượng đặc trưng</a:t>
            </a:r>
          </a:p>
        </p:txBody>
      </p:sp>
      <p:sp>
        <p:nvSpPr>
          <p:cNvPr id="1842179" name="Rectangle 3"/>
          <p:cNvSpPr>
            <a:spLocks noGrp="1" noChangeArrowheads="1"/>
          </p:cNvSpPr>
          <p:nvPr>
            <p:ph type="body" idx="1"/>
          </p:nvPr>
        </p:nvSpPr>
        <p:spPr>
          <a:xfrm>
            <a:off x="569913" y="1878013"/>
            <a:ext cx="8002587" cy="4210050"/>
          </a:xfrm>
        </p:spPr>
        <p:txBody>
          <a:bodyPr/>
          <a:lstStyle/>
          <a:p>
            <a:pPr eaLnBrk="1" hangingPunct="1">
              <a:lnSpc>
                <a:spcPct val="90000"/>
              </a:lnSpc>
              <a:spcBef>
                <a:spcPct val="70000"/>
              </a:spcBef>
            </a:pPr>
            <a:r>
              <a:rPr lang="en-GB" altLang="en-US"/>
              <a:t>Độ đo tính cục bộ tổng quát về dữ liệu với các con số đơn</a:t>
            </a:r>
          </a:p>
          <a:p>
            <a:pPr eaLnBrk="1" hangingPunct="1">
              <a:lnSpc>
                <a:spcPct val="90000"/>
              </a:lnSpc>
              <a:spcBef>
                <a:spcPct val="70000"/>
              </a:spcBef>
            </a:pPr>
            <a:r>
              <a:rPr lang="en-GB" altLang="en-US"/>
              <a:t>Có 3 đại lượng</a:t>
            </a:r>
          </a:p>
          <a:p>
            <a:pPr lvl="1" eaLnBrk="1" hangingPunct="1">
              <a:lnSpc>
                <a:spcPct val="90000"/>
              </a:lnSpc>
              <a:spcBef>
                <a:spcPct val="70000"/>
              </a:spcBef>
            </a:pPr>
            <a:r>
              <a:rPr lang="en-GB" altLang="en-US"/>
              <a:t>Trung bình (Mean) </a:t>
            </a:r>
          </a:p>
          <a:p>
            <a:pPr lvl="1" eaLnBrk="1" hangingPunct="1">
              <a:lnSpc>
                <a:spcPct val="90000"/>
              </a:lnSpc>
              <a:spcBef>
                <a:spcPct val="70000"/>
              </a:spcBef>
            </a:pPr>
            <a:r>
              <a:rPr lang="en-GB" altLang="en-US"/>
              <a:t>Yếu vị (Mode)</a:t>
            </a:r>
          </a:p>
          <a:p>
            <a:pPr lvl="1" eaLnBrk="1" hangingPunct="1">
              <a:lnSpc>
                <a:spcPct val="90000"/>
              </a:lnSpc>
              <a:spcBef>
                <a:spcPct val="70000"/>
              </a:spcBef>
            </a:pPr>
            <a:r>
              <a:rPr lang="en-GB" altLang="en-US"/>
              <a:t>Trung vị (Median)</a:t>
            </a:r>
          </a:p>
          <a:p>
            <a:pPr eaLnBrk="1" hangingPunct="1">
              <a:lnSpc>
                <a:spcPct val="90000"/>
              </a:lnSpc>
              <a:spcBef>
                <a:spcPct val="70000"/>
              </a:spcBef>
            </a:pPr>
            <a:r>
              <a:rPr lang="en-GB" altLang="en-US"/>
              <a:t>Phần tư vị (Quartiles)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02" name="Rectangle 2"/>
          <p:cNvSpPr>
            <a:spLocks noGrp="1" noChangeArrowheads="1"/>
          </p:cNvSpPr>
          <p:nvPr>
            <p:ph type="title"/>
          </p:nvPr>
        </p:nvSpPr>
        <p:spPr/>
        <p:txBody>
          <a:bodyPr/>
          <a:lstStyle/>
          <a:p>
            <a:pPr eaLnBrk="1" hangingPunct="1">
              <a:defRPr/>
            </a:pPr>
            <a:r>
              <a:rPr lang="en-GB" altLang="en-US"/>
              <a:t>Trung bình (Mean)</a:t>
            </a:r>
          </a:p>
        </p:txBody>
      </p:sp>
      <p:sp>
        <p:nvSpPr>
          <p:cNvPr id="1843203" name="Rectangle 3"/>
          <p:cNvSpPr>
            <a:spLocks noGrp="1" noChangeArrowheads="1"/>
          </p:cNvSpPr>
          <p:nvPr>
            <p:ph type="body" sz="half" idx="1"/>
          </p:nvPr>
        </p:nvSpPr>
        <p:spPr>
          <a:xfrm>
            <a:off x="611188" y="1700213"/>
            <a:ext cx="8107362" cy="4210050"/>
          </a:xfrm>
        </p:spPr>
        <p:txBody>
          <a:bodyPr/>
          <a:lstStyle/>
          <a:p>
            <a:pPr eaLnBrk="1" hangingPunct="1">
              <a:spcBef>
                <a:spcPct val="50000"/>
              </a:spcBef>
            </a:pPr>
            <a:r>
              <a:rPr lang="en-GB" altLang="en-US" sz="2400"/>
              <a:t>Trung bình là đại lượng sử dụng rất phổ biến (average)</a:t>
            </a:r>
          </a:p>
          <a:p>
            <a:pPr eaLnBrk="1" hangingPunct="1">
              <a:spcBef>
                <a:spcPct val="50000"/>
              </a:spcBef>
            </a:pPr>
            <a:r>
              <a:rPr lang="en-GB" altLang="en-US" sz="2400"/>
              <a:t>Thông thường giá trị trung bình thường sử dụng để trình bày giá trị của trục x trong đồ thị ‘x-bar’.</a:t>
            </a:r>
          </a:p>
          <a:p>
            <a:pPr eaLnBrk="1" hangingPunct="1">
              <a:spcBef>
                <a:spcPct val="50000"/>
              </a:spcBef>
            </a:pPr>
            <a:r>
              <a:rPr lang="en-GB" altLang="en-US" sz="2400"/>
              <a:t>Cách tính trung bình cho  ‘n’ điểm dữ liệu như sau:</a:t>
            </a:r>
          </a:p>
          <a:p>
            <a:pPr eaLnBrk="1" hangingPunct="1">
              <a:buFontTx/>
              <a:buNone/>
            </a:pPr>
            <a:r>
              <a:rPr lang="en-GB" altLang="en-US" sz="2400"/>
              <a:t> </a:t>
            </a:r>
            <a:endParaRPr lang="en-US" altLang="en-US" sz="2400"/>
          </a:p>
        </p:txBody>
      </p:sp>
      <p:graphicFrame>
        <p:nvGraphicFramePr>
          <p:cNvPr id="17412" name="Object 4"/>
          <p:cNvGraphicFramePr>
            <a:graphicFrameLocks noGrp="1" noChangeAspect="1"/>
          </p:cNvGraphicFramePr>
          <p:nvPr>
            <p:ph sz="quarter" idx="2"/>
          </p:nvPr>
        </p:nvGraphicFramePr>
        <p:xfrm>
          <a:off x="7092950" y="2636838"/>
          <a:ext cx="385763" cy="576262"/>
        </p:xfrm>
        <a:graphic>
          <a:graphicData uri="http://schemas.openxmlformats.org/presentationml/2006/ole">
            <mc:AlternateContent xmlns:mc="http://schemas.openxmlformats.org/markup-compatibility/2006">
              <mc:Choice xmlns:v="urn:schemas-microsoft-com:vml" Requires="v">
                <p:oleObj spid="_x0000_s17426" name="Equation" r:id="rId3" imgW="126890" imgH="190335" progId="Equation.3">
                  <p:embed/>
                </p:oleObj>
              </mc:Choice>
              <mc:Fallback>
                <p:oleObj name="Equation" r:id="rId3" imgW="126890" imgH="1903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2636838"/>
                        <a:ext cx="38576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17413" name="Object 5"/>
          <p:cNvGraphicFramePr>
            <a:graphicFrameLocks noGrp="1" noChangeAspect="1"/>
          </p:cNvGraphicFramePr>
          <p:nvPr>
            <p:ph sz="quarter" idx="3"/>
          </p:nvPr>
        </p:nvGraphicFramePr>
        <p:xfrm>
          <a:off x="3673475" y="3668713"/>
          <a:ext cx="1517650" cy="1138237"/>
        </p:xfrm>
        <a:graphic>
          <a:graphicData uri="http://schemas.openxmlformats.org/presentationml/2006/ole">
            <mc:AlternateContent xmlns:mc="http://schemas.openxmlformats.org/markup-compatibility/2006">
              <mc:Choice xmlns:v="urn:schemas-microsoft-com:vml" Requires="v">
                <p:oleObj spid="_x0000_s17427" name="Equation" r:id="rId5" imgW="558800" imgH="419100" progId="Equation.3">
                  <p:embed/>
                </p:oleObj>
              </mc:Choice>
              <mc:Fallback>
                <p:oleObj name="Equation" r:id="rId5" imgW="5588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3475" y="3668713"/>
                        <a:ext cx="1517650"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1843206" name="Rectangle 6"/>
          <p:cNvSpPr>
            <a:spLocks noChangeArrowheads="1"/>
          </p:cNvSpPr>
          <p:nvPr/>
        </p:nvSpPr>
        <p:spPr bwMode="auto">
          <a:xfrm>
            <a:off x="661988" y="5300663"/>
            <a:ext cx="7818437"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accent2"/>
              </a:buClr>
              <a:buSzPct val="12000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defRPr/>
            </a:pPr>
            <a:endParaRPr lang="en-US" altLang="en-US" sz="2400"/>
          </a:p>
        </p:txBody>
      </p:sp>
      <p:sp>
        <p:nvSpPr>
          <p:cNvPr id="1843207" name="Text Box 7"/>
          <p:cNvSpPr txBox="1">
            <a:spLocks noChangeArrowheads="1"/>
          </p:cNvSpPr>
          <p:nvPr/>
        </p:nvSpPr>
        <p:spPr bwMode="auto">
          <a:xfrm>
            <a:off x="1042988" y="4889500"/>
            <a:ext cx="65976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accent2"/>
              </a:buClr>
              <a:buSzPct val="12000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2400"/>
              <a:t>Trục X bằng tổng số dữ liệu chia cho số điểm dữ liệu</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4034" name="Rectangle 2"/>
          <p:cNvSpPr>
            <a:spLocks noGrp="1" noChangeArrowheads="1"/>
          </p:cNvSpPr>
          <p:nvPr>
            <p:ph type="title"/>
          </p:nvPr>
        </p:nvSpPr>
        <p:spPr/>
        <p:txBody>
          <a:bodyPr/>
          <a:lstStyle/>
          <a:p>
            <a:pPr eaLnBrk="1" hangingPunct="1"/>
            <a:r>
              <a:rPr lang="en-GB" altLang="en-US"/>
              <a:t>Bàn luận</a:t>
            </a:r>
          </a:p>
        </p:txBody>
      </p:sp>
      <p:sp>
        <p:nvSpPr>
          <p:cNvPr id="1964035" name="Rectangle 3"/>
          <p:cNvSpPr>
            <a:spLocks noGrp="1" noChangeArrowheads="1"/>
          </p:cNvSpPr>
          <p:nvPr>
            <p:ph type="body" sz="half" idx="1"/>
          </p:nvPr>
        </p:nvSpPr>
        <p:spPr>
          <a:xfrm>
            <a:off x="539750" y="1665288"/>
            <a:ext cx="3924300" cy="4210050"/>
          </a:xfrm>
        </p:spPr>
        <p:txBody>
          <a:bodyPr/>
          <a:lstStyle/>
          <a:p>
            <a:pPr eaLnBrk="1" hangingPunct="1">
              <a:lnSpc>
                <a:spcPct val="80000"/>
              </a:lnSpc>
            </a:pPr>
            <a:r>
              <a:rPr lang="en-GB" altLang="en-US" sz="2400" b="1"/>
              <a:t>Ưu điểm</a:t>
            </a:r>
          </a:p>
          <a:p>
            <a:pPr eaLnBrk="1" hangingPunct="1">
              <a:lnSpc>
                <a:spcPct val="80000"/>
              </a:lnSpc>
            </a:pPr>
            <a:endParaRPr lang="en-GB" altLang="en-US" sz="2400" b="1"/>
          </a:p>
          <a:p>
            <a:pPr eaLnBrk="1" hangingPunct="1">
              <a:lnSpc>
                <a:spcPct val="80000"/>
              </a:lnSpc>
            </a:pPr>
            <a:endParaRPr lang="en-GB" altLang="en-US" sz="1800"/>
          </a:p>
          <a:p>
            <a:pPr eaLnBrk="1" hangingPunct="1">
              <a:lnSpc>
                <a:spcPct val="80000"/>
              </a:lnSpc>
              <a:spcBef>
                <a:spcPct val="70000"/>
              </a:spcBef>
              <a:buFont typeface="Arial" panose="020B0604020202020204" pitchFamily="34" charset="0"/>
              <a:buChar char="–"/>
            </a:pPr>
            <a:r>
              <a:rPr lang="en-GB" altLang="en-US" sz="1800"/>
              <a:t>Dể tính toán</a:t>
            </a:r>
          </a:p>
          <a:p>
            <a:pPr eaLnBrk="1" hangingPunct="1">
              <a:lnSpc>
                <a:spcPct val="80000"/>
              </a:lnSpc>
              <a:spcBef>
                <a:spcPct val="70000"/>
              </a:spcBef>
              <a:buFont typeface="Arial" panose="020B0604020202020204" pitchFamily="34" charset="0"/>
              <a:buChar char="–"/>
            </a:pPr>
            <a:endParaRPr lang="en-GB" altLang="en-US" sz="1800"/>
          </a:p>
          <a:p>
            <a:pPr eaLnBrk="1" hangingPunct="1">
              <a:lnSpc>
                <a:spcPct val="80000"/>
              </a:lnSpc>
              <a:spcBef>
                <a:spcPct val="70000"/>
              </a:spcBef>
              <a:buFont typeface="Arial" panose="020B0604020202020204" pitchFamily="34" charset="0"/>
              <a:buChar char="–"/>
            </a:pPr>
            <a:r>
              <a:rPr lang="en-GB" altLang="en-US" sz="1800"/>
              <a:t>Tất cả các giá trị dữ liệu được sử dụng cho việc tính toán</a:t>
            </a:r>
          </a:p>
          <a:p>
            <a:pPr eaLnBrk="1" hangingPunct="1">
              <a:lnSpc>
                <a:spcPct val="80000"/>
              </a:lnSpc>
              <a:spcBef>
                <a:spcPct val="70000"/>
              </a:spcBef>
              <a:buFont typeface="Arial" panose="020B0604020202020204" pitchFamily="34" charset="0"/>
              <a:buChar char="–"/>
            </a:pPr>
            <a:r>
              <a:rPr lang="en-GB" altLang="en-US" sz="1800"/>
              <a:t>Sử dụng trong nhiều thủ tục thống kê.</a:t>
            </a:r>
          </a:p>
          <a:p>
            <a:pPr eaLnBrk="1" hangingPunct="1">
              <a:lnSpc>
                <a:spcPct val="80000"/>
              </a:lnSpc>
              <a:spcBef>
                <a:spcPct val="70000"/>
              </a:spcBef>
              <a:buFont typeface="Arial" panose="020B0604020202020204" pitchFamily="34" charset="0"/>
              <a:buChar char="–"/>
            </a:pPr>
            <a:endParaRPr lang="en-GB" altLang="en-US" sz="1800"/>
          </a:p>
          <a:p>
            <a:pPr eaLnBrk="1" hangingPunct="1">
              <a:lnSpc>
                <a:spcPct val="80000"/>
              </a:lnSpc>
              <a:spcBef>
                <a:spcPct val="70000"/>
              </a:spcBef>
            </a:pPr>
            <a:endParaRPr lang="en-GB" altLang="en-US" sz="1600"/>
          </a:p>
          <a:p>
            <a:pPr eaLnBrk="1" hangingPunct="1">
              <a:lnSpc>
                <a:spcPct val="80000"/>
              </a:lnSpc>
              <a:spcBef>
                <a:spcPct val="70000"/>
              </a:spcBef>
            </a:pPr>
            <a:endParaRPr lang="en-GB" altLang="en-US" sz="800"/>
          </a:p>
          <a:p>
            <a:pPr eaLnBrk="1" hangingPunct="1">
              <a:lnSpc>
                <a:spcPct val="80000"/>
              </a:lnSpc>
              <a:spcBef>
                <a:spcPct val="70000"/>
              </a:spcBef>
              <a:buFontTx/>
              <a:buNone/>
            </a:pPr>
            <a:endParaRPr lang="en-GB" altLang="en-US" sz="800"/>
          </a:p>
          <a:p>
            <a:pPr eaLnBrk="1" hangingPunct="1">
              <a:lnSpc>
                <a:spcPct val="80000"/>
              </a:lnSpc>
              <a:spcBef>
                <a:spcPct val="70000"/>
              </a:spcBef>
            </a:pPr>
            <a:endParaRPr lang="en-GB" altLang="en-US" sz="800"/>
          </a:p>
          <a:p>
            <a:pPr eaLnBrk="1" hangingPunct="1">
              <a:lnSpc>
                <a:spcPct val="80000"/>
              </a:lnSpc>
              <a:spcBef>
                <a:spcPct val="70000"/>
              </a:spcBef>
              <a:buFontTx/>
              <a:buNone/>
            </a:pPr>
            <a:r>
              <a:rPr lang="en-GB" altLang="en-US" sz="800"/>
              <a:t> </a:t>
            </a:r>
          </a:p>
          <a:p>
            <a:pPr eaLnBrk="1" hangingPunct="1">
              <a:lnSpc>
                <a:spcPct val="80000"/>
              </a:lnSpc>
            </a:pPr>
            <a:endParaRPr lang="en-GB" altLang="en-US" sz="800"/>
          </a:p>
          <a:p>
            <a:pPr eaLnBrk="1" hangingPunct="1">
              <a:lnSpc>
                <a:spcPct val="80000"/>
              </a:lnSpc>
              <a:buFont typeface="Arial" panose="020B0604020202020204" pitchFamily="34" charset="0"/>
              <a:buChar char="–"/>
            </a:pPr>
            <a:endParaRPr lang="en-GB" altLang="en-US" sz="800"/>
          </a:p>
        </p:txBody>
      </p:sp>
      <p:sp>
        <p:nvSpPr>
          <p:cNvPr id="1964036" name="Rectangle 4"/>
          <p:cNvSpPr>
            <a:spLocks noGrp="1" noChangeArrowheads="1"/>
          </p:cNvSpPr>
          <p:nvPr>
            <p:ph type="body" sz="half" idx="2"/>
          </p:nvPr>
        </p:nvSpPr>
        <p:spPr>
          <a:xfrm>
            <a:off x="4643438" y="1628775"/>
            <a:ext cx="3925887" cy="4210050"/>
          </a:xfrm>
        </p:spPr>
        <p:txBody>
          <a:bodyPr/>
          <a:lstStyle/>
          <a:p>
            <a:pPr eaLnBrk="1" hangingPunct="1">
              <a:lnSpc>
                <a:spcPct val="80000"/>
              </a:lnSpc>
            </a:pPr>
            <a:r>
              <a:rPr lang="en-GB" altLang="en-US" sz="2400" b="1"/>
              <a:t>Nhược điểm</a:t>
            </a:r>
          </a:p>
          <a:p>
            <a:pPr eaLnBrk="1" hangingPunct="1">
              <a:lnSpc>
                <a:spcPct val="80000"/>
              </a:lnSpc>
            </a:pPr>
            <a:endParaRPr lang="en-GB" altLang="en-US" sz="1600" b="1"/>
          </a:p>
          <a:p>
            <a:pPr eaLnBrk="1" hangingPunct="1">
              <a:lnSpc>
                <a:spcPct val="80000"/>
              </a:lnSpc>
              <a:spcBef>
                <a:spcPct val="50000"/>
              </a:spcBef>
              <a:buFont typeface="Arial" panose="020B0604020202020204" pitchFamily="34" charset="0"/>
              <a:buChar char="–"/>
            </a:pPr>
            <a:r>
              <a:rPr lang="en-GB" altLang="en-US" sz="1800"/>
              <a:t>Nó thường là giá trị không thực ví dụ: 2.4 con cho một gia đình. </a:t>
            </a:r>
          </a:p>
          <a:p>
            <a:pPr eaLnBrk="1" hangingPunct="1">
              <a:lnSpc>
                <a:spcPct val="80000"/>
              </a:lnSpc>
              <a:spcBef>
                <a:spcPct val="50000"/>
              </a:spcBef>
              <a:buFont typeface="Arial" panose="020B0604020202020204" pitchFamily="34" charset="0"/>
              <a:buChar char="–"/>
            </a:pPr>
            <a:r>
              <a:rPr lang="en-GB" altLang="en-US" sz="1800"/>
              <a:t>Có thể sẽ bị thay đổi bởi những giá trị ngoại  lai vd: điểm của 7 sinh viên như sau:</a:t>
            </a:r>
          </a:p>
          <a:p>
            <a:pPr eaLnBrk="1" hangingPunct="1">
              <a:lnSpc>
                <a:spcPct val="80000"/>
              </a:lnSpc>
              <a:spcBef>
                <a:spcPct val="50000"/>
              </a:spcBef>
              <a:buFontTx/>
              <a:buNone/>
            </a:pPr>
            <a:r>
              <a:rPr lang="en-GB" altLang="en-US" sz="1800"/>
              <a:t>	40  42  45  50  53  54  99</a:t>
            </a:r>
          </a:p>
          <a:p>
            <a:pPr eaLnBrk="1" hangingPunct="1">
              <a:lnSpc>
                <a:spcPct val="80000"/>
              </a:lnSpc>
              <a:spcBef>
                <a:spcPct val="50000"/>
              </a:spcBef>
              <a:buFont typeface="Arial" panose="020B0604020202020204" pitchFamily="34" charset="0"/>
              <a:buChar char="–"/>
            </a:pPr>
            <a:r>
              <a:rPr lang="en-GB" altLang="en-US" sz="1800"/>
              <a:t>Điểm trung bình là  54.7 – nhưng có phải là đại diện của nhóm 7 sinh viên hay không?</a:t>
            </a:r>
          </a:p>
          <a:p>
            <a:pPr eaLnBrk="1" hangingPunct="1">
              <a:lnSpc>
                <a:spcPct val="80000"/>
              </a:lnSpc>
              <a:spcBef>
                <a:spcPct val="50000"/>
              </a:spcBef>
              <a:buFont typeface="Arial" panose="020B0604020202020204" pitchFamily="34" charset="0"/>
              <a:buChar char="–"/>
            </a:pPr>
            <a:r>
              <a:rPr lang="en-GB" altLang="en-US" sz="1800"/>
              <a:t>Nếu giá trị 99 bỏ ra, thì điểm trung bình sẽ là 47.3 </a:t>
            </a:r>
          </a:p>
          <a:p>
            <a:pPr eaLnBrk="1" hangingPunct="1">
              <a:lnSpc>
                <a:spcPct val="80000"/>
              </a:lnSpc>
              <a:spcBef>
                <a:spcPct val="70000"/>
              </a:spcBef>
              <a:buFont typeface="Arial" panose="020B0604020202020204" pitchFamily="34" charset="0"/>
              <a:buChar char="–"/>
            </a:pPr>
            <a:endParaRPr lang="en-GB" altLang="en-US" sz="1800"/>
          </a:p>
          <a:p>
            <a:pPr eaLnBrk="1" hangingPunct="1">
              <a:lnSpc>
                <a:spcPct val="80000"/>
              </a:lnSpc>
              <a:spcBef>
                <a:spcPct val="70000"/>
              </a:spcBef>
            </a:pPr>
            <a:endParaRPr lang="en-GB" altLang="en-US" sz="1800"/>
          </a:p>
          <a:p>
            <a:pPr eaLnBrk="1" hangingPunct="1">
              <a:lnSpc>
                <a:spcPct val="80000"/>
              </a:lnSpc>
              <a:buFontTx/>
              <a:buNone/>
            </a:pPr>
            <a:endParaRPr lang="en-GB"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Grp="1" noChangeArrowheads="1"/>
          </p:cNvSpPr>
          <p:nvPr>
            <p:ph type="title"/>
          </p:nvPr>
        </p:nvSpPr>
        <p:spPr/>
        <p:txBody>
          <a:bodyPr/>
          <a:lstStyle/>
          <a:p>
            <a:pPr eaLnBrk="1" hangingPunct="1"/>
            <a:r>
              <a:rPr lang="en-GB" altLang="en-US"/>
              <a:t>Yếu vị (Mode)</a:t>
            </a:r>
          </a:p>
        </p:txBody>
      </p:sp>
      <p:sp>
        <p:nvSpPr>
          <p:cNvPr id="1846275" name="Rectangle 3"/>
          <p:cNvSpPr>
            <a:spLocks noGrp="1" noChangeArrowheads="1"/>
          </p:cNvSpPr>
          <p:nvPr>
            <p:ph type="body" idx="1"/>
          </p:nvPr>
        </p:nvSpPr>
        <p:spPr>
          <a:xfrm>
            <a:off x="569913" y="1843088"/>
            <a:ext cx="8002587" cy="4210050"/>
          </a:xfrm>
        </p:spPr>
        <p:txBody>
          <a:bodyPr/>
          <a:lstStyle/>
          <a:p>
            <a:pPr eaLnBrk="1" hangingPunct="1">
              <a:spcAft>
                <a:spcPct val="70000"/>
              </a:spcAft>
            </a:pPr>
            <a:r>
              <a:rPr lang="en-GB" altLang="en-US" sz="2400"/>
              <a:t>Yếu vị là giá trị có tần số xuất hiện cao nhất trong tập dữ liệu. </a:t>
            </a:r>
          </a:p>
          <a:p>
            <a:pPr eaLnBrk="1" hangingPunct="1">
              <a:spcAft>
                <a:spcPct val="70000"/>
              </a:spcAft>
            </a:pPr>
            <a:r>
              <a:rPr lang="en-GB" altLang="en-US" sz="2400"/>
              <a:t>Xác định yếu vị:</a:t>
            </a:r>
          </a:p>
          <a:p>
            <a:pPr lvl="1" eaLnBrk="1" hangingPunct="1">
              <a:spcAft>
                <a:spcPct val="70000"/>
              </a:spcAft>
            </a:pPr>
            <a:r>
              <a:rPr lang="en-GB" altLang="en-US" sz="2000"/>
              <a:t>Nếu chúng ta thấy rằng hầu hết giá trị xuất hiện duy nhất một lần thì đây là phân bố không có yếu vị. </a:t>
            </a:r>
          </a:p>
          <a:p>
            <a:pPr lvl="1" eaLnBrk="1" hangingPunct="1">
              <a:spcAft>
                <a:spcPct val="70000"/>
              </a:spcAft>
            </a:pPr>
            <a:r>
              <a:rPr lang="en-GB" altLang="en-US" sz="2000"/>
              <a:t>Nếu chúng ta tìm thấy hai hoặc nhiều hơn đây là vấn đề thường xuyên, thì phân bố này có hơn một yếu vị</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5058" name="Rectangle 2"/>
          <p:cNvSpPr>
            <a:spLocks noGrp="1" noChangeArrowheads="1"/>
          </p:cNvSpPr>
          <p:nvPr>
            <p:ph type="title"/>
          </p:nvPr>
        </p:nvSpPr>
        <p:spPr/>
        <p:txBody>
          <a:bodyPr/>
          <a:lstStyle/>
          <a:p>
            <a:pPr eaLnBrk="1" hangingPunct="1"/>
            <a:r>
              <a:rPr lang="en-GB" altLang="en-US"/>
              <a:t>Bàn luận</a:t>
            </a:r>
          </a:p>
        </p:txBody>
      </p:sp>
      <p:sp>
        <p:nvSpPr>
          <p:cNvPr id="1965059" name="Rectangle 3"/>
          <p:cNvSpPr>
            <a:spLocks noGrp="1" noChangeArrowheads="1"/>
          </p:cNvSpPr>
          <p:nvPr>
            <p:ph type="body" sz="half" idx="1"/>
          </p:nvPr>
        </p:nvSpPr>
        <p:spPr/>
        <p:txBody>
          <a:bodyPr/>
          <a:lstStyle/>
          <a:p>
            <a:pPr eaLnBrk="1" hangingPunct="1">
              <a:lnSpc>
                <a:spcPct val="80000"/>
              </a:lnSpc>
            </a:pPr>
            <a:r>
              <a:rPr lang="en-GB" altLang="en-US" sz="2400" b="1"/>
              <a:t>Ưu điểm</a:t>
            </a:r>
          </a:p>
          <a:p>
            <a:pPr eaLnBrk="1" hangingPunct="1">
              <a:lnSpc>
                <a:spcPct val="80000"/>
              </a:lnSpc>
            </a:pPr>
            <a:endParaRPr lang="en-GB" altLang="en-US" sz="1800" b="1"/>
          </a:p>
          <a:p>
            <a:pPr eaLnBrk="1" hangingPunct="1">
              <a:lnSpc>
                <a:spcPct val="80000"/>
              </a:lnSpc>
              <a:spcAft>
                <a:spcPct val="70000"/>
              </a:spcAft>
              <a:buSzTx/>
              <a:buFont typeface="Arial" panose="020B0604020202020204" pitchFamily="34" charset="0"/>
              <a:buChar char="–"/>
            </a:pPr>
            <a:r>
              <a:rPr lang="en-GB" altLang="en-US" sz="2000"/>
              <a:t>Dể hiểu</a:t>
            </a:r>
          </a:p>
          <a:p>
            <a:pPr eaLnBrk="1" hangingPunct="1">
              <a:lnSpc>
                <a:spcPct val="80000"/>
              </a:lnSpc>
              <a:spcAft>
                <a:spcPct val="70000"/>
              </a:spcAft>
              <a:buSzTx/>
              <a:buFont typeface="Arial" panose="020B0604020202020204" pitchFamily="34" charset="0"/>
              <a:buChar char="–"/>
            </a:pPr>
            <a:r>
              <a:rPr lang="en-GB" altLang="en-US" sz="2000"/>
              <a:t>Không bị ảnh hưởng bởi giá trị gọi là outliers (extreme values)</a:t>
            </a:r>
          </a:p>
          <a:p>
            <a:pPr eaLnBrk="1" hangingPunct="1">
              <a:lnSpc>
                <a:spcPct val="80000"/>
              </a:lnSpc>
              <a:spcAft>
                <a:spcPct val="70000"/>
              </a:spcAft>
              <a:buSzTx/>
              <a:buFont typeface="Arial" panose="020B0604020202020204" pitchFamily="34" charset="0"/>
              <a:buChar char="–"/>
            </a:pPr>
            <a:r>
              <a:rPr lang="en-GB" altLang="en-US" sz="2000"/>
              <a:t>Có thể được diễn dữ liệu định tính</a:t>
            </a:r>
          </a:p>
          <a:p>
            <a:pPr eaLnBrk="1" hangingPunct="1">
              <a:lnSpc>
                <a:spcPct val="80000"/>
              </a:lnSpc>
              <a:spcAft>
                <a:spcPct val="70000"/>
              </a:spcAft>
              <a:buSzTx/>
              <a:buFontTx/>
              <a:buNone/>
            </a:pPr>
            <a:r>
              <a:rPr lang="en-GB" altLang="en-US" sz="2000"/>
              <a:t>	ví dụ: tính thường xuyên của dữ liệu</a:t>
            </a:r>
          </a:p>
          <a:p>
            <a:pPr eaLnBrk="1" hangingPunct="1">
              <a:lnSpc>
                <a:spcPct val="80000"/>
              </a:lnSpc>
            </a:pPr>
            <a:endParaRPr lang="en-GB" altLang="en-US" sz="2000" b="1"/>
          </a:p>
          <a:p>
            <a:pPr eaLnBrk="1" hangingPunct="1">
              <a:lnSpc>
                <a:spcPct val="80000"/>
              </a:lnSpc>
            </a:pPr>
            <a:endParaRPr lang="en-GB" altLang="en-US" sz="1800" b="1"/>
          </a:p>
          <a:p>
            <a:pPr eaLnBrk="1" hangingPunct="1">
              <a:lnSpc>
                <a:spcPct val="80000"/>
              </a:lnSpc>
            </a:pPr>
            <a:endParaRPr lang="en-GB" altLang="en-US" sz="1800" b="1"/>
          </a:p>
          <a:p>
            <a:pPr eaLnBrk="1" hangingPunct="1">
              <a:lnSpc>
                <a:spcPct val="80000"/>
              </a:lnSpc>
            </a:pPr>
            <a:endParaRPr lang="en-GB" altLang="en-US" sz="1800"/>
          </a:p>
        </p:txBody>
      </p:sp>
      <p:sp>
        <p:nvSpPr>
          <p:cNvPr id="1965060" name="Rectangle 4"/>
          <p:cNvSpPr>
            <a:spLocks noGrp="1" noChangeArrowheads="1"/>
          </p:cNvSpPr>
          <p:nvPr>
            <p:ph type="body" sz="half" idx="2"/>
          </p:nvPr>
        </p:nvSpPr>
        <p:spPr/>
        <p:txBody>
          <a:bodyPr/>
          <a:lstStyle/>
          <a:p>
            <a:pPr eaLnBrk="1" hangingPunct="1">
              <a:lnSpc>
                <a:spcPct val="80000"/>
              </a:lnSpc>
            </a:pPr>
            <a:r>
              <a:rPr lang="en-GB" altLang="en-US" sz="2400" b="1"/>
              <a:t>Nhược điểm</a:t>
            </a:r>
          </a:p>
          <a:p>
            <a:pPr eaLnBrk="1" hangingPunct="1">
              <a:lnSpc>
                <a:spcPct val="80000"/>
              </a:lnSpc>
            </a:pPr>
            <a:endParaRPr lang="en-GB" altLang="en-US" sz="2400" b="1"/>
          </a:p>
          <a:p>
            <a:pPr eaLnBrk="1" hangingPunct="1">
              <a:lnSpc>
                <a:spcPct val="80000"/>
              </a:lnSpc>
              <a:spcBef>
                <a:spcPct val="70000"/>
              </a:spcBef>
              <a:buFont typeface="Arial" panose="020B0604020202020204" pitchFamily="34" charset="0"/>
              <a:buChar char="–"/>
            </a:pPr>
            <a:r>
              <a:rPr lang="en-GB" altLang="en-US" sz="1800"/>
              <a:t>Không phải tất cả các tập dữ liệu đều có giá trị yếu vị</a:t>
            </a:r>
          </a:p>
          <a:p>
            <a:pPr eaLnBrk="1" hangingPunct="1">
              <a:lnSpc>
                <a:spcPct val="80000"/>
              </a:lnSpc>
              <a:spcBef>
                <a:spcPct val="70000"/>
              </a:spcBef>
              <a:buFont typeface="Arial" panose="020B0604020202020204" pitchFamily="34" charset="0"/>
              <a:buChar char="–"/>
            </a:pPr>
            <a:endParaRPr lang="en-GB" altLang="en-US" sz="1800"/>
          </a:p>
          <a:p>
            <a:pPr eaLnBrk="1" hangingPunct="1">
              <a:lnSpc>
                <a:spcPct val="80000"/>
              </a:lnSpc>
              <a:spcBef>
                <a:spcPct val="70000"/>
              </a:spcBef>
              <a:buFont typeface="Arial" panose="020B0604020202020204" pitchFamily="34" charset="0"/>
              <a:buChar char="–"/>
            </a:pPr>
            <a:r>
              <a:rPr lang="en-GB" altLang="en-US" sz="1800"/>
              <a:t>Một số tập giá trị thì có nhiều hơn 1 giá trị yếu vị</a:t>
            </a:r>
          </a:p>
          <a:p>
            <a:pPr eaLnBrk="1" hangingPunct="1">
              <a:lnSpc>
                <a:spcPct val="80000"/>
              </a:lnSpc>
              <a:spcBef>
                <a:spcPct val="70000"/>
              </a:spcBef>
              <a:buFont typeface="Arial" panose="020B0604020202020204" pitchFamily="34" charset="0"/>
              <a:buChar char="–"/>
            </a:pPr>
            <a:endParaRPr lang="en-GB" altLang="en-US" sz="1800"/>
          </a:p>
          <a:p>
            <a:pPr eaLnBrk="1" hangingPunct="1">
              <a:lnSpc>
                <a:spcPct val="80000"/>
              </a:lnSpc>
              <a:spcBef>
                <a:spcPct val="70000"/>
              </a:spcBef>
              <a:buFont typeface="Arial" panose="020B0604020202020204" pitchFamily="34" charset="0"/>
              <a:buChar char="–"/>
            </a:pPr>
            <a:r>
              <a:rPr lang="en-GB" altLang="en-US" sz="1800"/>
              <a:t>Nếu nhiều dữ liệu làm sao ta có thể xác định và so sánh để xác định?</a:t>
            </a:r>
          </a:p>
          <a:p>
            <a:pPr eaLnBrk="1" hangingPunct="1">
              <a:lnSpc>
                <a:spcPct val="80000"/>
              </a:lnSpc>
            </a:pPr>
            <a:endParaRPr lang="en-GB" altLang="en-US"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346" name="Rectangle 2"/>
          <p:cNvSpPr>
            <a:spLocks noGrp="1" noChangeArrowheads="1"/>
          </p:cNvSpPr>
          <p:nvPr>
            <p:ph type="title"/>
          </p:nvPr>
        </p:nvSpPr>
        <p:spPr/>
        <p:txBody>
          <a:bodyPr/>
          <a:lstStyle/>
          <a:p>
            <a:pPr eaLnBrk="1" hangingPunct="1"/>
            <a:r>
              <a:rPr lang="en-GB" altLang="en-US"/>
              <a:t>Bài tập 2</a:t>
            </a:r>
          </a:p>
        </p:txBody>
      </p:sp>
      <p:sp>
        <p:nvSpPr>
          <p:cNvPr id="1849347" name="Rectangle 3"/>
          <p:cNvSpPr>
            <a:spLocks noGrp="1" noChangeArrowheads="1"/>
          </p:cNvSpPr>
          <p:nvPr>
            <p:ph type="body" idx="1"/>
          </p:nvPr>
        </p:nvSpPr>
        <p:spPr>
          <a:xfrm>
            <a:off x="569913" y="1700213"/>
            <a:ext cx="8002587" cy="3852862"/>
          </a:xfrm>
        </p:spPr>
        <p:txBody>
          <a:bodyPr/>
          <a:lstStyle/>
          <a:p>
            <a:pPr eaLnBrk="1" hangingPunct="1">
              <a:spcBef>
                <a:spcPct val="70000"/>
              </a:spcBef>
              <a:spcAft>
                <a:spcPct val="70000"/>
              </a:spcAft>
            </a:pPr>
            <a:r>
              <a:rPr lang="en-GB" altLang="en-US" sz="2400" dirty="0"/>
              <a:t>Dưới đây là độ tuổi của những sinh viên tham gia một khóa học: 18, 19, 18, 25, 22, 20, 21, 45, 33, 20, 18, 18 </a:t>
            </a:r>
          </a:p>
          <a:p>
            <a:pPr eaLnBrk="1" hangingPunct="1">
              <a:spcAft>
                <a:spcPct val="50000"/>
              </a:spcAft>
            </a:pPr>
            <a:r>
              <a:rPr lang="en-GB" altLang="en-US" sz="2400" dirty="0"/>
              <a:t>Tìm mean </a:t>
            </a:r>
          </a:p>
          <a:p>
            <a:pPr eaLnBrk="1" hangingPunct="1">
              <a:spcAft>
                <a:spcPct val="50000"/>
              </a:spcAft>
            </a:pPr>
            <a:r>
              <a:rPr lang="en-GB" altLang="en-US" sz="2400" dirty="0"/>
              <a:t>Tìm mode</a:t>
            </a:r>
          </a:p>
          <a:p>
            <a:pPr eaLnBrk="1" hangingPunct="1">
              <a:spcAft>
                <a:spcPct val="50000"/>
              </a:spcAft>
            </a:pPr>
            <a:r>
              <a:rPr lang="en-GB" altLang="en-US" sz="2400" dirty="0"/>
              <a:t>Theo ý kiến cá nhân của bạn giá trị nào (mean và mode) là có thể đại diện cục bộ của tập dữ liệu này?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370" name="Rectangle 2"/>
          <p:cNvSpPr>
            <a:spLocks noGrp="1" noChangeArrowheads="1"/>
          </p:cNvSpPr>
          <p:nvPr>
            <p:ph type="title"/>
          </p:nvPr>
        </p:nvSpPr>
        <p:spPr/>
        <p:txBody>
          <a:bodyPr/>
          <a:lstStyle/>
          <a:p>
            <a:pPr eaLnBrk="1" hangingPunct="1"/>
            <a:r>
              <a:rPr lang="en-GB" altLang="en-US"/>
              <a:t>Trung vị (Median)</a:t>
            </a:r>
          </a:p>
        </p:txBody>
      </p:sp>
      <p:sp>
        <p:nvSpPr>
          <p:cNvPr id="1850371" name="Rectangle 3"/>
          <p:cNvSpPr>
            <a:spLocks noGrp="1" noChangeArrowheads="1"/>
          </p:cNvSpPr>
          <p:nvPr>
            <p:ph type="body" idx="1"/>
          </p:nvPr>
        </p:nvSpPr>
        <p:spPr>
          <a:xfrm>
            <a:off x="539750" y="1844675"/>
            <a:ext cx="8002588" cy="4537075"/>
          </a:xfrm>
        </p:spPr>
        <p:txBody>
          <a:bodyPr/>
          <a:lstStyle/>
          <a:p>
            <a:pPr eaLnBrk="1" hangingPunct="1">
              <a:spcAft>
                <a:spcPct val="50000"/>
              </a:spcAft>
            </a:pPr>
            <a:r>
              <a:rPr lang="en-GB" altLang="en-US" sz="2400"/>
              <a:t>Trung vị nghĩa là giá trị giữa của tập dữ liệu, để xác định trung vị người ta sắp xếp tập dữ liệu và chọn giá trị giữa. </a:t>
            </a:r>
          </a:p>
          <a:p>
            <a:pPr eaLnBrk="1" hangingPunct="1">
              <a:spcAft>
                <a:spcPct val="50000"/>
              </a:spcAft>
            </a:pPr>
            <a:r>
              <a:rPr lang="en-GB" altLang="en-US" sz="2400"/>
              <a:t>Đặc biệt, giá trị này chia tập dữ liệu thành 2 phần: một lớn hơn và một nhỏ hơn</a:t>
            </a:r>
          </a:p>
        </p:txBody>
      </p:sp>
      <p:sp>
        <p:nvSpPr>
          <p:cNvPr id="1850372" name="Text Box 4"/>
          <p:cNvSpPr txBox="1">
            <a:spLocks noChangeArrowheads="1"/>
          </p:cNvSpPr>
          <p:nvPr/>
        </p:nvSpPr>
        <p:spPr bwMode="auto">
          <a:xfrm>
            <a:off x="2627313" y="5113338"/>
            <a:ext cx="356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2400">
                <a:latin typeface="Arial" charset="0"/>
                <a:cs typeface="Arial" charset="0"/>
              </a:rPr>
              <a:t>18     24     29     30     32</a:t>
            </a:r>
          </a:p>
        </p:txBody>
      </p:sp>
      <p:sp>
        <p:nvSpPr>
          <p:cNvPr id="1850373" name="Line 5"/>
          <p:cNvSpPr>
            <a:spLocks noChangeShapeType="1"/>
          </p:cNvSpPr>
          <p:nvPr/>
        </p:nvSpPr>
        <p:spPr bwMode="auto">
          <a:xfrm>
            <a:off x="4405313" y="4826000"/>
            <a:ext cx="0" cy="287338"/>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50374" name="Line 6"/>
          <p:cNvSpPr>
            <a:spLocks noChangeShapeType="1"/>
          </p:cNvSpPr>
          <p:nvPr/>
        </p:nvSpPr>
        <p:spPr bwMode="auto">
          <a:xfrm>
            <a:off x="4498975" y="4897438"/>
            <a:ext cx="1512888" cy="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50375" name="Line 7"/>
          <p:cNvSpPr>
            <a:spLocks noChangeShapeType="1"/>
          </p:cNvSpPr>
          <p:nvPr/>
        </p:nvSpPr>
        <p:spPr bwMode="auto">
          <a:xfrm flipH="1">
            <a:off x="2914650" y="4897438"/>
            <a:ext cx="1368425" cy="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50376" name="Text Box 8"/>
          <p:cNvSpPr txBox="1">
            <a:spLocks noChangeArrowheads="1"/>
          </p:cNvSpPr>
          <p:nvPr/>
        </p:nvSpPr>
        <p:spPr bwMode="auto">
          <a:xfrm>
            <a:off x="4643438" y="4437063"/>
            <a:ext cx="2108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SzPct val="12000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a:t>Phần lớn hơn &gt; 29</a:t>
            </a:r>
          </a:p>
        </p:txBody>
      </p:sp>
      <p:sp>
        <p:nvSpPr>
          <p:cNvPr id="1850377" name="Text Box 9"/>
          <p:cNvSpPr txBox="1">
            <a:spLocks noChangeArrowheads="1"/>
          </p:cNvSpPr>
          <p:nvPr/>
        </p:nvSpPr>
        <p:spPr bwMode="auto">
          <a:xfrm>
            <a:off x="2195513" y="4437063"/>
            <a:ext cx="20986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SzPct val="12000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a:t>Phần nhỏ hơn&lt; 29</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0914" name="Rectangle 2"/>
          <p:cNvSpPr>
            <a:spLocks noGrp="1" noChangeArrowheads="1"/>
          </p:cNvSpPr>
          <p:nvPr>
            <p:ph type="title"/>
          </p:nvPr>
        </p:nvSpPr>
        <p:spPr/>
        <p:txBody>
          <a:bodyPr/>
          <a:lstStyle/>
          <a:p>
            <a:pPr eaLnBrk="1" hangingPunct="1"/>
            <a:r>
              <a:rPr lang="en-GB" altLang="en-US"/>
              <a:t>Nội dung</a:t>
            </a:r>
          </a:p>
        </p:txBody>
      </p:sp>
      <p:sp>
        <p:nvSpPr>
          <p:cNvPr id="1830915" name="Rectangle 3"/>
          <p:cNvSpPr>
            <a:spLocks noGrp="1" noChangeArrowheads="1"/>
          </p:cNvSpPr>
          <p:nvPr>
            <p:ph type="body" idx="1"/>
          </p:nvPr>
        </p:nvSpPr>
        <p:spPr>
          <a:xfrm>
            <a:off x="425450" y="1844675"/>
            <a:ext cx="8002588" cy="4210050"/>
          </a:xfrm>
        </p:spPr>
        <p:txBody>
          <a:bodyPr/>
          <a:lstStyle/>
          <a:p>
            <a:pPr eaLnBrk="1" hangingPunct="1">
              <a:spcAft>
                <a:spcPct val="100000"/>
              </a:spcAft>
            </a:pPr>
            <a:r>
              <a:rPr lang="en-GB" altLang="en-US"/>
              <a:t>Loại dữ liệu</a:t>
            </a:r>
          </a:p>
          <a:p>
            <a:pPr eaLnBrk="1" hangingPunct="1">
              <a:spcAft>
                <a:spcPct val="100000"/>
              </a:spcAft>
            </a:pPr>
            <a:r>
              <a:rPr lang="en-GB" altLang="en-US"/>
              <a:t>Thống kê mô tả</a:t>
            </a:r>
          </a:p>
          <a:p>
            <a:pPr eaLnBrk="1" hangingPunct="1">
              <a:spcAft>
                <a:spcPct val="100000"/>
              </a:spcAft>
            </a:pPr>
            <a:r>
              <a:rPr lang="en-GB" altLang="en-US"/>
              <a:t>Biểu diễn dữ liệu</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2418" name="Rectangle 2"/>
          <p:cNvSpPr>
            <a:spLocks noGrp="1" noChangeArrowheads="1"/>
          </p:cNvSpPr>
          <p:nvPr>
            <p:ph type="title"/>
          </p:nvPr>
        </p:nvSpPr>
        <p:spPr>
          <a:xfrm>
            <a:off x="1403350" y="425450"/>
            <a:ext cx="7561263" cy="1143000"/>
          </a:xfrm>
        </p:spPr>
        <p:txBody>
          <a:bodyPr/>
          <a:lstStyle/>
          <a:p>
            <a:pPr eaLnBrk="1" hangingPunct="1"/>
            <a:r>
              <a:rPr lang="en-GB" altLang="en-US" sz="3600"/>
              <a:t>Tìm trung vị (Median) từ bộ dữ liệu cụ thể</a:t>
            </a:r>
          </a:p>
        </p:txBody>
      </p:sp>
      <p:sp>
        <p:nvSpPr>
          <p:cNvPr id="1852419" name="Rectangle 3"/>
          <p:cNvSpPr>
            <a:spLocks noGrp="1" noChangeArrowheads="1"/>
          </p:cNvSpPr>
          <p:nvPr>
            <p:ph type="body" sz="half" idx="1"/>
          </p:nvPr>
        </p:nvSpPr>
        <p:spPr>
          <a:xfrm>
            <a:off x="569913" y="1751013"/>
            <a:ext cx="8323262" cy="4210050"/>
          </a:xfrm>
        </p:spPr>
        <p:txBody>
          <a:bodyPr/>
          <a:lstStyle/>
          <a:p>
            <a:pPr eaLnBrk="1" hangingPunct="1">
              <a:spcAft>
                <a:spcPct val="50000"/>
              </a:spcAft>
            </a:pPr>
            <a:r>
              <a:rPr lang="en-GB" altLang="en-US" sz="2400"/>
              <a:t>Ví dụ sau:</a:t>
            </a:r>
          </a:p>
          <a:p>
            <a:pPr eaLnBrk="1" hangingPunct="1">
              <a:spcBef>
                <a:spcPct val="70000"/>
              </a:spcBef>
              <a:spcAft>
                <a:spcPct val="70000"/>
              </a:spcAft>
              <a:buFontTx/>
              <a:buNone/>
            </a:pPr>
            <a:r>
              <a:rPr lang="en-GB" altLang="en-US" sz="2000"/>
              <a:t>	</a:t>
            </a:r>
          </a:p>
        </p:txBody>
      </p:sp>
      <p:grpSp>
        <p:nvGrpSpPr>
          <p:cNvPr id="23556" name="Group 4"/>
          <p:cNvGrpSpPr>
            <a:grpSpLocks/>
          </p:cNvGrpSpPr>
          <p:nvPr/>
        </p:nvGrpSpPr>
        <p:grpSpPr bwMode="auto">
          <a:xfrm>
            <a:off x="1008063" y="2205038"/>
            <a:ext cx="6732587" cy="3097212"/>
            <a:chOff x="340" y="2160"/>
            <a:chExt cx="4400" cy="2041"/>
          </a:xfrm>
        </p:grpSpPr>
        <p:sp>
          <p:nvSpPr>
            <p:cNvPr id="1852421" name="Rectangle 5"/>
            <p:cNvSpPr>
              <a:spLocks noChangeArrowheads="1"/>
            </p:cNvSpPr>
            <p:nvPr/>
          </p:nvSpPr>
          <p:spPr bwMode="auto">
            <a:xfrm>
              <a:off x="340" y="2160"/>
              <a:ext cx="4400" cy="2041"/>
            </a:xfrm>
            <a:prstGeom prst="rect">
              <a:avLst/>
            </a:prstGeom>
            <a:solidFill>
              <a:srgbClr val="F7F7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52422" name="Text Box 6"/>
            <p:cNvSpPr txBox="1">
              <a:spLocks noChangeArrowheads="1"/>
            </p:cNvSpPr>
            <p:nvPr/>
          </p:nvSpPr>
          <p:spPr bwMode="auto">
            <a:xfrm>
              <a:off x="431" y="2276"/>
              <a:ext cx="3764" cy="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accent2"/>
                </a:buClr>
                <a:buSzPct val="12000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90000"/>
                </a:spcAft>
                <a:buClrTx/>
                <a:buSzTx/>
                <a:buFontTx/>
                <a:buNone/>
              </a:pPr>
              <a:r>
                <a:rPr lang="en-GB" altLang="en-US" sz="2000"/>
                <a:t>40    42    45    50    53    54    70    99</a:t>
              </a:r>
            </a:p>
            <a:p>
              <a:pPr eaLnBrk="1" hangingPunct="1">
                <a:spcBef>
                  <a:spcPct val="0"/>
                </a:spcBef>
                <a:spcAft>
                  <a:spcPct val="200000"/>
                </a:spcAft>
                <a:buClrTx/>
                <a:buSzTx/>
                <a:buFontTx/>
                <a:buNone/>
              </a:pPr>
              <a:r>
                <a:rPr lang="en-GB" altLang="en-US" sz="2000"/>
                <a:t>Vị trí ở giữa = ½*(n+1) = 4.5</a:t>
              </a:r>
            </a:p>
            <a:p>
              <a:pPr eaLnBrk="1" hangingPunct="1">
                <a:spcBef>
                  <a:spcPct val="0"/>
                </a:spcBef>
                <a:spcAft>
                  <a:spcPct val="185000"/>
                </a:spcAft>
                <a:buClrTx/>
                <a:buSzTx/>
                <a:buFontTx/>
                <a:buNone/>
              </a:pPr>
              <a:r>
                <a:rPr lang="en-GB" altLang="en-US" sz="2000"/>
                <a:t>Median =</a:t>
              </a:r>
            </a:p>
            <a:p>
              <a:pPr eaLnBrk="1" hangingPunct="1">
                <a:spcBef>
                  <a:spcPct val="0"/>
                </a:spcBef>
                <a:spcAft>
                  <a:spcPct val="150000"/>
                </a:spcAft>
                <a:buClrTx/>
                <a:buSzTx/>
                <a:buFontTx/>
                <a:buNone/>
              </a:pPr>
              <a:r>
                <a:rPr lang="en-GB" altLang="en-US" sz="2000"/>
                <a:t>Median = </a:t>
              </a:r>
            </a:p>
          </p:txBody>
        </p:sp>
        <p:graphicFrame>
          <p:nvGraphicFramePr>
            <p:cNvPr id="23559" name="Object 7"/>
            <p:cNvGraphicFramePr>
              <a:graphicFrameLocks noChangeAspect="1"/>
            </p:cNvGraphicFramePr>
            <p:nvPr/>
          </p:nvGraphicFramePr>
          <p:xfrm>
            <a:off x="1201" y="3090"/>
            <a:ext cx="2224" cy="496"/>
          </p:xfrm>
          <a:graphic>
            <a:graphicData uri="http://schemas.openxmlformats.org/presentationml/2006/ole">
              <mc:AlternateContent xmlns:mc="http://schemas.openxmlformats.org/markup-compatibility/2006">
                <mc:Choice xmlns:v="urn:schemas-microsoft-com:vml" Requires="v">
                  <p:oleObj spid="_x0000_s23571" name="Equation" r:id="rId3" imgW="1765300" imgH="393700" progId="Equation.3">
                    <p:embed/>
                  </p:oleObj>
                </mc:Choice>
                <mc:Fallback>
                  <p:oleObj name="Equation" r:id="rId3" imgW="17653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 y="3090"/>
                          <a:ext cx="2224"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3560" name="Object 8"/>
            <p:cNvGraphicFramePr>
              <a:graphicFrameLocks noChangeAspect="1"/>
            </p:cNvGraphicFramePr>
            <p:nvPr/>
          </p:nvGraphicFramePr>
          <p:xfrm>
            <a:off x="1211" y="3663"/>
            <a:ext cx="1036" cy="446"/>
          </p:xfrm>
          <a:graphic>
            <a:graphicData uri="http://schemas.openxmlformats.org/presentationml/2006/ole">
              <mc:AlternateContent xmlns:mc="http://schemas.openxmlformats.org/markup-compatibility/2006">
                <mc:Choice xmlns:v="urn:schemas-microsoft-com:vml" Requires="v">
                  <p:oleObj spid="_x0000_s23572" name="Equation" r:id="rId5" imgW="914400" imgH="393700" progId="Equation.3">
                    <p:embed/>
                  </p:oleObj>
                </mc:Choice>
                <mc:Fallback>
                  <p:oleObj name="Equation" r:id="rId5" imgW="914400" imgH="393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1" y="3663"/>
                          <a:ext cx="1036"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82" name="Rectangle 2"/>
          <p:cNvSpPr>
            <a:spLocks noGrp="1" noChangeArrowheads="1"/>
          </p:cNvSpPr>
          <p:nvPr>
            <p:ph type="title"/>
          </p:nvPr>
        </p:nvSpPr>
        <p:spPr/>
        <p:txBody>
          <a:bodyPr/>
          <a:lstStyle/>
          <a:p>
            <a:pPr eaLnBrk="1" hangingPunct="1"/>
            <a:r>
              <a:rPr lang="en-GB" altLang="en-US"/>
              <a:t>Bàn luận</a:t>
            </a:r>
          </a:p>
        </p:txBody>
      </p:sp>
      <p:sp>
        <p:nvSpPr>
          <p:cNvPr id="1966083" name="Rectangle 3"/>
          <p:cNvSpPr>
            <a:spLocks noGrp="1" noChangeArrowheads="1"/>
          </p:cNvSpPr>
          <p:nvPr>
            <p:ph type="body" sz="half" idx="1"/>
          </p:nvPr>
        </p:nvSpPr>
        <p:spPr/>
        <p:txBody>
          <a:bodyPr/>
          <a:lstStyle/>
          <a:p>
            <a:pPr eaLnBrk="1" hangingPunct="1">
              <a:lnSpc>
                <a:spcPct val="90000"/>
              </a:lnSpc>
            </a:pPr>
            <a:r>
              <a:rPr lang="en-GB" altLang="en-US" sz="2000" b="1" dirty="0"/>
              <a:t>Ưu điểm</a:t>
            </a:r>
          </a:p>
          <a:p>
            <a:pPr eaLnBrk="1" hangingPunct="1">
              <a:lnSpc>
                <a:spcPct val="90000"/>
              </a:lnSpc>
            </a:pPr>
            <a:endParaRPr lang="en-GB" altLang="en-US" sz="2000" b="1" dirty="0"/>
          </a:p>
          <a:p>
            <a:pPr eaLnBrk="1" hangingPunct="1">
              <a:lnSpc>
                <a:spcPct val="90000"/>
              </a:lnSpc>
              <a:spcAft>
                <a:spcPct val="70000"/>
              </a:spcAft>
              <a:buFont typeface="Arial" panose="020B0604020202020204" pitchFamily="34" charset="0"/>
              <a:buChar char="–"/>
            </a:pPr>
            <a:r>
              <a:rPr lang="en-GB" altLang="en-US" sz="2000" dirty="0"/>
              <a:t>Khái niệm thật dể hiểu</a:t>
            </a:r>
          </a:p>
          <a:p>
            <a:pPr eaLnBrk="1" hangingPunct="1">
              <a:lnSpc>
                <a:spcPct val="90000"/>
              </a:lnSpc>
              <a:spcAft>
                <a:spcPct val="70000"/>
              </a:spcAft>
              <a:buFont typeface="Arial" panose="020B0604020202020204" pitchFamily="34" charset="0"/>
              <a:buChar char="–"/>
            </a:pPr>
            <a:r>
              <a:rPr lang="en-GB" altLang="en-US" sz="2000" dirty="0"/>
              <a:t>Trung vị có thể xác định được cho bất kỳ loại dữ liệu nào (trừ dữ liệu định danh)</a:t>
            </a:r>
          </a:p>
          <a:p>
            <a:pPr eaLnBrk="1" hangingPunct="1">
              <a:lnSpc>
                <a:spcPct val="90000"/>
              </a:lnSpc>
              <a:spcAft>
                <a:spcPct val="70000"/>
              </a:spcAft>
              <a:buFont typeface="Arial" panose="020B0604020202020204" pitchFamily="34" charset="0"/>
              <a:buChar char="–"/>
            </a:pPr>
            <a:r>
              <a:rPr lang="en-GB" altLang="en-US" sz="2000" dirty="0"/>
              <a:t>Trung vị không bị ảnh hưởng bởi giá trị outliers của tập dữ liệu</a:t>
            </a:r>
          </a:p>
          <a:p>
            <a:pPr eaLnBrk="1" hangingPunct="1">
              <a:lnSpc>
                <a:spcPct val="90000"/>
              </a:lnSpc>
            </a:pPr>
            <a:endParaRPr lang="en-GB" altLang="en-US" sz="2000" b="1" dirty="0"/>
          </a:p>
        </p:txBody>
      </p:sp>
      <p:sp>
        <p:nvSpPr>
          <p:cNvPr id="1966084" name="Rectangle 4"/>
          <p:cNvSpPr>
            <a:spLocks noGrp="1" noChangeArrowheads="1"/>
          </p:cNvSpPr>
          <p:nvPr>
            <p:ph type="body" sz="half" idx="2"/>
          </p:nvPr>
        </p:nvSpPr>
        <p:spPr/>
        <p:txBody>
          <a:bodyPr/>
          <a:lstStyle/>
          <a:p>
            <a:pPr eaLnBrk="1" hangingPunct="1">
              <a:lnSpc>
                <a:spcPct val="90000"/>
              </a:lnSpc>
            </a:pPr>
            <a:r>
              <a:rPr lang="en-GB" altLang="en-US" sz="2000" b="1" dirty="0"/>
              <a:t>Nhược điểm</a:t>
            </a:r>
          </a:p>
          <a:p>
            <a:pPr eaLnBrk="1" hangingPunct="1">
              <a:lnSpc>
                <a:spcPct val="90000"/>
              </a:lnSpc>
            </a:pPr>
            <a:endParaRPr lang="en-GB" altLang="en-US" sz="2000" b="1" dirty="0"/>
          </a:p>
          <a:p>
            <a:pPr eaLnBrk="1" hangingPunct="1">
              <a:lnSpc>
                <a:spcPct val="90000"/>
              </a:lnSpc>
              <a:spcAft>
                <a:spcPct val="70000"/>
              </a:spcAft>
              <a:buFont typeface="Arial" panose="020B0604020202020204" pitchFamily="34" charset="0"/>
              <a:buChar char="–"/>
            </a:pPr>
            <a:r>
              <a:rPr lang="en-GB" altLang="en-US" sz="2000" dirty="0"/>
              <a:t>Dữ liệu phải được sắp xếp (tăng hoặc giảm) </a:t>
            </a:r>
            <a:endParaRPr lang="en-US" altLang="en-US" sz="2000" dirty="0"/>
          </a:p>
          <a:p>
            <a:pPr eaLnBrk="1" hangingPunct="1">
              <a:lnSpc>
                <a:spcPct val="90000"/>
              </a:lnSpc>
              <a:spcAft>
                <a:spcPct val="70000"/>
              </a:spcAft>
              <a:buFont typeface="Arial" panose="020B0604020202020204" pitchFamily="34" charset="0"/>
              <a:buChar char="–"/>
            </a:pPr>
            <a:r>
              <a:rPr lang="en-GB" altLang="en-US" sz="2000" dirty="0"/>
              <a:t>Không thể gộp giá trị trung vị trong thống kê với giá trị trung bình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0" name="Rectangle 2"/>
          <p:cNvSpPr>
            <a:spLocks noGrp="1" noChangeArrowheads="1"/>
          </p:cNvSpPr>
          <p:nvPr>
            <p:ph type="title"/>
          </p:nvPr>
        </p:nvSpPr>
        <p:spPr/>
        <p:txBody>
          <a:bodyPr/>
          <a:lstStyle/>
          <a:p>
            <a:pPr eaLnBrk="1" hangingPunct="1"/>
            <a:r>
              <a:rPr lang="en-GB" altLang="en-US"/>
              <a:t>Bài tập 3</a:t>
            </a:r>
          </a:p>
        </p:txBody>
      </p:sp>
      <p:sp>
        <p:nvSpPr>
          <p:cNvPr id="1855491" name="Rectangle 3"/>
          <p:cNvSpPr>
            <a:spLocks noGrp="1" noChangeArrowheads="1"/>
          </p:cNvSpPr>
          <p:nvPr>
            <p:ph type="body" idx="1"/>
          </p:nvPr>
        </p:nvSpPr>
        <p:spPr>
          <a:xfrm>
            <a:off x="569913" y="1852613"/>
            <a:ext cx="8002587" cy="4210050"/>
          </a:xfrm>
        </p:spPr>
        <p:txBody>
          <a:bodyPr/>
          <a:lstStyle/>
          <a:p>
            <a:pPr eaLnBrk="1" hangingPunct="1">
              <a:spcAft>
                <a:spcPct val="70000"/>
              </a:spcAft>
            </a:pPr>
            <a:r>
              <a:rPr lang="en-GB" altLang="en-US"/>
              <a:t>Sử dụng tập dữ liệu tuổi sinh viên ở trên, tìm trung vị của tập:</a:t>
            </a:r>
          </a:p>
          <a:p>
            <a:pPr eaLnBrk="1" hangingPunct="1">
              <a:spcAft>
                <a:spcPct val="70000"/>
              </a:spcAft>
              <a:buFontTx/>
              <a:buNone/>
            </a:pPr>
            <a:r>
              <a:rPr lang="en-GB" altLang="en-US"/>
              <a:t>	18, 19, 18, 25, 22, 20, 21, 45, 33, 20, 18, 18</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514" name="Rectangle 2"/>
          <p:cNvSpPr>
            <a:spLocks noGrp="1" noChangeArrowheads="1"/>
          </p:cNvSpPr>
          <p:nvPr>
            <p:ph type="title"/>
          </p:nvPr>
        </p:nvSpPr>
        <p:spPr/>
        <p:txBody>
          <a:bodyPr/>
          <a:lstStyle/>
          <a:p>
            <a:pPr eaLnBrk="1" hangingPunct="1"/>
            <a:r>
              <a:rPr lang="en-GB" altLang="en-US"/>
              <a:t>Phần tư vị (Quartiles)</a:t>
            </a:r>
          </a:p>
        </p:txBody>
      </p:sp>
      <p:sp>
        <p:nvSpPr>
          <p:cNvPr id="1856515" name="Rectangle 3"/>
          <p:cNvSpPr>
            <a:spLocks noGrp="1" noChangeArrowheads="1"/>
          </p:cNvSpPr>
          <p:nvPr>
            <p:ph type="body" idx="1"/>
          </p:nvPr>
        </p:nvSpPr>
        <p:spPr>
          <a:xfrm>
            <a:off x="569913" y="1865313"/>
            <a:ext cx="7673975" cy="4752975"/>
          </a:xfrm>
        </p:spPr>
        <p:txBody>
          <a:bodyPr/>
          <a:lstStyle/>
          <a:p>
            <a:pPr eaLnBrk="1" hangingPunct="1">
              <a:spcAft>
                <a:spcPct val="50000"/>
              </a:spcAft>
            </a:pPr>
            <a:r>
              <a:rPr lang="en-GB" altLang="en-US" sz="2400" dirty="0"/>
              <a:t>Được biết như phần trăm</a:t>
            </a:r>
          </a:p>
          <a:p>
            <a:pPr eaLnBrk="1" hangingPunct="1">
              <a:spcAft>
                <a:spcPct val="40000"/>
              </a:spcAft>
            </a:pPr>
            <a:r>
              <a:rPr lang="en-GB" altLang="en-US" sz="2400" dirty="0"/>
              <a:t>Nhỏ hơn 4 phần tư - 25%</a:t>
            </a:r>
            <a:endParaRPr lang="en-GB" altLang="en-US" sz="2600" dirty="0"/>
          </a:p>
          <a:p>
            <a:pPr lvl="1" eaLnBrk="1" hangingPunct="1">
              <a:spcBef>
                <a:spcPct val="0"/>
              </a:spcBef>
              <a:spcAft>
                <a:spcPct val="60000"/>
              </a:spcAft>
            </a:pPr>
            <a:r>
              <a:rPr lang="en-GB" altLang="en-US" sz="1800" dirty="0"/>
              <a:t>Position of Q1 = ¼*(n+1)</a:t>
            </a:r>
          </a:p>
          <a:p>
            <a:pPr eaLnBrk="1" hangingPunct="1">
              <a:spcAft>
                <a:spcPct val="40000"/>
              </a:spcAft>
            </a:pPr>
            <a:r>
              <a:rPr lang="en-GB" altLang="en-US" sz="2400" dirty="0"/>
              <a:t>Lớn hơn 4 phần tư– 75%</a:t>
            </a:r>
          </a:p>
          <a:p>
            <a:pPr lvl="1" eaLnBrk="1" hangingPunct="1">
              <a:spcBef>
                <a:spcPct val="0"/>
              </a:spcBef>
              <a:spcAft>
                <a:spcPct val="60000"/>
              </a:spcAft>
            </a:pPr>
            <a:r>
              <a:rPr lang="en-GB" altLang="en-US" sz="1800" dirty="0"/>
              <a:t>Position of Q3 = ¾*(n+1)</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7538" name="Rectangle 2"/>
          <p:cNvSpPr>
            <a:spLocks noGrp="1" noChangeArrowheads="1"/>
          </p:cNvSpPr>
          <p:nvPr>
            <p:ph type="title"/>
          </p:nvPr>
        </p:nvSpPr>
        <p:spPr/>
        <p:txBody>
          <a:bodyPr/>
          <a:lstStyle/>
          <a:p>
            <a:pPr eaLnBrk="1" hangingPunct="1"/>
            <a:r>
              <a:rPr lang="en-GB" altLang="en-US"/>
              <a:t>Phần tư vị (Quartiles) (tt)</a:t>
            </a:r>
          </a:p>
        </p:txBody>
      </p:sp>
      <p:sp>
        <p:nvSpPr>
          <p:cNvPr id="1857539" name="Rectangle 3"/>
          <p:cNvSpPr>
            <a:spLocks noGrp="1" noChangeArrowheads="1"/>
          </p:cNvSpPr>
          <p:nvPr>
            <p:ph type="body" idx="1"/>
          </p:nvPr>
        </p:nvSpPr>
        <p:spPr>
          <a:xfrm>
            <a:off x="293688" y="1941513"/>
            <a:ext cx="8539162" cy="1271587"/>
          </a:xfrm>
        </p:spPr>
        <p:txBody>
          <a:bodyPr/>
          <a:lstStyle/>
          <a:p>
            <a:pPr eaLnBrk="1" hangingPunct="1">
              <a:spcAft>
                <a:spcPct val="40000"/>
              </a:spcAft>
            </a:pPr>
            <a:r>
              <a:rPr lang="en-GB" altLang="en-US" sz="2400"/>
              <a:t>Phần tư vị trong tập sau:</a:t>
            </a:r>
          </a:p>
          <a:p>
            <a:pPr eaLnBrk="1" hangingPunct="1">
              <a:spcBef>
                <a:spcPct val="70000"/>
              </a:spcBef>
              <a:spcAft>
                <a:spcPct val="70000"/>
              </a:spcAft>
              <a:buFontTx/>
              <a:buNone/>
            </a:pPr>
            <a:endParaRPr lang="en-GB" altLang="en-US" sz="2400"/>
          </a:p>
        </p:txBody>
      </p:sp>
      <p:grpSp>
        <p:nvGrpSpPr>
          <p:cNvPr id="27652" name="Group 4"/>
          <p:cNvGrpSpPr>
            <a:grpSpLocks/>
          </p:cNvGrpSpPr>
          <p:nvPr/>
        </p:nvGrpSpPr>
        <p:grpSpPr bwMode="auto">
          <a:xfrm>
            <a:off x="539750" y="2643188"/>
            <a:ext cx="8424863" cy="2439987"/>
            <a:chOff x="340" y="1979"/>
            <a:chExt cx="5307" cy="1537"/>
          </a:xfrm>
        </p:grpSpPr>
        <p:sp>
          <p:nvSpPr>
            <p:cNvPr id="1857541" name="Rectangle 5"/>
            <p:cNvSpPr>
              <a:spLocks noChangeArrowheads="1"/>
            </p:cNvSpPr>
            <p:nvPr/>
          </p:nvSpPr>
          <p:spPr bwMode="auto">
            <a:xfrm>
              <a:off x="340" y="1979"/>
              <a:ext cx="5262" cy="1509"/>
            </a:xfrm>
            <a:prstGeom prst="rect">
              <a:avLst/>
            </a:prstGeom>
            <a:solidFill>
              <a:srgbClr val="F3F3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57542" name="Text Box 6"/>
            <p:cNvSpPr txBox="1">
              <a:spLocks noChangeArrowheads="1"/>
            </p:cNvSpPr>
            <p:nvPr/>
          </p:nvSpPr>
          <p:spPr bwMode="auto">
            <a:xfrm>
              <a:off x="431" y="2072"/>
              <a:ext cx="5216" cy="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accent2"/>
                </a:buClr>
                <a:buSzPct val="12000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50000"/>
                </a:spcAft>
                <a:buClrTx/>
                <a:buSzTx/>
                <a:buFontTx/>
                <a:buNone/>
              </a:pPr>
              <a:r>
                <a:rPr lang="en-GB" altLang="en-US" sz="2200" dirty="0"/>
                <a:t>40    42    45    50    53    54    70    99</a:t>
              </a:r>
            </a:p>
            <a:p>
              <a:pPr eaLnBrk="1" hangingPunct="1">
                <a:spcBef>
                  <a:spcPct val="0"/>
                </a:spcBef>
                <a:spcAft>
                  <a:spcPct val="50000"/>
                </a:spcAft>
                <a:buClrTx/>
                <a:buSzTx/>
                <a:buFontTx/>
                <a:buNone/>
              </a:pPr>
              <a:r>
                <a:rPr lang="en-GB" altLang="en-US" sz="2200" dirty="0"/>
                <a:t>Vị trí lớn hơn  Quartile = ¾*(n+1) = 6.75</a:t>
              </a:r>
            </a:p>
            <a:p>
              <a:pPr eaLnBrk="1" hangingPunct="1">
                <a:spcBef>
                  <a:spcPct val="0"/>
                </a:spcBef>
                <a:spcAft>
                  <a:spcPct val="50000"/>
                </a:spcAft>
                <a:buClrTx/>
                <a:buSzTx/>
                <a:buFontTx/>
                <a:buNone/>
              </a:pPr>
              <a:r>
                <a:rPr lang="en-GB" altLang="en-US" sz="2200" dirty="0"/>
                <a:t>Lớn hơn quartile = data-point 6 + 0.75*(data-point 7 – data-point 6)</a:t>
              </a:r>
            </a:p>
            <a:p>
              <a:pPr eaLnBrk="1" hangingPunct="1">
                <a:spcBef>
                  <a:spcPct val="0"/>
                </a:spcBef>
                <a:spcAft>
                  <a:spcPct val="50000"/>
                </a:spcAft>
                <a:buClrTx/>
                <a:buSzTx/>
                <a:buFontTx/>
                <a:buNone/>
              </a:pPr>
              <a:r>
                <a:rPr lang="en-GB" altLang="en-US" sz="2200" dirty="0"/>
                <a:t>Lớn hơn quartile = 54 + 0.75*(70 – 54) = 66</a:t>
              </a: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562" name="Rectangle 2"/>
          <p:cNvSpPr>
            <a:spLocks noGrp="1" noChangeArrowheads="1"/>
          </p:cNvSpPr>
          <p:nvPr>
            <p:ph type="title"/>
          </p:nvPr>
        </p:nvSpPr>
        <p:spPr/>
        <p:txBody>
          <a:bodyPr/>
          <a:lstStyle/>
          <a:p>
            <a:pPr eaLnBrk="1" hangingPunct="1"/>
            <a:r>
              <a:rPr lang="en-GB" altLang="en-US"/>
              <a:t>Bài tập 4</a:t>
            </a:r>
          </a:p>
        </p:txBody>
      </p:sp>
      <p:sp>
        <p:nvSpPr>
          <p:cNvPr id="1858563" name="Rectangle 3"/>
          <p:cNvSpPr>
            <a:spLocks noGrp="1" noChangeArrowheads="1"/>
          </p:cNvSpPr>
          <p:nvPr>
            <p:ph type="body" idx="1"/>
          </p:nvPr>
        </p:nvSpPr>
        <p:spPr>
          <a:xfrm>
            <a:off x="569913" y="1789113"/>
            <a:ext cx="8002587" cy="4210050"/>
          </a:xfrm>
        </p:spPr>
        <p:txBody>
          <a:bodyPr/>
          <a:lstStyle/>
          <a:p>
            <a:pPr eaLnBrk="1" hangingPunct="1">
              <a:spcAft>
                <a:spcPct val="70000"/>
              </a:spcAft>
            </a:pPr>
            <a:r>
              <a:rPr lang="en-GB" altLang="en-US"/>
              <a:t>Cho tập dữ liệu tuổi sinh viên xác định phần 1/3, và ¾ vị</a:t>
            </a:r>
          </a:p>
          <a:p>
            <a:pPr eaLnBrk="1" hangingPunct="1">
              <a:buFontTx/>
              <a:buNone/>
            </a:pPr>
            <a:r>
              <a:rPr lang="en-GB" altLang="en-US"/>
              <a:t>	18, 19, 18, 25, 22, 20, 21, 45, 33, 20, 18, 18</a:t>
            </a:r>
          </a:p>
          <a:p>
            <a:pPr eaLnBrk="1" hangingPunct="1">
              <a:buFontTx/>
              <a:buNone/>
            </a:pPr>
            <a:endParaRPr lang="en-GB"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9586" name="Rectangle 2"/>
          <p:cNvSpPr>
            <a:spLocks noGrp="1" noChangeArrowheads="1"/>
          </p:cNvSpPr>
          <p:nvPr>
            <p:ph type="ctrTitle"/>
          </p:nvPr>
        </p:nvSpPr>
        <p:spPr>
          <a:xfrm>
            <a:off x="685800" y="2130425"/>
            <a:ext cx="7772400" cy="1470025"/>
          </a:xfrm>
        </p:spPr>
        <p:txBody>
          <a:bodyPr anchor="ctr"/>
          <a:lstStyle/>
          <a:p>
            <a:pPr eaLnBrk="1" hangingPunct="1"/>
            <a:r>
              <a:rPr lang="en-GB" altLang="en-US" sz="4000"/>
              <a:t>Độ đo tính phân tán của dữ liệu</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0610" name="Rectangle 2"/>
          <p:cNvSpPr>
            <a:spLocks noGrp="1" noChangeArrowheads="1"/>
          </p:cNvSpPr>
          <p:nvPr>
            <p:ph type="title"/>
          </p:nvPr>
        </p:nvSpPr>
        <p:spPr/>
        <p:txBody>
          <a:bodyPr/>
          <a:lstStyle/>
          <a:p>
            <a:pPr eaLnBrk="1" hangingPunct="1"/>
            <a:r>
              <a:rPr lang="en-GB" altLang="en-US"/>
              <a:t>Các đại lượng phổ biến</a:t>
            </a:r>
          </a:p>
        </p:txBody>
      </p:sp>
      <p:sp>
        <p:nvSpPr>
          <p:cNvPr id="1860611" name="Rectangle 3"/>
          <p:cNvSpPr>
            <a:spLocks noGrp="1" noChangeArrowheads="1"/>
          </p:cNvSpPr>
          <p:nvPr>
            <p:ph type="body" idx="1"/>
          </p:nvPr>
        </p:nvSpPr>
        <p:spPr>
          <a:xfrm>
            <a:off x="569913" y="1776413"/>
            <a:ext cx="8002587" cy="4821237"/>
          </a:xfrm>
        </p:spPr>
        <p:txBody>
          <a:bodyPr/>
          <a:lstStyle/>
          <a:p>
            <a:pPr eaLnBrk="1" hangingPunct="1">
              <a:spcAft>
                <a:spcPct val="50000"/>
              </a:spcAft>
            </a:pPr>
            <a:r>
              <a:rPr lang="en-GB" altLang="en-US" sz="2400"/>
              <a:t>Đặc trưng phân bố của tập dữ liệu độ lệch của bộ dữ liệu</a:t>
            </a:r>
          </a:p>
          <a:p>
            <a:pPr eaLnBrk="1" hangingPunct="1">
              <a:spcAft>
                <a:spcPct val="50000"/>
              </a:spcAft>
              <a:buFontTx/>
              <a:buNone/>
            </a:pPr>
            <a:endParaRPr lang="en-GB" altLang="en-US" sz="2400"/>
          </a:p>
        </p:txBody>
      </p:sp>
      <p:sp>
        <p:nvSpPr>
          <p:cNvPr id="1860612" name="Text Box 4"/>
          <p:cNvSpPr txBox="1">
            <a:spLocks noChangeArrowheads="1"/>
          </p:cNvSpPr>
          <p:nvPr/>
        </p:nvSpPr>
        <p:spPr bwMode="auto">
          <a:xfrm>
            <a:off x="4643438" y="5913438"/>
            <a:ext cx="325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GB" altLang="en-US" sz="1800">
                <a:latin typeface="Arial" charset="0"/>
                <a:cs typeface="Arial" charset="0"/>
              </a:rPr>
              <a:t>Report turnaround time (days)</a:t>
            </a:r>
          </a:p>
        </p:txBody>
      </p:sp>
      <p:grpSp>
        <p:nvGrpSpPr>
          <p:cNvPr id="30725" name="Group 5"/>
          <p:cNvGrpSpPr>
            <a:grpSpLocks/>
          </p:cNvGrpSpPr>
          <p:nvPr/>
        </p:nvGrpSpPr>
        <p:grpSpPr bwMode="auto">
          <a:xfrm>
            <a:off x="358775" y="3608388"/>
            <a:ext cx="3975100" cy="2655887"/>
            <a:chOff x="317" y="2419"/>
            <a:chExt cx="2504" cy="1673"/>
          </a:xfrm>
        </p:grpSpPr>
        <p:sp>
          <p:nvSpPr>
            <p:cNvPr id="1860614" name="Text Box 6"/>
            <p:cNvSpPr txBox="1">
              <a:spLocks noChangeArrowheads="1"/>
            </p:cNvSpPr>
            <p:nvPr/>
          </p:nvSpPr>
          <p:spPr bwMode="auto">
            <a:xfrm>
              <a:off x="525" y="3861"/>
              <a:ext cx="221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GB" altLang="en-US" sz="1800">
                  <a:latin typeface="Arial" charset="0"/>
                  <a:cs typeface="Arial" charset="0"/>
                </a:rPr>
                <a:t>Report turnaround time (days)</a:t>
              </a:r>
            </a:p>
          </p:txBody>
        </p:sp>
        <p:sp>
          <p:nvSpPr>
            <p:cNvPr id="1860615" name="Rectangle 7"/>
            <p:cNvSpPr>
              <a:spLocks noChangeArrowheads="1"/>
            </p:cNvSpPr>
            <p:nvPr/>
          </p:nvSpPr>
          <p:spPr bwMode="auto">
            <a:xfrm>
              <a:off x="1623" y="2419"/>
              <a:ext cx="125" cy="1175"/>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16" name="Rectangle 8"/>
            <p:cNvSpPr>
              <a:spLocks noChangeArrowheads="1"/>
            </p:cNvSpPr>
            <p:nvPr/>
          </p:nvSpPr>
          <p:spPr bwMode="auto">
            <a:xfrm>
              <a:off x="1778" y="2598"/>
              <a:ext cx="126" cy="996"/>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17" name="Rectangle 9"/>
            <p:cNvSpPr>
              <a:spLocks noChangeArrowheads="1"/>
            </p:cNvSpPr>
            <p:nvPr/>
          </p:nvSpPr>
          <p:spPr bwMode="auto">
            <a:xfrm>
              <a:off x="1935" y="2920"/>
              <a:ext cx="126" cy="674"/>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18" name="Rectangle 10"/>
            <p:cNvSpPr>
              <a:spLocks noChangeArrowheads="1"/>
            </p:cNvSpPr>
            <p:nvPr/>
          </p:nvSpPr>
          <p:spPr bwMode="auto">
            <a:xfrm>
              <a:off x="1466" y="2778"/>
              <a:ext cx="126" cy="816"/>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19" name="Rectangle 11"/>
            <p:cNvSpPr>
              <a:spLocks noChangeArrowheads="1"/>
            </p:cNvSpPr>
            <p:nvPr/>
          </p:nvSpPr>
          <p:spPr bwMode="auto">
            <a:xfrm>
              <a:off x="1309" y="3100"/>
              <a:ext cx="126" cy="494"/>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20" name="Rectangle 12"/>
            <p:cNvSpPr>
              <a:spLocks noChangeArrowheads="1"/>
            </p:cNvSpPr>
            <p:nvPr/>
          </p:nvSpPr>
          <p:spPr bwMode="auto">
            <a:xfrm>
              <a:off x="1154" y="3207"/>
              <a:ext cx="125" cy="387"/>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21" name="Rectangle 13"/>
            <p:cNvSpPr>
              <a:spLocks noChangeArrowheads="1"/>
            </p:cNvSpPr>
            <p:nvPr/>
          </p:nvSpPr>
          <p:spPr bwMode="auto">
            <a:xfrm>
              <a:off x="2092" y="2950"/>
              <a:ext cx="125" cy="644"/>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22" name="Rectangle 14"/>
            <p:cNvSpPr>
              <a:spLocks noChangeArrowheads="1"/>
            </p:cNvSpPr>
            <p:nvPr/>
          </p:nvSpPr>
          <p:spPr bwMode="auto">
            <a:xfrm>
              <a:off x="997" y="3458"/>
              <a:ext cx="126" cy="136"/>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23" name="Rectangle 15"/>
            <p:cNvSpPr>
              <a:spLocks noChangeArrowheads="1"/>
            </p:cNvSpPr>
            <p:nvPr/>
          </p:nvSpPr>
          <p:spPr bwMode="auto">
            <a:xfrm>
              <a:off x="685" y="3458"/>
              <a:ext cx="126" cy="136"/>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24" name="Rectangle 16"/>
            <p:cNvSpPr>
              <a:spLocks noChangeArrowheads="1"/>
            </p:cNvSpPr>
            <p:nvPr/>
          </p:nvSpPr>
          <p:spPr bwMode="auto">
            <a:xfrm>
              <a:off x="2247" y="3243"/>
              <a:ext cx="127" cy="351"/>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25" name="Rectangle 17"/>
            <p:cNvSpPr>
              <a:spLocks noChangeArrowheads="1"/>
            </p:cNvSpPr>
            <p:nvPr/>
          </p:nvSpPr>
          <p:spPr bwMode="auto">
            <a:xfrm>
              <a:off x="2405" y="3351"/>
              <a:ext cx="125" cy="242"/>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26" name="Rectangle 18"/>
            <p:cNvSpPr>
              <a:spLocks noChangeArrowheads="1"/>
            </p:cNvSpPr>
            <p:nvPr/>
          </p:nvSpPr>
          <p:spPr bwMode="auto">
            <a:xfrm>
              <a:off x="2561" y="3494"/>
              <a:ext cx="126" cy="9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27" name="Rectangle 19"/>
            <p:cNvSpPr>
              <a:spLocks noChangeArrowheads="1"/>
            </p:cNvSpPr>
            <p:nvPr/>
          </p:nvSpPr>
          <p:spPr bwMode="auto">
            <a:xfrm>
              <a:off x="841" y="3494"/>
              <a:ext cx="125" cy="9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grpSp>
          <p:nvGrpSpPr>
            <p:cNvPr id="30759" name="Group 20"/>
            <p:cNvGrpSpPr>
              <a:grpSpLocks/>
            </p:cNvGrpSpPr>
            <p:nvPr/>
          </p:nvGrpSpPr>
          <p:grpSpPr bwMode="auto">
            <a:xfrm>
              <a:off x="317" y="3601"/>
              <a:ext cx="2504" cy="292"/>
              <a:chOff x="317" y="3601"/>
              <a:chExt cx="2504" cy="292"/>
            </a:xfrm>
          </p:grpSpPr>
          <p:sp>
            <p:nvSpPr>
              <p:cNvPr id="1860629" name="Line 21"/>
              <p:cNvSpPr>
                <a:spLocks noChangeShapeType="1"/>
              </p:cNvSpPr>
              <p:nvPr/>
            </p:nvSpPr>
            <p:spPr bwMode="auto">
              <a:xfrm>
                <a:off x="317" y="3601"/>
                <a:ext cx="2504"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30" name="Text Box 22"/>
              <p:cNvSpPr txBox="1">
                <a:spLocks noChangeArrowheads="1"/>
              </p:cNvSpPr>
              <p:nvPr/>
            </p:nvSpPr>
            <p:spPr bwMode="auto">
              <a:xfrm>
                <a:off x="651" y="366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4</a:t>
                </a:r>
              </a:p>
            </p:txBody>
          </p:sp>
          <p:sp>
            <p:nvSpPr>
              <p:cNvPr id="1860631" name="Text Box 23"/>
              <p:cNvSpPr txBox="1">
                <a:spLocks noChangeArrowheads="1"/>
              </p:cNvSpPr>
              <p:nvPr/>
            </p:nvSpPr>
            <p:spPr bwMode="auto">
              <a:xfrm>
                <a:off x="2474" y="36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16</a:t>
                </a:r>
              </a:p>
            </p:txBody>
          </p:sp>
          <p:sp>
            <p:nvSpPr>
              <p:cNvPr id="1860632" name="Line 24"/>
              <p:cNvSpPr>
                <a:spLocks noChangeShapeType="1"/>
              </p:cNvSpPr>
              <p:nvPr/>
            </p:nvSpPr>
            <p:spPr bwMode="auto">
              <a:xfrm>
                <a:off x="2620" y="3610"/>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33" name="Line 25"/>
              <p:cNvSpPr>
                <a:spLocks noChangeShapeType="1"/>
              </p:cNvSpPr>
              <p:nvPr/>
            </p:nvSpPr>
            <p:spPr bwMode="auto">
              <a:xfrm>
                <a:off x="743" y="3610"/>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34" name="Text Box 26"/>
              <p:cNvSpPr txBox="1">
                <a:spLocks noChangeArrowheads="1"/>
              </p:cNvSpPr>
              <p:nvPr/>
            </p:nvSpPr>
            <p:spPr bwMode="auto">
              <a:xfrm>
                <a:off x="333" y="366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2</a:t>
                </a:r>
              </a:p>
            </p:txBody>
          </p:sp>
          <p:sp>
            <p:nvSpPr>
              <p:cNvPr id="1860635" name="Line 27"/>
              <p:cNvSpPr>
                <a:spLocks noChangeShapeType="1"/>
              </p:cNvSpPr>
              <p:nvPr/>
            </p:nvSpPr>
            <p:spPr bwMode="auto">
              <a:xfrm>
                <a:off x="425" y="3610"/>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36" name="Text Box 28"/>
              <p:cNvSpPr txBox="1">
                <a:spLocks noChangeArrowheads="1"/>
              </p:cNvSpPr>
              <p:nvPr/>
            </p:nvSpPr>
            <p:spPr bwMode="auto">
              <a:xfrm>
                <a:off x="956" y="366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6</a:t>
                </a:r>
              </a:p>
            </p:txBody>
          </p:sp>
          <p:sp>
            <p:nvSpPr>
              <p:cNvPr id="1860637" name="Line 29"/>
              <p:cNvSpPr>
                <a:spLocks noChangeShapeType="1"/>
              </p:cNvSpPr>
              <p:nvPr/>
            </p:nvSpPr>
            <p:spPr bwMode="auto">
              <a:xfrm>
                <a:off x="1048" y="3610"/>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38" name="Text Box 30"/>
              <p:cNvSpPr txBox="1">
                <a:spLocks noChangeArrowheads="1"/>
              </p:cNvSpPr>
              <p:nvPr/>
            </p:nvSpPr>
            <p:spPr bwMode="auto">
              <a:xfrm>
                <a:off x="1270" y="366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8</a:t>
                </a:r>
              </a:p>
            </p:txBody>
          </p:sp>
          <p:sp>
            <p:nvSpPr>
              <p:cNvPr id="1860639" name="Line 31"/>
              <p:cNvSpPr>
                <a:spLocks noChangeShapeType="1"/>
              </p:cNvSpPr>
              <p:nvPr/>
            </p:nvSpPr>
            <p:spPr bwMode="auto">
              <a:xfrm>
                <a:off x="1362" y="3610"/>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40" name="Text Box 32"/>
              <p:cNvSpPr txBox="1">
                <a:spLocks noChangeArrowheads="1"/>
              </p:cNvSpPr>
              <p:nvPr/>
            </p:nvSpPr>
            <p:spPr bwMode="auto">
              <a:xfrm>
                <a:off x="1531" y="36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10</a:t>
                </a:r>
              </a:p>
            </p:txBody>
          </p:sp>
          <p:sp>
            <p:nvSpPr>
              <p:cNvPr id="1860641" name="Line 33"/>
              <p:cNvSpPr>
                <a:spLocks noChangeShapeType="1"/>
              </p:cNvSpPr>
              <p:nvPr/>
            </p:nvSpPr>
            <p:spPr bwMode="auto">
              <a:xfrm>
                <a:off x="1679" y="3610"/>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42" name="Text Box 34"/>
              <p:cNvSpPr txBox="1">
                <a:spLocks noChangeArrowheads="1"/>
              </p:cNvSpPr>
              <p:nvPr/>
            </p:nvSpPr>
            <p:spPr bwMode="auto">
              <a:xfrm>
                <a:off x="1857" y="36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12</a:t>
                </a:r>
              </a:p>
            </p:txBody>
          </p:sp>
          <p:sp>
            <p:nvSpPr>
              <p:cNvPr id="1860643" name="Line 35"/>
              <p:cNvSpPr>
                <a:spLocks noChangeShapeType="1"/>
              </p:cNvSpPr>
              <p:nvPr/>
            </p:nvSpPr>
            <p:spPr bwMode="auto">
              <a:xfrm>
                <a:off x="1997" y="3610"/>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44" name="Text Box 36"/>
              <p:cNvSpPr txBox="1">
                <a:spLocks noChangeArrowheads="1"/>
              </p:cNvSpPr>
              <p:nvPr/>
            </p:nvSpPr>
            <p:spPr bwMode="auto">
              <a:xfrm>
                <a:off x="2174" y="36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14</a:t>
                </a:r>
              </a:p>
            </p:txBody>
          </p:sp>
          <p:sp>
            <p:nvSpPr>
              <p:cNvPr id="1860645" name="Line 37"/>
              <p:cNvSpPr>
                <a:spLocks noChangeShapeType="1"/>
              </p:cNvSpPr>
              <p:nvPr/>
            </p:nvSpPr>
            <p:spPr bwMode="auto">
              <a:xfrm>
                <a:off x="2314" y="3610"/>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grpSp>
      </p:grpSp>
      <p:grpSp>
        <p:nvGrpSpPr>
          <p:cNvPr id="30726" name="Group 38"/>
          <p:cNvGrpSpPr>
            <a:grpSpLocks/>
          </p:cNvGrpSpPr>
          <p:nvPr/>
        </p:nvGrpSpPr>
        <p:grpSpPr bwMode="auto">
          <a:xfrm>
            <a:off x="4824413" y="3536950"/>
            <a:ext cx="2882900" cy="2411413"/>
            <a:chOff x="3192" y="2387"/>
            <a:chExt cx="1816" cy="1519"/>
          </a:xfrm>
        </p:grpSpPr>
        <p:sp>
          <p:nvSpPr>
            <p:cNvPr id="1860647" name="Rectangle 39"/>
            <p:cNvSpPr>
              <a:spLocks noChangeArrowheads="1"/>
            </p:cNvSpPr>
            <p:nvPr/>
          </p:nvSpPr>
          <p:spPr bwMode="auto">
            <a:xfrm>
              <a:off x="3715" y="2387"/>
              <a:ext cx="121" cy="1215"/>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48" name="Rectangle 40"/>
            <p:cNvSpPr>
              <a:spLocks noChangeArrowheads="1"/>
            </p:cNvSpPr>
            <p:nvPr/>
          </p:nvSpPr>
          <p:spPr bwMode="auto">
            <a:xfrm>
              <a:off x="3567" y="2709"/>
              <a:ext cx="120" cy="893"/>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49" name="Rectangle 41"/>
            <p:cNvSpPr>
              <a:spLocks noChangeArrowheads="1"/>
            </p:cNvSpPr>
            <p:nvPr/>
          </p:nvSpPr>
          <p:spPr bwMode="auto">
            <a:xfrm>
              <a:off x="3864" y="2952"/>
              <a:ext cx="120" cy="650"/>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50" name="Rectangle 42"/>
            <p:cNvSpPr>
              <a:spLocks noChangeArrowheads="1"/>
            </p:cNvSpPr>
            <p:nvPr/>
          </p:nvSpPr>
          <p:spPr bwMode="auto">
            <a:xfrm>
              <a:off x="3418" y="3305"/>
              <a:ext cx="121" cy="297"/>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51" name="Rectangle 43"/>
            <p:cNvSpPr>
              <a:spLocks noChangeArrowheads="1"/>
            </p:cNvSpPr>
            <p:nvPr/>
          </p:nvSpPr>
          <p:spPr bwMode="auto">
            <a:xfrm>
              <a:off x="4012" y="3453"/>
              <a:ext cx="121" cy="14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0652" name="Line 44"/>
            <p:cNvSpPr>
              <a:spLocks noChangeShapeType="1"/>
            </p:cNvSpPr>
            <p:nvPr/>
          </p:nvSpPr>
          <p:spPr bwMode="auto">
            <a:xfrm>
              <a:off x="3192" y="3614"/>
              <a:ext cx="1813"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53" name="Text Box 45"/>
            <p:cNvSpPr txBox="1">
              <a:spLocks noChangeArrowheads="1"/>
            </p:cNvSpPr>
            <p:nvPr/>
          </p:nvSpPr>
          <p:spPr bwMode="auto">
            <a:xfrm>
              <a:off x="3526" y="36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4</a:t>
              </a:r>
            </a:p>
          </p:txBody>
        </p:sp>
        <p:sp>
          <p:nvSpPr>
            <p:cNvPr id="1860654" name="Line 46"/>
            <p:cNvSpPr>
              <a:spLocks noChangeShapeType="1"/>
            </p:cNvSpPr>
            <p:nvPr/>
          </p:nvSpPr>
          <p:spPr bwMode="auto">
            <a:xfrm>
              <a:off x="3618" y="3623"/>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55" name="Text Box 47"/>
            <p:cNvSpPr txBox="1">
              <a:spLocks noChangeArrowheads="1"/>
            </p:cNvSpPr>
            <p:nvPr/>
          </p:nvSpPr>
          <p:spPr bwMode="auto">
            <a:xfrm>
              <a:off x="3208" y="36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2</a:t>
              </a:r>
            </a:p>
          </p:txBody>
        </p:sp>
        <p:sp>
          <p:nvSpPr>
            <p:cNvPr id="1860656" name="Line 48"/>
            <p:cNvSpPr>
              <a:spLocks noChangeShapeType="1"/>
            </p:cNvSpPr>
            <p:nvPr/>
          </p:nvSpPr>
          <p:spPr bwMode="auto">
            <a:xfrm>
              <a:off x="3300" y="3623"/>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57" name="Text Box 49"/>
            <p:cNvSpPr txBox="1">
              <a:spLocks noChangeArrowheads="1"/>
            </p:cNvSpPr>
            <p:nvPr/>
          </p:nvSpPr>
          <p:spPr bwMode="auto">
            <a:xfrm>
              <a:off x="3831" y="36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6</a:t>
              </a:r>
            </a:p>
          </p:txBody>
        </p:sp>
        <p:sp>
          <p:nvSpPr>
            <p:cNvPr id="1860658" name="Line 50"/>
            <p:cNvSpPr>
              <a:spLocks noChangeShapeType="1"/>
            </p:cNvSpPr>
            <p:nvPr/>
          </p:nvSpPr>
          <p:spPr bwMode="auto">
            <a:xfrm>
              <a:off x="3923" y="3623"/>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59" name="Text Box 51"/>
            <p:cNvSpPr txBox="1">
              <a:spLocks noChangeArrowheads="1"/>
            </p:cNvSpPr>
            <p:nvPr/>
          </p:nvSpPr>
          <p:spPr bwMode="auto">
            <a:xfrm>
              <a:off x="4145" y="36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8</a:t>
              </a:r>
            </a:p>
          </p:txBody>
        </p:sp>
        <p:sp>
          <p:nvSpPr>
            <p:cNvPr id="1860660" name="Line 52"/>
            <p:cNvSpPr>
              <a:spLocks noChangeShapeType="1"/>
            </p:cNvSpPr>
            <p:nvPr/>
          </p:nvSpPr>
          <p:spPr bwMode="auto">
            <a:xfrm>
              <a:off x="4237" y="3623"/>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61" name="Text Box 53"/>
            <p:cNvSpPr txBox="1">
              <a:spLocks noChangeArrowheads="1"/>
            </p:cNvSpPr>
            <p:nvPr/>
          </p:nvSpPr>
          <p:spPr bwMode="auto">
            <a:xfrm>
              <a:off x="4406" y="3675"/>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10</a:t>
              </a:r>
            </a:p>
          </p:txBody>
        </p:sp>
        <p:sp>
          <p:nvSpPr>
            <p:cNvPr id="1860662" name="Line 54"/>
            <p:cNvSpPr>
              <a:spLocks noChangeShapeType="1"/>
            </p:cNvSpPr>
            <p:nvPr/>
          </p:nvSpPr>
          <p:spPr bwMode="auto">
            <a:xfrm>
              <a:off x="4554" y="3623"/>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0663" name="Text Box 55"/>
            <p:cNvSpPr txBox="1">
              <a:spLocks noChangeArrowheads="1"/>
            </p:cNvSpPr>
            <p:nvPr/>
          </p:nvSpPr>
          <p:spPr bwMode="auto">
            <a:xfrm>
              <a:off x="4732" y="3675"/>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en-GB" altLang="en-US" sz="1800">
                  <a:latin typeface="Arial" charset="0"/>
                  <a:cs typeface="Arial" charset="0"/>
                </a:rPr>
                <a:t>12</a:t>
              </a:r>
            </a:p>
          </p:txBody>
        </p:sp>
        <p:sp>
          <p:nvSpPr>
            <p:cNvPr id="1860664" name="Line 56"/>
            <p:cNvSpPr>
              <a:spLocks noChangeShapeType="1"/>
            </p:cNvSpPr>
            <p:nvPr/>
          </p:nvSpPr>
          <p:spPr bwMode="auto">
            <a:xfrm>
              <a:off x="4872" y="3623"/>
              <a:ext cx="0" cy="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634" name="Rectangle 2"/>
          <p:cNvSpPr>
            <a:spLocks noGrp="1" noChangeArrowheads="1"/>
          </p:cNvSpPr>
          <p:nvPr>
            <p:ph type="title"/>
          </p:nvPr>
        </p:nvSpPr>
        <p:spPr/>
        <p:txBody>
          <a:bodyPr/>
          <a:lstStyle/>
          <a:p>
            <a:pPr eaLnBrk="1" hangingPunct="1"/>
            <a:r>
              <a:rPr lang="en-GB" altLang="en-US"/>
              <a:t>Các đại lượng thường sử dụng</a:t>
            </a:r>
          </a:p>
        </p:txBody>
      </p:sp>
      <p:sp>
        <p:nvSpPr>
          <p:cNvPr id="1861635" name="Rectangle 3"/>
          <p:cNvSpPr>
            <a:spLocks noGrp="1" noChangeArrowheads="1"/>
          </p:cNvSpPr>
          <p:nvPr>
            <p:ph type="body" idx="1"/>
          </p:nvPr>
        </p:nvSpPr>
        <p:spPr/>
        <p:txBody>
          <a:bodyPr/>
          <a:lstStyle/>
          <a:p>
            <a:pPr eaLnBrk="1" hangingPunct="1">
              <a:spcAft>
                <a:spcPct val="20000"/>
              </a:spcAft>
            </a:pPr>
            <a:r>
              <a:rPr lang="en-GB" altLang="en-US" sz="2400"/>
              <a:t>Có bốn đại lượng sau:</a:t>
            </a:r>
          </a:p>
          <a:p>
            <a:pPr lvl="1" eaLnBrk="1" hangingPunct="1">
              <a:spcAft>
                <a:spcPct val="20000"/>
              </a:spcAft>
            </a:pPr>
            <a:r>
              <a:rPr lang="en-GB" altLang="en-US"/>
              <a:t>Khoảng quan sát (range)</a:t>
            </a:r>
          </a:p>
          <a:p>
            <a:pPr lvl="1" eaLnBrk="1" hangingPunct="1">
              <a:spcAft>
                <a:spcPct val="20000"/>
              </a:spcAft>
            </a:pPr>
            <a:r>
              <a:rPr lang="en-GB" altLang="en-US"/>
              <a:t>Khoảng phần tư vị</a:t>
            </a:r>
          </a:p>
          <a:p>
            <a:pPr lvl="1" eaLnBrk="1" hangingPunct="1">
              <a:spcAft>
                <a:spcPct val="20000"/>
              </a:spcAft>
            </a:pPr>
            <a:r>
              <a:rPr lang="en-GB" altLang="en-US"/>
              <a:t>Phương sai (variance) </a:t>
            </a:r>
          </a:p>
          <a:p>
            <a:pPr lvl="1" eaLnBrk="1" hangingPunct="1">
              <a:spcAft>
                <a:spcPct val="20000"/>
              </a:spcAft>
            </a:pPr>
            <a:r>
              <a:rPr lang="en-GB" altLang="en-US"/>
              <a:t>Độ lệch chuẩn (standard deviation - sd)</a:t>
            </a:r>
          </a:p>
          <a:p>
            <a:pPr eaLnBrk="1" hangingPunct="1"/>
            <a:endParaRPr lang="en-GB"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Grp="1" noChangeArrowheads="1"/>
          </p:cNvSpPr>
          <p:nvPr>
            <p:ph type="title"/>
          </p:nvPr>
        </p:nvSpPr>
        <p:spPr/>
        <p:txBody>
          <a:bodyPr/>
          <a:lstStyle/>
          <a:p>
            <a:pPr eaLnBrk="1" hangingPunct="1">
              <a:defRPr/>
            </a:pPr>
            <a:r>
              <a:rPr lang="en-GB" altLang="en-US"/>
              <a:t>Range</a:t>
            </a:r>
          </a:p>
        </p:txBody>
      </p:sp>
      <p:grpSp>
        <p:nvGrpSpPr>
          <p:cNvPr id="32771" name="Group 4"/>
          <p:cNvGrpSpPr>
            <a:grpSpLocks/>
          </p:cNvGrpSpPr>
          <p:nvPr/>
        </p:nvGrpSpPr>
        <p:grpSpPr bwMode="auto">
          <a:xfrm>
            <a:off x="1979613" y="2384425"/>
            <a:ext cx="5097462" cy="2298700"/>
            <a:chOff x="1292" y="2784"/>
            <a:chExt cx="3211" cy="1448"/>
          </a:xfrm>
        </p:grpSpPr>
        <p:sp>
          <p:nvSpPr>
            <p:cNvPr id="1862661" name="Line 5"/>
            <p:cNvSpPr>
              <a:spLocks noChangeShapeType="1"/>
            </p:cNvSpPr>
            <p:nvPr/>
          </p:nvSpPr>
          <p:spPr bwMode="auto">
            <a:xfrm>
              <a:off x="1292" y="3834"/>
              <a:ext cx="2994"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2662" name="Text Box 6"/>
            <p:cNvSpPr txBox="1">
              <a:spLocks noChangeArrowheads="1"/>
            </p:cNvSpPr>
            <p:nvPr/>
          </p:nvSpPr>
          <p:spPr bwMode="auto">
            <a:xfrm>
              <a:off x="1472" y="386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4</a:t>
              </a:r>
            </a:p>
          </p:txBody>
        </p:sp>
        <p:sp>
          <p:nvSpPr>
            <p:cNvPr id="1862663" name="Text Box 7"/>
            <p:cNvSpPr txBox="1">
              <a:spLocks noChangeArrowheads="1"/>
            </p:cNvSpPr>
            <p:nvPr/>
          </p:nvSpPr>
          <p:spPr bwMode="auto">
            <a:xfrm>
              <a:off x="3729" y="3867"/>
              <a:ext cx="2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16</a:t>
              </a:r>
            </a:p>
          </p:txBody>
        </p:sp>
        <p:grpSp>
          <p:nvGrpSpPr>
            <p:cNvPr id="32775" name="Group 8"/>
            <p:cNvGrpSpPr>
              <a:grpSpLocks/>
            </p:cNvGrpSpPr>
            <p:nvPr/>
          </p:nvGrpSpPr>
          <p:grpSpPr bwMode="auto">
            <a:xfrm>
              <a:off x="1510" y="2784"/>
              <a:ext cx="2432" cy="1044"/>
              <a:chOff x="1510" y="2784"/>
              <a:chExt cx="2432" cy="1044"/>
            </a:xfrm>
          </p:grpSpPr>
          <p:sp>
            <p:nvSpPr>
              <p:cNvPr id="1862665" name="Rectangle 9"/>
              <p:cNvSpPr>
                <a:spLocks noChangeArrowheads="1"/>
              </p:cNvSpPr>
              <p:nvPr/>
            </p:nvSpPr>
            <p:spPr bwMode="auto">
              <a:xfrm>
                <a:off x="2638" y="2784"/>
                <a:ext cx="163" cy="1044"/>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66" name="Rectangle 10"/>
              <p:cNvSpPr>
                <a:spLocks noChangeArrowheads="1"/>
              </p:cNvSpPr>
              <p:nvPr/>
            </p:nvSpPr>
            <p:spPr bwMode="auto">
              <a:xfrm>
                <a:off x="2831" y="2943"/>
                <a:ext cx="163" cy="885"/>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67" name="Rectangle 11"/>
              <p:cNvSpPr>
                <a:spLocks noChangeArrowheads="1"/>
              </p:cNvSpPr>
              <p:nvPr/>
            </p:nvSpPr>
            <p:spPr bwMode="auto">
              <a:xfrm>
                <a:off x="3017" y="3230"/>
                <a:ext cx="164" cy="598"/>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68" name="Rectangle 12"/>
              <p:cNvSpPr>
                <a:spLocks noChangeArrowheads="1"/>
              </p:cNvSpPr>
              <p:nvPr/>
            </p:nvSpPr>
            <p:spPr bwMode="auto">
              <a:xfrm>
                <a:off x="2451" y="3103"/>
                <a:ext cx="164" cy="725"/>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69" name="Rectangle 13"/>
              <p:cNvSpPr>
                <a:spLocks noChangeArrowheads="1"/>
              </p:cNvSpPr>
              <p:nvPr/>
            </p:nvSpPr>
            <p:spPr bwMode="auto">
              <a:xfrm>
                <a:off x="2265" y="3389"/>
                <a:ext cx="163" cy="43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70" name="Rectangle 14"/>
              <p:cNvSpPr>
                <a:spLocks noChangeArrowheads="1"/>
              </p:cNvSpPr>
              <p:nvPr/>
            </p:nvSpPr>
            <p:spPr bwMode="auto">
              <a:xfrm>
                <a:off x="2080" y="3484"/>
                <a:ext cx="163" cy="344"/>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71" name="Rectangle 15"/>
              <p:cNvSpPr>
                <a:spLocks noChangeArrowheads="1"/>
              </p:cNvSpPr>
              <p:nvPr/>
            </p:nvSpPr>
            <p:spPr bwMode="auto">
              <a:xfrm>
                <a:off x="3204" y="3255"/>
                <a:ext cx="163" cy="573"/>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72" name="Rectangle 16"/>
              <p:cNvSpPr>
                <a:spLocks noChangeArrowheads="1"/>
              </p:cNvSpPr>
              <p:nvPr/>
            </p:nvSpPr>
            <p:spPr bwMode="auto">
              <a:xfrm>
                <a:off x="1894" y="3707"/>
                <a:ext cx="163" cy="121"/>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73" name="Rectangle 17"/>
              <p:cNvSpPr>
                <a:spLocks noChangeArrowheads="1"/>
              </p:cNvSpPr>
              <p:nvPr/>
            </p:nvSpPr>
            <p:spPr bwMode="auto">
              <a:xfrm>
                <a:off x="1510" y="3707"/>
                <a:ext cx="163" cy="121"/>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74" name="Rectangle 18"/>
              <p:cNvSpPr>
                <a:spLocks noChangeArrowheads="1"/>
              </p:cNvSpPr>
              <p:nvPr/>
            </p:nvSpPr>
            <p:spPr bwMode="auto">
              <a:xfrm>
                <a:off x="3389" y="3516"/>
                <a:ext cx="164" cy="312"/>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75" name="Rectangle 19"/>
              <p:cNvSpPr>
                <a:spLocks noChangeArrowheads="1"/>
              </p:cNvSpPr>
              <p:nvPr/>
            </p:nvSpPr>
            <p:spPr bwMode="auto">
              <a:xfrm>
                <a:off x="3584" y="3612"/>
                <a:ext cx="164" cy="215"/>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76" name="Rectangle 20"/>
              <p:cNvSpPr>
                <a:spLocks noChangeArrowheads="1"/>
              </p:cNvSpPr>
              <p:nvPr/>
            </p:nvSpPr>
            <p:spPr bwMode="auto">
              <a:xfrm>
                <a:off x="3779" y="3739"/>
                <a:ext cx="163" cy="88"/>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62677" name="Rectangle 21"/>
              <p:cNvSpPr>
                <a:spLocks noChangeArrowheads="1"/>
              </p:cNvSpPr>
              <p:nvPr/>
            </p:nvSpPr>
            <p:spPr bwMode="auto">
              <a:xfrm>
                <a:off x="1702" y="3739"/>
                <a:ext cx="164" cy="88"/>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grpSp>
        <p:sp>
          <p:nvSpPr>
            <p:cNvPr id="1862678" name="Line 22"/>
            <p:cNvSpPr>
              <a:spLocks noChangeShapeType="1"/>
            </p:cNvSpPr>
            <p:nvPr/>
          </p:nvSpPr>
          <p:spPr bwMode="auto">
            <a:xfrm>
              <a:off x="3865" y="3834"/>
              <a:ext cx="0" cy="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2679" name="Line 23"/>
            <p:cNvSpPr>
              <a:spLocks noChangeShapeType="1"/>
            </p:cNvSpPr>
            <p:nvPr/>
          </p:nvSpPr>
          <p:spPr bwMode="auto">
            <a:xfrm>
              <a:off x="1591" y="3834"/>
              <a:ext cx="0" cy="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62680" name="Text Box 24"/>
            <p:cNvSpPr txBox="1">
              <a:spLocks noChangeArrowheads="1"/>
            </p:cNvSpPr>
            <p:nvPr/>
          </p:nvSpPr>
          <p:spPr bwMode="auto">
            <a:xfrm>
              <a:off x="4059" y="3838"/>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Days</a:t>
              </a:r>
            </a:p>
          </p:txBody>
        </p:sp>
        <p:sp>
          <p:nvSpPr>
            <p:cNvPr id="1862681" name="Text Box 25"/>
            <p:cNvSpPr txBox="1">
              <a:spLocks noChangeArrowheads="1"/>
            </p:cNvSpPr>
            <p:nvPr/>
          </p:nvSpPr>
          <p:spPr bwMode="auto">
            <a:xfrm>
              <a:off x="2673" y="4001"/>
              <a:ext cx="5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Range</a:t>
              </a:r>
            </a:p>
          </p:txBody>
        </p:sp>
        <p:sp>
          <p:nvSpPr>
            <p:cNvPr id="1862682" name="Line 26"/>
            <p:cNvSpPr>
              <a:spLocks noChangeShapeType="1"/>
            </p:cNvSpPr>
            <p:nvPr/>
          </p:nvSpPr>
          <p:spPr bwMode="auto">
            <a:xfrm>
              <a:off x="1618" y="4001"/>
              <a:ext cx="2155" cy="0"/>
            </a:xfrm>
            <a:prstGeom prst="line">
              <a:avLst/>
            </a:prstGeom>
            <a:noFill/>
            <a:ln w="9525">
              <a:solidFill>
                <a:srgbClr val="CC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3010" name="Rectangle 2"/>
          <p:cNvSpPr>
            <a:spLocks noGrp="1" noChangeArrowheads="1"/>
          </p:cNvSpPr>
          <p:nvPr>
            <p:ph type="ctrTitle"/>
          </p:nvPr>
        </p:nvSpPr>
        <p:spPr>
          <a:xfrm>
            <a:off x="685800" y="2130425"/>
            <a:ext cx="7772400" cy="1470025"/>
          </a:xfrm>
        </p:spPr>
        <p:txBody>
          <a:bodyPr anchor="ctr"/>
          <a:lstStyle/>
          <a:p>
            <a:pPr eaLnBrk="1" hangingPunct="1"/>
            <a:r>
              <a:rPr lang="en-GB" altLang="en-US" sz="5400"/>
              <a:t>Loại dữ liệu</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7106" name="Rectangle 2"/>
          <p:cNvSpPr>
            <a:spLocks noGrp="1" noChangeArrowheads="1"/>
          </p:cNvSpPr>
          <p:nvPr>
            <p:ph type="title"/>
          </p:nvPr>
        </p:nvSpPr>
        <p:spPr/>
        <p:txBody>
          <a:bodyPr/>
          <a:lstStyle/>
          <a:p>
            <a:pPr eaLnBrk="1" hangingPunct="1"/>
            <a:r>
              <a:rPr lang="en-GB" altLang="en-US"/>
              <a:t>Bàn luận</a:t>
            </a:r>
          </a:p>
        </p:txBody>
      </p:sp>
      <p:sp>
        <p:nvSpPr>
          <p:cNvPr id="1967107" name="Rectangle 3"/>
          <p:cNvSpPr>
            <a:spLocks noGrp="1" noChangeArrowheads="1"/>
          </p:cNvSpPr>
          <p:nvPr>
            <p:ph type="body" sz="half" idx="1"/>
          </p:nvPr>
        </p:nvSpPr>
        <p:spPr/>
        <p:txBody>
          <a:bodyPr/>
          <a:lstStyle/>
          <a:p>
            <a:pPr eaLnBrk="1" hangingPunct="1">
              <a:lnSpc>
                <a:spcPct val="90000"/>
              </a:lnSpc>
            </a:pPr>
            <a:r>
              <a:rPr lang="en-GB" altLang="en-US" sz="2400" b="1"/>
              <a:t>Ưu điểm</a:t>
            </a:r>
          </a:p>
          <a:p>
            <a:pPr eaLnBrk="1" hangingPunct="1">
              <a:lnSpc>
                <a:spcPct val="90000"/>
              </a:lnSpc>
            </a:pPr>
            <a:endParaRPr lang="en-GB" altLang="en-US" sz="2400" b="1"/>
          </a:p>
          <a:p>
            <a:pPr eaLnBrk="1" hangingPunct="1">
              <a:lnSpc>
                <a:spcPct val="90000"/>
              </a:lnSpc>
              <a:spcAft>
                <a:spcPct val="70000"/>
              </a:spcAft>
              <a:buFont typeface="Arial" panose="020B0604020202020204" pitchFamily="34" charset="0"/>
              <a:buChar char="–"/>
            </a:pPr>
            <a:r>
              <a:rPr lang="en-GB" altLang="en-US" sz="2400"/>
              <a:t>Tốt trong trường hợp dữ liệu cân xứng không có outliers</a:t>
            </a:r>
          </a:p>
          <a:p>
            <a:pPr eaLnBrk="1" hangingPunct="1">
              <a:lnSpc>
                <a:spcPct val="90000"/>
              </a:lnSpc>
              <a:spcAft>
                <a:spcPct val="70000"/>
              </a:spcAft>
              <a:buFont typeface="Arial" panose="020B0604020202020204" pitchFamily="34" charset="0"/>
              <a:buChar char="–"/>
            </a:pPr>
            <a:r>
              <a:rPr lang="en-GB" altLang="en-US" sz="2400"/>
              <a:t>Dể tính và dể hiểu</a:t>
            </a:r>
          </a:p>
          <a:p>
            <a:pPr eaLnBrk="1" hangingPunct="1">
              <a:lnSpc>
                <a:spcPct val="90000"/>
              </a:lnSpc>
              <a:spcAft>
                <a:spcPct val="70000"/>
              </a:spcAft>
              <a:buFont typeface="Arial" panose="020B0604020202020204" pitchFamily="34" charset="0"/>
              <a:buChar char="–"/>
            </a:pPr>
            <a:r>
              <a:rPr lang="en-GB" altLang="en-US" sz="2400"/>
              <a:t>Sử dụng tốt trong dữ liệu thứ tự</a:t>
            </a:r>
          </a:p>
          <a:p>
            <a:pPr eaLnBrk="1" hangingPunct="1">
              <a:lnSpc>
                <a:spcPct val="90000"/>
              </a:lnSpc>
            </a:pPr>
            <a:endParaRPr lang="en-GB" altLang="en-US" sz="2400"/>
          </a:p>
        </p:txBody>
      </p:sp>
      <p:sp>
        <p:nvSpPr>
          <p:cNvPr id="1967108" name="Rectangle 4"/>
          <p:cNvSpPr>
            <a:spLocks noGrp="1" noChangeArrowheads="1"/>
          </p:cNvSpPr>
          <p:nvPr>
            <p:ph type="body" sz="half" idx="2"/>
          </p:nvPr>
        </p:nvSpPr>
        <p:spPr/>
        <p:txBody>
          <a:bodyPr/>
          <a:lstStyle/>
          <a:p>
            <a:pPr eaLnBrk="1" hangingPunct="1">
              <a:lnSpc>
                <a:spcPct val="90000"/>
              </a:lnSpc>
            </a:pPr>
            <a:r>
              <a:rPr lang="en-GB" altLang="en-US" sz="2400" b="1" dirty="0"/>
              <a:t>Nhược điểm</a:t>
            </a:r>
          </a:p>
          <a:p>
            <a:pPr eaLnBrk="1" hangingPunct="1">
              <a:lnSpc>
                <a:spcPct val="90000"/>
              </a:lnSpc>
            </a:pPr>
            <a:endParaRPr lang="en-GB" altLang="en-US" sz="2400" b="1" dirty="0"/>
          </a:p>
          <a:p>
            <a:pPr eaLnBrk="1" hangingPunct="1">
              <a:lnSpc>
                <a:spcPct val="90000"/>
              </a:lnSpc>
              <a:spcAft>
                <a:spcPct val="50000"/>
              </a:spcAft>
              <a:buFont typeface="Arial" panose="020B0604020202020204" pitchFamily="34" charset="0"/>
              <a:buChar char="–"/>
            </a:pPr>
            <a:r>
              <a:rPr lang="en-GB" altLang="en-US" sz="2400" dirty="0"/>
              <a:t>Không sử dụng trong trường h</a:t>
            </a:r>
            <a:r>
              <a:rPr lang="en-US" altLang="en-US" sz="2400" dirty="0"/>
              <a:t>ợ</a:t>
            </a:r>
            <a:r>
              <a:rPr lang="en-GB" altLang="en-US" sz="2400" dirty="0"/>
              <a:t>p có nhiều outliers</a:t>
            </a:r>
          </a:p>
          <a:p>
            <a:pPr eaLnBrk="1" hangingPunct="1">
              <a:lnSpc>
                <a:spcPct val="90000"/>
              </a:lnSpc>
              <a:spcAft>
                <a:spcPct val="50000"/>
              </a:spcAft>
              <a:buFont typeface="Arial" panose="020B0604020202020204" pitchFamily="34" charset="0"/>
              <a:buChar char="–"/>
            </a:pPr>
            <a:r>
              <a:rPr lang="en-GB" altLang="en-US" sz="2400" dirty="0"/>
              <a:t>Bị ảnh hưởng bởi các outliers</a:t>
            </a:r>
          </a:p>
          <a:p>
            <a:pPr eaLnBrk="1" hangingPunct="1">
              <a:lnSpc>
                <a:spcPct val="90000"/>
              </a:lnSpc>
              <a:spcAft>
                <a:spcPct val="50000"/>
              </a:spcAft>
              <a:buFont typeface="Arial" panose="020B0604020202020204" pitchFamily="34" charset="0"/>
              <a:buChar char="–"/>
            </a:pPr>
            <a:r>
              <a:rPr lang="en-GB" altLang="en-US" sz="2400" dirty="0"/>
              <a:t>Nó chỉ thể hiện khoảng rộng dữ liệu, không thấy hình dạng dữ liệu.</a:t>
            </a:r>
          </a:p>
          <a:p>
            <a:pPr eaLnBrk="1" hangingPunct="1">
              <a:lnSpc>
                <a:spcPct val="90000"/>
              </a:lnSpc>
              <a:buFont typeface="Arial" panose="020B0604020202020204" pitchFamily="34" charset="0"/>
              <a:buChar char="–"/>
            </a:pPr>
            <a:endParaRPr lang="en-GB" altLang="en-US" sz="2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5730" name="Rectangle 2"/>
          <p:cNvSpPr>
            <a:spLocks noGrp="1" noChangeArrowheads="1"/>
          </p:cNvSpPr>
          <p:nvPr>
            <p:ph type="title"/>
          </p:nvPr>
        </p:nvSpPr>
        <p:spPr/>
        <p:txBody>
          <a:bodyPr/>
          <a:lstStyle/>
          <a:p>
            <a:pPr eaLnBrk="1" hangingPunct="1"/>
            <a:r>
              <a:rPr lang="en-GB" altLang="en-US"/>
              <a:t>Bài tập 5</a:t>
            </a:r>
          </a:p>
        </p:txBody>
      </p:sp>
      <p:sp>
        <p:nvSpPr>
          <p:cNvPr id="1865731" name="Rectangle 3"/>
          <p:cNvSpPr>
            <a:spLocks noGrp="1" noChangeArrowheads="1"/>
          </p:cNvSpPr>
          <p:nvPr>
            <p:ph type="body" idx="1"/>
          </p:nvPr>
        </p:nvSpPr>
        <p:spPr>
          <a:xfrm>
            <a:off x="569913" y="1801813"/>
            <a:ext cx="8002587" cy="4210050"/>
          </a:xfrm>
        </p:spPr>
        <p:txBody>
          <a:bodyPr/>
          <a:lstStyle/>
          <a:p>
            <a:pPr eaLnBrk="1" hangingPunct="1">
              <a:spcAft>
                <a:spcPct val="70000"/>
              </a:spcAft>
            </a:pPr>
            <a:r>
              <a:rPr lang="en-GB" altLang="en-US"/>
              <a:t>Tìm range dữ liệu tuổi của sinh viên.</a:t>
            </a:r>
          </a:p>
          <a:p>
            <a:pPr eaLnBrk="1" hangingPunct="1">
              <a:buFontTx/>
              <a:buNone/>
            </a:pPr>
            <a:r>
              <a:rPr lang="en-GB" altLang="en-US"/>
              <a:t>	18, 19, 18, 25, 22, 20, 21, 45, 33, 20, 18, 18</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850" name="Rectangle 2"/>
          <p:cNvSpPr>
            <a:spLocks noGrp="1" noChangeArrowheads="1"/>
          </p:cNvSpPr>
          <p:nvPr>
            <p:ph type="title"/>
          </p:nvPr>
        </p:nvSpPr>
        <p:spPr/>
        <p:txBody>
          <a:bodyPr/>
          <a:lstStyle/>
          <a:p>
            <a:pPr eaLnBrk="1" hangingPunct="1"/>
            <a:r>
              <a:rPr lang="en-GB" altLang="en-US" sz="3600"/>
              <a:t>Phương sai (Variance) và độ lệch chuẩn (Standard Deviation)</a:t>
            </a:r>
          </a:p>
        </p:txBody>
      </p:sp>
      <p:sp>
        <p:nvSpPr>
          <p:cNvPr id="1870851" name="Rectangle 3"/>
          <p:cNvSpPr>
            <a:spLocks noGrp="1" noChangeArrowheads="1"/>
          </p:cNvSpPr>
          <p:nvPr>
            <p:ph type="body" idx="1"/>
          </p:nvPr>
        </p:nvSpPr>
        <p:spPr>
          <a:xfrm>
            <a:off x="230188" y="1700213"/>
            <a:ext cx="8394700" cy="4752975"/>
          </a:xfrm>
        </p:spPr>
        <p:txBody>
          <a:bodyPr/>
          <a:lstStyle/>
          <a:p>
            <a:pPr eaLnBrk="1" hangingPunct="1">
              <a:spcAft>
                <a:spcPct val="40000"/>
              </a:spcAft>
              <a:buFontTx/>
              <a:buNone/>
            </a:pPr>
            <a:r>
              <a:rPr lang="en-GB" altLang="en-US" sz="2400"/>
              <a:t>	</a:t>
            </a:r>
            <a:r>
              <a:rPr lang="en-GB" altLang="en-US"/>
              <a:t>(</a:t>
            </a:r>
            <a:r>
              <a:rPr lang="en-GB" altLang="en-US">
                <a:latin typeface="Symbol" panose="05050102010706020507" pitchFamily="18" charset="2"/>
              </a:rPr>
              <a:t>s</a:t>
            </a:r>
            <a:r>
              <a:rPr lang="en-GB" altLang="en-US" baseline="30000">
                <a:latin typeface="Symbol" panose="05050102010706020507" pitchFamily="18" charset="2"/>
              </a:rPr>
              <a:t>2</a:t>
            </a:r>
            <a:r>
              <a:rPr lang="en-GB" altLang="en-US"/>
              <a:t>, s</a:t>
            </a:r>
            <a:r>
              <a:rPr lang="en-GB" altLang="en-US" baseline="30000"/>
              <a:t>2</a:t>
            </a:r>
            <a:r>
              <a:rPr lang="en-GB" altLang="en-US"/>
              <a:t>) =(quần thể, mẫu)</a:t>
            </a:r>
          </a:p>
          <a:p>
            <a:pPr eaLnBrk="1" hangingPunct="1">
              <a:spcAft>
                <a:spcPct val="40000"/>
              </a:spcAft>
            </a:pPr>
            <a:r>
              <a:rPr lang="en-GB" altLang="en-US"/>
              <a:t>Phương sai (</a:t>
            </a:r>
            <a:r>
              <a:rPr lang="en-GB" altLang="en-US">
                <a:latin typeface="Symbol" panose="05050102010706020507" pitchFamily="18" charset="2"/>
              </a:rPr>
              <a:t>s</a:t>
            </a:r>
            <a:r>
              <a:rPr lang="en-GB" altLang="en-US" baseline="30000">
                <a:latin typeface="Symbol" panose="05050102010706020507" pitchFamily="18" charset="2"/>
              </a:rPr>
              <a:t>2</a:t>
            </a:r>
            <a:r>
              <a:rPr lang="en-GB" altLang="en-US">
                <a:latin typeface="Symbol" panose="05050102010706020507" pitchFamily="18" charset="2"/>
              </a:rPr>
              <a:t>, </a:t>
            </a:r>
            <a:r>
              <a:rPr lang="en-GB" altLang="en-US"/>
              <a:t>s</a:t>
            </a:r>
            <a:r>
              <a:rPr lang="en-GB" altLang="en-US" baseline="30000"/>
              <a:t>2</a:t>
            </a:r>
            <a:r>
              <a:rPr lang="en-GB" altLang="en-US"/>
              <a:t>)</a:t>
            </a:r>
            <a:r>
              <a:rPr lang="en-GB" altLang="en-US">
                <a:latin typeface="Symbol" panose="05050102010706020507" pitchFamily="18" charset="2"/>
              </a:rPr>
              <a:t> </a:t>
            </a:r>
            <a:r>
              <a:rPr lang="en-GB" altLang="en-US"/>
              <a:t>và độ lệch chuẩn (</a:t>
            </a:r>
            <a:r>
              <a:rPr lang="en-GB" altLang="en-US">
                <a:latin typeface="Symbol" panose="05050102010706020507" pitchFamily="18" charset="2"/>
              </a:rPr>
              <a:t>s, </a:t>
            </a:r>
            <a:r>
              <a:rPr lang="en-GB" altLang="en-US"/>
              <a:t>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4" name="Rectangle 2"/>
          <p:cNvSpPr>
            <a:spLocks noGrp="1" noChangeArrowheads="1"/>
          </p:cNvSpPr>
          <p:nvPr>
            <p:ph type="title"/>
          </p:nvPr>
        </p:nvSpPr>
        <p:spPr/>
        <p:txBody>
          <a:bodyPr/>
          <a:lstStyle/>
          <a:p>
            <a:pPr eaLnBrk="1" hangingPunct="1">
              <a:defRPr/>
            </a:pPr>
            <a:r>
              <a:rPr lang="en-GB" altLang="en-US" sz="3600"/>
              <a:t>Variance và Standard Deviation</a:t>
            </a:r>
          </a:p>
        </p:txBody>
      </p:sp>
      <p:sp>
        <p:nvSpPr>
          <p:cNvPr id="1871875" name="Rectangle 3"/>
          <p:cNvSpPr>
            <a:spLocks noGrp="1" noChangeArrowheads="1"/>
          </p:cNvSpPr>
          <p:nvPr>
            <p:ph type="body" idx="1"/>
          </p:nvPr>
        </p:nvSpPr>
        <p:spPr>
          <a:xfrm>
            <a:off x="323850" y="1763713"/>
            <a:ext cx="8002588" cy="1512887"/>
          </a:xfrm>
        </p:spPr>
        <p:txBody>
          <a:bodyPr/>
          <a:lstStyle/>
          <a:p>
            <a:pPr eaLnBrk="1" hangingPunct="1">
              <a:lnSpc>
                <a:spcPct val="90000"/>
              </a:lnSpc>
            </a:pPr>
            <a:r>
              <a:rPr lang="en-GB" altLang="en-US" sz="2400"/>
              <a:t>Độ lệch chuẩn (SD) là căn bâc hai của phương sai. </a:t>
            </a:r>
          </a:p>
          <a:p>
            <a:pPr lvl="1" eaLnBrk="1" hangingPunct="1">
              <a:lnSpc>
                <a:spcPct val="90000"/>
              </a:lnSpc>
            </a:pPr>
            <a:r>
              <a:rPr lang="en-GB" altLang="en-US" sz="2000"/>
              <a:t>small SD = giá trị tập trung quanh mean</a:t>
            </a:r>
          </a:p>
          <a:p>
            <a:pPr lvl="1" eaLnBrk="1" hangingPunct="1">
              <a:lnSpc>
                <a:spcPct val="90000"/>
              </a:lnSpc>
            </a:pPr>
            <a:r>
              <a:rPr lang="en-GB" altLang="en-US" sz="2000"/>
              <a:t>large SD = giá trị bị phân tán</a:t>
            </a:r>
          </a:p>
          <a:p>
            <a:pPr eaLnBrk="1" hangingPunct="1">
              <a:lnSpc>
                <a:spcPct val="90000"/>
              </a:lnSpc>
            </a:pPr>
            <a:endParaRPr lang="en-GB" altLang="en-US" sz="2400"/>
          </a:p>
        </p:txBody>
      </p:sp>
      <p:sp>
        <p:nvSpPr>
          <p:cNvPr id="1871876" name="Text Box 4"/>
          <p:cNvSpPr txBox="1">
            <a:spLocks noChangeArrowheads="1"/>
          </p:cNvSpPr>
          <p:nvPr/>
        </p:nvSpPr>
        <p:spPr bwMode="auto">
          <a:xfrm>
            <a:off x="4716463" y="632618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Days</a:t>
            </a:r>
          </a:p>
        </p:txBody>
      </p:sp>
      <p:grpSp>
        <p:nvGrpSpPr>
          <p:cNvPr id="36869" name="Group 5"/>
          <p:cNvGrpSpPr>
            <a:grpSpLocks/>
          </p:cNvGrpSpPr>
          <p:nvPr/>
        </p:nvGrpSpPr>
        <p:grpSpPr bwMode="auto">
          <a:xfrm>
            <a:off x="4821238" y="3548063"/>
            <a:ext cx="3008312" cy="3181350"/>
            <a:chOff x="3037" y="2235"/>
            <a:chExt cx="1895" cy="2004"/>
          </a:xfrm>
        </p:grpSpPr>
        <p:sp>
          <p:nvSpPr>
            <p:cNvPr id="1871878" name="Line 6"/>
            <p:cNvSpPr>
              <a:spLocks noChangeShapeType="1"/>
            </p:cNvSpPr>
            <p:nvPr/>
          </p:nvSpPr>
          <p:spPr bwMode="auto">
            <a:xfrm>
              <a:off x="3415" y="3988"/>
              <a:ext cx="1517"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879" name="Text Box 7"/>
            <p:cNvSpPr txBox="1">
              <a:spLocks noChangeArrowheads="1"/>
            </p:cNvSpPr>
            <p:nvPr/>
          </p:nvSpPr>
          <p:spPr bwMode="auto">
            <a:xfrm>
              <a:off x="3654" y="400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8</a:t>
              </a:r>
            </a:p>
          </p:txBody>
        </p:sp>
        <p:sp>
          <p:nvSpPr>
            <p:cNvPr id="1871880" name="Rectangle 8"/>
            <p:cNvSpPr>
              <a:spLocks noChangeArrowheads="1"/>
            </p:cNvSpPr>
            <p:nvPr/>
          </p:nvSpPr>
          <p:spPr bwMode="auto">
            <a:xfrm>
              <a:off x="4023" y="2763"/>
              <a:ext cx="163" cy="1215"/>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881" name="Rectangle 9"/>
            <p:cNvSpPr>
              <a:spLocks noChangeArrowheads="1"/>
            </p:cNvSpPr>
            <p:nvPr/>
          </p:nvSpPr>
          <p:spPr bwMode="auto">
            <a:xfrm>
              <a:off x="3846" y="3085"/>
              <a:ext cx="161" cy="893"/>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882" name="Rectangle 10"/>
            <p:cNvSpPr>
              <a:spLocks noChangeArrowheads="1"/>
            </p:cNvSpPr>
            <p:nvPr/>
          </p:nvSpPr>
          <p:spPr bwMode="auto">
            <a:xfrm>
              <a:off x="4202" y="3328"/>
              <a:ext cx="162" cy="650"/>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883" name="Rectangle 11"/>
            <p:cNvSpPr>
              <a:spLocks noChangeArrowheads="1"/>
            </p:cNvSpPr>
            <p:nvPr/>
          </p:nvSpPr>
          <p:spPr bwMode="auto">
            <a:xfrm>
              <a:off x="3664" y="3681"/>
              <a:ext cx="163" cy="297"/>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884" name="Rectangle 12"/>
            <p:cNvSpPr>
              <a:spLocks noChangeArrowheads="1"/>
            </p:cNvSpPr>
            <p:nvPr/>
          </p:nvSpPr>
          <p:spPr bwMode="auto">
            <a:xfrm>
              <a:off x="4383" y="3829"/>
              <a:ext cx="163" cy="14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885" name="Text Box 13"/>
            <p:cNvSpPr txBox="1">
              <a:spLocks noChangeArrowheads="1"/>
            </p:cNvSpPr>
            <p:nvPr/>
          </p:nvSpPr>
          <p:spPr bwMode="auto">
            <a:xfrm>
              <a:off x="4357" y="400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12</a:t>
              </a:r>
            </a:p>
          </p:txBody>
        </p:sp>
        <p:sp>
          <p:nvSpPr>
            <p:cNvPr id="1871886" name="Line 14"/>
            <p:cNvSpPr>
              <a:spLocks noChangeShapeType="1"/>
            </p:cNvSpPr>
            <p:nvPr/>
          </p:nvSpPr>
          <p:spPr bwMode="auto">
            <a:xfrm>
              <a:off x="4464" y="4002"/>
              <a:ext cx="0" cy="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887" name="Line 15"/>
            <p:cNvSpPr>
              <a:spLocks noChangeShapeType="1"/>
            </p:cNvSpPr>
            <p:nvPr/>
          </p:nvSpPr>
          <p:spPr bwMode="auto">
            <a:xfrm>
              <a:off x="3742" y="3989"/>
              <a:ext cx="0" cy="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888" name="Line 16"/>
            <p:cNvSpPr>
              <a:spLocks noChangeShapeType="1"/>
            </p:cNvSpPr>
            <p:nvPr/>
          </p:nvSpPr>
          <p:spPr bwMode="auto">
            <a:xfrm>
              <a:off x="4096" y="2432"/>
              <a:ext cx="0" cy="159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889" name="Text Box 17"/>
            <p:cNvSpPr txBox="1">
              <a:spLocks noChangeArrowheads="1"/>
            </p:cNvSpPr>
            <p:nvPr/>
          </p:nvSpPr>
          <p:spPr bwMode="auto">
            <a:xfrm>
              <a:off x="3966" y="400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10</a:t>
              </a:r>
            </a:p>
          </p:txBody>
        </p:sp>
        <p:sp>
          <p:nvSpPr>
            <p:cNvPr id="1871890" name="Line 18"/>
            <p:cNvSpPr>
              <a:spLocks noChangeShapeType="1"/>
            </p:cNvSpPr>
            <p:nvPr/>
          </p:nvSpPr>
          <p:spPr bwMode="auto">
            <a:xfrm>
              <a:off x="3934" y="2581"/>
              <a:ext cx="0" cy="1411"/>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891" name="Line 19"/>
            <p:cNvSpPr>
              <a:spLocks noChangeShapeType="1"/>
            </p:cNvSpPr>
            <p:nvPr/>
          </p:nvSpPr>
          <p:spPr bwMode="auto">
            <a:xfrm>
              <a:off x="4273" y="2581"/>
              <a:ext cx="0" cy="1411"/>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892" name="Line 20"/>
            <p:cNvSpPr>
              <a:spLocks noChangeShapeType="1"/>
            </p:cNvSpPr>
            <p:nvPr/>
          </p:nvSpPr>
          <p:spPr bwMode="auto">
            <a:xfrm>
              <a:off x="4115" y="2627"/>
              <a:ext cx="136" cy="0"/>
            </a:xfrm>
            <a:prstGeom prst="line">
              <a:avLst/>
            </a:prstGeom>
            <a:noFill/>
            <a:ln w="9525">
              <a:solidFill>
                <a:srgbClr val="CC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893" name="Line 21"/>
            <p:cNvSpPr>
              <a:spLocks noChangeShapeType="1"/>
            </p:cNvSpPr>
            <p:nvPr/>
          </p:nvSpPr>
          <p:spPr bwMode="auto">
            <a:xfrm>
              <a:off x="3934" y="2624"/>
              <a:ext cx="136" cy="0"/>
            </a:xfrm>
            <a:prstGeom prst="line">
              <a:avLst/>
            </a:prstGeom>
            <a:noFill/>
            <a:ln w="9525">
              <a:solidFill>
                <a:srgbClr val="CC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894" name="Text Box 22"/>
            <p:cNvSpPr txBox="1">
              <a:spLocks noChangeArrowheads="1"/>
            </p:cNvSpPr>
            <p:nvPr/>
          </p:nvSpPr>
          <p:spPr bwMode="auto">
            <a:xfrm>
              <a:off x="4438" y="2305"/>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 SD</a:t>
              </a:r>
            </a:p>
          </p:txBody>
        </p:sp>
        <p:sp>
          <p:nvSpPr>
            <p:cNvPr id="1871895" name="Freeform 23"/>
            <p:cNvSpPr>
              <a:spLocks/>
            </p:cNvSpPr>
            <p:nvPr/>
          </p:nvSpPr>
          <p:spPr bwMode="auto">
            <a:xfrm>
              <a:off x="4176" y="2432"/>
              <a:ext cx="292" cy="138"/>
            </a:xfrm>
            <a:custGeom>
              <a:avLst/>
              <a:gdLst>
                <a:gd name="T0" fmla="*/ 42 w 422"/>
                <a:gd name="T1" fmla="*/ 138 h 272"/>
                <a:gd name="T2" fmla="*/ 42 w 422"/>
                <a:gd name="T3" fmla="*/ 69 h 272"/>
                <a:gd name="T4" fmla="*/ 292 w 422"/>
                <a:gd name="T5" fmla="*/ 0 h 272"/>
                <a:gd name="T6" fmla="*/ 0 60000 65536"/>
                <a:gd name="T7" fmla="*/ 0 60000 65536"/>
                <a:gd name="T8" fmla="*/ 0 60000 65536"/>
              </a:gdLst>
              <a:ahLst/>
              <a:cxnLst>
                <a:cxn ang="T6">
                  <a:pos x="T0" y="T1"/>
                </a:cxn>
                <a:cxn ang="T7">
                  <a:pos x="T2" y="T3"/>
                </a:cxn>
                <a:cxn ang="T8">
                  <a:pos x="T4" y="T5"/>
                </a:cxn>
              </a:cxnLst>
              <a:rect l="0" t="0" r="r" b="b"/>
              <a:pathLst>
                <a:path w="422" h="272">
                  <a:moveTo>
                    <a:pt x="60" y="272"/>
                  </a:moveTo>
                  <a:cubicBezTo>
                    <a:pt x="30" y="226"/>
                    <a:pt x="0" y="181"/>
                    <a:pt x="60" y="136"/>
                  </a:cubicBezTo>
                  <a:cubicBezTo>
                    <a:pt x="120" y="91"/>
                    <a:pt x="271" y="45"/>
                    <a:pt x="422" y="0"/>
                  </a:cubicBezTo>
                </a:path>
              </a:pathLst>
            </a:custGeom>
            <a:noFill/>
            <a:ln w="19050"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871896" name="Freeform 24"/>
            <p:cNvSpPr>
              <a:spLocks/>
            </p:cNvSpPr>
            <p:nvPr/>
          </p:nvSpPr>
          <p:spPr bwMode="auto">
            <a:xfrm flipH="1">
              <a:off x="3787" y="2432"/>
              <a:ext cx="278" cy="138"/>
            </a:xfrm>
            <a:custGeom>
              <a:avLst/>
              <a:gdLst>
                <a:gd name="T0" fmla="*/ 40 w 422"/>
                <a:gd name="T1" fmla="*/ 138 h 272"/>
                <a:gd name="T2" fmla="*/ 40 w 422"/>
                <a:gd name="T3" fmla="*/ 69 h 272"/>
                <a:gd name="T4" fmla="*/ 278 w 422"/>
                <a:gd name="T5" fmla="*/ 0 h 272"/>
                <a:gd name="T6" fmla="*/ 0 60000 65536"/>
                <a:gd name="T7" fmla="*/ 0 60000 65536"/>
                <a:gd name="T8" fmla="*/ 0 60000 65536"/>
              </a:gdLst>
              <a:ahLst/>
              <a:cxnLst>
                <a:cxn ang="T6">
                  <a:pos x="T0" y="T1"/>
                </a:cxn>
                <a:cxn ang="T7">
                  <a:pos x="T2" y="T3"/>
                </a:cxn>
                <a:cxn ang="T8">
                  <a:pos x="T4" y="T5"/>
                </a:cxn>
              </a:cxnLst>
              <a:rect l="0" t="0" r="r" b="b"/>
              <a:pathLst>
                <a:path w="422" h="272">
                  <a:moveTo>
                    <a:pt x="60" y="272"/>
                  </a:moveTo>
                  <a:cubicBezTo>
                    <a:pt x="30" y="226"/>
                    <a:pt x="0" y="181"/>
                    <a:pt x="60" y="136"/>
                  </a:cubicBezTo>
                  <a:cubicBezTo>
                    <a:pt x="120" y="91"/>
                    <a:pt x="271" y="45"/>
                    <a:pt x="422" y="0"/>
                  </a:cubicBezTo>
                </a:path>
              </a:pathLst>
            </a:custGeom>
            <a:noFill/>
            <a:ln w="19050"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871897" name="Text Box 25"/>
            <p:cNvSpPr txBox="1">
              <a:spLocks noChangeArrowheads="1"/>
            </p:cNvSpPr>
            <p:nvPr/>
          </p:nvSpPr>
          <p:spPr bwMode="auto">
            <a:xfrm>
              <a:off x="3037" y="2296"/>
              <a:ext cx="77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1" hangingPunct="1">
                <a:defRPr/>
              </a:pPr>
              <a:r>
                <a:rPr lang="en-GB" altLang="en-US" sz="1800">
                  <a:latin typeface="Arial" charset="0"/>
                  <a:cs typeface="Arial" charset="0"/>
                </a:rPr>
                <a:t>1 SD</a:t>
              </a:r>
            </a:p>
          </p:txBody>
        </p:sp>
        <p:sp>
          <p:nvSpPr>
            <p:cNvPr id="1871898" name="Text Box 26"/>
            <p:cNvSpPr txBox="1">
              <a:spLocks noChangeArrowheads="1"/>
            </p:cNvSpPr>
            <p:nvPr/>
          </p:nvSpPr>
          <p:spPr bwMode="auto">
            <a:xfrm>
              <a:off x="3878" y="2235"/>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Mean</a:t>
              </a:r>
            </a:p>
          </p:txBody>
        </p:sp>
      </p:grpSp>
      <p:grpSp>
        <p:nvGrpSpPr>
          <p:cNvPr id="36870" name="Group 27"/>
          <p:cNvGrpSpPr>
            <a:grpSpLocks/>
          </p:cNvGrpSpPr>
          <p:nvPr/>
        </p:nvGrpSpPr>
        <p:grpSpPr bwMode="auto">
          <a:xfrm>
            <a:off x="684213" y="3690938"/>
            <a:ext cx="3959225" cy="3052762"/>
            <a:chOff x="431" y="2325"/>
            <a:chExt cx="2494" cy="1923"/>
          </a:xfrm>
        </p:grpSpPr>
        <p:sp>
          <p:nvSpPr>
            <p:cNvPr id="1871900" name="Line 28"/>
            <p:cNvSpPr>
              <a:spLocks noChangeShapeType="1"/>
            </p:cNvSpPr>
            <p:nvPr/>
          </p:nvSpPr>
          <p:spPr bwMode="auto">
            <a:xfrm>
              <a:off x="431" y="3972"/>
              <a:ext cx="2494"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01" name="Text Box 29"/>
            <p:cNvSpPr txBox="1">
              <a:spLocks noChangeArrowheads="1"/>
            </p:cNvSpPr>
            <p:nvPr/>
          </p:nvSpPr>
          <p:spPr bwMode="auto">
            <a:xfrm>
              <a:off x="490" y="401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4</a:t>
              </a:r>
            </a:p>
          </p:txBody>
        </p:sp>
        <p:sp>
          <p:nvSpPr>
            <p:cNvPr id="1871902" name="Text Box 30"/>
            <p:cNvSpPr txBox="1">
              <a:spLocks noChangeArrowheads="1"/>
            </p:cNvSpPr>
            <p:nvPr/>
          </p:nvSpPr>
          <p:spPr bwMode="auto">
            <a:xfrm>
              <a:off x="2546" y="401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16</a:t>
              </a:r>
            </a:p>
          </p:txBody>
        </p:sp>
        <p:sp>
          <p:nvSpPr>
            <p:cNvPr id="1871903" name="Rectangle 31"/>
            <p:cNvSpPr>
              <a:spLocks noChangeArrowheads="1"/>
            </p:cNvSpPr>
            <p:nvPr/>
          </p:nvSpPr>
          <p:spPr bwMode="auto">
            <a:xfrm>
              <a:off x="1555" y="2917"/>
              <a:ext cx="154" cy="104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04" name="Rectangle 32"/>
            <p:cNvSpPr>
              <a:spLocks noChangeArrowheads="1"/>
            </p:cNvSpPr>
            <p:nvPr/>
          </p:nvSpPr>
          <p:spPr bwMode="auto">
            <a:xfrm>
              <a:off x="1723" y="3077"/>
              <a:ext cx="154" cy="88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05" name="Rectangle 33"/>
            <p:cNvSpPr>
              <a:spLocks noChangeArrowheads="1"/>
            </p:cNvSpPr>
            <p:nvPr/>
          </p:nvSpPr>
          <p:spPr bwMode="auto">
            <a:xfrm>
              <a:off x="1892" y="3365"/>
              <a:ext cx="155" cy="601"/>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06" name="Rectangle 34"/>
            <p:cNvSpPr>
              <a:spLocks noChangeArrowheads="1"/>
            </p:cNvSpPr>
            <p:nvPr/>
          </p:nvSpPr>
          <p:spPr bwMode="auto">
            <a:xfrm>
              <a:off x="1385" y="3238"/>
              <a:ext cx="155" cy="728"/>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07" name="Rectangle 35"/>
            <p:cNvSpPr>
              <a:spLocks noChangeArrowheads="1"/>
            </p:cNvSpPr>
            <p:nvPr/>
          </p:nvSpPr>
          <p:spPr bwMode="auto">
            <a:xfrm>
              <a:off x="1216" y="3525"/>
              <a:ext cx="155" cy="441"/>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08" name="Rectangle 36"/>
            <p:cNvSpPr>
              <a:spLocks noChangeArrowheads="1"/>
            </p:cNvSpPr>
            <p:nvPr/>
          </p:nvSpPr>
          <p:spPr bwMode="auto">
            <a:xfrm>
              <a:off x="1048" y="3620"/>
              <a:ext cx="155" cy="346"/>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09" name="Rectangle 37"/>
            <p:cNvSpPr>
              <a:spLocks noChangeArrowheads="1"/>
            </p:cNvSpPr>
            <p:nvPr/>
          </p:nvSpPr>
          <p:spPr bwMode="auto">
            <a:xfrm>
              <a:off x="2061" y="3390"/>
              <a:ext cx="155" cy="576"/>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10" name="Rectangle 38"/>
            <p:cNvSpPr>
              <a:spLocks noChangeArrowheads="1"/>
            </p:cNvSpPr>
            <p:nvPr/>
          </p:nvSpPr>
          <p:spPr bwMode="auto">
            <a:xfrm>
              <a:off x="879" y="3844"/>
              <a:ext cx="155" cy="122"/>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11" name="Rectangle 39"/>
            <p:cNvSpPr>
              <a:spLocks noChangeArrowheads="1"/>
            </p:cNvSpPr>
            <p:nvPr/>
          </p:nvSpPr>
          <p:spPr bwMode="auto">
            <a:xfrm>
              <a:off x="526" y="3844"/>
              <a:ext cx="155" cy="122"/>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12" name="Rectangle 40"/>
            <p:cNvSpPr>
              <a:spLocks noChangeArrowheads="1"/>
            </p:cNvSpPr>
            <p:nvPr/>
          </p:nvSpPr>
          <p:spPr bwMode="auto">
            <a:xfrm>
              <a:off x="2237" y="3653"/>
              <a:ext cx="156" cy="313"/>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13" name="Rectangle 41"/>
            <p:cNvSpPr>
              <a:spLocks noChangeArrowheads="1"/>
            </p:cNvSpPr>
            <p:nvPr/>
          </p:nvSpPr>
          <p:spPr bwMode="auto">
            <a:xfrm>
              <a:off x="2415" y="3749"/>
              <a:ext cx="156" cy="216"/>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14" name="Rectangle 42"/>
            <p:cNvSpPr>
              <a:spLocks noChangeArrowheads="1"/>
            </p:cNvSpPr>
            <p:nvPr/>
          </p:nvSpPr>
          <p:spPr bwMode="auto">
            <a:xfrm>
              <a:off x="2591" y="3876"/>
              <a:ext cx="155" cy="8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15" name="Rectangle 43"/>
            <p:cNvSpPr>
              <a:spLocks noChangeArrowheads="1"/>
            </p:cNvSpPr>
            <p:nvPr/>
          </p:nvSpPr>
          <p:spPr bwMode="auto">
            <a:xfrm>
              <a:off x="701" y="3876"/>
              <a:ext cx="156" cy="89"/>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1916" name="Line 44"/>
            <p:cNvSpPr>
              <a:spLocks noChangeShapeType="1"/>
            </p:cNvSpPr>
            <p:nvPr/>
          </p:nvSpPr>
          <p:spPr bwMode="auto">
            <a:xfrm>
              <a:off x="2675" y="3992"/>
              <a:ext cx="0" cy="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17" name="Line 45"/>
            <p:cNvSpPr>
              <a:spLocks noChangeShapeType="1"/>
            </p:cNvSpPr>
            <p:nvPr/>
          </p:nvSpPr>
          <p:spPr bwMode="auto">
            <a:xfrm>
              <a:off x="603" y="3992"/>
              <a:ext cx="0" cy="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18" name="Text Box 46"/>
            <p:cNvSpPr txBox="1">
              <a:spLocks noChangeArrowheads="1"/>
            </p:cNvSpPr>
            <p:nvPr/>
          </p:nvSpPr>
          <p:spPr bwMode="auto">
            <a:xfrm>
              <a:off x="1395" y="2325"/>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Mean</a:t>
              </a:r>
            </a:p>
          </p:txBody>
        </p:sp>
        <p:sp>
          <p:nvSpPr>
            <p:cNvPr id="1871919" name="Line 47"/>
            <p:cNvSpPr>
              <a:spLocks noChangeShapeType="1"/>
            </p:cNvSpPr>
            <p:nvPr/>
          </p:nvSpPr>
          <p:spPr bwMode="auto">
            <a:xfrm>
              <a:off x="1633" y="2553"/>
              <a:ext cx="0" cy="151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20" name="Text Box 48"/>
            <p:cNvSpPr txBox="1">
              <a:spLocks noChangeArrowheads="1"/>
            </p:cNvSpPr>
            <p:nvPr/>
          </p:nvSpPr>
          <p:spPr bwMode="auto">
            <a:xfrm>
              <a:off x="1494" y="401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10</a:t>
              </a:r>
            </a:p>
          </p:txBody>
        </p:sp>
        <p:sp>
          <p:nvSpPr>
            <p:cNvPr id="1871921" name="Line 49"/>
            <p:cNvSpPr>
              <a:spLocks noChangeShapeType="1"/>
            </p:cNvSpPr>
            <p:nvPr/>
          </p:nvSpPr>
          <p:spPr bwMode="auto">
            <a:xfrm>
              <a:off x="1289" y="2690"/>
              <a:ext cx="0" cy="1411"/>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22" name="Line 50"/>
            <p:cNvSpPr>
              <a:spLocks noChangeShapeType="1"/>
            </p:cNvSpPr>
            <p:nvPr/>
          </p:nvSpPr>
          <p:spPr bwMode="auto">
            <a:xfrm>
              <a:off x="1978" y="2690"/>
              <a:ext cx="0" cy="1411"/>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23" name="Line 51"/>
            <p:cNvSpPr>
              <a:spLocks noChangeShapeType="1"/>
            </p:cNvSpPr>
            <p:nvPr/>
          </p:nvSpPr>
          <p:spPr bwMode="auto">
            <a:xfrm>
              <a:off x="1661" y="2735"/>
              <a:ext cx="302" cy="0"/>
            </a:xfrm>
            <a:prstGeom prst="line">
              <a:avLst/>
            </a:prstGeom>
            <a:noFill/>
            <a:ln w="9525">
              <a:solidFill>
                <a:srgbClr val="CC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24" name="Line 52"/>
            <p:cNvSpPr>
              <a:spLocks noChangeShapeType="1"/>
            </p:cNvSpPr>
            <p:nvPr/>
          </p:nvSpPr>
          <p:spPr bwMode="auto">
            <a:xfrm>
              <a:off x="1310" y="2735"/>
              <a:ext cx="302" cy="0"/>
            </a:xfrm>
            <a:prstGeom prst="line">
              <a:avLst/>
            </a:prstGeom>
            <a:noFill/>
            <a:ln w="9525">
              <a:solidFill>
                <a:srgbClr val="CC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25" name="Text Box 53"/>
            <p:cNvSpPr txBox="1">
              <a:spLocks noChangeArrowheads="1"/>
            </p:cNvSpPr>
            <p:nvPr/>
          </p:nvSpPr>
          <p:spPr bwMode="auto">
            <a:xfrm>
              <a:off x="2092" y="2425"/>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 SD</a:t>
              </a:r>
            </a:p>
          </p:txBody>
        </p:sp>
        <p:sp>
          <p:nvSpPr>
            <p:cNvPr id="1871926" name="Freeform 54"/>
            <p:cNvSpPr>
              <a:spLocks/>
            </p:cNvSpPr>
            <p:nvPr/>
          </p:nvSpPr>
          <p:spPr bwMode="auto">
            <a:xfrm>
              <a:off x="1734" y="2553"/>
              <a:ext cx="401" cy="137"/>
            </a:xfrm>
            <a:custGeom>
              <a:avLst/>
              <a:gdLst>
                <a:gd name="T0" fmla="*/ 57 w 422"/>
                <a:gd name="T1" fmla="*/ 137 h 272"/>
                <a:gd name="T2" fmla="*/ 57 w 422"/>
                <a:gd name="T3" fmla="*/ 69 h 272"/>
                <a:gd name="T4" fmla="*/ 401 w 422"/>
                <a:gd name="T5" fmla="*/ 0 h 272"/>
                <a:gd name="T6" fmla="*/ 0 60000 65536"/>
                <a:gd name="T7" fmla="*/ 0 60000 65536"/>
                <a:gd name="T8" fmla="*/ 0 60000 65536"/>
              </a:gdLst>
              <a:ahLst/>
              <a:cxnLst>
                <a:cxn ang="T6">
                  <a:pos x="T0" y="T1"/>
                </a:cxn>
                <a:cxn ang="T7">
                  <a:pos x="T2" y="T3"/>
                </a:cxn>
                <a:cxn ang="T8">
                  <a:pos x="T4" y="T5"/>
                </a:cxn>
              </a:cxnLst>
              <a:rect l="0" t="0" r="r" b="b"/>
              <a:pathLst>
                <a:path w="422" h="272">
                  <a:moveTo>
                    <a:pt x="60" y="272"/>
                  </a:moveTo>
                  <a:cubicBezTo>
                    <a:pt x="30" y="226"/>
                    <a:pt x="0" y="181"/>
                    <a:pt x="60" y="136"/>
                  </a:cubicBezTo>
                  <a:cubicBezTo>
                    <a:pt x="120" y="91"/>
                    <a:pt x="271" y="45"/>
                    <a:pt x="422" y="0"/>
                  </a:cubicBezTo>
                </a:path>
              </a:pathLst>
            </a:custGeom>
            <a:noFill/>
            <a:ln w="19050"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871927" name="Freeform 55"/>
            <p:cNvSpPr>
              <a:spLocks/>
            </p:cNvSpPr>
            <p:nvPr/>
          </p:nvSpPr>
          <p:spPr bwMode="auto">
            <a:xfrm flipH="1">
              <a:off x="1137" y="2553"/>
              <a:ext cx="401" cy="137"/>
            </a:xfrm>
            <a:custGeom>
              <a:avLst/>
              <a:gdLst>
                <a:gd name="T0" fmla="*/ 57 w 422"/>
                <a:gd name="T1" fmla="*/ 137 h 272"/>
                <a:gd name="T2" fmla="*/ 57 w 422"/>
                <a:gd name="T3" fmla="*/ 69 h 272"/>
                <a:gd name="T4" fmla="*/ 401 w 422"/>
                <a:gd name="T5" fmla="*/ 0 h 272"/>
                <a:gd name="T6" fmla="*/ 0 60000 65536"/>
                <a:gd name="T7" fmla="*/ 0 60000 65536"/>
                <a:gd name="T8" fmla="*/ 0 60000 65536"/>
              </a:gdLst>
              <a:ahLst/>
              <a:cxnLst>
                <a:cxn ang="T6">
                  <a:pos x="T0" y="T1"/>
                </a:cxn>
                <a:cxn ang="T7">
                  <a:pos x="T2" y="T3"/>
                </a:cxn>
                <a:cxn ang="T8">
                  <a:pos x="T4" y="T5"/>
                </a:cxn>
              </a:cxnLst>
              <a:rect l="0" t="0" r="r" b="b"/>
              <a:pathLst>
                <a:path w="422" h="272">
                  <a:moveTo>
                    <a:pt x="60" y="272"/>
                  </a:moveTo>
                  <a:cubicBezTo>
                    <a:pt x="30" y="226"/>
                    <a:pt x="0" y="181"/>
                    <a:pt x="60" y="136"/>
                  </a:cubicBezTo>
                  <a:cubicBezTo>
                    <a:pt x="120" y="91"/>
                    <a:pt x="271" y="45"/>
                    <a:pt x="422" y="0"/>
                  </a:cubicBezTo>
                </a:path>
              </a:pathLst>
            </a:custGeom>
            <a:noFill/>
            <a:ln w="19050"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871928" name="Text Box 56"/>
            <p:cNvSpPr txBox="1">
              <a:spLocks noChangeArrowheads="1"/>
            </p:cNvSpPr>
            <p:nvPr/>
          </p:nvSpPr>
          <p:spPr bwMode="auto">
            <a:xfrm>
              <a:off x="534" y="2416"/>
              <a:ext cx="62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1" hangingPunct="1">
                <a:defRPr/>
              </a:pPr>
              <a:r>
                <a:rPr lang="en-GB" altLang="en-US" sz="1800">
                  <a:latin typeface="Arial" charset="0"/>
                  <a:cs typeface="Arial" charset="0"/>
                </a:rPr>
                <a:t>1 SD</a:t>
              </a:r>
            </a:p>
          </p:txBody>
        </p:sp>
        <p:sp>
          <p:nvSpPr>
            <p:cNvPr id="1871929" name="Text Box 57"/>
            <p:cNvSpPr txBox="1">
              <a:spLocks noChangeArrowheads="1"/>
            </p:cNvSpPr>
            <p:nvPr/>
          </p:nvSpPr>
          <p:spPr bwMode="auto">
            <a:xfrm>
              <a:off x="839" y="401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6</a:t>
              </a:r>
            </a:p>
          </p:txBody>
        </p:sp>
        <p:sp>
          <p:nvSpPr>
            <p:cNvPr id="1871930" name="Line 58"/>
            <p:cNvSpPr>
              <a:spLocks noChangeShapeType="1"/>
            </p:cNvSpPr>
            <p:nvPr/>
          </p:nvSpPr>
          <p:spPr bwMode="auto">
            <a:xfrm>
              <a:off x="952" y="3992"/>
              <a:ext cx="0" cy="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sp>
          <p:nvSpPr>
            <p:cNvPr id="1871931" name="Text Box 59"/>
            <p:cNvSpPr txBox="1">
              <a:spLocks noChangeArrowheads="1"/>
            </p:cNvSpPr>
            <p:nvPr/>
          </p:nvSpPr>
          <p:spPr bwMode="auto">
            <a:xfrm>
              <a:off x="1178" y="401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8</a:t>
              </a:r>
            </a:p>
          </p:txBody>
        </p:sp>
        <p:sp>
          <p:nvSpPr>
            <p:cNvPr id="1871932" name="Text Box 60"/>
            <p:cNvSpPr txBox="1">
              <a:spLocks noChangeArrowheads="1"/>
            </p:cNvSpPr>
            <p:nvPr/>
          </p:nvSpPr>
          <p:spPr bwMode="auto">
            <a:xfrm>
              <a:off x="1859" y="401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12</a:t>
              </a:r>
            </a:p>
          </p:txBody>
        </p:sp>
        <p:sp>
          <p:nvSpPr>
            <p:cNvPr id="1871933" name="Text Box 61"/>
            <p:cNvSpPr txBox="1">
              <a:spLocks noChangeArrowheads="1"/>
            </p:cNvSpPr>
            <p:nvPr/>
          </p:nvSpPr>
          <p:spPr bwMode="auto">
            <a:xfrm>
              <a:off x="2184" y="401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GB" altLang="en-US" sz="1800">
                  <a:latin typeface="Arial" charset="0"/>
                  <a:cs typeface="Arial" charset="0"/>
                </a:rPr>
                <a:t>14</a:t>
              </a:r>
            </a:p>
          </p:txBody>
        </p:sp>
        <p:sp>
          <p:nvSpPr>
            <p:cNvPr id="1871934" name="Line 62"/>
            <p:cNvSpPr>
              <a:spLocks noChangeShapeType="1"/>
            </p:cNvSpPr>
            <p:nvPr/>
          </p:nvSpPr>
          <p:spPr bwMode="auto">
            <a:xfrm>
              <a:off x="2321" y="3992"/>
              <a:ext cx="0" cy="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cs typeface="Arial" charset="0"/>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ChangeArrowheads="1"/>
          </p:cNvSpPr>
          <p:nvPr/>
        </p:nvSpPr>
        <p:spPr bwMode="auto">
          <a:xfrm>
            <a:off x="142875" y="2943225"/>
            <a:ext cx="8821738" cy="1620838"/>
          </a:xfrm>
          <a:prstGeom prst="rect">
            <a:avLst/>
          </a:prstGeom>
          <a:solidFill>
            <a:srgbClr val="F3F3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872899" name="Rectangle 3"/>
          <p:cNvSpPr>
            <a:spLocks noGrp="1" noChangeArrowheads="1"/>
          </p:cNvSpPr>
          <p:nvPr>
            <p:ph type="title"/>
          </p:nvPr>
        </p:nvSpPr>
        <p:spPr/>
        <p:txBody>
          <a:bodyPr/>
          <a:lstStyle/>
          <a:p>
            <a:pPr eaLnBrk="1" hangingPunct="1">
              <a:defRPr/>
            </a:pPr>
            <a:r>
              <a:rPr lang="en-GB" altLang="en-US" sz="3600"/>
              <a:t>Variance và Standard Deviation</a:t>
            </a:r>
          </a:p>
        </p:txBody>
      </p:sp>
      <p:sp>
        <p:nvSpPr>
          <p:cNvPr id="1872900" name="Rectangle 4"/>
          <p:cNvSpPr>
            <a:spLocks noGrp="1" noChangeArrowheads="1"/>
          </p:cNvSpPr>
          <p:nvPr>
            <p:ph type="body" sz="half" idx="1"/>
          </p:nvPr>
        </p:nvSpPr>
        <p:spPr>
          <a:xfrm>
            <a:off x="569913" y="1700213"/>
            <a:ext cx="7889875" cy="4752975"/>
          </a:xfrm>
        </p:spPr>
        <p:txBody>
          <a:bodyPr/>
          <a:lstStyle/>
          <a:p>
            <a:pPr eaLnBrk="1" hangingPunct="1"/>
            <a:r>
              <a:rPr lang="en-GB" altLang="en-US" sz="2600"/>
              <a:t>Xác định:</a:t>
            </a:r>
          </a:p>
          <a:p>
            <a:pPr eaLnBrk="1" hangingPunct="1">
              <a:buFontTx/>
              <a:buNone/>
            </a:pPr>
            <a:r>
              <a:rPr lang="en-GB" altLang="en-US" sz="3400"/>
              <a:t>		</a:t>
            </a:r>
            <a:r>
              <a:rPr lang="en-GB" altLang="en-US" sz="2600"/>
              <a:t>Quần thể	         	      Mẫu</a:t>
            </a:r>
          </a:p>
          <a:p>
            <a:pPr eaLnBrk="1" hangingPunct="1">
              <a:buFontTx/>
              <a:buNone/>
            </a:pPr>
            <a:endParaRPr lang="en-GB" altLang="en-US" sz="2600"/>
          </a:p>
          <a:p>
            <a:pPr eaLnBrk="1" hangingPunct="1">
              <a:buFontTx/>
              <a:buNone/>
            </a:pPr>
            <a:endParaRPr lang="en-GB" altLang="en-US" sz="2600"/>
          </a:p>
          <a:p>
            <a:pPr eaLnBrk="1" hangingPunct="1">
              <a:buFontTx/>
              <a:buNone/>
            </a:pPr>
            <a:endParaRPr lang="en-GB" altLang="en-US" sz="2600"/>
          </a:p>
          <a:p>
            <a:pPr eaLnBrk="1" hangingPunct="1">
              <a:buFontTx/>
              <a:buNone/>
            </a:pPr>
            <a:endParaRPr lang="en-GB" altLang="en-US" sz="1000"/>
          </a:p>
          <a:p>
            <a:pPr eaLnBrk="1" hangingPunct="1">
              <a:buFontTx/>
              <a:buNone/>
            </a:pPr>
            <a:endParaRPr lang="en-GB" altLang="en-US" sz="1000"/>
          </a:p>
          <a:p>
            <a:pPr eaLnBrk="1" hangingPunct="1">
              <a:buFontTx/>
              <a:buNone/>
            </a:pPr>
            <a:endParaRPr lang="en-GB" altLang="en-US" sz="1000"/>
          </a:p>
          <a:p>
            <a:pPr eaLnBrk="1" hangingPunct="1">
              <a:buFontTx/>
              <a:buNone/>
            </a:pPr>
            <a:endParaRPr lang="en-GB" altLang="en-US" sz="1000"/>
          </a:p>
          <a:p>
            <a:pPr eaLnBrk="1" hangingPunct="1">
              <a:buFontTx/>
              <a:buNone/>
            </a:pPr>
            <a:endParaRPr lang="en-GB" altLang="en-US" sz="2400"/>
          </a:p>
        </p:txBody>
      </p:sp>
      <p:graphicFrame>
        <p:nvGraphicFramePr>
          <p:cNvPr id="37893" name="Object 5"/>
          <p:cNvGraphicFramePr>
            <a:graphicFrameLocks noGrp="1" noChangeAspect="1"/>
          </p:cNvGraphicFramePr>
          <p:nvPr>
            <p:ph sz="half" idx="2"/>
          </p:nvPr>
        </p:nvGraphicFramePr>
        <p:xfrm>
          <a:off x="323850" y="3076575"/>
          <a:ext cx="8461375" cy="1416050"/>
        </p:xfrm>
        <a:graphic>
          <a:graphicData uri="http://schemas.openxmlformats.org/presentationml/2006/ole">
            <mc:AlternateContent xmlns:mc="http://schemas.openxmlformats.org/markup-compatibility/2006">
              <mc:Choice xmlns:v="urn:schemas-microsoft-com:vml" Requires="v">
                <p:oleObj spid="_x0000_s37899" name="Equation" r:id="rId3" imgW="4165600" imgH="711200" progId="Equation.3">
                  <p:embed/>
                </p:oleObj>
              </mc:Choice>
              <mc:Fallback>
                <p:oleObj name="Equation" r:id="rId3" imgW="41656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076575"/>
                        <a:ext cx="8461375" cy="1416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p:txBody>
          <a:bodyPr/>
          <a:lstStyle/>
          <a:p>
            <a:pPr eaLnBrk="1" hangingPunct="1"/>
            <a:r>
              <a:rPr lang="en-GB" altLang="en-US"/>
              <a:t>Bài tập 6</a:t>
            </a:r>
          </a:p>
        </p:txBody>
      </p:sp>
      <p:sp>
        <p:nvSpPr>
          <p:cNvPr id="1875971" name="Rectangle 3"/>
          <p:cNvSpPr>
            <a:spLocks noGrp="1" noChangeArrowheads="1"/>
          </p:cNvSpPr>
          <p:nvPr>
            <p:ph type="body" idx="1"/>
          </p:nvPr>
        </p:nvSpPr>
        <p:spPr/>
        <p:txBody>
          <a:bodyPr/>
          <a:lstStyle/>
          <a:p>
            <a:pPr eaLnBrk="1" hangingPunct="1">
              <a:spcAft>
                <a:spcPct val="70000"/>
              </a:spcAft>
            </a:pPr>
            <a:r>
              <a:rPr lang="en-GB" altLang="en-US"/>
              <a:t>Sử dụng dữ liệu tuổi sinh viên tính variance và standard deviation</a:t>
            </a:r>
          </a:p>
          <a:p>
            <a:pPr eaLnBrk="1" hangingPunct="1">
              <a:buFontTx/>
              <a:buNone/>
            </a:pPr>
            <a:r>
              <a:rPr lang="en-GB" altLang="en-US"/>
              <a:t>	18, 19, 18, 25, 22, 20, 21, 45, 33, 20, 18, 18</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3138" name="Rectangle 2"/>
          <p:cNvSpPr>
            <a:spLocks noGrp="1" noChangeArrowheads="1"/>
          </p:cNvSpPr>
          <p:nvPr>
            <p:ph type="title"/>
          </p:nvPr>
        </p:nvSpPr>
        <p:spPr/>
        <p:txBody>
          <a:bodyPr/>
          <a:lstStyle/>
          <a:p>
            <a:pPr eaLnBrk="1" hangingPunct="1"/>
            <a:r>
              <a:rPr lang="en-GB" altLang="en-US"/>
              <a:t>Tóm lại</a:t>
            </a:r>
          </a:p>
        </p:txBody>
      </p:sp>
      <p:sp>
        <p:nvSpPr>
          <p:cNvPr id="1883139" name="Rectangle 3"/>
          <p:cNvSpPr>
            <a:spLocks noGrp="1" noChangeArrowheads="1"/>
          </p:cNvSpPr>
          <p:nvPr>
            <p:ph type="body" idx="1"/>
          </p:nvPr>
        </p:nvSpPr>
        <p:spPr/>
        <p:txBody>
          <a:bodyPr/>
          <a:lstStyle/>
          <a:p>
            <a:pPr eaLnBrk="1" hangingPunct="1">
              <a:lnSpc>
                <a:spcPct val="90000"/>
              </a:lnSpc>
            </a:pPr>
            <a:r>
              <a:rPr lang="en-GB" altLang="en-US" sz="2400"/>
              <a:t>Đơn vị đo cục bộ</a:t>
            </a:r>
          </a:p>
          <a:p>
            <a:pPr lvl="1" eaLnBrk="1" hangingPunct="1">
              <a:lnSpc>
                <a:spcPct val="90000"/>
              </a:lnSpc>
            </a:pPr>
            <a:r>
              <a:rPr lang="en-GB" altLang="en-US" sz="2000"/>
              <a:t>Mean</a:t>
            </a:r>
          </a:p>
          <a:p>
            <a:pPr lvl="1" eaLnBrk="1" hangingPunct="1">
              <a:lnSpc>
                <a:spcPct val="90000"/>
              </a:lnSpc>
            </a:pPr>
            <a:r>
              <a:rPr lang="en-GB" altLang="en-US" sz="2000"/>
              <a:t>Mode </a:t>
            </a:r>
          </a:p>
          <a:p>
            <a:pPr lvl="1" eaLnBrk="1" hangingPunct="1">
              <a:lnSpc>
                <a:spcPct val="90000"/>
              </a:lnSpc>
            </a:pPr>
            <a:r>
              <a:rPr lang="en-GB" altLang="en-US" sz="2000"/>
              <a:t>Median</a:t>
            </a:r>
          </a:p>
          <a:p>
            <a:pPr lvl="1" eaLnBrk="1" hangingPunct="1">
              <a:lnSpc>
                <a:spcPct val="90000"/>
              </a:lnSpc>
            </a:pPr>
            <a:r>
              <a:rPr lang="en-GB" altLang="en-US" sz="2000"/>
              <a:t>Quartiles</a:t>
            </a:r>
          </a:p>
          <a:p>
            <a:pPr eaLnBrk="1" hangingPunct="1">
              <a:lnSpc>
                <a:spcPct val="90000"/>
              </a:lnSpc>
            </a:pPr>
            <a:endParaRPr lang="en-GB" altLang="en-US" sz="2400"/>
          </a:p>
          <a:p>
            <a:pPr eaLnBrk="1" hangingPunct="1">
              <a:lnSpc>
                <a:spcPct val="90000"/>
              </a:lnSpc>
            </a:pPr>
            <a:r>
              <a:rPr lang="en-GB" altLang="en-US" sz="2400"/>
              <a:t>Đơn vị đo phân tán</a:t>
            </a:r>
          </a:p>
          <a:p>
            <a:pPr lvl="1" eaLnBrk="1" hangingPunct="1">
              <a:lnSpc>
                <a:spcPct val="90000"/>
              </a:lnSpc>
            </a:pPr>
            <a:r>
              <a:rPr lang="en-GB" altLang="en-US" sz="2000"/>
              <a:t>Range</a:t>
            </a:r>
          </a:p>
          <a:p>
            <a:pPr lvl="1" eaLnBrk="1" hangingPunct="1">
              <a:lnSpc>
                <a:spcPct val="90000"/>
              </a:lnSpc>
            </a:pPr>
            <a:r>
              <a:rPr lang="en-GB" altLang="en-US" sz="2000"/>
              <a:t>Interquartile Range</a:t>
            </a:r>
          </a:p>
          <a:p>
            <a:pPr lvl="1" eaLnBrk="1" hangingPunct="1">
              <a:lnSpc>
                <a:spcPct val="90000"/>
              </a:lnSpc>
            </a:pPr>
            <a:r>
              <a:rPr lang="en-GB" altLang="en-US" sz="2000"/>
              <a:t>Variance</a:t>
            </a:r>
          </a:p>
          <a:p>
            <a:pPr lvl="1" eaLnBrk="1" hangingPunct="1">
              <a:lnSpc>
                <a:spcPct val="90000"/>
              </a:lnSpc>
              <a:spcAft>
                <a:spcPct val="50000"/>
              </a:spcAft>
            </a:pPr>
            <a:r>
              <a:rPr lang="en-GB" altLang="en-US" sz="2000"/>
              <a:t>Standard Deviation</a:t>
            </a:r>
          </a:p>
          <a:p>
            <a:pPr eaLnBrk="1" hangingPunct="1">
              <a:lnSpc>
                <a:spcPct val="90000"/>
              </a:lnSpc>
            </a:pPr>
            <a:endParaRPr lang="en-GB" altLang="en-US" sz="24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ChangeArrowheads="1"/>
          </p:cNvSpPr>
          <p:nvPr>
            <p:ph type="ctrTitle"/>
          </p:nvPr>
        </p:nvSpPr>
        <p:spPr>
          <a:xfrm>
            <a:off x="684213" y="2636838"/>
            <a:ext cx="7772400" cy="1470025"/>
          </a:xfrm>
        </p:spPr>
        <p:txBody>
          <a:bodyPr anchor="ctr"/>
          <a:lstStyle/>
          <a:p>
            <a:pPr eaLnBrk="1" hangingPunct="1"/>
            <a:r>
              <a:rPr lang="en-GB" altLang="en-US" sz="5400"/>
              <a:t>Biểu diễn hình ảnh dữ liệu</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0" name="Rectangle 2"/>
          <p:cNvSpPr>
            <a:spLocks noGrp="1" noChangeArrowheads="1"/>
          </p:cNvSpPr>
          <p:nvPr>
            <p:ph type="title"/>
          </p:nvPr>
        </p:nvSpPr>
        <p:spPr/>
        <p:txBody>
          <a:bodyPr/>
          <a:lstStyle/>
          <a:p>
            <a:pPr eaLnBrk="1" hangingPunct="1"/>
            <a:r>
              <a:rPr lang="en-GB" altLang="en-US"/>
              <a:t>Gồm các nội dung sau</a:t>
            </a:r>
          </a:p>
        </p:txBody>
      </p:sp>
      <p:sp>
        <p:nvSpPr>
          <p:cNvPr id="1886211" name="Rectangle 3"/>
          <p:cNvSpPr>
            <a:spLocks noGrp="1" noChangeArrowheads="1"/>
          </p:cNvSpPr>
          <p:nvPr>
            <p:ph type="body" idx="1"/>
          </p:nvPr>
        </p:nvSpPr>
        <p:spPr>
          <a:xfrm>
            <a:off x="900113" y="1700213"/>
            <a:ext cx="7858125" cy="4381500"/>
          </a:xfrm>
        </p:spPr>
        <p:txBody>
          <a:bodyPr/>
          <a:lstStyle/>
          <a:p>
            <a:pPr eaLnBrk="1" hangingPunct="1">
              <a:lnSpc>
                <a:spcPct val="80000"/>
              </a:lnSpc>
              <a:buClr>
                <a:schemeClr val="tx1"/>
              </a:buClr>
              <a:buFont typeface="Arial" panose="020B0604020202020204" pitchFamily="34" charset="0"/>
              <a:buChar char="–"/>
              <a:defRPr/>
            </a:pPr>
            <a:r>
              <a:rPr lang="en-GB" altLang="en-US" sz="2400"/>
              <a:t>Histograms</a:t>
            </a:r>
          </a:p>
          <a:p>
            <a:pPr eaLnBrk="1" hangingPunct="1">
              <a:lnSpc>
                <a:spcPct val="80000"/>
              </a:lnSpc>
              <a:buClr>
                <a:schemeClr val="tx1"/>
              </a:buClr>
              <a:buFont typeface="Arial" panose="020B0604020202020204" pitchFamily="34" charset="0"/>
              <a:buChar char="–"/>
              <a:defRPr/>
            </a:pPr>
            <a:r>
              <a:rPr lang="en-GB" altLang="en-US" sz="2400"/>
              <a:t>Run charts</a:t>
            </a:r>
          </a:p>
          <a:p>
            <a:pPr eaLnBrk="1" hangingPunct="1">
              <a:lnSpc>
                <a:spcPct val="80000"/>
              </a:lnSpc>
              <a:buClr>
                <a:schemeClr val="tx1"/>
              </a:buClr>
              <a:buFont typeface="Arial" panose="020B0604020202020204" pitchFamily="34" charset="0"/>
              <a:buChar char="–"/>
              <a:defRPr/>
            </a:pPr>
            <a:r>
              <a:rPr lang="en-GB" altLang="en-US" sz="2400"/>
              <a:t>Box plots</a:t>
            </a:r>
          </a:p>
          <a:p>
            <a:pPr eaLnBrk="1" hangingPunct="1">
              <a:lnSpc>
                <a:spcPct val="80000"/>
              </a:lnSpc>
              <a:buClr>
                <a:schemeClr val="tx1"/>
              </a:buClr>
              <a:buFont typeface="Arial" panose="020B0604020202020204" pitchFamily="34" charset="0"/>
              <a:buChar char="–"/>
              <a:defRPr/>
            </a:pPr>
            <a:r>
              <a:rPr lang="en-GB" altLang="en-US" sz="2400"/>
              <a:t>Bar charts</a:t>
            </a:r>
          </a:p>
          <a:p>
            <a:pPr eaLnBrk="1" hangingPunct="1">
              <a:lnSpc>
                <a:spcPct val="80000"/>
              </a:lnSpc>
              <a:buClr>
                <a:schemeClr val="tx1"/>
              </a:buClr>
              <a:buFont typeface="Arial" panose="020B0604020202020204" pitchFamily="34" charset="0"/>
              <a:buChar char="–"/>
              <a:defRPr/>
            </a:pPr>
            <a:r>
              <a:rPr lang="en-GB" altLang="en-US" sz="2400"/>
              <a:t>Pareto charts</a:t>
            </a:r>
          </a:p>
          <a:p>
            <a:pPr eaLnBrk="1" hangingPunct="1">
              <a:lnSpc>
                <a:spcPct val="80000"/>
              </a:lnSpc>
              <a:buClr>
                <a:schemeClr val="tx1"/>
              </a:buClr>
              <a:buFont typeface="Arial" panose="020B0604020202020204" pitchFamily="34" charset="0"/>
              <a:buChar char="–"/>
              <a:defRPr/>
            </a:pPr>
            <a:r>
              <a:rPr lang="en-GB" altLang="en-US" sz="2400"/>
              <a:t>Pie charts</a:t>
            </a:r>
          </a:p>
          <a:p>
            <a:pPr eaLnBrk="1" hangingPunct="1">
              <a:lnSpc>
                <a:spcPct val="80000"/>
              </a:lnSpc>
              <a:buClr>
                <a:schemeClr val="tx1"/>
              </a:buClr>
              <a:buFont typeface="Arial" panose="020B0604020202020204" pitchFamily="34" charset="0"/>
              <a:buChar char="–"/>
              <a:defRPr/>
            </a:pPr>
            <a:r>
              <a:rPr lang="en-GB" altLang="en-US" sz="2400"/>
              <a:t>Scatter plots</a:t>
            </a:r>
          </a:p>
          <a:p>
            <a:pPr eaLnBrk="1" hangingPunct="1">
              <a:lnSpc>
                <a:spcPct val="80000"/>
              </a:lnSpc>
              <a:buClr>
                <a:schemeClr val="tx1"/>
              </a:buClr>
              <a:buFont typeface="Arial" panose="020B0604020202020204" pitchFamily="34" charset="0"/>
              <a:buChar char="–"/>
              <a:defRPr/>
            </a:pPr>
            <a:r>
              <a:rPr lang="en-GB" altLang="en-US" sz="2400"/>
              <a:t>Contingency tables</a:t>
            </a:r>
          </a:p>
          <a:p>
            <a:pPr eaLnBrk="1" hangingPunct="1">
              <a:lnSpc>
                <a:spcPct val="80000"/>
              </a:lnSpc>
              <a:buClr>
                <a:schemeClr val="tx1"/>
              </a:buClr>
              <a:buFontTx/>
              <a:buNone/>
              <a:defRPr/>
            </a:pPr>
            <a:endParaRPr lang="en-GB" altLang="en-US" sz="24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0418" name="Rectangle 2"/>
          <p:cNvSpPr>
            <a:spLocks noGrp="1" noChangeArrowheads="1"/>
          </p:cNvSpPr>
          <p:nvPr>
            <p:ph type="title"/>
          </p:nvPr>
        </p:nvSpPr>
        <p:spPr/>
        <p:txBody>
          <a:bodyPr/>
          <a:lstStyle/>
          <a:p>
            <a:pPr eaLnBrk="1" hangingPunct="1">
              <a:defRPr/>
            </a:pPr>
            <a:r>
              <a:rPr lang="en-GB" altLang="en-US"/>
              <a:t>Histograms</a:t>
            </a:r>
          </a:p>
        </p:txBody>
      </p:sp>
      <p:pic>
        <p:nvPicPr>
          <p:cNvPr id="1980424" name="Picture 8"/>
          <p:cNvPicPr>
            <a:picLocks noChangeAspect="1" noChangeArrowheads="1"/>
          </p:cNvPicPr>
          <p:nvPr/>
        </p:nvPicPr>
        <p:blipFill>
          <a:blip r:embed="rId2"/>
          <a:srcRect/>
          <a:stretch>
            <a:fillRect/>
          </a:stretch>
        </p:blipFill>
        <p:spPr bwMode="auto">
          <a:xfrm>
            <a:off x="1079500" y="1665288"/>
            <a:ext cx="6805613"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010" name="Rectangle 2"/>
          <p:cNvSpPr>
            <a:spLocks noGrp="1" noChangeArrowheads="1"/>
          </p:cNvSpPr>
          <p:nvPr>
            <p:ph type="title"/>
          </p:nvPr>
        </p:nvSpPr>
        <p:spPr/>
        <p:txBody>
          <a:bodyPr/>
          <a:lstStyle/>
          <a:p>
            <a:pPr eaLnBrk="1" hangingPunct="1"/>
            <a:r>
              <a:rPr lang="en-GB" altLang="en-US"/>
              <a:t>Biến ngẫu nhiên</a:t>
            </a:r>
          </a:p>
        </p:txBody>
      </p:sp>
      <p:sp>
        <p:nvSpPr>
          <p:cNvPr id="1835011" name="Rectangle 3"/>
          <p:cNvSpPr>
            <a:spLocks noGrp="1" noChangeArrowheads="1"/>
          </p:cNvSpPr>
          <p:nvPr>
            <p:ph type="body" idx="1"/>
          </p:nvPr>
        </p:nvSpPr>
        <p:spPr>
          <a:xfrm>
            <a:off x="352425" y="1736725"/>
            <a:ext cx="8150225" cy="4979988"/>
          </a:xfrm>
        </p:spPr>
        <p:txBody>
          <a:bodyPr/>
          <a:lstStyle/>
          <a:p>
            <a:pPr eaLnBrk="1" hangingPunct="1">
              <a:lnSpc>
                <a:spcPct val="90000"/>
              </a:lnSpc>
              <a:spcAft>
                <a:spcPct val="20000"/>
              </a:spcAft>
            </a:pPr>
            <a:r>
              <a:rPr lang="en-GB" altLang="en-US"/>
              <a:t>Biến định lượng</a:t>
            </a:r>
          </a:p>
          <a:p>
            <a:pPr lvl="1" eaLnBrk="1" hangingPunct="1">
              <a:lnSpc>
                <a:spcPct val="90000"/>
              </a:lnSpc>
              <a:spcAft>
                <a:spcPct val="50000"/>
              </a:spcAft>
            </a:pPr>
            <a:r>
              <a:rPr lang="en-GB" altLang="en-US"/>
              <a:t>Có thể đếm hoặc đo với một giá trị số học</a:t>
            </a:r>
          </a:p>
          <a:p>
            <a:pPr lvl="1" eaLnBrk="1" hangingPunct="1">
              <a:lnSpc>
                <a:spcPct val="90000"/>
              </a:lnSpc>
              <a:spcAft>
                <a:spcPct val="70000"/>
              </a:spcAft>
            </a:pPr>
            <a:r>
              <a:rPr lang="en-GB" altLang="en-US"/>
              <a:t>Có thể là biến liên tục hoặc rời rạc (thường là một con số).</a:t>
            </a:r>
          </a:p>
          <a:p>
            <a:pPr eaLnBrk="1" hangingPunct="1">
              <a:lnSpc>
                <a:spcPct val="90000"/>
              </a:lnSpc>
              <a:spcAft>
                <a:spcPct val="20000"/>
              </a:spcAft>
            </a:pPr>
            <a:r>
              <a:rPr lang="en-GB" altLang="en-US"/>
              <a:t>Biến định tính</a:t>
            </a:r>
          </a:p>
          <a:p>
            <a:pPr lvl="1" eaLnBrk="1" hangingPunct="1">
              <a:lnSpc>
                <a:spcPct val="90000"/>
              </a:lnSpc>
              <a:spcAft>
                <a:spcPct val="50000"/>
              </a:spcAft>
            </a:pPr>
            <a:r>
              <a:rPr lang="en-GB" altLang="en-US"/>
              <a:t>Không phải là một biến số học dùng để phân loại, nhưng có không thể đo được bằng một giá trị số học</a:t>
            </a:r>
          </a:p>
          <a:p>
            <a:pPr lvl="1" eaLnBrk="1" hangingPunct="1">
              <a:lnSpc>
                <a:spcPct val="90000"/>
              </a:lnSpc>
              <a:spcAft>
                <a:spcPct val="50000"/>
              </a:spcAft>
            </a:pPr>
            <a:r>
              <a:rPr lang="en-GB" altLang="en-US"/>
              <a:t>Đùng để định danh hoặc đánh thứ tự</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03" name="Rectangle 3"/>
          <p:cNvSpPr>
            <a:spLocks noChangeArrowheads="1"/>
          </p:cNvSpPr>
          <p:nvPr/>
        </p:nvSpPr>
        <p:spPr bwMode="auto">
          <a:xfrm>
            <a:off x="2124075" y="274638"/>
            <a:ext cx="6562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lgn="ctr">
              <a:defRPr sz="4000">
                <a:solidFill>
                  <a:srgbClr val="CC3300"/>
                </a:solidFill>
                <a:effectLst>
                  <a:outerShdw blurRad="38100" dist="38100" dir="2700000" algn="tl">
                    <a:srgbClr val="C0C0C0"/>
                  </a:outerShdw>
                </a:effectLst>
                <a:latin typeface="Arial" charset="0"/>
                <a:ea typeface="Arial" charset="0"/>
                <a:cs typeface="Arial" charset="0"/>
              </a:defRPr>
            </a:lvl1pPr>
            <a:lvl2pPr algn="ctr">
              <a:defRPr sz="4000">
                <a:solidFill>
                  <a:srgbClr val="CC3300"/>
                </a:solidFill>
                <a:effectLst>
                  <a:outerShdw blurRad="38100" dist="38100" dir="2700000" algn="tl">
                    <a:srgbClr val="C0C0C0"/>
                  </a:outerShdw>
                </a:effectLst>
                <a:latin typeface="Arial" charset="0"/>
                <a:ea typeface="Arial" charset="0"/>
                <a:cs typeface="Arial" charset="0"/>
              </a:defRPr>
            </a:lvl2pPr>
            <a:lvl3pPr algn="ctr">
              <a:defRPr sz="4000">
                <a:solidFill>
                  <a:srgbClr val="CC3300"/>
                </a:solidFill>
                <a:effectLst>
                  <a:outerShdw blurRad="38100" dist="38100" dir="2700000" algn="tl">
                    <a:srgbClr val="C0C0C0"/>
                  </a:outerShdw>
                </a:effectLst>
                <a:latin typeface="Arial" charset="0"/>
                <a:ea typeface="Arial" charset="0"/>
                <a:cs typeface="Arial" charset="0"/>
              </a:defRPr>
            </a:lvl3pPr>
            <a:lvl4pPr algn="ctr">
              <a:defRPr sz="4000">
                <a:solidFill>
                  <a:srgbClr val="CC3300"/>
                </a:solidFill>
                <a:effectLst>
                  <a:outerShdw blurRad="38100" dist="38100" dir="2700000" algn="tl">
                    <a:srgbClr val="C0C0C0"/>
                  </a:outerShdw>
                </a:effectLst>
                <a:latin typeface="Arial" charset="0"/>
                <a:ea typeface="Arial" charset="0"/>
                <a:cs typeface="Arial" charset="0"/>
              </a:defRPr>
            </a:lvl4pPr>
            <a:lvl5pPr algn="ctr">
              <a:defRPr sz="4000">
                <a:solidFill>
                  <a:srgbClr val="CC3300"/>
                </a:solidFill>
                <a:effectLst>
                  <a:outerShdw blurRad="38100" dist="38100" dir="2700000" algn="tl">
                    <a:srgbClr val="C0C0C0"/>
                  </a:outerShdw>
                </a:effectLst>
                <a:latin typeface="Arial" charset="0"/>
                <a:ea typeface="Arial" charset="0"/>
                <a:cs typeface="Arial" charset="0"/>
              </a:defRPr>
            </a:lvl5pPr>
            <a:lvl6pPr marL="457200" algn="ctr" fontAlgn="base">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6pPr>
            <a:lvl7pPr marL="914400" algn="ctr" fontAlgn="base">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7pPr>
            <a:lvl8pPr marL="1371600" algn="ctr" fontAlgn="base">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8pPr>
            <a:lvl9pPr marL="1828800" algn="ctr" fontAlgn="base">
              <a:spcBef>
                <a:spcPct val="0"/>
              </a:spcBef>
              <a:spcAft>
                <a:spcPct val="0"/>
              </a:spcAft>
              <a:defRPr sz="4000">
                <a:solidFill>
                  <a:srgbClr val="CC3300"/>
                </a:solidFill>
                <a:effectLst>
                  <a:outerShdw blurRad="38100" dist="38100" dir="2700000" algn="tl">
                    <a:srgbClr val="C0C0C0"/>
                  </a:outerShdw>
                </a:effectLst>
                <a:latin typeface="Arial" charset="0"/>
                <a:ea typeface="Arial" charset="0"/>
                <a:cs typeface="Arial" charset="0"/>
              </a:defRPr>
            </a:lvl9pPr>
          </a:lstStyle>
          <a:p>
            <a:pPr eaLnBrk="1" hangingPunct="1">
              <a:defRPr/>
            </a:pPr>
            <a:r>
              <a:rPr lang="en-GB" altLang="en-US"/>
              <a:t>Run Charts</a:t>
            </a:r>
          </a:p>
        </p:txBody>
      </p:sp>
      <p:pic>
        <p:nvPicPr>
          <p:cNvPr id="1894410" name="Picture 10"/>
          <p:cNvPicPr>
            <a:picLocks noChangeAspect="1" noChangeArrowheads="1"/>
          </p:cNvPicPr>
          <p:nvPr/>
        </p:nvPicPr>
        <p:blipFill>
          <a:blip r:embed="rId2"/>
          <a:srcRect/>
          <a:stretch>
            <a:fillRect/>
          </a:stretch>
        </p:blipFill>
        <p:spPr bwMode="auto">
          <a:xfrm>
            <a:off x="1042988" y="1628775"/>
            <a:ext cx="6846887" cy="456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586" name="Rectangle 2"/>
          <p:cNvSpPr>
            <a:spLocks noGrp="1" noChangeArrowheads="1"/>
          </p:cNvSpPr>
          <p:nvPr>
            <p:ph type="title"/>
          </p:nvPr>
        </p:nvSpPr>
        <p:spPr/>
        <p:txBody>
          <a:bodyPr/>
          <a:lstStyle/>
          <a:p>
            <a:pPr eaLnBrk="1" hangingPunct="1">
              <a:defRPr/>
            </a:pPr>
            <a:r>
              <a:rPr lang="en-GB" altLang="en-US"/>
              <a:t>Boxplots</a:t>
            </a:r>
          </a:p>
        </p:txBody>
      </p:sp>
      <p:pic>
        <p:nvPicPr>
          <p:cNvPr id="1987588" name="Picture 4"/>
          <p:cNvPicPr>
            <a:picLocks noChangeAspect="1" noChangeArrowheads="1"/>
          </p:cNvPicPr>
          <p:nvPr/>
        </p:nvPicPr>
        <p:blipFill>
          <a:blip r:embed="rId2"/>
          <a:srcRect/>
          <a:stretch>
            <a:fillRect/>
          </a:stretch>
        </p:blipFill>
        <p:spPr bwMode="auto">
          <a:xfrm>
            <a:off x="1042988" y="1628775"/>
            <a:ext cx="6811962"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8610" name="Rectangle 2"/>
          <p:cNvSpPr>
            <a:spLocks noGrp="1" noChangeArrowheads="1"/>
          </p:cNvSpPr>
          <p:nvPr>
            <p:ph type="title"/>
          </p:nvPr>
        </p:nvSpPr>
        <p:spPr/>
        <p:txBody>
          <a:bodyPr/>
          <a:lstStyle/>
          <a:p>
            <a:pPr eaLnBrk="1" hangingPunct="1">
              <a:defRPr/>
            </a:pPr>
            <a:r>
              <a:rPr lang="en-GB" altLang="en-US"/>
              <a:t>Bar Charts</a:t>
            </a:r>
          </a:p>
        </p:txBody>
      </p:sp>
      <p:pic>
        <p:nvPicPr>
          <p:cNvPr id="1988614" name="Picture 6"/>
          <p:cNvPicPr>
            <a:picLocks noChangeAspect="1" noChangeArrowheads="1"/>
          </p:cNvPicPr>
          <p:nvPr/>
        </p:nvPicPr>
        <p:blipFill>
          <a:blip r:embed="rId2"/>
          <a:srcRect/>
          <a:stretch>
            <a:fillRect/>
          </a:stretch>
        </p:blipFill>
        <p:spPr bwMode="auto">
          <a:xfrm>
            <a:off x="1079500" y="1665288"/>
            <a:ext cx="6840538" cy="45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8" name="Rectangle 2"/>
          <p:cNvSpPr>
            <a:spLocks noGrp="1" noChangeArrowheads="1"/>
          </p:cNvSpPr>
          <p:nvPr>
            <p:ph type="title"/>
          </p:nvPr>
        </p:nvSpPr>
        <p:spPr/>
        <p:txBody>
          <a:bodyPr/>
          <a:lstStyle/>
          <a:p>
            <a:pPr eaLnBrk="1" hangingPunct="1">
              <a:defRPr/>
            </a:pPr>
            <a:r>
              <a:rPr lang="en-GB" altLang="en-US"/>
              <a:t>Pareto Charts</a:t>
            </a:r>
          </a:p>
        </p:txBody>
      </p:sp>
      <p:pic>
        <p:nvPicPr>
          <p:cNvPr id="1990662" name="Picture 6"/>
          <p:cNvPicPr>
            <a:picLocks noChangeAspect="1" noChangeArrowheads="1"/>
          </p:cNvPicPr>
          <p:nvPr/>
        </p:nvPicPr>
        <p:blipFill>
          <a:blip r:embed="rId2"/>
          <a:srcRect/>
          <a:stretch>
            <a:fillRect/>
          </a:stretch>
        </p:blipFill>
        <p:spPr bwMode="auto">
          <a:xfrm>
            <a:off x="1187450" y="1665288"/>
            <a:ext cx="6775450" cy="45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2706" name="Rectangle 2"/>
          <p:cNvSpPr>
            <a:spLocks noGrp="1" noChangeArrowheads="1"/>
          </p:cNvSpPr>
          <p:nvPr>
            <p:ph type="title"/>
          </p:nvPr>
        </p:nvSpPr>
        <p:spPr/>
        <p:txBody>
          <a:bodyPr/>
          <a:lstStyle/>
          <a:p>
            <a:pPr eaLnBrk="1" hangingPunct="1">
              <a:defRPr/>
            </a:pPr>
            <a:r>
              <a:rPr lang="en-GB" altLang="en-US"/>
              <a:t>Pie Charts</a:t>
            </a:r>
          </a:p>
        </p:txBody>
      </p:sp>
      <p:pic>
        <p:nvPicPr>
          <p:cNvPr id="1992708" name="Picture 4"/>
          <p:cNvPicPr>
            <a:picLocks noChangeAspect="1" noChangeArrowheads="1"/>
          </p:cNvPicPr>
          <p:nvPr/>
        </p:nvPicPr>
        <p:blipFill>
          <a:blip r:embed="rId2"/>
          <a:srcRect/>
          <a:stretch>
            <a:fillRect/>
          </a:stretch>
        </p:blipFill>
        <p:spPr bwMode="auto">
          <a:xfrm>
            <a:off x="1187450" y="1665288"/>
            <a:ext cx="6769100" cy="451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3730" name="Rectangle 2"/>
          <p:cNvSpPr>
            <a:spLocks noGrp="1" noChangeArrowheads="1"/>
          </p:cNvSpPr>
          <p:nvPr>
            <p:ph type="title"/>
          </p:nvPr>
        </p:nvSpPr>
        <p:spPr/>
        <p:txBody>
          <a:bodyPr/>
          <a:lstStyle/>
          <a:p>
            <a:pPr eaLnBrk="1" hangingPunct="1">
              <a:defRPr/>
            </a:pPr>
            <a:r>
              <a:rPr lang="en-GB" altLang="en-US"/>
              <a:t>Scatterplots</a:t>
            </a:r>
          </a:p>
        </p:txBody>
      </p:sp>
      <p:pic>
        <p:nvPicPr>
          <p:cNvPr id="1993732" name="Picture 4"/>
          <p:cNvPicPr>
            <a:picLocks noChangeAspect="1" noChangeArrowheads="1"/>
          </p:cNvPicPr>
          <p:nvPr/>
        </p:nvPicPr>
        <p:blipFill>
          <a:blip r:embed="rId2"/>
          <a:srcRect/>
          <a:stretch>
            <a:fillRect/>
          </a:stretch>
        </p:blipFill>
        <p:spPr bwMode="auto">
          <a:xfrm>
            <a:off x="1187450" y="1700213"/>
            <a:ext cx="67691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p:txBody>
          <a:bodyPr/>
          <a:lstStyle/>
          <a:p>
            <a:pPr eaLnBrk="1" hangingPunct="1">
              <a:defRPr/>
            </a:pPr>
            <a:r>
              <a:rPr lang="en-GB" altLang="en-US" sz="3600"/>
              <a:t>Contingency Tables</a:t>
            </a:r>
          </a:p>
        </p:txBody>
      </p:sp>
      <p:graphicFrame>
        <p:nvGraphicFramePr>
          <p:cNvPr id="1935364" name="Group 4"/>
          <p:cNvGraphicFramePr>
            <a:graphicFrameLocks noGrp="1"/>
          </p:cNvGraphicFramePr>
          <p:nvPr/>
        </p:nvGraphicFramePr>
        <p:xfrm>
          <a:off x="1439863" y="2133600"/>
          <a:ext cx="6121400" cy="2122491"/>
        </p:xfrm>
        <a:graphic>
          <a:graphicData uri="http://schemas.openxmlformats.org/drawingml/2006/table">
            <a:tbl>
              <a:tblPr/>
              <a:tblGrid>
                <a:gridCol w="1512887">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tblGrid>
              <a:tr h="303213">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Colour of eyes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3213">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Colour of hair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Brown</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Green/grey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Blue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Black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50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54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03213">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46</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03213">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Fair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30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31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03213">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Ginger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120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140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140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120000"/>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120000"/>
                        <a:buFontTx/>
                        <a:buNone/>
                        <a:tabLst/>
                      </a:pPr>
                      <a:r>
                        <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400=N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p:txBody>
          <a:bodyPr/>
          <a:lstStyle/>
          <a:p>
            <a:pPr eaLnBrk="1" hangingPunct="1"/>
            <a:r>
              <a:rPr lang="en-GB" altLang="en-US" sz="3600"/>
              <a:t>Bài tập</a:t>
            </a:r>
          </a:p>
        </p:txBody>
      </p:sp>
      <p:sp>
        <p:nvSpPr>
          <p:cNvPr id="2" name="Content Placeholder 1"/>
          <p:cNvSpPr>
            <a:spLocks noGrp="1"/>
          </p:cNvSpPr>
          <p:nvPr>
            <p:ph idx="1"/>
          </p:nvPr>
        </p:nvSpPr>
        <p:spPr/>
        <p:txBody>
          <a:bodyPr/>
          <a:lstStyle/>
          <a:p>
            <a:r>
              <a:rPr lang="en-US" altLang="en-US"/>
              <a:t>Sinh viên sử dụng R vẽ các loại biểu đồ trên</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8" name="Rectangle 2"/>
          <p:cNvSpPr>
            <a:spLocks noGrp="1" noChangeArrowheads="1"/>
          </p:cNvSpPr>
          <p:nvPr>
            <p:ph type="title"/>
          </p:nvPr>
        </p:nvSpPr>
        <p:spPr/>
        <p:txBody>
          <a:bodyPr/>
          <a:lstStyle/>
          <a:p>
            <a:pPr eaLnBrk="1" hangingPunct="1"/>
            <a:r>
              <a:rPr lang="en-GB" altLang="en-US"/>
              <a:t>Tóm tắc phần biểu diễn hình học dữ liệu</a:t>
            </a:r>
          </a:p>
        </p:txBody>
      </p:sp>
      <p:sp>
        <p:nvSpPr>
          <p:cNvPr id="1985539" name="Rectangle 3"/>
          <p:cNvSpPr>
            <a:spLocks noGrp="1" noChangeArrowheads="1"/>
          </p:cNvSpPr>
          <p:nvPr>
            <p:ph type="body" idx="1"/>
          </p:nvPr>
        </p:nvSpPr>
        <p:spPr>
          <a:xfrm>
            <a:off x="900113" y="1700213"/>
            <a:ext cx="7858125" cy="4381500"/>
          </a:xfrm>
        </p:spPr>
        <p:txBody>
          <a:bodyPr/>
          <a:lstStyle/>
          <a:p>
            <a:pPr eaLnBrk="1" hangingPunct="1">
              <a:lnSpc>
                <a:spcPct val="80000"/>
              </a:lnSpc>
              <a:buClr>
                <a:schemeClr val="tx1"/>
              </a:buClr>
              <a:buFont typeface="Arial" panose="020B0604020202020204" pitchFamily="34" charset="0"/>
              <a:buChar char="–"/>
              <a:defRPr/>
            </a:pPr>
            <a:r>
              <a:rPr lang="en-GB" altLang="en-US" sz="2400"/>
              <a:t>Histograms</a:t>
            </a:r>
          </a:p>
          <a:p>
            <a:pPr eaLnBrk="1" hangingPunct="1">
              <a:lnSpc>
                <a:spcPct val="80000"/>
              </a:lnSpc>
              <a:buClr>
                <a:schemeClr val="tx1"/>
              </a:buClr>
              <a:buFont typeface="Arial" panose="020B0604020202020204" pitchFamily="34" charset="0"/>
              <a:buChar char="–"/>
              <a:defRPr/>
            </a:pPr>
            <a:r>
              <a:rPr lang="en-GB" altLang="en-US" sz="2400"/>
              <a:t>Run charts</a:t>
            </a:r>
          </a:p>
          <a:p>
            <a:pPr eaLnBrk="1" hangingPunct="1">
              <a:lnSpc>
                <a:spcPct val="80000"/>
              </a:lnSpc>
              <a:buClr>
                <a:schemeClr val="tx1"/>
              </a:buClr>
              <a:buFont typeface="Arial" panose="020B0604020202020204" pitchFamily="34" charset="0"/>
              <a:buChar char="–"/>
              <a:defRPr/>
            </a:pPr>
            <a:r>
              <a:rPr lang="en-GB" altLang="en-US" sz="2400"/>
              <a:t>Box plots</a:t>
            </a:r>
          </a:p>
          <a:p>
            <a:pPr eaLnBrk="1" hangingPunct="1">
              <a:lnSpc>
                <a:spcPct val="80000"/>
              </a:lnSpc>
              <a:buClr>
                <a:schemeClr val="tx1"/>
              </a:buClr>
              <a:buFont typeface="Arial" panose="020B0604020202020204" pitchFamily="34" charset="0"/>
              <a:buChar char="–"/>
              <a:defRPr/>
            </a:pPr>
            <a:r>
              <a:rPr lang="en-GB" altLang="en-US" sz="2400"/>
              <a:t>Bar charts</a:t>
            </a:r>
          </a:p>
          <a:p>
            <a:pPr eaLnBrk="1" hangingPunct="1">
              <a:lnSpc>
                <a:spcPct val="80000"/>
              </a:lnSpc>
              <a:buClr>
                <a:schemeClr val="tx1"/>
              </a:buClr>
              <a:buFont typeface="Arial" panose="020B0604020202020204" pitchFamily="34" charset="0"/>
              <a:buChar char="–"/>
              <a:defRPr/>
            </a:pPr>
            <a:r>
              <a:rPr lang="en-GB" altLang="en-US" sz="2400"/>
              <a:t>Pareto charts</a:t>
            </a:r>
          </a:p>
          <a:p>
            <a:pPr eaLnBrk="1" hangingPunct="1">
              <a:lnSpc>
                <a:spcPct val="80000"/>
              </a:lnSpc>
              <a:buClr>
                <a:schemeClr val="tx1"/>
              </a:buClr>
              <a:buFont typeface="Arial" panose="020B0604020202020204" pitchFamily="34" charset="0"/>
              <a:buChar char="–"/>
              <a:defRPr/>
            </a:pPr>
            <a:r>
              <a:rPr lang="en-GB" altLang="en-US" sz="2400"/>
              <a:t>Pie charts</a:t>
            </a:r>
          </a:p>
          <a:p>
            <a:pPr eaLnBrk="1" hangingPunct="1">
              <a:lnSpc>
                <a:spcPct val="80000"/>
              </a:lnSpc>
              <a:buClr>
                <a:schemeClr val="tx1"/>
              </a:buClr>
              <a:buFont typeface="Arial" panose="020B0604020202020204" pitchFamily="34" charset="0"/>
              <a:buChar char="–"/>
              <a:defRPr/>
            </a:pPr>
            <a:r>
              <a:rPr lang="en-GB" altLang="en-US" sz="2400"/>
              <a:t>Scatter plots</a:t>
            </a:r>
          </a:p>
          <a:p>
            <a:pPr eaLnBrk="1" hangingPunct="1">
              <a:lnSpc>
                <a:spcPct val="80000"/>
              </a:lnSpc>
              <a:buClr>
                <a:schemeClr val="tx1"/>
              </a:buClr>
              <a:buFont typeface="Arial" panose="020B0604020202020204" pitchFamily="34" charset="0"/>
              <a:buChar char="–"/>
              <a:defRPr/>
            </a:pPr>
            <a:r>
              <a:rPr lang="en-GB" altLang="en-US" sz="2400"/>
              <a:t>Contingency tables</a:t>
            </a:r>
          </a:p>
          <a:p>
            <a:pPr eaLnBrk="1" hangingPunct="1">
              <a:lnSpc>
                <a:spcPct val="80000"/>
              </a:lnSpc>
              <a:buClr>
                <a:schemeClr val="tx1"/>
              </a:buClr>
              <a:buFontTx/>
              <a:buNone/>
              <a:defRPr/>
            </a:pPr>
            <a:endParaRPr lang="en-GB" altLang="en-US" sz="24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62" name="Rectangle 2"/>
          <p:cNvSpPr>
            <a:spLocks noGrp="1" noChangeArrowheads="1"/>
          </p:cNvSpPr>
          <p:nvPr>
            <p:ph type="title"/>
          </p:nvPr>
        </p:nvSpPr>
        <p:spPr/>
        <p:txBody>
          <a:bodyPr/>
          <a:lstStyle/>
          <a:p>
            <a:pPr eaLnBrk="1" hangingPunct="1"/>
            <a:r>
              <a:rPr lang="en-GB" altLang="en-US"/>
              <a:t>Tóm tắt bài học</a:t>
            </a:r>
          </a:p>
        </p:txBody>
      </p:sp>
      <p:sp>
        <p:nvSpPr>
          <p:cNvPr id="1986563" name="Rectangle 3"/>
          <p:cNvSpPr>
            <a:spLocks noGrp="1" noChangeArrowheads="1"/>
          </p:cNvSpPr>
          <p:nvPr>
            <p:ph type="body" idx="1"/>
          </p:nvPr>
        </p:nvSpPr>
        <p:spPr>
          <a:xfrm>
            <a:off x="425450" y="1844675"/>
            <a:ext cx="8002588" cy="4210050"/>
          </a:xfrm>
        </p:spPr>
        <p:txBody>
          <a:bodyPr/>
          <a:lstStyle/>
          <a:p>
            <a:pPr eaLnBrk="1" hangingPunct="1">
              <a:spcAft>
                <a:spcPct val="100000"/>
              </a:spcAft>
            </a:pPr>
            <a:r>
              <a:rPr lang="en-GB" altLang="en-US"/>
              <a:t>Các loại dữ liệu</a:t>
            </a:r>
          </a:p>
          <a:p>
            <a:pPr eaLnBrk="1" hangingPunct="1">
              <a:spcAft>
                <a:spcPct val="100000"/>
              </a:spcAft>
            </a:pPr>
            <a:r>
              <a:rPr lang="en-GB" altLang="en-US"/>
              <a:t>Thống kê mô tả</a:t>
            </a:r>
          </a:p>
          <a:p>
            <a:pPr eaLnBrk="1" hangingPunct="1">
              <a:spcAft>
                <a:spcPct val="100000"/>
              </a:spcAft>
            </a:pPr>
            <a:r>
              <a:rPr lang="en-GB" altLang="en-US"/>
              <a:t>Biểu diễn hình học dữ liệu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title"/>
          </p:nvPr>
        </p:nvSpPr>
        <p:spPr/>
        <p:txBody>
          <a:bodyPr/>
          <a:lstStyle/>
          <a:p>
            <a:pPr eaLnBrk="1" hangingPunct="1"/>
            <a:r>
              <a:rPr lang="en-GB" altLang="en-US"/>
              <a:t>Dữ liệu liên tục</a:t>
            </a:r>
          </a:p>
        </p:txBody>
      </p:sp>
      <p:sp>
        <p:nvSpPr>
          <p:cNvPr id="1836035" name="Rectangle 3"/>
          <p:cNvSpPr>
            <a:spLocks noGrp="1" noChangeArrowheads="1"/>
          </p:cNvSpPr>
          <p:nvPr>
            <p:ph type="body" idx="1"/>
          </p:nvPr>
        </p:nvSpPr>
        <p:spPr>
          <a:xfrm>
            <a:off x="539750" y="1592263"/>
            <a:ext cx="8002588" cy="4752975"/>
          </a:xfrm>
        </p:spPr>
        <p:txBody>
          <a:bodyPr/>
          <a:lstStyle/>
          <a:p>
            <a:pPr eaLnBrk="1" hangingPunct="1">
              <a:spcBef>
                <a:spcPct val="70000"/>
              </a:spcBef>
            </a:pPr>
            <a:r>
              <a:rPr lang="en-GB" altLang="en-US"/>
              <a:t>Dữ liệu có thể là một giá trị số bất kỳ nào đó, và chúng có thể lưu lại bất kỳ ở nhiều điểm khác nhau</a:t>
            </a:r>
          </a:p>
          <a:p>
            <a:pPr eaLnBrk="1" hangingPunct="1">
              <a:spcBef>
                <a:spcPct val="70000"/>
              </a:spcBef>
            </a:pPr>
            <a:r>
              <a:rPr lang="en-GB" altLang="en-US"/>
              <a:t>Ví dụ</a:t>
            </a:r>
          </a:p>
          <a:p>
            <a:pPr lvl="1" eaLnBrk="1" hangingPunct="1"/>
            <a:r>
              <a:rPr lang="en-GB" altLang="en-US"/>
              <a:t>Nhiệu độ (39.25</a:t>
            </a:r>
            <a:r>
              <a:rPr lang="en-GB" altLang="en-US" baseline="30000"/>
              <a:t>o</a:t>
            </a:r>
            <a:r>
              <a:rPr lang="en-GB" altLang="en-US"/>
              <a:t>C)</a:t>
            </a:r>
          </a:p>
          <a:p>
            <a:pPr lvl="1" eaLnBrk="1" hangingPunct="1"/>
            <a:r>
              <a:rPr lang="en-GB" altLang="en-US"/>
              <a:t>Thời gian (2.468 seconds)</a:t>
            </a:r>
          </a:p>
          <a:p>
            <a:pPr lvl="1" eaLnBrk="1" hangingPunct="1"/>
            <a:r>
              <a:rPr lang="en-GB" altLang="en-US"/>
              <a:t>Chiều cao (1.25m)</a:t>
            </a:r>
          </a:p>
          <a:p>
            <a:pPr lvl="1" eaLnBrk="1" hangingPunct="1"/>
            <a:r>
              <a:rPr lang="en-GB" altLang="en-US"/>
              <a:t>Cân nặng (66.34kg)</a:t>
            </a:r>
          </a:p>
          <a:p>
            <a:pPr eaLnBrk="1" hangingPunct="1">
              <a:buFontTx/>
              <a:buNone/>
            </a:pPr>
            <a:endParaRPr lang="en-GB"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058" name="Rectangle 2"/>
          <p:cNvSpPr>
            <a:spLocks noGrp="1" noChangeArrowheads="1"/>
          </p:cNvSpPr>
          <p:nvPr>
            <p:ph type="title"/>
          </p:nvPr>
        </p:nvSpPr>
        <p:spPr/>
        <p:txBody>
          <a:bodyPr/>
          <a:lstStyle/>
          <a:p>
            <a:pPr eaLnBrk="1" hangingPunct="1"/>
            <a:r>
              <a:rPr lang="en-GB" altLang="en-US"/>
              <a:t>Dữ liệu rời rạc</a:t>
            </a:r>
          </a:p>
        </p:txBody>
      </p:sp>
      <p:sp>
        <p:nvSpPr>
          <p:cNvPr id="1837059" name="Rectangle 3"/>
          <p:cNvSpPr>
            <a:spLocks noGrp="1" noChangeArrowheads="1"/>
          </p:cNvSpPr>
          <p:nvPr>
            <p:ph type="body" idx="1"/>
          </p:nvPr>
        </p:nvSpPr>
        <p:spPr>
          <a:xfrm>
            <a:off x="569913" y="1766888"/>
            <a:ext cx="8002587" cy="4210050"/>
          </a:xfrm>
        </p:spPr>
        <p:txBody>
          <a:bodyPr/>
          <a:lstStyle/>
          <a:p>
            <a:pPr eaLnBrk="1" hangingPunct="1">
              <a:spcBef>
                <a:spcPct val="70000"/>
              </a:spcBef>
            </a:pPr>
            <a:r>
              <a:rPr lang="en-GB" altLang="en-US"/>
              <a:t>Dữ liệu rời rạc dựa trên biến đếm, ví dụ:</a:t>
            </a:r>
          </a:p>
          <a:p>
            <a:pPr lvl="1" eaLnBrk="1" hangingPunct="1">
              <a:spcBef>
                <a:spcPct val="70000"/>
              </a:spcBef>
            </a:pPr>
            <a:r>
              <a:rPr lang="en-GB" altLang="en-US"/>
              <a:t>Số chiếc xe oto đậu trong một chổ đậu xe.</a:t>
            </a:r>
          </a:p>
          <a:p>
            <a:pPr lvl="1" eaLnBrk="1" hangingPunct="1">
              <a:spcBef>
                <a:spcPct val="70000"/>
              </a:spcBef>
            </a:pPr>
            <a:r>
              <a:rPr lang="en-GB" altLang="en-US"/>
              <a:t>Số bệnh nhân được bác sĩ thăm khám trong một ngày.</a:t>
            </a:r>
          </a:p>
          <a:p>
            <a:pPr eaLnBrk="1" hangingPunct="1">
              <a:spcBef>
                <a:spcPct val="70000"/>
              </a:spcBef>
            </a:pPr>
            <a:r>
              <a:rPr lang="en-GB" altLang="en-US"/>
              <a:t> Chỉ duy nhất một số là có thể chẳng han 10, 20, hoặc 30 bệnh nhân được thăm khám, nhưng không thể 15.6 bệnh nhân</a:t>
            </a:r>
          </a:p>
          <a:p>
            <a:pPr eaLnBrk="1" hangingPunct="1"/>
            <a:endParaRPr lang="en-GB" altLang="en-US" sz="2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082" name="Rectangle 2"/>
          <p:cNvSpPr>
            <a:spLocks noGrp="1" noChangeArrowheads="1"/>
          </p:cNvSpPr>
          <p:nvPr>
            <p:ph type="title"/>
          </p:nvPr>
        </p:nvSpPr>
        <p:spPr/>
        <p:txBody>
          <a:bodyPr/>
          <a:lstStyle/>
          <a:p>
            <a:pPr eaLnBrk="1" hangingPunct="1"/>
            <a:r>
              <a:rPr lang="en-GB" altLang="en-US"/>
              <a:t>Dữ liệu định danh</a:t>
            </a:r>
          </a:p>
        </p:txBody>
      </p:sp>
      <p:sp>
        <p:nvSpPr>
          <p:cNvPr id="1838083" name="Rectangle 3"/>
          <p:cNvSpPr>
            <a:spLocks noGrp="1" noChangeArrowheads="1"/>
          </p:cNvSpPr>
          <p:nvPr>
            <p:ph type="body" idx="1"/>
          </p:nvPr>
        </p:nvSpPr>
        <p:spPr>
          <a:xfrm>
            <a:off x="503238" y="1881188"/>
            <a:ext cx="8178800" cy="4210050"/>
          </a:xfrm>
        </p:spPr>
        <p:txBody>
          <a:bodyPr/>
          <a:lstStyle/>
          <a:p>
            <a:pPr eaLnBrk="1" hangingPunct="1">
              <a:spcBef>
                <a:spcPct val="70000"/>
              </a:spcBef>
            </a:pPr>
            <a:r>
              <a:rPr lang="en-GB" altLang="en-US" sz="2400"/>
              <a:t>Dữ liệu định danh là dữ liệu đo mức độ của đợn vị đo. Biến dữ liệu này được chia thanh nhiều loại hoặc đối tượng và việc “đo” được gán cho một loại nào đó</a:t>
            </a:r>
          </a:p>
          <a:p>
            <a:pPr eaLnBrk="1" hangingPunct="1">
              <a:spcBef>
                <a:spcPct val="70000"/>
              </a:spcBef>
            </a:pPr>
            <a:r>
              <a:rPr lang="en-GB" altLang="en-US" sz="2400"/>
              <a:t>Ví dụ:</a:t>
            </a:r>
          </a:p>
          <a:p>
            <a:pPr lvl="1" eaLnBrk="1" hangingPunct="1">
              <a:spcBef>
                <a:spcPct val="40000"/>
              </a:spcBef>
            </a:pPr>
            <a:r>
              <a:rPr lang="en-GB" altLang="en-US" sz="2200"/>
              <a:t>Màu sắc của đối tượng (red, yellow, blue, green)</a:t>
            </a:r>
          </a:p>
          <a:p>
            <a:pPr lvl="1" eaLnBrk="1" hangingPunct="1">
              <a:spcBef>
                <a:spcPct val="40000"/>
              </a:spcBef>
              <a:spcAft>
                <a:spcPct val="70000"/>
              </a:spcAft>
            </a:pPr>
            <a:r>
              <a:rPr lang="en-GB" altLang="en-US" sz="2200"/>
              <a:t>Loại phương tiện di chuyển (plane, car, boat)</a:t>
            </a:r>
          </a:p>
          <a:p>
            <a:pPr eaLnBrk="1" hangingPunct="1">
              <a:spcBef>
                <a:spcPct val="40000"/>
              </a:spcBef>
            </a:pPr>
            <a:r>
              <a:rPr lang="en-GB" altLang="en-US" sz="2400"/>
              <a:t>Không có một thứ tự nào cho từng loại. Ví dụ: Không thể nói màu “blue” là thấp hơn hay cao hơn màu “red”. </a:t>
            </a:r>
          </a:p>
          <a:p>
            <a:pPr eaLnBrk="1" hangingPunct="1">
              <a:spcBef>
                <a:spcPct val="40000"/>
              </a:spcBef>
              <a:buFontTx/>
              <a:buNone/>
            </a:pPr>
            <a:endParaRPr lang="en-GB" altLang="en-US" sz="24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9106" name="Rectangle 2"/>
          <p:cNvSpPr>
            <a:spLocks noGrp="1" noChangeArrowheads="1"/>
          </p:cNvSpPr>
          <p:nvPr>
            <p:ph type="title"/>
          </p:nvPr>
        </p:nvSpPr>
        <p:spPr/>
        <p:txBody>
          <a:bodyPr/>
          <a:lstStyle/>
          <a:p>
            <a:pPr eaLnBrk="1" hangingPunct="1"/>
            <a:r>
              <a:rPr lang="en-GB" altLang="en-US"/>
              <a:t>Dữ liệu thứ tự</a:t>
            </a:r>
          </a:p>
        </p:txBody>
      </p:sp>
      <p:sp>
        <p:nvSpPr>
          <p:cNvPr id="1839107" name="Rectangle 3"/>
          <p:cNvSpPr>
            <a:spLocks noGrp="1" noChangeArrowheads="1"/>
          </p:cNvSpPr>
          <p:nvPr>
            <p:ph type="body" idx="1"/>
          </p:nvPr>
        </p:nvSpPr>
        <p:spPr>
          <a:xfrm>
            <a:off x="495300" y="1736725"/>
            <a:ext cx="7862888" cy="4183063"/>
          </a:xfrm>
        </p:spPr>
        <p:txBody>
          <a:bodyPr/>
          <a:lstStyle/>
          <a:p>
            <a:pPr eaLnBrk="1" hangingPunct="1">
              <a:lnSpc>
                <a:spcPct val="95000"/>
              </a:lnSpc>
              <a:spcBef>
                <a:spcPct val="70000"/>
              </a:spcBef>
            </a:pPr>
            <a:r>
              <a:rPr lang="en-GB" altLang="en-US" sz="2400"/>
              <a:t>Dữ liệu thứ tự là dữ liệu phân loại, khi đó loại có thể tuân theo một thứ tự logic nào đó có thể tăng hoặc giảm; </a:t>
            </a:r>
          </a:p>
          <a:p>
            <a:pPr lvl="1" eaLnBrk="1" hangingPunct="1">
              <a:spcBef>
                <a:spcPct val="40000"/>
              </a:spcBef>
            </a:pPr>
            <a:r>
              <a:rPr lang="en-GB" altLang="en-US" sz="2000"/>
              <a:t>0 – 5 điểm cho kinh nghiệm về ngôn ngữ lập trình, trong đó 0 = không biết và 5 = chuyên gia</a:t>
            </a:r>
          </a:p>
          <a:p>
            <a:pPr eaLnBrk="1" hangingPunct="1">
              <a:lnSpc>
                <a:spcPct val="95000"/>
              </a:lnSpc>
              <a:spcBef>
                <a:spcPct val="70000"/>
              </a:spcBef>
            </a:pPr>
            <a:r>
              <a:rPr lang="en-GB" altLang="en-US" sz="2400"/>
              <a:t>Chúng thể hiện mức độ: điểm ‘5 – excellent’ thì tốt hơn điểm ‘4 – good’.</a:t>
            </a:r>
          </a:p>
          <a:p>
            <a:pPr eaLnBrk="1" hangingPunct="1">
              <a:lnSpc>
                <a:spcPct val="95000"/>
              </a:lnSpc>
              <a:spcBef>
                <a:spcPct val="70000"/>
              </a:spcBef>
            </a:pPr>
            <a:r>
              <a:rPr lang="en-GB" altLang="en-US" sz="2400"/>
              <a:t>Tuy nhiên không có dữ liệu ở khoảng giữa 2 muwasc độ này.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0" name="Rectangle 2"/>
          <p:cNvSpPr>
            <a:spLocks noGrp="1" noChangeArrowheads="1"/>
          </p:cNvSpPr>
          <p:nvPr>
            <p:ph type="title"/>
          </p:nvPr>
        </p:nvSpPr>
        <p:spPr/>
        <p:txBody>
          <a:bodyPr/>
          <a:lstStyle/>
          <a:p>
            <a:pPr eaLnBrk="1" hangingPunct="1"/>
            <a:r>
              <a:rPr lang="en-GB" altLang="en-US"/>
              <a:t>Bài tập 1</a:t>
            </a:r>
          </a:p>
        </p:txBody>
      </p:sp>
      <p:sp>
        <p:nvSpPr>
          <p:cNvPr id="1840131" name="Rectangle 3"/>
          <p:cNvSpPr>
            <a:spLocks noGrp="1" noChangeArrowheads="1"/>
          </p:cNvSpPr>
          <p:nvPr>
            <p:ph type="body" idx="1"/>
          </p:nvPr>
        </p:nvSpPr>
        <p:spPr>
          <a:xfrm>
            <a:off x="569913" y="1838325"/>
            <a:ext cx="7710487" cy="4470400"/>
          </a:xfrm>
        </p:spPr>
        <p:txBody>
          <a:bodyPr/>
          <a:lstStyle/>
          <a:p>
            <a:pPr eaLnBrk="1" hangingPunct="1">
              <a:lnSpc>
                <a:spcPct val="90000"/>
              </a:lnSpc>
              <a:spcBef>
                <a:spcPct val="70000"/>
              </a:spcBef>
              <a:spcAft>
                <a:spcPct val="70000"/>
              </a:spcAft>
            </a:pPr>
            <a:r>
              <a:rPr lang="en-GB" altLang="en-US" sz="2400"/>
              <a:t>Xem thử những biến dưới đây và quyết đinh  chúng là loại dữ liệu nào: định tính, định lượng, thứ tự, định danh, rời rạc hoặc liên tục (giải thích)</a:t>
            </a:r>
          </a:p>
          <a:p>
            <a:pPr lvl="1" eaLnBrk="1" hangingPunct="1">
              <a:lnSpc>
                <a:spcPct val="90000"/>
              </a:lnSpc>
            </a:pPr>
            <a:r>
              <a:rPr lang="en-GB" altLang="en-US" sz="2200"/>
              <a:t>Tuổi</a:t>
            </a:r>
          </a:p>
          <a:p>
            <a:pPr lvl="1" eaLnBrk="1" hangingPunct="1">
              <a:lnSpc>
                <a:spcPct val="90000"/>
              </a:lnSpc>
            </a:pPr>
            <a:r>
              <a:rPr lang="en-GB" altLang="en-US" sz="2200"/>
              <a:t>Năm sinh</a:t>
            </a:r>
          </a:p>
          <a:p>
            <a:pPr lvl="1" eaLnBrk="1" hangingPunct="1">
              <a:lnSpc>
                <a:spcPct val="90000"/>
              </a:lnSpc>
            </a:pPr>
            <a:r>
              <a:rPr lang="en-GB" altLang="en-US" sz="2200"/>
              <a:t>Giới tính</a:t>
            </a:r>
          </a:p>
          <a:p>
            <a:pPr lvl="1" eaLnBrk="1" hangingPunct="1">
              <a:lnSpc>
                <a:spcPct val="90000"/>
              </a:lnSpc>
            </a:pPr>
            <a:r>
              <a:rPr lang="en-GB" altLang="en-US" sz="2200"/>
              <a:t>Chiều cao</a:t>
            </a:r>
          </a:p>
          <a:p>
            <a:pPr lvl="1" eaLnBrk="1" hangingPunct="1">
              <a:lnSpc>
                <a:spcPct val="90000"/>
              </a:lnSpc>
            </a:pPr>
            <a:r>
              <a:rPr lang="en-GB" altLang="en-US" sz="2200"/>
              <a:t>Số nhân viên của một phòng ban</a:t>
            </a:r>
          </a:p>
          <a:p>
            <a:pPr lvl="1" eaLnBrk="1" hangingPunct="1">
              <a:lnSpc>
                <a:spcPct val="90000"/>
              </a:lnSpc>
            </a:pPr>
            <a:r>
              <a:rPr lang="en-GB" altLang="en-US" sz="2200"/>
              <a:t>Thời gian làm việc</a:t>
            </a:r>
          </a:p>
          <a:p>
            <a:pPr lvl="1" eaLnBrk="1" hangingPunct="1">
              <a:lnSpc>
                <a:spcPct val="90000"/>
              </a:lnSpc>
            </a:pPr>
            <a:r>
              <a:rPr lang="en-GB" altLang="en-US" sz="2200"/>
              <a:t>Sự ưa thích của một loại cafe</a:t>
            </a:r>
          </a:p>
          <a:p>
            <a:pPr lvl="1" eaLnBrk="1" hangingPunct="1">
              <a:lnSpc>
                <a:spcPct val="90000"/>
              </a:lnSpc>
            </a:pPr>
            <a:r>
              <a:rPr lang="en-GB" altLang="en-US" sz="2200"/>
              <a:t>Kích thước công ty</a:t>
            </a:r>
          </a:p>
          <a:p>
            <a:pPr eaLnBrk="1" hangingPunct="1">
              <a:lnSpc>
                <a:spcPct val="90000"/>
              </a:lnSpc>
            </a:pPr>
            <a:endParaRPr lang="en-GB" altLang="en-US" sz="2200"/>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3417</TotalTime>
  <Words>1699</Words>
  <Application>Microsoft Office PowerPoint</Application>
  <PresentationFormat>On-screen Show (4:3)</PresentationFormat>
  <Paragraphs>309</Paragraphs>
  <Slides>49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3" baseType="lpstr">
      <vt:lpstr>Arial</vt:lpstr>
      <vt:lpstr>Symbol</vt:lpstr>
      <vt:lpstr>Default Design</vt:lpstr>
      <vt:lpstr>Equation</vt:lpstr>
      <vt:lpstr>Bài 1 Các khái niệm cơ bản về thống kê</vt:lpstr>
      <vt:lpstr>Nội dung</vt:lpstr>
      <vt:lpstr>Loại dữ liệu</vt:lpstr>
      <vt:lpstr>Biến ngẫu nhiên</vt:lpstr>
      <vt:lpstr>Dữ liệu liên tục</vt:lpstr>
      <vt:lpstr>Dữ liệu rời rạc</vt:lpstr>
      <vt:lpstr>Dữ liệu định danh</vt:lpstr>
      <vt:lpstr>Dữ liệu thứ tự</vt:lpstr>
      <vt:lpstr>Bài tập 1</vt:lpstr>
      <vt:lpstr>Thống kê mô tả</vt:lpstr>
      <vt:lpstr>Giới thiệu</vt:lpstr>
      <vt:lpstr>Các độ đo cục bộ</vt:lpstr>
      <vt:lpstr>Các đại lượng đặc trưng</vt:lpstr>
      <vt:lpstr>Trung bình (Mean)</vt:lpstr>
      <vt:lpstr>Bàn luận</vt:lpstr>
      <vt:lpstr>Yếu vị (Mode)</vt:lpstr>
      <vt:lpstr>Bàn luận</vt:lpstr>
      <vt:lpstr>Bài tập 2</vt:lpstr>
      <vt:lpstr>Trung vị (Median)</vt:lpstr>
      <vt:lpstr>Tìm trung vị (Median) từ bộ dữ liệu cụ thể</vt:lpstr>
      <vt:lpstr>Bàn luận</vt:lpstr>
      <vt:lpstr>Bài tập 3</vt:lpstr>
      <vt:lpstr>Phần tư vị (Quartiles)</vt:lpstr>
      <vt:lpstr>Phần tư vị (Quartiles) (tt)</vt:lpstr>
      <vt:lpstr>Bài tập 4</vt:lpstr>
      <vt:lpstr>Độ đo tính phân tán của dữ liệu</vt:lpstr>
      <vt:lpstr>Các đại lượng phổ biến</vt:lpstr>
      <vt:lpstr>Các đại lượng thường sử dụng</vt:lpstr>
      <vt:lpstr>Range</vt:lpstr>
      <vt:lpstr>Bàn luận</vt:lpstr>
      <vt:lpstr>Bài tập 5</vt:lpstr>
      <vt:lpstr>Phương sai (Variance) và độ lệch chuẩn (Standard Deviation)</vt:lpstr>
      <vt:lpstr>Variance và Standard Deviation</vt:lpstr>
      <vt:lpstr>Variance và Standard Deviation</vt:lpstr>
      <vt:lpstr>Bài tập 6</vt:lpstr>
      <vt:lpstr>Tóm lại</vt:lpstr>
      <vt:lpstr>Biểu diễn hình ảnh dữ liệu</vt:lpstr>
      <vt:lpstr>Gồm các nội dung sau</vt:lpstr>
      <vt:lpstr>Histograms</vt:lpstr>
      <vt:lpstr>PowerPoint Presentation</vt:lpstr>
      <vt:lpstr>Boxplots</vt:lpstr>
      <vt:lpstr>Bar Charts</vt:lpstr>
      <vt:lpstr>Pareto Charts</vt:lpstr>
      <vt:lpstr>Pie Charts</vt:lpstr>
      <vt:lpstr>Scatterplots</vt:lpstr>
      <vt:lpstr>Contingency Tables</vt:lpstr>
      <vt:lpstr>Bài tập</vt:lpstr>
      <vt:lpstr>Tóm tắc phần biểu diễn hình học dữ liệu</vt:lpstr>
      <vt:lpstr>Tóm tắt bài học</vt:lpstr>
    </vt:vector>
  </TitlesOfParts>
  <Company>University of Newcastle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ncevl</dc:creator>
  <cp:lastModifiedBy>Truong Khac Tung</cp:lastModifiedBy>
  <cp:revision>173</cp:revision>
  <dcterms:created xsi:type="dcterms:W3CDTF">2005-10-19T12:23:48Z</dcterms:created>
  <dcterms:modified xsi:type="dcterms:W3CDTF">2017-06-14T14:23:22Z</dcterms:modified>
</cp:coreProperties>
</file>