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425" r:id="rId2"/>
    <p:sldId id="1514" r:id="rId3"/>
    <p:sldId id="1660" r:id="rId4"/>
    <p:sldId id="1661" r:id="rId5"/>
    <p:sldId id="1662" r:id="rId6"/>
    <p:sldId id="1663" r:id="rId7"/>
    <p:sldId id="1664" r:id="rId8"/>
    <p:sldId id="1665" r:id="rId9"/>
    <p:sldId id="1666" r:id="rId10"/>
    <p:sldId id="1667" r:id="rId11"/>
    <p:sldId id="1668" r:id="rId12"/>
    <p:sldId id="1669" r:id="rId13"/>
    <p:sldId id="1670" r:id="rId14"/>
    <p:sldId id="1671" r:id="rId15"/>
    <p:sldId id="1653" r:id="rId16"/>
    <p:sldId id="1672" r:id="rId17"/>
    <p:sldId id="1673" r:id="rId18"/>
    <p:sldId id="1674" r:id="rId19"/>
    <p:sldId id="1675" r:id="rId20"/>
    <p:sldId id="1676" r:id="rId21"/>
    <p:sldId id="1677" r:id="rId22"/>
    <p:sldId id="1678" r:id="rId23"/>
    <p:sldId id="1679" r:id="rId24"/>
    <p:sldId id="1680" r:id="rId25"/>
    <p:sldId id="1681" r:id="rId26"/>
    <p:sldId id="1682" r:id="rId27"/>
    <p:sldId id="1684" r:id="rId28"/>
    <p:sldId id="1683" r:id="rId29"/>
    <p:sldId id="1685" r:id="rId30"/>
    <p:sldId id="1686" r:id="rId31"/>
    <p:sldId id="1687" r:id="rId32"/>
  </p:sldIdLst>
  <p:sldSz cx="9144000" cy="6858000" type="screen4x3"/>
  <p:notesSz cx="6797675" cy="9982200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135">
          <p15:clr>
            <a:srgbClr val="A4A3A4"/>
          </p15:clr>
        </p15:guide>
        <p15:guide id="2" pos="2789">
          <p15:clr>
            <a:srgbClr val="A4A3A4"/>
          </p15:clr>
        </p15:guide>
        <p15:guide id="3" pos="2744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44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7F7FF"/>
    <a:srgbClr val="F3F3FF"/>
    <a:srgbClr val="009900"/>
    <a:srgbClr val="D5D5FF"/>
    <a:srgbClr val="DA3400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79" autoAdjust="0"/>
    <p:restoredTop sz="93631" autoAdjust="0"/>
  </p:normalViewPr>
  <p:slideViewPr>
    <p:cSldViewPr>
      <p:cViewPr varScale="1">
        <p:scale>
          <a:sx n="107" d="100"/>
          <a:sy n="107" d="100"/>
        </p:scale>
        <p:origin x="1734" y="108"/>
      </p:cViewPr>
      <p:guideLst>
        <p:guide orient="horz" pos="3135"/>
        <p:guide pos="2789"/>
        <p:guide pos="274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75" d="100"/>
          <a:sy n="75" d="100"/>
        </p:scale>
        <p:origin x="-2232" y="-84"/>
      </p:cViewPr>
      <p:guideLst>
        <p:guide orient="horz" pos="3144"/>
        <p:guide pos="2141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1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2.w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94AE4168-0D8F-482F-98E2-CF5D73119487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735432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6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04875" y="749300"/>
            <a:ext cx="4991100" cy="37433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6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038" y="4741863"/>
            <a:ext cx="5435600" cy="4491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 noProof="0"/>
              <a:t>Click to edit Master text styles</a:t>
            </a:r>
          </a:p>
          <a:p>
            <a:pPr lvl="1"/>
            <a:r>
              <a:rPr lang="en-GB" altLang="en-US" noProof="0"/>
              <a:t>Second level</a:t>
            </a:r>
          </a:p>
          <a:p>
            <a:pPr lvl="2"/>
            <a:r>
              <a:rPr lang="en-GB" altLang="en-US" noProof="0"/>
              <a:t>Third level</a:t>
            </a:r>
          </a:p>
          <a:p>
            <a:pPr lvl="3"/>
            <a:r>
              <a:rPr lang="en-GB" altLang="en-US" noProof="0"/>
              <a:t>Fourth level</a:t>
            </a:r>
          </a:p>
          <a:p>
            <a:pPr lvl="4"/>
            <a:r>
              <a:rPr lang="en-GB" altLang="en-US" noProof="0"/>
              <a:t>Fifth level</a:t>
            </a:r>
          </a:p>
        </p:txBody>
      </p:sp>
      <p:sp>
        <p:nvSpPr>
          <p:cNvPr id="4106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defTabSz="933450" eaLnBrk="1" hangingPunct="1">
              <a:defRPr sz="12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106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480550"/>
            <a:ext cx="2946400" cy="500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3342" tIns="46671" rIns="93342" bIns="46671" numCol="1" anchor="b" anchorCtr="0" compatLnSpc="1">
            <a:prstTxWarp prst="textNoShape">
              <a:avLst/>
            </a:prstTxWarp>
          </a:bodyPr>
          <a:lstStyle>
            <a:lvl1pPr algn="r" defTabSz="933450" eaLnBrk="1" hangingPunct="1">
              <a:defRPr sz="1200"/>
            </a:lvl1pPr>
          </a:lstStyle>
          <a:p>
            <a:pPr>
              <a:defRPr/>
            </a:pPr>
            <a:fld id="{BE68B04E-5609-49DD-A57F-64F07DC6310F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20216335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Arial" charset="0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F9874D0-E8F7-446E-99E8-754A19EC5D29}" type="slidenum">
              <a:rPr lang="en-GB" altLang="en-US" smtClean="0"/>
              <a:pPr>
                <a:defRPr/>
              </a:pPr>
              <a:t>23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8788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2A76E6-23C7-4844-B7D7-15426049A8DF}" type="slidenum">
              <a:rPr lang="en-GB" altLang="en-US" smtClean="0"/>
              <a:pPr>
                <a:defRPr/>
              </a:pPr>
              <a:t>24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84400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DC49213-AFA9-4F9C-88DE-0DEBE845E6A5}" type="slidenum">
              <a:rPr lang="en-GB" altLang="en-US" smtClean="0"/>
              <a:pPr>
                <a:defRPr/>
              </a:pPr>
              <a:t>25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203554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4EF63B6-C621-48F6-9745-A430CC8F6801}" type="slidenum">
              <a:rPr lang="en-GB" altLang="en-US" smtClean="0"/>
              <a:pPr>
                <a:defRPr/>
              </a:pPr>
              <a:t>26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852282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971BADE5-3CE3-4D4C-B35C-1240153B3629}" type="slidenum">
              <a:rPr lang="en-GB" altLang="en-US" smtClean="0"/>
              <a:pPr>
                <a:defRPr/>
              </a:pPr>
              <a:t>27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170795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6E39C2F-7914-4DEB-AF13-329A0FDB2D65}" type="slidenum">
              <a:rPr lang="en-GB" altLang="en-US" smtClean="0"/>
              <a:pPr>
                <a:defRPr/>
              </a:pPr>
              <a:t>28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04769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A95F868-9D5D-43F6-B09D-6097308DBBB3}" type="slidenum">
              <a:rPr lang="en-GB" altLang="en-US" smtClean="0"/>
              <a:pPr>
                <a:defRPr/>
              </a:pPr>
              <a:t>29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871081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94083B8-091B-4B35-A651-F6822273D52D}" type="slidenum">
              <a:rPr lang="en-GB" altLang="en-US" smtClean="0"/>
              <a:pPr>
                <a:defRPr/>
              </a:pPr>
              <a:t>30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451817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6884A21-53AA-47DA-858D-EEEB09781692}" type="slidenum">
              <a:rPr lang="en-GB" altLang="en-US" smtClean="0"/>
              <a:pPr>
                <a:defRPr/>
              </a:pPr>
              <a:t>31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83984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549056-1864-435C-AB2F-F088FABD87B4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64824456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1703CC-2BBA-4543-BF3C-4B0325E16A49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1421152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65938" y="260350"/>
            <a:ext cx="2098675" cy="5649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69913" y="260350"/>
            <a:ext cx="6143625" cy="5649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8E2E38-42F6-4C08-A883-864C0627478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357113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6613" y="1700213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6613" y="3881438"/>
            <a:ext cx="3925887" cy="2028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FA8072-1256-42ED-9238-D5601CA23CF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91946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3350" y="260350"/>
            <a:ext cx="7561263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C15D3F5-9728-463E-8F04-0399112E0DA0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15737035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569913" y="260350"/>
            <a:ext cx="8394700" cy="5649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0EA841-31E0-4640-B45E-D1A0E1B3589D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832785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B4926D-A52E-49B5-A1D8-40F6C21929A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41875611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6CCBA1-C233-4A2E-9907-D96ECEBBCE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79243881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69913" y="1700213"/>
            <a:ext cx="3924300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700213"/>
            <a:ext cx="3925887" cy="42100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AFCE5E-33F8-47AE-B3EF-0D5701CC72E6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03952907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1D317E-33F7-40B5-BB6E-867006D16BD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5167884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70C04B6-ACBB-4850-B267-8227B1B53D41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88425782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29DB57-CCBA-4704-AFAC-E36360B7956A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492618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B1E2-B9E0-4415-9BAF-65B65BCEC7BE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5900294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ECB942-DA22-4374-ABEA-0842C1671F35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96217033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403350" y="260350"/>
            <a:ext cx="7561263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69913" y="1700213"/>
            <a:ext cx="8002587" cy="421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GB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7FCCBF38-D56A-4182-AE0C-EB5446E22CA8}" type="slidenum">
              <a:rPr lang="en-GB" altLang="en-US"/>
              <a:pPr>
                <a:defRPr/>
              </a:pPr>
              <a:t>‹#›</a:t>
            </a:fld>
            <a:endParaRPr lang="en-GB" altLang="en-US"/>
          </a:p>
        </p:txBody>
      </p:sp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0" y="1362075"/>
            <a:ext cx="4211638" cy="142875"/>
          </a:xfrm>
          <a:prstGeom prst="rect">
            <a:avLst/>
          </a:prstGeom>
          <a:gradFill rotWithShape="0">
            <a:gsLst>
              <a:gs pos="0">
                <a:srgbClr val="6699FF">
                  <a:gamma/>
                  <a:shade val="66667"/>
                  <a:invGamma/>
                </a:srgbClr>
              </a:gs>
              <a:gs pos="50000">
                <a:srgbClr val="6699FF"/>
              </a:gs>
              <a:gs pos="100000">
                <a:srgbClr val="6699FF">
                  <a:gamma/>
                  <a:shade val="66667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kern="12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rgbClr val="CC3300"/>
          </a:solidFill>
          <a:effectLst>
            <a:outerShdw blurRad="38100" dist="38100" dir="2700000" algn="tl">
              <a:srgbClr val="C0C0C0"/>
            </a:outerShdw>
          </a:effectLst>
          <a:latin typeface="Arial" charset="0"/>
          <a:ea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12000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1.w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7.bin"/><Relationship Id="rId7" Type="http://schemas.openxmlformats.org/officeDocument/2006/relationships/oleObject" Target="../embeddings/oleObject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8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0.wmf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1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2.wmf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5" Type="http://schemas.openxmlformats.org/officeDocument/2006/relationships/image" Target="../media/image13.wmf"/><Relationship Id="rId4" Type="http://schemas.openxmlformats.org/officeDocument/2006/relationships/oleObject" Target="../embeddings/oleObject15.bin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6.bin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7" Type="http://schemas.openxmlformats.org/officeDocument/2006/relationships/image" Target="../media/image1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15.wmf"/><Relationship Id="rId4" Type="http://schemas.openxmlformats.org/officeDocument/2006/relationships/oleObject" Target="../embeddings/oleObject17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8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5900" y="2130425"/>
            <a:ext cx="8532813" cy="2919413"/>
          </a:xfrm>
        </p:spPr>
        <p:txBody>
          <a:bodyPr anchor="ctr"/>
          <a:lstStyle/>
          <a:p>
            <a:pPr eaLnBrk="1" hangingPunct="1"/>
            <a:r>
              <a:rPr lang="en-US" altLang="en-US" sz="5400" dirty="0"/>
              <a:t>Bài 2</a:t>
            </a:r>
            <a:br>
              <a:rPr lang="vi-VN" altLang="en-US" sz="5400" dirty="0"/>
            </a:br>
            <a:r>
              <a:rPr lang="en-GB" altLang="en-US" sz="5400" dirty="0"/>
              <a:t>Giới thiệu về xác suất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Bài tập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Xét thí nghiệm (d) (f). Xác định:</a:t>
            </a:r>
          </a:p>
          <a:p>
            <a:pPr lvl="1"/>
            <a:r>
              <a:rPr lang="en-US" altLang="en-US"/>
              <a:t>Hậu quả có thể có của thí nghiệm</a:t>
            </a:r>
          </a:p>
          <a:p>
            <a:pPr lvl="1"/>
            <a:r>
              <a:rPr lang="en-US" altLang="en-US"/>
              <a:t>Không gian mẫu của thí nghiệm. Phân loại không gian mẫu: rời rạc/ liên tục</a:t>
            </a:r>
          </a:p>
          <a:p>
            <a:pPr lvl="1"/>
            <a:r>
              <a:rPr lang="en-US" altLang="en-US"/>
              <a:t>Cho 2 ví dụ về biến cố của thí nghiệm. Phân loại  biến cố: rời rạc/ liên tục. Xác định biến cố bù của biến cố vừa cho ví dụ. Xác định biến cố hợp của 2 biến cố ví dụ. Xác định biến cố giao của 2 biến cố ví dụ.</a:t>
            </a:r>
          </a:p>
          <a:p>
            <a:pPr lvl="1"/>
            <a:r>
              <a:rPr lang="en-US" altLang="en-US"/>
              <a:t>Cho 2 ví dụ về biến cố rỗng của thí nghiệm.</a:t>
            </a:r>
          </a:p>
          <a:p>
            <a:pPr>
              <a:buClr>
                <a:srgbClr val="255775"/>
              </a:buClr>
            </a:pPr>
            <a:r>
              <a:rPr lang="en-US" altLang="en-US">
                <a:solidFill>
                  <a:srgbClr val="000000"/>
                </a:solidFill>
              </a:rPr>
              <a:t>Cho ví dụ về 2 biến cố độc lập.</a:t>
            </a:r>
            <a:endParaRPr lang="en-US" alt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Định nghĩa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sz="2000">
                <a:cs typeface="Times New Roman" panose="02020603050405020304" pitchFamily="18" charset="0"/>
              </a:rPr>
              <a:t>Khái niệm </a:t>
            </a:r>
            <a:r>
              <a:rPr lang="en-US" altLang="en-US" sz="2000" b="1">
                <a:cs typeface="Times New Roman" panose="02020603050405020304" pitchFamily="18" charset="0"/>
              </a:rPr>
              <a:t>xác suất </a:t>
            </a:r>
            <a:r>
              <a:rPr lang="en-US" altLang="en-US" sz="2000">
                <a:cs typeface="Times New Roman" panose="02020603050405020304" pitchFamily="18" charset="0"/>
              </a:rPr>
              <a:t>của biến cố: là một </a:t>
            </a:r>
            <a:r>
              <a:rPr lang="en-US" altLang="en-US" sz="2000" i="1">
                <a:cs typeface="Times New Roman" panose="02020603050405020304" pitchFamily="18" charset="0"/>
              </a:rPr>
              <a:t>số thực </a:t>
            </a:r>
            <a:r>
              <a:rPr lang="en-US" altLang="en-US" sz="2000">
                <a:cs typeface="Times New Roman" panose="02020603050405020304" pitchFamily="18" charset="0"/>
              </a:rPr>
              <a:t>diễn tả khả năng xảy ra của một </a:t>
            </a:r>
            <a:r>
              <a:rPr lang="en-US" altLang="en-US" sz="2000" i="1">
                <a:cs typeface="Times New Roman" panose="02020603050405020304" pitchFamily="18" charset="0"/>
              </a:rPr>
              <a:t>biến cố</a:t>
            </a:r>
            <a:r>
              <a:rPr lang="en-US" altLang="en-US" sz="2000">
                <a:cs typeface="Times New Roman" panose="02020603050405020304" pitchFamily="18" charset="0"/>
              </a:rPr>
              <a:t>.</a:t>
            </a:r>
          </a:p>
          <a:p>
            <a:pPr lvl="1"/>
            <a:r>
              <a:rPr lang="en-US" altLang="en-US" sz="1800">
                <a:cs typeface="Times New Roman" panose="02020603050405020304" pitchFamily="18" charset="0"/>
              </a:rPr>
              <a:t>Ví dụ: Trong trận bóng Việt Nam-Lào sắp tới, </a:t>
            </a:r>
            <a:r>
              <a:rPr lang="en-US" altLang="en-US" sz="1800" i="1">
                <a:cs typeface="Times New Roman" panose="02020603050405020304" pitchFamily="18" charset="0"/>
              </a:rPr>
              <a:t>95%</a:t>
            </a:r>
            <a:r>
              <a:rPr lang="en-US" altLang="en-US" sz="1800">
                <a:cs typeface="Times New Roman" panose="02020603050405020304" pitchFamily="18" charset="0"/>
              </a:rPr>
              <a:t> khả năng Việt Nam sẽ thắng. </a:t>
            </a:r>
          </a:p>
          <a:p>
            <a:pPr lvl="1"/>
            <a:r>
              <a:rPr lang="en-US" altLang="en-US" sz="1800">
                <a:cs typeface="Times New Roman" panose="02020603050405020304" pitchFamily="18" charset="0"/>
              </a:rPr>
              <a:t>Chiều nay </a:t>
            </a:r>
            <a:r>
              <a:rPr lang="en-US" altLang="en-US" sz="1800" i="1">
                <a:cs typeface="Times New Roman" panose="02020603050405020304" pitchFamily="18" charset="0"/>
              </a:rPr>
              <a:t>70%</a:t>
            </a:r>
            <a:r>
              <a:rPr lang="en-US" altLang="en-US" sz="1800">
                <a:cs typeface="Times New Roman" panose="02020603050405020304" pitchFamily="18" charset="0"/>
              </a:rPr>
              <a:t> khả năng trời sẽ mưa.</a:t>
            </a:r>
          </a:p>
          <a:p>
            <a:r>
              <a:rPr lang="en-US" altLang="en-US" sz="2000">
                <a:cs typeface="Times New Roman" panose="02020603050405020304" pitchFamily="18" charset="0"/>
              </a:rPr>
              <a:t>Định nghĩa xác suất: là một số thực thỏa các tiên đề sau:</a:t>
            </a:r>
          </a:p>
          <a:p>
            <a:pPr lvl="1"/>
            <a:r>
              <a:rPr lang="fr-FR" altLang="en-US" sz="1800">
                <a:cs typeface="Times New Roman" panose="02020603050405020304" pitchFamily="18" charset="0"/>
              </a:rPr>
              <a:t>Với mọi biến cố A, 0≤Pr(A) ≤ 1. </a:t>
            </a:r>
            <a:endParaRPr lang="en-US" altLang="en-US" sz="1800">
              <a:cs typeface="Times New Roman" panose="02020603050405020304" pitchFamily="18" charset="0"/>
            </a:endParaRPr>
          </a:p>
          <a:p>
            <a:pPr lvl="1"/>
            <a:r>
              <a:rPr lang="fr-FR" altLang="en-US" sz="2000">
                <a:cs typeface="Times New Roman" panose="02020603050405020304" pitchFamily="18" charset="0"/>
              </a:rPr>
              <a:t>Pr(S) = 1.</a:t>
            </a:r>
          </a:p>
          <a:p>
            <a:pPr lvl="1"/>
            <a:r>
              <a:rPr lang="fr-FR" altLang="en-US" sz="2000">
                <a:cs typeface="Times New Roman" panose="02020603050405020304" pitchFamily="18" charset="0"/>
              </a:rPr>
              <a:t>Với dãy vô hạn các biến cố tách rời A</a:t>
            </a:r>
            <a:r>
              <a:rPr lang="fr-FR" altLang="en-US" sz="2000" baseline="-25000">
                <a:cs typeface="Times New Roman" panose="02020603050405020304" pitchFamily="18" charset="0"/>
              </a:rPr>
              <a:t>1</a:t>
            </a:r>
            <a:r>
              <a:rPr lang="fr-FR" altLang="en-US" sz="2000">
                <a:cs typeface="Times New Roman" panose="02020603050405020304" pitchFamily="18" charset="0"/>
              </a:rPr>
              <a:t>, A</a:t>
            </a:r>
            <a:r>
              <a:rPr lang="fr-FR" altLang="en-US" sz="2000" baseline="-25000">
                <a:cs typeface="Times New Roman" panose="02020603050405020304" pitchFamily="18" charset="0"/>
              </a:rPr>
              <a:t>2</a:t>
            </a:r>
            <a:r>
              <a:rPr lang="fr-FR" altLang="en-US" sz="2000">
                <a:cs typeface="Times New Roman" panose="02020603050405020304" pitchFamily="18" charset="0"/>
              </a:rPr>
              <a:t>, … thì :</a:t>
            </a:r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r>
              <a:rPr lang="en-US" altLang="en-US" sz="2000">
                <a:cs typeface="Times New Roman" panose="02020603050405020304" pitchFamily="18" charset="0"/>
              </a:rPr>
              <a:t>Mệnh đề  (Trường hợp rời rạc, hữu hạn)</a:t>
            </a:r>
          </a:p>
          <a:p>
            <a:pPr lvl="1">
              <a:buClr>
                <a:srgbClr val="FFFFFF"/>
              </a:buClr>
              <a:buFontTx/>
              <a:buNone/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endParaRPr lang="en-US" altLang="en-US" sz="2000">
              <a:cs typeface="Times New Roman" panose="02020603050405020304" pitchFamily="18" charset="0"/>
            </a:endParaRPr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r>
              <a:rPr lang="vi-VN" altLang="en-US" sz="2000">
                <a:cs typeface="Times New Roman" panose="02020603050405020304" pitchFamily="18" charset="0"/>
              </a:rPr>
              <a:t>Lưu ý: Trường hợp </a:t>
            </a:r>
            <a:r>
              <a:rPr lang="en-US" altLang="en-US" sz="2000">
                <a:cs typeface="Times New Roman" panose="02020603050405020304" pitchFamily="18" charset="0"/>
              </a:rPr>
              <a:t>biến </a:t>
            </a:r>
            <a:r>
              <a:rPr lang="vi-VN" altLang="en-US" sz="2000">
                <a:cs typeface="Times New Roman" panose="02020603050405020304" pitchFamily="18" charset="0"/>
              </a:rPr>
              <a:t>cố liên tục</a:t>
            </a:r>
          </a:p>
        </p:txBody>
      </p:sp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4787900" y="4652963"/>
          <a:ext cx="1889125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4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7900" y="4652963"/>
                        <a:ext cx="1889125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1" name="Object 2"/>
          <p:cNvGraphicFramePr>
            <a:graphicFrameLocks noChangeAspect="1"/>
          </p:cNvGraphicFramePr>
          <p:nvPr/>
        </p:nvGraphicFramePr>
        <p:xfrm>
          <a:off x="6048375" y="5397500"/>
          <a:ext cx="1851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5" name="Equation" r:id="rId5" imgW="1040948" imgH="342751" progId="Equation.3">
                  <p:embed/>
                </p:oleObj>
              </mc:Choice>
              <mc:Fallback>
                <p:oleObj name="Equation" r:id="rId5" imgW="1040948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8375" y="5397500"/>
                        <a:ext cx="1851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342" name="Object 2"/>
          <p:cNvGraphicFramePr>
            <a:graphicFrameLocks noChangeAspect="1"/>
          </p:cNvGraphicFramePr>
          <p:nvPr/>
        </p:nvGraphicFramePr>
        <p:xfrm>
          <a:off x="5183188" y="6338888"/>
          <a:ext cx="1828800" cy="676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66" name="Equation" r:id="rId7" imgW="1028700" imgH="381000" progId="Equation.DSMT4">
                  <p:embed/>
                </p:oleObj>
              </mc:Choice>
              <mc:Fallback>
                <p:oleObj name="Equation" r:id="rId7" imgW="1028700" imgH="3810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3188" y="6338888"/>
                        <a:ext cx="1828800" cy="676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400"/>
              <a:t>g) Xét thí nghiệm bắn súng vào bia</a:t>
            </a:r>
          </a:p>
          <a:p>
            <a:pPr>
              <a:buFontTx/>
              <a:buNone/>
            </a:pPr>
            <a:r>
              <a:rPr lang="en-US" altLang="en-US" sz="2400"/>
              <a:t>S={1 trật, 1 trúng-1 trật, 2 trúng-1 trật, …} là không gian mẫu.</a:t>
            </a:r>
          </a:p>
          <a:p>
            <a:pPr algn="ctr">
              <a:buFontTx/>
              <a:buNone/>
            </a:pPr>
            <a:r>
              <a:rPr lang="fr-FR" altLang="en-US" sz="2400" i="1">
                <a:cs typeface="Times New Roman" panose="02020603050405020304" pitchFamily="18" charset="0"/>
              </a:rPr>
              <a:t>Pr(S) = 1</a:t>
            </a:r>
            <a:endParaRPr lang="en-US" altLang="en-US" sz="2400" i="1"/>
          </a:p>
          <a:p>
            <a:pPr>
              <a:buFontTx/>
              <a:buNone/>
            </a:pPr>
            <a:r>
              <a:rPr lang="en-US" altLang="en-US" sz="2400"/>
              <a:t>A</a:t>
            </a:r>
            <a:r>
              <a:rPr lang="en-US" altLang="en-US" sz="2400" baseline="-25000"/>
              <a:t>1</a:t>
            </a:r>
            <a:r>
              <a:rPr lang="en-US" altLang="en-US" sz="2400"/>
              <a:t>={1 trật} ; A</a:t>
            </a:r>
            <a:r>
              <a:rPr lang="en-US" altLang="en-US" sz="2400" baseline="-25000"/>
              <a:t>2</a:t>
            </a:r>
            <a:r>
              <a:rPr lang="en-US" altLang="en-US" sz="2400"/>
              <a:t>={1 trúng-1 trật}; A</a:t>
            </a:r>
            <a:r>
              <a:rPr lang="en-US" altLang="en-US" sz="2400" baseline="-25000"/>
              <a:t>3</a:t>
            </a:r>
            <a:r>
              <a:rPr lang="en-US" altLang="en-US" sz="2400"/>
              <a:t>={2 trúng-1 trật}; A</a:t>
            </a:r>
            <a:r>
              <a:rPr lang="en-US" altLang="en-US" sz="2400" baseline="-25000"/>
              <a:t>4</a:t>
            </a:r>
            <a:r>
              <a:rPr lang="en-US" altLang="en-US" sz="2400"/>
              <a:t>={3 trúng-1 trật}; ….</a:t>
            </a:r>
          </a:p>
          <a:p>
            <a:pPr>
              <a:buFontTx/>
              <a:buNone/>
            </a:pPr>
            <a:r>
              <a:rPr lang="en-US" altLang="en-US" sz="2400"/>
              <a:t>là dãy vô hạn các biến cố tách rời nhau đôi một. Khả năng xảy ra biến cố hợp của các biến cố trên:</a:t>
            </a:r>
          </a:p>
          <a:p>
            <a:pPr>
              <a:buFontTx/>
              <a:buNone/>
            </a:pPr>
            <a:endParaRPr lang="en-US" altLang="en-US"/>
          </a:p>
          <a:p>
            <a:pPr marL="365125" lvl="1" indent="-255588">
              <a:buClr>
                <a:srgbClr val="FFFFFF"/>
              </a:buClr>
              <a:buFontTx/>
              <a:buNone/>
            </a:pPr>
            <a:r>
              <a:rPr lang="en-US" altLang="en-US" sz="2800"/>
              <a:t>e) </a:t>
            </a:r>
            <a:r>
              <a:rPr lang="en-US" altLang="en-US"/>
              <a:t>D=khoảng thời gian gọi ít hơn 1 phút=[10 giây, 60 giây) là biến cố liên tục</a:t>
            </a:r>
            <a:endParaRPr lang="en-US" altLang="en-US" sz="2800"/>
          </a:p>
          <a:p>
            <a:pPr marL="365125" lvl="1" indent="-255588">
              <a:buClr>
                <a:srgbClr val="FFFFFF"/>
              </a:buClr>
              <a:buFontTx/>
              <a:buNone/>
            </a:pPr>
            <a:endParaRPr lang="en-US" altLang="en-US" sz="2800"/>
          </a:p>
          <a:p>
            <a:pPr marL="365125" lvl="1" indent="-255588">
              <a:buClr>
                <a:srgbClr val="FFFFFF"/>
              </a:buClr>
              <a:buFontTx/>
              <a:buNone/>
            </a:pPr>
            <a:endParaRPr lang="en-US" altLang="en-US" sz="2800"/>
          </a:p>
          <a:p>
            <a:pPr marL="365125" lvl="1" indent="-255588">
              <a:buClr>
                <a:srgbClr val="FFFFFF"/>
              </a:buClr>
              <a:buFontTx/>
              <a:buNone/>
            </a:pPr>
            <a:endParaRPr lang="en-US" altLang="en-US" sz="2800"/>
          </a:p>
        </p:txBody>
      </p:sp>
      <p:graphicFrame>
        <p:nvGraphicFramePr>
          <p:cNvPr id="15364" name="Object 2"/>
          <p:cNvGraphicFramePr>
            <a:graphicFrameLocks noChangeAspect="1"/>
          </p:cNvGraphicFramePr>
          <p:nvPr/>
        </p:nvGraphicFramePr>
        <p:xfrm>
          <a:off x="3059113" y="4760913"/>
          <a:ext cx="2514600" cy="777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0" name="Equation" r:id="rId3" imgW="1397000" imgH="431800" progId="Equation.DSMT4">
                  <p:embed/>
                </p:oleObj>
              </mc:Choice>
              <mc:Fallback>
                <p:oleObj name="Equation" r:id="rId3" imgW="1397000" imgH="431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9113" y="4760913"/>
                        <a:ext cx="2514600" cy="777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65" name="Object 2"/>
          <p:cNvGraphicFramePr>
            <a:graphicFrameLocks noChangeAspect="1"/>
          </p:cNvGraphicFramePr>
          <p:nvPr/>
        </p:nvGraphicFramePr>
        <p:xfrm>
          <a:off x="4468813" y="5903913"/>
          <a:ext cx="2057400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381" name="Equation" r:id="rId5" imgW="1143000" imgH="469900" progId="Equation.DSMT4">
                  <p:embed/>
                </p:oleObj>
              </mc:Choice>
              <mc:Fallback>
                <p:oleObj name="Equation" r:id="rId5" imgW="1143000" imgH="4699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68813" y="5903913"/>
                        <a:ext cx="2057400" cy="84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Tính chất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315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fr-FR" altLang="en-US"/>
              <a:t>0 ≤ Pr(A) ≤ 1,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fr-FR" altLang="en-US"/>
              <a:t> biến cố A.</a:t>
            </a:r>
            <a:endParaRPr lang="en-US" altLang="en-US"/>
          </a:p>
          <a:p>
            <a:pPr>
              <a:buFontTx/>
              <a:buNone/>
            </a:pPr>
            <a:r>
              <a:rPr lang="fr-FR" altLang="en-US"/>
              <a:t>Pr(</a:t>
            </a:r>
            <a:r>
              <a:rPr lang="en-US" altLang="en-US">
                <a:sym typeface="Symbol" panose="05050102010706020507" pitchFamily="18" charset="2"/>
              </a:rPr>
              <a:t></a:t>
            </a:r>
            <a:r>
              <a:rPr lang="fr-FR" altLang="en-US"/>
              <a:t>) = 0</a:t>
            </a:r>
          </a:p>
          <a:p>
            <a:pPr>
              <a:buFontTx/>
              <a:buNone/>
            </a:pPr>
            <a:r>
              <a:rPr lang="fr-FR" altLang="en-US"/>
              <a:t>Pr(A</a:t>
            </a:r>
            <a:r>
              <a:rPr lang="fr-FR" altLang="en-US" baseline="30000"/>
              <a:t>c</a:t>
            </a:r>
            <a:r>
              <a:rPr lang="fr-FR" altLang="en-US"/>
              <a:t>) = 1 – Pr(A), </a:t>
            </a:r>
            <a:r>
              <a:rPr lang="en-US" altLang="en-US">
                <a:sym typeface="Symbol" panose="05050102010706020507" pitchFamily="18" charset="2"/>
              </a:rPr>
              <a:t></a:t>
            </a:r>
            <a:r>
              <a:rPr lang="fr-FR" altLang="en-US"/>
              <a:t> biến cố A.</a:t>
            </a:r>
            <a:endParaRPr lang="en-US" altLang="en-US"/>
          </a:p>
          <a:p>
            <a:pPr>
              <a:buFontTx/>
              <a:buNone/>
            </a:pPr>
            <a:r>
              <a:rPr lang="fr-FR" altLang="en-US"/>
              <a:t>Nếu A </a:t>
            </a:r>
            <a:r>
              <a:rPr lang="en-US" altLang="en-US">
                <a:sym typeface="Symbol" panose="05050102010706020507" pitchFamily="18" charset="2"/>
              </a:rPr>
              <a:t></a:t>
            </a:r>
            <a:r>
              <a:rPr lang="fr-FR" altLang="en-US"/>
              <a:t> B thì Pr(A) ≤ Pr(B).</a:t>
            </a:r>
            <a:endParaRPr lang="en-US" altLang="en-US"/>
          </a:p>
          <a:p>
            <a:pPr>
              <a:buFontTx/>
              <a:buNone/>
            </a:pPr>
            <a:r>
              <a:rPr lang="en-US" altLang="en-US"/>
              <a:t>Cho dãy n biến cố tách rời A</a:t>
            </a:r>
            <a:r>
              <a:rPr lang="en-US" altLang="en-US" baseline="-25000"/>
              <a:t>1</a:t>
            </a:r>
            <a:r>
              <a:rPr lang="en-US" altLang="en-US"/>
              <a:t>, A</a:t>
            </a:r>
            <a:r>
              <a:rPr lang="en-US" altLang="en-US" baseline="-25000"/>
              <a:t>2</a:t>
            </a:r>
            <a:r>
              <a:rPr lang="en-US" altLang="en-US"/>
              <a:t>,…, A</a:t>
            </a:r>
            <a:r>
              <a:rPr lang="en-US" altLang="en-US" baseline="-25000"/>
              <a:t>n</a:t>
            </a:r>
            <a:r>
              <a:rPr lang="en-US" altLang="en-US"/>
              <a:t>:  </a:t>
            </a:r>
          </a:p>
          <a:p>
            <a:pPr>
              <a:buFontTx/>
              <a:buNone/>
            </a:pPr>
            <a:endParaRPr lang="en-US" altLang="en-US">
              <a:sym typeface="Symbol" panose="05050102010706020507" pitchFamily="18" charset="2"/>
            </a:endParaRPr>
          </a:p>
          <a:p>
            <a:pPr>
              <a:buFont typeface="Symbol" panose="05050102010706020507" pitchFamily="18" charset="2"/>
              <a:buChar char="&quot;"/>
            </a:pPr>
            <a:endParaRPr lang="fr-FR" altLang="en-US"/>
          </a:p>
          <a:p>
            <a:pPr>
              <a:buFont typeface="Symbol" panose="05050102010706020507" pitchFamily="18" charset="2"/>
              <a:buChar char="&quot;"/>
            </a:pPr>
            <a:r>
              <a:rPr lang="fr-FR" altLang="en-US"/>
              <a:t> biến cố A, B, </a:t>
            </a:r>
          </a:p>
          <a:p>
            <a:pPr>
              <a:buFontTx/>
              <a:buNone/>
            </a:pPr>
            <a:r>
              <a:rPr lang="fr-FR" altLang="en-US"/>
              <a:t>	Pr(A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fr-FR" altLang="en-US"/>
              <a:t> B) = Pr(A) + Pr(B) – Pr(AB).</a:t>
            </a:r>
            <a:endParaRPr lang="en-US" altLang="en-US"/>
          </a:p>
          <a:p>
            <a:endParaRPr lang="en-GB" altLang="en-US"/>
          </a:p>
        </p:txBody>
      </p:sp>
      <p:graphicFrame>
        <p:nvGraphicFramePr>
          <p:cNvPr id="16389" name="Object 1"/>
          <p:cNvGraphicFramePr>
            <a:graphicFrameLocks noChangeAspect="1"/>
          </p:cNvGraphicFramePr>
          <p:nvPr/>
        </p:nvGraphicFramePr>
        <p:xfrm>
          <a:off x="2951163" y="4291013"/>
          <a:ext cx="2878137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397" name="Equation" r:id="rId3" imgW="1358310" imgH="431613" progId="Equation.3">
                  <p:embed/>
                </p:oleObj>
              </mc:Choice>
              <mc:Fallback>
                <p:oleObj name="Equation" r:id="rId3" imgW="1358310" imgH="431613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1163" y="4291013"/>
                        <a:ext cx="2878137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Ví dụ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idx="1"/>
          </p:nvPr>
        </p:nvSpPr>
        <p:spPr>
          <a:xfrm>
            <a:off x="611188" y="1557338"/>
            <a:ext cx="8002587" cy="4244975"/>
          </a:xfrm>
        </p:spPr>
        <p:txBody>
          <a:bodyPr/>
          <a:lstStyle/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/>
          </a:p>
          <a:p>
            <a:pPr marL="365760" lvl="1" indent="-256032">
              <a:buClr>
                <a:schemeClr val="accent3"/>
              </a:buClr>
              <a:buFontTx/>
              <a:buNone/>
              <a:defRPr/>
            </a:pPr>
            <a:endParaRPr lang="en-US" sz="2800" dirty="0"/>
          </a:p>
        </p:txBody>
      </p:sp>
      <p:sp>
        <p:nvSpPr>
          <p:cNvPr id="9" name="Content Placeholder 3"/>
          <p:cNvSpPr txBox="1">
            <a:spLocks/>
          </p:cNvSpPr>
          <p:nvPr/>
        </p:nvSpPr>
        <p:spPr bwMode="auto">
          <a:xfrm>
            <a:off x="1116013" y="1700213"/>
            <a:ext cx="7315200" cy="518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accent2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buFontTx/>
              <a:buNone/>
            </a:pPr>
            <a:r>
              <a:rPr lang="en-US" altLang="en-US"/>
              <a:t>a) C={nằm nghiêng}=</a:t>
            </a:r>
            <a:r>
              <a:rPr lang="en-US" altLang="en-US" b="1"/>
              <a:t> </a:t>
            </a:r>
            <a:r>
              <a:rPr lang="en-US" altLang="en-US"/>
              <a:t>Ø, </a:t>
            </a:r>
          </a:p>
          <a:p>
            <a:pPr>
              <a:buFontTx/>
              <a:buNone/>
            </a:pPr>
            <a:r>
              <a:rPr lang="en-US" altLang="en-US"/>
              <a:t>Pr(C) = Pr(Ø) = 0 </a:t>
            </a:r>
          </a:p>
          <a:p>
            <a:pPr>
              <a:buFontTx/>
              <a:buNone/>
            </a:pPr>
            <a:r>
              <a:rPr lang="en-US" altLang="en-US"/>
              <a:t>A={sấp}</a:t>
            </a:r>
          </a:p>
          <a:p>
            <a:pPr>
              <a:buFontTx/>
              <a:buNone/>
            </a:pPr>
            <a:r>
              <a:rPr lang="en-US" altLang="en-US"/>
              <a:t>Pr(A)=1/2</a:t>
            </a:r>
          </a:p>
          <a:p>
            <a:pPr>
              <a:buFontTx/>
              <a:buNone/>
            </a:pPr>
            <a:r>
              <a:rPr lang="en-US" altLang="en-US"/>
              <a:t>Pr(A</a:t>
            </a:r>
            <a:r>
              <a:rPr lang="en-US" altLang="en-US" baseline="30000"/>
              <a:t>c</a:t>
            </a:r>
            <a:r>
              <a:rPr lang="en-US" altLang="en-US"/>
              <a:t>)=1-Pr(A)=1-1/2=1/2</a:t>
            </a:r>
          </a:p>
          <a:p>
            <a:pPr>
              <a:buFontTx/>
              <a:buNone/>
            </a:pPr>
            <a:r>
              <a:rPr lang="en-US" altLang="en-US"/>
              <a:t>A</a:t>
            </a:r>
            <a:r>
              <a:rPr lang="en-US" altLang="en-US">
                <a:sym typeface="Symbol" panose="05050102010706020507" pitchFamily="18" charset="2"/>
              </a:rPr>
              <a:t> </a:t>
            </a:r>
            <a:r>
              <a:rPr lang="fr-FR" altLang="en-US"/>
              <a:t> S =&gt; Pr(A) &lt; Pr(S) (đúng vì ½ &lt; 1)</a:t>
            </a:r>
          </a:p>
          <a:p>
            <a:pPr>
              <a:buFontTx/>
              <a:buNone/>
            </a:pPr>
            <a:r>
              <a:rPr lang="fr-FR" altLang="en-US"/>
              <a:t>Pr(A</a:t>
            </a:r>
            <a:r>
              <a:rPr lang="en-US" altLang="en-US">
                <a:sym typeface="Symbol" panose="05050102010706020507" pitchFamily="18" charset="2"/>
              </a:rPr>
              <a:t> </a:t>
            </a:r>
            <a:r>
              <a:rPr lang="en-US" altLang="en-US"/>
              <a:t>A</a:t>
            </a:r>
            <a:r>
              <a:rPr lang="en-US" altLang="en-US" baseline="30000"/>
              <a:t>c</a:t>
            </a:r>
            <a:r>
              <a:rPr lang="en-US" altLang="en-US">
                <a:sym typeface="Symbol" panose="05050102010706020507" pitchFamily="18" charset="2"/>
              </a:rPr>
              <a:t>)=Pr(A)+Pr(</a:t>
            </a:r>
            <a:r>
              <a:rPr lang="en-US" altLang="en-US"/>
              <a:t>A</a:t>
            </a:r>
            <a:r>
              <a:rPr lang="en-US" altLang="en-US" baseline="30000"/>
              <a:t>c</a:t>
            </a:r>
            <a:r>
              <a:rPr lang="en-US" altLang="en-US">
                <a:sym typeface="Symbol" panose="05050102010706020507" pitchFamily="18" charset="2"/>
              </a:rPr>
              <a:t>)=1/2 + 1/2 =1</a:t>
            </a:r>
          </a:p>
          <a:p>
            <a:pPr>
              <a:buFontTx/>
              <a:buNone/>
            </a:pPr>
            <a:r>
              <a:rPr lang="fr-FR" altLang="en-US"/>
              <a:t>Pr(A </a:t>
            </a:r>
            <a:r>
              <a:rPr lang="en-US" altLang="en-US">
                <a:sym typeface="Symbol" panose="05050102010706020507" pitchFamily="18" charset="2"/>
              </a:rPr>
              <a:t></a:t>
            </a:r>
            <a:r>
              <a:rPr lang="fr-FR" altLang="en-US"/>
              <a:t> S) = Pr(A) + Pr(S) – Pr(AS)=1/2 + 1 – Pr({sấp})=1/2+1-1/2=1</a:t>
            </a: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Phương pháp tính xác suất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marL="0" indent="0" eaLnBrk="1" hangingPunct="1">
              <a:buFontTx/>
              <a:buNone/>
            </a:pPr>
            <a:endParaRPr lang="en-US" altLang="en-US" sz="2600">
              <a:sym typeface="Wingdings" panose="05000000000000000000" pitchFamily="2" charset="2"/>
            </a:endParaRPr>
          </a:p>
          <a:p>
            <a:pPr marL="0" indent="0" eaLnBrk="1" hangingPunct="1"/>
            <a:r>
              <a:rPr lang="en-US" altLang="en-US" sz="2600">
                <a:sym typeface="Wingdings" panose="05000000000000000000" pitchFamily="2" charset="2"/>
              </a:rPr>
              <a:t>Trường hợp các hậu quả có xác suất xảy ra là như nhau (khi đó không gian mẫu S được gọi là </a:t>
            </a:r>
            <a:r>
              <a:rPr lang="en-US" altLang="en-US" sz="2600" i="1">
                <a:sym typeface="Wingdings" panose="05000000000000000000" pitchFamily="2" charset="2"/>
              </a:rPr>
              <a:t>không gian mẫu tự nhiên</a:t>
            </a:r>
            <a:r>
              <a:rPr lang="en-US" altLang="en-US" sz="2600">
                <a:sym typeface="Wingdings" panose="05000000000000000000" pitchFamily="2" charset="2"/>
              </a:rPr>
              <a:t>).</a:t>
            </a:r>
          </a:p>
          <a:p>
            <a:pPr marL="0" indent="0" eaLnBrk="1" hangingPunct="1">
              <a:buFontTx/>
              <a:buNone/>
            </a:pPr>
            <a:r>
              <a:rPr lang="en-US" altLang="en-US" sz="2600">
                <a:sym typeface="Wingdings" panose="05000000000000000000" pitchFamily="2" charset="2"/>
              </a:rPr>
              <a:t>	Pr(a) = 1/|S|</a:t>
            </a:r>
          </a:p>
          <a:p>
            <a:pPr marL="0" indent="0" eaLnBrk="1" hangingPunct="1">
              <a:buFontTx/>
              <a:buNone/>
            </a:pPr>
            <a:r>
              <a:rPr lang="en-US" altLang="en-US" sz="2600">
                <a:sym typeface="Wingdings" panose="05000000000000000000" pitchFamily="2" charset="2"/>
              </a:rPr>
              <a:t>	=&gt; Cần xác định: Kích thước không gian mẫu &amp;  Kích thước biến cố</a:t>
            </a:r>
          </a:p>
          <a:p>
            <a:pPr marL="342900" lvl="1" indent="-342900" eaLnBrk="1" hangingPunct="1">
              <a:buFontTx/>
              <a:buNone/>
            </a:pPr>
            <a:r>
              <a:rPr lang="en-US" altLang="en-US" sz="2600">
                <a:sym typeface="Wingdings" panose="05000000000000000000" pitchFamily="2" charset="2"/>
              </a:rPr>
              <a:t>	</a:t>
            </a:r>
            <a:r>
              <a:rPr lang="en-US" altLang="en-US">
                <a:sym typeface="Wingdings" panose="05000000000000000000" pitchFamily="2" charset="2"/>
              </a:rPr>
              <a:t>=&gt; </a:t>
            </a:r>
            <a:r>
              <a:rPr lang="en-US" altLang="en-US" b="1" i="1">
                <a:sym typeface="Wingdings" panose="05000000000000000000" pitchFamily="2" charset="2"/>
              </a:rPr>
              <a:t>Phương pháp đếm để xác định kích thước tập hợp</a:t>
            </a:r>
          </a:p>
          <a:p>
            <a:pPr marL="342900" lvl="1" indent="-342900" eaLnBrk="1" hangingPunct="1"/>
            <a:r>
              <a:rPr lang="en-US" altLang="en-US">
                <a:sym typeface="Wingdings" panose="05000000000000000000" pitchFamily="2" charset="2"/>
              </a:rPr>
              <a:t>Lưu ý: trong trường hợp không gian mẫu là liên tục</a:t>
            </a:r>
          </a:p>
        </p:txBody>
      </p:sp>
      <p:graphicFrame>
        <p:nvGraphicFramePr>
          <p:cNvPr id="18436" name="Object 2"/>
          <p:cNvGraphicFramePr>
            <a:graphicFrameLocks noChangeAspect="1"/>
          </p:cNvGraphicFramePr>
          <p:nvPr/>
        </p:nvGraphicFramePr>
        <p:xfrm>
          <a:off x="3635375" y="1524000"/>
          <a:ext cx="18510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0" name="Equation" r:id="rId3" imgW="1040948" imgH="342751" progId="Equation.3">
                  <p:embed/>
                </p:oleObj>
              </mc:Choice>
              <mc:Fallback>
                <p:oleObj name="Equation" r:id="rId3" imgW="1040948" imgH="342751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375" y="1524000"/>
                        <a:ext cx="18510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4895850" y="2979738"/>
          <a:ext cx="2370138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1" name="Equation" r:id="rId5" imgW="1447800" imgH="469900" progId="Equation.DSMT4">
                  <p:embed/>
                </p:oleObj>
              </mc:Choice>
              <mc:Fallback>
                <p:oleObj name="Equation" r:id="rId5" imgW="1447800" imgH="4699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95850" y="2979738"/>
                        <a:ext cx="2370138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8" name="Object 3"/>
          <p:cNvGraphicFramePr>
            <a:graphicFrameLocks noChangeAspect="1"/>
          </p:cNvGraphicFramePr>
          <p:nvPr/>
        </p:nvGraphicFramePr>
        <p:xfrm>
          <a:off x="4341813" y="5938838"/>
          <a:ext cx="1684337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62" name="Equation" r:id="rId7" imgW="1028700" imgH="381000" progId="Equation.DSMT4">
                  <p:embed/>
                </p:oleObj>
              </mc:Choice>
              <mc:Fallback>
                <p:oleObj name="Equation" r:id="rId7" imgW="1028700" imgH="381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1813" y="5938838"/>
                        <a:ext cx="1684337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Một số phương pháp đếm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Liệt kê: ghi ra tất cả các khả năng có thể có của một biến cố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Quy tắc nhân: n</a:t>
            </a:r>
            <a:r>
              <a:rPr lang="en-US" altLang="en-US" baseline="-25000" dirty="0">
                <a:sym typeface="Wingdings" panose="05000000000000000000" pitchFamily="2" charset="2"/>
              </a:rPr>
              <a:t>1</a:t>
            </a:r>
            <a:r>
              <a:rPr lang="en-US" altLang="en-US" dirty="0">
                <a:sym typeface="Wingdings" panose="05000000000000000000" pitchFamily="2" charset="2"/>
              </a:rPr>
              <a:t>×n</a:t>
            </a:r>
            <a:r>
              <a:rPr lang="en-US" altLang="en-US" baseline="-25000" dirty="0">
                <a:sym typeface="Wingdings" panose="05000000000000000000" pitchFamily="2" charset="2"/>
              </a:rPr>
              <a:t>2</a:t>
            </a:r>
            <a:r>
              <a:rPr lang="en-US" altLang="en-US" dirty="0">
                <a:sym typeface="Wingdings" panose="05000000000000000000" pitchFamily="2" charset="2"/>
              </a:rPr>
              <a:t>×…</a:t>
            </a: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-&gt;Áp dụng: thí nghiệm chia làm nhiều giai đoạn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Chỉnh hợp (hoán vị) (Permutation)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-&gt;Áp dụng: lấy mẫu có thứ tự, không lặp lại</a:t>
            </a:r>
          </a:p>
          <a:p>
            <a:pPr eaLnBrk="1" hangingPunct="1"/>
            <a:r>
              <a:rPr lang="en-US" altLang="en-US" dirty="0">
                <a:sym typeface="Wingdings" panose="05000000000000000000" pitchFamily="2" charset="2"/>
              </a:rPr>
              <a:t>Tổ hợp (Combination)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en-US" dirty="0">
                <a:sym typeface="Wingdings" panose="05000000000000000000" pitchFamily="2" charset="2"/>
              </a:rPr>
              <a:t>-&gt;Áp dụng: lấy mẫu không có thứ tự</a:t>
            </a: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19460" name="Object 2"/>
          <p:cNvGraphicFramePr>
            <a:graphicFrameLocks noChangeAspect="1"/>
          </p:cNvGraphicFramePr>
          <p:nvPr/>
        </p:nvGraphicFramePr>
        <p:xfrm>
          <a:off x="3810000" y="3860800"/>
          <a:ext cx="1500188" cy="808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6" name="Equation" r:id="rId3" imgW="825142" imgH="444307" progId="Equation.DSMT4">
                  <p:embed/>
                </p:oleObj>
              </mc:Choice>
              <mc:Fallback>
                <p:oleObj name="Equation" r:id="rId3" imgW="825142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3860800"/>
                        <a:ext cx="1500188" cy="808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461" name="Object 3"/>
          <p:cNvGraphicFramePr>
            <a:graphicFrameLocks noChangeAspect="1"/>
          </p:cNvGraphicFramePr>
          <p:nvPr/>
        </p:nvGraphicFramePr>
        <p:xfrm>
          <a:off x="5187950" y="5516563"/>
          <a:ext cx="1609725" cy="741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77" name="Equation" r:id="rId5" imgW="952087" imgH="444307" progId="Equation.DSMT4">
                  <p:embed/>
                </p:oleObj>
              </mc:Choice>
              <mc:Fallback>
                <p:oleObj name="Equation" r:id="rId5" imgW="952087" imgH="444307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7950" y="5516563"/>
                        <a:ext cx="1609725" cy="7413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dirty="0"/>
              <a:t>Xét thí nghiệm xem 1 người chơi oẳn tù xì. Xác định xác suất người đó không ra bao.</a:t>
            </a:r>
          </a:p>
          <a:p>
            <a:pPr>
              <a:buFontTx/>
              <a:buNone/>
            </a:pPr>
            <a:r>
              <a:rPr lang="en-US" altLang="en-US" dirty="0"/>
              <a:t>Không gian mẫu S = {kéo, búa, bao} =&gt; |S|=3</a:t>
            </a:r>
          </a:p>
          <a:p>
            <a:pPr>
              <a:buFontTx/>
              <a:buNone/>
            </a:pPr>
            <a:r>
              <a:rPr lang="en-US" altLang="en-US" dirty="0"/>
              <a:t>Gọi A = biến cố không ra bao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dirty="0"/>
              <a:t>A={kéo, búa} =&gt; |A|=2</a:t>
            </a:r>
          </a:p>
          <a:p>
            <a:pPr>
              <a:buFont typeface="Symbol" panose="05050102010706020507" pitchFamily="18" charset="2"/>
              <a:buChar char="Þ"/>
            </a:pPr>
            <a:endParaRPr lang="en-US" altLang="en-US" dirty="0"/>
          </a:p>
          <a:p>
            <a:pPr>
              <a:buFont typeface="Symbol" panose="05050102010706020507" pitchFamily="18" charset="2"/>
              <a:buChar char="Þ"/>
            </a:pPr>
            <a:endParaRPr lang="en-US" altLang="en-US" dirty="0"/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/>
            <a:endParaRPr lang="en-US" altLang="en-US" dirty="0"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endParaRPr lang="en-US" altLang="en-US" dirty="0">
              <a:sym typeface="Wingdings" panose="05000000000000000000" pitchFamily="2" charset="2"/>
            </a:endParaRPr>
          </a:p>
        </p:txBody>
      </p:sp>
      <p:graphicFrame>
        <p:nvGraphicFramePr>
          <p:cNvPr id="20484" name="Object 3"/>
          <p:cNvGraphicFramePr>
            <a:graphicFrameLocks noChangeAspect="1"/>
          </p:cNvGraphicFramePr>
          <p:nvPr/>
        </p:nvGraphicFramePr>
        <p:xfrm>
          <a:off x="3348038" y="4400550"/>
          <a:ext cx="2232025" cy="1260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492" name="Equation" r:id="rId3" imgW="1002865" imgH="469696" progId="Equation.DSMT4">
                  <p:embed/>
                </p:oleObj>
              </mc:Choice>
              <mc:Fallback>
                <p:oleObj name="Equation" r:id="rId3" imgW="1002865" imgH="469696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48038" y="4400550"/>
                        <a:ext cx="2232025" cy="1260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sz="2400" dirty="0"/>
              <a:t>Xét thí nghiệm xem 3 người chơi oẳn tù xì cùng lúc. Xác định xác suất cả 3 người đều ra kéo.</a:t>
            </a:r>
          </a:p>
          <a:p>
            <a:pPr>
              <a:buFontTx/>
              <a:buNone/>
            </a:pPr>
            <a:r>
              <a:rPr lang="en-US" altLang="en-US" sz="2400" dirty="0"/>
              <a:t>A = biến cố cả 3 người đều ra kéo = {(kéo, kéo, kéo)} =&gt; |A|=1</a:t>
            </a:r>
          </a:p>
          <a:p>
            <a:pPr>
              <a:buFontTx/>
              <a:buNone/>
            </a:pPr>
            <a:r>
              <a:rPr lang="en-US" altLang="en-US" sz="2400" dirty="0"/>
              <a:t>Xác định kích thước không gian mẫu S bằng quy tắc nhân:</a:t>
            </a:r>
          </a:p>
          <a:p>
            <a:pPr>
              <a:buFontTx/>
              <a:buNone/>
            </a:pPr>
            <a:r>
              <a:rPr lang="en-US" altLang="en-US" sz="2400" dirty="0"/>
              <a:t>Xét người 1: có n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=3 khả năng: kéo, búa, bao</a:t>
            </a:r>
          </a:p>
          <a:p>
            <a:pPr>
              <a:buFontTx/>
              <a:buNone/>
            </a:pPr>
            <a:r>
              <a:rPr lang="en-US" altLang="en-US" sz="2400" dirty="0"/>
              <a:t>Xét người 2: có n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=3 khả năng: kéo, búa, bao</a:t>
            </a:r>
          </a:p>
          <a:p>
            <a:pPr>
              <a:buFontTx/>
              <a:buNone/>
            </a:pPr>
            <a:r>
              <a:rPr lang="en-US" altLang="en-US" sz="2400" dirty="0"/>
              <a:t>Xét người 3: có n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=3 khả năng: kéo, búa, bao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400" dirty="0"/>
              <a:t>Có tổng cộng </a:t>
            </a:r>
            <a:r>
              <a:rPr lang="en-US" altLang="en-US" sz="2400" dirty="0">
                <a:sym typeface="Wingdings" panose="05000000000000000000" pitchFamily="2" charset="2"/>
              </a:rPr>
              <a:t>n</a:t>
            </a:r>
            <a:r>
              <a:rPr lang="en-US" altLang="en-US" sz="2400" baseline="-25000" dirty="0">
                <a:sym typeface="Wingdings" panose="05000000000000000000" pitchFamily="2" charset="2"/>
              </a:rPr>
              <a:t>1</a:t>
            </a:r>
            <a:r>
              <a:rPr lang="en-US" altLang="en-US" sz="2400" dirty="0">
                <a:sym typeface="Wingdings" panose="05000000000000000000" pitchFamily="2" charset="2"/>
              </a:rPr>
              <a:t>×n</a:t>
            </a:r>
            <a:r>
              <a:rPr lang="en-US" altLang="en-US" sz="2400" baseline="-25000" dirty="0">
                <a:sym typeface="Wingdings" panose="05000000000000000000" pitchFamily="2" charset="2"/>
              </a:rPr>
              <a:t>2</a:t>
            </a:r>
            <a:r>
              <a:rPr lang="en-US" altLang="en-US" sz="2400" dirty="0">
                <a:sym typeface="Wingdings" panose="05000000000000000000" pitchFamily="2" charset="2"/>
              </a:rPr>
              <a:t>×n</a:t>
            </a:r>
            <a:r>
              <a:rPr lang="en-US" altLang="en-US" sz="2400" baseline="-25000" dirty="0">
                <a:sym typeface="Wingdings" panose="05000000000000000000" pitchFamily="2" charset="2"/>
              </a:rPr>
              <a:t>3</a:t>
            </a:r>
            <a:r>
              <a:rPr lang="en-US" altLang="en-US" sz="2400" dirty="0">
                <a:sym typeface="Wingdings" panose="05000000000000000000" pitchFamily="2" charset="2"/>
              </a:rPr>
              <a:t>=3×3×3=27 khả năng =&gt; |S|=27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sz="2400" dirty="0" err="1"/>
              <a:t>Pr</a:t>
            </a:r>
            <a:r>
              <a:rPr lang="en-US" altLang="en-US" sz="2400" dirty="0"/>
              <a:t>(A)=1/27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sz="2400"/>
              <a:t>Một hộp gồm có 5 viên bi khác nhau. Xét thí nghiệm </a:t>
            </a:r>
            <a:r>
              <a:rPr lang="en-US" altLang="en-US" sz="2400" b="1"/>
              <a:t>lần lượt</a:t>
            </a:r>
            <a:r>
              <a:rPr lang="en-US" altLang="en-US" sz="2400"/>
              <a:t> chọn 3 viên bi bất kỳ. Xác định kích thước của không gian mẫu S.</a:t>
            </a:r>
          </a:p>
          <a:p>
            <a:pPr>
              <a:buFontTx/>
              <a:buNone/>
            </a:pPr>
            <a:r>
              <a:rPr lang="en-US" altLang="en-US" sz="2400"/>
              <a:t>	|S| = số cách chọn lần lượt 3 viên bi từ hộp 5 viên bi = số chỉnh hợp 5 chọn 3</a:t>
            </a:r>
          </a:p>
          <a:p>
            <a:pPr>
              <a:buFontTx/>
              <a:buNone/>
            </a:pPr>
            <a:endParaRPr lang="en-US" altLang="en-US" sz="2400"/>
          </a:p>
        </p:txBody>
      </p:sp>
      <p:graphicFrame>
        <p:nvGraphicFramePr>
          <p:cNvPr id="22532" name="Object 2"/>
          <p:cNvGraphicFramePr>
            <a:graphicFrameLocks noChangeAspect="1"/>
          </p:cNvGraphicFramePr>
          <p:nvPr/>
        </p:nvGraphicFramePr>
        <p:xfrm>
          <a:off x="2843213" y="3824288"/>
          <a:ext cx="3079750" cy="1225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540" name="Equation" r:id="rId3" imgW="1117115" imgH="444307" progId="Equation.DSMT4">
                  <p:embed/>
                </p:oleObj>
              </mc:Choice>
              <mc:Fallback>
                <p:oleObj name="Equation" r:id="rId3" imgW="1117115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43213" y="3824288"/>
                        <a:ext cx="3079750" cy="1225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Nội dung</a:t>
            </a:r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25450" y="1844675"/>
            <a:ext cx="8002588" cy="4210050"/>
          </a:xfrm>
        </p:spPr>
        <p:txBody>
          <a:bodyPr/>
          <a:lstStyle/>
          <a:p>
            <a:pPr eaLnBrk="1" hangingPunct="1"/>
            <a:r>
              <a:rPr lang="en-US" altLang="en-US"/>
              <a:t>Tóm tắt</a:t>
            </a:r>
          </a:p>
          <a:p>
            <a:pPr lvl="1" eaLnBrk="1" hangingPunct="1"/>
            <a:r>
              <a:rPr lang="en-US" altLang="en-US"/>
              <a:t>Định nghĩa xác suất, 3 tiên đề, 5 tính chất</a:t>
            </a:r>
          </a:p>
          <a:p>
            <a:pPr lvl="1" eaLnBrk="1" hangingPunct="1"/>
            <a:r>
              <a:rPr lang="en-US" altLang="en-US"/>
              <a:t>Tính xác suất, phương pháp đếm </a:t>
            </a:r>
          </a:p>
          <a:p>
            <a:pPr lvl="1" eaLnBrk="1" hangingPunct="1"/>
            <a:r>
              <a:rPr lang="en-US" altLang="en-US"/>
              <a:t>Tính xác suất của biến cố hợp, biến cố giao</a:t>
            </a:r>
          </a:p>
          <a:p>
            <a:pPr lvl="1" eaLnBrk="1" hangingPunct="1"/>
            <a:endParaRPr lang="en-US" altLang="en-US"/>
          </a:p>
          <a:p>
            <a:pPr lvl="1" eaLnBrk="1" hangingPunct="1"/>
            <a:r>
              <a:rPr lang="en-US" altLang="en-US" sz="2800"/>
              <a:t>Từ khóa</a:t>
            </a:r>
          </a:p>
          <a:p>
            <a:pPr lvl="1" eaLnBrk="1" hangingPunct="1"/>
            <a:r>
              <a:rPr lang="en-US" altLang="en-US"/>
              <a:t>Xác suất (probability), biến cố (event), không gian mẫu (sample space)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sz="2400" dirty="0"/>
              <a:t>Một hộp gồm có 5 viên bi khác nhau. Xét thí nghiệm chọn </a:t>
            </a:r>
            <a:r>
              <a:rPr lang="en-US" altLang="en-US" sz="2400" b="1" dirty="0"/>
              <a:t>cùng lúc </a:t>
            </a:r>
            <a:r>
              <a:rPr lang="en-US" altLang="en-US" sz="2400" dirty="0"/>
              <a:t>3 viên bi bất kỳ. Xác định kích thước của không gian mẫu S.</a:t>
            </a:r>
          </a:p>
          <a:p>
            <a:pPr>
              <a:buFontTx/>
              <a:buNone/>
            </a:pPr>
            <a:r>
              <a:rPr lang="en-US" altLang="en-US" sz="2400" dirty="0"/>
              <a:t>	|S| = số cách chọn cùng lúc 3 viên bi từ hộp 5 viên bi (thứ tự 3 viên bi được chọn không quan trọng) = số  tổ hợp 5 chọn 3</a:t>
            </a:r>
          </a:p>
        </p:txBody>
      </p:sp>
      <p:graphicFrame>
        <p:nvGraphicFramePr>
          <p:cNvPr id="23556" name="Object 2"/>
          <p:cNvGraphicFramePr>
            <a:graphicFrameLocks noChangeAspect="1"/>
          </p:cNvGraphicFramePr>
          <p:nvPr/>
        </p:nvGraphicFramePr>
        <p:xfrm>
          <a:off x="2987675" y="3933825"/>
          <a:ext cx="3673475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64" name="Equation" r:id="rId3" imgW="1231366" imgH="444307" progId="Equation.DSMT4">
                  <p:embed/>
                </p:oleObj>
              </mc:Choice>
              <mc:Fallback>
                <p:oleObj name="Equation" r:id="rId3" imgW="1231366" imgH="444307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7675" y="3933825"/>
                        <a:ext cx="3673475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Bài tập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 sz="2400"/>
              <a:t>Có 2 con đường từ thành phố A qua thành phố B, 3 con đường từ thành phố B qua thành phố C. Giả sử trong tất cả các con đường, chỉ có duy nhất 1 con đường ngắn nhất.</a:t>
            </a:r>
          </a:p>
          <a:p>
            <a:r>
              <a:rPr lang="en-US" altLang="en-US" sz="2400"/>
              <a:t>Bạn An chọn ngẫu nhiên 1 con đường để đi từ A đến C. Xác định xác suất An chọn ngẫu nhiên đúng ngay con đường ngắn nhất.</a:t>
            </a:r>
            <a:endParaRPr lang="vi-VN" altLang="en-US" sz="24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Bài tập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/>
              <a:t>Trong lớp có 25 sinh viên. Xác định</a:t>
            </a:r>
          </a:p>
          <a:p>
            <a:pPr marL="925513" lvl="1" indent="-514350">
              <a:buFontTx/>
              <a:buAutoNum type="alphaLcParenR"/>
            </a:pPr>
            <a:r>
              <a:rPr lang="en-US" altLang="en-US" sz="2300"/>
              <a:t>Giả sử lớp cần chọn ra 1 lớp trưởng bằng cách chọn ngẫu nhiên.</a:t>
            </a:r>
          </a:p>
          <a:p>
            <a:pPr marL="925513" lvl="1" indent="-514350">
              <a:buFontTx/>
              <a:buNone/>
            </a:pPr>
            <a:r>
              <a:rPr lang="en-US" altLang="en-US" sz="2300"/>
              <a:t>Xác định không gian mẫu.</a:t>
            </a:r>
          </a:p>
          <a:p>
            <a:pPr marL="925513" lvl="1" indent="-514350">
              <a:buFontTx/>
              <a:buNone/>
            </a:pPr>
            <a:r>
              <a:rPr lang="en-US" altLang="en-US" sz="2300"/>
              <a:t>Xác định xác suất bạn Bình (là sinh viên trong lớp) được chọn làm lớp trưởng.</a:t>
            </a:r>
          </a:p>
          <a:p>
            <a:pPr marL="925513" lvl="1" indent="-514350">
              <a:buFontTx/>
              <a:buAutoNum type="alphaLcParenR"/>
            </a:pPr>
            <a:r>
              <a:rPr lang="en-US" altLang="en-US" sz="2300"/>
              <a:t>Giả sử lớp cần chọn 1 lớp trưởng và 1 lớp phó bằng cách chọn ngẫu nhiên.  Xác định xác suất Bình được chọn làm lớp trưởng, An được chọn làm lớp phó.</a:t>
            </a:r>
          </a:p>
          <a:p>
            <a:pPr marL="925513" lvl="1" indent="-514350">
              <a:buFontTx/>
              <a:buAutoNum type="alphaLcParenR"/>
            </a:pPr>
            <a:r>
              <a:rPr lang="en-US" altLang="en-US" sz="2300"/>
              <a:t>Giả sử lớp cần chọn 1 lớp trưởng và 1 lớp phó bằng cách chọn ngẫu nhiên. Xác định xác suất Bình được chọn làm lớp trưởng.</a:t>
            </a:r>
          </a:p>
          <a:p>
            <a:pPr marL="925513" lvl="1" indent="-514350">
              <a:buFontTx/>
              <a:buNone/>
            </a:pPr>
            <a:endParaRPr lang="vi-VN" altLang="en-US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Xác suất của biến cố phức hợp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algn="just"/>
            <a:r>
              <a:rPr lang="en-US" altLang="en-US"/>
              <a:t>Khái niệm</a:t>
            </a:r>
          </a:p>
          <a:p>
            <a:pPr algn="just"/>
            <a:r>
              <a:rPr lang="en-US" altLang="en-US"/>
              <a:t>Tính xác suất của biến cố hợp</a:t>
            </a:r>
          </a:p>
          <a:p>
            <a:pPr algn="just"/>
            <a:r>
              <a:rPr lang="en-US" altLang="en-US"/>
              <a:t>Tính xác suất của biến cố giao</a:t>
            </a:r>
            <a:endParaRPr lang="vi-VN" altLang="en-US"/>
          </a:p>
          <a:p>
            <a:pPr marL="754063" lvl="1" indent="-342900"/>
            <a:endParaRPr lang="vi-VN" altLang="en-US"/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Biến cố hợp - biến cố giao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algn="just">
              <a:buFontTx/>
              <a:buNone/>
            </a:pPr>
            <a:r>
              <a:rPr lang="en-US" altLang="en-US"/>
              <a:t>Khái niệm biến cố phức hợp:</a:t>
            </a:r>
          </a:p>
          <a:p>
            <a:pPr algn="just"/>
            <a:r>
              <a:rPr lang="en-US" altLang="en-US"/>
              <a:t>Biến cố hợp (</a:t>
            </a:r>
            <a:r>
              <a:rPr lang="vi-VN" altLang="en-US"/>
              <a:t>union)</a:t>
            </a:r>
            <a:r>
              <a:rPr lang="en-US" altLang="en-US"/>
              <a:t>: </a:t>
            </a:r>
            <a:r>
              <a:rPr lang="vi-VN" altLang="en-US"/>
              <a:t>Hơp của hai biến cố A và B là biến cố chứa tất cả các thành phần của A và B. Ký hiệu</a:t>
            </a:r>
            <a:r>
              <a:rPr lang="en-US" altLang="en-US"/>
              <a:t>: </a:t>
            </a:r>
            <a:r>
              <a:rPr lang="vi-VN" altLang="en-US"/>
              <a:t>A∪B</a:t>
            </a:r>
            <a:r>
              <a:rPr lang="en-US" altLang="en-US"/>
              <a:t>, A+B</a:t>
            </a:r>
          </a:p>
          <a:p>
            <a:pPr algn="just"/>
            <a:r>
              <a:rPr lang="en-US" altLang="en-US"/>
              <a:t>Biến cố giao (</a:t>
            </a:r>
            <a:r>
              <a:rPr lang="vi-VN" altLang="en-US"/>
              <a:t>intersection)</a:t>
            </a:r>
            <a:r>
              <a:rPr lang="en-US" altLang="en-US"/>
              <a:t>: </a:t>
            </a:r>
            <a:r>
              <a:rPr lang="vi-VN" altLang="en-US"/>
              <a:t>Giao của hai biến cố A và B là biến cố chứa các thành phần vừa thuộc A vừa thuộc B. Ký hiệu</a:t>
            </a:r>
            <a:r>
              <a:rPr lang="en-US" altLang="en-US"/>
              <a:t>: A∩B, </a:t>
            </a:r>
            <a:r>
              <a:rPr lang="vi-VN" altLang="en-US"/>
              <a:t>AB</a:t>
            </a:r>
            <a:r>
              <a:rPr lang="en-US" altLang="en-US"/>
              <a:t>, A×B</a:t>
            </a:r>
            <a:endParaRPr lang="vi-VN" altLang="en-US"/>
          </a:p>
          <a:p>
            <a:pPr marL="754063" lvl="1" indent="-342900"/>
            <a:endParaRPr lang="vi-VN" altLang="en-US"/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Tính xác suất của biến cố hợp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altLang="en-US"/>
              <a:t>Luật cộng (additional rule): </a:t>
            </a:r>
          </a:p>
          <a:p>
            <a:pPr eaLnBrk="1" hangingPunct="1">
              <a:buFontTx/>
              <a:buNone/>
            </a:pPr>
            <a:r>
              <a:rPr lang="en-CA" altLang="en-US"/>
              <a:t>Pr(</a:t>
            </a:r>
            <a:r>
              <a:rPr lang="en-CA" altLang="en-US" i="1"/>
              <a:t>A</a:t>
            </a:r>
            <a:r>
              <a:rPr lang="en-CA" altLang="en-US" i="1" baseline="-25000"/>
              <a:t>1</a:t>
            </a:r>
            <a:r>
              <a:rPr lang="en-CA" altLang="en-US">
                <a:sym typeface="Symbol" panose="05050102010706020507" pitchFamily="18" charset="2"/>
              </a:rPr>
              <a:t>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=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>
                <a:sym typeface="Symbol" panose="05050102010706020507" pitchFamily="18" charset="2"/>
              </a:rPr>
              <a:t>) 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–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CA" altLang="en-US"/>
              <a:t>Pr(</a:t>
            </a:r>
            <a:r>
              <a:rPr lang="en-CA" altLang="en-US" i="1"/>
              <a:t>A</a:t>
            </a:r>
            <a:r>
              <a:rPr lang="en-CA" altLang="en-US" i="1" baseline="-25000"/>
              <a:t>1</a:t>
            </a:r>
            <a:r>
              <a:rPr lang="en-CA" altLang="en-US">
                <a:sym typeface="Symbol" panose="05050102010706020507" pitchFamily="18" charset="2"/>
              </a:rPr>
              <a:t>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 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 =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>
                <a:sym typeface="Symbol" panose="05050102010706020507" pitchFamily="18" charset="2"/>
              </a:rPr>
              <a:t>) 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CA" altLang="en-US">
                <a:sym typeface="Symbol" panose="05050102010706020507" pitchFamily="18" charset="2"/>
              </a:rPr>
              <a:t> – [Pr(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)] </a:t>
            </a:r>
          </a:p>
          <a:p>
            <a:pPr eaLnBrk="1" hangingPunct="1">
              <a:buFontTx/>
              <a:buNone/>
            </a:pPr>
            <a:r>
              <a:rPr lang="en-CA" altLang="en-US">
                <a:sym typeface="Symbol" panose="05050102010706020507" pitchFamily="18" charset="2"/>
              </a:rPr>
              <a:t>+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A</a:t>
            </a:r>
            <a:r>
              <a:rPr lang="en-CA" altLang="en-US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algn="ctr" eaLnBrk="1" hangingPunct="1">
              <a:buFontTx/>
              <a:buNone/>
            </a:pPr>
            <a:endParaRPr lang="en-CA" altLang="en-US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CA" altLang="en-US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CA" altLang="en-US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endParaRPr lang="en-CA" altLang="en-US">
              <a:sym typeface="Symbol" panose="05050102010706020507" pitchFamily="18" charset="2"/>
            </a:endParaRPr>
          </a:p>
          <a:p>
            <a:pPr eaLnBrk="1" hangingPunct="1">
              <a:buFontTx/>
              <a:buNone/>
            </a:pPr>
            <a:r>
              <a:rPr lang="en-CA" altLang="en-US">
                <a:sym typeface="Symbol" panose="05050102010706020507" pitchFamily="18" charset="2"/>
              </a:rPr>
              <a:t>Trường hợp các biến cố tách rời: tính chất 4</a:t>
            </a:r>
          </a:p>
          <a:p>
            <a:pPr eaLnBrk="1" hangingPunct="1">
              <a:buFontTx/>
              <a:buNone/>
            </a:pPr>
            <a:endParaRPr lang="en-US" altLang="en-US"/>
          </a:p>
        </p:txBody>
      </p:sp>
      <p:graphicFrame>
        <p:nvGraphicFramePr>
          <p:cNvPr id="30724" name="Object 6"/>
          <p:cNvGraphicFramePr>
            <a:graphicFrameLocks noChangeAspect="1"/>
          </p:cNvGraphicFramePr>
          <p:nvPr/>
        </p:nvGraphicFramePr>
        <p:xfrm>
          <a:off x="1908175" y="4043363"/>
          <a:ext cx="6200775" cy="211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2" name="Equation" r:id="rId4" imgW="3327400" imgH="1092200" progId="Equation.DSMT4">
                  <p:embed/>
                </p:oleObj>
              </mc:Choice>
              <mc:Fallback>
                <p:oleObj name="Equation" r:id="rId4" imgW="3327400" imgH="10922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4043363"/>
                        <a:ext cx="6200775" cy="2116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002588" cy="5037138"/>
          </a:xfrm>
        </p:spPr>
        <p:txBody>
          <a:bodyPr/>
          <a:lstStyle/>
          <a:p>
            <a:r>
              <a:rPr lang="en-US" altLang="en-US"/>
              <a:t>Một công ty kiểm tra chất lượng của 130 bóng đèn dựa trên 2 tiêu chí: kiểu dáng, cường độ sáng. Kết quả như sau.</a:t>
            </a:r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endParaRPr lang="en-US" altLang="en-US"/>
          </a:p>
          <a:p>
            <a:r>
              <a:rPr lang="en-US" altLang="en-US"/>
              <a:t>Chọn ngẫu nhiên 1 bóng đèn. Xác định xác suất bóng đèn không thỏa ít nhất 1 trong 2 tiêu chí trên.</a:t>
            </a:r>
          </a:p>
        </p:txBody>
      </p:sp>
      <p:graphicFrame>
        <p:nvGraphicFramePr>
          <p:cNvPr id="5" name="Content Placeholder 7"/>
          <p:cNvGraphicFramePr>
            <a:graphicFrameLocks noGrp="1"/>
          </p:cNvGraphicFramePr>
          <p:nvPr/>
        </p:nvGraphicFramePr>
        <p:xfrm>
          <a:off x="1079500" y="2889250"/>
          <a:ext cx="7481888" cy="1873252"/>
        </p:xfrm>
        <a:graphic>
          <a:graphicData uri="http://schemas.openxmlformats.org/drawingml/2006/table">
            <a:tbl>
              <a:tblPr/>
              <a:tblGrid>
                <a:gridCol w="1870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00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Kiểu dáng</a:t>
                      </a: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17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Đạt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đạt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13">
                <a:tc row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Cường độ sáng</a:t>
                      </a:r>
                    </a:p>
                  </a:txBody>
                  <a:tcPr marL="85725" marR="85725" marT="42863" marB="42863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Đạt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117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1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Không đạt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120000"/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7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marL="85725" marR="85725" marT="42863" marB="4286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585200" cy="5037138"/>
          </a:xfrm>
        </p:spPr>
        <p:txBody>
          <a:bodyPr/>
          <a:lstStyle/>
          <a:p>
            <a:r>
              <a:rPr lang="en-US" altLang="en-US" dirty="0"/>
              <a:t>Gọi A là biến cố bóng đèn đạt tiêu chí về cường độ sáng </a:t>
            </a:r>
          </a:p>
          <a:p>
            <a:pPr>
              <a:buFontTx/>
              <a:buNone/>
            </a:pPr>
            <a:r>
              <a:rPr lang="en-US" altLang="en-US" dirty="0"/>
              <a:t>=&gt; </a:t>
            </a:r>
            <a:r>
              <a:rPr lang="en-US" altLang="en-US" dirty="0" err="1"/>
              <a:t>Pr</a:t>
            </a:r>
            <a:r>
              <a:rPr lang="en-US" altLang="en-US" dirty="0"/>
              <a:t>(A)=(117+3)/130=120/130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dirty="0" err="1"/>
              <a:t>Pr</a:t>
            </a:r>
            <a:r>
              <a:rPr lang="en-US" altLang="en-US" dirty="0"/>
              <a:t>(A</a:t>
            </a:r>
            <a:r>
              <a:rPr lang="en-US" altLang="en-US" baseline="30000" dirty="0"/>
              <a:t>c</a:t>
            </a:r>
            <a:r>
              <a:rPr lang="en-US" altLang="en-US" dirty="0"/>
              <a:t>)=1-120/130=10/130</a:t>
            </a:r>
          </a:p>
          <a:p>
            <a:pPr>
              <a:buFontTx/>
              <a:buNone/>
            </a:pPr>
            <a:r>
              <a:rPr lang="en-US" altLang="en-US" dirty="0"/>
              <a:t>Gọi B là biến cố bóng đèn đạt tiêu chí về kiểu dáng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dirty="0" err="1"/>
              <a:t>Pr</a:t>
            </a:r>
            <a:r>
              <a:rPr lang="en-US" altLang="en-US" dirty="0"/>
              <a:t>(B)=(117+8)/130=125/130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c</a:t>
            </a:r>
            <a:r>
              <a:rPr lang="en-US" altLang="en-US" dirty="0"/>
              <a:t>)=5/130</a:t>
            </a:r>
          </a:p>
          <a:p>
            <a:pPr>
              <a:buFontTx/>
              <a:buNone/>
            </a:pPr>
            <a:r>
              <a:rPr lang="en-US" altLang="en-US" dirty="0"/>
              <a:t>Biến cố bóng đèn không thỏa ít nhất 1 trong 2 tiêu chí trên: 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c</a:t>
            </a:r>
            <a:r>
              <a:rPr lang="en-US" altLang="en-US" dirty="0" err="1"/>
              <a:t>+B</a:t>
            </a:r>
            <a:r>
              <a:rPr lang="en-US" altLang="en-US" baseline="30000" dirty="0" err="1"/>
              <a:t>c</a:t>
            </a:r>
            <a:endParaRPr lang="en-US" altLang="en-US" baseline="30000" dirty="0"/>
          </a:p>
          <a:p>
            <a:pPr>
              <a:buFontTx/>
              <a:buNone/>
            </a:pP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c</a:t>
            </a:r>
            <a:r>
              <a:rPr lang="en-US" altLang="en-US" dirty="0" err="1"/>
              <a:t>+B</a:t>
            </a:r>
            <a:r>
              <a:rPr lang="en-US" altLang="en-US" baseline="30000" dirty="0" err="1"/>
              <a:t>c</a:t>
            </a:r>
            <a:r>
              <a:rPr lang="en-US" altLang="en-US" dirty="0"/>
              <a:t>)=</a:t>
            </a:r>
            <a:r>
              <a:rPr lang="en-US" altLang="en-US" dirty="0" err="1"/>
              <a:t>Pr</a:t>
            </a:r>
            <a:r>
              <a:rPr lang="en-US" altLang="en-US" dirty="0"/>
              <a:t>(A</a:t>
            </a:r>
            <a:r>
              <a:rPr lang="en-US" altLang="en-US" baseline="30000" dirty="0"/>
              <a:t>c</a:t>
            </a:r>
            <a:r>
              <a:rPr lang="en-US" altLang="en-US" dirty="0"/>
              <a:t>)+</a:t>
            </a: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c</a:t>
            </a:r>
            <a:r>
              <a:rPr lang="en-US" altLang="en-US" dirty="0"/>
              <a:t>)-</a:t>
            </a:r>
            <a:r>
              <a:rPr lang="en-US" altLang="en-US" dirty="0" err="1"/>
              <a:t>Pr</a:t>
            </a:r>
            <a:r>
              <a:rPr lang="en-US" altLang="en-US" dirty="0"/>
              <a:t>(</a:t>
            </a:r>
            <a:r>
              <a:rPr lang="en-US" altLang="en-US" dirty="0" err="1"/>
              <a:t>A</a:t>
            </a:r>
            <a:r>
              <a:rPr lang="en-US" altLang="en-US" baseline="30000" dirty="0" err="1"/>
              <a:t>c</a:t>
            </a:r>
            <a:r>
              <a:rPr lang="en-US" altLang="en-US" dirty="0" err="1"/>
              <a:t>B</a:t>
            </a:r>
            <a:r>
              <a:rPr lang="en-US" altLang="en-US" baseline="30000" dirty="0" err="1"/>
              <a:t>c</a:t>
            </a:r>
            <a:r>
              <a:rPr lang="en-US" altLang="en-US" dirty="0"/>
              <a:t>)=10/130 + 5/130 – 2/130=13/130</a:t>
            </a:r>
          </a:p>
          <a:p>
            <a:pPr>
              <a:buFontTx/>
              <a:buNone/>
            </a:pPr>
            <a:endParaRPr lang="en-US" altLang="en-US" dirty="0"/>
          </a:p>
        </p:txBody>
      </p:sp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Tính xác suất của biến cố giao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585200" cy="5037138"/>
          </a:xfrm>
        </p:spPr>
        <p:txBody>
          <a:bodyPr/>
          <a:lstStyle/>
          <a:p>
            <a:pPr eaLnBrk="1" hangingPunct="1"/>
            <a:r>
              <a:rPr lang="en-US" altLang="en-US"/>
              <a:t>Trường hợp các biến cố độc lập</a:t>
            </a:r>
          </a:p>
          <a:p>
            <a:pPr eaLnBrk="1" hangingPunct="1">
              <a:buFontTx/>
              <a:buNone/>
            </a:pPr>
            <a:r>
              <a:rPr lang="en-CA" altLang="en-US"/>
              <a:t>Pr(</a:t>
            </a:r>
            <a:r>
              <a:rPr lang="en-CA" altLang="en-US" i="1"/>
              <a:t>A</a:t>
            </a:r>
            <a:r>
              <a:rPr lang="en-CA" altLang="en-US" i="1" baseline="-25000"/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=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>
                <a:sym typeface="Symbol" panose="05050102010706020507" pitchFamily="18" charset="2"/>
              </a:rPr>
              <a:t>) ×Pr(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CA" altLang="en-US"/>
              <a:t>Pr(</a:t>
            </a:r>
            <a:r>
              <a:rPr lang="en-CA" altLang="en-US" i="1"/>
              <a:t>A</a:t>
            </a:r>
            <a:r>
              <a:rPr lang="en-CA" altLang="en-US" i="1" baseline="-25000"/>
              <a:t>1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 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 =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>
                <a:sym typeface="Symbol" panose="05050102010706020507" pitchFamily="18" charset="2"/>
              </a:rPr>
              <a:t>) ×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2</a:t>
            </a:r>
            <a:r>
              <a:rPr lang="en-CA" altLang="en-US">
                <a:sym typeface="Symbol" panose="05050102010706020507" pitchFamily="18" charset="2"/>
              </a:rPr>
              <a:t>) ×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3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CA" altLang="en-US"/>
              <a:t>Pr(</a:t>
            </a:r>
            <a:r>
              <a:rPr lang="en-CA" altLang="en-US" i="1"/>
              <a:t>A</a:t>
            </a:r>
            <a:r>
              <a:rPr lang="en-CA" altLang="en-US" i="1" baseline="-25000"/>
              <a:t>1</a:t>
            </a:r>
            <a:r>
              <a:rPr lang="en-CA" altLang="en-US">
                <a:sym typeface="Symbol" panose="05050102010706020507" pitchFamily="18" charset="2"/>
              </a:rPr>
              <a:t> …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n</a:t>
            </a:r>
            <a:r>
              <a:rPr lang="en-CA" altLang="en-US">
                <a:sym typeface="Symbol" panose="05050102010706020507" pitchFamily="18" charset="2"/>
              </a:rPr>
              <a:t>) =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1</a:t>
            </a:r>
            <a:r>
              <a:rPr lang="en-CA" altLang="en-US">
                <a:sym typeface="Symbol" panose="05050102010706020507" pitchFamily="18" charset="2"/>
              </a:rPr>
              <a:t>) × …× Pr(</a:t>
            </a:r>
            <a:r>
              <a:rPr lang="en-CA" altLang="en-US" i="1">
                <a:sym typeface="Symbol" panose="05050102010706020507" pitchFamily="18" charset="2"/>
              </a:rPr>
              <a:t>A</a:t>
            </a:r>
            <a:r>
              <a:rPr lang="en-CA" altLang="en-US" i="1" baseline="-25000">
                <a:sym typeface="Symbol" panose="05050102010706020507" pitchFamily="18" charset="2"/>
              </a:rPr>
              <a:t>n</a:t>
            </a:r>
            <a:r>
              <a:rPr lang="en-CA" altLang="en-US">
                <a:sym typeface="Symbol" panose="05050102010706020507" pitchFamily="18" charset="2"/>
              </a:rPr>
              <a:t>)</a:t>
            </a:r>
          </a:p>
          <a:p>
            <a:pPr eaLnBrk="1" hangingPunct="1">
              <a:buFontTx/>
              <a:buNone/>
            </a:pPr>
            <a:r>
              <a:rPr lang="en-CA" altLang="en-US">
                <a:sym typeface="Symbol" panose="05050102010706020507" pitchFamily="18" charset="2"/>
              </a:rPr>
              <a:t>Trường hợp biến cố không độc lập: Công thức xác suất có điều kiện (bài 3 – học sau)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>
              <a:buFontTx/>
              <a:buNone/>
            </a:pPr>
            <a:endParaRPr lang="en-US" altLang="en-US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585200" cy="5037138"/>
          </a:xfrm>
        </p:spPr>
        <p:txBody>
          <a:bodyPr/>
          <a:lstStyle/>
          <a:p>
            <a:r>
              <a:rPr lang="en-US" altLang="en-US"/>
              <a:t>Chọn ngẫu nhiên 1 bóng đèn để kiểm tra. Sau đó để lại bóng đèn đó vào vị trí cũ. Sau đó thực hiện lặp lại: chọn 1 bóng đèn để kiểm tra. Xác định xác suất cả 2 lần kiểm tra đều có kết quả không đạt.</a:t>
            </a:r>
          </a:p>
          <a:p>
            <a:r>
              <a:rPr lang="en-US" altLang="en-US"/>
              <a:t>Gọi A là biến cố lần kiểm tra 1 có kết quả không đạt: Pr(A)=10/130</a:t>
            </a:r>
          </a:p>
          <a:p>
            <a:pPr>
              <a:buFontTx/>
              <a:buNone/>
            </a:pPr>
            <a:r>
              <a:rPr lang="en-US" altLang="en-US"/>
              <a:t>Gọi B là biến cố lần kiểm tra 2 có kết quả không đạt: Pr(B)=10/130</a:t>
            </a:r>
          </a:p>
          <a:p>
            <a:pPr>
              <a:buFontTx/>
              <a:buNone/>
            </a:pPr>
            <a:r>
              <a:rPr lang="en-US" altLang="en-US"/>
              <a:t>=&gt; Xác suất cả 2 lần đều không đạt:</a:t>
            </a:r>
          </a:p>
          <a:p>
            <a:pPr>
              <a:buFontTx/>
              <a:buNone/>
            </a:pPr>
            <a:r>
              <a:rPr lang="en-US" altLang="en-US"/>
              <a:t>Pr(AB)=Pr(A)Pr(B)=10/130 . 10/130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pPr marL="566738" lvl="1" indent="-457200">
              <a:buClr>
                <a:srgbClr val="FFFFFF"/>
              </a:buClr>
            </a:pPr>
            <a:r>
              <a:rPr lang="en-US" altLang="en-US" sz="3000" dirty="0"/>
              <a:t>Thí nghiệm (random experiment): </a:t>
            </a:r>
            <a:r>
              <a:rPr lang="en-US" altLang="en-US" dirty="0"/>
              <a:t>một tiến trình ngẫu nhiên (hậu quả của nó không thể biết trước được)</a:t>
            </a:r>
          </a:p>
          <a:p>
            <a:pPr marL="566738" lvl="1" indent="-457200">
              <a:buFontTx/>
              <a:buNone/>
            </a:pPr>
            <a:r>
              <a:rPr lang="en-US" altLang="en-US" dirty="0"/>
              <a:t>Ví dụ: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tung đồng xu.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xem 1 người oẳn tù xì 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tung xí ngầu.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rút lá bài tây.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đo khoảng thời gian giữa 2 cuộc gọi liên tiếp đến tổng đài 1080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chọn ngẫu nhiên một linh kiện trong một lô hàng để kiểm tra chất lượng của linh kiện.</a:t>
            </a:r>
          </a:p>
          <a:p>
            <a:pPr marL="566738" lvl="1" indent="-457200">
              <a:buFontTx/>
              <a:buAutoNum type="alphaLcParenR"/>
            </a:pPr>
            <a:r>
              <a:rPr lang="en-US" altLang="en-US" sz="1800" dirty="0"/>
              <a:t>Thí nghiệm bắn súng vào bia cho đến khi bắn trật thì dừng.</a:t>
            </a:r>
            <a:endParaRPr lang="en-US" altLang="en-US" sz="1800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Ví dụ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585200" cy="5037138"/>
          </a:xfrm>
        </p:spPr>
        <p:txBody>
          <a:bodyPr/>
          <a:lstStyle/>
          <a:p>
            <a:pPr eaLnBrk="1" hangingPunct="1"/>
            <a:r>
              <a:rPr lang="en-US" altLang="en-US"/>
              <a:t>Ví dụ về bài toán phong bì và thư</a:t>
            </a:r>
          </a:p>
          <a:p>
            <a:pPr eaLnBrk="1" hangingPunct="1">
              <a:buFontTx/>
              <a:buNone/>
            </a:pPr>
            <a:r>
              <a:rPr lang="en-US" altLang="en-US"/>
              <a:t>n lá thư khác nhau</a:t>
            </a:r>
          </a:p>
          <a:p>
            <a:pPr eaLnBrk="1" hangingPunct="1">
              <a:buFontTx/>
              <a:buNone/>
            </a:pPr>
            <a:r>
              <a:rPr lang="en-US" altLang="en-US"/>
              <a:t>n phong bì khác nhau</a:t>
            </a:r>
          </a:p>
          <a:p>
            <a:pPr eaLnBrk="1" hangingPunct="1">
              <a:buFontTx/>
              <a:buNone/>
            </a:pPr>
            <a:r>
              <a:rPr lang="en-US" altLang="en-US"/>
              <a:t>Hỏi: Xác định xác suất có ít nhất 1 lá thư đặt đúng phong bì</a:t>
            </a:r>
          </a:p>
          <a:p>
            <a:pPr eaLnBrk="1" hangingPunct="1">
              <a:buFontTx/>
              <a:buNone/>
            </a:pPr>
            <a:r>
              <a:rPr lang="en-US" altLang="en-US"/>
              <a:t>Biến cố A</a:t>
            </a:r>
            <a:r>
              <a:rPr lang="en-US" altLang="en-US" baseline="-25000"/>
              <a:t>i</a:t>
            </a:r>
            <a:r>
              <a:rPr lang="en-US" altLang="en-US"/>
              <a:t> = lá thư thứ i đặt đúng phong bì</a:t>
            </a:r>
          </a:p>
          <a:p>
            <a:pPr eaLnBrk="1" hangingPunct="1">
              <a:buFontTx/>
              <a:buNone/>
            </a:pPr>
            <a:r>
              <a:rPr lang="en-US" altLang="en-US"/>
              <a:t>Biến cố A = có ít nhất 1 lá thư đặt đúng phong bì</a:t>
            </a:r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endParaRPr lang="en-US" altLang="en-US"/>
          </a:p>
          <a:p>
            <a:pPr eaLnBrk="1" hangingPunct="1">
              <a:buFontTx/>
              <a:buNone/>
            </a:pPr>
            <a:r>
              <a:rPr lang="en-US" altLang="en-US"/>
              <a:t>A là biến cố hợp</a:t>
            </a:r>
          </a:p>
        </p:txBody>
      </p:sp>
      <p:graphicFrame>
        <p:nvGraphicFramePr>
          <p:cNvPr id="40964" name="Object 3"/>
          <p:cNvGraphicFramePr>
            <a:graphicFrameLocks noChangeAspect="1"/>
          </p:cNvGraphicFramePr>
          <p:nvPr/>
        </p:nvGraphicFramePr>
        <p:xfrm>
          <a:off x="3959225" y="5192713"/>
          <a:ext cx="15240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2" name="Equation" r:id="rId4" imgW="583947" imgH="368140" progId="Equation.3">
                  <p:embed/>
                </p:oleObj>
              </mc:Choice>
              <mc:Fallback>
                <p:oleObj name="Equation" r:id="rId4" imgW="583947" imgH="3681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59225" y="5192713"/>
                        <a:ext cx="15240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Áp dụng</a:t>
            </a:r>
          </a:p>
        </p:txBody>
      </p:sp>
      <p:sp>
        <p:nvSpPr>
          <p:cNvPr id="198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58800" y="1524000"/>
            <a:ext cx="8585200" cy="5037138"/>
          </a:xfrm>
        </p:spPr>
        <p:txBody>
          <a:bodyPr/>
          <a:lstStyle/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Công thức biến cố hợp</a:t>
            </a: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Tính Pr(A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): áp dụng lấy mẫu không lặp lại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Xác suất để lá thư thứ i đặt đúng phong bì: 1/n</a:t>
            </a:r>
          </a:p>
          <a:p>
            <a:pPr eaLnBrk="1" hangingPunct="1">
              <a:buFontTx/>
              <a:buNone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Sau khi lá thư thứ i đặt đúng phong bì, xác suất để lá thư thứ j đặt đúng phong bì: 1/(n-1)</a:t>
            </a:r>
          </a:p>
          <a:p>
            <a:pPr eaLnBrk="1" hangingPunct="1">
              <a:buFontTx/>
              <a:buNone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3012" name="Object 5"/>
          <p:cNvGraphicFramePr>
            <a:graphicFrameLocks noChangeAspect="1"/>
          </p:cNvGraphicFramePr>
          <p:nvPr/>
        </p:nvGraphicFramePr>
        <p:xfrm>
          <a:off x="1870075" y="1952625"/>
          <a:ext cx="6357938" cy="1693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8" name="Equation" r:id="rId4" imgW="3149600" imgH="838200" progId="Equation.3">
                  <p:embed/>
                </p:oleObj>
              </mc:Choice>
              <mc:Fallback>
                <p:oleObj name="Equation" r:id="rId4" imgW="3149600" imgH="838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1952625"/>
                        <a:ext cx="6357938" cy="16938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013" name="Object 6"/>
          <p:cNvGraphicFramePr>
            <a:graphicFrameLocks noChangeAspect="1"/>
          </p:cNvGraphicFramePr>
          <p:nvPr/>
        </p:nvGraphicFramePr>
        <p:xfrm>
          <a:off x="1870075" y="5626100"/>
          <a:ext cx="6154738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29" name="Equation" r:id="rId6" imgW="2908300" imgH="444500" progId="Equation.DSMT4">
                  <p:embed/>
                </p:oleObj>
              </mc:Choice>
              <mc:Fallback>
                <p:oleObj name="Equation" r:id="rId6" imgW="2908300" imgH="444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70075" y="5626100"/>
                        <a:ext cx="6154738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Hậu quả (outcome): kết quả của thí nghiệm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Ví dụ: Tung được đồng xu mặt sấp.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Oẳn tù xì ra kéo.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Tung xí ngầu được 2 điểm.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Rút lá bài tây được con ách cơ.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Đo được khoảng thời gian là 1 phút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Linh kiện kiểm tra bị lỗi.</a:t>
            </a:r>
          </a:p>
          <a:p>
            <a:pPr marL="868363" lvl="1" indent="-457200">
              <a:buFontTx/>
              <a:buAutoNum type="alphaLcParenR"/>
            </a:pPr>
            <a:r>
              <a:rPr lang="en-US" altLang="en-US"/>
              <a:t>Bắn 2 viên trúng, 1 viên trật rồi dừng.</a:t>
            </a:r>
          </a:p>
          <a:p>
            <a:pPr marL="868363" lvl="1" indent="-457200">
              <a:buClr>
                <a:srgbClr val="FFFFFF"/>
              </a:buClr>
              <a:buFont typeface="Georgia" panose="02040502050405020303" pitchFamily="18" charset="0"/>
              <a:buChar char="•"/>
            </a:pPr>
            <a:endParaRPr lang="en-US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sz="2000"/>
              <a:t>Không gian mẫu (sample space): </a:t>
            </a:r>
            <a:r>
              <a:rPr lang="en-US" altLang="en-US" sz="2000" b="1"/>
              <a:t>tập hợp </a:t>
            </a:r>
            <a:r>
              <a:rPr lang="en-US" altLang="en-US" sz="2000"/>
              <a:t>tất cả các hậu quả có thể xảy ra của một thí nghiệm. Ký hiệu: S</a:t>
            </a:r>
          </a:p>
          <a:p>
            <a:pPr lvl="1">
              <a:buFontTx/>
              <a:buNone/>
            </a:pPr>
            <a:r>
              <a:rPr lang="en-US" altLang="en-US" sz="1800"/>
              <a:t>Ví dụ: </a:t>
            </a:r>
          </a:p>
          <a:p>
            <a:pPr lvl="1">
              <a:buFontTx/>
              <a:buNone/>
            </a:pPr>
            <a:r>
              <a:rPr lang="en-US" altLang="en-US" sz="1800"/>
              <a:t>a) Không gian mẫu của thí nghiệm tung đồng xu là {mặt sấp, mặt ngửa}</a:t>
            </a:r>
          </a:p>
          <a:p>
            <a:pPr lvl="1">
              <a:buFontTx/>
              <a:buNone/>
            </a:pPr>
            <a:r>
              <a:rPr lang="en-US" altLang="en-US" sz="1800"/>
              <a:t>e) Giả sử biết rằng khoảng thời gian giữa 2 cuộc gọi đến tổng đài 1080 có khả năng là giá trị bất kỳ nào trong khoảng [10 giây, 600 giây]. Không gian mẫu của thí nghiệm này là khoảng giá trị [10 giây, 600 giây]</a:t>
            </a:r>
          </a:p>
          <a:p>
            <a:pPr lvl="1">
              <a:buFontTx/>
              <a:buNone/>
            </a:pPr>
            <a:r>
              <a:rPr lang="en-US" altLang="en-US" sz="1800"/>
              <a:t>g) Không gian mẫu của thí nghiệm bắn súng vào bia là: {1 viên trật rồi dừng, 1 viên trúng-1 viên trật-dừng, 2 viên trúng-1 viên trật-dừng, 3 viên trúng-1 viên trật- dừng,…}</a:t>
            </a:r>
          </a:p>
          <a:p>
            <a:pPr lvl="1"/>
            <a:r>
              <a:rPr lang="en-US" altLang="en-US" sz="1800"/>
              <a:t>Không gian mẫu rời rạc (discrete)</a:t>
            </a:r>
          </a:p>
          <a:p>
            <a:pPr lvl="2"/>
            <a:r>
              <a:rPr lang="en-US" altLang="en-US" sz="1800"/>
              <a:t>Không gian mẫu hữu hạn: ví dụ a)</a:t>
            </a:r>
          </a:p>
          <a:p>
            <a:pPr lvl="2"/>
            <a:r>
              <a:rPr lang="en-US" altLang="en-US" sz="1800"/>
              <a:t>Không gian mẫu vô hạn đếm được: ví dụ g)</a:t>
            </a:r>
          </a:p>
          <a:p>
            <a:pPr lvl="1"/>
            <a:r>
              <a:rPr lang="en-US" altLang="en-US" sz="1800"/>
              <a:t>Không gian mẫu liên tục (continuous): ví dụ e)</a:t>
            </a:r>
          </a:p>
          <a:p>
            <a:pPr lvl="1">
              <a:buClr>
                <a:srgbClr val="FFFFFF"/>
              </a:buClr>
              <a:buFont typeface="Georgia" panose="02040502050405020303" pitchFamily="18" charset="0"/>
              <a:buChar char="•"/>
            </a:pPr>
            <a:endParaRPr lang="en-US" altLang="en-US" sz="1800">
              <a:solidFill>
                <a:schemeClr val="accent2"/>
              </a:solidFill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sz="2200"/>
              <a:t>Biến cố (event): một </a:t>
            </a:r>
            <a:r>
              <a:rPr lang="en-US" altLang="en-US" sz="2200" b="1"/>
              <a:t>tập hợp con </a:t>
            </a:r>
            <a:r>
              <a:rPr lang="en-US" altLang="en-US" sz="2200"/>
              <a:t>của không gian mẫu. Ký hiệu: A, B, C,…</a:t>
            </a:r>
          </a:p>
          <a:p>
            <a:pPr lvl="1"/>
            <a:r>
              <a:rPr lang="en-US" altLang="en-US" sz="2200"/>
              <a:t>Ví dụ: a) Cho không gian mẫu S={sấp, ngửa}</a:t>
            </a:r>
          </a:p>
          <a:p>
            <a:pPr lvl="1">
              <a:buFontTx/>
              <a:buNone/>
            </a:pPr>
            <a:r>
              <a:rPr lang="en-US" altLang="en-US" sz="2200"/>
              <a:t>	A={sấp} là một biến cố, B={sấp, ngửa} là biến cố, C=Ø là biến cố	</a:t>
            </a:r>
          </a:p>
          <a:p>
            <a:r>
              <a:rPr lang="en-US" altLang="en-US" sz="2200"/>
              <a:t>Biến cố rời rạc: biến cố hữu hạn hoặc vô hạn đếm được</a:t>
            </a:r>
          </a:p>
          <a:p>
            <a:pPr lvl="1"/>
            <a:r>
              <a:rPr lang="en-US" altLang="en-US" sz="2200"/>
              <a:t>Ví dụ: a) A, B là biến cố hữu hạn</a:t>
            </a:r>
          </a:p>
          <a:p>
            <a:pPr lvl="1"/>
            <a:r>
              <a:rPr lang="en-US" altLang="en-US" sz="2200"/>
              <a:t>g) C=số viên bắn trúng là số chẵn={0 trúng-1 trật, 2 trúng-1 trật, 4 trúng-1 trật,…} là biến cố vô hạn đếm được</a:t>
            </a:r>
          </a:p>
          <a:p>
            <a:r>
              <a:rPr lang="en-US" altLang="en-US" sz="2200"/>
              <a:t>Biến cố liên tục</a:t>
            </a:r>
          </a:p>
          <a:p>
            <a:pPr lvl="1"/>
            <a:r>
              <a:rPr lang="en-US" altLang="en-US" sz="2200"/>
              <a:t>e) D=khoảng thời gian gọi ít hơn 1 phút=[10 giây, 60 giây) là biến cố liên tục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 sz="2400"/>
              <a:t>Biến cố rỗng: biến cố không chứa bất kỳ hậu quả nào. Ký hiệu </a:t>
            </a:r>
            <a:r>
              <a:rPr lang="en-US" altLang="en-US" sz="2400" b="1"/>
              <a:t>Ø</a:t>
            </a:r>
          </a:p>
          <a:p>
            <a:pPr>
              <a:buFontTx/>
              <a:buNone/>
            </a:pPr>
            <a:r>
              <a:rPr lang="en-US" altLang="en-US" sz="2400"/>
              <a:t>Ví dụ: C={nằm nghiêng}=</a:t>
            </a:r>
            <a:r>
              <a:rPr lang="en-US" altLang="en-US" sz="2400" b="1"/>
              <a:t> </a:t>
            </a:r>
            <a:r>
              <a:rPr lang="en-US" altLang="en-US" sz="2400"/>
              <a:t>Ø, D={2 đồng xu mặt sấp}=</a:t>
            </a:r>
            <a:r>
              <a:rPr lang="en-US" altLang="en-US" sz="2400" b="1"/>
              <a:t> </a:t>
            </a:r>
            <a:r>
              <a:rPr lang="en-US" altLang="en-US" sz="2400"/>
              <a:t>Ø</a:t>
            </a:r>
          </a:p>
          <a:p>
            <a:pPr>
              <a:buFontTx/>
              <a:buNone/>
            </a:pPr>
            <a:endParaRPr lang="en-US" altLang="en-US" sz="2400"/>
          </a:p>
          <a:p>
            <a:r>
              <a:rPr lang="en-US" altLang="en-US" sz="2400"/>
              <a:t>Biến cố bù (complement event) của biến cố A trong không gian mẫu S: là biến cố chứa tất cả các hậu quả có trong S nhưng không có trong A. Ký hiệu: A</a:t>
            </a:r>
            <a:r>
              <a:rPr lang="en-US" altLang="en-US" sz="2400" baseline="30000"/>
              <a:t>c </a:t>
            </a:r>
          </a:p>
          <a:p>
            <a:pPr>
              <a:buFontTx/>
              <a:buNone/>
            </a:pPr>
            <a:r>
              <a:rPr lang="en-US" altLang="en-US" sz="2400"/>
              <a:t>Ví dụ: A</a:t>
            </a:r>
            <a:r>
              <a:rPr lang="en-US" altLang="en-US" sz="2400" baseline="30000"/>
              <a:t>c </a:t>
            </a:r>
            <a:r>
              <a:rPr lang="en-US" altLang="en-US" sz="2400"/>
              <a:t>= {ngửa}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vi-VN" altLang="en-US" sz="2400" dirty="0"/>
              <a:t>Biến cố hợp (union): Hơp của hai biến cố A và B là biến cố chứa tất cả các thành phần của A và B. Ký hiệu: A∪B, A+B</a:t>
            </a:r>
          </a:p>
          <a:p>
            <a:pPr>
              <a:buFontTx/>
              <a:buNone/>
            </a:pPr>
            <a:r>
              <a:rPr lang="en-US" altLang="en-US" sz="2400" dirty="0"/>
              <a:t>Ví dụ: A+B={sấp, ngửa}</a:t>
            </a:r>
          </a:p>
          <a:p>
            <a:pPr>
              <a:buFontTx/>
              <a:buNone/>
            </a:pPr>
            <a:endParaRPr lang="en-US" altLang="en-US" sz="2400" dirty="0"/>
          </a:p>
          <a:p>
            <a:r>
              <a:rPr lang="vi-VN" altLang="en-US" sz="2400" dirty="0"/>
              <a:t>Biến cố giao (intersection): Giao của hai biến cố A và B là biến cố chứa các thành phần vừa thuộc A vừa thuộc B. Ký hiệu: A∩B, AB, A×B</a:t>
            </a:r>
            <a:endParaRPr lang="en-US" altLang="en-US" sz="2400" dirty="0"/>
          </a:p>
          <a:p>
            <a:pPr>
              <a:buFontTx/>
              <a:buNone/>
            </a:pPr>
            <a:r>
              <a:rPr lang="en-US" altLang="en-US" sz="2400" dirty="0"/>
              <a:t>Ví dụ: AB={sấp}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Thuật ngữ</a:t>
            </a:r>
            <a:endParaRPr lang="en-GB" altLang="en-US"/>
          </a:p>
        </p:txBody>
      </p:sp>
      <p:sp>
        <p:nvSpPr>
          <p:cNvPr id="1830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557338"/>
            <a:ext cx="8002587" cy="5040312"/>
          </a:xfrm>
        </p:spPr>
        <p:txBody>
          <a:bodyPr/>
          <a:lstStyle/>
          <a:p>
            <a:r>
              <a:rPr lang="en-US" altLang="en-US"/>
              <a:t>Hai biến cố tách rời (disjoint events, mutually exclusive events) A và B: nếu AB= Ø</a:t>
            </a:r>
          </a:p>
          <a:p>
            <a:pPr lvl="1">
              <a:buFontTx/>
              <a:buNone/>
            </a:pPr>
            <a:r>
              <a:rPr lang="en-US" altLang="en-US"/>
              <a:t>Ví dụ: A, A</a:t>
            </a:r>
            <a:r>
              <a:rPr lang="en-US" altLang="en-US" baseline="30000"/>
              <a:t>c</a:t>
            </a:r>
            <a:r>
              <a:rPr lang="en-US" altLang="en-US"/>
              <a:t> là 2 biến cố tách rời</a:t>
            </a:r>
          </a:p>
          <a:p>
            <a:r>
              <a:rPr lang="en-US" altLang="en-US"/>
              <a:t>Hai biến cố độc lập A và B (independent events): biến cố A xảy ra không ảnh hưởng đến khả năng biến cố B xảy ra và ngược lại.</a:t>
            </a:r>
          </a:p>
          <a:p>
            <a:pPr lvl="1"/>
            <a:r>
              <a:rPr lang="en-US" altLang="en-US"/>
              <a:t>Ví dụ: Thí nghiệm tung đồng xu 2 lần.</a:t>
            </a:r>
          </a:p>
          <a:p>
            <a:pPr lvl="1">
              <a:buFontTx/>
              <a:buNone/>
            </a:pPr>
            <a:r>
              <a:rPr lang="en-US" altLang="en-US"/>
              <a:t>A=biến cố tung đồng xu lần 1 được mặt ngửa: luôn là 50% khả năng xảy ra</a:t>
            </a:r>
          </a:p>
          <a:p>
            <a:pPr lvl="1">
              <a:buFontTx/>
              <a:buNone/>
            </a:pPr>
            <a:r>
              <a:rPr lang="en-US" altLang="en-US"/>
              <a:t>B=biến cố tung đồng xu lần 2 được mặt ngửa: luôn là 50% khả năng xảy ra 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3670</TotalTime>
  <Words>2550</Words>
  <Application>Microsoft Office PowerPoint</Application>
  <PresentationFormat>On-screen Show (4:3)</PresentationFormat>
  <Paragraphs>251</Paragraphs>
  <Slides>31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Georgia</vt:lpstr>
      <vt:lpstr>Symbol</vt:lpstr>
      <vt:lpstr>Times New Roman</vt:lpstr>
      <vt:lpstr>Wingdings</vt:lpstr>
      <vt:lpstr>Default Design</vt:lpstr>
      <vt:lpstr>Equation</vt:lpstr>
      <vt:lpstr>Bài 2 Giới thiệu về xác suất</vt:lpstr>
      <vt:lpstr>Nội dung</vt:lpstr>
      <vt:lpstr>Thuật ngữ</vt:lpstr>
      <vt:lpstr>Thuật ngữ</vt:lpstr>
      <vt:lpstr>Thuật ngữ</vt:lpstr>
      <vt:lpstr>Thuật ngữ</vt:lpstr>
      <vt:lpstr>Thuật ngữ</vt:lpstr>
      <vt:lpstr>Thuật ngữ</vt:lpstr>
      <vt:lpstr>Thuật ngữ</vt:lpstr>
      <vt:lpstr>Bài tập</vt:lpstr>
      <vt:lpstr>Định nghĩa</vt:lpstr>
      <vt:lpstr>Ví dụ</vt:lpstr>
      <vt:lpstr>Tính chất</vt:lpstr>
      <vt:lpstr>Ví dụ</vt:lpstr>
      <vt:lpstr>Phương pháp tính xác suất</vt:lpstr>
      <vt:lpstr>Một số phương pháp đếm</vt:lpstr>
      <vt:lpstr>Ví dụ</vt:lpstr>
      <vt:lpstr>Ví dụ</vt:lpstr>
      <vt:lpstr>Ví dụ</vt:lpstr>
      <vt:lpstr>Ví dụ</vt:lpstr>
      <vt:lpstr>Bài tập</vt:lpstr>
      <vt:lpstr>Bài tập</vt:lpstr>
      <vt:lpstr>Xác suất của biến cố phức hợp</vt:lpstr>
      <vt:lpstr>Biến cố hợp - biến cố giao</vt:lpstr>
      <vt:lpstr>Tính xác suất của biến cố hợp</vt:lpstr>
      <vt:lpstr>Ví dụ</vt:lpstr>
      <vt:lpstr>Ví dụ</vt:lpstr>
      <vt:lpstr>Tính xác suất của biến cố giao</vt:lpstr>
      <vt:lpstr>Ví dụ</vt:lpstr>
      <vt:lpstr>Ví dụ</vt:lpstr>
      <vt:lpstr>Áp dụng</vt:lpstr>
    </vt:vector>
  </TitlesOfParts>
  <Company>University of Newcastle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ncevl</dc:creator>
  <cp:lastModifiedBy>Truong Khac Tung</cp:lastModifiedBy>
  <cp:revision>208</cp:revision>
  <dcterms:created xsi:type="dcterms:W3CDTF">2005-10-19T12:23:48Z</dcterms:created>
  <dcterms:modified xsi:type="dcterms:W3CDTF">2017-06-26T03:43:06Z</dcterms:modified>
</cp:coreProperties>
</file>