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25" r:id="rId2"/>
    <p:sldId id="1514" r:id="rId3"/>
    <p:sldId id="1660" r:id="rId4"/>
    <p:sldId id="1661" r:id="rId5"/>
    <p:sldId id="1662" r:id="rId6"/>
    <p:sldId id="1663" r:id="rId7"/>
    <p:sldId id="1664" r:id="rId8"/>
    <p:sldId id="1665" r:id="rId9"/>
    <p:sldId id="1666" r:id="rId10"/>
    <p:sldId id="1667" r:id="rId11"/>
    <p:sldId id="1668" r:id="rId12"/>
    <p:sldId id="1669" r:id="rId13"/>
    <p:sldId id="1670" r:id="rId14"/>
    <p:sldId id="1671" r:id="rId15"/>
  </p:sldIdLst>
  <p:sldSz cx="9144000" cy="6858000" type="screen4x3"/>
  <p:notesSz cx="6797675" cy="9982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35">
          <p15:clr>
            <a:srgbClr val="A4A3A4"/>
          </p15:clr>
        </p15:guide>
        <p15:guide id="2" pos="2789">
          <p15:clr>
            <a:srgbClr val="A4A3A4"/>
          </p15:clr>
        </p15:guide>
        <p15:guide id="3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F7FF"/>
    <a:srgbClr val="F3F3FF"/>
    <a:srgbClr val="009900"/>
    <a:srgbClr val="D5D5FF"/>
    <a:srgbClr val="DA34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3631" autoAdjust="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3135"/>
        <p:guide pos="2789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2" y="-84"/>
      </p:cViewPr>
      <p:guideLst>
        <p:guide orient="horz" pos="3144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453A8276-2F56-4D5D-8CDC-FF10C94DB5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6976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9300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41863"/>
            <a:ext cx="54356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97BE2B35-F7DA-4686-ADF4-20311E29DF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6221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A0B6C-0656-462D-806B-F31605B5389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149547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3390C-BFAE-4937-B3F6-FA3793479DE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6909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260350"/>
            <a:ext cx="2098675" cy="5649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260350"/>
            <a:ext cx="6143625" cy="5649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7E103-7626-4786-9112-264CE4CE4ED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37012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75612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700213"/>
            <a:ext cx="3925887" cy="202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81438"/>
            <a:ext cx="3925887" cy="202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461B6-A3C6-4B03-B08C-8642087B63B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663166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75612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0213"/>
            <a:ext cx="3925887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0F980-8BD1-42C4-B452-66E5FD7FE0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138469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9913" y="260350"/>
            <a:ext cx="8394700" cy="564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C106C-2B6A-47FF-B6AD-BB82C27B55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16315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DF3AD-4A8E-4BB7-90B6-54C0792D776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313957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54AB1-E36A-4BB2-9B6C-1B140B97BC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921730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0213"/>
            <a:ext cx="3925887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732-CB17-4619-BB3F-4D8E3C562A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8593249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6470A-3CDB-43A4-8DEB-12BC893AA92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1735690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24A6A-0533-4320-902F-6479966FB7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98372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09415-0A6C-4A95-A116-9F6CC57284D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66558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675BB-D59C-46A3-9914-704005BAAB7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978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853FE-F63C-4B88-AA5B-50962887B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48251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260350"/>
            <a:ext cx="75612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1700213"/>
            <a:ext cx="80025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22A4F78-73B0-430C-A75E-F84249E4AFA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362075"/>
            <a:ext cx="4211638" cy="142875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66667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66667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2130425"/>
            <a:ext cx="8532813" cy="2919413"/>
          </a:xfrm>
        </p:spPr>
        <p:txBody>
          <a:bodyPr anchor="ctr"/>
          <a:lstStyle/>
          <a:p>
            <a:pPr eaLnBrk="1" hangingPunct="1"/>
            <a:r>
              <a:rPr lang="en-US" altLang="en-US" sz="5400" dirty="0" err="1"/>
              <a:t>Bài</a:t>
            </a:r>
            <a:r>
              <a:rPr lang="en-US" altLang="en-US" sz="5400"/>
              <a:t> 3:</a:t>
            </a:r>
            <a:br>
              <a:rPr lang="en-US" altLang="en-US" sz="5400"/>
            </a:br>
            <a:r>
              <a:rPr lang="en-GB" altLang="en-US" sz="5400" dirty="0" err="1"/>
              <a:t>Xác</a:t>
            </a:r>
            <a:r>
              <a:rPr lang="en-GB" altLang="en-US" sz="5400" dirty="0"/>
              <a:t> </a:t>
            </a:r>
            <a:r>
              <a:rPr lang="en-GB" altLang="en-US" sz="5400" dirty="0" err="1"/>
              <a:t>suất</a:t>
            </a:r>
            <a:r>
              <a:rPr lang="en-GB" altLang="en-US" sz="5400" dirty="0"/>
              <a:t> </a:t>
            </a:r>
            <a:r>
              <a:rPr lang="en-GB" altLang="en-US" sz="5400" dirty="0" err="1"/>
              <a:t>có</a:t>
            </a:r>
            <a:r>
              <a:rPr lang="en-GB" altLang="en-US" sz="5400" dirty="0"/>
              <a:t> </a:t>
            </a:r>
            <a:r>
              <a:rPr lang="en-GB" altLang="en-US" sz="5400" dirty="0" err="1"/>
              <a:t>điều</a:t>
            </a:r>
            <a:r>
              <a:rPr lang="en-GB" altLang="en-US" sz="5400" dirty="0"/>
              <a:t> </a:t>
            </a:r>
            <a:r>
              <a:rPr lang="en-GB" altLang="en-US" sz="5400" dirty="0" err="1"/>
              <a:t>kiện</a:t>
            </a:r>
            <a:endParaRPr lang="en-GB" altLang="en-US" sz="54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Đi xét nghiệm máu, kết quả dương tính. Có bị bệnh không?</a:t>
            </a:r>
          </a:p>
          <a:p>
            <a:r>
              <a:rPr lang="en-US" altLang="en-US"/>
              <a:t>Kinh nghiệm cho biết</a:t>
            </a:r>
          </a:p>
          <a:p>
            <a:pPr lvl="1"/>
            <a:r>
              <a:rPr lang="en-US" altLang="en-US"/>
              <a:t>trong 10000 người chỉ có 1 người bị bệnh</a:t>
            </a:r>
          </a:p>
          <a:p>
            <a:pPr lvl="1"/>
            <a:r>
              <a:rPr lang="en-US" altLang="en-US"/>
              <a:t>nếu một người bị bệnh thì xác suất xét nghiệm ra dương tính là 90%</a:t>
            </a:r>
          </a:p>
          <a:p>
            <a:pPr lvl="1"/>
            <a:r>
              <a:rPr lang="en-US" altLang="en-US"/>
              <a:t>nếu một người </a:t>
            </a:r>
            <a:r>
              <a:rPr lang="en-US" altLang="en-US" i="1"/>
              <a:t>không</a:t>
            </a:r>
            <a:r>
              <a:rPr lang="en-US" altLang="en-US"/>
              <a:t> bị bệnh thì xác suất ra dương tính là 10%</a:t>
            </a:r>
          </a:p>
          <a:p>
            <a:r>
              <a:rPr lang="en-US" altLang="en-US">
                <a:sym typeface="Wingdings" panose="05000000000000000000" pitchFamily="2" charset="2"/>
              </a:rPr>
              <a:t>Nhận xét: không thể dùng phương pháp đếm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lý Bayes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Đặt</a:t>
            </a:r>
          </a:p>
          <a:p>
            <a:pPr lvl="1"/>
            <a:r>
              <a:rPr lang="en-US" altLang="en-US"/>
              <a:t>A = “bị bệnh”</a:t>
            </a:r>
          </a:p>
          <a:p>
            <a:pPr lvl="1"/>
            <a:r>
              <a:rPr lang="en-US" altLang="en-US"/>
              <a:t>B = “dương tính”</a:t>
            </a:r>
          </a:p>
          <a:p>
            <a:pPr>
              <a:buFontTx/>
              <a:buNone/>
            </a:pPr>
            <a:r>
              <a:rPr lang="en-US" altLang="en-US"/>
              <a:t>Cần tính Pr(A|B)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Tức là xác suất bị bệnh khi xét nghiệm dương tính là 0.0009</a:t>
            </a:r>
          </a:p>
        </p:txBody>
      </p:sp>
      <p:graphicFrame>
        <p:nvGraphicFramePr>
          <p:cNvPr id="14340" name="Object 1"/>
          <p:cNvGraphicFramePr>
            <a:graphicFrameLocks noChangeAspect="1"/>
          </p:cNvGraphicFramePr>
          <p:nvPr/>
        </p:nvGraphicFramePr>
        <p:xfrm>
          <a:off x="1187450" y="3536950"/>
          <a:ext cx="5908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3098800" imgH="838200" progId="Equation.DSMT4">
                  <p:embed/>
                </p:oleObj>
              </mc:Choice>
              <mc:Fallback>
                <p:oleObj name="Equation" r:id="rId3" imgW="3098800" imgH="838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36950"/>
                        <a:ext cx="59086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lý Bayes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b="1"/>
              <a:t>Công thức Bayes</a:t>
            </a:r>
            <a:r>
              <a:rPr lang="en-US" altLang="en-US"/>
              <a:t>: </a:t>
            </a:r>
            <a:r>
              <a:rPr lang="en-US" altLang="en-US" i="1"/>
              <a:t>Giả sử các biến cố A</a:t>
            </a:r>
            <a:r>
              <a:rPr lang="en-US" altLang="en-US" i="1" baseline="-25000"/>
              <a:t>1</a:t>
            </a:r>
            <a:r>
              <a:rPr lang="en-US" altLang="en-US" i="1"/>
              <a:t>,…, A</a:t>
            </a:r>
            <a:r>
              <a:rPr lang="en-US" altLang="en-US" i="1" baseline="-25000"/>
              <a:t>k</a:t>
            </a:r>
            <a:r>
              <a:rPr lang="en-US" altLang="en-US" i="1"/>
              <a:t> hình thành một phân hoạch của không gian S và Pr(A</a:t>
            </a:r>
            <a:r>
              <a:rPr lang="en-US" altLang="en-US" i="1" baseline="-25000"/>
              <a:t>j</a:t>
            </a:r>
            <a:r>
              <a:rPr lang="en-US" altLang="en-US" i="1"/>
              <a:t>) &gt; 0 (</a:t>
            </a:r>
            <a:r>
              <a:rPr lang="en-US" altLang="en-US" i="1">
                <a:sym typeface="Symbol" panose="05050102010706020507" pitchFamily="18" charset="2"/>
              </a:rPr>
              <a:t></a:t>
            </a:r>
            <a:r>
              <a:rPr lang="en-US" altLang="en-US" i="1"/>
              <a:t>j = </a:t>
            </a:r>
            <a:r>
              <a:rPr lang="en-US" altLang="en-US"/>
              <a:t>1</a:t>
            </a:r>
            <a:r>
              <a:rPr lang="en-US" altLang="en-US" i="1"/>
              <a:t>,…, k), B là một biến cố bất kỳ thỏa Pr(B) &gt; 0 thì, </a:t>
            </a:r>
            <a:r>
              <a:rPr lang="en-US" altLang="en-US" i="1">
                <a:sym typeface="Symbol" panose="05050102010706020507" pitchFamily="18" charset="2"/>
              </a:rPr>
              <a:t></a:t>
            </a:r>
            <a:r>
              <a:rPr lang="en-US" altLang="en-US" i="1"/>
              <a:t>i = </a:t>
            </a:r>
            <a:r>
              <a:rPr lang="en-US" altLang="en-US"/>
              <a:t>1</a:t>
            </a:r>
            <a:r>
              <a:rPr lang="en-US" altLang="en-US" i="1"/>
              <a:t>,…, k,</a:t>
            </a:r>
          </a:p>
          <a:p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  <a:p>
            <a:endParaRPr lang="en-US" altLang="en-US" i="1"/>
          </a:p>
          <a:p>
            <a:pPr lvl="1"/>
            <a:r>
              <a:rPr lang="en-US" altLang="en-US" i="1"/>
              <a:t>Xác suất tiên nghiệm (priori probability) : Pr(A</a:t>
            </a:r>
            <a:r>
              <a:rPr lang="en-US" altLang="en-US" i="1" baseline="-25000"/>
              <a:t>i</a:t>
            </a:r>
            <a:r>
              <a:rPr lang="en-US" altLang="en-US" i="1"/>
              <a:t>)</a:t>
            </a:r>
          </a:p>
          <a:p>
            <a:pPr lvl="1"/>
            <a:r>
              <a:rPr lang="en-US" altLang="en-US" i="1"/>
              <a:t>Xác suất hậu nghiệm (posterior probability): Pr(A</a:t>
            </a:r>
            <a:r>
              <a:rPr lang="en-US" altLang="en-US" i="1" baseline="-25000"/>
              <a:t>i</a:t>
            </a:r>
            <a:r>
              <a:rPr lang="en-US" altLang="en-US" i="1"/>
              <a:t>|B)</a:t>
            </a:r>
            <a:endParaRPr lang="en-US" altLang="en-US"/>
          </a:p>
          <a:p>
            <a:pPr lvl="1">
              <a:buClr>
                <a:srgbClr val="FFFFFF"/>
              </a:buClr>
              <a:buFontTx/>
              <a:buNone/>
            </a:pPr>
            <a:endParaRPr lang="en-US" altLang="en-US" sz="2800"/>
          </a:p>
          <a:p>
            <a:pPr lvl="1">
              <a:buClr>
                <a:srgbClr val="FFFFFF"/>
              </a:buClr>
              <a:buFontTx/>
              <a:buNone/>
            </a:pPr>
            <a:endParaRPr lang="en-US" altLang="en-US" sz="2800"/>
          </a:p>
          <a:p>
            <a:pPr lvl="1">
              <a:buClr>
                <a:srgbClr val="FFFFFF"/>
              </a:buClr>
              <a:buFontTx/>
              <a:buNone/>
            </a:pPr>
            <a:endParaRPr lang="en-US" altLang="en-US" sz="2800"/>
          </a:p>
        </p:txBody>
      </p:sp>
      <p:graphicFrame>
        <p:nvGraphicFramePr>
          <p:cNvPr id="15364" name="Object 1"/>
          <p:cNvGraphicFramePr>
            <a:graphicFrameLocks noChangeAspect="1"/>
          </p:cNvGraphicFramePr>
          <p:nvPr/>
        </p:nvGraphicFramePr>
        <p:xfrm>
          <a:off x="1116013" y="3752850"/>
          <a:ext cx="7011987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3" imgW="3365500" imgH="647700" progId="Equation.3">
                  <p:embed/>
                </p:oleObj>
              </mc:Choice>
              <mc:Fallback>
                <p:oleObj name="Equation" r:id="rId3" imgW="3365500" imgH="647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52850"/>
                        <a:ext cx="7011987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XS tiên nghiệm – XS hậu nghiệm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8002587" cy="4244975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116013" y="1700213"/>
            <a:ext cx="7315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Xác suất tiên nghiệm (priori probability): xác suất được biết trước khi thực hiện thí nghiệm.</a:t>
            </a:r>
          </a:p>
          <a:p>
            <a:r>
              <a:rPr lang="en-US" altLang="en-US"/>
              <a:t>Xác suất hậu nghiệm (posterior probability): xác suất được xác định sau khi thực hiện thí nghiệm.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Tính xác suất hậu nghiệm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8002587" cy="4244975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116013" y="1700213"/>
            <a:ext cx="7315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Clr>
                <a:srgbClr val="255775"/>
              </a:buClr>
            </a:pPr>
            <a:r>
              <a:rPr lang="en-US" altLang="en-US">
                <a:solidFill>
                  <a:srgbClr val="000000"/>
                </a:solidFill>
              </a:rPr>
              <a:t>Dựa vào định lý Bayes</a:t>
            </a:r>
          </a:p>
          <a:p>
            <a:pPr>
              <a:buClr>
                <a:srgbClr val="255775"/>
              </a:buClr>
            </a:pPr>
            <a:r>
              <a:rPr lang="en-US" altLang="en-US">
                <a:solidFill>
                  <a:srgbClr val="000000"/>
                </a:solidFill>
              </a:rPr>
              <a:t>Nếu 1 thí nghiệm tiến hành qua nhiều giai đoạn: </a:t>
            </a:r>
            <a:r>
              <a:rPr lang="en-US" altLang="en-US" b="1" i="1">
                <a:solidFill>
                  <a:srgbClr val="000000"/>
                </a:solidFill>
              </a:rPr>
              <a:t>xác suất hậu nghiệm ở giai đoạn trước là xác suất tiên nghiệm của giai đoạn tiếp theo</a:t>
            </a:r>
          </a:p>
          <a:p>
            <a:pPr>
              <a:buClr>
                <a:srgbClr val="255775"/>
              </a:buClr>
            </a:pPr>
            <a:r>
              <a:rPr lang="en-US" altLang="en-US">
                <a:solidFill>
                  <a:srgbClr val="000000"/>
                </a:solidFill>
              </a:rPr>
              <a:t>Ví dụ (bài toán xét nghiệm): Nếu xét nghiệm lần 2, kết quả dương tính. </a:t>
            </a:r>
          </a:p>
        </p:txBody>
      </p:sp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1355725" y="4933950"/>
          <a:ext cx="7348538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3" imgW="4241800" imgH="889000" progId="Equation.DSMT4">
                  <p:embed/>
                </p:oleObj>
              </mc:Choice>
              <mc:Fallback>
                <p:oleObj name="Equation" r:id="rId3" imgW="42418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4933950"/>
                        <a:ext cx="7348538" cy="173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Nội dung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844675"/>
            <a:ext cx="8002588" cy="4210050"/>
          </a:xfrm>
        </p:spPr>
        <p:txBody>
          <a:bodyPr/>
          <a:lstStyle/>
          <a:p>
            <a:r>
              <a:rPr lang="en-US" altLang="en-US"/>
              <a:t>Định nghĩa xác suất có điều kiện</a:t>
            </a:r>
          </a:p>
          <a:p>
            <a:r>
              <a:rPr lang="en-US" altLang="en-US"/>
              <a:t>Tính</a:t>
            </a:r>
          </a:p>
          <a:p>
            <a:pPr lvl="1"/>
            <a:r>
              <a:rPr lang="en-US" altLang="en-US"/>
              <a:t>xác suất từ phân hoạch</a:t>
            </a:r>
          </a:p>
          <a:p>
            <a:pPr lvl="1"/>
            <a:r>
              <a:rPr lang="en-US" altLang="en-US"/>
              <a:t>xác suất có điều kiện bằng công thức Bayes</a:t>
            </a:r>
          </a:p>
          <a:p>
            <a:r>
              <a:rPr lang="en-US" altLang="en-US"/>
              <a:t>Ứng dụng: xích Markov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nghĩa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Cần xem xét sự thay đổi xác suất của một biến cố A khi biến cố B đã xảy ra trước đó.</a:t>
            </a:r>
          </a:p>
          <a:p>
            <a:r>
              <a:rPr lang="en-US" altLang="en-US"/>
              <a:t>Xác suất của biến cố A trong trường hợp này được gọi </a:t>
            </a:r>
            <a:r>
              <a:rPr lang="en-US" altLang="en-US" b="1" i="1"/>
              <a:t>là xác suất có điều kiện (conditional probability) của biến cố A khi biết biến cố B xảy ra </a:t>
            </a:r>
            <a:r>
              <a:rPr lang="en-US" altLang="en-US"/>
              <a:t>– ký hiệu là </a:t>
            </a:r>
            <a:r>
              <a:rPr lang="en-US" altLang="en-US" b="1"/>
              <a:t>Pr(A|B)</a:t>
            </a:r>
          </a:p>
          <a:p>
            <a:r>
              <a:rPr lang="en-US" altLang="en-US" b="1" u="sng"/>
              <a:t>Đ/n</a:t>
            </a:r>
            <a:r>
              <a:rPr lang="en-US" altLang="en-US"/>
              <a:t>: nếu A và B là 2 biến cố với Pr(B) &gt; 0 thì</a:t>
            </a:r>
            <a:endParaRPr lang="en-GB" altLang="en-US"/>
          </a:p>
        </p:txBody>
      </p:sp>
      <p:graphicFrame>
        <p:nvGraphicFramePr>
          <p:cNvPr id="6148" name="Object 1"/>
          <p:cNvGraphicFramePr>
            <a:graphicFrameLocks noChangeAspect="1"/>
          </p:cNvGraphicFramePr>
          <p:nvPr/>
        </p:nvGraphicFramePr>
        <p:xfrm>
          <a:off x="3886200" y="5257800"/>
          <a:ext cx="26336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3" imgW="1206500" imgH="419100" progId="Equation.3">
                  <p:embed/>
                </p:oleObj>
              </mc:Choice>
              <mc:Fallback>
                <p:oleObj name="Equation" r:id="rId3" imgW="12065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257800"/>
                        <a:ext cx="26336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1 hộp gồm 8 bi trắng, 2 bi đỏ. Lần lượt bốc từng bi. Giả sử lần đầu tiên bốc được bi trắng. Xác định xác suất lần thứ 2 bốc được bi đỏ.</a:t>
            </a:r>
          </a:p>
          <a:p>
            <a:pPr>
              <a:buFontTx/>
              <a:buNone/>
            </a:pPr>
            <a:r>
              <a:rPr lang="en-US" altLang="en-US" sz="2400"/>
              <a:t>B (biến cố đã xảy ra trước) là biến cố lần 1 bốc được bi trắng. Gọi A là biến cố lần 2 bốc được bi đỏ.</a:t>
            </a:r>
          </a:p>
          <a:p>
            <a:pPr>
              <a:buFontTx/>
              <a:buNone/>
            </a:pPr>
            <a:r>
              <a:rPr lang="en-US" altLang="en-US" sz="2400"/>
              <a:t>Xác suất lần 2 bốc được bi đỏ là Pr(A|B) ( xác suất của A với điều kiện B)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với Pr(AB)=xác suất lần 1 bốc bi trắng và lần 2 bốc bi đỏ, Pr(B)=xác suất lần 1 bốc bi trắng.</a:t>
            </a:r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3995738" y="3968750"/>
          <a:ext cx="35814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2006600" imgH="762000" progId="Equation.DSMT4">
                  <p:embed/>
                </p:oleObj>
              </mc:Choice>
              <mc:Fallback>
                <p:oleObj name="Equation" r:id="rId3" imgW="2006600" imgH="762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968750"/>
                        <a:ext cx="35814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Tính chất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fr-FR" altLang="en-US"/>
              <a:t>Pr(A|B) = Pr(A) </a:t>
            </a:r>
            <a:r>
              <a:rPr lang="fr-FR" altLang="en-US">
                <a:sym typeface="Wingdings" panose="05000000000000000000" pitchFamily="2" charset="2"/>
              </a:rPr>
              <a:t></a:t>
            </a:r>
            <a:r>
              <a:rPr lang="fr-FR" altLang="en-US"/>
              <a:t> A và B là hai biến cố độc lập (independent events).</a:t>
            </a:r>
          </a:p>
          <a:p>
            <a:r>
              <a:rPr lang="fr-FR" altLang="en-US"/>
              <a:t>Luật nhân (multiplication rule): </a:t>
            </a:r>
          </a:p>
          <a:p>
            <a:pPr lvl="1"/>
            <a:r>
              <a:rPr lang="fr-FR" altLang="en-US"/>
              <a:t>Pr(AB) = Pr(A).Pr(B|A)</a:t>
            </a:r>
          </a:p>
          <a:p>
            <a:pPr lvl="1"/>
            <a:r>
              <a:rPr lang="fr-FR" altLang="en-US"/>
              <a:t>Pr(AB) = Pr(B).Pr(A|B)</a:t>
            </a:r>
          </a:p>
          <a:p>
            <a:r>
              <a:rPr lang="fr-FR" altLang="en-US"/>
              <a:t>Pr(A</a:t>
            </a:r>
            <a:r>
              <a:rPr lang="fr-FR" altLang="en-US" baseline="-25000"/>
              <a:t>1</a:t>
            </a:r>
            <a:r>
              <a:rPr lang="fr-FR" altLang="en-US"/>
              <a:t>…A</a:t>
            </a:r>
            <a:r>
              <a:rPr lang="fr-FR" altLang="en-US" baseline="-25000"/>
              <a:t>n</a:t>
            </a:r>
            <a:r>
              <a:rPr lang="fr-FR" altLang="en-US"/>
              <a:t>) = Pr(A</a:t>
            </a:r>
            <a:r>
              <a:rPr lang="fr-FR" altLang="en-US" baseline="-25000"/>
              <a:t>1</a:t>
            </a:r>
            <a:r>
              <a:rPr lang="fr-FR" altLang="en-US"/>
              <a:t>) × Pr(A</a:t>
            </a:r>
            <a:r>
              <a:rPr lang="fr-FR" altLang="en-US" baseline="-25000"/>
              <a:t>2</a:t>
            </a:r>
            <a:r>
              <a:rPr lang="fr-FR" altLang="en-US"/>
              <a:t>|A1) × Pr(A</a:t>
            </a:r>
            <a:r>
              <a:rPr lang="fr-FR" altLang="en-US" baseline="-25000"/>
              <a:t>3</a:t>
            </a:r>
            <a:r>
              <a:rPr lang="fr-FR" altLang="en-US"/>
              <a:t>|A</a:t>
            </a:r>
            <a:r>
              <a:rPr lang="fr-FR" altLang="en-US" baseline="-25000"/>
              <a:t>1</a:t>
            </a:r>
            <a:r>
              <a:rPr lang="fr-FR" altLang="en-US"/>
              <a:t>A</a:t>
            </a:r>
            <a:r>
              <a:rPr lang="fr-FR" altLang="en-US" baseline="-25000"/>
              <a:t>2</a:t>
            </a:r>
            <a:r>
              <a:rPr lang="fr-FR" altLang="en-US"/>
              <a:t>) ×…× Pr(A</a:t>
            </a:r>
            <a:r>
              <a:rPr lang="fr-FR" altLang="en-US" baseline="-25000"/>
              <a:t>n</a:t>
            </a:r>
            <a:r>
              <a:rPr lang="fr-FR" altLang="en-US"/>
              <a:t>|A</a:t>
            </a:r>
            <a:r>
              <a:rPr lang="fr-FR" altLang="en-US" baseline="-25000"/>
              <a:t>1</a:t>
            </a:r>
            <a:r>
              <a:rPr lang="fr-FR" altLang="en-US"/>
              <a:t>A</a:t>
            </a:r>
            <a:r>
              <a:rPr lang="fr-FR" altLang="en-US" baseline="-25000"/>
              <a:t>2</a:t>
            </a:r>
            <a:r>
              <a:rPr lang="fr-FR" altLang="en-US"/>
              <a:t>…A</a:t>
            </a:r>
            <a:r>
              <a:rPr lang="fr-FR" altLang="en-US" baseline="-25000"/>
              <a:t>n-1</a:t>
            </a:r>
            <a:r>
              <a:rPr lang="fr-FR" altLang="en-US"/>
              <a:t>) </a:t>
            </a:r>
          </a:p>
          <a:p>
            <a:pPr lvl="1">
              <a:buFontTx/>
              <a:buNone/>
            </a:pPr>
            <a:r>
              <a:rPr lang="fr-FR" altLang="en-US"/>
              <a:t>	với Pr(A</a:t>
            </a:r>
            <a:r>
              <a:rPr lang="fr-FR" altLang="en-US" baseline="-25000"/>
              <a:t>1</a:t>
            </a:r>
            <a:r>
              <a:rPr lang="fr-FR" altLang="en-US"/>
              <a:t>…A</a:t>
            </a:r>
            <a:r>
              <a:rPr lang="fr-FR" altLang="en-US" baseline="-25000"/>
              <a:t>n</a:t>
            </a:r>
            <a:r>
              <a:rPr lang="fr-FR" altLang="en-US"/>
              <a:t>) &gt; 0</a:t>
            </a:r>
            <a:endParaRPr lang="en-US" altLang="en-US"/>
          </a:p>
          <a:p>
            <a:endParaRPr lang="en-US" altLang="en-US"/>
          </a:p>
          <a:p>
            <a:pPr lvl="1">
              <a:buClr>
                <a:srgbClr val="FFFFFF"/>
              </a:buClr>
              <a:buFont typeface="Georgia" panose="02040502050405020303" pitchFamily="18" charset="0"/>
              <a:buChar char="•"/>
            </a:pPr>
            <a:endParaRPr lang="en-US" altLang="en-U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1 hộp gồm 8 bi trắng, 2 bi đỏ. Chọn 1 viên bi, sau đó bỏ lại viên bi đó vào hộp. Lặp lại bằng cách chọn 1 viên bi, sau đó lại bỏ viên bi đó vào hộp. Giả sử lần đầu tiên bốc được bi trắng. Xác định xác suất lần thứ 2 bốc được bi đỏ.</a:t>
            </a:r>
          </a:p>
          <a:p>
            <a:r>
              <a:rPr lang="en-US" altLang="en-US" sz="2400"/>
              <a:t>B (biến cố đã xảy ra trước) là biến cố lần 1 bốc được bi trắng. Gọi A là biến cố lần 2 bốc được bi đỏ.</a:t>
            </a:r>
          </a:p>
          <a:p>
            <a:endParaRPr lang="en-US" altLang="en-US" sz="2400"/>
          </a:p>
          <a:p>
            <a:pPr>
              <a:buFontTx/>
              <a:buNone/>
            </a:pPr>
            <a:r>
              <a:rPr lang="en-US" altLang="en-US" sz="2400"/>
              <a:t>	A, B là 2 biến cố độc lập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/>
        </p:nvGraphicFramePr>
        <p:xfrm>
          <a:off x="4468813" y="4221163"/>
          <a:ext cx="2540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1422400" imgH="393700" progId="Equation.DSMT4">
                  <p:embed/>
                </p:oleObj>
              </mc:Choice>
              <mc:Fallback>
                <p:oleObj name="Equation" r:id="rId3" imgW="14224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4221163"/>
                        <a:ext cx="25400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sz="2400"/>
              <a:t>1 hộp gồm 8 bi trắng, 2 bi đỏ. Lần lượt bốc từng bi. Xác định xác suất lần thứ 1, thứ 2 bốc được bi trắng và lần thứ 3 bốc được bi đỏ.</a:t>
            </a:r>
          </a:p>
          <a:p>
            <a:r>
              <a:rPr lang="en-US" altLang="en-US" sz="2400"/>
              <a:t>Giải: Gọi A</a:t>
            </a:r>
            <a:r>
              <a:rPr lang="en-US" altLang="en-US" sz="2400" baseline="-25000"/>
              <a:t>i</a:t>
            </a:r>
            <a:r>
              <a:rPr lang="en-US" altLang="en-US" sz="2400"/>
              <a:t> là biến cố lần thứ i bốc được bi trắng. (=&gt; A</a:t>
            </a:r>
            <a:r>
              <a:rPr lang="en-US" altLang="en-US" sz="2400" baseline="-25000"/>
              <a:t>i</a:t>
            </a:r>
            <a:r>
              <a:rPr lang="en-US" altLang="en-US" sz="2400" baseline="30000"/>
              <a:t>c </a:t>
            </a:r>
            <a:r>
              <a:rPr lang="en-US" altLang="en-US" sz="2400"/>
              <a:t>là biến cố lần thứ i bốc được bi đỏ)</a:t>
            </a:r>
          </a:p>
          <a:p>
            <a:pPr>
              <a:buFontTx/>
              <a:buNone/>
            </a:pPr>
            <a:r>
              <a:rPr lang="en-US" altLang="en-US" sz="2400"/>
              <a:t>	Xác suất lần thứ 1, 2 bốc được bi trắng, lần thứ 3 bốc được bi đỏ  là:</a:t>
            </a:r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1116013" y="4868863"/>
          <a:ext cx="7265987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3873500" imgH="393700" progId="Equation.DSMT4">
                  <p:embed/>
                </p:oleObj>
              </mc:Choice>
              <mc:Fallback>
                <p:oleObj name="Equation" r:id="rId3" imgW="3873500" imgH="393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68863"/>
                        <a:ext cx="7265987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Tính xác suất bằng phân hoạch (total probability formula)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Không gian mẫu S được hợp thành từ các biến cố A</a:t>
            </a:r>
            <a:r>
              <a:rPr lang="en-US" altLang="en-US" sz="2400" baseline="-25000"/>
              <a:t>i</a:t>
            </a:r>
            <a:r>
              <a:rPr lang="en-US" altLang="en-US" sz="2400"/>
              <a:t> (i=1…k) tách rời – một </a:t>
            </a:r>
            <a:r>
              <a:rPr lang="en-US" altLang="en-US" sz="2400" b="1"/>
              <a:t>phân hoạch</a:t>
            </a:r>
            <a:r>
              <a:rPr lang="en-US" altLang="en-US" sz="2400"/>
              <a:t> của S</a:t>
            </a:r>
          </a:p>
          <a:p>
            <a:pPr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i </a:t>
            </a:r>
            <a:r>
              <a:rPr lang="en-US" altLang="en-US" sz="2400"/>
              <a:t>∩ A</a:t>
            </a:r>
            <a:r>
              <a:rPr lang="en-US" altLang="en-US" sz="2400" baseline="-25000"/>
              <a:t>j</a:t>
            </a:r>
            <a:r>
              <a:rPr lang="en-US" altLang="en-US" sz="2400"/>
              <a:t>= Ø (i≠j)</a:t>
            </a:r>
          </a:p>
          <a:p>
            <a:pPr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  <a:r>
              <a:rPr lang="en-US" altLang="en-US" sz="2400"/>
              <a:t> ∪A</a:t>
            </a:r>
            <a:r>
              <a:rPr lang="en-US" altLang="en-US" sz="2400" baseline="-25000"/>
              <a:t>2</a:t>
            </a:r>
            <a:r>
              <a:rPr lang="en-US" altLang="en-US" sz="2400"/>
              <a:t> ∪… ∪A</a:t>
            </a:r>
            <a:r>
              <a:rPr lang="en-US" altLang="en-US" sz="2400" baseline="-25000"/>
              <a:t>k</a:t>
            </a:r>
            <a:r>
              <a:rPr lang="en-US" altLang="en-US" sz="2400"/>
              <a:t>=S</a:t>
            </a:r>
          </a:p>
          <a:p>
            <a:r>
              <a:rPr lang="en-US" altLang="en-US" sz="2400"/>
              <a:t>Không gian mẫu S được hợp thành từ các biến cố A</a:t>
            </a:r>
            <a:r>
              <a:rPr lang="en-US" altLang="en-US" sz="2400" baseline="-25000"/>
              <a:t>i</a:t>
            </a:r>
            <a:r>
              <a:rPr lang="en-US" altLang="en-US" sz="2400"/>
              <a:t> (i=1…k) tách rời – một </a:t>
            </a:r>
            <a:r>
              <a:rPr lang="en-US" altLang="en-US" sz="2400" b="1"/>
              <a:t>phân hoạch</a:t>
            </a:r>
            <a:r>
              <a:rPr lang="en-US" altLang="en-US" sz="2400"/>
              <a:t> của S</a:t>
            </a:r>
          </a:p>
          <a:p>
            <a:pPr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i </a:t>
            </a:r>
            <a:r>
              <a:rPr lang="en-US" altLang="en-US" sz="2400"/>
              <a:t>∩ A</a:t>
            </a:r>
            <a:r>
              <a:rPr lang="en-US" altLang="en-US" sz="2400" baseline="-25000"/>
              <a:t>j</a:t>
            </a:r>
            <a:r>
              <a:rPr lang="en-US" altLang="en-US" sz="2400"/>
              <a:t>= Ø (i≠j)</a:t>
            </a:r>
          </a:p>
          <a:p>
            <a:pPr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  <a:r>
              <a:rPr lang="en-US" altLang="en-US" sz="2400"/>
              <a:t> ∪A</a:t>
            </a:r>
            <a:r>
              <a:rPr lang="en-US" altLang="en-US" sz="2400" baseline="-25000"/>
              <a:t>2</a:t>
            </a:r>
            <a:r>
              <a:rPr lang="en-US" altLang="en-US" sz="2400"/>
              <a:t> ∪… ∪A</a:t>
            </a:r>
            <a:r>
              <a:rPr lang="en-US" altLang="en-US" sz="2400" baseline="-25000"/>
              <a:t>k</a:t>
            </a:r>
            <a:r>
              <a:rPr lang="en-US" altLang="en-US" sz="2400"/>
              <a:t>=S với </a:t>
            </a:r>
            <a:r>
              <a:rPr lang="en-US" altLang="en-US" sz="2000"/>
              <a:t>Pr(A</a:t>
            </a:r>
            <a:r>
              <a:rPr lang="en-US" altLang="en-US" sz="2000" baseline="-25000"/>
              <a:t>j</a:t>
            </a:r>
            <a:r>
              <a:rPr lang="en-US" altLang="en-US" sz="2400"/>
              <a:t>) &gt; 0 (j=1…k)</a:t>
            </a:r>
          </a:p>
          <a:p>
            <a:pPr>
              <a:buFontTx/>
              <a:buNone/>
            </a:pPr>
            <a:endParaRPr lang="en-US" altLang="en-US" sz="2400"/>
          </a:p>
          <a:p>
            <a:pPr>
              <a:buFontTx/>
              <a:buNone/>
            </a:pPr>
            <a:endParaRPr lang="en-US" altLang="en-US" sz="240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/>
              <a:t>Xem hình vẽ</a:t>
            </a:r>
          </a:p>
        </p:txBody>
      </p:sp>
      <p:grpSp>
        <p:nvGrpSpPr>
          <p:cNvPr id="11269" name="Group 32"/>
          <p:cNvGrpSpPr>
            <a:grpSpLocks/>
          </p:cNvGrpSpPr>
          <p:nvPr/>
        </p:nvGrpSpPr>
        <p:grpSpPr bwMode="auto">
          <a:xfrm>
            <a:off x="5040313" y="2384425"/>
            <a:ext cx="2895600" cy="2057400"/>
            <a:chOff x="5486400" y="3581400"/>
            <a:chExt cx="3200400" cy="2438400"/>
          </a:xfrm>
        </p:grpSpPr>
        <p:sp>
          <p:nvSpPr>
            <p:cNvPr id="17" name="Rectangle 16"/>
            <p:cNvSpPr/>
            <p:nvPr/>
          </p:nvSpPr>
          <p:spPr>
            <a:xfrm>
              <a:off x="5486400" y="3581400"/>
              <a:ext cx="3200400" cy="2438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5400000">
              <a:off x="5144221" y="3936750"/>
              <a:ext cx="2056459" cy="13721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6116774" y="4628868"/>
              <a:ext cx="1599259" cy="118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858501" y="4115741"/>
              <a:ext cx="1828299" cy="98965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75" name="Rectangle 14"/>
            <p:cNvSpPr>
              <a:spLocks noChangeArrowheads="1"/>
            </p:cNvSpPr>
            <p:nvPr/>
          </p:nvSpPr>
          <p:spPr bwMode="auto">
            <a:xfrm>
              <a:off x="5638800" y="3810000"/>
              <a:ext cx="3962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alibri" panose="020F0502020204030204" pitchFamily="34" charset="0"/>
                </a:rPr>
                <a:t>A</a:t>
              </a:r>
              <a:r>
                <a:rPr lang="en-US" altLang="en-US" baseline="-2500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1276" name="Rectangle 15"/>
            <p:cNvSpPr>
              <a:spLocks noChangeArrowheads="1"/>
            </p:cNvSpPr>
            <p:nvPr/>
          </p:nvSpPr>
          <p:spPr bwMode="auto">
            <a:xfrm>
              <a:off x="5715000" y="5498068"/>
              <a:ext cx="3962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alibri" panose="020F0502020204030204" pitchFamily="34" charset="0"/>
                </a:rPr>
                <a:t>A</a:t>
              </a:r>
              <a:r>
                <a:rPr lang="en-US" altLang="en-US" baseline="-2500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1277" name="Rectangle 17"/>
            <p:cNvSpPr>
              <a:spLocks noChangeArrowheads="1"/>
            </p:cNvSpPr>
            <p:nvPr/>
          </p:nvSpPr>
          <p:spPr bwMode="auto">
            <a:xfrm>
              <a:off x="7604738" y="3657600"/>
              <a:ext cx="3962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alibri" panose="020F0502020204030204" pitchFamily="34" charset="0"/>
                </a:rPr>
                <a:t>A</a:t>
              </a:r>
              <a:r>
                <a:rPr lang="en-US" altLang="en-US" baseline="-2500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1278" name="Rectangle 18"/>
            <p:cNvSpPr>
              <a:spLocks noChangeArrowheads="1"/>
            </p:cNvSpPr>
            <p:nvPr/>
          </p:nvSpPr>
          <p:spPr bwMode="auto">
            <a:xfrm>
              <a:off x="7757138" y="5345668"/>
              <a:ext cx="3962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alibri" panose="020F0502020204030204" pitchFamily="34" charset="0"/>
                </a:rPr>
                <a:t>A</a:t>
              </a:r>
              <a:r>
                <a:rPr lang="en-US" altLang="en-US" baseline="-2500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791701" y="4115741"/>
              <a:ext cx="1752850" cy="1371601"/>
            </a:xfrm>
            <a:prstGeom prst="ellipse">
              <a:avLst/>
            </a:prstGeom>
            <a:solidFill>
              <a:srgbClr val="B4BC50">
                <a:alpha val="5607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280" name="Rectangle 29"/>
            <p:cNvSpPr>
              <a:spLocks noChangeArrowheads="1"/>
            </p:cNvSpPr>
            <p:nvPr/>
          </p:nvSpPr>
          <p:spPr bwMode="auto">
            <a:xfrm>
              <a:off x="6324600" y="4583668"/>
              <a:ext cx="3097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>
                  <a:latin typeface="Calibri" panose="020F0502020204030204" pitchFamily="34" charset="0"/>
                </a:rPr>
                <a:t>B</a:t>
              </a:r>
              <a:endParaRPr lang="en-US" altLang="en-US" baseline="-25000">
                <a:latin typeface="Calibri" panose="020F0502020204030204" pitchFamily="34" charset="0"/>
              </a:endParaRPr>
            </a:p>
          </p:txBody>
        </p:sp>
      </p:grpSp>
      <p:graphicFrame>
        <p:nvGraphicFramePr>
          <p:cNvPr id="11270" name="Object 1"/>
          <p:cNvGraphicFramePr>
            <a:graphicFrameLocks noChangeAspect="1"/>
          </p:cNvGraphicFramePr>
          <p:nvPr/>
        </p:nvGraphicFramePr>
        <p:xfrm>
          <a:off x="4092575" y="5457825"/>
          <a:ext cx="47910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3" imgW="2565400" imgH="444500" progId="Equation.3">
                  <p:embed/>
                </p:oleObj>
              </mc:Choice>
              <mc:Fallback>
                <p:oleObj name="Equation" r:id="rId3" imgW="25654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5457825"/>
                        <a:ext cx="47910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1 hộp gồm 8 bi trắng, 2 bi đỏ. Lần lượt bốc từng bi. Xác định xác suất lần thứ 2 bốc được bi đỏ.</a:t>
            </a:r>
          </a:p>
          <a:p>
            <a:r>
              <a:rPr lang="en-US" altLang="en-US"/>
              <a:t>Giải: Gọi A</a:t>
            </a:r>
            <a:r>
              <a:rPr lang="en-US" altLang="en-US" baseline="-25000"/>
              <a:t>i</a:t>
            </a:r>
            <a:r>
              <a:rPr lang="en-US" altLang="en-US"/>
              <a:t> là biến cố lần thứ i bốc được bi trắng. (=&gt; A</a:t>
            </a:r>
            <a:r>
              <a:rPr lang="en-US" altLang="en-US" baseline="-25000"/>
              <a:t>i</a:t>
            </a:r>
            <a:r>
              <a:rPr lang="en-US" altLang="en-US" baseline="30000"/>
              <a:t>c </a:t>
            </a:r>
            <a:r>
              <a:rPr lang="en-US" altLang="en-US"/>
              <a:t>là biến cố lần thứ i bốc được bi đỏ)</a:t>
            </a:r>
          </a:p>
          <a:p>
            <a:pPr>
              <a:buFontTx/>
              <a:buNone/>
            </a:pPr>
            <a:r>
              <a:rPr lang="en-US" altLang="en-US"/>
              <a:t>{A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1</a:t>
            </a:r>
            <a:r>
              <a:rPr lang="en-US" altLang="en-US" baseline="30000"/>
              <a:t>c</a:t>
            </a:r>
            <a:r>
              <a:rPr lang="en-US" altLang="en-US"/>
              <a:t>} là 1 phân hoạch của S vì A</a:t>
            </a:r>
            <a:r>
              <a:rPr lang="en-US" altLang="en-US" baseline="-25000"/>
              <a:t>1 </a:t>
            </a:r>
            <a:r>
              <a:rPr lang="en-US" altLang="en-US"/>
              <a:t>∩ A</a:t>
            </a:r>
            <a:r>
              <a:rPr lang="en-US" altLang="en-US" baseline="-25000"/>
              <a:t>1</a:t>
            </a:r>
            <a:r>
              <a:rPr lang="en-US" altLang="en-US" baseline="30000"/>
              <a:t>c</a:t>
            </a:r>
            <a:r>
              <a:rPr lang="en-US" altLang="en-US"/>
              <a:t>= Ø và A</a:t>
            </a:r>
            <a:r>
              <a:rPr lang="en-US" altLang="en-US" baseline="-25000"/>
              <a:t>1</a:t>
            </a:r>
            <a:r>
              <a:rPr lang="en-US" altLang="en-US"/>
              <a:t> ∪A</a:t>
            </a:r>
            <a:r>
              <a:rPr lang="en-US" altLang="en-US" baseline="-25000"/>
              <a:t>1</a:t>
            </a:r>
            <a:r>
              <a:rPr lang="en-US" altLang="en-US" baseline="30000"/>
              <a:t>c</a:t>
            </a:r>
            <a:r>
              <a:rPr lang="en-US" altLang="en-US"/>
              <a:t>=S</a:t>
            </a:r>
          </a:p>
        </p:txBody>
      </p:sp>
      <p:graphicFrame>
        <p:nvGraphicFramePr>
          <p:cNvPr id="12292" name="Object 2"/>
          <p:cNvGraphicFramePr>
            <a:graphicFrameLocks noChangeAspect="1"/>
          </p:cNvGraphicFramePr>
          <p:nvPr/>
        </p:nvGraphicFramePr>
        <p:xfrm>
          <a:off x="3132138" y="4899025"/>
          <a:ext cx="44799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400300" imgH="901700" progId="Equation.DSMT4">
                  <p:embed/>
                </p:oleObj>
              </mc:Choice>
              <mc:Fallback>
                <p:oleObj name="Equation" r:id="rId3" imgW="2400300" imgH="9017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899025"/>
                        <a:ext cx="44799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3810</TotalTime>
  <Words>1022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Georgia</vt:lpstr>
      <vt:lpstr>Symbol</vt:lpstr>
      <vt:lpstr>Wingdings</vt:lpstr>
      <vt:lpstr>Default Design</vt:lpstr>
      <vt:lpstr>Equation</vt:lpstr>
      <vt:lpstr>Bài 3: Xác suất có điều kiện</vt:lpstr>
      <vt:lpstr>Nội dung</vt:lpstr>
      <vt:lpstr>Định nghĩa</vt:lpstr>
      <vt:lpstr>Ví dụ</vt:lpstr>
      <vt:lpstr>Tính chất</vt:lpstr>
      <vt:lpstr>Ví dụ</vt:lpstr>
      <vt:lpstr>Ví dụ</vt:lpstr>
      <vt:lpstr>Tính xác suất bằng phân hoạch (total probability formula)</vt:lpstr>
      <vt:lpstr>Ví dụ</vt:lpstr>
      <vt:lpstr>Ví dụ</vt:lpstr>
      <vt:lpstr>Định lý Bayes</vt:lpstr>
      <vt:lpstr>Định lý Bayes</vt:lpstr>
      <vt:lpstr>XS tiên nghiệm – XS hậu nghiệm</vt:lpstr>
      <vt:lpstr>Tính xác suất hậu nghiệm</vt:lpstr>
    </vt:vector>
  </TitlesOfParts>
  <Company>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ncevl</dc:creator>
  <cp:lastModifiedBy>Truong Khac Tung</cp:lastModifiedBy>
  <cp:revision>229</cp:revision>
  <dcterms:created xsi:type="dcterms:W3CDTF">2005-10-19T12:23:48Z</dcterms:created>
  <dcterms:modified xsi:type="dcterms:W3CDTF">2017-07-03T01:52:11Z</dcterms:modified>
</cp:coreProperties>
</file>