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797675" cy="9982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35">
          <p15:clr>
            <a:srgbClr val="A4A3A4"/>
          </p15:clr>
        </p15:guide>
        <p15:guide id="2" pos="2789">
          <p15:clr>
            <a:srgbClr val="A4A3A4"/>
          </p15:clr>
        </p15:guide>
        <p15:guide id="3" pos="2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4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7F7FF"/>
    <a:srgbClr val="F3F3FF"/>
    <a:srgbClr val="009900"/>
    <a:srgbClr val="D5D5FF"/>
    <a:srgbClr val="DA34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 autoAdjust="0"/>
    <p:restoredTop sz="93631" autoAdjust="0"/>
  </p:normalViewPr>
  <p:slideViewPr>
    <p:cSldViewPr>
      <p:cViewPr varScale="1">
        <p:scale>
          <a:sx n="68" d="100"/>
          <a:sy n="68" d="100"/>
        </p:scale>
        <p:origin x="1440" y="60"/>
      </p:cViewPr>
      <p:guideLst>
        <p:guide orient="horz" pos="3135"/>
        <p:guide pos="2789"/>
        <p:guide pos="27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32" y="-84"/>
      </p:cViewPr>
      <p:guideLst>
        <p:guide orient="horz" pos="3144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t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t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98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80550"/>
            <a:ext cx="2946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b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80550"/>
            <a:ext cx="2946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b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/>
            </a:lvl1pPr>
          </a:lstStyle>
          <a:p>
            <a:pPr>
              <a:defRPr/>
            </a:pPr>
            <a:fld id="{453A8276-2F56-4D5D-8CDC-FF10C94DB58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269760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t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t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10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49300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41863"/>
            <a:ext cx="5435600" cy="449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410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0550"/>
            <a:ext cx="2946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b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10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80550"/>
            <a:ext cx="2946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b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/>
            </a:lvl1pPr>
          </a:lstStyle>
          <a:p>
            <a:pPr>
              <a:defRPr/>
            </a:pPr>
            <a:fld id="{97BE2B35-F7DA-4686-ADF4-20311E29DF4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262214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98960-D0B8-4B56-B25F-19F33F838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7A680A-47B0-4052-BAA0-519D4F4DF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E3BCEB-8093-4E30-9A24-B8801F8F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CA927-D0D6-43C8-A914-7ACBE44F0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44D21-DB5E-4AD3-BC3C-BE0BFCEC4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B3A0B6C-0656-462D-806B-F31605B53890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414316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3C3B-E2E6-4548-9102-0673BEC75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95696-AB69-4044-84E2-681A4F6E5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0F90B-DA46-44D7-8183-895071388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5585F-8951-401E-B29C-C6E683C32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EFA738-8684-4E1C-98FC-2FC4429C1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23390C-BFAE-4937-B3F6-FA3793479DE4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48217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22496C-CE40-4911-8AD6-CD5E1ABD7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62C4A-0CB7-4409-9952-29C62E97A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A8DD8-1588-4FE5-BA93-DCE6F161F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6C2BD-D032-4CE7-B5C2-6278532F8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B2863-E9A9-4E8F-AD13-B9AD8D725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47E103-7626-4786-9112-264CE4CE4ED6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637884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260350"/>
            <a:ext cx="7561263" cy="1143000"/>
          </a:xfrm>
        </p:spPr>
        <p:txBody>
          <a:bodyPr/>
          <a:lstStyle>
            <a:lvl1pPr>
              <a:defRPr b="1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9913" y="1700213"/>
            <a:ext cx="3924300" cy="4210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700213"/>
            <a:ext cx="3925887" cy="4210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70F980-8BD1-42C4-B452-66E5FD7FE08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1601848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29F15-90C3-48FF-8120-FBD21C1A4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82708-84BC-4EA8-98B3-94AEAD812B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A091C-0830-45D8-9B53-F2AB816C5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CDBC6-E38D-4A62-AE1C-F42BDBC88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0160D6-F6C0-4DD2-9C40-24ECBBE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2DF3AD-4A8E-4BB7-90B6-54C0792D776F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48785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88A09-4647-4F78-9EF3-D82E3EFF4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1F5DA-E73B-47C8-B840-F461D9F7D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03638-2BEF-4701-9827-7330EC6B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3A281-C067-41CD-BC11-6F768A97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37483-A258-422C-AC62-646490C67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54AB1-E36A-4BB2-9B6C-1B140B97BC47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5400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602E-4327-41DC-B331-682896127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9D4AA-3D6A-4491-90E0-5BB7D067D3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4E6DF-6445-48EB-9465-925127E29C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9A609-2155-4DFB-A29E-061EB558A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EA5EE0-A16F-4EDD-AB1B-7D3C7A820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8278C-09BA-442A-BD7B-4E531C68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ACA732-CB17-4619-BB3F-4D8E3C562A98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54395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E9589-E355-4211-8A7C-7F2F8223B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92E06-C4BA-4E2E-A4BC-1BFFD75D1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5A0B4-1D0C-4BD2-94B0-F3A711AF2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5944CC-4EAA-4A73-8914-EB6EF74DD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8566A9-2409-41F2-A454-BFE07188D9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914AB-F50C-4C62-94B1-F873EE8A7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4A1D20-4354-4C2B-8EB7-D251FBC1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B37F2A-8404-475A-B97A-D886528D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106470A-3CDB-43A4-8DEB-12BC893AA92F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47677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10DB1-5989-42EA-9CE8-977F2614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B7DAE3-C2B7-4C6D-8BA1-4D00637FD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2FA42-4BB5-494F-86DD-5368C5F9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03E5E-B7C1-4E8C-8937-A04AFEC8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C224A6A-0533-4320-902F-6479966FB704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242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150F11-1B11-4E30-A981-F94BA6D40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93D0C8-8F89-4071-AF75-D7A994D0C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7A73F1-3E3E-4B6F-A8DC-F97EC8C23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809415-0A6C-4A95-A116-9F6CC57284DE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15610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2B3E-9D04-4758-A233-DAC653CB1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8C742-3674-44FE-B8F9-B0951FE5A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2B2E71-BA60-422A-9AFA-034CAFE30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7A696B-8849-4B1A-A5F1-612113967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C38EDB-134F-4414-88FE-67DE0F1DD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30DFF-3B78-4E1B-903F-AA284325A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13675BB-D59C-46A3-9914-704005BAAB7F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25971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8C0EA-25DD-4EB6-A7D7-7A634DA65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AC8F7F-3117-424C-BD4D-BD42D32A19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02420-2EC6-459C-8B7F-FCC1794F27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CC7E68-DB61-4860-8EA7-B092FDE97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599E42-5A7A-466E-AC6C-2ED141CA3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GB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A3695-2C32-42EC-B686-91A24D9E6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A853FE-F63C-4B88-AA5B-50962887BA3F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67758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303E2-4B64-44A6-B32C-57031BDCF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3E617-342F-4DAC-B4A9-3631EAC53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D8F0C-2F82-491A-B6C6-324B5BB8E8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47B18-7AFA-4CE3-A45B-0C1AA9723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7534E-D044-4840-B41A-06635D641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22A4F78-73B0-430C-A75E-F84249E4AFA2}" type="slidenum">
              <a:rPr lang="en-GB" altLang="en-US" smtClean="0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C2FB843-76E9-4B54-A457-64F14600E31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1362075"/>
            <a:ext cx="4211638" cy="142875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66667"/>
                  <a:invGamma/>
                </a:srgbClr>
              </a:gs>
              <a:gs pos="50000">
                <a:srgbClr val="6699FF"/>
              </a:gs>
              <a:gs pos="100000">
                <a:srgbClr val="6699FF">
                  <a:gamma/>
                  <a:shade val="66667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6003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4">
            <a:extLst>
              <a:ext uri="{FF2B5EF4-FFF2-40B4-BE49-F238E27FC236}">
                <a16:creationId xmlns:a16="http://schemas.microsoft.com/office/drawing/2014/main" id="{23044F7F-D188-497E-8D52-2BDE4E6CB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2"/>
            <a:ext cx="6858000" cy="3026717"/>
          </a:xfrm>
        </p:spPr>
        <p:txBody>
          <a:bodyPr/>
          <a:lstStyle/>
          <a:p>
            <a:r>
              <a:rPr lang="en-US" altLang="en-US" b="1" dirty="0" err="1">
                <a:solidFill>
                  <a:schemeClr val="accent1"/>
                </a:solidFill>
              </a:rPr>
              <a:t>Bài</a:t>
            </a:r>
            <a:r>
              <a:rPr lang="en-US" altLang="en-US" b="1" dirty="0">
                <a:solidFill>
                  <a:schemeClr val="accent1"/>
                </a:solidFill>
              </a:rPr>
              <a:t> 5:</a:t>
            </a:r>
            <a:br>
              <a:rPr lang="en-US" altLang="en-US" b="1" dirty="0">
                <a:solidFill>
                  <a:schemeClr val="accent1"/>
                </a:solidFill>
              </a:rPr>
            </a:br>
            <a:r>
              <a:rPr lang="en-US" altLang="en-US" b="1" dirty="0" err="1">
                <a:solidFill>
                  <a:schemeClr val="accent1"/>
                </a:solidFill>
              </a:rPr>
              <a:t>Phân</a:t>
            </a:r>
            <a:r>
              <a:rPr lang="en-US" altLang="en-US" b="1" dirty="0">
                <a:solidFill>
                  <a:schemeClr val="accent1"/>
                </a:solidFill>
              </a:rPr>
              <a:t> </a:t>
            </a:r>
            <a:r>
              <a:rPr lang="en-US" altLang="en-US" b="1" dirty="0" err="1">
                <a:solidFill>
                  <a:schemeClr val="accent1"/>
                </a:solidFill>
              </a:rPr>
              <a:t>phối</a:t>
            </a:r>
            <a:r>
              <a:rPr lang="en-US" altLang="en-US" b="1" dirty="0">
                <a:solidFill>
                  <a:schemeClr val="accent1"/>
                </a:solidFill>
              </a:rPr>
              <a:t> </a:t>
            </a:r>
            <a:r>
              <a:rPr lang="en-US" altLang="en-US" b="1" dirty="0" err="1">
                <a:solidFill>
                  <a:schemeClr val="accent1"/>
                </a:solidFill>
              </a:rPr>
              <a:t>xác</a:t>
            </a:r>
            <a:r>
              <a:rPr lang="en-US" altLang="en-US" b="1" dirty="0">
                <a:solidFill>
                  <a:schemeClr val="accent1"/>
                </a:solidFill>
              </a:rPr>
              <a:t> </a:t>
            </a:r>
            <a:r>
              <a:rPr lang="en-US" altLang="en-US" b="1" dirty="0" err="1">
                <a:solidFill>
                  <a:schemeClr val="accent1"/>
                </a:solidFill>
              </a:rPr>
              <a:t>suất</a:t>
            </a:r>
            <a:r>
              <a:rPr lang="en-US" altLang="en-US" b="1" dirty="0">
                <a:solidFill>
                  <a:schemeClr val="accent1"/>
                </a:solidFill>
              </a:rPr>
              <a:t> (</a:t>
            </a:r>
            <a:r>
              <a:rPr lang="en-US" altLang="en-US" b="1" dirty="0" err="1">
                <a:solidFill>
                  <a:schemeClr val="accent1"/>
                </a:solidFill>
              </a:rPr>
              <a:t>tt</a:t>
            </a:r>
            <a:r>
              <a:rPr lang="en-US" altLang="en-US" b="1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46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3">
            <a:extLst>
              <a:ext uri="{FF2B5EF4-FFF2-40B4-BE49-F238E27FC236}">
                <a16:creationId xmlns:a16="http://schemas.microsoft.com/office/drawing/2014/main" id="{604E2EC5-29DB-47E9-950F-1F7ED13A12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sz="3600" b="1" dirty="0">
                <a:solidFill>
                  <a:schemeClr val="accent1"/>
                </a:solidFill>
              </a:rPr>
              <a:t>4. </a:t>
            </a:r>
            <a:r>
              <a:rPr lang="en-US" altLang="en-US" sz="3600" b="1" dirty="0" err="1">
                <a:solidFill>
                  <a:schemeClr val="accent1"/>
                </a:solidFill>
              </a:rPr>
              <a:t>Phân</a:t>
            </a:r>
            <a:r>
              <a:rPr lang="en-US" altLang="en-US" sz="3600" b="1" dirty="0">
                <a:solidFill>
                  <a:schemeClr val="accent1"/>
                </a:solidFill>
              </a:rPr>
              <a:t> </a:t>
            </a:r>
            <a:r>
              <a:rPr lang="en-US" altLang="en-US" sz="3600" b="1" dirty="0" err="1">
                <a:solidFill>
                  <a:schemeClr val="accent1"/>
                </a:solidFill>
              </a:rPr>
              <a:t>phối</a:t>
            </a:r>
            <a:r>
              <a:rPr lang="en-US" altLang="en-US" sz="3600" b="1" dirty="0">
                <a:solidFill>
                  <a:schemeClr val="accent1"/>
                </a:solidFill>
              </a:rPr>
              <a:t> chi </a:t>
            </a:r>
            <a:r>
              <a:rPr lang="en-US" altLang="en-US" sz="3600" b="1" dirty="0" err="1">
                <a:solidFill>
                  <a:schemeClr val="accent1"/>
                </a:solidFill>
              </a:rPr>
              <a:t>bình</a:t>
            </a:r>
            <a:r>
              <a:rPr lang="en-US" altLang="en-US" sz="3600" b="1" dirty="0">
                <a:solidFill>
                  <a:schemeClr val="accent1"/>
                </a:solidFill>
              </a:rPr>
              <a:t> </a:t>
            </a:r>
            <a:r>
              <a:rPr lang="en-US" altLang="en-US" sz="3600" b="1" dirty="0" err="1">
                <a:solidFill>
                  <a:schemeClr val="accent1"/>
                </a:solidFill>
              </a:rPr>
              <a:t>phương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0B7923E9-30A6-4F53-BD76-E2A3398A33B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600200"/>
            <a:ext cx="7924800" cy="4419600"/>
          </a:xfrm>
        </p:spPr>
        <p:txBody>
          <a:bodyPr>
            <a:normAutofit lnSpcReduction="10000"/>
          </a:bodyPr>
          <a:lstStyle/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en-US" sz="2800" dirty="0" err="1">
                <a:latin typeface="Times New Roman" panose="02020603050405020304" pitchFamily="18" charset="0"/>
              </a:rPr>
              <a:t>Xét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Z</a:t>
            </a:r>
            <a:r>
              <a:rPr lang="en-US" altLang="en-US" sz="2800" i="1" baseline="-25000" dirty="0" err="1">
                <a:latin typeface="Times New Roman" panose="02020603050405020304" pitchFamily="18" charset="0"/>
              </a:rPr>
              <a:t>1</a:t>
            </a:r>
            <a:r>
              <a:rPr lang="en-US" altLang="en-US" sz="2800" i="1" dirty="0">
                <a:latin typeface="Times New Roman" panose="02020603050405020304" pitchFamily="18" charset="0"/>
              </a:rPr>
              <a:t>,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Z</a:t>
            </a:r>
            <a:r>
              <a:rPr lang="en-US" altLang="en-US" sz="2800" i="1" baseline="-25000" dirty="0" err="1">
                <a:latin typeface="Times New Roman" panose="02020603050405020304" pitchFamily="18" charset="0"/>
              </a:rPr>
              <a:t>2</a:t>
            </a:r>
            <a:r>
              <a:rPr lang="en-US" altLang="en-US" sz="2800" i="1" dirty="0">
                <a:latin typeface="Times New Roman" panose="02020603050405020304" pitchFamily="18" charset="0"/>
              </a:rPr>
              <a:t>, ..., Z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là</a:t>
            </a:r>
            <a:r>
              <a:rPr lang="en-US" altLang="en-US" sz="2800" dirty="0">
                <a:latin typeface="Times New Roman" panose="02020603050405020304" pitchFamily="18" charset="0"/>
              </a:rPr>
              <a:t> n </a:t>
            </a:r>
            <a:r>
              <a:rPr lang="en-US" altLang="en-US" sz="2800" dirty="0" err="1">
                <a:latin typeface="Times New Roman" panose="02020603050405020304" pitchFamily="18" charset="0"/>
              </a:rPr>
              <a:t>biến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ngẫu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nhiên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có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phân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phối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chuẩn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hóa</a:t>
            </a:r>
            <a:r>
              <a:rPr lang="en-US" altLang="en-US" sz="2800" dirty="0">
                <a:latin typeface="Times New Roman" panose="02020603050405020304" pitchFamily="18" charset="0"/>
              </a:rPr>
              <a:t>,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tức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là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Z</a:t>
            </a:r>
            <a:r>
              <a:rPr lang="en-US" altLang="en-US" sz="2800" i="1" baseline="-25000" dirty="0" err="1">
                <a:latin typeface="Times New Roman" panose="02020603050405020304" pitchFamily="18" charset="0"/>
              </a:rPr>
              <a:t>i</a:t>
            </a:r>
            <a:r>
              <a:rPr lang="en-US" altLang="en-US" sz="2800" dirty="0">
                <a:latin typeface="Times New Roman" panose="02020603050405020304" pitchFamily="18" charset="0"/>
              </a:rPr>
              <a:t> ~ N(0,1) </a:t>
            </a:r>
            <a:r>
              <a:rPr lang="en-US" altLang="en-US" sz="2800" dirty="0" err="1">
                <a:latin typeface="Times New Roman" panose="02020603050405020304" pitchFamily="18" charset="0"/>
              </a:rPr>
              <a:t>với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i</a:t>
            </a:r>
            <a:r>
              <a:rPr lang="en-US" altLang="en-US" sz="2800" dirty="0">
                <a:latin typeface="Times New Roman" panose="02020603050405020304" pitchFamily="18" charset="0"/>
              </a:rPr>
              <a:t>=</a:t>
            </a:r>
            <a:r>
              <a:rPr lang="en-US" altLang="en-US" sz="2800" dirty="0" err="1">
                <a:latin typeface="Times New Roman" panose="02020603050405020304" pitchFamily="18" charset="0"/>
              </a:rPr>
              <a:t>1,..,n</a:t>
            </a:r>
            <a:r>
              <a:rPr lang="en-US" altLang="en-US" sz="2800" dirty="0">
                <a:latin typeface="Times New Roman" panose="02020603050405020304" pitchFamily="18" charset="0"/>
              </a:rPr>
              <a:t>.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Z</a:t>
            </a:r>
            <a:r>
              <a:rPr lang="en-US" altLang="en-US" sz="2800" i="1" baseline="-25000" dirty="0" err="1">
                <a:latin typeface="Times New Roman" panose="02020603050405020304" pitchFamily="18" charset="0"/>
              </a:rPr>
              <a:t>1</a:t>
            </a:r>
            <a:r>
              <a:rPr lang="en-US" altLang="en-US" sz="2800" i="1" dirty="0">
                <a:latin typeface="Times New Roman" panose="02020603050405020304" pitchFamily="18" charset="0"/>
              </a:rPr>
              <a:t>, </a:t>
            </a:r>
            <a:r>
              <a:rPr lang="en-US" altLang="en-US" sz="2800" i="1" dirty="0" err="1">
                <a:latin typeface="Times New Roman" panose="02020603050405020304" pitchFamily="18" charset="0"/>
              </a:rPr>
              <a:t>Z</a:t>
            </a:r>
            <a:r>
              <a:rPr lang="en-US" altLang="en-US" sz="2800" i="1" baseline="-25000" dirty="0" err="1">
                <a:latin typeface="Times New Roman" panose="02020603050405020304" pitchFamily="18" charset="0"/>
              </a:rPr>
              <a:t>2</a:t>
            </a:r>
            <a:r>
              <a:rPr lang="en-US" altLang="en-US" sz="2800" i="1" dirty="0">
                <a:latin typeface="Times New Roman" panose="02020603050405020304" pitchFamily="18" charset="0"/>
              </a:rPr>
              <a:t>, ..., Z</a:t>
            </a:r>
            <a:r>
              <a:rPr lang="en-US" altLang="en-US" sz="2800" i="1" baseline="-25000" dirty="0">
                <a:latin typeface="Times New Roman" panose="02020603050405020304" pitchFamily="18" charset="0"/>
              </a:rPr>
              <a:t>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độc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lập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với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nhau</a:t>
            </a:r>
            <a:r>
              <a:rPr lang="en-US" altLang="en-US" sz="2800" dirty="0">
                <a:latin typeface="Times New Roman" panose="02020603050405020304" pitchFamily="18" charset="0"/>
              </a:rPr>
              <a:t>.</a:t>
            </a:r>
          </a:p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en-US" sz="2800" dirty="0" err="1">
                <a:latin typeface="Times New Roman" panose="02020603050405020304" pitchFamily="18" charset="0"/>
              </a:rPr>
              <a:t>Đặt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en-US" sz="2800" dirty="0" err="1">
                <a:latin typeface="Times New Roman" panose="02020603050405020304" pitchFamily="18" charset="0"/>
              </a:rPr>
              <a:t>Biến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ngẫu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nhiên</a:t>
            </a:r>
            <a:r>
              <a:rPr lang="en-US" altLang="en-US" sz="2800" dirty="0">
                <a:latin typeface="Times New Roman" panose="02020603050405020304" pitchFamily="18" charset="0"/>
              </a:rPr>
              <a:t>     </a:t>
            </a:r>
            <a:r>
              <a:rPr lang="en-US" altLang="en-US" sz="2800" dirty="0" err="1">
                <a:latin typeface="Times New Roman" panose="02020603050405020304" pitchFamily="18" charset="0"/>
              </a:rPr>
              <a:t>gọi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là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có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phân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phối</a:t>
            </a:r>
            <a:r>
              <a:rPr lang="en-US" altLang="en-US" sz="2800" dirty="0">
                <a:latin typeface="Times New Roman" panose="02020603050405020304" pitchFamily="18" charset="0"/>
              </a:rPr>
              <a:t> Chi – </a:t>
            </a:r>
            <a:r>
              <a:rPr lang="en-US" altLang="en-US" sz="2800" dirty="0" err="1">
                <a:latin typeface="Times New Roman" panose="02020603050405020304" pitchFamily="18" charset="0"/>
              </a:rPr>
              <a:t>bình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phương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với</a:t>
            </a:r>
            <a:r>
              <a:rPr lang="en-US" altLang="en-US" sz="2800" dirty="0">
                <a:latin typeface="Times New Roman" panose="02020603050405020304" pitchFamily="18" charset="0"/>
              </a:rPr>
              <a:t> n </a:t>
            </a:r>
            <a:r>
              <a:rPr lang="en-US" altLang="en-US" sz="2800" dirty="0" err="1">
                <a:latin typeface="Times New Roman" panose="02020603050405020304" pitchFamily="18" charset="0"/>
              </a:rPr>
              <a:t>bậc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tự</a:t>
            </a:r>
            <a:r>
              <a:rPr lang="en-US" altLang="en-US" sz="2800" dirty="0">
                <a:latin typeface="Times New Roman" panose="02020603050405020304" pitchFamily="18" charset="0"/>
              </a:rPr>
              <a:t> do.</a:t>
            </a:r>
          </a:p>
          <a:p>
            <a:pPr algn="just" fontAlgn="auto">
              <a:lnSpc>
                <a:spcPct val="120000"/>
              </a:lnSpc>
              <a:spcAft>
                <a:spcPts val="0"/>
              </a:spcAft>
              <a:defRPr/>
            </a:pPr>
            <a:r>
              <a:rPr lang="en-US" altLang="en-US" sz="2800" dirty="0" err="1">
                <a:latin typeface="Times New Roman" panose="02020603050405020304" pitchFamily="18" charset="0"/>
              </a:rPr>
              <a:t>Ký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hiệu</a:t>
            </a:r>
            <a:r>
              <a:rPr lang="en-US" altLang="en-US" sz="2800" dirty="0">
                <a:latin typeface="Times New Roman" panose="02020603050405020304" pitchFamily="18" charset="0"/>
              </a:rPr>
              <a:t>: </a:t>
            </a:r>
            <a:endParaRPr lang="en-US" altLang="en-US" sz="2800" i="1" baseline="-25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292" name="Object 12">
            <a:extLst>
              <a:ext uri="{FF2B5EF4-FFF2-40B4-BE49-F238E27FC236}">
                <a16:creationId xmlns:a16="http://schemas.microsoft.com/office/drawing/2014/main" id="{303C7EB3-75CA-492B-BA41-9EA0C0C8994C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37757663"/>
              </p:ext>
            </p:extLst>
          </p:nvPr>
        </p:nvGraphicFramePr>
        <p:xfrm>
          <a:off x="3443531" y="4338638"/>
          <a:ext cx="406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5" name="Equation" r:id="rId3" imgW="203112" imgH="228501" progId="Equation.DSMT4">
                  <p:embed/>
                </p:oleObj>
              </mc:Choice>
              <mc:Fallback>
                <p:oleObj name="Equation" r:id="rId3" imgW="203112" imgH="228501" progId="Equation.DSMT4">
                  <p:embed/>
                  <p:pic>
                    <p:nvPicPr>
                      <p:cNvPr id="12292" name="Object 12">
                        <a:extLst>
                          <a:ext uri="{FF2B5EF4-FFF2-40B4-BE49-F238E27FC236}">
                            <a16:creationId xmlns:a16="http://schemas.microsoft.com/office/drawing/2014/main" id="{303C7EB3-75CA-492B-BA41-9EA0C0C8994C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3531" y="4338638"/>
                        <a:ext cx="406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Object 4">
            <a:extLst>
              <a:ext uri="{FF2B5EF4-FFF2-40B4-BE49-F238E27FC236}">
                <a16:creationId xmlns:a16="http://schemas.microsoft.com/office/drawing/2014/main" id="{771B8BB7-24F5-4CB6-884F-E9FE5A4DF9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061216"/>
              </p:ext>
            </p:extLst>
          </p:nvPr>
        </p:nvGraphicFramePr>
        <p:xfrm>
          <a:off x="1835696" y="3163888"/>
          <a:ext cx="465455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6" name="Equation" r:id="rId5" imgW="1866900" imgH="431800" progId="Equation.DSMT4">
                  <p:embed/>
                </p:oleObj>
              </mc:Choice>
              <mc:Fallback>
                <p:oleObj name="Equation" r:id="rId5" imgW="1866900" imgH="431800" progId="Equation.DSMT4">
                  <p:embed/>
                  <p:pic>
                    <p:nvPicPr>
                      <p:cNvPr id="12293" name="Object 4">
                        <a:extLst>
                          <a:ext uri="{FF2B5EF4-FFF2-40B4-BE49-F238E27FC236}">
                            <a16:creationId xmlns:a16="http://schemas.microsoft.com/office/drawing/2014/main" id="{771B8BB7-24F5-4CB6-884F-E9FE5A4DF9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696" y="3163888"/>
                        <a:ext cx="4654550" cy="10763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Object 5">
            <a:extLst>
              <a:ext uri="{FF2B5EF4-FFF2-40B4-BE49-F238E27FC236}">
                <a16:creationId xmlns:a16="http://schemas.microsoft.com/office/drawing/2014/main" id="{0F36A784-C35F-409D-B5E8-126C87F3A5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695889"/>
              </p:ext>
            </p:extLst>
          </p:nvPr>
        </p:nvGraphicFramePr>
        <p:xfrm>
          <a:off x="2591837" y="5334000"/>
          <a:ext cx="1703388" cy="538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7" name="Equation" r:id="rId7" imgW="723586" imgH="228501" progId="Equation.DSMT4">
                  <p:embed/>
                </p:oleObj>
              </mc:Choice>
              <mc:Fallback>
                <p:oleObj name="Equation" r:id="rId7" imgW="723586" imgH="228501" progId="Equation.DSMT4">
                  <p:embed/>
                  <p:pic>
                    <p:nvPicPr>
                      <p:cNvPr id="12294" name="Object 5">
                        <a:extLst>
                          <a:ext uri="{FF2B5EF4-FFF2-40B4-BE49-F238E27FC236}">
                            <a16:creationId xmlns:a16="http://schemas.microsoft.com/office/drawing/2014/main" id="{0F36A784-C35F-409D-B5E8-126C87F3A5B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1837" y="5334000"/>
                        <a:ext cx="1703388" cy="5381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6678349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0" name="Rectangle 12">
            <a:extLst>
              <a:ext uri="{FF2B5EF4-FFF2-40B4-BE49-F238E27FC236}">
                <a16:creationId xmlns:a16="http://schemas.microsoft.com/office/drawing/2014/main" id="{0FD5D2DF-6EC3-4AC3-8CAF-FCC31663A0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238125"/>
            <a:ext cx="7561263" cy="1143000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600" b="1" dirty="0">
                <a:solidFill>
                  <a:schemeClr val="accent1"/>
                </a:solidFill>
              </a:rPr>
              <a:t>1. </a:t>
            </a:r>
            <a:r>
              <a:rPr lang="en-US" altLang="en-US" sz="3600" b="1" dirty="0" err="1">
                <a:solidFill>
                  <a:schemeClr val="accent1"/>
                </a:solidFill>
              </a:rPr>
              <a:t>Phân</a:t>
            </a:r>
            <a:r>
              <a:rPr lang="en-US" altLang="en-US" sz="3600" b="1" dirty="0">
                <a:solidFill>
                  <a:schemeClr val="accent1"/>
                </a:solidFill>
              </a:rPr>
              <a:t> </a:t>
            </a:r>
            <a:r>
              <a:rPr lang="en-US" altLang="en-US" sz="3600" b="1" dirty="0" err="1">
                <a:solidFill>
                  <a:schemeClr val="accent1"/>
                </a:solidFill>
              </a:rPr>
              <a:t>phối</a:t>
            </a:r>
            <a:r>
              <a:rPr lang="en-US" altLang="en-US" sz="3600" b="1" dirty="0">
                <a:solidFill>
                  <a:schemeClr val="accent1"/>
                </a:solidFill>
              </a:rPr>
              <a:t> </a:t>
            </a:r>
            <a:r>
              <a:rPr lang="en-US" altLang="en-US" sz="3600" b="1" dirty="0" err="1">
                <a:solidFill>
                  <a:schemeClr val="accent1"/>
                </a:solidFill>
              </a:rPr>
              <a:t>possion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D16F1669-0417-456E-9209-78619D8FD90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09600" y="1600200"/>
            <a:ext cx="7924800" cy="441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BNN X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possion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fr-FR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P(</a:t>
            </a:r>
            <a:r>
              <a:rPr lang="el-G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fr-F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100" name="Rectangle 2">
            <a:extLst>
              <a:ext uri="{FF2B5EF4-FFF2-40B4-BE49-F238E27FC236}">
                <a16:creationId xmlns:a16="http://schemas.microsoft.com/office/drawing/2014/main" id="{19242154-2416-4C0E-87B0-459FFB691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38125"/>
            <a:ext cx="7143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800" b="1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78A9FB6B-E43F-452A-9647-9E5E987302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468F31C1-F20B-40D3-A50A-F63D99566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103" name="Object 7">
            <a:extLst>
              <a:ext uri="{FF2B5EF4-FFF2-40B4-BE49-F238E27FC236}">
                <a16:creationId xmlns:a16="http://schemas.microsoft.com/office/drawing/2014/main" id="{C701AEB0-6FCD-4BDA-9729-975FE02730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5617956"/>
              </p:ext>
            </p:extLst>
          </p:nvPr>
        </p:nvGraphicFramePr>
        <p:xfrm>
          <a:off x="1450975" y="2108200"/>
          <a:ext cx="6545263" cy="103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9" name="Equation" r:id="rId3" imgW="2832100" imgH="444500" progId="Equation.DSMT4">
                  <p:embed/>
                </p:oleObj>
              </mc:Choice>
              <mc:Fallback>
                <p:oleObj name="Equation" r:id="rId3" imgW="2832100" imgH="444500" progId="Equation.DSMT4">
                  <p:embed/>
                  <p:pic>
                    <p:nvPicPr>
                      <p:cNvPr id="4103" name="Object 7">
                        <a:extLst>
                          <a:ext uri="{FF2B5EF4-FFF2-40B4-BE49-F238E27FC236}">
                            <a16:creationId xmlns:a16="http://schemas.microsoft.com/office/drawing/2014/main" id="{C701AEB0-6FCD-4BDA-9729-975FE02730C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0975" y="2108200"/>
                        <a:ext cx="6545263" cy="10366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4" name="Rectangle 9">
            <a:extLst>
              <a:ext uri="{FF2B5EF4-FFF2-40B4-BE49-F238E27FC236}">
                <a16:creationId xmlns:a16="http://schemas.microsoft.com/office/drawing/2014/main" id="{1DCAAAF7-CC6A-4D47-9023-7D1FA14BD4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262313"/>
            <a:ext cx="7696200" cy="2528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914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tabLst>
                <a:tab pos="914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Ví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3200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dụ</a:t>
            </a:r>
            <a:r>
              <a:rPr lang="en-US" altLang="en-US" sz="32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:</a:t>
            </a:r>
            <a:r>
              <a:rPr lang="en-US" altLang="en-US" sz="3200" dirty="0">
                <a:latin typeface="Times New Roman" panose="02020603050405020304" pitchFamily="18" charset="0"/>
              </a:rPr>
              <a:t> </a:t>
            </a:r>
            <a:r>
              <a:rPr lang="fr-FR" altLang="en-US" sz="3200" dirty="0" err="1">
                <a:latin typeface="Times New Roman" panose="02020603050405020304" pitchFamily="18" charset="0"/>
              </a:rPr>
              <a:t>Một</a:t>
            </a:r>
            <a:r>
              <a:rPr lang="fr-FR" altLang="en-US" sz="3200" dirty="0">
                <a:latin typeface="Times New Roman" panose="02020603050405020304" pitchFamily="18" charset="0"/>
              </a:rPr>
              <a:t> </a:t>
            </a:r>
            <a:r>
              <a:rPr lang="fr-FR" altLang="en-US" sz="3200" dirty="0" err="1">
                <a:latin typeface="Times New Roman" panose="02020603050405020304" pitchFamily="18" charset="0"/>
              </a:rPr>
              <a:t>nhà</a:t>
            </a:r>
            <a:r>
              <a:rPr lang="fr-FR" altLang="en-US" sz="3200" dirty="0">
                <a:latin typeface="Times New Roman" panose="02020603050405020304" pitchFamily="18" charset="0"/>
              </a:rPr>
              <a:t> </a:t>
            </a:r>
            <a:r>
              <a:rPr lang="fr-FR" altLang="en-US" sz="3200" dirty="0" err="1">
                <a:latin typeface="Times New Roman" panose="02020603050405020304" pitchFamily="18" charset="0"/>
              </a:rPr>
              <a:t>máy</a:t>
            </a:r>
            <a:r>
              <a:rPr lang="fr-FR" altLang="en-US" sz="3200" dirty="0">
                <a:latin typeface="Times New Roman" panose="02020603050405020304" pitchFamily="18" charset="0"/>
              </a:rPr>
              <a:t> </a:t>
            </a:r>
            <a:r>
              <a:rPr lang="fr-FR" altLang="en-US" sz="3200" dirty="0" err="1">
                <a:latin typeface="Times New Roman" panose="02020603050405020304" pitchFamily="18" charset="0"/>
              </a:rPr>
              <a:t>dệt</a:t>
            </a:r>
            <a:r>
              <a:rPr lang="fr-FR" altLang="en-US" sz="3200" dirty="0">
                <a:latin typeface="Times New Roman" panose="02020603050405020304" pitchFamily="18" charset="0"/>
              </a:rPr>
              <a:t> </a:t>
            </a:r>
            <a:r>
              <a:rPr lang="fr-FR" altLang="en-US" sz="3200" dirty="0" err="1">
                <a:latin typeface="Times New Roman" panose="02020603050405020304" pitchFamily="18" charset="0"/>
              </a:rPr>
              <a:t>có</a:t>
            </a:r>
            <a:r>
              <a:rPr lang="fr-FR" altLang="en-US" sz="3200" dirty="0">
                <a:latin typeface="Times New Roman" panose="02020603050405020304" pitchFamily="18" charset="0"/>
              </a:rPr>
              <a:t> 1000 </a:t>
            </a:r>
            <a:r>
              <a:rPr lang="fr-FR" altLang="en-US" sz="3200" dirty="0" err="1">
                <a:latin typeface="Times New Roman" panose="02020603050405020304" pitchFamily="18" charset="0"/>
              </a:rPr>
              <a:t>ống</a:t>
            </a:r>
            <a:r>
              <a:rPr lang="fr-FR" altLang="en-US" sz="3200" dirty="0">
                <a:latin typeface="Times New Roman" panose="02020603050405020304" pitchFamily="18" charset="0"/>
              </a:rPr>
              <a:t> </a:t>
            </a:r>
            <a:r>
              <a:rPr lang="fr-FR" altLang="en-US" sz="3200" dirty="0" err="1">
                <a:latin typeface="Times New Roman" panose="02020603050405020304" pitchFamily="18" charset="0"/>
              </a:rPr>
              <a:t>sợi</a:t>
            </a:r>
            <a:r>
              <a:rPr lang="fr-FR" altLang="en-US" sz="3200" dirty="0">
                <a:latin typeface="Times New Roman" panose="02020603050405020304" pitchFamily="18" charset="0"/>
              </a:rPr>
              <a:t>. </a:t>
            </a:r>
            <a:r>
              <a:rPr lang="fr-FR" altLang="en-US" sz="3200" dirty="0" err="1">
                <a:latin typeface="Times New Roman" panose="02020603050405020304" pitchFamily="18" charset="0"/>
              </a:rPr>
              <a:t>Xác</a:t>
            </a:r>
            <a:r>
              <a:rPr lang="fr-FR" altLang="en-US" sz="3200" dirty="0">
                <a:latin typeface="Times New Roman" panose="02020603050405020304" pitchFamily="18" charset="0"/>
              </a:rPr>
              <a:t> </a:t>
            </a:r>
            <a:r>
              <a:rPr lang="fr-FR" altLang="en-US" sz="3200" dirty="0" err="1">
                <a:latin typeface="Times New Roman" panose="02020603050405020304" pitchFamily="18" charset="0"/>
              </a:rPr>
              <a:t>suất</a:t>
            </a:r>
            <a:r>
              <a:rPr lang="fr-FR" altLang="en-US" sz="3200" dirty="0">
                <a:latin typeface="Times New Roman" panose="02020603050405020304" pitchFamily="18" charset="0"/>
              </a:rPr>
              <a:t> </a:t>
            </a:r>
            <a:r>
              <a:rPr lang="fr-FR" altLang="en-US" sz="3200" dirty="0" err="1">
                <a:latin typeface="Times New Roman" panose="02020603050405020304" pitchFamily="18" charset="0"/>
              </a:rPr>
              <a:t>để</a:t>
            </a:r>
            <a:r>
              <a:rPr lang="fr-FR" altLang="en-US" sz="3200" dirty="0">
                <a:latin typeface="Times New Roman" panose="02020603050405020304" pitchFamily="18" charset="0"/>
              </a:rPr>
              <a:t> </a:t>
            </a:r>
            <a:r>
              <a:rPr lang="fr-FR" altLang="en-US" sz="3200" dirty="0" err="1">
                <a:latin typeface="Times New Roman" panose="02020603050405020304" pitchFamily="18" charset="0"/>
              </a:rPr>
              <a:t>trong</a:t>
            </a:r>
            <a:r>
              <a:rPr lang="fr-FR" altLang="en-US" sz="3200" dirty="0">
                <a:latin typeface="Times New Roman" panose="02020603050405020304" pitchFamily="18" charset="0"/>
              </a:rPr>
              <a:t> 1 </a:t>
            </a:r>
            <a:r>
              <a:rPr lang="fr-FR" altLang="en-US" sz="3200" dirty="0" err="1">
                <a:latin typeface="Times New Roman" panose="02020603050405020304" pitchFamily="18" charset="0"/>
              </a:rPr>
              <a:t>giờ</a:t>
            </a:r>
            <a:r>
              <a:rPr lang="fr-FR" altLang="en-US" sz="3200" dirty="0">
                <a:latin typeface="Times New Roman" panose="02020603050405020304" pitchFamily="18" charset="0"/>
              </a:rPr>
              <a:t> </a:t>
            </a:r>
            <a:r>
              <a:rPr lang="fr-FR" altLang="en-US" sz="3200" dirty="0" err="1">
                <a:latin typeface="Times New Roman" panose="02020603050405020304" pitchFamily="18" charset="0"/>
              </a:rPr>
              <a:t>máy</a:t>
            </a:r>
            <a:r>
              <a:rPr lang="fr-FR" altLang="en-US" sz="3200" dirty="0">
                <a:latin typeface="Times New Roman" panose="02020603050405020304" pitchFamily="18" charset="0"/>
              </a:rPr>
              <a:t> </a:t>
            </a:r>
            <a:r>
              <a:rPr lang="fr-FR" altLang="en-US" sz="3200" dirty="0" err="1">
                <a:latin typeface="Times New Roman" panose="02020603050405020304" pitchFamily="18" charset="0"/>
              </a:rPr>
              <a:t>hoạt</a:t>
            </a:r>
            <a:r>
              <a:rPr lang="fr-FR" altLang="en-US" sz="3200" dirty="0">
                <a:latin typeface="Times New Roman" panose="02020603050405020304" pitchFamily="18" charset="0"/>
              </a:rPr>
              <a:t> </a:t>
            </a:r>
            <a:r>
              <a:rPr lang="fr-FR" altLang="en-US" sz="3200" dirty="0" err="1">
                <a:latin typeface="Times New Roman" panose="02020603050405020304" pitchFamily="18" charset="0"/>
              </a:rPr>
              <a:t>động</a:t>
            </a:r>
            <a:r>
              <a:rPr lang="fr-FR" altLang="en-US" sz="3200" dirty="0">
                <a:latin typeface="Times New Roman" panose="02020603050405020304" pitchFamily="18" charset="0"/>
              </a:rPr>
              <a:t> </a:t>
            </a:r>
            <a:r>
              <a:rPr lang="fr-FR" altLang="en-US" sz="3200" dirty="0" err="1">
                <a:latin typeface="Times New Roman" panose="02020603050405020304" pitchFamily="18" charset="0"/>
              </a:rPr>
              <a:t>có</a:t>
            </a:r>
            <a:r>
              <a:rPr lang="fr-FR" altLang="en-US" sz="3200" dirty="0">
                <a:latin typeface="Times New Roman" panose="02020603050405020304" pitchFamily="18" charset="0"/>
              </a:rPr>
              <a:t> 1 </a:t>
            </a:r>
            <a:r>
              <a:rPr lang="fr-FR" altLang="en-US" sz="3200" dirty="0" err="1">
                <a:latin typeface="Times New Roman" panose="02020603050405020304" pitchFamily="18" charset="0"/>
              </a:rPr>
              <a:t>ống</a:t>
            </a:r>
            <a:r>
              <a:rPr lang="fr-FR" altLang="en-US" sz="3200" dirty="0">
                <a:latin typeface="Times New Roman" panose="02020603050405020304" pitchFamily="18" charset="0"/>
              </a:rPr>
              <a:t> </a:t>
            </a:r>
            <a:r>
              <a:rPr lang="fr-FR" altLang="en-US" sz="3200" dirty="0" err="1">
                <a:latin typeface="Times New Roman" panose="02020603050405020304" pitchFamily="18" charset="0"/>
              </a:rPr>
              <a:t>sợi</a:t>
            </a:r>
            <a:r>
              <a:rPr lang="fr-FR" altLang="en-US" sz="3200" dirty="0">
                <a:latin typeface="Times New Roman" panose="02020603050405020304" pitchFamily="18" charset="0"/>
              </a:rPr>
              <a:t> </a:t>
            </a:r>
            <a:r>
              <a:rPr lang="fr-FR" altLang="en-US" sz="3200" dirty="0" err="1">
                <a:latin typeface="Times New Roman" panose="02020603050405020304" pitchFamily="18" charset="0"/>
              </a:rPr>
              <a:t>bị</a:t>
            </a:r>
            <a:r>
              <a:rPr lang="fr-FR" altLang="en-US" sz="3200" dirty="0">
                <a:latin typeface="Times New Roman" panose="02020603050405020304" pitchFamily="18" charset="0"/>
              </a:rPr>
              <a:t> </a:t>
            </a:r>
            <a:r>
              <a:rPr lang="fr-FR" altLang="en-US" sz="3200" dirty="0" err="1">
                <a:latin typeface="Times New Roman" panose="02020603050405020304" pitchFamily="18" charset="0"/>
              </a:rPr>
              <a:t>đứt</a:t>
            </a:r>
            <a:r>
              <a:rPr lang="fr-FR" altLang="en-US" sz="3200" dirty="0">
                <a:latin typeface="Times New Roman" panose="02020603050405020304" pitchFamily="18" charset="0"/>
              </a:rPr>
              <a:t> là 0,2%. </a:t>
            </a:r>
            <a:r>
              <a:rPr lang="fr-FR" altLang="en-US" sz="3200" dirty="0" err="1">
                <a:latin typeface="Times New Roman" panose="02020603050405020304" pitchFamily="18" charset="0"/>
              </a:rPr>
              <a:t>Tính</a:t>
            </a:r>
            <a:r>
              <a:rPr lang="fr-FR" altLang="en-US" sz="3200" dirty="0">
                <a:latin typeface="Times New Roman" panose="02020603050405020304" pitchFamily="18" charset="0"/>
              </a:rPr>
              <a:t> </a:t>
            </a:r>
            <a:r>
              <a:rPr lang="fr-FR" altLang="en-US" sz="3200" dirty="0" err="1">
                <a:latin typeface="Times New Roman" panose="02020603050405020304" pitchFamily="18" charset="0"/>
              </a:rPr>
              <a:t>xác</a:t>
            </a:r>
            <a:r>
              <a:rPr lang="fr-FR" altLang="en-US" sz="3200" dirty="0">
                <a:latin typeface="Times New Roman" panose="02020603050405020304" pitchFamily="18" charset="0"/>
              </a:rPr>
              <a:t> </a:t>
            </a:r>
            <a:r>
              <a:rPr lang="fr-FR" altLang="en-US" sz="3200" dirty="0" err="1">
                <a:latin typeface="Times New Roman" panose="02020603050405020304" pitchFamily="18" charset="0"/>
              </a:rPr>
              <a:t>suất</a:t>
            </a:r>
            <a:r>
              <a:rPr lang="fr-FR" altLang="en-US" sz="3200" dirty="0">
                <a:latin typeface="Times New Roman" panose="02020603050405020304" pitchFamily="18" charset="0"/>
              </a:rPr>
              <a:t> </a:t>
            </a:r>
            <a:r>
              <a:rPr lang="fr-FR" altLang="en-US" sz="3200" dirty="0" err="1">
                <a:latin typeface="Times New Roman" panose="02020603050405020304" pitchFamily="18" charset="0"/>
              </a:rPr>
              <a:t>để</a:t>
            </a:r>
            <a:r>
              <a:rPr lang="fr-FR" altLang="en-US" sz="3200" dirty="0">
                <a:latin typeface="Times New Roman" panose="02020603050405020304" pitchFamily="18" charset="0"/>
              </a:rPr>
              <a:t> </a:t>
            </a:r>
            <a:r>
              <a:rPr lang="fr-FR" altLang="en-US" sz="3200" dirty="0" err="1">
                <a:latin typeface="Times New Roman" panose="02020603050405020304" pitchFamily="18" charset="0"/>
              </a:rPr>
              <a:t>trong</a:t>
            </a:r>
            <a:r>
              <a:rPr lang="fr-FR" altLang="en-US" sz="3200" dirty="0">
                <a:latin typeface="Times New Roman" panose="02020603050405020304" pitchFamily="18" charset="0"/>
              </a:rPr>
              <a:t> 1 </a:t>
            </a:r>
            <a:r>
              <a:rPr lang="fr-FR" altLang="en-US" sz="3200" dirty="0" err="1">
                <a:latin typeface="Times New Roman" panose="02020603050405020304" pitchFamily="18" charset="0"/>
              </a:rPr>
              <a:t>giờ</a:t>
            </a:r>
            <a:r>
              <a:rPr lang="fr-FR" altLang="en-US" sz="3200" dirty="0">
                <a:latin typeface="Times New Roman" panose="02020603050405020304" pitchFamily="18" charset="0"/>
              </a:rPr>
              <a:t> </a:t>
            </a:r>
            <a:r>
              <a:rPr lang="fr-FR" altLang="en-US" sz="3200" dirty="0" err="1">
                <a:latin typeface="Times New Roman" panose="02020603050405020304" pitchFamily="18" charset="0"/>
              </a:rPr>
              <a:t>máy</a:t>
            </a:r>
            <a:r>
              <a:rPr lang="fr-FR" altLang="en-US" sz="3200" dirty="0">
                <a:latin typeface="Times New Roman" panose="02020603050405020304" pitchFamily="18" charset="0"/>
              </a:rPr>
              <a:t> </a:t>
            </a:r>
            <a:r>
              <a:rPr lang="fr-FR" altLang="en-US" sz="3200" dirty="0" err="1">
                <a:latin typeface="Times New Roman" panose="02020603050405020304" pitchFamily="18" charset="0"/>
              </a:rPr>
              <a:t>hoạt</a:t>
            </a:r>
            <a:r>
              <a:rPr lang="fr-FR" altLang="en-US" sz="3200" dirty="0">
                <a:latin typeface="Times New Roman" panose="02020603050405020304" pitchFamily="18" charset="0"/>
              </a:rPr>
              <a:t> </a:t>
            </a:r>
            <a:r>
              <a:rPr lang="fr-FR" altLang="en-US" sz="3200" dirty="0" err="1">
                <a:latin typeface="Times New Roman" panose="02020603050405020304" pitchFamily="18" charset="0"/>
              </a:rPr>
              <a:t>động</a:t>
            </a:r>
            <a:r>
              <a:rPr lang="fr-FR" altLang="en-US" sz="3200" dirty="0">
                <a:latin typeface="Times New Roman" panose="02020603050405020304" pitchFamily="18" charset="0"/>
              </a:rPr>
              <a:t> </a:t>
            </a:r>
            <a:r>
              <a:rPr lang="fr-FR" altLang="en-US" sz="3200" dirty="0" err="1">
                <a:latin typeface="Times New Roman" panose="02020603050405020304" pitchFamily="18" charset="0"/>
              </a:rPr>
              <a:t>có</a:t>
            </a:r>
            <a:r>
              <a:rPr lang="fr-FR" altLang="en-US" sz="3200" dirty="0">
                <a:latin typeface="Times New Roman" panose="02020603050405020304" pitchFamily="18" charset="0"/>
              </a:rPr>
              <a:t> </a:t>
            </a:r>
            <a:r>
              <a:rPr lang="fr-FR" altLang="en-US" sz="3200" dirty="0" err="1">
                <a:latin typeface="Times New Roman" panose="02020603050405020304" pitchFamily="18" charset="0"/>
              </a:rPr>
              <a:t>không</a:t>
            </a:r>
            <a:r>
              <a:rPr lang="fr-FR" altLang="en-US" sz="3200" dirty="0">
                <a:latin typeface="Times New Roman" panose="02020603050405020304" pitchFamily="18" charset="0"/>
              </a:rPr>
              <a:t> </a:t>
            </a:r>
            <a:r>
              <a:rPr lang="fr-FR" altLang="en-US" sz="3200" dirty="0" err="1">
                <a:latin typeface="Times New Roman" panose="02020603050405020304" pitchFamily="18" charset="0"/>
              </a:rPr>
              <a:t>quá</a:t>
            </a:r>
            <a:r>
              <a:rPr lang="fr-FR" altLang="en-US" sz="3200" dirty="0">
                <a:latin typeface="Times New Roman" panose="02020603050405020304" pitchFamily="18" charset="0"/>
              </a:rPr>
              <a:t>  2 </a:t>
            </a:r>
            <a:r>
              <a:rPr lang="fr-FR" altLang="en-US" sz="3200" dirty="0" err="1">
                <a:latin typeface="Times New Roman" panose="02020603050405020304" pitchFamily="18" charset="0"/>
              </a:rPr>
              <a:t>ống</a:t>
            </a:r>
            <a:r>
              <a:rPr lang="fr-FR" altLang="en-US" sz="3200" dirty="0">
                <a:latin typeface="Times New Roman" panose="02020603050405020304" pitchFamily="18" charset="0"/>
              </a:rPr>
              <a:t> </a:t>
            </a:r>
            <a:r>
              <a:rPr lang="fr-FR" altLang="en-US" sz="3200" dirty="0" err="1">
                <a:latin typeface="Times New Roman" panose="02020603050405020304" pitchFamily="18" charset="0"/>
              </a:rPr>
              <a:t>sợi</a:t>
            </a:r>
            <a:r>
              <a:rPr lang="fr-FR" altLang="en-US" sz="3200" dirty="0">
                <a:latin typeface="Times New Roman" panose="02020603050405020304" pitchFamily="18" charset="0"/>
              </a:rPr>
              <a:t> </a:t>
            </a:r>
            <a:r>
              <a:rPr lang="fr-FR" altLang="en-US" sz="3200" dirty="0" err="1">
                <a:latin typeface="Times New Roman" panose="02020603050405020304" pitchFamily="18" charset="0"/>
              </a:rPr>
              <a:t>bị</a:t>
            </a:r>
            <a:r>
              <a:rPr lang="fr-FR" altLang="en-US" sz="3200" dirty="0">
                <a:latin typeface="Times New Roman" panose="02020603050405020304" pitchFamily="18" charset="0"/>
              </a:rPr>
              <a:t> </a:t>
            </a:r>
            <a:r>
              <a:rPr lang="fr-FR" altLang="en-US" sz="3200" dirty="0" err="1">
                <a:latin typeface="Times New Roman" panose="02020603050405020304" pitchFamily="18" charset="0"/>
              </a:rPr>
              <a:t>đứt</a:t>
            </a:r>
            <a:r>
              <a:rPr lang="fr-FR" altLang="en-US" sz="3200" dirty="0">
                <a:latin typeface="Times New Roman" panose="02020603050405020304" pitchFamily="18" charset="0"/>
              </a:rPr>
              <a:t>.</a:t>
            </a:r>
            <a:endParaRPr lang="en-US" altLang="en-US" sz="32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28526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2">
            <a:extLst>
              <a:ext uri="{FF2B5EF4-FFF2-40B4-BE49-F238E27FC236}">
                <a16:creationId xmlns:a16="http://schemas.microsoft.com/office/drawing/2014/main" id="{A21674EF-15C9-42BF-9F3F-D4741DC831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5263" y="318356"/>
            <a:ext cx="8015287" cy="914400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600" b="1" dirty="0">
                <a:solidFill>
                  <a:schemeClr val="accent1"/>
                </a:solidFill>
              </a:rPr>
              <a:t>1. </a:t>
            </a:r>
            <a:r>
              <a:rPr lang="en-US" altLang="en-US" sz="3600" b="1" dirty="0" err="1">
                <a:solidFill>
                  <a:schemeClr val="accent1"/>
                </a:solidFill>
              </a:rPr>
              <a:t>Phân</a:t>
            </a:r>
            <a:r>
              <a:rPr lang="en-US" altLang="en-US" sz="3600" b="1" dirty="0">
                <a:solidFill>
                  <a:schemeClr val="accent1"/>
                </a:solidFill>
              </a:rPr>
              <a:t> </a:t>
            </a:r>
            <a:r>
              <a:rPr lang="en-US" altLang="en-US" sz="3600" b="1" dirty="0" err="1">
                <a:solidFill>
                  <a:schemeClr val="accent1"/>
                </a:solidFill>
              </a:rPr>
              <a:t>phối</a:t>
            </a:r>
            <a:r>
              <a:rPr lang="en-US" altLang="en-US" sz="3600" b="1" dirty="0">
                <a:solidFill>
                  <a:schemeClr val="accent1"/>
                </a:solidFill>
              </a:rPr>
              <a:t> </a:t>
            </a:r>
            <a:r>
              <a:rPr lang="en-US" altLang="en-US" sz="3600" b="1" dirty="0" err="1">
                <a:solidFill>
                  <a:schemeClr val="accent1"/>
                </a:solidFill>
              </a:rPr>
              <a:t>possion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5122" name="Rectangle 3">
            <a:extLst>
              <a:ext uri="{FF2B5EF4-FFF2-40B4-BE49-F238E27FC236}">
                <a16:creationId xmlns:a16="http://schemas.microsoft.com/office/drawing/2014/main" id="{C3459AA3-3411-4CA0-AEE8-571FF5C2C7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1447800"/>
            <a:ext cx="8001000" cy="45720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lvl="1">
              <a:buFont typeface="Wingdings" panose="05000000000000000000" pitchFamily="2" charset="2"/>
              <a:buNone/>
            </a:pPr>
            <a:r>
              <a:rPr lang="en-US" altLang="en-US" sz="2400" u="sng" dirty="0" err="1"/>
              <a:t>Mô</a:t>
            </a:r>
            <a:r>
              <a:rPr lang="en-US" altLang="en-US" sz="2400" u="sng" dirty="0"/>
              <a:t> </a:t>
            </a:r>
            <a:r>
              <a:rPr lang="en-US" altLang="en-US" sz="2400" u="sng" dirty="0" err="1"/>
              <a:t>hình</a:t>
            </a:r>
            <a:r>
              <a:rPr lang="en-US" altLang="en-US" sz="2400" u="sng" dirty="0"/>
              <a:t> Poisson</a:t>
            </a:r>
            <a:r>
              <a:rPr lang="en-US" altLang="en-US" sz="2400" dirty="0"/>
              <a:t> 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dirty="0"/>
              <a:t>+  </a:t>
            </a:r>
            <a:r>
              <a:rPr lang="en-US" altLang="en-US" sz="2400" dirty="0" err="1"/>
              <a:t>Xét</a:t>
            </a:r>
            <a:r>
              <a:rPr lang="en-US" altLang="en-US" sz="2400" dirty="0"/>
              <a:t> </a:t>
            </a:r>
            <a:r>
              <a:rPr lang="en-US" altLang="en-US" sz="2400" i="1" dirty="0">
                <a:latin typeface="VNI-Times" pitchFamily="2" charset="0"/>
              </a:rPr>
              <a:t>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phép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thử</a:t>
            </a:r>
            <a:r>
              <a:rPr lang="en-US" altLang="en-US" sz="2400" dirty="0"/>
              <a:t> Bernoulli.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dirty="0"/>
              <a:t>+ 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đó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suất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thành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là</a:t>
            </a:r>
            <a:r>
              <a:rPr lang="en-US" altLang="en-US" sz="2400" dirty="0"/>
              <a:t> </a:t>
            </a:r>
            <a:r>
              <a:rPr lang="en-US" altLang="en-US" sz="2400" i="1" dirty="0">
                <a:latin typeface="VNI-Times" pitchFamily="2" charset="0"/>
              </a:rPr>
              <a:t>p</a:t>
            </a:r>
            <a:r>
              <a:rPr lang="en-US" altLang="en-US" sz="2400" i="1" dirty="0"/>
              <a:t>.</a:t>
            </a:r>
            <a:endParaRPr lang="en-US" altLang="en-US" sz="24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dirty="0"/>
              <a:t>+ 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phép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độc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lập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với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nhau</a:t>
            </a:r>
            <a:r>
              <a:rPr lang="en-US" altLang="en-US" sz="2400" dirty="0"/>
              <a:t>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dirty="0"/>
              <a:t>(</a:t>
            </a:r>
            <a:r>
              <a:rPr lang="en-US" altLang="en-US" sz="2400" dirty="0" err="1"/>
              <a:t>Kết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phép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này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không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ảnh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hưởng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đến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kết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quả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của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các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phép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thử</a:t>
            </a:r>
            <a:r>
              <a:rPr lang="en-US" altLang="en-US" sz="2400" dirty="0"/>
              <a:t> </a:t>
            </a:r>
            <a:r>
              <a:rPr lang="en-US" altLang="en-US" sz="2400" dirty="0" err="1"/>
              <a:t>kia</a:t>
            </a:r>
            <a:r>
              <a:rPr lang="en-US" altLang="en-US" sz="2400" dirty="0"/>
              <a:t>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dirty="0"/>
              <a:t>+  </a:t>
            </a:r>
            <a:r>
              <a:rPr lang="en-US" altLang="en-US" sz="2400" i="1" dirty="0">
                <a:latin typeface="VNI-Times" pitchFamily="2" charset="0"/>
              </a:rPr>
              <a:t>X</a:t>
            </a:r>
            <a:r>
              <a:rPr lang="en-US" altLang="en-US" sz="2400" dirty="0"/>
              <a:t> – </a:t>
            </a:r>
            <a:r>
              <a:rPr lang="en-US" altLang="en-US" sz="2400" dirty="0" err="1"/>
              <a:t>số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lần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xuất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hiện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thành</a:t>
            </a:r>
            <a:r>
              <a:rPr lang="en-US" altLang="en-US" sz="2400" dirty="0"/>
              <a:t> </a:t>
            </a:r>
            <a:r>
              <a:rPr lang="en-US" altLang="en-US" sz="2400" dirty="0" err="1"/>
              <a:t>công</a:t>
            </a:r>
            <a:r>
              <a:rPr lang="en-US" altLang="en-US" sz="2400" i="1" dirty="0"/>
              <a:t>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</a:t>
            </a:r>
            <a:r>
              <a:rPr lang="en-US" altLang="en-US" sz="2400" i="1" dirty="0">
                <a:latin typeface="VNI-Times" pitchFamily="2" charset="0"/>
              </a:rPr>
              <a:t>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phép</a:t>
            </a:r>
            <a:endParaRPr lang="en-US" altLang="en-US" sz="2400" dirty="0"/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dirty="0" err="1"/>
              <a:t>thử</a:t>
            </a:r>
            <a:r>
              <a:rPr lang="en-US" altLang="en-US" sz="2400" dirty="0"/>
              <a:t>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dirty="0"/>
              <a:t>+  </a:t>
            </a:r>
            <a:r>
              <a:rPr lang="en-US" altLang="en-US" sz="2400" dirty="0" err="1"/>
              <a:t>Trong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đó</a:t>
            </a:r>
            <a:r>
              <a:rPr lang="en-US" altLang="en-US" sz="2400" dirty="0"/>
              <a:t> </a:t>
            </a:r>
            <a:r>
              <a:rPr lang="en-US" altLang="en-US" sz="2400" i="1" dirty="0">
                <a:latin typeface="VNI-Times" pitchFamily="2" charset="0"/>
              </a:rPr>
              <a:t>n</a:t>
            </a:r>
            <a:r>
              <a:rPr lang="en-US" altLang="en-US" sz="2400" dirty="0"/>
              <a:t> </a:t>
            </a:r>
            <a:r>
              <a:rPr lang="en-US" altLang="en-US" sz="2400" dirty="0" err="1"/>
              <a:t>lớn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VNI-Times" pitchFamily="2" charset="0"/>
              </a:rPr>
              <a:t>( </a:t>
            </a:r>
            <a:r>
              <a:rPr lang="en-US" altLang="en-US" sz="2400" i="1" dirty="0">
                <a:latin typeface="VNI-Times" pitchFamily="2" charset="0"/>
              </a:rPr>
              <a:t>n </a:t>
            </a:r>
            <a:r>
              <a:rPr lang="en-US" altLang="en-US" sz="2400" dirty="0">
                <a:latin typeface="VNI-Times" pitchFamily="2" charset="0"/>
                <a:sym typeface="Symbol" panose="05050102010706020507" pitchFamily="18" charset="2"/>
              </a:rPr>
              <a:t></a:t>
            </a:r>
            <a:r>
              <a:rPr lang="en-US" altLang="en-US" sz="2400" dirty="0">
                <a:latin typeface="VNI-Times" pitchFamily="2" charset="0"/>
              </a:rPr>
              <a:t> 100)</a:t>
            </a:r>
            <a:r>
              <a:rPr lang="en-US" altLang="en-US" sz="2400" dirty="0"/>
              <a:t> </a:t>
            </a: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i="1" dirty="0"/>
              <a:t>p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nhỏ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VNI-Times" pitchFamily="2" charset="0"/>
              </a:rPr>
              <a:t>(</a:t>
            </a:r>
            <a:r>
              <a:rPr lang="en-US" altLang="en-US" sz="2400" i="1" dirty="0">
                <a:latin typeface="VNI-Times" pitchFamily="2" charset="0"/>
              </a:rPr>
              <a:t>p</a:t>
            </a:r>
            <a:r>
              <a:rPr lang="en-US" altLang="en-US" sz="2400" dirty="0">
                <a:latin typeface="VNI-Times" pitchFamily="2" charset="0"/>
              </a:rPr>
              <a:t> </a:t>
            </a:r>
            <a:r>
              <a:rPr lang="en-US" altLang="en-US" sz="2400" dirty="0">
                <a:latin typeface="VNI-Times" pitchFamily="2" charset="0"/>
                <a:sym typeface="Symbol" panose="05050102010706020507" pitchFamily="18" charset="2"/>
              </a:rPr>
              <a:t></a:t>
            </a:r>
            <a:r>
              <a:rPr lang="en-US" altLang="en-US" sz="2400" dirty="0">
                <a:latin typeface="VNI-Times" pitchFamily="2" charset="0"/>
              </a:rPr>
              <a:t> 0,01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dirty="0" err="1"/>
              <a:t>và</a:t>
            </a:r>
            <a:r>
              <a:rPr lang="en-US" altLang="en-US" sz="2400" dirty="0"/>
              <a:t> </a:t>
            </a:r>
            <a:r>
              <a:rPr lang="en-US" altLang="en-US" sz="2400" i="1" dirty="0">
                <a:latin typeface="VNI-Times" pitchFamily="2" charset="0"/>
              </a:rPr>
              <a:t>np</a:t>
            </a:r>
            <a:r>
              <a:rPr lang="en-US" altLang="en-US" sz="2400" dirty="0">
                <a:latin typeface="VNI-Times" pitchFamily="2" charset="0"/>
              </a:rPr>
              <a:t> </a:t>
            </a:r>
            <a:r>
              <a:rPr lang="en-US" altLang="en-US" sz="2400" dirty="0">
                <a:latin typeface="VNI-Times" pitchFamily="2" charset="0"/>
                <a:sym typeface="Symbol" panose="05050102010706020507" pitchFamily="18" charset="2"/>
              </a:rPr>
              <a:t></a:t>
            </a:r>
            <a:r>
              <a:rPr lang="en-US" altLang="en-US" sz="2400" dirty="0">
                <a:latin typeface="VNI-Times" pitchFamily="2" charset="0"/>
              </a:rPr>
              <a:t> 20).</a:t>
            </a:r>
            <a:r>
              <a:rPr lang="en-US" altLang="en-US" sz="2400" dirty="0"/>
              <a:t>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en-US" sz="2400" dirty="0" err="1"/>
              <a:t>Khi</a:t>
            </a:r>
            <a:r>
              <a:rPr lang="en-US" altLang="en-US" sz="2400" dirty="0"/>
              <a:t> </a:t>
            </a:r>
            <a:r>
              <a:rPr lang="en-US" altLang="en-US" sz="2400" dirty="0" err="1"/>
              <a:t>đó</a:t>
            </a:r>
            <a:r>
              <a:rPr lang="en-US" altLang="en-US" sz="2400" dirty="0"/>
              <a:t> </a:t>
            </a:r>
            <a:r>
              <a:rPr lang="en-US" altLang="en-US" sz="2400" i="1" dirty="0">
                <a:latin typeface="VNI-Times" pitchFamily="2" charset="0"/>
              </a:rPr>
              <a:t>X</a:t>
            </a:r>
            <a:r>
              <a:rPr lang="en-US" altLang="en-US" sz="2400" dirty="0">
                <a:latin typeface="VNI-Times" pitchFamily="2" charset="0"/>
              </a:rPr>
              <a:t> ~ </a:t>
            </a:r>
            <a:r>
              <a:rPr lang="en-US" altLang="en-US" sz="2400" i="1" dirty="0">
                <a:latin typeface="VNI-Times" pitchFamily="2" charset="0"/>
              </a:rPr>
              <a:t>P</a:t>
            </a:r>
            <a:r>
              <a:rPr lang="en-US" altLang="en-US" sz="2400" dirty="0">
                <a:latin typeface="VNI-Times" pitchFamily="2" charset="0"/>
              </a:rPr>
              <a:t>(</a:t>
            </a:r>
            <a:r>
              <a:rPr lang="en-US" altLang="en-US" sz="2400" dirty="0">
                <a:latin typeface="VNI-Times" pitchFamily="2" charset="0"/>
                <a:sym typeface="Symbol" panose="05050102010706020507" pitchFamily="18" charset="2"/>
              </a:rPr>
              <a:t></a:t>
            </a:r>
            <a:r>
              <a:rPr lang="en-US" altLang="en-US" sz="2400" dirty="0">
                <a:latin typeface="VNI-Times" pitchFamily="2" charset="0"/>
              </a:rPr>
              <a:t>). </a:t>
            </a:r>
            <a:r>
              <a:rPr lang="en-US" altLang="en-US" sz="2400" dirty="0" err="1">
                <a:latin typeface="VNI-Times" pitchFamily="2" charset="0"/>
              </a:rPr>
              <a:t>Với</a:t>
            </a:r>
            <a:r>
              <a:rPr lang="en-US" altLang="en-US" sz="2400" dirty="0">
                <a:latin typeface="VNI-Times" pitchFamily="2" charset="0"/>
              </a:rPr>
              <a:t> </a:t>
            </a:r>
            <a:r>
              <a:rPr lang="en-US" altLang="en-US" sz="2400" dirty="0">
                <a:latin typeface="VNI-Times" pitchFamily="2" charset="0"/>
                <a:sym typeface="Symbol" panose="05050102010706020507" pitchFamily="18" charset="2"/>
              </a:rPr>
              <a:t> =np</a:t>
            </a:r>
            <a:r>
              <a:rPr lang="en-US" altLang="en-US" sz="2400" dirty="0">
                <a:latin typeface="VNI-Times" pitchFamily="2" charset="0"/>
              </a:rPr>
              <a:t> 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86731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>
            <a:extLst>
              <a:ext uri="{FF2B5EF4-FFF2-40B4-BE49-F238E27FC236}">
                <a16:creationId xmlns:a16="http://schemas.microsoft.com/office/drawing/2014/main" id="{660AF309-FC9E-4B49-969D-C5EF7E7D98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err="1"/>
              <a:t>Ví</a:t>
            </a:r>
            <a:r>
              <a:rPr lang="en-US" altLang="en-US" dirty="0"/>
              <a:t> </a:t>
            </a:r>
            <a:r>
              <a:rPr lang="en-US" altLang="en-US" dirty="0" err="1"/>
              <a:t>dụ</a:t>
            </a:r>
            <a:endParaRPr lang="en-US" altLang="en-US" dirty="0"/>
          </a:p>
          <a:p>
            <a:pPr algn="just">
              <a:buFont typeface="Wingdings" panose="05000000000000000000" pitchFamily="2" charset="2"/>
              <a:buNone/>
            </a:pPr>
            <a:r>
              <a:rPr lang="en-US" altLang="en-US" dirty="0"/>
              <a:t>	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đợt</a:t>
            </a:r>
            <a:r>
              <a:rPr lang="en-US" altLang="en-US" dirty="0"/>
              <a:t> </a:t>
            </a:r>
            <a:r>
              <a:rPr lang="en-US" altLang="en-US" dirty="0" err="1"/>
              <a:t>tiêm</a:t>
            </a:r>
            <a:r>
              <a:rPr lang="en-US" altLang="en-US" dirty="0"/>
              <a:t> </a:t>
            </a:r>
            <a:r>
              <a:rPr lang="en-US" altLang="en-US" dirty="0" err="1"/>
              <a:t>chủng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2000 </a:t>
            </a:r>
            <a:r>
              <a:rPr lang="en-US" altLang="en-US" dirty="0" err="1"/>
              <a:t>trẻ</a:t>
            </a:r>
            <a:r>
              <a:rPr lang="en-US" altLang="en-US" dirty="0"/>
              <a:t> </a:t>
            </a:r>
            <a:r>
              <a:rPr lang="en-US" altLang="en-US" dirty="0" err="1"/>
              <a:t>em</a:t>
            </a:r>
            <a:r>
              <a:rPr lang="en-US" altLang="en-US" dirty="0"/>
              <a:t> ở </a:t>
            </a:r>
            <a:r>
              <a:rPr lang="en-US" altLang="en-US" dirty="0" err="1"/>
              <a:t>một</a:t>
            </a:r>
            <a:r>
              <a:rPr lang="en-US" altLang="en-US" dirty="0"/>
              <a:t> </a:t>
            </a:r>
            <a:r>
              <a:rPr lang="en-US" altLang="en-US" dirty="0" err="1"/>
              <a:t>khu</a:t>
            </a:r>
            <a:r>
              <a:rPr lang="en-US" altLang="en-US" dirty="0"/>
              <a:t> </a:t>
            </a:r>
            <a:r>
              <a:rPr lang="en-US" altLang="en-US" dirty="0" err="1"/>
              <a:t>vực</a:t>
            </a:r>
            <a:r>
              <a:rPr lang="en-US" altLang="en-US" dirty="0"/>
              <a:t>. </a:t>
            </a:r>
            <a:r>
              <a:rPr lang="en-US" altLang="en-US" dirty="0" err="1"/>
              <a:t>Biết</a:t>
            </a:r>
            <a:r>
              <a:rPr lang="en-US" altLang="en-US" dirty="0"/>
              <a:t> </a:t>
            </a:r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suất</a:t>
            </a:r>
            <a:r>
              <a:rPr lang="en-US" altLang="en-US" dirty="0"/>
              <a:t> 1 </a:t>
            </a:r>
            <a:r>
              <a:rPr lang="en-US" altLang="en-US" dirty="0" err="1"/>
              <a:t>trẻ</a:t>
            </a:r>
            <a:r>
              <a:rPr lang="en-US" altLang="en-US" dirty="0"/>
              <a:t> </a:t>
            </a:r>
            <a:r>
              <a:rPr lang="en-US" altLang="en-US" dirty="0" err="1"/>
              <a:t>bị</a:t>
            </a:r>
            <a:r>
              <a:rPr lang="en-US" altLang="en-US" dirty="0"/>
              <a:t> </a:t>
            </a:r>
            <a:r>
              <a:rPr lang="en-US" altLang="en-US" dirty="0" err="1"/>
              <a:t>phản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với</a:t>
            </a:r>
            <a:r>
              <a:rPr lang="en-US" altLang="en-US" dirty="0"/>
              <a:t> </a:t>
            </a:r>
            <a:r>
              <a:rPr lang="en-US" altLang="en-US" dirty="0" err="1"/>
              <a:t>thuốc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tiêm</a:t>
            </a:r>
            <a:r>
              <a:rPr lang="en-US" altLang="en-US" dirty="0"/>
              <a:t> </a:t>
            </a:r>
            <a:r>
              <a:rPr lang="en-US" altLang="en-US" dirty="0" err="1"/>
              <a:t>là</a:t>
            </a:r>
            <a:r>
              <a:rPr lang="en-US" altLang="en-US" dirty="0"/>
              <a:t> 0.001. </a:t>
            </a:r>
            <a:r>
              <a:rPr lang="en-US" altLang="en-US" dirty="0" err="1"/>
              <a:t>Tính</a:t>
            </a:r>
            <a:r>
              <a:rPr lang="en-US" altLang="en-US" dirty="0"/>
              <a:t> </a:t>
            </a:r>
            <a:r>
              <a:rPr lang="en-US" altLang="en-US" dirty="0" err="1"/>
              <a:t>xác</a:t>
            </a:r>
            <a:r>
              <a:rPr lang="en-US" altLang="en-US" dirty="0"/>
              <a:t> </a:t>
            </a:r>
            <a:r>
              <a:rPr lang="en-US" altLang="en-US" dirty="0" err="1"/>
              <a:t>suất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2000 </a:t>
            </a:r>
            <a:r>
              <a:rPr lang="en-US" altLang="en-US" dirty="0" err="1"/>
              <a:t>trẻ</a:t>
            </a:r>
            <a:r>
              <a:rPr lang="en-US" altLang="en-US" dirty="0"/>
              <a:t> </a:t>
            </a:r>
            <a:r>
              <a:rPr lang="en-US" altLang="en-US" dirty="0" err="1"/>
              <a:t>có</a:t>
            </a:r>
            <a:r>
              <a:rPr lang="en-US" altLang="en-US" dirty="0"/>
              <a:t>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quá</a:t>
            </a:r>
            <a:r>
              <a:rPr lang="en-US" altLang="en-US" dirty="0"/>
              <a:t> 1 </a:t>
            </a:r>
            <a:r>
              <a:rPr lang="en-US" altLang="en-US" dirty="0" err="1"/>
              <a:t>trẻ</a:t>
            </a:r>
            <a:r>
              <a:rPr lang="en-US" altLang="en-US" dirty="0"/>
              <a:t> </a:t>
            </a:r>
            <a:r>
              <a:rPr lang="en-US" altLang="en-US" dirty="0" err="1"/>
              <a:t>bị</a:t>
            </a:r>
            <a:r>
              <a:rPr lang="en-US" altLang="en-US" dirty="0"/>
              <a:t> </a:t>
            </a:r>
            <a:r>
              <a:rPr lang="en-US" altLang="en-US" dirty="0" err="1"/>
              <a:t>phản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khi</a:t>
            </a:r>
            <a:r>
              <a:rPr lang="en-US" altLang="en-US" dirty="0"/>
              <a:t> </a:t>
            </a:r>
            <a:r>
              <a:rPr lang="en-US" altLang="en-US" dirty="0" err="1"/>
              <a:t>tiêm</a:t>
            </a:r>
            <a:r>
              <a:rPr lang="en-US" altLang="en-US" dirty="0"/>
              <a:t> </a:t>
            </a:r>
            <a:r>
              <a:rPr lang="en-US" altLang="en-US" dirty="0" err="1"/>
              <a:t>thuốc</a:t>
            </a:r>
            <a:r>
              <a:rPr lang="en-US" altLang="en-US" dirty="0"/>
              <a:t>. </a:t>
            </a:r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40616E67-1447-4840-AD25-7203DB499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57175"/>
            <a:ext cx="71437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 sz="2800" b="1">
              <a:solidFill>
                <a:srgbClr val="FFFF00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12">
            <a:extLst>
              <a:ext uri="{FF2B5EF4-FFF2-40B4-BE49-F238E27FC236}">
                <a16:creationId xmlns:a16="http://schemas.microsoft.com/office/drawing/2014/main" id="{AF6CE992-9DF8-44E8-A4A7-1E1821B2E099}"/>
              </a:ext>
            </a:extLst>
          </p:cNvPr>
          <p:cNvSpPr txBox="1">
            <a:spLocks noChangeArrowheads="1"/>
          </p:cNvSpPr>
          <p:nvPr/>
        </p:nvSpPr>
        <p:spPr>
          <a:xfrm>
            <a:off x="195263" y="228600"/>
            <a:ext cx="8015287" cy="914400"/>
          </a:xfrm>
          <a:prstGeom prst="rect">
            <a:avLst/>
          </a:prstGeom>
        </p:spPr>
        <p:txBody>
          <a:bodyPr anchor="ctr">
            <a:normAutofit fontScale="97500"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fontAlgn="auto">
              <a:spcAft>
                <a:spcPts val="0"/>
              </a:spcAft>
              <a:defRPr/>
            </a:pPr>
            <a:r>
              <a:rPr lang="en-US" alt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3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altLang="en-US" sz="3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600" b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possion</a:t>
            </a:r>
            <a:endParaRPr lang="en-US" altLang="en-US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861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520E4C4F-9A9F-4758-A385-DF6E6F6DF5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5163" y="119064"/>
            <a:ext cx="7561263" cy="1143000"/>
          </a:xfrm>
        </p:spPr>
        <p:txBody>
          <a:bodyPr rtlCol="0">
            <a:norm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altLang="en-US" sz="3600" b="1" dirty="0">
                <a:solidFill>
                  <a:schemeClr val="accent1"/>
                </a:solidFill>
              </a:rPr>
              <a:t>2. </a:t>
            </a:r>
            <a:r>
              <a:rPr lang="en-US" altLang="en-US" sz="3600" b="1" dirty="0" err="1">
                <a:solidFill>
                  <a:schemeClr val="accent1"/>
                </a:solidFill>
              </a:rPr>
              <a:t>Phân</a:t>
            </a:r>
            <a:r>
              <a:rPr lang="en-US" altLang="en-US" sz="3600" b="1" dirty="0">
                <a:solidFill>
                  <a:schemeClr val="accent1"/>
                </a:solidFill>
              </a:rPr>
              <a:t> </a:t>
            </a:r>
            <a:r>
              <a:rPr lang="en-US" altLang="en-US" sz="3600" b="1" dirty="0" err="1">
                <a:solidFill>
                  <a:schemeClr val="accent1"/>
                </a:solidFill>
              </a:rPr>
              <a:t>phối</a:t>
            </a:r>
            <a:r>
              <a:rPr lang="en-US" altLang="en-US" sz="3600" b="1" dirty="0">
                <a:solidFill>
                  <a:schemeClr val="accent1"/>
                </a:solidFill>
              </a:rPr>
              <a:t> </a:t>
            </a:r>
            <a:r>
              <a:rPr lang="en-US" altLang="en-US" sz="3600" b="1" dirty="0" err="1">
                <a:solidFill>
                  <a:schemeClr val="accent1"/>
                </a:solidFill>
              </a:rPr>
              <a:t>chuẩn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2628E39B-BC3A-4EC1-AD7A-CA0B0C49C46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371600"/>
            <a:ext cx="7924800" cy="4419600"/>
          </a:xfrm>
        </p:spPr>
        <p:txBody>
          <a:bodyPr>
            <a:normAutofit fontScale="47500" lnSpcReduction="20000"/>
          </a:bodyPr>
          <a:lstStyle/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800" dirty="0">
                <a:latin typeface="Times New Roman" panose="02020603050405020304" pitchFamily="18" charset="0"/>
              </a:rPr>
              <a:t>BNN X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có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phân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phối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chuẩn</a:t>
            </a:r>
            <a:r>
              <a:rPr lang="en-US" altLang="en-US" sz="2800" dirty="0">
                <a:latin typeface="Times New Roman" panose="02020603050405020304" pitchFamily="18" charset="0"/>
              </a:rPr>
              <a:t>, </a:t>
            </a:r>
            <a:r>
              <a:rPr lang="pt-BR" altLang="en-US" sz="2800" dirty="0">
                <a:latin typeface="Times New Roman" panose="02020603050405020304" pitchFamily="18" charset="0"/>
              </a:rPr>
              <a:t>X 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pt-BR" altLang="en-US" sz="2800" dirty="0">
                <a:latin typeface="Times New Roman" panose="02020603050405020304" pitchFamily="18" charset="0"/>
              </a:rPr>
              <a:t> N(</a:t>
            </a:r>
            <a:r>
              <a:rPr lang="el-G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pt-BR" altLang="en-US" sz="2800" dirty="0">
                <a:latin typeface="Times New Roman" panose="02020603050405020304" pitchFamily="18" charset="0"/>
              </a:rPr>
              <a:t>; </a:t>
            </a:r>
            <a:r>
              <a:rPr lang="el-GR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σ</a:t>
            </a:r>
            <a:r>
              <a:rPr lang="en-US" altLang="en-US" sz="2800" baseline="30000" dirty="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pt-BR" altLang="en-US" sz="2800" dirty="0">
                <a:latin typeface="Times New Roman" panose="02020603050405020304" pitchFamily="18" charset="0"/>
              </a:rPr>
              <a:t>)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800" dirty="0" err="1">
                <a:latin typeface="Times New Roman" panose="02020603050405020304" pitchFamily="18" charset="0"/>
              </a:rPr>
              <a:t>Xét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biến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ngẫu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nhiên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</a:rPr>
              <a:t>X ~ N(</a:t>
            </a:r>
            <a:r>
              <a:rPr lang="en-US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, </a:t>
            </a:r>
            <a:r>
              <a:rPr lang="en-US" altLang="en-US" sz="2800" b="1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Chuẩn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hóa</a:t>
            </a:r>
            <a:r>
              <a:rPr lang="en-US" altLang="en-US" sz="2800" dirty="0">
                <a:latin typeface="Times New Roman" panose="02020603050405020304" pitchFamily="18" charset="0"/>
              </a:rPr>
              <a:t> X </a:t>
            </a:r>
            <a:r>
              <a:rPr lang="en-US" altLang="en-US" sz="2800" dirty="0" err="1">
                <a:latin typeface="Times New Roman" panose="02020603050405020304" pitchFamily="18" charset="0"/>
              </a:rPr>
              <a:t>bằng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cách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đặt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800" dirty="0" err="1">
                <a:latin typeface="Times New Roman" panose="02020603050405020304" pitchFamily="18" charset="0"/>
              </a:rPr>
              <a:t>Khi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đó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</a:rPr>
              <a:t>E(Z) = 0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và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</a:rPr>
              <a:t>Var(Z) = 1</a:t>
            </a:r>
            <a:r>
              <a:rPr lang="en-US" altLang="en-US" sz="2800" dirty="0">
                <a:latin typeface="Times New Roman" panose="02020603050405020304" pitchFamily="18" charset="0"/>
              </a:rPr>
              <a:t>. Ta </a:t>
            </a:r>
            <a:r>
              <a:rPr lang="en-US" altLang="en-US" sz="2800" dirty="0" err="1">
                <a:latin typeface="Times New Roman" panose="02020603050405020304" pitchFamily="18" charset="0"/>
              </a:rPr>
              <a:t>nói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b="1" dirty="0">
                <a:latin typeface="Times New Roman" panose="02020603050405020304" pitchFamily="18" charset="0"/>
              </a:rPr>
              <a:t>Z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có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phân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phối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chuẩn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hóa</a:t>
            </a:r>
            <a:r>
              <a:rPr lang="en-US" altLang="en-US" sz="2800" dirty="0">
                <a:latin typeface="Times New Roman" panose="02020603050405020304" pitchFamily="18" charset="0"/>
              </a:rPr>
              <a:t>.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marL="0" indent="0" fontAlgn="auto">
              <a:lnSpc>
                <a:spcPct val="80000"/>
              </a:lnSpc>
              <a:spcAft>
                <a:spcPts val="0"/>
              </a:spcAft>
              <a:buNone/>
              <a:defRPr/>
            </a:pPr>
            <a:r>
              <a:rPr lang="en-US" altLang="en-US" sz="2800" dirty="0" err="1">
                <a:latin typeface="Times New Roman" panose="02020603050405020304" pitchFamily="18" charset="0"/>
              </a:rPr>
              <a:t>Ký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</a:rPr>
              <a:t>hiệu</a:t>
            </a: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pt-BR" altLang="en-US" sz="2800" dirty="0">
                <a:latin typeface="Times New Roman" panose="02020603050405020304" pitchFamily="18" charset="0"/>
              </a:rPr>
              <a:t>X 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pt-BR" altLang="en-US" sz="2800" dirty="0">
                <a:latin typeface="Times New Roman" panose="02020603050405020304" pitchFamily="18" charset="0"/>
              </a:rPr>
              <a:t> N(0; </a:t>
            </a:r>
            <a:r>
              <a:rPr lang="en-US" altLang="en-US" sz="2800" dirty="0">
                <a:latin typeface="Times New Roman" panose="02020603050405020304" pitchFamily="18" charset="0"/>
                <a:cs typeface="Arial" panose="020B0604020202020204" pitchFamily="34" charset="0"/>
              </a:rPr>
              <a:t>1</a:t>
            </a:r>
            <a:r>
              <a:rPr lang="en-US" altLang="en-US" sz="2800" baseline="30000" dirty="0">
                <a:latin typeface="Times New Roman" panose="02020603050405020304" pitchFamily="18" charset="0"/>
                <a:cs typeface="Arial" panose="020B0604020202020204" pitchFamily="34" charset="0"/>
              </a:rPr>
              <a:t>2</a:t>
            </a:r>
            <a:r>
              <a:rPr lang="pt-BR" altLang="en-US" sz="2800" dirty="0">
                <a:latin typeface="Times New Roman" panose="02020603050405020304" pitchFamily="18" charset="0"/>
              </a:rPr>
              <a:t>)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r>
              <a:rPr lang="en-US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defRPr/>
            </a:pPr>
            <a:endParaRPr lang="en-US" altLang="en-US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fr-FR" altLang="en-US" sz="2800" i="1" dirty="0">
                <a:latin typeface="Times New Roman" panose="02020603050405020304" pitchFamily="18" charset="0"/>
              </a:rPr>
              <a:t> 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2800" dirty="0">
              <a:latin typeface="Times New Roman" panose="02020603050405020304" pitchFamily="18" charset="0"/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endParaRPr lang="en-US" altLang="en-US" sz="2800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7172" name="Object 19">
            <a:extLst>
              <a:ext uri="{FF2B5EF4-FFF2-40B4-BE49-F238E27FC236}">
                <a16:creationId xmlns:a16="http://schemas.microsoft.com/office/drawing/2014/main" id="{492182CF-2188-4F7E-AF04-BF6B628B0A98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8065769"/>
              </p:ext>
            </p:extLst>
          </p:nvPr>
        </p:nvGraphicFramePr>
        <p:xfrm>
          <a:off x="4067944" y="4429920"/>
          <a:ext cx="1676400" cy="1039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8" name="Equation" r:id="rId3" imgW="634725" imgH="393529" progId="Equation.3">
                  <p:embed/>
                </p:oleObj>
              </mc:Choice>
              <mc:Fallback>
                <p:oleObj name="Equation" r:id="rId3" imgW="634725" imgH="393529" progId="Equation.3">
                  <p:embed/>
                  <p:pic>
                    <p:nvPicPr>
                      <p:cNvPr id="7172" name="Object 19">
                        <a:extLst>
                          <a:ext uri="{FF2B5EF4-FFF2-40B4-BE49-F238E27FC236}">
                            <a16:creationId xmlns:a16="http://schemas.microsoft.com/office/drawing/2014/main" id="{492182CF-2188-4F7E-AF04-BF6B628B0A98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7944" y="4429920"/>
                        <a:ext cx="1676400" cy="103981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Rectangle 6">
            <a:extLst>
              <a:ext uri="{FF2B5EF4-FFF2-40B4-BE49-F238E27FC236}">
                <a16:creationId xmlns:a16="http://schemas.microsoft.com/office/drawing/2014/main" id="{E5A0F812-3C50-4530-AE1D-8270F4409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4" name="Rectangle 7">
            <a:extLst>
              <a:ext uri="{FF2B5EF4-FFF2-40B4-BE49-F238E27FC236}">
                <a16:creationId xmlns:a16="http://schemas.microsoft.com/office/drawing/2014/main" id="{9996228B-001A-4FA8-992D-39CE2C86F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5" name="Rectangle 11">
            <a:extLst>
              <a:ext uri="{FF2B5EF4-FFF2-40B4-BE49-F238E27FC236}">
                <a16:creationId xmlns:a16="http://schemas.microsoft.com/office/drawing/2014/main" id="{26AACA75-EFD7-40AA-A2F8-79BDEB910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7176" name="Object 10">
            <a:extLst>
              <a:ext uri="{FF2B5EF4-FFF2-40B4-BE49-F238E27FC236}">
                <a16:creationId xmlns:a16="http://schemas.microsoft.com/office/drawing/2014/main" id="{034C804A-3EA5-4C1F-BF87-54F8DBDF64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0393853"/>
              </p:ext>
            </p:extLst>
          </p:nvPr>
        </p:nvGraphicFramePr>
        <p:xfrm>
          <a:off x="2879812" y="2438400"/>
          <a:ext cx="3802062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9" name="Equation" r:id="rId5" imgW="1434960" imgH="507960" progId="Equation.DSMT4">
                  <p:embed/>
                </p:oleObj>
              </mc:Choice>
              <mc:Fallback>
                <p:oleObj name="Equation" r:id="rId5" imgW="1434960" imgH="507960" progId="Equation.DSMT4">
                  <p:embed/>
                  <p:pic>
                    <p:nvPicPr>
                      <p:cNvPr id="7176" name="Object 10">
                        <a:extLst>
                          <a:ext uri="{FF2B5EF4-FFF2-40B4-BE49-F238E27FC236}">
                            <a16:creationId xmlns:a16="http://schemas.microsoft.com/office/drawing/2014/main" id="{034C804A-3EA5-4C1F-BF87-54F8DBDF64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812" y="2438400"/>
                        <a:ext cx="3802062" cy="11430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Rectangle 13">
            <a:extLst>
              <a:ext uri="{FF2B5EF4-FFF2-40B4-BE49-F238E27FC236}">
                <a16:creationId xmlns:a16="http://schemas.microsoft.com/office/drawing/2014/main" id="{5D5C762A-8BDB-48B0-A1F2-9D1E8E1FC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8" name="Rectangle 15">
            <a:extLst>
              <a:ext uri="{FF2B5EF4-FFF2-40B4-BE49-F238E27FC236}">
                <a16:creationId xmlns:a16="http://schemas.microsoft.com/office/drawing/2014/main" id="{4E87F49E-047B-4FAA-A698-B63ECC421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7179" name="Rectangle 17">
            <a:extLst>
              <a:ext uri="{FF2B5EF4-FFF2-40B4-BE49-F238E27FC236}">
                <a16:creationId xmlns:a16="http://schemas.microsoft.com/office/drawing/2014/main" id="{7F50A0B5-F451-473E-A784-9C7A8C365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0590871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064E974A-FE5C-4F85-B0EA-83BF32F4C2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1580" y="260350"/>
            <a:ext cx="8173033" cy="1143000"/>
          </a:xfrm>
        </p:spPr>
        <p:txBody>
          <a:bodyPr/>
          <a:lstStyle/>
          <a:p>
            <a:pPr algn="ctr"/>
            <a:r>
              <a:rPr lang="en-US" altLang="en-US" sz="3600" b="1" dirty="0">
                <a:solidFill>
                  <a:schemeClr val="accent1"/>
                </a:solidFill>
              </a:rPr>
              <a:t>2. </a:t>
            </a:r>
            <a:r>
              <a:rPr lang="en-US" altLang="en-US" sz="3600" b="1" dirty="0" err="1">
                <a:solidFill>
                  <a:schemeClr val="accent1"/>
                </a:solidFill>
              </a:rPr>
              <a:t>Phân</a:t>
            </a:r>
            <a:r>
              <a:rPr lang="en-US" altLang="en-US" sz="3600" b="1" dirty="0">
                <a:solidFill>
                  <a:schemeClr val="accent1"/>
                </a:solidFill>
              </a:rPr>
              <a:t> </a:t>
            </a:r>
            <a:r>
              <a:rPr lang="en-US" altLang="en-US" sz="3600" b="1" dirty="0" err="1">
                <a:solidFill>
                  <a:schemeClr val="accent1"/>
                </a:solidFill>
              </a:rPr>
              <a:t>phối</a:t>
            </a:r>
            <a:r>
              <a:rPr lang="en-US" altLang="en-US" sz="3600" b="1" dirty="0">
                <a:solidFill>
                  <a:schemeClr val="accent1"/>
                </a:solidFill>
              </a:rPr>
              <a:t> </a:t>
            </a:r>
            <a:r>
              <a:rPr lang="en-US" altLang="en-US" sz="3600" b="1" dirty="0" err="1">
                <a:solidFill>
                  <a:schemeClr val="accent1"/>
                </a:solidFill>
              </a:rPr>
              <a:t>chuẩn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65196BD9-F181-481E-8CC8-C2599750CC8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09600" y="1529680"/>
            <a:ext cx="7924800" cy="441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Nhận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b="1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xét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</a:rPr>
              <a:t>: </a:t>
            </a:r>
            <a:r>
              <a:rPr lang="pt-BR" altLang="en-US" dirty="0">
                <a:latin typeface="Times New Roman" panose="02020603050405020304" pitchFamily="18" charset="0"/>
              </a:rPr>
              <a:t>X </a:t>
            </a:r>
            <a:r>
              <a:rPr lang="en-US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pt-BR" altLang="en-US" dirty="0">
                <a:latin typeface="Times New Roman" panose="02020603050405020304" pitchFamily="18" charset="0"/>
              </a:rPr>
              <a:t> N(</a:t>
            </a:r>
            <a:r>
              <a:rPr lang="el-GR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μ</a:t>
            </a:r>
            <a:r>
              <a:rPr lang="pt-BR" altLang="en-US" dirty="0">
                <a:latin typeface="Times New Roman" panose="02020603050405020304" pitchFamily="18" charset="0"/>
              </a:rPr>
              <a:t>; </a:t>
            </a:r>
            <a:r>
              <a:rPr lang="el-GR" altLang="en-US" dirty="0">
                <a:latin typeface="Times New Roman" panose="02020603050405020304" pitchFamily="18" charset="0"/>
              </a:rPr>
              <a:t>σ</a:t>
            </a:r>
            <a:r>
              <a:rPr lang="en-US" altLang="en-US" baseline="30000" dirty="0">
                <a:latin typeface="Times New Roman" panose="02020603050405020304" pitchFamily="18" charset="0"/>
              </a:rPr>
              <a:t>2</a:t>
            </a:r>
            <a:r>
              <a:rPr lang="pt-BR" altLang="en-US" dirty="0">
                <a:latin typeface="Times New Roman" panose="02020603050405020304" pitchFamily="18" charset="0"/>
              </a:rPr>
              <a:t>)</a:t>
            </a:r>
            <a:r>
              <a:rPr lang="en-US" altLang="en-US" dirty="0">
                <a:latin typeface="Times New Roman" panose="02020603050405020304" pitchFamily="18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en-US" i="1" dirty="0">
                <a:latin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:a16="http://schemas.microsoft.com/office/drawing/2014/main" id="{B6188CB1-B104-46F8-9DD7-95FC25953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7" name="Rectangle 7">
            <a:extLst>
              <a:ext uri="{FF2B5EF4-FFF2-40B4-BE49-F238E27FC236}">
                <a16:creationId xmlns:a16="http://schemas.microsoft.com/office/drawing/2014/main" id="{B9A744FD-D73F-40DD-9742-124384434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8" name="Rectangle 8">
            <a:extLst>
              <a:ext uri="{FF2B5EF4-FFF2-40B4-BE49-F238E27FC236}">
                <a16:creationId xmlns:a16="http://schemas.microsoft.com/office/drawing/2014/main" id="{7BE91748-96BB-40A2-BFA0-EEFCBC2A3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8199" name="Rectangle 10">
            <a:extLst>
              <a:ext uri="{FF2B5EF4-FFF2-40B4-BE49-F238E27FC236}">
                <a16:creationId xmlns:a16="http://schemas.microsoft.com/office/drawing/2014/main" id="{B5668859-5523-407F-86CC-58D752BCB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8200" name="Object 11">
            <a:extLst>
              <a:ext uri="{FF2B5EF4-FFF2-40B4-BE49-F238E27FC236}">
                <a16:creationId xmlns:a16="http://schemas.microsoft.com/office/drawing/2014/main" id="{560047D6-F47A-4A35-86A4-D641AF31EA1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0288262"/>
              </p:ext>
            </p:extLst>
          </p:nvPr>
        </p:nvGraphicFramePr>
        <p:xfrm>
          <a:off x="1157288" y="1905000"/>
          <a:ext cx="6373812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2" name="Equation" r:id="rId3" imgW="3238500" imgH="495300" progId="Equation.DSMT4">
                  <p:embed/>
                </p:oleObj>
              </mc:Choice>
              <mc:Fallback>
                <p:oleObj name="Equation" r:id="rId3" imgW="3238500" imgH="495300" progId="Equation.DSMT4">
                  <p:embed/>
                  <p:pic>
                    <p:nvPicPr>
                      <p:cNvPr id="8200" name="Object 11">
                        <a:extLst>
                          <a:ext uri="{FF2B5EF4-FFF2-40B4-BE49-F238E27FC236}">
                            <a16:creationId xmlns:a16="http://schemas.microsoft.com/office/drawing/2014/main" id="{560047D6-F47A-4A35-86A4-D641AF31EA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7288" y="1905000"/>
                        <a:ext cx="6373812" cy="9731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1" name="Rectangle 12">
            <a:extLst>
              <a:ext uri="{FF2B5EF4-FFF2-40B4-BE49-F238E27FC236}">
                <a16:creationId xmlns:a16="http://schemas.microsoft.com/office/drawing/2014/main" id="{BABFCFC7-624C-467F-94E6-9848A1394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8202" name="Object 13">
            <a:extLst>
              <a:ext uri="{FF2B5EF4-FFF2-40B4-BE49-F238E27FC236}">
                <a16:creationId xmlns:a16="http://schemas.microsoft.com/office/drawing/2014/main" id="{BBF4DC01-F7FD-45CF-B926-751CF027A1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50153678"/>
              </p:ext>
            </p:extLst>
          </p:nvPr>
        </p:nvGraphicFramePr>
        <p:xfrm>
          <a:off x="1181100" y="2895600"/>
          <a:ext cx="411480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3" name="Equation" r:id="rId5" imgW="2070100" imgH="495300" progId="Equation.DSMT4">
                  <p:embed/>
                </p:oleObj>
              </mc:Choice>
              <mc:Fallback>
                <p:oleObj name="Equation" r:id="rId5" imgW="2070100" imgH="495300" progId="Equation.DSMT4">
                  <p:embed/>
                  <p:pic>
                    <p:nvPicPr>
                      <p:cNvPr id="8202" name="Object 13">
                        <a:extLst>
                          <a:ext uri="{FF2B5EF4-FFF2-40B4-BE49-F238E27FC236}">
                            <a16:creationId xmlns:a16="http://schemas.microsoft.com/office/drawing/2014/main" id="{BBF4DC01-F7FD-45CF-B926-751CF027A1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2895600"/>
                        <a:ext cx="4114800" cy="9842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" name="Rectangle 14">
            <a:extLst>
              <a:ext uri="{FF2B5EF4-FFF2-40B4-BE49-F238E27FC236}">
                <a16:creationId xmlns:a16="http://schemas.microsoft.com/office/drawing/2014/main" id="{5E5844E2-DB72-4525-BC1E-DB5F1F197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8204" name="Object 15">
            <a:extLst>
              <a:ext uri="{FF2B5EF4-FFF2-40B4-BE49-F238E27FC236}">
                <a16:creationId xmlns:a16="http://schemas.microsoft.com/office/drawing/2014/main" id="{DC7A9EB1-921B-4496-BA55-EB951E210C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9352314"/>
              </p:ext>
            </p:extLst>
          </p:nvPr>
        </p:nvGraphicFramePr>
        <p:xfrm>
          <a:off x="1195388" y="5715000"/>
          <a:ext cx="4238625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4" name="Equation" r:id="rId7" imgW="2247900" imgH="495300" progId="Equation.DSMT4">
                  <p:embed/>
                </p:oleObj>
              </mc:Choice>
              <mc:Fallback>
                <p:oleObj name="Equation" r:id="rId7" imgW="2247900" imgH="495300" progId="Equation.DSMT4">
                  <p:embed/>
                  <p:pic>
                    <p:nvPicPr>
                      <p:cNvPr id="8204" name="Object 15">
                        <a:extLst>
                          <a:ext uri="{FF2B5EF4-FFF2-40B4-BE49-F238E27FC236}">
                            <a16:creationId xmlns:a16="http://schemas.microsoft.com/office/drawing/2014/main" id="{DC7A9EB1-921B-4496-BA55-EB951E210C3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5388" y="5715000"/>
                        <a:ext cx="4238625" cy="9334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5" name="Rectangle 17">
            <a:extLst>
              <a:ext uri="{FF2B5EF4-FFF2-40B4-BE49-F238E27FC236}">
                <a16:creationId xmlns:a16="http://schemas.microsoft.com/office/drawing/2014/main" id="{DB3B6925-6BDE-4016-9541-FD8B62B06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8206" name="Object 16">
            <a:extLst>
              <a:ext uri="{FF2B5EF4-FFF2-40B4-BE49-F238E27FC236}">
                <a16:creationId xmlns:a16="http://schemas.microsoft.com/office/drawing/2014/main" id="{97BE0795-F4FB-4E8E-8B21-868E0B5230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1560426"/>
              </p:ext>
            </p:extLst>
          </p:nvPr>
        </p:nvGraphicFramePr>
        <p:xfrm>
          <a:off x="1198563" y="3962400"/>
          <a:ext cx="3606800" cy="165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5" name="Equation" r:id="rId9" imgW="2159000" imgH="977900" progId="Equation.DSMT4">
                  <p:embed/>
                </p:oleObj>
              </mc:Choice>
              <mc:Fallback>
                <p:oleObj name="Equation" r:id="rId9" imgW="2159000" imgH="977900" progId="Equation.DSMT4">
                  <p:embed/>
                  <p:pic>
                    <p:nvPicPr>
                      <p:cNvPr id="8206" name="Object 16">
                        <a:extLst>
                          <a:ext uri="{FF2B5EF4-FFF2-40B4-BE49-F238E27FC236}">
                            <a16:creationId xmlns:a16="http://schemas.microsoft.com/office/drawing/2014/main" id="{97BE0795-F4FB-4E8E-8B21-868E0B5230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3962400"/>
                        <a:ext cx="3606800" cy="1655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566604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B22E7198-B216-4CF2-9544-065665D7F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260350"/>
            <a:ext cx="8355013" cy="1143000"/>
          </a:xfrm>
        </p:spPr>
        <p:txBody>
          <a:bodyPr/>
          <a:lstStyle/>
          <a:p>
            <a:pPr algn="ctr"/>
            <a:r>
              <a:rPr lang="en-US" altLang="en-US" sz="3600" b="1" dirty="0">
                <a:solidFill>
                  <a:schemeClr val="accent1"/>
                </a:solidFill>
              </a:rPr>
              <a:t>2. </a:t>
            </a:r>
            <a:r>
              <a:rPr lang="en-US" altLang="en-US" sz="3600" b="1" dirty="0" err="1">
                <a:solidFill>
                  <a:schemeClr val="accent1"/>
                </a:solidFill>
              </a:rPr>
              <a:t>Phân</a:t>
            </a:r>
            <a:r>
              <a:rPr lang="en-US" altLang="en-US" sz="3600" b="1" dirty="0">
                <a:solidFill>
                  <a:schemeClr val="accent1"/>
                </a:solidFill>
              </a:rPr>
              <a:t> </a:t>
            </a:r>
            <a:r>
              <a:rPr lang="en-US" altLang="en-US" sz="3600" b="1" dirty="0" err="1">
                <a:solidFill>
                  <a:schemeClr val="accent1"/>
                </a:solidFill>
              </a:rPr>
              <a:t>phối</a:t>
            </a:r>
            <a:r>
              <a:rPr lang="en-US" altLang="en-US" sz="3600" b="1" dirty="0">
                <a:solidFill>
                  <a:schemeClr val="accent1"/>
                </a:solidFill>
              </a:rPr>
              <a:t> </a:t>
            </a:r>
            <a:r>
              <a:rPr lang="en-US" altLang="en-US" sz="3600" b="1" dirty="0" err="1">
                <a:solidFill>
                  <a:schemeClr val="accent1"/>
                </a:solidFill>
              </a:rPr>
              <a:t>chuẩn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CAE622B3-CA25-4C90-92CB-AAA1CD69351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09600" y="1524000"/>
            <a:ext cx="7924800" cy="441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Ví dụ: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 Lãi suất đầu tư vào Công ty B là biến ngẫu nhiên có phân phối chuẩn , biết xác suất để đạt được lãi suất trên 20%/ 1 năm là 0.2 và dưới 10%/ 1 năm là 0.1. 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a) Tìm kỳ vọng  và phương sai 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b) Tính xác suất để khi đầu tư vào công ty B đó được lãi suất ít nhất 14%/ 1 năm.</a:t>
            </a:r>
          </a:p>
          <a:p>
            <a:pPr>
              <a:buFont typeface="Wingdings" panose="05000000000000000000" pitchFamily="2" charset="2"/>
              <a:buNone/>
            </a:pPr>
            <a:r>
              <a:rPr lang="fr-FR" altLang="en-US" i="1">
                <a:latin typeface="Times New Roman" panose="02020603050405020304" pitchFamily="18" charset="0"/>
              </a:rPr>
              <a:t> </a:t>
            </a:r>
            <a:endParaRPr lang="en-US" altLang="en-US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latin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9220" name="Rectangle 6">
            <a:extLst>
              <a:ext uri="{FF2B5EF4-FFF2-40B4-BE49-F238E27FC236}">
                <a16:creationId xmlns:a16="http://schemas.microsoft.com/office/drawing/2014/main" id="{1A2A67B6-35D6-41AA-9D4C-5C5EBB8B7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004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1" name="Rectangle 7">
            <a:extLst>
              <a:ext uri="{FF2B5EF4-FFF2-40B4-BE49-F238E27FC236}">
                <a16:creationId xmlns:a16="http://schemas.microsoft.com/office/drawing/2014/main" id="{9A0529E1-DFE4-4EE0-A066-D6DBBBCCBB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2" name="Rectangle 8">
            <a:extLst>
              <a:ext uri="{FF2B5EF4-FFF2-40B4-BE49-F238E27FC236}">
                <a16:creationId xmlns:a16="http://schemas.microsoft.com/office/drawing/2014/main" id="{5C0B473C-42D4-49BC-A47A-E017926F74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3" name="Rectangle 10">
            <a:extLst>
              <a:ext uri="{FF2B5EF4-FFF2-40B4-BE49-F238E27FC236}">
                <a16:creationId xmlns:a16="http://schemas.microsoft.com/office/drawing/2014/main" id="{14364D70-3448-4DF6-AD2E-063A6056F5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4" name="Rectangle 12">
            <a:extLst>
              <a:ext uri="{FF2B5EF4-FFF2-40B4-BE49-F238E27FC236}">
                <a16:creationId xmlns:a16="http://schemas.microsoft.com/office/drawing/2014/main" id="{08C5CDC0-F5CD-40E7-96BF-87721B432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9225" name="Rectangle 14">
            <a:extLst>
              <a:ext uri="{FF2B5EF4-FFF2-40B4-BE49-F238E27FC236}">
                <a16:creationId xmlns:a16="http://schemas.microsoft.com/office/drawing/2014/main" id="{FC1523A2-BA42-4553-A2C9-6681855F9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63116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F1A8345-D0BA-42E5-8E33-6EA0938503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3672" y="83344"/>
            <a:ext cx="7561263" cy="1143000"/>
          </a:xfrm>
        </p:spPr>
        <p:txBody>
          <a:bodyPr/>
          <a:lstStyle/>
          <a:p>
            <a:pPr algn="ctr"/>
            <a:r>
              <a:rPr lang="en-US" altLang="en-US" sz="3600" b="1" dirty="0">
                <a:solidFill>
                  <a:schemeClr val="accent1"/>
                </a:solidFill>
              </a:rPr>
              <a:t>3. </a:t>
            </a:r>
            <a:r>
              <a:rPr lang="en-US" altLang="en-US" sz="3600" b="1" dirty="0" err="1">
                <a:solidFill>
                  <a:schemeClr val="accent1"/>
                </a:solidFill>
              </a:rPr>
              <a:t>Phân</a:t>
            </a:r>
            <a:r>
              <a:rPr lang="en-US" altLang="en-US" sz="3600" b="1" dirty="0">
                <a:solidFill>
                  <a:schemeClr val="accent1"/>
                </a:solidFill>
              </a:rPr>
              <a:t> </a:t>
            </a:r>
            <a:r>
              <a:rPr lang="en-US" altLang="en-US" sz="3600" b="1" dirty="0" err="1">
                <a:solidFill>
                  <a:schemeClr val="accent1"/>
                </a:solidFill>
              </a:rPr>
              <a:t>phối</a:t>
            </a:r>
            <a:r>
              <a:rPr lang="en-US" altLang="en-US" sz="3600" b="1" dirty="0">
                <a:solidFill>
                  <a:schemeClr val="accent1"/>
                </a:solidFill>
              </a:rPr>
              <a:t> mũ</a:t>
            </a:r>
            <a:endParaRPr lang="en-US" altLang="en-US" dirty="0">
              <a:solidFill>
                <a:schemeClr val="accent1"/>
              </a:solidFill>
            </a:endParaRP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57F171F-5120-4D21-84FC-02F015ED329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09600" y="1600200"/>
            <a:ext cx="7924800" cy="4419600"/>
          </a:xfrm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BNN X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mũ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fr-FR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</a:t>
            </a:r>
            <a:r>
              <a:rPr lang="fr-F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l-G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fr-FR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10244" name="Rectangle 6">
            <a:extLst>
              <a:ext uri="{FF2B5EF4-FFF2-40B4-BE49-F238E27FC236}">
                <a16:creationId xmlns:a16="http://schemas.microsoft.com/office/drawing/2014/main" id="{04487278-99BD-44CB-A6DC-434432E416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245" name="Rectangle 7">
            <a:extLst>
              <a:ext uri="{FF2B5EF4-FFF2-40B4-BE49-F238E27FC236}">
                <a16:creationId xmlns:a16="http://schemas.microsoft.com/office/drawing/2014/main" id="{A65224C5-63F9-4185-807F-F75854EC3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813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10246" name="Object 8">
            <a:extLst>
              <a:ext uri="{FF2B5EF4-FFF2-40B4-BE49-F238E27FC236}">
                <a16:creationId xmlns:a16="http://schemas.microsoft.com/office/drawing/2014/main" id="{D3B3A413-9F5C-4BC6-84DA-08B98A0D29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0827624"/>
              </p:ext>
            </p:extLst>
          </p:nvPr>
        </p:nvGraphicFramePr>
        <p:xfrm>
          <a:off x="2189163" y="2347913"/>
          <a:ext cx="5019675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3" imgW="2171700" imgH="254000" progId="Equation.DSMT4">
                  <p:embed/>
                </p:oleObj>
              </mc:Choice>
              <mc:Fallback>
                <p:oleObj name="Equation" r:id="rId3" imgW="2171700" imgH="254000" progId="Equation.DSMT4">
                  <p:embed/>
                  <p:pic>
                    <p:nvPicPr>
                      <p:cNvPr id="10246" name="Object 8">
                        <a:extLst>
                          <a:ext uri="{FF2B5EF4-FFF2-40B4-BE49-F238E27FC236}">
                            <a16:creationId xmlns:a16="http://schemas.microsoft.com/office/drawing/2014/main" id="{D3B3A413-9F5C-4BC6-84DA-08B98A0D29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9163" y="2347913"/>
                        <a:ext cx="5019675" cy="5921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9">
            <a:extLst>
              <a:ext uri="{FF2B5EF4-FFF2-40B4-BE49-F238E27FC236}">
                <a16:creationId xmlns:a16="http://schemas.microsoft.com/office/drawing/2014/main" id="{5F540F8C-2A74-4527-8038-813D504E5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3389313"/>
            <a:ext cx="7696200" cy="227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342900" indent="-342900">
              <a:tabLst>
                <a:tab pos="914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>
              <a:tabLst>
                <a:tab pos="914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tabLst>
                <a:tab pos="914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1" eaLnBrk="1" hangingPunct="1"/>
            <a:r>
              <a:rPr lang="en-US" altLang="en-US" sz="2800" b="1" dirty="0">
                <a:latin typeface="Times New Roman" panose="02020603050405020304" pitchFamily="18" charset="0"/>
                <a:sym typeface="Symbol" panose="05050102010706020507" pitchFamily="18" charset="2"/>
              </a:rPr>
              <a:t>: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  <a:r>
              <a:rPr lang="en-US" altLang="en-US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số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biến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cố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xảy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ra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trung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bình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trong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một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đơn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vị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thời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gian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x:  </a:t>
            </a:r>
            <a:r>
              <a:rPr lang="en-US" altLang="en-US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số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đơn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vị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thời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gian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cho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đến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biến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cố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kế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sym typeface="Symbol" panose="05050102010706020507" pitchFamily="18" charset="2"/>
              </a:rPr>
              <a:t>tiếp</a:t>
            </a:r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 lvl="1" eaLnBrk="1" hangingPunct="1"/>
            <a:r>
              <a:rPr lang="en-US" altLang="en-US" sz="2800" dirty="0">
                <a:latin typeface="Times New Roman" panose="02020603050405020304" pitchFamily="18" charset="0"/>
                <a:sym typeface="Symbol" panose="05050102010706020507" pitchFamily="18" charset="2"/>
              </a:rPr>
              <a:t>e = 2.71828</a:t>
            </a:r>
            <a:endParaRPr lang="en-US" altLang="en-US" sz="2800" dirty="0">
              <a:latin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</a:pPr>
            <a:endParaRPr lang="en-US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36710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F5E94AFC-BEA6-4FF5-A664-8797F29CA1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724400"/>
            <a:ext cx="1096963" cy="533400"/>
          </a:xfrm>
          <a:prstGeom prst="rect">
            <a:avLst/>
          </a:prstGeom>
          <a:solidFill>
            <a:srgbClr val="FDE0BD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267" name="Text Box 4">
            <a:extLst>
              <a:ext uri="{FF2B5EF4-FFF2-40B4-BE49-F238E27FC236}">
                <a16:creationId xmlns:a16="http://schemas.microsoft.com/office/drawing/2014/main" id="{54486FCD-1962-4320-9891-A228FAEBDA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544595"/>
            <a:ext cx="7620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Ví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tỷ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lệ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người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Hỏi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xác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suất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giữa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liên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quầy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dịch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vụ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ít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phút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là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bao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nhiêu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268" name="Text Box 5">
            <a:extLst>
              <a:ext uri="{FF2B5EF4-FFF2-40B4-BE49-F238E27FC236}">
                <a16:creationId xmlns:a16="http://schemas.microsoft.com/office/drawing/2014/main" id="{5A25BAD9-4E22-48F8-973B-0CDDA868F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3200906"/>
            <a:ext cx="80772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14400" indent="-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371600" indent="-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828800" indent="-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286000" indent="-4572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khách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hàng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giờ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15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3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phút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0.05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giờ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  <a:sym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T: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thời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gian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giữa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2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khách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hàng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liên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tiếp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đến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quầy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P(T &lt; .05) = 1 – e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- </a:t>
            </a:r>
            <a:r>
              <a:rPr lang="en-US" altLang="en-US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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1 – e</a:t>
            </a:r>
            <a:r>
              <a:rPr lang="en-US" alt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-(15)(.05)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=  0.5276</a:t>
            </a:r>
          </a:p>
          <a:p>
            <a:pPr eaLnBrk="1" hangingPunct="1">
              <a:spcBef>
                <a:spcPct val="50000"/>
              </a:spcBef>
              <a:buClr>
                <a:schemeClr val="folHlink"/>
              </a:buClr>
              <a:buFont typeface="Wingdings" panose="05000000000000000000" pitchFamily="2" charset="2"/>
              <a:buChar char="§"/>
            </a:pP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Vậy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có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khoảng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52,76%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khoảng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thời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gian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giữa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2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khách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hàng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liên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tiếp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đến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làm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dịch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vụ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tại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quầy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ít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hơn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 3 </a:t>
            </a:r>
            <a:r>
              <a:rPr lang="en-US" altLang="en-US" sz="24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phút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  <a:sym typeface="Arial" panose="020B0604020202020204" pitchFamily="34" charset="0"/>
              </a:rPr>
              <a:t>.</a:t>
            </a:r>
          </a:p>
        </p:txBody>
      </p:sp>
      <p:sp>
        <p:nvSpPr>
          <p:cNvPr id="11269" name="Rectangle 6">
            <a:extLst>
              <a:ext uri="{FF2B5EF4-FFF2-40B4-BE49-F238E27FC236}">
                <a16:creationId xmlns:a16="http://schemas.microsoft.com/office/drawing/2014/main" id="{7186336B-5697-4F31-B973-E73844E419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6250" y="152400"/>
            <a:ext cx="7886700" cy="1325563"/>
          </a:xfrm>
        </p:spPr>
        <p:txBody>
          <a:bodyPr/>
          <a:lstStyle/>
          <a:p>
            <a:pPr algn="ctr"/>
            <a:r>
              <a:rPr lang="en-US" altLang="en-US" sz="3600" b="1" dirty="0">
                <a:solidFill>
                  <a:schemeClr val="accent1"/>
                </a:solidFill>
              </a:rPr>
              <a:t>3. </a:t>
            </a:r>
            <a:r>
              <a:rPr lang="en-US" altLang="en-US" sz="3600" b="1" dirty="0" err="1">
                <a:solidFill>
                  <a:schemeClr val="accent1"/>
                </a:solidFill>
              </a:rPr>
              <a:t>Phân</a:t>
            </a:r>
            <a:r>
              <a:rPr lang="en-US" altLang="en-US" sz="3600" b="1" dirty="0">
                <a:solidFill>
                  <a:schemeClr val="accent1"/>
                </a:solidFill>
              </a:rPr>
              <a:t> </a:t>
            </a:r>
            <a:r>
              <a:rPr lang="en-US" altLang="en-US" sz="3600" b="1" dirty="0" err="1">
                <a:solidFill>
                  <a:schemeClr val="accent1"/>
                </a:solidFill>
              </a:rPr>
              <a:t>phối</a:t>
            </a:r>
            <a:r>
              <a:rPr lang="en-US" altLang="en-US" sz="3600" b="1" dirty="0">
                <a:solidFill>
                  <a:schemeClr val="accent1"/>
                </a:solidFill>
              </a:rPr>
              <a:t> </a:t>
            </a:r>
            <a:r>
              <a:rPr lang="en-US" altLang="en-US" sz="3600" b="1" dirty="0" err="1">
                <a:solidFill>
                  <a:schemeClr val="accent1"/>
                </a:solidFill>
              </a:rPr>
              <a:t>mũ</a:t>
            </a:r>
            <a:endParaRPr lang="en-US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25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3826</TotalTime>
  <Words>612</Words>
  <Application>Microsoft Office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Calibri</vt:lpstr>
      <vt:lpstr>Calibri Light</vt:lpstr>
      <vt:lpstr>Symbol</vt:lpstr>
      <vt:lpstr>Times New Roman</vt:lpstr>
      <vt:lpstr>VNI-Times</vt:lpstr>
      <vt:lpstr>Wingdings</vt:lpstr>
      <vt:lpstr>Office Theme</vt:lpstr>
      <vt:lpstr>Equation</vt:lpstr>
      <vt:lpstr>Bài 5: Phân phối xác suất (tt)</vt:lpstr>
      <vt:lpstr>1. Phân phối possion</vt:lpstr>
      <vt:lpstr>1. Phân phối possion</vt:lpstr>
      <vt:lpstr>PowerPoint Presentation</vt:lpstr>
      <vt:lpstr>2. Phân phối chuẩn</vt:lpstr>
      <vt:lpstr>2. Phân phối chuẩn</vt:lpstr>
      <vt:lpstr>2. Phân phối chuẩn</vt:lpstr>
      <vt:lpstr>3. Phân phối mũ</vt:lpstr>
      <vt:lpstr>3. Phân phối mũ</vt:lpstr>
      <vt:lpstr>4. Phân phối chi bình phương</vt:lpstr>
    </vt:vector>
  </TitlesOfParts>
  <Company>University of Newcastle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ncevl</dc:creator>
  <cp:lastModifiedBy>Tung</cp:lastModifiedBy>
  <cp:revision>235</cp:revision>
  <dcterms:created xsi:type="dcterms:W3CDTF">2005-10-19T12:23:48Z</dcterms:created>
  <dcterms:modified xsi:type="dcterms:W3CDTF">2017-07-12T14:15:56Z</dcterms:modified>
</cp:coreProperties>
</file>