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4661-6347-4909-858B-7456E82C2C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AF36B-247D-4099-AD59-50B7AB53C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36B89-328F-4B04-A418-93CABC434F52}"/>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C713ACD3-5046-40F0-886C-33A253748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A4867-5F7C-4E0D-8C8C-72544F226327}"/>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210904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77A5-75F8-41F1-9ACD-1FA857947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6202E6-E57E-4ED4-9802-66F260FB80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4E805-7640-4D80-B481-6777A788A0EB}"/>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9317C5B9-0D79-447F-9A31-1A4425553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C8E28-8138-4AC5-8D5E-EDB15DE8ADE3}"/>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2445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C95EE-56B8-4A4C-8626-91C0CAF4B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19C71-B723-421A-9BE5-F3A163DC17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EAF03-930C-4CB3-BC07-9E4732839C2C}"/>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02D53EE2-0A00-4969-BC05-3E2E57CAD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8CE61-BA9B-4EA7-8AF4-E9268267E400}"/>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125819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BF57-8282-498E-9D03-6B49271EF4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CB7B7-3E45-49FE-917F-DE5693ADA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CA948-FF7C-40E8-85C4-622B674241C8}"/>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26614C1D-5B5C-4F28-9F14-682A06BD5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6C1CF-E6EA-4D85-A7D2-1377AC699AAC}"/>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19971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56DD-1002-4FAE-A02B-08BCC7CCD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B87E4F-2B4A-450E-86E8-F5A6F5C217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10029-B5A0-4540-8A66-7D69418B3838}"/>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B9E893F8-1C7F-4EE4-8D6D-D8A15F889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C707-647B-454E-AFCF-C203A8CC74C1}"/>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57977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29DB-9B84-4EED-B26A-A443A067BF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F1064-5DF4-4C6A-B529-C1477F527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65D606-9520-4875-BB61-AB5C4F5169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4CB60-7B31-4A63-B61A-358DE67B1DD4}"/>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6" name="Footer Placeholder 5">
            <a:extLst>
              <a:ext uri="{FF2B5EF4-FFF2-40B4-BE49-F238E27FC236}">
                <a16:creationId xmlns:a16="http://schemas.microsoft.com/office/drawing/2014/main" id="{59A7F79B-19E3-4E47-B493-1FE9F9E25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967CA-A10F-4A83-9C59-5A14374ADE33}"/>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35121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8955-3944-4131-861D-34FD3C863C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48538-98C4-43D4-91C9-6274DBBC0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539219-AB85-4E80-81A0-D867AA1E4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DD13B3-40BF-4298-AC5B-3F946D05F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078E7-A982-47FF-961B-DB0454FD8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E6EFD5-9C0E-4417-A161-D0B871EDDBD7}"/>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8" name="Footer Placeholder 7">
            <a:extLst>
              <a:ext uri="{FF2B5EF4-FFF2-40B4-BE49-F238E27FC236}">
                <a16:creationId xmlns:a16="http://schemas.microsoft.com/office/drawing/2014/main" id="{63F35872-E041-412F-AB4A-A8CE7C92C1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371022-E7BE-4DFB-88A6-66B061610A12}"/>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411308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A503-F72F-4DF0-85A0-22B37DB0C9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66FE44-77CD-49A2-9FCA-265113A99459}"/>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4" name="Footer Placeholder 3">
            <a:extLst>
              <a:ext uri="{FF2B5EF4-FFF2-40B4-BE49-F238E27FC236}">
                <a16:creationId xmlns:a16="http://schemas.microsoft.com/office/drawing/2014/main" id="{48E7FE14-F497-4DBE-8FA0-070CFB845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10767-B1EC-4624-BD28-8F90775727C8}"/>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7443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69D07-5109-4A4F-9884-1230CFF3F8F6}"/>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3" name="Footer Placeholder 2">
            <a:extLst>
              <a:ext uri="{FF2B5EF4-FFF2-40B4-BE49-F238E27FC236}">
                <a16:creationId xmlns:a16="http://schemas.microsoft.com/office/drawing/2014/main" id="{971755BA-853D-4BD8-AB2A-8A3304FED4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89511-E819-4DD8-BF95-B985192D685E}"/>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32491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B2BFE-6F8B-42AB-A12C-7CFA4A9D6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0D907-D459-4ADB-8B80-9A6DBC353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1BC18-1BBD-4151-BB90-548D43A60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5C072-0938-40FC-B518-17C56A538E49}"/>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6" name="Footer Placeholder 5">
            <a:extLst>
              <a:ext uri="{FF2B5EF4-FFF2-40B4-BE49-F238E27FC236}">
                <a16:creationId xmlns:a16="http://schemas.microsoft.com/office/drawing/2014/main" id="{FAFFB8F3-0354-4ED4-89B6-C6AD47ADD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F5A8E-FE0D-44A0-A762-4FDDBBA9CE21}"/>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184530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7C59-B449-4F93-B542-3DC8F69CD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72EC31-9CF1-4A7B-B689-7945C0530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67C4FB-74FB-40DE-B8F4-D01E4861F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2FE753-9DA0-49DF-86A8-88D6ADC28E13}"/>
              </a:ext>
            </a:extLst>
          </p:cNvPr>
          <p:cNvSpPr>
            <a:spLocks noGrp="1"/>
          </p:cNvSpPr>
          <p:nvPr>
            <p:ph type="dt" sz="half" idx="10"/>
          </p:nvPr>
        </p:nvSpPr>
        <p:spPr/>
        <p:txBody>
          <a:bodyPr/>
          <a:lstStyle/>
          <a:p>
            <a:fld id="{AC1D50C5-AEC2-4330-B9E5-E7328A3116A7}" type="datetimeFigureOut">
              <a:rPr lang="en-US" smtClean="0"/>
              <a:t>7/8/2021</a:t>
            </a:fld>
            <a:endParaRPr lang="en-US"/>
          </a:p>
        </p:txBody>
      </p:sp>
      <p:sp>
        <p:nvSpPr>
          <p:cNvPr id="6" name="Footer Placeholder 5">
            <a:extLst>
              <a:ext uri="{FF2B5EF4-FFF2-40B4-BE49-F238E27FC236}">
                <a16:creationId xmlns:a16="http://schemas.microsoft.com/office/drawing/2014/main" id="{98DAFE05-45C5-4886-96F3-977B3FCE6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A5D002-E6E3-4FB2-8B49-29EDFFA46747}"/>
              </a:ext>
            </a:extLst>
          </p:cNvPr>
          <p:cNvSpPr>
            <a:spLocks noGrp="1"/>
          </p:cNvSpPr>
          <p:nvPr>
            <p:ph type="sldNum" sz="quarter" idx="12"/>
          </p:nvPr>
        </p:nvSpPr>
        <p:spPr/>
        <p:txBody>
          <a:bodyPr/>
          <a:lstStyle/>
          <a:p>
            <a:fld id="{3F578883-FEA2-42EE-A8A4-351DD47F22C4}" type="slidenum">
              <a:rPr lang="en-US" smtClean="0"/>
              <a:t>‹#›</a:t>
            </a:fld>
            <a:endParaRPr lang="en-US"/>
          </a:p>
        </p:txBody>
      </p:sp>
    </p:spTree>
    <p:extLst>
      <p:ext uri="{BB962C8B-B14F-4D97-AF65-F5344CB8AC3E}">
        <p14:creationId xmlns:p14="http://schemas.microsoft.com/office/powerpoint/2010/main" val="77265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4989-10C6-4A19-AD84-8A6B405528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DB81B-2E6E-4138-9E2B-8BE8D9F9E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539A4-6994-4CE4-BC93-5ABD7E70E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D50C5-AEC2-4330-B9E5-E7328A3116A7}" type="datetimeFigureOut">
              <a:rPr lang="en-US" smtClean="0"/>
              <a:t>7/8/2021</a:t>
            </a:fld>
            <a:endParaRPr lang="en-US"/>
          </a:p>
        </p:txBody>
      </p:sp>
      <p:sp>
        <p:nvSpPr>
          <p:cNvPr id="5" name="Footer Placeholder 4">
            <a:extLst>
              <a:ext uri="{FF2B5EF4-FFF2-40B4-BE49-F238E27FC236}">
                <a16:creationId xmlns:a16="http://schemas.microsoft.com/office/drawing/2014/main" id="{E9A0F8BF-5526-4441-90E2-E58D1FBFE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B8BD4B-3C7D-4CF0-8CE2-AB61740B5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78883-FEA2-42EE-A8A4-351DD47F22C4}" type="slidenum">
              <a:rPr lang="en-US" smtClean="0"/>
              <a:t>‹#›</a:t>
            </a:fld>
            <a:endParaRPr lang="en-US"/>
          </a:p>
        </p:txBody>
      </p:sp>
    </p:spTree>
    <p:extLst>
      <p:ext uri="{BB962C8B-B14F-4D97-AF65-F5344CB8AC3E}">
        <p14:creationId xmlns:p14="http://schemas.microsoft.com/office/powerpoint/2010/main" val="100412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6B88BF-FC41-4C67-9A62-E0C4A3385869}"/>
              </a:ext>
            </a:extLst>
          </p:cNvPr>
          <p:cNvSpPr/>
          <p:nvPr/>
        </p:nvSpPr>
        <p:spPr>
          <a:xfrm>
            <a:off x="324464" y="265471"/>
            <a:ext cx="2816941" cy="6194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solidFill>
                  <a:sysClr val="windowText" lastClr="000000"/>
                </a:solidFill>
                <a:latin typeface="Times New Roman" panose="02020603050405020304" pitchFamily="18" charset="0"/>
                <a:cs typeface="Times New Roman" panose="02020603050405020304" pitchFamily="18" charset="0"/>
              </a:rPr>
              <a:t>Tóm tắt bài toán</a:t>
            </a:r>
          </a:p>
        </p:txBody>
      </p:sp>
      <p:sp>
        <p:nvSpPr>
          <p:cNvPr id="5" name="TextBox 4">
            <a:extLst>
              <a:ext uri="{FF2B5EF4-FFF2-40B4-BE49-F238E27FC236}">
                <a16:creationId xmlns:a16="http://schemas.microsoft.com/office/drawing/2014/main" id="{7B64F5EE-0761-4CF6-8AA8-91BD77D5FBAF}"/>
              </a:ext>
            </a:extLst>
          </p:cNvPr>
          <p:cNvSpPr txBox="1"/>
          <p:nvPr/>
        </p:nvSpPr>
        <p:spPr>
          <a:xfrm>
            <a:off x="688704" y="3828896"/>
            <a:ext cx="790556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Bài toán có 3 cái chính: Depot, Charging Station và Customer</a:t>
            </a:r>
          </a:p>
        </p:txBody>
      </p:sp>
      <p:sp>
        <p:nvSpPr>
          <p:cNvPr id="6" name="Oval 5">
            <a:extLst>
              <a:ext uri="{FF2B5EF4-FFF2-40B4-BE49-F238E27FC236}">
                <a16:creationId xmlns:a16="http://schemas.microsoft.com/office/drawing/2014/main" id="{DB2184F3-5923-438B-92F1-6D491AABD084}"/>
              </a:ext>
            </a:extLst>
          </p:cNvPr>
          <p:cNvSpPr/>
          <p:nvPr/>
        </p:nvSpPr>
        <p:spPr>
          <a:xfrm>
            <a:off x="5034116" y="1892258"/>
            <a:ext cx="1061884" cy="10618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F52200-84CC-46F9-8180-0BAA67430C38}"/>
              </a:ext>
            </a:extLst>
          </p:cNvPr>
          <p:cNvSpPr/>
          <p:nvPr/>
        </p:nvSpPr>
        <p:spPr>
          <a:xfrm>
            <a:off x="7886992" y="1694509"/>
            <a:ext cx="1415845" cy="13170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800F26B8-FD52-4A16-A0CB-23C794EFD50A}"/>
              </a:ext>
            </a:extLst>
          </p:cNvPr>
          <p:cNvSpPr/>
          <p:nvPr/>
        </p:nvSpPr>
        <p:spPr>
          <a:xfrm>
            <a:off x="2492477" y="1873044"/>
            <a:ext cx="1076631" cy="1061884"/>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63C83E8-7335-49F1-B355-E7D66CE81FF5}"/>
              </a:ext>
            </a:extLst>
          </p:cNvPr>
          <p:cNvSpPr txBox="1"/>
          <p:nvPr/>
        </p:nvSpPr>
        <p:spPr>
          <a:xfrm>
            <a:off x="5096820" y="3011580"/>
            <a:ext cx="936475"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Depot</a:t>
            </a:r>
          </a:p>
        </p:txBody>
      </p:sp>
      <p:sp>
        <p:nvSpPr>
          <p:cNvPr id="10" name="TextBox 9">
            <a:extLst>
              <a:ext uri="{FF2B5EF4-FFF2-40B4-BE49-F238E27FC236}">
                <a16:creationId xmlns:a16="http://schemas.microsoft.com/office/drawing/2014/main" id="{C7EC0BE4-865C-4F9F-B49A-55ABD7E460C1}"/>
              </a:ext>
            </a:extLst>
          </p:cNvPr>
          <p:cNvSpPr txBox="1"/>
          <p:nvPr/>
        </p:nvSpPr>
        <p:spPr>
          <a:xfrm>
            <a:off x="8067365" y="3059412"/>
            <a:ext cx="105509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Station</a:t>
            </a:r>
          </a:p>
        </p:txBody>
      </p:sp>
      <p:sp>
        <p:nvSpPr>
          <p:cNvPr id="11" name="TextBox 10">
            <a:extLst>
              <a:ext uri="{FF2B5EF4-FFF2-40B4-BE49-F238E27FC236}">
                <a16:creationId xmlns:a16="http://schemas.microsoft.com/office/drawing/2014/main" id="{8E6434A4-73C1-4CE3-9EED-5390F8676F47}"/>
              </a:ext>
            </a:extLst>
          </p:cNvPr>
          <p:cNvSpPr txBox="1"/>
          <p:nvPr/>
        </p:nvSpPr>
        <p:spPr>
          <a:xfrm>
            <a:off x="2503243" y="3011580"/>
            <a:ext cx="1380506"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Customer</a:t>
            </a:r>
          </a:p>
        </p:txBody>
      </p:sp>
      <p:sp>
        <p:nvSpPr>
          <p:cNvPr id="14" name="TextBox 13">
            <a:extLst>
              <a:ext uri="{FF2B5EF4-FFF2-40B4-BE49-F238E27FC236}">
                <a16:creationId xmlns:a16="http://schemas.microsoft.com/office/drawing/2014/main" id="{6F574871-63F0-4941-BCE2-DCB44C4FE199}"/>
              </a:ext>
            </a:extLst>
          </p:cNvPr>
          <p:cNvSpPr txBox="1"/>
          <p:nvPr/>
        </p:nvSpPr>
        <p:spPr>
          <a:xfrm>
            <a:off x="1101660" y="4709197"/>
            <a:ext cx="4562467"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Depot: vừa nạp điện và thả khách</a:t>
            </a:r>
          </a:p>
        </p:txBody>
      </p:sp>
      <p:sp>
        <p:nvSpPr>
          <p:cNvPr id="15" name="TextBox 14">
            <a:extLst>
              <a:ext uri="{FF2B5EF4-FFF2-40B4-BE49-F238E27FC236}">
                <a16:creationId xmlns:a16="http://schemas.microsoft.com/office/drawing/2014/main" id="{B28081EC-A209-4E0D-B7E6-79D76FBACB01}"/>
              </a:ext>
            </a:extLst>
          </p:cNvPr>
          <p:cNvSpPr txBox="1"/>
          <p:nvPr/>
        </p:nvSpPr>
        <p:spPr>
          <a:xfrm>
            <a:off x="1101659" y="5170862"/>
            <a:ext cx="2969083"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Station: chỉ nạp điện</a:t>
            </a:r>
          </a:p>
        </p:txBody>
      </p:sp>
      <p:sp>
        <p:nvSpPr>
          <p:cNvPr id="16" name="TextBox 15">
            <a:extLst>
              <a:ext uri="{FF2B5EF4-FFF2-40B4-BE49-F238E27FC236}">
                <a16:creationId xmlns:a16="http://schemas.microsoft.com/office/drawing/2014/main" id="{A5AA3EDF-7B5B-4408-A2A3-B74254C6852A}"/>
              </a:ext>
            </a:extLst>
          </p:cNvPr>
          <p:cNvSpPr txBox="1"/>
          <p:nvPr/>
        </p:nvSpPr>
        <p:spPr>
          <a:xfrm>
            <a:off x="1101659" y="5632527"/>
            <a:ext cx="4735592"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Customer: tăng trọng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cho xe</a:t>
            </a:r>
          </a:p>
        </p:txBody>
      </p:sp>
      <p:sp>
        <p:nvSpPr>
          <p:cNvPr id="17" name="TextBox 16">
            <a:extLst>
              <a:ext uri="{FF2B5EF4-FFF2-40B4-BE49-F238E27FC236}">
                <a16:creationId xmlns:a16="http://schemas.microsoft.com/office/drawing/2014/main" id="{A8B9648F-223F-4217-AE83-75FF14E90E82}"/>
              </a:ext>
            </a:extLst>
          </p:cNvPr>
          <p:cNvSpPr txBox="1"/>
          <p:nvPr/>
        </p:nvSpPr>
        <p:spPr>
          <a:xfrm>
            <a:off x="688704" y="4259069"/>
            <a:ext cx="4121641"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Khi xe tới 1 trong 3 điểm trên:</a:t>
            </a:r>
          </a:p>
        </p:txBody>
      </p:sp>
    </p:spTree>
    <p:extLst>
      <p:ext uri="{BB962C8B-B14F-4D97-AF65-F5344CB8AC3E}">
        <p14:creationId xmlns:p14="http://schemas.microsoft.com/office/powerpoint/2010/main" val="366214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75F9CA-3B69-4AA0-B971-AEFBAE3644CC}"/>
              </a:ext>
            </a:extLst>
          </p:cNvPr>
          <p:cNvSpPr txBox="1"/>
          <p:nvPr/>
        </p:nvSpPr>
        <p:spPr>
          <a:xfrm>
            <a:off x="315250" y="334748"/>
            <a:ext cx="5780750"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Bản đồ tự do, không có vật chắn trên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a:t>
            </a:r>
          </a:p>
        </p:txBody>
      </p:sp>
      <p:grpSp>
        <p:nvGrpSpPr>
          <p:cNvPr id="14" name="Group 13">
            <a:extLst>
              <a:ext uri="{FF2B5EF4-FFF2-40B4-BE49-F238E27FC236}">
                <a16:creationId xmlns:a16="http://schemas.microsoft.com/office/drawing/2014/main" id="{A115057C-E461-4201-A095-8C17F8AAFC06}"/>
              </a:ext>
            </a:extLst>
          </p:cNvPr>
          <p:cNvGrpSpPr/>
          <p:nvPr/>
        </p:nvGrpSpPr>
        <p:grpSpPr>
          <a:xfrm>
            <a:off x="1784556" y="984300"/>
            <a:ext cx="8344191" cy="4241543"/>
            <a:chOff x="1578078" y="1308765"/>
            <a:chExt cx="8344191" cy="4241543"/>
          </a:xfrm>
        </p:grpSpPr>
        <p:sp>
          <p:nvSpPr>
            <p:cNvPr id="5" name="Isosceles Triangle 4">
              <a:extLst>
                <a:ext uri="{FF2B5EF4-FFF2-40B4-BE49-F238E27FC236}">
                  <a16:creationId xmlns:a16="http://schemas.microsoft.com/office/drawing/2014/main" id="{0AFF365B-927B-4800-97DF-88722C69B50F}"/>
                </a:ext>
              </a:extLst>
            </p:cNvPr>
            <p:cNvSpPr/>
            <p:nvPr/>
          </p:nvSpPr>
          <p:spPr>
            <a:xfrm>
              <a:off x="1578078" y="1570601"/>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783E9C60-C432-43E7-8D11-266104E6B418}"/>
                </a:ext>
              </a:extLst>
            </p:cNvPr>
            <p:cNvSpPr/>
            <p:nvPr/>
          </p:nvSpPr>
          <p:spPr>
            <a:xfrm>
              <a:off x="2940155" y="3832020"/>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5F112FB-9944-4AE8-8786-E9E1C5495D3D}"/>
                </a:ext>
              </a:extLst>
            </p:cNvPr>
            <p:cNvSpPr/>
            <p:nvPr/>
          </p:nvSpPr>
          <p:spPr>
            <a:xfrm>
              <a:off x="4429433" y="1570601"/>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E275D17-DFB4-475E-9377-667F11FE7728}"/>
                </a:ext>
              </a:extLst>
            </p:cNvPr>
            <p:cNvSpPr/>
            <p:nvPr/>
          </p:nvSpPr>
          <p:spPr>
            <a:xfrm>
              <a:off x="9251845" y="4093854"/>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AC534D8-DE9F-4786-821E-A8E7E1D39D0B}"/>
                </a:ext>
              </a:extLst>
            </p:cNvPr>
            <p:cNvSpPr/>
            <p:nvPr/>
          </p:nvSpPr>
          <p:spPr>
            <a:xfrm>
              <a:off x="6744930" y="5026640"/>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4DE9518-E997-4905-9EE0-5F045764E1B4}"/>
                </a:ext>
              </a:extLst>
            </p:cNvPr>
            <p:cNvSpPr/>
            <p:nvPr/>
          </p:nvSpPr>
          <p:spPr>
            <a:xfrm>
              <a:off x="7777317" y="1308765"/>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FDAD21-DA96-4471-A3A4-2646C801B672}"/>
                </a:ext>
              </a:extLst>
            </p:cNvPr>
            <p:cNvSpPr/>
            <p:nvPr/>
          </p:nvSpPr>
          <p:spPr>
            <a:xfrm>
              <a:off x="5658466" y="3632189"/>
              <a:ext cx="530940" cy="5309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2428EE-FD9B-4EE9-A0D8-0937FCEC3221}"/>
                </a:ext>
              </a:extLst>
            </p:cNvPr>
            <p:cNvSpPr/>
            <p:nvPr/>
          </p:nvSpPr>
          <p:spPr>
            <a:xfrm>
              <a:off x="9359328" y="2094269"/>
              <a:ext cx="562941" cy="5236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6E9B6-73E2-4CA3-B61D-E67986691073}"/>
                </a:ext>
              </a:extLst>
            </p:cNvPr>
            <p:cNvSpPr/>
            <p:nvPr/>
          </p:nvSpPr>
          <p:spPr>
            <a:xfrm>
              <a:off x="3003753" y="2502312"/>
              <a:ext cx="562941" cy="5236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DC8BF12-DBEF-48FB-9899-FBC186C510F9}"/>
              </a:ext>
            </a:extLst>
          </p:cNvPr>
          <p:cNvSpPr txBox="1"/>
          <p:nvPr/>
        </p:nvSpPr>
        <p:spPr>
          <a:xfrm>
            <a:off x="315250" y="5412657"/>
            <a:ext cx="11848115"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Mục đích bài toán: vẽ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sao cho xe đón hết khách với độ dài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đã chạy là </a:t>
            </a:r>
            <a:r>
              <a:rPr lang="en-US" sz="2400" b="1">
                <a:latin typeface="Times New Roman" panose="02020603050405020304" pitchFamily="18" charset="0"/>
                <a:cs typeface="Times New Roman" panose="02020603050405020304" pitchFamily="18" charset="0"/>
              </a:rPr>
              <a:t>nhỏ nhất</a:t>
            </a:r>
          </a:p>
        </p:txBody>
      </p:sp>
    </p:spTree>
    <p:extLst>
      <p:ext uri="{BB962C8B-B14F-4D97-AF65-F5344CB8AC3E}">
        <p14:creationId xmlns:p14="http://schemas.microsoft.com/office/powerpoint/2010/main" val="262275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115057C-E461-4201-A095-8C17F8AAFC06}"/>
              </a:ext>
            </a:extLst>
          </p:cNvPr>
          <p:cNvGrpSpPr/>
          <p:nvPr/>
        </p:nvGrpSpPr>
        <p:grpSpPr>
          <a:xfrm>
            <a:off x="1951434" y="3599950"/>
            <a:ext cx="8052577" cy="3107431"/>
            <a:chOff x="1730208" y="2442877"/>
            <a:chExt cx="8052577" cy="3107431"/>
          </a:xfrm>
        </p:grpSpPr>
        <p:sp>
          <p:nvSpPr>
            <p:cNvPr id="5" name="Isosceles Triangle 4">
              <a:extLst>
                <a:ext uri="{FF2B5EF4-FFF2-40B4-BE49-F238E27FC236}">
                  <a16:creationId xmlns:a16="http://schemas.microsoft.com/office/drawing/2014/main" id="{0AFF365B-927B-4800-97DF-88722C69B50F}"/>
                </a:ext>
              </a:extLst>
            </p:cNvPr>
            <p:cNvSpPr/>
            <p:nvPr/>
          </p:nvSpPr>
          <p:spPr>
            <a:xfrm>
              <a:off x="1730208" y="2762227"/>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783E9C60-C432-43E7-8D11-266104E6B418}"/>
                </a:ext>
              </a:extLst>
            </p:cNvPr>
            <p:cNvSpPr/>
            <p:nvPr/>
          </p:nvSpPr>
          <p:spPr>
            <a:xfrm>
              <a:off x="2940155" y="3832020"/>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5F112FB-9944-4AE8-8786-E9E1C5495D3D}"/>
                </a:ext>
              </a:extLst>
            </p:cNvPr>
            <p:cNvSpPr/>
            <p:nvPr/>
          </p:nvSpPr>
          <p:spPr>
            <a:xfrm>
              <a:off x="4370439" y="2822673"/>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E275D17-DFB4-475E-9377-667F11FE7728}"/>
                </a:ext>
              </a:extLst>
            </p:cNvPr>
            <p:cNvSpPr/>
            <p:nvPr/>
          </p:nvSpPr>
          <p:spPr>
            <a:xfrm>
              <a:off x="9251845" y="4093854"/>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CAC534D8-DE9F-4786-821E-A8E7E1D39D0B}"/>
                </a:ext>
              </a:extLst>
            </p:cNvPr>
            <p:cNvSpPr/>
            <p:nvPr/>
          </p:nvSpPr>
          <p:spPr>
            <a:xfrm>
              <a:off x="6744930" y="5026640"/>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4DE9518-E997-4905-9EE0-5F045764E1B4}"/>
                </a:ext>
              </a:extLst>
            </p:cNvPr>
            <p:cNvSpPr/>
            <p:nvPr/>
          </p:nvSpPr>
          <p:spPr>
            <a:xfrm>
              <a:off x="7010400" y="2442877"/>
              <a:ext cx="530940" cy="523668"/>
            </a:xfrm>
            <a:prstGeom prst="triangl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FDAD21-DA96-4471-A3A4-2646C801B672}"/>
                </a:ext>
              </a:extLst>
            </p:cNvPr>
            <p:cNvSpPr/>
            <p:nvPr/>
          </p:nvSpPr>
          <p:spPr>
            <a:xfrm>
              <a:off x="5658466" y="3632189"/>
              <a:ext cx="530940" cy="53094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2428EE-FD9B-4EE9-A0D8-0937FCEC3221}"/>
                </a:ext>
              </a:extLst>
            </p:cNvPr>
            <p:cNvSpPr/>
            <p:nvPr/>
          </p:nvSpPr>
          <p:spPr>
            <a:xfrm>
              <a:off x="8352196" y="3373991"/>
              <a:ext cx="562941" cy="5236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196E9B6-73E2-4CA3-B61D-E67986691073}"/>
                </a:ext>
              </a:extLst>
            </p:cNvPr>
            <p:cNvSpPr/>
            <p:nvPr/>
          </p:nvSpPr>
          <p:spPr>
            <a:xfrm>
              <a:off x="3003753" y="2502312"/>
              <a:ext cx="562941" cy="5236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DC8BF12-DBEF-48FB-9899-FBC186C510F9}"/>
              </a:ext>
            </a:extLst>
          </p:cNvPr>
          <p:cNvSpPr txBox="1"/>
          <p:nvPr/>
        </p:nvSpPr>
        <p:spPr>
          <a:xfrm>
            <a:off x="171942" y="150619"/>
            <a:ext cx="11897809"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Mỗi xe sẽ có: Max Capacity (khối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tối đa) và Max Battery (pin tối đa), có ràng buộc sau:</a:t>
            </a:r>
            <a:endParaRPr lang="en-US" sz="24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1CB93F7-E004-4861-8F64-EF8C00D8B9DE}"/>
              </a:ext>
            </a:extLst>
          </p:cNvPr>
          <p:cNvSpPr txBox="1"/>
          <p:nvPr/>
        </p:nvSpPr>
        <p:spPr>
          <a:xfrm>
            <a:off x="475464" y="612284"/>
            <a:ext cx="1154459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Tổng khối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trên xe </a:t>
            </a:r>
            <a:r>
              <a:rPr lang="en-US" sz="2400" b="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&gt; Max Capacity, nếu xảy ra thì chỉ có thể đi về Depot để trả khách.</a:t>
            </a:r>
            <a:endParaRPr lang="en-US" sz="2400" b="1">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D2000D6-10A0-4289-BD0F-AA30A655C245}"/>
              </a:ext>
            </a:extLst>
          </p:cNvPr>
          <p:cNvSpPr txBox="1"/>
          <p:nvPr/>
        </p:nvSpPr>
        <p:spPr>
          <a:xfrm>
            <a:off x="475464" y="1416092"/>
            <a:ext cx="11544594"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Tổng energy đã dùng </a:t>
            </a:r>
            <a:r>
              <a:rPr lang="en-US" sz="2400" b="1">
                <a:latin typeface="Times New Roman" panose="02020603050405020304" pitchFamily="18" charset="0"/>
                <a:cs typeface="Times New Roman" panose="02020603050405020304" pitchFamily="18" charset="0"/>
              </a:rPr>
              <a:t>không</a:t>
            </a:r>
            <a:r>
              <a:rPr lang="en-US" sz="2400">
                <a:latin typeface="Times New Roman" panose="02020603050405020304" pitchFamily="18" charset="0"/>
                <a:cs typeface="Times New Roman" panose="02020603050405020304" pitchFamily="18" charset="0"/>
              </a:rPr>
              <a:t> &gt; Max Battery, chỉ có thể recharge tại Station hoặc Depot, không có TH xe đang chạy giữa chừng hết pin. (heuristic cho sẵn trong code bỏ qua cái này nên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 ý). </a:t>
            </a:r>
            <a:endParaRPr lang="en-US" sz="2400" b="1">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94CA62CB-2CC9-441A-BEDA-C6FE9A8BAE8C}"/>
              </a:ext>
            </a:extLst>
          </p:cNvPr>
          <p:cNvCxnSpPr>
            <a:stCxn id="11" idx="2"/>
            <a:endCxn id="6" idx="5"/>
          </p:cNvCxnSpPr>
          <p:nvPr/>
        </p:nvCxnSpPr>
        <p:spPr>
          <a:xfrm flipH="1">
            <a:off x="3559586" y="5054732"/>
            <a:ext cx="2320106" cy="1961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2B47CA6-D8B2-47E9-AFA4-C1D3C0A5933B}"/>
              </a:ext>
            </a:extLst>
          </p:cNvPr>
          <p:cNvCxnSpPr>
            <a:cxnSpLocks/>
            <a:stCxn id="5" idx="3"/>
            <a:endCxn id="6" idx="1"/>
          </p:cNvCxnSpPr>
          <p:nvPr/>
        </p:nvCxnSpPr>
        <p:spPr>
          <a:xfrm>
            <a:off x="2216904" y="4442968"/>
            <a:ext cx="1077212" cy="80795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60D72E-89A8-42D6-ADE3-8DD4B1C305FF}"/>
              </a:ext>
            </a:extLst>
          </p:cNvPr>
          <p:cNvCxnSpPr>
            <a:cxnSpLocks/>
            <a:stCxn id="13" idx="1"/>
            <a:endCxn id="5" idx="5"/>
          </p:cNvCxnSpPr>
          <p:nvPr/>
        </p:nvCxnSpPr>
        <p:spPr>
          <a:xfrm flipH="1">
            <a:off x="2349639" y="3921219"/>
            <a:ext cx="875340" cy="25991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29DC4F2-120B-4E3C-8C91-5EDD09EAFDBA}"/>
              </a:ext>
            </a:extLst>
          </p:cNvPr>
          <p:cNvCxnSpPr>
            <a:cxnSpLocks/>
            <a:stCxn id="7" idx="1"/>
            <a:endCxn id="13" idx="3"/>
          </p:cNvCxnSpPr>
          <p:nvPr/>
        </p:nvCxnSpPr>
        <p:spPr>
          <a:xfrm flipH="1" flipV="1">
            <a:off x="3787920" y="3921219"/>
            <a:ext cx="936480" cy="32036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1CA639-3952-4C77-BF06-176A5908762B}"/>
              </a:ext>
            </a:extLst>
          </p:cNvPr>
          <p:cNvCxnSpPr>
            <a:cxnSpLocks/>
            <a:stCxn id="11" idx="2"/>
            <a:endCxn id="7" idx="5"/>
          </p:cNvCxnSpPr>
          <p:nvPr/>
        </p:nvCxnSpPr>
        <p:spPr>
          <a:xfrm flipH="1" flipV="1">
            <a:off x="4989870" y="4241580"/>
            <a:ext cx="889822" cy="81315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07B26EF-76AC-4BEC-93EF-1528B6B5BBBB}"/>
              </a:ext>
            </a:extLst>
          </p:cNvPr>
          <p:cNvSpPr txBox="1"/>
          <p:nvPr/>
        </p:nvSpPr>
        <p:spPr>
          <a:xfrm>
            <a:off x="171943" y="2615973"/>
            <a:ext cx="11848116"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Tóm lại: Không chở khách quá Max Capacity </a:t>
            </a:r>
            <a:r>
              <a:rPr lang="en-US" sz="2400" b="1">
                <a:latin typeface="Times New Roman" panose="02020603050405020304" pitchFamily="18" charset="0"/>
                <a:cs typeface="Times New Roman" panose="02020603050405020304" pitchFamily="18" charset="0"/>
              </a:rPr>
              <a:t>và </a:t>
            </a:r>
            <a:r>
              <a:rPr lang="en-US" sz="2400">
                <a:latin typeface="Times New Roman" panose="02020603050405020304" pitchFamily="18" charset="0"/>
                <a:cs typeface="Times New Roman" panose="02020603050405020304" pitchFamily="18" charset="0"/>
              </a:rPr>
              <a:t>đảm bảo xe vẫn </a:t>
            </a:r>
            <a:r>
              <a:rPr lang="en-US" sz="2400" b="1">
                <a:latin typeface="Times New Roman" panose="02020603050405020304" pitchFamily="18" charset="0"/>
                <a:cs typeface="Times New Roman" panose="02020603050405020304" pitchFamily="18" charset="0"/>
              </a:rPr>
              <a:t>còn đủ pin </a:t>
            </a:r>
            <a:r>
              <a:rPr lang="en-US" sz="2400">
                <a:latin typeface="Times New Roman" panose="02020603050405020304" pitchFamily="18" charset="0"/>
                <a:cs typeface="Times New Roman" panose="02020603050405020304" pitchFamily="18" charset="0"/>
              </a:rPr>
              <a:t>khi chạy tới n</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i tiếp theo. Mỗi khách chỉ đón 1 lần, station và depot đi bao nhiêu cũng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a:t>
            </a:r>
          </a:p>
        </p:txBody>
      </p:sp>
      <p:cxnSp>
        <p:nvCxnSpPr>
          <p:cNvPr id="31" name="Straight Connector 30">
            <a:extLst>
              <a:ext uri="{FF2B5EF4-FFF2-40B4-BE49-F238E27FC236}">
                <a16:creationId xmlns:a16="http://schemas.microsoft.com/office/drawing/2014/main" id="{CE37ADC1-2860-4941-AC04-499A98BDAE9B}"/>
              </a:ext>
            </a:extLst>
          </p:cNvPr>
          <p:cNvCxnSpPr>
            <a:cxnSpLocks/>
            <a:stCxn id="11" idx="7"/>
            <a:endCxn id="10" idx="1"/>
          </p:cNvCxnSpPr>
          <p:nvPr/>
        </p:nvCxnSpPr>
        <p:spPr>
          <a:xfrm flipV="1">
            <a:off x="6332878" y="3861784"/>
            <a:ext cx="1031483" cy="100523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81E8D57-F0DA-4ACF-BE61-492BCFC4B62E}"/>
              </a:ext>
            </a:extLst>
          </p:cNvPr>
          <p:cNvCxnSpPr>
            <a:cxnSpLocks/>
            <a:stCxn id="12" idx="0"/>
            <a:endCxn id="10" idx="5"/>
          </p:cNvCxnSpPr>
          <p:nvPr/>
        </p:nvCxnSpPr>
        <p:spPr>
          <a:xfrm flipH="1" flipV="1">
            <a:off x="7629831" y="3861784"/>
            <a:ext cx="1225062" cy="66928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947D6F1-63F1-4B7A-AAA7-259AD43702B0}"/>
              </a:ext>
            </a:extLst>
          </p:cNvPr>
          <p:cNvCxnSpPr>
            <a:cxnSpLocks/>
            <a:stCxn id="8" idx="1"/>
            <a:endCxn id="12" idx="3"/>
          </p:cNvCxnSpPr>
          <p:nvPr/>
        </p:nvCxnSpPr>
        <p:spPr>
          <a:xfrm flipH="1" flipV="1">
            <a:off x="9136363" y="4792898"/>
            <a:ext cx="469443" cy="71986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8366B21-7948-4070-9A12-AFCA6BC3F85B}"/>
              </a:ext>
            </a:extLst>
          </p:cNvPr>
          <p:cNvCxnSpPr>
            <a:cxnSpLocks/>
            <a:stCxn id="9" idx="5"/>
            <a:endCxn id="8" idx="3"/>
          </p:cNvCxnSpPr>
          <p:nvPr/>
        </p:nvCxnSpPr>
        <p:spPr>
          <a:xfrm flipV="1">
            <a:off x="7364361" y="5774595"/>
            <a:ext cx="2374180" cy="67095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966035F-AF05-43B5-870B-331B7ED0B79C}"/>
              </a:ext>
            </a:extLst>
          </p:cNvPr>
          <p:cNvCxnSpPr>
            <a:cxnSpLocks/>
            <a:stCxn id="9" idx="1"/>
            <a:endCxn id="11" idx="5"/>
          </p:cNvCxnSpPr>
          <p:nvPr/>
        </p:nvCxnSpPr>
        <p:spPr>
          <a:xfrm flipH="1" flipV="1">
            <a:off x="6332878" y="5242448"/>
            <a:ext cx="766013" cy="1203099"/>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945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52617-AADD-4BFB-9981-0674C9C2DC84}"/>
              </a:ext>
            </a:extLst>
          </p:cNvPr>
          <p:cNvSpPr txBox="1"/>
          <p:nvPr/>
        </p:nvSpPr>
        <p:spPr>
          <a:xfrm>
            <a:off x="171942" y="150619"/>
            <a:ext cx="4485139"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Vài thứ cần biết trong </a:t>
            </a:r>
            <a:r>
              <a:rPr lang="en-US" sz="2400" b="1">
                <a:latin typeface="Times New Roman" panose="02020603050405020304" pitchFamily="18" charset="0"/>
                <a:cs typeface="Times New Roman" panose="02020603050405020304" pitchFamily="18" charset="0"/>
              </a:rPr>
              <a:t>EVRP.py</a:t>
            </a:r>
            <a:r>
              <a:rPr lang="en-US" sz="24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DB0003D-2E9D-4139-A533-9E354F3C7D6D}"/>
              </a:ext>
            </a:extLst>
          </p:cNvPr>
          <p:cNvSpPr txBox="1"/>
          <p:nvPr/>
        </p:nvSpPr>
        <p:spPr>
          <a:xfrm>
            <a:off x="412833" y="612284"/>
            <a:ext cx="11607226"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node_list: </a:t>
            </a:r>
            <a:r>
              <a:rPr lang="en-US" sz="2400">
                <a:latin typeface="Times New Roman" panose="02020603050405020304" pitchFamily="18" charset="0"/>
                <a:cs typeface="Times New Roman" panose="02020603050405020304" pitchFamily="18" charset="0"/>
              </a:rPr>
              <a:t>mảng các node trong bản đồ, trong đó mỗi phần tử có dạng [id, x, y], thứ tự giống trong file evrp.</a:t>
            </a:r>
          </a:p>
        </p:txBody>
      </p:sp>
      <p:sp>
        <p:nvSpPr>
          <p:cNvPr id="6" name="TextBox 5">
            <a:extLst>
              <a:ext uri="{FF2B5EF4-FFF2-40B4-BE49-F238E27FC236}">
                <a16:creationId xmlns:a16="http://schemas.microsoft.com/office/drawing/2014/main" id="{4DC77B93-857E-4E97-8668-357A553054A5}"/>
              </a:ext>
            </a:extLst>
          </p:cNvPr>
          <p:cNvSpPr txBox="1"/>
          <p:nvPr/>
        </p:nvSpPr>
        <p:spPr>
          <a:xfrm>
            <a:off x="412834" y="1443281"/>
            <a:ext cx="1136633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cust_demand: </a:t>
            </a:r>
            <a:r>
              <a:rPr lang="en-US" sz="2400">
                <a:latin typeface="Times New Roman" panose="02020603050405020304" pitchFamily="18" charset="0"/>
                <a:cs typeface="Times New Roman" panose="02020603050405020304" pitchFamily="18" charset="0"/>
              </a:rPr>
              <a:t>mảng các khối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của mỗi khách hàng, id nào không phải khách hàng thì -1, có kích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giống node_list.</a:t>
            </a:r>
          </a:p>
        </p:txBody>
      </p:sp>
      <p:sp>
        <p:nvSpPr>
          <p:cNvPr id="8" name="TextBox 7">
            <a:extLst>
              <a:ext uri="{FF2B5EF4-FFF2-40B4-BE49-F238E27FC236}">
                <a16:creationId xmlns:a16="http://schemas.microsoft.com/office/drawing/2014/main" id="{86BE3388-41D4-4DC7-99EA-F2025151EEE0}"/>
              </a:ext>
            </a:extLst>
          </p:cNvPr>
          <p:cNvSpPr txBox="1"/>
          <p:nvPr/>
        </p:nvSpPr>
        <p:spPr>
          <a:xfrm>
            <a:off x="412833" y="2274278"/>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charging_station: </a:t>
            </a:r>
            <a:r>
              <a:rPr lang="en-US" sz="2400">
                <a:latin typeface="Times New Roman" panose="02020603050405020304" pitchFamily="18" charset="0"/>
                <a:cs typeface="Times New Roman" panose="02020603050405020304" pitchFamily="18" charset="0"/>
              </a:rPr>
              <a:t>mảng bool, id nào là station thì True, có kích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giống node_list.</a:t>
            </a:r>
          </a:p>
        </p:txBody>
      </p:sp>
      <p:sp>
        <p:nvSpPr>
          <p:cNvPr id="10" name="TextBox 9">
            <a:extLst>
              <a:ext uri="{FF2B5EF4-FFF2-40B4-BE49-F238E27FC236}">
                <a16:creationId xmlns:a16="http://schemas.microsoft.com/office/drawing/2014/main" id="{E1FD95C0-CE6D-42C7-BB0F-10E201F4840F}"/>
              </a:ext>
            </a:extLst>
          </p:cNvPr>
          <p:cNvSpPr txBox="1"/>
          <p:nvPr/>
        </p:nvSpPr>
        <p:spPr>
          <a:xfrm>
            <a:off x="412833" y="2735943"/>
            <a:ext cx="11366334"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distances: </a:t>
            </a:r>
            <a:r>
              <a:rPr lang="en-US" sz="2400">
                <a:latin typeface="Times New Roman" panose="02020603050405020304" pitchFamily="18" charset="0"/>
                <a:cs typeface="Times New Roman" panose="02020603050405020304" pitchFamily="18" charset="0"/>
              </a:rPr>
              <a:t>mảng 2 chiều chứa khoảng cách của từng node này tới từng node khác. (Dùng id làm index)</a:t>
            </a:r>
          </a:p>
        </p:txBody>
      </p:sp>
      <p:sp>
        <p:nvSpPr>
          <p:cNvPr id="11" name="TextBox 10">
            <a:extLst>
              <a:ext uri="{FF2B5EF4-FFF2-40B4-BE49-F238E27FC236}">
                <a16:creationId xmlns:a16="http://schemas.microsoft.com/office/drawing/2014/main" id="{3834B02B-DFFE-4859-A6CF-13004788B3DF}"/>
              </a:ext>
            </a:extLst>
          </p:cNvPr>
          <p:cNvSpPr txBox="1"/>
          <p:nvPr/>
        </p:nvSpPr>
        <p:spPr>
          <a:xfrm>
            <a:off x="412833" y="3566940"/>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problem_size: </a:t>
            </a:r>
            <a:r>
              <a:rPr lang="en-US" sz="2400">
                <a:latin typeface="Times New Roman" panose="02020603050405020304" pitchFamily="18" charset="0"/>
                <a:cs typeface="Times New Roman" panose="02020603050405020304" pitchFamily="18" charset="0"/>
              </a:rPr>
              <a:t>kích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a:t>
            </a:r>
            <a:r>
              <a:rPr lang="en-US" sz="2400" b="1">
                <a:latin typeface="Times New Roman" panose="02020603050405020304" pitchFamily="18" charset="0"/>
                <a:cs typeface="Times New Roman" panose="02020603050405020304" pitchFamily="18" charset="0"/>
              </a:rPr>
              <a:t>bao gồm </a:t>
            </a:r>
            <a:r>
              <a:rPr lang="en-US" sz="2400">
                <a:latin typeface="Times New Roman" panose="02020603050405020304" pitchFamily="18" charset="0"/>
                <a:cs typeface="Times New Roman" panose="02020603050405020304" pitchFamily="18" charset="0"/>
              </a:rPr>
              <a:t>số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khách hàng và depot </a:t>
            </a:r>
          </a:p>
        </p:txBody>
      </p:sp>
      <p:sp>
        <p:nvSpPr>
          <p:cNvPr id="13" name="TextBox 12">
            <a:extLst>
              <a:ext uri="{FF2B5EF4-FFF2-40B4-BE49-F238E27FC236}">
                <a16:creationId xmlns:a16="http://schemas.microsoft.com/office/drawing/2014/main" id="{9A820BE3-B9BB-4B51-ACF8-B7777A212C6E}"/>
              </a:ext>
            </a:extLst>
          </p:cNvPr>
          <p:cNvSpPr txBox="1"/>
          <p:nvPr/>
        </p:nvSpPr>
        <p:spPr>
          <a:xfrm>
            <a:off x="412833" y="4028605"/>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NUM_OF_CUSTOMERS: </a:t>
            </a:r>
            <a:r>
              <a:rPr lang="en-US" sz="2400">
                <a:latin typeface="Times New Roman" panose="02020603050405020304" pitchFamily="18" charset="0"/>
                <a:cs typeface="Times New Roman" panose="02020603050405020304" pitchFamily="18" charset="0"/>
              </a:rPr>
              <a:t>tổng số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ợng khách trong problem</a:t>
            </a:r>
          </a:p>
        </p:txBody>
      </p:sp>
      <p:sp>
        <p:nvSpPr>
          <p:cNvPr id="15" name="TextBox 14">
            <a:extLst>
              <a:ext uri="{FF2B5EF4-FFF2-40B4-BE49-F238E27FC236}">
                <a16:creationId xmlns:a16="http://schemas.microsoft.com/office/drawing/2014/main" id="{DAFE62FF-FBDA-4CFF-8AE3-604449350255}"/>
              </a:ext>
            </a:extLst>
          </p:cNvPr>
          <p:cNvSpPr txBox="1"/>
          <p:nvPr/>
        </p:nvSpPr>
        <p:spPr>
          <a:xfrm>
            <a:off x="412833" y="4490270"/>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ACTUAL_PROBLEM_SIZE: </a:t>
            </a:r>
            <a:r>
              <a:rPr lang="en-US" sz="2400">
                <a:latin typeface="Times New Roman" panose="02020603050405020304" pitchFamily="18" charset="0"/>
                <a:cs typeface="Times New Roman" panose="02020603050405020304" pitchFamily="18" charset="0"/>
              </a:rPr>
              <a:t>kích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bao gồm khách hàng, station và depot</a:t>
            </a:r>
          </a:p>
        </p:txBody>
      </p:sp>
      <p:sp>
        <p:nvSpPr>
          <p:cNvPr id="16" name="TextBox 15">
            <a:extLst>
              <a:ext uri="{FF2B5EF4-FFF2-40B4-BE49-F238E27FC236}">
                <a16:creationId xmlns:a16="http://schemas.microsoft.com/office/drawing/2014/main" id="{1D13386A-F3BA-472D-A54B-75A6C0C1944C}"/>
              </a:ext>
            </a:extLst>
          </p:cNvPr>
          <p:cNvSpPr txBox="1"/>
          <p:nvPr/>
        </p:nvSpPr>
        <p:spPr>
          <a:xfrm>
            <a:off x="412833" y="4951935"/>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OPTIMUM: </a:t>
            </a:r>
            <a:r>
              <a:rPr lang="en-US" sz="2400">
                <a:latin typeface="Times New Roman" panose="02020603050405020304" pitchFamily="18" charset="0"/>
                <a:cs typeface="Times New Roman" panose="02020603050405020304" pitchFamily="18" charset="0"/>
              </a:rPr>
              <a:t>khoảng cách ngắn nhất của bài toán (đề đã tính tr</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a:t>
            </a:r>
          </a:p>
        </p:txBody>
      </p:sp>
      <p:sp>
        <p:nvSpPr>
          <p:cNvPr id="17" name="TextBox 16">
            <a:extLst>
              <a:ext uri="{FF2B5EF4-FFF2-40B4-BE49-F238E27FC236}">
                <a16:creationId xmlns:a16="http://schemas.microsoft.com/office/drawing/2014/main" id="{276535A7-9ADF-41FF-8C81-848F64C23205}"/>
              </a:ext>
            </a:extLst>
          </p:cNvPr>
          <p:cNvSpPr txBox="1"/>
          <p:nvPr/>
        </p:nvSpPr>
        <p:spPr>
          <a:xfrm>
            <a:off x="412833" y="5413600"/>
            <a:ext cx="11366334"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MIN_VEHICLES: </a:t>
            </a:r>
            <a:r>
              <a:rPr lang="en-US" sz="2400">
                <a:latin typeface="Times New Roman" panose="02020603050405020304" pitchFamily="18" charset="0"/>
                <a:cs typeface="Times New Roman" panose="02020603050405020304" pitchFamily="18" charset="0"/>
              </a:rPr>
              <a:t>số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(routes) tối thiểu để hoàn thành bài toán (đề đã tính tr</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a:t>
            </a:r>
          </a:p>
        </p:txBody>
      </p:sp>
      <p:sp>
        <p:nvSpPr>
          <p:cNvPr id="18" name="TextBox 17">
            <a:extLst>
              <a:ext uri="{FF2B5EF4-FFF2-40B4-BE49-F238E27FC236}">
                <a16:creationId xmlns:a16="http://schemas.microsoft.com/office/drawing/2014/main" id="{0CB7C07F-2173-462F-93F8-6C9757B690DE}"/>
              </a:ext>
            </a:extLst>
          </p:cNvPr>
          <p:cNvSpPr txBox="1"/>
          <p:nvPr/>
        </p:nvSpPr>
        <p:spPr>
          <a:xfrm>
            <a:off x="412832" y="5875265"/>
            <a:ext cx="11779167"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evals: </a:t>
            </a:r>
            <a:r>
              <a:rPr lang="en-US" sz="2400">
                <a:latin typeface="Times New Roman" panose="02020603050405020304" pitchFamily="18" charset="0"/>
                <a:cs typeface="Times New Roman" panose="02020603050405020304" pitchFamily="18" charset="0"/>
              </a:rPr>
              <a:t>tổng lần evaluate, v</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ợt quá TERMINATION thì tự động dừng (</a:t>
            </a:r>
            <a:r>
              <a:rPr lang="en-US" sz="2400" b="1">
                <a:latin typeface="Times New Roman" panose="02020603050405020304" pitchFamily="18" charset="0"/>
                <a:cs typeface="Times New Roman" panose="02020603050405020304" pitchFamily="18" charset="0"/>
              </a:rPr>
              <a:t>ko đ</a:t>
            </a:r>
            <a:r>
              <a:rPr lang="vi-VN" sz="2400" b="1">
                <a:latin typeface="Times New Roman" panose="02020603050405020304" pitchFamily="18" charset="0"/>
                <a:cs typeface="Times New Roman" panose="02020603050405020304" pitchFamily="18" charset="0"/>
              </a:rPr>
              <a:t>ư</a:t>
            </a:r>
            <a:r>
              <a:rPr lang="en-US" sz="2400" b="1">
                <a:latin typeface="Times New Roman" panose="02020603050405020304" pitchFamily="18" charset="0"/>
                <a:cs typeface="Times New Roman" panose="02020603050405020304" pitchFamily="18" charset="0"/>
              </a:rPr>
              <a:t>ợc đụng vào</a:t>
            </a:r>
            <a:r>
              <a:rPr lang="en-US"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1461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52617-AADD-4BFB-9981-0674C9C2DC84}"/>
              </a:ext>
            </a:extLst>
          </p:cNvPr>
          <p:cNvSpPr txBox="1"/>
          <p:nvPr/>
        </p:nvSpPr>
        <p:spPr>
          <a:xfrm>
            <a:off x="171942" y="150619"/>
            <a:ext cx="4760470"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Vài thứ cần biết trong </a:t>
            </a:r>
            <a:r>
              <a:rPr lang="en-US" sz="2400" b="1">
                <a:latin typeface="Times New Roman" panose="02020603050405020304" pitchFamily="18" charset="0"/>
                <a:cs typeface="Times New Roman" panose="02020603050405020304" pitchFamily="18" charset="0"/>
              </a:rPr>
              <a:t>heuristic.py</a:t>
            </a:r>
            <a:r>
              <a:rPr lang="en-US" sz="24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DB0003D-2E9D-4139-A533-9E354F3C7D6D}"/>
              </a:ext>
            </a:extLst>
          </p:cNvPr>
          <p:cNvSpPr txBox="1"/>
          <p:nvPr/>
        </p:nvSpPr>
        <p:spPr>
          <a:xfrm>
            <a:off x="412833" y="612284"/>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best_sol: </a:t>
            </a:r>
            <a:r>
              <a:rPr lang="en-US" sz="2400">
                <a:latin typeface="Times New Roman" panose="02020603050405020304" pitchFamily="18" charset="0"/>
                <a:cs typeface="Times New Roman" panose="02020603050405020304" pitchFamily="18" charset="0"/>
              </a:rPr>
              <a:t>chứa solution tốt nhất cho lần run hiện tại</a:t>
            </a:r>
            <a:endParaRPr lang="en-US" sz="2400" b="1">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A01D0AE-6905-4001-9C4E-46A8BAA52A8A}"/>
              </a:ext>
            </a:extLst>
          </p:cNvPr>
          <p:cNvSpPr txBox="1"/>
          <p:nvPr/>
        </p:nvSpPr>
        <p:spPr>
          <a:xfrm>
            <a:off x="653724" y="1073949"/>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Index 0 - </a:t>
            </a:r>
            <a:r>
              <a:rPr lang="en-US" sz="2400" b="1">
                <a:latin typeface="Times New Roman" panose="02020603050405020304" pitchFamily="18" charset="0"/>
                <a:cs typeface="Times New Roman" panose="02020603050405020304" pitchFamily="18" charset="0"/>
              </a:rPr>
              <a:t>tour: </a:t>
            </a:r>
            <a:r>
              <a:rPr lang="en-US" sz="2400">
                <a:latin typeface="Times New Roman" panose="02020603050405020304" pitchFamily="18" charset="0"/>
                <a:cs typeface="Times New Roman" panose="02020603050405020304" pitchFamily="18" charset="0"/>
              </a:rPr>
              <a:t>Node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đi của solution</a:t>
            </a:r>
            <a:endParaRPr lang="en-US" sz="2400" b="1">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EA50B25-9316-43B0-B144-AD934780073F}"/>
              </a:ext>
            </a:extLst>
          </p:cNvPr>
          <p:cNvSpPr txBox="1"/>
          <p:nvPr/>
        </p:nvSpPr>
        <p:spPr>
          <a:xfrm>
            <a:off x="653724" y="1535614"/>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Index 1 - </a:t>
            </a:r>
            <a:r>
              <a:rPr lang="en-US" sz="2400" b="1">
                <a:latin typeface="Times New Roman" panose="02020603050405020304" pitchFamily="18" charset="0"/>
                <a:cs typeface="Times New Roman" panose="02020603050405020304" pitchFamily="18" charset="0"/>
              </a:rPr>
              <a:t>id: </a:t>
            </a:r>
            <a:r>
              <a:rPr lang="en-US" sz="2400">
                <a:latin typeface="Times New Roman" panose="02020603050405020304" pitchFamily="18" charset="0"/>
                <a:cs typeface="Times New Roman" panose="02020603050405020304" pitchFamily="18" charset="0"/>
              </a:rPr>
              <a:t>ID của solution (ko cần quan tâm)</a:t>
            </a:r>
            <a:endParaRPr lang="en-US" sz="2400" b="1">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B588F13-9926-4FDD-9602-E814F59B19C3}"/>
              </a:ext>
            </a:extLst>
          </p:cNvPr>
          <p:cNvSpPr txBox="1"/>
          <p:nvPr/>
        </p:nvSpPr>
        <p:spPr>
          <a:xfrm>
            <a:off x="653724" y="1997279"/>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Index 2 – </a:t>
            </a:r>
            <a:r>
              <a:rPr lang="en-US" sz="2400" b="1">
                <a:latin typeface="Times New Roman" panose="02020603050405020304" pitchFamily="18" charset="0"/>
                <a:cs typeface="Times New Roman" panose="02020603050405020304" pitchFamily="18" charset="0"/>
              </a:rPr>
              <a:t>tour_length: </a:t>
            </a:r>
            <a:r>
              <a:rPr lang="en-US" sz="2400">
                <a:latin typeface="Times New Roman" panose="02020603050405020304" pitchFamily="18" charset="0"/>
                <a:cs typeface="Times New Roman" panose="02020603050405020304" pitchFamily="18" charset="0"/>
              </a:rPr>
              <a:t>quality của solution (càng nhỏ càng tốt)</a:t>
            </a:r>
            <a:endParaRPr lang="en-US" sz="2400" b="1">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6E76DF5-B2B0-4F8C-8F8C-2F8FA4982329}"/>
              </a:ext>
            </a:extLst>
          </p:cNvPr>
          <p:cNvSpPr txBox="1"/>
          <p:nvPr/>
        </p:nvSpPr>
        <p:spPr>
          <a:xfrm>
            <a:off x="653724" y="2458944"/>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Index 3 – </a:t>
            </a:r>
            <a:r>
              <a:rPr lang="en-US" sz="2400" b="1">
                <a:latin typeface="Times New Roman" panose="02020603050405020304" pitchFamily="18" charset="0"/>
                <a:cs typeface="Times New Roman" panose="02020603050405020304" pitchFamily="18" charset="0"/>
              </a:rPr>
              <a:t>steps: </a:t>
            </a:r>
            <a:r>
              <a:rPr lang="en-US" sz="2400">
                <a:latin typeface="Times New Roman" panose="02020603050405020304" pitchFamily="18" charset="0"/>
                <a:cs typeface="Times New Roman" panose="02020603050405020304" pitchFamily="18" charset="0"/>
              </a:rPr>
              <a:t>kích th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ớc của solution (t</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ơng </a:t>
            </a:r>
            <a:r>
              <a:rPr lang="en-US" sz="2400" b="1">
                <a:latin typeface="Times New Roman" panose="02020603050405020304" pitchFamily="18" charset="0"/>
                <a:cs typeface="Times New Roman" panose="02020603050405020304" pitchFamily="18" charset="0"/>
              </a:rPr>
              <a:t>len(tour)</a:t>
            </a:r>
            <a:r>
              <a:rPr lang="en-US" sz="240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E61D6BA7-0AEB-44F2-B417-68917F2C1B10}"/>
              </a:ext>
            </a:extLst>
          </p:cNvPr>
          <p:cNvSpPr txBox="1"/>
          <p:nvPr/>
        </p:nvSpPr>
        <p:spPr>
          <a:xfrm>
            <a:off x="412833" y="3198167"/>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format của solution:</a:t>
            </a:r>
          </a:p>
        </p:txBody>
      </p:sp>
      <p:sp>
        <p:nvSpPr>
          <p:cNvPr id="23" name="TextBox 22">
            <a:extLst>
              <a:ext uri="{FF2B5EF4-FFF2-40B4-BE49-F238E27FC236}">
                <a16:creationId xmlns:a16="http://schemas.microsoft.com/office/drawing/2014/main" id="{0F23F740-D1CF-4B5B-8355-C44E9AF818D1}"/>
              </a:ext>
            </a:extLst>
          </p:cNvPr>
          <p:cNvSpPr txBox="1"/>
          <p:nvPr/>
        </p:nvSpPr>
        <p:spPr>
          <a:xfrm>
            <a:off x="653724" y="3659832"/>
            <a:ext cx="1160722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tour: </a:t>
            </a:r>
            <a:r>
              <a:rPr lang="fr-FR" sz="2400">
                <a:latin typeface="Times New Roman" panose="02020603050405020304" pitchFamily="18" charset="0"/>
                <a:cs typeface="Times New Roman" panose="02020603050405020304" pitchFamily="18" charset="0"/>
              </a:rPr>
              <a:t>0 - 5 - 6 - 8 - 0 - 1 - 2 - 3 - 4 - 0 - 7 - 0</a:t>
            </a:r>
            <a:endParaRPr lang="en-US" sz="2400" b="1">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264732D-E122-49DD-BE1A-6210228E4AB4}"/>
              </a:ext>
            </a:extLst>
          </p:cNvPr>
          <p:cNvSpPr txBox="1"/>
          <p:nvPr/>
        </p:nvSpPr>
        <p:spPr>
          <a:xfrm>
            <a:off x="653724" y="4121497"/>
            <a:ext cx="1160722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steps: </a:t>
            </a:r>
            <a:r>
              <a:rPr lang="fr-FR" sz="2400">
                <a:latin typeface="Times New Roman" panose="02020603050405020304" pitchFamily="18" charset="0"/>
                <a:cs typeface="Times New Roman" panose="02020603050405020304" pitchFamily="18" charset="0"/>
              </a:rPr>
              <a:t>12</a:t>
            </a:r>
            <a:endParaRPr lang="en-US" sz="2400" b="1">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D178762-43BA-4937-8EA4-1297AE11CB15}"/>
              </a:ext>
            </a:extLst>
          </p:cNvPr>
          <p:cNvSpPr txBox="1"/>
          <p:nvPr/>
        </p:nvSpPr>
        <p:spPr>
          <a:xfrm>
            <a:off x="653724" y="4583162"/>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Solution trên gồm 3 routes:</a:t>
            </a:r>
          </a:p>
        </p:txBody>
      </p:sp>
      <p:sp>
        <p:nvSpPr>
          <p:cNvPr id="26" name="TextBox 25">
            <a:extLst>
              <a:ext uri="{FF2B5EF4-FFF2-40B4-BE49-F238E27FC236}">
                <a16:creationId xmlns:a16="http://schemas.microsoft.com/office/drawing/2014/main" id="{87741A05-AEC2-4836-BAEE-3225CBB633E3}"/>
              </a:ext>
            </a:extLst>
          </p:cNvPr>
          <p:cNvSpPr txBox="1"/>
          <p:nvPr/>
        </p:nvSpPr>
        <p:spPr>
          <a:xfrm>
            <a:off x="791375" y="5044827"/>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Route 1: 0 - 5 - 6 - 8 - 0</a:t>
            </a:r>
          </a:p>
        </p:txBody>
      </p:sp>
      <p:sp>
        <p:nvSpPr>
          <p:cNvPr id="27" name="TextBox 26">
            <a:extLst>
              <a:ext uri="{FF2B5EF4-FFF2-40B4-BE49-F238E27FC236}">
                <a16:creationId xmlns:a16="http://schemas.microsoft.com/office/drawing/2014/main" id="{75182057-D6F5-4B12-B9E0-A497412ED18F}"/>
              </a:ext>
            </a:extLst>
          </p:cNvPr>
          <p:cNvSpPr txBox="1"/>
          <p:nvPr/>
        </p:nvSpPr>
        <p:spPr>
          <a:xfrm>
            <a:off x="791375" y="5506492"/>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Route 2: 0 - 1 - 2 - 3 - 4 - 0</a:t>
            </a:r>
          </a:p>
        </p:txBody>
      </p:sp>
      <p:sp>
        <p:nvSpPr>
          <p:cNvPr id="28" name="TextBox 27">
            <a:extLst>
              <a:ext uri="{FF2B5EF4-FFF2-40B4-BE49-F238E27FC236}">
                <a16:creationId xmlns:a16="http://schemas.microsoft.com/office/drawing/2014/main" id="{AA8B35EA-7136-433B-A92B-C237A9BA64E8}"/>
              </a:ext>
            </a:extLst>
          </p:cNvPr>
          <p:cNvSpPr txBox="1"/>
          <p:nvPr/>
        </p:nvSpPr>
        <p:spPr>
          <a:xfrm>
            <a:off x="791375" y="5968157"/>
            <a:ext cx="11607226"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Route 3: 0 - 7 - 0</a:t>
            </a:r>
          </a:p>
        </p:txBody>
      </p:sp>
    </p:spTree>
    <p:extLst>
      <p:ext uri="{BB962C8B-B14F-4D97-AF65-F5344CB8AC3E}">
        <p14:creationId xmlns:p14="http://schemas.microsoft.com/office/powerpoint/2010/main" val="98098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652617-AADD-4BFB-9981-0674C9C2DC84}"/>
              </a:ext>
            </a:extLst>
          </p:cNvPr>
          <p:cNvSpPr txBox="1"/>
          <p:nvPr/>
        </p:nvSpPr>
        <p:spPr>
          <a:xfrm>
            <a:off x="171942" y="150619"/>
            <a:ext cx="4289188" cy="461665"/>
          </a:xfrm>
          <a:prstGeom prst="rect">
            <a:avLst/>
          </a:prstGeom>
          <a:noFill/>
        </p:spPr>
        <p:txBody>
          <a:bodyPr wrap="none" rtlCol="0">
            <a:spAutoFit/>
          </a:bodyPr>
          <a:lstStyle/>
          <a:p>
            <a:r>
              <a:rPr lang="en-US" sz="2400">
                <a:latin typeface="Times New Roman" panose="02020603050405020304" pitchFamily="18" charset="0"/>
                <a:cs typeface="Times New Roman" panose="02020603050405020304" pitchFamily="18" charset="0"/>
              </a:rPr>
              <a:t>- Vài thứ cần biết trong </a:t>
            </a:r>
            <a:r>
              <a:rPr lang="en-US" sz="2400" b="1">
                <a:latin typeface="Times New Roman" panose="02020603050405020304" pitchFamily="18" charset="0"/>
                <a:cs typeface="Times New Roman" panose="02020603050405020304" pitchFamily="18" charset="0"/>
              </a:rPr>
              <a:t>main.py</a:t>
            </a:r>
            <a:r>
              <a:rPr lang="en-US" sz="240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DB0003D-2E9D-4139-A533-9E354F3C7D6D}"/>
              </a:ext>
            </a:extLst>
          </p:cNvPr>
          <p:cNvSpPr txBox="1"/>
          <p:nvPr/>
        </p:nvSpPr>
        <p:spPr>
          <a:xfrm>
            <a:off x="412833" y="612284"/>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Nếu thuật toán chọn có random trong đó: đặt MAX_TRIALS bên stats.py là 20</a:t>
            </a:r>
            <a:endParaRPr lang="en-US" sz="2400" b="1">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738D3F6-0AD8-42E0-8DFA-0BDDAEF43D01}"/>
              </a:ext>
            </a:extLst>
          </p:cNvPr>
          <p:cNvSpPr txBox="1"/>
          <p:nvPr/>
        </p:nvSpPr>
        <p:spPr>
          <a:xfrm>
            <a:off x="412833" y="1073949"/>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Nếu thuật toán chọn không có random: đặt MAX_TRIALS bên stats.py là 1</a:t>
            </a:r>
            <a:endParaRPr lang="en-US" sz="2400" b="1">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13C4CB1-D6FD-410F-BF44-651888036904}"/>
              </a:ext>
            </a:extLst>
          </p:cNvPr>
          <p:cNvSpPr txBox="1"/>
          <p:nvPr/>
        </p:nvSpPr>
        <p:spPr>
          <a:xfrm>
            <a:off x="412833" y="1997279"/>
            <a:ext cx="10825438"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Trong code này cái EVRP.check_solution bỏ qua, tuy nhiên khi làm thuật toán nhớ quăng cái trên vào để kiểm tra solution của tụi bây có đúng với bài toán không (step 4)</a:t>
            </a:r>
            <a:endParaRPr lang="en-US" sz="2400" b="1">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7D58FFD3-70C4-4619-B1BC-1E3FD8512B00}"/>
              </a:ext>
            </a:extLst>
          </p:cNvPr>
          <p:cNvSpPr txBox="1"/>
          <p:nvPr/>
        </p:nvSpPr>
        <p:spPr>
          <a:xfrm>
            <a:off x="412833" y="1535614"/>
            <a:ext cx="10825438"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EVRP.problem_instance (step 1)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dẫn tới file .evrp trong benchmark folder</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34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3DCD04-12F6-4500-98A0-2643AE9562C2}"/>
              </a:ext>
            </a:extLst>
          </p:cNvPr>
          <p:cNvSpPr/>
          <p:nvPr/>
        </p:nvSpPr>
        <p:spPr>
          <a:xfrm>
            <a:off x="324464" y="265471"/>
            <a:ext cx="2816941" cy="6194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solidFill>
                  <a:sysClr val="windowText" lastClr="000000"/>
                </a:solidFill>
                <a:latin typeface="Times New Roman" panose="02020603050405020304" pitchFamily="18" charset="0"/>
                <a:cs typeface="Times New Roman" panose="02020603050405020304" pitchFamily="18" charset="0"/>
              </a:rPr>
              <a:t>Thuật toán</a:t>
            </a:r>
          </a:p>
        </p:txBody>
      </p:sp>
      <p:sp>
        <p:nvSpPr>
          <p:cNvPr id="8" name="TextBox 7">
            <a:extLst>
              <a:ext uri="{FF2B5EF4-FFF2-40B4-BE49-F238E27FC236}">
                <a16:creationId xmlns:a16="http://schemas.microsoft.com/office/drawing/2014/main" id="{5050FE22-590D-46AD-8B43-B8726C0F325C}"/>
              </a:ext>
            </a:extLst>
          </p:cNvPr>
          <p:cNvSpPr txBox="1"/>
          <p:nvPr/>
        </p:nvSpPr>
        <p:spPr>
          <a:xfrm>
            <a:off x="324464" y="1511936"/>
            <a:ext cx="3436375"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State space:</a:t>
            </a:r>
            <a:r>
              <a:rPr lang="en-US" sz="2400">
                <a:latin typeface="Times New Roman" panose="02020603050405020304" pitchFamily="18" charset="0"/>
                <a:cs typeface="Times New Roman" panose="02020603050405020304" pitchFamily="18" charset="0"/>
              </a:rPr>
              <a:t> trong EVRP </a:t>
            </a:r>
            <a:endParaRPr lang="en-US" sz="2400" b="1">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8F93B35-5DC6-48D3-9932-3D6C9B02FE4B}"/>
              </a:ext>
            </a:extLst>
          </p:cNvPr>
          <p:cNvSpPr txBox="1"/>
          <p:nvPr/>
        </p:nvSpPr>
        <p:spPr>
          <a:xfrm>
            <a:off x="324464" y="967587"/>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Bao gồm:</a:t>
            </a:r>
          </a:p>
        </p:txBody>
      </p:sp>
      <p:sp>
        <p:nvSpPr>
          <p:cNvPr id="10" name="TextBox 9">
            <a:extLst>
              <a:ext uri="{FF2B5EF4-FFF2-40B4-BE49-F238E27FC236}">
                <a16:creationId xmlns:a16="http://schemas.microsoft.com/office/drawing/2014/main" id="{930E6965-0208-45AF-B277-AC85ADF1B7C5}"/>
              </a:ext>
            </a:extLst>
          </p:cNvPr>
          <p:cNvSpPr txBox="1"/>
          <p:nvPr/>
        </p:nvSpPr>
        <p:spPr>
          <a:xfrm>
            <a:off x="324463" y="2056285"/>
            <a:ext cx="11680724"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Successor function: </a:t>
            </a:r>
            <a:r>
              <a:rPr lang="en-US" sz="2400">
                <a:latin typeface="Times New Roman" panose="02020603050405020304" pitchFamily="18" charset="0"/>
                <a:cs typeface="Times New Roman" panose="02020603050405020304" pitchFamily="18" charset="0"/>
              </a:rPr>
              <a:t>chuyển dịch trạng thái, phải đảm bảo các node successor thỏa ràng buộc và chỉ đón customer đúng 1 lần</a:t>
            </a:r>
            <a:endParaRPr lang="en-US" sz="24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215912E-827C-4E18-935B-84B50023619F}"/>
              </a:ext>
            </a:extLst>
          </p:cNvPr>
          <p:cNvSpPr txBox="1"/>
          <p:nvPr/>
        </p:nvSpPr>
        <p:spPr>
          <a:xfrm>
            <a:off x="324463" y="2969966"/>
            <a:ext cx="5574892"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Start state: </a:t>
            </a:r>
            <a:r>
              <a:rPr lang="en-US" sz="2400">
                <a:latin typeface="Times New Roman" panose="02020603050405020304" pitchFamily="18" charset="0"/>
                <a:cs typeface="Times New Roman" panose="02020603050405020304" pitchFamily="18" charset="0"/>
              </a:rPr>
              <a:t>state bắt đầu, xe đang tại depot</a:t>
            </a:r>
            <a:endParaRPr lang="en-US" sz="2400" b="1">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5816C6A-3991-4F9A-82DB-AE24DBF2CF8F}"/>
              </a:ext>
            </a:extLst>
          </p:cNvPr>
          <p:cNvSpPr txBox="1"/>
          <p:nvPr/>
        </p:nvSpPr>
        <p:spPr>
          <a:xfrm>
            <a:off x="324463" y="3514315"/>
            <a:ext cx="9070260"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Goal test: </a:t>
            </a:r>
            <a:r>
              <a:rPr lang="en-US" sz="2400">
                <a:latin typeface="Times New Roman" panose="02020603050405020304" pitchFamily="18" charset="0"/>
                <a:cs typeface="Times New Roman" panose="02020603050405020304" pitchFamily="18" charset="0"/>
              </a:rPr>
              <a:t>hàm test, kết thúc khi đón tất cả các khách và quay về depot</a:t>
            </a:r>
            <a:endParaRPr lang="en-US" sz="2400" b="1">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E0B5EF2-47B1-4B3C-BC2A-CB41E4045FA1}"/>
              </a:ext>
            </a:extLst>
          </p:cNvPr>
          <p:cNvSpPr txBox="1"/>
          <p:nvPr/>
        </p:nvSpPr>
        <p:spPr>
          <a:xfrm>
            <a:off x="324463" y="4246645"/>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Khi chạy xong, nhớ gọi fitness_evaluation bên EVRP.py để đánh giá solution</a:t>
            </a:r>
          </a:p>
        </p:txBody>
      </p:sp>
      <p:sp>
        <p:nvSpPr>
          <p:cNvPr id="14" name="TextBox 13">
            <a:extLst>
              <a:ext uri="{FF2B5EF4-FFF2-40B4-BE49-F238E27FC236}">
                <a16:creationId xmlns:a16="http://schemas.microsoft.com/office/drawing/2014/main" id="{3AF8199E-DDC3-405E-B4AB-37E8C7FD910E}"/>
              </a:ext>
            </a:extLst>
          </p:cNvPr>
          <p:cNvSpPr txBox="1"/>
          <p:nvPr/>
        </p:nvSpPr>
        <p:spPr>
          <a:xfrm>
            <a:off x="324463" y="4708310"/>
            <a:ext cx="10147012" cy="1200329"/>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Thuật toán nào không random thì ngay khi kết thúc thuật toán thì làm cách gì đó để dừng vòng lặp, nếu không code trong main sẽ chạy tới khi nào evals v</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ợt qua TERMINATION</a:t>
            </a:r>
          </a:p>
        </p:txBody>
      </p:sp>
    </p:spTree>
    <p:extLst>
      <p:ext uri="{BB962C8B-B14F-4D97-AF65-F5344CB8AC3E}">
        <p14:creationId xmlns:p14="http://schemas.microsoft.com/office/powerpoint/2010/main" val="28542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3DCD04-12F6-4500-98A0-2643AE9562C2}"/>
              </a:ext>
            </a:extLst>
          </p:cNvPr>
          <p:cNvSpPr/>
          <p:nvPr/>
        </p:nvSpPr>
        <p:spPr>
          <a:xfrm>
            <a:off x="324464" y="265471"/>
            <a:ext cx="2816941" cy="6194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a:solidFill>
                  <a:sysClr val="windowText" lastClr="000000"/>
                </a:solidFill>
                <a:latin typeface="Times New Roman" panose="02020603050405020304" pitchFamily="18" charset="0"/>
                <a:cs typeface="Times New Roman" panose="02020603050405020304" pitchFamily="18" charset="0"/>
              </a:rPr>
              <a:t>L</a:t>
            </a:r>
            <a:r>
              <a:rPr lang="vi-VN" sz="2800">
                <a:solidFill>
                  <a:sysClr val="windowText" lastClr="000000"/>
                </a:solidFill>
                <a:latin typeface="Times New Roman" panose="02020603050405020304" pitchFamily="18" charset="0"/>
                <a:cs typeface="Times New Roman" panose="02020603050405020304" pitchFamily="18" charset="0"/>
              </a:rPr>
              <a:t>ư</a:t>
            </a:r>
            <a:r>
              <a:rPr lang="en-US" sz="2800">
                <a:solidFill>
                  <a:sysClr val="windowText" lastClr="000000"/>
                </a:solidFill>
                <a:latin typeface="Times New Roman" panose="02020603050405020304" pitchFamily="18" charset="0"/>
                <a:cs typeface="Times New Roman" panose="02020603050405020304" pitchFamily="18" charset="0"/>
              </a:rPr>
              <a:t>u ý</a:t>
            </a:r>
          </a:p>
        </p:txBody>
      </p:sp>
      <p:sp>
        <p:nvSpPr>
          <p:cNvPr id="9" name="TextBox 8">
            <a:extLst>
              <a:ext uri="{FF2B5EF4-FFF2-40B4-BE49-F238E27FC236}">
                <a16:creationId xmlns:a16="http://schemas.microsoft.com/office/drawing/2014/main" id="{48F93B35-5DC6-48D3-9932-3D6C9B02FE4B}"/>
              </a:ext>
            </a:extLst>
          </p:cNvPr>
          <p:cNvSpPr txBox="1"/>
          <p:nvPr/>
        </p:nvSpPr>
        <p:spPr>
          <a:xfrm>
            <a:off x="324464" y="967587"/>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Trong file .evrp, id 1 luôn là depot.</a:t>
            </a:r>
          </a:p>
        </p:txBody>
      </p:sp>
      <p:sp>
        <p:nvSpPr>
          <p:cNvPr id="15" name="TextBox 14">
            <a:extLst>
              <a:ext uri="{FF2B5EF4-FFF2-40B4-BE49-F238E27FC236}">
                <a16:creationId xmlns:a16="http://schemas.microsoft.com/office/drawing/2014/main" id="{3173F51A-0DE0-4E38-932A-44649C110E7F}"/>
              </a:ext>
            </a:extLst>
          </p:cNvPr>
          <p:cNvSpPr txBox="1"/>
          <p:nvPr/>
        </p:nvSpPr>
        <p:spPr>
          <a:xfrm>
            <a:off x="324464" y="1429252"/>
            <a:ext cx="10147012"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Trong file .evrp, </a:t>
            </a:r>
            <a:r>
              <a:rPr lang="en-US" sz="2400" b="1">
                <a:latin typeface="Times New Roman" panose="02020603050405020304" pitchFamily="18" charset="0"/>
                <a:cs typeface="Times New Roman" panose="02020603050405020304" pitchFamily="18" charset="0"/>
              </a:rPr>
              <a:t>id - 1 </a:t>
            </a:r>
            <a:r>
              <a:rPr lang="en-US" sz="2400">
                <a:latin typeface="Times New Roman" panose="02020603050405020304" pitchFamily="18" charset="0"/>
                <a:cs typeface="Times New Roman" panose="02020603050405020304" pitchFamily="18" charset="0"/>
              </a:rPr>
              <a:t>chính là index của phần tử trong node_list, cust_demand và charging_state.</a:t>
            </a:r>
          </a:p>
        </p:txBody>
      </p:sp>
      <p:sp>
        <p:nvSpPr>
          <p:cNvPr id="16" name="TextBox 15">
            <a:extLst>
              <a:ext uri="{FF2B5EF4-FFF2-40B4-BE49-F238E27FC236}">
                <a16:creationId xmlns:a16="http://schemas.microsoft.com/office/drawing/2014/main" id="{F76B20EF-A994-4704-B6A3-80E80E1B1375}"/>
              </a:ext>
            </a:extLst>
          </p:cNvPr>
          <p:cNvSpPr txBox="1"/>
          <p:nvPr/>
        </p:nvSpPr>
        <p:spPr>
          <a:xfrm>
            <a:off x="324464" y="2260249"/>
            <a:ext cx="10147012"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Khi làm thuật toán, nhớ code trong heuristic.py, ưu tiên dùng mấy hàm có sẵn trong EVRP.py.</a:t>
            </a:r>
          </a:p>
        </p:txBody>
      </p:sp>
      <p:sp>
        <p:nvSpPr>
          <p:cNvPr id="17" name="TextBox 16">
            <a:extLst>
              <a:ext uri="{FF2B5EF4-FFF2-40B4-BE49-F238E27FC236}">
                <a16:creationId xmlns:a16="http://schemas.microsoft.com/office/drawing/2014/main" id="{B7C7EDCC-A56F-4532-A8D3-E08CB603F2C6}"/>
              </a:ext>
            </a:extLst>
          </p:cNvPr>
          <p:cNvSpPr txBox="1"/>
          <p:nvPr/>
        </p:nvSpPr>
        <p:spPr>
          <a:xfrm>
            <a:off x="324464" y="3091246"/>
            <a:ext cx="10147012" cy="156966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Trên mạng cũng có code cho bài toán này nh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ng nó phức tạp h</a:t>
            </a:r>
            <a:r>
              <a:rPr lang="vi-VN" sz="2400">
                <a:latin typeface="Times New Roman" panose="02020603050405020304" pitchFamily="18" charset="0"/>
                <a:cs typeface="Times New Roman" panose="02020603050405020304" pitchFamily="18" charset="0"/>
              </a:rPr>
              <a:t>ơ</a:t>
            </a:r>
            <a:r>
              <a:rPr lang="en-US" sz="2400">
                <a:latin typeface="Times New Roman" panose="02020603050405020304" pitchFamily="18" charset="0"/>
                <a:cs typeface="Times New Roman" panose="02020603050405020304" pitchFamily="18" charset="0"/>
              </a:rPr>
              <a:t>n, bài toán của mình thì không hết pin giữa đường, không quá tải, mỗi khách đón 1 lần và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ờng đã chạy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phải là ngắn nhất, nên tụi bây coi cái heuristic của tụi nó rùi convert về bài toán của mình.</a:t>
            </a:r>
          </a:p>
        </p:txBody>
      </p:sp>
      <p:sp>
        <p:nvSpPr>
          <p:cNvPr id="18" name="TextBox 17">
            <a:extLst>
              <a:ext uri="{FF2B5EF4-FFF2-40B4-BE49-F238E27FC236}">
                <a16:creationId xmlns:a16="http://schemas.microsoft.com/office/drawing/2014/main" id="{D709491C-029B-484C-A7BB-0CAA9DE9E25A}"/>
              </a:ext>
            </a:extLst>
          </p:cNvPr>
          <p:cNvSpPr txBox="1"/>
          <p:nvPr/>
        </p:nvSpPr>
        <p:spPr>
          <a:xfrm>
            <a:off x="324464" y="4660906"/>
            <a:ext cx="10147012"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Hoặc tụi bây cũng có thể dùng các thuật toán mình đã học nh</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 A*,…, lấy trên mạng rùi convert về bài toán của mình.</a:t>
            </a:r>
          </a:p>
        </p:txBody>
      </p:sp>
      <p:sp>
        <p:nvSpPr>
          <p:cNvPr id="19" name="TextBox 18">
            <a:extLst>
              <a:ext uri="{FF2B5EF4-FFF2-40B4-BE49-F238E27FC236}">
                <a16:creationId xmlns:a16="http://schemas.microsoft.com/office/drawing/2014/main" id="{A6BB074D-64CD-4448-8F89-E1FDB1E53442}"/>
              </a:ext>
            </a:extLst>
          </p:cNvPr>
          <p:cNvSpPr txBox="1"/>
          <p:nvPr/>
        </p:nvSpPr>
        <p:spPr>
          <a:xfrm>
            <a:off x="324464" y="5491903"/>
            <a:ext cx="10147012"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 Mỗi thuật toán trong step 4 nhớ chạy EVRP.check_solution để kiểm tra. </a:t>
            </a:r>
          </a:p>
        </p:txBody>
      </p:sp>
    </p:spTree>
    <p:extLst>
      <p:ext uri="{BB962C8B-B14F-4D97-AF65-F5344CB8AC3E}">
        <p14:creationId xmlns:p14="http://schemas.microsoft.com/office/powerpoint/2010/main" val="422154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1077</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15</cp:revision>
  <dcterms:created xsi:type="dcterms:W3CDTF">2021-07-08T11:31:14Z</dcterms:created>
  <dcterms:modified xsi:type="dcterms:W3CDTF">2021-07-08T13:33:04Z</dcterms:modified>
</cp:coreProperties>
</file>