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53"/>
  </p:notesMasterIdLst>
  <p:handoutMasterIdLst>
    <p:handoutMasterId r:id="rId54"/>
  </p:handoutMasterIdLst>
  <p:sldIdLst>
    <p:sldId id="256" r:id="rId5"/>
    <p:sldId id="257" r:id="rId6"/>
    <p:sldId id="259" r:id="rId7"/>
    <p:sldId id="258" r:id="rId8"/>
    <p:sldId id="296" r:id="rId9"/>
    <p:sldId id="312" r:id="rId10"/>
    <p:sldId id="313" r:id="rId11"/>
    <p:sldId id="260" r:id="rId12"/>
    <p:sldId id="261" r:id="rId13"/>
    <p:sldId id="263" r:id="rId14"/>
    <p:sldId id="264" r:id="rId15"/>
    <p:sldId id="311" r:id="rId16"/>
    <p:sldId id="314" r:id="rId17"/>
    <p:sldId id="265" r:id="rId18"/>
    <p:sldId id="266" r:id="rId19"/>
    <p:sldId id="267" r:id="rId20"/>
    <p:sldId id="320" r:id="rId21"/>
    <p:sldId id="321" r:id="rId22"/>
    <p:sldId id="322" r:id="rId23"/>
    <p:sldId id="323" r:id="rId24"/>
    <p:sldId id="269" r:id="rId25"/>
    <p:sldId id="262" r:id="rId26"/>
    <p:sldId id="268" r:id="rId27"/>
    <p:sldId id="27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15" r:id="rId37"/>
    <p:sldId id="278" r:id="rId38"/>
    <p:sldId id="279" r:id="rId39"/>
    <p:sldId id="280" r:id="rId40"/>
    <p:sldId id="281" r:id="rId41"/>
    <p:sldId id="282" r:id="rId42"/>
    <p:sldId id="316" r:id="rId43"/>
    <p:sldId id="317" r:id="rId44"/>
    <p:sldId id="318" r:id="rId45"/>
    <p:sldId id="283" r:id="rId46"/>
    <p:sldId id="284" r:id="rId47"/>
    <p:sldId id="319" r:id="rId48"/>
    <p:sldId id="285" r:id="rId49"/>
    <p:sldId id="286" r:id="rId50"/>
    <p:sldId id="287" r:id="rId51"/>
    <p:sldId id="294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43FE7-C345-4A0D-BA20-F8487EAFD944}" v="193" dt="2020-12-19T07:31:28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A96C17-5DD5-4B2B-BE28-F3DDD9DD59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BF699-E0F5-4458-B3A2-998FA8F895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381C7-BD73-46FE-A4E2-6CC7BE0DFFEC}" type="datetimeFigureOut">
              <a:rPr lang="en-US" smtClean="0">
                <a:latin typeface="Arial" panose="020B0604020202020204" pitchFamily="34" charset="0"/>
              </a:rPr>
              <a:t>1/4/2021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BCF8-7DA9-4ACA-809D-D37FE7A9F7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1D9BE-9E00-4079-BDDC-1B649001B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238CD-ECCC-494C-AF13-A8CD660C3D48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293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42217D3-271D-4E67-887A-BEB5B621BB27}" type="datetimeFigureOut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8C860BA-63C8-4950-A2E7-9C6FAEF4AE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51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200C-10E5-4ADF-8B45-7F6786CFE764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12E6-98AB-46F5-8F0C-8981FB4585F4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6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FB1E-4898-468A-ADC6-6DECD20043DC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34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2C19-B2A1-463E-B285-97E0F16E5A31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5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C81E-1671-4A8B-8BD1-128A68D2FD64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C9A2-AFA5-491E-9DDD-F3B2467C0924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1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AD8F-E891-4835-89CB-C7E486E366FF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1214-23C8-4EBE-8047-69FFBF8B9706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26B9-BC8B-4002-8E61-7DA035166A1F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55CD-8DC8-44B9-A92E-2336F955948C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CDEA-A7CA-45C5-81E6-6374D33D2489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174C-FB97-4595-B277-19B321F83605}" type="datetime1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DA6E-1D8D-4321-9155-A58077FBD34F}" type="datetime1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A209-7D4D-48D3-A91E-DD10A4A580A3}" type="datetime1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4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F89-3D66-4185-9132-93D601D904A3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87E8-526F-466C-A056-AB91703A89AE}" type="datetime1">
              <a:rPr lang="en-US" smtClean="0"/>
              <a:t>1/4/2021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AA1E071-4D85-47CC-9BAB-9D2C58A0B1C4}" type="datetime1">
              <a:rPr lang="en-US" smtClean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fld id="{11F662CB-6D78-46AF-89A9-9B23D288E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9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gif"/><Relationship Id="rId3" Type="http://schemas.openxmlformats.org/officeDocument/2006/relationships/hyperlink" Target="http://www.infovis.net/imagenes/T1_N137_A4_Konigsberg_en.gif" TargetMode="External"/><Relationship Id="rId7" Type="http://schemas.openxmlformats.org/officeDocument/2006/relationships/image" Target="../media/image3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151846D-531C-403D-A763-E1686CB99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3" b="1"/>
          <a:stretch/>
        </p:blipFill>
        <p:spPr>
          <a:xfrm>
            <a:off x="5656231" y="0"/>
            <a:ext cx="6535769" cy="565785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D2E2C7-B29C-4EAA-88AA-FE9A49EF9C29}"/>
              </a:ext>
            </a:extLst>
          </p:cNvPr>
          <p:cNvSpPr txBox="1"/>
          <p:nvPr/>
        </p:nvSpPr>
        <p:spPr>
          <a:xfrm>
            <a:off x="912221" y="859449"/>
            <a:ext cx="38511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Phân</a:t>
            </a:r>
            <a:r>
              <a:rPr lang="en-US" sz="2800" i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tích</a:t>
            </a:r>
            <a:r>
              <a:rPr lang="en-US" sz="2800" i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2800" i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thiết</a:t>
            </a:r>
            <a:r>
              <a:rPr lang="en-US" sz="2800" i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kế</a:t>
            </a:r>
            <a:r>
              <a:rPr lang="en-US" sz="2800" i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thuật</a:t>
            </a:r>
            <a:r>
              <a:rPr lang="en-US" sz="2800" i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toán</a:t>
            </a:r>
            <a:r>
              <a:rPr lang="en-US" sz="2800" i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- CS112.L12.KHCL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F1413-0E6D-4527-9525-2F3F12C05DC5}"/>
              </a:ext>
            </a:extLst>
          </p:cNvPr>
          <p:cNvSpPr txBox="1"/>
          <p:nvPr/>
        </p:nvSpPr>
        <p:spPr>
          <a:xfrm>
            <a:off x="603723" y="4033837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6: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18521653 – Nguyễn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Kiều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Vinh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18521302 – Nguyễn Tuấn Quang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18521304 – </a:t>
            </a:r>
            <a:r>
              <a:rPr lang="vi-VN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Quang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1E638-F3D2-4A05-B479-75A0B56BE0E7}"/>
              </a:ext>
            </a:extLst>
          </p:cNvPr>
          <p:cNvSpPr txBox="1"/>
          <p:nvPr/>
        </p:nvSpPr>
        <p:spPr>
          <a:xfrm>
            <a:off x="1064252" y="2437629"/>
            <a:ext cx="57710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ctr">
              <a:spcAft>
                <a:spcPts val="600"/>
              </a:spcAft>
            </a:pP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ALGORITHMS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B29ED46-AC53-43D7-B3CD-5025D81D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635814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D43F9-52B8-4268-8D79-5F068214DDBC}"/>
              </a:ext>
            </a:extLst>
          </p:cNvPr>
          <p:cNvSpPr txBox="1"/>
          <p:nvPr/>
        </p:nvSpPr>
        <p:spPr>
          <a:xfrm>
            <a:off x="2487227" y="708356"/>
            <a:ext cx="63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29264-C949-4CDC-A04A-A4A35A9A2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18" y="1981945"/>
            <a:ext cx="3536981" cy="270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47EB2-9AD0-419D-B0E5-A02C4D73F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7" y="2022886"/>
            <a:ext cx="3352523" cy="24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CFDC9D4-9A72-44AE-A8CF-70BA073A8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5D0844-3430-4A34-9BF8-E3BE0EE0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1F662CB-6D78-46AF-89A9-9B23D288E6AD}" type="slidenum">
              <a:rPr lang="en-US" sz="1800"/>
              <a:pPr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211828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0B12F-7F41-4F6A-8A1E-DF0E09D5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198" y="2061838"/>
            <a:ext cx="3688804" cy="2936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6ECCC8-8A3F-4825-9FF4-53C262DEF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67" y="1698380"/>
            <a:ext cx="4029046" cy="319490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117EAEF-409F-4443-8846-5757D60E9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AAFA91-2E62-4472-AE2D-651EAA6CA5C1}"/>
              </a:ext>
            </a:extLst>
          </p:cNvPr>
          <p:cNvSpPr txBox="1"/>
          <p:nvPr/>
        </p:nvSpPr>
        <p:spPr>
          <a:xfrm>
            <a:off x="2291918" y="649115"/>
            <a:ext cx="4873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DSLK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EA213D-7DE7-4570-868D-1D3F025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1F662CB-6D78-46AF-89A9-9B23D288E6AD}" type="slidenum">
              <a:rPr lang="en-US" sz="1800"/>
              <a:pPr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234910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117EAEF-409F-4443-8846-5757D60E9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AAFA91-2E62-4472-AE2D-651EAA6CA5C1}"/>
              </a:ext>
            </a:extLst>
          </p:cNvPr>
          <p:cNvSpPr txBox="1"/>
          <p:nvPr/>
        </p:nvSpPr>
        <p:spPr>
          <a:xfrm>
            <a:off x="2291918" y="649115"/>
            <a:ext cx="564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EA213D-7DE7-4570-868D-1D3F025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1F662CB-6D78-46AF-89A9-9B23D288E6AD}" type="slidenum">
              <a:rPr lang="en-US" sz="1800"/>
              <a:pPr/>
              <a:t>12</a:t>
            </a:fld>
            <a:endParaRPr lang="en-US" sz="1800" dirty="0"/>
          </a:p>
        </p:txBody>
      </p:sp>
      <p:pic>
        <p:nvPicPr>
          <p:cNvPr id="2050" name="Picture 2" descr="Bài 2: Danh sách cạnh C++ Lý thuyết đồ thị - Kiến Thức 24h">
            <a:extLst>
              <a:ext uri="{FF2B5EF4-FFF2-40B4-BE49-F238E27FC236}">
                <a16:creationId xmlns:a16="http://schemas.microsoft.com/office/drawing/2014/main" id="{EA7DA896-921E-477E-854E-5BA0A79F5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714" y="1989521"/>
            <a:ext cx="3587411" cy="309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5C2752C-1209-4C62-B642-8218336CE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39020"/>
              </p:ext>
            </p:extLst>
          </p:nvPr>
        </p:nvGraphicFramePr>
        <p:xfrm>
          <a:off x="5233633" y="1989521"/>
          <a:ext cx="3933794" cy="358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897">
                  <a:extLst>
                    <a:ext uri="{9D8B030D-6E8A-4147-A177-3AD203B41FA5}">
                      <a16:colId xmlns:a16="http://schemas.microsoft.com/office/drawing/2014/main" val="2638470145"/>
                    </a:ext>
                  </a:extLst>
                </a:gridCol>
                <a:gridCol w="1966897">
                  <a:extLst>
                    <a:ext uri="{9D8B030D-6E8A-4147-A177-3AD203B41FA5}">
                      <a16:colId xmlns:a16="http://schemas.microsoft.com/office/drawing/2014/main" val="1061621995"/>
                    </a:ext>
                  </a:extLst>
                </a:gridCol>
              </a:tblGrid>
              <a:tr h="3982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Điểm</a:t>
                      </a:r>
                      <a:r>
                        <a:rPr lang="en-US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</a:rPr>
                        <a:t>đầu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</a:rPr>
                        <a:t>Điểm</a:t>
                      </a:r>
                      <a:r>
                        <a:rPr lang="en-US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</a:rPr>
                        <a:t>cuối</a:t>
                      </a:r>
                      <a:endParaRPr lang="en-US" dirty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03089"/>
                  </a:ext>
                </a:extLst>
              </a:tr>
              <a:tr h="39827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96754"/>
                  </a:ext>
                </a:extLst>
              </a:tr>
              <a:tr h="39827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81345"/>
                  </a:ext>
                </a:extLst>
              </a:tr>
              <a:tr h="39827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804"/>
                  </a:ext>
                </a:extLst>
              </a:tr>
              <a:tr h="39827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66625"/>
                  </a:ext>
                </a:extLst>
              </a:tr>
              <a:tr h="39827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83267"/>
                  </a:ext>
                </a:extLst>
              </a:tr>
              <a:tr h="39827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35489"/>
                  </a:ext>
                </a:extLst>
              </a:tr>
              <a:tr h="39827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468998"/>
                  </a:ext>
                </a:extLst>
              </a:tr>
              <a:tr h="39827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3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80506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117EAEF-409F-4443-8846-5757D60E9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EA213D-7DE7-4570-868D-1D3F025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1F662CB-6D78-46AF-89A9-9B23D288E6AD}" type="slidenum">
              <a:rPr lang="en-US" sz="1800"/>
              <a:pPr/>
              <a:t>13</a:t>
            </a:fld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5CF37-9C3A-4745-ADB8-792680FC6DBB}"/>
              </a:ext>
            </a:extLst>
          </p:cNvPr>
          <p:cNvSpPr txBox="1"/>
          <p:nvPr/>
        </p:nvSpPr>
        <p:spPr>
          <a:xfrm>
            <a:off x="1593542" y="1844880"/>
            <a:ext cx="6098958" cy="316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◮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 1. Using linked lists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Too much memory/time overhead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◮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 2. Using an array of vectors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Easier to code, no bad memory issues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But very slow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◮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 3. Using arrays (!)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Assuming the total number of edges is known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Very fast and memory-efficient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C1E9E-76F6-45AE-BA86-E06EDF45291E}"/>
              </a:ext>
            </a:extLst>
          </p:cNvPr>
          <p:cNvSpPr txBox="1"/>
          <p:nvPr/>
        </p:nvSpPr>
        <p:spPr>
          <a:xfrm>
            <a:off x="4350059" y="709940"/>
            <a:ext cx="388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852540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CBBA4-A138-4CCD-9902-C091634F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/>
              <a:t>14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A143210-742F-4288-AA0F-8354F9354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A4E11F-335F-4D2C-88B4-4A171BD7ADD6}"/>
              </a:ext>
            </a:extLst>
          </p:cNvPr>
          <p:cNvSpPr txBox="1"/>
          <p:nvPr/>
        </p:nvSpPr>
        <p:spPr>
          <a:xfrm>
            <a:off x="4520029" y="551668"/>
            <a:ext cx="234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8B155-2B54-4C84-87A3-529BC360D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46" y="1481770"/>
            <a:ext cx="8252456" cy="2212941"/>
          </a:xfrm>
          <a:prstGeom prst="rect">
            <a:avLst/>
          </a:prstGeom>
        </p:spPr>
      </p:pic>
      <p:pic>
        <p:nvPicPr>
          <p:cNvPr id="1026" name="Picture 2" descr="Lý thuyết đồ thị : Các khái niệm cơ bản của Lý thuyết đồ thị. - VOER">
            <a:extLst>
              <a:ext uri="{FF2B5EF4-FFF2-40B4-BE49-F238E27FC236}">
                <a16:creationId xmlns:a16="http://schemas.microsoft.com/office/drawing/2014/main" id="{95CD48C0-A3E3-422A-B630-D331AF8A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53" y="3842886"/>
            <a:ext cx="7878209" cy="19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91051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/>
              <a:t>15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33FEC-FD8B-446A-9013-6A3370F00BCF}"/>
              </a:ext>
            </a:extLst>
          </p:cNvPr>
          <p:cNvSpPr txBox="1"/>
          <p:nvPr/>
        </p:nvSpPr>
        <p:spPr>
          <a:xfrm>
            <a:off x="1315532" y="1474619"/>
            <a:ext cx="7616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Bậc</a:t>
            </a: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của</a:t>
            </a: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đỉnh</a:t>
            </a:r>
            <a:endParaRPr lang="en-US" alt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lý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1.1</a:t>
            </a:r>
          </a:p>
          <a:p>
            <a:pPr lvl="2" eaLnBrk="1" hangingPunct="1"/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mọi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đồ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thị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G = (V, E),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tổng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số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bậc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đỉnh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G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2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lần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số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cạnh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nó</a:t>
            </a:r>
            <a:endParaRPr lang="en-US" altLang="en-US" i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lý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1.2</a:t>
            </a:r>
          </a:p>
          <a:p>
            <a:pPr lvl="2" eaLnBrk="1" hangingPunct="1"/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mọi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đơn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đồ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thị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G = (V, E),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nếu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số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đỉnh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nhiều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hơn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1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thì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tồn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tại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ít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nhất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hai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đỉnh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cùng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bậc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lý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1.3</a:t>
            </a:r>
          </a:p>
          <a:p>
            <a:pPr lvl="2" eaLnBrk="1" hangingPunct="1"/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mọi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đơn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đồ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thị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G = (V, E),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nếu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số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đỉnh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nhiều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hơn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2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en-US" i="1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đúng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hai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đỉnh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cùng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bậc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thì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hai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đỉnh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này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đồng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thời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bậc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0 </a:t>
            </a:r>
            <a:r>
              <a:rPr lang="en-US" altLang="en-US" i="1" dirty="0" err="1">
                <a:latin typeface="Arial" panose="020B0604020202020204" pitchFamily="34" charset="0"/>
                <a:sym typeface="Symbol" panose="05050102010706020507" pitchFamily="18" charset="2"/>
              </a:rPr>
              <a:t>hoặc</a:t>
            </a:r>
            <a:r>
              <a:rPr lang="en-US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 n-1.</a:t>
            </a:r>
          </a:p>
          <a:p>
            <a:pPr lvl="2" eaLnBrk="1" hangingPunct="1"/>
            <a:endParaRPr lang="en-US" altLang="en-US" i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29497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/>
              <a:t>16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4D68B23-F318-4F04-BA23-B9AA54D167FB}"/>
              </a:ext>
            </a:extLst>
          </p:cNvPr>
          <p:cNvSpPr txBox="1">
            <a:spLocks noChangeArrowheads="1"/>
          </p:cNvSpPr>
          <p:nvPr/>
        </p:nvSpPr>
        <p:spPr>
          <a:xfrm>
            <a:off x="1501602" y="2029981"/>
            <a:ext cx="7772400" cy="2621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/>
            <a:r>
              <a:rPr lang="en-US" alt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Bài</a:t>
            </a: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toán</a:t>
            </a: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ví</a:t>
            </a: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dụ</a:t>
            </a:r>
            <a:endParaRPr lang="en-US" altLang="en-US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571500" indent="-571500" algn="l"/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Chứng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minh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rằng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trong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một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cuộc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họp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tùy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ý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có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ít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nhất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2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đại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biểu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tham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gia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trở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lên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luôn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có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ít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nhất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hai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đại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biểu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mà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họ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có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số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người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quen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bằng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nhau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trong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các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đại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biểu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đến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dự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họp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1131888" lvl="2" indent="-438150"/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51473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/>
              <a:t>17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527598B-96FA-4872-9492-BA999A204F60}"/>
              </a:ext>
            </a:extLst>
          </p:cNvPr>
          <p:cNvSpPr txBox="1"/>
          <p:nvPr/>
        </p:nvSpPr>
        <p:spPr>
          <a:xfrm>
            <a:off x="1772613" y="586493"/>
            <a:ext cx="681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Bài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toán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minh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họa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E187BDB-F70D-4763-A85F-6402F1BED350}"/>
              </a:ext>
            </a:extLst>
          </p:cNvPr>
          <p:cNvSpPr txBox="1"/>
          <p:nvPr/>
        </p:nvSpPr>
        <p:spPr>
          <a:xfrm>
            <a:off x="3613209" y="1282481"/>
            <a:ext cx="4373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Fibonacci Cube Graph</a:t>
            </a:r>
            <a:endParaRPr lang="en-US" sz="2400" dirty="0">
              <a:solidFill>
                <a:srgbClr val="00B0F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88CEAA7-A909-4760-BB47-24F7D7663851}"/>
              </a:ext>
            </a:extLst>
          </p:cNvPr>
          <p:cNvSpPr txBox="1"/>
          <p:nvPr/>
        </p:nvSpPr>
        <p:spPr>
          <a:xfrm>
            <a:off x="849334" y="2144127"/>
            <a:ext cx="7643674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b="1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b="1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1800" b="1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b="1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b="1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Fibonacci 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u="sng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Minh </a:t>
            </a:r>
            <a:r>
              <a:rPr lang="en-US" sz="1800" i="1" u="sng" dirty="0" err="1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r>
              <a:rPr lang="en-US" sz="1800" i="1" u="sng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n,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Fibonacci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n.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AE4E94EA-5A88-4F9C-82CB-838ACC72D7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16243" y="3823234"/>
            <a:ext cx="5943600" cy="18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39001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/>
              <a:t>18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157C366-A6DF-4AAA-9CA7-A2ADCFA95939}"/>
              </a:ext>
            </a:extLst>
          </p:cNvPr>
          <p:cNvSpPr txBox="1"/>
          <p:nvPr/>
        </p:nvSpPr>
        <p:spPr>
          <a:xfrm>
            <a:off x="955746" y="1405104"/>
            <a:ext cx="7736889" cy="1297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0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(Hypercube graph) 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Hamilton,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(2^n)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 descr="Lightbox">
            <a:extLst>
              <a:ext uri="{FF2B5EF4-FFF2-40B4-BE49-F238E27FC236}">
                <a16:creationId xmlns:a16="http://schemas.microsoft.com/office/drawing/2014/main" id="{D82A250E-B24E-47D3-A74D-BAE8E50804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71" y="2718174"/>
            <a:ext cx="6477889" cy="3466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43158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/>
              <a:t>19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B06F0714-0C06-49B7-95A0-F6A5B9FA3224}"/>
              </a:ext>
            </a:extLst>
          </p:cNvPr>
          <p:cNvSpPr txBox="1"/>
          <p:nvPr/>
        </p:nvSpPr>
        <p:spPr>
          <a:xfrm>
            <a:off x="951405" y="971550"/>
            <a:ext cx="8216283" cy="143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Fibonacci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Fibonacci.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Fibonacci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0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Fibonacci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F(n+2)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F(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Fibonacci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Hình ảnh 8" descr="Lightbox">
            <a:extLst>
              <a:ext uri="{FF2B5EF4-FFF2-40B4-BE49-F238E27FC236}">
                <a16:creationId xmlns:a16="http://schemas.microsoft.com/office/drawing/2014/main" id="{5F5C3611-1021-4DF7-A78B-A1B706D7CC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72" y="2426936"/>
            <a:ext cx="5905279" cy="3614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64839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151846D-531C-403D-A763-E1686CB99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0E4FD-44D4-4A50-A427-7832E2CFF94C}"/>
              </a:ext>
            </a:extLst>
          </p:cNvPr>
          <p:cNvSpPr txBox="1"/>
          <p:nvPr/>
        </p:nvSpPr>
        <p:spPr>
          <a:xfrm>
            <a:off x="1790368" y="1843117"/>
            <a:ext cx="68002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LỤC :</a:t>
            </a:r>
          </a:p>
          <a:p>
            <a:pPr lvl="1"/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sz="28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8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Euler , Hamilton</a:t>
            </a: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B6FC62D-6C66-4AC5-A2DC-90ED91B0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1F662CB-6D78-46AF-89A9-9B23D288E6AD}" type="slidenum">
              <a:rPr lang="en-US" sz="180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67940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A342813-F953-44A5-8BD7-C0C15FBF7C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4522" y="552470"/>
            <a:ext cx="4993240" cy="57445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F662CB-6D78-46AF-89A9-9B23D288E6A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59396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151846D-531C-403D-A763-E1686CB99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0E4FD-44D4-4A50-A427-7832E2CFF94C}"/>
              </a:ext>
            </a:extLst>
          </p:cNvPr>
          <p:cNvSpPr txBox="1"/>
          <p:nvPr/>
        </p:nvSpPr>
        <p:spPr>
          <a:xfrm>
            <a:off x="1790368" y="1351508"/>
            <a:ext cx="68002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LỤC :</a:t>
            </a: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8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8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Euler , Hamilton</a:t>
            </a: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B6FC62D-6C66-4AC5-A2DC-90ED91B0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1F662CB-6D78-46AF-89A9-9B23D288E6AD}" type="slidenum">
              <a:rPr lang="en-US" sz="1800"/>
              <a:pPr/>
              <a:t>21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5379637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/>
              <a:t>22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F7DF0D-3BE2-4CD4-8D6C-8555B822B79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66236" y="150945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</a:rPr>
              <a:t>Đồ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</a:rPr>
              <a:t>thị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</a:rPr>
              <a:t>có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</a:rPr>
              <a:t>hướng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 err="1">
                <a:latin typeface="Arial" panose="020B0604020202020204" pitchFamily="34" charset="0"/>
              </a:rPr>
              <a:t>Định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nghĩa</a:t>
            </a:r>
            <a:endParaRPr lang="en-US" altLang="en-US" dirty="0">
              <a:latin typeface="Arial" panose="020B0604020202020204" pitchFamily="34" charset="0"/>
            </a:endParaRP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G = (V, E)</a:t>
            </a:r>
          </a:p>
          <a:p>
            <a:pPr lvl="3" eaLnBrk="1" hangingPunct="1"/>
            <a:r>
              <a:rPr lang="en-US" altLang="en-US" dirty="0" err="1">
                <a:latin typeface="Arial" panose="020B0604020202020204" pitchFamily="34" charset="0"/>
              </a:rPr>
              <a:t>Tập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đỉnh</a:t>
            </a:r>
            <a:r>
              <a:rPr lang="en-US" altLang="en-US" dirty="0">
                <a:latin typeface="Arial" panose="020B0604020202020204" pitchFamily="34" charset="0"/>
              </a:rPr>
              <a:t> V</a:t>
            </a:r>
          </a:p>
          <a:p>
            <a:pPr lvl="3" eaLnBrk="1" hangingPunct="1"/>
            <a:r>
              <a:rPr lang="en-US" altLang="en-US" dirty="0" err="1">
                <a:latin typeface="Arial" panose="020B0604020202020204" pitchFamily="34" charset="0"/>
              </a:rPr>
              <a:t>Tập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cạnh</a:t>
            </a:r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latin typeface="Arial" panose="020B0604020202020204" pitchFamily="34" charset="0"/>
              </a:rPr>
              <a:t>cung</a:t>
            </a:r>
            <a:r>
              <a:rPr lang="en-US" altLang="en-US" dirty="0">
                <a:latin typeface="Arial" panose="020B0604020202020204" pitchFamily="34" charset="0"/>
              </a:rPr>
              <a:t>) E = { (a, b) | </a:t>
            </a:r>
            <a:r>
              <a:rPr lang="en-US" altLang="en-US" dirty="0" err="1">
                <a:latin typeface="Arial" panose="020B0604020202020204" pitchFamily="34" charset="0"/>
              </a:rPr>
              <a:t>a,b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 V }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e = </a:t>
            </a:r>
            <a:r>
              <a:rPr lang="en-US" altLang="en-US" dirty="0">
                <a:latin typeface="Arial" panose="020B0604020202020204" pitchFamily="34" charset="0"/>
              </a:rPr>
              <a:t>(a, b)</a:t>
            </a: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  E</a:t>
            </a:r>
          </a:p>
          <a:p>
            <a:pPr lvl="3" eaLnBrk="1" hangingPunct="1"/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Ký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hiệu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e = </a:t>
            </a:r>
          </a:p>
          <a:p>
            <a:pPr lvl="3" eaLnBrk="1" hangingPunct="1"/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hướng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từ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a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đến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b</a:t>
            </a:r>
          </a:p>
          <a:p>
            <a:pPr lvl="3" eaLnBrk="1" hangingPunct="1"/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a: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đỉnh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đầu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;	b: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đỉnh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cuối</a:t>
            </a:r>
            <a:endParaRPr lang="en-US" altLang="en-US" sz="17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3" eaLnBrk="1" hangingPunct="1"/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khuyên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vòng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) 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ab</a:t>
            </a:r>
            <a:endParaRPr lang="en-US" altLang="en-US" sz="17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3" eaLnBrk="1" hangingPunct="1"/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G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được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gọi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đầy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đủ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nếu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đồ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thị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vô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hướng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nó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đầy</a:t>
            </a:r>
            <a:r>
              <a:rPr lang="en-US" altLang="en-US" sz="17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dirty="0" err="1">
                <a:latin typeface="Arial" panose="020B0604020202020204" pitchFamily="34" charset="0"/>
                <a:sym typeface="Symbol" panose="05050102010706020507" pitchFamily="18" charset="2"/>
              </a:rPr>
              <a:t>đủ</a:t>
            </a:r>
            <a:endParaRPr lang="en-US" altLang="en-US" sz="17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F4B49-5C5F-44EB-B08A-70FE12EAE84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38400" y="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Đồ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thị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đặc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biệt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8" descr="hinh1_1_2_02">
            <a:extLst>
              <a:ext uri="{FF2B5EF4-FFF2-40B4-BE49-F238E27FC236}">
                <a16:creationId xmlns:a16="http://schemas.microsoft.com/office/drawing/2014/main" id="{01DFE24A-89FD-4B59-853E-0874D25F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64682"/>
            <a:ext cx="3580660" cy="186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AF979AA5-D2E1-4509-8875-B2A57696F5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751180"/>
              </p:ext>
            </p:extLst>
          </p:nvPr>
        </p:nvGraphicFramePr>
        <p:xfrm>
          <a:off x="3427796" y="4040355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28600" progId="Equation.3">
                  <p:embed/>
                </p:oleObj>
              </mc:Choice>
              <mc:Fallback>
                <p:oleObj name="Equation" r:id="rId4" imgW="203040" imgH="228600" progId="Equation.3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F54CEF69-8CD6-4AD3-99D4-AC1E4695D5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796" y="4040355"/>
                        <a:ext cx="68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87470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60873-7CE2-4688-A031-8CD77E36181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15090" y="895330"/>
            <a:ext cx="4203045" cy="13756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en-US" sz="3600" dirty="0" err="1">
                <a:solidFill>
                  <a:schemeClr val="bg1"/>
                </a:solidFill>
                <a:latin typeface="Arial" panose="020B0604020202020204" pitchFamily="34" charset="0"/>
              </a:rPr>
              <a:t>Đồ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dirty="0" err="1">
                <a:solidFill>
                  <a:schemeClr val="bg1"/>
                </a:solidFill>
                <a:latin typeface="Arial" panose="020B0604020202020204" pitchFamily="34" charset="0"/>
              </a:rPr>
              <a:t>thị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dirty="0" err="1">
                <a:solidFill>
                  <a:schemeClr val="bg1"/>
                </a:solidFill>
                <a:latin typeface="Arial" panose="020B0604020202020204" pitchFamily="34" charset="0"/>
              </a:rPr>
              <a:t>đặc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dirty="0" err="1">
                <a:solidFill>
                  <a:schemeClr val="bg1"/>
                </a:solidFill>
                <a:latin typeface="Arial" panose="020B0604020202020204" pitchFamily="34" charset="0"/>
              </a:rPr>
              <a:t>biệt</a:t>
            </a:r>
            <a:endParaRPr lang="en-US" alt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E014C-19BE-4DB7-A67D-2D4C6FE5278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66048" y="2194718"/>
            <a:ext cx="3973943" cy="344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en-US" sz="3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Cây</a:t>
            </a:r>
            <a:endParaRPr lang="en-US" altLang="en-US" sz="3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4487" lvl="1" indent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Định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nghĩa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</a:p>
          <a:p>
            <a:pPr lvl="2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 3" charset="2"/>
              <a:buChar char=""/>
            </a:pP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Cây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một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đồ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thị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 dirty="0" err="1">
                <a:solidFill>
                  <a:schemeClr val="bg1"/>
                </a:solidFill>
                <a:latin typeface="Arial" panose="020B0604020202020204" pitchFamily="34" charset="0"/>
              </a:rPr>
              <a:t>vô</a:t>
            </a:r>
            <a:r>
              <a:rPr lang="en-US" altLang="en-US" sz="1800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 dirty="0" err="1">
                <a:solidFill>
                  <a:schemeClr val="bg1"/>
                </a:solidFill>
                <a:latin typeface="Arial" panose="020B0604020202020204" pitchFamily="34" charset="0"/>
              </a:rPr>
              <a:t>hướng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i="1" dirty="0" err="1">
                <a:solidFill>
                  <a:schemeClr val="bg1"/>
                </a:solidFill>
                <a:latin typeface="Arial" panose="020B0604020202020204" pitchFamily="34" charset="0"/>
              </a:rPr>
              <a:t>liên</a:t>
            </a:r>
            <a:r>
              <a:rPr lang="en-US" altLang="en-US" sz="1800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 dirty="0" err="1">
                <a:solidFill>
                  <a:schemeClr val="bg1"/>
                </a:solidFill>
                <a:latin typeface="Arial" panose="020B0604020202020204" pitchFamily="34" charset="0"/>
              </a:rPr>
              <a:t>thông</a:t>
            </a:r>
            <a:r>
              <a:rPr lang="en-US" altLang="en-US" sz="1800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 dirty="0" err="1">
                <a:solidFill>
                  <a:schemeClr val="bg1"/>
                </a:solidFill>
                <a:latin typeface="Arial" panose="020B0604020202020204" pitchFamily="34" charset="0"/>
              </a:rPr>
              <a:t>không</a:t>
            </a:r>
            <a:r>
              <a:rPr lang="en-US" altLang="en-US" sz="1800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 dirty="0" err="1">
                <a:solidFill>
                  <a:schemeClr val="bg1"/>
                </a:solidFill>
                <a:latin typeface="Arial" panose="020B0604020202020204" pitchFamily="34" charset="0"/>
              </a:rPr>
              <a:t>có</a:t>
            </a:r>
            <a:r>
              <a:rPr lang="en-US" altLang="en-US" sz="1800" i="1" dirty="0">
                <a:solidFill>
                  <a:schemeClr val="bg1"/>
                </a:solidFill>
                <a:latin typeface="Arial" panose="020B0604020202020204" pitchFamily="34" charset="0"/>
              </a:rPr>
              <a:t> chu </a:t>
            </a:r>
            <a:r>
              <a:rPr lang="en-US" altLang="en-US" sz="1800" i="1" dirty="0" err="1">
                <a:solidFill>
                  <a:schemeClr val="bg1"/>
                </a:solidFill>
                <a:latin typeface="Arial" panose="020B0604020202020204" pitchFamily="34" charset="0"/>
              </a:rPr>
              <a:t>trình</a:t>
            </a:r>
            <a:r>
              <a:rPr lang="en-US" altLang="en-US" sz="1800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 dirty="0" err="1">
                <a:solidFill>
                  <a:schemeClr val="bg1"/>
                </a:solidFill>
                <a:latin typeface="Arial" panose="020B0604020202020204" pitchFamily="34" charset="0"/>
              </a:rPr>
              <a:t>sơ</a:t>
            </a:r>
            <a:r>
              <a:rPr lang="en-US" altLang="en-US" sz="1800" i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 dirty="0" err="1">
                <a:solidFill>
                  <a:schemeClr val="bg1"/>
                </a:solidFill>
                <a:latin typeface="Arial" panose="020B0604020202020204" pitchFamily="34" charset="0"/>
              </a:rPr>
              <a:t>cấp</a:t>
            </a:r>
            <a:endParaRPr lang="en-US" altLang="en-US" sz="1800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3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Cây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không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có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cạnh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bội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khuyên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3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Cây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là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một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đơn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đồ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thị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4487" lvl="1" indent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Ví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dụ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6" name="Picture 5" descr="tree1">
            <a:extLst>
              <a:ext uri="{FF2B5EF4-FFF2-40B4-BE49-F238E27FC236}">
                <a16:creationId xmlns:a16="http://schemas.microsoft.com/office/drawing/2014/main" id="{B121C296-D221-4FF8-B6DA-0717A6C54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3068" y="1153053"/>
            <a:ext cx="51435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F662CB-6D78-46AF-89A9-9B23D288E6AD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196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85" y="6091326"/>
            <a:ext cx="683339" cy="365125"/>
          </a:xfrm>
        </p:spPr>
        <p:txBody>
          <a:bodyPr/>
          <a:lstStyle/>
          <a:p>
            <a:fld id="{11F662CB-6D78-46AF-89A9-9B23D288E6AD}" type="slidenum">
              <a:rPr lang="en-US" sz="1800"/>
              <a:t>24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811D11-B442-4EAF-935A-BDE916D3511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38400" y="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Đồ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thị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đặc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biệt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6C1F10-9C56-440E-B633-378E333FE009}"/>
              </a:ext>
            </a:extLst>
          </p:cNvPr>
          <p:cNvSpPr txBox="1"/>
          <p:nvPr/>
        </p:nvSpPr>
        <p:spPr>
          <a:xfrm>
            <a:off x="1146714" y="1503283"/>
            <a:ext cx="72737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0000"/>
                </a:solidFill>
                <a:latin typeface="Arial" panose="020B0604020202020204" pitchFamily="34" charset="0"/>
              </a:rPr>
              <a:t>Đồ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Arial" panose="020B0604020202020204" pitchFamily="34" charset="0"/>
              </a:rPr>
              <a:t>thị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Arial" panose="020B0604020202020204" pitchFamily="34" charset="0"/>
              </a:rPr>
              <a:t>hai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Arial" panose="020B0604020202020204" pitchFamily="34" charset="0"/>
              </a:rPr>
              <a:t>phía</a:t>
            </a:r>
            <a:endParaRPr lang="en-US" sz="3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 err="1">
                <a:latin typeface="Arial" panose="020B0604020202020204" pitchFamily="34" charset="0"/>
              </a:rPr>
              <a:t>Định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nghĩa</a:t>
            </a:r>
            <a:r>
              <a:rPr lang="en-US" sz="2300" dirty="0">
                <a:latin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latin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thị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đơn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vô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hướng</a:t>
            </a:r>
            <a:r>
              <a:rPr lang="en-US" sz="2000" dirty="0">
                <a:latin typeface="Arial" panose="020B0604020202020204" pitchFamily="34" charset="0"/>
              </a:rPr>
              <a:t> G=(V,E) </a:t>
            </a:r>
            <a:r>
              <a:rPr lang="en-US" sz="2000" dirty="0" err="1">
                <a:latin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gọi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hai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phía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mà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đỉnh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nó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</a:rPr>
              <a:t> chia </a:t>
            </a:r>
            <a:r>
              <a:rPr lang="en-US" sz="2000" dirty="0" err="1">
                <a:latin typeface="Arial" panose="020B0604020202020204" pitchFamily="34" charset="0"/>
              </a:rPr>
              <a:t>thành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hai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</a:rPr>
              <a:t> con X </a:t>
            </a:r>
            <a:r>
              <a:rPr lang="en-US" sz="2000" dirty="0" err="1">
                <a:latin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</a:rPr>
              <a:t> Y </a:t>
            </a:r>
            <a:r>
              <a:rPr lang="en-US" sz="2000" dirty="0" err="1">
                <a:latin typeface="Arial" panose="020B0604020202020204" pitchFamily="34" charset="0"/>
              </a:rPr>
              <a:t>rời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nhau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sao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bất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kì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cạnh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nào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thị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cũng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nối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đỉnh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</a:rPr>
              <a:t> X </a:t>
            </a:r>
            <a:r>
              <a:rPr lang="en-US" sz="2000" dirty="0" err="1">
                <a:latin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đỉnh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thuộc</a:t>
            </a:r>
            <a:r>
              <a:rPr lang="en-US" sz="2000" dirty="0">
                <a:latin typeface="Arial" panose="020B0604020202020204" pitchFamily="34" charset="0"/>
              </a:rPr>
              <a:t> 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 err="1">
                <a:latin typeface="Arial" panose="020B0604020202020204" pitchFamily="34" charset="0"/>
              </a:rPr>
              <a:t>Ký</a:t>
            </a:r>
            <a:r>
              <a:rPr lang="en-US" sz="2300" dirty="0">
                <a:latin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</a:rPr>
              <a:t>hiệu</a:t>
            </a:r>
            <a:r>
              <a:rPr lang="en-US" sz="2300" dirty="0">
                <a:latin typeface="Arial" panose="020B0604020202020204" pitchFamily="34" charset="0"/>
              </a:rPr>
              <a:t> :</a:t>
            </a:r>
          </a:p>
          <a:p>
            <a:r>
              <a:rPr lang="en-US" dirty="0">
                <a:latin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77EC3C2-E602-4EC4-90F4-BE5899F02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36" y="3702974"/>
            <a:ext cx="1960725" cy="389631"/>
          </a:xfrm>
          <a:prstGeom prst="rect">
            <a:avLst/>
          </a:prstGeom>
        </p:spPr>
      </p:pic>
      <p:pic>
        <p:nvPicPr>
          <p:cNvPr id="1061" name="Picture 37">
            <a:extLst>
              <a:ext uri="{FF2B5EF4-FFF2-40B4-BE49-F238E27FC236}">
                <a16:creationId xmlns:a16="http://schemas.microsoft.com/office/drawing/2014/main" id="{FB477490-2C6C-47B1-900F-E556EE90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41" y="4252982"/>
            <a:ext cx="6197716" cy="22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70288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67995"/>
            <a:ext cx="683339" cy="365125"/>
          </a:xfrm>
        </p:spPr>
        <p:txBody>
          <a:bodyPr/>
          <a:lstStyle/>
          <a:p>
            <a:fld id="{11F662CB-6D78-46AF-89A9-9B23D288E6AD}" type="slidenum">
              <a:rPr lang="en-US" sz="1800"/>
              <a:t>25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1420C1-F3C3-4445-A09F-1FEF12551B1D}"/>
              </a:ext>
            </a:extLst>
          </p:cNvPr>
          <p:cNvSpPr txBox="1"/>
          <p:nvPr/>
        </p:nvSpPr>
        <p:spPr>
          <a:xfrm>
            <a:off x="1790368" y="1351508"/>
            <a:ext cx="68002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LỤC :</a:t>
            </a: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8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sz="28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Euler , Hamilton</a:t>
            </a: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38710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14692-6B74-4549-B262-74957BC30763}"/>
              </a:ext>
            </a:extLst>
          </p:cNvPr>
          <p:cNvSpPr txBox="1"/>
          <p:nvPr/>
        </p:nvSpPr>
        <p:spPr>
          <a:xfrm>
            <a:off x="777494" y="729192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Cài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đặt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đồ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thị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E4285-E20E-4192-945A-F6E9A2DB9BE5}"/>
              </a:ext>
            </a:extLst>
          </p:cNvPr>
          <p:cNvSpPr txBox="1"/>
          <p:nvPr/>
        </p:nvSpPr>
        <p:spPr>
          <a:xfrm>
            <a:off x="620763" y="2194718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(Graph)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nói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những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cấu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trúc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rời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thường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ngành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khoa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học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máy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Mỗi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mô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tập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cùng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mối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quan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giữa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luôn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trừa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(abstract)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049C77-92C9-4F4C-A83B-8CA36F68D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283" y="2252061"/>
            <a:ext cx="5979037" cy="27354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F662CB-6D78-46AF-89A9-9B23D288E6AD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692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46112-FC9E-4CC8-8959-85911690D1A4}"/>
              </a:ext>
            </a:extLst>
          </p:cNvPr>
          <p:cNvSpPr txBox="1"/>
          <p:nvPr/>
        </p:nvSpPr>
        <p:spPr>
          <a:xfrm>
            <a:off x="197570" y="1060294"/>
            <a:ext cx="7430558" cy="5711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80000"/>
            </a:pPr>
            <a:r>
              <a:rPr lang="en-US" sz="45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Sự</a:t>
            </a:r>
            <a:r>
              <a:rPr lang="en-US" sz="4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5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tương</a:t>
            </a:r>
            <a:r>
              <a:rPr lang="en-US" sz="4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5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đồng</a:t>
            </a:r>
            <a:r>
              <a:rPr lang="en-US" sz="4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5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giữa</a:t>
            </a:r>
            <a:r>
              <a:rPr lang="en-US" sz="4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OOP </a:t>
            </a:r>
            <a:r>
              <a:rPr lang="en-US" sz="45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sz="4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Graph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80000"/>
            </a:pPr>
            <a:r>
              <a:rPr lang="en-US" sz="24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Nguyên</a:t>
            </a: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lý</a:t>
            </a:r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tính</a:t>
            </a: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đóng</a:t>
            </a: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gói</a:t>
            </a:r>
            <a:endParaRPr lang="en-US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80000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– Ở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nguyên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lý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này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dữ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phương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thức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liên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quan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nhau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đóng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gói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để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dễ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dàng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cho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việc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lý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sử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80000"/>
            </a:pP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Nguyên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lý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tính</a:t>
            </a: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kế</a:t>
            </a: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thừa</a:t>
            </a:r>
            <a:endParaRPr lang="en-US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_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Ở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nguyên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lý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tính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kế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thừa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này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nó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cho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phép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ta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xây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lên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mới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nó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thực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dựa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trên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định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nghĩa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những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cũ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đã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80000"/>
            </a:pP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Nguyên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lý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tính</a:t>
            </a: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đa</a:t>
            </a: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hình</a:t>
            </a:r>
            <a:endParaRPr lang="en-US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80000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_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Nguyên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lý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tính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đa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hình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hành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thực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phương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pháp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khác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nhau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Đây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xem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tính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chất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chứa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đa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sức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mạnh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lập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hướng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80000"/>
            </a:pP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Nguyên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lý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tính</a:t>
            </a: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trừu</a:t>
            </a:r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tượng</a:t>
            </a:r>
            <a:endParaRPr lang="en-US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80000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_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tính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trừu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hiểu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tổng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quát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hóa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vấn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đề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gì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đó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lên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mà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cần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quan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tâm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cái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bên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trong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F662CB-6D78-46AF-89A9-9B23D288E6AD}" type="slidenum">
              <a:rPr lang="en-US"/>
              <a:pPr>
                <a:spcAft>
                  <a:spcPts val="600"/>
                </a:spcAft>
              </a:pPr>
              <a:t>27</a:t>
            </a:fld>
            <a:endParaRPr lang="en-US" dirty="0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D0542-ADA4-4A26-BBDE-C9C0B3D07ED5}"/>
              </a:ext>
            </a:extLst>
          </p:cNvPr>
          <p:cNvSpPr txBox="1"/>
          <p:nvPr/>
        </p:nvSpPr>
        <p:spPr>
          <a:xfrm>
            <a:off x="7829658" y="1253067"/>
            <a:ext cx="3371742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Cài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đặt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đồ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thị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48079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FDC19-04F1-426E-A944-6FC0FD327C21}"/>
              </a:ext>
            </a:extLst>
          </p:cNvPr>
          <p:cNvSpPr txBox="1"/>
          <p:nvPr/>
        </p:nvSpPr>
        <p:spPr>
          <a:xfrm>
            <a:off x="765599" y="569496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Cài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đặt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đồ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thị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6CC34-4B55-4EAB-B7F3-81A529DB5C47}"/>
              </a:ext>
            </a:extLst>
          </p:cNvPr>
          <p:cNvSpPr txBox="1"/>
          <p:nvPr/>
        </p:nvSpPr>
        <p:spPr>
          <a:xfrm>
            <a:off x="616795" y="2184609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sz="2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kế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Mô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tả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(interface)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phải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độc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cài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đặt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chúng</a:t>
            </a:r>
            <a:endParaRPr lang="en-US" sz="2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Khả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mở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rộng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(scalable)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Khả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resuable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Graphic 9" descr="Dấu vân tay">
            <a:extLst>
              <a:ext uri="{FF2B5EF4-FFF2-40B4-BE49-F238E27FC236}">
                <a16:creationId xmlns:a16="http://schemas.microsoft.com/office/drawing/2014/main" id="{2ED66C64-C3B5-4F51-BFCC-BAE14405F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F662CB-6D78-46AF-89A9-9B23D288E6AD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28801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/>
              <a:t>29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900EA-8E14-4418-972B-59FBF3C09796}"/>
              </a:ext>
            </a:extLst>
          </p:cNvPr>
          <p:cNvSpPr txBox="1"/>
          <p:nvPr/>
        </p:nvSpPr>
        <p:spPr>
          <a:xfrm>
            <a:off x="3046521" y="413207"/>
            <a:ext cx="609895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Cài</a:t>
            </a:r>
            <a:r>
              <a:rPr lang="en-US" sz="3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đặt</a:t>
            </a:r>
            <a:r>
              <a:rPr lang="en-US" sz="3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đồ</a:t>
            </a:r>
            <a:r>
              <a:rPr lang="en-US" sz="3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thị</a:t>
            </a:r>
            <a:endParaRPr lang="en-US" sz="39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687C0-BBCE-47D0-8C40-41CEE161C5AE}"/>
              </a:ext>
            </a:extLst>
          </p:cNvPr>
          <p:cNvSpPr txBox="1"/>
          <p:nvPr/>
        </p:nvSpPr>
        <p:spPr>
          <a:xfrm>
            <a:off x="1398233" y="1647121"/>
            <a:ext cx="609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Mô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tả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(interface)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đồ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thị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phải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độc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lập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biến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thể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cài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đặt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chúng</a:t>
            </a:r>
            <a:endParaRPr lang="en-US" sz="2400" i="1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421E2-CC46-4C20-9985-245AFEF27AA9}"/>
              </a:ext>
            </a:extLst>
          </p:cNvPr>
          <p:cNvSpPr txBox="1"/>
          <p:nvPr/>
        </p:nvSpPr>
        <p:spPr>
          <a:xfrm>
            <a:off x="1540276" y="2834869"/>
            <a:ext cx="78789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marR="0">
              <a:spcBef>
                <a:spcPts val="1400"/>
              </a:spcBef>
              <a:spcAft>
                <a:spcPts val="1400"/>
              </a:spcAft>
            </a:pP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Vì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khái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niệm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chung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chung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rất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cài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cài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cạnh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kề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(Adjacency List),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kia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thích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trận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(matrix).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Kiến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trúc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(Architecture)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ta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đảm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tách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rời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interface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cài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1362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F8F512-467D-4F61-995A-F0165C99BFB4}"/>
              </a:ext>
            </a:extLst>
          </p:cNvPr>
          <p:cNvSpPr txBox="1"/>
          <p:nvPr/>
        </p:nvSpPr>
        <p:spPr>
          <a:xfrm>
            <a:off x="2690558" y="661012"/>
            <a:ext cx="578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THỊ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A8689-6BEA-4BFB-A38D-638910EA377C}"/>
              </a:ext>
            </a:extLst>
          </p:cNvPr>
          <p:cNvSpPr txBox="1"/>
          <p:nvPr/>
        </p:nvSpPr>
        <p:spPr>
          <a:xfrm>
            <a:off x="611457" y="1386434"/>
            <a:ext cx="5858846" cy="366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6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altLang="en-US" sz="2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altLang="en-US" sz="2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(Graph)</a:t>
            </a:r>
          </a:p>
          <a:p>
            <a:pPr marL="8001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altLang="en-US" sz="2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en-US" alt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</a:t>
            </a:r>
          </a:p>
          <a:p>
            <a:pPr marL="1257300" lvl="2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1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tập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đỉnh</a:t>
            </a:r>
            <a:endParaRPr lang="en-US" altLang="en-US" sz="21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1257300" lvl="2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1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tập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cạnh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8001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Cạnh</a:t>
            </a:r>
            <a:r>
              <a:rPr lang="en-US" alt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2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2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endParaRPr lang="en-US" altLang="en-US" sz="22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1257300" lvl="2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Ứng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với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2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đỉnh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100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100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endParaRPr lang="en-US" altLang="en-US" sz="2100" i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1257300" lvl="2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1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1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2 </a:t>
            </a:r>
            <a:r>
              <a:rPr lang="en-US" altLang="en-US" sz="21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đỉnh</a:t>
            </a:r>
            <a:r>
              <a:rPr lang="en-US" altLang="en-US" sz="21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kề</a:t>
            </a:r>
            <a:r>
              <a:rPr lang="en-US" altLang="en-US" sz="21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(hay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liên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kết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với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nhau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21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liên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thuộc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với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</a:p>
          <a:p>
            <a:pPr marL="1257300" lvl="2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Ký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hiệu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21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2100" i="1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vw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(…)</a:t>
            </a:r>
          </a:p>
          <a:p>
            <a:pPr marL="1257300" lvl="2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1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 </a:t>
            </a:r>
            <a:r>
              <a:rPr lang="en-US" altLang="en-US" sz="21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 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e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được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gọi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vòng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khuyên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en-US" sz="21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tại</a:t>
            </a:r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1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76C48-5286-42AD-81EE-D957F7C6EBC0}"/>
              </a:ext>
            </a:extLst>
          </p:cNvPr>
          <p:cNvSpPr txBox="1"/>
          <p:nvPr/>
        </p:nvSpPr>
        <p:spPr>
          <a:xfrm>
            <a:off x="8082012" y="4346048"/>
            <a:ext cx="1767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0C115-0FB7-445A-B115-4522D270C540}"/>
              </a:ext>
            </a:extLst>
          </p:cNvPr>
          <p:cNvSpPr txBox="1"/>
          <p:nvPr/>
        </p:nvSpPr>
        <p:spPr>
          <a:xfrm>
            <a:off x="7293862" y="3704784"/>
            <a:ext cx="265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0C442-8F4F-4BB4-8F3C-6FEC8646A6C0}"/>
              </a:ext>
            </a:extLst>
          </p:cNvPr>
          <p:cNvSpPr txBox="1"/>
          <p:nvPr/>
        </p:nvSpPr>
        <p:spPr>
          <a:xfrm>
            <a:off x="7910131" y="2640212"/>
            <a:ext cx="319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98DE14-1E10-4CC4-932B-0FF00B8DA054}"/>
              </a:ext>
            </a:extLst>
          </p:cNvPr>
          <p:cNvSpPr txBox="1"/>
          <p:nvPr/>
        </p:nvSpPr>
        <p:spPr>
          <a:xfrm>
            <a:off x="9010585" y="4471933"/>
            <a:ext cx="188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D370B-C87E-46DD-B705-0162F944A6B5}"/>
              </a:ext>
            </a:extLst>
          </p:cNvPr>
          <p:cNvSpPr txBox="1"/>
          <p:nvPr/>
        </p:nvSpPr>
        <p:spPr>
          <a:xfrm>
            <a:off x="8668780" y="2415317"/>
            <a:ext cx="1789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A4F6E0-DF7C-45E7-8FA5-67F64DA17D81}"/>
              </a:ext>
            </a:extLst>
          </p:cNvPr>
          <p:cNvSpPr txBox="1"/>
          <p:nvPr/>
        </p:nvSpPr>
        <p:spPr>
          <a:xfrm>
            <a:off x="10383845" y="3651616"/>
            <a:ext cx="1988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7AA4C0-605D-4E54-B913-D2C2E1906CBB}"/>
              </a:ext>
            </a:extLst>
          </p:cNvPr>
          <p:cNvSpPr txBox="1"/>
          <p:nvPr/>
        </p:nvSpPr>
        <p:spPr>
          <a:xfrm>
            <a:off x="11361895" y="1880645"/>
            <a:ext cx="149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AE0285-25F0-4841-8BAC-33735164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445" y="5164824"/>
            <a:ext cx="1619250" cy="238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46D25F-44E3-49E5-8A88-2C11899D8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07" y="5650750"/>
            <a:ext cx="4467225" cy="31432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06718B5-2DFA-4F9F-BEA1-2A1FF44D9BBD}"/>
              </a:ext>
            </a:extLst>
          </p:cNvPr>
          <p:cNvSpPr/>
          <p:nvPr/>
        </p:nvSpPr>
        <p:spPr>
          <a:xfrm>
            <a:off x="7616144" y="3904846"/>
            <a:ext cx="145853" cy="136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69258A-3A83-44A2-AE3F-FB4A4487B9FA}"/>
              </a:ext>
            </a:extLst>
          </p:cNvPr>
          <p:cNvSpPr/>
          <p:nvPr/>
        </p:nvSpPr>
        <p:spPr>
          <a:xfrm>
            <a:off x="8944535" y="2801584"/>
            <a:ext cx="145853" cy="136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CCFA51-DBB4-4923-A39C-13BFA15F78D1}"/>
              </a:ext>
            </a:extLst>
          </p:cNvPr>
          <p:cNvSpPr/>
          <p:nvPr/>
        </p:nvSpPr>
        <p:spPr>
          <a:xfrm>
            <a:off x="8326380" y="4358908"/>
            <a:ext cx="145853" cy="136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8D074A-9643-4710-A8E0-4E9437A9E0E7}"/>
              </a:ext>
            </a:extLst>
          </p:cNvPr>
          <p:cNvSpPr/>
          <p:nvPr/>
        </p:nvSpPr>
        <p:spPr>
          <a:xfrm>
            <a:off x="8107323" y="3119585"/>
            <a:ext cx="145853" cy="136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B64623-BDBB-47F7-9801-ADD62F4BF870}"/>
              </a:ext>
            </a:extLst>
          </p:cNvPr>
          <p:cNvSpPr/>
          <p:nvPr/>
        </p:nvSpPr>
        <p:spPr>
          <a:xfrm>
            <a:off x="9088379" y="4426348"/>
            <a:ext cx="145853" cy="136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57F98AD-F788-4EC4-99B9-605DB6417879}"/>
              </a:ext>
            </a:extLst>
          </p:cNvPr>
          <p:cNvSpPr/>
          <p:nvPr/>
        </p:nvSpPr>
        <p:spPr>
          <a:xfrm>
            <a:off x="10310999" y="3651616"/>
            <a:ext cx="145853" cy="136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B49088-E6A2-4C7E-8FD1-D0D0153BD79C}"/>
              </a:ext>
            </a:extLst>
          </p:cNvPr>
          <p:cNvSpPr/>
          <p:nvPr/>
        </p:nvSpPr>
        <p:spPr>
          <a:xfrm>
            <a:off x="11279960" y="2138909"/>
            <a:ext cx="145853" cy="136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646CD4-E3F7-4A59-83EA-A598897536BF}"/>
              </a:ext>
            </a:extLst>
          </p:cNvPr>
          <p:cNvCxnSpPr>
            <a:cxnSpLocks/>
            <a:stCxn id="26" idx="1"/>
            <a:endCxn id="30" idx="5"/>
          </p:cNvCxnSpPr>
          <p:nvPr/>
        </p:nvCxnSpPr>
        <p:spPr>
          <a:xfrm>
            <a:off x="7637504" y="3924902"/>
            <a:ext cx="813369" cy="55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295B89-0775-4D16-BE4E-FC224FE1D03F}"/>
              </a:ext>
            </a:extLst>
          </p:cNvPr>
          <p:cNvCxnSpPr>
            <a:cxnSpLocks/>
            <a:stCxn id="30" idx="4"/>
            <a:endCxn id="28" idx="7"/>
          </p:cNvCxnSpPr>
          <p:nvPr/>
        </p:nvCxnSpPr>
        <p:spPr>
          <a:xfrm flipV="1">
            <a:off x="8399307" y="2821640"/>
            <a:ext cx="669721" cy="1674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F10988-078E-42A9-8FD9-18CE06725C06}"/>
              </a:ext>
            </a:extLst>
          </p:cNvPr>
          <p:cNvCxnSpPr>
            <a:stCxn id="26" idx="4"/>
            <a:endCxn id="28" idx="3"/>
          </p:cNvCxnSpPr>
          <p:nvPr/>
        </p:nvCxnSpPr>
        <p:spPr>
          <a:xfrm flipV="1">
            <a:off x="7689071" y="2918481"/>
            <a:ext cx="1276824" cy="1123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0F8468D-B37C-4FE3-A000-2F060D05A1E3}"/>
              </a:ext>
            </a:extLst>
          </p:cNvPr>
          <p:cNvSpPr/>
          <p:nvPr/>
        </p:nvSpPr>
        <p:spPr>
          <a:xfrm>
            <a:off x="9037468" y="2210540"/>
            <a:ext cx="2325949" cy="720161"/>
          </a:xfrm>
          <a:custGeom>
            <a:avLst/>
            <a:gdLst>
              <a:gd name="connsiteX0" fmla="*/ 0 w 2325949"/>
              <a:gd name="connsiteY0" fmla="*/ 656947 h 720161"/>
              <a:gd name="connsiteX1" fmla="*/ 1455938 w 2325949"/>
              <a:gd name="connsiteY1" fmla="*/ 656947 h 720161"/>
              <a:gd name="connsiteX2" fmla="*/ 2325949 w 2325949"/>
              <a:gd name="connsiteY2" fmla="*/ 0 h 72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5949" h="720161">
                <a:moveTo>
                  <a:pt x="0" y="656947"/>
                </a:moveTo>
                <a:cubicBezTo>
                  <a:pt x="534140" y="711692"/>
                  <a:pt x="1068280" y="766438"/>
                  <a:pt x="1455938" y="656947"/>
                </a:cubicBezTo>
                <a:cubicBezTo>
                  <a:pt x="1843596" y="547456"/>
                  <a:pt x="2163192" y="119848"/>
                  <a:pt x="2325949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BA4E0E-D046-4D87-B7F4-6BB18BA4C6B6}"/>
              </a:ext>
            </a:extLst>
          </p:cNvPr>
          <p:cNvCxnSpPr>
            <a:cxnSpLocks/>
            <a:stCxn id="32" idx="1"/>
            <a:endCxn id="34" idx="4"/>
          </p:cNvCxnSpPr>
          <p:nvPr/>
        </p:nvCxnSpPr>
        <p:spPr>
          <a:xfrm>
            <a:off x="8128683" y="3139641"/>
            <a:ext cx="1032623" cy="1423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60" descr="Logo&#10;&#10;Description automatically generated">
            <a:extLst>
              <a:ext uri="{FF2B5EF4-FFF2-40B4-BE49-F238E27FC236}">
                <a16:creationId xmlns:a16="http://schemas.microsoft.com/office/drawing/2014/main" id="{32907238-F5E4-4D1B-BCBD-A6BC491FA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23A1B89F-A633-48D7-9BDB-1FE2FBF1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1F662CB-6D78-46AF-89A9-9B23D288E6AD}" type="slidenum">
              <a:rPr lang="en-US" sz="1800"/>
              <a:pPr/>
              <a:t>3</a:t>
            </a:fld>
            <a:endParaRPr lang="en-US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91C8F-92A2-4F3E-8954-E6FA7668A648}"/>
              </a:ext>
            </a:extLst>
          </p:cNvPr>
          <p:cNvSpPr txBox="1"/>
          <p:nvPr/>
        </p:nvSpPr>
        <p:spPr>
          <a:xfrm>
            <a:off x="4062442" y="1935766"/>
            <a:ext cx="6427432" cy="772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Nodes / Vertices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Edges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01B5EB-C2BF-4B76-A7D5-050A71F593F6}"/>
              </a:ext>
            </a:extLst>
          </p:cNvPr>
          <p:cNvSpPr txBox="1"/>
          <p:nvPr/>
        </p:nvSpPr>
        <p:spPr>
          <a:xfrm>
            <a:off x="649737" y="4941040"/>
            <a:ext cx="4417614" cy="126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49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/>
              <a:t>30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7E4DB-6189-4605-9DCE-48AB874A9B6E}"/>
              </a:ext>
            </a:extLst>
          </p:cNvPr>
          <p:cNvSpPr txBox="1"/>
          <p:nvPr/>
        </p:nvSpPr>
        <p:spPr>
          <a:xfrm>
            <a:off x="1407110" y="1554787"/>
            <a:ext cx="6098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Khả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năng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mở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rộng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(scalable)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5E5CD-C67B-4D86-B77B-D7EB3BE3E9CF}"/>
              </a:ext>
            </a:extLst>
          </p:cNvPr>
          <p:cNvSpPr txBox="1"/>
          <p:nvPr/>
        </p:nvSpPr>
        <p:spPr>
          <a:xfrm>
            <a:off x="3046521" y="413207"/>
            <a:ext cx="609895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Cài</a:t>
            </a:r>
            <a:r>
              <a:rPr lang="en-US" sz="3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đặt</a:t>
            </a:r>
            <a:r>
              <a:rPr lang="en-US" sz="3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đồ</a:t>
            </a:r>
            <a:r>
              <a:rPr lang="en-US" sz="3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thị</a:t>
            </a:r>
            <a:endParaRPr lang="en-US" sz="39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22838-46AA-4B67-9838-049940B3E2C5}"/>
              </a:ext>
            </a:extLst>
          </p:cNvPr>
          <p:cNvSpPr txBox="1"/>
          <p:nvPr/>
        </p:nvSpPr>
        <p:spPr>
          <a:xfrm>
            <a:off x="1843635" y="2463078"/>
            <a:ext cx="60989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khả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mở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rộng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chương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kô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phải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tốn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sức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kiến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trúc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nó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Chẳng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hạn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đồ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thị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cài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đặt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ở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đây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đồ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thị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trọng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số,giả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muốn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mở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rộng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sang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loại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đồ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thị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trọng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bộ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kiến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trúc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chương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phép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sụp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đổ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phải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Đây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yêu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rất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trọng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lĩnh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vực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triển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mềm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vì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mêm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thường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nhu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bổ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sung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chức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thay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đổi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chức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chương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(change requests)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076" name="Picture 4" descr="Why Scalability Matters in a Franchise Business">
            <a:extLst>
              <a:ext uri="{FF2B5EF4-FFF2-40B4-BE49-F238E27FC236}">
                <a16:creationId xmlns:a16="http://schemas.microsoft.com/office/drawing/2014/main" id="{E626ABAB-064D-45A7-8497-F0678D2D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03" y="2681410"/>
            <a:ext cx="2511504" cy="245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61166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/>
              <a:t>31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06721-74C8-4863-B696-39B48D365D79}"/>
              </a:ext>
            </a:extLst>
          </p:cNvPr>
          <p:cNvSpPr txBox="1"/>
          <p:nvPr/>
        </p:nvSpPr>
        <p:spPr>
          <a:xfrm>
            <a:off x="3046521" y="413207"/>
            <a:ext cx="609895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Cài</a:t>
            </a:r>
            <a:r>
              <a:rPr lang="en-US" sz="3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đặt</a:t>
            </a:r>
            <a:r>
              <a:rPr lang="en-US" sz="3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đồ</a:t>
            </a:r>
            <a:r>
              <a:rPr lang="en-US" sz="3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thị</a:t>
            </a:r>
            <a:endParaRPr lang="en-US" sz="39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63288-4B2D-40CC-B3C0-94AECA4E468D}"/>
              </a:ext>
            </a:extLst>
          </p:cNvPr>
          <p:cNvSpPr txBox="1"/>
          <p:nvPr/>
        </p:nvSpPr>
        <p:spPr>
          <a:xfrm>
            <a:off x="1407111" y="1772859"/>
            <a:ext cx="6098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Khả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năng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sử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dụng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lại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resuable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F14BE-63CD-48AB-B556-CE26F66EC752}"/>
              </a:ext>
            </a:extLst>
          </p:cNvPr>
          <p:cNvSpPr txBox="1"/>
          <p:nvPr/>
        </p:nvSpPr>
        <p:spPr>
          <a:xfrm>
            <a:off x="1699720" y="2470182"/>
            <a:ext cx="60989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những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đoạn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viết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lần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luôn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tiếp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theo.</a:t>
            </a:r>
            <a:endParaRPr lang="en-US" sz="1800" dirty="0">
              <a:solidFill>
                <a:srgbClr val="444444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Ví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dụ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ta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bỏ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cài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đặt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đồ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thị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lúc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nào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đấy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nghiên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cứu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mạng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Neuron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lĩnh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vực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trí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tuệ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(AI).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Vì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mạng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Neuron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chất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cũng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đồ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thị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ta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lớp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(class)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viết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hôm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khả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thừa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OOP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rồi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thay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đổi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thuộc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(Attribute)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phương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thức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(Method)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phù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yêu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cầu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bài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toán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ta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quyết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vấn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gian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ngắn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phải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mọi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thứ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đầu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Đấyâu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cũng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nét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đẹp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OOP </a:t>
            </a:r>
            <a:r>
              <a:rPr lang="en-US" sz="180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vậy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!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104" name="Picture 8" descr="Recycle GIFs | Tenor">
            <a:extLst>
              <a:ext uri="{FF2B5EF4-FFF2-40B4-BE49-F238E27FC236}">
                <a16:creationId xmlns:a16="http://schemas.microsoft.com/office/drawing/2014/main" id="{C116DE24-AAE7-4695-8BE0-98ADAF22A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663" y="2470182"/>
            <a:ext cx="27527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809292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BE7E1E-1EA3-4A7C-BF4D-3A6035CA8A7D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Cài</a:t>
            </a:r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đặt</a:t>
            </a:r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đồ</a:t>
            </a:r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thị</a:t>
            </a:r>
            <a:endParaRPr lang="en-US" sz="36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F662CB-6D78-46AF-89A9-9B23D288E6AD}" type="slidenum">
              <a:rPr lang="en-US"/>
              <a:pPr>
                <a:spcAft>
                  <a:spcPts val="600"/>
                </a:spcAft>
              </a:pPr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9D34A-B983-4DE8-89D8-616A0972831F}"/>
              </a:ext>
            </a:extLst>
          </p:cNvPr>
          <p:cNvSpPr txBox="1"/>
          <p:nvPr/>
        </p:nvSpPr>
        <p:spPr>
          <a:xfrm>
            <a:off x="677334" y="191234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nghĩa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vụ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cung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những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(Methods)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cơ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bản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sau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đây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lấy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đỉnh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v()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lấy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cạnh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thi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e()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thêm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cạnh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add(int u, int v)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xóa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cạnh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khỏi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remove(int u, int v)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tra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cạnh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thuộc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hay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contains(int u, int v) </a:t>
            </a:r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lấy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ra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tất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cả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đỉnh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kề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đỉnh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cho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trước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adj(int u)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hiển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ra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màn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hình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1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displayGraph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()</a:t>
            </a:r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11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/>
              <a:t>33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E7E1E-1EA3-4A7C-BF4D-3A6035CA8A7D}"/>
              </a:ext>
            </a:extLst>
          </p:cNvPr>
          <p:cNvSpPr txBox="1"/>
          <p:nvPr/>
        </p:nvSpPr>
        <p:spPr>
          <a:xfrm>
            <a:off x="3046521" y="413207"/>
            <a:ext cx="609895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Cài</a:t>
            </a:r>
            <a:r>
              <a:rPr lang="en-US" sz="3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đặt</a:t>
            </a:r>
            <a:r>
              <a:rPr lang="en-US" sz="3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đồ</a:t>
            </a:r>
            <a:r>
              <a:rPr lang="en-US" sz="39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thị</a:t>
            </a:r>
            <a:endParaRPr lang="en-US" sz="39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EC29B-EB24-4D69-90CB-80DEC0C6B156}"/>
              </a:ext>
            </a:extLst>
          </p:cNvPr>
          <p:cNvSpPr txBox="1"/>
          <p:nvPr/>
        </p:nvSpPr>
        <p:spPr>
          <a:xfrm>
            <a:off x="1007615" y="1460294"/>
            <a:ext cx="8358326" cy="4226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Graph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(extends) interface Graph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Graph ở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gradeSequence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chẳng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…v…v. Sau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nọ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thỏa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Graph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ra….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Graph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họat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nữa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Graph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phuơng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gradeSequence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()).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rút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ở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đòi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hỏi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hề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!!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07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 smtClean="0"/>
              <a:t>34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DE6A88-7A33-404B-B988-717266CC7F92}"/>
              </a:ext>
            </a:extLst>
          </p:cNvPr>
          <p:cNvSpPr txBox="1"/>
          <p:nvPr/>
        </p:nvSpPr>
        <p:spPr>
          <a:xfrm>
            <a:off x="1790368" y="1351508"/>
            <a:ext cx="68002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LỤC :</a:t>
            </a: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8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sz="28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8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Euler , Hamilton</a:t>
            </a: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1866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0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22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 descr="Konigsberg_colour">
            <a:extLst>
              <a:ext uri="{FF2B5EF4-FFF2-40B4-BE49-F238E27FC236}">
                <a16:creationId xmlns:a16="http://schemas.microsoft.com/office/drawing/2014/main" id="{1C5F6652-F38A-4C0E-B958-B5A19E0D3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1" b="63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81031A-DF27-4313-91CB-155CE1853A8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40614" y="1163508"/>
            <a:ext cx="8596668" cy="1320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en-US" sz="3600" dirty="0">
                <a:solidFill>
                  <a:schemeClr val="accent1"/>
                </a:solidFill>
                <a:latin typeface="Arial" panose="020B0604020202020204" pitchFamily="34" charset="0"/>
              </a:rPr>
              <a:t>Chu </a:t>
            </a:r>
            <a:r>
              <a:rPr lang="en-US" altLang="en-US" sz="3600" dirty="0" err="1">
                <a:solidFill>
                  <a:schemeClr val="accent1"/>
                </a:solidFill>
                <a:latin typeface="Arial" panose="020B0604020202020204" pitchFamily="34" charset="0"/>
              </a:rPr>
              <a:t>trình</a:t>
            </a:r>
            <a:r>
              <a:rPr lang="en-US" altLang="en-US" sz="36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dirty="0" err="1">
                <a:solidFill>
                  <a:schemeClr val="accent1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36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dirty="0" err="1">
                <a:solidFill>
                  <a:schemeClr val="accent1"/>
                </a:solidFill>
                <a:latin typeface="Arial" panose="020B0604020202020204" pitchFamily="34" charset="0"/>
              </a:rPr>
              <a:t>đường</a:t>
            </a:r>
            <a:r>
              <a:rPr lang="en-US" altLang="en-US" sz="36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600" dirty="0" err="1">
                <a:solidFill>
                  <a:schemeClr val="accent1"/>
                </a:solidFill>
                <a:latin typeface="Arial" panose="020B0604020202020204" pitchFamily="34" charset="0"/>
              </a:rPr>
              <a:t>đi</a:t>
            </a:r>
            <a:r>
              <a:rPr lang="en-US" altLang="en-US" sz="3600" dirty="0">
                <a:solidFill>
                  <a:schemeClr val="accent1"/>
                </a:solidFill>
                <a:latin typeface="Arial" panose="020B0604020202020204" pitchFamily="34" charset="0"/>
              </a:rPr>
              <a:t> Euler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09696-44BA-477F-8138-4928670BD07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27354" y="2343151"/>
            <a:ext cx="8596668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altLang="en-US" sz="3200" b="1" i="1" dirty="0" err="1">
                <a:solidFill>
                  <a:srgbClr val="FFFFFF"/>
                </a:solidFill>
                <a:latin typeface="Arial" panose="020B0604020202020204" pitchFamily="34" charset="0"/>
              </a:rPr>
              <a:t>Bài</a:t>
            </a:r>
            <a:r>
              <a:rPr lang="en-US" altLang="en-US" sz="3200" b="1" i="1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b="1" i="1" dirty="0" err="1">
                <a:solidFill>
                  <a:srgbClr val="FFFFFF"/>
                </a:solidFill>
                <a:latin typeface="Arial" panose="020B0604020202020204" pitchFamily="34" charset="0"/>
              </a:rPr>
              <a:t>toán</a:t>
            </a:r>
            <a:endParaRPr lang="en-US" altLang="en-US" sz="3200" b="1" i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4487" lvl="1" indent="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Có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thể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xuất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phát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tại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một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điểm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nào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đó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trong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thành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phố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đi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qua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tất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cả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7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cây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cầu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mỗi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cây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một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lần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rồi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trở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về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điểm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xuất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phát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được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không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?</a:t>
            </a:r>
          </a:p>
          <a:p>
            <a:pPr marL="344487" lvl="1" indent="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Leonhard Euler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đã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tìm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ra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lời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giải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cho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bài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toán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vào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năm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1736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F662CB-6D78-46AF-89A9-9B23D288E6AD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3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 smtClean="0"/>
              <a:t>36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097143-2D05-4DE8-A5DD-A9747DE9B5D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34231" y="1629700"/>
            <a:ext cx="7467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600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600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endParaRPr lang="en-US" altLang="en-US" sz="2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Cho </a:t>
            </a:r>
            <a:r>
              <a:rPr lang="en-US" altLang="en-US" sz="2200" dirty="0" err="1">
                <a:latin typeface="Arial" panose="020B0604020202020204" pitchFamily="34" charset="0"/>
              </a:rPr>
              <a:t>đồ</a:t>
            </a:r>
            <a:r>
              <a:rPr lang="en-US" altLang="en-US" sz="2200" dirty="0"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latin typeface="Arial" panose="020B0604020202020204" pitchFamily="34" charset="0"/>
              </a:rPr>
              <a:t>thị</a:t>
            </a:r>
            <a:r>
              <a:rPr lang="en-US" altLang="en-US" sz="2200" dirty="0">
                <a:latin typeface="Arial" panose="020B0604020202020204" pitchFamily="34" charset="0"/>
              </a:rPr>
              <a:t> G=(V,E) </a:t>
            </a:r>
            <a:r>
              <a:rPr lang="en-US" altLang="en-US" sz="2200" dirty="0" err="1">
                <a:latin typeface="Arial" panose="020B0604020202020204" pitchFamily="34" charset="0"/>
              </a:rPr>
              <a:t>liên</a:t>
            </a:r>
            <a:r>
              <a:rPr lang="en-US" altLang="en-US" sz="2200" dirty="0"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latin typeface="Arial" panose="020B0604020202020204" pitchFamily="34" charset="0"/>
              </a:rPr>
              <a:t>thông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lvl="2" algn="just" eaLnBrk="1" hangingPunct="1"/>
            <a:r>
              <a:rPr lang="en-US" altLang="en-US" sz="2100" dirty="0">
                <a:latin typeface="Arial" panose="020B0604020202020204" pitchFamily="34" charset="0"/>
              </a:rPr>
              <a:t>Chu </a:t>
            </a:r>
            <a:r>
              <a:rPr lang="en-US" altLang="en-US" sz="2100" dirty="0" err="1">
                <a:latin typeface="Arial" panose="020B0604020202020204" pitchFamily="34" charset="0"/>
              </a:rPr>
              <a:t>trình</a:t>
            </a:r>
            <a:r>
              <a:rPr lang="en-US" altLang="en-US" sz="2100" dirty="0">
                <a:latin typeface="Arial" panose="020B0604020202020204" pitchFamily="34" charset="0"/>
              </a:rPr>
              <a:t> Euler</a:t>
            </a:r>
          </a:p>
          <a:p>
            <a:pPr lvl="3" algn="just" eaLnBrk="1" hangingPunct="1"/>
            <a:r>
              <a:rPr lang="en-US" altLang="en-US" sz="1800" dirty="0">
                <a:latin typeface="Arial" panose="020B0604020202020204" pitchFamily="34" charset="0"/>
              </a:rPr>
              <a:t>Chu </a:t>
            </a:r>
            <a:r>
              <a:rPr lang="en-US" altLang="en-US" sz="1800" dirty="0" err="1">
                <a:latin typeface="Arial" panose="020B0604020202020204" pitchFamily="34" charset="0"/>
              </a:rPr>
              <a:t>trình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đơn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chứa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tất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cả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các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cạnh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của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đồ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thị</a:t>
            </a:r>
            <a:r>
              <a:rPr lang="en-US" altLang="en-US" sz="1800" dirty="0">
                <a:latin typeface="Arial" panose="020B0604020202020204" pitchFamily="34" charset="0"/>
              </a:rPr>
              <a:t> G.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100" dirty="0" err="1">
                <a:latin typeface="Arial" panose="020B0604020202020204" pitchFamily="34" charset="0"/>
              </a:rPr>
              <a:t>Đồ</a:t>
            </a:r>
            <a:r>
              <a:rPr lang="en-US" altLang="en-US" sz="2100" dirty="0">
                <a:latin typeface="Arial" panose="020B0604020202020204" pitchFamily="34" charset="0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</a:rPr>
              <a:t>thị</a:t>
            </a:r>
            <a:r>
              <a:rPr lang="en-US" altLang="en-US" sz="2100" dirty="0">
                <a:latin typeface="Arial" panose="020B0604020202020204" pitchFamily="34" charset="0"/>
              </a:rPr>
              <a:t> Euler</a:t>
            </a:r>
          </a:p>
          <a:p>
            <a:pPr lvl="3" algn="just" eaLnBrk="1" hangingPunct="1"/>
            <a:r>
              <a:rPr lang="en-US" altLang="en-US" sz="1800" dirty="0" err="1">
                <a:latin typeface="Arial" panose="020B0604020202020204" pitchFamily="34" charset="0"/>
              </a:rPr>
              <a:t>Đồ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thị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có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chứa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một</a:t>
            </a:r>
            <a:r>
              <a:rPr lang="en-US" altLang="en-US" sz="1800" dirty="0">
                <a:latin typeface="Arial" panose="020B0604020202020204" pitchFamily="34" charset="0"/>
              </a:rPr>
              <a:t> chu </a:t>
            </a:r>
            <a:r>
              <a:rPr lang="en-US" altLang="en-US" sz="1800" dirty="0" err="1">
                <a:latin typeface="Arial" panose="020B0604020202020204" pitchFamily="34" charset="0"/>
              </a:rPr>
              <a:t>trình</a:t>
            </a:r>
            <a:r>
              <a:rPr lang="en-US" altLang="en-US" sz="1800" dirty="0">
                <a:latin typeface="Arial" panose="020B0604020202020204" pitchFamily="34" charset="0"/>
              </a:rPr>
              <a:t> Euler 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100" dirty="0" err="1">
                <a:latin typeface="Arial" panose="020B0604020202020204" pitchFamily="34" charset="0"/>
              </a:rPr>
              <a:t>Đường</a:t>
            </a:r>
            <a:r>
              <a:rPr lang="en-US" altLang="en-US" sz="2100" dirty="0">
                <a:latin typeface="Arial" panose="020B0604020202020204" pitchFamily="34" charset="0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</a:rPr>
              <a:t>đi</a:t>
            </a:r>
            <a:r>
              <a:rPr lang="en-US" altLang="en-US" sz="2100" dirty="0">
                <a:latin typeface="Arial" panose="020B0604020202020204" pitchFamily="34" charset="0"/>
              </a:rPr>
              <a:t> Euler</a:t>
            </a:r>
          </a:p>
          <a:p>
            <a:pPr lvl="3" algn="just" eaLnBrk="1" hangingPunct="1"/>
            <a:r>
              <a:rPr lang="en-US" altLang="en-US" sz="1800" dirty="0" err="1">
                <a:latin typeface="Arial" panose="020B0604020202020204" pitchFamily="34" charset="0"/>
              </a:rPr>
              <a:t>Đường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đi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đơn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chứa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tất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cả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các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cạnh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của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đồ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thị</a:t>
            </a:r>
            <a:r>
              <a:rPr lang="en-US" altLang="en-US" sz="1800" dirty="0">
                <a:latin typeface="Arial" panose="020B0604020202020204" pitchFamily="34" charset="0"/>
              </a:rPr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276526404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 smtClean="0"/>
              <a:t>37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C12AD8-9065-4992-981F-6A3A747D9C2F}"/>
              </a:ext>
            </a:extLst>
          </p:cNvPr>
          <p:cNvSpPr txBox="1"/>
          <p:nvPr/>
        </p:nvSpPr>
        <p:spPr>
          <a:xfrm>
            <a:off x="929375" y="1520785"/>
            <a:ext cx="784013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kiện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cần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để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tồn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tại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chu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Euler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Trong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vô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hướng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bậc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tất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cả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đỉnh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phải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chẵn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Trong đồ thị có hướng, bậc ngoài và bậc trong của mỗi đỉnh phải bằng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nhau</a:t>
            </a:r>
            <a:endParaRPr lang="vi-V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Trong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nếu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không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tìm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ra chu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Euler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vẫn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tồn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tại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đường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đi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Euler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kiện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cần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để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tồn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tại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đường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đi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Euler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trong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trường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hợp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này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Trong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vô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hướng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tồn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tại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duy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hai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đỉnh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bậc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lẻ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tất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cả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đỉnh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còn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bậc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chẵn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Trong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hướng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bậc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ngoài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bậc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trong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mỗi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đỉnh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nhau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ngoại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trừ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đỉnh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tại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đó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bậc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ngoài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lớn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hơn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bậc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trong 1 đơn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vị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đỉnh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bắt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đầu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đỉnh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tại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đó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bậc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trong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lớn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hơn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bậc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ngoài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1 đơn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vị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đỉnh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thúc</a:t>
            </a:r>
            <a:r>
              <a:rPr lang="vi-V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157B67A0-E04C-438B-99E1-4556A66F8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58" y="2347679"/>
            <a:ext cx="3137793" cy="2347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1_N137_A6_KonigsGraph">
            <a:extLst>
              <a:ext uri="{FF2B5EF4-FFF2-40B4-BE49-F238E27FC236}">
                <a16:creationId xmlns:a16="http://schemas.microsoft.com/office/drawing/2014/main" id="{3D95B4C6-93B1-4846-9799-2612FD96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61" y="2178368"/>
            <a:ext cx="3580251" cy="268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iagram, shape&#10;&#10;Description automatically generated">
            <a:extLst>
              <a:ext uri="{FF2B5EF4-FFF2-40B4-BE49-F238E27FC236}">
                <a16:creationId xmlns:a16="http://schemas.microsoft.com/office/drawing/2014/main" id="{495CB236-3D26-494A-ABFA-AF7CBFFD7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76" y="1377219"/>
            <a:ext cx="4969749" cy="30420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3EBD705-2EAB-45C1-AAC0-AD91999717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377" y="2030472"/>
            <a:ext cx="2199906" cy="291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1E10F83-7B16-4DB8-A48F-740B035BD2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232" y="1883247"/>
            <a:ext cx="3580250" cy="32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52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 smtClean="0"/>
              <a:t>38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C4181E-4C85-434D-8261-9509FB89FFD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30202" y="-119063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Chu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trình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&amp;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đường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đi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Hamilton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F4B71-15B4-4B0D-B816-3FA84AFF8B4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040536" y="1403018"/>
            <a:ext cx="4038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0" indent="-571500" eaLnBrk="1" hangingPunct="1"/>
            <a:r>
              <a:rPr lang="en-US" alt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Chu </a:t>
            </a:r>
            <a:r>
              <a:rPr lang="en-US" altLang="en-US" sz="2600" dirty="0" err="1">
                <a:solidFill>
                  <a:srgbClr val="FF0000"/>
                </a:solidFill>
                <a:latin typeface="Arial" panose="020B0604020202020204" pitchFamily="34" charset="0"/>
              </a:rPr>
              <a:t>trình</a:t>
            </a:r>
            <a:r>
              <a:rPr lang="en-US" alt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 Hamilton</a:t>
            </a:r>
          </a:p>
          <a:p>
            <a:pPr marL="839788" lvl="1" indent="-495300" eaLnBrk="1" hangingPunct="1"/>
            <a:r>
              <a:rPr lang="en-US" altLang="en-US" sz="22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Định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nghĩa</a:t>
            </a:r>
            <a:endParaRPr lang="en-US" altLang="en-US" sz="2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1131888" lvl="2" indent="-438150" eaLnBrk="1" hangingPunct="1"/>
            <a:r>
              <a:rPr lang="en-US" altLang="en-US" sz="2100" dirty="0">
                <a:latin typeface="Arial" panose="020B0604020202020204" pitchFamily="34" charset="0"/>
              </a:rPr>
              <a:t>Chu </a:t>
            </a:r>
            <a:r>
              <a:rPr lang="en-US" altLang="en-US" sz="2100" dirty="0" err="1">
                <a:latin typeface="Arial" panose="020B0604020202020204" pitchFamily="34" charset="0"/>
              </a:rPr>
              <a:t>trình</a:t>
            </a:r>
            <a:r>
              <a:rPr lang="en-US" altLang="en-US" sz="2100" dirty="0">
                <a:latin typeface="Arial" panose="020B0604020202020204" pitchFamily="34" charset="0"/>
              </a:rPr>
              <a:t> Hamilton</a:t>
            </a:r>
          </a:p>
          <a:p>
            <a:pPr marL="1370013" lvl="3" indent="-381000" eaLnBrk="1" hangingPunct="1"/>
            <a:r>
              <a:rPr lang="vi-VN" altLang="en-US" sz="1800" dirty="0"/>
              <a:t>Chu </a:t>
            </a:r>
            <a:r>
              <a:rPr lang="vi-VN" altLang="en-US" sz="1800" dirty="0" err="1"/>
              <a:t>trình</a:t>
            </a:r>
            <a:r>
              <a:rPr lang="vi-VN" altLang="en-US" sz="1800" dirty="0"/>
              <a:t> </a:t>
            </a:r>
            <a:r>
              <a:rPr lang="vi-VN" altLang="en-US" sz="1800" dirty="0" err="1"/>
              <a:t>bắt</a:t>
            </a:r>
            <a:r>
              <a:rPr lang="vi-VN" altLang="en-US" sz="1800" dirty="0"/>
              <a:t> </a:t>
            </a:r>
            <a:r>
              <a:rPr lang="vi-VN" altLang="en-US" sz="1800" dirty="0" err="1"/>
              <a:t>đầu</a:t>
            </a:r>
            <a:r>
              <a:rPr lang="vi-VN" altLang="en-US" sz="1800" dirty="0"/>
              <a:t> </a:t>
            </a:r>
            <a:r>
              <a:rPr lang="vi-VN" altLang="en-US" sz="1800" dirty="0" err="1"/>
              <a:t>từ</a:t>
            </a:r>
            <a:r>
              <a:rPr lang="vi-VN" altLang="en-US" sz="1800" dirty="0"/>
              <a:t> </a:t>
            </a:r>
            <a:r>
              <a:rPr lang="vi-VN" altLang="en-US" sz="1800" dirty="0" err="1"/>
              <a:t>một</a:t>
            </a:r>
            <a:r>
              <a:rPr lang="vi-VN" altLang="en-US" sz="1800" dirty="0"/>
              <a:t> </a:t>
            </a:r>
            <a:r>
              <a:rPr lang="vi-VN" altLang="en-US" sz="1800" dirty="0" err="1"/>
              <a:t>đỉnh</a:t>
            </a:r>
            <a:r>
              <a:rPr lang="vi-VN" altLang="en-US" sz="1800" dirty="0"/>
              <a:t> v </a:t>
            </a:r>
            <a:r>
              <a:rPr lang="vi-VN" altLang="en-US" sz="1800" dirty="0" err="1"/>
              <a:t>nào</a:t>
            </a:r>
            <a:r>
              <a:rPr lang="vi-VN" altLang="en-US" sz="1800" dirty="0"/>
              <a:t> </a:t>
            </a:r>
            <a:r>
              <a:rPr lang="vi-VN" altLang="en-US" sz="1800" dirty="0" err="1"/>
              <a:t>đó</a:t>
            </a:r>
            <a:r>
              <a:rPr lang="vi-VN" altLang="en-US" sz="1800" dirty="0"/>
              <a:t> qua </a:t>
            </a:r>
            <a:r>
              <a:rPr lang="vi-VN" altLang="en-US" sz="1800" dirty="0" err="1"/>
              <a:t>tất</a:t>
            </a:r>
            <a:r>
              <a:rPr lang="vi-VN" altLang="en-US" sz="1800" dirty="0"/>
              <a:t> </a:t>
            </a:r>
            <a:r>
              <a:rPr lang="vi-VN" altLang="en-US" sz="1800" dirty="0" err="1"/>
              <a:t>cả</a:t>
            </a:r>
            <a:r>
              <a:rPr lang="vi-VN" altLang="en-US" sz="1800" dirty="0"/>
              <a:t> </a:t>
            </a:r>
            <a:r>
              <a:rPr lang="vi-VN" altLang="en-US" sz="1800" dirty="0" err="1"/>
              <a:t>các</a:t>
            </a:r>
            <a:r>
              <a:rPr lang="vi-VN" altLang="en-US" sz="1800" dirty="0"/>
              <a:t> </a:t>
            </a:r>
            <a:r>
              <a:rPr lang="vi-VN" altLang="en-US" sz="1800" dirty="0" err="1"/>
              <a:t>đỉnh</a:t>
            </a:r>
            <a:r>
              <a:rPr lang="vi-VN" altLang="en-US" sz="1800" dirty="0"/>
              <a:t> </a:t>
            </a:r>
            <a:r>
              <a:rPr lang="vi-VN" altLang="en-US" sz="1800" dirty="0" err="1"/>
              <a:t>còn</a:t>
            </a:r>
            <a:r>
              <a:rPr lang="vi-VN" altLang="en-US" sz="1800" dirty="0"/>
              <a:t> </a:t>
            </a:r>
            <a:r>
              <a:rPr lang="vi-VN" altLang="en-US" sz="1800" dirty="0" err="1"/>
              <a:t>lại</a:t>
            </a:r>
            <a:r>
              <a:rPr lang="vi-VN" altLang="en-US" sz="1800" dirty="0"/>
              <a:t> </a:t>
            </a:r>
            <a:r>
              <a:rPr lang="vi-VN" altLang="en-US" sz="1800" dirty="0" err="1"/>
              <a:t>mỗi</a:t>
            </a:r>
            <a:r>
              <a:rPr lang="vi-VN" altLang="en-US" sz="1800" dirty="0"/>
              <a:t> </a:t>
            </a:r>
            <a:r>
              <a:rPr lang="vi-VN" altLang="en-US" sz="1800" dirty="0" err="1"/>
              <a:t>đỉnh</a:t>
            </a:r>
            <a:r>
              <a:rPr lang="vi-VN" altLang="en-US" sz="1800" dirty="0"/>
              <a:t> </a:t>
            </a:r>
            <a:r>
              <a:rPr lang="vi-VN" altLang="en-US" sz="1800" dirty="0" err="1"/>
              <a:t>đúng</a:t>
            </a:r>
            <a:r>
              <a:rPr lang="vi-VN" altLang="en-US" sz="1800" dirty="0"/>
              <a:t> </a:t>
            </a:r>
            <a:r>
              <a:rPr lang="vi-VN" altLang="en-US" sz="1800" dirty="0" err="1"/>
              <a:t>một</a:t>
            </a:r>
            <a:r>
              <a:rPr lang="vi-VN" altLang="en-US" sz="1800" dirty="0"/>
              <a:t> </a:t>
            </a:r>
            <a:r>
              <a:rPr lang="vi-VN" altLang="en-US" sz="1800" dirty="0" err="1"/>
              <a:t>lần</a:t>
            </a:r>
            <a:r>
              <a:rPr lang="vi-VN" altLang="en-US" sz="1800" dirty="0"/>
              <a:t> </a:t>
            </a:r>
            <a:r>
              <a:rPr lang="vi-VN" altLang="en-US" sz="1800" dirty="0" err="1"/>
              <a:t>rồi</a:t>
            </a:r>
            <a:r>
              <a:rPr lang="vi-VN" altLang="en-US" sz="1800" dirty="0"/>
              <a:t> quay </a:t>
            </a:r>
            <a:r>
              <a:rPr lang="vi-VN" altLang="en-US" sz="1800" dirty="0" err="1"/>
              <a:t>trở</a:t>
            </a:r>
            <a:r>
              <a:rPr lang="vi-VN" altLang="en-US" sz="1800" dirty="0"/>
              <a:t> </a:t>
            </a:r>
            <a:r>
              <a:rPr lang="vi-VN" altLang="en-US" sz="1800" dirty="0" err="1"/>
              <a:t>về</a:t>
            </a:r>
            <a:r>
              <a:rPr lang="vi-VN" altLang="en-US" sz="1800" dirty="0"/>
              <a:t> v đ</a:t>
            </a:r>
            <a:r>
              <a:rPr lang="en-US" altLang="en-US" sz="1800" dirty="0">
                <a:latin typeface="Arial" panose="020B0604020202020204" pitchFamily="34" charset="0"/>
              </a:rPr>
              <a:t>ư</a:t>
            </a:r>
            <a:r>
              <a:rPr lang="vi-VN" altLang="en-US" sz="1800" dirty="0" err="1"/>
              <a:t>ợc</a:t>
            </a:r>
            <a:r>
              <a:rPr lang="vi-VN" altLang="en-US" sz="1800" dirty="0"/>
              <a:t> </a:t>
            </a:r>
            <a:r>
              <a:rPr lang="vi-VN" altLang="en-US" sz="1800" dirty="0" err="1"/>
              <a:t>gọi</a:t>
            </a:r>
            <a:r>
              <a:rPr lang="vi-VN" altLang="en-US" sz="1800" dirty="0"/>
              <a:t> </a:t>
            </a:r>
            <a:r>
              <a:rPr lang="vi-VN" altLang="en-US" sz="1800" dirty="0" err="1"/>
              <a:t>là</a:t>
            </a:r>
            <a:r>
              <a:rPr lang="vi-VN" altLang="en-US" sz="1800" dirty="0"/>
              <a:t> chu </a:t>
            </a:r>
            <a:r>
              <a:rPr lang="vi-VN" altLang="en-US" sz="1800" dirty="0" err="1"/>
              <a:t>trình</a:t>
            </a:r>
            <a:r>
              <a:rPr lang="vi-VN" altLang="en-US" sz="1800" dirty="0"/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H</a:t>
            </a:r>
            <a:r>
              <a:rPr lang="vi-VN" altLang="en-US" sz="1800" dirty="0" err="1"/>
              <a:t>amilton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1131888" lvl="2" indent="-438150" eaLnBrk="1" hangingPunct="1"/>
            <a:r>
              <a:rPr lang="en-US" altLang="en-US" sz="2100" dirty="0" err="1">
                <a:latin typeface="Arial" panose="020B0604020202020204" pitchFamily="34" charset="0"/>
              </a:rPr>
              <a:t>Đồ</a:t>
            </a:r>
            <a:r>
              <a:rPr lang="en-US" altLang="en-US" sz="2100" dirty="0">
                <a:latin typeface="Arial" panose="020B0604020202020204" pitchFamily="34" charset="0"/>
              </a:rPr>
              <a:t> </a:t>
            </a:r>
            <a:r>
              <a:rPr lang="en-US" altLang="en-US" sz="2100" dirty="0" err="1">
                <a:latin typeface="Arial" panose="020B0604020202020204" pitchFamily="34" charset="0"/>
              </a:rPr>
              <a:t>thị</a:t>
            </a:r>
            <a:r>
              <a:rPr lang="en-US" altLang="en-US" sz="2100" dirty="0">
                <a:latin typeface="Arial" panose="020B0604020202020204" pitchFamily="34" charset="0"/>
              </a:rPr>
              <a:t> Hamilton</a:t>
            </a:r>
          </a:p>
          <a:p>
            <a:pPr marL="1370013" lvl="3" indent="-381000" eaLnBrk="1" hangingPunct="1"/>
            <a:r>
              <a:rPr lang="en-US" altLang="en-US" sz="1800" dirty="0" err="1">
                <a:latin typeface="Arial" panose="020B0604020202020204" pitchFamily="34" charset="0"/>
              </a:rPr>
              <a:t>Đồ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thị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có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chứa</a:t>
            </a:r>
            <a:r>
              <a:rPr lang="en-US" altLang="en-US" sz="1800" dirty="0">
                <a:latin typeface="Arial" panose="020B0604020202020204" pitchFamily="34" charset="0"/>
              </a:rPr>
              <a:t> chu </a:t>
            </a:r>
            <a:r>
              <a:rPr lang="en-US" altLang="en-US" sz="1800" dirty="0" err="1">
                <a:latin typeface="Arial" panose="020B0604020202020204" pitchFamily="34" charset="0"/>
              </a:rPr>
              <a:t>trình</a:t>
            </a:r>
            <a:r>
              <a:rPr lang="en-US" altLang="en-US" sz="1800" dirty="0">
                <a:latin typeface="Arial" panose="020B0604020202020204" pitchFamily="34" charset="0"/>
              </a:rPr>
              <a:t> Hamilton</a:t>
            </a:r>
          </a:p>
          <a:p>
            <a:pPr marL="1131888" lvl="2" indent="-438150" eaLnBrk="1" hangingPunct="1"/>
            <a:endParaRPr lang="en-US" altLang="en-US" sz="2100" dirty="0">
              <a:latin typeface="Arial" panose="020B0604020202020204" pitchFamily="34" charset="0"/>
            </a:endParaRPr>
          </a:p>
        </p:txBody>
      </p:sp>
      <p:pic>
        <p:nvPicPr>
          <p:cNvPr id="7" name="Picture 6" descr="Problem Input">
            <a:extLst>
              <a:ext uri="{FF2B5EF4-FFF2-40B4-BE49-F238E27FC236}">
                <a16:creationId xmlns:a16="http://schemas.microsoft.com/office/drawing/2014/main" id="{5C0B6056-3740-4301-900F-F90485626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23" y="140301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Problem Output">
            <a:extLst>
              <a:ext uri="{FF2B5EF4-FFF2-40B4-BE49-F238E27FC236}">
                <a16:creationId xmlns:a16="http://schemas.microsoft.com/office/drawing/2014/main" id="{277F3A0D-FB67-44B6-9F80-19608958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921" y="36861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660963"/>
      </p:ext>
    </p:extLst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 smtClean="0"/>
              <a:t>39</a:t>
            </a:fld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0F7FDA-6716-4AA7-8255-088F6E377E4A}"/>
              </a:ext>
            </a:extLst>
          </p:cNvPr>
          <p:cNvSpPr txBox="1"/>
          <p:nvPr/>
        </p:nvSpPr>
        <p:spPr>
          <a:xfrm>
            <a:off x="688017" y="1547334"/>
            <a:ext cx="9796510" cy="3550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9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Sự</a:t>
            </a:r>
            <a:r>
              <a:rPr lang="en-US" sz="3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khác</a:t>
            </a:r>
            <a:r>
              <a:rPr lang="en-US" sz="3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biệt</a:t>
            </a:r>
            <a:r>
              <a:rPr lang="en-US" sz="3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giữa</a:t>
            </a:r>
            <a:r>
              <a:rPr lang="en-US" sz="3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đường</a:t>
            </a:r>
            <a:r>
              <a:rPr lang="en-US" sz="3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hamiltonian</a:t>
            </a:r>
            <a:r>
              <a:rPr lang="en-US" sz="3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và</a:t>
            </a:r>
            <a:r>
              <a:rPr lang="en-US" sz="3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đường</a:t>
            </a:r>
            <a:r>
              <a:rPr lang="en-US" sz="3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dẫn</a:t>
            </a:r>
            <a:r>
              <a:rPr lang="en-US" sz="3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euler</a:t>
            </a:r>
            <a:endParaRPr lang="en-US" sz="39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Euler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Edge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Euler.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Hamilton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Hamilton.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Euler,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Hamilton,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37801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3855E77-0985-4F38-88F9-285CD8F5A757}"/>
              </a:ext>
            </a:extLst>
          </p:cNvPr>
          <p:cNvSpPr txBox="1"/>
          <p:nvPr/>
        </p:nvSpPr>
        <p:spPr>
          <a:xfrm>
            <a:off x="2786047" y="609600"/>
            <a:ext cx="648795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Why Study Graphs?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151846D-531C-403D-A763-E1686CB99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4" r="39995" b="-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3D6475D0-776E-47C5-97FF-DF8721813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3B89A-1997-4581-B403-0645F244C143}"/>
              </a:ext>
            </a:extLst>
          </p:cNvPr>
          <p:cNvSpPr txBox="1"/>
          <p:nvPr/>
        </p:nvSpPr>
        <p:spPr>
          <a:xfrm>
            <a:off x="2663272" y="1741026"/>
            <a:ext cx="648795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problems formulated and solved in terms of graphs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Shortest path problems 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Network flow problems 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Matching problems 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2-SAT problem 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Graph coloring problem 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Traveling Salesman Problem (TSP): still unsolved! 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and many more...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282426-5D65-4A29-9344-675D5B6A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1F662CB-6D78-46AF-89A9-9B23D288E6AD}" type="slidenum">
              <a:rPr lang="en-US" sz="1800"/>
              <a:pPr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4927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69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0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E0866-EA06-4229-B6D4-C5C6E43F6F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06151" y="1131994"/>
            <a:ext cx="6981575" cy="45903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F662CB-6D78-46AF-89A9-9B23D288E6A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19073"/>
      </p:ext>
    </p:extLst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 smtClean="0"/>
              <a:t>41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3F4D6-1209-4343-B7C1-C2539B2182C5}"/>
              </a:ext>
            </a:extLst>
          </p:cNvPr>
          <p:cNvSpPr txBox="1"/>
          <p:nvPr/>
        </p:nvSpPr>
        <p:spPr>
          <a:xfrm>
            <a:off x="1146714" y="1910850"/>
            <a:ext cx="8020974" cy="3850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Euler: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Euler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phi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bay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euler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DNA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mảnh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Hamilton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phú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buýt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Hamiltonians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khắp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65B89-DD6E-4DC9-9EE1-0C4F4D88C09B}"/>
              </a:ext>
            </a:extLst>
          </p:cNvPr>
          <p:cNvSpPr txBox="1"/>
          <p:nvPr/>
        </p:nvSpPr>
        <p:spPr>
          <a:xfrm>
            <a:off x="3663556" y="971550"/>
            <a:ext cx="49271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Ứng</a:t>
            </a:r>
            <a:r>
              <a:rPr lang="en-US" sz="3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dụng</a:t>
            </a:r>
            <a:endParaRPr lang="en-US" sz="39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2661355"/>
      </p:ext>
    </p:extLst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 smtClean="0"/>
              <a:t>42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5" name="AutoShape 2" descr="{\displaystyle (n^{2}-3n+6)/2}">
            <a:extLst>
              <a:ext uri="{FF2B5EF4-FFF2-40B4-BE49-F238E27FC236}">
                <a16:creationId xmlns:a16="http://schemas.microsoft.com/office/drawing/2014/main" id="{F652E190-51C8-4F56-8F2C-32CA91F38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9063" y="198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FF428-062B-49F1-9BDF-6A11CA4F6909}"/>
              </a:ext>
            </a:extLst>
          </p:cNvPr>
          <p:cNvSpPr txBox="1"/>
          <p:nvPr/>
        </p:nvSpPr>
        <p:spPr>
          <a:xfrm>
            <a:off x="1790368" y="1351508"/>
            <a:ext cx="68002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LỤC :</a:t>
            </a: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8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sz="28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8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Euler , Hamilton</a:t>
            </a:r>
          </a:p>
          <a:p>
            <a:pPr lvl="1"/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5040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 smtClean="0"/>
              <a:t>43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984174-8368-4A1F-ADD7-B80D7A06403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95626" y="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Cây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khung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(Spanning Tree)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CB8161-B2D7-4C36-9FA3-B43C2A1EB1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309826" y="1812262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dirty="0" err="1">
                <a:latin typeface="Arial" panose="020B0604020202020204" pitchFamily="34" charset="0"/>
              </a:rPr>
              <a:t>Định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nghĩa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 err="1">
                <a:latin typeface="Arial" panose="020B0604020202020204" pitchFamily="34" charset="0"/>
              </a:rPr>
              <a:t>Cây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khung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của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đơn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đồ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thị</a:t>
            </a:r>
            <a:r>
              <a:rPr lang="en-US" altLang="en-US" dirty="0">
                <a:latin typeface="Arial" panose="020B0604020202020204" pitchFamily="34" charset="0"/>
              </a:rPr>
              <a:t> G	</a:t>
            </a:r>
          </a:p>
          <a:p>
            <a:pPr lvl="2" eaLnBrk="1" hangingPunct="1"/>
            <a:r>
              <a:rPr lang="en-US" altLang="en-US" dirty="0" err="1">
                <a:latin typeface="Arial" panose="020B0604020202020204" pitchFamily="34" charset="0"/>
              </a:rPr>
              <a:t>Đồ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thị</a:t>
            </a:r>
            <a:r>
              <a:rPr lang="en-US" altLang="en-US" dirty="0">
                <a:latin typeface="Arial" panose="020B0604020202020204" pitchFamily="34" charset="0"/>
              </a:rPr>
              <a:t> con </a:t>
            </a:r>
            <a:r>
              <a:rPr lang="en-US" altLang="en-US" dirty="0" err="1">
                <a:latin typeface="Arial" panose="020B0604020202020204" pitchFamily="34" charset="0"/>
              </a:rPr>
              <a:t>của</a:t>
            </a:r>
            <a:r>
              <a:rPr lang="en-US" altLang="en-US" dirty="0">
                <a:latin typeface="Arial" panose="020B0604020202020204" pitchFamily="34" charset="0"/>
              </a:rPr>
              <a:t> G</a:t>
            </a:r>
          </a:p>
          <a:p>
            <a:pPr lvl="2" eaLnBrk="1" hangingPunct="1"/>
            <a:r>
              <a:rPr lang="en-US" altLang="en-US" dirty="0" err="1">
                <a:latin typeface="Arial" panose="020B0604020202020204" pitchFamily="34" charset="0"/>
              </a:rPr>
              <a:t>Chứa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tất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cả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các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đỉnh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của</a:t>
            </a:r>
            <a:r>
              <a:rPr lang="en-US" altLang="en-US" dirty="0">
                <a:latin typeface="Arial" panose="020B0604020202020204" pitchFamily="34" charset="0"/>
              </a:rPr>
              <a:t> G</a:t>
            </a:r>
          </a:p>
          <a:p>
            <a:pPr lvl="1" eaLnBrk="1" hangingPunct="1"/>
            <a:r>
              <a:rPr lang="en-US" altLang="en-US" dirty="0" err="1">
                <a:latin typeface="Arial" panose="020B0604020202020204" pitchFamily="34" charset="0"/>
              </a:rPr>
              <a:t>Một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đồ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thị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có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thể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có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nhiều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cây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khung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 err="1">
                <a:latin typeface="Arial" panose="020B0604020202020204" pitchFamily="34" charset="0"/>
              </a:rPr>
              <a:t>Ví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dụ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C68B36-268E-41EA-8659-F84B3C07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096" y="4356763"/>
            <a:ext cx="4363059" cy="186716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933887-0013-4FD0-81BA-D94EC30E6B0C}"/>
              </a:ext>
            </a:extLst>
          </p:cNvPr>
          <p:cNvCxnSpPr/>
          <p:nvPr/>
        </p:nvCxnSpPr>
        <p:spPr>
          <a:xfrm flipV="1">
            <a:off x="3952875" y="4905375"/>
            <a:ext cx="638175" cy="3849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127B6D-5DE6-4E16-98B2-F7BFADF2A5BF}"/>
              </a:ext>
            </a:extLst>
          </p:cNvPr>
          <p:cNvCxnSpPr/>
          <p:nvPr/>
        </p:nvCxnSpPr>
        <p:spPr>
          <a:xfrm>
            <a:off x="3952875" y="5429250"/>
            <a:ext cx="638175" cy="42862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2B0BFB-1BD8-48BB-AECA-08159C5964E7}"/>
              </a:ext>
            </a:extLst>
          </p:cNvPr>
          <p:cNvCxnSpPr/>
          <p:nvPr/>
        </p:nvCxnSpPr>
        <p:spPr>
          <a:xfrm flipV="1">
            <a:off x="4924425" y="4905375"/>
            <a:ext cx="1066800" cy="9018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4BB75F-72E7-4B5A-8358-A003DE633419}"/>
              </a:ext>
            </a:extLst>
          </p:cNvPr>
          <p:cNvCxnSpPr/>
          <p:nvPr/>
        </p:nvCxnSpPr>
        <p:spPr>
          <a:xfrm>
            <a:off x="4924425" y="5943600"/>
            <a:ext cx="10668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72F5B2F-7182-4BCD-A790-081367C3E952}"/>
              </a:ext>
            </a:extLst>
          </p:cNvPr>
          <p:cNvCxnSpPr/>
          <p:nvPr/>
        </p:nvCxnSpPr>
        <p:spPr>
          <a:xfrm flipV="1">
            <a:off x="6267450" y="5429250"/>
            <a:ext cx="571500" cy="37795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73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 smtClean="0"/>
              <a:t>44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21418-C3E0-4C5D-83FA-EC1443F480B1}"/>
              </a:ext>
            </a:extLst>
          </p:cNvPr>
          <p:cNvSpPr txBox="1"/>
          <p:nvPr/>
        </p:nvSpPr>
        <p:spPr>
          <a:xfrm>
            <a:off x="1146714" y="2694984"/>
            <a:ext cx="7550458" cy="1468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(graph-based bluster)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(image segmentation)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4D149-2284-4475-A44A-3DEB477CFB33}"/>
              </a:ext>
            </a:extLst>
          </p:cNvPr>
          <p:cNvSpPr txBox="1"/>
          <p:nvPr/>
        </p:nvSpPr>
        <p:spPr>
          <a:xfrm>
            <a:off x="3494881" y="1140770"/>
            <a:ext cx="49271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Ứng</a:t>
            </a:r>
            <a:r>
              <a:rPr lang="en-US" sz="3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9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dụng</a:t>
            </a:r>
            <a:endParaRPr lang="en-US" sz="39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7250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 smtClean="0"/>
              <a:t>45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7FCBD9-1CB3-47B9-B220-D48A198B544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333500" y="1423194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Cây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khung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nhỏ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nhất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800" b="1" dirty="0" err="1">
                <a:latin typeface="Arial" panose="020B0604020202020204" pitchFamily="34" charset="0"/>
              </a:rPr>
              <a:t>Định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nghĩa</a:t>
            </a:r>
            <a:endParaRPr lang="en-US" altLang="en-US" sz="2800" b="1" dirty="0">
              <a:latin typeface="Arial" panose="020B0604020202020204" pitchFamily="34" charset="0"/>
            </a:endParaRPr>
          </a:p>
          <a:p>
            <a:pPr lvl="2" algn="just" eaLnBrk="1" hangingPunct="1"/>
            <a:r>
              <a:rPr lang="en-US" altLang="en-US" sz="2800" dirty="0" err="1">
                <a:latin typeface="Arial" panose="020B0604020202020204" pitchFamily="34" charset="0"/>
              </a:rPr>
              <a:t>Cây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khung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nhỏ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nhất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trong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một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đồ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thị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liên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thông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có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trọng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số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là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một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cây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khung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có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tổng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trọng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số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trên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các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cạnh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của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nó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là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nhỏ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nhất</a:t>
            </a:r>
            <a:r>
              <a:rPr lang="en-US" altLang="en-US" sz="2800" dirty="0"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01569"/>
      </p:ext>
    </p:extLst>
  </p:cSld>
  <p:clrMapOvr>
    <a:masterClrMapping/>
  </p:clrMapOvr>
  <p:transition spd="slow"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 smtClean="0"/>
              <a:t>46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E52491-C5CE-4556-99A7-14520D4599B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044402" y="1466850"/>
            <a:ext cx="8229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Cây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khung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nhỏ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nhất</a:t>
            </a:r>
            <a:endParaRPr lang="en-US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 err="1">
                <a:latin typeface="Arial" panose="020B0604020202020204" pitchFamily="34" charset="0"/>
              </a:rPr>
              <a:t>Thuật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toán</a:t>
            </a:r>
            <a:r>
              <a:rPr lang="en-US" altLang="en-US" dirty="0">
                <a:latin typeface="Arial" panose="020B0604020202020204" pitchFamily="34" charset="0"/>
              </a:rPr>
              <a:t> Prim</a:t>
            </a:r>
          </a:p>
          <a:p>
            <a:pPr lvl="2" eaLnBrk="1" hangingPunct="1"/>
            <a:r>
              <a:rPr lang="fr-FR" altLang="en-US" dirty="0" err="1">
                <a:latin typeface="Arial" panose="020B0604020202020204" pitchFamily="34" charset="0"/>
              </a:rPr>
              <a:t>Bắt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đầu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bằng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việc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chọn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một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đỉnh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bất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kỳ</a:t>
            </a:r>
            <a:r>
              <a:rPr lang="fr-FR" altLang="en-US" dirty="0">
                <a:latin typeface="Arial" panose="020B0604020202020204" pitchFamily="34" charset="0"/>
              </a:rPr>
              <a:t>, </a:t>
            </a:r>
            <a:r>
              <a:rPr lang="fr-FR" altLang="en-US" dirty="0" err="1">
                <a:latin typeface="Arial" panose="020B0604020202020204" pitchFamily="34" charset="0"/>
              </a:rPr>
              <a:t>đặt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nó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vào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cây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khung</a:t>
            </a:r>
            <a:r>
              <a:rPr lang="fr-FR" altLang="en-US" dirty="0">
                <a:latin typeface="Arial" panose="020B0604020202020204" pitchFamily="34" charset="0"/>
              </a:rPr>
              <a:t> T.</a:t>
            </a:r>
            <a:endParaRPr lang="fr-FR" altLang="en-US" i="1" dirty="0">
              <a:latin typeface="Arial" panose="020B0604020202020204" pitchFamily="34" charset="0"/>
            </a:endParaRPr>
          </a:p>
          <a:p>
            <a:pPr lvl="2" eaLnBrk="1" hangingPunct="1"/>
            <a:r>
              <a:rPr lang="en-US" altLang="en-US" dirty="0" err="1">
                <a:latin typeface="Arial" panose="020B0604020202020204" pitchFamily="34" charset="0"/>
              </a:rPr>
              <a:t>Trong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khi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cây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khung</a:t>
            </a:r>
            <a:r>
              <a:rPr lang="en-US" altLang="en-US" dirty="0">
                <a:latin typeface="Arial" panose="020B0604020202020204" pitchFamily="34" charset="0"/>
              </a:rPr>
              <a:t> T </a:t>
            </a:r>
            <a:r>
              <a:rPr lang="en-US" altLang="en-US" dirty="0" err="1">
                <a:latin typeface="Arial" panose="020B0604020202020204" pitchFamily="34" charset="0"/>
              </a:rPr>
              <a:t>có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ít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hơn</a:t>
            </a:r>
            <a:r>
              <a:rPr lang="en-US" altLang="en-US" dirty="0">
                <a:latin typeface="Arial" panose="020B0604020202020204" pitchFamily="34" charset="0"/>
              </a:rPr>
              <a:t> n </a:t>
            </a:r>
            <a:r>
              <a:rPr lang="en-US" altLang="en-US" dirty="0" err="1">
                <a:latin typeface="Arial" panose="020B0604020202020204" pitchFamily="34" charset="0"/>
              </a:rPr>
              <a:t>đỉnh</a:t>
            </a:r>
            <a:endParaRPr lang="en-US" altLang="en-US" dirty="0">
              <a:latin typeface="Arial" panose="020B0604020202020204" pitchFamily="34" charset="0"/>
            </a:endParaRPr>
          </a:p>
          <a:p>
            <a:pPr lvl="3" eaLnBrk="1" hangingPunct="1"/>
            <a:r>
              <a:rPr lang="en-US" altLang="en-US" dirty="0" err="1">
                <a:latin typeface="Arial" panose="020B0604020202020204" pitchFamily="34" charset="0"/>
              </a:rPr>
              <a:t>Ghép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vào</a:t>
            </a:r>
            <a:r>
              <a:rPr lang="en-US" altLang="en-US" dirty="0">
                <a:latin typeface="Arial" panose="020B0604020202020204" pitchFamily="34" charset="0"/>
              </a:rPr>
              <a:t> T </a:t>
            </a:r>
            <a:r>
              <a:rPr lang="en-US" altLang="en-US" dirty="0" err="1">
                <a:latin typeface="Arial" panose="020B0604020202020204" pitchFamily="34" charset="0"/>
              </a:rPr>
              <a:t>cạnh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có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trọng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số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nhỏ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nhất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liên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thuộc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với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một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đỉnh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của</a:t>
            </a:r>
            <a:r>
              <a:rPr lang="en-US" altLang="en-US" dirty="0">
                <a:latin typeface="Arial" panose="020B0604020202020204" pitchFamily="34" charset="0"/>
              </a:rPr>
              <a:t> T </a:t>
            </a:r>
            <a:r>
              <a:rPr lang="en-US" altLang="en-US" dirty="0" err="1">
                <a:latin typeface="Arial" panose="020B0604020202020204" pitchFamily="34" charset="0"/>
              </a:rPr>
              <a:t>và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không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tạo</a:t>
            </a:r>
            <a:r>
              <a:rPr lang="en-US" altLang="en-US" dirty="0">
                <a:latin typeface="Arial" panose="020B0604020202020204" pitchFamily="34" charset="0"/>
              </a:rPr>
              <a:t> ra chu </a:t>
            </a:r>
            <a:r>
              <a:rPr lang="en-US" altLang="en-US" dirty="0" err="1">
                <a:latin typeface="Arial" panose="020B0604020202020204" pitchFamily="34" charset="0"/>
              </a:rPr>
              <a:t>trình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trong</a:t>
            </a:r>
            <a:r>
              <a:rPr lang="en-US" altLang="en-US" dirty="0">
                <a:latin typeface="Arial" panose="020B0604020202020204" pitchFamily="34" charset="0"/>
              </a:rPr>
              <a:t> 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118A5-09D6-4016-B7F1-C3CEF9B74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58" y="1302561"/>
            <a:ext cx="6205859" cy="4252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67E7BD-C6EC-4815-A154-0BDF901DC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970" y="971550"/>
            <a:ext cx="5756464" cy="416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15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5DFC-9F91-45A6-A820-92E0941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62CB-6D78-46AF-89A9-9B23D288E6AD}" type="slidenum">
              <a:rPr lang="en-US" sz="1800" smtClean="0"/>
              <a:t>47</a:t>
            </a:fld>
            <a:endParaRPr lang="en-US" sz="1800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9024D61-C4B9-49F2-B3CF-7F4BB3C8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725"/>
            <a:ext cx="1070514" cy="8858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BB6759-66AB-4A98-BED9-1C50F3B642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381125" y="1647825"/>
            <a:ext cx="8229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Cây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khung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nhỏ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nhất</a:t>
            </a:r>
            <a:endParaRPr lang="en-US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dirty="0" err="1">
                <a:latin typeface="Arial" panose="020B0604020202020204" pitchFamily="34" charset="0"/>
              </a:rPr>
              <a:t>Thuật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toán</a:t>
            </a:r>
            <a:r>
              <a:rPr lang="en-US" altLang="en-US" dirty="0">
                <a:latin typeface="Arial" panose="020B0604020202020204" pitchFamily="34" charset="0"/>
              </a:rPr>
              <a:t> Kruskal</a:t>
            </a:r>
          </a:p>
          <a:p>
            <a:pPr lvl="2" eaLnBrk="1" hangingPunct="1"/>
            <a:r>
              <a:rPr lang="fr-FR" altLang="en-US" dirty="0" err="1">
                <a:latin typeface="Arial" panose="020B0604020202020204" pitchFamily="34" charset="0"/>
              </a:rPr>
              <a:t>Bắt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đầu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bằng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việc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chọn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một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cạnh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có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trọng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số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nhỏ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nhất</a:t>
            </a:r>
            <a:r>
              <a:rPr lang="fr-FR" altLang="en-US" dirty="0">
                <a:latin typeface="Arial" panose="020B0604020202020204" pitchFamily="34" charset="0"/>
              </a:rPr>
              <a:t>, </a:t>
            </a:r>
            <a:r>
              <a:rPr lang="fr-FR" altLang="en-US" dirty="0" err="1">
                <a:latin typeface="Arial" panose="020B0604020202020204" pitchFamily="34" charset="0"/>
              </a:rPr>
              <a:t>đặt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nó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vào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cây</a:t>
            </a:r>
            <a:r>
              <a:rPr lang="fr-FR" altLang="en-US" dirty="0">
                <a:latin typeface="Arial" panose="020B0604020202020204" pitchFamily="34" charset="0"/>
              </a:rPr>
              <a:t> </a:t>
            </a:r>
            <a:r>
              <a:rPr lang="fr-FR" altLang="en-US" dirty="0" err="1">
                <a:latin typeface="Arial" panose="020B0604020202020204" pitchFamily="34" charset="0"/>
              </a:rPr>
              <a:t>khung</a:t>
            </a:r>
            <a:r>
              <a:rPr lang="fr-FR" altLang="en-US" dirty="0">
                <a:latin typeface="Arial" panose="020B0604020202020204" pitchFamily="34" charset="0"/>
              </a:rPr>
              <a:t> T.</a:t>
            </a:r>
            <a:endParaRPr lang="fr-FR" altLang="en-US" i="1" dirty="0">
              <a:latin typeface="Arial" panose="020B0604020202020204" pitchFamily="34" charset="0"/>
            </a:endParaRPr>
          </a:p>
          <a:p>
            <a:pPr lvl="2" eaLnBrk="1" hangingPunct="1"/>
            <a:r>
              <a:rPr lang="en-US" altLang="en-US" dirty="0" err="1">
                <a:latin typeface="Arial" panose="020B0604020202020204" pitchFamily="34" charset="0"/>
              </a:rPr>
              <a:t>Trong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khi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cây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khung</a:t>
            </a:r>
            <a:r>
              <a:rPr lang="en-US" altLang="en-US" dirty="0">
                <a:latin typeface="Arial" panose="020B0604020202020204" pitchFamily="34" charset="0"/>
              </a:rPr>
              <a:t> T </a:t>
            </a:r>
            <a:r>
              <a:rPr lang="en-US" altLang="en-US" dirty="0" err="1">
                <a:latin typeface="Arial" panose="020B0604020202020204" pitchFamily="34" charset="0"/>
              </a:rPr>
              <a:t>có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ít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hơn</a:t>
            </a:r>
            <a:r>
              <a:rPr lang="en-US" altLang="en-US" dirty="0">
                <a:latin typeface="Arial" panose="020B0604020202020204" pitchFamily="34" charset="0"/>
              </a:rPr>
              <a:t> (n-1) </a:t>
            </a:r>
            <a:r>
              <a:rPr lang="en-US" altLang="en-US" dirty="0" err="1">
                <a:latin typeface="Arial" panose="020B0604020202020204" pitchFamily="34" charset="0"/>
              </a:rPr>
              <a:t>cạnh</a:t>
            </a:r>
            <a:endParaRPr lang="en-US" altLang="en-US" dirty="0">
              <a:latin typeface="Arial" panose="020B0604020202020204" pitchFamily="34" charset="0"/>
            </a:endParaRPr>
          </a:p>
          <a:p>
            <a:pPr lvl="3" eaLnBrk="1" hangingPunct="1"/>
            <a:r>
              <a:rPr lang="en-US" altLang="en-US" dirty="0" err="1">
                <a:latin typeface="Arial" panose="020B0604020202020204" pitchFamily="34" charset="0"/>
              </a:rPr>
              <a:t>Ghép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vào</a:t>
            </a:r>
            <a:r>
              <a:rPr lang="en-US" altLang="en-US" dirty="0">
                <a:latin typeface="Arial" panose="020B0604020202020204" pitchFamily="34" charset="0"/>
              </a:rPr>
              <a:t> T </a:t>
            </a:r>
            <a:r>
              <a:rPr lang="en-US" altLang="en-US" dirty="0" err="1">
                <a:latin typeface="Arial" panose="020B0604020202020204" pitchFamily="34" charset="0"/>
              </a:rPr>
              <a:t>cạnh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có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trọng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số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nhỏ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nhất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và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không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tạo</a:t>
            </a:r>
            <a:r>
              <a:rPr lang="en-US" altLang="en-US" dirty="0">
                <a:latin typeface="Arial" panose="020B0604020202020204" pitchFamily="34" charset="0"/>
              </a:rPr>
              <a:t> ra chu </a:t>
            </a:r>
            <a:r>
              <a:rPr lang="en-US" altLang="en-US" dirty="0" err="1">
                <a:latin typeface="Arial" panose="020B0604020202020204" pitchFamily="34" charset="0"/>
              </a:rPr>
              <a:t>trình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trong</a:t>
            </a:r>
            <a:r>
              <a:rPr lang="en-US" altLang="en-US" dirty="0">
                <a:latin typeface="Arial" panose="020B0604020202020204" pitchFamily="34" charset="0"/>
              </a:rPr>
              <a:t> 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802ED-90B5-4C90-A97F-8E0EF94E8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58" y="1302561"/>
            <a:ext cx="6205859" cy="4252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04BEC-FBA7-4EA7-9240-036E76163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658" y="889633"/>
            <a:ext cx="5619044" cy="411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63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0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7" name="Rectangle 112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38" name="Group 114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9" name="Rectangle 125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 descr="4 Thank You Page Examples to Boost Customer Loyalty">
            <a:extLst>
              <a:ext uri="{FF2B5EF4-FFF2-40B4-BE49-F238E27FC236}">
                <a16:creationId xmlns:a16="http://schemas.microsoft.com/office/drawing/2014/main" id="{96E46C17-DE94-4354-B321-CF57BC939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r="2905" b="1"/>
          <a:stretch/>
        </p:blipFill>
        <p:spPr bwMode="auto">
          <a:xfrm>
            <a:off x="568452" y="571500"/>
            <a:ext cx="1105509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395D1-EA86-4789-B320-CD153A44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11F662CB-6D78-46AF-89A9-9B23D288E6AD}" type="slidenum">
              <a:rPr lang="en-US" sz="1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48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3855E77-0985-4F38-88F9-285CD8F5A757}"/>
              </a:ext>
            </a:extLst>
          </p:cNvPr>
          <p:cNvSpPr txBox="1"/>
          <p:nvPr/>
        </p:nvSpPr>
        <p:spPr>
          <a:xfrm>
            <a:off x="2849562" y="609600"/>
            <a:ext cx="642444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Các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ứng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dụng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thực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tế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của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đồ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thị</a:t>
            </a:r>
            <a:endParaRPr lang="en-US" sz="36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151846D-531C-403D-A763-E1686CB99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4" r="35814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3B89A-1997-4581-B403-0645F244C143}"/>
              </a:ext>
            </a:extLst>
          </p:cNvPr>
          <p:cNvSpPr txBox="1"/>
          <p:nvPr/>
        </p:nvSpPr>
        <p:spPr>
          <a:xfrm>
            <a:off x="2706424" y="2072813"/>
            <a:ext cx="642444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	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tiềm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năng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ứng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dụng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nhiều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lĩnh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vực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Đồ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thị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dung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để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biểu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diễn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quan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hệ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Nghiên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cứu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quan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hệ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giữa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đối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tượng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mục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tiêu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nhiều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lĩnh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vực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khác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nhau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).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	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Ứng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dụng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mạng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máy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tính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mạng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giao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mạng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cung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cấp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nước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mạng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điện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lập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lịch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tối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ưu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hoá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luồng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thiết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kế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mạch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quy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hoạch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phát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triển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...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	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ứng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dụng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khác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Phân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tích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gen,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trò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chơi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máy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tính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chương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trình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dịch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thiết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kế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hướng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đối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tượng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…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282426-5D65-4A29-9344-675D5B6A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11F662CB-6D78-46AF-89A9-9B23D288E6AD}" type="slidenum">
              <a:rPr lang="en-US" sz="1800"/>
              <a:pPr>
                <a:spcAft>
                  <a:spcPts val="600"/>
                </a:spcAft>
              </a:pPr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564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151846D-531C-403D-A763-E1686CB99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4" r="35814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282426-5D65-4A29-9344-675D5B6A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11F662CB-6D78-46AF-89A9-9B23D288E6AD}" type="slidenum">
              <a:rPr lang="en-US" sz="1800"/>
              <a:pPr>
                <a:spcAft>
                  <a:spcPts val="600"/>
                </a:spcAft>
              </a:pPr>
              <a:t>6</a:t>
            </a:fld>
            <a:endParaRPr lang="en-US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E3BDA5-73BC-4D01-91D7-3D2F013570FE}"/>
              </a:ext>
            </a:extLst>
          </p:cNvPr>
          <p:cNvSpPr txBox="1"/>
          <p:nvPr/>
        </p:nvSpPr>
        <p:spPr>
          <a:xfrm>
            <a:off x="2461598" y="609600"/>
            <a:ext cx="681240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Biểu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diễn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truyền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thông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mạng</a:t>
            </a:r>
            <a:endParaRPr lang="en-US" sz="36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50B75D8-1F5C-410A-B40C-7DCD4BC06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283" y="1345187"/>
            <a:ext cx="6974502" cy="370522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36E67CA-B325-4D8F-BDF5-088871BEAD25}"/>
              </a:ext>
            </a:extLst>
          </p:cNvPr>
          <p:cNvSpPr/>
          <p:nvPr/>
        </p:nvSpPr>
        <p:spPr>
          <a:xfrm>
            <a:off x="4953886" y="5281171"/>
            <a:ext cx="4059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7911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151846D-531C-403D-A763-E1686CB99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4" r="35814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282426-5D65-4A29-9344-675D5B6A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11F662CB-6D78-46AF-89A9-9B23D288E6AD}" type="slidenum">
              <a:rPr lang="en-US" sz="1800"/>
              <a:pPr>
                <a:spcAft>
                  <a:spcPts val="600"/>
                </a:spcAft>
              </a:pPr>
              <a:t>7</a:t>
            </a:fld>
            <a:endParaRPr lang="en-US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F9391D-1CCD-4D70-A2B3-E60ED3627EE4}"/>
              </a:ext>
            </a:extLst>
          </p:cNvPr>
          <p:cNvSpPr txBox="1"/>
          <p:nvPr/>
        </p:nvSpPr>
        <p:spPr>
          <a:xfrm>
            <a:off x="2461598" y="609600"/>
            <a:ext cx="681240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Biểu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diễn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luồng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giao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thông</a:t>
            </a:r>
            <a:endParaRPr lang="en-US" sz="36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5354B5E-977A-40D3-98E3-9C80F8E9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080" y="1571543"/>
            <a:ext cx="3992492" cy="372465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B57F01D-29DC-4DFC-B34A-B8473BC4C81A}"/>
              </a:ext>
            </a:extLst>
          </p:cNvPr>
          <p:cNvSpPr/>
          <p:nvPr/>
        </p:nvSpPr>
        <p:spPr>
          <a:xfrm>
            <a:off x="6956854" y="2534300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B9E5AE-0014-489B-9CBE-B88AB269791B}"/>
              </a:ext>
            </a:extLst>
          </p:cNvPr>
          <p:cNvSpPr/>
          <p:nvPr/>
        </p:nvSpPr>
        <p:spPr>
          <a:xfrm>
            <a:off x="6817533" y="2937947"/>
            <a:ext cx="32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25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2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FD49B87-5E09-4F83-BB2B-341E204B8E35}"/>
              </a:ext>
            </a:extLst>
          </p:cNvPr>
          <p:cNvSpPr txBox="1"/>
          <p:nvPr/>
        </p:nvSpPr>
        <p:spPr>
          <a:xfrm>
            <a:off x="2510252" y="575801"/>
            <a:ext cx="648795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Biểu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diễn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 ĐỒ THỊ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151846D-531C-403D-A763-E1686CB99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4" r="39995" b="-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56" name="Isosceles Triangle 24">
            <a:extLst>
              <a:ext uri="{FF2B5EF4-FFF2-40B4-BE49-F238E27FC236}">
                <a16:creationId xmlns:a16="http://schemas.microsoft.com/office/drawing/2014/main" id="{3D6475D0-776E-47C5-97FF-DF8721813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6EFCE-383F-4B74-9F2E-C08068FF57E3}"/>
              </a:ext>
            </a:extLst>
          </p:cNvPr>
          <p:cNvSpPr txBox="1"/>
          <p:nvPr/>
        </p:nvSpPr>
        <p:spPr>
          <a:xfrm>
            <a:off x="2465924" y="1695254"/>
            <a:ext cx="7751483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Biểu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diễn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hình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học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Mỗi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đỉnh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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một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điểm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Mỗi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cạnh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một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đường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cong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hoặc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thẳng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)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nối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2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đỉnh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liên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thuộc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với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nó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Biểu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diễn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bằng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ma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trận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Thường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được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dùng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để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biểu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diễn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trên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máy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tính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cách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biểu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diễn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thường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dùng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Ma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trận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kề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Ma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trận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liên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thuộc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Biểu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diễn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bằng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DSLK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Thường</a:t>
            </a: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dùng</a:t>
            </a: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cho</a:t>
            </a: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ma </a:t>
            </a:r>
            <a:r>
              <a:rPr lang="en-US" alt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trận</a:t>
            </a: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có</a:t>
            </a: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hướng</a:t>
            </a:r>
            <a:r>
              <a:rPr lang="en-US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AFD774-5EAC-4FAB-94F8-CCDF5DFC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1F662CB-6D78-46AF-89A9-9B23D288E6AD}" type="slidenum">
              <a:rPr lang="en-US" sz="1800"/>
              <a:pPr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75983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2128A-788E-44BB-B4F7-2E57AB61BA55}"/>
              </a:ext>
            </a:extLst>
          </p:cNvPr>
          <p:cNvSpPr txBox="1"/>
          <p:nvPr/>
        </p:nvSpPr>
        <p:spPr>
          <a:xfrm>
            <a:off x="2057400" y="708356"/>
            <a:ext cx="644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8CC296C-70F0-41C5-BE0B-E1F9F43C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73" y="2158206"/>
            <a:ext cx="3892541" cy="235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4F21E4-15AE-4F35-A67E-1A86B00E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93" y="2158690"/>
            <a:ext cx="2590307" cy="254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CE03DEF-988B-43BE-BB0B-A27AF2A85A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19"/>
          <a:stretch/>
        </p:blipFill>
        <p:spPr>
          <a:xfrm>
            <a:off x="76199" y="85725"/>
            <a:ext cx="1086775" cy="88582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5C27BB-7A0F-4A8C-A950-67F069F6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1F662CB-6D78-46AF-89A9-9B23D288E6AD}" type="slidenum">
              <a:rPr lang="en-US" sz="1800"/>
              <a:pPr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480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89DD44C68A082B479DE9CF8DB9AF9B7B" ma:contentTypeVersion="5" ma:contentTypeDescription="Tạo tài liệu mới." ma:contentTypeScope="" ma:versionID="a296e598007caafadf45fc51ab7b5152">
  <xsd:schema xmlns:xsd="http://www.w3.org/2001/XMLSchema" xmlns:xs="http://www.w3.org/2001/XMLSchema" xmlns:p="http://schemas.microsoft.com/office/2006/metadata/properties" xmlns:ns3="6501d9bb-f17d-4d07-a716-75f6d2ee7491" xmlns:ns4="a270dfe4-03bc-4fab-a6db-7af6b91fc72f" targetNamespace="http://schemas.microsoft.com/office/2006/metadata/properties" ma:root="true" ma:fieldsID="4af7c1c65d90726fe9c5d430306767ed" ns3:_="" ns4:_="">
    <xsd:import namespace="6501d9bb-f17d-4d07-a716-75f6d2ee7491"/>
    <xsd:import namespace="a270dfe4-03bc-4fab-a6db-7af6b91fc72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1d9bb-f17d-4d07-a716-75f6d2ee74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àm băm Gợi ý Chia sẻ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0dfe4-03bc-4fab-a6db-7af6b91fc7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39C3C9-6FEA-4667-A3C2-29E23E380B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8272-44B0-466B-B252-AD763F12DA12}">
  <ds:schemaRefs>
    <ds:schemaRef ds:uri="6501d9bb-f17d-4d07-a716-75f6d2ee749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270dfe4-03bc-4fab-a6db-7af6b91fc72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A459812-E381-483B-B3E6-CB850CE18B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01d9bb-f17d-4d07-a716-75f6d2ee7491"/>
    <ds:schemaRef ds:uri="a270dfe4-03bc-4fab-a6db-7af6b91fc7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3106</Words>
  <Application>Microsoft Office PowerPoint</Application>
  <PresentationFormat>Màn hình rộng</PresentationFormat>
  <Paragraphs>307</Paragraphs>
  <Slides>48</Slides>
  <Notes>0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48</vt:i4>
      </vt:variant>
    </vt:vector>
  </HeadingPairs>
  <TitlesOfParts>
    <vt:vector size="54" baseType="lpstr">
      <vt:lpstr>Arial</vt:lpstr>
      <vt:lpstr>Courier New</vt:lpstr>
      <vt:lpstr>Wingdings</vt:lpstr>
      <vt:lpstr>Wingdings 3</vt:lpstr>
      <vt:lpstr>Facet</vt:lpstr>
      <vt:lpstr>Equation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Nguyễn Tuấn Quang</dc:creator>
  <cp:lastModifiedBy>Nguyễn Tuấn Quang</cp:lastModifiedBy>
  <cp:revision>3</cp:revision>
  <dcterms:created xsi:type="dcterms:W3CDTF">2021-01-04T15:09:00Z</dcterms:created>
  <dcterms:modified xsi:type="dcterms:W3CDTF">2021-01-04T15:10:32Z</dcterms:modified>
</cp:coreProperties>
</file>