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6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403204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6856021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747363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2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08324-A84C-4A45-93B6-78D079CCE772}"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5268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241098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4256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BD1799-ACB5-4CB2-86A2-5C574F1C8706}" type="datetime1">
              <a:rPr lang="en-US" smtClean="0"/>
              <a:t>6/22/2021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9818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08324-A84C-4A45-93B6-78D079CCE772}" type="datetime1">
              <a:rPr lang="en-US" smtClean="0"/>
              <a:t>6/22/2021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235395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6344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408324-A84C-4A45-93B6-78D079CCE772}" type="datetime1">
              <a:rPr lang="en-US" smtClean="0"/>
              <a:t>6/22/2021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l"/>
            <a:fld id="{FAEF9944-A4F6-4C59-AEBD-678D6480B8EA}" type="slidenum">
              <a:rPr lang="en-US" smtClean="0"/>
              <a:pPr algn="l"/>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900394"/>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mailto:18521302@gm.uit.edu.vn" TargetMode="External"/><Relationship Id="rId4" Type="http://schemas.openxmlformats.org/officeDocument/2006/relationships/hyperlink" Target="mailto:18521653@gm.uit.edu.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8" name="Picture 4" descr="logo-uit | Tuổi trẻ UIT">
            <a:extLst>
              <a:ext uri="{FF2B5EF4-FFF2-40B4-BE49-F238E27FC236}">
                <a16:creationId xmlns:a16="http://schemas.microsoft.com/office/drawing/2014/main" id="{5066AE78-BF00-42C8-8C30-C024C971D8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14871" y="182772"/>
            <a:ext cx="1883412" cy="15584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7B1265-3117-476C-86DA-106E08827F2B}"/>
              </a:ext>
            </a:extLst>
          </p:cNvPr>
          <p:cNvSpPr txBox="1"/>
          <p:nvPr/>
        </p:nvSpPr>
        <p:spPr>
          <a:xfrm>
            <a:off x="1707899" y="2279860"/>
            <a:ext cx="9815209" cy="584775"/>
          </a:xfrm>
          <a:prstGeom prst="rect">
            <a:avLst/>
          </a:prstGeom>
          <a:noFill/>
        </p:spPr>
        <p:txBody>
          <a:bodyPr wrap="square" rtlCol="0">
            <a:spAutoFit/>
          </a:bodyPr>
          <a:lstStyle/>
          <a:p>
            <a:r>
              <a:rPr lang="en-US" sz="3200" b="1" i="1" u="none" strike="noStrike" dirty="0" err="1">
                <a:solidFill>
                  <a:schemeClr val="accent1">
                    <a:lumMod val="50000"/>
                  </a:schemeClr>
                </a:solidFill>
                <a:effectLst/>
                <a:latin typeface="Times New Roman" panose="02020603050405020304" pitchFamily="18" charset="0"/>
              </a:rPr>
              <a:t>Phát</a:t>
            </a:r>
            <a:r>
              <a:rPr lang="en-US" sz="3200" b="1" i="1" u="none" strike="noStrike" dirty="0">
                <a:solidFill>
                  <a:schemeClr val="accent1">
                    <a:lumMod val="50000"/>
                  </a:schemeClr>
                </a:solidFill>
                <a:effectLst/>
                <a:latin typeface="Times New Roman" panose="02020603050405020304" pitchFamily="18" charset="0"/>
              </a:rPr>
              <a:t> </a:t>
            </a:r>
            <a:r>
              <a:rPr lang="en-US" sz="3200" b="1" i="1" u="none" strike="noStrike" dirty="0" err="1">
                <a:solidFill>
                  <a:schemeClr val="accent1">
                    <a:lumMod val="50000"/>
                  </a:schemeClr>
                </a:solidFill>
                <a:effectLst/>
                <a:latin typeface="Times New Roman" panose="02020603050405020304" pitchFamily="18" charset="0"/>
              </a:rPr>
              <a:t>hiện</a:t>
            </a:r>
            <a:r>
              <a:rPr lang="en-US" sz="3200" b="1" i="1" u="none" strike="noStrike" dirty="0">
                <a:solidFill>
                  <a:schemeClr val="accent1">
                    <a:lumMod val="50000"/>
                  </a:schemeClr>
                </a:solidFill>
                <a:effectLst/>
                <a:latin typeface="Times New Roman" panose="02020603050405020304" pitchFamily="18" charset="0"/>
              </a:rPr>
              <a:t> </a:t>
            </a:r>
            <a:r>
              <a:rPr lang="en-US" sz="3200" b="1" i="1" u="none" strike="noStrike" dirty="0" err="1">
                <a:solidFill>
                  <a:schemeClr val="accent1">
                    <a:lumMod val="50000"/>
                  </a:schemeClr>
                </a:solidFill>
                <a:effectLst/>
                <a:latin typeface="Times New Roman" panose="02020603050405020304" pitchFamily="18" charset="0"/>
              </a:rPr>
              <a:t>biển</a:t>
            </a:r>
            <a:r>
              <a:rPr lang="en-US" sz="3200" b="1" i="1" u="none" strike="noStrike" dirty="0">
                <a:solidFill>
                  <a:schemeClr val="accent1">
                    <a:lumMod val="50000"/>
                  </a:schemeClr>
                </a:solidFill>
                <a:effectLst/>
                <a:latin typeface="Times New Roman" panose="02020603050405020304" pitchFamily="18" charset="0"/>
              </a:rPr>
              <a:t> </a:t>
            </a:r>
            <a:r>
              <a:rPr lang="en-US" sz="3200" b="1" i="1" u="none" strike="noStrike" dirty="0" err="1">
                <a:solidFill>
                  <a:schemeClr val="accent1">
                    <a:lumMod val="50000"/>
                  </a:schemeClr>
                </a:solidFill>
                <a:effectLst/>
                <a:latin typeface="Times New Roman" panose="02020603050405020304" pitchFamily="18" charset="0"/>
              </a:rPr>
              <a:t>số</a:t>
            </a:r>
            <a:r>
              <a:rPr lang="en-US" sz="3200" b="1" i="1" u="none" strike="noStrike" dirty="0">
                <a:solidFill>
                  <a:schemeClr val="accent1">
                    <a:lumMod val="50000"/>
                  </a:schemeClr>
                </a:solidFill>
                <a:effectLst/>
                <a:latin typeface="Times New Roman" panose="02020603050405020304" pitchFamily="18" charset="0"/>
              </a:rPr>
              <a:t> </a:t>
            </a:r>
            <a:r>
              <a:rPr lang="en-US" sz="3200" b="1" i="1" u="none" strike="noStrike" dirty="0" err="1">
                <a:solidFill>
                  <a:schemeClr val="accent1">
                    <a:lumMod val="50000"/>
                  </a:schemeClr>
                </a:solidFill>
                <a:effectLst/>
                <a:latin typeface="Times New Roman" panose="02020603050405020304" pitchFamily="18" charset="0"/>
              </a:rPr>
              <a:t>xe</a:t>
            </a:r>
            <a:r>
              <a:rPr lang="en-US" sz="3200" b="1" i="1" u="none" strike="noStrike" dirty="0">
                <a:solidFill>
                  <a:schemeClr val="accent1">
                    <a:lumMod val="50000"/>
                  </a:schemeClr>
                </a:solidFill>
                <a:effectLst/>
                <a:latin typeface="Times New Roman" panose="02020603050405020304" pitchFamily="18" charset="0"/>
              </a:rPr>
              <a:t> </a:t>
            </a:r>
            <a:r>
              <a:rPr lang="en-US" sz="3200" b="1" i="1" u="none" strike="noStrike" dirty="0" err="1">
                <a:solidFill>
                  <a:schemeClr val="accent1">
                    <a:lumMod val="50000"/>
                  </a:schemeClr>
                </a:solidFill>
                <a:effectLst/>
                <a:latin typeface="Times New Roman" panose="02020603050405020304" pitchFamily="18" charset="0"/>
              </a:rPr>
              <a:t>bằng</a:t>
            </a:r>
            <a:r>
              <a:rPr lang="en-US" sz="3200" b="1" i="1" u="none" strike="noStrike" dirty="0">
                <a:solidFill>
                  <a:schemeClr val="accent1">
                    <a:lumMod val="50000"/>
                  </a:schemeClr>
                </a:solidFill>
                <a:effectLst/>
                <a:latin typeface="Times New Roman" panose="02020603050405020304" pitchFamily="18" charset="0"/>
              </a:rPr>
              <a:t> pretrain model YOLO Tiny V3</a:t>
            </a:r>
            <a:endParaRPr lang="en-US" sz="3200" dirty="0">
              <a:solidFill>
                <a:schemeClr val="accent1">
                  <a:lumMod val="50000"/>
                </a:schemeClr>
              </a:solidFill>
            </a:endParaRPr>
          </a:p>
        </p:txBody>
      </p:sp>
      <p:sp>
        <p:nvSpPr>
          <p:cNvPr id="7" name="TextBox 6">
            <a:extLst>
              <a:ext uri="{FF2B5EF4-FFF2-40B4-BE49-F238E27FC236}">
                <a16:creationId xmlns:a16="http://schemas.microsoft.com/office/drawing/2014/main" id="{ABAB30CC-7F5B-4F73-BEDB-28E55707B020}"/>
              </a:ext>
            </a:extLst>
          </p:cNvPr>
          <p:cNvSpPr txBox="1"/>
          <p:nvPr/>
        </p:nvSpPr>
        <p:spPr>
          <a:xfrm flipH="1">
            <a:off x="6683422" y="4516585"/>
            <a:ext cx="5311096" cy="1200329"/>
          </a:xfrm>
          <a:prstGeom prst="rect">
            <a:avLst/>
          </a:prstGeom>
          <a:noFill/>
        </p:spPr>
        <p:txBody>
          <a:bodyPr wrap="square" rtlCol="0">
            <a:spAutoFit/>
          </a:bodyPr>
          <a:lstStyle/>
          <a:p>
            <a:r>
              <a:rPr lang="en-US" b="1" dirty="0" err="1">
                <a:solidFill>
                  <a:schemeClr val="tx1">
                    <a:lumMod val="95000"/>
                    <a:lumOff val="5000"/>
                  </a:schemeClr>
                </a:solidFill>
                <a:latin typeface="Times New Roman" panose="02020603050405020304" pitchFamily="18" charset="0"/>
                <a:cs typeface="Times New Roman" panose="02020603050405020304" pitchFamily="18" charset="0"/>
              </a:rPr>
              <a:t>Thành</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b="1" dirty="0" err="1">
                <a:solidFill>
                  <a:schemeClr val="tx1">
                    <a:lumMod val="95000"/>
                    <a:lumOff val="5000"/>
                  </a:schemeClr>
                </a:solidFill>
                <a:latin typeface="Times New Roman" panose="02020603050405020304" pitchFamily="18" charset="0"/>
                <a:cs typeface="Times New Roman" panose="02020603050405020304" pitchFamily="18" charset="0"/>
              </a:rPr>
              <a:t>viên</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342900" indent="-342900">
              <a:buFont typeface="Courier New" panose="02070309020205020404" pitchFamily="49" charset="0"/>
              <a:buChar char="o"/>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Nguyễn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Kiều</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Vinh : </a:t>
            </a:r>
            <a:r>
              <a:rPr lang="en-US" dirty="0">
                <a:solidFill>
                  <a:schemeClr val="tx1">
                    <a:lumMod val="95000"/>
                    <a:lumOff val="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18521653@gm.uit.edu.vn</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Nguyễn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Tuấn Quang : </a:t>
            </a:r>
            <a:r>
              <a:rPr lang="en-US" dirty="0">
                <a:solidFill>
                  <a:schemeClr val="tx1">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18521302@gm.uit.edu.vn</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B4D09190-1F59-4EDE-97B8-A21B91470E22}"/>
              </a:ext>
            </a:extLst>
          </p:cNvPr>
          <p:cNvSpPr txBox="1"/>
          <p:nvPr/>
        </p:nvSpPr>
        <p:spPr>
          <a:xfrm>
            <a:off x="2989868" y="182772"/>
            <a:ext cx="6212264" cy="1200329"/>
          </a:xfrm>
          <a:prstGeom prst="rect">
            <a:avLst/>
          </a:prstGeom>
          <a:noFill/>
        </p:spPr>
        <p:txBody>
          <a:bodyPr wrap="square">
            <a:spAutoFit/>
          </a:bodyPr>
          <a:lstStyle/>
          <a:p>
            <a:pPr algn="ctr" rtl="0">
              <a:spcBef>
                <a:spcPts val="0"/>
              </a:spcBef>
              <a:spcAft>
                <a:spcPts val="0"/>
              </a:spcAft>
            </a:pPr>
            <a:r>
              <a:rPr lang="vi-VN" sz="1800" b="0" i="0" u="none" strike="noStrike" dirty="0">
                <a:solidFill>
                  <a:srgbClr val="0070C0"/>
                </a:solidFill>
                <a:effectLst/>
                <a:latin typeface="Times New Roman" panose="02020603050405020304" pitchFamily="18" charset="0"/>
              </a:rPr>
              <a:t>ĐẠI HỌC QUỐC GIA TP. HCM</a:t>
            </a:r>
            <a:endParaRPr lang="vi-VN" b="0" dirty="0">
              <a:solidFill>
                <a:srgbClr val="0070C0"/>
              </a:solidFill>
              <a:effectLst/>
            </a:endParaRPr>
          </a:p>
          <a:p>
            <a:pPr algn="ctr" rtl="0">
              <a:spcBef>
                <a:spcPts val="0"/>
              </a:spcBef>
              <a:spcAft>
                <a:spcPts val="0"/>
              </a:spcAft>
            </a:pPr>
            <a:r>
              <a:rPr lang="vi-VN" sz="1800" b="1" i="0" u="none" strike="noStrike" dirty="0">
                <a:solidFill>
                  <a:srgbClr val="0070C0"/>
                </a:solidFill>
                <a:effectLst/>
                <a:latin typeface="Times New Roman" panose="02020603050405020304" pitchFamily="18" charset="0"/>
              </a:rPr>
              <a:t>TRƯỜNG ĐẠI HỌC CÔNG NGHỆ THÔNG TIN</a:t>
            </a:r>
            <a:endParaRPr lang="vi-VN" b="0" dirty="0">
              <a:solidFill>
                <a:srgbClr val="0070C0"/>
              </a:solidFill>
              <a:effectLst/>
            </a:endParaRPr>
          </a:p>
          <a:p>
            <a:br>
              <a:rPr lang="vi-VN" dirty="0"/>
            </a:br>
            <a:endParaRPr lang="en-US" dirty="0"/>
          </a:p>
        </p:txBody>
      </p:sp>
      <p:sp>
        <p:nvSpPr>
          <p:cNvPr id="160" name="TextBox 159">
            <a:extLst>
              <a:ext uri="{FF2B5EF4-FFF2-40B4-BE49-F238E27FC236}">
                <a16:creationId xmlns:a16="http://schemas.microsoft.com/office/drawing/2014/main" id="{1F5B6973-7C92-42D4-80EE-73738C09C08B}"/>
              </a:ext>
            </a:extLst>
          </p:cNvPr>
          <p:cNvSpPr txBox="1"/>
          <p:nvPr/>
        </p:nvSpPr>
        <p:spPr>
          <a:xfrm>
            <a:off x="2989868" y="1013769"/>
            <a:ext cx="6212264" cy="369332"/>
          </a:xfrm>
          <a:prstGeom prst="rect">
            <a:avLst/>
          </a:prstGeom>
          <a:noFill/>
        </p:spPr>
        <p:txBody>
          <a:bodyPr wrap="square">
            <a:spAutoFit/>
          </a:bodyPr>
          <a:lstStyle/>
          <a:p>
            <a:r>
              <a:rPr lang="en-US" sz="1800" b="0" i="0" u="none" strike="noStrike" dirty="0">
                <a:solidFill>
                  <a:srgbClr val="0070C0"/>
                </a:solidFill>
                <a:effectLst/>
                <a:latin typeface="Times New Roman" panose="02020603050405020304" pitchFamily="18" charset="0"/>
              </a:rPr>
              <a:t>ĐỀ TÀI KHOA HỌC VÀ CÔNG NGHỆ CẤP SINH VIÊN 2021</a:t>
            </a:r>
            <a:endParaRPr lang="en-US" dirty="0">
              <a:solidFill>
                <a:srgbClr val="0070C0"/>
              </a:solidFill>
            </a:endParaRPr>
          </a:p>
        </p:txBody>
      </p:sp>
    </p:spTree>
    <p:extLst>
      <p:ext uri="{BB962C8B-B14F-4D97-AF65-F5344CB8AC3E}">
        <p14:creationId xmlns:p14="http://schemas.microsoft.com/office/powerpoint/2010/main" val="109557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FB2E-4CD2-457E-A183-A88DEF51DAD6}"/>
              </a:ext>
            </a:extLst>
          </p:cNvPr>
          <p:cNvSpPr>
            <a:spLocks noGrp="1"/>
          </p:cNvSpPr>
          <p:nvPr>
            <p:ph type="ctrTitle"/>
          </p:nvPr>
        </p:nvSpPr>
        <p:spPr>
          <a:xfrm>
            <a:off x="461611" y="183830"/>
            <a:ext cx="4308050" cy="1300201"/>
          </a:xfrm>
        </p:spPr>
        <p:txBody>
          <a:bodyPr>
            <a:noAutofit/>
          </a:bodyPr>
          <a:lstStyle/>
          <a:p>
            <a:r>
              <a:rPr lang="en-US" sz="7200" dirty="0" err="1">
                <a:solidFill>
                  <a:schemeClr val="accent1">
                    <a:lumMod val="50000"/>
                  </a:schemeClr>
                </a:solidFill>
                <a:latin typeface="+mn-lt"/>
              </a:rPr>
              <a:t>Mục</a:t>
            </a:r>
            <a:r>
              <a:rPr lang="en-US" sz="7200" dirty="0">
                <a:solidFill>
                  <a:schemeClr val="accent1">
                    <a:lumMod val="50000"/>
                  </a:schemeClr>
                </a:solidFill>
                <a:latin typeface="+mn-lt"/>
              </a:rPr>
              <a:t> </a:t>
            </a:r>
            <a:r>
              <a:rPr lang="en-US" sz="7200" dirty="0" err="1">
                <a:solidFill>
                  <a:schemeClr val="accent1">
                    <a:lumMod val="50000"/>
                  </a:schemeClr>
                </a:solidFill>
                <a:latin typeface="+mn-lt"/>
              </a:rPr>
              <a:t>lục</a:t>
            </a:r>
            <a:r>
              <a:rPr lang="en-US" sz="7200" dirty="0">
                <a:solidFill>
                  <a:schemeClr val="accent1">
                    <a:lumMod val="50000"/>
                  </a:schemeClr>
                </a:solidFill>
                <a:latin typeface="+mn-lt"/>
              </a:rPr>
              <a:t>:</a:t>
            </a:r>
          </a:p>
        </p:txBody>
      </p:sp>
      <p:sp>
        <p:nvSpPr>
          <p:cNvPr id="3" name="Subtitle 2">
            <a:extLst>
              <a:ext uri="{FF2B5EF4-FFF2-40B4-BE49-F238E27FC236}">
                <a16:creationId xmlns:a16="http://schemas.microsoft.com/office/drawing/2014/main" id="{DAB87296-B1F7-4A11-97B6-60CB7B14B62F}"/>
              </a:ext>
            </a:extLst>
          </p:cNvPr>
          <p:cNvSpPr>
            <a:spLocks noGrp="1"/>
          </p:cNvSpPr>
          <p:nvPr>
            <p:ph type="subTitle" idx="1"/>
          </p:nvPr>
        </p:nvSpPr>
        <p:spPr>
          <a:xfrm>
            <a:off x="532481" y="1675274"/>
            <a:ext cx="6121237" cy="3139824"/>
          </a:xfrm>
        </p:spPr>
        <p:txBody>
          <a:bodyPr>
            <a:normAutofit/>
          </a:bodyPr>
          <a:lstStyle/>
          <a:p>
            <a:pPr marL="457200" indent="-457200" algn="l">
              <a:buFont typeface="+mj-lt"/>
              <a:buAutoNum type="arabicPeriod"/>
            </a:pPr>
            <a:r>
              <a:rPr lang="en-US" sz="4000" dirty="0" err="1">
                <a:solidFill>
                  <a:srgbClr val="0070C0"/>
                </a:solidFill>
              </a:rPr>
              <a:t>Giới</a:t>
            </a:r>
            <a:r>
              <a:rPr lang="en-US" sz="4000" dirty="0">
                <a:solidFill>
                  <a:srgbClr val="0070C0"/>
                </a:solidFill>
              </a:rPr>
              <a:t> </a:t>
            </a:r>
            <a:r>
              <a:rPr lang="en-US" sz="4000" dirty="0" err="1">
                <a:solidFill>
                  <a:srgbClr val="0070C0"/>
                </a:solidFill>
              </a:rPr>
              <a:t>thiệu</a:t>
            </a:r>
            <a:r>
              <a:rPr lang="en-US" sz="4000" dirty="0">
                <a:solidFill>
                  <a:srgbClr val="0070C0"/>
                </a:solidFill>
              </a:rPr>
              <a:t>, </a:t>
            </a:r>
            <a:r>
              <a:rPr lang="en-US" sz="4000" dirty="0" err="1">
                <a:solidFill>
                  <a:srgbClr val="0070C0"/>
                </a:solidFill>
              </a:rPr>
              <a:t>mục</a:t>
            </a:r>
            <a:r>
              <a:rPr lang="en-US" sz="4000" dirty="0">
                <a:solidFill>
                  <a:srgbClr val="0070C0"/>
                </a:solidFill>
              </a:rPr>
              <a:t> </a:t>
            </a:r>
            <a:r>
              <a:rPr lang="en-US" sz="4000" dirty="0" err="1">
                <a:solidFill>
                  <a:srgbClr val="0070C0"/>
                </a:solidFill>
              </a:rPr>
              <a:t>tiêu</a:t>
            </a:r>
            <a:endParaRPr lang="en-US" sz="4000" dirty="0">
              <a:solidFill>
                <a:srgbClr val="0070C0"/>
              </a:solidFill>
            </a:endParaRPr>
          </a:p>
          <a:p>
            <a:pPr marL="457200" indent="-457200" algn="l">
              <a:buFont typeface="+mj-lt"/>
              <a:buAutoNum type="arabicPeriod"/>
            </a:pPr>
            <a:r>
              <a:rPr lang="en-US" sz="4000" dirty="0" err="1">
                <a:solidFill>
                  <a:srgbClr val="0070C0"/>
                </a:solidFill>
              </a:rPr>
              <a:t>Mô</a:t>
            </a:r>
            <a:r>
              <a:rPr lang="en-US" sz="4000" dirty="0">
                <a:solidFill>
                  <a:srgbClr val="0070C0"/>
                </a:solidFill>
              </a:rPr>
              <a:t> </a:t>
            </a:r>
            <a:r>
              <a:rPr lang="en-US" sz="4000" dirty="0" err="1">
                <a:solidFill>
                  <a:srgbClr val="0070C0"/>
                </a:solidFill>
              </a:rPr>
              <a:t>hình</a:t>
            </a:r>
            <a:endParaRPr lang="en-US" sz="4000" dirty="0">
              <a:solidFill>
                <a:srgbClr val="0070C0"/>
              </a:solidFill>
            </a:endParaRPr>
          </a:p>
          <a:p>
            <a:pPr marL="457200" indent="-457200" algn="l">
              <a:buFont typeface="+mj-lt"/>
              <a:buAutoNum type="arabicPeriod"/>
            </a:pPr>
            <a:r>
              <a:rPr lang="en-US" sz="4000" dirty="0" err="1">
                <a:solidFill>
                  <a:srgbClr val="0070C0"/>
                </a:solidFill>
              </a:rPr>
              <a:t>Kết</a:t>
            </a:r>
            <a:r>
              <a:rPr lang="en-US" sz="4000" dirty="0">
                <a:solidFill>
                  <a:srgbClr val="0070C0"/>
                </a:solidFill>
              </a:rPr>
              <a:t> </a:t>
            </a:r>
            <a:r>
              <a:rPr lang="en-US" sz="4000" dirty="0" err="1">
                <a:solidFill>
                  <a:srgbClr val="0070C0"/>
                </a:solidFill>
              </a:rPr>
              <a:t>quả</a:t>
            </a:r>
            <a:endParaRPr lang="en-US" sz="4000" dirty="0">
              <a:solidFill>
                <a:srgbClr val="0070C0"/>
              </a:solidFill>
            </a:endParaRPr>
          </a:p>
        </p:txBody>
      </p:sp>
    </p:spTree>
    <p:extLst>
      <p:ext uri="{BB962C8B-B14F-4D97-AF65-F5344CB8AC3E}">
        <p14:creationId xmlns:p14="http://schemas.microsoft.com/office/powerpoint/2010/main" val="386933757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55AF8-F008-4D5F-BF78-875B8D6E3C96}"/>
              </a:ext>
            </a:extLst>
          </p:cNvPr>
          <p:cNvSpPr txBox="1"/>
          <p:nvPr/>
        </p:nvSpPr>
        <p:spPr>
          <a:xfrm>
            <a:off x="1791092" y="441622"/>
            <a:ext cx="4062953" cy="830997"/>
          </a:xfrm>
          <a:prstGeom prst="rect">
            <a:avLst/>
          </a:prstGeom>
          <a:noFill/>
        </p:spPr>
        <p:txBody>
          <a:bodyPr wrap="square" rtlCol="0">
            <a:spAutoFit/>
          </a:bodyPr>
          <a:lstStyle/>
          <a:p>
            <a:r>
              <a:rPr lang="en-US" sz="4800" dirty="0" err="1">
                <a:solidFill>
                  <a:schemeClr val="accent1">
                    <a:lumMod val="50000"/>
                  </a:schemeClr>
                </a:solidFill>
              </a:rPr>
              <a:t>Giới</a:t>
            </a:r>
            <a:r>
              <a:rPr lang="en-US" sz="4800" dirty="0">
                <a:solidFill>
                  <a:schemeClr val="accent1">
                    <a:lumMod val="50000"/>
                  </a:schemeClr>
                </a:solidFill>
              </a:rPr>
              <a:t> </a:t>
            </a:r>
            <a:r>
              <a:rPr lang="en-US" sz="4800" dirty="0" err="1">
                <a:solidFill>
                  <a:schemeClr val="accent1">
                    <a:lumMod val="50000"/>
                  </a:schemeClr>
                </a:solidFill>
              </a:rPr>
              <a:t>thiệu</a:t>
            </a:r>
            <a:r>
              <a:rPr lang="en-US" sz="4800" dirty="0">
                <a:solidFill>
                  <a:schemeClr val="accent1">
                    <a:lumMod val="50000"/>
                  </a:schemeClr>
                </a:solidFill>
              </a:rPr>
              <a:t>:</a:t>
            </a:r>
          </a:p>
        </p:txBody>
      </p:sp>
      <p:sp>
        <p:nvSpPr>
          <p:cNvPr id="3" name="TextBox 2">
            <a:extLst>
              <a:ext uri="{FF2B5EF4-FFF2-40B4-BE49-F238E27FC236}">
                <a16:creationId xmlns:a16="http://schemas.microsoft.com/office/drawing/2014/main" id="{C5477963-8FFC-4775-BA2B-FEF512BBA598}"/>
              </a:ext>
            </a:extLst>
          </p:cNvPr>
          <p:cNvSpPr txBox="1"/>
          <p:nvPr/>
        </p:nvSpPr>
        <p:spPr>
          <a:xfrm>
            <a:off x="2432114" y="1348033"/>
            <a:ext cx="7748834" cy="1015663"/>
          </a:xfrm>
          <a:prstGeom prst="rect">
            <a:avLst/>
          </a:prstGeom>
          <a:noFill/>
        </p:spPr>
        <p:txBody>
          <a:bodyPr wrap="square" rtlCol="0">
            <a:spAutoFit/>
          </a:bodyPr>
          <a:lstStyle/>
          <a:p>
            <a:r>
              <a:rPr lang="vi-VN" sz="2000" b="0" i="0" u="none" strike="noStrike" dirty="0">
                <a:solidFill>
                  <a:schemeClr val="tx1">
                    <a:lumMod val="95000"/>
                    <a:lumOff val="5000"/>
                  </a:schemeClr>
                </a:solidFill>
                <a:effectLst/>
                <a:latin typeface="Times New Roman" panose="02020603050405020304" pitchFamily="18" charset="0"/>
              </a:rPr>
              <a:t>Trong bối cảnh giao thông phức tạp ở Việt Nam như hiện nay, phần lớn các vụ tai nạn giao thông là do ý thức chấp hành luật giao thông của người tham gia giao thông chưa cao.</a:t>
            </a:r>
            <a:endParaRPr lang="en-US" sz="2000" dirty="0">
              <a:solidFill>
                <a:schemeClr val="tx1">
                  <a:lumMod val="95000"/>
                  <a:lumOff val="5000"/>
                </a:schemeClr>
              </a:solidFill>
            </a:endParaRPr>
          </a:p>
        </p:txBody>
      </p:sp>
      <p:pic>
        <p:nvPicPr>
          <p:cNvPr id="2050" name="Picture 2" descr="Ý thức giao thông kém, do đâu? - Báo Người lao động">
            <a:extLst>
              <a:ext uri="{FF2B5EF4-FFF2-40B4-BE49-F238E27FC236}">
                <a16:creationId xmlns:a16="http://schemas.microsoft.com/office/drawing/2014/main" id="{59C1EF5D-C1F2-4009-9E1F-A92FE7DAF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821" y="2363696"/>
            <a:ext cx="5872358" cy="39167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Ý thức giao thông kém, do đâu? - Báo Người lao động">
            <a:extLst>
              <a:ext uri="{FF2B5EF4-FFF2-40B4-BE49-F238E27FC236}">
                <a16:creationId xmlns:a16="http://schemas.microsoft.com/office/drawing/2014/main" id="{EB5F6C6C-0DF4-4D67-A2A8-8131622FF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821" y="2366717"/>
            <a:ext cx="5872358" cy="39136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ổng kiểm tra phương tiện: Ý thức của người dân đã được nâng lên">
            <a:extLst>
              <a:ext uri="{FF2B5EF4-FFF2-40B4-BE49-F238E27FC236}">
                <a16:creationId xmlns:a16="http://schemas.microsoft.com/office/drawing/2014/main" id="{4A7FD3AE-93F3-48F9-A9A6-8A86CFC83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331" y="2518398"/>
            <a:ext cx="5974848" cy="360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3643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2050"/>
                                        </p:tgtEl>
                                      </p:cBhvr>
                                    </p:animEffect>
                                    <p:anim calcmode="lin" valueType="num">
                                      <p:cBhvr>
                                        <p:cTn id="7" dur="1000"/>
                                        <p:tgtEl>
                                          <p:spTgt spid="2050"/>
                                        </p:tgtEl>
                                        <p:attrNameLst>
                                          <p:attrName>ppt_x</p:attrName>
                                        </p:attrNameLst>
                                      </p:cBhvr>
                                      <p:tavLst>
                                        <p:tav tm="0">
                                          <p:val>
                                            <p:strVal val="ppt_x"/>
                                          </p:val>
                                        </p:tav>
                                        <p:tav tm="100000">
                                          <p:val>
                                            <p:strVal val="ppt_x"/>
                                          </p:val>
                                        </p:tav>
                                      </p:tavLst>
                                    </p:anim>
                                    <p:anim calcmode="lin" valueType="num">
                                      <p:cBhvr>
                                        <p:cTn id="8" dur="1000"/>
                                        <p:tgtEl>
                                          <p:spTgt spid="2050"/>
                                        </p:tgtEl>
                                        <p:attrNameLst>
                                          <p:attrName>ppt_y</p:attrName>
                                        </p:attrNameLst>
                                      </p:cBhvr>
                                      <p:tavLst>
                                        <p:tav tm="0">
                                          <p:val>
                                            <p:strVal val="ppt_y"/>
                                          </p:val>
                                        </p:tav>
                                        <p:tav tm="100000">
                                          <p:val>
                                            <p:strVal val="ppt_y+.1"/>
                                          </p:val>
                                        </p:tav>
                                      </p:tavLst>
                                    </p:anim>
                                    <p:set>
                                      <p:cBhvr>
                                        <p:cTn id="9" dur="1" fill="hold">
                                          <p:stCondLst>
                                            <p:cond delay="999"/>
                                          </p:stCondLst>
                                        </p:cTn>
                                        <p:tgtEl>
                                          <p:spTgt spid="2050"/>
                                        </p:tgtEl>
                                        <p:attrNameLst>
                                          <p:attrName>style.visibility</p:attrName>
                                        </p:attrNameLst>
                                      </p:cBhvr>
                                      <p:to>
                                        <p:strVal val="hidden"/>
                                      </p:to>
                                    </p:se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054"/>
                                        </p:tgtEl>
                                        <p:attrNameLst>
                                          <p:attrName>style.visibility</p:attrName>
                                        </p:attrNameLst>
                                      </p:cBhvr>
                                      <p:to>
                                        <p:strVal val="visible"/>
                                      </p:to>
                                    </p:set>
                                    <p:anim calcmode="lin" valueType="num">
                                      <p:cBhvr>
                                        <p:cTn id="13" dur="500" fill="hold"/>
                                        <p:tgtEl>
                                          <p:spTgt spid="2054"/>
                                        </p:tgtEl>
                                        <p:attrNameLst>
                                          <p:attrName>ppt_w</p:attrName>
                                        </p:attrNameLst>
                                      </p:cBhvr>
                                      <p:tavLst>
                                        <p:tav tm="0">
                                          <p:val>
                                            <p:fltVal val="0"/>
                                          </p:val>
                                        </p:tav>
                                        <p:tav tm="100000">
                                          <p:val>
                                            <p:strVal val="#ppt_w"/>
                                          </p:val>
                                        </p:tav>
                                      </p:tavLst>
                                    </p:anim>
                                    <p:anim calcmode="lin" valueType="num">
                                      <p:cBhvr>
                                        <p:cTn id="14" dur="500" fill="hold"/>
                                        <p:tgtEl>
                                          <p:spTgt spid="2054"/>
                                        </p:tgtEl>
                                        <p:attrNameLst>
                                          <p:attrName>ppt_h</p:attrName>
                                        </p:attrNameLst>
                                      </p:cBhvr>
                                      <p:tavLst>
                                        <p:tav tm="0">
                                          <p:val>
                                            <p:fltVal val="0"/>
                                          </p:val>
                                        </p:tav>
                                        <p:tav tm="100000">
                                          <p:val>
                                            <p:strVal val="#ppt_h"/>
                                          </p:val>
                                        </p:tav>
                                      </p:tavLst>
                                    </p:anim>
                                    <p:animEffect transition="in" filter="fade">
                                      <p:cBhvr>
                                        <p:cTn id="15" dur="500"/>
                                        <p:tgtEl>
                                          <p:spTgt spid="205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2054"/>
                                        </p:tgtEl>
                                      </p:cBhvr>
                                    </p:animEffect>
                                    <p:set>
                                      <p:cBhvr>
                                        <p:cTn id="20" dur="1" fill="hold">
                                          <p:stCondLst>
                                            <p:cond delay="499"/>
                                          </p:stCondLst>
                                        </p:cTn>
                                        <p:tgtEl>
                                          <p:spTgt spid="2054"/>
                                        </p:tgtEl>
                                        <p:attrNameLst>
                                          <p:attrName>style.visibility</p:attrName>
                                        </p:attrNameLst>
                                      </p:cBhvr>
                                      <p:to>
                                        <p:strVal val="hidden"/>
                                      </p:to>
                                    </p:se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1000"/>
                                        <p:tgtEl>
                                          <p:spTgt spid="2056"/>
                                        </p:tgtEl>
                                      </p:cBhvr>
                                    </p:animEffect>
                                    <p:anim calcmode="lin" valueType="num">
                                      <p:cBhvr>
                                        <p:cTn id="25" dur="1000" fill="hold"/>
                                        <p:tgtEl>
                                          <p:spTgt spid="2056"/>
                                        </p:tgtEl>
                                        <p:attrNameLst>
                                          <p:attrName>ppt_x</p:attrName>
                                        </p:attrNameLst>
                                      </p:cBhvr>
                                      <p:tavLst>
                                        <p:tav tm="0">
                                          <p:val>
                                            <p:strVal val="#ppt_x"/>
                                          </p:val>
                                        </p:tav>
                                        <p:tav tm="100000">
                                          <p:val>
                                            <p:strVal val="#ppt_x"/>
                                          </p:val>
                                        </p:tav>
                                      </p:tavLst>
                                    </p:anim>
                                    <p:anim calcmode="lin" valueType="num">
                                      <p:cBhvr>
                                        <p:cTn id="26"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AACAA-4684-495E-A0BB-1AD8E7D99DC9}"/>
              </a:ext>
            </a:extLst>
          </p:cNvPr>
          <p:cNvSpPr txBox="1"/>
          <p:nvPr/>
        </p:nvSpPr>
        <p:spPr>
          <a:xfrm>
            <a:off x="1791092" y="1451728"/>
            <a:ext cx="8830559" cy="923330"/>
          </a:xfrm>
          <a:prstGeom prst="rect">
            <a:avLst/>
          </a:prstGeom>
          <a:noFill/>
        </p:spPr>
        <p:txBody>
          <a:bodyPr wrap="square">
            <a:spAutoFit/>
          </a:bodyPr>
          <a:lstStyle/>
          <a:p>
            <a:r>
              <a:rPr lang="vi-VN" sz="1800" b="0" i="0" u="none" strike="noStrike" dirty="0">
                <a:solidFill>
                  <a:srgbClr val="000000"/>
                </a:solidFill>
                <a:effectLst/>
                <a:latin typeface="Times New Roman" panose="02020603050405020304" pitchFamily="18" charset="0"/>
              </a:rPr>
              <a:t>Để có thể phạt nguội các trường hợp vi phạm luật giao thông thì vấn đề cơ bản nhất đó là định danh chủ sở hữu phương tiện vi phạm. Biển số xe là cơ sở để định danh chủ sở hữu phương tiện vi phạm, nên nhận dạng được biển số xe thì sẽ biết được chủ phương tiện là ai.</a:t>
            </a:r>
            <a:endParaRPr lang="en-US" dirty="0"/>
          </a:p>
        </p:txBody>
      </p:sp>
      <p:sp>
        <p:nvSpPr>
          <p:cNvPr id="4" name="TextBox 3">
            <a:extLst>
              <a:ext uri="{FF2B5EF4-FFF2-40B4-BE49-F238E27FC236}">
                <a16:creationId xmlns:a16="http://schemas.microsoft.com/office/drawing/2014/main" id="{612BB14F-B36E-4C65-996B-290B95994BA7}"/>
              </a:ext>
            </a:extLst>
          </p:cNvPr>
          <p:cNvSpPr txBox="1"/>
          <p:nvPr/>
        </p:nvSpPr>
        <p:spPr>
          <a:xfrm>
            <a:off x="1791092" y="441622"/>
            <a:ext cx="4062953" cy="830997"/>
          </a:xfrm>
          <a:prstGeom prst="rect">
            <a:avLst/>
          </a:prstGeom>
          <a:noFill/>
        </p:spPr>
        <p:txBody>
          <a:bodyPr wrap="square" rtlCol="0">
            <a:spAutoFit/>
          </a:bodyPr>
          <a:lstStyle/>
          <a:p>
            <a:r>
              <a:rPr lang="en-US" sz="4800" dirty="0" err="1">
                <a:solidFill>
                  <a:schemeClr val="accent1">
                    <a:lumMod val="50000"/>
                  </a:schemeClr>
                </a:solidFill>
              </a:rPr>
              <a:t>Mục</a:t>
            </a:r>
            <a:r>
              <a:rPr lang="en-US" sz="4800" dirty="0">
                <a:solidFill>
                  <a:schemeClr val="accent1">
                    <a:lumMod val="50000"/>
                  </a:schemeClr>
                </a:solidFill>
              </a:rPr>
              <a:t> </a:t>
            </a:r>
            <a:r>
              <a:rPr lang="en-US" sz="4800" dirty="0" err="1">
                <a:solidFill>
                  <a:schemeClr val="accent1">
                    <a:lumMod val="50000"/>
                  </a:schemeClr>
                </a:solidFill>
              </a:rPr>
              <a:t>tiêu</a:t>
            </a:r>
            <a:r>
              <a:rPr lang="en-US" sz="4800" dirty="0">
                <a:solidFill>
                  <a:schemeClr val="accent1">
                    <a:lumMod val="50000"/>
                  </a:schemeClr>
                </a:solidFill>
              </a:rPr>
              <a:t>:</a:t>
            </a:r>
          </a:p>
        </p:txBody>
      </p:sp>
      <p:pic>
        <p:nvPicPr>
          <p:cNvPr id="3074" name="Picture 2" descr="GIẢI PHÁP CAMERA QUAN SÁT TRONG GIÁM SÁT GIAO THÔNG">
            <a:extLst>
              <a:ext uri="{FF2B5EF4-FFF2-40B4-BE49-F238E27FC236}">
                <a16:creationId xmlns:a16="http://schemas.microsoft.com/office/drawing/2014/main" id="{C553CC93-6019-42F5-868D-230BBACA2F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656"/>
          <a:stretch/>
        </p:blipFill>
        <p:spPr bwMode="auto">
          <a:xfrm>
            <a:off x="2856910" y="2790334"/>
            <a:ext cx="5591290" cy="31768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Xử phạt qua hình ảnh trên đường cao tốc Nội Bài - Lào Cai - Tuổi Trẻ Online">
            <a:extLst>
              <a:ext uri="{FF2B5EF4-FFF2-40B4-BE49-F238E27FC236}">
                <a16:creationId xmlns:a16="http://schemas.microsoft.com/office/drawing/2014/main" id="{D95955EA-3FAA-4BF4-B299-40F4ECA622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29" t="9945" r="2264" b="35888"/>
          <a:stretch/>
        </p:blipFill>
        <p:spPr bwMode="auto">
          <a:xfrm>
            <a:off x="3125664" y="2630078"/>
            <a:ext cx="5456761" cy="33370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hiêu trò né camera phạt nguội: Xóa nhòa các giá trị pháp luật - VOV Giao  thông">
            <a:extLst>
              <a:ext uri="{FF2B5EF4-FFF2-40B4-BE49-F238E27FC236}">
                <a16:creationId xmlns:a16="http://schemas.microsoft.com/office/drawing/2014/main" id="{4A67C048-D804-4583-85F6-056822F1A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044" y="2761660"/>
            <a:ext cx="5763886" cy="323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3125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074"/>
                                        </p:tgtEl>
                                      </p:cBhvr>
                                    </p:animEffect>
                                    <p:set>
                                      <p:cBhvr>
                                        <p:cTn id="7" dur="1" fill="hold">
                                          <p:stCondLst>
                                            <p:cond delay="499"/>
                                          </p:stCondLst>
                                        </p:cTn>
                                        <p:tgtEl>
                                          <p:spTgt spid="3074"/>
                                        </p:tgtEl>
                                        <p:attrNameLst>
                                          <p:attrName>style.visibility</p:attrName>
                                        </p:attrNameLst>
                                      </p:cBhvr>
                                      <p:to>
                                        <p:strVal val="hidden"/>
                                      </p:to>
                                    </p:se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1000"/>
                                        <p:tgtEl>
                                          <p:spTgt spid="3076"/>
                                        </p:tgtEl>
                                      </p:cBhvr>
                                    </p:animEffect>
                                    <p:anim calcmode="lin" valueType="num">
                                      <p:cBhvr>
                                        <p:cTn id="12" dur="1000" fill="hold"/>
                                        <p:tgtEl>
                                          <p:spTgt spid="3076"/>
                                        </p:tgtEl>
                                        <p:attrNameLst>
                                          <p:attrName>ppt_x</p:attrName>
                                        </p:attrNameLst>
                                      </p:cBhvr>
                                      <p:tavLst>
                                        <p:tav tm="0">
                                          <p:val>
                                            <p:strVal val="#ppt_x"/>
                                          </p:val>
                                        </p:tav>
                                        <p:tav tm="100000">
                                          <p:val>
                                            <p:strVal val="#ppt_x"/>
                                          </p:val>
                                        </p:tav>
                                      </p:tavLst>
                                    </p:anim>
                                    <p:anim calcmode="lin" valueType="num">
                                      <p:cBhvr>
                                        <p:cTn id="13"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3076"/>
                                        </p:tgtEl>
                                        <p:attrNameLst>
                                          <p:attrName>ppt_x</p:attrName>
                                        </p:attrNameLst>
                                      </p:cBhvr>
                                      <p:tavLst>
                                        <p:tav tm="0">
                                          <p:val>
                                            <p:strVal val="ppt_x"/>
                                          </p:val>
                                        </p:tav>
                                        <p:tav tm="100000">
                                          <p:val>
                                            <p:strVal val="ppt_x"/>
                                          </p:val>
                                        </p:tav>
                                      </p:tavLst>
                                    </p:anim>
                                    <p:anim calcmode="lin" valueType="num">
                                      <p:cBhvr additive="base">
                                        <p:cTn id="18" dur="500"/>
                                        <p:tgtEl>
                                          <p:spTgt spid="3076"/>
                                        </p:tgtEl>
                                        <p:attrNameLst>
                                          <p:attrName>ppt_y</p:attrName>
                                        </p:attrNameLst>
                                      </p:cBhvr>
                                      <p:tavLst>
                                        <p:tav tm="0">
                                          <p:val>
                                            <p:strVal val="ppt_y"/>
                                          </p:val>
                                        </p:tav>
                                        <p:tav tm="100000">
                                          <p:val>
                                            <p:strVal val="1+ppt_h/2"/>
                                          </p:val>
                                        </p:tav>
                                      </p:tavLst>
                                    </p:anim>
                                    <p:set>
                                      <p:cBhvr>
                                        <p:cTn id="19" dur="1" fill="hold">
                                          <p:stCondLst>
                                            <p:cond delay="499"/>
                                          </p:stCondLst>
                                        </p:cTn>
                                        <p:tgtEl>
                                          <p:spTgt spid="3076"/>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078"/>
                                        </p:tgtEl>
                                        <p:attrNameLst>
                                          <p:attrName>style.visibility</p:attrName>
                                        </p:attrNameLst>
                                      </p:cBhvr>
                                      <p:to>
                                        <p:strVal val="visible"/>
                                      </p:to>
                                    </p:set>
                                    <p:anim calcmode="lin" valueType="num">
                                      <p:cBhvr additive="base">
                                        <p:cTn id="23" dur="500" fill="hold"/>
                                        <p:tgtEl>
                                          <p:spTgt spid="3078"/>
                                        </p:tgtEl>
                                        <p:attrNameLst>
                                          <p:attrName>ppt_x</p:attrName>
                                        </p:attrNameLst>
                                      </p:cBhvr>
                                      <p:tavLst>
                                        <p:tav tm="0">
                                          <p:val>
                                            <p:strVal val="#ppt_x"/>
                                          </p:val>
                                        </p:tav>
                                        <p:tav tm="100000">
                                          <p:val>
                                            <p:strVal val="#ppt_x"/>
                                          </p:val>
                                        </p:tav>
                                      </p:tavLst>
                                    </p:anim>
                                    <p:anim calcmode="lin" valueType="num">
                                      <p:cBhvr additive="base">
                                        <p:cTn id="24"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07129-E5B2-4979-9176-FDAD1449DE11}"/>
              </a:ext>
            </a:extLst>
          </p:cNvPr>
          <p:cNvSpPr txBox="1"/>
          <p:nvPr/>
        </p:nvSpPr>
        <p:spPr>
          <a:xfrm>
            <a:off x="1725104" y="288441"/>
            <a:ext cx="4062953" cy="830997"/>
          </a:xfrm>
          <a:prstGeom prst="rect">
            <a:avLst/>
          </a:prstGeom>
          <a:noFill/>
        </p:spPr>
        <p:txBody>
          <a:bodyPr wrap="square" rtlCol="0">
            <a:spAutoFit/>
          </a:bodyPr>
          <a:lstStyle/>
          <a:p>
            <a:r>
              <a:rPr lang="en-US" sz="4800" dirty="0" err="1">
                <a:solidFill>
                  <a:schemeClr val="accent1">
                    <a:lumMod val="50000"/>
                  </a:schemeClr>
                </a:solidFill>
              </a:rPr>
              <a:t>Mô</a:t>
            </a:r>
            <a:r>
              <a:rPr lang="en-US" sz="4800" dirty="0">
                <a:solidFill>
                  <a:schemeClr val="accent1">
                    <a:lumMod val="50000"/>
                  </a:schemeClr>
                </a:solidFill>
              </a:rPr>
              <a:t> </a:t>
            </a:r>
            <a:r>
              <a:rPr lang="en-US" sz="4800" dirty="0" err="1">
                <a:solidFill>
                  <a:schemeClr val="accent1">
                    <a:lumMod val="50000"/>
                  </a:schemeClr>
                </a:solidFill>
              </a:rPr>
              <a:t>hình</a:t>
            </a:r>
            <a:r>
              <a:rPr lang="en-US" sz="4800" dirty="0">
                <a:solidFill>
                  <a:schemeClr val="accent1">
                    <a:lumMod val="50000"/>
                  </a:schemeClr>
                </a:solidFill>
              </a:rPr>
              <a:t>:</a:t>
            </a:r>
          </a:p>
        </p:txBody>
      </p:sp>
      <p:pic>
        <p:nvPicPr>
          <p:cNvPr id="3" name="Picture 2">
            <a:extLst>
              <a:ext uri="{FF2B5EF4-FFF2-40B4-BE49-F238E27FC236}">
                <a16:creationId xmlns:a16="http://schemas.microsoft.com/office/drawing/2014/main" id="{9A24B923-A6CB-4ACA-B4DE-571580D033F7}"/>
              </a:ext>
            </a:extLst>
          </p:cNvPr>
          <p:cNvPicPr>
            <a:picLocks noChangeAspect="1"/>
          </p:cNvPicPr>
          <p:nvPr/>
        </p:nvPicPr>
        <p:blipFill rotWithShape="1">
          <a:blip r:embed="rId2"/>
          <a:srcRect l="1265" t="9163" r="795"/>
          <a:stretch/>
        </p:blipFill>
        <p:spPr>
          <a:xfrm>
            <a:off x="2002523" y="1058789"/>
            <a:ext cx="9030878" cy="5296940"/>
          </a:xfrm>
          <a:prstGeom prst="rect">
            <a:avLst/>
          </a:prstGeom>
        </p:spPr>
      </p:pic>
    </p:spTree>
    <p:extLst>
      <p:ext uri="{BB962C8B-B14F-4D97-AF65-F5344CB8AC3E}">
        <p14:creationId xmlns:p14="http://schemas.microsoft.com/office/powerpoint/2010/main" val="13713345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74DA1-8E66-44D7-8AA1-15A65DDE7BAF}"/>
              </a:ext>
            </a:extLst>
          </p:cNvPr>
          <p:cNvSpPr txBox="1"/>
          <p:nvPr/>
        </p:nvSpPr>
        <p:spPr>
          <a:xfrm>
            <a:off x="1602556" y="1167486"/>
            <a:ext cx="4062953" cy="830997"/>
          </a:xfrm>
          <a:prstGeom prst="rect">
            <a:avLst/>
          </a:prstGeom>
          <a:noFill/>
        </p:spPr>
        <p:txBody>
          <a:bodyPr wrap="square" rtlCol="0">
            <a:spAutoFit/>
          </a:bodyPr>
          <a:lstStyle/>
          <a:p>
            <a:r>
              <a:rPr lang="en-US" sz="4800" dirty="0" err="1">
                <a:solidFill>
                  <a:schemeClr val="accent1">
                    <a:lumMod val="50000"/>
                  </a:schemeClr>
                </a:solidFill>
              </a:rPr>
              <a:t>Kết</a:t>
            </a:r>
            <a:r>
              <a:rPr lang="en-US" sz="4800" dirty="0">
                <a:solidFill>
                  <a:schemeClr val="accent1">
                    <a:lumMod val="50000"/>
                  </a:schemeClr>
                </a:solidFill>
              </a:rPr>
              <a:t> </a:t>
            </a:r>
            <a:r>
              <a:rPr lang="en-US" sz="4800" dirty="0" err="1">
                <a:solidFill>
                  <a:schemeClr val="accent1">
                    <a:lumMod val="50000"/>
                  </a:schemeClr>
                </a:solidFill>
              </a:rPr>
              <a:t>quả</a:t>
            </a:r>
            <a:r>
              <a:rPr lang="en-US" sz="4800" dirty="0">
                <a:solidFill>
                  <a:schemeClr val="accent1">
                    <a:lumMod val="50000"/>
                  </a:schemeClr>
                </a:solidFill>
              </a:rPr>
              <a:t>:</a:t>
            </a:r>
          </a:p>
        </p:txBody>
      </p:sp>
      <p:pic>
        <p:nvPicPr>
          <p:cNvPr id="4" name="Picture 3">
            <a:extLst>
              <a:ext uri="{FF2B5EF4-FFF2-40B4-BE49-F238E27FC236}">
                <a16:creationId xmlns:a16="http://schemas.microsoft.com/office/drawing/2014/main" id="{EBF552C2-78BB-43B7-85A4-44B9DD25D981}"/>
              </a:ext>
            </a:extLst>
          </p:cNvPr>
          <p:cNvPicPr>
            <a:picLocks noChangeAspect="1"/>
          </p:cNvPicPr>
          <p:nvPr/>
        </p:nvPicPr>
        <p:blipFill rotWithShape="1">
          <a:blip r:embed="rId2"/>
          <a:srcRect l="3949" t="3648" r="8802" b="11782"/>
          <a:stretch/>
        </p:blipFill>
        <p:spPr>
          <a:xfrm>
            <a:off x="1392314" y="2280174"/>
            <a:ext cx="10570232" cy="2159850"/>
          </a:xfrm>
          <a:prstGeom prst="rect">
            <a:avLst/>
          </a:prstGeom>
        </p:spPr>
      </p:pic>
    </p:spTree>
    <p:extLst>
      <p:ext uri="{BB962C8B-B14F-4D97-AF65-F5344CB8AC3E}">
        <p14:creationId xmlns:p14="http://schemas.microsoft.com/office/powerpoint/2010/main" val="2584564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56</TotalTime>
  <Words>195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Times New Roman</vt:lpstr>
      <vt:lpstr>Retrospect</vt:lpstr>
      <vt:lpstr>PowerPoint Presentation</vt:lpstr>
      <vt:lpstr>Mục lục: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dc:creator>
  <cp:lastModifiedBy>Vinh Kiều</cp:lastModifiedBy>
  <cp:revision>13</cp:revision>
  <dcterms:created xsi:type="dcterms:W3CDTF">2021-06-22T14:58:07Z</dcterms:created>
  <dcterms:modified xsi:type="dcterms:W3CDTF">2021-06-22T16:01:03Z</dcterms:modified>
</cp:coreProperties>
</file>