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45" r:id="rId2"/>
  </p:sldMasterIdLst>
  <p:notesMasterIdLst>
    <p:notesMasterId r:id="rId17"/>
  </p:notesMasterIdLst>
  <p:sldIdLst>
    <p:sldId id="256" r:id="rId3"/>
    <p:sldId id="257" r:id="rId4"/>
    <p:sldId id="258" r:id="rId5"/>
    <p:sldId id="259" r:id="rId6"/>
    <p:sldId id="264" r:id="rId7"/>
    <p:sldId id="266" r:id="rId8"/>
    <p:sldId id="267" r:id="rId9"/>
    <p:sldId id="268" r:id="rId10"/>
    <p:sldId id="269" r:id="rId11"/>
    <p:sldId id="270" r:id="rId12"/>
    <p:sldId id="271" r:id="rId13"/>
    <p:sldId id="272"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CA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EAFF-C2EC-40A4-A6DA-A2D8345EE8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884DCD-5203-4862-81E1-51498CAF5451}">
      <dgm:prSet/>
      <dgm:spPr/>
      <dgm:t>
        <a:bodyPr/>
        <a:lstStyle/>
        <a:p>
          <a:r>
            <a:rPr lang="en-US"/>
            <a:t>Chart of number of titles registered to be published by month</a:t>
          </a:r>
        </a:p>
      </dgm:t>
    </dgm:pt>
    <dgm:pt modelId="{9EAA03D3-FA23-4079-8E94-0EB0C6B0C7A0}" type="parTrans" cxnId="{0439F339-6518-4AD7-B722-B4B08C28BFC2}">
      <dgm:prSet/>
      <dgm:spPr/>
      <dgm:t>
        <a:bodyPr/>
        <a:lstStyle/>
        <a:p>
          <a:endParaRPr lang="en-US"/>
        </a:p>
      </dgm:t>
    </dgm:pt>
    <dgm:pt modelId="{247D3E06-DA39-401F-81BF-5D6A1ACF3451}" type="sibTrans" cxnId="{0439F339-6518-4AD7-B722-B4B08C28BFC2}">
      <dgm:prSet/>
      <dgm:spPr/>
      <dgm:t>
        <a:bodyPr/>
        <a:lstStyle/>
        <a:p>
          <a:endParaRPr lang="en-US"/>
        </a:p>
      </dgm:t>
    </dgm:pt>
    <dgm:pt modelId="{CFB478D2-6401-4401-85A4-BADD6DEBC374}" type="pres">
      <dgm:prSet presAssocID="{3950EAFF-C2EC-40A4-A6DA-A2D8345EE8B2}" presName="linear" presStyleCnt="0">
        <dgm:presLayoutVars>
          <dgm:animLvl val="lvl"/>
          <dgm:resizeHandles val="exact"/>
        </dgm:presLayoutVars>
      </dgm:prSet>
      <dgm:spPr/>
    </dgm:pt>
    <dgm:pt modelId="{65B506AA-EACC-4BC1-925E-1CEF546F5E75}" type="pres">
      <dgm:prSet presAssocID="{91884DCD-5203-4862-81E1-51498CAF5451}" presName="parentText" presStyleLbl="node1" presStyleIdx="0" presStyleCnt="1">
        <dgm:presLayoutVars>
          <dgm:chMax val="0"/>
          <dgm:bulletEnabled val="1"/>
        </dgm:presLayoutVars>
      </dgm:prSet>
      <dgm:spPr/>
    </dgm:pt>
  </dgm:ptLst>
  <dgm:cxnLst>
    <dgm:cxn modelId="{0439F339-6518-4AD7-B722-B4B08C28BFC2}" srcId="{3950EAFF-C2EC-40A4-A6DA-A2D8345EE8B2}" destId="{91884DCD-5203-4862-81E1-51498CAF5451}" srcOrd="0" destOrd="0" parTransId="{9EAA03D3-FA23-4079-8E94-0EB0C6B0C7A0}" sibTransId="{247D3E06-DA39-401F-81BF-5D6A1ACF3451}"/>
    <dgm:cxn modelId="{759BD076-342D-4AB5-AAC2-EAFB57C0EF25}" type="presOf" srcId="{3950EAFF-C2EC-40A4-A6DA-A2D8345EE8B2}" destId="{CFB478D2-6401-4401-85A4-BADD6DEBC374}" srcOrd="0" destOrd="0" presId="urn:microsoft.com/office/officeart/2005/8/layout/vList2"/>
    <dgm:cxn modelId="{517F6B8A-BCBE-488C-B5E0-30D6F7D85C0E}" type="presOf" srcId="{91884DCD-5203-4862-81E1-51498CAF5451}" destId="{65B506AA-EACC-4BC1-925E-1CEF546F5E75}" srcOrd="0" destOrd="0" presId="urn:microsoft.com/office/officeart/2005/8/layout/vList2"/>
    <dgm:cxn modelId="{E8241FE9-6814-4F8E-9D96-64374D5098C0}" type="presParOf" srcId="{CFB478D2-6401-4401-85A4-BADD6DEBC374}" destId="{65B506AA-EACC-4BC1-925E-1CEF546F5E7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D777D4-03AF-4618-A859-F217A4145E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5012FF9-9643-4C95-B8A4-7C8F0C0F3AF9}">
      <dgm:prSet/>
      <dgm:spPr/>
      <dgm:t>
        <a:bodyPr/>
        <a:lstStyle/>
        <a:p>
          <a:r>
            <a:rPr lang="en-US"/>
            <a:t>Chart of the number of books registered to be published by month</a:t>
          </a:r>
        </a:p>
      </dgm:t>
    </dgm:pt>
    <dgm:pt modelId="{66B1D1CF-B80F-4FB9-8DC8-F7F0FEF8D5F5}" type="parTrans" cxnId="{1F12AF95-F38E-4B77-B14B-E81951388085}">
      <dgm:prSet/>
      <dgm:spPr/>
      <dgm:t>
        <a:bodyPr/>
        <a:lstStyle/>
        <a:p>
          <a:endParaRPr lang="en-US"/>
        </a:p>
      </dgm:t>
    </dgm:pt>
    <dgm:pt modelId="{AE189463-4B3F-49A5-A9BC-2ECF0BA47B07}" type="sibTrans" cxnId="{1F12AF95-F38E-4B77-B14B-E81951388085}">
      <dgm:prSet/>
      <dgm:spPr/>
      <dgm:t>
        <a:bodyPr/>
        <a:lstStyle/>
        <a:p>
          <a:endParaRPr lang="en-US"/>
        </a:p>
      </dgm:t>
    </dgm:pt>
    <dgm:pt modelId="{53C7B4F1-34DC-4324-8421-2708B872E2F3}" type="pres">
      <dgm:prSet presAssocID="{A8D777D4-03AF-4618-A859-F217A4145E41}" presName="linear" presStyleCnt="0">
        <dgm:presLayoutVars>
          <dgm:animLvl val="lvl"/>
          <dgm:resizeHandles val="exact"/>
        </dgm:presLayoutVars>
      </dgm:prSet>
      <dgm:spPr/>
    </dgm:pt>
    <dgm:pt modelId="{1F450590-D221-40BE-928A-C2745D7E0600}" type="pres">
      <dgm:prSet presAssocID="{B5012FF9-9643-4C95-B8A4-7C8F0C0F3AF9}" presName="parentText" presStyleLbl="node1" presStyleIdx="0" presStyleCnt="1">
        <dgm:presLayoutVars>
          <dgm:chMax val="0"/>
          <dgm:bulletEnabled val="1"/>
        </dgm:presLayoutVars>
      </dgm:prSet>
      <dgm:spPr/>
    </dgm:pt>
  </dgm:ptLst>
  <dgm:cxnLst>
    <dgm:cxn modelId="{C5409522-1AB9-43B8-8C84-0DEC211F630C}" type="presOf" srcId="{B5012FF9-9643-4C95-B8A4-7C8F0C0F3AF9}" destId="{1F450590-D221-40BE-928A-C2745D7E0600}" srcOrd="0" destOrd="0" presId="urn:microsoft.com/office/officeart/2005/8/layout/vList2"/>
    <dgm:cxn modelId="{1F12AF95-F38E-4B77-B14B-E81951388085}" srcId="{A8D777D4-03AF-4618-A859-F217A4145E41}" destId="{B5012FF9-9643-4C95-B8A4-7C8F0C0F3AF9}" srcOrd="0" destOrd="0" parTransId="{66B1D1CF-B80F-4FB9-8DC8-F7F0FEF8D5F5}" sibTransId="{AE189463-4B3F-49A5-A9BC-2ECF0BA47B07}"/>
    <dgm:cxn modelId="{D27CECF3-EDF6-46FE-B4B9-F36824CDDB14}" type="presOf" srcId="{A8D777D4-03AF-4618-A859-F217A4145E41}" destId="{53C7B4F1-34DC-4324-8421-2708B872E2F3}" srcOrd="0" destOrd="0" presId="urn:microsoft.com/office/officeart/2005/8/layout/vList2"/>
    <dgm:cxn modelId="{0C8F55E3-2E05-417F-9725-30141BBB2F38}" type="presParOf" srcId="{53C7B4F1-34DC-4324-8421-2708B872E2F3}" destId="{1F450590-D221-40BE-928A-C2745D7E0600}"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4D244F-71FD-42D0-8E14-955E13B437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1D5F8A-F13F-4E18-A1D3-0E921FAF5A47}">
      <dgm:prSet/>
      <dgm:spPr/>
      <dgm:t>
        <a:bodyPr/>
        <a:lstStyle/>
        <a:p>
          <a:r>
            <a:rPr lang="en-US"/>
            <a:t>Top 10 publishers with the most books registered to publish</a:t>
          </a:r>
        </a:p>
      </dgm:t>
    </dgm:pt>
    <dgm:pt modelId="{FA08F859-4034-4073-A714-0C8DB1EA3698}" type="parTrans" cxnId="{835E4C7E-F7FA-4416-A98C-8A7A3EB6DBDA}">
      <dgm:prSet/>
      <dgm:spPr/>
      <dgm:t>
        <a:bodyPr/>
        <a:lstStyle/>
        <a:p>
          <a:endParaRPr lang="en-US"/>
        </a:p>
      </dgm:t>
    </dgm:pt>
    <dgm:pt modelId="{625BEAA5-E86A-490D-9C72-698E7CA9B3B9}" type="sibTrans" cxnId="{835E4C7E-F7FA-4416-A98C-8A7A3EB6DBDA}">
      <dgm:prSet/>
      <dgm:spPr/>
      <dgm:t>
        <a:bodyPr/>
        <a:lstStyle/>
        <a:p>
          <a:endParaRPr lang="en-US"/>
        </a:p>
      </dgm:t>
    </dgm:pt>
    <dgm:pt modelId="{13A847A1-9367-4A07-AE8F-440B54BEAA37}" type="pres">
      <dgm:prSet presAssocID="{AD4D244F-71FD-42D0-8E14-955E13B437E6}" presName="linear" presStyleCnt="0">
        <dgm:presLayoutVars>
          <dgm:animLvl val="lvl"/>
          <dgm:resizeHandles val="exact"/>
        </dgm:presLayoutVars>
      </dgm:prSet>
      <dgm:spPr/>
    </dgm:pt>
    <dgm:pt modelId="{CD2425D1-7F60-4DCD-B190-066AF9B8733D}" type="pres">
      <dgm:prSet presAssocID="{861D5F8A-F13F-4E18-A1D3-0E921FAF5A47}" presName="parentText" presStyleLbl="node1" presStyleIdx="0" presStyleCnt="1" custLinFactNeighborX="-1545" custLinFactNeighborY="-779">
        <dgm:presLayoutVars>
          <dgm:chMax val="0"/>
          <dgm:bulletEnabled val="1"/>
        </dgm:presLayoutVars>
      </dgm:prSet>
      <dgm:spPr/>
    </dgm:pt>
  </dgm:ptLst>
  <dgm:cxnLst>
    <dgm:cxn modelId="{5998632F-2A82-4890-92D6-B5A059383E44}" type="presOf" srcId="{AD4D244F-71FD-42D0-8E14-955E13B437E6}" destId="{13A847A1-9367-4A07-AE8F-440B54BEAA37}" srcOrd="0" destOrd="0" presId="urn:microsoft.com/office/officeart/2005/8/layout/vList2"/>
    <dgm:cxn modelId="{835E4C7E-F7FA-4416-A98C-8A7A3EB6DBDA}" srcId="{AD4D244F-71FD-42D0-8E14-955E13B437E6}" destId="{861D5F8A-F13F-4E18-A1D3-0E921FAF5A47}" srcOrd="0" destOrd="0" parTransId="{FA08F859-4034-4073-A714-0C8DB1EA3698}" sibTransId="{625BEAA5-E86A-490D-9C72-698E7CA9B3B9}"/>
    <dgm:cxn modelId="{C13BA7F0-CB6E-49CF-804D-E0C85ACF5668}" type="presOf" srcId="{861D5F8A-F13F-4E18-A1D3-0E921FAF5A47}" destId="{CD2425D1-7F60-4DCD-B190-066AF9B8733D}" srcOrd="0" destOrd="0" presId="urn:microsoft.com/office/officeart/2005/8/layout/vList2"/>
    <dgm:cxn modelId="{3494C9C5-7885-4618-9B42-36447A7B26EF}" type="presParOf" srcId="{13A847A1-9367-4A07-AE8F-440B54BEAA37}" destId="{CD2425D1-7F60-4DCD-B190-066AF9B8733D}"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73A1D-7184-4AC9-BBED-173296DC35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49C279-8F93-4E56-B0E9-C1F23A2459EF}">
      <dgm:prSet/>
      <dgm:spPr/>
      <dgm:t>
        <a:bodyPr/>
        <a:lstStyle/>
        <a:p>
          <a:r>
            <a:rPr lang="en-US"/>
            <a:t>Number of books registered to publish by title length?</a:t>
          </a:r>
        </a:p>
      </dgm:t>
    </dgm:pt>
    <dgm:pt modelId="{DB46C712-384A-4F6B-BBE8-294163958015}" type="parTrans" cxnId="{F19CA8AD-CF2A-4EA6-9173-9936695B47C5}">
      <dgm:prSet/>
      <dgm:spPr/>
      <dgm:t>
        <a:bodyPr/>
        <a:lstStyle/>
        <a:p>
          <a:endParaRPr lang="en-US"/>
        </a:p>
      </dgm:t>
    </dgm:pt>
    <dgm:pt modelId="{9DF66FCD-6E02-404E-88E7-2A181DDB9CBF}" type="sibTrans" cxnId="{F19CA8AD-CF2A-4EA6-9173-9936695B47C5}">
      <dgm:prSet/>
      <dgm:spPr/>
      <dgm:t>
        <a:bodyPr/>
        <a:lstStyle/>
        <a:p>
          <a:endParaRPr lang="en-US"/>
        </a:p>
      </dgm:t>
    </dgm:pt>
    <dgm:pt modelId="{2290DF5A-C666-4C75-8E86-5ED0E39EE207}" type="pres">
      <dgm:prSet presAssocID="{36B73A1D-7184-4AC9-BBED-173296DC3596}" presName="linear" presStyleCnt="0">
        <dgm:presLayoutVars>
          <dgm:animLvl val="lvl"/>
          <dgm:resizeHandles val="exact"/>
        </dgm:presLayoutVars>
      </dgm:prSet>
      <dgm:spPr/>
    </dgm:pt>
    <dgm:pt modelId="{88EC2746-CE60-4DBF-A67F-2439F3CB28B1}" type="pres">
      <dgm:prSet presAssocID="{5A49C279-8F93-4E56-B0E9-C1F23A2459EF}" presName="parentText" presStyleLbl="node1" presStyleIdx="0" presStyleCnt="1">
        <dgm:presLayoutVars>
          <dgm:chMax val="0"/>
          <dgm:bulletEnabled val="1"/>
        </dgm:presLayoutVars>
      </dgm:prSet>
      <dgm:spPr/>
    </dgm:pt>
  </dgm:ptLst>
  <dgm:cxnLst>
    <dgm:cxn modelId="{557F2A61-2073-4BCA-AE54-BAE9BFCB0201}" type="presOf" srcId="{36B73A1D-7184-4AC9-BBED-173296DC3596}" destId="{2290DF5A-C666-4C75-8E86-5ED0E39EE207}" srcOrd="0" destOrd="0" presId="urn:microsoft.com/office/officeart/2005/8/layout/vList2"/>
    <dgm:cxn modelId="{C97E907F-3338-4873-8906-147F150956AA}" type="presOf" srcId="{5A49C279-8F93-4E56-B0E9-C1F23A2459EF}" destId="{88EC2746-CE60-4DBF-A67F-2439F3CB28B1}" srcOrd="0" destOrd="0" presId="urn:microsoft.com/office/officeart/2005/8/layout/vList2"/>
    <dgm:cxn modelId="{F19CA8AD-CF2A-4EA6-9173-9936695B47C5}" srcId="{36B73A1D-7184-4AC9-BBED-173296DC3596}" destId="{5A49C279-8F93-4E56-B0E9-C1F23A2459EF}" srcOrd="0" destOrd="0" parTransId="{DB46C712-384A-4F6B-BBE8-294163958015}" sibTransId="{9DF66FCD-6E02-404E-88E7-2A181DDB9CBF}"/>
    <dgm:cxn modelId="{CECA2C65-AC4B-41CE-AD7F-82C12041E0EE}" type="presParOf" srcId="{2290DF5A-C666-4C75-8E86-5ED0E39EE207}" destId="{88EC2746-CE60-4DBF-A67F-2439F3CB28B1}"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F5BB0-EBEF-4C0D-AB76-15CD9791BD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D6BFBC-FFA7-4C7D-BE12-532A536D7700}">
      <dgm:prSet/>
      <dgm:spPr/>
      <dgm:t>
        <a:bodyPr/>
        <a:lstStyle/>
        <a:p>
          <a:r>
            <a:rPr lang="en-US"/>
            <a:t>Does the self variable affect the number of books published?</a:t>
          </a:r>
        </a:p>
      </dgm:t>
    </dgm:pt>
    <dgm:pt modelId="{824DF144-1E91-49F4-A375-7346FD1A86AA}" type="parTrans" cxnId="{8A4C3AA2-2B0E-4B31-ABF2-79ECD3542B22}">
      <dgm:prSet/>
      <dgm:spPr/>
      <dgm:t>
        <a:bodyPr/>
        <a:lstStyle/>
        <a:p>
          <a:endParaRPr lang="en-US"/>
        </a:p>
      </dgm:t>
    </dgm:pt>
    <dgm:pt modelId="{41E24D9C-3471-4CDF-A982-84268C2FF3C8}" type="sibTrans" cxnId="{8A4C3AA2-2B0E-4B31-ABF2-79ECD3542B22}">
      <dgm:prSet/>
      <dgm:spPr/>
      <dgm:t>
        <a:bodyPr/>
        <a:lstStyle/>
        <a:p>
          <a:endParaRPr lang="en-US"/>
        </a:p>
      </dgm:t>
    </dgm:pt>
    <dgm:pt modelId="{C2110A70-3FC0-48C8-B3AB-FDCB815C455F}" type="pres">
      <dgm:prSet presAssocID="{4E6F5BB0-EBEF-4C0D-AB76-15CD9791BD72}" presName="linear" presStyleCnt="0">
        <dgm:presLayoutVars>
          <dgm:animLvl val="lvl"/>
          <dgm:resizeHandles val="exact"/>
        </dgm:presLayoutVars>
      </dgm:prSet>
      <dgm:spPr/>
    </dgm:pt>
    <dgm:pt modelId="{EB5BEA5A-4C56-4F17-88FC-5605A508D449}" type="pres">
      <dgm:prSet presAssocID="{31D6BFBC-FFA7-4C7D-BE12-532A536D7700}" presName="parentText" presStyleLbl="node1" presStyleIdx="0" presStyleCnt="1">
        <dgm:presLayoutVars>
          <dgm:chMax val="0"/>
          <dgm:bulletEnabled val="1"/>
        </dgm:presLayoutVars>
      </dgm:prSet>
      <dgm:spPr/>
    </dgm:pt>
  </dgm:ptLst>
  <dgm:cxnLst>
    <dgm:cxn modelId="{E0B77E4E-F82F-4143-85CD-65A1DC068DA9}" type="presOf" srcId="{31D6BFBC-FFA7-4C7D-BE12-532A536D7700}" destId="{EB5BEA5A-4C56-4F17-88FC-5605A508D449}" srcOrd="0" destOrd="0" presId="urn:microsoft.com/office/officeart/2005/8/layout/vList2"/>
    <dgm:cxn modelId="{6699D554-BA74-42E0-A325-FFE4CC0BB202}" type="presOf" srcId="{4E6F5BB0-EBEF-4C0D-AB76-15CD9791BD72}" destId="{C2110A70-3FC0-48C8-B3AB-FDCB815C455F}" srcOrd="0" destOrd="0" presId="urn:microsoft.com/office/officeart/2005/8/layout/vList2"/>
    <dgm:cxn modelId="{8A4C3AA2-2B0E-4B31-ABF2-79ECD3542B22}" srcId="{4E6F5BB0-EBEF-4C0D-AB76-15CD9791BD72}" destId="{31D6BFBC-FFA7-4C7D-BE12-532A536D7700}" srcOrd="0" destOrd="0" parTransId="{824DF144-1E91-49F4-A375-7346FD1A86AA}" sibTransId="{41E24D9C-3471-4CDF-A982-84268C2FF3C8}"/>
    <dgm:cxn modelId="{2180B9FE-81B6-4C6D-A89F-C2F4CAC2C480}" type="presParOf" srcId="{C2110A70-3FC0-48C8-B3AB-FDCB815C455F}" destId="{EB5BEA5A-4C56-4F17-88FC-5605A508D449}"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5D424B-6E8D-4828-B9C6-E8725A877B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F52C15-7DFD-4D15-948F-BAA290776AB4}">
      <dgm:prSet/>
      <dgm:spPr/>
      <dgm:t>
        <a:bodyPr/>
        <a:lstStyle/>
        <a:p>
          <a:r>
            <a:rPr lang="en-US" dirty="0"/>
            <a:t>Does self-publishing affect the number of books published?</a:t>
          </a:r>
        </a:p>
      </dgm:t>
    </dgm:pt>
    <dgm:pt modelId="{C95CA8B0-47A6-4CDA-9293-55EAE1871641}" type="parTrans" cxnId="{57C7D224-399A-472D-BBD4-43FB9E7ED25D}">
      <dgm:prSet/>
      <dgm:spPr/>
      <dgm:t>
        <a:bodyPr/>
        <a:lstStyle/>
        <a:p>
          <a:endParaRPr lang="en-US"/>
        </a:p>
      </dgm:t>
    </dgm:pt>
    <dgm:pt modelId="{DB1FE027-FEFE-4B39-9EE4-C9DDF64B47EB}" type="sibTrans" cxnId="{57C7D224-399A-472D-BBD4-43FB9E7ED25D}">
      <dgm:prSet/>
      <dgm:spPr/>
      <dgm:t>
        <a:bodyPr/>
        <a:lstStyle/>
        <a:p>
          <a:endParaRPr lang="en-US"/>
        </a:p>
      </dgm:t>
    </dgm:pt>
    <dgm:pt modelId="{B3E11D41-53E0-42D9-BC56-73C918F5F2A0}" type="pres">
      <dgm:prSet presAssocID="{C45D424B-6E8D-4828-B9C6-E8725A877B29}" presName="linear" presStyleCnt="0">
        <dgm:presLayoutVars>
          <dgm:animLvl val="lvl"/>
          <dgm:resizeHandles val="exact"/>
        </dgm:presLayoutVars>
      </dgm:prSet>
      <dgm:spPr/>
    </dgm:pt>
    <dgm:pt modelId="{554B2274-8548-444B-8E93-82CBB272FBBD}" type="pres">
      <dgm:prSet presAssocID="{24F52C15-7DFD-4D15-948F-BAA290776AB4}" presName="parentText" presStyleLbl="node1" presStyleIdx="0" presStyleCnt="1" custLinFactY="-100000" custLinFactNeighborX="-34326" custLinFactNeighborY="-112022">
        <dgm:presLayoutVars>
          <dgm:chMax val="0"/>
          <dgm:bulletEnabled val="1"/>
        </dgm:presLayoutVars>
      </dgm:prSet>
      <dgm:spPr/>
    </dgm:pt>
  </dgm:ptLst>
  <dgm:cxnLst>
    <dgm:cxn modelId="{57C7D224-399A-472D-BBD4-43FB9E7ED25D}" srcId="{C45D424B-6E8D-4828-B9C6-E8725A877B29}" destId="{24F52C15-7DFD-4D15-948F-BAA290776AB4}" srcOrd="0" destOrd="0" parTransId="{C95CA8B0-47A6-4CDA-9293-55EAE1871641}" sibTransId="{DB1FE027-FEFE-4B39-9EE4-C9DDF64B47EB}"/>
    <dgm:cxn modelId="{1BD05F5F-C3C6-4A02-8E63-31098C21D4C8}" type="presOf" srcId="{C45D424B-6E8D-4828-B9C6-E8725A877B29}" destId="{B3E11D41-53E0-42D9-BC56-73C918F5F2A0}" srcOrd="0" destOrd="0" presId="urn:microsoft.com/office/officeart/2005/8/layout/vList2"/>
    <dgm:cxn modelId="{7A0481C5-6BFA-4D4C-81C3-D5313BCD0062}" type="presOf" srcId="{24F52C15-7DFD-4D15-948F-BAA290776AB4}" destId="{554B2274-8548-444B-8E93-82CBB272FBBD}" srcOrd="0" destOrd="0" presId="urn:microsoft.com/office/officeart/2005/8/layout/vList2"/>
    <dgm:cxn modelId="{ED4E091D-D919-4E1C-93FD-AB0F850B092F}" type="presParOf" srcId="{B3E11D41-53E0-42D9-BC56-73C918F5F2A0}" destId="{554B2274-8548-444B-8E93-82CBB272FBBD}"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413606-B2BA-4C26-B4DF-0853171AB8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393AE0-C622-4832-80C9-5DEE615239F2}">
      <dgm:prSet/>
      <dgm:spPr/>
      <dgm:t>
        <a:bodyPr/>
        <a:lstStyle/>
        <a:p>
          <a:r>
            <a:rPr lang="en-US"/>
            <a:t>We proceed to group the missing data and NA in the variable self</a:t>
          </a:r>
        </a:p>
      </dgm:t>
    </dgm:pt>
    <dgm:pt modelId="{FADD584E-4AF9-40A3-AEAE-66C1F3710015}" type="parTrans" cxnId="{AA073B35-8634-4EC7-9283-E33529584B27}">
      <dgm:prSet/>
      <dgm:spPr/>
      <dgm:t>
        <a:bodyPr/>
        <a:lstStyle/>
        <a:p>
          <a:endParaRPr lang="en-US"/>
        </a:p>
      </dgm:t>
    </dgm:pt>
    <dgm:pt modelId="{B7322C8B-B58B-45CC-911B-AE13C4705463}" type="sibTrans" cxnId="{AA073B35-8634-4EC7-9283-E33529584B27}">
      <dgm:prSet/>
      <dgm:spPr/>
      <dgm:t>
        <a:bodyPr/>
        <a:lstStyle/>
        <a:p>
          <a:endParaRPr lang="en-US"/>
        </a:p>
      </dgm:t>
    </dgm:pt>
    <dgm:pt modelId="{3D4BE90A-F006-46B4-8D66-AB7CF8FF6C3E}" type="pres">
      <dgm:prSet presAssocID="{B3413606-B2BA-4C26-B4DF-0853171AB802}" presName="linear" presStyleCnt="0">
        <dgm:presLayoutVars>
          <dgm:animLvl val="lvl"/>
          <dgm:resizeHandles val="exact"/>
        </dgm:presLayoutVars>
      </dgm:prSet>
      <dgm:spPr/>
    </dgm:pt>
    <dgm:pt modelId="{44323170-AADF-411A-BC7E-A745626CA097}" type="pres">
      <dgm:prSet presAssocID="{4C393AE0-C622-4832-80C9-5DEE615239F2}" presName="parentText" presStyleLbl="node1" presStyleIdx="0" presStyleCnt="1" custLinFactNeighborX="-16060" custLinFactNeighborY="67631">
        <dgm:presLayoutVars>
          <dgm:chMax val="0"/>
          <dgm:bulletEnabled val="1"/>
        </dgm:presLayoutVars>
      </dgm:prSet>
      <dgm:spPr/>
    </dgm:pt>
  </dgm:ptLst>
  <dgm:cxnLst>
    <dgm:cxn modelId="{AA073B35-8634-4EC7-9283-E33529584B27}" srcId="{B3413606-B2BA-4C26-B4DF-0853171AB802}" destId="{4C393AE0-C622-4832-80C9-5DEE615239F2}" srcOrd="0" destOrd="0" parTransId="{FADD584E-4AF9-40A3-AEAE-66C1F3710015}" sibTransId="{B7322C8B-B58B-45CC-911B-AE13C4705463}"/>
    <dgm:cxn modelId="{D9D22150-3442-4DA0-94EB-5EAB5890921B}" type="presOf" srcId="{4C393AE0-C622-4832-80C9-5DEE615239F2}" destId="{44323170-AADF-411A-BC7E-A745626CA097}" srcOrd="0" destOrd="0" presId="urn:microsoft.com/office/officeart/2005/8/layout/vList2"/>
    <dgm:cxn modelId="{2DA609C0-4AC2-4B31-8B1B-BFD7BD8C0CB3}" type="presOf" srcId="{B3413606-B2BA-4C26-B4DF-0853171AB802}" destId="{3D4BE90A-F006-46B4-8D66-AB7CF8FF6C3E}" srcOrd="0" destOrd="0" presId="urn:microsoft.com/office/officeart/2005/8/layout/vList2"/>
    <dgm:cxn modelId="{5CA38F6E-6546-457C-915E-B44687AF5924}" type="presParOf" srcId="{3D4BE90A-F006-46B4-8D66-AB7CF8FF6C3E}" destId="{44323170-AADF-411A-BC7E-A745626CA097}"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78E296-C794-4570-9FD6-78DDF5D51C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9B4433-4D65-4351-885F-C2A37FCFC60C}">
      <dgm:prSet/>
      <dgm:spPr/>
      <dgm:t>
        <a:bodyPr/>
        <a:lstStyle/>
        <a:p>
          <a:pPr algn="ctr"/>
          <a:r>
            <a:rPr lang="en-US"/>
            <a:t>Building a tree algorithm</a:t>
          </a:r>
        </a:p>
      </dgm:t>
    </dgm:pt>
    <dgm:pt modelId="{1C0EBEA4-FFB8-4981-BA55-F388715C21C1}" type="parTrans" cxnId="{9D38B2C2-14F8-420A-B61D-2B840ACD291C}">
      <dgm:prSet/>
      <dgm:spPr/>
      <dgm:t>
        <a:bodyPr/>
        <a:lstStyle/>
        <a:p>
          <a:pPr algn="ctr"/>
          <a:endParaRPr lang="en-US"/>
        </a:p>
      </dgm:t>
    </dgm:pt>
    <dgm:pt modelId="{6499E9B1-DBA8-4816-9773-C9F28F63A756}" type="sibTrans" cxnId="{9D38B2C2-14F8-420A-B61D-2B840ACD291C}">
      <dgm:prSet/>
      <dgm:spPr/>
      <dgm:t>
        <a:bodyPr/>
        <a:lstStyle/>
        <a:p>
          <a:pPr algn="ctr"/>
          <a:endParaRPr lang="en-US"/>
        </a:p>
      </dgm:t>
    </dgm:pt>
    <dgm:pt modelId="{E8B53536-1CD4-4317-8A3B-6427040720FD}" type="pres">
      <dgm:prSet presAssocID="{1178E296-C794-4570-9FD6-78DDF5D51C43}" presName="linear" presStyleCnt="0">
        <dgm:presLayoutVars>
          <dgm:animLvl val="lvl"/>
          <dgm:resizeHandles val="exact"/>
        </dgm:presLayoutVars>
      </dgm:prSet>
      <dgm:spPr/>
    </dgm:pt>
    <dgm:pt modelId="{423E1EC5-8280-46D2-A84D-B8EB80822785}" type="pres">
      <dgm:prSet presAssocID="{A39B4433-4D65-4351-885F-C2A37FCFC60C}" presName="parentText" presStyleLbl="node1" presStyleIdx="0" presStyleCnt="1" custLinFactY="-48074" custLinFactNeighborX="-59300" custLinFactNeighborY="-100000">
        <dgm:presLayoutVars>
          <dgm:chMax val="0"/>
          <dgm:bulletEnabled val="1"/>
        </dgm:presLayoutVars>
      </dgm:prSet>
      <dgm:spPr/>
    </dgm:pt>
  </dgm:ptLst>
  <dgm:cxnLst>
    <dgm:cxn modelId="{C8BDEF2C-6CC0-4128-A717-FE2C6ED4AD69}" type="presOf" srcId="{A39B4433-4D65-4351-885F-C2A37FCFC60C}" destId="{423E1EC5-8280-46D2-A84D-B8EB80822785}" srcOrd="0" destOrd="0" presId="urn:microsoft.com/office/officeart/2005/8/layout/vList2"/>
    <dgm:cxn modelId="{9D38B2C2-14F8-420A-B61D-2B840ACD291C}" srcId="{1178E296-C794-4570-9FD6-78DDF5D51C43}" destId="{A39B4433-4D65-4351-885F-C2A37FCFC60C}" srcOrd="0" destOrd="0" parTransId="{1C0EBEA4-FFB8-4981-BA55-F388715C21C1}" sibTransId="{6499E9B1-DBA8-4816-9773-C9F28F63A756}"/>
    <dgm:cxn modelId="{877C26CD-D783-487A-8750-D9758F4D123D}" type="presOf" srcId="{1178E296-C794-4570-9FD6-78DDF5D51C43}" destId="{E8B53536-1CD4-4317-8A3B-6427040720FD}" srcOrd="0" destOrd="0" presId="urn:microsoft.com/office/officeart/2005/8/layout/vList2"/>
    <dgm:cxn modelId="{8EF3CAFF-1389-4A4E-A467-5A8CEC840FFE}" type="presParOf" srcId="{E8B53536-1CD4-4317-8A3B-6427040720FD}" destId="{423E1EC5-8280-46D2-A84D-B8EB808227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506AA-EACC-4BC1-925E-1CEF546F5E75}">
      <dsp:nvSpPr>
        <dsp:cNvPr id="0" name=""/>
        <dsp:cNvSpPr/>
      </dsp:nvSpPr>
      <dsp:spPr>
        <a:xfrm>
          <a:off x="0" y="4925"/>
          <a:ext cx="6100996" cy="636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Chart of number of titles registered to be published by month</a:t>
          </a:r>
        </a:p>
      </dsp:txBody>
      <dsp:txXfrm>
        <a:off x="31070" y="35995"/>
        <a:ext cx="6038856" cy="574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50590-D221-40BE-928A-C2745D7E0600}">
      <dsp:nvSpPr>
        <dsp:cNvPr id="0" name=""/>
        <dsp:cNvSpPr/>
      </dsp:nvSpPr>
      <dsp:spPr>
        <a:xfrm>
          <a:off x="0" y="4925"/>
          <a:ext cx="6138472" cy="636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Chart of the number of books registered to be published by month</a:t>
          </a:r>
        </a:p>
      </dsp:txBody>
      <dsp:txXfrm>
        <a:off x="31070" y="35995"/>
        <a:ext cx="6076332" cy="57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425D1-7F60-4DCD-B190-066AF9B8733D}">
      <dsp:nvSpPr>
        <dsp:cNvPr id="0" name=""/>
        <dsp:cNvSpPr/>
      </dsp:nvSpPr>
      <dsp:spPr>
        <a:xfrm>
          <a:off x="0" y="2"/>
          <a:ext cx="7761156"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Top 10 publishers with the most books registered to publish</a:t>
          </a:r>
        </a:p>
      </dsp:txBody>
      <dsp:txXfrm>
        <a:off x="18734" y="18736"/>
        <a:ext cx="7723688"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C2746-CE60-4DBF-A67F-2439F3CB28B1}">
      <dsp:nvSpPr>
        <dsp:cNvPr id="0" name=""/>
        <dsp:cNvSpPr/>
      </dsp:nvSpPr>
      <dsp:spPr>
        <a:xfrm>
          <a:off x="0" y="4778"/>
          <a:ext cx="6093500" cy="3597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Number of books registered to publish by title length?</a:t>
          </a:r>
        </a:p>
      </dsp:txBody>
      <dsp:txXfrm>
        <a:off x="17563" y="22341"/>
        <a:ext cx="6058374" cy="324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BEA5A-4C56-4F17-88FC-5605A508D449}">
      <dsp:nvSpPr>
        <dsp:cNvPr id="0" name=""/>
        <dsp:cNvSpPr/>
      </dsp:nvSpPr>
      <dsp:spPr>
        <a:xfrm>
          <a:off x="0" y="160525"/>
          <a:ext cx="11062741" cy="8154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Does the self variable affect the number of books published?</a:t>
          </a:r>
        </a:p>
      </dsp:txBody>
      <dsp:txXfrm>
        <a:off x="39809" y="200334"/>
        <a:ext cx="10983123" cy="7358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B2274-8548-444B-8E93-82CBB272FBBD}">
      <dsp:nvSpPr>
        <dsp:cNvPr id="0" name=""/>
        <dsp:cNvSpPr/>
      </dsp:nvSpPr>
      <dsp:spPr>
        <a:xfrm>
          <a:off x="0" y="0"/>
          <a:ext cx="6535711" cy="1511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Does self-publishing affect the number of books published?</a:t>
          </a:r>
        </a:p>
      </dsp:txBody>
      <dsp:txXfrm>
        <a:off x="73792" y="73792"/>
        <a:ext cx="6388127" cy="13640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23170-AADF-411A-BC7E-A745626CA097}">
      <dsp:nvSpPr>
        <dsp:cNvPr id="0" name=""/>
        <dsp:cNvSpPr/>
      </dsp:nvSpPr>
      <dsp:spPr>
        <a:xfrm>
          <a:off x="0" y="155842"/>
          <a:ext cx="6277132" cy="1352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We proceed to group the missing data and NA in the variable self</a:t>
          </a:r>
        </a:p>
      </dsp:txBody>
      <dsp:txXfrm>
        <a:off x="66025" y="221867"/>
        <a:ext cx="6145082" cy="12204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1EC5-8280-46D2-A84D-B8EB80822785}">
      <dsp:nvSpPr>
        <dsp:cNvPr id="0" name=""/>
        <dsp:cNvSpPr/>
      </dsp:nvSpPr>
      <dsp:spPr>
        <a:xfrm>
          <a:off x="0" y="0"/>
          <a:ext cx="5422692"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Building a tree algorithm</a:t>
          </a:r>
        </a:p>
      </dsp:txBody>
      <dsp:txXfrm>
        <a:off x="45663" y="45663"/>
        <a:ext cx="5331366"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D332-67D3-403F-B983-DBBE4A295E62}"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A128A-0F0A-4591-B3FB-43B594C39871}" type="slidenum">
              <a:rPr lang="en-US" smtClean="0"/>
              <a:t>‹#›</a:t>
            </a:fld>
            <a:endParaRPr lang="en-US"/>
          </a:p>
        </p:txBody>
      </p:sp>
    </p:spTree>
    <p:extLst>
      <p:ext uri="{BB962C8B-B14F-4D97-AF65-F5344CB8AC3E}">
        <p14:creationId xmlns:p14="http://schemas.microsoft.com/office/powerpoint/2010/main" val="101603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3.000 đầu sách với 410 triệu bản sách được xuất bản trong năm 2020 doanh thu ước tính 2.700 tỷ đồng(theo Vietnamnet) Xuất bản sách là một thị trường khổng lồ và đầy tiềm năng khai thác. Tuy nhiên, hiện nay dữ liệu xuất bản sách lại chưa được khai thác nhiều, chưa có các bài chia sẻ trên cộng đồng. Vì vậy, chúng em lựa chọn phân tích tập dữ liệu này để tìm ra những giá trị mới, chưa được biết đến trong tập dữ liệu và chia sẻ cho cộng đồng. Chúng em đã sử dụng các phương pháp mô tả, phân tích, thống kê và vận dụng thuật toán cây quyết định. Những kết quả thu được làm chúng em rất hài lòng như: Sách được xuất bản nhiều vào tháng 1 và tháng 9, các tác giả truyện tranh có nhiều sách được đăng ký nhất (Nếu không tính đến các sách phục vụ cho ngành Giáo dục), Nhà xuất bản ĐHSP và GD là 2 nhà xuất bản đăng ký xuất bản sách nhiều nhất (Phục vụ cho việc học tập),… và biến self có ảnh hưởng mật thiết đến biến quantity.</a:t>
            </a: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3</a:t>
            </a:fld>
            <a:endParaRPr lang="en-US"/>
          </a:p>
        </p:txBody>
      </p:sp>
    </p:spTree>
    <p:extLst>
      <p:ext uri="{BB962C8B-B14F-4D97-AF65-F5344CB8AC3E}">
        <p14:creationId xmlns:p14="http://schemas.microsoft.com/office/powerpoint/2010/main" val="259185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latin typeface="Helvetica Neue"/>
              </a:rPr>
              <a:t>Nhận xét: Tháng 1 có số đầu sách đăng ký xuất bản nhiều nhất, có thể do đây là tháng đầu năm, nhiều nhà xuất bản đăng ký xuất bản sách mới.</a:t>
            </a:r>
          </a:p>
          <a:p>
            <a:pPr algn="l">
              <a:buFont typeface="Arial" panose="020B0604020202020204" pitchFamily="34" charset="0"/>
              <a:buChar char="•"/>
            </a:pPr>
            <a:r>
              <a:rPr lang="vi-VN" b="0" i="0">
                <a:solidFill>
                  <a:srgbClr val="333333"/>
                </a:solidFill>
                <a:effectLst/>
                <a:latin typeface="Helvetica Neue"/>
              </a:rPr>
              <a:t>Nhận xét:</a:t>
            </a:r>
          </a:p>
          <a:p>
            <a:pPr marL="742950" lvl="1" indent="-285750" algn="l">
              <a:buFont typeface="Arial" panose="020B0604020202020204" pitchFamily="34" charset="0"/>
              <a:buChar char="•"/>
            </a:pPr>
            <a:r>
              <a:rPr lang="vi-VN" b="0" i="0">
                <a:solidFill>
                  <a:srgbClr val="333333"/>
                </a:solidFill>
                <a:effectLst/>
                <a:latin typeface="Helvetica Neue"/>
              </a:rPr>
              <a:t>Tháng 1 có số lượng sách đăng ký xuất bản nhiều nhất, có thể do đây là tháng đầu năm, nhiều nhà xuất bản đăng ký xuất bản sách mới.</a:t>
            </a:r>
          </a:p>
          <a:p>
            <a:pPr marL="742950" lvl="1" indent="-285750" algn="l">
              <a:buFont typeface="Arial" panose="020B0604020202020204" pitchFamily="34" charset="0"/>
              <a:buChar char="•"/>
            </a:pPr>
            <a:r>
              <a:rPr lang="vi-VN" b="0" i="0">
                <a:solidFill>
                  <a:srgbClr val="333333"/>
                </a:solidFill>
                <a:effectLst/>
                <a:latin typeface="Helvetica Neue"/>
              </a:rPr>
              <a:t>Tháng 9 có số lượng sách đăng ký xuất bản lớn, có thể do đây là tháng đầu học kỳ mới, số lượng sách in trong lĩnh vực giáo dục tăng.</a:t>
            </a: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5</a:t>
            </a:fld>
            <a:endParaRPr lang="en-US"/>
          </a:p>
        </p:txBody>
      </p:sp>
    </p:spTree>
    <p:extLst>
      <p:ext uri="{BB962C8B-B14F-4D97-AF65-F5344CB8AC3E}">
        <p14:creationId xmlns:p14="http://schemas.microsoft.com/office/powerpoint/2010/main" val="310976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333333"/>
                </a:solidFill>
                <a:effectLst/>
                <a:latin typeface="Helvetica Neue"/>
              </a:rPr>
              <a:t>Nhận xét: 2 nhà xuất bản có số lượng sách đăng ký xuất bản nhiều nhất là 54 (NXB Đại học Sư Phạm) và 0 (NXB Giáo dục Việt Nam). Vì đây là 2 nhà xuất bản sách phục vụ cho giáo dục, nên có thể do đó là lĩnh vực sách in nhiều nhất.</a:t>
            </a: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6</a:t>
            </a:fld>
            <a:endParaRPr lang="en-US"/>
          </a:p>
        </p:txBody>
      </p:sp>
    </p:spTree>
    <p:extLst>
      <p:ext uri="{BB962C8B-B14F-4D97-AF65-F5344CB8AC3E}">
        <p14:creationId xmlns:p14="http://schemas.microsoft.com/office/powerpoint/2010/main" val="401666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333333"/>
                </a:solidFill>
                <a:effectLst/>
                <a:latin typeface="Helvetica Neue"/>
              </a:rPr>
              <a:t>Nhận xét: Số lượng ký tự trong khoảng 25 ~ 60 được đăng ký nhiều hơn.</a:t>
            </a:r>
          </a:p>
          <a:p>
            <a:br>
              <a:rPr lang="vi-VN" b="0" i="0">
                <a:solidFill>
                  <a:srgbClr val="333333"/>
                </a:solidFill>
                <a:effectLst/>
                <a:latin typeface="Helvetica Neue"/>
              </a:rPr>
            </a:br>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7</a:t>
            </a:fld>
            <a:endParaRPr lang="en-US"/>
          </a:p>
        </p:txBody>
      </p:sp>
    </p:spTree>
    <p:extLst>
      <p:ext uri="{BB962C8B-B14F-4D97-AF65-F5344CB8AC3E}">
        <p14:creationId xmlns:p14="http://schemas.microsoft.com/office/powerpoint/2010/main" val="345770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333333"/>
                </a:solidFill>
                <a:effectLst/>
                <a:latin typeface="Helvetica Neue"/>
              </a:rPr>
              <a:t>Nhận xét: Số lượng lớn sách được tự xuất bản. Tuy nhiên, có thể do sự ảnh hưởng của sự vượt trội số lượng sách giáo dục. Vì vậy ta phân tích thêm tỉ lệ số đầu sách tự xuất bản.</a:t>
            </a:r>
            <a:endParaRPr lang="en-US" b="0" i="0">
              <a:solidFill>
                <a:srgbClr val="333333"/>
              </a:solidFill>
              <a:effectLst/>
              <a:latin typeface="Helvetica Neue"/>
            </a:endParaRPr>
          </a:p>
          <a:p>
            <a:pPr algn="l"/>
            <a:r>
              <a:rPr lang="vi-VN" b="0" i="0">
                <a:solidFill>
                  <a:srgbClr val="333333"/>
                </a:solidFill>
                <a:effectLst/>
                <a:latin typeface="Helvetica Neue"/>
              </a:rPr>
              <a:t>Nhận xét: Thực sự tỉ lệ số đầu sách tự xuất bản (x) ít hơn số đầu sách có sự hợp tác xuất bản ( “” và NA)</a:t>
            </a:r>
          </a:p>
          <a:p>
            <a:br>
              <a:rPr lang="vi-VN" b="0" i="0">
                <a:solidFill>
                  <a:srgbClr val="333333"/>
                </a:solidFill>
                <a:effectLst/>
                <a:latin typeface="Helvetica Neue"/>
              </a:rPr>
            </a:br>
            <a:endParaRPr lang="vi-VN" b="0" i="0">
              <a:solidFill>
                <a:srgbClr val="333333"/>
              </a:solidFill>
              <a:effectLst/>
              <a:latin typeface="Helvetica Neue"/>
            </a:endParaRP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8</a:t>
            </a:fld>
            <a:endParaRPr lang="en-US"/>
          </a:p>
        </p:txBody>
      </p:sp>
    </p:spTree>
    <p:extLst>
      <p:ext uri="{BB962C8B-B14F-4D97-AF65-F5344CB8AC3E}">
        <p14:creationId xmlns:p14="http://schemas.microsoft.com/office/powerpoint/2010/main" val="103634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135219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21169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80638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4250CE6-C69E-41E5-B159-DFF4D765433C}"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44138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11501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72912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19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5947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10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19631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50CE6-C69E-41E5-B159-DFF4D765433C}"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859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18159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50CE6-C69E-41E5-B159-DFF4D765433C}"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079245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250CE6-C69E-41E5-B159-DFF4D765433C}" type="datetimeFigureOut">
              <a:rPr lang="en-US" smtClean="0"/>
              <a:t>6/14/2023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923675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9BE8BB-BAE2-40E0-BC9C-6C4FFB46C574}" type="slidenum">
              <a:rPr lang="en-US" smtClean="0"/>
              <a:t>‹#›</a:t>
            </a:fld>
            <a:endParaRPr lang="en-US"/>
          </a:p>
        </p:txBody>
      </p:sp>
    </p:spTree>
    <p:extLst>
      <p:ext uri="{BB962C8B-B14F-4D97-AF65-F5344CB8AC3E}">
        <p14:creationId xmlns:p14="http://schemas.microsoft.com/office/powerpoint/2010/main" val="1399993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058063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093996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71523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50CE6-C69E-41E5-B159-DFF4D765433C}"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28163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08711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50CE6-C69E-41E5-B159-DFF4D765433C}"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19072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50CE6-C69E-41E5-B159-DFF4D765433C}"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20958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50CE6-C69E-41E5-B159-DFF4D765433C}"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93105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19444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4250CE6-C69E-41E5-B159-DFF4D765433C}" type="datetimeFigureOut">
              <a:rPr lang="en-US" smtClean="0"/>
              <a:t>6/14/2023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99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4250CE6-C69E-41E5-B159-DFF4D765433C}" type="datetimeFigureOut">
              <a:rPr lang="en-US" smtClean="0"/>
              <a:t>6/14/2023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C9BE8BB-BAE2-40E0-BC9C-6C4FFB46C574}" type="slidenum">
              <a:rPr lang="en-US" smtClean="0"/>
              <a:t>‹#›</a:t>
            </a:fld>
            <a:endParaRPr lang="en-US"/>
          </a:p>
        </p:txBody>
      </p:sp>
    </p:spTree>
    <p:extLst>
      <p:ext uri="{BB962C8B-B14F-4D97-AF65-F5344CB8AC3E}">
        <p14:creationId xmlns:p14="http://schemas.microsoft.com/office/powerpoint/2010/main" val="175024311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250CE6-C69E-41E5-B159-DFF4D765433C}" type="datetimeFigureOut">
              <a:rPr lang="en-US" smtClean="0"/>
              <a:t>6/14/2023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9BE8BB-BAE2-40E0-BC9C-6C4FFB46C57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22487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2.png"/><Relationship Id="rId7" Type="http://schemas.openxmlformats.org/officeDocument/2006/relationships/diagramQuickStyle" Target="../diagrams/quickStyle7.xml"/><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3.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4.png"/><Relationship Id="rId1" Type="http://schemas.openxmlformats.org/officeDocument/2006/relationships/slideLayout" Target="../slideLayouts/slideLayout2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1.xml"/><Relationship Id="rId14"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7.png"/><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9.png"/><Relationship Id="rId7" Type="http://schemas.openxmlformats.org/officeDocument/2006/relationships/diagramQuickStyle" Target="../diagrams/quickStyle6.xml"/><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0.png"/><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5A3-4ABD-E168-68CD-4155D6FABF54}"/>
              </a:ext>
            </a:extLst>
          </p:cNvPr>
          <p:cNvSpPr>
            <a:spLocks noGrp="1"/>
          </p:cNvSpPr>
          <p:nvPr>
            <p:ph type="ctrTitle"/>
          </p:nvPr>
        </p:nvSpPr>
        <p:spPr>
          <a:xfrm>
            <a:off x="1698377" y="1782698"/>
            <a:ext cx="8795245" cy="1646302"/>
          </a:xfrm>
        </p:spPr>
        <p:txBody>
          <a:bodyPr>
            <a:noAutofit/>
          </a:bodyPr>
          <a:lstStyle/>
          <a:p>
            <a:pPr algn="ctr"/>
            <a:r>
              <a:rPr lang="en-US" sz="6000"/>
              <a:t>Report: R Programming for Analytics</a:t>
            </a:r>
          </a:p>
        </p:txBody>
      </p:sp>
      <p:sp>
        <p:nvSpPr>
          <p:cNvPr id="3" name="Subtitle 2">
            <a:extLst>
              <a:ext uri="{FF2B5EF4-FFF2-40B4-BE49-F238E27FC236}">
                <a16:creationId xmlns:a16="http://schemas.microsoft.com/office/drawing/2014/main" id="{9B94E381-5A3F-02ED-A41D-37A080D631FE}"/>
              </a:ext>
            </a:extLst>
          </p:cNvPr>
          <p:cNvSpPr>
            <a:spLocks noGrp="1"/>
          </p:cNvSpPr>
          <p:nvPr>
            <p:ph type="subTitle" idx="1"/>
          </p:nvPr>
        </p:nvSpPr>
        <p:spPr>
          <a:xfrm>
            <a:off x="810000" y="5325817"/>
            <a:ext cx="10572000" cy="434974"/>
          </a:xfrm>
        </p:spPr>
        <p:txBody>
          <a:bodyPr>
            <a:normAutofit fontScale="85000" lnSpcReduction="20000"/>
          </a:bodyPr>
          <a:lstStyle/>
          <a:p>
            <a:pPr algn="ctr"/>
            <a:r>
              <a:rPr lang="en-US" sz="3200"/>
              <a:t>DATA ANALYSIS OF BOOK PUBLICATION REGISTRATION IN 2021</a:t>
            </a:r>
          </a:p>
        </p:txBody>
      </p:sp>
      <p:sp>
        <p:nvSpPr>
          <p:cNvPr id="4" name="Subtitle 2">
            <a:extLst>
              <a:ext uri="{FF2B5EF4-FFF2-40B4-BE49-F238E27FC236}">
                <a16:creationId xmlns:a16="http://schemas.microsoft.com/office/drawing/2014/main" id="{3C22EB7D-B95F-A56A-2831-C1585FCD6B4F}"/>
              </a:ext>
            </a:extLst>
          </p:cNvPr>
          <p:cNvSpPr txBox="1">
            <a:spLocks/>
          </p:cNvSpPr>
          <p:nvPr/>
        </p:nvSpPr>
        <p:spPr>
          <a:xfrm>
            <a:off x="599227" y="6120493"/>
            <a:ext cx="10993546" cy="14750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a:solidFill>
                  <a:srgbClr val="92D050"/>
                </a:solidFill>
              </a:rPr>
              <a:t>Instructor: Master quách đình hoàng</a:t>
            </a:r>
          </a:p>
        </p:txBody>
      </p:sp>
    </p:spTree>
    <p:extLst>
      <p:ext uri="{BB962C8B-B14F-4D97-AF65-F5344CB8AC3E}">
        <p14:creationId xmlns:p14="http://schemas.microsoft.com/office/powerpoint/2010/main" val="292489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29AB177-D656-F0B2-0C8B-CA961C754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84" y="1668905"/>
            <a:ext cx="64008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DBAFE0D-BB38-8996-4F31-C25907D0E9D8}"/>
              </a:ext>
            </a:extLst>
          </p:cNvPr>
          <p:cNvPicPr>
            <a:picLocks noChangeAspect="1"/>
          </p:cNvPicPr>
          <p:nvPr/>
        </p:nvPicPr>
        <p:blipFill>
          <a:blip r:embed="rId3"/>
          <a:stretch>
            <a:fillRect/>
          </a:stretch>
        </p:blipFill>
        <p:spPr>
          <a:xfrm>
            <a:off x="7185285" y="2286000"/>
            <a:ext cx="5006715" cy="1668905"/>
          </a:xfrm>
          <a:prstGeom prst="rect">
            <a:avLst/>
          </a:prstGeom>
        </p:spPr>
      </p:pic>
      <p:pic>
        <p:nvPicPr>
          <p:cNvPr id="5" name="Picture 4">
            <a:extLst>
              <a:ext uri="{FF2B5EF4-FFF2-40B4-BE49-F238E27FC236}">
                <a16:creationId xmlns:a16="http://schemas.microsoft.com/office/drawing/2014/main" id="{4C7AD675-1136-CBC1-A739-17B2BC5D631B}"/>
              </a:ext>
            </a:extLst>
          </p:cNvPr>
          <p:cNvPicPr>
            <a:picLocks noChangeAspect="1"/>
          </p:cNvPicPr>
          <p:nvPr/>
        </p:nvPicPr>
        <p:blipFill>
          <a:blip r:embed="rId4"/>
          <a:stretch>
            <a:fillRect/>
          </a:stretch>
        </p:blipFill>
        <p:spPr>
          <a:xfrm>
            <a:off x="7859842" y="3848122"/>
            <a:ext cx="4332158" cy="1508363"/>
          </a:xfrm>
          <a:prstGeom prst="rect">
            <a:avLst/>
          </a:prstGeom>
        </p:spPr>
      </p:pic>
      <p:graphicFrame>
        <p:nvGraphicFramePr>
          <p:cNvPr id="8" name="Diagram 7">
            <a:extLst>
              <a:ext uri="{FF2B5EF4-FFF2-40B4-BE49-F238E27FC236}">
                <a16:creationId xmlns:a16="http://schemas.microsoft.com/office/drawing/2014/main" id="{3EE5ABB2-46E0-C685-1D4C-883C768A8112}"/>
              </a:ext>
            </a:extLst>
          </p:cNvPr>
          <p:cNvGraphicFramePr/>
          <p:nvPr>
            <p:extLst>
              <p:ext uri="{D42A27DB-BD31-4B8C-83A1-F6EECF244321}">
                <p14:modId xmlns:p14="http://schemas.microsoft.com/office/powerpoint/2010/main" val="2762547370"/>
              </p:ext>
            </p:extLst>
          </p:nvPr>
        </p:nvGraphicFramePr>
        <p:xfrm>
          <a:off x="1008088" y="0"/>
          <a:ext cx="6277132" cy="1508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0326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46DF706-CB11-A4AE-EC90-B1EBBE6BB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43000"/>
            <a:ext cx="6400800" cy="457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FF1B944B-23FC-3C34-DDC6-B8DB90F50EF5}"/>
              </a:ext>
            </a:extLst>
          </p:cNvPr>
          <p:cNvGraphicFramePr/>
          <p:nvPr>
            <p:extLst>
              <p:ext uri="{D42A27DB-BD31-4B8C-83A1-F6EECF244321}">
                <p14:modId xmlns:p14="http://schemas.microsoft.com/office/powerpoint/2010/main" val="1465093672"/>
              </p:ext>
            </p:extLst>
          </p:nvPr>
        </p:nvGraphicFramePr>
        <p:xfrm>
          <a:off x="2895600" y="227562"/>
          <a:ext cx="5422692" cy="1181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444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723B09-0772-A349-AC3B-C6742918C533}"/>
              </a:ext>
            </a:extLst>
          </p:cNvPr>
          <p:cNvPicPr>
            <a:picLocks noChangeAspect="1"/>
          </p:cNvPicPr>
          <p:nvPr/>
        </p:nvPicPr>
        <p:blipFill>
          <a:blip r:embed="rId2"/>
          <a:stretch>
            <a:fillRect/>
          </a:stretch>
        </p:blipFill>
        <p:spPr>
          <a:xfrm>
            <a:off x="0" y="1633928"/>
            <a:ext cx="12588983" cy="3222885"/>
          </a:xfrm>
          <a:prstGeom prst="rect">
            <a:avLst/>
          </a:prstGeom>
        </p:spPr>
      </p:pic>
    </p:spTree>
    <p:extLst>
      <p:ext uri="{BB962C8B-B14F-4D97-AF65-F5344CB8AC3E}">
        <p14:creationId xmlns:p14="http://schemas.microsoft.com/office/powerpoint/2010/main" val="69483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5B2D-B429-808C-2C84-098A19827366}"/>
              </a:ext>
            </a:extLst>
          </p:cNvPr>
          <p:cNvSpPr>
            <a:spLocks noGrp="1"/>
          </p:cNvSpPr>
          <p:nvPr>
            <p:ph type="title"/>
          </p:nvPr>
        </p:nvSpPr>
        <p:spPr/>
        <p:txBody>
          <a:bodyPr/>
          <a:lstStyle/>
          <a:p>
            <a:r>
              <a:rPr lang="en-US"/>
              <a:t>Experiments, results, and discussions</a:t>
            </a:r>
          </a:p>
        </p:txBody>
      </p:sp>
      <p:sp>
        <p:nvSpPr>
          <p:cNvPr id="4" name="TextBox 3">
            <a:extLst>
              <a:ext uri="{FF2B5EF4-FFF2-40B4-BE49-F238E27FC236}">
                <a16:creationId xmlns:a16="http://schemas.microsoft.com/office/drawing/2014/main" id="{6507BBBB-0990-351D-C908-8BB45D876312}"/>
              </a:ext>
            </a:extLst>
          </p:cNvPr>
          <p:cNvSpPr txBox="1"/>
          <p:nvPr/>
        </p:nvSpPr>
        <p:spPr>
          <a:xfrm>
            <a:off x="669559" y="1978829"/>
            <a:ext cx="10852879" cy="4431983"/>
          </a:xfrm>
          <a:prstGeom prst="rect">
            <a:avLst/>
          </a:prstGeom>
          <a:noFill/>
        </p:spPr>
        <p:txBody>
          <a:bodyPr wrap="square">
            <a:spAutoFit/>
          </a:bodyPr>
          <a:lstStyle/>
          <a:p>
            <a:r>
              <a:rPr lang="en-US" dirty="0"/>
              <a:t>Experiment</a:t>
            </a:r>
          </a:p>
          <a:p>
            <a:pPr lvl="1"/>
            <a:r>
              <a:rPr lang="en-US" dirty="0"/>
              <a:t>In the above tree algorithm, my team uses cross - validation. Divided into 3 parts for construction sample and 1 part for control sample.</a:t>
            </a:r>
          </a:p>
          <a:p>
            <a:r>
              <a:rPr lang="en-US" dirty="0"/>
              <a:t>Result</a:t>
            </a:r>
          </a:p>
          <a:p>
            <a:pPr marL="742950" lvl="1" indent="-285750">
              <a:spcBef>
                <a:spcPts val="600"/>
              </a:spcBef>
              <a:buFont typeface="Arial" panose="020B0604020202020204" pitchFamily="34" charset="0"/>
              <a:buChar char="•"/>
            </a:pPr>
            <a:r>
              <a:rPr lang="en-US" dirty="0"/>
              <a:t>Confusion matrix: assigned with Predict_test_tree_1. Where Tree_1 is built on the builder pattern, and data is the test pattern.</a:t>
            </a:r>
          </a:p>
          <a:p>
            <a:pPr marL="742950" lvl="1" indent="-285750">
              <a:spcBef>
                <a:spcPts val="600"/>
              </a:spcBef>
              <a:buFont typeface="Arial" panose="020B0604020202020204" pitchFamily="34" charset="0"/>
              <a:buChar char="•"/>
            </a:pPr>
            <a:r>
              <a:rPr lang="en-US" dirty="0"/>
              <a:t>There are 36664 non-self-published book predictions and there are actually 36664 non-self-published books.</a:t>
            </a:r>
          </a:p>
          <a:p>
            <a:pPr marL="742950" lvl="1" indent="-285750">
              <a:spcBef>
                <a:spcPts val="600"/>
              </a:spcBef>
              <a:buFont typeface="Arial" panose="020B0604020202020204" pitchFamily="34" charset="0"/>
              <a:buChar char="•"/>
            </a:pPr>
            <a:r>
              <a:rPr lang="en-US" dirty="0"/>
              <a:t>There are 6283 self-published book predictions and actually 6283 self-published books.</a:t>
            </a:r>
          </a:p>
          <a:p>
            <a:pPr marL="742950" lvl="1" indent="-285750">
              <a:spcBef>
                <a:spcPts val="600"/>
              </a:spcBef>
              <a:buFont typeface="Arial" panose="020B0604020202020204" pitchFamily="34" charset="0"/>
              <a:buChar char="•"/>
            </a:pPr>
            <a:r>
              <a:rPr lang="en-US" dirty="0"/>
              <a:t>There were 9701 self-published book predictions that were not actually published.</a:t>
            </a:r>
          </a:p>
          <a:p>
            <a:pPr marL="742950" lvl="1" indent="-285750">
              <a:spcBef>
                <a:spcPts val="600"/>
              </a:spcBef>
              <a:buFont typeface="Arial" panose="020B0604020202020204" pitchFamily="34" charset="0"/>
              <a:buChar char="•"/>
            </a:pPr>
            <a:r>
              <a:rPr lang="en-US" dirty="0"/>
              <a:t>There are 1647 predictions that the book is not self-published but is actually self-published.</a:t>
            </a:r>
          </a:p>
          <a:p>
            <a:pPr marL="742950" lvl="1" indent="-285750">
              <a:spcBef>
                <a:spcPts val="600"/>
              </a:spcBef>
              <a:buFont typeface="Arial" panose="020B0604020202020204" pitchFamily="34" charset="0"/>
              <a:buChar char="•"/>
            </a:pPr>
            <a:r>
              <a:rPr lang="en-US" dirty="0"/>
              <a:t>Accuracy: calculated based on the total number of TRUE POSITIVE and TRUE NEGATIVE and divided by the total number of trials of </a:t>
            </a:r>
            <a:r>
              <a:rPr lang="en-US"/>
              <a:t>the </a:t>
            </a:r>
            <a:r>
              <a:rPr lang="vi-VN"/>
              <a:t>baseline</a:t>
            </a:r>
            <a:r>
              <a:rPr lang="en-US"/>
              <a:t> </a:t>
            </a:r>
            <a:r>
              <a:rPr lang="en-US" dirty="0"/>
              <a:t>sample. The results obtained are very reliable with the obtained value of 0.7909936.</a:t>
            </a:r>
          </a:p>
        </p:txBody>
      </p:sp>
    </p:spTree>
    <p:extLst>
      <p:ext uri="{BB962C8B-B14F-4D97-AF65-F5344CB8AC3E}">
        <p14:creationId xmlns:p14="http://schemas.microsoft.com/office/powerpoint/2010/main" val="11336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5B2D-B429-808C-2C84-098A19827366}"/>
              </a:ext>
            </a:extLst>
          </p:cNvPr>
          <p:cNvSpPr>
            <a:spLocks noGrp="1"/>
          </p:cNvSpPr>
          <p:nvPr>
            <p:ph type="title"/>
          </p:nvPr>
        </p:nvSpPr>
        <p:spPr/>
        <p:txBody>
          <a:bodyPr/>
          <a:lstStyle/>
          <a:p>
            <a:r>
              <a:rPr lang="en-US"/>
              <a:t>Conclusions</a:t>
            </a:r>
          </a:p>
        </p:txBody>
      </p:sp>
      <p:sp>
        <p:nvSpPr>
          <p:cNvPr id="4" name="TextBox 3">
            <a:extLst>
              <a:ext uri="{FF2B5EF4-FFF2-40B4-BE49-F238E27FC236}">
                <a16:creationId xmlns:a16="http://schemas.microsoft.com/office/drawing/2014/main" id="{1D3AA433-BCEE-EF44-25F3-B1B363BA7A7A}"/>
              </a:ext>
            </a:extLst>
          </p:cNvPr>
          <p:cNvSpPr txBox="1"/>
          <p:nvPr/>
        </p:nvSpPr>
        <p:spPr>
          <a:xfrm>
            <a:off x="707035" y="2440494"/>
            <a:ext cx="10777928" cy="3970318"/>
          </a:xfrm>
          <a:prstGeom prst="rect">
            <a:avLst/>
          </a:prstGeom>
          <a:noFill/>
        </p:spPr>
        <p:txBody>
          <a:bodyPr wrap="square">
            <a:spAutoFit/>
          </a:bodyPr>
          <a:lstStyle/>
          <a:p>
            <a:r>
              <a:rPr lang="en-US" dirty="0"/>
              <a:t>With the analysis of variables with missing values, we found that the variable self has more than 50% missing value. However, we find that there is a significant difference between the mean quantity of self-published books and non-self-published books.</a:t>
            </a:r>
          </a:p>
          <a:p>
            <a:endParaRPr lang="en-US" dirty="0"/>
          </a:p>
          <a:p>
            <a:r>
              <a:rPr lang="en-US" dirty="0"/>
              <a:t>We can conclude that the variable self has a strong influence on the quantity variable. This is the motivation for our team to decide to build a tree algorithm for the data file.</a:t>
            </a:r>
          </a:p>
          <a:p>
            <a:endParaRPr lang="en-US" dirty="0"/>
          </a:p>
          <a:p>
            <a:r>
              <a:rPr lang="en-US" dirty="0"/>
              <a:t>After conducting the analysis, the group found that the number of books published was closely related to whether the books were self-published or not. This was beyond expectations for the group as it was not initially thought that such a connection would exist between them.</a:t>
            </a:r>
          </a:p>
          <a:p>
            <a:endParaRPr lang="en-US" dirty="0"/>
          </a:p>
          <a:p>
            <a:r>
              <a:rPr lang="en-US" dirty="0"/>
              <a:t>The tree algorithm has the highest performance because for our group's data file, if it is analyzed by regression, it will cause huge errors in the process. Because the data of the group with the missing value is relatively large.</a:t>
            </a:r>
          </a:p>
        </p:txBody>
      </p:sp>
    </p:spTree>
    <p:extLst>
      <p:ext uri="{BB962C8B-B14F-4D97-AF65-F5344CB8AC3E}">
        <p14:creationId xmlns:p14="http://schemas.microsoft.com/office/powerpoint/2010/main" val="267944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A63E-5352-76D6-B7BF-21306DAD6673}"/>
              </a:ext>
            </a:extLst>
          </p:cNvPr>
          <p:cNvSpPr>
            <a:spLocks noGrp="1"/>
          </p:cNvSpPr>
          <p:nvPr>
            <p:ph type="title"/>
          </p:nvPr>
        </p:nvSpPr>
        <p:spPr/>
        <p:txBody>
          <a:bodyPr>
            <a:normAutofit/>
          </a:bodyPr>
          <a:lstStyle/>
          <a:p>
            <a:r>
              <a:rPr lang="en-US"/>
              <a:t>MEMBER</a:t>
            </a:r>
          </a:p>
        </p:txBody>
      </p:sp>
      <p:sp>
        <p:nvSpPr>
          <p:cNvPr id="4" name="Content Placeholder 3">
            <a:extLst>
              <a:ext uri="{FF2B5EF4-FFF2-40B4-BE49-F238E27FC236}">
                <a16:creationId xmlns:a16="http://schemas.microsoft.com/office/drawing/2014/main" id="{27473AC0-7874-0C65-F97F-F9FBD588F774}"/>
              </a:ext>
            </a:extLst>
          </p:cNvPr>
          <p:cNvSpPr>
            <a:spLocks noGrp="1"/>
          </p:cNvSpPr>
          <p:nvPr>
            <p:ph idx="1"/>
          </p:nvPr>
        </p:nvSpPr>
        <p:spPr/>
        <p:txBody>
          <a:bodyPr>
            <a:normAutofit/>
          </a:bodyPr>
          <a:lstStyle/>
          <a:p>
            <a:r>
              <a:rPr lang="vi-VN"/>
              <a:t>Nguyễn Đ</a:t>
            </a:r>
            <a:r>
              <a:rPr lang="en-US"/>
              <a:t>ứ</a:t>
            </a:r>
            <a:r>
              <a:rPr lang="vi-VN"/>
              <a:t>c Linh	20133007</a:t>
            </a:r>
            <a:endParaRPr lang="en-US"/>
          </a:p>
          <a:p>
            <a:pPr algn="l">
              <a:buFont typeface="Arial" panose="020B0604020202020204" pitchFamily="34" charset="0"/>
              <a:buChar char="•"/>
            </a:pPr>
            <a:r>
              <a:rPr lang="en-US" b="0" i="0">
                <a:solidFill>
                  <a:srgbClr val="27CAC0"/>
                </a:solidFill>
                <a:effectLst/>
                <a:latin typeface="Helvetica Neue"/>
              </a:rPr>
              <a:t>Crawl and data processing</a:t>
            </a:r>
          </a:p>
          <a:p>
            <a:pPr algn="l">
              <a:buFont typeface="Arial" panose="020B0604020202020204" pitchFamily="34" charset="0"/>
              <a:buChar char="•"/>
            </a:pPr>
            <a:r>
              <a:rPr lang="en-US" b="0" i="0">
                <a:solidFill>
                  <a:srgbClr val="27CAC0"/>
                </a:solidFill>
                <a:effectLst/>
                <a:latin typeface="Helvetica Neue"/>
              </a:rPr>
              <a:t>Data visualization</a:t>
            </a:r>
          </a:p>
          <a:p>
            <a:pPr algn="l">
              <a:buFont typeface="Arial" panose="020B0604020202020204" pitchFamily="34" charset="0"/>
              <a:buChar char="•"/>
            </a:pPr>
            <a:r>
              <a:rPr lang="vi-VN"/>
              <a:t>Vũ Trung Kiên	20133060</a:t>
            </a:r>
            <a:endParaRPr lang="en-US"/>
          </a:p>
          <a:p>
            <a:pPr algn="l">
              <a:buFont typeface="Arial" panose="020B0604020202020204" pitchFamily="34" charset="0"/>
              <a:buChar char="•"/>
            </a:pPr>
            <a:r>
              <a:rPr lang="en-US" b="0" i="0">
                <a:solidFill>
                  <a:srgbClr val="27CAC0"/>
                </a:solidFill>
                <a:effectLst/>
                <a:latin typeface="Helvetica Neue"/>
              </a:rPr>
              <a:t>Ask questions, assign tasks</a:t>
            </a:r>
          </a:p>
          <a:p>
            <a:pPr algn="l">
              <a:buFont typeface="Arial" panose="020B0604020202020204" pitchFamily="34" charset="0"/>
              <a:buChar char="•"/>
            </a:pPr>
            <a:r>
              <a:rPr lang="en-US" b="0" i="0">
                <a:solidFill>
                  <a:srgbClr val="27CAC0"/>
                </a:solidFill>
                <a:effectLst/>
                <a:latin typeface="Helvetica Neue"/>
              </a:rPr>
              <a:t>Advanced search with validate</a:t>
            </a:r>
          </a:p>
          <a:p>
            <a:pPr algn="l">
              <a:buFont typeface="Arial" panose="020B0604020202020204" pitchFamily="34" charset="0"/>
              <a:buChar char="•"/>
            </a:pPr>
            <a:r>
              <a:rPr lang="en-US" b="0" i="0">
                <a:solidFill>
                  <a:srgbClr val="27CAC0"/>
                </a:solidFill>
                <a:effectLst/>
                <a:latin typeface="Helvetica Neue"/>
              </a:rPr>
              <a:t>Correlation analysis</a:t>
            </a:r>
          </a:p>
          <a:p>
            <a:pPr algn="l">
              <a:buFont typeface="Arial" panose="020B0604020202020204" pitchFamily="34" charset="0"/>
              <a:buChar char="•"/>
            </a:pPr>
            <a:r>
              <a:rPr lang="en-US" b="0" i="0">
                <a:solidFill>
                  <a:srgbClr val="27CAC0"/>
                </a:solidFill>
                <a:effectLst/>
                <a:latin typeface="Helvetica Neue"/>
              </a:rPr>
              <a:t>Building a tree algorithm</a:t>
            </a:r>
            <a:endParaRPr lang="en-US"/>
          </a:p>
        </p:txBody>
      </p:sp>
    </p:spTree>
    <p:extLst>
      <p:ext uri="{BB962C8B-B14F-4D97-AF65-F5344CB8AC3E}">
        <p14:creationId xmlns:p14="http://schemas.microsoft.com/office/powerpoint/2010/main" val="335644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D7DD-41F4-A771-67C3-90E6CBC75E2B}"/>
              </a:ext>
            </a:extLst>
          </p:cNvPr>
          <p:cNvSpPr>
            <a:spLocks noGrp="1"/>
          </p:cNvSpPr>
          <p:nvPr>
            <p:ph type="title"/>
          </p:nvPr>
        </p:nvSpPr>
        <p:spPr/>
        <p:txBody>
          <a:bodyPr/>
          <a:lstStyle/>
          <a:p>
            <a:r>
              <a:rPr lang="en-US"/>
              <a:t>Introduce</a:t>
            </a:r>
          </a:p>
        </p:txBody>
      </p:sp>
      <p:sp>
        <p:nvSpPr>
          <p:cNvPr id="3" name="Content Placeholder 2">
            <a:extLst>
              <a:ext uri="{FF2B5EF4-FFF2-40B4-BE49-F238E27FC236}">
                <a16:creationId xmlns:a16="http://schemas.microsoft.com/office/drawing/2014/main" id="{AB3CE10E-F784-4AB9-B73C-BAF6A33D4399}"/>
              </a:ext>
            </a:extLst>
          </p:cNvPr>
          <p:cNvSpPr>
            <a:spLocks noGrp="1"/>
          </p:cNvSpPr>
          <p:nvPr>
            <p:ph idx="1"/>
          </p:nvPr>
        </p:nvSpPr>
        <p:spPr/>
        <p:txBody>
          <a:bodyPr>
            <a:normAutofit/>
          </a:bodyPr>
          <a:lstStyle/>
          <a:p>
            <a:r>
              <a:rPr lang="en-US" b="1">
                <a:solidFill>
                  <a:srgbClr val="27CAC0"/>
                </a:solidFill>
                <a:latin typeface="Verdana (Body)"/>
              </a:rPr>
              <a:t>3,000 books with 410 million copies published in 2020 with an estimated revenue of VND 2,700 billion (according to Vietnamnet). </a:t>
            </a:r>
            <a:r>
              <a:rPr lang="en-US">
                <a:latin typeface="Verdana (Body)"/>
              </a:rPr>
              <a:t>Book publishing is a huge and potential market for exploitation. However, at present, the book publishing data has not been exploited much, there are no articles shared on the community. Therefore, we choose to analyze this data set to find new, unknown values in the data set and share it with the community. We used descriptive, analytical, statistical and decision tree algorithms. The results obtained make us very satisfied such as: Books are published a lot in January and September, comics authors have the most books registered (If not counting books for Education ), University of Pedagogy and Education publishers are the two publishers who register to publish the most books (for learning),… and the variable self has a strong influence on the quantity variable.</a:t>
            </a:r>
          </a:p>
        </p:txBody>
      </p:sp>
    </p:spTree>
    <p:extLst>
      <p:ext uri="{BB962C8B-B14F-4D97-AF65-F5344CB8AC3E}">
        <p14:creationId xmlns:p14="http://schemas.microsoft.com/office/powerpoint/2010/main" val="266950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D9B2-A7D4-1ACE-2D45-ABEDD3E5201E}"/>
              </a:ext>
            </a:extLst>
          </p:cNvPr>
          <p:cNvSpPr>
            <a:spLocks noGrp="1"/>
          </p:cNvSpPr>
          <p:nvPr>
            <p:ph type="title"/>
          </p:nvPr>
        </p:nvSpPr>
        <p:spPr>
          <a:xfrm>
            <a:off x="818712" y="352920"/>
            <a:ext cx="10571998" cy="970450"/>
          </a:xfrm>
        </p:spPr>
        <p:txBody>
          <a:bodyPr/>
          <a:lstStyle/>
          <a:p>
            <a:r>
              <a:rPr lang="en-US"/>
              <a:t>Data</a:t>
            </a:r>
            <a:endParaRPr lang="en-US" dirty="0"/>
          </a:p>
        </p:txBody>
      </p:sp>
      <p:sp>
        <p:nvSpPr>
          <p:cNvPr id="3" name="Content Placeholder 2">
            <a:extLst>
              <a:ext uri="{FF2B5EF4-FFF2-40B4-BE49-F238E27FC236}">
                <a16:creationId xmlns:a16="http://schemas.microsoft.com/office/drawing/2014/main" id="{03D67D39-AFB1-7882-96F1-859E9BE37F8F}"/>
              </a:ext>
            </a:extLst>
          </p:cNvPr>
          <p:cNvSpPr>
            <a:spLocks noGrp="1"/>
          </p:cNvSpPr>
          <p:nvPr>
            <p:ph idx="1"/>
          </p:nvPr>
        </p:nvSpPr>
        <p:spPr/>
        <p:txBody>
          <a:bodyPr/>
          <a:lstStyle/>
          <a:p>
            <a:r>
              <a:rPr lang="en-US"/>
              <a:t>The data is extracted from the website </a:t>
            </a:r>
            <a:r>
              <a:rPr lang="en-US">
                <a:solidFill>
                  <a:srgbClr val="00B0F0"/>
                </a:solidFill>
              </a:rPr>
              <a:t>https://ppdvn.gov.vn/web/guest/ke-hoach-xuat-ban</a:t>
            </a:r>
            <a:r>
              <a:rPr lang="en-US"/>
              <a:t>, filtered by the condition that the book is registered for publication in 2021.</a:t>
            </a:r>
          </a:p>
          <a:p>
            <a:r>
              <a:rPr lang="en-US"/>
              <a:t>The data is obtained using R code to form multiple csv files, each representing book data published in one day, which is then reassembled into a single csv file.</a:t>
            </a:r>
          </a:p>
          <a:p>
            <a:r>
              <a:rPr lang="en-US"/>
              <a:t>The crawl data includes 9 variables: isbn, name, author, translator, quantity, self, partner, verification, date. And then split isbn into 5 more variables; prefix, country, publisher, bookid, checkdigit</a:t>
            </a:r>
          </a:p>
        </p:txBody>
      </p:sp>
    </p:spTree>
    <p:extLst>
      <p:ext uri="{BB962C8B-B14F-4D97-AF65-F5344CB8AC3E}">
        <p14:creationId xmlns:p14="http://schemas.microsoft.com/office/powerpoint/2010/main" val="384797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8FD8-35D5-5E2F-7132-4B0459288366}"/>
              </a:ext>
            </a:extLst>
          </p:cNvPr>
          <p:cNvSpPr>
            <a:spLocks noGrp="1"/>
          </p:cNvSpPr>
          <p:nvPr>
            <p:ph type="title"/>
          </p:nvPr>
        </p:nvSpPr>
        <p:spPr/>
        <p:txBody>
          <a:bodyPr/>
          <a:lstStyle/>
          <a:p>
            <a:r>
              <a:rPr lang="en-US"/>
              <a:t>Eda</a:t>
            </a:r>
          </a:p>
        </p:txBody>
      </p:sp>
      <p:pic>
        <p:nvPicPr>
          <p:cNvPr id="5122" name="Picture 2">
            <a:extLst>
              <a:ext uri="{FF2B5EF4-FFF2-40B4-BE49-F238E27FC236}">
                <a16:creationId xmlns:a16="http://schemas.microsoft.com/office/drawing/2014/main" id="{448EB3E3-0FE3-B6D4-93CF-23319EF43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71658"/>
            <a:ext cx="6115986" cy="44863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A683730-8C3E-0D9E-17A0-3EF45B665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014" y="2371658"/>
            <a:ext cx="6115986" cy="44863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D8B1BCD1-49CA-7031-3AC1-07E8222CBCAE}"/>
              </a:ext>
            </a:extLst>
          </p:cNvPr>
          <p:cNvGraphicFramePr/>
          <p:nvPr>
            <p:extLst>
              <p:ext uri="{D42A27DB-BD31-4B8C-83A1-F6EECF244321}">
                <p14:modId xmlns:p14="http://schemas.microsoft.com/office/powerpoint/2010/main" val="3175381511"/>
              </p:ext>
            </p:extLst>
          </p:nvPr>
        </p:nvGraphicFramePr>
        <p:xfrm>
          <a:off x="-24982" y="2048492"/>
          <a:ext cx="6100996" cy="6463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9" name="Diagram 8">
            <a:extLst>
              <a:ext uri="{FF2B5EF4-FFF2-40B4-BE49-F238E27FC236}">
                <a16:creationId xmlns:a16="http://schemas.microsoft.com/office/drawing/2014/main" id="{7EBA17C1-F21C-EB87-41BD-F465446F0EE2}"/>
              </a:ext>
            </a:extLst>
          </p:cNvPr>
          <p:cNvGraphicFramePr/>
          <p:nvPr>
            <p:extLst>
              <p:ext uri="{D42A27DB-BD31-4B8C-83A1-F6EECF244321}">
                <p14:modId xmlns:p14="http://schemas.microsoft.com/office/powerpoint/2010/main" val="1319087344"/>
              </p:ext>
            </p:extLst>
          </p:nvPr>
        </p:nvGraphicFramePr>
        <p:xfrm>
          <a:off x="6115986" y="2048492"/>
          <a:ext cx="6138472" cy="64633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07069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505D4C-F282-BCC5-AF33-141751F1C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11" y="0"/>
            <a:ext cx="8874177" cy="63258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6A1A424E-9DF9-07CE-FBF8-8AF5087E63AE}"/>
              </a:ext>
            </a:extLst>
          </p:cNvPr>
          <p:cNvGraphicFramePr/>
          <p:nvPr>
            <p:extLst>
              <p:ext uri="{D42A27DB-BD31-4B8C-83A1-F6EECF244321}">
                <p14:modId xmlns:p14="http://schemas.microsoft.com/office/powerpoint/2010/main" val="2034117798"/>
              </p:ext>
            </p:extLst>
          </p:nvPr>
        </p:nvGraphicFramePr>
        <p:xfrm>
          <a:off x="2522096" y="0"/>
          <a:ext cx="7761156" cy="3897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362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B9AFD90-91FF-D68D-99E4-CA4AFD63D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933" y="11243"/>
            <a:ext cx="8940134" cy="62958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5F7F8B23-16F2-58BB-BA26-887DE7598829}"/>
              </a:ext>
            </a:extLst>
          </p:cNvPr>
          <p:cNvGraphicFramePr/>
          <p:nvPr>
            <p:extLst>
              <p:ext uri="{D42A27DB-BD31-4B8C-83A1-F6EECF244321}">
                <p14:modId xmlns:p14="http://schemas.microsoft.com/office/powerpoint/2010/main" val="2133798288"/>
              </p:ext>
            </p:extLst>
          </p:nvPr>
        </p:nvGraphicFramePr>
        <p:xfrm>
          <a:off x="2522095" y="0"/>
          <a:ext cx="6093500"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8162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41DA511-3EDB-4AA9-0520-54597143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9FA1F9E-4164-980D-88EF-6C8FEE0D1C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F17E8DE5-94C1-8BE1-764E-D1CD631F3DC5}"/>
              </a:ext>
            </a:extLst>
          </p:cNvPr>
          <p:cNvGraphicFramePr/>
          <p:nvPr>
            <p:extLst>
              <p:ext uri="{D42A27DB-BD31-4B8C-83A1-F6EECF244321}">
                <p14:modId xmlns:p14="http://schemas.microsoft.com/office/powerpoint/2010/main" val="3134424053"/>
              </p:ext>
            </p:extLst>
          </p:nvPr>
        </p:nvGraphicFramePr>
        <p:xfrm>
          <a:off x="564629" y="6458"/>
          <a:ext cx="11062741" cy="11365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4945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31072CE-D629-0CC7-EC01-C38056D17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9963"/>
            <a:ext cx="6086007" cy="43471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C6C2719-4334-260A-E1B6-718CD40BD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9963"/>
            <a:ext cx="6086007" cy="43471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B9074-C3F3-3694-AD1A-0DFCF279161A}"/>
              </a:ext>
            </a:extLst>
          </p:cNvPr>
          <p:cNvPicPr>
            <a:picLocks noChangeAspect="1"/>
          </p:cNvPicPr>
          <p:nvPr/>
        </p:nvPicPr>
        <p:blipFill>
          <a:blip r:embed="rId4"/>
          <a:stretch>
            <a:fillRect/>
          </a:stretch>
        </p:blipFill>
        <p:spPr>
          <a:xfrm>
            <a:off x="7372252" y="267244"/>
            <a:ext cx="4135197" cy="1426643"/>
          </a:xfrm>
          <a:prstGeom prst="rect">
            <a:avLst/>
          </a:prstGeom>
        </p:spPr>
      </p:pic>
      <p:graphicFrame>
        <p:nvGraphicFramePr>
          <p:cNvPr id="6" name="Diagram 5">
            <a:extLst>
              <a:ext uri="{FF2B5EF4-FFF2-40B4-BE49-F238E27FC236}">
                <a16:creationId xmlns:a16="http://schemas.microsoft.com/office/drawing/2014/main" id="{E6302C28-FDF3-18AD-FC56-D25CA8089237}"/>
              </a:ext>
            </a:extLst>
          </p:cNvPr>
          <p:cNvGraphicFramePr/>
          <p:nvPr>
            <p:extLst>
              <p:ext uri="{D42A27DB-BD31-4B8C-83A1-F6EECF244321}">
                <p14:modId xmlns:p14="http://schemas.microsoft.com/office/powerpoint/2010/main" val="3292320617"/>
              </p:ext>
            </p:extLst>
          </p:nvPr>
        </p:nvGraphicFramePr>
        <p:xfrm>
          <a:off x="419725" y="267244"/>
          <a:ext cx="6535711" cy="16737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54634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164</TotalTime>
  <Words>1231</Words>
  <Application>Microsoft Office PowerPoint</Application>
  <PresentationFormat>Widescreen</PresentationFormat>
  <Paragraphs>61</Paragraphs>
  <Slides>14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Century Gothic</vt:lpstr>
      <vt:lpstr>Helvetica Neue</vt:lpstr>
      <vt:lpstr>Verdana</vt:lpstr>
      <vt:lpstr>Verdana (Body)</vt:lpstr>
      <vt:lpstr>Wingdings 2</vt:lpstr>
      <vt:lpstr>Quotable</vt:lpstr>
      <vt:lpstr>Retrospect</vt:lpstr>
      <vt:lpstr>Report: R Programming for Analytics</vt:lpstr>
      <vt:lpstr>MEMBER</vt:lpstr>
      <vt:lpstr>Introduce</vt:lpstr>
      <vt:lpstr>Data</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 results, and discussions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R Programming for Analytics</dc:title>
  <dc:creator>Linh</dc:creator>
  <cp:lastModifiedBy>vu kien</cp:lastModifiedBy>
  <cp:revision>5</cp:revision>
  <dcterms:created xsi:type="dcterms:W3CDTF">2022-12-18T08:27:05Z</dcterms:created>
  <dcterms:modified xsi:type="dcterms:W3CDTF">2023-06-14T16:18:52Z</dcterms:modified>
</cp:coreProperties>
</file>