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423" r:id="rId2"/>
    <p:sldId id="268" r:id="rId3"/>
    <p:sldId id="272" r:id="rId4"/>
    <p:sldId id="141168505" r:id="rId5"/>
    <p:sldId id="141168521" r:id="rId6"/>
    <p:sldId id="2142532549" r:id="rId7"/>
    <p:sldId id="291" r:id="rId8"/>
    <p:sldId id="2142532551" r:id="rId9"/>
    <p:sldId id="2142532552" r:id="rId10"/>
    <p:sldId id="289" r:id="rId11"/>
    <p:sldId id="141168520" r:id="rId12"/>
    <p:sldId id="362" r:id="rId13"/>
    <p:sldId id="141168496" r:id="rId14"/>
    <p:sldId id="141168501" r:id="rId15"/>
    <p:sldId id="297" r:id="rId16"/>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15"/>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573AA-E039-CD4B-AC95-60B95B66F738}" type="datetimeFigureOut">
              <a:rPr lang="en-AE" smtClean="0"/>
              <a:t>04/06/2020</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F564D-1AE8-104B-91E7-B902D87A84D4}" type="slidenum">
              <a:rPr lang="en-AE" smtClean="0"/>
              <a:t>‹#›</a:t>
            </a:fld>
            <a:endParaRPr lang="en-AE"/>
          </a:p>
        </p:txBody>
      </p:sp>
    </p:spTree>
    <p:extLst>
      <p:ext uri="{BB962C8B-B14F-4D97-AF65-F5344CB8AC3E}">
        <p14:creationId xmlns:p14="http://schemas.microsoft.com/office/powerpoint/2010/main" val="2110520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ibm.com/callforcode/resourc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BF7FBA00-1910-48F4-8038-2330F5D279E4}" type="slidenum">
              <a:rPr lang="en-US" smtClean="0"/>
              <a:t>1</a:t>
            </a:fld>
            <a:endParaRPr lang="en-US"/>
          </a:p>
        </p:txBody>
      </p:sp>
    </p:spTree>
    <p:extLst>
      <p:ext uri="{BB962C8B-B14F-4D97-AF65-F5344CB8AC3E}">
        <p14:creationId xmlns:p14="http://schemas.microsoft.com/office/powerpoint/2010/main" val="2062776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solidFill>
                  <a:schemeClr val="accent2"/>
                </a:solidFill>
              </a:rPr>
              <a:t>Machine learning is an iterative step.</a:t>
            </a:r>
          </a:p>
          <a:p>
            <a:r>
              <a:rPr lang="en-GB" sz="1200" dirty="0"/>
              <a:t>Models have various parameters (hyperparameters) that define the model performance. These hyperparameter values differ from one use case to another.</a:t>
            </a:r>
          </a:p>
          <a:p>
            <a:endParaRPr lang="en-GB" sz="1200" dirty="0"/>
          </a:p>
          <a:p>
            <a:r>
              <a:rPr lang="en-GB" sz="1200" dirty="0">
                <a:solidFill>
                  <a:schemeClr val="accent4"/>
                </a:solidFill>
              </a:rPr>
              <a:t>Training, Validation, and Evaluation should be done on different sets with the same distribution. This is typically done by splitting the available data.</a:t>
            </a:r>
          </a:p>
          <a:p>
            <a:endParaRPr lang="en-GB" sz="1200" dirty="0"/>
          </a:p>
          <a:p>
            <a:r>
              <a:rPr lang="en-GB" sz="1200" b="1" dirty="0">
                <a:solidFill>
                  <a:schemeClr val="accent2"/>
                </a:solidFill>
              </a:rPr>
              <a:t>Train-Validate-Test Split:</a:t>
            </a:r>
          </a:p>
          <a:p>
            <a:r>
              <a:rPr lang="en-GB" sz="1200" dirty="0">
                <a:solidFill>
                  <a:schemeClr val="accent1"/>
                </a:solidFill>
              </a:rPr>
              <a:t>Smaller Datasets:</a:t>
            </a:r>
            <a:r>
              <a:rPr lang="en-GB" sz="1200" dirty="0"/>
              <a:t> 60-20-20</a:t>
            </a:r>
          </a:p>
          <a:p>
            <a:r>
              <a:rPr lang="en-GB" sz="1200" dirty="0">
                <a:solidFill>
                  <a:schemeClr val="accent1"/>
                </a:solidFill>
              </a:rPr>
              <a:t>Larger Datasets:</a:t>
            </a:r>
            <a:r>
              <a:rPr lang="en-GB" sz="1200" dirty="0"/>
              <a:t> 80-10-10</a:t>
            </a:r>
          </a:p>
          <a:p>
            <a:r>
              <a:rPr lang="en-GB" sz="1200" dirty="0">
                <a:solidFill>
                  <a:schemeClr val="accent1"/>
                </a:solidFill>
              </a:rPr>
              <a:t>Huge Datasets (DL): </a:t>
            </a:r>
            <a:r>
              <a:rPr lang="en-GB" sz="1200" dirty="0"/>
              <a:t>98-1-1</a:t>
            </a:r>
          </a:p>
          <a:p>
            <a:endParaRPr lang="en-GB" sz="1200" dirty="0"/>
          </a:p>
        </p:txBody>
      </p:sp>
      <p:sp>
        <p:nvSpPr>
          <p:cNvPr id="4" name="Slide Number Placeholder 3"/>
          <p:cNvSpPr>
            <a:spLocks noGrp="1"/>
          </p:cNvSpPr>
          <p:nvPr>
            <p:ph type="sldNum" sz="quarter" idx="5"/>
          </p:nvPr>
        </p:nvSpPr>
        <p:spPr/>
        <p:txBody>
          <a:bodyPr/>
          <a:lstStyle/>
          <a:p>
            <a:fld id="{13B5D8E3-309B-6E48-B887-339459F54580}" type="slidenum">
              <a:rPr lang="en-AE" smtClean="0"/>
              <a:t>6</a:t>
            </a:fld>
            <a:endParaRPr lang="en-AE"/>
          </a:p>
        </p:txBody>
      </p:sp>
    </p:spTree>
    <p:extLst>
      <p:ext uri="{BB962C8B-B14F-4D97-AF65-F5344CB8AC3E}">
        <p14:creationId xmlns:p14="http://schemas.microsoft.com/office/powerpoint/2010/main" val="3568899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Tree>
    <p:extLst>
      <p:ext uri="{BB962C8B-B14F-4D97-AF65-F5344CB8AC3E}">
        <p14:creationId xmlns:p14="http://schemas.microsoft.com/office/powerpoint/2010/main" val="3214120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solidFill>
                  <a:schemeClr val="accent2"/>
                </a:solidFill>
              </a:rPr>
              <a:t>Machine learning is an iterative step.</a:t>
            </a:r>
          </a:p>
          <a:p>
            <a:r>
              <a:rPr lang="en-GB" sz="1200" dirty="0"/>
              <a:t>Models have various parameters (hyperparameters) that define the model performance. These hyperparameter values differ from one use case to another.</a:t>
            </a:r>
          </a:p>
          <a:p>
            <a:endParaRPr lang="en-GB" sz="1200" dirty="0"/>
          </a:p>
          <a:p>
            <a:r>
              <a:rPr lang="en-GB" sz="1200" dirty="0">
                <a:solidFill>
                  <a:schemeClr val="accent4"/>
                </a:solidFill>
              </a:rPr>
              <a:t>Training, Validation, and Evaluation should be done on different sets with the same distribution. This is typically done by splitting the available data.</a:t>
            </a:r>
          </a:p>
          <a:p>
            <a:endParaRPr lang="en-GB" sz="1200" dirty="0"/>
          </a:p>
          <a:p>
            <a:r>
              <a:rPr lang="en-GB" sz="1200" b="1" dirty="0">
                <a:solidFill>
                  <a:schemeClr val="accent2"/>
                </a:solidFill>
              </a:rPr>
              <a:t>Train-Validate-Test Split:</a:t>
            </a:r>
          </a:p>
          <a:p>
            <a:r>
              <a:rPr lang="en-GB" sz="1200" dirty="0">
                <a:solidFill>
                  <a:schemeClr val="accent1"/>
                </a:solidFill>
              </a:rPr>
              <a:t>Smaller Datasets:</a:t>
            </a:r>
            <a:r>
              <a:rPr lang="en-GB" sz="1200" dirty="0"/>
              <a:t> 60-20-20</a:t>
            </a:r>
          </a:p>
          <a:p>
            <a:r>
              <a:rPr lang="en-GB" sz="1200" dirty="0">
                <a:solidFill>
                  <a:schemeClr val="accent1"/>
                </a:solidFill>
              </a:rPr>
              <a:t>Larger Datasets:</a:t>
            </a:r>
            <a:r>
              <a:rPr lang="en-GB" sz="1200" dirty="0"/>
              <a:t> 80-10-10</a:t>
            </a:r>
          </a:p>
          <a:p>
            <a:r>
              <a:rPr lang="en-GB" sz="1200" dirty="0">
                <a:solidFill>
                  <a:schemeClr val="accent1"/>
                </a:solidFill>
              </a:rPr>
              <a:t>Huge Datasets (DL): </a:t>
            </a:r>
            <a:r>
              <a:rPr lang="en-GB" sz="1200" dirty="0"/>
              <a:t>98-1-1</a:t>
            </a:r>
          </a:p>
          <a:p>
            <a:endParaRPr lang="en-GB" sz="1200" dirty="0"/>
          </a:p>
        </p:txBody>
      </p:sp>
      <p:sp>
        <p:nvSpPr>
          <p:cNvPr id="4" name="Slide Number Placeholder 3"/>
          <p:cNvSpPr>
            <a:spLocks noGrp="1"/>
          </p:cNvSpPr>
          <p:nvPr>
            <p:ph type="sldNum" sz="quarter" idx="5"/>
          </p:nvPr>
        </p:nvSpPr>
        <p:spPr/>
        <p:txBody>
          <a:bodyPr/>
          <a:lstStyle/>
          <a:p>
            <a:fld id="{13B5D8E3-309B-6E48-B887-339459F54580}" type="slidenum">
              <a:rPr lang="en-AE" smtClean="0"/>
              <a:t>8</a:t>
            </a:fld>
            <a:endParaRPr lang="en-AE"/>
          </a:p>
        </p:txBody>
      </p:sp>
    </p:spTree>
    <p:extLst>
      <p:ext uri="{BB962C8B-B14F-4D97-AF65-F5344CB8AC3E}">
        <p14:creationId xmlns:p14="http://schemas.microsoft.com/office/powerpoint/2010/main" val="2877380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solidFill>
                  <a:schemeClr val="accent2"/>
                </a:solidFill>
              </a:rPr>
              <a:t>Machine learning is an iterative step.</a:t>
            </a:r>
          </a:p>
          <a:p>
            <a:r>
              <a:rPr lang="en-GB" sz="1200" dirty="0"/>
              <a:t>Models have various parameters (hyperparameters) that define the model performance. These hyperparameter values differ from one use case to another.</a:t>
            </a:r>
          </a:p>
          <a:p>
            <a:endParaRPr lang="en-GB" sz="1200" dirty="0"/>
          </a:p>
          <a:p>
            <a:r>
              <a:rPr lang="en-GB" sz="1200" dirty="0">
                <a:solidFill>
                  <a:schemeClr val="accent4"/>
                </a:solidFill>
              </a:rPr>
              <a:t>Training, Validation, and Evaluation should be done on different sets with the same distribution. This is typically done by splitting the available data.</a:t>
            </a:r>
          </a:p>
          <a:p>
            <a:endParaRPr lang="en-GB" sz="1200" dirty="0"/>
          </a:p>
          <a:p>
            <a:r>
              <a:rPr lang="en-GB" sz="1200" b="1" dirty="0">
                <a:solidFill>
                  <a:schemeClr val="accent2"/>
                </a:solidFill>
              </a:rPr>
              <a:t>Train-Validate-Test Split:</a:t>
            </a:r>
          </a:p>
          <a:p>
            <a:r>
              <a:rPr lang="en-GB" sz="1200" dirty="0">
                <a:solidFill>
                  <a:schemeClr val="accent1"/>
                </a:solidFill>
              </a:rPr>
              <a:t>Smaller Datasets:</a:t>
            </a:r>
            <a:r>
              <a:rPr lang="en-GB" sz="1200" dirty="0"/>
              <a:t> 60-20-20</a:t>
            </a:r>
          </a:p>
          <a:p>
            <a:r>
              <a:rPr lang="en-GB" sz="1200" dirty="0">
                <a:solidFill>
                  <a:schemeClr val="accent1"/>
                </a:solidFill>
              </a:rPr>
              <a:t>Larger Datasets:</a:t>
            </a:r>
            <a:r>
              <a:rPr lang="en-GB" sz="1200" dirty="0"/>
              <a:t> 80-10-10</a:t>
            </a:r>
          </a:p>
          <a:p>
            <a:r>
              <a:rPr lang="en-GB" sz="1200" dirty="0">
                <a:solidFill>
                  <a:schemeClr val="accent1"/>
                </a:solidFill>
              </a:rPr>
              <a:t>Huge Datasets (DL): </a:t>
            </a:r>
            <a:r>
              <a:rPr lang="en-GB" sz="1200" dirty="0"/>
              <a:t>98-1-1</a:t>
            </a:r>
          </a:p>
          <a:p>
            <a:endParaRPr lang="en-GB" sz="1200" dirty="0"/>
          </a:p>
        </p:txBody>
      </p:sp>
      <p:sp>
        <p:nvSpPr>
          <p:cNvPr id="4" name="Slide Number Placeholder 3"/>
          <p:cNvSpPr>
            <a:spLocks noGrp="1"/>
          </p:cNvSpPr>
          <p:nvPr>
            <p:ph type="sldNum" sz="quarter" idx="5"/>
          </p:nvPr>
        </p:nvSpPr>
        <p:spPr/>
        <p:txBody>
          <a:bodyPr/>
          <a:lstStyle/>
          <a:p>
            <a:fld id="{13B5D8E3-309B-6E48-B887-339459F54580}" type="slidenum">
              <a:rPr lang="en-AE" smtClean="0"/>
              <a:t>9</a:t>
            </a:fld>
            <a:endParaRPr lang="en-AE"/>
          </a:p>
        </p:txBody>
      </p:sp>
    </p:spTree>
    <p:extLst>
      <p:ext uri="{BB962C8B-B14F-4D97-AF65-F5344CB8AC3E}">
        <p14:creationId xmlns:p14="http://schemas.microsoft.com/office/powerpoint/2010/main" val="2400507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76" name="Google Shape;1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616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IBM </a:t>
            </a:r>
            <a:r>
              <a:rPr lang="en-US" sz="1200" b="1" i="0" kern="1200" dirty="0">
                <a:solidFill>
                  <a:schemeClr val="tx1"/>
                </a:solidFill>
                <a:effectLst/>
                <a:latin typeface="+mn-lt"/>
                <a:ea typeface="+mn-ea"/>
                <a:cs typeface="+mn-cs"/>
              </a:rPr>
              <a:t>Watson</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Studio</a:t>
            </a:r>
            <a:r>
              <a:rPr lang="en-US" sz="1200" b="0" i="0" kern="1200" dirty="0">
                <a:solidFill>
                  <a:schemeClr val="tx1"/>
                </a:solidFill>
                <a:effectLst/>
                <a:latin typeface="+mn-lt"/>
                <a:ea typeface="+mn-ea"/>
                <a:cs typeface="+mn-cs"/>
              </a:rPr>
              <a:t> helps data scientists and analysts prepare data and build models at scale across any cloud.</a:t>
            </a:r>
            <a:endParaRPr lang="en-US" dirty="0"/>
          </a:p>
        </p:txBody>
      </p:sp>
      <p:sp>
        <p:nvSpPr>
          <p:cNvPr id="4" name="Slide Number Placeholder 3"/>
          <p:cNvSpPr>
            <a:spLocks noGrp="1"/>
          </p:cNvSpPr>
          <p:nvPr>
            <p:ph type="sldNum" sz="quarter" idx="5"/>
          </p:nvPr>
        </p:nvSpPr>
        <p:spPr/>
        <p:txBody>
          <a:bodyPr/>
          <a:lstStyle/>
          <a:p>
            <a:fld id="{BF7FBA00-1910-48F4-8038-2330F5D279E4}" type="slidenum">
              <a:rPr lang="en-US" smtClean="0"/>
              <a:t>11</a:t>
            </a:fld>
            <a:endParaRPr lang="en-US"/>
          </a:p>
        </p:txBody>
      </p:sp>
    </p:spTree>
    <p:extLst>
      <p:ext uri="{BB962C8B-B14F-4D97-AF65-F5344CB8AC3E}">
        <p14:creationId xmlns:p14="http://schemas.microsoft.com/office/powerpoint/2010/main" val="246141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bg1"/>
                </a:solidFill>
                <a:effectLst/>
                <a:latin typeface="+mn-lt"/>
                <a:ea typeface="+mn-ea"/>
                <a:cs typeface="+mn-cs"/>
              </a:rPr>
              <a:t>IBM is excited to announce 2020 Call for Code Global Challenge. Years 1 and 2 of Call for Code demonstrated the remarkable ability of developers to innovate for social good. In the past 2 years over 210,000 participants joined the movement from 165 nations where over 8,000 applications geared towards solving the worlds most pressing issues have been created. This year’s Call for Code is challenging applicants to </a:t>
            </a:r>
            <a:r>
              <a:rPr lang="en-US" sz="1200" kern="1200" dirty="0">
                <a:solidFill>
                  <a:schemeClr val="bg1"/>
                </a:solidFill>
                <a:effectLst/>
                <a:latin typeface="+mn-lt"/>
                <a:ea typeface="+mn-ea"/>
                <a:cs typeface="+mn-cs"/>
                <a:hlinkClick r:id="rId3"/>
              </a:rPr>
              <a:t>create innovations</a:t>
            </a:r>
            <a:r>
              <a:rPr lang="en-US" sz="1200" kern="1200" dirty="0">
                <a:solidFill>
                  <a:schemeClr val="bg1"/>
                </a:solidFill>
                <a:effectLst/>
                <a:latin typeface="+mn-lt"/>
                <a:ea typeface="+mn-ea"/>
                <a:cs typeface="+mn-cs"/>
              </a:rPr>
              <a:t> based on open source technologies to bring solutions to 2 critical areas. 2020 Call for Code is aligned with the UN 75</a:t>
            </a:r>
            <a:r>
              <a:rPr lang="en-US" sz="1200" kern="1200" baseline="30000" dirty="0">
                <a:solidFill>
                  <a:schemeClr val="bg1"/>
                </a:solidFill>
                <a:effectLst/>
                <a:latin typeface="+mn-lt"/>
                <a:ea typeface="+mn-ea"/>
                <a:cs typeface="+mn-cs"/>
              </a:rPr>
              <a:t>th</a:t>
            </a:r>
            <a:r>
              <a:rPr lang="en-US" sz="1200" kern="1200" dirty="0">
                <a:solidFill>
                  <a:schemeClr val="bg1"/>
                </a:solidFill>
                <a:effectLst/>
                <a:latin typeface="+mn-lt"/>
                <a:ea typeface="+mn-ea"/>
                <a:cs typeface="+mn-cs"/>
              </a:rPr>
              <a:t> anniversary global conversation theme of climate change. In addition to this area, the unprecedented effect of the COVID-19 global pandemic means we must unite and act swiftly to combat what has the potential to become the greatest crisis of modern times. With both Climate Change and COVID-19 being such alarming areas of concern, that’s why we have expanded the 2020 Call for Code Global Challenge to address </a:t>
            </a:r>
            <a:r>
              <a:rPr lang="en-US" sz="1200" b="1" kern="1200" dirty="0">
                <a:solidFill>
                  <a:schemeClr val="bg1"/>
                </a:solidFill>
                <a:effectLst/>
                <a:latin typeface="+mn-lt"/>
                <a:ea typeface="+mn-ea"/>
                <a:cs typeface="+mn-cs"/>
              </a:rPr>
              <a:t>both</a:t>
            </a:r>
            <a:r>
              <a:rPr lang="en-US" sz="1200" kern="1200" dirty="0">
                <a:solidFill>
                  <a:schemeClr val="bg1"/>
                </a:solidFill>
                <a:effectLst/>
                <a:latin typeface="+mn-lt"/>
                <a:ea typeface="+mn-ea"/>
                <a:cs typeface="+mn-cs"/>
              </a:rPr>
              <a:t> climate change and the world's reaction to COVID-19 -- two pressing issues that have the power to compromise our health, our planet, and our survival. The 2020 Call for Code Global Challenge arms you -- developers, visionaries, problem solvers -- with resources to build open source technology solutions that address these issues. The Climate Change track is calling for problem solvers to address three focus areas: water sustainability, energy sustainability, and disaster resiliency. The COVID-19 track is calling for problem solvers to address crisis communication, remote education, and community cooperation. Be a part of something that is bigger than yourself, and use your talents to build solutions to fight back and epitomize the essence of using tech for good.</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13</a:t>
            </a:fld>
            <a:endParaRPr lang="en-US" dirty="0"/>
          </a:p>
        </p:txBody>
      </p:sp>
    </p:spTree>
    <p:extLst>
      <p:ext uri="{BB962C8B-B14F-4D97-AF65-F5344CB8AC3E}">
        <p14:creationId xmlns:p14="http://schemas.microsoft.com/office/powerpoint/2010/main" val="4287570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E45-FE12-7948-BEF5-8B979C1F5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CF695630-9002-D649-8BBC-4E15974A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2B55BDB3-92B1-6649-9FCF-CDF56F428110}"/>
              </a:ext>
            </a:extLst>
          </p:cNvPr>
          <p:cNvSpPr>
            <a:spLocks noGrp="1"/>
          </p:cNvSpPr>
          <p:nvPr>
            <p:ph type="dt" sz="half" idx="10"/>
          </p:nvPr>
        </p:nvSpPr>
        <p:spPr/>
        <p:txBody>
          <a:bodyPr/>
          <a:lstStyle/>
          <a:p>
            <a:fld id="{33B822CE-402A-8844-AE43-4E265B8CA066}" type="datetime1">
              <a:rPr lang="en-US" smtClean="0"/>
              <a:t>6/4/20</a:t>
            </a:fld>
            <a:endParaRPr lang="en-AE"/>
          </a:p>
        </p:txBody>
      </p:sp>
      <p:sp>
        <p:nvSpPr>
          <p:cNvPr id="5" name="Footer Placeholder 4">
            <a:extLst>
              <a:ext uri="{FF2B5EF4-FFF2-40B4-BE49-F238E27FC236}">
                <a16:creationId xmlns:a16="http://schemas.microsoft.com/office/drawing/2014/main" id="{8A17D84D-E7D2-F942-9B98-4AF8E59D3CA4}"/>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6" name="Slide Number Placeholder 5">
            <a:extLst>
              <a:ext uri="{FF2B5EF4-FFF2-40B4-BE49-F238E27FC236}">
                <a16:creationId xmlns:a16="http://schemas.microsoft.com/office/drawing/2014/main" id="{42B704D8-FDC6-8940-8E1E-16C117C7CC06}"/>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43527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6249-DCE0-5E4C-ABA4-5846BDC25AD5}"/>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ACFCC25-2783-A440-9FED-2BD30ACB9E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8D4434A-DEA9-C643-A0EF-AECD50249596}"/>
              </a:ext>
            </a:extLst>
          </p:cNvPr>
          <p:cNvSpPr>
            <a:spLocks noGrp="1"/>
          </p:cNvSpPr>
          <p:nvPr>
            <p:ph type="dt" sz="half" idx="10"/>
          </p:nvPr>
        </p:nvSpPr>
        <p:spPr/>
        <p:txBody>
          <a:bodyPr/>
          <a:lstStyle/>
          <a:p>
            <a:fld id="{DEE0CABC-37AB-4E46-83A3-35BD4CE89EF4}" type="datetime1">
              <a:rPr lang="en-US" smtClean="0"/>
              <a:t>6/4/20</a:t>
            </a:fld>
            <a:endParaRPr lang="en-AE"/>
          </a:p>
        </p:txBody>
      </p:sp>
      <p:sp>
        <p:nvSpPr>
          <p:cNvPr id="5" name="Footer Placeholder 4">
            <a:extLst>
              <a:ext uri="{FF2B5EF4-FFF2-40B4-BE49-F238E27FC236}">
                <a16:creationId xmlns:a16="http://schemas.microsoft.com/office/drawing/2014/main" id="{AC7C818B-9ACE-8A48-9C16-45564B3598E6}"/>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6" name="Slide Number Placeholder 5">
            <a:extLst>
              <a:ext uri="{FF2B5EF4-FFF2-40B4-BE49-F238E27FC236}">
                <a16:creationId xmlns:a16="http://schemas.microsoft.com/office/drawing/2014/main" id="{71709BD0-2EF4-2649-8FF8-DD6EC4A2081A}"/>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6894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DB82B-E35C-0B46-B724-354538B415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AE2D3C48-742C-2545-991A-C3565C4270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94489B9-5A83-0C44-BA24-2E05F99C0022}"/>
              </a:ext>
            </a:extLst>
          </p:cNvPr>
          <p:cNvSpPr>
            <a:spLocks noGrp="1"/>
          </p:cNvSpPr>
          <p:nvPr>
            <p:ph type="dt" sz="half" idx="10"/>
          </p:nvPr>
        </p:nvSpPr>
        <p:spPr/>
        <p:txBody>
          <a:bodyPr/>
          <a:lstStyle/>
          <a:p>
            <a:fld id="{AB01A050-F41B-1B40-BECE-0F8CDB4DCCF5}" type="datetime1">
              <a:rPr lang="en-US" smtClean="0"/>
              <a:t>6/4/20</a:t>
            </a:fld>
            <a:endParaRPr lang="en-AE"/>
          </a:p>
        </p:txBody>
      </p:sp>
      <p:sp>
        <p:nvSpPr>
          <p:cNvPr id="5" name="Footer Placeholder 4">
            <a:extLst>
              <a:ext uri="{FF2B5EF4-FFF2-40B4-BE49-F238E27FC236}">
                <a16:creationId xmlns:a16="http://schemas.microsoft.com/office/drawing/2014/main" id="{3285E87B-F8AF-7B42-80B4-DD9668DA035A}"/>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6" name="Slide Number Placeholder 5">
            <a:extLst>
              <a:ext uri="{FF2B5EF4-FFF2-40B4-BE49-F238E27FC236}">
                <a16:creationId xmlns:a16="http://schemas.microsoft.com/office/drawing/2014/main" id="{16823D4D-BA95-0447-BC48-AB0003A75390}"/>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4036510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Predict Customer Churn Using a SPSS Modeler Flow / June 7, 2020 / © 2020 IBM Corporation </a:t>
            </a:r>
            <a:endParaRPr lang="en-US" dirty="0"/>
          </a:p>
        </p:txBody>
      </p:sp>
      <p:pic>
        <p:nvPicPr>
          <p:cNvPr id="7" name="Picture" descr="IBM 8-bar logo"/>
          <p:cNvPicPr>
            <a:picLocks noChangeAspect="1"/>
          </p:cNvPicPr>
          <p:nvPr userDrawn="1"/>
        </p:nvPicPr>
        <p:blipFill>
          <a:blip r:embed="rId2"/>
          <a:stretch>
            <a:fillRect/>
          </a:stretch>
        </p:blipFill>
        <p:spPr>
          <a:xfrm>
            <a:off x="11191751" y="6257438"/>
            <a:ext cx="695452" cy="275721"/>
          </a:xfrm>
          <a:prstGeom prst="rect">
            <a:avLst/>
          </a:prstGeom>
        </p:spPr>
      </p:pic>
    </p:spTree>
    <p:extLst>
      <p:ext uri="{BB962C8B-B14F-4D97-AF65-F5344CB8AC3E}">
        <p14:creationId xmlns:p14="http://schemas.microsoft.com/office/powerpoint/2010/main" val="2089244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668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Predict Customer Churn Using a SPSS Modeler Flow / June 7, 2020 / © 2020 IBM Corporation </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2"/>
            <a:ext cx="5498592" cy="4336288"/>
          </a:xfrm>
        </p:spPr>
        <p:txBody>
          <a:bodyPr/>
          <a:lstStyle>
            <a:lvl1pPr>
              <a:spcBef>
                <a:spcPts val="0"/>
              </a:spcBef>
              <a:spcAft>
                <a:spcPts val="800"/>
              </a:spcAft>
              <a:defRPr/>
            </a:lvl1pPr>
            <a:lvl2pPr marL="0" indent="0">
              <a:spcBef>
                <a:spcPts val="0"/>
              </a:spcBef>
              <a:spcAft>
                <a:spcPts val="800"/>
              </a:spcAft>
              <a:buNone/>
              <a:defRPr/>
            </a:lvl2pPr>
            <a:lvl3pPr marL="268809" indent="0">
              <a:buNone/>
              <a:defRPr/>
            </a:lvl3pPr>
            <a:lvl4pPr marL="579952" indent="0">
              <a:buNone/>
              <a:defRPr/>
            </a:lvl4pPr>
            <a:lvl5pPr marL="842412"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92608" y="1658112"/>
            <a:ext cx="5498592" cy="4336288"/>
          </a:xfrm>
        </p:spPr>
        <p:txBody>
          <a:bodyPr/>
          <a:lstStyle>
            <a:lvl1pPr>
              <a:spcBef>
                <a:spcPts val="0"/>
              </a:spcBef>
              <a:spcAft>
                <a:spcPts val="800"/>
              </a:spcAft>
              <a:defRPr/>
            </a:lvl1pPr>
            <a:lvl2pPr marL="0" indent="0">
              <a:spcBef>
                <a:spcPts val="0"/>
              </a:spcBef>
              <a:spcAft>
                <a:spcPts val="800"/>
              </a:spcAft>
              <a:buNone/>
              <a:defRPr/>
            </a:lvl2pPr>
            <a:lvl3pPr marL="268809" indent="0">
              <a:buNone/>
              <a:defRPr/>
            </a:lvl3pPr>
            <a:lvl4pPr marL="579952" indent="0">
              <a:buNone/>
              <a:defRPr/>
            </a:lvl4pPr>
            <a:lvl5pPr marL="842412"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709332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two columns, different text sizes)">
  <p:cSld name="title, text (two columns, different text sizes)">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04800" y="268226"/>
            <a:ext cx="5486400" cy="669545"/>
          </a:xfrm>
          <a:prstGeom prst="rect">
            <a:avLst/>
          </a:prstGeom>
          <a:noFill/>
          <a:ln>
            <a:noFill/>
          </a:ln>
        </p:spPr>
        <p:txBody>
          <a:bodyPr spcFirstLastPara="1" wrap="square" lIns="0" tIns="0" rIns="0" bIns="0" anchor="t" anchorCtr="0"/>
          <a:lstStyle>
            <a:lvl1pPr marR="0" lvl="0" algn="l" rtl="0">
              <a:lnSpc>
                <a:spcPct val="90000"/>
              </a:lnSpc>
              <a:spcBef>
                <a:spcPts val="0"/>
              </a:spcBef>
              <a:spcAft>
                <a:spcPts val="0"/>
              </a:spcAft>
              <a:buClr>
                <a:srgbClr val="FFFFFF"/>
              </a:buClr>
              <a:buSzPts val="2400"/>
              <a:buFont typeface="IBM Plex Sans"/>
              <a:buNone/>
              <a:defRPr sz="3200" b="0" i="0" u="none" strike="noStrike" cap="none">
                <a:solidFill>
                  <a:srgbClr val="FFFFFF"/>
                </a:solidFill>
                <a:latin typeface="IBM Plex Sans"/>
                <a:ea typeface="IBM Plex Sans"/>
                <a:cs typeface="IBM Plex Sans"/>
                <a:sym typeface="IBM Plex Sans"/>
              </a:defRPr>
            </a:lvl1pPr>
            <a:lvl2pPr marR="0" lvl="1" algn="l" rtl="0">
              <a:lnSpc>
                <a:spcPct val="90000"/>
              </a:lnSpc>
              <a:spcBef>
                <a:spcPts val="0"/>
              </a:spcBef>
              <a:spcAft>
                <a:spcPts val="0"/>
              </a:spcAft>
              <a:buClr>
                <a:srgbClr val="FFFFFF"/>
              </a:buClr>
              <a:buSzPts val="2400"/>
              <a:buFont typeface="IBM Plex Sans"/>
              <a:buNone/>
              <a:defRPr sz="3200" b="0" i="0" u="none" strike="noStrike" cap="none">
                <a:solidFill>
                  <a:srgbClr val="FFFFFF"/>
                </a:solidFill>
                <a:latin typeface="IBM Plex Sans"/>
                <a:ea typeface="IBM Plex Sans"/>
                <a:cs typeface="IBM Plex Sans"/>
                <a:sym typeface="IBM Plex Sans"/>
              </a:defRPr>
            </a:lvl2pPr>
            <a:lvl3pPr marR="0" lvl="2" algn="l" rtl="0">
              <a:lnSpc>
                <a:spcPct val="90000"/>
              </a:lnSpc>
              <a:spcBef>
                <a:spcPts val="0"/>
              </a:spcBef>
              <a:spcAft>
                <a:spcPts val="0"/>
              </a:spcAft>
              <a:buClr>
                <a:srgbClr val="FFFFFF"/>
              </a:buClr>
              <a:buSzPts val="2400"/>
              <a:buFont typeface="IBM Plex Sans"/>
              <a:buNone/>
              <a:defRPr sz="3200" b="0" i="0" u="none" strike="noStrike" cap="none">
                <a:solidFill>
                  <a:srgbClr val="FFFFFF"/>
                </a:solidFill>
                <a:latin typeface="IBM Plex Sans"/>
                <a:ea typeface="IBM Plex Sans"/>
                <a:cs typeface="IBM Plex Sans"/>
                <a:sym typeface="IBM Plex Sans"/>
              </a:defRPr>
            </a:lvl3pPr>
            <a:lvl4pPr marR="0" lvl="3" algn="l" rtl="0">
              <a:lnSpc>
                <a:spcPct val="90000"/>
              </a:lnSpc>
              <a:spcBef>
                <a:spcPts val="0"/>
              </a:spcBef>
              <a:spcAft>
                <a:spcPts val="0"/>
              </a:spcAft>
              <a:buClr>
                <a:srgbClr val="FFFFFF"/>
              </a:buClr>
              <a:buSzPts val="2400"/>
              <a:buFont typeface="IBM Plex Sans"/>
              <a:buNone/>
              <a:defRPr sz="3200" b="0" i="0" u="none" strike="noStrike" cap="none">
                <a:solidFill>
                  <a:srgbClr val="FFFFFF"/>
                </a:solidFill>
                <a:latin typeface="IBM Plex Sans"/>
                <a:ea typeface="IBM Plex Sans"/>
                <a:cs typeface="IBM Plex Sans"/>
                <a:sym typeface="IBM Plex Sans"/>
              </a:defRPr>
            </a:lvl4pPr>
            <a:lvl5pPr marR="0" lvl="4" algn="l" rtl="0">
              <a:lnSpc>
                <a:spcPct val="90000"/>
              </a:lnSpc>
              <a:spcBef>
                <a:spcPts val="0"/>
              </a:spcBef>
              <a:spcAft>
                <a:spcPts val="0"/>
              </a:spcAft>
              <a:buClr>
                <a:srgbClr val="FFFFFF"/>
              </a:buClr>
              <a:buSzPts val="2400"/>
              <a:buFont typeface="IBM Plex Sans"/>
              <a:buNone/>
              <a:defRPr sz="3200" b="0" i="0" u="none" strike="noStrike" cap="none">
                <a:solidFill>
                  <a:srgbClr val="FFFFFF"/>
                </a:solidFill>
                <a:latin typeface="IBM Plex Sans"/>
                <a:ea typeface="IBM Plex Sans"/>
                <a:cs typeface="IBM Plex Sans"/>
                <a:sym typeface="IBM Plex Sans"/>
              </a:defRPr>
            </a:lvl5pPr>
            <a:lvl6pPr marR="0" lvl="5" algn="l" rtl="0">
              <a:lnSpc>
                <a:spcPct val="90000"/>
              </a:lnSpc>
              <a:spcBef>
                <a:spcPts val="0"/>
              </a:spcBef>
              <a:spcAft>
                <a:spcPts val="0"/>
              </a:spcAft>
              <a:buClr>
                <a:srgbClr val="FFFFFF"/>
              </a:buClr>
              <a:buSzPts val="2400"/>
              <a:buFont typeface="IBM Plex Sans"/>
              <a:buNone/>
              <a:defRPr sz="3200" b="0" i="0" u="none" strike="noStrike" cap="none">
                <a:solidFill>
                  <a:srgbClr val="FFFFFF"/>
                </a:solidFill>
                <a:latin typeface="IBM Plex Sans"/>
                <a:ea typeface="IBM Plex Sans"/>
                <a:cs typeface="IBM Plex Sans"/>
                <a:sym typeface="IBM Plex Sans"/>
              </a:defRPr>
            </a:lvl6pPr>
            <a:lvl7pPr marR="0" lvl="6" algn="l" rtl="0">
              <a:lnSpc>
                <a:spcPct val="90000"/>
              </a:lnSpc>
              <a:spcBef>
                <a:spcPts val="0"/>
              </a:spcBef>
              <a:spcAft>
                <a:spcPts val="0"/>
              </a:spcAft>
              <a:buClr>
                <a:srgbClr val="FFFFFF"/>
              </a:buClr>
              <a:buSzPts val="2400"/>
              <a:buFont typeface="IBM Plex Sans"/>
              <a:buNone/>
              <a:defRPr sz="3200" b="0" i="0" u="none" strike="noStrike" cap="none">
                <a:solidFill>
                  <a:srgbClr val="FFFFFF"/>
                </a:solidFill>
                <a:latin typeface="IBM Plex Sans"/>
                <a:ea typeface="IBM Plex Sans"/>
                <a:cs typeface="IBM Plex Sans"/>
                <a:sym typeface="IBM Plex Sans"/>
              </a:defRPr>
            </a:lvl7pPr>
            <a:lvl8pPr marR="0" lvl="7" algn="l" rtl="0">
              <a:lnSpc>
                <a:spcPct val="90000"/>
              </a:lnSpc>
              <a:spcBef>
                <a:spcPts val="0"/>
              </a:spcBef>
              <a:spcAft>
                <a:spcPts val="0"/>
              </a:spcAft>
              <a:buClr>
                <a:srgbClr val="FFFFFF"/>
              </a:buClr>
              <a:buSzPts val="2400"/>
              <a:buFont typeface="IBM Plex Sans"/>
              <a:buNone/>
              <a:defRPr sz="3200" b="0" i="0" u="none" strike="noStrike" cap="none">
                <a:solidFill>
                  <a:srgbClr val="FFFFFF"/>
                </a:solidFill>
                <a:latin typeface="IBM Plex Sans"/>
                <a:ea typeface="IBM Plex Sans"/>
                <a:cs typeface="IBM Plex Sans"/>
                <a:sym typeface="IBM Plex Sans"/>
              </a:defRPr>
            </a:lvl8pPr>
            <a:lvl9pPr marR="0" lvl="8" algn="l" rtl="0">
              <a:lnSpc>
                <a:spcPct val="90000"/>
              </a:lnSpc>
              <a:spcBef>
                <a:spcPts val="0"/>
              </a:spcBef>
              <a:spcAft>
                <a:spcPts val="0"/>
              </a:spcAft>
              <a:buClr>
                <a:srgbClr val="FFFFFF"/>
              </a:buClr>
              <a:buSzPts val="2400"/>
              <a:buFont typeface="IBM Plex Sans"/>
              <a:buNone/>
              <a:defRPr sz="3200" b="0" i="0" u="none" strike="noStrike" cap="none">
                <a:solidFill>
                  <a:srgbClr val="FFFFFF"/>
                </a:solidFill>
                <a:latin typeface="IBM Plex Sans"/>
                <a:ea typeface="IBM Plex Sans"/>
                <a:cs typeface="IBM Plex Sans"/>
                <a:sym typeface="IBM Plex Sans"/>
              </a:defRPr>
            </a:lvl9pPr>
          </a:lstStyle>
          <a:p>
            <a:endParaRPr/>
          </a:p>
        </p:txBody>
      </p:sp>
      <p:sp>
        <p:nvSpPr>
          <p:cNvPr id="17" name="Google Shape;17;p3"/>
          <p:cNvSpPr txBox="1">
            <a:spLocks noGrp="1"/>
          </p:cNvSpPr>
          <p:nvPr>
            <p:ph type="sldNum" idx="12"/>
          </p:nvPr>
        </p:nvSpPr>
        <p:spPr>
          <a:xfrm>
            <a:off x="11760201" y="6463249"/>
            <a:ext cx="127001" cy="127001"/>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FFFFFF"/>
              </a:buClr>
              <a:buSzPts val="600"/>
              <a:buFont typeface="IBM Plex Sans"/>
              <a:buNone/>
              <a:defRPr sz="800" b="0" i="0" u="none" strike="noStrike" cap="none">
                <a:solidFill>
                  <a:srgbClr val="FFFFFF"/>
                </a:solidFill>
                <a:latin typeface="IBM Plex Sans"/>
                <a:ea typeface="IBM Plex Sans"/>
                <a:cs typeface="IBM Plex Sans"/>
                <a:sym typeface="IBM Plex Sans"/>
              </a:defRPr>
            </a:lvl1pPr>
            <a:lvl2pPr marL="0" marR="0" lvl="1" indent="0" algn="r" rtl="0">
              <a:lnSpc>
                <a:spcPct val="100000"/>
              </a:lnSpc>
              <a:spcBef>
                <a:spcPts val="0"/>
              </a:spcBef>
              <a:spcAft>
                <a:spcPts val="0"/>
              </a:spcAft>
              <a:buClr>
                <a:srgbClr val="FFFFFF"/>
              </a:buClr>
              <a:buSzPts val="600"/>
              <a:buFont typeface="IBM Plex Sans"/>
              <a:buNone/>
              <a:defRPr sz="800" b="0" i="0" u="none" strike="noStrike" cap="none">
                <a:solidFill>
                  <a:srgbClr val="FFFFFF"/>
                </a:solidFill>
                <a:latin typeface="IBM Plex Sans"/>
                <a:ea typeface="IBM Plex Sans"/>
                <a:cs typeface="IBM Plex Sans"/>
                <a:sym typeface="IBM Plex Sans"/>
              </a:defRPr>
            </a:lvl2pPr>
            <a:lvl3pPr marL="0" marR="0" lvl="2" indent="0" algn="r" rtl="0">
              <a:lnSpc>
                <a:spcPct val="100000"/>
              </a:lnSpc>
              <a:spcBef>
                <a:spcPts val="0"/>
              </a:spcBef>
              <a:spcAft>
                <a:spcPts val="0"/>
              </a:spcAft>
              <a:buClr>
                <a:srgbClr val="FFFFFF"/>
              </a:buClr>
              <a:buSzPts val="600"/>
              <a:buFont typeface="IBM Plex Sans"/>
              <a:buNone/>
              <a:defRPr sz="800" b="0" i="0" u="none" strike="noStrike" cap="none">
                <a:solidFill>
                  <a:srgbClr val="FFFFFF"/>
                </a:solidFill>
                <a:latin typeface="IBM Plex Sans"/>
                <a:ea typeface="IBM Plex Sans"/>
                <a:cs typeface="IBM Plex Sans"/>
                <a:sym typeface="IBM Plex Sans"/>
              </a:defRPr>
            </a:lvl3pPr>
            <a:lvl4pPr marL="0" marR="0" lvl="3" indent="0" algn="r" rtl="0">
              <a:lnSpc>
                <a:spcPct val="100000"/>
              </a:lnSpc>
              <a:spcBef>
                <a:spcPts val="0"/>
              </a:spcBef>
              <a:spcAft>
                <a:spcPts val="0"/>
              </a:spcAft>
              <a:buClr>
                <a:srgbClr val="FFFFFF"/>
              </a:buClr>
              <a:buSzPts val="600"/>
              <a:buFont typeface="IBM Plex Sans"/>
              <a:buNone/>
              <a:defRPr sz="800" b="0" i="0" u="none" strike="noStrike" cap="none">
                <a:solidFill>
                  <a:srgbClr val="FFFFFF"/>
                </a:solidFill>
                <a:latin typeface="IBM Plex Sans"/>
                <a:ea typeface="IBM Plex Sans"/>
                <a:cs typeface="IBM Plex Sans"/>
                <a:sym typeface="IBM Plex Sans"/>
              </a:defRPr>
            </a:lvl4pPr>
            <a:lvl5pPr marL="0" marR="0" lvl="4" indent="0" algn="r" rtl="0">
              <a:lnSpc>
                <a:spcPct val="100000"/>
              </a:lnSpc>
              <a:spcBef>
                <a:spcPts val="0"/>
              </a:spcBef>
              <a:spcAft>
                <a:spcPts val="0"/>
              </a:spcAft>
              <a:buClr>
                <a:srgbClr val="FFFFFF"/>
              </a:buClr>
              <a:buSzPts val="600"/>
              <a:buFont typeface="IBM Plex Sans"/>
              <a:buNone/>
              <a:defRPr sz="800" b="0" i="0" u="none" strike="noStrike" cap="none">
                <a:solidFill>
                  <a:srgbClr val="FFFFFF"/>
                </a:solidFill>
                <a:latin typeface="IBM Plex Sans"/>
                <a:ea typeface="IBM Plex Sans"/>
                <a:cs typeface="IBM Plex Sans"/>
                <a:sym typeface="IBM Plex Sans"/>
              </a:defRPr>
            </a:lvl5pPr>
            <a:lvl6pPr marL="0" marR="0" lvl="5" indent="0" algn="r" rtl="0">
              <a:lnSpc>
                <a:spcPct val="100000"/>
              </a:lnSpc>
              <a:spcBef>
                <a:spcPts val="0"/>
              </a:spcBef>
              <a:spcAft>
                <a:spcPts val="0"/>
              </a:spcAft>
              <a:buClr>
                <a:srgbClr val="FFFFFF"/>
              </a:buClr>
              <a:buSzPts val="600"/>
              <a:buFont typeface="IBM Plex Sans"/>
              <a:buNone/>
              <a:defRPr sz="800" b="0" i="0" u="none" strike="noStrike" cap="none">
                <a:solidFill>
                  <a:srgbClr val="FFFFFF"/>
                </a:solidFill>
                <a:latin typeface="IBM Plex Sans"/>
                <a:ea typeface="IBM Plex Sans"/>
                <a:cs typeface="IBM Plex Sans"/>
                <a:sym typeface="IBM Plex Sans"/>
              </a:defRPr>
            </a:lvl6pPr>
            <a:lvl7pPr marL="0" marR="0" lvl="6" indent="0" algn="r" rtl="0">
              <a:lnSpc>
                <a:spcPct val="100000"/>
              </a:lnSpc>
              <a:spcBef>
                <a:spcPts val="0"/>
              </a:spcBef>
              <a:spcAft>
                <a:spcPts val="0"/>
              </a:spcAft>
              <a:buClr>
                <a:srgbClr val="FFFFFF"/>
              </a:buClr>
              <a:buSzPts val="600"/>
              <a:buFont typeface="IBM Plex Sans"/>
              <a:buNone/>
              <a:defRPr sz="800" b="0" i="0" u="none" strike="noStrike" cap="none">
                <a:solidFill>
                  <a:srgbClr val="FFFFFF"/>
                </a:solidFill>
                <a:latin typeface="IBM Plex Sans"/>
                <a:ea typeface="IBM Plex Sans"/>
                <a:cs typeface="IBM Plex Sans"/>
                <a:sym typeface="IBM Plex Sans"/>
              </a:defRPr>
            </a:lvl7pPr>
            <a:lvl8pPr marL="0" marR="0" lvl="7" indent="0" algn="r" rtl="0">
              <a:lnSpc>
                <a:spcPct val="100000"/>
              </a:lnSpc>
              <a:spcBef>
                <a:spcPts val="0"/>
              </a:spcBef>
              <a:spcAft>
                <a:spcPts val="0"/>
              </a:spcAft>
              <a:buClr>
                <a:srgbClr val="FFFFFF"/>
              </a:buClr>
              <a:buSzPts val="600"/>
              <a:buFont typeface="IBM Plex Sans"/>
              <a:buNone/>
              <a:defRPr sz="800" b="0" i="0" u="none" strike="noStrike" cap="none">
                <a:solidFill>
                  <a:srgbClr val="FFFFFF"/>
                </a:solidFill>
                <a:latin typeface="IBM Plex Sans"/>
                <a:ea typeface="IBM Plex Sans"/>
                <a:cs typeface="IBM Plex Sans"/>
                <a:sym typeface="IBM Plex Sans"/>
              </a:defRPr>
            </a:lvl8pPr>
            <a:lvl9pPr marL="0" marR="0" lvl="8" indent="0" algn="r" rtl="0">
              <a:lnSpc>
                <a:spcPct val="100000"/>
              </a:lnSpc>
              <a:spcBef>
                <a:spcPts val="0"/>
              </a:spcBef>
              <a:spcAft>
                <a:spcPts val="0"/>
              </a:spcAft>
              <a:buClr>
                <a:srgbClr val="FFFFFF"/>
              </a:buClr>
              <a:buSzPts val="600"/>
              <a:buFont typeface="IBM Plex Sans"/>
              <a:buNone/>
              <a:defRPr sz="800" b="0" i="0" u="none" strike="noStrike" cap="none">
                <a:solidFill>
                  <a:srgbClr val="FFFFFF"/>
                </a:solidFill>
                <a:latin typeface="IBM Plex Sans"/>
                <a:ea typeface="IBM Plex Sans"/>
                <a:cs typeface="IBM Plex Sans"/>
                <a:sym typeface="IBM Plex Sans"/>
              </a:defRPr>
            </a:lvl9pPr>
          </a:lstStyle>
          <a:p>
            <a:fld id="{00000000-1234-1234-1234-123412341234}" type="slidenum">
              <a:rPr lang="en" smtClean="0"/>
              <a:pPr/>
              <a:t>‹#›</a:t>
            </a:fld>
            <a:endParaRPr lang="en"/>
          </a:p>
        </p:txBody>
      </p:sp>
      <p:sp>
        <p:nvSpPr>
          <p:cNvPr id="18" name="Google Shape;18;p3"/>
          <p:cNvSpPr txBox="1">
            <a:spLocks noGrp="1"/>
          </p:cNvSpPr>
          <p:nvPr>
            <p:ph type="body" idx="1"/>
          </p:nvPr>
        </p:nvSpPr>
        <p:spPr>
          <a:xfrm>
            <a:off x="304800" y="1327361"/>
            <a:ext cx="5486400" cy="4916809"/>
          </a:xfrm>
          <a:prstGeom prst="rect">
            <a:avLst/>
          </a:prstGeom>
          <a:noFill/>
          <a:ln>
            <a:noFill/>
          </a:ln>
        </p:spPr>
        <p:txBody>
          <a:bodyPr spcFirstLastPara="1" wrap="square" lIns="0" tIns="0" rIns="0" bIns="0" anchor="t" anchorCtr="0"/>
          <a:lstStyle>
            <a:lvl1pPr marL="609570" marR="0" lvl="0" indent="-304784" algn="l" rtl="0">
              <a:lnSpc>
                <a:spcPct val="100000"/>
              </a:lnSpc>
              <a:spcBef>
                <a:spcPts val="1467"/>
              </a:spcBef>
              <a:spcAft>
                <a:spcPts val="0"/>
              </a:spcAft>
              <a:buClr>
                <a:srgbClr val="FFFFFF"/>
              </a:buClr>
              <a:buSzPts val="2400"/>
              <a:buFont typeface="IBM Plex Sans"/>
              <a:buNone/>
              <a:defRPr sz="3200" b="0" i="0" u="none" strike="noStrike" cap="none">
                <a:solidFill>
                  <a:srgbClr val="FFFFFF"/>
                </a:solidFill>
                <a:latin typeface="IBM Plex Sans"/>
                <a:ea typeface="IBM Plex Sans"/>
                <a:cs typeface="IBM Plex Sans"/>
                <a:sym typeface="IBM Plex Sans"/>
              </a:defRPr>
            </a:lvl1pPr>
            <a:lvl2pPr marL="1219140" marR="0" lvl="1" indent="-507974" algn="l" rtl="0">
              <a:lnSpc>
                <a:spcPct val="100000"/>
              </a:lnSpc>
              <a:spcBef>
                <a:spcPts val="1467"/>
              </a:spcBef>
              <a:spcAft>
                <a:spcPts val="0"/>
              </a:spcAft>
              <a:buClr>
                <a:srgbClr val="FFFFFF"/>
              </a:buClr>
              <a:buSzPts val="2400"/>
              <a:buFont typeface="IBM Plex Sans"/>
              <a:buChar char="–"/>
              <a:defRPr sz="3200" b="0" i="0" u="none" strike="noStrike" cap="none">
                <a:solidFill>
                  <a:srgbClr val="FFFFFF"/>
                </a:solidFill>
                <a:latin typeface="IBM Plex Sans"/>
                <a:ea typeface="IBM Plex Sans"/>
                <a:cs typeface="IBM Plex Sans"/>
                <a:sym typeface="IBM Plex Sans"/>
              </a:defRPr>
            </a:lvl2pPr>
            <a:lvl3pPr marL="1828709" marR="0" lvl="2" indent="-507974" algn="l" rtl="0">
              <a:lnSpc>
                <a:spcPct val="100000"/>
              </a:lnSpc>
              <a:spcBef>
                <a:spcPts val="1467"/>
              </a:spcBef>
              <a:spcAft>
                <a:spcPts val="0"/>
              </a:spcAft>
              <a:buClr>
                <a:srgbClr val="FFFFFF"/>
              </a:buClr>
              <a:buSzPts val="2400"/>
              <a:buFont typeface="IBM Plex Sans"/>
              <a:buChar char="•"/>
              <a:defRPr sz="3200" b="0" i="0" u="none" strike="noStrike" cap="none">
                <a:solidFill>
                  <a:srgbClr val="FFFFFF"/>
                </a:solidFill>
                <a:latin typeface="IBM Plex Sans"/>
                <a:ea typeface="IBM Plex Sans"/>
                <a:cs typeface="IBM Plex Sans"/>
                <a:sym typeface="IBM Plex Sans"/>
              </a:defRPr>
            </a:lvl3pPr>
            <a:lvl4pPr marL="2438278" marR="0" lvl="3" indent="-507974" algn="l" rtl="0">
              <a:lnSpc>
                <a:spcPct val="100000"/>
              </a:lnSpc>
              <a:spcBef>
                <a:spcPts val="1467"/>
              </a:spcBef>
              <a:spcAft>
                <a:spcPts val="0"/>
              </a:spcAft>
              <a:buClr>
                <a:srgbClr val="FFFFFF"/>
              </a:buClr>
              <a:buSzPts val="2400"/>
              <a:buFont typeface="IBM Plex Sans"/>
              <a:buChar char="–"/>
              <a:defRPr sz="3200" b="0" i="0" u="none" strike="noStrike" cap="none">
                <a:solidFill>
                  <a:srgbClr val="FFFFFF"/>
                </a:solidFill>
                <a:latin typeface="IBM Plex Sans"/>
                <a:ea typeface="IBM Plex Sans"/>
                <a:cs typeface="IBM Plex Sans"/>
                <a:sym typeface="IBM Plex Sans"/>
              </a:defRPr>
            </a:lvl4pPr>
            <a:lvl5pPr marL="3047848" marR="0" lvl="4" indent="-507974" algn="l" rtl="0">
              <a:lnSpc>
                <a:spcPct val="100000"/>
              </a:lnSpc>
              <a:spcBef>
                <a:spcPts val="1467"/>
              </a:spcBef>
              <a:spcAft>
                <a:spcPts val="0"/>
              </a:spcAft>
              <a:buClr>
                <a:srgbClr val="FFFFFF"/>
              </a:buClr>
              <a:buSzPts val="2400"/>
              <a:buFont typeface="IBM Plex Sans"/>
              <a:buChar char="»"/>
              <a:defRPr sz="3200" b="0" i="0" u="none" strike="noStrike" cap="none">
                <a:solidFill>
                  <a:srgbClr val="FFFFFF"/>
                </a:solidFill>
                <a:latin typeface="IBM Plex Sans"/>
                <a:ea typeface="IBM Plex Sans"/>
                <a:cs typeface="IBM Plex Sans"/>
                <a:sym typeface="IBM Plex Sans"/>
              </a:defRPr>
            </a:lvl5pPr>
            <a:lvl6pPr marL="3657418" marR="0" lvl="5" indent="-423312" algn="l" rtl="0">
              <a:lnSpc>
                <a:spcPct val="100000"/>
              </a:lnSpc>
              <a:spcBef>
                <a:spcPts val="1467"/>
              </a:spcBef>
              <a:spcAft>
                <a:spcPts val="0"/>
              </a:spcAft>
              <a:buClr>
                <a:srgbClr val="FFFFFF"/>
              </a:buClr>
              <a:buSzPts val="1400"/>
              <a:buFont typeface="IBM Plex Sans"/>
              <a:buChar char="•"/>
              <a:defRPr sz="1867" b="0" i="0" u="none" strike="noStrike" cap="none">
                <a:solidFill>
                  <a:srgbClr val="FFFFFF"/>
                </a:solidFill>
                <a:latin typeface="IBM Plex Sans"/>
                <a:ea typeface="IBM Plex Sans"/>
                <a:cs typeface="IBM Plex Sans"/>
                <a:sym typeface="IBM Plex Sans"/>
              </a:defRPr>
            </a:lvl6pPr>
            <a:lvl7pPr marL="4266987" marR="0" lvl="6" indent="-423312" algn="l" rtl="0">
              <a:lnSpc>
                <a:spcPct val="100000"/>
              </a:lnSpc>
              <a:spcBef>
                <a:spcPts val="1467"/>
              </a:spcBef>
              <a:spcAft>
                <a:spcPts val="0"/>
              </a:spcAft>
              <a:buClr>
                <a:srgbClr val="FFFFFF"/>
              </a:buClr>
              <a:buSzPts val="1400"/>
              <a:buFont typeface="IBM Plex Sans"/>
              <a:buChar char="•"/>
              <a:defRPr sz="1867" b="0" i="0" u="none" strike="noStrike" cap="none">
                <a:solidFill>
                  <a:srgbClr val="FFFFFF"/>
                </a:solidFill>
                <a:latin typeface="IBM Plex Sans"/>
                <a:ea typeface="IBM Plex Sans"/>
                <a:cs typeface="IBM Plex Sans"/>
                <a:sym typeface="IBM Plex Sans"/>
              </a:defRPr>
            </a:lvl7pPr>
            <a:lvl8pPr marL="4876557" marR="0" lvl="7" indent="-423312" algn="l" rtl="0">
              <a:lnSpc>
                <a:spcPct val="100000"/>
              </a:lnSpc>
              <a:spcBef>
                <a:spcPts val="1467"/>
              </a:spcBef>
              <a:spcAft>
                <a:spcPts val="0"/>
              </a:spcAft>
              <a:buClr>
                <a:srgbClr val="FFFFFF"/>
              </a:buClr>
              <a:buSzPts val="1400"/>
              <a:buFont typeface="IBM Plex Sans"/>
              <a:buChar char="•"/>
              <a:defRPr sz="1867" b="0" i="0" u="none" strike="noStrike" cap="none">
                <a:solidFill>
                  <a:srgbClr val="FFFFFF"/>
                </a:solidFill>
                <a:latin typeface="IBM Plex Sans"/>
                <a:ea typeface="IBM Plex Sans"/>
                <a:cs typeface="IBM Plex Sans"/>
                <a:sym typeface="IBM Plex Sans"/>
              </a:defRPr>
            </a:lvl8pPr>
            <a:lvl9pPr marL="5486126" marR="0" lvl="8" indent="-423312" algn="l" rtl="0">
              <a:lnSpc>
                <a:spcPct val="100000"/>
              </a:lnSpc>
              <a:spcBef>
                <a:spcPts val="1467"/>
              </a:spcBef>
              <a:spcAft>
                <a:spcPts val="0"/>
              </a:spcAft>
              <a:buClr>
                <a:srgbClr val="FFFFFF"/>
              </a:buClr>
              <a:buSzPts val="1400"/>
              <a:buFont typeface="IBM Plex Sans"/>
              <a:buChar char="•"/>
              <a:defRPr sz="1867" b="0" i="0" u="none" strike="noStrike" cap="none">
                <a:solidFill>
                  <a:srgbClr val="FFFFFF"/>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3315277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82880" y="231649"/>
            <a:ext cx="11704229" cy="5735751"/>
          </a:xfrm>
        </p:spPr>
        <p:txBody>
          <a:bodyPr/>
          <a:lstStyle>
            <a:lvl1pPr>
              <a:lnSpc>
                <a:spcPts val="12800"/>
              </a:lnSpc>
              <a:spcAft>
                <a:spcPts val="0"/>
              </a:spcAft>
              <a:defRPr sz="12800"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Predict Customer Churn Using a SPSS Modeler Flow / June 7, 2020 / © 2020 IBM Corporation </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6498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whit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12192000" cy="5130800"/>
          </a:xfrm>
        </p:spPr>
        <p:txBody>
          <a:bodyPr lIns="91440" tIns="91440" rIns="91440" bIns="91440"/>
          <a:lstStyle/>
          <a:p>
            <a:r>
              <a:rPr lang="en-US"/>
              <a:t>Click icon to add picture</a:t>
            </a:r>
            <a:endParaRPr lang="en-US" dirty="0"/>
          </a:p>
        </p:txBody>
      </p:sp>
      <p:sp>
        <p:nvSpPr>
          <p:cNvPr id="6" name="Text Placeholder 5"/>
          <p:cNvSpPr>
            <a:spLocks noGrp="1"/>
          </p:cNvSpPr>
          <p:nvPr>
            <p:ph type="body" sz="quarter" idx="12"/>
          </p:nvPr>
        </p:nvSpPr>
        <p:spPr>
          <a:xfrm>
            <a:off x="-3" y="5130800"/>
            <a:ext cx="5791203" cy="863600"/>
          </a:xfrm>
          <a:solidFill>
            <a:schemeClr val="bg1"/>
          </a:solidFill>
        </p:spPr>
        <p:txBody>
          <a:bodyPr lIns="219456" tIns="201168" rIns="228600" bIns="228600"/>
          <a:lstStyle>
            <a:lvl1pPr>
              <a:lnSpc>
                <a:spcPts val="2133"/>
              </a:lnSpc>
              <a:buClr>
                <a:schemeClr val="tx1"/>
              </a:buClr>
              <a:defRPr>
                <a:solidFill>
                  <a:schemeClr val="tx1"/>
                </a:solidFill>
              </a:defRPr>
            </a:lvl1pPr>
            <a:lvl2pPr>
              <a:lnSpc>
                <a:spcPts val="2133"/>
              </a:lnSpc>
              <a:buClr>
                <a:schemeClr val="tx1"/>
              </a:buClr>
              <a:defRPr sz="1200">
                <a:solidFill>
                  <a:schemeClr val="tx1"/>
                </a:solidFill>
              </a:defRPr>
            </a:lvl2pPr>
            <a:lvl3pPr>
              <a:lnSpc>
                <a:spcPts val="2133"/>
              </a:lnSpc>
              <a:buClr>
                <a:schemeClr val="tx1"/>
              </a:buClr>
              <a:defRPr sz="1200">
                <a:solidFill>
                  <a:schemeClr val="tx1"/>
                </a:solidFill>
              </a:defRPr>
            </a:lvl3pPr>
            <a:lvl4pPr>
              <a:lnSpc>
                <a:spcPts val="2133"/>
              </a:lnSpc>
              <a:buClr>
                <a:schemeClr val="tx1"/>
              </a:buClr>
              <a:defRPr sz="1200">
                <a:solidFill>
                  <a:schemeClr val="tx1"/>
                </a:solidFill>
              </a:defRPr>
            </a:lvl4pPr>
            <a:lvl5pPr>
              <a:lnSpc>
                <a:spcPts val="2133"/>
              </a:lnSpc>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p>
            <a:r>
              <a:rPr lang="en-US"/>
              <a:t>Predict Customer Churn Using a SPSS Modeler Flow / June 7, 2020 / © 2020 IBM Corporation </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37809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insight, text, boxes">
    <p:spTree>
      <p:nvGrpSpPr>
        <p:cNvPr id="1" name=""/>
        <p:cNvGrpSpPr/>
        <p:nvPr/>
      </p:nvGrpSpPr>
      <p:grpSpPr>
        <a:xfrm>
          <a:off x="0" y="0"/>
          <a:ext cx="0" cy="0"/>
          <a:chOff x="0" y="0"/>
          <a:chExt cx="0" cy="0"/>
        </a:xfrm>
      </p:grpSpPr>
      <p:sp>
        <p:nvSpPr>
          <p:cNvPr id="9" name="Content Placeholder 5"/>
          <p:cNvSpPr>
            <a:spLocks noGrp="1"/>
          </p:cNvSpPr>
          <p:nvPr>
            <p:ph sz="quarter" idx="17"/>
          </p:nvPr>
        </p:nvSpPr>
        <p:spPr>
          <a:xfrm>
            <a:off x="6096000" y="0"/>
            <a:ext cx="6096000" cy="342900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13"/>
          <p:cNvSpPr>
            <a:spLocks noGrp="1"/>
          </p:cNvSpPr>
          <p:nvPr>
            <p:ph sz="quarter" idx="19"/>
          </p:nvPr>
        </p:nvSpPr>
        <p:spPr>
          <a:xfrm>
            <a:off x="6096000" y="3426884"/>
            <a:ext cx="6096000" cy="3431116"/>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280416" y="234040"/>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Predict Customer Churn Using a SPSS Modeler Flow / June 7, 2020 / © 2020 IBM Corporation </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2614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2" name="Title 1"/>
          <p:cNvSpPr>
            <a:spLocks noGrp="1"/>
          </p:cNvSpPr>
          <p:nvPr>
            <p:ph type="title"/>
          </p:nvPr>
        </p:nvSpPr>
        <p:spPr>
          <a:xfrm>
            <a:off x="280416" y="234463"/>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Predict Customer Churn Using a SPSS Modeler Flow / June 7, 2020 / © 2020 IBM Corporation </a:t>
            </a:r>
            <a:endParaRPr lang="en-US" dirty="0"/>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37339"/>
            <a:ext cx="5498592" cy="4357060"/>
          </a:xfrm>
        </p:spPr>
        <p:txBody>
          <a:bodyPr/>
          <a:lstStyle>
            <a:lvl1pPr>
              <a:spcBef>
                <a:spcPts val="0"/>
              </a:spcBef>
              <a:defRPr sz="1332"/>
            </a:lvl1pPr>
            <a:lvl2pPr marL="0" indent="0">
              <a:spcBef>
                <a:spcPts val="0"/>
              </a:spcBef>
              <a:buNone/>
              <a:defRPr/>
            </a:lvl2pPr>
            <a:lvl3pPr marL="268547" indent="0">
              <a:buNone/>
              <a:defRPr/>
            </a:lvl3pPr>
            <a:lvl4pPr marL="579387" indent="0">
              <a:buNone/>
              <a:defRPr/>
            </a:lvl4pPr>
            <a:lvl5pPr marL="841591" indent="0">
              <a:buNone/>
              <a:defRPr/>
            </a:lvl5pPr>
          </a:lstStyle>
          <a:p>
            <a:pPr lvl="0"/>
            <a:r>
              <a:rPr lang="en-US" dirty="0"/>
              <a:t>Click to edit Master text styles</a:t>
            </a:r>
          </a:p>
        </p:txBody>
      </p:sp>
    </p:spTree>
    <p:extLst>
      <p:ext uri="{BB962C8B-B14F-4D97-AF65-F5344CB8AC3E}">
        <p14:creationId xmlns:p14="http://schemas.microsoft.com/office/powerpoint/2010/main" val="3903815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Digital Summit / Accelerate your Data Science Journey with Watson / June 16,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1602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613A8-ED12-9440-8D0C-A8B524D5A6B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74F36653-E8AA-C948-B338-380DC44B6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6BFCD90-BFEB-2042-ADCC-CA6B605ED34C}"/>
              </a:ext>
            </a:extLst>
          </p:cNvPr>
          <p:cNvSpPr>
            <a:spLocks noGrp="1"/>
          </p:cNvSpPr>
          <p:nvPr>
            <p:ph type="dt" sz="half" idx="10"/>
          </p:nvPr>
        </p:nvSpPr>
        <p:spPr/>
        <p:txBody>
          <a:bodyPr/>
          <a:lstStyle/>
          <a:p>
            <a:fld id="{251875D7-7DE9-1146-94F3-485BF5753639}" type="datetime1">
              <a:rPr lang="en-US" smtClean="0"/>
              <a:t>6/4/20</a:t>
            </a:fld>
            <a:endParaRPr lang="en-AE"/>
          </a:p>
        </p:txBody>
      </p:sp>
      <p:sp>
        <p:nvSpPr>
          <p:cNvPr id="5" name="Footer Placeholder 4">
            <a:extLst>
              <a:ext uri="{FF2B5EF4-FFF2-40B4-BE49-F238E27FC236}">
                <a16:creationId xmlns:a16="http://schemas.microsoft.com/office/drawing/2014/main" id="{73710A72-2EE4-BF4A-A265-D8DC6A7437B3}"/>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6" name="Slide Number Placeholder 5">
            <a:extLst>
              <a:ext uri="{FF2B5EF4-FFF2-40B4-BE49-F238E27FC236}">
                <a16:creationId xmlns:a16="http://schemas.microsoft.com/office/drawing/2014/main" id="{D9853752-6A17-7744-A5AD-25829C0C6C8A}"/>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421964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7F36-411E-3846-8662-715A51D963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E30F0AF0-6957-3348-A3A6-4114BC72E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A4EDE3-2ABA-F948-87A2-FD44A3C53DA3}"/>
              </a:ext>
            </a:extLst>
          </p:cNvPr>
          <p:cNvSpPr>
            <a:spLocks noGrp="1"/>
          </p:cNvSpPr>
          <p:nvPr>
            <p:ph type="dt" sz="half" idx="10"/>
          </p:nvPr>
        </p:nvSpPr>
        <p:spPr/>
        <p:txBody>
          <a:bodyPr/>
          <a:lstStyle/>
          <a:p>
            <a:fld id="{1B189A76-02DA-9042-9F6D-0966F64504FB}" type="datetime1">
              <a:rPr lang="en-US" smtClean="0"/>
              <a:t>6/4/20</a:t>
            </a:fld>
            <a:endParaRPr lang="en-AE"/>
          </a:p>
        </p:txBody>
      </p:sp>
      <p:sp>
        <p:nvSpPr>
          <p:cNvPr id="5" name="Footer Placeholder 4">
            <a:extLst>
              <a:ext uri="{FF2B5EF4-FFF2-40B4-BE49-F238E27FC236}">
                <a16:creationId xmlns:a16="http://schemas.microsoft.com/office/drawing/2014/main" id="{16940D53-19E2-D747-91B1-BE1211B88C35}"/>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6" name="Slide Number Placeholder 5">
            <a:extLst>
              <a:ext uri="{FF2B5EF4-FFF2-40B4-BE49-F238E27FC236}">
                <a16:creationId xmlns:a16="http://schemas.microsoft.com/office/drawing/2014/main" id="{A43FD5FF-701A-3B45-8691-2DC90FEC5E71}"/>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109912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03DC-39E0-224C-BD59-0D867A7A8FD2}"/>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230305C-3D52-4B46-B6B2-803BDF2E2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2FA5A4BD-C659-5040-AB05-5AA8A0B44F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64A358B2-4728-264C-BE3F-4B9DC1ECDB54}"/>
              </a:ext>
            </a:extLst>
          </p:cNvPr>
          <p:cNvSpPr>
            <a:spLocks noGrp="1"/>
          </p:cNvSpPr>
          <p:nvPr>
            <p:ph type="dt" sz="half" idx="10"/>
          </p:nvPr>
        </p:nvSpPr>
        <p:spPr/>
        <p:txBody>
          <a:bodyPr/>
          <a:lstStyle/>
          <a:p>
            <a:fld id="{543173D1-0DED-6947-9838-6261E7B4463E}" type="datetime1">
              <a:rPr lang="en-US" smtClean="0"/>
              <a:t>6/4/20</a:t>
            </a:fld>
            <a:endParaRPr lang="en-AE"/>
          </a:p>
        </p:txBody>
      </p:sp>
      <p:sp>
        <p:nvSpPr>
          <p:cNvPr id="6" name="Footer Placeholder 5">
            <a:extLst>
              <a:ext uri="{FF2B5EF4-FFF2-40B4-BE49-F238E27FC236}">
                <a16:creationId xmlns:a16="http://schemas.microsoft.com/office/drawing/2014/main" id="{DDEC0625-B235-3D4B-9583-CAD8D2166D23}"/>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7" name="Slide Number Placeholder 6">
            <a:extLst>
              <a:ext uri="{FF2B5EF4-FFF2-40B4-BE49-F238E27FC236}">
                <a16:creationId xmlns:a16="http://schemas.microsoft.com/office/drawing/2014/main" id="{999EF8FF-E622-6B40-9B27-B96214697DF1}"/>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68807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DFF5-7D96-1F42-82D5-69FEEC5EFA6B}"/>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A932F1FE-1A2F-ED4B-A23D-E8050B4906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521FBB-EEBB-CE4B-B74B-6D84E5C3A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F0A4BA19-190E-994B-ABCD-EDFEB2904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2336E2-5B3A-0545-9AB3-EB0BAE36F4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D81B9577-35F9-1048-AD3B-726703DC803D}"/>
              </a:ext>
            </a:extLst>
          </p:cNvPr>
          <p:cNvSpPr>
            <a:spLocks noGrp="1"/>
          </p:cNvSpPr>
          <p:nvPr>
            <p:ph type="dt" sz="half" idx="10"/>
          </p:nvPr>
        </p:nvSpPr>
        <p:spPr/>
        <p:txBody>
          <a:bodyPr/>
          <a:lstStyle/>
          <a:p>
            <a:fld id="{2F3F8A69-B95F-AC4E-A124-12C3AFF3401A}" type="datetime1">
              <a:rPr lang="en-US" smtClean="0"/>
              <a:t>6/4/20</a:t>
            </a:fld>
            <a:endParaRPr lang="en-AE"/>
          </a:p>
        </p:txBody>
      </p:sp>
      <p:sp>
        <p:nvSpPr>
          <p:cNvPr id="8" name="Footer Placeholder 7">
            <a:extLst>
              <a:ext uri="{FF2B5EF4-FFF2-40B4-BE49-F238E27FC236}">
                <a16:creationId xmlns:a16="http://schemas.microsoft.com/office/drawing/2014/main" id="{057F8744-183A-7146-87D6-853B54BAC526}"/>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9" name="Slide Number Placeholder 8">
            <a:extLst>
              <a:ext uri="{FF2B5EF4-FFF2-40B4-BE49-F238E27FC236}">
                <a16:creationId xmlns:a16="http://schemas.microsoft.com/office/drawing/2014/main" id="{FDF08BEA-6572-A649-843E-32B525AE8123}"/>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53912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E9F6-F711-9B4D-8131-84B586D80570}"/>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E2B06C82-A2CD-F846-9515-29E2F27306C2}"/>
              </a:ext>
            </a:extLst>
          </p:cNvPr>
          <p:cNvSpPr>
            <a:spLocks noGrp="1"/>
          </p:cNvSpPr>
          <p:nvPr>
            <p:ph type="dt" sz="half" idx="10"/>
          </p:nvPr>
        </p:nvSpPr>
        <p:spPr/>
        <p:txBody>
          <a:bodyPr/>
          <a:lstStyle/>
          <a:p>
            <a:fld id="{1C225DBF-C718-1B46-8EA9-51EFB0F328E4}" type="datetime1">
              <a:rPr lang="en-US" smtClean="0"/>
              <a:t>6/4/20</a:t>
            </a:fld>
            <a:endParaRPr lang="en-AE"/>
          </a:p>
        </p:txBody>
      </p:sp>
      <p:sp>
        <p:nvSpPr>
          <p:cNvPr id="4" name="Footer Placeholder 3">
            <a:extLst>
              <a:ext uri="{FF2B5EF4-FFF2-40B4-BE49-F238E27FC236}">
                <a16:creationId xmlns:a16="http://schemas.microsoft.com/office/drawing/2014/main" id="{81CC5C32-5A07-4C41-BE80-5853358300B6}"/>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5" name="Slide Number Placeholder 4">
            <a:extLst>
              <a:ext uri="{FF2B5EF4-FFF2-40B4-BE49-F238E27FC236}">
                <a16:creationId xmlns:a16="http://schemas.microsoft.com/office/drawing/2014/main" id="{553E2BCF-8A43-B24D-ACC1-F2D80C2471B0}"/>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7014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3DB22D-F696-714B-A9F7-8518A13FB66B}"/>
              </a:ext>
            </a:extLst>
          </p:cNvPr>
          <p:cNvSpPr>
            <a:spLocks noGrp="1"/>
          </p:cNvSpPr>
          <p:nvPr>
            <p:ph type="dt" sz="half" idx="10"/>
          </p:nvPr>
        </p:nvSpPr>
        <p:spPr/>
        <p:txBody>
          <a:bodyPr/>
          <a:lstStyle/>
          <a:p>
            <a:fld id="{CDAFBBBA-B978-F94C-851B-7970A8E32A88}" type="datetime1">
              <a:rPr lang="en-US" smtClean="0"/>
              <a:t>6/4/20</a:t>
            </a:fld>
            <a:endParaRPr lang="en-AE"/>
          </a:p>
        </p:txBody>
      </p:sp>
      <p:sp>
        <p:nvSpPr>
          <p:cNvPr id="3" name="Footer Placeholder 2">
            <a:extLst>
              <a:ext uri="{FF2B5EF4-FFF2-40B4-BE49-F238E27FC236}">
                <a16:creationId xmlns:a16="http://schemas.microsoft.com/office/drawing/2014/main" id="{EFEA5C27-402F-454F-B923-9252A8D6732A}"/>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4" name="Slide Number Placeholder 3">
            <a:extLst>
              <a:ext uri="{FF2B5EF4-FFF2-40B4-BE49-F238E27FC236}">
                <a16:creationId xmlns:a16="http://schemas.microsoft.com/office/drawing/2014/main" id="{DBDD6937-FE50-4748-A14B-2D72F24D5F8C}"/>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303602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6C72-878C-E848-9A9D-80D649B18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92459D59-F533-5249-8AEB-4BB6AA6D0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803052D7-9D7A-8B47-94AA-F30B8E567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A3B0F-59BA-FD40-8AE0-7391304E2707}"/>
              </a:ext>
            </a:extLst>
          </p:cNvPr>
          <p:cNvSpPr>
            <a:spLocks noGrp="1"/>
          </p:cNvSpPr>
          <p:nvPr>
            <p:ph type="dt" sz="half" idx="10"/>
          </p:nvPr>
        </p:nvSpPr>
        <p:spPr/>
        <p:txBody>
          <a:bodyPr/>
          <a:lstStyle/>
          <a:p>
            <a:fld id="{0DD902E6-5D6B-1B4D-B00B-259D029E09A4}" type="datetime1">
              <a:rPr lang="en-US" smtClean="0"/>
              <a:t>6/4/20</a:t>
            </a:fld>
            <a:endParaRPr lang="en-AE"/>
          </a:p>
        </p:txBody>
      </p:sp>
      <p:sp>
        <p:nvSpPr>
          <p:cNvPr id="6" name="Footer Placeholder 5">
            <a:extLst>
              <a:ext uri="{FF2B5EF4-FFF2-40B4-BE49-F238E27FC236}">
                <a16:creationId xmlns:a16="http://schemas.microsoft.com/office/drawing/2014/main" id="{6BCE74BB-7E5E-5C42-9D1B-2B190B2C4D98}"/>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7" name="Slide Number Placeholder 6">
            <a:extLst>
              <a:ext uri="{FF2B5EF4-FFF2-40B4-BE49-F238E27FC236}">
                <a16:creationId xmlns:a16="http://schemas.microsoft.com/office/drawing/2014/main" id="{AB645281-F70A-CB46-AF8E-B6E1AA4C2F9B}"/>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188584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5BFA-238E-2147-A38D-198F9BED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B6452E1F-6063-2446-9C2E-EFF4D61BB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5B8B1AAE-3B16-6041-8F6A-7F2B41095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ED140-FFE0-E44B-A411-404047FAF6B8}"/>
              </a:ext>
            </a:extLst>
          </p:cNvPr>
          <p:cNvSpPr>
            <a:spLocks noGrp="1"/>
          </p:cNvSpPr>
          <p:nvPr>
            <p:ph type="dt" sz="half" idx="10"/>
          </p:nvPr>
        </p:nvSpPr>
        <p:spPr/>
        <p:txBody>
          <a:bodyPr/>
          <a:lstStyle/>
          <a:p>
            <a:fld id="{CE7C6E3A-ACB9-944A-BEF1-FDE3C44409B4}" type="datetime1">
              <a:rPr lang="en-US" smtClean="0"/>
              <a:t>6/4/20</a:t>
            </a:fld>
            <a:endParaRPr lang="en-AE"/>
          </a:p>
        </p:txBody>
      </p:sp>
      <p:sp>
        <p:nvSpPr>
          <p:cNvPr id="6" name="Footer Placeholder 5">
            <a:extLst>
              <a:ext uri="{FF2B5EF4-FFF2-40B4-BE49-F238E27FC236}">
                <a16:creationId xmlns:a16="http://schemas.microsoft.com/office/drawing/2014/main" id="{97B05F69-AB41-3448-BD1D-05DCCBB4300F}"/>
              </a:ext>
            </a:extLst>
          </p:cNvPr>
          <p:cNvSpPr>
            <a:spLocks noGrp="1"/>
          </p:cNvSpPr>
          <p:nvPr>
            <p:ph type="ftr" sz="quarter" idx="11"/>
          </p:nvPr>
        </p:nvSpPr>
        <p:spPr/>
        <p:txBody>
          <a:bodyPr/>
          <a:lstStyle/>
          <a:p>
            <a:r>
              <a:rPr lang="en-US"/>
              <a:t>Predict Customer Churn Using a SPSS Modeler Flow / June 7, 2020 / © 2020 IBM Corporation </a:t>
            </a:r>
            <a:endParaRPr lang="en-AE"/>
          </a:p>
        </p:txBody>
      </p:sp>
      <p:sp>
        <p:nvSpPr>
          <p:cNvPr id="7" name="Slide Number Placeholder 6">
            <a:extLst>
              <a:ext uri="{FF2B5EF4-FFF2-40B4-BE49-F238E27FC236}">
                <a16:creationId xmlns:a16="http://schemas.microsoft.com/office/drawing/2014/main" id="{F6C182AA-0A4D-224C-B7D3-EF0AFA565A22}"/>
              </a:ext>
            </a:extLst>
          </p:cNvPr>
          <p:cNvSpPr>
            <a:spLocks noGrp="1"/>
          </p:cNvSpPr>
          <p:nvPr>
            <p:ph type="sldNum" sz="quarter" idx="12"/>
          </p:nvPr>
        </p:nvSpPr>
        <p:spPr/>
        <p:txBody>
          <a:bodyPr/>
          <a:lstStyle/>
          <a:p>
            <a:fld id="{9D732ED6-DA03-864B-8C39-1218A9CD126C}" type="slidenum">
              <a:rPr lang="en-AE" smtClean="0"/>
              <a:t>‹#›</a:t>
            </a:fld>
            <a:endParaRPr lang="en-AE"/>
          </a:p>
        </p:txBody>
      </p:sp>
    </p:spTree>
    <p:extLst>
      <p:ext uri="{BB962C8B-B14F-4D97-AF65-F5344CB8AC3E}">
        <p14:creationId xmlns:p14="http://schemas.microsoft.com/office/powerpoint/2010/main" val="421328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B83F1B-65E6-E249-B6F2-FC2CEF8E9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9B5B9E9-0252-5144-AED4-733DD7D192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00CFD9E-304D-9A42-AE5C-9520DA424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E775B-3BE0-0E4C-AE6B-B304D41EE360}" type="datetime1">
              <a:rPr lang="en-US" smtClean="0"/>
              <a:t>6/4/20</a:t>
            </a:fld>
            <a:endParaRPr lang="en-AE"/>
          </a:p>
        </p:txBody>
      </p:sp>
      <p:sp>
        <p:nvSpPr>
          <p:cNvPr id="5" name="Footer Placeholder 4">
            <a:extLst>
              <a:ext uri="{FF2B5EF4-FFF2-40B4-BE49-F238E27FC236}">
                <a16:creationId xmlns:a16="http://schemas.microsoft.com/office/drawing/2014/main" id="{70961015-4400-C34B-BEC9-8EB1BE72A7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Predict Customer Churn Using a SPSS Modeler Flow / June 7, 2020 / © 2020 IBM Corporation </a:t>
            </a:r>
            <a:endParaRPr lang="en-AE"/>
          </a:p>
        </p:txBody>
      </p:sp>
      <p:sp>
        <p:nvSpPr>
          <p:cNvPr id="6" name="Slide Number Placeholder 5">
            <a:extLst>
              <a:ext uri="{FF2B5EF4-FFF2-40B4-BE49-F238E27FC236}">
                <a16:creationId xmlns:a16="http://schemas.microsoft.com/office/drawing/2014/main" id="{8D82E103-D165-3B44-9E77-28DC09533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732ED6-DA03-864B-8C39-1218A9CD126C}" type="slidenum">
              <a:rPr lang="en-AE" smtClean="0"/>
              <a:t>‹#›</a:t>
            </a:fld>
            <a:endParaRPr lang="en-AE"/>
          </a:p>
        </p:txBody>
      </p:sp>
    </p:spTree>
    <p:extLst>
      <p:ext uri="{BB962C8B-B14F-4D97-AF65-F5344CB8AC3E}">
        <p14:creationId xmlns:p14="http://schemas.microsoft.com/office/powerpoint/2010/main" val="260214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ibm.biz/SPSSModelerCodeLab" TargetMode="External"/><Relationship Id="rId5" Type="http://schemas.openxmlformats.org/officeDocument/2006/relationships/hyperlink" Target="http://ibm.biz/SPSSModelerWebinar"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ibm.biz/DigitalSummit" TargetMode="External"/><Relationship Id="rId7" Type="http://schemas.openxmlformats.org/officeDocument/2006/relationships/hyperlink" Target="https://www.meetup.com/IBMCloud-Dubai/" TargetMode="External"/><Relationship Id="rId2" Type="http://schemas.openxmlformats.org/officeDocument/2006/relationships/image" Target="../media/image17.jpeg"/><Relationship Id="rId1" Type="http://schemas.openxmlformats.org/officeDocument/2006/relationships/slideLayout" Target="../slideLayouts/slideLayout19.xml"/><Relationship Id="rId6" Type="http://schemas.openxmlformats.org/officeDocument/2006/relationships/hyperlink" Target="http://ibm.biz/community-coursera" TargetMode="External"/><Relationship Id="rId5" Type="http://schemas.openxmlformats.org/officeDocument/2006/relationships/hyperlink" Target="https://developer.ibm.com/" TargetMode="External"/><Relationship Id="rId4" Type="http://schemas.openxmlformats.org/officeDocument/2006/relationships/hyperlink" Target="https://ibm.co/3dp3zua"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tiff"/><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tiff"/><Relationship Id="rId10" Type="http://schemas.openxmlformats.org/officeDocument/2006/relationships/image" Target="../media/image25.png"/><Relationship Id="rId4" Type="http://schemas.openxmlformats.org/officeDocument/2006/relationships/image" Target="../media/image19.tiff"/><Relationship Id="rId9" Type="http://schemas.openxmlformats.org/officeDocument/2006/relationships/image" Target="../media/image24.tiff"/></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ibm.biz/SPSSModelerWebinar" TargetMode="External"/><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00260A0-5C52-2947-87F2-80B6520B9D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663" y="-13854"/>
            <a:ext cx="5246762" cy="6858000"/>
          </a:xfrm>
          <a:prstGeom prst="rect">
            <a:avLst/>
          </a:prstGeom>
          <a:ln>
            <a:noFill/>
          </a:ln>
        </p:spPr>
      </p:pic>
      <p:grpSp>
        <p:nvGrpSpPr>
          <p:cNvPr id="2" name="Group 1">
            <a:extLst>
              <a:ext uri="{FF2B5EF4-FFF2-40B4-BE49-F238E27FC236}">
                <a16:creationId xmlns:a16="http://schemas.microsoft.com/office/drawing/2014/main" id="{937E78B9-B00A-4088-B10B-7232398133C7}"/>
              </a:ext>
            </a:extLst>
          </p:cNvPr>
          <p:cNvGrpSpPr/>
          <p:nvPr/>
        </p:nvGrpSpPr>
        <p:grpSpPr>
          <a:xfrm>
            <a:off x="-13856" y="-13854"/>
            <a:ext cx="7495311" cy="6871853"/>
            <a:chOff x="4480146" y="1236276"/>
            <a:chExt cx="2007188" cy="2106887"/>
          </a:xfrm>
        </p:grpSpPr>
        <p:sp>
          <p:nvSpPr>
            <p:cNvPr id="15" name="Rectangle 14">
              <a:extLst>
                <a:ext uri="{FF2B5EF4-FFF2-40B4-BE49-F238E27FC236}">
                  <a16:creationId xmlns:a16="http://schemas.microsoft.com/office/drawing/2014/main" id="{61351C59-6AD0-7444-B2DD-0D561E786E2A}"/>
                </a:ext>
              </a:extLst>
            </p:cNvPr>
            <p:cNvSpPr/>
            <p:nvPr/>
          </p:nvSpPr>
          <p:spPr>
            <a:xfrm>
              <a:off x="4480146" y="1236276"/>
              <a:ext cx="1864149" cy="2106887"/>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2160" dirty="0">
                <a:solidFill>
                  <a:schemeClr val="bg1"/>
                </a:solidFill>
              </a:endParaRPr>
            </a:p>
          </p:txBody>
        </p:sp>
        <p:sp>
          <p:nvSpPr>
            <p:cNvPr id="19" name="Rectangle 18">
              <a:extLst>
                <a:ext uri="{FF2B5EF4-FFF2-40B4-BE49-F238E27FC236}">
                  <a16:creationId xmlns:a16="http://schemas.microsoft.com/office/drawing/2014/main" id="{19DF0539-72E8-A24E-BE63-2CEAA3495C05}"/>
                </a:ext>
              </a:extLst>
            </p:cNvPr>
            <p:cNvSpPr/>
            <p:nvPr/>
          </p:nvSpPr>
          <p:spPr>
            <a:xfrm>
              <a:off x="4539359" y="1569813"/>
              <a:ext cx="1947975" cy="1582832"/>
            </a:xfrm>
            <a:prstGeom prst="rect">
              <a:avLst/>
            </a:prstGeom>
          </p:spPr>
          <p:txBody>
            <a:bodyPr wrap="square">
              <a:spAutoFit/>
            </a:bodyPr>
            <a:lstStyle/>
            <a:p>
              <a:endParaRPr lang="en-US" sz="5760" dirty="0">
                <a:solidFill>
                  <a:schemeClr val="bg1"/>
                </a:solidFill>
                <a:latin typeface="IBM Plex Sans" panose="020B0503050203000203" pitchFamily="34" charset="0"/>
              </a:endParaRPr>
            </a:p>
            <a:p>
              <a:r>
                <a:rPr lang="en-US" sz="4800" b="1" dirty="0">
                  <a:solidFill>
                    <a:schemeClr val="bg1"/>
                  </a:solidFill>
                  <a:latin typeface="IBM Plex Sans" panose="020B0503050203000203" pitchFamily="34" charset="0"/>
                </a:rPr>
                <a:t>No Office. </a:t>
              </a:r>
              <a:br>
                <a:rPr lang="en-US" sz="4800" b="1" dirty="0">
                  <a:solidFill>
                    <a:schemeClr val="bg1"/>
                  </a:solidFill>
                  <a:latin typeface="IBM Plex Sans" panose="020B0503050203000203" pitchFamily="34" charset="0"/>
                </a:rPr>
              </a:br>
              <a:r>
                <a:rPr lang="en-US" sz="4800" b="1" dirty="0">
                  <a:solidFill>
                    <a:schemeClr val="bg1"/>
                  </a:solidFill>
                  <a:latin typeface="IBM Plex Sans" panose="020B0503050203000203" pitchFamily="34" charset="0"/>
                </a:rPr>
                <a:t>No Problem.</a:t>
              </a:r>
              <a:endParaRPr lang="en-US" sz="2160" dirty="0">
                <a:solidFill>
                  <a:schemeClr val="bg1"/>
                </a:solidFill>
                <a:latin typeface="IBM Plex Sans" panose="020B0503050203000203" pitchFamily="34" charset="0"/>
              </a:endParaRPr>
            </a:p>
            <a:p>
              <a:r>
                <a:rPr lang="en-US" sz="3840" dirty="0">
                  <a:solidFill>
                    <a:schemeClr val="bg1"/>
                  </a:solidFill>
                  <a:latin typeface="IBM Plex Sans" panose="020B0503050203000203" pitchFamily="34" charset="0"/>
                </a:rPr>
                <a:t>Join </a:t>
              </a:r>
              <a:r>
                <a:rPr lang="en-US" sz="3840" b="1" dirty="0">
                  <a:solidFill>
                    <a:srgbClr val="0072CD"/>
                  </a:solidFill>
                  <a:latin typeface="IBM Plex Sans" panose="020B0503050203000203" pitchFamily="34" charset="0"/>
                </a:rPr>
                <a:t>Tech@Home </a:t>
              </a:r>
              <a:br>
                <a:rPr lang="en-US" sz="3840" b="1" dirty="0">
                  <a:solidFill>
                    <a:srgbClr val="0072CD"/>
                  </a:solidFill>
                  <a:latin typeface="IBM Plex Sans" panose="020B0503050203000203" pitchFamily="34" charset="0"/>
                </a:rPr>
              </a:br>
              <a:r>
                <a:rPr lang="en-US" sz="3840" dirty="0">
                  <a:solidFill>
                    <a:schemeClr val="bg1"/>
                  </a:solidFill>
                  <a:latin typeface="IBM Plex Sans" panose="020B0503050203000203" pitchFamily="34" charset="0"/>
                </a:rPr>
                <a:t>Webinar Series</a:t>
              </a:r>
            </a:p>
            <a:p>
              <a:endParaRPr lang="en-US" sz="3840" dirty="0">
                <a:solidFill>
                  <a:schemeClr val="bg1"/>
                </a:solidFill>
                <a:latin typeface="IBM Plex Sans" panose="020B0503050203000203" pitchFamily="34" charset="0"/>
              </a:endParaRPr>
            </a:p>
            <a:p>
              <a:r>
                <a:rPr lang="en-US" sz="2160" i="1" dirty="0">
                  <a:solidFill>
                    <a:schemeClr val="bg1"/>
                  </a:solidFill>
                  <a:latin typeface="IBM Plex Sans" panose="020B0503050203000203" pitchFamily="34" charset="0"/>
                </a:rPr>
                <a:t>40 days technical expertise exchange</a:t>
              </a:r>
            </a:p>
            <a:p>
              <a:r>
                <a:rPr lang="en-US" sz="1680" i="1" dirty="0">
                  <a:solidFill>
                    <a:schemeClr val="bg1"/>
                  </a:solidFill>
                  <a:latin typeface="IBM Plex Sans" panose="020B0503050203000203" pitchFamily="34" charset="0"/>
                </a:rPr>
                <a:t>Register for more: </a:t>
              </a:r>
              <a:r>
                <a:rPr lang="en-US" sz="1680" i="1" dirty="0">
                  <a:solidFill>
                    <a:srgbClr val="0072CD"/>
                  </a:solidFill>
                  <a:latin typeface="IBM Plex Sans" panose="020B0503050203000203" pitchFamily="34" charset="0"/>
                </a:rPr>
                <a:t>www.meetup.com/IBM-Cloud-MEA/</a:t>
              </a:r>
            </a:p>
            <a:p>
              <a:endParaRPr lang="en-AE" sz="2160" i="1" dirty="0">
                <a:solidFill>
                  <a:schemeClr val="bg1"/>
                </a:solidFill>
                <a:latin typeface="IBM Plex Sans" panose="020B0503050203000203" pitchFamily="34" charset="0"/>
              </a:endParaRPr>
            </a:p>
          </p:txBody>
        </p:sp>
        <p:pic>
          <p:nvPicPr>
            <p:cNvPr id="21" name="Picture 20">
              <a:extLst>
                <a:ext uri="{FF2B5EF4-FFF2-40B4-BE49-F238E27FC236}">
                  <a16:creationId xmlns:a16="http://schemas.microsoft.com/office/drawing/2014/main" id="{F00A4719-4D6F-334C-A4CB-6CD5189A942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77797" y="1314070"/>
              <a:ext cx="309909" cy="128459"/>
            </a:xfrm>
            <a:prstGeom prst="rect">
              <a:avLst/>
            </a:prstGeom>
          </p:spPr>
        </p:pic>
      </p:grpSp>
      <p:pic>
        <p:nvPicPr>
          <p:cNvPr id="9" name="Picture 2" descr="IBM logo | Logok">
            <a:extLst>
              <a:ext uri="{FF2B5EF4-FFF2-40B4-BE49-F238E27FC236}">
                <a16:creationId xmlns:a16="http://schemas.microsoft.com/office/drawing/2014/main" id="{F5A2F00B-716C-414C-AE11-C2407E17D8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1236" y="5981121"/>
            <a:ext cx="1489364" cy="111702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070110DA-1EE4-0A49-A407-A1EDEF822CF0}"/>
              </a:ext>
            </a:extLst>
          </p:cNvPr>
          <p:cNvSpPr>
            <a:spLocks noGrp="1"/>
          </p:cNvSpPr>
          <p:nvPr>
            <p:ph type="ftr" sz="quarter" idx="11"/>
          </p:nvPr>
        </p:nvSpPr>
        <p:spPr>
          <a:xfrm>
            <a:off x="207259" y="6357069"/>
            <a:ext cx="6474229" cy="365125"/>
          </a:xfrm>
        </p:spPr>
        <p:txBody>
          <a:bodyPr/>
          <a:lstStyle/>
          <a:p>
            <a:pPr algn="l"/>
            <a:r>
              <a:rPr lang="en-US" dirty="0"/>
              <a:t>Predict Customer Churn Using a SPSS Modeler Flow / June 7, 2020 / © 2020 IBM Corporation </a:t>
            </a:r>
            <a:endParaRPr lang="en-AE" dirty="0"/>
          </a:p>
        </p:txBody>
      </p:sp>
    </p:spTree>
    <p:extLst>
      <p:ext uri="{BB962C8B-B14F-4D97-AF65-F5344CB8AC3E}">
        <p14:creationId xmlns:p14="http://schemas.microsoft.com/office/powerpoint/2010/main" val="872818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 name="Rectangle 9">
            <a:extLst>
              <a:ext uri="{FF2B5EF4-FFF2-40B4-BE49-F238E27FC236}">
                <a16:creationId xmlns:a16="http://schemas.microsoft.com/office/drawing/2014/main" id="{2A4684EA-8788-A44B-B830-BF3CBF74C510}"/>
              </a:ext>
            </a:extLst>
          </p:cNvPr>
          <p:cNvSpPr/>
          <p:nvPr/>
        </p:nvSpPr>
        <p:spPr>
          <a:xfrm>
            <a:off x="0" y="962527"/>
            <a:ext cx="12192000" cy="5895473"/>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7" name="Google Shape;196;p38">
            <a:extLst>
              <a:ext uri="{FF2B5EF4-FFF2-40B4-BE49-F238E27FC236}">
                <a16:creationId xmlns:a16="http://schemas.microsoft.com/office/drawing/2014/main" id="{A792D4BE-C6FF-D347-BDA2-BF5194C7CECB}"/>
              </a:ext>
            </a:extLst>
          </p:cNvPr>
          <p:cNvSpPr txBox="1">
            <a:spLocks noGrp="1"/>
          </p:cNvSpPr>
          <p:nvPr>
            <p:ph type="title"/>
          </p:nvPr>
        </p:nvSpPr>
        <p:spPr>
          <a:xfrm>
            <a:off x="244520" y="241391"/>
            <a:ext cx="9567333" cy="428109"/>
          </a:xfrm>
          <a:prstGeom prst="rect">
            <a:avLst/>
          </a:prstGeom>
          <a:noFill/>
          <a:ln>
            <a:noFill/>
          </a:ln>
        </p:spPr>
        <p:txBody>
          <a:bodyPr spcFirstLastPara="1" vert="horz" wrap="square" lIns="0" tIns="0" rIns="0" bIns="0" rtlCol="0" anchor="t" anchorCtr="0">
            <a:noAutofit/>
          </a:bodyPr>
          <a:lstStyle/>
          <a:p>
            <a:r>
              <a:rPr lang="en" sz="4000" b="1" dirty="0">
                <a:solidFill>
                  <a:schemeClr val="tx1"/>
                </a:solidFill>
                <a:latin typeface="IBM Plex Mono" panose="020B0509050203000203" pitchFamily="49" charset="77"/>
              </a:rPr>
              <a:t>Nodes Palette</a:t>
            </a:r>
            <a:endParaRPr sz="4000" b="1" dirty="0">
              <a:solidFill>
                <a:schemeClr val="tx1"/>
              </a:solidFill>
              <a:latin typeface="IBM Plex Mono" panose="020B0509050203000203" pitchFamily="49" charset="77"/>
            </a:endParaRPr>
          </a:p>
        </p:txBody>
      </p:sp>
      <p:sp>
        <p:nvSpPr>
          <p:cNvPr id="8" name="Google Shape;196;p38">
            <a:extLst>
              <a:ext uri="{FF2B5EF4-FFF2-40B4-BE49-F238E27FC236}">
                <a16:creationId xmlns:a16="http://schemas.microsoft.com/office/drawing/2014/main" id="{985F6220-C638-B945-BFCA-A16700B38421}"/>
              </a:ext>
            </a:extLst>
          </p:cNvPr>
          <p:cNvSpPr txBox="1">
            <a:spLocks/>
          </p:cNvSpPr>
          <p:nvPr/>
        </p:nvSpPr>
        <p:spPr>
          <a:xfrm>
            <a:off x="244520" y="1091381"/>
            <a:ext cx="11775415" cy="541861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FFFFFF"/>
              </a:buClr>
              <a:buSzPts val="2400"/>
              <a:buFont typeface="IBM Plex Sans"/>
              <a:buNone/>
              <a:defRPr sz="2400" b="0" i="0" u="none" strike="noStrike" cap="none">
                <a:solidFill>
                  <a:srgbClr val="FFFFFF"/>
                </a:solidFill>
                <a:latin typeface="IBM Plex Sans"/>
                <a:ea typeface="IBM Plex Sans"/>
                <a:cs typeface="IBM Plex Sans"/>
                <a:sym typeface="IBM Plex Sans"/>
              </a:defRPr>
            </a:lvl1pPr>
            <a:lvl2pPr marR="0" lvl="1" algn="l" rtl="0">
              <a:lnSpc>
                <a:spcPct val="90000"/>
              </a:lnSpc>
              <a:spcBef>
                <a:spcPts val="0"/>
              </a:spcBef>
              <a:spcAft>
                <a:spcPts val="0"/>
              </a:spcAft>
              <a:buClr>
                <a:srgbClr val="FFFFFF"/>
              </a:buClr>
              <a:buSzPts val="2400"/>
              <a:buFont typeface="IBM Plex Sans"/>
              <a:buNone/>
              <a:defRPr sz="2400" b="0" i="0" u="none" strike="noStrike" cap="none">
                <a:solidFill>
                  <a:srgbClr val="FFFFFF"/>
                </a:solidFill>
                <a:latin typeface="IBM Plex Sans"/>
                <a:ea typeface="IBM Plex Sans"/>
                <a:cs typeface="IBM Plex Sans"/>
                <a:sym typeface="IBM Plex Sans"/>
              </a:defRPr>
            </a:lvl2pPr>
            <a:lvl3pPr marR="0" lvl="2" algn="l" rtl="0">
              <a:lnSpc>
                <a:spcPct val="90000"/>
              </a:lnSpc>
              <a:spcBef>
                <a:spcPts val="0"/>
              </a:spcBef>
              <a:spcAft>
                <a:spcPts val="0"/>
              </a:spcAft>
              <a:buClr>
                <a:srgbClr val="FFFFFF"/>
              </a:buClr>
              <a:buSzPts val="2400"/>
              <a:buFont typeface="IBM Plex Sans"/>
              <a:buNone/>
              <a:defRPr sz="2400" b="0" i="0" u="none" strike="noStrike" cap="none">
                <a:solidFill>
                  <a:srgbClr val="FFFFFF"/>
                </a:solidFill>
                <a:latin typeface="IBM Plex Sans"/>
                <a:ea typeface="IBM Plex Sans"/>
                <a:cs typeface="IBM Plex Sans"/>
                <a:sym typeface="IBM Plex Sans"/>
              </a:defRPr>
            </a:lvl3pPr>
            <a:lvl4pPr marR="0" lvl="3" algn="l" rtl="0">
              <a:lnSpc>
                <a:spcPct val="90000"/>
              </a:lnSpc>
              <a:spcBef>
                <a:spcPts val="0"/>
              </a:spcBef>
              <a:spcAft>
                <a:spcPts val="0"/>
              </a:spcAft>
              <a:buClr>
                <a:srgbClr val="FFFFFF"/>
              </a:buClr>
              <a:buSzPts val="2400"/>
              <a:buFont typeface="IBM Plex Sans"/>
              <a:buNone/>
              <a:defRPr sz="2400" b="0" i="0" u="none" strike="noStrike" cap="none">
                <a:solidFill>
                  <a:srgbClr val="FFFFFF"/>
                </a:solidFill>
                <a:latin typeface="IBM Plex Sans"/>
                <a:ea typeface="IBM Plex Sans"/>
                <a:cs typeface="IBM Plex Sans"/>
                <a:sym typeface="IBM Plex Sans"/>
              </a:defRPr>
            </a:lvl4pPr>
            <a:lvl5pPr marR="0" lvl="4" algn="l" rtl="0">
              <a:lnSpc>
                <a:spcPct val="90000"/>
              </a:lnSpc>
              <a:spcBef>
                <a:spcPts val="0"/>
              </a:spcBef>
              <a:spcAft>
                <a:spcPts val="0"/>
              </a:spcAft>
              <a:buClr>
                <a:srgbClr val="FFFFFF"/>
              </a:buClr>
              <a:buSzPts val="2400"/>
              <a:buFont typeface="IBM Plex Sans"/>
              <a:buNone/>
              <a:defRPr sz="2400" b="0" i="0" u="none" strike="noStrike" cap="none">
                <a:solidFill>
                  <a:srgbClr val="FFFFFF"/>
                </a:solidFill>
                <a:latin typeface="IBM Plex Sans"/>
                <a:ea typeface="IBM Plex Sans"/>
                <a:cs typeface="IBM Plex Sans"/>
                <a:sym typeface="IBM Plex Sans"/>
              </a:defRPr>
            </a:lvl5pPr>
            <a:lvl6pPr marR="0" lvl="5" algn="l" rtl="0">
              <a:lnSpc>
                <a:spcPct val="90000"/>
              </a:lnSpc>
              <a:spcBef>
                <a:spcPts val="0"/>
              </a:spcBef>
              <a:spcAft>
                <a:spcPts val="0"/>
              </a:spcAft>
              <a:buClr>
                <a:srgbClr val="FFFFFF"/>
              </a:buClr>
              <a:buSzPts val="2400"/>
              <a:buFont typeface="IBM Plex Sans"/>
              <a:buNone/>
              <a:defRPr sz="2400" b="0" i="0" u="none" strike="noStrike" cap="none">
                <a:solidFill>
                  <a:srgbClr val="FFFFFF"/>
                </a:solidFill>
                <a:latin typeface="IBM Plex Sans"/>
                <a:ea typeface="IBM Plex Sans"/>
                <a:cs typeface="IBM Plex Sans"/>
                <a:sym typeface="IBM Plex Sans"/>
              </a:defRPr>
            </a:lvl6pPr>
            <a:lvl7pPr marR="0" lvl="6" algn="l" rtl="0">
              <a:lnSpc>
                <a:spcPct val="90000"/>
              </a:lnSpc>
              <a:spcBef>
                <a:spcPts val="0"/>
              </a:spcBef>
              <a:spcAft>
                <a:spcPts val="0"/>
              </a:spcAft>
              <a:buClr>
                <a:srgbClr val="FFFFFF"/>
              </a:buClr>
              <a:buSzPts val="2400"/>
              <a:buFont typeface="IBM Plex Sans"/>
              <a:buNone/>
              <a:defRPr sz="2400" b="0" i="0" u="none" strike="noStrike" cap="none">
                <a:solidFill>
                  <a:srgbClr val="FFFFFF"/>
                </a:solidFill>
                <a:latin typeface="IBM Plex Sans"/>
                <a:ea typeface="IBM Plex Sans"/>
                <a:cs typeface="IBM Plex Sans"/>
                <a:sym typeface="IBM Plex Sans"/>
              </a:defRPr>
            </a:lvl7pPr>
            <a:lvl8pPr marR="0" lvl="7" algn="l" rtl="0">
              <a:lnSpc>
                <a:spcPct val="90000"/>
              </a:lnSpc>
              <a:spcBef>
                <a:spcPts val="0"/>
              </a:spcBef>
              <a:spcAft>
                <a:spcPts val="0"/>
              </a:spcAft>
              <a:buClr>
                <a:srgbClr val="FFFFFF"/>
              </a:buClr>
              <a:buSzPts val="2400"/>
              <a:buFont typeface="IBM Plex Sans"/>
              <a:buNone/>
              <a:defRPr sz="2400" b="0" i="0" u="none" strike="noStrike" cap="none">
                <a:solidFill>
                  <a:srgbClr val="FFFFFF"/>
                </a:solidFill>
                <a:latin typeface="IBM Plex Sans"/>
                <a:ea typeface="IBM Plex Sans"/>
                <a:cs typeface="IBM Plex Sans"/>
                <a:sym typeface="IBM Plex Sans"/>
              </a:defRPr>
            </a:lvl8pPr>
            <a:lvl9pPr marR="0" lvl="8" algn="l" rtl="0">
              <a:lnSpc>
                <a:spcPct val="90000"/>
              </a:lnSpc>
              <a:spcBef>
                <a:spcPts val="0"/>
              </a:spcBef>
              <a:spcAft>
                <a:spcPts val="0"/>
              </a:spcAft>
              <a:buClr>
                <a:srgbClr val="FFFFFF"/>
              </a:buClr>
              <a:buSzPts val="2400"/>
              <a:buFont typeface="IBM Plex Sans"/>
              <a:buNone/>
              <a:defRPr sz="2400" b="0" i="0" u="none" strike="noStrike" cap="none">
                <a:solidFill>
                  <a:srgbClr val="FFFFFF"/>
                </a:solidFill>
                <a:latin typeface="IBM Plex Sans"/>
                <a:ea typeface="IBM Plex Sans"/>
                <a:cs typeface="IBM Plex Sans"/>
                <a:sym typeface="IBM Plex Sans"/>
              </a:defRPr>
            </a:lvl9pPr>
          </a:lstStyle>
          <a:p>
            <a:r>
              <a:rPr lang="en-US" sz="2600" dirty="0">
                <a:solidFill>
                  <a:schemeClr val="bg1"/>
                </a:solidFill>
                <a:latin typeface="IBM Plex Sans" panose="020B0503050203000203" pitchFamily="34" charset="0"/>
              </a:rPr>
              <a:t>SPSS Modeler has </a:t>
            </a:r>
            <a:r>
              <a:rPr lang="en-US" sz="2600" b="1" dirty="0">
                <a:solidFill>
                  <a:schemeClr val="bg1"/>
                </a:solidFill>
                <a:latin typeface="IBM Plex Sans" panose="020B0503050203000203" pitchFamily="34" charset="0"/>
              </a:rPr>
              <a:t>8</a:t>
            </a:r>
            <a:r>
              <a:rPr lang="en-US" sz="2600" dirty="0">
                <a:solidFill>
                  <a:schemeClr val="bg1"/>
                </a:solidFill>
                <a:latin typeface="IBM Plex Sans" panose="020B0503050203000203" pitchFamily="34" charset="0"/>
              </a:rPr>
              <a:t> main nodes that we can use to build our flow:</a:t>
            </a:r>
          </a:p>
          <a:p>
            <a:pPr marL="514350" indent="-514350">
              <a:lnSpc>
                <a:spcPct val="150000"/>
              </a:lnSpc>
              <a:buFont typeface="Arial" panose="020B0604020202020204" pitchFamily="34" charset="0"/>
              <a:buChar char="•"/>
            </a:pPr>
            <a:r>
              <a:rPr lang="en-US" sz="2600" b="1" dirty="0">
                <a:solidFill>
                  <a:schemeClr val="bg1"/>
                </a:solidFill>
                <a:latin typeface="IBM Plex Sans" panose="020B0503050203000203" pitchFamily="34" charset="0"/>
              </a:rPr>
              <a:t>Import Node</a:t>
            </a:r>
            <a:r>
              <a:rPr lang="en-US" sz="2600" dirty="0">
                <a:solidFill>
                  <a:schemeClr val="bg1"/>
                </a:solidFill>
                <a:latin typeface="IBM Plex Sans" panose="020B0503050203000203" pitchFamily="34" charset="0"/>
              </a:rPr>
              <a:t>: Data source (data asset, user input, simulated data)</a:t>
            </a:r>
          </a:p>
          <a:p>
            <a:pPr marL="514350" indent="-514350">
              <a:lnSpc>
                <a:spcPct val="150000"/>
              </a:lnSpc>
              <a:buFont typeface="Arial" panose="020B0604020202020204" pitchFamily="34" charset="0"/>
              <a:buChar char="•"/>
            </a:pPr>
            <a:r>
              <a:rPr lang="en-US" sz="2600" b="1" dirty="0">
                <a:solidFill>
                  <a:schemeClr val="bg1"/>
                </a:solidFill>
                <a:latin typeface="IBM Plex Sans" panose="020B0503050203000203" pitchFamily="34" charset="0"/>
              </a:rPr>
              <a:t>Records Ops</a:t>
            </a:r>
            <a:r>
              <a:rPr lang="en-US" sz="2600" dirty="0">
                <a:solidFill>
                  <a:schemeClr val="bg1"/>
                </a:solidFill>
                <a:latin typeface="IBM Plex Sans" panose="020B0503050203000203" pitchFamily="34" charset="0"/>
              </a:rPr>
              <a:t>: Perform operations on Data records (merge, aggregate,…)</a:t>
            </a:r>
          </a:p>
          <a:p>
            <a:pPr marL="514350" indent="-514350">
              <a:lnSpc>
                <a:spcPct val="150000"/>
              </a:lnSpc>
              <a:buFont typeface="Arial" panose="020B0604020202020204" pitchFamily="34" charset="0"/>
              <a:buChar char="•"/>
            </a:pPr>
            <a:r>
              <a:rPr lang="en-US" sz="2600" b="1" dirty="0">
                <a:solidFill>
                  <a:schemeClr val="bg1"/>
                </a:solidFill>
                <a:latin typeface="IBM Plex Sans" panose="020B0503050203000203" pitchFamily="34" charset="0"/>
              </a:rPr>
              <a:t>Field Ops</a:t>
            </a:r>
            <a:r>
              <a:rPr lang="en-US" sz="2600" dirty="0">
                <a:solidFill>
                  <a:schemeClr val="bg1"/>
                </a:solidFill>
                <a:latin typeface="IBM Plex Sans" panose="020B0503050203000203" pitchFamily="34" charset="0"/>
              </a:rPr>
              <a:t>: Perform operations in Data fields (filtering, manage values,… )</a:t>
            </a:r>
          </a:p>
          <a:p>
            <a:pPr marL="514350" indent="-514350">
              <a:lnSpc>
                <a:spcPct val="150000"/>
              </a:lnSpc>
              <a:buFont typeface="Arial" panose="020B0604020202020204" pitchFamily="34" charset="0"/>
              <a:buChar char="•"/>
            </a:pPr>
            <a:r>
              <a:rPr lang="en-US" sz="2600" b="1" dirty="0">
                <a:solidFill>
                  <a:schemeClr val="bg1"/>
                </a:solidFill>
                <a:latin typeface="IBM Plex Sans" panose="020B0503050203000203" pitchFamily="34" charset="0"/>
              </a:rPr>
              <a:t>Modeling</a:t>
            </a:r>
            <a:r>
              <a:rPr lang="en-US" sz="2600" dirty="0">
                <a:solidFill>
                  <a:schemeClr val="bg1"/>
                </a:solidFill>
                <a:latin typeface="IBM Plex Sans" panose="020B0503050203000203" pitchFamily="34" charset="0"/>
              </a:rPr>
              <a:t>: Define model builders (ML algorithms)</a:t>
            </a:r>
          </a:p>
          <a:p>
            <a:pPr marL="514350" indent="-514350">
              <a:lnSpc>
                <a:spcPct val="150000"/>
              </a:lnSpc>
              <a:buFont typeface="Arial" panose="020B0604020202020204" pitchFamily="34" charset="0"/>
              <a:buChar char="•"/>
            </a:pPr>
            <a:r>
              <a:rPr lang="en-US" sz="2600" b="1" dirty="0">
                <a:solidFill>
                  <a:schemeClr val="bg1"/>
                </a:solidFill>
                <a:latin typeface="IBM Plex Sans" panose="020B0503050203000203" pitchFamily="34" charset="0"/>
              </a:rPr>
              <a:t>Text Analytics</a:t>
            </a:r>
            <a:r>
              <a:rPr lang="en-US" sz="2600" dirty="0">
                <a:solidFill>
                  <a:schemeClr val="bg1"/>
                </a:solidFill>
                <a:latin typeface="IBM Plex Sans" panose="020B0503050203000203" pitchFamily="34" charset="0"/>
              </a:rPr>
              <a:t>: Perform text mining operations </a:t>
            </a:r>
          </a:p>
          <a:p>
            <a:pPr marL="514350" indent="-514350">
              <a:lnSpc>
                <a:spcPct val="150000"/>
              </a:lnSpc>
              <a:buFont typeface="Arial" panose="020B0604020202020204" pitchFamily="34" charset="0"/>
              <a:buChar char="•"/>
            </a:pPr>
            <a:r>
              <a:rPr lang="en-US" sz="2600" b="1" dirty="0">
                <a:solidFill>
                  <a:schemeClr val="bg1"/>
                </a:solidFill>
                <a:latin typeface="IBM Plex Sans" panose="020B0503050203000203" pitchFamily="34" charset="0"/>
              </a:rPr>
              <a:t>Graph</a:t>
            </a:r>
            <a:r>
              <a:rPr lang="en-US" sz="2600" dirty="0">
                <a:solidFill>
                  <a:schemeClr val="bg1"/>
                </a:solidFill>
                <a:latin typeface="IBM Plex Sans" panose="020B0503050203000203" pitchFamily="34" charset="0"/>
              </a:rPr>
              <a:t>: Perform data visualizations with chart builders</a:t>
            </a:r>
          </a:p>
          <a:p>
            <a:pPr marL="514350" indent="-514350">
              <a:lnSpc>
                <a:spcPct val="150000"/>
              </a:lnSpc>
              <a:buFont typeface="Arial" panose="020B0604020202020204" pitchFamily="34" charset="0"/>
              <a:buChar char="•"/>
            </a:pPr>
            <a:r>
              <a:rPr lang="en-US" sz="2600" b="1" dirty="0">
                <a:solidFill>
                  <a:schemeClr val="bg1"/>
                </a:solidFill>
                <a:latin typeface="IBM Plex Sans" panose="020B0503050203000203" pitchFamily="34" charset="0"/>
              </a:rPr>
              <a:t>Output</a:t>
            </a:r>
            <a:r>
              <a:rPr lang="en-US" sz="2600" dirty="0">
                <a:solidFill>
                  <a:schemeClr val="bg1"/>
                </a:solidFill>
                <a:latin typeface="IBM Plex Sans" panose="020B0503050203000203" pitchFamily="34" charset="0"/>
              </a:rPr>
              <a:t>: Model results </a:t>
            </a:r>
          </a:p>
          <a:p>
            <a:pPr marL="514350" indent="-514350">
              <a:lnSpc>
                <a:spcPct val="150000"/>
              </a:lnSpc>
              <a:buFont typeface="Arial" panose="020B0604020202020204" pitchFamily="34" charset="0"/>
              <a:buChar char="•"/>
            </a:pPr>
            <a:r>
              <a:rPr lang="en-US" sz="2600" b="1" dirty="0">
                <a:solidFill>
                  <a:schemeClr val="bg1"/>
                </a:solidFill>
                <a:latin typeface="IBM Plex Sans" panose="020B0503050203000203" pitchFamily="34" charset="0"/>
              </a:rPr>
              <a:t>Expor</a:t>
            </a:r>
            <a:r>
              <a:rPr lang="en-US" sz="2600" dirty="0">
                <a:solidFill>
                  <a:schemeClr val="bg1"/>
                </a:solidFill>
                <a:latin typeface="IBM Plex Sans" panose="020B0503050203000203" pitchFamily="34" charset="0"/>
              </a:rPr>
              <a:t>t: Export the results so they can be viewed in external apps</a:t>
            </a:r>
          </a:p>
          <a:p>
            <a:endParaRPr lang="en-US" sz="2667" dirty="0">
              <a:solidFill>
                <a:schemeClr val="bg1"/>
              </a:solidFill>
              <a:latin typeface="IBM Plex Mono" panose="020B0509050203000203" pitchFamily="49" charset="77"/>
            </a:endParaRPr>
          </a:p>
          <a:p>
            <a:endParaRPr lang="en-US" sz="2667" dirty="0">
              <a:solidFill>
                <a:schemeClr val="bg1"/>
              </a:solidFill>
              <a:latin typeface="IBM Plex Mono" panose="020B0509050203000203" pitchFamily="49" charset="77"/>
            </a:endParaRPr>
          </a:p>
        </p:txBody>
      </p:sp>
      <p:pic>
        <p:nvPicPr>
          <p:cNvPr id="12" name="Picture 2" descr="Videography Services in Singapore | Onedash22">
            <a:extLst>
              <a:ext uri="{FF2B5EF4-FFF2-40B4-BE49-F238E27FC236}">
                <a16:creationId xmlns:a16="http://schemas.microsoft.com/office/drawing/2014/main" id="{E5BE7411-B5D0-6148-B556-89FABC9CF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450" y="6255128"/>
            <a:ext cx="855918" cy="539228"/>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2">
            <a:extLst>
              <a:ext uri="{FF2B5EF4-FFF2-40B4-BE49-F238E27FC236}">
                <a16:creationId xmlns:a16="http://schemas.microsoft.com/office/drawing/2014/main" id="{092C3905-16C1-0A4B-88EF-4F7BA7A984E5}"/>
              </a:ext>
            </a:extLst>
          </p:cNvPr>
          <p:cNvSpPr txBox="1">
            <a:spLocks/>
          </p:cNvSpPr>
          <p:nvPr/>
        </p:nvSpPr>
        <p:spPr>
          <a:xfrm>
            <a:off x="207259" y="6357069"/>
            <a:ext cx="6474229" cy="365125"/>
          </a:xfrm>
          <a:prstGeom prst="rect">
            <a:avLst/>
          </a:prstGeom>
        </p:spPr>
        <p:txBody>
          <a:bodyPr vert="horz" lIns="91440" tIns="45720" rIns="91440" bIns="45720" rtlCol="0" anchor="ctr"/>
          <a:lstStyle>
            <a:defPPr>
              <a:defRPr lang="en-A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Predict Customer Churn Using a SPSS Modeler Flow / June 7, 2020 / © 2020 IBM Corporation </a:t>
            </a:r>
            <a:endParaRPr lang="en-AE" dirty="0"/>
          </a:p>
        </p:txBody>
      </p:sp>
    </p:spTree>
    <p:extLst>
      <p:ext uri="{BB962C8B-B14F-4D97-AF65-F5344CB8AC3E}">
        <p14:creationId xmlns:p14="http://schemas.microsoft.com/office/powerpoint/2010/main" val="194665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CB41-CD33-41FC-96B5-AFDF008936B0}"/>
              </a:ext>
            </a:extLst>
          </p:cNvPr>
          <p:cNvSpPr>
            <a:spLocks noGrp="1"/>
          </p:cNvSpPr>
          <p:nvPr>
            <p:ph type="title"/>
          </p:nvPr>
        </p:nvSpPr>
        <p:spPr>
          <a:xfrm>
            <a:off x="609961" y="434248"/>
            <a:ext cx="5929099" cy="2124074"/>
          </a:xfrm>
        </p:spPr>
        <p:txBody>
          <a:bodyPr vert="horz" lIns="91440" tIns="45720" rIns="91440" bIns="45720" rtlCol="0" anchor="ctr">
            <a:normAutofit/>
          </a:bodyPr>
          <a:lstStyle/>
          <a:p>
            <a:r>
              <a:rPr lang="en-US" sz="9600" b="1" dirty="0">
                <a:latin typeface="IBM Plex Sans" panose="020B0503050203000203" pitchFamily="34" charset="0"/>
              </a:rPr>
              <a:t>Hands On</a:t>
            </a:r>
          </a:p>
        </p:txBody>
      </p:sp>
      <p:pic>
        <p:nvPicPr>
          <p:cNvPr id="1026" name="Picture 2" descr="Watson Studio - IBM Cloud">
            <a:extLst>
              <a:ext uri="{FF2B5EF4-FFF2-40B4-BE49-F238E27FC236}">
                <a16:creationId xmlns:a16="http://schemas.microsoft.com/office/drawing/2014/main" id="{B25367D9-9E62-4F71-9197-F391A60CF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2112124"/>
            <a:ext cx="2422887" cy="2390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BM logo | Logok">
            <a:extLst>
              <a:ext uri="{FF2B5EF4-FFF2-40B4-BE49-F238E27FC236}">
                <a16:creationId xmlns:a16="http://schemas.microsoft.com/office/drawing/2014/main" id="{ADB6F54B-A29B-4372-87A3-BC2812D4D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1236" y="5981121"/>
            <a:ext cx="1489364" cy="111702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BEA37863-BFCE-AC44-9763-CABE6ECE7463}"/>
              </a:ext>
            </a:extLst>
          </p:cNvPr>
          <p:cNvSpPr txBox="1">
            <a:spLocks/>
          </p:cNvSpPr>
          <p:nvPr/>
        </p:nvSpPr>
        <p:spPr>
          <a:xfrm>
            <a:off x="704850" y="2674460"/>
            <a:ext cx="6096000" cy="28472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Font typeface="Wingdings" panose="05000000000000000000" pitchFamily="2" charset="2"/>
              <a:buChar char="§"/>
              <a:defRPr/>
            </a:pPr>
            <a:r>
              <a:rPr kumimoji="0" lang="en-US" sz="27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t>Sign up/Log in to your IBM Cloud Account </a:t>
            </a:r>
            <a:r>
              <a:rPr lang="en-US" dirty="0">
                <a:hlinkClick r:id="rId5"/>
              </a:rPr>
              <a:t>http://ibm.biz/SPSSModelerWebinar</a:t>
            </a:r>
            <a:br>
              <a:rPr kumimoji="0" lang="en-US" sz="27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br>
            <a:endParaRPr kumimoji="0" lang="en-US" sz="27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endParaRPr>
          </a:p>
          <a:p>
            <a:pPr lvl="0">
              <a:buFont typeface="Wingdings" panose="05000000000000000000" pitchFamily="2" charset="2"/>
              <a:buChar char="§"/>
            </a:pPr>
            <a:r>
              <a:rPr kumimoji="0" lang="en-US" sz="2700" b="0"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t>Follow along for the hands-on </a:t>
            </a:r>
            <a:r>
              <a:rPr lang="en-US" dirty="0">
                <a:hlinkClick r:id="rId6"/>
              </a:rPr>
              <a:t>http://ibm.biz/SPSSModelerCodeLab</a:t>
            </a:r>
            <a:endParaRPr lang="en-US" sz="2700" dirty="0">
              <a:solidFill>
                <a:prstClr val="black"/>
              </a:solidFill>
              <a:latin typeface="IBM Plex Sans" panose="020B0503050203000203" pitchFamily="34" charset="0"/>
            </a:endParaRPr>
          </a:p>
        </p:txBody>
      </p:sp>
      <p:sp>
        <p:nvSpPr>
          <p:cNvPr id="12" name="Footer Placeholder 2">
            <a:extLst>
              <a:ext uri="{FF2B5EF4-FFF2-40B4-BE49-F238E27FC236}">
                <a16:creationId xmlns:a16="http://schemas.microsoft.com/office/drawing/2014/main" id="{8B4756D9-DA99-8340-80A2-2CB9A58C1E50}"/>
              </a:ext>
            </a:extLst>
          </p:cNvPr>
          <p:cNvSpPr txBox="1">
            <a:spLocks/>
          </p:cNvSpPr>
          <p:nvPr/>
        </p:nvSpPr>
        <p:spPr>
          <a:xfrm>
            <a:off x="207259" y="6357069"/>
            <a:ext cx="6474229" cy="365125"/>
          </a:xfrm>
          <a:prstGeom prst="rect">
            <a:avLst/>
          </a:prstGeom>
        </p:spPr>
        <p:txBody>
          <a:bodyPr vert="horz" lIns="91440" tIns="45720" rIns="91440" bIns="45720" rtlCol="0" anchor="ctr"/>
          <a:lstStyle>
            <a:defPPr>
              <a:defRPr lang="en-A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Predict Customer Churn Using a SPSS Modeler Flow / June 7, 2020 / © 2020 IBM Corporation </a:t>
            </a:r>
            <a:endParaRPr lang="en-AE" dirty="0"/>
          </a:p>
        </p:txBody>
      </p:sp>
    </p:spTree>
    <p:extLst>
      <p:ext uri="{BB962C8B-B14F-4D97-AF65-F5344CB8AC3E}">
        <p14:creationId xmlns:p14="http://schemas.microsoft.com/office/powerpoint/2010/main" val="157383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3" name="Picture 5">
            <a:extLst>
              <a:ext uri="{FF2B5EF4-FFF2-40B4-BE49-F238E27FC236}">
                <a16:creationId xmlns:a16="http://schemas.microsoft.com/office/drawing/2014/main" id="{E5E2A2A5-9516-4998-A56E-06D95DB607F3}"/>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1102"/>
            <a:ext cx="12180722" cy="683579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A884ED9-B00F-42B6-8237-72DE6B4746E2}"/>
              </a:ext>
            </a:extLst>
          </p:cNvPr>
          <p:cNvSpPr/>
          <p:nvPr/>
        </p:nvSpPr>
        <p:spPr>
          <a:xfrm>
            <a:off x="-112784" y="1680344"/>
            <a:ext cx="12299145" cy="3400479"/>
          </a:xfrm>
          <a:prstGeom prst="rect">
            <a:avLst/>
          </a:prstGeom>
          <a:solidFill>
            <a:srgbClr val="27272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798" dirty="0">
              <a:latin typeface="IBM Plex Sans" panose="020B0503050000000000" pitchFamily="34" charset="0"/>
            </a:endParaRPr>
          </a:p>
        </p:txBody>
      </p:sp>
      <p:sp>
        <p:nvSpPr>
          <p:cNvPr id="11" name="Rectangle 10">
            <a:extLst>
              <a:ext uri="{FF2B5EF4-FFF2-40B4-BE49-F238E27FC236}">
                <a16:creationId xmlns:a16="http://schemas.microsoft.com/office/drawing/2014/main" id="{4A2CF9AB-BEF3-4F99-9F16-F011C8F87BE7}"/>
              </a:ext>
            </a:extLst>
          </p:cNvPr>
          <p:cNvSpPr/>
          <p:nvPr/>
        </p:nvSpPr>
        <p:spPr>
          <a:xfrm>
            <a:off x="105458" y="1887973"/>
            <a:ext cx="11969806" cy="3599062"/>
          </a:xfrm>
          <a:prstGeom prst="rect">
            <a:avLst/>
          </a:prstGeom>
        </p:spPr>
        <p:txBody>
          <a:bodyPr wrap="square"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996" b="1" dirty="0">
                <a:solidFill>
                  <a:prstClr val="white"/>
                </a:solidFill>
                <a:latin typeface="IBM Plex Mono" panose="020B0509050203000203" pitchFamily="49" charset="77"/>
                <a:ea typeface="HelvNeue Bold for IBM"/>
                <a:cs typeface="HelvNeue Bold for IBM"/>
                <a:sym typeface="HelvNeue Bold for IBM"/>
              </a:rPr>
              <a:t>Useful Links</a:t>
            </a:r>
          </a:p>
          <a:p>
            <a:r>
              <a:rPr lang="en-GB" sz="1598" dirty="0">
                <a:solidFill>
                  <a:prstClr val="white"/>
                </a:solidFill>
                <a:latin typeface="IBM Plex Mono" panose="020B0509050203000203" pitchFamily="49" charset="77"/>
              </a:rPr>
              <a:t>Learn – develop – connect</a:t>
            </a:r>
          </a:p>
          <a:p>
            <a:endParaRPr lang="en-GB" sz="1998" dirty="0">
              <a:solidFill>
                <a:prstClr val="white"/>
              </a:solidFill>
              <a:latin typeface="IBM Plex Mono" panose="020B0509050203000203" pitchFamily="49" charset="77"/>
            </a:endParaRPr>
          </a:p>
          <a:p>
            <a:r>
              <a:rPr lang="en-GB" sz="2400" b="1" dirty="0">
                <a:solidFill>
                  <a:schemeClr val="bg1"/>
                </a:solidFill>
                <a:latin typeface="IBM Plex Mono" panose="020B0509050203000203" pitchFamily="49" charset="77"/>
              </a:rPr>
              <a:t>Get Started Here</a:t>
            </a:r>
            <a:r>
              <a:rPr lang="en-GB" sz="2400" dirty="0">
                <a:solidFill>
                  <a:schemeClr val="bg1"/>
                </a:solidFill>
                <a:latin typeface="IBM Plex Mono" panose="020B0509050203000203" pitchFamily="49" charset="77"/>
              </a:rPr>
              <a:t> </a:t>
            </a:r>
            <a:r>
              <a:rPr lang="en-GB" dirty="0">
                <a:solidFill>
                  <a:schemeClr val="bg1"/>
                </a:solidFill>
                <a:latin typeface="IBM Plex Mono" panose="020B0509050203000203" pitchFamily="49" charset="77"/>
              </a:rPr>
              <a:t>(</a:t>
            </a:r>
            <a:r>
              <a:rPr lang="en-US" dirty="0">
                <a:solidFill>
                  <a:schemeClr val="bg1"/>
                </a:solidFill>
                <a:latin typeface="IBM Plex Mono" panose="020B0509050203000203" pitchFamily="49" charset="77"/>
                <a:hlinkClick r:id="rId3"/>
              </a:rPr>
              <a:t>https://ibm.biz/DigitalSummit</a:t>
            </a:r>
            <a:r>
              <a:rPr lang="en-GB" dirty="0">
                <a:solidFill>
                  <a:schemeClr val="bg1"/>
                </a:solidFill>
                <a:latin typeface="IBM Plex Mono" panose="020B0509050203000203" pitchFamily="49" charset="77"/>
              </a:rPr>
              <a:t>)</a:t>
            </a:r>
            <a:endParaRPr lang="en-GB" dirty="0">
              <a:solidFill>
                <a:prstClr val="white"/>
              </a:solidFill>
              <a:latin typeface="IBM Plex Mono" panose="020B0509050203000203" pitchFamily="49" charset="77"/>
            </a:endParaRPr>
          </a:p>
          <a:p>
            <a:r>
              <a:rPr lang="en-GB" sz="2400" b="1" dirty="0">
                <a:solidFill>
                  <a:schemeClr val="bg1"/>
                </a:solidFill>
                <a:latin typeface="IBM Plex Mono" panose="020B0509050203000203" pitchFamily="49" charset="77"/>
                <a:sym typeface="HelvNeue Bold for IBM"/>
              </a:rPr>
              <a:t>Getting Started with SPSS Modeler </a:t>
            </a:r>
            <a:r>
              <a:rPr lang="en-GB" dirty="0">
                <a:solidFill>
                  <a:schemeClr val="bg1"/>
                </a:solidFill>
                <a:latin typeface="IBM Plex Mono" panose="020B0509050203000203" pitchFamily="49" charset="77"/>
                <a:sym typeface="HelvNeue Bold for IBM"/>
              </a:rPr>
              <a:t>(</a:t>
            </a:r>
            <a:r>
              <a:rPr lang="en-US" dirty="0">
                <a:latin typeface="IBM Plex Mono" panose="020B0509050203000203" pitchFamily="49" charset="77"/>
                <a:hlinkClick r:id="rId4"/>
              </a:rPr>
              <a:t>https://ibm.co/3dp3zua</a:t>
            </a:r>
            <a:r>
              <a:rPr lang="en-US" dirty="0">
                <a:solidFill>
                  <a:schemeClr val="bg1"/>
                </a:solidFill>
                <a:latin typeface="IBM Plex Mono" panose="020B0509050203000203" pitchFamily="49" charset="77"/>
              </a:rPr>
              <a:t>)</a:t>
            </a:r>
          </a:p>
          <a:p>
            <a:r>
              <a:rPr lang="en-GB" sz="2400" b="1" dirty="0">
                <a:solidFill>
                  <a:schemeClr val="bg1"/>
                </a:solidFill>
                <a:latin typeface="IBM Plex Mono" panose="020B0509050203000203" pitchFamily="49" charset="77"/>
              </a:rPr>
              <a:t>IBM Developer </a:t>
            </a:r>
            <a:r>
              <a:rPr lang="en-GB" dirty="0">
                <a:solidFill>
                  <a:schemeClr val="bg1"/>
                </a:solidFill>
                <a:latin typeface="IBM Plex Mono" panose="020B0509050203000203" pitchFamily="49" charset="77"/>
              </a:rPr>
              <a:t>(</a:t>
            </a:r>
            <a:r>
              <a:rPr lang="en-US" dirty="0">
                <a:solidFill>
                  <a:srgbClr val="FFFFFF"/>
                </a:solidFill>
                <a:latin typeface="IBM Plex Mono" panose="020B0509050203000203" pitchFamily="49" charset="77"/>
                <a:hlinkClick r:id="rId5"/>
              </a:rPr>
              <a:t>https://developer.ibm.com/</a:t>
            </a:r>
            <a:r>
              <a:rPr lang="en-US" dirty="0">
                <a:solidFill>
                  <a:srgbClr val="FFFFFF"/>
                </a:solidFill>
                <a:latin typeface="IBM Plex Mono" panose="020B0509050203000203" pitchFamily="49" charset="77"/>
              </a:rPr>
              <a:t>)</a:t>
            </a:r>
          </a:p>
          <a:p>
            <a:r>
              <a:rPr lang="en-GB" sz="2400" b="1" dirty="0">
                <a:solidFill>
                  <a:schemeClr val="bg1"/>
                </a:solidFill>
                <a:latin typeface="IBM Plex Mono" panose="020B0509050203000203" pitchFamily="49" charset="77"/>
              </a:rPr>
              <a:t>Data Science Community</a:t>
            </a:r>
            <a:r>
              <a:rPr lang="en-GB" sz="2400" dirty="0">
                <a:solidFill>
                  <a:schemeClr val="bg1"/>
                </a:solidFill>
                <a:latin typeface="IBM Plex Mono" panose="020B0509050203000203" pitchFamily="49" charset="77"/>
              </a:rPr>
              <a:t> </a:t>
            </a:r>
            <a:r>
              <a:rPr lang="en-GB" dirty="0">
                <a:solidFill>
                  <a:schemeClr val="bg1"/>
                </a:solidFill>
                <a:latin typeface="IBM Plex Mono" panose="020B0509050203000203" pitchFamily="49" charset="77"/>
              </a:rPr>
              <a:t>(</a:t>
            </a:r>
            <a:r>
              <a:rPr lang="en-US" u="sng" dirty="0">
                <a:latin typeface="IBM Plex Mono" panose="020B0509050203000203" pitchFamily="49" charset="77"/>
                <a:hlinkClick r:id="rId6"/>
              </a:rPr>
              <a:t>http://ibm.biz/community-coursera</a:t>
            </a:r>
            <a:r>
              <a:rPr lang="en-GB" dirty="0">
                <a:solidFill>
                  <a:schemeClr val="bg1"/>
                </a:solidFill>
                <a:latin typeface="IBM Plex Mono" panose="020B0509050203000203" pitchFamily="49" charset="77"/>
              </a:rPr>
              <a:t>)</a:t>
            </a:r>
          </a:p>
          <a:p>
            <a:r>
              <a:rPr lang="en-GB" sz="2400" b="1" dirty="0">
                <a:solidFill>
                  <a:schemeClr val="bg1"/>
                </a:solidFill>
                <a:latin typeface="IBM Plex Mono" panose="020B0509050203000203" pitchFamily="49" charset="77"/>
              </a:rPr>
              <a:t>Meetup</a:t>
            </a:r>
            <a:r>
              <a:rPr lang="en-GB" sz="1598" dirty="0">
                <a:solidFill>
                  <a:schemeClr val="bg1"/>
                </a:solidFill>
                <a:latin typeface="IBM Plex Mono" panose="020B0509050203000203" pitchFamily="49" charset="77"/>
              </a:rPr>
              <a:t> </a:t>
            </a:r>
            <a:r>
              <a:rPr lang="en-GB" dirty="0">
                <a:solidFill>
                  <a:schemeClr val="bg1"/>
                </a:solidFill>
                <a:latin typeface="IBM Plex Mono" panose="020B0509050203000203" pitchFamily="49" charset="77"/>
              </a:rPr>
              <a:t>(</a:t>
            </a:r>
            <a:r>
              <a:rPr lang="en-GB" dirty="0">
                <a:solidFill>
                  <a:schemeClr val="bg1"/>
                </a:solidFill>
                <a:latin typeface="IBM Plex Mono" panose="020B0509050203000203" pitchFamily="49" charset="77"/>
                <a:hlinkClick r:id="rId7"/>
              </a:rPr>
              <a:t>https://www.meetup.com/IBMCloud-Dubai/</a:t>
            </a:r>
            <a:r>
              <a:rPr lang="en-GB" dirty="0">
                <a:solidFill>
                  <a:schemeClr val="bg1"/>
                </a:solidFill>
                <a:latin typeface="IBM Plex Mono" panose="020B0509050203000203" pitchFamily="49" charset="77"/>
              </a:rPr>
              <a:t>)</a:t>
            </a:r>
          </a:p>
          <a:p>
            <a:endParaRPr lang="en-GB" sz="1598" dirty="0">
              <a:solidFill>
                <a:schemeClr val="bg1"/>
              </a:solidFill>
              <a:latin typeface="IBM Plex Sans" panose="020B0503050000000000" pitchFamily="34" charset="0"/>
            </a:endParaRPr>
          </a:p>
          <a:p>
            <a:endParaRPr lang="en-GB" sz="1598" dirty="0">
              <a:solidFill>
                <a:schemeClr val="bg1"/>
              </a:solidFill>
              <a:latin typeface="IBM Plex Sans" panose="020B0503050000000000" pitchFamily="34" charset="0"/>
            </a:endParaRPr>
          </a:p>
        </p:txBody>
      </p:sp>
      <p:pic>
        <p:nvPicPr>
          <p:cNvPr id="12" name="Picture 2" descr="Videography Services in Singapore | Onedash22">
            <a:extLst>
              <a:ext uri="{FF2B5EF4-FFF2-40B4-BE49-F238E27FC236}">
                <a16:creationId xmlns:a16="http://schemas.microsoft.com/office/drawing/2014/main" id="{6EEB3DC4-E409-674E-B9FB-880AD1FE54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26450" y="6255128"/>
            <a:ext cx="855918" cy="53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11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5EF64C-1082-804C-87D4-EDE0EF92E81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92084" y="5818980"/>
            <a:ext cx="1193589" cy="572625"/>
          </a:xfrm>
          <a:prstGeom prst="rect">
            <a:avLst/>
          </a:prstGeom>
        </p:spPr>
      </p:pic>
      <p:pic>
        <p:nvPicPr>
          <p:cNvPr id="8" name="Picture 7">
            <a:extLst>
              <a:ext uri="{FF2B5EF4-FFF2-40B4-BE49-F238E27FC236}">
                <a16:creationId xmlns:a16="http://schemas.microsoft.com/office/drawing/2014/main" id="{7F33BA56-51B5-D240-95C2-9D39CD0CC43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00785" y="5603316"/>
            <a:ext cx="1785435" cy="892717"/>
          </a:xfrm>
          <a:prstGeom prst="rect">
            <a:avLst/>
          </a:prstGeom>
        </p:spPr>
      </p:pic>
      <p:pic>
        <p:nvPicPr>
          <p:cNvPr id="9" name="Picture 8">
            <a:extLst>
              <a:ext uri="{FF2B5EF4-FFF2-40B4-BE49-F238E27FC236}">
                <a16:creationId xmlns:a16="http://schemas.microsoft.com/office/drawing/2014/main" id="{D7F7AAAA-FAFA-DE4B-B522-5C81A0B5D5C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394943" y="5511250"/>
            <a:ext cx="2536024" cy="1268012"/>
          </a:xfrm>
          <a:prstGeom prst="rect">
            <a:avLst/>
          </a:prstGeom>
        </p:spPr>
      </p:pic>
      <p:pic>
        <p:nvPicPr>
          <p:cNvPr id="10" name="Picture 9">
            <a:extLst>
              <a:ext uri="{FF2B5EF4-FFF2-40B4-BE49-F238E27FC236}">
                <a16:creationId xmlns:a16="http://schemas.microsoft.com/office/drawing/2014/main" id="{27253489-2DD6-4E49-8F3B-72F14B0A2F7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346080" y="5758749"/>
            <a:ext cx="1548921" cy="714887"/>
          </a:xfrm>
          <a:prstGeom prst="rect">
            <a:avLst/>
          </a:prstGeom>
          <a:ln>
            <a:noFill/>
          </a:ln>
        </p:spPr>
      </p:pic>
      <p:sp>
        <p:nvSpPr>
          <p:cNvPr id="11" name="Text Placeholder 6">
            <a:extLst>
              <a:ext uri="{FF2B5EF4-FFF2-40B4-BE49-F238E27FC236}">
                <a16:creationId xmlns:a16="http://schemas.microsoft.com/office/drawing/2014/main" id="{18596C46-13CF-1246-835A-F34B461AA3C7}"/>
              </a:ext>
            </a:extLst>
          </p:cNvPr>
          <p:cNvSpPr txBox="1">
            <a:spLocks/>
          </p:cNvSpPr>
          <p:nvPr/>
        </p:nvSpPr>
        <p:spPr>
          <a:xfrm>
            <a:off x="2148017" y="57123"/>
            <a:ext cx="11872784" cy="984739"/>
          </a:xfrm>
          <a:prstGeom prst="rect">
            <a:avLst/>
          </a:prstGeom>
        </p:spPr>
        <p:txBody>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598">
              <a:lnSpc>
                <a:spcPct val="100000"/>
              </a:lnSpc>
              <a:buClr>
                <a:srgbClr val="000000"/>
              </a:buClr>
            </a:pPr>
            <a:r>
              <a:rPr lang="en-US" sz="3200" b="1" i="1" kern="0" dirty="0">
                <a:latin typeface="IBM Plex Sans" panose="020B0503050203000203" pitchFamily="34" charset="0"/>
              </a:rPr>
              <a:t>Build solutions that fight back.</a:t>
            </a:r>
          </a:p>
          <a:p>
            <a:pPr marL="380990" indent="-380990" defTabSz="914598">
              <a:lnSpc>
                <a:spcPct val="100000"/>
              </a:lnSpc>
              <a:buClr>
                <a:srgbClr val="000000"/>
              </a:buClr>
              <a:buFont typeface="Arial" panose="020B0604020202020204" pitchFamily="34" charset="0"/>
              <a:buChar char="•"/>
            </a:pPr>
            <a:r>
              <a:rPr lang="en-US" sz="2133" kern="0" dirty="0">
                <a:latin typeface="IBM Plex Sans" panose="020B0503050203000203" pitchFamily="34" charset="0"/>
              </a:rPr>
              <a:t>Build &amp; deploy solutions to </a:t>
            </a:r>
            <a:r>
              <a:rPr lang="en-US" sz="2133" b="1" kern="0" dirty="0">
                <a:latin typeface="IBM Plex Sans" panose="020B0503050203000203" pitchFamily="34" charset="0"/>
              </a:rPr>
              <a:t>help seize &amp; reduce </a:t>
            </a:r>
            <a:r>
              <a:rPr lang="en-US" sz="2133" kern="0" dirty="0">
                <a:latin typeface="IBM Plex Sans" panose="020B0503050203000203" pitchFamily="34" charset="0"/>
              </a:rPr>
              <a:t>the impact of </a:t>
            </a:r>
            <a:r>
              <a:rPr lang="en-US" sz="2133" b="1" kern="0" dirty="0">
                <a:latin typeface="IBM Plex Sans" panose="020B0503050203000203" pitchFamily="34" charset="0"/>
              </a:rPr>
              <a:t>COVID-19</a:t>
            </a:r>
          </a:p>
          <a:p>
            <a:pPr marL="380990" indent="-380990" defTabSz="914598">
              <a:lnSpc>
                <a:spcPct val="100000"/>
              </a:lnSpc>
              <a:buClr>
                <a:srgbClr val="000000"/>
              </a:buClr>
              <a:buFont typeface="Arial" panose="020B0604020202020204" pitchFamily="34" charset="0"/>
              <a:buChar char="•"/>
            </a:pPr>
            <a:r>
              <a:rPr lang="en-US" sz="2133" kern="0" dirty="0">
                <a:latin typeface="IBM Plex Sans" panose="020B0503050203000203" pitchFamily="34" charset="0"/>
              </a:rPr>
              <a:t>Build &amp; deploy solutions to help </a:t>
            </a:r>
            <a:r>
              <a:rPr lang="en-US" sz="2133" b="1" kern="0" dirty="0">
                <a:latin typeface="IBM Plex Sans" panose="020B0503050203000203" pitchFamily="34" charset="0"/>
              </a:rPr>
              <a:t>halt &amp; reverse </a:t>
            </a:r>
            <a:r>
              <a:rPr lang="en-US" sz="2133" kern="0" dirty="0">
                <a:latin typeface="IBM Plex Sans" panose="020B0503050203000203" pitchFamily="34" charset="0"/>
              </a:rPr>
              <a:t>the impact of </a:t>
            </a:r>
            <a:r>
              <a:rPr lang="en-US" sz="2133" b="1" kern="0" dirty="0">
                <a:latin typeface="IBM Plex Sans" panose="020B0503050203000203" pitchFamily="34" charset="0"/>
              </a:rPr>
              <a:t>Climate Change</a:t>
            </a:r>
            <a:endParaRPr lang="en-US" sz="2133" b="1" kern="0" dirty="0">
              <a:solidFill>
                <a:srgbClr val="000000"/>
              </a:solidFill>
              <a:latin typeface="IBM Plex Sans" panose="020B0503050203000203" pitchFamily="34" charset="0"/>
            </a:endParaRPr>
          </a:p>
          <a:p>
            <a:pPr defTabSz="914598">
              <a:lnSpc>
                <a:spcPct val="100000"/>
              </a:lnSpc>
              <a:buClr>
                <a:srgbClr val="000000"/>
              </a:buClr>
            </a:pPr>
            <a:endParaRPr lang="en-US" sz="3200" i="1" kern="0" dirty="0">
              <a:solidFill>
                <a:srgbClr val="000000"/>
              </a:solidFill>
              <a:latin typeface="IBM Plex Sans" panose="020B0503050203000203" pitchFamily="34" charset="0"/>
            </a:endParaRPr>
          </a:p>
          <a:p>
            <a:pPr defTabSz="914598">
              <a:lnSpc>
                <a:spcPct val="100000"/>
              </a:lnSpc>
              <a:buClr>
                <a:srgbClr val="000000"/>
              </a:buClr>
            </a:pPr>
            <a:endParaRPr lang="en-US" sz="1867" kern="0" dirty="0"/>
          </a:p>
          <a:p>
            <a:pPr defTabSz="914598">
              <a:lnSpc>
                <a:spcPct val="100000"/>
              </a:lnSpc>
              <a:buClr>
                <a:srgbClr val="000000"/>
              </a:buClr>
            </a:pPr>
            <a:endParaRPr lang="en-US" sz="1867" kern="0" dirty="0"/>
          </a:p>
          <a:p>
            <a:pPr defTabSz="914598">
              <a:lnSpc>
                <a:spcPct val="100000"/>
              </a:lnSpc>
              <a:buClr>
                <a:srgbClr val="000000"/>
              </a:buClr>
            </a:pPr>
            <a:endParaRPr lang="en-US" sz="1867" kern="0" dirty="0"/>
          </a:p>
          <a:p>
            <a:pPr defTabSz="914598">
              <a:lnSpc>
                <a:spcPct val="100000"/>
              </a:lnSpc>
              <a:buClr>
                <a:srgbClr val="000000"/>
              </a:buClr>
            </a:pPr>
            <a:endParaRPr lang="en-US" sz="1867" kern="0" dirty="0"/>
          </a:p>
          <a:p>
            <a:pPr defTabSz="914598">
              <a:lnSpc>
                <a:spcPct val="100000"/>
              </a:lnSpc>
              <a:buClr>
                <a:srgbClr val="000000"/>
              </a:buClr>
            </a:pPr>
            <a:endParaRPr lang="en-US" sz="1867" kern="0" dirty="0">
              <a:solidFill>
                <a:srgbClr val="000000"/>
              </a:solidFill>
            </a:endParaRPr>
          </a:p>
          <a:p>
            <a:pPr lvl="1" indent="0" defTabSz="914598">
              <a:lnSpc>
                <a:spcPct val="100000"/>
              </a:lnSpc>
              <a:buClr>
                <a:srgbClr val="000000"/>
              </a:buClr>
              <a:buNone/>
            </a:pPr>
            <a:endParaRPr lang="en-US" sz="1867" dirty="0">
              <a:solidFill>
                <a:srgbClr val="000000"/>
              </a:solidFill>
              <a:ea typeface="Helvetica Neue"/>
              <a:cs typeface="Helvetica Neue"/>
              <a:sym typeface="Helvetica Neue"/>
            </a:endParaRPr>
          </a:p>
          <a:p>
            <a:pPr marL="457189" lvl="1" defTabSz="914598">
              <a:lnSpc>
                <a:spcPct val="100000"/>
              </a:lnSpc>
              <a:buClr>
                <a:srgbClr val="000000"/>
              </a:buClr>
              <a:buFont typeface="Arial" panose="020B0604020202020204" pitchFamily="34" charset="0"/>
              <a:buChar char="•"/>
            </a:pPr>
            <a:endParaRPr lang="en-US" sz="1867" dirty="0">
              <a:solidFill>
                <a:srgbClr val="000000"/>
              </a:solidFill>
              <a:ea typeface="Helvetica Neue"/>
              <a:cs typeface="Helvetica Neue"/>
              <a:sym typeface="Helvetica Neue"/>
            </a:endParaRPr>
          </a:p>
          <a:p>
            <a:pPr marL="457189" lvl="1" defTabSz="914598">
              <a:lnSpc>
                <a:spcPct val="100000"/>
              </a:lnSpc>
              <a:buClr>
                <a:srgbClr val="000000"/>
              </a:buClr>
              <a:buFont typeface="Arial" panose="020B0604020202020204" pitchFamily="34" charset="0"/>
              <a:buChar char="•"/>
            </a:pPr>
            <a:endParaRPr lang="en-US" sz="1600" kern="0" dirty="0">
              <a:solidFill>
                <a:srgbClr val="000000"/>
              </a:solidFill>
            </a:endParaRPr>
          </a:p>
          <a:p>
            <a:pPr marL="457189" lvl="1" defTabSz="914598">
              <a:lnSpc>
                <a:spcPct val="100000"/>
              </a:lnSpc>
              <a:buClr>
                <a:srgbClr val="000000"/>
              </a:buClr>
              <a:buFont typeface="Arial" panose="020B0604020202020204" pitchFamily="34" charset="0"/>
              <a:buChar char="•"/>
            </a:pPr>
            <a:endParaRPr lang="en-US" sz="1600" kern="0" dirty="0">
              <a:solidFill>
                <a:srgbClr val="000000"/>
              </a:solidFill>
            </a:endParaRPr>
          </a:p>
          <a:p>
            <a:pPr defTabSz="914598">
              <a:lnSpc>
                <a:spcPct val="100000"/>
              </a:lnSpc>
              <a:buClr>
                <a:srgbClr val="000000"/>
              </a:buClr>
            </a:pPr>
            <a:endParaRPr lang="en-US" sz="1600" kern="0" dirty="0">
              <a:solidFill>
                <a:srgbClr val="000000"/>
              </a:solidFill>
            </a:endParaRPr>
          </a:p>
          <a:p>
            <a:pPr defTabSz="914598">
              <a:lnSpc>
                <a:spcPct val="100000"/>
              </a:lnSpc>
              <a:buClr>
                <a:srgbClr val="000000"/>
              </a:buClr>
            </a:pPr>
            <a:br>
              <a:rPr lang="en-US" sz="1600" kern="0" dirty="0">
                <a:solidFill>
                  <a:srgbClr val="000000"/>
                </a:solidFill>
              </a:rPr>
            </a:br>
            <a:endParaRPr lang="en-US" sz="1600" kern="0" dirty="0">
              <a:solidFill>
                <a:srgbClr val="000000"/>
              </a:solidFill>
            </a:endParaRPr>
          </a:p>
          <a:p>
            <a:pPr defTabSz="914598">
              <a:lnSpc>
                <a:spcPct val="100000"/>
              </a:lnSpc>
              <a:buClr>
                <a:srgbClr val="000000"/>
              </a:buClr>
            </a:pPr>
            <a:endParaRPr lang="en-US" sz="1600" kern="0" dirty="0">
              <a:solidFill>
                <a:srgbClr val="000000"/>
              </a:solidFill>
            </a:endParaRPr>
          </a:p>
          <a:p>
            <a:pPr defTabSz="914598">
              <a:lnSpc>
                <a:spcPct val="100000"/>
              </a:lnSpc>
              <a:buClr>
                <a:srgbClr val="000000"/>
              </a:buClr>
            </a:pPr>
            <a:endParaRPr lang="en-US" sz="1600" kern="0" dirty="0">
              <a:solidFill>
                <a:srgbClr val="000000"/>
              </a:solidFill>
            </a:endParaRPr>
          </a:p>
          <a:p>
            <a:pPr defTabSz="914598">
              <a:lnSpc>
                <a:spcPct val="100000"/>
              </a:lnSpc>
              <a:buClr>
                <a:srgbClr val="000000"/>
              </a:buClr>
            </a:pPr>
            <a:endParaRPr lang="en-US" sz="1600" kern="0" dirty="0">
              <a:solidFill>
                <a:srgbClr val="000000"/>
              </a:solidFill>
            </a:endParaRPr>
          </a:p>
          <a:p>
            <a:pPr defTabSz="914598">
              <a:lnSpc>
                <a:spcPct val="100000"/>
              </a:lnSpc>
              <a:buClr>
                <a:srgbClr val="000000"/>
              </a:buClr>
            </a:pPr>
            <a:endParaRPr lang="en-US" sz="1600" kern="0" dirty="0">
              <a:solidFill>
                <a:srgbClr val="000000"/>
              </a:solidFill>
            </a:endParaRPr>
          </a:p>
          <a:p>
            <a:pPr defTabSz="914598">
              <a:lnSpc>
                <a:spcPct val="100000"/>
              </a:lnSpc>
              <a:buClr>
                <a:srgbClr val="000000"/>
              </a:buClr>
            </a:pPr>
            <a:br>
              <a:rPr lang="en-US" sz="1600" kern="0" dirty="0">
                <a:solidFill>
                  <a:srgbClr val="000000"/>
                </a:solidFill>
              </a:rPr>
            </a:br>
            <a:endParaRPr lang="en-US" sz="1600" kern="0" dirty="0">
              <a:solidFill>
                <a:srgbClr val="000000"/>
              </a:solidFill>
            </a:endParaRPr>
          </a:p>
          <a:p>
            <a:pPr defTabSz="914598">
              <a:lnSpc>
                <a:spcPct val="100000"/>
              </a:lnSpc>
              <a:buClr>
                <a:srgbClr val="000000"/>
              </a:buClr>
            </a:pPr>
            <a:endParaRPr lang="en-US" sz="1600" kern="0" dirty="0">
              <a:solidFill>
                <a:srgbClr val="000000"/>
              </a:solidFill>
            </a:endParaRPr>
          </a:p>
          <a:p>
            <a:pPr defTabSz="914598">
              <a:lnSpc>
                <a:spcPct val="100000"/>
              </a:lnSpc>
              <a:buClr>
                <a:srgbClr val="000000"/>
              </a:buClr>
            </a:pPr>
            <a:endParaRPr lang="en-US" sz="1600" kern="0" dirty="0">
              <a:solidFill>
                <a:srgbClr val="000000"/>
              </a:solidFill>
            </a:endParaRPr>
          </a:p>
          <a:p>
            <a:pPr defTabSz="914598">
              <a:lnSpc>
                <a:spcPct val="100000"/>
              </a:lnSpc>
              <a:buClr>
                <a:srgbClr val="000000"/>
              </a:buClr>
            </a:pPr>
            <a:br>
              <a:rPr lang="en-US" sz="1600" kern="0" dirty="0">
                <a:solidFill>
                  <a:srgbClr val="000000"/>
                </a:solidFill>
              </a:rPr>
            </a:br>
            <a:br>
              <a:rPr lang="en-US" sz="1600" kern="0" dirty="0">
                <a:solidFill>
                  <a:srgbClr val="000000"/>
                </a:solidFill>
              </a:rPr>
            </a:br>
            <a:endParaRPr lang="en-US" sz="1400" kern="0" dirty="0"/>
          </a:p>
        </p:txBody>
      </p:sp>
      <p:sp>
        <p:nvSpPr>
          <p:cNvPr id="3" name="TextBox 2">
            <a:extLst>
              <a:ext uri="{FF2B5EF4-FFF2-40B4-BE49-F238E27FC236}">
                <a16:creationId xmlns:a16="http://schemas.microsoft.com/office/drawing/2014/main" id="{A768AA6B-E164-9341-9664-F412B9325B7B}"/>
              </a:ext>
            </a:extLst>
          </p:cNvPr>
          <p:cNvSpPr txBox="1"/>
          <p:nvPr/>
        </p:nvSpPr>
        <p:spPr>
          <a:xfrm>
            <a:off x="499292" y="6376194"/>
            <a:ext cx="1904275" cy="461665"/>
          </a:xfrm>
          <a:prstGeom prst="rect">
            <a:avLst/>
          </a:prstGeom>
          <a:noFill/>
        </p:spPr>
        <p:txBody>
          <a:bodyPr wrap="square" rtlCol="0">
            <a:spAutoFit/>
          </a:bodyPr>
          <a:lstStyle/>
          <a:p>
            <a:pPr>
              <a:spcAft>
                <a:spcPts val="800"/>
              </a:spcAft>
            </a:pPr>
            <a:r>
              <a:rPr lang="en-US" sz="1200" dirty="0">
                <a:latin typeface="IBM Plex Sans" charset="0"/>
                <a:ea typeface="IBM Plex Sans" charset="0"/>
                <a:cs typeface="IBM Plex Sans" charset="0"/>
              </a:rPr>
              <a:t>Call for Code </a:t>
            </a:r>
            <a:br>
              <a:rPr lang="en-US" sz="1200" dirty="0">
                <a:latin typeface="IBM Plex Sans" charset="0"/>
                <a:ea typeface="IBM Plex Sans" charset="0"/>
                <a:cs typeface="IBM Plex Sans" charset="0"/>
              </a:rPr>
            </a:br>
            <a:r>
              <a:rPr lang="en-US" sz="1200" dirty="0">
                <a:latin typeface="IBM Plex Sans" charset="0"/>
                <a:ea typeface="IBM Plex Sans" charset="0"/>
                <a:cs typeface="IBM Plex Sans" charset="0"/>
              </a:rPr>
              <a:t>Founding Partner</a:t>
            </a:r>
          </a:p>
        </p:txBody>
      </p:sp>
      <p:sp>
        <p:nvSpPr>
          <p:cNvPr id="18" name="TextBox 17">
            <a:extLst>
              <a:ext uri="{FF2B5EF4-FFF2-40B4-BE49-F238E27FC236}">
                <a16:creationId xmlns:a16="http://schemas.microsoft.com/office/drawing/2014/main" id="{FCA17BCA-9011-3644-9DBB-A1CFC8CA6EF5}"/>
              </a:ext>
            </a:extLst>
          </p:cNvPr>
          <p:cNvSpPr txBox="1"/>
          <p:nvPr/>
        </p:nvSpPr>
        <p:spPr>
          <a:xfrm>
            <a:off x="3224009" y="6372014"/>
            <a:ext cx="1904275" cy="461665"/>
          </a:xfrm>
          <a:prstGeom prst="rect">
            <a:avLst/>
          </a:prstGeom>
          <a:noFill/>
        </p:spPr>
        <p:txBody>
          <a:bodyPr wrap="square" rtlCol="0">
            <a:spAutoFit/>
          </a:bodyPr>
          <a:lstStyle/>
          <a:p>
            <a:pPr>
              <a:spcAft>
                <a:spcPts val="800"/>
              </a:spcAft>
            </a:pPr>
            <a:r>
              <a:rPr lang="en-US" sz="1200" dirty="0">
                <a:latin typeface="IBM Plex Sans" charset="0"/>
                <a:ea typeface="IBM Plex Sans" charset="0"/>
                <a:cs typeface="IBM Plex Sans" charset="0"/>
              </a:rPr>
              <a:t>Call for Code </a:t>
            </a:r>
            <a:br>
              <a:rPr lang="en-US" sz="1200" dirty="0">
                <a:latin typeface="IBM Plex Sans" charset="0"/>
                <a:ea typeface="IBM Plex Sans" charset="0"/>
                <a:cs typeface="IBM Plex Sans" charset="0"/>
              </a:rPr>
            </a:br>
            <a:r>
              <a:rPr lang="en-US" sz="1200" dirty="0">
                <a:latin typeface="IBM Plex Sans" charset="0"/>
                <a:ea typeface="IBM Plex Sans" charset="0"/>
                <a:cs typeface="IBM Plex Sans" charset="0"/>
              </a:rPr>
              <a:t>Creator</a:t>
            </a:r>
          </a:p>
        </p:txBody>
      </p:sp>
      <p:sp>
        <p:nvSpPr>
          <p:cNvPr id="20" name="TextBox 19">
            <a:extLst>
              <a:ext uri="{FF2B5EF4-FFF2-40B4-BE49-F238E27FC236}">
                <a16:creationId xmlns:a16="http://schemas.microsoft.com/office/drawing/2014/main" id="{3DC77E2C-7938-4E49-A4C3-6A82BFD3BC9A}"/>
              </a:ext>
            </a:extLst>
          </p:cNvPr>
          <p:cNvSpPr txBox="1"/>
          <p:nvPr/>
        </p:nvSpPr>
        <p:spPr>
          <a:xfrm>
            <a:off x="9887441" y="6376194"/>
            <a:ext cx="1904275" cy="461665"/>
          </a:xfrm>
          <a:prstGeom prst="rect">
            <a:avLst/>
          </a:prstGeom>
          <a:noFill/>
        </p:spPr>
        <p:txBody>
          <a:bodyPr wrap="square" rtlCol="0" anchor="t">
            <a:spAutoFit/>
          </a:bodyPr>
          <a:lstStyle/>
          <a:p>
            <a:pPr>
              <a:spcAft>
                <a:spcPts val="800"/>
              </a:spcAft>
            </a:pPr>
            <a:r>
              <a:rPr lang="en-US" sz="1200" dirty="0">
                <a:latin typeface="IBM Plex Sans"/>
                <a:ea typeface="IBM Plex Sans" charset="0"/>
                <a:cs typeface="IBM Plex Sans" charset="0"/>
              </a:rPr>
              <a:t>Call for Code </a:t>
            </a:r>
            <a:br>
              <a:rPr lang="en-US" sz="1200" dirty="0">
                <a:latin typeface="IBM Plex Sans" charset="0"/>
                <a:ea typeface="IBM Plex Sans" charset="0"/>
                <a:cs typeface="IBM Plex Sans" charset="0"/>
              </a:rPr>
            </a:br>
            <a:r>
              <a:rPr lang="en-US" sz="1200" dirty="0">
                <a:latin typeface="IBM Plex Sans"/>
                <a:ea typeface="IBM Plex Sans" charset="0"/>
                <a:cs typeface="IBM Plex Sans" charset="0"/>
              </a:rPr>
              <a:t>Affiliate</a:t>
            </a:r>
            <a:endParaRPr lang="en-US" sz="1200" dirty="0">
              <a:latin typeface="IBM Plex Sans" charset="0"/>
              <a:ea typeface="IBM Plex Sans" charset="0"/>
              <a:cs typeface="IBM Plex Sans" charset="0"/>
            </a:endParaRPr>
          </a:p>
        </p:txBody>
      </p:sp>
      <p:pic>
        <p:nvPicPr>
          <p:cNvPr id="13" name="Picture 12">
            <a:extLst>
              <a:ext uri="{FF2B5EF4-FFF2-40B4-BE49-F238E27FC236}">
                <a16:creationId xmlns:a16="http://schemas.microsoft.com/office/drawing/2014/main" id="{C38B509A-1E4E-CB4A-9F91-012CCC6451E5}"/>
              </a:ext>
            </a:extLst>
          </p:cNvPr>
          <p:cNvPicPr>
            <a:picLocks noChangeAspect="1"/>
          </p:cNvPicPr>
          <p:nvPr/>
        </p:nvPicPr>
        <p:blipFill>
          <a:blip r:embed="rId7"/>
          <a:stretch>
            <a:fillRect/>
          </a:stretch>
        </p:blipFill>
        <p:spPr>
          <a:xfrm>
            <a:off x="6186938" y="5380923"/>
            <a:ext cx="3246589" cy="1337503"/>
          </a:xfrm>
          <a:prstGeom prst="rect">
            <a:avLst/>
          </a:prstGeom>
        </p:spPr>
      </p:pic>
      <p:sp>
        <p:nvSpPr>
          <p:cNvPr id="19" name="TextBox 18">
            <a:extLst>
              <a:ext uri="{FF2B5EF4-FFF2-40B4-BE49-F238E27FC236}">
                <a16:creationId xmlns:a16="http://schemas.microsoft.com/office/drawing/2014/main" id="{B649E242-547C-BE4C-BA4D-D52D62E9437B}"/>
              </a:ext>
            </a:extLst>
          </p:cNvPr>
          <p:cNvSpPr txBox="1"/>
          <p:nvPr/>
        </p:nvSpPr>
        <p:spPr>
          <a:xfrm>
            <a:off x="6363069" y="6412554"/>
            <a:ext cx="1904275" cy="461665"/>
          </a:xfrm>
          <a:prstGeom prst="rect">
            <a:avLst/>
          </a:prstGeom>
          <a:noFill/>
        </p:spPr>
        <p:txBody>
          <a:bodyPr wrap="square" rtlCol="0">
            <a:spAutoFit/>
          </a:bodyPr>
          <a:lstStyle/>
          <a:p>
            <a:pPr>
              <a:spcAft>
                <a:spcPts val="800"/>
              </a:spcAft>
            </a:pPr>
            <a:r>
              <a:rPr lang="en-US" sz="1200" dirty="0">
                <a:latin typeface="IBM Plex Sans" charset="0"/>
                <a:ea typeface="IBM Plex Sans" charset="0"/>
                <a:cs typeface="IBM Plex Sans" charset="0"/>
              </a:rPr>
              <a:t>Call for Code </a:t>
            </a:r>
            <a:br>
              <a:rPr lang="en-US" sz="1200" dirty="0">
                <a:latin typeface="IBM Plex Sans" charset="0"/>
                <a:ea typeface="IBM Plex Sans" charset="0"/>
                <a:cs typeface="IBM Plex Sans" charset="0"/>
              </a:rPr>
            </a:br>
            <a:r>
              <a:rPr lang="en-US" sz="1200" dirty="0">
                <a:latin typeface="IBM Plex Sans" charset="0"/>
                <a:ea typeface="IBM Plex Sans" charset="0"/>
                <a:cs typeface="IBM Plex Sans" charset="0"/>
              </a:rPr>
              <a:t>Charitable Partner</a:t>
            </a:r>
          </a:p>
        </p:txBody>
      </p:sp>
      <p:sp>
        <p:nvSpPr>
          <p:cNvPr id="23" name="TextBox 22">
            <a:extLst>
              <a:ext uri="{FF2B5EF4-FFF2-40B4-BE49-F238E27FC236}">
                <a16:creationId xmlns:a16="http://schemas.microsoft.com/office/drawing/2014/main" id="{211E299A-2AF0-8440-BA47-B24A8B29FBFC}"/>
              </a:ext>
            </a:extLst>
          </p:cNvPr>
          <p:cNvSpPr txBox="1"/>
          <p:nvPr/>
        </p:nvSpPr>
        <p:spPr>
          <a:xfrm>
            <a:off x="3476968" y="2848813"/>
            <a:ext cx="3302633" cy="2390911"/>
          </a:xfrm>
          <a:prstGeom prst="rect">
            <a:avLst/>
          </a:prstGeom>
          <a:noFill/>
        </p:spPr>
        <p:txBody>
          <a:bodyPr wrap="square" rtlCol="0" anchor="t">
            <a:spAutoFit/>
          </a:bodyPr>
          <a:lstStyle/>
          <a:p>
            <a:pPr defTabSz="914598">
              <a:buClr>
                <a:srgbClr val="000000"/>
              </a:buClr>
              <a:defRPr/>
            </a:pPr>
            <a:r>
              <a:rPr lang="en-US" sz="1867" kern="0" dirty="0">
                <a:solidFill>
                  <a:srgbClr val="000000"/>
                </a:solidFill>
                <a:latin typeface="IBM Plex Sans"/>
              </a:rPr>
              <a:t>The 2020 Call for Code Global Challenge is being expanded to address the </a:t>
            </a:r>
            <a:r>
              <a:rPr lang="en-US" sz="1867" b="1" kern="0" dirty="0">
                <a:solidFill>
                  <a:srgbClr val="000000"/>
                </a:solidFill>
                <a:latin typeface="IBM Plex Sans"/>
              </a:rPr>
              <a:t>COVID-19 pandemic</a:t>
            </a:r>
            <a:r>
              <a:rPr lang="en-US" sz="1867" kern="0" dirty="0">
                <a:solidFill>
                  <a:srgbClr val="000000"/>
                </a:solidFill>
                <a:latin typeface="IBM Plex Sans"/>
              </a:rPr>
              <a:t>, with a focus on:</a:t>
            </a:r>
          </a:p>
          <a:p>
            <a:pPr marL="380990" indent="-380990" defTabSz="914598">
              <a:buClr>
                <a:srgbClr val="000000"/>
              </a:buClr>
              <a:buFont typeface="Arial" panose="020B0604020202020204" pitchFamily="34" charset="0"/>
              <a:buChar char="•"/>
              <a:defRPr/>
            </a:pPr>
            <a:r>
              <a:rPr lang="en-US" sz="1867" b="1" kern="0" dirty="0">
                <a:solidFill>
                  <a:srgbClr val="000000"/>
                </a:solidFill>
                <a:latin typeface="IBM Plex Sans"/>
              </a:rPr>
              <a:t>crisis communication</a:t>
            </a:r>
            <a:r>
              <a:rPr lang="en-US" sz="1867" kern="0" dirty="0">
                <a:solidFill>
                  <a:srgbClr val="000000"/>
                </a:solidFill>
                <a:latin typeface="IBM Plex Sans"/>
              </a:rPr>
              <a:t> </a:t>
            </a:r>
          </a:p>
          <a:p>
            <a:pPr marL="380990" indent="-380990" defTabSz="914598">
              <a:buClr>
                <a:srgbClr val="000000"/>
              </a:buClr>
              <a:buFont typeface="Arial" panose="020B0604020202020204" pitchFamily="34" charset="0"/>
              <a:buChar char="•"/>
              <a:defRPr/>
            </a:pPr>
            <a:r>
              <a:rPr lang="en-US" sz="1867" b="1" kern="0" dirty="0">
                <a:solidFill>
                  <a:srgbClr val="000000"/>
                </a:solidFill>
                <a:latin typeface="IBM Plex Sans"/>
              </a:rPr>
              <a:t>remote education</a:t>
            </a:r>
            <a:r>
              <a:rPr lang="en-US" sz="1867" kern="0" dirty="0">
                <a:solidFill>
                  <a:srgbClr val="000000"/>
                </a:solidFill>
                <a:latin typeface="IBM Plex Sans"/>
              </a:rPr>
              <a:t> </a:t>
            </a:r>
          </a:p>
          <a:p>
            <a:pPr marL="380990" indent="-380990" defTabSz="914598">
              <a:buClr>
                <a:srgbClr val="000000"/>
              </a:buClr>
              <a:buFont typeface="Arial" panose="020B0604020202020204" pitchFamily="34" charset="0"/>
              <a:buChar char="•"/>
              <a:defRPr/>
            </a:pPr>
            <a:r>
              <a:rPr lang="en-US" sz="1867" b="1" kern="0" dirty="0">
                <a:solidFill>
                  <a:srgbClr val="000000"/>
                </a:solidFill>
                <a:latin typeface="IBM Plex Sans"/>
              </a:rPr>
              <a:t>community cooperation</a:t>
            </a:r>
          </a:p>
        </p:txBody>
      </p:sp>
      <p:pic>
        <p:nvPicPr>
          <p:cNvPr id="6" name="Picture 5" descr="A picture containing table&#10;&#10;Description automatically generated">
            <a:extLst>
              <a:ext uri="{FF2B5EF4-FFF2-40B4-BE49-F238E27FC236}">
                <a16:creationId xmlns:a16="http://schemas.microsoft.com/office/drawing/2014/main" id="{F38E8BFF-A005-CA4E-B7DA-D790A483F608}"/>
              </a:ext>
            </a:extLst>
          </p:cNvPr>
          <p:cNvPicPr>
            <a:picLocks noChangeAspect="1"/>
          </p:cNvPicPr>
          <p:nvPr/>
        </p:nvPicPr>
        <p:blipFill>
          <a:blip r:embed="rId8"/>
          <a:stretch>
            <a:fillRect/>
          </a:stretch>
        </p:blipFill>
        <p:spPr>
          <a:xfrm>
            <a:off x="4609425" y="1666723"/>
            <a:ext cx="1037719" cy="1070317"/>
          </a:xfrm>
          <a:prstGeom prst="rect">
            <a:avLst/>
          </a:prstGeom>
        </p:spPr>
      </p:pic>
      <p:pic>
        <p:nvPicPr>
          <p:cNvPr id="22" name="Picture 21">
            <a:extLst>
              <a:ext uri="{FF2B5EF4-FFF2-40B4-BE49-F238E27FC236}">
                <a16:creationId xmlns:a16="http://schemas.microsoft.com/office/drawing/2014/main" id="{DF5AAA8C-9670-D449-9361-6059F8469F96}"/>
              </a:ext>
            </a:extLst>
          </p:cNvPr>
          <p:cNvPicPr>
            <a:picLocks noChangeAspect="1"/>
          </p:cNvPicPr>
          <p:nvPr/>
        </p:nvPicPr>
        <p:blipFill>
          <a:blip r:embed="rId9"/>
          <a:stretch>
            <a:fillRect/>
          </a:stretch>
        </p:blipFill>
        <p:spPr>
          <a:xfrm>
            <a:off x="499292" y="2079433"/>
            <a:ext cx="1535939" cy="436051"/>
          </a:xfrm>
          <a:prstGeom prst="rect">
            <a:avLst/>
          </a:prstGeom>
        </p:spPr>
      </p:pic>
      <p:sp>
        <p:nvSpPr>
          <p:cNvPr id="17" name="TextBox 16">
            <a:extLst>
              <a:ext uri="{FF2B5EF4-FFF2-40B4-BE49-F238E27FC236}">
                <a16:creationId xmlns:a16="http://schemas.microsoft.com/office/drawing/2014/main" id="{43E02884-0B71-B541-8EB6-DC75E3BAE0E3}"/>
              </a:ext>
            </a:extLst>
          </p:cNvPr>
          <p:cNvSpPr txBox="1"/>
          <p:nvPr/>
        </p:nvSpPr>
        <p:spPr>
          <a:xfrm>
            <a:off x="31441" y="2848812"/>
            <a:ext cx="3533351" cy="2390911"/>
          </a:xfrm>
          <a:prstGeom prst="rect">
            <a:avLst/>
          </a:prstGeom>
          <a:noFill/>
        </p:spPr>
        <p:txBody>
          <a:bodyPr wrap="square" rtlCol="0" anchor="t">
            <a:spAutoFit/>
          </a:bodyPr>
          <a:lstStyle/>
          <a:p>
            <a:pPr defTabSz="914598">
              <a:buClr>
                <a:srgbClr val="000000"/>
              </a:buClr>
              <a:defRPr/>
            </a:pPr>
            <a:r>
              <a:rPr lang="en-US" sz="1867" kern="0" dirty="0">
                <a:solidFill>
                  <a:srgbClr val="000000"/>
                </a:solidFill>
                <a:latin typeface="IBM Plex Sans"/>
              </a:rPr>
              <a:t>In 2020, Call for Code is aligned to the UN 75</a:t>
            </a:r>
            <a:r>
              <a:rPr lang="en-US" sz="1867" kern="0" baseline="30000" dirty="0">
                <a:solidFill>
                  <a:srgbClr val="000000"/>
                </a:solidFill>
                <a:latin typeface="IBM Plex Sans"/>
              </a:rPr>
              <a:t>th</a:t>
            </a:r>
            <a:r>
              <a:rPr lang="en-US" sz="1867" kern="0" dirty="0">
                <a:solidFill>
                  <a:srgbClr val="000000"/>
                </a:solidFill>
                <a:latin typeface="IBM Plex Sans"/>
              </a:rPr>
              <a:t> anniversary global conversation theme of </a:t>
            </a:r>
            <a:r>
              <a:rPr lang="en-US" sz="1867" b="1" kern="0" dirty="0">
                <a:solidFill>
                  <a:srgbClr val="000000"/>
                </a:solidFill>
                <a:latin typeface="IBM Plex Sans"/>
              </a:rPr>
              <a:t>climate change</a:t>
            </a:r>
            <a:r>
              <a:rPr lang="en-US" sz="1867" kern="0" dirty="0">
                <a:solidFill>
                  <a:srgbClr val="000000"/>
                </a:solidFill>
                <a:latin typeface="IBM Plex Sans"/>
              </a:rPr>
              <a:t>, with a focus on:  </a:t>
            </a:r>
          </a:p>
          <a:p>
            <a:pPr marL="380990" indent="-380990" defTabSz="914598">
              <a:buClr>
                <a:srgbClr val="000000"/>
              </a:buClr>
              <a:buFont typeface="Arial" panose="020B0604020202020204" pitchFamily="34" charset="0"/>
              <a:buChar char="•"/>
              <a:defRPr/>
            </a:pPr>
            <a:r>
              <a:rPr lang="en-US" sz="1867" b="1" kern="0" dirty="0">
                <a:solidFill>
                  <a:srgbClr val="000000"/>
                </a:solidFill>
                <a:latin typeface="IBM Plex Sans"/>
              </a:rPr>
              <a:t>water sustainability</a:t>
            </a:r>
            <a:endParaRPr lang="en-US" sz="1867" kern="0" dirty="0">
              <a:solidFill>
                <a:srgbClr val="000000"/>
              </a:solidFill>
              <a:latin typeface="IBM Plex Sans"/>
            </a:endParaRPr>
          </a:p>
          <a:p>
            <a:pPr marL="380990" indent="-380990" defTabSz="914598">
              <a:buClr>
                <a:srgbClr val="000000"/>
              </a:buClr>
              <a:buFont typeface="Arial" panose="020B0604020202020204" pitchFamily="34" charset="0"/>
              <a:buChar char="•"/>
              <a:defRPr/>
            </a:pPr>
            <a:r>
              <a:rPr lang="en-US" sz="1867" b="1" kern="0" dirty="0">
                <a:solidFill>
                  <a:srgbClr val="000000"/>
                </a:solidFill>
                <a:latin typeface="IBM Plex Sans"/>
              </a:rPr>
              <a:t>energy sustainability</a:t>
            </a:r>
            <a:endParaRPr lang="en-US" sz="1867" kern="0" dirty="0">
              <a:solidFill>
                <a:srgbClr val="000000"/>
              </a:solidFill>
              <a:latin typeface="IBM Plex Sans"/>
            </a:endParaRPr>
          </a:p>
          <a:p>
            <a:pPr marL="380990" indent="-380990" defTabSz="914598">
              <a:buClr>
                <a:srgbClr val="000000"/>
              </a:buClr>
              <a:buFont typeface="Arial" panose="020B0604020202020204" pitchFamily="34" charset="0"/>
              <a:buChar char="•"/>
              <a:defRPr/>
            </a:pPr>
            <a:r>
              <a:rPr lang="en-US" sz="1867" b="1" kern="0" dirty="0">
                <a:solidFill>
                  <a:srgbClr val="000000"/>
                </a:solidFill>
                <a:latin typeface="IBM Plex Sans"/>
              </a:rPr>
              <a:t>disaster resiliency</a:t>
            </a:r>
          </a:p>
        </p:txBody>
      </p:sp>
      <p:cxnSp>
        <p:nvCxnSpPr>
          <p:cNvPr id="21" name="Straight Connector 20">
            <a:extLst>
              <a:ext uri="{FF2B5EF4-FFF2-40B4-BE49-F238E27FC236}">
                <a16:creationId xmlns:a16="http://schemas.microsoft.com/office/drawing/2014/main" id="{6032F74F-7995-D348-9752-5DFF7D379975}"/>
              </a:ext>
            </a:extLst>
          </p:cNvPr>
          <p:cNvCxnSpPr>
            <a:cxnSpLocks/>
          </p:cNvCxnSpPr>
          <p:nvPr/>
        </p:nvCxnSpPr>
        <p:spPr bwMode="auto">
          <a:xfrm>
            <a:off x="3476967" y="2637932"/>
            <a:ext cx="0" cy="296538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90B5AF3-2CEC-564D-830A-24C76F4C4EE7}"/>
              </a:ext>
            </a:extLst>
          </p:cNvPr>
          <p:cNvSpPr txBox="1"/>
          <p:nvPr/>
        </p:nvSpPr>
        <p:spPr>
          <a:xfrm>
            <a:off x="6721997" y="2848813"/>
            <a:ext cx="7555203" cy="1118319"/>
          </a:xfrm>
          <a:prstGeom prst="rect">
            <a:avLst/>
          </a:prstGeom>
          <a:noFill/>
        </p:spPr>
        <p:txBody>
          <a:bodyPr wrap="square" rtlCol="0">
            <a:spAutoFit/>
          </a:bodyPr>
          <a:lstStyle/>
          <a:p>
            <a:pPr defTabSz="914598">
              <a:buClr>
                <a:srgbClr val="000000"/>
              </a:buClr>
            </a:pPr>
            <a:r>
              <a:rPr lang="en-US" sz="1867" kern="0" dirty="0"/>
              <a:t>Join a </a:t>
            </a:r>
            <a:r>
              <a:rPr lang="en-US" sz="1867" b="1" kern="0" dirty="0"/>
              <a:t>movement</a:t>
            </a:r>
            <a:r>
              <a:rPr lang="en-US" sz="1867" kern="0" dirty="0"/>
              <a:t> of:</a:t>
            </a:r>
          </a:p>
          <a:p>
            <a:pPr marL="228594" indent="-228594" defTabSz="914598">
              <a:buClr>
                <a:srgbClr val="000000"/>
              </a:buClr>
              <a:buFont typeface="Arial" panose="020B0604020202020204" pitchFamily="34" charset="0"/>
              <a:buChar char="•"/>
            </a:pPr>
            <a:r>
              <a:rPr lang="en-US" sz="1600" b="1" kern="0" dirty="0"/>
              <a:t>210,000+ </a:t>
            </a:r>
            <a:r>
              <a:rPr lang="en-US" sz="1600" kern="0" dirty="0"/>
              <a:t>problem solvers</a:t>
            </a:r>
          </a:p>
          <a:p>
            <a:pPr marL="228594" indent="-228594" defTabSz="914598">
              <a:buClr>
                <a:srgbClr val="000000"/>
              </a:buClr>
              <a:buFont typeface="Arial" panose="020B0604020202020204" pitchFamily="34" charset="0"/>
              <a:buChar char="•"/>
            </a:pPr>
            <a:r>
              <a:rPr lang="en-US" sz="1600" b="1" kern="0" dirty="0"/>
              <a:t>165+</a:t>
            </a:r>
            <a:r>
              <a:rPr lang="en-US" sz="1600" kern="0" dirty="0"/>
              <a:t> nations</a:t>
            </a:r>
          </a:p>
          <a:p>
            <a:pPr marL="228594" indent="-228594" defTabSz="914598">
              <a:buClr>
                <a:srgbClr val="000000"/>
              </a:buClr>
              <a:buFont typeface="Arial" panose="020B0604020202020204" pitchFamily="34" charset="0"/>
              <a:buChar char="•"/>
            </a:pPr>
            <a:r>
              <a:rPr lang="en-US" sz="1600" b="1" kern="0" dirty="0"/>
              <a:t>8,000+ </a:t>
            </a:r>
            <a:r>
              <a:rPr lang="en-US" sz="1600" kern="0" dirty="0"/>
              <a:t>applications built</a:t>
            </a:r>
          </a:p>
        </p:txBody>
      </p:sp>
      <p:cxnSp>
        <p:nvCxnSpPr>
          <p:cNvPr id="25" name="Straight Connector 24">
            <a:extLst>
              <a:ext uri="{FF2B5EF4-FFF2-40B4-BE49-F238E27FC236}">
                <a16:creationId xmlns:a16="http://schemas.microsoft.com/office/drawing/2014/main" id="{F56F376F-7F7F-274F-905D-E8C0A54C3DB4}"/>
              </a:ext>
            </a:extLst>
          </p:cNvPr>
          <p:cNvCxnSpPr>
            <a:cxnSpLocks/>
          </p:cNvCxnSpPr>
          <p:nvPr/>
        </p:nvCxnSpPr>
        <p:spPr bwMode="auto">
          <a:xfrm>
            <a:off x="6716249" y="2637932"/>
            <a:ext cx="0" cy="296538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78F20B4F-77C4-A044-84F7-6EDD11F2DCBE}"/>
              </a:ext>
            </a:extLst>
          </p:cNvPr>
          <p:cNvSpPr txBox="1"/>
          <p:nvPr/>
        </p:nvSpPr>
        <p:spPr>
          <a:xfrm>
            <a:off x="6716250" y="4025298"/>
            <a:ext cx="8246657" cy="1618585"/>
          </a:xfrm>
          <a:prstGeom prst="rect">
            <a:avLst/>
          </a:prstGeom>
          <a:noFill/>
        </p:spPr>
        <p:txBody>
          <a:bodyPr wrap="square" rtlCol="0">
            <a:spAutoFit/>
          </a:bodyPr>
          <a:lstStyle/>
          <a:p>
            <a:pPr defTabSz="914598">
              <a:buClr>
                <a:srgbClr val="000000"/>
              </a:buClr>
            </a:pPr>
            <a:r>
              <a:rPr lang="en-US" sz="1867" kern="0" dirty="0">
                <a:solidFill>
                  <a:srgbClr val="000000"/>
                </a:solidFill>
              </a:rPr>
              <a:t>Have the chance to win: </a:t>
            </a:r>
          </a:p>
          <a:p>
            <a:pPr marL="228594" indent="-228594" defTabSz="914598">
              <a:buClr>
                <a:srgbClr val="000000"/>
              </a:buClr>
              <a:buFont typeface="Arial" panose="020B0604020202020204" pitchFamily="34" charset="0"/>
              <a:buChar char="•"/>
            </a:pPr>
            <a:r>
              <a:rPr lang="en-US" sz="1600" b="1" kern="0" dirty="0">
                <a:solidFill>
                  <a:srgbClr val="000000"/>
                </a:solidFill>
              </a:rPr>
              <a:t>$200,000 </a:t>
            </a:r>
            <a:r>
              <a:rPr lang="en-US" sz="1600" kern="0" dirty="0">
                <a:solidFill>
                  <a:srgbClr val="000000"/>
                </a:solidFill>
              </a:rPr>
              <a:t>USD</a:t>
            </a:r>
          </a:p>
          <a:p>
            <a:pPr marL="228594" indent="-228594" defTabSz="914598">
              <a:buClr>
                <a:srgbClr val="000000"/>
              </a:buClr>
              <a:buFont typeface="Arial" panose="020B0604020202020204" pitchFamily="34" charset="0"/>
              <a:buChar char="•"/>
            </a:pPr>
            <a:r>
              <a:rPr lang="en-US" sz="1600" dirty="0">
                <a:solidFill>
                  <a:srgbClr val="000000"/>
                </a:solidFill>
                <a:ea typeface="Helvetica Neue"/>
                <a:cs typeface="Helvetica Neue"/>
                <a:sym typeface="Helvetica Neue"/>
              </a:rPr>
              <a:t>Open Source support from </a:t>
            </a:r>
            <a:r>
              <a:rPr lang="en-US" sz="1600" b="1" dirty="0">
                <a:solidFill>
                  <a:srgbClr val="000000"/>
                </a:solidFill>
                <a:ea typeface="Helvetica Neue"/>
                <a:cs typeface="Helvetica Neue"/>
                <a:sym typeface="Helvetica Neue"/>
              </a:rPr>
              <a:t>The Linux Foundation</a:t>
            </a:r>
            <a:endParaRPr lang="en-US" sz="1600" b="1" kern="0" dirty="0">
              <a:solidFill>
                <a:srgbClr val="000000"/>
              </a:solidFill>
              <a:sym typeface="Helvetica Neue"/>
            </a:endParaRPr>
          </a:p>
          <a:p>
            <a:pPr marL="228594" indent="-228594" defTabSz="914598">
              <a:buClr>
                <a:srgbClr val="000000"/>
              </a:buClr>
              <a:buFont typeface="Arial" panose="020B0604020202020204" pitchFamily="34" charset="0"/>
              <a:buChar char="•"/>
            </a:pPr>
            <a:r>
              <a:rPr lang="en-US" sz="1600" dirty="0">
                <a:solidFill>
                  <a:srgbClr val="000000"/>
                </a:solidFill>
                <a:ea typeface="Helvetica Neue"/>
                <a:cs typeface="Helvetica Neue"/>
                <a:sym typeface="Helvetica Neue"/>
              </a:rPr>
              <a:t>Meetings with </a:t>
            </a:r>
            <a:r>
              <a:rPr lang="en-US" sz="1600" b="1" dirty="0">
                <a:solidFill>
                  <a:srgbClr val="000000"/>
                </a:solidFill>
                <a:ea typeface="Helvetica Neue"/>
                <a:cs typeface="Helvetica Neue"/>
                <a:sym typeface="Helvetica Neue"/>
              </a:rPr>
              <a:t>mentors</a:t>
            </a:r>
            <a:r>
              <a:rPr lang="en-US" sz="1600" dirty="0">
                <a:solidFill>
                  <a:srgbClr val="000000"/>
                </a:solidFill>
                <a:ea typeface="Helvetica Neue"/>
                <a:cs typeface="Helvetica Neue"/>
                <a:sym typeface="Helvetica Neue"/>
              </a:rPr>
              <a:t> &amp; potential </a:t>
            </a:r>
            <a:r>
              <a:rPr lang="en-US" sz="1600" b="1" dirty="0">
                <a:solidFill>
                  <a:srgbClr val="000000"/>
                </a:solidFill>
                <a:ea typeface="Helvetica Neue"/>
                <a:cs typeface="Helvetica Neue"/>
                <a:sym typeface="Helvetica Neue"/>
              </a:rPr>
              <a:t>investors</a:t>
            </a:r>
          </a:p>
          <a:p>
            <a:pPr marL="228594" indent="-228594" defTabSz="914598">
              <a:buClr>
                <a:srgbClr val="000000"/>
              </a:buClr>
              <a:buFont typeface="Arial" panose="020B0604020202020204" pitchFamily="34" charset="0"/>
              <a:buChar char="•"/>
            </a:pPr>
            <a:r>
              <a:rPr lang="en-US" sz="1600" b="1" dirty="0">
                <a:solidFill>
                  <a:srgbClr val="000000"/>
                </a:solidFill>
                <a:ea typeface="Helvetica Neue"/>
                <a:cs typeface="Helvetica Neue"/>
                <a:sym typeface="Helvetica Neue"/>
              </a:rPr>
              <a:t>Implementation </a:t>
            </a:r>
            <a:r>
              <a:rPr lang="en-US" sz="1600" dirty="0">
                <a:solidFill>
                  <a:srgbClr val="000000"/>
                </a:solidFill>
                <a:ea typeface="Helvetica Neue"/>
                <a:cs typeface="Helvetica Neue"/>
                <a:sym typeface="Helvetica Neue"/>
              </a:rPr>
              <a:t>support through </a:t>
            </a:r>
            <a:r>
              <a:rPr lang="en-US" sz="1600" b="1" dirty="0">
                <a:solidFill>
                  <a:srgbClr val="000000"/>
                </a:solidFill>
                <a:ea typeface="Helvetica Neue"/>
                <a:cs typeface="Helvetica Neue"/>
                <a:sym typeface="Helvetica Neue"/>
              </a:rPr>
              <a:t>Code and Response™</a:t>
            </a:r>
            <a:endParaRPr lang="en-US" sz="1600" b="1" kern="0" dirty="0">
              <a:solidFill>
                <a:srgbClr val="000000"/>
              </a:solidFill>
            </a:endParaRPr>
          </a:p>
          <a:p>
            <a:pPr>
              <a:lnSpc>
                <a:spcPts val="2133"/>
              </a:lnSpc>
              <a:spcAft>
                <a:spcPts val="800"/>
              </a:spcAft>
            </a:pPr>
            <a:endParaRPr lang="en-US" sz="1600" dirty="0">
              <a:latin typeface="IBM Plex Sans" charset="0"/>
              <a:ea typeface="IBM Plex Sans" charset="0"/>
              <a:cs typeface="IBM Plex Sans" charset="0"/>
            </a:endParaRPr>
          </a:p>
        </p:txBody>
      </p:sp>
      <p:pic>
        <p:nvPicPr>
          <p:cNvPr id="27" name="Picture 26" descr="A close up of a logo&#10;&#10;Description automatically generated">
            <a:extLst>
              <a:ext uri="{FF2B5EF4-FFF2-40B4-BE49-F238E27FC236}">
                <a16:creationId xmlns:a16="http://schemas.microsoft.com/office/drawing/2014/main" id="{05719671-1F8B-9C4B-8CCD-5013F983A6D2}"/>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0" y="3262"/>
            <a:ext cx="2050483" cy="1527181"/>
          </a:xfrm>
          <a:prstGeom prst="rect">
            <a:avLst/>
          </a:prstGeom>
        </p:spPr>
      </p:pic>
    </p:spTree>
    <p:extLst>
      <p:ext uri="{BB962C8B-B14F-4D97-AF65-F5344CB8AC3E}">
        <p14:creationId xmlns:p14="http://schemas.microsoft.com/office/powerpoint/2010/main" val="152925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reptile, turtle&#10;&#10;Description generated with very high confidence">
            <a:extLst>
              <a:ext uri="{FF2B5EF4-FFF2-40B4-BE49-F238E27FC236}">
                <a16:creationId xmlns:a16="http://schemas.microsoft.com/office/drawing/2014/main" id="{709169C9-5571-4D7D-AC2E-AA31F1F1D3A0}"/>
              </a:ext>
            </a:extLst>
          </p:cNvPr>
          <p:cNvPicPr>
            <a:picLocks noGrp="1" noChangeAspect="1"/>
          </p:cNvPicPr>
          <p:nvPr>
            <p:ph type="pic" sz="quarter" idx="14"/>
          </p:nvPr>
        </p:nvPicPr>
        <p:blipFill rotWithShape="1">
          <a:blip r:embed="rId2"/>
          <a:srcRect r="6569" b="-139"/>
          <a:stretch/>
        </p:blipFill>
        <p:spPr>
          <a:xfrm>
            <a:off x="0" y="1"/>
            <a:ext cx="12197315" cy="6863300"/>
          </a:xfrm>
        </p:spPr>
      </p:pic>
      <p:sp>
        <p:nvSpPr>
          <p:cNvPr id="9" name="Text Placeholder 8">
            <a:extLst>
              <a:ext uri="{FF2B5EF4-FFF2-40B4-BE49-F238E27FC236}">
                <a16:creationId xmlns:a16="http://schemas.microsoft.com/office/drawing/2014/main" id="{7F0FCD80-DAC6-4D37-802F-3D1167087CFD}"/>
              </a:ext>
            </a:extLst>
          </p:cNvPr>
          <p:cNvSpPr>
            <a:spLocks noGrp="1"/>
          </p:cNvSpPr>
          <p:nvPr>
            <p:ph type="body" sz="quarter" idx="12"/>
          </p:nvPr>
        </p:nvSpPr>
        <p:spPr>
          <a:xfrm>
            <a:off x="-4653" y="2561266"/>
            <a:ext cx="3430109" cy="873124"/>
          </a:xfrm>
          <a:noFill/>
        </p:spPr>
        <p:txBody>
          <a:bodyPr vert="horz" lIns="292608" tIns="268224" rIns="304800" bIns="304800" rtlCol="0" anchor="t">
            <a:noAutofit/>
          </a:bodyPr>
          <a:lstStyle/>
          <a:p>
            <a:pPr marL="0" indent="0" algn="ctr">
              <a:buNone/>
            </a:pPr>
            <a:r>
              <a:rPr lang="en-US" sz="2667" dirty="0">
                <a:solidFill>
                  <a:schemeClr val="bg1"/>
                </a:solidFill>
                <a:latin typeface="IBM Plex Sans"/>
              </a:rPr>
              <a:t>callforcode.org</a:t>
            </a:r>
            <a:endParaRPr lang="en-US" sz="2667" dirty="0">
              <a:solidFill>
                <a:schemeClr val="bg1"/>
              </a:solidFill>
            </a:endParaRPr>
          </a:p>
        </p:txBody>
      </p:sp>
      <p:pic>
        <p:nvPicPr>
          <p:cNvPr id="11" name="Picture 15" descr="A picture containing drawing&#10;&#10;Description generated with very high confidence">
            <a:extLst>
              <a:ext uri="{FF2B5EF4-FFF2-40B4-BE49-F238E27FC236}">
                <a16:creationId xmlns:a16="http://schemas.microsoft.com/office/drawing/2014/main" id="{D76BF569-0FAD-420B-A452-4905B185A666}"/>
              </a:ext>
            </a:extLst>
          </p:cNvPr>
          <p:cNvPicPr>
            <a:picLocks noChangeAspect="1"/>
          </p:cNvPicPr>
          <p:nvPr/>
        </p:nvPicPr>
        <p:blipFill>
          <a:blip r:embed="rId3"/>
          <a:stretch>
            <a:fillRect/>
          </a:stretch>
        </p:blipFill>
        <p:spPr>
          <a:xfrm>
            <a:off x="1663699" y="3530600"/>
            <a:ext cx="1654176" cy="1654176"/>
          </a:xfrm>
          <a:prstGeom prst="rect">
            <a:avLst/>
          </a:prstGeom>
        </p:spPr>
      </p:pic>
    </p:spTree>
    <p:extLst>
      <p:ext uri="{BB962C8B-B14F-4D97-AF65-F5344CB8AC3E}">
        <p14:creationId xmlns:p14="http://schemas.microsoft.com/office/powerpoint/2010/main" val="204311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55FE-C227-7B4B-9B33-92F98A478E94}"/>
              </a:ext>
            </a:extLst>
          </p:cNvPr>
          <p:cNvSpPr>
            <a:spLocks noGrp="1"/>
          </p:cNvSpPr>
          <p:nvPr>
            <p:ph type="title"/>
          </p:nvPr>
        </p:nvSpPr>
        <p:spPr/>
        <p:txBody>
          <a:bodyPr/>
          <a:lstStyle/>
          <a:p>
            <a:r>
              <a:rPr lang="en-US" dirty="0">
                <a:latin typeface="IBM Plex Mono" panose="020B0509050203000203" pitchFamily="49" charset="77"/>
              </a:rPr>
              <a:t>Thank you.</a:t>
            </a:r>
          </a:p>
        </p:txBody>
      </p:sp>
      <p:sp>
        <p:nvSpPr>
          <p:cNvPr id="5" name="Text Placeholder 4">
            <a:extLst>
              <a:ext uri="{FF2B5EF4-FFF2-40B4-BE49-F238E27FC236}">
                <a16:creationId xmlns:a16="http://schemas.microsoft.com/office/drawing/2014/main" id="{465FC291-99B6-DD48-8BC2-EAC42D1CEA3D}"/>
              </a:ext>
            </a:extLst>
          </p:cNvPr>
          <p:cNvSpPr>
            <a:spLocks noGrp="1"/>
          </p:cNvSpPr>
          <p:nvPr>
            <p:ph type="body" sz="quarter" idx="13"/>
          </p:nvPr>
        </p:nvSpPr>
        <p:spPr>
          <a:xfrm>
            <a:off x="297977" y="1548581"/>
            <a:ext cx="9288476" cy="3554361"/>
          </a:xfrm>
        </p:spPr>
        <p:txBody>
          <a:bodyPr>
            <a:normAutofit fontScale="92500" lnSpcReduction="10000"/>
          </a:bodyPr>
          <a:lstStyle/>
          <a:p>
            <a:pPr marL="0" indent="0">
              <a:lnSpc>
                <a:spcPct val="150000"/>
              </a:lnSpc>
              <a:buNone/>
            </a:pPr>
            <a:r>
              <a:rPr lang="en-US" sz="2400" dirty="0">
                <a:latin typeface="IBM Plex Sans" panose="020B0503050203000203" pitchFamily="34" charset="0"/>
              </a:rPr>
              <a:t>Khalil Faraj</a:t>
            </a:r>
          </a:p>
          <a:p>
            <a:pPr marL="0" indent="0">
              <a:lnSpc>
                <a:spcPct val="150000"/>
              </a:lnSpc>
              <a:buNone/>
            </a:pPr>
            <a:r>
              <a:rPr lang="en-US" sz="2400" dirty="0">
                <a:latin typeface="IBM Plex Sans" panose="020B0503050203000203" pitchFamily="34" charset="0"/>
              </a:rPr>
              <a:t>Developer Advocate, UAE</a:t>
            </a:r>
          </a:p>
          <a:p>
            <a:pPr marL="0" indent="0">
              <a:lnSpc>
                <a:spcPct val="150000"/>
              </a:lnSpc>
              <a:buNone/>
            </a:pPr>
            <a:r>
              <a:rPr lang="en-US" sz="2400" dirty="0" err="1">
                <a:latin typeface="IBM Plex Sans"/>
              </a:rPr>
              <a:t>khalil.faraj@ibm.com</a:t>
            </a:r>
            <a:endParaRPr lang="en-US" sz="2400" dirty="0">
              <a:latin typeface="IBM Plex Sans"/>
            </a:endParaRPr>
          </a:p>
          <a:p>
            <a:pPr marL="0" indent="0">
              <a:lnSpc>
                <a:spcPct val="150000"/>
              </a:lnSpc>
              <a:buNone/>
            </a:pPr>
            <a:endParaRPr lang="en-US" sz="2400" dirty="0">
              <a:latin typeface="IBM Plex Sans" panose="020B0503050203000203" pitchFamily="34" charset="0"/>
            </a:endParaRPr>
          </a:p>
          <a:p>
            <a:pPr marL="0" indent="0">
              <a:lnSpc>
                <a:spcPct val="150000"/>
              </a:lnSpc>
              <a:buNone/>
            </a:pPr>
            <a:r>
              <a:rPr lang="en-US" sz="2400" dirty="0">
                <a:latin typeface="IBM Plex Sans" panose="020B0503050203000203" pitchFamily="34" charset="0"/>
              </a:rPr>
              <a:t>Lungelo </a:t>
            </a:r>
            <a:r>
              <a:rPr lang="en-US" sz="2400" dirty="0" err="1">
                <a:latin typeface="IBM Plex Sans" panose="020B0503050203000203" pitchFamily="34" charset="0"/>
              </a:rPr>
              <a:t>Sikobi</a:t>
            </a:r>
            <a:endParaRPr lang="en-US" sz="2400" dirty="0">
              <a:latin typeface="IBM Plex Sans" panose="020B0503050203000203" pitchFamily="34" charset="0"/>
            </a:endParaRPr>
          </a:p>
          <a:p>
            <a:pPr marL="0" indent="0">
              <a:lnSpc>
                <a:spcPct val="150000"/>
              </a:lnSpc>
              <a:buNone/>
            </a:pPr>
            <a:r>
              <a:rPr lang="en-US" sz="2400" dirty="0">
                <a:latin typeface="IBM Plex Sans" panose="020B0503050203000203" pitchFamily="34" charset="0"/>
              </a:rPr>
              <a:t>Developer Advocate, South Africa</a:t>
            </a:r>
          </a:p>
          <a:p>
            <a:pPr marL="0" indent="0">
              <a:lnSpc>
                <a:spcPct val="150000"/>
              </a:lnSpc>
              <a:buNone/>
            </a:pPr>
            <a:r>
              <a:rPr lang="en-US" sz="2400" dirty="0" err="1">
                <a:latin typeface="IBM Plex Sans" panose="020B0503050203000203" pitchFamily="34" charset="0"/>
              </a:rPr>
              <a:t>kungelo.sikobi@ibm.com</a:t>
            </a:r>
            <a:endParaRPr lang="en-US" sz="2400" dirty="0">
              <a:latin typeface="IBM Plex Sans" panose="020B0503050203000203" pitchFamily="34" charset="0"/>
            </a:endParaRPr>
          </a:p>
          <a:p>
            <a:pPr marL="0" indent="0">
              <a:lnSpc>
                <a:spcPct val="150000"/>
              </a:lnSpc>
              <a:buNone/>
            </a:pPr>
            <a:endParaRPr lang="en-US" sz="1199" dirty="0">
              <a:latin typeface="IBM Plex Sans" panose="020B0503050203000203" pitchFamily="34" charset="0"/>
            </a:endParaRPr>
          </a:p>
        </p:txBody>
      </p:sp>
      <p:sp>
        <p:nvSpPr>
          <p:cNvPr id="12" name="Footer Placeholder 2">
            <a:extLst>
              <a:ext uri="{FF2B5EF4-FFF2-40B4-BE49-F238E27FC236}">
                <a16:creationId xmlns:a16="http://schemas.microsoft.com/office/drawing/2014/main" id="{6064A99E-0D72-9540-9C47-F2FF0C936D1E}"/>
              </a:ext>
            </a:extLst>
          </p:cNvPr>
          <p:cNvSpPr txBox="1">
            <a:spLocks/>
          </p:cNvSpPr>
          <p:nvPr/>
        </p:nvSpPr>
        <p:spPr>
          <a:xfrm>
            <a:off x="207259" y="6357069"/>
            <a:ext cx="6474229" cy="365125"/>
          </a:xfrm>
          <a:prstGeom prst="rect">
            <a:avLst/>
          </a:prstGeom>
        </p:spPr>
        <p:txBody>
          <a:bodyPr vert="horz" lIns="91440" tIns="45720" rIns="91440" bIns="45720" rtlCol="0" anchor="ctr"/>
          <a:lstStyle>
            <a:defPPr>
              <a:defRPr lang="en-A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Predict Customer Churn Using a SPSS Modeler Flow / June 7, 2020 / © 2020 IBM Corporation </a:t>
            </a:r>
            <a:endParaRPr lang="en-AE" dirty="0"/>
          </a:p>
        </p:txBody>
      </p:sp>
    </p:spTree>
    <p:extLst>
      <p:ext uri="{BB962C8B-B14F-4D97-AF65-F5344CB8AC3E}">
        <p14:creationId xmlns:p14="http://schemas.microsoft.com/office/powerpoint/2010/main" val="93649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803B944-2FAE-2246-A18C-8DE0B92E683D}"/>
              </a:ext>
            </a:extLst>
          </p:cNvPr>
          <p:cNvSpPr txBox="1"/>
          <p:nvPr/>
        </p:nvSpPr>
        <p:spPr>
          <a:xfrm>
            <a:off x="1" y="1297858"/>
            <a:ext cx="12192000" cy="5560142"/>
          </a:xfrm>
          <a:prstGeom prst="rect">
            <a:avLst/>
          </a:prstGeom>
          <a:solidFill>
            <a:schemeClr val="tx1"/>
          </a:solidFill>
        </p:spPr>
        <p:txBody>
          <a:bodyPr wrap="square" rtlCol="0">
            <a:spAutoFit/>
          </a:bodyPr>
          <a:lstStyle/>
          <a:p>
            <a:endParaRPr lang="en-AE" dirty="0"/>
          </a:p>
        </p:txBody>
      </p:sp>
      <p:sp>
        <p:nvSpPr>
          <p:cNvPr id="2" name="Title 1">
            <a:extLst>
              <a:ext uri="{FF2B5EF4-FFF2-40B4-BE49-F238E27FC236}">
                <a16:creationId xmlns:a16="http://schemas.microsoft.com/office/drawing/2014/main" id="{11AE6F15-713C-3D4A-A3E6-B4DDE9D2515E}"/>
              </a:ext>
            </a:extLst>
          </p:cNvPr>
          <p:cNvSpPr>
            <a:spLocks noGrp="1"/>
          </p:cNvSpPr>
          <p:nvPr>
            <p:ph type="title"/>
          </p:nvPr>
        </p:nvSpPr>
        <p:spPr>
          <a:xfrm>
            <a:off x="0" y="343289"/>
            <a:ext cx="11385395" cy="1671425"/>
          </a:xfrm>
        </p:spPr>
        <p:txBody>
          <a:bodyPr>
            <a:noAutofit/>
          </a:bodyPr>
          <a:lstStyle/>
          <a:p>
            <a:r>
              <a:rPr lang="en-US" dirty="0">
                <a:solidFill>
                  <a:schemeClr val="tx1"/>
                </a:solidFill>
                <a:latin typeface="IBM Plex Mono" panose="020B0509050203000203" pitchFamily="49" charset="77"/>
              </a:rPr>
              <a:t>Predict Customer Churn Using a SPSS Modeler Flow</a:t>
            </a:r>
            <a:br>
              <a:rPr lang="en-US" sz="3600" dirty="0">
                <a:solidFill>
                  <a:schemeClr val="tx1"/>
                </a:solidFill>
                <a:latin typeface="IBM Plex Sans" panose="020B0503050203000203" pitchFamily="34" charset="0"/>
              </a:rPr>
            </a:br>
            <a:br>
              <a:rPr lang="en-US" sz="2400" dirty="0">
                <a:solidFill>
                  <a:srgbClr val="FFFFFF"/>
                </a:solidFill>
                <a:latin typeface="IBM Plex Sans" panose="020B0503050203000203" pitchFamily="34" charset="0"/>
              </a:rPr>
            </a:br>
            <a:br>
              <a:rPr lang="en-US" sz="2400" dirty="0">
                <a:solidFill>
                  <a:srgbClr val="FFFFFF"/>
                </a:solidFill>
                <a:latin typeface="IBM Plex Sans" panose="020B0503050203000203" pitchFamily="34" charset="0"/>
              </a:rPr>
            </a:br>
            <a:endParaRPr lang="en-US" sz="2400" dirty="0">
              <a:latin typeface="IBM Plex Sans" panose="020B0503050203000203" pitchFamily="34" charset="0"/>
            </a:endParaRPr>
          </a:p>
        </p:txBody>
      </p:sp>
      <p:pic>
        <p:nvPicPr>
          <p:cNvPr id="3" name="Picture 2">
            <a:extLst>
              <a:ext uri="{FF2B5EF4-FFF2-40B4-BE49-F238E27FC236}">
                <a16:creationId xmlns:a16="http://schemas.microsoft.com/office/drawing/2014/main" id="{7AB7457C-E933-4F86-9EC0-25DFA7D7DC25}"/>
              </a:ext>
            </a:extLst>
          </p:cNvPr>
          <p:cNvPicPr>
            <a:picLocks noChangeAspect="1"/>
          </p:cNvPicPr>
          <p:nvPr/>
        </p:nvPicPr>
        <p:blipFill>
          <a:blip r:embed="rId2"/>
          <a:stretch>
            <a:fillRect/>
          </a:stretch>
        </p:blipFill>
        <p:spPr>
          <a:xfrm>
            <a:off x="198120" y="5996940"/>
            <a:ext cx="3086100" cy="762000"/>
          </a:xfrm>
          <a:prstGeom prst="rect">
            <a:avLst/>
          </a:prstGeom>
        </p:spPr>
      </p:pic>
      <p:sp>
        <p:nvSpPr>
          <p:cNvPr id="14" name="TextBox 13">
            <a:extLst>
              <a:ext uri="{FF2B5EF4-FFF2-40B4-BE49-F238E27FC236}">
                <a16:creationId xmlns:a16="http://schemas.microsoft.com/office/drawing/2014/main" id="{0F952FB8-9D1B-9740-AADF-704E6E430C89}"/>
              </a:ext>
            </a:extLst>
          </p:cNvPr>
          <p:cNvSpPr txBox="1"/>
          <p:nvPr/>
        </p:nvSpPr>
        <p:spPr>
          <a:xfrm>
            <a:off x="66150" y="1179001"/>
            <a:ext cx="11319245" cy="3416320"/>
          </a:xfrm>
          <a:prstGeom prst="rect">
            <a:avLst/>
          </a:prstGeom>
          <a:noFill/>
        </p:spPr>
        <p:txBody>
          <a:bodyPr wrap="square" rtlCol="0">
            <a:spAutoFit/>
          </a:bodyPr>
          <a:lstStyle/>
          <a:p>
            <a:r>
              <a:rPr lang="en-US" sz="2400" dirty="0">
                <a:solidFill>
                  <a:schemeClr val="bg1"/>
                </a:solidFill>
                <a:latin typeface="IBM Plex Mono" panose="020B0509050203000203" pitchFamily="49" charset="77"/>
              </a:rPr>
              <a:t>—</a:t>
            </a:r>
            <a:endParaRPr lang="en-US" sz="2400" b="1" dirty="0">
              <a:solidFill>
                <a:srgbClr val="FFFFFF"/>
              </a:solidFill>
              <a:latin typeface="IBM Plex Mono" panose="020B0509050203000203" pitchFamily="49" charset="77"/>
            </a:endParaRPr>
          </a:p>
          <a:p>
            <a:r>
              <a:rPr lang="en-US" sz="2400" b="1" dirty="0">
                <a:solidFill>
                  <a:srgbClr val="FFFFFF"/>
                </a:solidFill>
                <a:latin typeface="IBM Plex Mono" panose="020B0509050203000203" pitchFamily="49" charset="77"/>
              </a:rPr>
              <a:t>Khalil Faraj</a:t>
            </a:r>
            <a:br>
              <a:rPr lang="en-US" sz="2400" dirty="0">
                <a:latin typeface="IBM Plex Mono" panose="020B0509050203000203" pitchFamily="49" charset="77"/>
              </a:rPr>
            </a:br>
            <a:r>
              <a:rPr lang="en-US" sz="2400" dirty="0">
                <a:solidFill>
                  <a:srgbClr val="FFFFFF"/>
                </a:solidFill>
                <a:latin typeface="IBM Plex Mono" panose="020B0509050203000203" pitchFamily="49" charset="77"/>
              </a:rPr>
              <a:t>Developer Advocate, UAE</a:t>
            </a:r>
            <a:br>
              <a:rPr lang="en-US" sz="2400" dirty="0">
                <a:solidFill>
                  <a:srgbClr val="FFFFFF"/>
                </a:solidFill>
                <a:latin typeface="IBM Plex Mono" panose="020B0509050203000203" pitchFamily="49" charset="77"/>
              </a:rPr>
            </a:br>
            <a:br>
              <a:rPr lang="en-US" sz="2400" dirty="0">
                <a:solidFill>
                  <a:srgbClr val="FFFFFF"/>
                </a:solidFill>
                <a:latin typeface="IBM Plex Mono" panose="020B0509050203000203" pitchFamily="49" charset="77"/>
              </a:rPr>
            </a:br>
            <a:r>
              <a:rPr lang="en-US" sz="2400" b="1" dirty="0">
                <a:solidFill>
                  <a:srgbClr val="FFFFFF"/>
                </a:solidFill>
                <a:latin typeface="IBM Plex Mono" panose="020B0509050203000203" pitchFamily="49" charset="77"/>
              </a:rPr>
              <a:t>Lungelo </a:t>
            </a:r>
            <a:r>
              <a:rPr lang="en-US" sz="2400" b="1" dirty="0" err="1">
                <a:solidFill>
                  <a:srgbClr val="FFFFFF"/>
                </a:solidFill>
                <a:latin typeface="IBM Plex Mono" panose="020B0509050203000203" pitchFamily="49" charset="77"/>
              </a:rPr>
              <a:t>Sikobi</a:t>
            </a:r>
            <a:br>
              <a:rPr lang="en-US" sz="2400" b="1" dirty="0">
                <a:latin typeface="IBM Plex Mono" panose="020B0509050203000203" pitchFamily="49" charset="77"/>
              </a:rPr>
            </a:br>
            <a:r>
              <a:rPr lang="en-US" sz="2400" dirty="0">
                <a:solidFill>
                  <a:srgbClr val="FFFFFF"/>
                </a:solidFill>
                <a:latin typeface="IBM Plex Mono" panose="020B0509050203000203" pitchFamily="49" charset="77"/>
              </a:rPr>
              <a:t>Developer Advocate, South Africa</a:t>
            </a:r>
          </a:p>
          <a:p>
            <a:endParaRPr lang="en-US" sz="2400" dirty="0">
              <a:solidFill>
                <a:srgbClr val="FFFFFF"/>
              </a:solidFill>
              <a:latin typeface="IBM Plex Mono" panose="020B0509050203000203" pitchFamily="49" charset="77"/>
            </a:endParaRPr>
          </a:p>
          <a:p>
            <a:endParaRPr lang="en-US" sz="2400" dirty="0">
              <a:solidFill>
                <a:srgbClr val="FFFFFF"/>
              </a:solidFill>
              <a:latin typeface="IBM Plex Mono" panose="020B0509050203000203" pitchFamily="49" charset="77"/>
            </a:endParaRPr>
          </a:p>
          <a:p>
            <a:r>
              <a:rPr lang="en-US" sz="2400" dirty="0">
                <a:solidFill>
                  <a:schemeClr val="bg1"/>
                </a:solidFill>
                <a:latin typeface="IBM Plex Mono" panose="020B0509050203000203" pitchFamily="49" charset="77"/>
              </a:rPr>
              <a:t>Get Started Here: </a:t>
            </a:r>
            <a:r>
              <a:rPr lang="en-US" sz="2200" dirty="0">
                <a:latin typeface="IBM Plex Mono" panose="020B0509050203000203" pitchFamily="49" charset="77"/>
                <a:hlinkClick r:id="rId3"/>
              </a:rPr>
              <a:t>http://ibm.biz/SPSSModelerWebinar</a:t>
            </a:r>
            <a:endParaRPr lang="en-AE" sz="2200" dirty="0">
              <a:latin typeface="IBM Plex Mono" panose="020B0509050203000203" pitchFamily="49" charset="77"/>
            </a:endParaRPr>
          </a:p>
        </p:txBody>
      </p:sp>
      <p:pic>
        <p:nvPicPr>
          <p:cNvPr id="15" name="Picture 2" descr="Videography Services in Singapore | Onedash22">
            <a:extLst>
              <a:ext uri="{FF2B5EF4-FFF2-40B4-BE49-F238E27FC236}">
                <a16:creationId xmlns:a16="http://schemas.microsoft.com/office/drawing/2014/main" id="{54682ABE-429D-2B46-B487-9C31C569F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6450" y="6255128"/>
            <a:ext cx="855918" cy="53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321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4A84-EB76-5E43-8FB8-8761E6FD24F3}"/>
              </a:ext>
            </a:extLst>
          </p:cNvPr>
          <p:cNvSpPr>
            <a:spLocks noGrp="1"/>
          </p:cNvSpPr>
          <p:nvPr>
            <p:ph type="title"/>
          </p:nvPr>
        </p:nvSpPr>
        <p:spPr/>
        <p:txBody>
          <a:bodyPr vert="horz" lIns="91440" tIns="45720" rIns="91440" bIns="45720" rtlCol="0" anchor="ctr">
            <a:normAutofit/>
          </a:bodyPr>
          <a:lstStyle/>
          <a:p>
            <a:r>
              <a:rPr lang="en-US" dirty="0">
                <a:latin typeface="IBM Plex Mono" panose="020B0509050203000203" pitchFamily="49" charset="77"/>
              </a:rPr>
              <a:t>Agenda</a:t>
            </a:r>
          </a:p>
        </p:txBody>
      </p:sp>
      <p:sp>
        <p:nvSpPr>
          <p:cNvPr id="5" name="Text Placeholder 4">
            <a:extLst>
              <a:ext uri="{FF2B5EF4-FFF2-40B4-BE49-F238E27FC236}">
                <a16:creationId xmlns:a16="http://schemas.microsoft.com/office/drawing/2014/main" id="{773A2815-D993-3F48-B96F-B9A75B4FAFEF}"/>
              </a:ext>
            </a:extLst>
          </p:cNvPr>
          <p:cNvSpPr>
            <a:spLocks noGrp="1"/>
          </p:cNvSpPr>
          <p:nvPr>
            <p:ph type="body" sz="quarter" idx="12"/>
          </p:nvPr>
        </p:nvSpPr>
        <p:spPr/>
        <p:txBody>
          <a:bodyPr>
            <a:normAutofit/>
          </a:bodyPr>
          <a:lstStyle/>
          <a:p>
            <a:pPr marL="0" indent="0" defTabSz="609585">
              <a:spcAft>
                <a:spcPts val="0"/>
              </a:spcAft>
              <a:buNone/>
              <a:tabLst>
                <a:tab pos="5253435" algn="dec"/>
              </a:tabLst>
            </a:pPr>
            <a:r>
              <a:rPr lang="en-US" sz="2400" b="1" dirty="0">
                <a:solidFill>
                  <a:srgbClr val="000000"/>
                </a:solidFill>
                <a:latin typeface="IBM Plex Sans" panose="020B0503050203000203" pitchFamily="34" charset="0"/>
                <a:ea typeface="Arial" charset="0"/>
                <a:cs typeface="Arial" charset="0"/>
              </a:rPr>
              <a:t>Hands-On 	11</a:t>
            </a:r>
          </a:p>
          <a:p>
            <a:pPr marL="0" indent="0" defTabSz="609585">
              <a:spcAft>
                <a:spcPts val="0"/>
              </a:spcAft>
              <a:buNone/>
              <a:tabLst>
                <a:tab pos="5253435" algn="dec"/>
              </a:tabLst>
            </a:pPr>
            <a:endParaRPr lang="en-US" sz="2400" b="1" dirty="0">
              <a:solidFill>
                <a:srgbClr val="000000"/>
              </a:solidFill>
              <a:latin typeface="IBM Plex Sans" panose="020B0503050203000203" pitchFamily="34" charset="0"/>
              <a:ea typeface="Arial" charset="0"/>
              <a:cs typeface="Arial" charset="0"/>
            </a:endParaRPr>
          </a:p>
          <a:p>
            <a:pPr marL="0" indent="0" defTabSz="609585">
              <a:spcAft>
                <a:spcPts val="0"/>
              </a:spcAft>
              <a:buNone/>
              <a:tabLst>
                <a:tab pos="5253435" algn="dec"/>
              </a:tabLst>
            </a:pPr>
            <a:r>
              <a:rPr lang="en-US" sz="2400" b="1" dirty="0">
                <a:solidFill>
                  <a:srgbClr val="000000"/>
                </a:solidFill>
                <a:latin typeface="IBM Plex Sans" panose="020B0503050203000203" pitchFamily="34" charset="0"/>
                <a:ea typeface="Arial" charset="0"/>
                <a:cs typeface="Arial" charset="0"/>
              </a:rPr>
              <a:t>Helpful Links	12</a:t>
            </a:r>
          </a:p>
          <a:p>
            <a:pPr marL="0" indent="0" defTabSz="609585">
              <a:spcAft>
                <a:spcPts val="0"/>
              </a:spcAft>
              <a:buNone/>
              <a:tabLst>
                <a:tab pos="5253435" algn="dec"/>
              </a:tabLst>
            </a:pPr>
            <a:endParaRPr lang="en-US" sz="2400" b="1" dirty="0">
              <a:solidFill>
                <a:srgbClr val="000000"/>
              </a:solidFill>
              <a:latin typeface="IBM Plex Sans" panose="020B0503050203000203" pitchFamily="34" charset="0"/>
              <a:ea typeface="Arial" charset="0"/>
              <a:cs typeface="Arial" charset="0"/>
            </a:endParaRPr>
          </a:p>
          <a:p>
            <a:pPr marL="0" indent="0" defTabSz="609585">
              <a:spcAft>
                <a:spcPts val="0"/>
              </a:spcAft>
              <a:buNone/>
              <a:tabLst>
                <a:tab pos="5253435" algn="dec"/>
              </a:tabLst>
            </a:pPr>
            <a:r>
              <a:rPr lang="en-US" sz="2400" b="1" dirty="0">
                <a:solidFill>
                  <a:srgbClr val="000000"/>
                </a:solidFill>
                <a:latin typeface="IBM Plex Sans" panose="020B0503050203000203" pitchFamily="34" charset="0"/>
                <a:ea typeface="Arial" charset="0"/>
                <a:cs typeface="Arial" charset="0"/>
              </a:rPr>
              <a:t>Call for Code 2020	13</a:t>
            </a:r>
          </a:p>
          <a:p>
            <a:pPr marL="0" indent="0" defTabSz="609585">
              <a:spcAft>
                <a:spcPts val="0"/>
              </a:spcAft>
              <a:buNone/>
              <a:tabLst>
                <a:tab pos="5253435" algn="dec"/>
              </a:tabLst>
            </a:pPr>
            <a:endParaRPr lang="en-US" sz="2400" kern="1200" dirty="0">
              <a:solidFill>
                <a:srgbClr val="000000"/>
              </a:solidFill>
              <a:latin typeface="IBM Plex Sans"/>
              <a:ea typeface="Arial" charset="0"/>
              <a:cs typeface="Arial" charset="0"/>
            </a:endParaRPr>
          </a:p>
          <a:p>
            <a:pPr marL="0" indent="0" defTabSz="609585">
              <a:spcAft>
                <a:spcPts val="0"/>
              </a:spcAft>
              <a:buNone/>
              <a:tabLst>
                <a:tab pos="5253435" algn="dec"/>
              </a:tabLst>
            </a:pPr>
            <a:endParaRPr lang="en-US" sz="2400" kern="1200" dirty="0">
              <a:solidFill>
                <a:srgbClr val="000000"/>
              </a:solidFill>
              <a:latin typeface="IBM Plex Sans"/>
              <a:ea typeface="Arial" charset="0"/>
              <a:cs typeface="Arial" charset="0"/>
            </a:endParaRPr>
          </a:p>
        </p:txBody>
      </p:sp>
      <p:sp>
        <p:nvSpPr>
          <p:cNvPr id="6" name="Text Placeholder 5">
            <a:extLst>
              <a:ext uri="{FF2B5EF4-FFF2-40B4-BE49-F238E27FC236}">
                <a16:creationId xmlns:a16="http://schemas.microsoft.com/office/drawing/2014/main" id="{ABAEE6B8-8F6C-4B4E-A135-A1136A6B7B78}"/>
              </a:ext>
            </a:extLst>
          </p:cNvPr>
          <p:cNvSpPr>
            <a:spLocks noGrp="1"/>
          </p:cNvSpPr>
          <p:nvPr>
            <p:ph type="body" sz="quarter" idx="13"/>
          </p:nvPr>
        </p:nvSpPr>
        <p:spPr/>
        <p:txBody>
          <a:bodyPr>
            <a:normAutofit/>
          </a:bodyPr>
          <a:lstStyle/>
          <a:p>
            <a:pPr marL="0" indent="0" defTabSz="609585">
              <a:spcAft>
                <a:spcPts val="0"/>
              </a:spcAft>
              <a:buNone/>
              <a:tabLst>
                <a:tab pos="5253435" algn="dec"/>
              </a:tabLst>
            </a:pPr>
            <a:r>
              <a:rPr lang="en-US" sz="2400" b="1" kern="1200" dirty="0">
                <a:solidFill>
                  <a:srgbClr val="000000"/>
                </a:solidFill>
                <a:latin typeface="IBM Plex Sans" panose="020B0503050203000203" pitchFamily="34" charset="0"/>
                <a:ea typeface="Arial" charset="0"/>
                <a:cs typeface="Arial" charset="0"/>
              </a:rPr>
              <a:t>What is Machine Learning?	04</a:t>
            </a:r>
          </a:p>
          <a:p>
            <a:pPr marL="0" indent="0" defTabSz="609585">
              <a:spcAft>
                <a:spcPts val="0"/>
              </a:spcAft>
              <a:buNone/>
              <a:tabLst>
                <a:tab pos="5253435" algn="dec"/>
              </a:tabLst>
            </a:pPr>
            <a:r>
              <a:rPr lang="en-US" sz="2400" dirty="0">
                <a:solidFill>
                  <a:srgbClr val="000000"/>
                </a:solidFill>
                <a:latin typeface="IBM Plex Sans" panose="020B0503050203000203" pitchFamily="34" charset="0"/>
                <a:ea typeface="Arial" charset="0"/>
                <a:cs typeface="Arial" charset="0"/>
              </a:rPr>
              <a:t>Machine Learning Types	05</a:t>
            </a:r>
          </a:p>
          <a:p>
            <a:pPr marL="0" indent="0" defTabSz="609585">
              <a:spcAft>
                <a:spcPts val="0"/>
              </a:spcAft>
              <a:buNone/>
              <a:tabLst>
                <a:tab pos="5253435" algn="dec"/>
              </a:tabLst>
            </a:pPr>
            <a:r>
              <a:rPr lang="en-US" sz="2400" dirty="0">
                <a:solidFill>
                  <a:srgbClr val="000000"/>
                </a:solidFill>
                <a:latin typeface="IBM Plex Sans" panose="020B0503050203000203" pitchFamily="34" charset="0"/>
                <a:ea typeface="Arial" charset="0"/>
                <a:cs typeface="Arial" charset="0"/>
              </a:rPr>
              <a:t>Machine Learning Process	06</a:t>
            </a:r>
          </a:p>
          <a:p>
            <a:pPr marL="0" indent="0" defTabSz="609585">
              <a:spcAft>
                <a:spcPts val="0"/>
              </a:spcAft>
              <a:buNone/>
              <a:tabLst>
                <a:tab pos="5253435" algn="dec"/>
              </a:tabLst>
            </a:pPr>
            <a:endParaRPr lang="en-US" sz="2400" dirty="0">
              <a:solidFill>
                <a:srgbClr val="000000"/>
              </a:solidFill>
              <a:latin typeface="IBM Plex Sans" panose="020B0503050203000203" pitchFamily="34" charset="0"/>
              <a:ea typeface="Arial" charset="0"/>
              <a:cs typeface="Arial" charset="0"/>
            </a:endParaRPr>
          </a:p>
          <a:p>
            <a:pPr marL="0" indent="0" defTabSz="609585">
              <a:spcAft>
                <a:spcPts val="0"/>
              </a:spcAft>
              <a:buNone/>
              <a:tabLst>
                <a:tab pos="5253435" algn="dec"/>
              </a:tabLst>
            </a:pPr>
            <a:r>
              <a:rPr lang="en-US" sz="2400" b="1" dirty="0">
                <a:solidFill>
                  <a:srgbClr val="000000"/>
                </a:solidFill>
                <a:latin typeface="IBM Plex Sans" panose="020B0503050203000203" pitchFamily="34" charset="0"/>
                <a:ea typeface="Arial" charset="0"/>
                <a:cs typeface="Arial" charset="0"/>
              </a:rPr>
              <a:t>Challenges 	07</a:t>
            </a:r>
          </a:p>
          <a:p>
            <a:pPr marL="0" indent="0" defTabSz="609585">
              <a:spcAft>
                <a:spcPts val="0"/>
              </a:spcAft>
              <a:buNone/>
              <a:tabLst>
                <a:tab pos="5253435" algn="dec"/>
              </a:tabLst>
            </a:pPr>
            <a:r>
              <a:rPr lang="en-US" sz="2400" kern="1200" dirty="0">
                <a:solidFill>
                  <a:srgbClr val="000000"/>
                </a:solidFill>
                <a:latin typeface="IBM Plex Sans" panose="020B0503050203000203" pitchFamily="34" charset="0"/>
                <a:ea typeface="Arial" charset="0"/>
                <a:cs typeface="Arial" charset="0"/>
              </a:rPr>
              <a:t>	</a:t>
            </a:r>
          </a:p>
          <a:p>
            <a:pPr marL="0" indent="0" defTabSz="609585">
              <a:spcAft>
                <a:spcPts val="0"/>
              </a:spcAft>
              <a:buNone/>
              <a:tabLst>
                <a:tab pos="5253435" algn="dec"/>
              </a:tabLst>
            </a:pPr>
            <a:r>
              <a:rPr lang="en-US" sz="2400" b="1" kern="1200" dirty="0">
                <a:solidFill>
                  <a:srgbClr val="000000"/>
                </a:solidFill>
                <a:latin typeface="IBM Plex Sans" panose="020B0503050203000203" pitchFamily="34" charset="0"/>
                <a:ea typeface="Arial" charset="0"/>
                <a:cs typeface="Arial" charset="0"/>
              </a:rPr>
              <a:t>IBM SPSS Modeler	08</a:t>
            </a:r>
          </a:p>
          <a:p>
            <a:pPr marL="0" indent="0" defTabSz="609585">
              <a:spcAft>
                <a:spcPts val="0"/>
              </a:spcAft>
              <a:buNone/>
              <a:tabLst>
                <a:tab pos="5253435" algn="dec"/>
              </a:tabLst>
            </a:pPr>
            <a:r>
              <a:rPr lang="en-US" sz="2400" dirty="0">
                <a:solidFill>
                  <a:srgbClr val="000000"/>
                </a:solidFill>
                <a:latin typeface="IBM Plex Sans" panose="020B0503050203000203" pitchFamily="34" charset="0"/>
                <a:ea typeface="Arial" charset="0"/>
                <a:cs typeface="Arial" charset="0"/>
              </a:rPr>
              <a:t>Why SPSS Modeler?</a:t>
            </a:r>
            <a:r>
              <a:rPr lang="en-US" sz="2400" kern="1200" dirty="0">
                <a:solidFill>
                  <a:srgbClr val="000000"/>
                </a:solidFill>
                <a:latin typeface="IBM Plex Sans" panose="020B0503050203000203" pitchFamily="34" charset="0"/>
                <a:ea typeface="Arial" charset="0"/>
                <a:cs typeface="Arial" charset="0"/>
              </a:rPr>
              <a:t>	09</a:t>
            </a:r>
          </a:p>
          <a:p>
            <a:pPr marL="0" indent="0" defTabSz="609585">
              <a:spcAft>
                <a:spcPts val="0"/>
              </a:spcAft>
              <a:buNone/>
              <a:tabLst>
                <a:tab pos="5253435" algn="dec"/>
              </a:tabLst>
            </a:pPr>
            <a:r>
              <a:rPr lang="en-US" sz="2400" kern="1200" dirty="0">
                <a:solidFill>
                  <a:srgbClr val="000000"/>
                </a:solidFill>
                <a:latin typeface="IBM Plex Sans" panose="020B0503050203000203" pitchFamily="34" charset="0"/>
                <a:ea typeface="Arial" charset="0"/>
                <a:cs typeface="Arial" charset="0"/>
              </a:rPr>
              <a:t>Nodes Palette	10</a:t>
            </a:r>
          </a:p>
          <a:p>
            <a:pPr marL="0" indent="0" defTabSz="609585">
              <a:spcAft>
                <a:spcPts val="0"/>
              </a:spcAft>
              <a:buNone/>
              <a:tabLst>
                <a:tab pos="5253435" algn="dec"/>
              </a:tabLst>
            </a:pPr>
            <a:endParaRPr lang="en-US" sz="2400" dirty="0">
              <a:solidFill>
                <a:srgbClr val="000000"/>
              </a:solidFill>
              <a:latin typeface="IBM Plex Mono" panose="020B0509050203000203" pitchFamily="49" charset="77"/>
              <a:ea typeface="Arial" charset="0"/>
              <a:cs typeface="Arial" charset="0"/>
            </a:endParaRPr>
          </a:p>
          <a:p>
            <a:pPr marL="0" indent="0" defTabSz="609585">
              <a:spcAft>
                <a:spcPts val="0"/>
              </a:spcAft>
              <a:buNone/>
              <a:tabLst>
                <a:tab pos="5253435" algn="dec"/>
              </a:tabLst>
            </a:pPr>
            <a:r>
              <a:rPr lang="en-US" sz="2400" dirty="0">
                <a:solidFill>
                  <a:srgbClr val="000000"/>
                </a:solidFill>
                <a:latin typeface="IBM Plex Mono" panose="020B0509050203000203" pitchFamily="49" charset="77"/>
                <a:ea typeface="Arial" charset="0"/>
                <a:cs typeface="Arial" charset="0"/>
              </a:rPr>
              <a:t>	</a:t>
            </a:r>
          </a:p>
        </p:txBody>
      </p:sp>
      <p:sp>
        <p:nvSpPr>
          <p:cNvPr id="13" name="Footer Placeholder 2">
            <a:extLst>
              <a:ext uri="{FF2B5EF4-FFF2-40B4-BE49-F238E27FC236}">
                <a16:creationId xmlns:a16="http://schemas.microsoft.com/office/drawing/2014/main" id="{B329132E-BC22-1A48-A61E-801211A0694E}"/>
              </a:ext>
            </a:extLst>
          </p:cNvPr>
          <p:cNvSpPr txBox="1">
            <a:spLocks/>
          </p:cNvSpPr>
          <p:nvPr/>
        </p:nvSpPr>
        <p:spPr>
          <a:xfrm>
            <a:off x="207259" y="6357069"/>
            <a:ext cx="6474229" cy="365125"/>
          </a:xfrm>
          <a:prstGeom prst="rect">
            <a:avLst/>
          </a:prstGeom>
        </p:spPr>
        <p:txBody>
          <a:bodyPr vert="horz" lIns="91440" tIns="45720" rIns="91440" bIns="45720" rtlCol="0" anchor="ctr"/>
          <a:lstStyle>
            <a:defPPr>
              <a:defRPr lang="en-A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Predict Customer Churn Using a SPSS Modeler Flow / June 7, 2020 / © 2020 IBM Corporation </a:t>
            </a:r>
            <a:endParaRPr lang="en-AE" dirty="0"/>
          </a:p>
        </p:txBody>
      </p:sp>
    </p:spTree>
    <p:extLst>
      <p:ext uri="{BB962C8B-B14F-4D97-AF65-F5344CB8AC3E}">
        <p14:creationId xmlns:p14="http://schemas.microsoft.com/office/powerpoint/2010/main" val="80806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I vs Machine Learning vs Deep Learning | Edureka">
            <a:extLst>
              <a:ext uri="{FF2B5EF4-FFF2-40B4-BE49-F238E27FC236}">
                <a16:creationId xmlns:a16="http://schemas.microsoft.com/office/drawing/2014/main" id="{B54D820E-F397-7444-BD91-E346C2097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391947"/>
            <a:ext cx="11925300" cy="501390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BF767CB-3CC5-C944-9319-1ED0237BB84C}"/>
              </a:ext>
            </a:extLst>
          </p:cNvPr>
          <p:cNvSpPr>
            <a:spLocks noGrp="1"/>
          </p:cNvSpPr>
          <p:nvPr>
            <p:ph type="title"/>
          </p:nvPr>
        </p:nvSpPr>
        <p:spPr>
          <a:xfrm>
            <a:off x="133350" y="268507"/>
            <a:ext cx="11606693" cy="596743"/>
          </a:xfrm>
        </p:spPr>
        <p:txBody>
          <a:bodyPr vert="horz" lIns="91440" tIns="45720" rIns="91440" bIns="45720" rtlCol="0" anchor="ctr">
            <a:normAutofit fontScale="90000"/>
          </a:bodyPr>
          <a:lstStyle/>
          <a:p>
            <a:r>
              <a:rPr lang="en-US" dirty="0">
                <a:latin typeface="IBM Plex Mono" panose="020B0509050203000203" pitchFamily="49" charset="77"/>
              </a:rPr>
              <a:t>What is </a:t>
            </a:r>
            <a:r>
              <a:rPr lang="en-US" b="1" dirty="0">
                <a:solidFill>
                  <a:srgbClr val="0072CD"/>
                </a:solidFill>
                <a:latin typeface="IBM Plex Sans" panose="020B0503050203000203" pitchFamily="34" charset="0"/>
              </a:rPr>
              <a:t>Machine Learning</a:t>
            </a:r>
            <a:r>
              <a:rPr lang="en-US" b="1" dirty="0">
                <a:latin typeface="IBM Plex Mono" panose="020B0509050203000203" pitchFamily="49" charset="77"/>
              </a:rPr>
              <a:t>?</a:t>
            </a:r>
          </a:p>
        </p:txBody>
      </p:sp>
      <p:pic>
        <p:nvPicPr>
          <p:cNvPr id="9" name="Picture 2" descr="IBM logo | Logok">
            <a:extLst>
              <a:ext uri="{FF2B5EF4-FFF2-40B4-BE49-F238E27FC236}">
                <a16:creationId xmlns:a16="http://schemas.microsoft.com/office/drawing/2014/main" id="{23B08F80-1B95-4D3C-99DC-4C1CF3C8C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236" y="5981121"/>
            <a:ext cx="1489364" cy="1117023"/>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2">
            <a:extLst>
              <a:ext uri="{FF2B5EF4-FFF2-40B4-BE49-F238E27FC236}">
                <a16:creationId xmlns:a16="http://schemas.microsoft.com/office/drawing/2014/main" id="{AE24692C-51D2-0140-BD26-347A3EFEFC57}"/>
              </a:ext>
            </a:extLst>
          </p:cNvPr>
          <p:cNvSpPr txBox="1">
            <a:spLocks/>
          </p:cNvSpPr>
          <p:nvPr/>
        </p:nvSpPr>
        <p:spPr>
          <a:xfrm>
            <a:off x="207259" y="6357069"/>
            <a:ext cx="6474229" cy="365125"/>
          </a:xfrm>
          <a:prstGeom prst="rect">
            <a:avLst/>
          </a:prstGeom>
        </p:spPr>
        <p:txBody>
          <a:bodyPr vert="horz" lIns="91440" tIns="45720" rIns="91440" bIns="45720" rtlCol="0" anchor="ctr"/>
          <a:lstStyle>
            <a:defPPr>
              <a:defRPr lang="en-A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Predict Customer Churn Using a SPSS Modeler Flow / June 7, 2020 / © 2020 IBM Corporation </a:t>
            </a:r>
            <a:endParaRPr lang="en-AE" dirty="0"/>
          </a:p>
        </p:txBody>
      </p:sp>
    </p:spTree>
    <p:extLst>
      <p:ext uri="{BB962C8B-B14F-4D97-AF65-F5344CB8AC3E}">
        <p14:creationId xmlns:p14="http://schemas.microsoft.com/office/powerpoint/2010/main" val="2244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IBM logo | Logok">
            <a:extLst>
              <a:ext uri="{FF2B5EF4-FFF2-40B4-BE49-F238E27FC236}">
                <a16:creationId xmlns:a16="http://schemas.microsoft.com/office/drawing/2014/main" id="{E9236161-84BB-4506-939F-800AED78A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1236" y="5981121"/>
            <a:ext cx="1489364" cy="11170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close up of a logo&#10;&#10;Description automatically generated">
            <a:extLst>
              <a:ext uri="{FF2B5EF4-FFF2-40B4-BE49-F238E27FC236}">
                <a16:creationId xmlns:a16="http://schemas.microsoft.com/office/drawing/2014/main" id="{5B94C786-0E53-0A40-8C96-3D6A6B30C683}"/>
              </a:ext>
            </a:extLst>
          </p:cNvPr>
          <p:cNvPicPr>
            <a:picLocks noChangeAspect="1"/>
          </p:cNvPicPr>
          <p:nvPr/>
        </p:nvPicPr>
        <p:blipFill>
          <a:blip r:embed="rId3"/>
          <a:stretch>
            <a:fillRect/>
          </a:stretch>
        </p:blipFill>
        <p:spPr>
          <a:xfrm>
            <a:off x="40680" y="846326"/>
            <a:ext cx="8206782" cy="5558627"/>
          </a:xfrm>
          <a:prstGeom prst="rect">
            <a:avLst/>
          </a:prstGeom>
        </p:spPr>
      </p:pic>
      <p:cxnSp>
        <p:nvCxnSpPr>
          <p:cNvPr id="45" name="Curved Connector 44">
            <a:extLst>
              <a:ext uri="{FF2B5EF4-FFF2-40B4-BE49-F238E27FC236}">
                <a16:creationId xmlns:a16="http://schemas.microsoft.com/office/drawing/2014/main" id="{8AF5C4FB-3C89-EE46-89EC-247A8A4BD7E2}"/>
              </a:ext>
            </a:extLst>
          </p:cNvPr>
          <p:cNvCxnSpPr>
            <a:cxnSpLocks/>
          </p:cNvCxnSpPr>
          <p:nvPr/>
        </p:nvCxnSpPr>
        <p:spPr>
          <a:xfrm flipV="1">
            <a:off x="6025573" y="2391841"/>
            <a:ext cx="3123353" cy="8766"/>
          </a:xfrm>
          <a:prstGeom prst="curvedConnector3">
            <a:avLst>
              <a:gd name="adj1" fmla="val 50000"/>
            </a:avLst>
          </a:prstGeom>
          <a:ln w="38100">
            <a:solidFill>
              <a:srgbClr val="3689D6"/>
            </a:solidFill>
            <a:tailEnd type="triangle"/>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ACDA5F13-6373-D841-BD69-57D8061B1020}"/>
              </a:ext>
            </a:extLst>
          </p:cNvPr>
          <p:cNvPicPr>
            <a:picLocks noChangeAspect="1"/>
          </p:cNvPicPr>
          <p:nvPr/>
        </p:nvPicPr>
        <p:blipFill>
          <a:blip r:embed="rId4"/>
          <a:stretch>
            <a:fillRect/>
          </a:stretch>
        </p:blipFill>
        <p:spPr>
          <a:xfrm>
            <a:off x="9148926" y="1215700"/>
            <a:ext cx="2221888" cy="2100968"/>
          </a:xfrm>
          <a:prstGeom prst="rect">
            <a:avLst/>
          </a:prstGeom>
        </p:spPr>
      </p:pic>
      <p:pic>
        <p:nvPicPr>
          <p:cNvPr id="50" name="Picture 49">
            <a:extLst>
              <a:ext uri="{FF2B5EF4-FFF2-40B4-BE49-F238E27FC236}">
                <a16:creationId xmlns:a16="http://schemas.microsoft.com/office/drawing/2014/main" id="{C6CFF1E8-5880-6B4A-B914-C1B39D871936}"/>
              </a:ext>
            </a:extLst>
          </p:cNvPr>
          <p:cNvPicPr>
            <a:picLocks noChangeAspect="1"/>
          </p:cNvPicPr>
          <p:nvPr/>
        </p:nvPicPr>
        <p:blipFill>
          <a:blip r:embed="rId5"/>
          <a:stretch>
            <a:fillRect/>
          </a:stretch>
        </p:blipFill>
        <p:spPr>
          <a:xfrm>
            <a:off x="9062688" y="3798023"/>
            <a:ext cx="2301906" cy="2183098"/>
          </a:xfrm>
          <a:prstGeom prst="rect">
            <a:avLst/>
          </a:prstGeom>
        </p:spPr>
      </p:pic>
      <p:cxnSp>
        <p:nvCxnSpPr>
          <p:cNvPr id="56" name="Straight Arrow Connector 55">
            <a:extLst>
              <a:ext uri="{FF2B5EF4-FFF2-40B4-BE49-F238E27FC236}">
                <a16:creationId xmlns:a16="http://schemas.microsoft.com/office/drawing/2014/main" id="{0384C0CD-8904-D24C-968E-57FA2009C929}"/>
              </a:ext>
            </a:extLst>
          </p:cNvPr>
          <p:cNvCxnSpPr>
            <a:cxnSpLocks/>
          </p:cNvCxnSpPr>
          <p:nvPr/>
        </p:nvCxnSpPr>
        <p:spPr>
          <a:xfrm>
            <a:off x="6774872" y="3798023"/>
            <a:ext cx="2287816" cy="14182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E9B3C002-3E0F-4A48-9206-DFA427354484}"/>
              </a:ext>
            </a:extLst>
          </p:cNvPr>
          <p:cNvSpPr/>
          <p:nvPr/>
        </p:nvSpPr>
        <p:spPr>
          <a:xfrm>
            <a:off x="81550" y="33399"/>
            <a:ext cx="7505699" cy="707886"/>
          </a:xfrm>
          <a:prstGeom prst="rect">
            <a:avLst/>
          </a:prstGeom>
        </p:spPr>
        <p:txBody>
          <a:bodyPr wrap="square">
            <a:spAutoFit/>
          </a:bodyPr>
          <a:lstStyle/>
          <a:p>
            <a:r>
              <a:rPr lang="en-US" sz="4000" dirty="0">
                <a:latin typeface="IBM Plex Mono" panose="020B0509050203000203" pitchFamily="49" charset="77"/>
              </a:rPr>
              <a:t>Machine Learning Types</a:t>
            </a:r>
            <a:endParaRPr lang="en-AE" sz="4000" dirty="0">
              <a:latin typeface="IBM Plex Mono" panose="020B0509050203000203" pitchFamily="49" charset="77"/>
            </a:endParaRPr>
          </a:p>
        </p:txBody>
      </p:sp>
      <p:sp>
        <p:nvSpPr>
          <p:cNvPr id="16" name="Footer Placeholder 2">
            <a:extLst>
              <a:ext uri="{FF2B5EF4-FFF2-40B4-BE49-F238E27FC236}">
                <a16:creationId xmlns:a16="http://schemas.microsoft.com/office/drawing/2014/main" id="{76E0E281-FADD-FE42-B1AF-5B4BBC199F10}"/>
              </a:ext>
            </a:extLst>
          </p:cNvPr>
          <p:cNvSpPr txBox="1">
            <a:spLocks/>
          </p:cNvSpPr>
          <p:nvPr/>
        </p:nvSpPr>
        <p:spPr>
          <a:xfrm>
            <a:off x="207259" y="6357069"/>
            <a:ext cx="6474229" cy="365125"/>
          </a:xfrm>
          <a:prstGeom prst="rect">
            <a:avLst/>
          </a:prstGeom>
        </p:spPr>
        <p:txBody>
          <a:bodyPr vert="horz" lIns="91440" tIns="45720" rIns="91440" bIns="45720" rtlCol="0" anchor="ctr"/>
          <a:lstStyle>
            <a:defPPr>
              <a:defRPr lang="en-A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Predict Customer Churn Using a SPSS Modeler Flow / June 7, 2020 / © 2020 IBM Corporation </a:t>
            </a:r>
            <a:endParaRPr lang="en-AE" dirty="0"/>
          </a:p>
        </p:txBody>
      </p:sp>
    </p:spTree>
    <p:extLst>
      <p:ext uri="{BB962C8B-B14F-4D97-AF65-F5344CB8AC3E}">
        <p14:creationId xmlns:p14="http://schemas.microsoft.com/office/powerpoint/2010/main" val="132029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hite rectangle">
            <a:extLst>
              <a:ext uri="{FF2B5EF4-FFF2-40B4-BE49-F238E27FC236}">
                <a16:creationId xmlns:a16="http://schemas.microsoft.com/office/drawing/2014/main" id="{ECEC0ADC-2760-C84E-BD6E-9082E2DC3736}"/>
              </a:ext>
              <a:ext uri="{C183D7F6-B498-43B3-948B-1728B52AA6E4}">
                <adec:decorative xmlns:adec="http://schemas.microsoft.com/office/drawing/2017/decorative" val="1"/>
              </a:ext>
            </a:extLst>
          </p:cNvPr>
          <p:cNvSpPr/>
          <p:nvPr/>
        </p:nvSpPr>
        <p:spPr>
          <a:xfrm>
            <a:off x="-73282" y="-12700"/>
            <a:ext cx="5549172" cy="6870700"/>
          </a:xfrm>
          <a:prstGeom prst="rect">
            <a:avLst/>
          </a:prstGeom>
          <a:solidFill>
            <a:schemeClr val="tx1"/>
          </a:solidFill>
          <a:ln>
            <a:solidFill>
              <a:schemeClr val="tx1"/>
            </a:solidFill>
          </a:ln>
        </p:spPr>
        <p:txBody>
          <a:bodyPr wrap="square" lIns="0" tIns="0" rIns="0" bIns="0" rtlCol="0" anchor="ctr">
            <a:noAutofit/>
          </a:bodyPr>
          <a:lstStyle>
            <a:defPPr>
              <a:defRPr lang="en-US"/>
            </a:defPPr>
            <a:lvl1pPr marL="0" algn="l" defTabSz="685915" rtl="0" eaLnBrk="1" latinLnBrk="0" hangingPunct="1">
              <a:defRPr sz="1350" kern="1200">
                <a:solidFill>
                  <a:schemeClr val="tx1"/>
                </a:solidFill>
                <a:latin typeface="+mn-lt"/>
                <a:ea typeface="+mn-ea"/>
                <a:cs typeface="+mn-cs"/>
              </a:defRPr>
            </a:lvl1pPr>
            <a:lvl2pPr marL="342957" algn="l" defTabSz="685915" rtl="0" eaLnBrk="1" latinLnBrk="0" hangingPunct="1">
              <a:defRPr sz="1350" kern="1200">
                <a:solidFill>
                  <a:schemeClr val="tx1"/>
                </a:solidFill>
                <a:latin typeface="+mn-lt"/>
                <a:ea typeface="+mn-ea"/>
                <a:cs typeface="+mn-cs"/>
              </a:defRPr>
            </a:lvl2pPr>
            <a:lvl3pPr marL="685915" algn="l" defTabSz="685915" rtl="0" eaLnBrk="1" latinLnBrk="0" hangingPunct="1">
              <a:defRPr sz="1350" kern="1200">
                <a:solidFill>
                  <a:schemeClr val="tx1"/>
                </a:solidFill>
                <a:latin typeface="+mn-lt"/>
                <a:ea typeface="+mn-ea"/>
                <a:cs typeface="+mn-cs"/>
              </a:defRPr>
            </a:lvl3pPr>
            <a:lvl4pPr marL="1028871" algn="l" defTabSz="685915" rtl="0" eaLnBrk="1" latinLnBrk="0" hangingPunct="1">
              <a:defRPr sz="1350" kern="1200">
                <a:solidFill>
                  <a:schemeClr val="tx1"/>
                </a:solidFill>
                <a:latin typeface="+mn-lt"/>
                <a:ea typeface="+mn-ea"/>
                <a:cs typeface="+mn-cs"/>
              </a:defRPr>
            </a:lvl4pPr>
            <a:lvl5pPr marL="1371829" algn="l" defTabSz="685915" rtl="0" eaLnBrk="1" latinLnBrk="0" hangingPunct="1">
              <a:defRPr sz="1350" kern="1200">
                <a:solidFill>
                  <a:schemeClr val="tx1"/>
                </a:solidFill>
                <a:latin typeface="+mn-lt"/>
                <a:ea typeface="+mn-ea"/>
                <a:cs typeface="+mn-cs"/>
              </a:defRPr>
            </a:lvl5pPr>
            <a:lvl6pPr marL="1714785" algn="l" defTabSz="685915" rtl="0" eaLnBrk="1" latinLnBrk="0" hangingPunct="1">
              <a:defRPr sz="1350" kern="1200">
                <a:solidFill>
                  <a:schemeClr val="tx1"/>
                </a:solidFill>
                <a:latin typeface="+mn-lt"/>
                <a:ea typeface="+mn-ea"/>
                <a:cs typeface="+mn-cs"/>
              </a:defRPr>
            </a:lvl6pPr>
            <a:lvl7pPr marL="2057743" algn="l" defTabSz="685915" rtl="0" eaLnBrk="1" latinLnBrk="0" hangingPunct="1">
              <a:defRPr sz="1350" kern="1200">
                <a:solidFill>
                  <a:schemeClr val="tx1"/>
                </a:solidFill>
                <a:latin typeface="+mn-lt"/>
                <a:ea typeface="+mn-ea"/>
                <a:cs typeface="+mn-cs"/>
              </a:defRPr>
            </a:lvl7pPr>
            <a:lvl8pPr marL="2400700" algn="l" defTabSz="685915" rtl="0" eaLnBrk="1" latinLnBrk="0" hangingPunct="1">
              <a:defRPr sz="1350" kern="1200">
                <a:solidFill>
                  <a:schemeClr val="tx1"/>
                </a:solidFill>
                <a:latin typeface="+mn-lt"/>
                <a:ea typeface="+mn-ea"/>
                <a:cs typeface="+mn-cs"/>
              </a:defRPr>
            </a:lvl8pPr>
            <a:lvl9pPr marL="2743657" algn="l" defTabSz="685915" rtl="0" eaLnBrk="1" latinLnBrk="0" hangingPunct="1">
              <a:defRPr sz="1350" kern="1200">
                <a:solidFill>
                  <a:schemeClr val="tx1"/>
                </a:solidFill>
                <a:latin typeface="+mn-lt"/>
                <a:ea typeface="+mn-ea"/>
                <a:cs typeface="+mn-cs"/>
              </a:defRPr>
            </a:lvl9pPr>
          </a:lstStyle>
          <a:p>
            <a:pPr marL="0" marR="0" lvl="0" indent="0" algn="ctr" defTabSz="685915"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a:endParaRPr>
          </a:p>
        </p:txBody>
      </p:sp>
      <p:sp>
        <p:nvSpPr>
          <p:cNvPr id="6" name="Title 1">
            <a:extLst>
              <a:ext uri="{FF2B5EF4-FFF2-40B4-BE49-F238E27FC236}">
                <a16:creationId xmlns:a16="http://schemas.microsoft.com/office/drawing/2014/main" id="{DBF767CB-3CC5-C944-9319-1ED0237BB84C}"/>
              </a:ext>
            </a:extLst>
          </p:cNvPr>
          <p:cNvSpPr>
            <a:spLocks noGrp="1"/>
          </p:cNvSpPr>
          <p:nvPr>
            <p:ph type="title"/>
          </p:nvPr>
        </p:nvSpPr>
        <p:spPr>
          <a:xfrm>
            <a:off x="140388" y="156996"/>
            <a:ext cx="4389572" cy="596743"/>
          </a:xfrm>
        </p:spPr>
        <p:txBody>
          <a:bodyPr vert="horz" lIns="91440" tIns="45720" rIns="91440" bIns="45720" rtlCol="0" anchor="ctr">
            <a:normAutofit fontScale="90000"/>
          </a:bodyPr>
          <a:lstStyle/>
          <a:p>
            <a:r>
              <a:rPr lang="en-US" dirty="0">
                <a:solidFill>
                  <a:schemeClr val="bg1"/>
                </a:solidFill>
                <a:latin typeface="IBM Plex Mono" panose="020B0509050203000203" pitchFamily="49" charset="77"/>
              </a:rPr>
              <a:t>ML Process</a:t>
            </a:r>
          </a:p>
        </p:txBody>
      </p:sp>
      <p:sp>
        <p:nvSpPr>
          <p:cNvPr id="8" name="Text Placeholder 4">
            <a:extLst>
              <a:ext uri="{FF2B5EF4-FFF2-40B4-BE49-F238E27FC236}">
                <a16:creationId xmlns:a16="http://schemas.microsoft.com/office/drawing/2014/main" id="{4C66197A-2203-6843-8B19-219BBDBAA904}"/>
              </a:ext>
            </a:extLst>
          </p:cNvPr>
          <p:cNvSpPr>
            <a:spLocks noGrp="1"/>
          </p:cNvSpPr>
          <p:nvPr>
            <p:ph type="body" sz="quarter" idx="12"/>
          </p:nvPr>
        </p:nvSpPr>
        <p:spPr>
          <a:xfrm>
            <a:off x="0" y="2018322"/>
            <a:ext cx="5402317" cy="2821356"/>
          </a:xfrm>
        </p:spPr>
        <p:txBody>
          <a:bodyPr>
            <a:normAutofit/>
          </a:bodyPr>
          <a:lstStyle/>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Define the problem and solution</a:t>
            </a: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r>
              <a:rPr lang="en-US" sz="2600" kern="1200" dirty="0">
                <a:solidFill>
                  <a:schemeClr val="bg1"/>
                </a:solidFill>
                <a:latin typeface="IBM Plex Sans" panose="020B0503050203000203" pitchFamily="34" charset="0"/>
                <a:ea typeface="Arial" charset="0"/>
                <a:cs typeface="Arial" charset="0"/>
              </a:rPr>
              <a:t>Develop and prototype the model</a:t>
            </a: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Produce the model</a:t>
            </a: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Measure the model </a:t>
            </a:r>
          </a:p>
          <a:p>
            <a:pPr defTabSz="609585">
              <a:spcAft>
                <a:spcPts val="0"/>
              </a:spcAft>
              <a:tabLst>
                <a:tab pos="5253435" algn="dec"/>
              </a:tabLst>
            </a:pPr>
            <a:endParaRPr lang="en-US" sz="2400" dirty="0">
              <a:solidFill>
                <a:schemeClr val="bg1"/>
              </a:solidFill>
              <a:latin typeface="IBM Plex Sans"/>
              <a:ea typeface="Arial" charset="0"/>
              <a:cs typeface="Arial" charset="0"/>
            </a:endParaRPr>
          </a:p>
        </p:txBody>
      </p:sp>
      <p:pic>
        <p:nvPicPr>
          <p:cNvPr id="10" name="Picture 2" descr="IBM logo | Logok">
            <a:extLst>
              <a:ext uri="{FF2B5EF4-FFF2-40B4-BE49-F238E27FC236}">
                <a16:creationId xmlns:a16="http://schemas.microsoft.com/office/drawing/2014/main" id="{4805E94D-B29F-4139-8943-0D0C5E857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236" y="5981121"/>
            <a:ext cx="1489364" cy="11170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1E5A1AB-D5C8-4D47-AF88-8D5109FB54D0}"/>
              </a:ext>
            </a:extLst>
          </p:cNvPr>
          <p:cNvPicPr>
            <a:picLocks noChangeAspect="1"/>
          </p:cNvPicPr>
          <p:nvPr/>
        </p:nvPicPr>
        <p:blipFill>
          <a:blip r:embed="rId4"/>
          <a:stretch>
            <a:fillRect/>
          </a:stretch>
        </p:blipFill>
        <p:spPr>
          <a:xfrm>
            <a:off x="5032056" y="826200"/>
            <a:ext cx="7159944" cy="5059227"/>
          </a:xfrm>
          <a:prstGeom prst="rect">
            <a:avLst/>
          </a:prstGeom>
        </p:spPr>
      </p:pic>
      <p:sp>
        <p:nvSpPr>
          <p:cNvPr id="12" name="Footer Placeholder 2">
            <a:extLst>
              <a:ext uri="{FF2B5EF4-FFF2-40B4-BE49-F238E27FC236}">
                <a16:creationId xmlns:a16="http://schemas.microsoft.com/office/drawing/2014/main" id="{A0CCA54E-7999-7D48-8EC6-6004C06611D8}"/>
              </a:ext>
            </a:extLst>
          </p:cNvPr>
          <p:cNvSpPr txBox="1">
            <a:spLocks/>
          </p:cNvSpPr>
          <p:nvPr/>
        </p:nvSpPr>
        <p:spPr>
          <a:xfrm>
            <a:off x="207259" y="6357069"/>
            <a:ext cx="6474229" cy="365125"/>
          </a:xfrm>
          <a:prstGeom prst="rect">
            <a:avLst/>
          </a:prstGeom>
        </p:spPr>
        <p:txBody>
          <a:bodyPr vert="horz" lIns="91440" tIns="45720" rIns="91440" bIns="45720" rtlCol="0" anchor="ctr"/>
          <a:lstStyle>
            <a:defPPr>
              <a:defRPr lang="en-A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Predict Customer Churn Using a SPSS Modeler Flow / June 7, 2020 / © 2020 IBM Corporation </a:t>
            </a:r>
            <a:endParaRPr lang="en-AE" dirty="0"/>
          </a:p>
        </p:txBody>
      </p:sp>
    </p:spTree>
    <p:extLst>
      <p:ext uri="{BB962C8B-B14F-4D97-AF65-F5344CB8AC3E}">
        <p14:creationId xmlns:p14="http://schemas.microsoft.com/office/powerpoint/2010/main" val="427928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lose up of a logo&#10;&#10;Description automatically generated">
            <a:extLst>
              <a:ext uri="{FF2B5EF4-FFF2-40B4-BE49-F238E27FC236}">
                <a16:creationId xmlns:a16="http://schemas.microsoft.com/office/drawing/2014/main" id="{A6086E2F-673B-2C4C-A2A3-E007F4B51880}"/>
              </a:ext>
            </a:extLst>
          </p:cNvPr>
          <p:cNvPicPr>
            <a:picLocks noChangeAspect="1"/>
          </p:cNvPicPr>
          <p:nvPr/>
        </p:nvPicPr>
        <p:blipFill>
          <a:blip r:embed="rId3"/>
          <a:stretch>
            <a:fillRect/>
          </a:stretch>
        </p:blipFill>
        <p:spPr>
          <a:xfrm>
            <a:off x="5648403" y="0"/>
            <a:ext cx="6543597" cy="6858000"/>
          </a:xfrm>
          <a:prstGeom prst="rect">
            <a:avLst/>
          </a:prstGeom>
        </p:spPr>
      </p:pic>
      <p:sp>
        <p:nvSpPr>
          <p:cNvPr id="5" name="Title 4">
            <a:extLst>
              <a:ext uri="{FF2B5EF4-FFF2-40B4-BE49-F238E27FC236}">
                <a16:creationId xmlns:a16="http://schemas.microsoft.com/office/drawing/2014/main" id="{839518B2-FA27-2A47-9BC0-EBE85B10B879}"/>
              </a:ext>
            </a:extLst>
          </p:cNvPr>
          <p:cNvSpPr>
            <a:spLocks noGrp="1"/>
          </p:cNvSpPr>
          <p:nvPr>
            <p:ph type="title"/>
          </p:nvPr>
        </p:nvSpPr>
        <p:spPr>
          <a:xfrm>
            <a:off x="118517" y="141796"/>
            <a:ext cx="5810204" cy="1071903"/>
          </a:xfrm>
        </p:spPr>
        <p:txBody>
          <a:bodyPr>
            <a:normAutofit fontScale="90000"/>
          </a:bodyPr>
          <a:lstStyle/>
          <a:p>
            <a:r>
              <a:rPr lang="en-US" dirty="0">
                <a:latin typeface="IBM Plex Mono" panose="020B0509050203000203" pitchFamily="49" charset="77"/>
              </a:rPr>
              <a:t>Main Challenges These Days</a:t>
            </a:r>
          </a:p>
        </p:txBody>
      </p:sp>
      <p:sp>
        <p:nvSpPr>
          <p:cNvPr id="9" name="Slide Number Placeholder 3">
            <a:extLst>
              <a:ext uri="{FF2B5EF4-FFF2-40B4-BE49-F238E27FC236}">
                <a16:creationId xmlns:a16="http://schemas.microsoft.com/office/drawing/2014/main" id="{92A9B16B-A59E-1740-BF60-0DE643FE482C}"/>
              </a:ext>
            </a:extLst>
          </p:cNvPr>
          <p:cNvSpPr txBox="1">
            <a:spLocks/>
          </p:cNvSpPr>
          <p:nvPr/>
        </p:nvSpPr>
        <p:spPr>
          <a:xfrm>
            <a:off x="9648710" y="6584146"/>
            <a:ext cx="2436054" cy="222044"/>
          </a:xfrm>
          <a:prstGeom prst="rect">
            <a:avLst/>
          </a:prstGeom>
        </p:spPr>
        <p:txBody>
          <a:bodyPr vert="horz" lIns="0" tIns="0" rIns="0" bIns="0" rtlCol="0" anchor="ctr"/>
          <a:lstStyle>
            <a:defPPr>
              <a:defRPr lang="en-US"/>
            </a:defPPr>
            <a:lvl1pPr marL="0" algn="r" defTabSz="685983" rtl="0" eaLnBrk="1" latinLnBrk="0" hangingPunct="1">
              <a:defRPr sz="600" b="0" i="0" kern="1200">
                <a:solidFill>
                  <a:schemeClr val="bg1"/>
                </a:solidFill>
                <a:latin typeface="IBM Plex Sans Light" panose="020B0403050000000000" pitchFamily="34" charset="77"/>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pPr algn="l" defTabSz="456865"/>
            <a:endParaRPr lang="en-US" sz="799" dirty="0">
              <a:solidFill>
                <a:schemeClr val="tx1"/>
              </a:solidFill>
            </a:endParaRPr>
          </a:p>
        </p:txBody>
      </p:sp>
      <p:pic>
        <p:nvPicPr>
          <p:cNvPr id="20" name="Picture 2" descr="Videography Services in Singapore | Onedash22">
            <a:extLst>
              <a:ext uri="{FF2B5EF4-FFF2-40B4-BE49-F238E27FC236}">
                <a16:creationId xmlns:a16="http://schemas.microsoft.com/office/drawing/2014/main" id="{9B05CE53-F476-ED44-8257-2483D3DA9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9393" y="6294394"/>
            <a:ext cx="755371" cy="47588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36E59C8-9AD6-0F43-9B59-53DEC9045089}"/>
              </a:ext>
            </a:extLst>
          </p:cNvPr>
          <p:cNvSpPr>
            <a:spLocks noGrp="1"/>
          </p:cNvSpPr>
          <p:nvPr>
            <p:ph type="body" sz="quarter" idx="13"/>
          </p:nvPr>
        </p:nvSpPr>
        <p:spPr>
          <a:xfrm>
            <a:off x="118517" y="1746604"/>
            <a:ext cx="5279393" cy="4182248"/>
          </a:xfrm>
        </p:spPr>
        <p:txBody>
          <a:bodyPr>
            <a:normAutofit/>
          </a:bodyPr>
          <a:lstStyle/>
          <a:p>
            <a:r>
              <a:rPr lang="en-AE" sz="2600" dirty="0">
                <a:latin typeface="IBM Plex Sans" panose="020B0503050203000203" pitchFamily="34" charset="0"/>
              </a:rPr>
              <a:t>High demand for data scientists and ML engineers</a:t>
            </a:r>
          </a:p>
          <a:p>
            <a:endParaRPr lang="en-AE" sz="2600" dirty="0">
              <a:latin typeface="IBM Plex Sans" panose="020B0503050203000203" pitchFamily="34" charset="0"/>
            </a:endParaRPr>
          </a:p>
          <a:p>
            <a:r>
              <a:rPr lang="en-AE" sz="2600" dirty="0">
                <a:latin typeface="IBM Plex Sans" panose="020B0503050203000203" pitchFamily="34" charset="0"/>
              </a:rPr>
              <a:t>Lack of skills to meet the demand</a:t>
            </a:r>
          </a:p>
          <a:p>
            <a:endParaRPr lang="en-AE" sz="2600" dirty="0">
              <a:latin typeface="IBM Plex Sans" panose="020B0503050203000203" pitchFamily="34" charset="0"/>
            </a:endParaRPr>
          </a:p>
          <a:p>
            <a:r>
              <a:rPr lang="en-AE" sz="2600" dirty="0">
                <a:latin typeface="IBM Plex Sans" panose="020B0503050203000203" pitchFamily="34" charset="0"/>
              </a:rPr>
              <a:t>Traditional ML techniques are time consuming and require a lot of effort</a:t>
            </a:r>
          </a:p>
        </p:txBody>
      </p:sp>
      <p:sp>
        <p:nvSpPr>
          <p:cNvPr id="12" name="Footer Placeholder 2">
            <a:extLst>
              <a:ext uri="{FF2B5EF4-FFF2-40B4-BE49-F238E27FC236}">
                <a16:creationId xmlns:a16="http://schemas.microsoft.com/office/drawing/2014/main" id="{82F70291-ABA5-9445-873F-0D6928F001EB}"/>
              </a:ext>
            </a:extLst>
          </p:cNvPr>
          <p:cNvSpPr txBox="1">
            <a:spLocks/>
          </p:cNvSpPr>
          <p:nvPr/>
        </p:nvSpPr>
        <p:spPr>
          <a:xfrm>
            <a:off x="207259" y="6357069"/>
            <a:ext cx="6474229" cy="365125"/>
          </a:xfrm>
          <a:prstGeom prst="rect">
            <a:avLst/>
          </a:prstGeom>
        </p:spPr>
        <p:txBody>
          <a:bodyPr vert="horz" lIns="91440" tIns="45720" rIns="91440" bIns="45720" rtlCol="0" anchor="ctr"/>
          <a:lstStyle>
            <a:defPPr>
              <a:defRPr lang="en-AE"/>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tx1"/>
                </a:solidFill>
              </a:rPr>
              <a:t>Predict Customer Churn Using a SPSS Modeler Flow / June 7, 2020 / © 2020 IBM Corporation </a:t>
            </a:r>
            <a:endParaRPr lang="en-AE" dirty="0">
              <a:solidFill>
                <a:schemeClr val="tx1"/>
              </a:solidFill>
            </a:endParaRPr>
          </a:p>
        </p:txBody>
      </p:sp>
    </p:spTree>
    <p:extLst>
      <p:ext uri="{BB962C8B-B14F-4D97-AF65-F5344CB8AC3E}">
        <p14:creationId xmlns:p14="http://schemas.microsoft.com/office/powerpoint/2010/main" val="1491068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White rectangle">
            <a:extLst>
              <a:ext uri="{FF2B5EF4-FFF2-40B4-BE49-F238E27FC236}">
                <a16:creationId xmlns:a16="http://schemas.microsoft.com/office/drawing/2014/main" id="{ECEC0ADC-2760-C84E-BD6E-9082E2DC3736}"/>
              </a:ext>
              <a:ext uri="{C183D7F6-B498-43B3-948B-1728B52AA6E4}">
                <adec:decorative xmlns:adec="http://schemas.microsoft.com/office/drawing/2017/decorative" val="1"/>
              </a:ext>
            </a:extLst>
          </p:cNvPr>
          <p:cNvSpPr/>
          <p:nvPr/>
        </p:nvSpPr>
        <p:spPr>
          <a:xfrm>
            <a:off x="-73282" y="-12700"/>
            <a:ext cx="6169282" cy="6870700"/>
          </a:xfrm>
          <a:prstGeom prst="rect">
            <a:avLst/>
          </a:prstGeom>
          <a:solidFill>
            <a:schemeClr val="tx1"/>
          </a:solidFill>
          <a:ln>
            <a:solidFill>
              <a:schemeClr val="tx1"/>
            </a:solidFill>
          </a:ln>
        </p:spPr>
        <p:txBody>
          <a:bodyPr wrap="square" lIns="0" tIns="0" rIns="0" bIns="0" rtlCol="0" anchor="ctr">
            <a:noAutofit/>
          </a:bodyPr>
          <a:lstStyle>
            <a:defPPr>
              <a:defRPr lang="en-US"/>
            </a:defPPr>
            <a:lvl1pPr marL="0" algn="l" defTabSz="685915" rtl="0" eaLnBrk="1" latinLnBrk="0" hangingPunct="1">
              <a:defRPr sz="1350" kern="1200">
                <a:solidFill>
                  <a:schemeClr val="tx1"/>
                </a:solidFill>
                <a:latin typeface="+mn-lt"/>
                <a:ea typeface="+mn-ea"/>
                <a:cs typeface="+mn-cs"/>
              </a:defRPr>
            </a:lvl1pPr>
            <a:lvl2pPr marL="342957" algn="l" defTabSz="685915" rtl="0" eaLnBrk="1" latinLnBrk="0" hangingPunct="1">
              <a:defRPr sz="1350" kern="1200">
                <a:solidFill>
                  <a:schemeClr val="tx1"/>
                </a:solidFill>
                <a:latin typeface="+mn-lt"/>
                <a:ea typeface="+mn-ea"/>
                <a:cs typeface="+mn-cs"/>
              </a:defRPr>
            </a:lvl2pPr>
            <a:lvl3pPr marL="685915" algn="l" defTabSz="685915" rtl="0" eaLnBrk="1" latinLnBrk="0" hangingPunct="1">
              <a:defRPr sz="1350" kern="1200">
                <a:solidFill>
                  <a:schemeClr val="tx1"/>
                </a:solidFill>
                <a:latin typeface="+mn-lt"/>
                <a:ea typeface="+mn-ea"/>
                <a:cs typeface="+mn-cs"/>
              </a:defRPr>
            </a:lvl3pPr>
            <a:lvl4pPr marL="1028871" algn="l" defTabSz="685915" rtl="0" eaLnBrk="1" latinLnBrk="0" hangingPunct="1">
              <a:defRPr sz="1350" kern="1200">
                <a:solidFill>
                  <a:schemeClr val="tx1"/>
                </a:solidFill>
                <a:latin typeface="+mn-lt"/>
                <a:ea typeface="+mn-ea"/>
                <a:cs typeface="+mn-cs"/>
              </a:defRPr>
            </a:lvl4pPr>
            <a:lvl5pPr marL="1371829" algn="l" defTabSz="685915" rtl="0" eaLnBrk="1" latinLnBrk="0" hangingPunct="1">
              <a:defRPr sz="1350" kern="1200">
                <a:solidFill>
                  <a:schemeClr val="tx1"/>
                </a:solidFill>
                <a:latin typeface="+mn-lt"/>
                <a:ea typeface="+mn-ea"/>
                <a:cs typeface="+mn-cs"/>
              </a:defRPr>
            </a:lvl5pPr>
            <a:lvl6pPr marL="1714785" algn="l" defTabSz="685915" rtl="0" eaLnBrk="1" latinLnBrk="0" hangingPunct="1">
              <a:defRPr sz="1350" kern="1200">
                <a:solidFill>
                  <a:schemeClr val="tx1"/>
                </a:solidFill>
                <a:latin typeface="+mn-lt"/>
                <a:ea typeface="+mn-ea"/>
                <a:cs typeface="+mn-cs"/>
              </a:defRPr>
            </a:lvl6pPr>
            <a:lvl7pPr marL="2057743" algn="l" defTabSz="685915" rtl="0" eaLnBrk="1" latinLnBrk="0" hangingPunct="1">
              <a:defRPr sz="1350" kern="1200">
                <a:solidFill>
                  <a:schemeClr val="tx1"/>
                </a:solidFill>
                <a:latin typeface="+mn-lt"/>
                <a:ea typeface="+mn-ea"/>
                <a:cs typeface="+mn-cs"/>
              </a:defRPr>
            </a:lvl7pPr>
            <a:lvl8pPr marL="2400700" algn="l" defTabSz="685915" rtl="0" eaLnBrk="1" latinLnBrk="0" hangingPunct="1">
              <a:defRPr sz="1350" kern="1200">
                <a:solidFill>
                  <a:schemeClr val="tx1"/>
                </a:solidFill>
                <a:latin typeface="+mn-lt"/>
                <a:ea typeface="+mn-ea"/>
                <a:cs typeface="+mn-cs"/>
              </a:defRPr>
            </a:lvl8pPr>
            <a:lvl9pPr marL="2743657" algn="l" defTabSz="685915" rtl="0" eaLnBrk="1" latinLnBrk="0" hangingPunct="1">
              <a:defRPr sz="1350" kern="1200">
                <a:solidFill>
                  <a:schemeClr val="tx1"/>
                </a:solidFill>
                <a:latin typeface="+mn-lt"/>
                <a:ea typeface="+mn-ea"/>
                <a:cs typeface="+mn-cs"/>
              </a:defRPr>
            </a:lvl9pPr>
          </a:lstStyle>
          <a:p>
            <a:pPr marL="0" marR="0" lvl="0" indent="0" algn="ctr" defTabSz="685915"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a:endParaRPr>
          </a:p>
        </p:txBody>
      </p:sp>
      <p:sp>
        <p:nvSpPr>
          <p:cNvPr id="6" name="Title 1">
            <a:extLst>
              <a:ext uri="{FF2B5EF4-FFF2-40B4-BE49-F238E27FC236}">
                <a16:creationId xmlns:a16="http://schemas.microsoft.com/office/drawing/2014/main" id="{DBF767CB-3CC5-C944-9319-1ED0237BB84C}"/>
              </a:ext>
            </a:extLst>
          </p:cNvPr>
          <p:cNvSpPr>
            <a:spLocks noGrp="1"/>
          </p:cNvSpPr>
          <p:nvPr>
            <p:ph type="title"/>
          </p:nvPr>
        </p:nvSpPr>
        <p:spPr>
          <a:xfrm>
            <a:off x="140387" y="156996"/>
            <a:ext cx="5756557" cy="596743"/>
          </a:xfrm>
        </p:spPr>
        <p:txBody>
          <a:bodyPr vert="horz" lIns="91440" tIns="45720" rIns="91440" bIns="45720" rtlCol="0" anchor="ctr">
            <a:normAutofit fontScale="90000"/>
          </a:bodyPr>
          <a:lstStyle/>
          <a:p>
            <a:r>
              <a:rPr lang="en-US" b="1" dirty="0">
                <a:solidFill>
                  <a:schemeClr val="bg1"/>
                </a:solidFill>
                <a:latin typeface="IBM Plex Mono" panose="020B0509050203000203" pitchFamily="49" charset="77"/>
              </a:rPr>
              <a:t>IBM SPSS Modeler</a:t>
            </a:r>
          </a:p>
        </p:txBody>
      </p:sp>
      <mc:AlternateContent xmlns:mc="http://schemas.openxmlformats.org/markup-compatibility/2006" xmlns:a14="http://schemas.microsoft.com/office/drawing/2010/main">
        <mc:Choice Requires="a14">
          <p:sp>
            <p:nvSpPr>
              <p:cNvPr id="8" name="Text Placeholder 4">
                <a:extLst>
                  <a:ext uri="{FF2B5EF4-FFF2-40B4-BE49-F238E27FC236}">
                    <a16:creationId xmlns:a16="http://schemas.microsoft.com/office/drawing/2014/main" id="{4C66197A-2203-6843-8B19-219BBDBAA904}"/>
                  </a:ext>
                </a:extLst>
              </p:cNvPr>
              <p:cNvSpPr>
                <a:spLocks noGrp="1"/>
              </p:cNvSpPr>
              <p:nvPr>
                <p:ph type="body" sz="quarter" idx="12"/>
              </p:nvPr>
            </p:nvSpPr>
            <p:spPr>
              <a:xfrm>
                <a:off x="157546" y="2011971"/>
                <a:ext cx="5756557" cy="3469783"/>
              </a:xfrm>
            </p:spPr>
            <p:txBody>
              <a:bodyPr>
                <a:normAutofit/>
              </a:bodyPr>
              <a:lstStyle/>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SPSS Modeler </a:t>
                </a:r>
                <a14:m>
                  <m:oMath xmlns:m="http://schemas.openxmlformats.org/officeDocument/2006/math">
                    <m:r>
                      <a:rPr lang="en-US" sz="2600" i="1" smtClean="0">
                        <a:solidFill>
                          <a:schemeClr val="bg1"/>
                        </a:solidFill>
                        <a:latin typeface="Cambria Math" panose="02040503050406030204" pitchFamily="18" charset="0"/>
                        <a:ea typeface="Cambria Math" panose="02040503050406030204" pitchFamily="18" charset="0"/>
                        <a:cs typeface="Arial" charset="0"/>
                      </a:rPr>
                      <m:t>≠</m:t>
                    </m:r>
                  </m:oMath>
                </a14:m>
                <a:r>
                  <a:rPr lang="en-US" sz="2600" dirty="0">
                    <a:solidFill>
                      <a:schemeClr val="bg1"/>
                    </a:solidFill>
                    <a:latin typeface="IBM Plex Sans" panose="020B0503050203000203" pitchFamily="34" charset="0"/>
                    <a:ea typeface="Arial" charset="0"/>
                    <a:cs typeface="Arial" charset="0"/>
                  </a:rPr>
                  <a:t> SPSS Statistics</a:t>
                </a: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Data Science and machine learning solution</a:t>
                </a: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Data mining and text analytics software application</a:t>
                </a:r>
              </a:p>
              <a:p>
                <a:pPr marL="0" indent="0" defTabSz="609585">
                  <a:spcAft>
                    <a:spcPts val="0"/>
                  </a:spcAft>
                  <a:buNone/>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Used to build predictive models</a:t>
                </a: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endParaRPr lang="en-US" sz="2400" dirty="0">
                  <a:solidFill>
                    <a:schemeClr val="bg1"/>
                  </a:solidFill>
                  <a:latin typeface="IBM Plex Sans"/>
                  <a:ea typeface="Arial" charset="0"/>
                  <a:cs typeface="Arial" charset="0"/>
                </a:endParaRPr>
              </a:p>
            </p:txBody>
          </p:sp>
        </mc:Choice>
        <mc:Fallback xmlns="">
          <p:sp>
            <p:nvSpPr>
              <p:cNvPr id="8" name="Text Placeholder 4">
                <a:extLst>
                  <a:ext uri="{FF2B5EF4-FFF2-40B4-BE49-F238E27FC236}">
                    <a16:creationId xmlns:a16="http://schemas.microsoft.com/office/drawing/2014/main" id="{4C66197A-2203-6843-8B19-219BBDBAA904}"/>
                  </a:ext>
                </a:extLst>
              </p:cNvPr>
              <p:cNvSpPr>
                <a:spLocks noGrp="1" noRot="1" noChangeAspect="1" noMove="1" noResize="1" noEditPoints="1" noAdjustHandles="1" noChangeArrowheads="1" noChangeShapeType="1" noTextEdit="1"/>
              </p:cNvSpPr>
              <p:nvPr>
                <p:ph type="body" sz="quarter" idx="12"/>
              </p:nvPr>
            </p:nvSpPr>
            <p:spPr>
              <a:xfrm>
                <a:off x="157546" y="2011971"/>
                <a:ext cx="5756557" cy="3469783"/>
              </a:xfrm>
              <a:blipFill>
                <a:blip r:embed="rId3"/>
                <a:stretch>
                  <a:fillRect l="-1762" t="-2182" r="-220"/>
                </a:stretch>
              </a:blipFill>
            </p:spPr>
            <p:txBody>
              <a:bodyPr/>
              <a:lstStyle/>
              <a:p>
                <a:r>
                  <a:rPr lang="en-AE">
                    <a:noFill/>
                  </a:rPr>
                  <a:t> </a:t>
                </a:r>
              </a:p>
            </p:txBody>
          </p:sp>
        </mc:Fallback>
      </mc:AlternateContent>
      <p:pic>
        <p:nvPicPr>
          <p:cNvPr id="10" name="Picture 2" descr="IBM logo | Logok">
            <a:extLst>
              <a:ext uri="{FF2B5EF4-FFF2-40B4-BE49-F238E27FC236}">
                <a16:creationId xmlns:a16="http://schemas.microsoft.com/office/drawing/2014/main" id="{4805E94D-B29F-4139-8943-0D0C5E857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1236" y="5981121"/>
            <a:ext cx="1489364" cy="11170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building, clock&#10;&#10;Description automatically generated">
            <a:extLst>
              <a:ext uri="{FF2B5EF4-FFF2-40B4-BE49-F238E27FC236}">
                <a16:creationId xmlns:a16="http://schemas.microsoft.com/office/drawing/2014/main" id="{798386B0-8589-5F45-85AA-CDE5FBF5A729}"/>
              </a:ext>
            </a:extLst>
          </p:cNvPr>
          <p:cNvPicPr>
            <a:picLocks noChangeAspect="1"/>
          </p:cNvPicPr>
          <p:nvPr/>
        </p:nvPicPr>
        <p:blipFill>
          <a:blip r:embed="rId5"/>
          <a:stretch>
            <a:fillRect/>
          </a:stretch>
        </p:blipFill>
        <p:spPr>
          <a:xfrm>
            <a:off x="7138765" y="1408516"/>
            <a:ext cx="4073239" cy="4073239"/>
          </a:xfrm>
          <a:prstGeom prst="rect">
            <a:avLst/>
          </a:prstGeom>
        </p:spPr>
      </p:pic>
      <p:sp>
        <p:nvSpPr>
          <p:cNvPr id="14" name="Footer Placeholder 2">
            <a:extLst>
              <a:ext uri="{FF2B5EF4-FFF2-40B4-BE49-F238E27FC236}">
                <a16:creationId xmlns:a16="http://schemas.microsoft.com/office/drawing/2014/main" id="{21BC8CF2-0729-9047-84DF-C08C595543A8}"/>
              </a:ext>
            </a:extLst>
          </p:cNvPr>
          <p:cNvSpPr txBox="1">
            <a:spLocks/>
          </p:cNvSpPr>
          <p:nvPr/>
        </p:nvSpPr>
        <p:spPr>
          <a:xfrm>
            <a:off x="207259" y="6357069"/>
            <a:ext cx="6474229" cy="365125"/>
          </a:xfrm>
          <a:prstGeom prst="rect">
            <a:avLst/>
          </a:prstGeom>
        </p:spPr>
        <p:txBody>
          <a:bodyPr vert="horz" lIns="91440" tIns="45720" rIns="91440" bIns="45720" rtlCol="0" anchor="ctr"/>
          <a:lstStyle>
            <a:defPPr>
              <a:defRPr lang="en-A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Predict Customer Churn Using a SPSS Modeler Flow / June 7, 2020 / © 2020 IBM Corporation </a:t>
            </a:r>
            <a:endParaRPr lang="en-AE" dirty="0"/>
          </a:p>
        </p:txBody>
      </p:sp>
    </p:spTree>
    <p:extLst>
      <p:ext uri="{BB962C8B-B14F-4D97-AF65-F5344CB8AC3E}">
        <p14:creationId xmlns:p14="http://schemas.microsoft.com/office/powerpoint/2010/main" val="424706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3B1AC457-C162-3548-AB5A-FE521B1ABC0B}"/>
              </a:ext>
            </a:extLst>
          </p:cNvPr>
          <p:cNvPicPr>
            <a:picLocks noChangeAspect="1"/>
          </p:cNvPicPr>
          <p:nvPr/>
        </p:nvPicPr>
        <p:blipFill rotWithShape="1">
          <a:blip r:embed="rId3"/>
          <a:srcRect l="33345" r="4924"/>
          <a:stretch/>
        </p:blipFill>
        <p:spPr>
          <a:xfrm>
            <a:off x="6096000" y="0"/>
            <a:ext cx="6169283" cy="6870700"/>
          </a:xfrm>
          <a:prstGeom prst="rect">
            <a:avLst/>
          </a:prstGeom>
        </p:spPr>
      </p:pic>
      <p:sp>
        <p:nvSpPr>
          <p:cNvPr id="7" name="White rectangle">
            <a:extLst>
              <a:ext uri="{FF2B5EF4-FFF2-40B4-BE49-F238E27FC236}">
                <a16:creationId xmlns:a16="http://schemas.microsoft.com/office/drawing/2014/main" id="{ECEC0ADC-2760-C84E-BD6E-9082E2DC3736}"/>
              </a:ext>
              <a:ext uri="{C183D7F6-B498-43B3-948B-1728B52AA6E4}">
                <adec:decorative xmlns:adec="http://schemas.microsoft.com/office/drawing/2017/decorative" val="1"/>
              </a:ext>
            </a:extLst>
          </p:cNvPr>
          <p:cNvSpPr/>
          <p:nvPr/>
        </p:nvSpPr>
        <p:spPr>
          <a:xfrm>
            <a:off x="-73282" y="-12700"/>
            <a:ext cx="6169282" cy="6870700"/>
          </a:xfrm>
          <a:prstGeom prst="rect">
            <a:avLst/>
          </a:prstGeom>
          <a:solidFill>
            <a:schemeClr val="tx1"/>
          </a:solidFill>
          <a:ln>
            <a:solidFill>
              <a:schemeClr val="tx1"/>
            </a:solidFill>
          </a:ln>
        </p:spPr>
        <p:txBody>
          <a:bodyPr wrap="square" lIns="0" tIns="0" rIns="0" bIns="0" rtlCol="0" anchor="ctr">
            <a:noAutofit/>
          </a:bodyPr>
          <a:lstStyle>
            <a:defPPr>
              <a:defRPr lang="en-US"/>
            </a:defPPr>
            <a:lvl1pPr marL="0" algn="l" defTabSz="685915" rtl="0" eaLnBrk="1" latinLnBrk="0" hangingPunct="1">
              <a:defRPr sz="1350" kern="1200">
                <a:solidFill>
                  <a:schemeClr val="tx1"/>
                </a:solidFill>
                <a:latin typeface="+mn-lt"/>
                <a:ea typeface="+mn-ea"/>
                <a:cs typeface="+mn-cs"/>
              </a:defRPr>
            </a:lvl1pPr>
            <a:lvl2pPr marL="342957" algn="l" defTabSz="685915" rtl="0" eaLnBrk="1" latinLnBrk="0" hangingPunct="1">
              <a:defRPr sz="1350" kern="1200">
                <a:solidFill>
                  <a:schemeClr val="tx1"/>
                </a:solidFill>
                <a:latin typeface="+mn-lt"/>
                <a:ea typeface="+mn-ea"/>
                <a:cs typeface="+mn-cs"/>
              </a:defRPr>
            </a:lvl2pPr>
            <a:lvl3pPr marL="685915" algn="l" defTabSz="685915" rtl="0" eaLnBrk="1" latinLnBrk="0" hangingPunct="1">
              <a:defRPr sz="1350" kern="1200">
                <a:solidFill>
                  <a:schemeClr val="tx1"/>
                </a:solidFill>
                <a:latin typeface="+mn-lt"/>
                <a:ea typeface="+mn-ea"/>
                <a:cs typeface="+mn-cs"/>
              </a:defRPr>
            </a:lvl3pPr>
            <a:lvl4pPr marL="1028871" algn="l" defTabSz="685915" rtl="0" eaLnBrk="1" latinLnBrk="0" hangingPunct="1">
              <a:defRPr sz="1350" kern="1200">
                <a:solidFill>
                  <a:schemeClr val="tx1"/>
                </a:solidFill>
                <a:latin typeface="+mn-lt"/>
                <a:ea typeface="+mn-ea"/>
                <a:cs typeface="+mn-cs"/>
              </a:defRPr>
            </a:lvl4pPr>
            <a:lvl5pPr marL="1371829" algn="l" defTabSz="685915" rtl="0" eaLnBrk="1" latinLnBrk="0" hangingPunct="1">
              <a:defRPr sz="1350" kern="1200">
                <a:solidFill>
                  <a:schemeClr val="tx1"/>
                </a:solidFill>
                <a:latin typeface="+mn-lt"/>
                <a:ea typeface="+mn-ea"/>
                <a:cs typeface="+mn-cs"/>
              </a:defRPr>
            </a:lvl5pPr>
            <a:lvl6pPr marL="1714785" algn="l" defTabSz="685915" rtl="0" eaLnBrk="1" latinLnBrk="0" hangingPunct="1">
              <a:defRPr sz="1350" kern="1200">
                <a:solidFill>
                  <a:schemeClr val="tx1"/>
                </a:solidFill>
                <a:latin typeface="+mn-lt"/>
                <a:ea typeface="+mn-ea"/>
                <a:cs typeface="+mn-cs"/>
              </a:defRPr>
            </a:lvl6pPr>
            <a:lvl7pPr marL="2057743" algn="l" defTabSz="685915" rtl="0" eaLnBrk="1" latinLnBrk="0" hangingPunct="1">
              <a:defRPr sz="1350" kern="1200">
                <a:solidFill>
                  <a:schemeClr val="tx1"/>
                </a:solidFill>
                <a:latin typeface="+mn-lt"/>
                <a:ea typeface="+mn-ea"/>
                <a:cs typeface="+mn-cs"/>
              </a:defRPr>
            </a:lvl7pPr>
            <a:lvl8pPr marL="2400700" algn="l" defTabSz="685915" rtl="0" eaLnBrk="1" latinLnBrk="0" hangingPunct="1">
              <a:defRPr sz="1350" kern="1200">
                <a:solidFill>
                  <a:schemeClr val="tx1"/>
                </a:solidFill>
                <a:latin typeface="+mn-lt"/>
                <a:ea typeface="+mn-ea"/>
                <a:cs typeface="+mn-cs"/>
              </a:defRPr>
            </a:lvl8pPr>
            <a:lvl9pPr marL="2743657" algn="l" defTabSz="685915" rtl="0" eaLnBrk="1" latinLnBrk="0" hangingPunct="1">
              <a:defRPr sz="1350" kern="1200">
                <a:solidFill>
                  <a:schemeClr val="tx1"/>
                </a:solidFill>
                <a:latin typeface="+mn-lt"/>
                <a:ea typeface="+mn-ea"/>
                <a:cs typeface="+mn-cs"/>
              </a:defRPr>
            </a:lvl9pPr>
          </a:lstStyle>
          <a:p>
            <a:pPr marL="0" marR="0" lvl="0" indent="0" algn="ctr" defTabSz="685915"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FFFFFF"/>
              </a:solidFill>
              <a:effectLst/>
              <a:uLnTx/>
              <a:uFillTx/>
              <a:latin typeface="IBM Plex Sans" panose="020B0503050203000203" pitchFamily="34" charset="0"/>
              <a:ea typeface="+mn-ea"/>
              <a:cs typeface="Arial"/>
            </a:endParaRPr>
          </a:p>
        </p:txBody>
      </p:sp>
      <p:sp>
        <p:nvSpPr>
          <p:cNvPr id="6" name="Title 1">
            <a:extLst>
              <a:ext uri="{FF2B5EF4-FFF2-40B4-BE49-F238E27FC236}">
                <a16:creationId xmlns:a16="http://schemas.microsoft.com/office/drawing/2014/main" id="{DBF767CB-3CC5-C944-9319-1ED0237BB84C}"/>
              </a:ext>
            </a:extLst>
          </p:cNvPr>
          <p:cNvSpPr>
            <a:spLocks noGrp="1"/>
          </p:cNvSpPr>
          <p:nvPr>
            <p:ph type="title"/>
          </p:nvPr>
        </p:nvSpPr>
        <p:spPr>
          <a:xfrm>
            <a:off x="140387" y="156996"/>
            <a:ext cx="5756557" cy="596743"/>
          </a:xfrm>
        </p:spPr>
        <p:txBody>
          <a:bodyPr vert="horz" lIns="91440" tIns="45720" rIns="91440" bIns="45720" rtlCol="0" anchor="ctr">
            <a:normAutofit fontScale="90000"/>
          </a:bodyPr>
          <a:lstStyle/>
          <a:p>
            <a:r>
              <a:rPr lang="en-US" b="1" dirty="0">
                <a:solidFill>
                  <a:schemeClr val="bg1"/>
                </a:solidFill>
                <a:latin typeface="IBM Plex Mono" panose="020B0509050203000203" pitchFamily="49" charset="77"/>
              </a:rPr>
              <a:t>Why SPSS Modeler?</a:t>
            </a:r>
          </a:p>
        </p:txBody>
      </p:sp>
      <p:sp>
        <p:nvSpPr>
          <p:cNvPr id="8" name="Text Placeholder 4">
            <a:extLst>
              <a:ext uri="{FF2B5EF4-FFF2-40B4-BE49-F238E27FC236}">
                <a16:creationId xmlns:a16="http://schemas.microsoft.com/office/drawing/2014/main" id="{4C66197A-2203-6843-8B19-219BBDBAA904}"/>
              </a:ext>
            </a:extLst>
          </p:cNvPr>
          <p:cNvSpPr>
            <a:spLocks noGrp="1"/>
          </p:cNvSpPr>
          <p:nvPr>
            <p:ph type="body" sz="quarter" idx="12"/>
          </p:nvPr>
        </p:nvSpPr>
        <p:spPr>
          <a:xfrm>
            <a:off x="140387" y="1408516"/>
            <a:ext cx="5756557" cy="4808821"/>
          </a:xfrm>
        </p:spPr>
        <p:txBody>
          <a:bodyPr>
            <a:normAutofit/>
          </a:bodyPr>
          <a:lstStyle/>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No programming is required</a:t>
            </a: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Automates tedious tasks that are time consuming in traditional ML approaches</a:t>
            </a:r>
          </a:p>
          <a:p>
            <a:pPr marL="0" indent="0" defTabSz="609585">
              <a:spcAft>
                <a:spcPts val="0"/>
              </a:spcAft>
              <a:buNone/>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Easy to use visual interface with drag and drop feature to build, evaluate, test and deploy a ML model</a:t>
            </a: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r>
              <a:rPr lang="en-US" sz="2600" dirty="0">
                <a:solidFill>
                  <a:schemeClr val="bg1"/>
                </a:solidFill>
                <a:latin typeface="IBM Plex Sans" panose="020B0503050203000203" pitchFamily="34" charset="0"/>
                <a:ea typeface="Arial" charset="0"/>
                <a:cs typeface="Arial" charset="0"/>
              </a:rPr>
              <a:t>Boost productivity</a:t>
            </a:r>
          </a:p>
          <a:p>
            <a:pPr defTabSz="609585">
              <a:spcAft>
                <a:spcPts val="0"/>
              </a:spcAft>
              <a:tabLst>
                <a:tab pos="5253435" algn="dec"/>
              </a:tabLst>
            </a:pPr>
            <a:endParaRPr lang="en-US" sz="2600" dirty="0">
              <a:solidFill>
                <a:schemeClr val="bg1"/>
              </a:solidFill>
              <a:latin typeface="IBM Plex Sans" panose="020B0503050203000203" pitchFamily="34" charset="0"/>
              <a:ea typeface="Arial" charset="0"/>
              <a:cs typeface="Arial" charset="0"/>
            </a:endParaRPr>
          </a:p>
          <a:p>
            <a:pPr defTabSz="609585">
              <a:spcAft>
                <a:spcPts val="0"/>
              </a:spcAft>
              <a:tabLst>
                <a:tab pos="5253435" algn="dec"/>
              </a:tabLst>
            </a:pPr>
            <a:endParaRPr lang="en-US" sz="2400" dirty="0">
              <a:solidFill>
                <a:schemeClr val="bg1"/>
              </a:solidFill>
              <a:latin typeface="IBM Plex Sans"/>
              <a:ea typeface="Arial" charset="0"/>
              <a:cs typeface="Arial" charset="0"/>
            </a:endParaRPr>
          </a:p>
        </p:txBody>
      </p:sp>
      <p:pic>
        <p:nvPicPr>
          <p:cNvPr id="10" name="Picture 2" descr="IBM logo | Logok">
            <a:extLst>
              <a:ext uri="{FF2B5EF4-FFF2-40B4-BE49-F238E27FC236}">
                <a16:creationId xmlns:a16="http://schemas.microsoft.com/office/drawing/2014/main" id="{4805E94D-B29F-4139-8943-0D0C5E857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1236" y="5981121"/>
            <a:ext cx="1489364" cy="1117023"/>
          </a:xfrm>
          <a:prstGeom prst="rect">
            <a:avLst/>
          </a:prstGeom>
          <a:noFill/>
        </p:spPr>
      </p:pic>
      <p:sp>
        <p:nvSpPr>
          <p:cNvPr id="14" name="Footer Placeholder 2">
            <a:extLst>
              <a:ext uri="{FF2B5EF4-FFF2-40B4-BE49-F238E27FC236}">
                <a16:creationId xmlns:a16="http://schemas.microsoft.com/office/drawing/2014/main" id="{4EE3D5A7-20C3-424C-A900-D702D95FFF29}"/>
              </a:ext>
            </a:extLst>
          </p:cNvPr>
          <p:cNvSpPr txBox="1">
            <a:spLocks/>
          </p:cNvSpPr>
          <p:nvPr/>
        </p:nvSpPr>
        <p:spPr>
          <a:xfrm>
            <a:off x="207259" y="6357069"/>
            <a:ext cx="6474229" cy="365125"/>
          </a:xfrm>
          <a:prstGeom prst="rect">
            <a:avLst/>
          </a:prstGeom>
        </p:spPr>
        <p:txBody>
          <a:bodyPr vert="horz" lIns="91440" tIns="45720" rIns="91440" bIns="45720" rtlCol="0" anchor="ctr"/>
          <a:lstStyle>
            <a:defPPr>
              <a:defRPr lang="en-A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Predict Customer Churn Using a SPSS Modeler Flow / June 7, 2020 / © 2020 IBM Corporation </a:t>
            </a:r>
            <a:endParaRPr lang="en-AE" dirty="0"/>
          </a:p>
        </p:txBody>
      </p:sp>
    </p:spTree>
    <p:extLst>
      <p:ext uri="{BB962C8B-B14F-4D97-AF65-F5344CB8AC3E}">
        <p14:creationId xmlns:p14="http://schemas.microsoft.com/office/powerpoint/2010/main" val="4084532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1396</Words>
  <Application>Microsoft Macintosh PowerPoint</Application>
  <PresentationFormat>Widescreen</PresentationFormat>
  <Paragraphs>184</Paragraphs>
  <Slides>15</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.AppleSystemUIFont</vt:lpstr>
      <vt:lpstr>Arial</vt:lpstr>
      <vt:lpstr>Calibri</vt:lpstr>
      <vt:lpstr>Calibri Light</vt:lpstr>
      <vt:lpstr>Cambria Math</vt:lpstr>
      <vt:lpstr>IBM Plex Mono</vt:lpstr>
      <vt:lpstr>IBM Plex Mono Light</vt:lpstr>
      <vt:lpstr>IBM Plex Sans</vt:lpstr>
      <vt:lpstr>IBM Plex Sans Light</vt:lpstr>
      <vt:lpstr>Wingdings</vt:lpstr>
      <vt:lpstr>Office Theme</vt:lpstr>
      <vt:lpstr>PowerPoint Presentation</vt:lpstr>
      <vt:lpstr>Predict Customer Churn Using a SPSS Modeler Flow   </vt:lpstr>
      <vt:lpstr>Agenda</vt:lpstr>
      <vt:lpstr>What is Machine Learning?</vt:lpstr>
      <vt:lpstr>PowerPoint Presentation</vt:lpstr>
      <vt:lpstr>ML Process</vt:lpstr>
      <vt:lpstr>Main Challenges These Days</vt:lpstr>
      <vt:lpstr>IBM SPSS Modeler</vt:lpstr>
      <vt:lpstr>Why SPSS Modeler?</vt:lpstr>
      <vt:lpstr>Nodes Palette</vt:lpstr>
      <vt:lpstr>Hands 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Khalil Faraj</dc:creator>
  <cp:lastModifiedBy>Khalil Faraj</cp:lastModifiedBy>
  <cp:revision>19</cp:revision>
  <dcterms:created xsi:type="dcterms:W3CDTF">2020-06-02T09:00:48Z</dcterms:created>
  <dcterms:modified xsi:type="dcterms:W3CDTF">2020-06-04T11:08:15Z</dcterms:modified>
</cp:coreProperties>
</file>