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0" r:id="rId9"/>
    <p:sldId id="264" r:id="rId10"/>
    <p:sldId id="266" r:id="rId11"/>
    <p:sldId id="267" r:id="rId12"/>
  </p:sld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f05bac-753b-4d07-b742-61fdcfd0d63f}">
          <p14:sldIdLst>
            <p14:sldId id="256"/>
            <p14:sldId id="257"/>
            <p14:sldId id="258"/>
          </p14:sldIdLst>
        </p14:section>
        <p14:section name="无标题节" id="{cd9d7b5a-1f49-4644-ace4-3b268fe75dd0}">
          <p14:sldIdLst>
            <p14:sldId id="259"/>
            <p14:sldId id="261"/>
            <p14:sldId id="260"/>
            <p14:sldId id="264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8.svg"/><Relationship Id="rId7" Type="http://schemas.openxmlformats.org/officeDocument/2006/relationships/image" Target="../media/image15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4" Type="http://schemas.openxmlformats.org/officeDocument/2006/relationships/image" Target="../media/image6.svg"/><Relationship Id="rId3" Type="http://schemas.openxmlformats.org/officeDocument/2006/relationships/image" Target="../media/image13.png"/><Relationship Id="rId2" Type="http://schemas.openxmlformats.org/officeDocument/2006/relationships/image" Target="../media/image5.sv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7.png"/><Relationship Id="rId10" Type="http://schemas.openxmlformats.org/officeDocument/2006/relationships/image" Target="../media/image9.sv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svg"/><Relationship Id="rId7" Type="http://schemas.openxmlformats.org/officeDocument/2006/relationships/image" Target="../media/image21.png"/><Relationship Id="rId6" Type="http://schemas.openxmlformats.org/officeDocument/2006/relationships/image" Target="../media/image12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Relationship Id="rId3" Type="http://schemas.openxmlformats.org/officeDocument/2006/relationships/image" Target="../media/image19.png"/><Relationship Id="rId2" Type="http://schemas.openxmlformats.org/officeDocument/2006/relationships/image" Target="../media/image10.sv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887745" y="1513900"/>
            <a:ext cx="3324526" cy="7073459"/>
          </a:xfrm>
          <a:custGeom>
            <a:avLst/>
            <a:gdLst/>
            <a:ahLst/>
            <a:cxnLst/>
            <a:rect l="l" t="t" r="r" b="b"/>
            <a:pathLst>
              <a:path w="3324526" h="7073459">
                <a:moveTo>
                  <a:pt x="1675632" y="0"/>
                </a:moveTo>
                <a:lnTo>
                  <a:pt x="3274233" y="3370857"/>
                </a:lnTo>
                <a:cubicBezTo>
                  <a:pt x="3324632" y="3473281"/>
                  <a:pt x="3324632" y="3593423"/>
                  <a:pt x="3274233" y="3695882"/>
                </a:cubicBezTo>
                <a:lnTo>
                  <a:pt x="1672449" y="7073459"/>
                </a:lnTo>
                <a:lnTo>
                  <a:pt x="-177" y="7073459"/>
                </a:lnTo>
                <a:lnTo>
                  <a:pt x="-177" y="7063556"/>
                </a:lnTo>
                <a:lnTo>
                  <a:pt x="1595277" y="3695882"/>
                </a:lnTo>
                <a:cubicBezTo>
                  <a:pt x="1648823" y="3594201"/>
                  <a:pt x="1648823" y="3472538"/>
                  <a:pt x="1595277" y="3370857"/>
                </a:cubicBezTo>
                <a:lnTo>
                  <a:pt x="-177" y="3183"/>
                </a:lnTo>
                <a:lnTo>
                  <a:pt x="-177" y="0"/>
                </a:lnTo>
                <a:lnTo>
                  <a:pt x="1675632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3" name="Text 1"/>
          <p:cNvSpPr/>
          <p:nvPr/>
        </p:nvSpPr>
        <p:spPr>
          <a:xfrm>
            <a:off x="1435557" y="3090669"/>
            <a:ext cx="10089547" cy="1852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9000" b="1" dirty="0">
                <a:solidFill>
                  <a:srgbClr val="F6839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Python答辩</a:t>
            </a:r>
            <a:endParaRPr lang="en-US" sz="3000" dirty="0"/>
          </a:p>
        </p:txBody>
      </p:sp>
      <p:sp>
        <p:nvSpPr>
          <p:cNvPr id="4" name="Shape 2"/>
          <p:cNvSpPr/>
          <p:nvPr/>
        </p:nvSpPr>
        <p:spPr>
          <a:xfrm>
            <a:off x="1601494" y="3033995"/>
            <a:ext cx="1140225" cy="0"/>
          </a:xfrm>
          <a:custGeom>
            <a:avLst/>
            <a:gdLst/>
            <a:ahLst/>
            <a:cxnLst/>
            <a:rect l="l" t="t" r="r" b="b"/>
            <a:pathLst>
              <a:path w="1140225">
                <a:moveTo>
                  <a:pt x="0" y="0"/>
                </a:moveTo>
                <a:lnTo>
                  <a:pt x="1140225" y="0"/>
                </a:lnTo>
              </a:path>
            </a:pathLst>
          </a:custGeom>
          <a:noFill/>
          <a:ln w="114300">
            <a:solidFill>
              <a:srgbClr val="F68390"/>
            </a:solidFill>
            <a:prstDash val="solid"/>
            <a:headEnd type="none"/>
            <a:tailEnd type="none"/>
          </a:ln>
        </p:spPr>
      </p:sp>
      <p:sp>
        <p:nvSpPr>
          <p:cNvPr id="6" name="Text 4"/>
          <p:cNvSpPr/>
          <p:nvPr/>
        </p:nvSpPr>
        <p:spPr>
          <a:xfrm>
            <a:off x="1435557" y="6189578"/>
            <a:ext cx="3498723" cy="16148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1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答辩人：</a:t>
            </a:r>
            <a:r>
              <a:rPr lang="zh-CN" altLang="en-US" sz="21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杨开发</a:t>
            </a:r>
            <a:endParaRPr lang="zh-CN" altLang="en-US" sz="21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endParaRPr lang="en-US" sz="3000" dirty="0"/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1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学 号：2020030172</a:t>
            </a:r>
            <a:endParaRPr lang="en-US" sz="3000" dirty="0"/>
          </a:p>
        </p:txBody>
      </p:sp>
      <p:sp>
        <p:nvSpPr>
          <p:cNvPr id="7" name="Text 5"/>
          <p:cNvSpPr/>
          <p:nvPr/>
        </p:nvSpPr>
        <p:spPr>
          <a:xfrm>
            <a:off x="5297482" y="6189578"/>
            <a:ext cx="3498723" cy="16148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1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指导老师：</a:t>
            </a:r>
            <a:r>
              <a:rPr lang="zh-CN" altLang="en-US" sz="21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王子龙</a:t>
            </a:r>
            <a:endParaRPr lang="en-US" sz="3000" dirty="0"/>
          </a:p>
          <a:p>
            <a:pPr>
              <a:lnSpc>
                <a:spcPct val="120000"/>
              </a:lnSpc>
              <a:spcBef>
                <a:spcPts val="375"/>
              </a:spcBef>
            </a:pPr>
            <a:endParaRPr lang="en-US" sz="3000" dirty="0"/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21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专业：</a:t>
            </a:r>
            <a:r>
              <a:rPr lang="zh-CN" altLang="en-US" sz="21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计算机网络技术</a:t>
            </a:r>
            <a:endParaRPr lang="zh-CN" altLang="en-US" sz="21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10888037" y="0"/>
            <a:ext cx="4641494" cy="9875520"/>
          </a:xfrm>
          <a:custGeom>
            <a:avLst/>
            <a:gdLst/>
            <a:ahLst/>
            <a:cxnLst/>
            <a:rect l="l" t="t" r="r" b="b"/>
            <a:pathLst>
              <a:path w="4641494" h="9875520">
                <a:moveTo>
                  <a:pt x="2339412" y="0"/>
                </a:moveTo>
                <a:lnTo>
                  <a:pt x="4571279" y="4706179"/>
                </a:lnTo>
                <a:cubicBezTo>
                  <a:pt x="4641643" y="4849177"/>
                  <a:pt x="4641643" y="5016912"/>
                  <a:pt x="4571279" y="5159959"/>
                </a:cubicBezTo>
                <a:lnTo>
                  <a:pt x="2334968" y="9875520"/>
                </a:lnTo>
                <a:lnTo>
                  <a:pt x="-247" y="9875520"/>
                </a:lnTo>
                <a:lnTo>
                  <a:pt x="-247" y="9861694"/>
                </a:lnTo>
                <a:lnTo>
                  <a:pt x="2227226" y="5159959"/>
                </a:lnTo>
                <a:cubicBezTo>
                  <a:pt x="2301984" y="5017999"/>
                  <a:pt x="2301984" y="4848140"/>
                  <a:pt x="2227226" y="4706179"/>
                </a:cubicBezTo>
                <a:lnTo>
                  <a:pt x="-247" y="4444"/>
                </a:lnTo>
                <a:lnTo>
                  <a:pt x="-247" y="0"/>
                </a:lnTo>
                <a:lnTo>
                  <a:pt x="2339412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5" name="文本框 4"/>
          <p:cNvSpPr txBox="1"/>
          <p:nvPr/>
        </p:nvSpPr>
        <p:spPr>
          <a:xfrm>
            <a:off x="5690870" y="5013325"/>
            <a:ext cx="682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————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GUI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界面学生管理系统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80 0.006173 L 0.224320 0.006173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1"/>
      <p:bldP spid="6" grpId="2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6558983"/>
            <a:ext cx="7756950" cy="16504148"/>
          </a:xfrm>
          <a:custGeom>
            <a:avLst/>
            <a:gdLst/>
            <a:ahLst/>
            <a:cxnLst/>
            <a:rect l="l" t="t" r="r" b="b"/>
            <a:pathLst>
              <a:path w="7756950" h="16504148">
                <a:moveTo>
                  <a:pt x="3909668" y="0"/>
                </a:moveTo>
                <a:lnTo>
                  <a:pt x="7639605" y="7865052"/>
                </a:lnTo>
                <a:cubicBezTo>
                  <a:pt x="7757197" y="8104032"/>
                  <a:pt x="7757197" y="8384355"/>
                  <a:pt x="7639605" y="8623417"/>
                </a:cubicBezTo>
                <a:lnTo>
                  <a:pt x="3902241" y="16504148"/>
                </a:lnTo>
                <a:lnTo>
                  <a:pt x="-413" y="16504148"/>
                </a:lnTo>
                <a:lnTo>
                  <a:pt x="-413" y="16481042"/>
                </a:lnTo>
                <a:lnTo>
                  <a:pt x="3722181" y="8623417"/>
                </a:lnTo>
                <a:cubicBezTo>
                  <a:pt x="3847117" y="8386170"/>
                  <a:pt x="3847117" y="8102299"/>
                  <a:pt x="3722181" y="7865052"/>
                </a:cubicBezTo>
                <a:lnTo>
                  <a:pt x="-413" y="7427"/>
                </a:lnTo>
                <a:lnTo>
                  <a:pt x="-413" y="0"/>
                </a:lnTo>
                <a:lnTo>
                  <a:pt x="3909668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3" name="Shape 1"/>
          <p:cNvSpPr/>
          <p:nvPr/>
        </p:nvSpPr>
        <p:spPr>
          <a:xfrm>
            <a:off x="260402" y="-6558983"/>
            <a:ext cx="7756950" cy="16504148"/>
          </a:xfrm>
          <a:custGeom>
            <a:avLst/>
            <a:gdLst/>
            <a:ahLst/>
            <a:cxnLst/>
            <a:rect l="l" t="t" r="r" b="b"/>
            <a:pathLst>
              <a:path w="7756950" h="16504148">
                <a:moveTo>
                  <a:pt x="3909668" y="0"/>
                </a:moveTo>
                <a:lnTo>
                  <a:pt x="7639605" y="7865052"/>
                </a:lnTo>
                <a:cubicBezTo>
                  <a:pt x="7757197" y="8104032"/>
                  <a:pt x="7757197" y="8384355"/>
                  <a:pt x="7639605" y="8623417"/>
                </a:cubicBezTo>
                <a:lnTo>
                  <a:pt x="3902241" y="16504148"/>
                </a:lnTo>
                <a:lnTo>
                  <a:pt x="-413" y="16504148"/>
                </a:lnTo>
                <a:lnTo>
                  <a:pt x="-413" y="16481042"/>
                </a:lnTo>
                <a:lnTo>
                  <a:pt x="3722181" y="8623417"/>
                </a:lnTo>
                <a:cubicBezTo>
                  <a:pt x="3847117" y="8386170"/>
                  <a:pt x="3847117" y="8102299"/>
                  <a:pt x="3722181" y="7865052"/>
                </a:cubicBezTo>
                <a:lnTo>
                  <a:pt x="-413" y="7427"/>
                </a:lnTo>
                <a:lnTo>
                  <a:pt x="-413" y="0"/>
                </a:lnTo>
                <a:lnTo>
                  <a:pt x="3909668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4" name="Text 2"/>
          <p:cNvSpPr/>
          <p:nvPr/>
        </p:nvSpPr>
        <p:spPr>
          <a:xfrm>
            <a:off x="4459866" y="1007291"/>
            <a:ext cx="3141393" cy="13716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2000"/>
              </a:lnSpc>
              <a:spcBef>
                <a:spcPts val="375"/>
              </a:spcBef>
            </a:pPr>
            <a:r>
              <a:rPr lang="en-US" sz="4500" b="1" dirty="0">
                <a:solidFill>
                  <a:srgbClr val="FF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目录</a:t>
            </a:r>
            <a:endParaRPr lang="en-US" sz="3000" dirty="0"/>
          </a:p>
          <a:p>
            <a:pPr>
              <a:lnSpc>
                <a:spcPct val="92000"/>
              </a:lnSpc>
              <a:spcBef>
                <a:spcPts val="375"/>
              </a:spcBef>
            </a:pPr>
            <a:r>
              <a:rPr lang="en-US" sz="4500" b="1" dirty="0">
                <a:solidFill>
                  <a:srgbClr val="FF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Contents</a:t>
            </a:r>
            <a:endParaRPr lang="en-US" sz="3000" dirty="0"/>
          </a:p>
        </p:txBody>
      </p:sp>
      <p:sp>
        <p:nvSpPr>
          <p:cNvPr id="5" name="Shape 3"/>
          <p:cNvSpPr/>
          <p:nvPr/>
        </p:nvSpPr>
        <p:spPr>
          <a:xfrm>
            <a:off x="4589648" y="927695"/>
            <a:ext cx="424481" cy="0"/>
          </a:xfrm>
          <a:custGeom>
            <a:avLst/>
            <a:gdLst/>
            <a:ahLst/>
            <a:cxnLst/>
            <a:rect l="l" t="t" r="r" b="b"/>
            <a:pathLst>
              <a:path w="424481">
                <a:moveTo>
                  <a:pt x="0" y="0"/>
                </a:moveTo>
                <a:lnTo>
                  <a:pt x="424481" y="0"/>
                </a:lnTo>
              </a:path>
            </a:pathLst>
          </a:custGeom>
          <a:noFill/>
          <a:ln w="57150">
            <a:solidFill>
              <a:srgbClr val="FFFFFF"/>
            </a:solidFill>
            <a:prstDash val="solid"/>
            <a:headEnd type="none"/>
            <a:tailEnd type="none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68943" y="2310848"/>
            <a:ext cx="726555" cy="72655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368943" y="2310848"/>
            <a:ext cx="726555" cy="7265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01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11439523" y="2310848"/>
            <a:ext cx="3231261" cy="8547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引言</a:t>
            </a:r>
            <a:endParaRPr lang="en-US" sz="30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68943" y="3645711"/>
            <a:ext cx="726555" cy="72655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0368943" y="3645711"/>
            <a:ext cx="726555" cy="7265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02</a:t>
            </a:r>
            <a:endParaRPr lang="en-US" sz="1500" dirty="0"/>
          </a:p>
        </p:txBody>
      </p:sp>
      <p:sp>
        <p:nvSpPr>
          <p:cNvPr id="11" name="Text 7"/>
          <p:cNvSpPr/>
          <p:nvPr/>
        </p:nvSpPr>
        <p:spPr>
          <a:xfrm>
            <a:off x="11439523" y="3645711"/>
            <a:ext cx="4548140" cy="75895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选题的背景及目的</a:t>
            </a:r>
            <a:endParaRPr lang="en-US" sz="30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68943" y="4980573"/>
            <a:ext cx="726555" cy="72655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68943" y="4980573"/>
            <a:ext cx="726555" cy="7265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03</a:t>
            </a:r>
            <a:endParaRPr lang="en-US" sz="1500" dirty="0"/>
          </a:p>
        </p:txBody>
      </p:sp>
      <p:sp>
        <p:nvSpPr>
          <p:cNvPr id="14" name="Text 9"/>
          <p:cNvSpPr/>
          <p:nvPr/>
        </p:nvSpPr>
        <p:spPr>
          <a:xfrm>
            <a:off x="11439523" y="4980573"/>
            <a:ext cx="3231261" cy="8547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主要内容</a:t>
            </a:r>
            <a:endParaRPr lang="en-US" sz="30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68943" y="6315435"/>
            <a:ext cx="726555" cy="72655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368943" y="6315435"/>
            <a:ext cx="726555" cy="7265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04</a:t>
            </a:r>
            <a:endParaRPr lang="en-US" sz="1500" dirty="0"/>
          </a:p>
        </p:txBody>
      </p:sp>
      <p:sp>
        <p:nvSpPr>
          <p:cNvPr id="17" name="Text 11"/>
          <p:cNvSpPr/>
          <p:nvPr/>
        </p:nvSpPr>
        <p:spPr>
          <a:xfrm>
            <a:off x="11439523" y="6315435"/>
            <a:ext cx="3231261" cy="8547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要点</a:t>
            </a:r>
            <a:endParaRPr lang="en-US" sz="30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68943" y="7650297"/>
            <a:ext cx="726555" cy="72655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0368943" y="7650297"/>
            <a:ext cx="726555" cy="7265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05</a:t>
            </a:r>
            <a:endParaRPr lang="en-US" sz="1500" dirty="0"/>
          </a:p>
        </p:txBody>
      </p:sp>
      <p:sp>
        <p:nvSpPr>
          <p:cNvPr id="20" name="Text 13"/>
          <p:cNvSpPr/>
          <p:nvPr/>
        </p:nvSpPr>
        <p:spPr>
          <a:xfrm>
            <a:off x="11439523" y="7650297"/>
            <a:ext cx="3231261" cy="8547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总</a:t>
            </a: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结</a:t>
            </a:r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35823" y="2949744"/>
            <a:ext cx="1284835" cy="12848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35823" y="2949744"/>
            <a:ext cx="1284835" cy="12848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500" dirty="0">
                <a:solidFill>
                  <a:srgbClr val="FF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01</a:t>
            </a:r>
            <a:endParaRPr lang="en-US" sz="1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9584" y="4387513"/>
            <a:ext cx="397312" cy="397312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5473" y="4937760"/>
            <a:ext cx="225534" cy="22553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290183" y="5394140"/>
            <a:ext cx="6976015" cy="1297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6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引言</a:t>
            </a:r>
            <a:endParaRPr lang="en-US" sz="3000" dirty="0"/>
          </a:p>
        </p:txBody>
      </p:sp>
      <p:sp>
        <p:nvSpPr>
          <p:cNvPr id="8" name="Shape 3"/>
          <p:cNvSpPr/>
          <p:nvPr/>
        </p:nvSpPr>
        <p:spPr>
          <a:xfrm rot="5400000">
            <a:off x="7115977" y="-2727351"/>
            <a:ext cx="3324526" cy="7073459"/>
          </a:xfrm>
          <a:custGeom>
            <a:avLst/>
            <a:gdLst/>
            <a:ahLst/>
            <a:cxnLst/>
            <a:rect l="l" t="t" r="r" b="b"/>
            <a:pathLst>
              <a:path w="3324526" h="7073459">
                <a:moveTo>
                  <a:pt x="1675632" y="0"/>
                </a:moveTo>
                <a:lnTo>
                  <a:pt x="3274233" y="3370857"/>
                </a:lnTo>
                <a:cubicBezTo>
                  <a:pt x="3324632" y="3473281"/>
                  <a:pt x="3324632" y="3593423"/>
                  <a:pt x="3274233" y="3695882"/>
                </a:cubicBezTo>
                <a:lnTo>
                  <a:pt x="1672449" y="7073459"/>
                </a:lnTo>
                <a:lnTo>
                  <a:pt x="-177" y="7073459"/>
                </a:lnTo>
                <a:lnTo>
                  <a:pt x="-177" y="7063556"/>
                </a:lnTo>
                <a:lnTo>
                  <a:pt x="1595277" y="3695882"/>
                </a:lnTo>
                <a:cubicBezTo>
                  <a:pt x="1648823" y="3594201"/>
                  <a:pt x="1648823" y="3472538"/>
                  <a:pt x="1595277" y="3370857"/>
                </a:cubicBezTo>
                <a:lnTo>
                  <a:pt x="-177" y="3183"/>
                </a:lnTo>
                <a:lnTo>
                  <a:pt x="-177" y="0"/>
                </a:lnTo>
                <a:lnTo>
                  <a:pt x="1675632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9" name="Shape 4"/>
          <p:cNvSpPr/>
          <p:nvPr/>
        </p:nvSpPr>
        <p:spPr>
          <a:xfrm rot="5400000">
            <a:off x="6457493" y="-5215390"/>
            <a:ext cx="4641494" cy="9875520"/>
          </a:xfrm>
          <a:custGeom>
            <a:avLst/>
            <a:gdLst/>
            <a:ahLst/>
            <a:cxnLst/>
            <a:rect l="l" t="t" r="r" b="b"/>
            <a:pathLst>
              <a:path w="4641494" h="9875520">
                <a:moveTo>
                  <a:pt x="2339412" y="0"/>
                </a:moveTo>
                <a:lnTo>
                  <a:pt x="4571279" y="4706179"/>
                </a:lnTo>
                <a:cubicBezTo>
                  <a:pt x="4641643" y="4849177"/>
                  <a:pt x="4641643" y="5016912"/>
                  <a:pt x="4571279" y="5159959"/>
                </a:cubicBezTo>
                <a:lnTo>
                  <a:pt x="2334968" y="9875520"/>
                </a:lnTo>
                <a:lnTo>
                  <a:pt x="-247" y="9875520"/>
                </a:lnTo>
                <a:lnTo>
                  <a:pt x="-247" y="9861694"/>
                </a:lnTo>
                <a:lnTo>
                  <a:pt x="2227226" y="5159959"/>
                </a:lnTo>
                <a:cubicBezTo>
                  <a:pt x="2301984" y="5017999"/>
                  <a:pt x="2301984" y="4848140"/>
                  <a:pt x="2227226" y="4706179"/>
                </a:cubicBezTo>
                <a:lnTo>
                  <a:pt x="-247" y="4444"/>
                </a:lnTo>
                <a:lnTo>
                  <a:pt x="-247" y="0"/>
                </a:lnTo>
                <a:lnTo>
                  <a:pt x="2339412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12" name="文本框 11"/>
          <p:cNvSpPr txBox="1"/>
          <p:nvPr/>
        </p:nvSpPr>
        <p:spPr>
          <a:xfrm>
            <a:off x="2979420" y="6689090"/>
            <a:ext cx="12172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今学校的学生越来越多，成绩管理的工作量越来越大，用Python编程语言编写一个学生信息管理系统，每个学生应该包含如下信息：学号、姓名、性别、各科成绩、平均分及绩点等。可以任意添加学生，删除学生，并且具有保存和读入学生信息的功能。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7948" y="328993"/>
            <a:ext cx="3231261" cy="8547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引言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1401404" y="1066447"/>
            <a:ext cx="16185160" cy="0"/>
          </a:xfrm>
          <a:custGeom>
            <a:avLst/>
            <a:gdLst/>
            <a:ahLst/>
            <a:cxnLst/>
            <a:rect l="l" t="t" r="r" b="b"/>
            <a:pathLst>
              <a:path w="16185160">
                <a:moveTo>
                  <a:pt x="0" y="0"/>
                </a:moveTo>
                <a:lnTo>
                  <a:pt x="16185160" y="0"/>
                </a:lnTo>
              </a:path>
            </a:pathLst>
          </a:custGeom>
          <a:noFill/>
          <a:ln w="19050">
            <a:solidFill>
              <a:srgbClr val="333333"/>
            </a:solidFill>
            <a:prstDash val="solid"/>
            <a:headEnd type="none"/>
            <a:tailEnd type="none"/>
          </a:ln>
        </p:spPr>
      </p:sp>
      <p:sp>
        <p:nvSpPr>
          <p:cNvPr id="4" name="Shape 2"/>
          <p:cNvSpPr/>
          <p:nvPr/>
        </p:nvSpPr>
        <p:spPr>
          <a:xfrm>
            <a:off x="1849132" y="2390412"/>
            <a:ext cx="0" cy="2764232"/>
          </a:xfrm>
          <a:custGeom>
            <a:avLst/>
            <a:gdLst/>
            <a:ahLst/>
            <a:cxnLst/>
            <a:rect l="l" t="t" r="r" b="b"/>
            <a:pathLst>
              <a:path h="2764232">
                <a:moveTo>
                  <a:pt x="0" y="0"/>
                </a:moveTo>
                <a:lnTo>
                  <a:pt x="0" y="2764232"/>
                </a:lnTo>
              </a:path>
            </a:pathLst>
          </a:custGeom>
          <a:noFill/>
          <a:ln w="38100">
            <a:solidFill>
              <a:srgbClr val="F68390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1849132" y="5559550"/>
            <a:ext cx="0" cy="2764232"/>
          </a:xfrm>
          <a:custGeom>
            <a:avLst/>
            <a:gdLst/>
            <a:ahLst/>
            <a:cxnLst/>
            <a:rect l="l" t="t" r="r" b="b"/>
            <a:pathLst>
              <a:path h="2764232">
                <a:moveTo>
                  <a:pt x="0" y="0"/>
                </a:moveTo>
                <a:lnTo>
                  <a:pt x="0" y="2764232"/>
                </a:lnTo>
              </a:path>
            </a:pathLst>
          </a:custGeom>
          <a:noFill/>
          <a:ln w="38100">
            <a:solidFill>
              <a:srgbClr val="F68390"/>
            </a:solidFill>
            <a:prstDash val="solid"/>
            <a:headEnd type="none"/>
            <a:tailEnd type="none"/>
          </a:ln>
        </p:spPr>
      </p:sp>
      <p:sp>
        <p:nvSpPr>
          <p:cNvPr id="6" name="Text 4"/>
          <p:cNvSpPr/>
          <p:nvPr/>
        </p:nvSpPr>
        <p:spPr>
          <a:xfrm>
            <a:off x="2302292" y="2396571"/>
            <a:ext cx="4706017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概况</a:t>
            </a:r>
            <a:endParaRPr lang="en-US" sz="3000" dirty="0"/>
          </a:p>
        </p:txBody>
      </p:sp>
      <p:sp>
        <p:nvSpPr>
          <p:cNvPr id="7" name="Text 5"/>
          <p:cNvSpPr/>
          <p:nvPr/>
        </p:nvSpPr>
        <p:spPr>
          <a:xfrm>
            <a:off x="2302292" y="3118599"/>
            <a:ext cx="6950440" cy="1805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学生信息管理系统分为2大功能模块，</a:t>
            </a:r>
            <a:r>
              <a:rPr lang="zh-CN" alt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分为学生成绩查询系统和学生成绩管理系统，管理系统中可以对学生信息进行增、删、改、查。同时还支持系统当前时间查看。</a:t>
            </a:r>
            <a:endParaRPr lang="en-US"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初次运行使用需要初始化，登记学校信息，然后会生成数据保存文件，当创建学生信息后，会生成</a:t>
            </a:r>
            <a:r>
              <a:rPr lang="en-US" altLang="zh-CN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</a:t>
            </a:r>
            <a:r>
              <a:rPr lang="zh-CN" alt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文件可用</a:t>
            </a:r>
            <a:r>
              <a:rPr lang="en-US" altLang="zh-CN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表格打开查询学生信息</a:t>
            </a:r>
            <a:endParaRPr lang="zh-CN" altLang="en-US" sz="1700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2302292" y="5604432"/>
            <a:ext cx="4706017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课程设计的实验环境：</a:t>
            </a:r>
            <a:endParaRPr lang="en-US" sz="3000" b="1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9" name="Text 7"/>
          <p:cNvSpPr/>
          <p:nvPr/>
        </p:nvSpPr>
        <p:spPr>
          <a:xfrm>
            <a:off x="2302292" y="6326460"/>
            <a:ext cx="6950440" cy="158877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375"/>
              </a:spcBef>
              <a:buFont typeface="Wingdings" panose="05000000000000000000" charset="0"/>
              <a:buChar char="l"/>
            </a:pPr>
            <a:r>
              <a:rPr lang="en-US" sz="17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操作系统：</a:t>
            </a:r>
            <a:r>
              <a:rPr 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Windows7、Windows10、Windows11。</a:t>
            </a:r>
            <a:endParaRPr lang="en-US" sz="1700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Bef>
                <a:spcPts val="375"/>
              </a:spcBef>
              <a:buFont typeface="Wingdings" panose="05000000000000000000" charset="0"/>
              <a:buChar char="l"/>
            </a:pPr>
            <a:r>
              <a:rPr lang="en-US" sz="17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Python版本：</a:t>
            </a:r>
            <a:r>
              <a:rPr 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3.11；</a:t>
            </a:r>
            <a:endParaRPr lang="en-US" sz="1700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Bef>
                <a:spcPts val="375"/>
              </a:spcBef>
              <a:buFont typeface="Wingdings" panose="05000000000000000000" charset="0"/>
              <a:buChar char="l"/>
            </a:pPr>
            <a:r>
              <a:rPr lang="en-US" sz="17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开发工具：</a:t>
            </a:r>
            <a:r>
              <a:rPr 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Pycharm；</a:t>
            </a:r>
            <a:endParaRPr lang="en-US" sz="1700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20000"/>
              </a:lnSpc>
              <a:spcBef>
                <a:spcPts val="375"/>
              </a:spcBef>
              <a:buFont typeface="Wingdings" panose="05000000000000000000" charset="0"/>
              <a:buChar char="l"/>
            </a:pPr>
            <a:r>
              <a:rPr lang="en-US" sz="17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Python模块：</a:t>
            </a:r>
            <a:r>
              <a:rPr lang="en-US" sz="1700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tkinter，time，csv，os，pickle</a:t>
            </a:r>
            <a:endParaRPr lang="en-US" sz="1700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98735" y="516887"/>
            <a:ext cx="227049" cy="483083"/>
          </a:xfrm>
          <a:custGeom>
            <a:avLst/>
            <a:gdLst/>
            <a:ahLst/>
            <a:cxnLst/>
            <a:rect l="l" t="t" r="r" b="b"/>
            <a:pathLst>
              <a:path w="227049" h="483083">
                <a:moveTo>
                  <a:pt x="114437" y="0"/>
                </a:moveTo>
                <a:lnTo>
                  <a:pt x="223614" y="230213"/>
                </a:lnTo>
                <a:cubicBezTo>
                  <a:pt x="227056" y="237208"/>
                  <a:pt x="227056" y="245413"/>
                  <a:pt x="223614" y="252411"/>
                </a:cubicBezTo>
                <a:lnTo>
                  <a:pt x="114220" y="483083"/>
                </a:lnTo>
                <a:lnTo>
                  <a:pt x="-12" y="483083"/>
                </a:lnTo>
                <a:lnTo>
                  <a:pt x="-12" y="482406"/>
                </a:lnTo>
                <a:lnTo>
                  <a:pt x="108950" y="252411"/>
                </a:lnTo>
                <a:cubicBezTo>
                  <a:pt x="112607" y="245466"/>
                  <a:pt x="112607" y="237157"/>
                  <a:pt x="108950" y="230213"/>
                </a:cubicBezTo>
                <a:lnTo>
                  <a:pt x="-12" y="217"/>
                </a:lnTo>
                <a:lnTo>
                  <a:pt x="-12" y="0"/>
                </a:lnTo>
                <a:lnTo>
                  <a:pt x="114437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12" name="Shape 9"/>
          <p:cNvSpPr/>
          <p:nvPr/>
        </p:nvSpPr>
        <p:spPr>
          <a:xfrm>
            <a:off x="562165" y="413495"/>
            <a:ext cx="316991" cy="674450"/>
          </a:xfrm>
          <a:custGeom>
            <a:avLst/>
            <a:gdLst/>
            <a:ahLst/>
            <a:cxnLst/>
            <a:rect l="l" t="t" r="r" b="b"/>
            <a:pathLst>
              <a:path w="316991" h="674450">
                <a:moveTo>
                  <a:pt x="159770" y="0"/>
                </a:moveTo>
                <a:lnTo>
                  <a:pt x="312196" y="321409"/>
                </a:lnTo>
                <a:cubicBezTo>
                  <a:pt x="317002" y="331175"/>
                  <a:pt x="317002" y="342631"/>
                  <a:pt x="312196" y="352400"/>
                </a:cubicBezTo>
                <a:lnTo>
                  <a:pt x="159467" y="674450"/>
                </a:lnTo>
                <a:lnTo>
                  <a:pt x="-17" y="674450"/>
                </a:lnTo>
                <a:lnTo>
                  <a:pt x="-17" y="673506"/>
                </a:lnTo>
                <a:lnTo>
                  <a:pt x="152109" y="352400"/>
                </a:lnTo>
                <a:cubicBezTo>
                  <a:pt x="157214" y="342705"/>
                  <a:pt x="157214" y="331104"/>
                  <a:pt x="152109" y="321409"/>
                </a:cubicBezTo>
                <a:lnTo>
                  <a:pt x="-17" y="304"/>
                </a:lnTo>
                <a:lnTo>
                  <a:pt x="-17" y="0"/>
                </a:lnTo>
                <a:lnTo>
                  <a:pt x="159770" y="0"/>
                </a:lnTo>
                <a:close/>
              </a:path>
            </a:pathLst>
          </a:custGeom>
          <a:solidFill>
            <a:srgbClr val="F68390"/>
          </a:solidFill>
        </p:spPr>
      </p:sp>
      <p:pic>
        <p:nvPicPr>
          <p:cNvPr id="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5030" y="2729865"/>
            <a:ext cx="7147560" cy="563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7948" y="328993"/>
            <a:ext cx="9694926" cy="75895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选题的背景及目的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1401404" y="1066447"/>
            <a:ext cx="16185160" cy="0"/>
          </a:xfrm>
          <a:custGeom>
            <a:avLst/>
            <a:gdLst/>
            <a:ahLst/>
            <a:cxnLst/>
            <a:rect l="l" t="t" r="r" b="b"/>
            <a:pathLst>
              <a:path w="16185160">
                <a:moveTo>
                  <a:pt x="0" y="0"/>
                </a:moveTo>
                <a:lnTo>
                  <a:pt x="16185160" y="0"/>
                </a:lnTo>
              </a:path>
            </a:pathLst>
          </a:custGeom>
          <a:noFill/>
          <a:ln w="19050">
            <a:solidFill>
              <a:srgbClr val="333333"/>
            </a:solidFill>
            <a:prstDash val="solid"/>
            <a:headEnd type="none"/>
            <a:tailEnd type="none"/>
          </a:ln>
        </p:spPr>
      </p:sp>
      <p:sp>
        <p:nvSpPr>
          <p:cNvPr id="4" name="Text 2"/>
          <p:cNvSpPr/>
          <p:nvPr/>
        </p:nvSpPr>
        <p:spPr>
          <a:xfrm>
            <a:off x="1617203" y="3537699"/>
            <a:ext cx="3603165" cy="64922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选题背景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1617203" y="4259727"/>
            <a:ext cx="4526566" cy="40487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B3B3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随着高校规模的不断扩大，各类学生的统计分析工作也越来越困难，面对如此繁杂的工作，为了能够为高校学生信息管理提供一种更加高效实用的管理手段，为学生信息的存储、计算、统计、分析、交流提供一种更加安全快捷的信息平台</a:t>
            </a:r>
            <a:endParaRPr lang="en-US" sz="1700" dirty="0">
              <a:solidFill>
                <a:srgbClr val="3B3B3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endParaRPr lang="en-US" sz="1700" dirty="0">
              <a:solidFill>
                <a:srgbClr val="3B3B3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B3B3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并且能够减少大量的人工操作，以及在人工操作中由于人为因素而引起的数据错误，保证学生信息数据的安全性和完整性，使学生管理人员能够轻松,正确无误地完成各项工作，为学生管理工作服务。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11412696" y="3537699"/>
            <a:ext cx="3603165" cy="64922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选题目的</a:t>
            </a:r>
            <a:endParaRPr lang="en-US" sz="3000" dirty="0"/>
          </a:p>
        </p:txBody>
      </p:sp>
      <p:sp>
        <p:nvSpPr>
          <p:cNvPr id="7" name="Text 5"/>
          <p:cNvSpPr/>
          <p:nvPr/>
        </p:nvSpPr>
        <p:spPr>
          <a:xfrm>
            <a:off x="11412696" y="4259727"/>
            <a:ext cx="4526566" cy="35179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B3B3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保证信息的准确性和时效性</a:t>
            </a:r>
            <a:endParaRPr lang="en-US" sz="1700" dirty="0">
              <a:solidFill>
                <a:srgbClr val="3B3B3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B3B3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减轻劳动强度、提高工作效率、增加学生管理的透明度。</a:t>
            </a:r>
            <a:endParaRPr lang="en-US" sz="1700" dirty="0">
              <a:solidFill>
                <a:srgbClr val="3B3B3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endParaRPr lang="en-US" sz="1700" dirty="0">
              <a:solidFill>
                <a:srgbClr val="3B3B3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endParaRPr lang="en-US" sz="1700" dirty="0">
              <a:solidFill>
                <a:srgbClr val="3B3B3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B3B3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降低管理成本，由于采用本系统的原因，使辅导员管理工作一改往日埋在各种表格中的被动局面，基本实现了无纸化办公，根除了很多日常管理中的浪费现象，体现出现代化学生管理的优势。</a:t>
            </a:r>
            <a:endParaRPr lang="en-US" sz="1700" dirty="0">
              <a:solidFill>
                <a:srgbClr val="3B3B3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698735" y="516887"/>
            <a:ext cx="227049" cy="483083"/>
          </a:xfrm>
          <a:custGeom>
            <a:avLst/>
            <a:gdLst/>
            <a:ahLst/>
            <a:cxnLst/>
            <a:rect l="l" t="t" r="r" b="b"/>
            <a:pathLst>
              <a:path w="227049" h="483083">
                <a:moveTo>
                  <a:pt x="114437" y="0"/>
                </a:moveTo>
                <a:lnTo>
                  <a:pt x="223614" y="230213"/>
                </a:lnTo>
                <a:cubicBezTo>
                  <a:pt x="227056" y="237208"/>
                  <a:pt x="227056" y="245413"/>
                  <a:pt x="223614" y="252411"/>
                </a:cubicBezTo>
                <a:lnTo>
                  <a:pt x="114220" y="483083"/>
                </a:lnTo>
                <a:lnTo>
                  <a:pt x="-12" y="483083"/>
                </a:lnTo>
                <a:lnTo>
                  <a:pt x="-12" y="482406"/>
                </a:lnTo>
                <a:lnTo>
                  <a:pt x="108950" y="252411"/>
                </a:lnTo>
                <a:cubicBezTo>
                  <a:pt x="112607" y="245466"/>
                  <a:pt x="112607" y="237157"/>
                  <a:pt x="108950" y="230213"/>
                </a:cubicBezTo>
                <a:lnTo>
                  <a:pt x="-12" y="217"/>
                </a:lnTo>
                <a:lnTo>
                  <a:pt x="-12" y="0"/>
                </a:lnTo>
                <a:lnTo>
                  <a:pt x="114437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9" name="Shape 7"/>
          <p:cNvSpPr/>
          <p:nvPr/>
        </p:nvSpPr>
        <p:spPr>
          <a:xfrm>
            <a:off x="562165" y="413495"/>
            <a:ext cx="316991" cy="674450"/>
          </a:xfrm>
          <a:custGeom>
            <a:avLst/>
            <a:gdLst/>
            <a:ahLst/>
            <a:cxnLst/>
            <a:rect l="l" t="t" r="r" b="b"/>
            <a:pathLst>
              <a:path w="316991" h="674450">
                <a:moveTo>
                  <a:pt x="159770" y="0"/>
                </a:moveTo>
                <a:lnTo>
                  <a:pt x="312196" y="321409"/>
                </a:lnTo>
                <a:cubicBezTo>
                  <a:pt x="317002" y="331175"/>
                  <a:pt x="317002" y="342631"/>
                  <a:pt x="312196" y="352400"/>
                </a:cubicBezTo>
                <a:lnTo>
                  <a:pt x="159467" y="674450"/>
                </a:lnTo>
                <a:lnTo>
                  <a:pt x="-17" y="674450"/>
                </a:lnTo>
                <a:lnTo>
                  <a:pt x="-17" y="673506"/>
                </a:lnTo>
                <a:lnTo>
                  <a:pt x="152109" y="352400"/>
                </a:lnTo>
                <a:cubicBezTo>
                  <a:pt x="157214" y="342705"/>
                  <a:pt x="157214" y="331104"/>
                  <a:pt x="152109" y="321409"/>
                </a:cubicBezTo>
                <a:lnTo>
                  <a:pt x="-17" y="304"/>
                </a:lnTo>
                <a:lnTo>
                  <a:pt x="-17" y="0"/>
                </a:lnTo>
                <a:lnTo>
                  <a:pt x="159770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10" name="Shape 8"/>
          <p:cNvSpPr/>
          <p:nvPr/>
        </p:nvSpPr>
        <p:spPr>
          <a:xfrm>
            <a:off x="9092712" y="3623883"/>
            <a:ext cx="1601044" cy="3406476"/>
          </a:xfrm>
          <a:custGeom>
            <a:avLst/>
            <a:gdLst/>
            <a:ahLst/>
            <a:cxnLst/>
            <a:rect l="l" t="t" r="r" b="b"/>
            <a:pathLst>
              <a:path w="1601044" h="3406476">
                <a:moveTo>
                  <a:pt x="806960" y="0"/>
                </a:moveTo>
                <a:lnTo>
                  <a:pt x="1576824" y="1623356"/>
                </a:lnTo>
                <a:cubicBezTo>
                  <a:pt x="1601095" y="1672682"/>
                  <a:pt x="1601095" y="1730541"/>
                  <a:pt x="1576824" y="1779884"/>
                </a:cubicBezTo>
                <a:lnTo>
                  <a:pt x="805427" y="3406476"/>
                </a:lnTo>
                <a:lnTo>
                  <a:pt x="-85" y="3406476"/>
                </a:lnTo>
                <a:lnTo>
                  <a:pt x="-85" y="3401707"/>
                </a:lnTo>
                <a:lnTo>
                  <a:pt x="768262" y="1779884"/>
                </a:lnTo>
                <a:cubicBezTo>
                  <a:pt x="794049" y="1730915"/>
                  <a:pt x="794049" y="1672324"/>
                  <a:pt x="768262" y="1623356"/>
                </a:cubicBezTo>
                <a:lnTo>
                  <a:pt x="-85" y="1533"/>
                </a:lnTo>
                <a:lnTo>
                  <a:pt x="-85" y="0"/>
                </a:lnTo>
                <a:lnTo>
                  <a:pt x="806960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11" name="Shape 9"/>
          <p:cNvSpPr/>
          <p:nvPr/>
        </p:nvSpPr>
        <p:spPr>
          <a:xfrm flipH="1">
            <a:off x="6862725" y="3623883"/>
            <a:ext cx="1601044" cy="3406476"/>
          </a:xfrm>
          <a:custGeom>
            <a:avLst/>
            <a:gdLst/>
            <a:ahLst/>
            <a:cxnLst/>
            <a:rect l="l" t="t" r="r" b="b"/>
            <a:pathLst>
              <a:path w="1601044" h="3406476">
                <a:moveTo>
                  <a:pt x="806960" y="0"/>
                </a:moveTo>
                <a:lnTo>
                  <a:pt x="1576824" y="1623356"/>
                </a:lnTo>
                <a:cubicBezTo>
                  <a:pt x="1601095" y="1672682"/>
                  <a:pt x="1601095" y="1730541"/>
                  <a:pt x="1576824" y="1779884"/>
                </a:cubicBezTo>
                <a:lnTo>
                  <a:pt x="805427" y="3406476"/>
                </a:lnTo>
                <a:lnTo>
                  <a:pt x="-85" y="3406476"/>
                </a:lnTo>
                <a:lnTo>
                  <a:pt x="-85" y="3401707"/>
                </a:lnTo>
                <a:lnTo>
                  <a:pt x="768262" y="1779884"/>
                </a:lnTo>
                <a:cubicBezTo>
                  <a:pt x="794049" y="1730915"/>
                  <a:pt x="794049" y="1672324"/>
                  <a:pt x="768262" y="1623356"/>
                </a:cubicBezTo>
                <a:lnTo>
                  <a:pt x="-85" y="1533"/>
                </a:lnTo>
                <a:lnTo>
                  <a:pt x="-85" y="0"/>
                </a:lnTo>
                <a:lnTo>
                  <a:pt x="806960" y="0"/>
                </a:lnTo>
                <a:close/>
              </a:path>
            </a:pathLst>
          </a:custGeom>
          <a:solidFill>
            <a:srgbClr val="F68390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7948" y="328993"/>
            <a:ext cx="3231261" cy="8547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主要内容</a:t>
            </a:r>
            <a:endParaRPr lang="zh-CN" alt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1401404" y="1066447"/>
            <a:ext cx="16185160" cy="0"/>
          </a:xfrm>
          <a:custGeom>
            <a:avLst/>
            <a:gdLst/>
            <a:ahLst/>
            <a:cxnLst/>
            <a:rect l="l" t="t" r="r" b="b"/>
            <a:pathLst>
              <a:path w="16185160">
                <a:moveTo>
                  <a:pt x="0" y="0"/>
                </a:moveTo>
                <a:lnTo>
                  <a:pt x="16185160" y="0"/>
                </a:lnTo>
              </a:path>
            </a:pathLst>
          </a:custGeom>
          <a:noFill/>
          <a:ln w="19050">
            <a:solidFill>
              <a:srgbClr val="333333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2429350" y="4570855"/>
            <a:ext cx="468887" cy="311423"/>
          </a:xfrm>
          <a:custGeom>
            <a:avLst/>
            <a:gdLst/>
            <a:ahLst/>
            <a:cxnLst/>
            <a:rect l="l" t="t" r="r" b="b"/>
            <a:pathLst>
              <a:path w="468887" h="311423">
                <a:moveTo>
                  <a:pt x="235231" y="0"/>
                </a:moveTo>
                <a:lnTo>
                  <a:pt x="470448" y="311423"/>
                </a:lnTo>
                <a:lnTo>
                  <a:pt x="12" y="311423"/>
                </a:lnTo>
                <a:lnTo>
                  <a:pt x="235231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6" name="Text 3"/>
          <p:cNvSpPr/>
          <p:nvPr/>
        </p:nvSpPr>
        <p:spPr>
          <a:xfrm>
            <a:off x="862195" y="5116242"/>
            <a:ext cx="3603165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系统初始化</a:t>
            </a:r>
            <a:endParaRPr lang="zh-CN" altLang="en-US" sz="3000" b="1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6560469" y="4570855"/>
            <a:ext cx="468887" cy="311423"/>
          </a:xfrm>
          <a:custGeom>
            <a:avLst/>
            <a:gdLst/>
            <a:ahLst/>
            <a:cxnLst/>
            <a:rect l="l" t="t" r="r" b="b"/>
            <a:pathLst>
              <a:path w="468887" h="311423">
                <a:moveTo>
                  <a:pt x="235231" y="0"/>
                </a:moveTo>
                <a:lnTo>
                  <a:pt x="470448" y="311423"/>
                </a:lnTo>
                <a:lnTo>
                  <a:pt x="12" y="311423"/>
                </a:lnTo>
                <a:lnTo>
                  <a:pt x="235231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10" name="Text 6"/>
          <p:cNvSpPr/>
          <p:nvPr/>
        </p:nvSpPr>
        <p:spPr>
          <a:xfrm>
            <a:off x="4993314" y="5116242"/>
            <a:ext cx="3603165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管理员登录</a:t>
            </a:r>
            <a:endParaRPr lang="zh-CN" altLang="en-US" sz="3000" b="1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13" name="Shape 8"/>
          <p:cNvSpPr/>
          <p:nvPr/>
        </p:nvSpPr>
        <p:spPr>
          <a:xfrm>
            <a:off x="10711909" y="4492750"/>
            <a:ext cx="468887" cy="311423"/>
          </a:xfrm>
          <a:custGeom>
            <a:avLst/>
            <a:gdLst/>
            <a:ahLst/>
            <a:cxnLst/>
            <a:rect l="l" t="t" r="r" b="b"/>
            <a:pathLst>
              <a:path w="468887" h="311423">
                <a:moveTo>
                  <a:pt x="235231" y="0"/>
                </a:moveTo>
                <a:lnTo>
                  <a:pt x="470448" y="311423"/>
                </a:lnTo>
                <a:lnTo>
                  <a:pt x="12" y="311423"/>
                </a:lnTo>
                <a:lnTo>
                  <a:pt x="235231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14" name="Text 9"/>
          <p:cNvSpPr/>
          <p:nvPr/>
        </p:nvSpPr>
        <p:spPr>
          <a:xfrm>
            <a:off x="9144754" y="5038137"/>
            <a:ext cx="3603165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新增学生信息</a:t>
            </a:r>
            <a:endParaRPr lang="zh-CN" altLang="en-US" sz="3000" b="1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17" name="Shape 11"/>
          <p:cNvSpPr/>
          <p:nvPr/>
        </p:nvSpPr>
        <p:spPr>
          <a:xfrm>
            <a:off x="15215138" y="4492750"/>
            <a:ext cx="468887" cy="311423"/>
          </a:xfrm>
          <a:custGeom>
            <a:avLst/>
            <a:gdLst/>
            <a:ahLst/>
            <a:cxnLst/>
            <a:rect l="l" t="t" r="r" b="b"/>
            <a:pathLst>
              <a:path w="468887" h="311423">
                <a:moveTo>
                  <a:pt x="235231" y="0"/>
                </a:moveTo>
                <a:lnTo>
                  <a:pt x="470448" y="311423"/>
                </a:lnTo>
                <a:lnTo>
                  <a:pt x="12" y="311423"/>
                </a:lnTo>
                <a:lnTo>
                  <a:pt x="235231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18" name="Text 12"/>
          <p:cNvSpPr/>
          <p:nvPr/>
        </p:nvSpPr>
        <p:spPr>
          <a:xfrm>
            <a:off x="13494313" y="5111162"/>
            <a:ext cx="3603165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删除学生信息</a:t>
            </a:r>
            <a:endParaRPr lang="zh-CN" altLang="en-US" sz="3000" dirty="0"/>
          </a:p>
        </p:txBody>
      </p:sp>
      <p:sp>
        <p:nvSpPr>
          <p:cNvPr id="24" name="Shape 14"/>
          <p:cNvSpPr/>
          <p:nvPr/>
        </p:nvSpPr>
        <p:spPr>
          <a:xfrm>
            <a:off x="698735" y="516887"/>
            <a:ext cx="227049" cy="483083"/>
          </a:xfrm>
          <a:custGeom>
            <a:avLst/>
            <a:gdLst/>
            <a:ahLst/>
            <a:cxnLst/>
            <a:rect l="l" t="t" r="r" b="b"/>
            <a:pathLst>
              <a:path w="227049" h="483083">
                <a:moveTo>
                  <a:pt x="114437" y="0"/>
                </a:moveTo>
                <a:lnTo>
                  <a:pt x="223614" y="230213"/>
                </a:lnTo>
                <a:cubicBezTo>
                  <a:pt x="227056" y="237208"/>
                  <a:pt x="227056" y="245413"/>
                  <a:pt x="223614" y="252411"/>
                </a:cubicBezTo>
                <a:lnTo>
                  <a:pt x="114220" y="483083"/>
                </a:lnTo>
                <a:lnTo>
                  <a:pt x="-12" y="483083"/>
                </a:lnTo>
                <a:lnTo>
                  <a:pt x="-12" y="482406"/>
                </a:lnTo>
                <a:lnTo>
                  <a:pt x="108950" y="252411"/>
                </a:lnTo>
                <a:cubicBezTo>
                  <a:pt x="112607" y="245466"/>
                  <a:pt x="112607" y="237157"/>
                  <a:pt x="108950" y="230213"/>
                </a:cubicBezTo>
                <a:lnTo>
                  <a:pt x="-12" y="217"/>
                </a:lnTo>
                <a:lnTo>
                  <a:pt x="-12" y="0"/>
                </a:lnTo>
                <a:lnTo>
                  <a:pt x="114437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25" name="Shape 15"/>
          <p:cNvSpPr/>
          <p:nvPr/>
        </p:nvSpPr>
        <p:spPr>
          <a:xfrm>
            <a:off x="562165" y="413495"/>
            <a:ext cx="316991" cy="674450"/>
          </a:xfrm>
          <a:custGeom>
            <a:avLst/>
            <a:gdLst/>
            <a:ahLst/>
            <a:cxnLst/>
            <a:rect l="l" t="t" r="r" b="b"/>
            <a:pathLst>
              <a:path w="316991" h="674450">
                <a:moveTo>
                  <a:pt x="159770" y="0"/>
                </a:moveTo>
                <a:lnTo>
                  <a:pt x="312196" y="321409"/>
                </a:lnTo>
                <a:cubicBezTo>
                  <a:pt x="317002" y="331175"/>
                  <a:pt x="317002" y="342631"/>
                  <a:pt x="312196" y="352400"/>
                </a:cubicBezTo>
                <a:lnTo>
                  <a:pt x="159467" y="674450"/>
                </a:lnTo>
                <a:lnTo>
                  <a:pt x="-17" y="674450"/>
                </a:lnTo>
                <a:lnTo>
                  <a:pt x="-17" y="673506"/>
                </a:lnTo>
                <a:lnTo>
                  <a:pt x="152109" y="352400"/>
                </a:lnTo>
                <a:cubicBezTo>
                  <a:pt x="157214" y="342705"/>
                  <a:pt x="157214" y="331104"/>
                  <a:pt x="152109" y="321409"/>
                </a:cubicBezTo>
                <a:lnTo>
                  <a:pt x="-17" y="304"/>
                </a:lnTo>
                <a:lnTo>
                  <a:pt x="-17" y="0"/>
                </a:lnTo>
                <a:lnTo>
                  <a:pt x="159770" y="0"/>
                </a:lnTo>
                <a:close/>
              </a:path>
            </a:pathLst>
          </a:custGeom>
          <a:solidFill>
            <a:srgbClr val="F68390"/>
          </a:solidFill>
        </p:spPr>
      </p:sp>
      <p:pic>
        <p:nvPicPr>
          <p:cNvPr id="2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1273810"/>
            <a:ext cx="3930650" cy="309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05" y="1273810"/>
            <a:ext cx="3892550" cy="306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70" y="1282065"/>
            <a:ext cx="3910330" cy="308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7550" y="1278890"/>
            <a:ext cx="3924935" cy="3093085"/>
          </a:xfrm>
          <a:prstGeom prst="rect">
            <a:avLst/>
          </a:prstGeom>
        </p:spPr>
      </p:pic>
      <p:pic>
        <p:nvPicPr>
          <p:cNvPr id="32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6715760"/>
            <a:ext cx="6021070" cy="138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613" y="6446520"/>
            <a:ext cx="5267325" cy="192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7948" y="328993"/>
            <a:ext cx="9694926" cy="8547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主要内容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1401404" y="1066447"/>
            <a:ext cx="16185160" cy="0"/>
          </a:xfrm>
          <a:custGeom>
            <a:avLst/>
            <a:gdLst/>
            <a:ahLst/>
            <a:cxnLst/>
            <a:rect l="l" t="t" r="r" b="b"/>
            <a:pathLst>
              <a:path w="16185160">
                <a:moveTo>
                  <a:pt x="0" y="0"/>
                </a:moveTo>
                <a:lnTo>
                  <a:pt x="16185160" y="0"/>
                </a:lnTo>
              </a:path>
            </a:pathLst>
          </a:custGeom>
          <a:noFill/>
          <a:ln w="19050">
            <a:solidFill>
              <a:srgbClr val="333333"/>
            </a:solidFill>
            <a:prstDash val="solid"/>
            <a:headEnd type="none"/>
            <a:tailEnd type="none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69984" y="1847609"/>
            <a:ext cx="1141686" cy="1141686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03639" y="3808710"/>
            <a:ext cx="1141686" cy="1141686"/>
          </a:xfrm>
          <a:prstGeom prst="rect">
            <a:avLst/>
          </a:prstGeom>
        </p:spPr>
      </p:pic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35825" y="5651894"/>
            <a:ext cx="1141686" cy="114168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568190" y="1647825"/>
            <a:ext cx="7089140" cy="15405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375"/>
              </a:spcBef>
              <a:buFont typeface="Wingdings" panose="05000000000000000000" charset="0"/>
              <a:buChar char="u"/>
            </a:pP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面向对象，带日志，带异常处理的，带密码加密</a:t>
            </a:r>
            <a:endParaRPr lang="en-US" sz="17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 marL="285750" indent="-285750">
              <a:lnSpc>
                <a:spcPct val="120000"/>
              </a:lnSpc>
              <a:spcBef>
                <a:spcPts val="375"/>
              </a:spcBef>
              <a:buFont typeface="Wingdings" panose="05000000000000000000" charset="0"/>
              <a:buChar char="u"/>
            </a:pP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第一次执行会生成数据库和csv文件，以后添加的数据会自动保存到里面</a:t>
            </a:r>
            <a:endParaRPr lang="en-US" sz="17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  <a:p>
            <a:pPr marL="285750" indent="-285750">
              <a:lnSpc>
                <a:spcPct val="120000"/>
              </a:lnSpc>
              <a:spcBef>
                <a:spcPts val="375"/>
              </a:spcBef>
              <a:buFont typeface="Wingdings" panose="05000000000000000000" charset="0"/>
              <a:buChar char="u"/>
            </a:pP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删除数据库再次执行程序。会初始化数据库</a:t>
            </a:r>
            <a:endParaRPr lang="en-US" sz="17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2932430" y="2046605"/>
            <a:ext cx="1324610" cy="78105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32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特点</a:t>
            </a:r>
            <a:endParaRPr lang="zh-CN" altLang="en-US" sz="32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69480" y="7590770"/>
            <a:ext cx="1141686" cy="1141686"/>
          </a:xfrm>
          <a:prstGeom prst="rect">
            <a:avLst/>
          </a:prstGeom>
        </p:spPr>
      </p:pic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9124" y="2150187"/>
            <a:ext cx="583406" cy="536529"/>
          </a:xfrm>
          <a:prstGeom prst="rect">
            <a:avLst/>
          </a:prstGeom>
        </p:spPr>
      </p:pic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4965" y="5953670"/>
            <a:ext cx="583406" cy="538133"/>
          </a:xfrm>
          <a:prstGeom prst="rect">
            <a:avLst/>
          </a:prstGeom>
        </p:spPr>
      </p:pic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5179" y="4087850"/>
            <a:ext cx="517335" cy="583406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4819" y="7926632"/>
            <a:ext cx="669295" cy="488251"/>
          </a:xfrm>
          <a:prstGeom prst="rect">
            <a:avLst/>
          </a:prstGeom>
        </p:spPr>
      </p:pic>
      <p:sp>
        <p:nvSpPr>
          <p:cNvPr id="20" name="Shape 10"/>
          <p:cNvSpPr/>
          <p:nvPr/>
        </p:nvSpPr>
        <p:spPr>
          <a:xfrm>
            <a:off x="698735" y="516887"/>
            <a:ext cx="227049" cy="483083"/>
          </a:xfrm>
          <a:custGeom>
            <a:avLst/>
            <a:gdLst/>
            <a:ahLst/>
            <a:cxnLst/>
            <a:rect l="l" t="t" r="r" b="b"/>
            <a:pathLst>
              <a:path w="227049" h="483083">
                <a:moveTo>
                  <a:pt x="114437" y="0"/>
                </a:moveTo>
                <a:lnTo>
                  <a:pt x="223614" y="230213"/>
                </a:lnTo>
                <a:cubicBezTo>
                  <a:pt x="227056" y="237208"/>
                  <a:pt x="227056" y="245413"/>
                  <a:pt x="223614" y="252411"/>
                </a:cubicBezTo>
                <a:lnTo>
                  <a:pt x="114220" y="483083"/>
                </a:lnTo>
                <a:lnTo>
                  <a:pt x="-12" y="483083"/>
                </a:lnTo>
                <a:lnTo>
                  <a:pt x="-12" y="482406"/>
                </a:lnTo>
                <a:lnTo>
                  <a:pt x="108950" y="252411"/>
                </a:lnTo>
                <a:cubicBezTo>
                  <a:pt x="112607" y="245466"/>
                  <a:pt x="112607" y="237157"/>
                  <a:pt x="108950" y="230213"/>
                </a:cubicBezTo>
                <a:lnTo>
                  <a:pt x="-12" y="217"/>
                </a:lnTo>
                <a:lnTo>
                  <a:pt x="-12" y="0"/>
                </a:lnTo>
                <a:lnTo>
                  <a:pt x="114437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21" name="Shape 11"/>
          <p:cNvSpPr/>
          <p:nvPr/>
        </p:nvSpPr>
        <p:spPr>
          <a:xfrm>
            <a:off x="562165" y="413495"/>
            <a:ext cx="316991" cy="674450"/>
          </a:xfrm>
          <a:custGeom>
            <a:avLst/>
            <a:gdLst/>
            <a:ahLst/>
            <a:cxnLst/>
            <a:rect l="l" t="t" r="r" b="b"/>
            <a:pathLst>
              <a:path w="316991" h="674450">
                <a:moveTo>
                  <a:pt x="159770" y="0"/>
                </a:moveTo>
                <a:lnTo>
                  <a:pt x="312196" y="321409"/>
                </a:lnTo>
                <a:cubicBezTo>
                  <a:pt x="317002" y="331175"/>
                  <a:pt x="317002" y="342631"/>
                  <a:pt x="312196" y="352400"/>
                </a:cubicBezTo>
                <a:lnTo>
                  <a:pt x="159467" y="674450"/>
                </a:lnTo>
                <a:lnTo>
                  <a:pt x="-17" y="674450"/>
                </a:lnTo>
                <a:lnTo>
                  <a:pt x="-17" y="673506"/>
                </a:lnTo>
                <a:lnTo>
                  <a:pt x="152109" y="352400"/>
                </a:lnTo>
                <a:cubicBezTo>
                  <a:pt x="157214" y="342705"/>
                  <a:pt x="157214" y="331104"/>
                  <a:pt x="152109" y="321409"/>
                </a:cubicBezTo>
                <a:lnTo>
                  <a:pt x="-17" y="304"/>
                </a:lnTo>
                <a:lnTo>
                  <a:pt x="-17" y="0"/>
                </a:lnTo>
                <a:lnTo>
                  <a:pt x="159770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22" name="文本框 21"/>
          <p:cNvSpPr txBox="1"/>
          <p:nvPr/>
        </p:nvSpPr>
        <p:spPr>
          <a:xfrm>
            <a:off x="4568190" y="3751580"/>
            <a:ext cx="5125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本系统在设计时采用了一个超级账户，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即在DataProcess.py的AdScProcess函数中定义了如下数组：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Admins = [['admin', 'admin']]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32430" y="3870960"/>
            <a:ext cx="1391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账户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68190" y="7769860"/>
            <a:ext cx="5533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DataProcess是一个自定义数据保存模块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需要创建一个名为DataProcess.py的文件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57805" y="7586980"/>
            <a:ext cx="16738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文件保存模块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330" y="5548630"/>
            <a:ext cx="4083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from tkinter import *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from tkinter import messagebox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from tkinter import ttk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import time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/>
              <a:t>import CSV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792730" y="5728970"/>
            <a:ext cx="16389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标准模块导入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8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5505" y="2579370"/>
            <a:ext cx="7405370" cy="5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7948" y="328993"/>
            <a:ext cx="9694926" cy="75895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6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论文要点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1401404" y="1066447"/>
            <a:ext cx="16185160" cy="0"/>
          </a:xfrm>
          <a:custGeom>
            <a:avLst/>
            <a:gdLst/>
            <a:ahLst/>
            <a:cxnLst/>
            <a:rect l="l" t="t" r="r" b="b"/>
            <a:pathLst>
              <a:path w="16185160">
                <a:moveTo>
                  <a:pt x="0" y="0"/>
                </a:moveTo>
                <a:lnTo>
                  <a:pt x="16185160" y="0"/>
                </a:lnTo>
              </a:path>
            </a:pathLst>
          </a:custGeom>
          <a:noFill/>
          <a:ln w="19050">
            <a:solidFill>
              <a:srgbClr val="333333"/>
            </a:solidFill>
            <a:prstDash val="solid"/>
            <a:headEnd type="none"/>
            <a:tailEnd type="none"/>
          </a:ln>
        </p:spPr>
      </p:sp>
      <p:sp>
        <p:nvSpPr>
          <p:cNvPr id="4" name="Text 2"/>
          <p:cNvSpPr/>
          <p:nvPr/>
        </p:nvSpPr>
        <p:spPr>
          <a:xfrm>
            <a:off x="2003989" y="5314710"/>
            <a:ext cx="3936635" cy="14446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python</a:t>
            </a:r>
            <a:r>
              <a:rPr lang="zh-CN" alt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自带的</a:t>
            </a:r>
            <a:r>
              <a:rPr lang="en-US" altLang="zh-CN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CSV</a:t>
            </a:r>
            <a:r>
              <a:rPr lang="zh-CN" alt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模块专门用于</a:t>
            </a:r>
            <a:r>
              <a:rPr lang="en-US" altLang="zh-CN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CSV</a:t>
            </a:r>
            <a:r>
              <a:rPr lang="zh-CN" alt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文件的读取和存档，有函数和类两种方式读取文件。提供了诸如</a:t>
            </a:r>
            <a:r>
              <a:rPr lang="en-US" altLang="zh-CN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“</a:t>
            </a:r>
            <a:r>
              <a:rPr lang="zh-CN" alt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以兼容</a:t>
            </a:r>
            <a:r>
              <a:rPr lang="en-US" altLang="zh-CN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Excel</a:t>
            </a:r>
            <a:r>
              <a:rPr lang="zh-CN" alt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的方式输出数据文件</a:t>
            </a:r>
            <a:r>
              <a:rPr lang="en-US" altLang="zh-CN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”</a:t>
            </a:r>
            <a:endParaRPr lang="en-US" altLang="zh-CN" sz="17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581104" y="4357691"/>
            <a:ext cx="2782348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标准模块导入</a:t>
            </a:r>
            <a:endParaRPr lang="en-US" sz="3000" b="1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08829" y="5006915"/>
            <a:ext cx="926963" cy="7014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827772" y="5314710"/>
            <a:ext cx="3936635" cy="8172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系统主</a:t>
            </a:r>
            <a:r>
              <a:rPr lang="zh-CN" alt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函数</a:t>
            </a: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代码，文件名自定义即可，最后在本</a:t>
            </a:r>
            <a:r>
              <a:rPr lang="zh-CN" alt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主函数</a:t>
            </a: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文件运行系统</a:t>
            </a:r>
            <a:endParaRPr lang="en-US" sz="17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404887" y="4357691"/>
            <a:ext cx="2782348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主函数</a:t>
            </a:r>
            <a:endParaRPr lang="zh-CN" altLang="en-US" sz="3000" b="1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32612" y="5006915"/>
            <a:ext cx="926963" cy="7014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651555" y="5314710"/>
            <a:ext cx="3936635" cy="11309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DataProcess是一个自定义数据保存模块</a:t>
            </a:r>
            <a:r>
              <a:rPr lang="zh-CN" alt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，</a:t>
            </a:r>
            <a:r>
              <a:rPr lang="en-US" sz="1700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需要创建一个名为DataProcess.py的文件</a:t>
            </a:r>
            <a:endParaRPr lang="en-US" sz="1700" dirty="0">
              <a:solidFill>
                <a:srgbClr val="333333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2228671" y="4357691"/>
            <a:ext cx="2782348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3000" b="1" dirty="0">
                <a:solidFill>
                  <a:srgbClr val="333333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文件保存</a:t>
            </a:r>
            <a:endParaRPr lang="zh-CN" altLang="en-US" sz="30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156395" y="5006915"/>
            <a:ext cx="926963" cy="70146"/>
          </a:xfrm>
          <a:prstGeom prst="rect">
            <a:avLst/>
          </a:prstGeom>
        </p:spPr>
      </p:pic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874" y="3064263"/>
            <a:ext cx="598873" cy="783814"/>
          </a:xfrm>
          <a:prstGeom prst="rect">
            <a:avLst/>
          </a:prstGeom>
        </p:spPr>
      </p:pic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47599" y="3064263"/>
            <a:ext cx="783814" cy="782246"/>
          </a:xfrm>
          <a:prstGeom prst="rect">
            <a:avLst/>
          </a:prstGeom>
        </p:spPr>
      </p:pic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5324" y="3064263"/>
            <a:ext cx="661539" cy="783814"/>
          </a:xfrm>
          <a:prstGeom prst="rect">
            <a:avLst/>
          </a:prstGeom>
        </p:spPr>
      </p:pic>
      <p:sp>
        <p:nvSpPr>
          <p:cNvPr id="22" name="Shape 11"/>
          <p:cNvSpPr/>
          <p:nvPr/>
        </p:nvSpPr>
        <p:spPr>
          <a:xfrm>
            <a:off x="698735" y="516887"/>
            <a:ext cx="227049" cy="483083"/>
          </a:xfrm>
          <a:custGeom>
            <a:avLst/>
            <a:gdLst/>
            <a:ahLst/>
            <a:cxnLst/>
            <a:rect l="l" t="t" r="r" b="b"/>
            <a:pathLst>
              <a:path w="227049" h="483083">
                <a:moveTo>
                  <a:pt x="114437" y="0"/>
                </a:moveTo>
                <a:lnTo>
                  <a:pt x="223614" y="230213"/>
                </a:lnTo>
                <a:cubicBezTo>
                  <a:pt x="227056" y="237208"/>
                  <a:pt x="227056" y="245413"/>
                  <a:pt x="223614" y="252411"/>
                </a:cubicBezTo>
                <a:lnTo>
                  <a:pt x="114220" y="483083"/>
                </a:lnTo>
                <a:lnTo>
                  <a:pt x="-12" y="483083"/>
                </a:lnTo>
                <a:lnTo>
                  <a:pt x="-12" y="482406"/>
                </a:lnTo>
                <a:lnTo>
                  <a:pt x="108950" y="252411"/>
                </a:lnTo>
                <a:cubicBezTo>
                  <a:pt x="112607" y="245466"/>
                  <a:pt x="112607" y="237157"/>
                  <a:pt x="108950" y="230213"/>
                </a:cubicBezTo>
                <a:lnTo>
                  <a:pt x="-12" y="217"/>
                </a:lnTo>
                <a:lnTo>
                  <a:pt x="-12" y="0"/>
                </a:lnTo>
                <a:lnTo>
                  <a:pt x="114437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23" name="Shape 12"/>
          <p:cNvSpPr/>
          <p:nvPr/>
        </p:nvSpPr>
        <p:spPr>
          <a:xfrm>
            <a:off x="562165" y="413495"/>
            <a:ext cx="316991" cy="674450"/>
          </a:xfrm>
          <a:custGeom>
            <a:avLst/>
            <a:gdLst/>
            <a:ahLst/>
            <a:cxnLst/>
            <a:rect l="l" t="t" r="r" b="b"/>
            <a:pathLst>
              <a:path w="316991" h="674450">
                <a:moveTo>
                  <a:pt x="159770" y="0"/>
                </a:moveTo>
                <a:lnTo>
                  <a:pt x="312196" y="321409"/>
                </a:lnTo>
                <a:cubicBezTo>
                  <a:pt x="317002" y="331175"/>
                  <a:pt x="317002" y="342631"/>
                  <a:pt x="312196" y="352400"/>
                </a:cubicBezTo>
                <a:lnTo>
                  <a:pt x="159467" y="674450"/>
                </a:lnTo>
                <a:lnTo>
                  <a:pt x="-17" y="674450"/>
                </a:lnTo>
                <a:lnTo>
                  <a:pt x="-17" y="673506"/>
                </a:lnTo>
                <a:lnTo>
                  <a:pt x="152109" y="352400"/>
                </a:lnTo>
                <a:cubicBezTo>
                  <a:pt x="157214" y="342705"/>
                  <a:pt x="157214" y="331104"/>
                  <a:pt x="152109" y="321409"/>
                </a:cubicBezTo>
                <a:lnTo>
                  <a:pt x="-17" y="304"/>
                </a:lnTo>
                <a:lnTo>
                  <a:pt x="-17" y="0"/>
                </a:lnTo>
                <a:lnTo>
                  <a:pt x="159770" y="0"/>
                </a:lnTo>
                <a:close/>
              </a:path>
            </a:pathLst>
          </a:custGeom>
          <a:solidFill>
            <a:srgbClr val="F68390"/>
          </a:solidFill>
        </p:spPr>
      </p:sp>
      <p:sp>
        <p:nvSpPr>
          <p:cNvPr id="7" name="文本框 6"/>
          <p:cNvSpPr txBox="1"/>
          <p:nvPr/>
        </p:nvSpPr>
        <p:spPr>
          <a:xfrm>
            <a:off x="2132965" y="6998335"/>
            <a:ext cx="4096385" cy="1198880"/>
          </a:xfrm>
          <a:prstGeom prst="rect">
            <a:avLst/>
          </a:prstGeom>
          <a:ln w="76200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CSV</a:t>
            </a:r>
            <a:r>
              <a:rPr lang="zh-CN" altLang="en-US"/>
              <a:t>文件具有格式简单，快速存取，兼容性好的特点，工程，金融，商业等很多数据文件都是采用</a:t>
            </a:r>
            <a:r>
              <a:rPr lang="en-US" altLang="zh-CN"/>
              <a:t>CSV</a:t>
            </a:r>
            <a:r>
              <a:rPr lang="zh-CN" altLang="en-US"/>
              <a:t>文件保存和处理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66805" y="6998335"/>
            <a:ext cx="4707255" cy="119888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CSV</a:t>
            </a:r>
            <a:r>
              <a:rPr lang="zh-CN" altLang="en-US"/>
              <a:t>（</a:t>
            </a:r>
            <a:r>
              <a:rPr lang="en-US" altLang="zh-CN"/>
              <a:t>comma seperated values</a:t>
            </a:r>
            <a:r>
              <a:rPr lang="zh-CN" altLang="en-US"/>
              <a:t>）逗号分割值文件的格式很简单，类似一个文本文档，每一行保存一条数据，同一行数据用逗号或</a:t>
            </a:r>
            <a:r>
              <a:rPr lang="en-US" altLang="zh-CN"/>
              <a:t>tab</a:t>
            </a:r>
            <a:r>
              <a:rPr lang="zh-CN" altLang="en-US"/>
              <a:t>分隔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27520" y="6998335"/>
            <a:ext cx="3856355" cy="84137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09908" y="3516772"/>
            <a:ext cx="10089547" cy="1852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9000" b="1" dirty="0">
                <a:solidFill>
                  <a:srgbClr val="F6839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感谢您耐心的</a:t>
            </a:r>
            <a:r>
              <a:rPr lang="zh-CN" altLang="en-US" sz="9000" b="1" dirty="0">
                <a:solidFill>
                  <a:srgbClr val="F6839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0"/>
              </a:rPr>
              <a:t>观看</a:t>
            </a:r>
            <a:endParaRPr lang="zh-CN" altLang="en-US" sz="9000" b="1" dirty="0">
              <a:solidFill>
                <a:srgbClr val="F6839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思源黑体 CN Regular" panose="020B0500000000000000" pitchFamily="34" charset="-12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575845" y="3460097"/>
            <a:ext cx="1140225" cy="0"/>
          </a:xfrm>
          <a:custGeom>
            <a:avLst/>
            <a:gdLst/>
            <a:ahLst/>
            <a:cxnLst/>
            <a:rect l="l" t="t" r="r" b="b"/>
            <a:pathLst>
              <a:path w="1140225">
                <a:moveTo>
                  <a:pt x="0" y="0"/>
                </a:moveTo>
                <a:lnTo>
                  <a:pt x="1140225" y="0"/>
                </a:lnTo>
              </a:path>
            </a:pathLst>
          </a:custGeom>
          <a:noFill/>
          <a:ln w="114300">
            <a:solidFill>
              <a:srgbClr val="F68390"/>
            </a:solidFill>
            <a:prstDash val="solid"/>
            <a:headEnd type="none"/>
            <a:tailEnd type="none"/>
          </a:ln>
        </p:spPr>
      </p:sp>
      <p:sp>
        <p:nvSpPr>
          <p:cNvPr id="4" name="Text 2"/>
          <p:cNvSpPr/>
          <p:nvPr/>
        </p:nvSpPr>
        <p:spPr>
          <a:xfrm>
            <a:off x="1351280" y="5523865"/>
            <a:ext cx="4185285" cy="14192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答辩人：</a:t>
            </a:r>
            <a:r>
              <a:rPr lang="zh-CN" alt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杨开发</a:t>
            </a:r>
            <a:endParaRPr lang="en-US" sz="3200" dirty="0"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学 号</a:t>
            </a:r>
            <a:r>
              <a:rPr lang="zh-CN" alt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：</a:t>
            </a:r>
            <a:r>
              <a:rPr 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2020030172</a:t>
            </a:r>
            <a:endParaRPr lang="en-US" sz="3200" dirty="0"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  <p:sp>
        <p:nvSpPr>
          <p:cNvPr id="5" name="Text 3"/>
          <p:cNvSpPr/>
          <p:nvPr/>
        </p:nvSpPr>
        <p:spPr>
          <a:xfrm>
            <a:off x="7148830" y="5523865"/>
            <a:ext cx="4126865" cy="14192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思源黑体 CN Regular" panose="020B0500000000000000" pitchFamily="34" charset="-120"/>
              </a:rPr>
              <a:t>指导老师：</a:t>
            </a:r>
            <a:r>
              <a:rPr lang="zh-CN" alt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思源黑体 CN Regular" panose="020B0500000000000000" pitchFamily="34" charset="-120"/>
              </a:rPr>
              <a:t>王子龙</a:t>
            </a:r>
            <a:endParaRPr lang="en-US" sz="3200" dirty="0">
              <a:latin typeface="华文琥珀" panose="02010800040101010101" charset="-122"/>
              <a:ea typeface="华文琥珀" panose="02010800040101010101" charset="-122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思源黑体 CN Regular" panose="020B0500000000000000" pitchFamily="34" charset="-120"/>
              </a:rPr>
              <a:t>班级：网络</a:t>
            </a:r>
            <a:r>
              <a:rPr lang="en-US" altLang="zh-CN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思源黑体 CN Regular" panose="020B0500000000000000" pitchFamily="34" charset="-120"/>
              </a:rPr>
              <a:t>2004</a:t>
            </a:r>
            <a:r>
              <a:rPr lang="zh-CN" altLang="en-US" sz="3200" dirty="0">
                <a:solidFill>
                  <a:srgbClr val="333333"/>
                </a:solidFill>
                <a:latin typeface="华文琥珀" panose="02010800040101010101" charset="-122"/>
                <a:ea typeface="华文琥珀" panose="02010800040101010101" charset="-122"/>
                <a:cs typeface="思源黑体 CN Regular" panose="020B0500000000000000" pitchFamily="34" charset="-120"/>
              </a:rPr>
              <a:t>班</a:t>
            </a:r>
            <a:endParaRPr lang="zh-CN" altLang="en-US" sz="3200" dirty="0">
              <a:solidFill>
                <a:srgbClr val="333333"/>
              </a:solidFill>
              <a:latin typeface="华文琥珀" panose="02010800040101010101" charset="-122"/>
              <a:ea typeface="华文琥珀" panose="02010800040101010101" charset="-122"/>
              <a:cs typeface="思源黑体 CN Regular" panose="020B0500000000000000" pitchFamily="34" charset="-12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12887745" y="1513900"/>
            <a:ext cx="3324526" cy="7073459"/>
          </a:xfrm>
          <a:custGeom>
            <a:avLst/>
            <a:gdLst/>
            <a:ahLst/>
            <a:cxnLst/>
            <a:rect l="l" t="t" r="r" b="b"/>
            <a:pathLst>
              <a:path w="3324526" h="7073459">
                <a:moveTo>
                  <a:pt x="1675632" y="0"/>
                </a:moveTo>
                <a:lnTo>
                  <a:pt x="3274233" y="3370857"/>
                </a:lnTo>
                <a:cubicBezTo>
                  <a:pt x="3324632" y="3473281"/>
                  <a:pt x="3324632" y="3593423"/>
                  <a:pt x="3274233" y="3695882"/>
                </a:cubicBezTo>
                <a:lnTo>
                  <a:pt x="1672449" y="7073459"/>
                </a:lnTo>
                <a:lnTo>
                  <a:pt x="-177" y="7073459"/>
                </a:lnTo>
                <a:lnTo>
                  <a:pt x="-177" y="7063556"/>
                </a:lnTo>
                <a:lnTo>
                  <a:pt x="1595277" y="3695882"/>
                </a:lnTo>
                <a:cubicBezTo>
                  <a:pt x="1648823" y="3594201"/>
                  <a:pt x="1648823" y="3472538"/>
                  <a:pt x="1595277" y="3370857"/>
                </a:cubicBezTo>
                <a:lnTo>
                  <a:pt x="-177" y="3183"/>
                </a:lnTo>
                <a:lnTo>
                  <a:pt x="-177" y="0"/>
                </a:lnTo>
                <a:lnTo>
                  <a:pt x="1675632" y="0"/>
                </a:lnTo>
                <a:close/>
              </a:path>
            </a:pathLst>
          </a:custGeom>
          <a:solidFill>
            <a:srgbClr val="FCDADE"/>
          </a:solidFill>
        </p:spPr>
      </p:sp>
      <p:sp>
        <p:nvSpPr>
          <p:cNvPr id="7" name="Shape 5"/>
          <p:cNvSpPr/>
          <p:nvPr/>
        </p:nvSpPr>
        <p:spPr>
          <a:xfrm>
            <a:off x="10888037" y="0"/>
            <a:ext cx="4641494" cy="9875520"/>
          </a:xfrm>
          <a:custGeom>
            <a:avLst/>
            <a:gdLst/>
            <a:ahLst/>
            <a:cxnLst/>
            <a:rect l="l" t="t" r="r" b="b"/>
            <a:pathLst>
              <a:path w="4641494" h="9875520">
                <a:moveTo>
                  <a:pt x="2339412" y="0"/>
                </a:moveTo>
                <a:lnTo>
                  <a:pt x="4571279" y="4706179"/>
                </a:lnTo>
                <a:cubicBezTo>
                  <a:pt x="4641643" y="4849177"/>
                  <a:pt x="4641643" y="5016912"/>
                  <a:pt x="4571279" y="5159959"/>
                </a:cubicBezTo>
                <a:lnTo>
                  <a:pt x="2334968" y="9875520"/>
                </a:lnTo>
                <a:lnTo>
                  <a:pt x="-247" y="9875520"/>
                </a:lnTo>
                <a:lnTo>
                  <a:pt x="-247" y="9861694"/>
                </a:lnTo>
                <a:lnTo>
                  <a:pt x="2227226" y="5159959"/>
                </a:lnTo>
                <a:cubicBezTo>
                  <a:pt x="2301984" y="5017999"/>
                  <a:pt x="2301984" y="4848140"/>
                  <a:pt x="2227226" y="4706179"/>
                </a:cubicBezTo>
                <a:lnTo>
                  <a:pt x="-247" y="4444"/>
                </a:lnTo>
                <a:lnTo>
                  <a:pt x="-247" y="0"/>
                </a:lnTo>
                <a:lnTo>
                  <a:pt x="2339412" y="0"/>
                </a:lnTo>
                <a:close/>
              </a:path>
            </a:pathLst>
          </a:custGeom>
          <a:solidFill>
            <a:srgbClr val="F68390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WPS 演示</Application>
  <PresentationFormat>On-screen Show (16:9)</PresentationFormat>
  <Paragraphs>134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思源黑体 CN Regular</vt:lpstr>
      <vt:lpstr>黑体</vt:lpstr>
      <vt:lpstr>思源黑体 CN Regular</vt:lpstr>
      <vt:lpstr>仿宋</vt:lpstr>
      <vt:lpstr>微软雅黑</vt:lpstr>
      <vt:lpstr>Wingdings</vt:lpstr>
      <vt:lpstr>华文琥珀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Administrator</cp:lastModifiedBy>
  <cp:revision>14</cp:revision>
  <dcterms:created xsi:type="dcterms:W3CDTF">2022-11-16T15:26:00Z</dcterms:created>
  <dcterms:modified xsi:type="dcterms:W3CDTF">2022-11-17T06:39:15Z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