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261" r:id="rId4"/>
    <p:sldId id="286" r:id="rId5"/>
    <p:sldId id="262" r:id="rId6"/>
    <p:sldId id="264" r:id="rId7"/>
    <p:sldId id="287" r:id="rId8"/>
    <p:sldId id="263" r:id="rId9"/>
    <p:sldId id="292" r:id="rId10"/>
    <p:sldId id="291" r:id="rId11"/>
    <p:sldId id="293" r:id="rId12"/>
    <p:sldId id="267" r:id="rId13"/>
    <p:sldId id="288" r:id="rId14"/>
    <p:sldId id="294" r:id="rId15"/>
    <p:sldId id="296" r:id="rId16"/>
    <p:sldId id="298" r:id="rId17"/>
    <p:sldId id="299" r:id="rId18"/>
    <p:sldId id="297" r:id="rId19"/>
    <p:sldId id="300" r:id="rId20"/>
    <p:sldId id="266" r:id="rId21"/>
  </p:sldIdLst>
  <p:sldSz cx="9144000" cy="5143500" type="screen16x9"/>
  <p:notesSz cx="6858000" cy="9144000"/>
  <p:embeddedFontLst>
    <p:embeddedFont>
      <p:font typeface="Barlow Light" panose="020B0604020202020204" charset="0"/>
      <p:regular r:id="rId23"/>
      <p:bold r:id="rId24"/>
      <p:italic r:id="rId25"/>
      <p:boldItalic r:id="rId26"/>
    </p:embeddedFont>
    <p:embeddedFont>
      <p:font typeface="Barlow" panose="020B0604020202020204" charset="0"/>
      <p:regular r:id="rId27"/>
      <p:bold r:id="rId28"/>
      <p:italic r:id="rId29"/>
      <p:boldItalic r:id="rId30"/>
    </p:embeddedFont>
    <p:embeddedFont>
      <p:font typeface="Raleway SemiBold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6D80EF-EC32-4176-8B0D-B6A9DFE3B065}">
  <a:tblStyle styleId="{3F6D80EF-EC32-4176-8B0D-B6A9DFE3B0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71787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22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15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52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69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76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77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87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04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61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48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0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85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dviser.ru/index.php/(MachineLearning)" TargetMode="External"/><Relationship Id="rId7" Type="http://schemas.openxmlformats.org/officeDocument/2006/relationships/hyperlink" Target="https://www.wikipedia.org/" TargetMode="External"/><Relationship Id="rId2" Type="http://schemas.openxmlformats.org/officeDocument/2006/relationships/hyperlink" Target="https://learn.g2.com/future-of-machine-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machine-learning" TargetMode="External"/><Relationship Id="rId5" Type="http://schemas.openxmlformats.org/officeDocument/2006/relationships/hyperlink" Target="https://habr.com/ru/company/io/blog/265007/" TargetMode="External"/><Relationship Id="rId4" Type="http://schemas.openxmlformats.org/officeDocument/2006/relationships/hyperlink" Target="https://archive.ics.uci.edu/ml/datasets/Ir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МАШИННОЕ ОБУЧЕНИЕ</a:t>
            </a:r>
            <a:endParaRPr dirty="0"/>
          </a:p>
        </p:txBody>
      </p:sp>
      <p:sp>
        <p:nvSpPr>
          <p:cNvPr id="339" name="Google Shape;338;p12"/>
          <p:cNvSpPr txBox="1">
            <a:spLocks/>
          </p:cNvSpPr>
          <p:nvPr/>
        </p:nvSpPr>
        <p:spPr>
          <a:xfrm>
            <a:off x="1069310" y="3020870"/>
            <a:ext cx="3469302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ru-RU" sz="1800" dirty="0" smtClean="0"/>
              <a:t>Выполнила: </a:t>
            </a:r>
          </a:p>
          <a:p>
            <a:r>
              <a:rPr lang="ru-RU" sz="1800" dirty="0" smtClean="0"/>
              <a:t>ученица 9 «Б» класса МОУ «СОШ №72» </a:t>
            </a:r>
            <a:r>
              <a:rPr lang="ru-RU" sz="1800" dirty="0" err="1" smtClean="0"/>
              <a:t>Боровкова</a:t>
            </a:r>
            <a:r>
              <a:rPr lang="ru-RU" sz="1800" dirty="0" smtClean="0"/>
              <a:t> Ксения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1930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777"/>
            <a:ext cx="9144000" cy="452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933649" y="2509688"/>
            <a:ext cx="2200509" cy="1776159"/>
            <a:chOff x="3073843" y="2005724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3843" y="2005724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220745" y="2078956"/>
              <a:ext cx="1650795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Общедоступность</a:t>
              </a:r>
              <a:endParaRPr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7850" y="2716288"/>
              <a:ext cx="1451700" cy="858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ru-RU" sz="16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Квантовые технологии</a:t>
              </a:r>
              <a:endParaRPr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600718" y="2500464"/>
            <a:ext cx="2337082" cy="1785383"/>
            <a:chOff x="1119051" y="2013875"/>
            <a:chExt cx="1952412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119051" y="2391207"/>
              <a:ext cx="1944599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dirty="0" err="1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Клиенто</a:t>
              </a:r>
              <a:r>
                <a:rPr lang="ru-RU" sz="18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-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ориентированность</a:t>
              </a:r>
              <a:endParaRPr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.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5134158" y="2509689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b="1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Будущее машинного обучения</a:t>
              </a:r>
              <a:endParaRPr sz="20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ru-RU" sz="800" dirty="0" smtClean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967922" y="3220771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776990" y="3213271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033;p23"/>
          <p:cNvSpPr txBox="1"/>
          <p:nvPr/>
        </p:nvSpPr>
        <p:spPr>
          <a:xfrm>
            <a:off x="2595114" y="2799673"/>
            <a:ext cx="2735190" cy="57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 smtClean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+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08"/>
            <a:ext cx="9144000" cy="2289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75174" y="857360"/>
            <a:ext cx="5921798" cy="29089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/>
              <a:t>Применение машинного обучения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0" name="Google Shape;3616;p38"/>
          <p:cNvGrpSpPr/>
          <p:nvPr/>
        </p:nvGrpSpPr>
        <p:grpSpPr>
          <a:xfrm>
            <a:off x="5531697" y="857360"/>
            <a:ext cx="2937852" cy="3585412"/>
            <a:chOff x="2244025" y="145922"/>
            <a:chExt cx="4382832" cy="4762352"/>
          </a:xfrm>
        </p:grpSpPr>
        <p:grpSp>
          <p:nvGrpSpPr>
            <p:cNvPr id="111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259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242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226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210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205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200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1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AutoShape 2" descr="Forms response chart. Question title: Знаете ли вы, что такое машинное обучение?. Number of responses: 28 responses."/>
          <p:cNvSpPr>
            <a:spLocks noChangeAspect="1" noChangeArrowheads="1"/>
          </p:cNvSpPr>
          <p:nvPr/>
        </p:nvSpPr>
        <p:spPr bwMode="auto">
          <a:xfrm>
            <a:off x="27238" y="81190"/>
            <a:ext cx="1973442" cy="197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Forms response chart. Question title: Знаете ли вы, что такое машинное обучение?. Number of responses: 28 responses."/>
          <p:cNvSpPr>
            <a:spLocks noChangeAspect="1" noChangeArrowheads="1"/>
          </p:cNvSpPr>
          <p:nvPr/>
        </p:nvSpPr>
        <p:spPr bwMode="auto">
          <a:xfrm>
            <a:off x="30797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2614973" y="8119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Визуализируем данные</a:t>
            </a:r>
            <a:endParaRPr sz="3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" name="AutoShape 6" descr="Forms response chart. Question title: Знаете ли вы, что такое машинное обучение?. Number of responses: 28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8" y="970723"/>
            <a:ext cx="6258128" cy="39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03" y="2486044"/>
            <a:ext cx="4351398" cy="265745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792603" cy="30639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3961"/>
            <a:ext cx="7140103" cy="20795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60" y="-9331"/>
            <a:ext cx="4351397" cy="247671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792602" y="-1"/>
            <a:ext cx="4351398" cy="24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3063960"/>
            <a:ext cx="9144000" cy="2079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0"/>
            <a:ext cx="4792602" cy="3063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191342" y="140061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81916" y="-933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04011" y="320976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86" y="3749391"/>
            <a:ext cx="5608806" cy="1376387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5762550" y="4668083"/>
            <a:ext cx="14686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результат</a:t>
            </a:r>
            <a:endParaRPr lang="ru-RU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85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85902" y="158820"/>
            <a:ext cx="5921798" cy="29089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sz="5400" dirty="0" smtClean="0"/>
              <a:t>Выводы</a:t>
            </a:r>
            <a:endParaRPr sz="54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0" name="Google Shape;4256;p38"/>
          <p:cNvGrpSpPr/>
          <p:nvPr/>
        </p:nvGrpSpPr>
        <p:grpSpPr>
          <a:xfrm>
            <a:off x="3946801" y="483075"/>
            <a:ext cx="4355722" cy="4368375"/>
            <a:chOff x="2602525" y="317054"/>
            <a:chExt cx="4174283" cy="4762495"/>
          </a:xfrm>
        </p:grpSpPr>
        <p:sp>
          <p:nvSpPr>
            <p:cNvPr id="111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75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86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9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54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0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6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77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81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8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9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3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0"/>
            <a:ext cx="2619375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6554" cy="5014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81" y="323015"/>
            <a:ext cx="12062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На общество в целом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7822" y="1251373"/>
            <a:ext cx="11802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На вашу индустрию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881" y="2340917"/>
            <a:ext cx="1258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На вашу организацию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7822" y="3287726"/>
            <a:ext cx="11802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На вас лично</a:t>
            </a:r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85089" y="4631958"/>
            <a:ext cx="89494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Не повлияло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652483" y="4631958"/>
            <a:ext cx="97925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Немного повлияло</a:t>
            </a:r>
            <a:endParaRPr lang="ru-RU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6219" y="4631957"/>
            <a:ext cx="137453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Достаточно повлияло</a:t>
            </a:r>
            <a:endParaRPr lang="ru-RU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1283" y="4684809"/>
            <a:ext cx="15499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Сильно повлияло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44987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7335" y="1294963"/>
            <a:ext cx="4906516" cy="3060971"/>
          </a:xfrm>
        </p:spPr>
        <p:txBody>
          <a:bodyPr/>
          <a:lstStyle/>
          <a:p>
            <a:r>
              <a:rPr lang="ru-RU" sz="1800" dirty="0" smtClean="0">
                <a:solidFill>
                  <a:schemeClr val="tx1"/>
                </a:solidFill>
              </a:rPr>
              <a:t>В ходе исследовательской работы я смогла обнаружить огромное количество новых и увлекательных вещей, открыла для себя мир машинного обучения. Я надеюсь, что мо</a:t>
            </a:r>
            <a:r>
              <a:rPr lang="ru-RU" sz="1800" dirty="0" smtClean="0">
                <a:solidFill>
                  <a:schemeClr val="tx1"/>
                </a:solidFill>
              </a:rPr>
              <a:t>й проект сможет заинтересовать и вдохновить людей узнать больше об искусственном интеллекте.</a:t>
            </a:r>
            <a:endParaRPr lang="ru-RU" sz="1800" dirty="0">
              <a:solidFill>
                <a:schemeClr val="tx1"/>
              </a:solidFill>
            </a:endParaRPr>
          </a:p>
        </p:txBody>
      </p:sp>
      <p:grpSp>
        <p:nvGrpSpPr>
          <p:cNvPr id="4" name="Google Shape;4512;p39"/>
          <p:cNvGrpSpPr/>
          <p:nvPr/>
        </p:nvGrpSpPr>
        <p:grpSpPr>
          <a:xfrm>
            <a:off x="6217290" y="872479"/>
            <a:ext cx="2634880" cy="2600296"/>
            <a:chOff x="5970800" y="1619250"/>
            <a:chExt cx="428650" cy="456725"/>
          </a:xfrm>
        </p:grpSpPr>
        <p:sp>
          <p:nvSpPr>
            <p:cNvPr id="5" name="Google Shape;4513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4514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4515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4516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4517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4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5850" y="1512217"/>
            <a:ext cx="4676700" cy="1159800"/>
          </a:xfrm>
        </p:spPr>
        <p:txBody>
          <a:bodyPr/>
          <a:lstStyle/>
          <a:p>
            <a:r>
              <a:rPr lang="ru-RU" sz="4000" b="1" dirty="0"/>
              <a:t>ИСТОЧНИКИ ИНФОРМАЦИИ</a:t>
            </a:r>
            <a:r>
              <a:rPr lang="ru-RU" sz="4000" dirty="0"/>
              <a:t/>
            </a:r>
            <a:br>
              <a:rPr lang="ru-RU" sz="4000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85849" y="2354247"/>
            <a:ext cx="6495239" cy="2315406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sz="1600" u="sng" dirty="0" smtClean="0">
                <a:hlinkClick r:id="rId2"/>
              </a:rPr>
              <a:t>https</a:t>
            </a:r>
            <a:r>
              <a:rPr lang="ru-RU" sz="1600" u="sng" dirty="0">
                <a:hlinkClick r:id="rId2"/>
              </a:rPr>
              <a:t>://learn.g2.com/future-of-machine-learning</a:t>
            </a:r>
            <a:endParaRPr lang="ru-RU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1600" u="sng" dirty="0">
                <a:hlinkClick r:id="rId3"/>
              </a:rPr>
              <a:t>http://www.tadviser.ru/index.php/(</a:t>
            </a:r>
            <a:r>
              <a:rPr lang="ru-RU" sz="1600" u="sng" dirty="0" smtClean="0">
                <a:hlinkClick r:id="rId3"/>
              </a:rPr>
              <a:t>MachineLearning</a:t>
            </a:r>
            <a:r>
              <a:rPr lang="ru-RU" sz="1600" u="sng" dirty="0">
                <a:hlinkClick r:id="rId3"/>
              </a:rPr>
              <a:t>)</a:t>
            </a:r>
            <a:endParaRPr lang="ru-RU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1600" u="sng" dirty="0">
                <a:hlinkClick r:id="rId4"/>
              </a:rPr>
              <a:t>https://archive.ics.uci.edu/ml/datasets/Iris</a:t>
            </a:r>
            <a:endParaRPr lang="ru-RU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1600" u="sng" dirty="0">
                <a:hlinkClick r:id="rId5"/>
              </a:rPr>
              <a:t>https://habr.com/ru/company/io/blog/265007/</a:t>
            </a:r>
            <a:endParaRPr lang="ru-RU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1600" u="sng" dirty="0">
                <a:hlinkClick r:id="rId6"/>
              </a:rPr>
              <a:t>https://</a:t>
            </a:r>
            <a:r>
              <a:rPr lang="ru-RU" sz="1600" u="sng" dirty="0" smtClean="0">
                <a:hlinkClick r:id="rId6"/>
              </a:rPr>
              <a:t>www.coursera.org/learn/machine-learning</a:t>
            </a:r>
            <a:endParaRPr lang="ru-RU" sz="1600" u="sng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u="sng" dirty="0" smtClean="0">
                <a:hlinkClick r:id="rId7"/>
              </a:rPr>
              <a:t>https://www.wikipedia.org</a:t>
            </a:r>
            <a:endParaRPr lang="en-US" sz="1600" u="sng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u="sng" dirty="0"/>
              <a:t>https</a:t>
            </a:r>
            <a:r>
              <a:rPr lang="en-US" sz="1600" u="sng" dirty="0" smtClean="0"/>
              <a:t>://www.google.com</a:t>
            </a:r>
            <a:endParaRPr lang="ru-RU" sz="1600" u="sng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33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736838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5"/>
            <a:ext cx="4676700" cy="13836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49" y="902757"/>
            <a:ext cx="6475977" cy="36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6" descr="Image result for отрасли машинного обучения"/>
          <p:cNvSpPr>
            <a:spLocks noChangeAspect="1" noChangeArrowheads="1"/>
          </p:cNvSpPr>
          <p:nvPr/>
        </p:nvSpPr>
        <p:spPr bwMode="auto">
          <a:xfrm>
            <a:off x="155574" y="-144463"/>
            <a:ext cx="2428599" cy="242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машинное обуч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34" y="0"/>
            <a:ext cx="771216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2060" cy="5143500"/>
          </a:xfrm>
          <a:prstGeom prst="rect">
            <a:avLst/>
          </a:prstGeom>
        </p:spPr>
      </p:pic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11285" y="1373222"/>
            <a:ext cx="2937753" cy="1869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Спасибо за внимание!</a:t>
            </a:r>
            <a:endParaRPr sz="36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Цель и задачи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77930" y="1308191"/>
            <a:ext cx="5640900" cy="30612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ru-RU" dirty="0" smtClean="0"/>
              <a:t>Выявить причины, по которым машинное обучение пользуется большим спросом в современном мире=</a:t>
            </a:r>
            <a:r>
              <a:rPr lang="en-US" dirty="0" smtClean="0"/>
              <a:t>&gt;</a:t>
            </a:r>
            <a:r>
              <a:rPr lang="ru-RU" dirty="0" smtClean="0"/>
              <a:t> требуется:</a:t>
            </a:r>
          </a:p>
          <a:p>
            <a:pPr lvl="0"/>
            <a:r>
              <a:rPr lang="ru-RU" dirty="0"/>
              <a:t>Выделить этапы развития машинного обучения.</a:t>
            </a:r>
          </a:p>
          <a:p>
            <a:pPr lvl="0"/>
            <a:r>
              <a:rPr lang="ru-RU" dirty="0"/>
              <a:t>Сформулировать возможные перспективы.</a:t>
            </a:r>
          </a:p>
          <a:p>
            <a:pPr lvl="0"/>
            <a:r>
              <a:rPr lang="ru-RU" dirty="0"/>
              <a:t>Применить машинное обучение на примере задачи.</a:t>
            </a:r>
          </a:p>
          <a:p>
            <a:pPr marL="114300" indent="0">
              <a:buNone/>
            </a:pPr>
            <a:endParaRPr lang="ru-RU" sz="24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15512" y="769090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89184" y="1135234"/>
            <a:ext cx="5921798" cy="29089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/>
              <a:t>Машинное обучение в прошлом</a:t>
            </a:r>
            <a:r>
              <a:rPr lang="ru-RU" dirty="0"/>
              <a:t>, </a:t>
            </a:r>
            <a:r>
              <a:rPr lang="ru-RU" dirty="0" smtClean="0"/>
              <a:t>настоящем,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будущем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02212" y="740956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chemeClr val="accent1"/>
                </a:solidFill>
              </a:rPr>
              <a:t>ЧТО ЭТО?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597278" y="1914496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ru-RU" dirty="0" smtClean="0"/>
              <a:t>Подраздел искусственного интеллекта, цель которого - </a:t>
            </a:r>
            <a:r>
              <a:rPr lang="ru-RU" sz="2400" u="sng" dirty="0" smtClean="0"/>
              <a:t>научить </a:t>
            </a:r>
            <a:r>
              <a:rPr lang="ru-RU" sz="2400" u="sng" dirty="0"/>
              <a:t>компьютеры обучаться </a:t>
            </a:r>
            <a:r>
              <a:rPr lang="ru-RU" sz="2400" u="sng" dirty="0" smtClean="0"/>
              <a:t>самостоятельно.</a:t>
            </a:r>
            <a:endParaRPr sz="2400" u="sng"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Основоположники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82400" y="1162646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Артур </a:t>
            </a:r>
            <a:r>
              <a:rPr lang="ru-RU" dirty="0" err="1" smtClean="0"/>
              <a:t>Сэмюэль</a:t>
            </a:r>
            <a:endParaRPr lang="ru-RU" dirty="0" smtClean="0"/>
          </a:p>
          <a:p>
            <a:pPr marL="0" lvl="0" indent="0">
              <a:buNone/>
            </a:pPr>
            <a:endParaRPr lang="ru-RU" dirty="0" smtClean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77650" y="1162646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Джозеф </a:t>
            </a:r>
            <a:r>
              <a:rPr lang="ru-RU" dirty="0" smtClean="0"/>
              <a:t>Вейценбаум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367650" y="1162646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Фрэнк </a:t>
            </a:r>
            <a:r>
              <a:rPr lang="ru-RU" dirty="0" err="1"/>
              <a:t>Розенблатт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" y="1485040"/>
            <a:ext cx="2499189" cy="33138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35" y="1631993"/>
            <a:ext cx="3079414" cy="27666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47" y="1688300"/>
            <a:ext cx="3048742" cy="2409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2123" y="144465"/>
            <a:ext cx="6994328" cy="2679000"/>
          </a:xfrm>
        </p:spPr>
        <p:txBody>
          <a:bodyPr/>
          <a:lstStyle/>
          <a:p>
            <a:pPr marL="127000" indent="0">
              <a:buNone/>
            </a:pPr>
            <a:r>
              <a:rPr lang="ru-RU" sz="1800" dirty="0"/>
              <a:t>На распространенной в Сети фотографии рядом с </a:t>
            </a:r>
            <a:r>
              <a:rPr lang="ru-RU" sz="1800" dirty="0" err="1"/>
              <a:t>Розенблаттом</a:t>
            </a:r>
            <a:r>
              <a:rPr lang="ru-RU" sz="1800" dirty="0"/>
              <a:t> видна небольшая коробка, которую обычно и называют </a:t>
            </a:r>
            <a:r>
              <a:rPr lang="ru-RU" sz="1800" dirty="0" err="1"/>
              <a:t>Mark</a:t>
            </a:r>
            <a:r>
              <a:rPr lang="ru-RU" sz="1800" dirty="0"/>
              <a:t> I, хотя это лишь один из узлов, в полном же комплекте система занимала шесть солидных стоек, она сохранилась в </a:t>
            </a:r>
            <a:r>
              <a:rPr lang="ru-RU" sz="1800" dirty="0" err="1"/>
              <a:t>Смитсоновском</a:t>
            </a:r>
            <a:r>
              <a:rPr lang="ru-RU" sz="1800" dirty="0"/>
              <a:t> музее в Вашингтон.</a:t>
            </a:r>
          </a:p>
          <a:p>
            <a:pPr marL="127000" indent="0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80" y="2363152"/>
            <a:ext cx="4876920" cy="27421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4" y="2037834"/>
            <a:ext cx="2767200" cy="30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255194" y="3038130"/>
            <a:ext cx="50292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>
              <a:buFont typeface="+mj-lt"/>
              <a:buAutoNum type="arabicPeriod"/>
            </a:pPr>
            <a:r>
              <a:rPr lang="ru-RU" sz="2000" dirty="0" smtClean="0"/>
              <a:t>Большие </a:t>
            </a:r>
            <a:r>
              <a:rPr lang="ru-RU" sz="2000" dirty="0"/>
              <a:t>Данные. </a:t>
            </a:r>
            <a:endParaRPr lang="ru-RU" sz="2000" dirty="0" smtClean="0"/>
          </a:p>
          <a:p>
            <a:pPr marL="342900" lvl="0">
              <a:buFont typeface="+mj-lt"/>
              <a:buAutoNum type="arabicPeriod"/>
            </a:pPr>
            <a:r>
              <a:rPr lang="ru-RU" sz="2000" dirty="0"/>
              <a:t>С</a:t>
            </a:r>
            <a:r>
              <a:rPr lang="ru-RU" sz="2000" dirty="0" smtClean="0"/>
              <a:t>нижение </a:t>
            </a:r>
            <a:r>
              <a:rPr lang="ru-RU" sz="2000" dirty="0"/>
              <a:t>стоимости параллельных вычислений и </a:t>
            </a:r>
            <a:r>
              <a:rPr lang="ru-RU" sz="2000" dirty="0" smtClean="0"/>
              <a:t>памяти.</a:t>
            </a:r>
          </a:p>
          <a:p>
            <a:pPr marL="342900" lvl="0">
              <a:buFont typeface="+mj-lt"/>
              <a:buAutoNum type="arabicPeriod"/>
            </a:pPr>
            <a:r>
              <a:rPr lang="ru-RU" sz="2000" dirty="0"/>
              <a:t>Н</a:t>
            </a:r>
            <a:r>
              <a:rPr lang="ru-RU" sz="2000" dirty="0" smtClean="0"/>
              <a:t>овые </a:t>
            </a:r>
            <a:r>
              <a:rPr lang="ru-RU" sz="2000" dirty="0"/>
              <a:t>алгоритмы машинного </a:t>
            </a:r>
            <a:r>
              <a:rPr lang="ru-RU" sz="2000" dirty="0" smtClean="0"/>
              <a:t>обучения</a:t>
            </a:r>
            <a:r>
              <a:rPr lang="ru-RU" sz="2000" dirty="0"/>
              <a:t>.</a:t>
            </a:r>
            <a:endParaRPr sz="2000" b="1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86" y="-7626"/>
            <a:ext cx="4205259" cy="27954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14" y="1"/>
            <a:ext cx="4959585" cy="27878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63" y="2792155"/>
            <a:ext cx="3827227" cy="2344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39" y="6485"/>
            <a:ext cx="9170139" cy="40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37754</TotalTime>
  <Words>269</Words>
  <Application>Microsoft Office PowerPoint</Application>
  <PresentationFormat>Экран (16:9)</PresentationFormat>
  <Paragraphs>70</Paragraphs>
  <Slides>20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Barlow Light</vt:lpstr>
      <vt:lpstr>Barlow</vt:lpstr>
      <vt:lpstr>Arial</vt:lpstr>
      <vt:lpstr>Raleway SemiBold</vt:lpstr>
      <vt:lpstr>Calibri</vt:lpstr>
      <vt:lpstr>Raleway</vt:lpstr>
      <vt:lpstr>Gaoler template</vt:lpstr>
      <vt:lpstr>МАШИННОЕ ОБУЧЕНИЕ</vt:lpstr>
      <vt:lpstr>Введение</vt:lpstr>
      <vt:lpstr>Цель и задачи</vt:lpstr>
      <vt:lpstr>Машинное обучение в прошлом, настоящем, будущем</vt:lpstr>
      <vt:lpstr>ЧТО ЭТО?</vt:lpstr>
      <vt:lpstr>Основоположники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Применение машинного обучения</vt:lpstr>
      <vt:lpstr>Визуализируем данные</vt:lpstr>
      <vt:lpstr>Презентация PowerPoint</vt:lpstr>
      <vt:lpstr>Выводы</vt:lpstr>
      <vt:lpstr>Презентация PowerPoint</vt:lpstr>
      <vt:lpstr>Презентация PowerPoint</vt:lpstr>
      <vt:lpstr>ИСТОЧНИКИ ИНФОРМАЦИИ 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</dc:title>
  <cp:lastModifiedBy>Ксюша Буся Букаляля</cp:lastModifiedBy>
  <cp:revision>41</cp:revision>
  <dcterms:modified xsi:type="dcterms:W3CDTF">2020-02-11T19:46:05Z</dcterms:modified>
</cp:coreProperties>
</file>