
<file path=[Content_Types].xml><?xml version="1.0" encoding="utf-8"?>
<Types xmlns="http://schemas.openxmlformats.org/package/2006/content-types">
  <Default Extension="bmp" ContentType="image/bmp"/>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60" r:id="rId5"/>
    <p:sldId id="261" r:id="rId6"/>
    <p:sldId id="262" r:id="rId7"/>
    <p:sldId id="264" r:id="rId8"/>
    <p:sldId id="265" r:id="rId9"/>
    <p:sldId id="266" r:id="rId10"/>
    <p:sldId id="267" r:id="rId11"/>
    <p:sldId id="281" r:id="rId12"/>
    <p:sldId id="282" r:id="rId13"/>
    <p:sldId id="283" r:id="rId14"/>
    <p:sldId id="271" r:id="rId15"/>
    <p:sldId id="276" r:id="rId16"/>
    <p:sldId id="277" r:id="rId17"/>
    <p:sldId id="278" r:id="rId18"/>
    <p:sldId id="279" r:id="rId19"/>
    <p:sldId id="280" r:id="rId20"/>
    <p:sldId id="275" r:id="rId21"/>
  </p:sldIdLst>
  <p:sldSz cx="12192000" cy="6858000"/>
  <p:notesSz cx="6858000" cy="9144000"/>
  <p:defaultText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2CD0754D-52A0-4EE6-8182-525428E4D139}">
          <p14:sldIdLst>
            <p14:sldId id="256"/>
            <p14:sldId id="257"/>
            <p14:sldId id="258"/>
            <p14:sldId id="260"/>
            <p14:sldId id="261"/>
            <p14:sldId id="262"/>
            <p14:sldId id="264"/>
            <p14:sldId id="265"/>
            <p14:sldId id="266"/>
            <p14:sldId id="267"/>
            <p14:sldId id="281"/>
            <p14:sldId id="282"/>
            <p14:sldId id="283"/>
            <p14:sldId id="271"/>
            <p14:sldId id="276"/>
            <p14:sldId id="277"/>
            <p14:sldId id="278"/>
            <p14:sldId id="279"/>
            <p14:sldId id="280"/>
            <p14:sldId id="275"/>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394" autoAdjust="0"/>
  </p:normalViewPr>
  <p:slideViewPr>
    <p:cSldViewPr snapToGrid="0">
      <p:cViewPr varScale="1">
        <p:scale>
          <a:sx n="48" d="100"/>
          <a:sy n="48" d="100"/>
        </p:scale>
        <p:origin x="38" y="926"/>
      </p:cViewPr>
      <p:guideLst>
        <p:guide orient="horz" pos="2160"/>
        <p:guide pos="3840"/>
      </p:guideLst>
    </p:cSldViewPr>
  </p:slideViewPr>
  <p:outlineViewPr>
    <p:cViewPr>
      <p:scale>
        <a:sx n="33" d="100"/>
        <a:sy n="33" d="100"/>
      </p:scale>
      <p:origin x="0" y="-22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ru-RU" smtClean="0"/>
              <a:t>Образец заголовка</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62D6E202-B606-4609-B914-27C9371A1F6D}" type="datetime1">
              <a:rPr lang="en-US" smtClean="0"/>
              <a:t>2/13/2023</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305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008098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7661166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lvl1pPr>
              <a:defRPr sz="1800"/>
            </a:lvl1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938373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2586806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2D6E202-B606-4609-B914-27C9371A1F6D}" type="datetime1">
              <a:rPr lang="en-US" smtClean="0"/>
              <a:t>2/13/2023</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037881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62D6E202-B606-4609-B914-27C9371A1F6D}" type="datetime1">
              <a:rPr lang="en-US" smtClean="0"/>
              <a:t>2/13/2023</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170909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2D6E202-B606-4609-B914-27C9371A1F6D}" type="datetime1">
              <a:rPr lang="en-US" smtClean="0"/>
              <a:t>2/13/2023</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5506093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62D6E202-B606-4609-B914-27C9371A1F6D}" type="datetime1">
              <a:rPr lang="en-US" smtClean="0"/>
              <a:t>2/13/2023</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7107474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ru-RU" smtClean="0"/>
              <a:t>Образец заголовка</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lvl1pPr>
              <a:defRPr>
                <a:solidFill>
                  <a:schemeClr val="tx2"/>
                </a:solidFill>
              </a:defRPr>
            </a:lvl1pPr>
          </a:lstStyle>
          <a:p>
            <a:fld id="{62D6E202-B606-4609-B914-27C9371A1F6D}" type="datetime1">
              <a:rPr lang="en-US" smtClean="0"/>
              <a:t>2/13/2023</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94336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2D6E202-B606-4609-B914-27C9371A1F6D}" type="datetime1">
              <a:rPr lang="en-US" smtClean="0"/>
              <a:t>2/13/2023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9776811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62D6E202-B606-4609-B914-27C9371A1F6D}" type="datetime1">
              <a:rPr lang="en-US" smtClean="0"/>
              <a:t>2/13/2023</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980718613"/>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5C7A2DA-12DE-4E6D-9815-43A229DE6B75}"/>
              </a:ext>
            </a:extLst>
          </p:cNvPr>
          <p:cNvSpPr>
            <a:spLocks noGrp="1"/>
          </p:cNvSpPr>
          <p:nvPr>
            <p:ph type="ctrTitle"/>
          </p:nvPr>
        </p:nvSpPr>
        <p:spPr>
          <a:xfrm>
            <a:off x="2860655" y="2360713"/>
            <a:ext cx="6470692" cy="1229306"/>
          </a:xfrm>
        </p:spPr>
        <p:txBody>
          <a:bodyPr>
            <a:normAutofit fontScale="90000"/>
          </a:bodyPr>
          <a:lstStyle/>
          <a:p>
            <a:r>
              <a:rPr lang="ru-RU" sz="3400" dirty="0">
                <a:solidFill>
                  <a:schemeClr val="tx1"/>
                </a:solidFill>
              </a:rPr>
              <a:t>Политика информационной безопасности издательства</a:t>
            </a:r>
            <a:endParaRPr lang="ru-BY" sz="3400" dirty="0">
              <a:solidFill>
                <a:schemeClr val="tx1"/>
              </a:solidFill>
            </a:endParaRPr>
          </a:p>
        </p:txBody>
      </p:sp>
      <p:sp>
        <p:nvSpPr>
          <p:cNvPr id="12" name="Rectangle 11">
            <a:extLst>
              <a:ext uri="{FF2B5EF4-FFF2-40B4-BE49-F238E27FC236}">
                <a16:creationId xmlns="" xmlns:a16="http://schemas.microsoft.com/office/drawing/2014/main" id="{D50218C5-E017-43D2-8345-FD9FBF0C991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40759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1AAB269E-BF1E-4B4D-99CD-6E8CC253F2FE}"/>
              </a:ext>
            </a:extLst>
          </p:cNvPr>
          <p:cNvSpPr>
            <a:spLocks noGrp="1"/>
          </p:cNvSpPr>
          <p:nvPr>
            <p:ph type="title"/>
          </p:nvPr>
        </p:nvSpPr>
        <p:spPr/>
        <p:txBody>
          <a:bodyPr>
            <a:normAutofit fontScale="90000"/>
          </a:bodyPr>
          <a:lstStyle/>
          <a:p>
            <a:r>
              <a:rPr lang="ru-RU" dirty="0"/>
              <a:t>Основные угрозы и их источники</a:t>
            </a:r>
            <a:endParaRPr lang="ru-BY" dirty="0"/>
          </a:p>
        </p:txBody>
      </p:sp>
      <p:sp>
        <p:nvSpPr>
          <p:cNvPr id="3" name="Объект 2">
            <a:extLst>
              <a:ext uri="{FF2B5EF4-FFF2-40B4-BE49-F238E27FC236}">
                <a16:creationId xmlns="" xmlns:a16="http://schemas.microsoft.com/office/drawing/2014/main" id="{A325659A-DAE7-4EC1-9260-5F95458A1BD8}"/>
              </a:ext>
            </a:extLst>
          </p:cNvPr>
          <p:cNvSpPr>
            <a:spLocks noGrp="1"/>
          </p:cNvSpPr>
          <p:nvPr>
            <p:ph idx="1"/>
          </p:nvPr>
        </p:nvSpPr>
        <p:spPr/>
        <p:txBody>
          <a:bodyPr/>
          <a:lstStyle/>
          <a:p>
            <a:pPr lvl="0"/>
            <a:r>
              <a:rPr lang="ru-RU" dirty="0"/>
              <a:t>несанкционированное распространение информации через поля и электрические сигналы, случайно возникшие в аппаратуре;</a:t>
            </a:r>
          </a:p>
          <a:p>
            <a:pPr lvl="0"/>
            <a:r>
              <a:rPr lang="ru-RU" dirty="0"/>
              <a:t>воздействие стихийных сил (наводнения, пожары и т. п.);</a:t>
            </a:r>
          </a:p>
          <a:p>
            <a:pPr lvl="0"/>
            <a:r>
              <a:rPr lang="ru-RU" dirty="0"/>
              <a:t>сбои и отказы в аппаратуре сбора, обработки и передачи информации;</a:t>
            </a:r>
          </a:p>
          <a:p>
            <a:pPr lvl="0"/>
            <a:r>
              <a:rPr lang="ru-RU" dirty="0"/>
              <a:t>отказы системы электроснабжения; </a:t>
            </a:r>
          </a:p>
          <a:p>
            <a:pPr lvl="0"/>
            <a:r>
              <a:rPr lang="ru-RU" dirty="0"/>
              <a:t>воздействие мощных электромагнитных и электрических помех (промышленных и природных).</a:t>
            </a:r>
          </a:p>
        </p:txBody>
      </p:sp>
    </p:spTree>
    <p:extLst>
      <p:ext uri="{BB962C8B-B14F-4D97-AF65-F5344CB8AC3E}">
        <p14:creationId xmlns:p14="http://schemas.microsoft.com/office/powerpoint/2010/main" val="1960143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Оценка рисков. Условная численная шкала для оценки ущерба издательства от НСД</a:t>
            </a:r>
          </a:p>
        </p:txBody>
      </p:sp>
      <p:pic>
        <p:nvPicPr>
          <p:cNvPr id="4" name="Объект 3">
            <a:extLst>
              <a:ext uri="{FF2B5EF4-FFF2-40B4-BE49-F238E27FC236}">
                <a16:creationId xmlns:a16="http://schemas.microsoft.com/office/drawing/2014/main" xmlns="" id="{9474D8B1-07ED-4D45-999F-895146E22FF4}"/>
              </a:ext>
            </a:extLst>
          </p:cNvPr>
          <p:cNvPicPr>
            <a:picLocks noGrp="1" noChangeAspect="1"/>
          </p:cNvPicPr>
          <p:nvPr>
            <p:ph idx="1"/>
          </p:nvPr>
        </p:nvPicPr>
        <p:blipFill>
          <a:blip r:embed="rId2"/>
          <a:stretch>
            <a:fillRect/>
          </a:stretch>
        </p:blipFill>
        <p:spPr>
          <a:xfrm>
            <a:off x="2320560" y="2322212"/>
            <a:ext cx="7550879" cy="3775438"/>
          </a:xfrm>
          <a:prstGeom prst="rect">
            <a:avLst/>
          </a:prstGeom>
        </p:spPr>
      </p:pic>
    </p:spTree>
    <p:extLst>
      <p:ext uri="{BB962C8B-B14F-4D97-AF65-F5344CB8AC3E}">
        <p14:creationId xmlns:p14="http://schemas.microsoft.com/office/powerpoint/2010/main" val="323588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642594"/>
            <a:ext cx="10058400" cy="1895654"/>
          </a:xfrm>
        </p:spPr>
        <p:txBody>
          <a:bodyPr>
            <a:normAutofit fontScale="90000"/>
          </a:bodyPr>
          <a:lstStyle/>
          <a:p>
            <a:r>
              <a:rPr lang="ru-RU" dirty="0"/>
              <a:t>Вероятностно-временная шкала реализации несанкционированного доступа к информационным ресурсам</a:t>
            </a:r>
          </a:p>
        </p:txBody>
      </p:sp>
      <p:pic>
        <p:nvPicPr>
          <p:cNvPr id="4" name="Объект 3">
            <a:extLst>
              <a:ext uri="{FF2B5EF4-FFF2-40B4-BE49-F238E27FC236}">
                <a16:creationId xmlns:a16="http://schemas.microsoft.com/office/drawing/2014/main" xmlns="" id="{14C56ED8-2BDA-4A05-8C2E-E873D448FDF7}"/>
              </a:ext>
            </a:extLst>
          </p:cNvPr>
          <p:cNvPicPr>
            <a:picLocks noGrp="1" noChangeAspect="1"/>
          </p:cNvPicPr>
          <p:nvPr>
            <p:ph idx="1"/>
          </p:nvPr>
        </p:nvPicPr>
        <p:blipFill>
          <a:blip r:embed="rId2"/>
          <a:stretch>
            <a:fillRect/>
          </a:stretch>
        </p:blipFill>
        <p:spPr>
          <a:xfrm>
            <a:off x="1121979" y="3107070"/>
            <a:ext cx="9948042" cy="2477901"/>
          </a:xfrm>
          <a:prstGeom prst="rect">
            <a:avLst/>
          </a:prstGeom>
        </p:spPr>
      </p:pic>
    </p:spTree>
    <p:extLst>
      <p:ext uri="{BB962C8B-B14F-4D97-AF65-F5344CB8AC3E}">
        <p14:creationId xmlns:p14="http://schemas.microsoft.com/office/powerpoint/2010/main" val="421498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Оценка рисков</a:t>
            </a:r>
          </a:p>
        </p:txBody>
      </p:sp>
      <p:pic>
        <p:nvPicPr>
          <p:cNvPr id="5" name="Объект 4">
            <a:extLst>
              <a:ext uri="{FF2B5EF4-FFF2-40B4-BE49-F238E27FC236}">
                <a16:creationId xmlns:a16="http://schemas.microsoft.com/office/drawing/2014/main" xmlns="" id="{6AF7ACAB-4AA0-4C8A-B875-7595DCBAB22F}"/>
              </a:ext>
            </a:extLst>
          </p:cNvPr>
          <p:cNvPicPr>
            <a:picLocks noGrp="1" noChangeAspect="1"/>
          </p:cNvPicPr>
          <p:nvPr>
            <p:ph idx="1"/>
          </p:nvPr>
        </p:nvPicPr>
        <p:blipFill>
          <a:blip r:embed="rId2"/>
          <a:stretch>
            <a:fillRect/>
          </a:stretch>
        </p:blipFill>
        <p:spPr>
          <a:xfrm>
            <a:off x="2486836" y="2014194"/>
            <a:ext cx="7218328" cy="4000048"/>
          </a:xfrm>
          <a:prstGeom prst="rect">
            <a:avLst/>
          </a:prstGeom>
        </p:spPr>
      </p:pic>
    </p:spTree>
    <p:extLst>
      <p:ext uri="{BB962C8B-B14F-4D97-AF65-F5344CB8AC3E}">
        <p14:creationId xmlns:p14="http://schemas.microsoft.com/office/powerpoint/2010/main" val="382547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1AAB269E-BF1E-4B4D-99CD-6E8CC253F2FE}"/>
              </a:ext>
            </a:extLst>
          </p:cNvPr>
          <p:cNvSpPr>
            <a:spLocks noGrp="1"/>
          </p:cNvSpPr>
          <p:nvPr>
            <p:ph type="title"/>
          </p:nvPr>
        </p:nvSpPr>
        <p:spPr>
          <a:xfrm>
            <a:off x="1097280" y="441149"/>
            <a:ext cx="10058400" cy="2416351"/>
          </a:xfrm>
        </p:spPr>
        <p:txBody>
          <a:bodyPr>
            <a:normAutofit fontScale="90000"/>
          </a:bodyPr>
          <a:lstStyle/>
          <a:p>
            <a:r>
              <a:rPr lang="ru-RU" dirty="0"/>
              <a:t>Меры, методы и средства обеспечения требуемого уровня защищенности информационных ресурсов</a:t>
            </a:r>
            <a:endParaRPr lang="ru-BY" dirty="0"/>
          </a:p>
        </p:txBody>
      </p:sp>
      <p:sp>
        <p:nvSpPr>
          <p:cNvPr id="3" name="Объект 2">
            <a:extLst>
              <a:ext uri="{FF2B5EF4-FFF2-40B4-BE49-F238E27FC236}">
                <a16:creationId xmlns="" xmlns:a16="http://schemas.microsoft.com/office/drawing/2014/main" id="{A325659A-DAE7-4EC1-9260-5F95458A1BD8}"/>
              </a:ext>
            </a:extLst>
          </p:cNvPr>
          <p:cNvSpPr>
            <a:spLocks noGrp="1"/>
          </p:cNvSpPr>
          <p:nvPr>
            <p:ph idx="1"/>
          </p:nvPr>
        </p:nvSpPr>
        <p:spPr>
          <a:xfrm>
            <a:off x="1043940" y="3048000"/>
            <a:ext cx="10058400" cy="3086100"/>
          </a:xfrm>
        </p:spPr>
        <p:txBody>
          <a:bodyPr>
            <a:normAutofit/>
          </a:bodyPr>
          <a:lstStyle/>
          <a:p>
            <a:pPr marL="0" lvl="0" indent="0">
              <a:buNone/>
            </a:pPr>
            <a:r>
              <a:rPr lang="ru-RU" dirty="0"/>
              <a:t>Информационная безопасность издательства должна обеспечиваться целым комплексом мер, среди которых:</a:t>
            </a:r>
          </a:p>
          <a:p>
            <a:pPr lvl="0">
              <a:buFont typeface="Arial" panose="020B0604020202020204" pitchFamily="34" charset="0"/>
              <a:buChar char="•"/>
            </a:pPr>
            <a:r>
              <a:rPr lang="ru-RU" dirty="0"/>
              <a:t>административно-правовые;</a:t>
            </a:r>
          </a:p>
          <a:p>
            <a:pPr lvl="0">
              <a:buFont typeface="Arial" panose="020B0604020202020204" pitchFamily="34" charset="0"/>
              <a:buChar char="•"/>
            </a:pPr>
            <a:r>
              <a:rPr lang="ru-RU" dirty="0"/>
              <a:t>организационные;</a:t>
            </a:r>
          </a:p>
          <a:p>
            <a:pPr>
              <a:buFont typeface="Arial" panose="020B0604020202020204" pitchFamily="34" charset="0"/>
              <a:buChar char="•"/>
            </a:pPr>
            <a:r>
              <a:rPr lang="ru-RU" dirty="0"/>
              <a:t>программно-технические</a:t>
            </a:r>
          </a:p>
          <a:p>
            <a:pPr marL="0" indent="0">
              <a:buNone/>
            </a:pPr>
            <a:r>
              <a:rPr lang="ru-RU" dirty="0"/>
              <a:t>Данные меры следует применять совместно. Опираться система защиты должна на управление персоналом компании и контроль над ним. Меры технического характера не менее важны, но не могут существовать в отрыве от организационных мер</a:t>
            </a:r>
            <a:r>
              <a:rPr lang="ru-RU" dirty="0" smtClean="0"/>
              <a:t>.</a:t>
            </a:r>
            <a:endParaRPr lang="ru-RU" dirty="0"/>
          </a:p>
        </p:txBody>
      </p:sp>
    </p:spTree>
    <p:extLst>
      <p:ext uri="{BB962C8B-B14F-4D97-AF65-F5344CB8AC3E}">
        <p14:creationId xmlns:p14="http://schemas.microsoft.com/office/powerpoint/2010/main" val="4096667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642594"/>
            <a:ext cx="10058400" cy="1785646"/>
          </a:xfrm>
        </p:spPr>
        <p:txBody>
          <a:bodyPr>
            <a:normAutofit fontScale="90000"/>
          </a:bodyPr>
          <a:lstStyle/>
          <a:p>
            <a:r>
              <a:rPr lang="ru-RU" sz="4300" dirty="0"/>
              <a:t>Организация безопасной эксплуатации средств обработки, </a:t>
            </a:r>
            <a:r>
              <a:rPr lang="ru-RU" sz="4300" dirty="0" smtClean="0"/>
              <a:t>информации </a:t>
            </a:r>
            <a:endParaRPr lang="ru-RU" sz="4300" dirty="0"/>
          </a:p>
        </p:txBody>
      </p:sp>
      <p:sp>
        <p:nvSpPr>
          <p:cNvPr id="3" name="Объект 2"/>
          <p:cNvSpPr>
            <a:spLocks noGrp="1"/>
          </p:cNvSpPr>
          <p:nvPr>
            <p:ph idx="1"/>
          </p:nvPr>
        </p:nvSpPr>
        <p:spPr>
          <a:xfrm>
            <a:off x="1066800" y="2357120"/>
            <a:ext cx="10058400" cy="3677920"/>
          </a:xfrm>
        </p:spPr>
        <p:txBody>
          <a:bodyPr/>
          <a:lstStyle/>
          <a:p>
            <a:pPr marL="0" indent="0">
              <a:buNone/>
            </a:pPr>
            <a:r>
              <a:rPr lang="ru-RU" dirty="0"/>
              <a:t>Функции по администрированию и контролю эксплуатации средств обработки, хранения и передачи информации разделяются и возлагаются на специально выделенных для этого работников. Изменения конфигурации средств обработки и хранения информации, а также изменения сетевой инфраструктуры, конфигурации сетевого оборудования выполняются администратором. Все изменения регистрируются в соответствующих журналах. Самостоятельное изменение конфигурации средств обработки, хранения и передачи информации пользователями </a:t>
            </a:r>
            <a:r>
              <a:rPr lang="ru-RU" dirty="0" smtClean="0"/>
              <a:t>запрещено</a:t>
            </a:r>
            <a:r>
              <a:rPr lang="ru-RU" dirty="0"/>
              <a:t>. Использование съемных носителей информации в автоматизированной системе управления технологическими процессами запрещено. При размещении средств разработки, тестирования и эксплуатации обеспечивается их физическое или логическое разделение в целях снижения риска несанкционированного доступа или внесения изменений в систему</a:t>
            </a:r>
          </a:p>
        </p:txBody>
      </p:sp>
    </p:spTree>
    <p:extLst>
      <p:ext uri="{BB962C8B-B14F-4D97-AF65-F5344CB8AC3E}">
        <p14:creationId xmlns:p14="http://schemas.microsoft.com/office/powerpoint/2010/main" val="1623044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642594"/>
            <a:ext cx="10058400" cy="1054126"/>
          </a:xfrm>
        </p:spPr>
        <p:txBody>
          <a:bodyPr>
            <a:normAutofit fontScale="90000"/>
          </a:bodyPr>
          <a:lstStyle/>
          <a:p>
            <a:r>
              <a:rPr lang="ru-RU" sz="4300" dirty="0"/>
              <a:t>Защита от вредоносного программного обеспечения </a:t>
            </a:r>
          </a:p>
        </p:txBody>
      </p:sp>
      <p:sp>
        <p:nvSpPr>
          <p:cNvPr id="3" name="Объект 2"/>
          <p:cNvSpPr>
            <a:spLocks noGrp="1"/>
          </p:cNvSpPr>
          <p:nvPr>
            <p:ph idx="1"/>
          </p:nvPr>
        </p:nvSpPr>
        <p:spPr>
          <a:xfrm>
            <a:off x="1066800" y="2509520"/>
            <a:ext cx="10058400" cy="3525520"/>
          </a:xfrm>
        </p:spPr>
        <p:txBody>
          <a:bodyPr/>
          <a:lstStyle/>
          <a:p>
            <a:pPr marL="0" indent="0">
              <a:buNone/>
            </a:pPr>
            <a:r>
              <a:rPr lang="ru-RU" dirty="0"/>
              <a:t>В целях предотвращения проникновения, обнаружения внедрения и нейтрализации вредоносного ПО в АСУ ТП применяются средства защиты от вредоносного ПО</a:t>
            </a:r>
            <a:r>
              <a:rPr lang="ru-RU" dirty="0" smtClean="0"/>
              <a:t>. </a:t>
            </a:r>
            <a:r>
              <a:rPr lang="ru-RU" dirty="0"/>
              <a:t>Управление и обновление средств защиты от вредоносного ПО осуществляются централизованно. Разрешается использование только сертифицированных на соответствие требованиям безопасности информации средств защиты от вредоносного ПО. Администрирование средств защиты от вредоносного ПО осуществляется системным администратором. Настройки системы защиты от вредоносного ПО согласовываются и контролируются администратором ИБ. </a:t>
            </a:r>
          </a:p>
        </p:txBody>
      </p:sp>
    </p:spTree>
    <p:extLst>
      <p:ext uri="{BB962C8B-B14F-4D97-AF65-F5344CB8AC3E}">
        <p14:creationId xmlns:p14="http://schemas.microsoft.com/office/powerpoint/2010/main" val="2592933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Обеспечение безопасности сетевой инфраструктуры </a:t>
            </a:r>
          </a:p>
        </p:txBody>
      </p:sp>
      <p:sp>
        <p:nvSpPr>
          <p:cNvPr id="3" name="Объект 2"/>
          <p:cNvSpPr>
            <a:spLocks noGrp="1"/>
          </p:cNvSpPr>
          <p:nvPr>
            <p:ph idx="1"/>
          </p:nvPr>
        </p:nvSpPr>
        <p:spPr/>
        <p:txBody>
          <a:bodyPr>
            <a:normAutofit fontScale="85000" lnSpcReduction="10000"/>
          </a:bodyPr>
          <a:lstStyle/>
          <a:p>
            <a:pPr marL="0" indent="0">
              <a:buNone/>
            </a:pPr>
            <a:r>
              <a:rPr lang="ru-RU" dirty="0"/>
              <a:t>В целях обеспечения непрерывного и устойчивого функционирования </a:t>
            </a:r>
            <a:r>
              <a:rPr lang="ru-RU" dirty="0" smtClean="0"/>
              <a:t>осуществляется защита </a:t>
            </a:r>
            <a:r>
              <a:rPr lang="ru-RU" dirty="0"/>
              <a:t>сетевой инфраструктуры. </a:t>
            </a:r>
            <a:r>
              <a:rPr lang="ru-RU" dirty="0" smtClean="0"/>
              <a:t>Она обеспечивается</a:t>
            </a:r>
            <a:r>
              <a:rPr lang="ru-RU" dirty="0"/>
              <a:t>: </a:t>
            </a:r>
          </a:p>
          <a:p>
            <a:pPr marL="0" indent="0">
              <a:buNone/>
            </a:pPr>
            <a:r>
              <a:rPr lang="ru-RU" dirty="0"/>
              <a:t> – физической защитой сетевого оборудования и средств защиты; </a:t>
            </a:r>
          </a:p>
          <a:p>
            <a:pPr marL="0" indent="0">
              <a:buNone/>
            </a:pPr>
            <a:r>
              <a:rPr lang="ru-RU" dirty="0"/>
              <a:t> – контролем логического доступа к сетевому оборудованию; </a:t>
            </a:r>
          </a:p>
          <a:p>
            <a:pPr marL="0" indent="0">
              <a:buNone/>
            </a:pPr>
            <a:r>
              <a:rPr lang="ru-RU" dirty="0"/>
              <a:t> – шифрованием каналов управления;</a:t>
            </a:r>
          </a:p>
          <a:p>
            <a:pPr marL="0" indent="0">
              <a:buNone/>
            </a:pPr>
            <a:r>
              <a:rPr lang="ru-RU" dirty="0"/>
              <a:t> – контролем сетевых соединений; </a:t>
            </a:r>
          </a:p>
          <a:p>
            <a:pPr marL="0" indent="0">
              <a:buNone/>
            </a:pPr>
            <a:r>
              <a:rPr lang="ru-RU" dirty="0"/>
              <a:t> – обнаружением и предотвращением вторжений; </a:t>
            </a:r>
          </a:p>
          <a:p>
            <a:pPr marL="0" indent="0">
              <a:buNone/>
            </a:pPr>
            <a:r>
              <a:rPr lang="ru-RU" dirty="0"/>
              <a:t> – мониторингом подключаемых к ЛВС автоматизированной системы управления технологическими процессами сетевых устройств; </a:t>
            </a:r>
          </a:p>
          <a:p>
            <a:pPr marL="0" indent="0">
              <a:buNone/>
            </a:pPr>
            <a:r>
              <a:rPr lang="ru-RU" dirty="0"/>
              <a:t> – использованием встроенных в сетевое оборудование средств защиты от подмены </a:t>
            </a:r>
            <a:r>
              <a:rPr lang="ru-RU" dirty="0" smtClean="0"/>
              <a:t>адреса; </a:t>
            </a:r>
            <a:endParaRPr lang="ru-RU" dirty="0"/>
          </a:p>
          <a:p>
            <a:pPr marL="0" indent="0">
              <a:buNone/>
            </a:pPr>
            <a:r>
              <a:rPr lang="ru-RU" dirty="0"/>
              <a:t> – защитой информации ограниченного доступа при ее передаче вне контролируемых зон; </a:t>
            </a:r>
          </a:p>
          <a:p>
            <a:pPr marL="0" indent="0">
              <a:buNone/>
            </a:pPr>
            <a:r>
              <a:rPr lang="ru-RU" dirty="0"/>
              <a:t> – применением средств мониторинга и регистрации событий. </a:t>
            </a:r>
          </a:p>
        </p:txBody>
      </p:sp>
    </p:spTree>
    <p:extLst>
      <p:ext uri="{BB962C8B-B14F-4D97-AF65-F5344CB8AC3E}">
        <p14:creationId xmlns:p14="http://schemas.microsoft.com/office/powerpoint/2010/main" val="3720353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Криптографическая защита</a:t>
            </a:r>
          </a:p>
        </p:txBody>
      </p:sp>
      <p:sp>
        <p:nvSpPr>
          <p:cNvPr id="3" name="Объект 2"/>
          <p:cNvSpPr>
            <a:spLocks noGrp="1"/>
          </p:cNvSpPr>
          <p:nvPr>
            <p:ph idx="1"/>
          </p:nvPr>
        </p:nvSpPr>
        <p:spPr/>
        <p:txBody>
          <a:bodyPr/>
          <a:lstStyle/>
          <a:p>
            <a:pPr marL="0" indent="0">
              <a:buNone/>
            </a:pPr>
            <a:r>
              <a:rPr lang="ru-RU" dirty="0"/>
              <a:t> В целях обеспечения конфиденциальности информации при ее передаче вне контролируемых зон применяются сертифицированные установленным порядком средства криптографической защиты информации. Это специальные методы шифрования, кодирования в результате которых содержание передаваемых файлов становится недоступным, без предъявления ключа криптограммы и обратного преобразования. Криптографическая защита информации на предприятии реализована с помощью метода криптосистемы с открытым ключом. В системе с открытым ключом используются два ключа — открытый и закрытый, которые математически связаны друг с другом. Информация шифруется с помощью открытого ключа, который доступен всем желающим, а расшифровывается с помощью закрытого ключа, известного только получателю сообщения.</a:t>
            </a:r>
          </a:p>
          <a:p>
            <a:pPr marL="0" indent="0">
              <a:buNone/>
            </a:pPr>
            <a:endParaRPr lang="ru-RU" dirty="0"/>
          </a:p>
        </p:txBody>
      </p:sp>
    </p:spTree>
    <p:extLst>
      <p:ext uri="{BB962C8B-B14F-4D97-AF65-F5344CB8AC3E}">
        <p14:creationId xmlns:p14="http://schemas.microsoft.com/office/powerpoint/2010/main" val="3459140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Управление доступом пользователей</a:t>
            </a:r>
          </a:p>
        </p:txBody>
      </p:sp>
      <p:sp>
        <p:nvSpPr>
          <p:cNvPr id="3" name="Объект 2"/>
          <p:cNvSpPr>
            <a:spLocks noGrp="1"/>
          </p:cNvSpPr>
          <p:nvPr>
            <p:ph idx="1"/>
          </p:nvPr>
        </p:nvSpPr>
        <p:spPr/>
        <p:txBody>
          <a:bodyPr/>
          <a:lstStyle/>
          <a:p>
            <a:pPr marL="0" indent="0">
              <a:buNone/>
            </a:pPr>
            <a:r>
              <a:rPr lang="ru-RU" dirty="0"/>
              <a:t>В целях обеспечения безопасности информационных ресурсов и устойчивого функционирования автоматизированной системы управления технологическими процессами осуществляется управление доступом пользователей к операционным и прикладным системам, а также сетевому оборудованию. Пользователи наделяются минимальными правами доступа и привилегиями, необходимыми им для выполнения служебных задач. Наделение пользователей правами доступа и привилегиями основывается на установленной в ОАО формализованной процедуре предоставления прав доступа. Каждый пользователь обеспечивается уникальным персональным идентификатором. Подтверждение подлинности идентификатора (аутентификация) пользователя осуществляется при помощи паролей и/или средств усиленной аутентификации. Длина, сложность и срок действия паролей устанавливаются в зависимости от степени критичности защищаемых систем.</a:t>
            </a:r>
          </a:p>
          <a:p>
            <a:pPr marL="0" indent="0">
              <a:buNone/>
            </a:pPr>
            <a:endParaRPr lang="ru-RU" dirty="0"/>
          </a:p>
        </p:txBody>
      </p:sp>
    </p:spTree>
    <p:extLst>
      <p:ext uri="{BB962C8B-B14F-4D97-AF65-F5344CB8AC3E}">
        <p14:creationId xmlns:p14="http://schemas.microsoft.com/office/powerpoint/2010/main" val="2329158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D26E93D9-66C8-48B4-831A-72220023D56F}"/>
              </a:ext>
            </a:extLst>
          </p:cNvPr>
          <p:cNvSpPr>
            <a:spLocks noGrp="1"/>
          </p:cNvSpPr>
          <p:nvPr>
            <p:ph type="title"/>
          </p:nvPr>
        </p:nvSpPr>
        <p:spPr>
          <a:xfrm>
            <a:off x="1097280" y="286603"/>
            <a:ext cx="10058400" cy="1542197"/>
          </a:xfrm>
        </p:spPr>
        <p:txBody>
          <a:bodyPr/>
          <a:lstStyle/>
          <a:p>
            <a:pPr algn="ctr"/>
            <a:r>
              <a:rPr lang="ru-RU" dirty="0"/>
              <a:t>Цели информационной безопасности</a:t>
            </a:r>
            <a:endParaRPr lang="ru-BY" dirty="0"/>
          </a:p>
        </p:txBody>
      </p:sp>
      <p:sp>
        <p:nvSpPr>
          <p:cNvPr id="3" name="Объект 2">
            <a:extLst>
              <a:ext uri="{FF2B5EF4-FFF2-40B4-BE49-F238E27FC236}">
                <a16:creationId xmlns="" xmlns:a16="http://schemas.microsoft.com/office/drawing/2014/main" id="{83581490-216C-41A7-96FD-A63B93ABA080}"/>
              </a:ext>
            </a:extLst>
          </p:cNvPr>
          <p:cNvSpPr>
            <a:spLocks noGrp="1"/>
          </p:cNvSpPr>
          <p:nvPr>
            <p:ph idx="1"/>
          </p:nvPr>
        </p:nvSpPr>
        <p:spPr/>
        <p:txBody>
          <a:bodyPr/>
          <a:lstStyle/>
          <a:p>
            <a:pPr marL="0" indent="0">
              <a:buNone/>
            </a:pPr>
            <a:r>
              <a:rPr lang="ru-RU" dirty="0"/>
              <a:t>Основной целью, на достижение которой направлена ПИБ, является минимизация ущерба от событий, таящих угрозу безопасности информации, посредством их предотвращения или сведения их последствий к минимуму.</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606799"/>
            <a:ext cx="3759200" cy="2506133"/>
          </a:xfrm>
          <a:prstGeom prst="rect">
            <a:avLst/>
          </a:prstGeom>
        </p:spPr>
      </p:pic>
    </p:spTree>
    <p:extLst>
      <p:ext uri="{BB962C8B-B14F-4D97-AF65-F5344CB8AC3E}">
        <p14:creationId xmlns:p14="http://schemas.microsoft.com/office/powerpoint/2010/main" val="3876992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1AAB269E-BF1E-4B4D-99CD-6E8CC253F2FE}"/>
              </a:ext>
            </a:extLst>
          </p:cNvPr>
          <p:cNvSpPr>
            <a:spLocks noGrp="1"/>
          </p:cNvSpPr>
          <p:nvPr>
            <p:ph type="title"/>
          </p:nvPr>
        </p:nvSpPr>
        <p:spPr>
          <a:xfrm>
            <a:off x="1097280" y="441149"/>
            <a:ext cx="10058400" cy="1450757"/>
          </a:xfrm>
        </p:spPr>
        <p:txBody>
          <a:bodyPr>
            <a:normAutofit/>
          </a:bodyPr>
          <a:lstStyle/>
          <a:p>
            <a:r>
              <a:rPr lang="ru-RU" dirty="0"/>
              <a:t>Вывод</a:t>
            </a:r>
            <a:endParaRPr lang="ru-BY" dirty="0"/>
          </a:p>
        </p:txBody>
      </p:sp>
      <p:sp>
        <p:nvSpPr>
          <p:cNvPr id="3" name="Объект 2">
            <a:extLst>
              <a:ext uri="{FF2B5EF4-FFF2-40B4-BE49-F238E27FC236}">
                <a16:creationId xmlns="" xmlns:a16="http://schemas.microsoft.com/office/drawing/2014/main" id="{A325659A-DAE7-4EC1-9260-5F95458A1BD8}"/>
              </a:ext>
            </a:extLst>
          </p:cNvPr>
          <p:cNvSpPr>
            <a:spLocks noGrp="1"/>
          </p:cNvSpPr>
          <p:nvPr>
            <p:ph idx="1"/>
          </p:nvPr>
        </p:nvSpPr>
        <p:spPr/>
        <p:txBody>
          <a:bodyPr>
            <a:normAutofit/>
          </a:bodyPr>
          <a:lstStyle/>
          <a:p>
            <a:pPr marL="0" indent="0">
              <a:buNone/>
            </a:pPr>
            <a:r>
              <a:rPr lang="ru-RU" dirty="0"/>
              <a:t>Комплексное применение современных технических средств в работе службы безопасности издательства может обеспечить высокий уровень защиты информации от утечек и несанкционированного доступа.</a:t>
            </a:r>
          </a:p>
          <a:p>
            <a:pPr marL="0" indent="0">
              <a:buNone/>
            </a:pPr>
            <a:r>
              <a:rPr lang="ru-RU" dirty="0"/>
              <a:t>Следует учитывать, что все предпринимаемые действия должны в полной мере соответствовать требованиям законодательства. В частности, нарушение конфиденциальности данных юридической фирмы и их клиентов зачастую приводит к вымогательству и шантажу, инсайдерской торговле и недобросовестной конкуренции. Это не только нанесет урон репутации – юридическая фирма понесет ответственность – начиная от финансовой и закачивая уголовной</a:t>
            </a:r>
          </a:p>
          <a:p>
            <a:endParaRPr lang="ru-RU" dirty="0"/>
          </a:p>
        </p:txBody>
      </p:sp>
      <p:pic>
        <p:nvPicPr>
          <p:cNvPr id="1026" name="Picture 2" descr="Как коты проводят время за компьютером (GIF подборка)"/>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3655" y="591407"/>
            <a:ext cx="2628265" cy="1576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521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302FB872-AE1E-4FCD-9F65-6214FAA45170}"/>
              </a:ext>
            </a:extLst>
          </p:cNvPr>
          <p:cNvSpPr>
            <a:spLocks noGrp="1"/>
          </p:cNvSpPr>
          <p:nvPr>
            <p:ph type="title"/>
          </p:nvPr>
        </p:nvSpPr>
        <p:spPr/>
        <p:txBody>
          <a:bodyPr>
            <a:normAutofit fontScale="90000"/>
          </a:bodyPr>
          <a:lstStyle/>
          <a:p>
            <a:r>
              <a:rPr lang="ru-RU" dirty="0"/>
              <a:t>Для достижения цели необходимо обеспечивать решение следующих задач:</a:t>
            </a:r>
            <a:endParaRPr lang="ru-BY" dirty="0"/>
          </a:p>
        </p:txBody>
      </p:sp>
      <p:sp>
        <p:nvSpPr>
          <p:cNvPr id="3" name="Объект 2">
            <a:extLst>
              <a:ext uri="{FF2B5EF4-FFF2-40B4-BE49-F238E27FC236}">
                <a16:creationId xmlns="" xmlns:a16="http://schemas.microsoft.com/office/drawing/2014/main" id="{07F9065E-51A4-4BD6-9806-C6CAA2769EFE}"/>
              </a:ext>
            </a:extLst>
          </p:cNvPr>
          <p:cNvSpPr>
            <a:spLocks noGrp="1"/>
          </p:cNvSpPr>
          <p:nvPr>
            <p:ph idx="1"/>
          </p:nvPr>
        </p:nvSpPr>
        <p:spPr>
          <a:xfrm>
            <a:off x="1066800" y="2253695"/>
            <a:ext cx="9952793" cy="3988777"/>
          </a:xfrm>
        </p:spPr>
        <p:txBody>
          <a:bodyPr>
            <a:noAutofit/>
          </a:bodyPr>
          <a:lstStyle/>
          <a:p>
            <a:pPr defTabSz="0">
              <a:lnSpc>
                <a:spcPct val="130000"/>
              </a:lnSpc>
              <a:spcBef>
                <a:spcPts val="0"/>
              </a:spcBef>
              <a:spcAft>
                <a:spcPts val="600"/>
              </a:spcAft>
              <a:buFont typeface="Arial" panose="020B0604020202020204" pitchFamily="34" charset="0"/>
              <a:buChar char="•"/>
            </a:pPr>
            <a:r>
              <a:rPr lang="ru-RU" dirty="0"/>
              <a:t>Своевременное выявление, оценка и прогнозирование источников угроз ИБ;</a:t>
            </a:r>
            <a:endParaRPr lang="ru-BY" dirty="0"/>
          </a:p>
          <a:p>
            <a:pPr defTabSz="0">
              <a:lnSpc>
                <a:spcPct val="130000"/>
              </a:lnSpc>
              <a:spcBef>
                <a:spcPts val="0"/>
              </a:spcBef>
              <a:spcAft>
                <a:spcPts val="600"/>
              </a:spcAft>
              <a:buFont typeface="Arial" panose="020B0604020202020204" pitchFamily="34" charset="0"/>
              <a:buChar char="•"/>
            </a:pPr>
            <a:r>
              <a:rPr lang="ru-RU" dirty="0"/>
              <a:t>Создание механизма оперативного реагирования на угрозы ИБ;</a:t>
            </a:r>
            <a:endParaRPr lang="ru-BY" dirty="0"/>
          </a:p>
          <a:p>
            <a:pPr defTabSz="0">
              <a:lnSpc>
                <a:spcPct val="130000"/>
              </a:lnSpc>
              <a:spcBef>
                <a:spcPts val="0"/>
              </a:spcBef>
              <a:spcAft>
                <a:spcPts val="600"/>
              </a:spcAft>
              <a:buFont typeface="Arial" panose="020B0604020202020204" pitchFamily="34" charset="0"/>
              <a:buChar char="•"/>
            </a:pPr>
            <a:r>
              <a:rPr lang="ru-RU" dirty="0"/>
              <a:t>Предотвращение и/или снижение ущерба от реализации угроз ИБ;</a:t>
            </a:r>
            <a:endParaRPr lang="ru-BY" dirty="0"/>
          </a:p>
          <a:p>
            <a:pPr defTabSz="0">
              <a:lnSpc>
                <a:spcPct val="130000"/>
              </a:lnSpc>
              <a:spcBef>
                <a:spcPts val="0"/>
              </a:spcBef>
              <a:spcAft>
                <a:spcPts val="600"/>
              </a:spcAft>
              <a:buFont typeface="Arial" panose="020B0604020202020204" pitchFamily="34" charset="0"/>
              <a:buChar char="•"/>
            </a:pPr>
            <a:r>
              <a:rPr lang="ru-RU" dirty="0"/>
              <a:t>Защита от вмешательств в процесс функционирования Информационной Системы (ИС) посторонних лиц;</a:t>
            </a:r>
            <a:endParaRPr lang="ru-BY" dirty="0"/>
          </a:p>
          <a:p>
            <a:pPr defTabSz="0">
              <a:lnSpc>
                <a:spcPct val="130000"/>
              </a:lnSpc>
              <a:spcBef>
                <a:spcPts val="0"/>
              </a:spcBef>
              <a:spcAft>
                <a:spcPts val="600"/>
              </a:spcAft>
              <a:buFont typeface="Arial" panose="020B0604020202020204" pitchFamily="34" charset="0"/>
              <a:buChar char="•"/>
            </a:pPr>
            <a:r>
              <a:rPr lang="ru-RU" dirty="0"/>
              <a:t>Соответствие требованиям законодательства по информационной безопасности Республики Беларусь, нормативно-методических документов и договорным обязательствам в части ИБ;</a:t>
            </a:r>
            <a:endParaRPr lang="ru-BY" dirty="0"/>
          </a:p>
        </p:txBody>
      </p:sp>
    </p:spTree>
    <p:extLst>
      <p:ext uri="{BB962C8B-B14F-4D97-AF65-F5344CB8AC3E}">
        <p14:creationId xmlns:p14="http://schemas.microsoft.com/office/powerpoint/2010/main" val="1373067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302FB872-AE1E-4FCD-9F65-6214FAA45170}"/>
              </a:ext>
            </a:extLst>
          </p:cNvPr>
          <p:cNvSpPr>
            <a:spLocks noGrp="1"/>
          </p:cNvSpPr>
          <p:nvPr>
            <p:ph type="title"/>
          </p:nvPr>
        </p:nvSpPr>
        <p:spPr/>
        <p:txBody>
          <a:bodyPr>
            <a:normAutofit fontScale="90000"/>
          </a:bodyPr>
          <a:lstStyle/>
          <a:p>
            <a:r>
              <a:rPr lang="ru-RU" dirty="0"/>
              <a:t>Для достижения цели необходимо обеспечивать решение следующих задач:</a:t>
            </a:r>
            <a:endParaRPr lang="ru-BY" dirty="0"/>
          </a:p>
        </p:txBody>
      </p:sp>
      <p:sp>
        <p:nvSpPr>
          <p:cNvPr id="3" name="Объект 2">
            <a:extLst>
              <a:ext uri="{FF2B5EF4-FFF2-40B4-BE49-F238E27FC236}">
                <a16:creationId xmlns="" xmlns:a16="http://schemas.microsoft.com/office/drawing/2014/main" id="{07F9065E-51A4-4BD6-9806-C6CAA2769EFE}"/>
              </a:ext>
            </a:extLst>
          </p:cNvPr>
          <p:cNvSpPr>
            <a:spLocks noGrp="1"/>
          </p:cNvSpPr>
          <p:nvPr>
            <p:ph idx="1"/>
          </p:nvPr>
        </p:nvSpPr>
        <p:spPr>
          <a:xfrm>
            <a:off x="1066800" y="2352755"/>
            <a:ext cx="9952793" cy="3988777"/>
          </a:xfrm>
        </p:spPr>
        <p:txBody>
          <a:bodyPr>
            <a:noAutofit/>
          </a:bodyPr>
          <a:lstStyle/>
          <a:p>
            <a:pPr defTabSz="0">
              <a:lnSpc>
                <a:spcPct val="130000"/>
              </a:lnSpc>
              <a:spcBef>
                <a:spcPts val="0"/>
              </a:spcBef>
              <a:spcAft>
                <a:spcPts val="600"/>
              </a:spcAft>
              <a:buFont typeface="Arial" panose="020B0604020202020204" pitchFamily="34" charset="0"/>
              <a:buChar char="•"/>
            </a:pPr>
            <a:r>
              <a:rPr lang="ru-RU" dirty="0"/>
              <a:t>Обеспечение непрерывности критических бизнес-процессов;</a:t>
            </a:r>
            <a:endParaRPr lang="ru-BY" dirty="0"/>
          </a:p>
          <a:p>
            <a:pPr defTabSz="0">
              <a:lnSpc>
                <a:spcPct val="130000"/>
              </a:lnSpc>
              <a:spcBef>
                <a:spcPts val="0"/>
              </a:spcBef>
              <a:spcAft>
                <a:spcPts val="600"/>
              </a:spcAft>
              <a:buFont typeface="Arial" panose="020B0604020202020204" pitchFamily="34" charset="0"/>
              <a:buChar char="•"/>
            </a:pPr>
            <a:r>
              <a:rPr lang="ru-RU" dirty="0"/>
              <a:t>Достижение адекватности мер по защите от угроз ИБ;</a:t>
            </a:r>
            <a:endParaRPr lang="ru-BY" dirty="0"/>
          </a:p>
          <a:p>
            <a:pPr defTabSz="0">
              <a:lnSpc>
                <a:spcPct val="130000"/>
              </a:lnSpc>
              <a:spcBef>
                <a:spcPts val="0"/>
              </a:spcBef>
              <a:spcAft>
                <a:spcPts val="600"/>
              </a:spcAft>
              <a:buFont typeface="Arial" panose="020B0604020202020204" pitchFamily="34" charset="0"/>
              <a:buChar char="•"/>
            </a:pPr>
            <a:r>
              <a:rPr lang="ru-RU" dirty="0"/>
              <a:t>Изучение партнёров, клиентов, конкурентов и кандидатов на работу;</a:t>
            </a:r>
            <a:endParaRPr lang="ru-BY" dirty="0"/>
          </a:p>
          <a:p>
            <a:pPr defTabSz="0">
              <a:lnSpc>
                <a:spcPct val="130000"/>
              </a:lnSpc>
              <a:spcBef>
                <a:spcPts val="0"/>
              </a:spcBef>
              <a:spcAft>
                <a:spcPts val="600"/>
              </a:spcAft>
              <a:buFont typeface="Arial" panose="020B0604020202020204" pitchFamily="34" charset="0"/>
              <a:buChar char="•"/>
            </a:pPr>
            <a:r>
              <a:rPr lang="ru-RU" dirty="0"/>
              <a:t>Недопущение проникновения структур организованной преступности и отдельных лиц с противоправными намерениями;</a:t>
            </a:r>
            <a:endParaRPr lang="ru-BY" dirty="0"/>
          </a:p>
          <a:p>
            <a:pPr defTabSz="0">
              <a:lnSpc>
                <a:spcPct val="130000"/>
              </a:lnSpc>
              <a:spcBef>
                <a:spcPts val="0"/>
              </a:spcBef>
              <a:spcAft>
                <a:spcPts val="600"/>
              </a:spcAft>
              <a:buFont typeface="Arial" panose="020B0604020202020204" pitchFamily="34" charset="0"/>
              <a:buChar char="•"/>
            </a:pPr>
            <a:r>
              <a:rPr lang="ru-RU" dirty="0"/>
              <a:t>Выявление, предупреждение и пресечение возможной противоправной и иной негативной деятельности сотрудников;</a:t>
            </a:r>
            <a:endParaRPr lang="ru-BY" dirty="0"/>
          </a:p>
          <a:p>
            <a:pPr defTabSz="0">
              <a:lnSpc>
                <a:spcPct val="130000"/>
              </a:lnSpc>
              <a:spcBef>
                <a:spcPts val="0"/>
              </a:spcBef>
              <a:spcAft>
                <a:spcPts val="0"/>
              </a:spcAft>
              <a:buFont typeface="Arial" panose="020B0604020202020204" pitchFamily="34" charset="0"/>
              <a:buChar char="•"/>
            </a:pPr>
            <a:r>
              <a:rPr lang="ru-RU" dirty="0"/>
              <a:t>Повышение деловой репутации и корпоративной культуры;</a:t>
            </a:r>
            <a:endParaRPr lang="ru-BY" dirty="0"/>
          </a:p>
        </p:txBody>
      </p:sp>
    </p:spTree>
    <p:extLst>
      <p:ext uri="{BB962C8B-B14F-4D97-AF65-F5344CB8AC3E}">
        <p14:creationId xmlns:p14="http://schemas.microsoft.com/office/powerpoint/2010/main" val="706334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EFF5BAD-A856-486E-ADEA-04A6A846A36E}"/>
              </a:ext>
            </a:extLst>
          </p:cNvPr>
          <p:cNvSpPr>
            <a:spLocks noGrp="1"/>
          </p:cNvSpPr>
          <p:nvPr>
            <p:ph type="title"/>
          </p:nvPr>
        </p:nvSpPr>
        <p:spPr/>
        <p:txBody>
          <a:bodyPr/>
          <a:lstStyle/>
          <a:p>
            <a:r>
              <a:rPr lang="ru-RU" dirty="0"/>
              <a:t>Структура компании</a:t>
            </a:r>
            <a:endParaRPr lang="ru-BY" dirty="0"/>
          </a:p>
        </p:txBody>
      </p:sp>
      <p:sp>
        <p:nvSpPr>
          <p:cNvPr id="3" name="Текст 2">
            <a:extLst>
              <a:ext uri="{FF2B5EF4-FFF2-40B4-BE49-F238E27FC236}">
                <a16:creationId xmlns="" xmlns:a16="http://schemas.microsoft.com/office/drawing/2014/main" id="{2D118C1E-317D-4D88-A9C9-72C2763F34A8}"/>
              </a:ext>
            </a:extLst>
          </p:cNvPr>
          <p:cNvSpPr>
            <a:spLocks noGrp="1"/>
          </p:cNvSpPr>
          <p:nvPr>
            <p:ph type="body" sz="half" idx="2"/>
          </p:nvPr>
        </p:nvSpPr>
        <p:spPr/>
        <p:txBody>
          <a:bodyPr/>
          <a:lstStyle/>
          <a:p>
            <a:r>
              <a:rPr lang="ru-RU" dirty="0" smtClean="0"/>
              <a:t> </a:t>
            </a:r>
            <a:endParaRPr lang="ru-BY" dirty="0"/>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0555" y="1171578"/>
            <a:ext cx="5524164" cy="4619622"/>
          </a:xfrm>
        </p:spPr>
      </p:pic>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400" y="2570480"/>
            <a:ext cx="2426445" cy="1363662"/>
          </a:xfrm>
          <a:prstGeom prst="rect">
            <a:avLst/>
          </a:prstGeom>
        </p:spPr>
      </p:pic>
    </p:spTree>
    <p:extLst>
      <p:ext uri="{BB962C8B-B14F-4D97-AF65-F5344CB8AC3E}">
        <p14:creationId xmlns:p14="http://schemas.microsoft.com/office/powerpoint/2010/main" val="61598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6BD33D5-B07F-44AE-84F8-AFF3335036EB}"/>
              </a:ext>
            </a:extLst>
          </p:cNvPr>
          <p:cNvSpPr>
            <a:spLocks noGrp="1"/>
          </p:cNvSpPr>
          <p:nvPr>
            <p:ph type="title"/>
          </p:nvPr>
        </p:nvSpPr>
        <p:spPr/>
        <p:txBody>
          <a:bodyPr/>
          <a:lstStyle/>
          <a:p>
            <a:r>
              <a:rPr lang="ru-RU" dirty="0"/>
              <a:t>Объекты защиты</a:t>
            </a:r>
            <a:endParaRPr lang="ru-BY" dirty="0"/>
          </a:p>
        </p:txBody>
      </p:sp>
      <p:sp>
        <p:nvSpPr>
          <p:cNvPr id="3" name="Объект 2">
            <a:extLst>
              <a:ext uri="{FF2B5EF4-FFF2-40B4-BE49-F238E27FC236}">
                <a16:creationId xmlns="" xmlns:a16="http://schemas.microsoft.com/office/drawing/2014/main" id="{890233E8-666A-4CBA-A888-0E4348AC72C1}"/>
              </a:ext>
            </a:extLst>
          </p:cNvPr>
          <p:cNvSpPr>
            <a:spLocks noGrp="1"/>
          </p:cNvSpPr>
          <p:nvPr>
            <p:ph idx="1"/>
          </p:nvPr>
        </p:nvSpPr>
        <p:spPr/>
        <p:txBody>
          <a:bodyPr>
            <a:normAutofit/>
          </a:bodyPr>
          <a:lstStyle/>
          <a:p>
            <a:pPr lvl="0">
              <a:buFont typeface="Arial" panose="020B0604020202020204" pitchFamily="34" charset="0"/>
              <a:buChar char="•"/>
            </a:pPr>
            <a:r>
              <a:rPr lang="ru-RU" dirty="0"/>
              <a:t>коммерческая тайна издательства, данные о ее договорах, финансовых взаимоотношениях, бухгалтерская информация;</a:t>
            </a:r>
          </a:p>
          <a:p>
            <a:pPr lvl="0">
              <a:buFont typeface="Arial" panose="020B0604020202020204" pitchFamily="34" charset="0"/>
              <a:buChar char="•"/>
            </a:pPr>
            <a:r>
              <a:rPr lang="ru-RU" dirty="0"/>
              <a:t>коммерческая тайна клиентов и партнеров организации, данные об их активах, имуществе, платежах, произошедших страховых событиях;</a:t>
            </a:r>
          </a:p>
          <a:p>
            <a:pPr lvl="0">
              <a:buFont typeface="Arial" panose="020B0604020202020204" pitchFamily="34" charset="0"/>
              <a:buChar char="•"/>
            </a:pPr>
            <a:r>
              <a:rPr lang="ru-RU" dirty="0"/>
              <a:t>персональные данные сотрудников компании и сотрудников </a:t>
            </a:r>
            <a:r>
              <a:rPr lang="ru-RU" dirty="0" smtClean="0"/>
              <a:t>клиентов.</a:t>
            </a:r>
          </a:p>
          <a:p>
            <a:pPr marL="0" lvl="0" indent="0">
              <a:buNone/>
            </a:pPr>
            <a:r>
              <a:rPr lang="ru-RU" dirty="0" smtClean="0"/>
              <a:t>Все </a:t>
            </a:r>
            <a:r>
              <a:rPr lang="ru-RU" dirty="0"/>
              <a:t>массивы информации содержатся как на бумажных, так и на электронных носителях.</a:t>
            </a:r>
          </a:p>
          <a:p>
            <a:endParaRPr lang="ru-BY" dirty="0"/>
          </a:p>
        </p:txBody>
      </p:sp>
    </p:spTree>
    <p:extLst>
      <p:ext uri="{BB962C8B-B14F-4D97-AF65-F5344CB8AC3E}">
        <p14:creationId xmlns:p14="http://schemas.microsoft.com/office/powerpoint/2010/main" val="2822911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1AAB269E-BF1E-4B4D-99CD-6E8CC253F2FE}"/>
              </a:ext>
            </a:extLst>
          </p:cNvPr>
          <p:cNvSpPr>
            <a:spLocks noGrp="1"/>
          </p:cNvSpPr>
          <p:nvPr>
            <p:ph type="title"/>
          </p:nvPr>
        </p:nvSpPr>
        <p:spPr/>
        <p:txBody>
          <a:bodyPr>
            <a:normAutofit fontScale="90000"/>
          </a:bodyPr>
          <a:lstStyle/>
          <a:p>
            <a:r>
              <a:rPr lang="ru-RU" dirty="0"/>
              <a:t>Основные объекты обеспечения ИБ</a:t>
            </a:r>
            <a:endParaRPr lang="ru-BY" dirty="0"/>
          </a:p>
        </p:txBody>
      </p:sp>
      <p:sp>
        <p:nvSpPr>
          <p:cNvPr id="3" name="Объект 2">
            <a:extLst>
              <a:ext uri="{FF2B5EF4-FFF2-40B4-BE49-F238E27FC236}">
                <a16:creationId xmlns="" xmlns:a16="http://schemas.microsoft.com/office/drawing/2014/main" id="{A325659A-DAE7-4EC1-9260-5F95458A1BD8}"/>
              </a:ext>
            </a:extLst>
          </p:cNvPr>
          <p:cNvSpPr>
            <a:spLocks noGrp="1"/>
          </p:cNvSpPr>
          <p:nvPr>
            <p:ph idx="1"/>
          </p:nvPr>
        </p:nvSpPr>
        <p:spPr/>
        <p:txBody>
          <a:bodyPr>
            <a:normAutofit/>
          </a:bodyPr>
          <a:lstStyle/>
          <a:p>
            <a:pPr lvl="0">
              <a:buFont typeface="Arial" panose="020B0604020202020204" pitchFamily="34" charset="0"/>
              <a:buChar char="•"/>
            </a:pPr>
            <a:r>
              <a:rPr lang="ru-RU" dirty="0"/>
              <a:t>информационные ресурсы, содержащие сведения, отнесенные в соответствии с действующим законодательством и внутренними нормативными документами компании к конфиденциальной информации;</a:t>
            </a:r>
          </a:p>
          <a:p>
            <a:pPr lvl="0">
              <a:buFont typeface="Arial" panose="020B0604020202020204" pitchFamily="34" charset="0"/>
              <a:buChar char="•"/>
            </a:pPr>
            <a:r>
              <a:rPr lang="ru-RU" dirty="0"/>
              <a:t>средства и системы информатизации, на которых производится обработка, передача и хранение защищаемой информации. </a:t>
            </a:r>
          </a:p>
          <a:p>
            <a:pPr lvl="0">
              <a:buFont typeface="Arial" panose="020B0604020202020204" pitchFamily="34" charset="0"/>
              <a:buChar char="•"/>
            </a:pPr>
            <a:r>
              <a:rPr lang="ru-RU" dirty="0"/>
              <a:t>программные средства (операционные системы, системы управления базами данных, другое общесистемное и прикладное программное обеспечение) автоматизированной системы компании, с помощью которых производится обработка защищаемой информации; </a:t>
            </a:r>
          </a:p>
        </p:txBody>
      </p:sp>
    </p:spTree>
    <p:extLst>
      <p:ext uri="{BB962C8B-B14F-4D97-AF65-F5344CB8AC3E}">
        <p14:creationId xmlns:p14="http://schemas.microsoft.com/office/powerpoint/2010/main" val="3372080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1AAB269E-BF1E-4B4D-99CD-6E8CC253F2FE}"/>
              </a:ext>
            </a:extLst>
          </p:cNvPr>
          <p:cNvSpPr>
            <a:spLocks noGrp="1"/>
          </p:cNvSpPr>
          <p:nvPr>
            <p:ph type="title"/>
          </p:nvPr>
        </p:nvSpPr>
        <p:spPr/>
        <p:txBody>
          <a:bodyPr>
            <a:normAutofit fontScale="90000"/>
          </a:bodyPr>
          <a:lstStyle/>
          <a:p>
            <a:r>
              <a:rPr lang="ru-RU" dirty="0"/>
              <a:t>Основные объекты обеспечения ИБ</a:t>
            </a:r>
            <a:endParaRPr lang="ru-BY" dirty="0"/>
          </a:p>
        </p:txBody>
      </p:sp>
      <p:sp>
        <p:nvSpPr>
          <p:cNvPr id="3" name="Объект 2">
            <a:extLst>
              <a:ext uri="{FF2B5EF4-FFF2-40B4-BE49-F238E27FC236}">
                <a16:creationId xmlns="" xmlns:a16="http://schemas.microsoft.com/office/drawing/2014/main" id="{A325659A-DAE7-4EC1-9260-5F95458A1BD8}"/>
              </a:ext>
            </a:extLst>
          </p:cNvPr>
          <p:cNvSpPr>
            <a:spLocks noGrp="1"/>
          </p:cNvSpPr>
          <p:nvPr>
            <p:ph idx="1"/>
          </p:nvPr>
        </p:nvSpPr>
        <p:spPr/>
        <p:txBody>
          <a:bodyPr/>
          <a:lstStyle/>
          <a:p>
            <a:pPr lvl="0">
              <a:buFont typeface="Arial" panose="020B0604020202020204" pitchFamily="34" charset="0"/>
              <a:buChar char="•"/>
            </a:pPr>
            <a:r>
              <a:rPr lang="ru-RU" dirty="0"/>
              <a:t>процессы Компании, связанные с управлением и использованием информационных ресурсов; </a:t>
            </a:r>
          </a:p>
          <a:p>
            <a:pPr lvl="0">
              <a:buFont typeface="Arial" panose="020B0604020202020204" pitchFamily="34" charset="0"/>
              <a:buChar char="•"/>
            </a:pPr>
            <a:r>
              <a:rPr lang="ru-RU" dirty="0"/>
              <a:t>помещения, в которых расположены средства обработки защищаемой информации; </a:t>
            </a:r>
          </a:p>
          <a:p>
            <a:pPr lvl="0">
              <a:buFont typeface="Arial" panose="020B0604020202020204" pitchFamily="34" charset="0"/>
              <a:buChar char="•"/>
            </a:pPr>
            <a:r>
              <a:rPr lang="ru-RU" dirty="0"/>
              <a:t>рабочие помещения и кабинеты работников компании, помещения компании, предназначенные для ведения закрытых переговоров и совещаний; </a:t>
            </a:r>
          </a:p>
          <a:p>
            <a:pPr lvl="0">
              <a:buFont typeface="Arial" panose="020B0604020202020204" pitchFamily="34" charset="0"/>
              <a:buChar char="•"/>
            </a:pPr>
            <a:r>
              <a:rPr lang="ru-RU" dirty="0"/>
              <a:t>персонал компании, имеющий доступ к защищаемой информации.</a:t>
            </a:r>
          </a:p>
        </p:txBody>
      </p:sp>
      <p:pic>
        <p:nvPicPr>
          <p:cNvPr id="3074" name="Picture 2" descr="Гифки с нарисованными котами скачать бесплатно"/>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15095" y="3714114"/>
            <a:ext cx="2201545" cy="2201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377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1AAB269E-BF1E-4B4D-99CD-6E8CC253F2FE}"/>
              </a:ext>
            </a:extLst>
          </p:cNvPr>
          <p:cNvSpPr>
            <a:spLocks noGrp="1"/>
          </p:cNvSpPr>
          <p:nvPr>
            <p:ph type="title"/>
          </p:nvPr>
        </p:nvSpPr>
        <p:spPr/>
        <p:txBody>
          <a:bodyPr>
            <a:normAutofit fontScale="90000"/>
          </a:bodyPr>
          <a:lstStyle/>
          <a:p>
            <a:r>
              <a:rPr lang="ru-RU" dirty="0"/>
              <a:t>Основные угрозы и их источники</a:t>
            </a:r>
            <a:endParaRPr lang="ru-BY" dirty="0"/>
          </a:p>
        </p:txBody>
      </p:sp>
      <p:sp>
        <p:nvSpPr>
          <p:cNvPr id="3" name="Объект 2">
            <a:extLst>
              <a:ext uri="{FF2B5EF4-FFF2-40B4-BE49-F238E27FC236}">
                <a16:creationId xmlns="" xmlns:a16="http://schemas.microsoft.com/office/drawing/2014/main" id="{A325659A-DAE7-4EC1-9260-5F95458A1BD8}"/>
              </a:ext>
            </a:extLst>
          </p:cNvPr>
          <p:cNvSpPr>
            <a:spLocks noGrp="1"/>
          </p:cNvSpPr>
          <p:nvPr>
            <p:ph idx="1"/>
          </p:nvPr>
        </p:nvSpPr>
        <p:spPr/>
        <p:txBody>
          <a:bodyPr>
            <a:normAutofit/>
          </a:bodyPr>
          <a:lstStyle/>
          <a:p>
            <a:r>
              <a:rPr lang="ru-RU" dirty="0"/>
              <a:t>действия внутреннего или внешнего злоумышленника (несанкционированный, в том числе удаленный доступ с целью нарушения работоспособности ИВС, кражи, удаления или модификации информации, несанкционированного распространение материальных носителей за пределами организации);</a:t>
            </a:r>
          </a:p>
          <a:p>
            <a:r>
              <a:rPr lang="ru-RU" dirty="0"/>
              <a:t>наблюдение за источниками информации;</a:t>
            </a:r>
          </a:p>
          <a:p>
            <a:r>
              <a:rPr lang="ru-RU" dirty="0"/>
              <a:t>подслушивание конфиденциальных разговоров и акустических сигналов работающих механизмов; </a:t>
            </a:r>
          </a:p>
          <a:p>
            <a:r>
              <a:rPr lang="ru-RU" dirty="0"/>
              <a:t>перехват электрических, магнитных и электромагнитных полей, электрических сигналов и радиоактивных излучений;</a:t>
            </a:r>
          </a:p>
          <a:p>
            <a:r>
              <a:rPr lang="ru-RU" dirty="0"/>
              <a:t>разглашение информации компетентными людьми;</a:t>
            </a:r>
          </a:p>
        </p:txBody>
      </p:sp>
    </p:spTree>
    <p:extLst>
      <p:ext uri="{BB962C8B-B14F-4D97-AF65-F5344CB8AC3E}">
        <p14:creationId xmlns:p14="http://schemas.microsoft.com/office/powerpoint/2010/main" val="15066203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docProps/app.xml><?xml version="1.0" encoding="utf-8"?>
<Properties xmlns="http://schemas.openxmlformats.org/officeDocument/2006/extended-properties" xmlns:vt="http://schemas.openxmlformats.org/officeDocument/2006/docPropsVTypes">
  <Template>TM03457510[[fn=Савон]]</Template>
  <TotalTime>373</TotalTime>
  <Words>1146</Words>
  <Application>Microsoft Office PowerPoint</Application>
  <PresentationFormat>Широкоэкранный</PresentationFormat>
  <Paragraphs>75</Paragraphs>
  <Slides>20</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20</vt:i4>
      </vt:variant>
    </vt:vector>
  </HeadingPairs>
  <TitlesOfParts>
    <vt:vector size="23" baseType="lpstr">
      <vt:lpstr>Arial</vt:lpstr>
      <vt:lpstr>Century Gothic</vt:lpstr>
      <vt:lpstr>Savon</vt:lpstr>
      <vt:lpstr>Политика информационной безопасности издательства</vt:lpstr>
      <vt:lpstr>Цели информационной безопасности</vt:lpstr>
      <vt:lpstr>Для достижения цели необходимо обеспечивать решение следующих задач:</vt:lpstr>
      <vt:lpstr>Для достижения цели необходимо обеспечивать решение следующих задач:</vt:lpstr>
      <vt:lpstr>Структура компании</vt:lpstr>
      <vt:lpstr>Объекты защиты</vt:lpstr>
      <vt:lpstr>Основные объекты обеспечения ИБ</vt:lpstr>
      <vt:lpstr>Основные объекты обеспечения ИБ</vt:lpstr>
      <vt:lpstr>Основные угрозы и их источники</vt:lpstr>
      <vt:lpstr>Основные угрозы и их источники</vt:lpstr>
      <vt:lpstr>Оценка рисков. Условная численная шкала для оценки ущерба издательства от НСД</vt:lpstr>
      <vt:lpstr>Вероятностно-временная шкала реализации несанкционированного доступа к информационным ресурсам</vt:lpstr>
      <vt:lpstr>Оценка рисков</vt:lpstr>
      <vt:lpstr>Меры, методы и средства обеспечения требуемого уровня защищенности информационных ресурсов</vt:lpstr>
      <vt:lpstr>Организация безопасной эксплуатации средств обработки, информации </vt:lpstr>
      <vt:lpstr>Защита от вредоносного программного обеспечения </vt:lpstr>
      <vt:lpstr>Обеспечение безопасности сетевой инфраструктуры </vt:lpstr>
      <vt:lpstr>Криптографическая защита</vt:lpstr>
      <vt:lpstr>Управление доступом пользователей</vt:lpstr>
      <vt:lpstr>Вывод</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и внедрение политики безопасности издательства</dc:title>
  <dc:creator>kot ilya</dc:creator>
  <cp:lastModifiedBy>Учетная запись Майкрософт</cp:lastModifiedBy>
  <cp:revision>16</cp:revision>
  <dcterms:created xsi:type="dcterms:W3CDTF">2020-02-12T23:35:01Z</dcterms:created>
  <dcterms:modified xsi:type="dcterms:W3CDTF">2023-02-12T21:34:24Z</dcterms:modified>
</cp:coreProperties>
</file>