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301" r:id="rId39"/>
    <p:sldId id="293" r:id="rId40"/>
    <p:sldId id="294" r:id="rId41"/>
    <p:sldId id="295" r:id="rId42"/>
    <p:sldId id="296" r:id="rId43"/>
    <p:sldId id="297" r:id="rId44"/>
    <p:sldId id="298" r:id="rId45"/>
    <p:sldId id="299" r:id="rId46"/>
    <p:sldId id="302" r:id="rId47"/>
    <p:sldId id="303" r:id="rId48"/>
    <p:sldId id="304" r:id="rId49"/>
    <p:sldId id="305" r:id="rId50"/>
    <p:sldId id="306" r:id="rId51"/>
    <p:sldId id="307" r:id="rId52"/>
    <p:sldId id="308" r:id="rId53"/>
    <p:sldId id="309" r:id="rId54"/>
    <p:sldId id="310"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1E82F6-EC45-4F94-8FA8-09507A71D8D7}">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301"/>
            <p14:sldId id="293"/>
            <p14:sldId id="294"/>
            <p14:sldId id="295"/>
            <p14:sldId id="296"/>
            <p14:sldId id="297"/>
            <p14:sldId id="298"/>
            <p14:sldId id="299"/>
            <p14:sldId id="302"/>
            <p14:sldId id="303"/>
            <p14:sldId id="304"/>
            <p14:sldId id="305"/>
            <p14:sldId id="306"/>
            <p14:sldId id="307"/>
            <p14:sldId id="308"/>
            <p14:sldId id="309"/>
            <p14:sldId id="31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34A143-6559-4AD8-9665-802167801F90}"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164A5-5CCF-4F28-B614-E45877292EBC}" type="slidenum">
              <a:rPr lang="en-US" smtClean="0"/>
              <a:t>‹#›</a:t>
            </a:fld>
            <a:endParaRPr lang="en-US"/>
          </a:p>
        </p:txBody>
      </p:sp>
    </p:spTree>
    <p:extLst>
      <p:ext uri="{BB962C8B-B14F-4D97-AF65-F5344CB8AC3E}">
        <p14:creationId xmlns:p14="http://schemas.microsoft.com/office/powerpoint/2010/main" val="3131182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34A143-6559-4AD8-9665-802167801F90}"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164A5-5CCF-4F28-B614-E45877292EBC}" type="slidenum">
              <a:rPr lang="en-US" smtClean="0"/>
              <a:t>‹#›</a:t>
            </a:fld>
            <a:endParaRPr lang="en-US"/>
          </a:p>
        </p:txBody>
      </p:sp>
    </p:spTree>
    <p:extLst>
      <p:ext uri="{BB962C8B-B14F-4D97-AF65-F5344CB8AC3E}">
        <p14:creationId xmlns:p14="http://schemas.microsoft.com/office/powerpoint/2010/main" val="1667838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34A143-6559-4AD8-9665-802167801F90}"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164A5-5CCF-4F28-B614-E45877292EBC}" type="slidenum">
              <a:rPr lang="en-US" smtClean="0"/>
              <a:t>‹#›</a:t>
            </a:fld>
            <a:endParaRPr lang="en-US"/>
          </a:p>
        </p:txBody>
      </p:sp>
    </p:spTree>
    <p:extLst>
      <p:ext uri="{BB962C8B-B14F-4D97-AF65-F5344CB8AC3E}">
        <p14:creationId xmlns:p14="http://schemas.microsoft.com/office/powerpoint/2010/main" val="3984092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34A143-6559-4AD8-9665-802167801F90}"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164A5-5CCF-4F28-B614-E45877292EBC}" type="slidenum">
              <a:rPr lang="en-US" smtClean="0"/>
              <a:t>‹#›</a:t>
            </a:fld>
            <a:endParaRPr lang="en-US"/>
          </a:p>
        </p:txBody>
      </p:sp>
    </p:spTree>
    <p:extLst>
      <p:ext uri="{BB962C8B-B14F-4D97-AF65-F5344CB8AC3E}">
        <p14:creationId xmlns:p14="http://schemas.microsoft.com/office/powerpoint/2010/main" val="1893205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4A143-6559-4AD8-9665-802167801F90}"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164A5-5CCF-4F28-B614-E45877292EBC}" type="slidenum">
              <a:rPr lang="en-US" smtClean="0"/>
              <a:t>‹#›</a:t>
            </a:fld>
            <a:endParaRPr lang="en-US"/>
          </a:p>
        </p:txBody>
      </p:sp>
    </p:spTree>
    <p:extLst>
      <p:ext uri="{BB962C8B-B14F-4D97-AF65-F5344CB8AC3E}">
        <p14:creationId xmlns:p14="http://schemas.microsoft.com/office/powerpoint/2010/main" val="1182474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34A143-6559-4AD8-9665-802167801F90}" type="datetimeFigureOut">
              <a:rPr lang="en-US" smtClean="0"/>
              <a:t>11/19/2019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7164A5-5CCF-4F28-B614-E45877292EBC}" type="slidenum">
              <a:rPr lang="en-US" smtClean="0"/>
              <a:t>‹#›</a:t>
            </a:fld>
            <a:endParaRPr lang="en-US"/>
          </a:p>
        </p:txBody>
      </p:sp>
    </p:spTree>
    <p:extLst>
      <p:ext uri="{BB962C8B-B14F-4D97-AF65-F5344CB8AC3E}">
        <p14:creationId xmlns:p14="http://schemas.microsoft.com/office/powerpoint/2010/main" val="1531702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34A143-6559-4AD8-9665-802167801F90}" type="datetimeFigureOut">
              <a:rPr lang="en-US" smtClean="0"/>
              <a:t>11/19/2019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7164A5-5CCF-4F28-B614-E45877292EBC}" type="slidenum">
              <a:rPr lang="en-US" smtClean="0"/>
              <a:t>‹#›</a:t>
            </a:fld>
            <a:endParaRPr lang="en-US"/>
          </a:p>
        </p:txBody>
      </p:sp>
    </p:spTree>
    <p:extLst>
      <p:ext uri="{BB962C8B-B14F-4D97-AF65-F5344CB8AC3E}">
        <p14:creationId xmlns:p14="http://schemas.microsoft.com/office/powerpoint/2010/main" val="4205620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34A143-6559-4AD8-9665-802167801F90}" type="datetimeFigureOut">
              <a:rPr lang="en-US" smtClean="0"/>
              <a:t>11/19/2019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7164A5-5CCF-4F28-B614-E45877292EBC}" type="slidenum">
              <a:rPr lang="en-US" smtClean="0"/>
              <a:t>‹#›</a:t>
            </a:fld>
            <a:endParaRPr lang="en-US"/>
          </a:p>
        </p:txBody>
      </p:sp>
    </p:spTree>
    <p:extLst>
      <p:ext uri="{BB962C8B-B14F-4D97-AF65-F5344CB8AC3E}">
        <p14:creationId xmlns:p14="http://schemas.microsoft.com/office/powerpoint/2010/main" val="4178822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4A143-6559-4AD8-9665-802167801F90}" type="datetimeFigureOut">
              <a:rPr lang="en-US" smtClean="0"/>
              <a:t>11/19/2019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7164A5-5CCF-4F28-B614-E45877292EBC}" type="slidenum">
              <a:rPr lang="en-US" smtClean="0"/>
              <a:t>‹#›</a:t>
            </a:fld>
            <a:endParaRPr lang="en-US"/>
          </a:p>
        </p:txBody>
      </p:sp>
    </p:spTree>
    <p:extLst>
      <p:ext uri="{BB962C8B-B14F-4D97-AF65-F5344CB8AC3E}">
        <p14:creationId xmlns:p14="http://schemas.microsoft.com/office/powerpoint/2010/main" val="2729573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34A143-6559-4AD8-9665-802167801F90}" type="datetimeFigureOut">
              <a:rPr lang="en-US" smtClean="0"/>
              <a:t>11/19/2019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7164A5-5CCF-4F28-B614-E45877292EBC}" type="slidenum">
              <a:rPr lang="en-US" smtClean="0"/>
              <a:t>‹#›</a:t>
            </a:fld>
            <a:endParaRPr lang="en-US"/>
          </a:p>
        </p:txBody>
      </p:sp>
    </p:spTree>
    <p:extLst>
      <p:ext uri="{BB962C8B-B14F-4D97-AF65-F5344CB8AC3E}">
        <p14:creationId xmlns:p14="http://schemas.microsoft.com/office/powerpoint/2010/main" val="3285039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34A143-6559-4AD8-9665-802167801F90}" type="datetimeFigureOut">
              <a:rPr lang="en-US" smtClean="0"/>
              <a:t>11/19/2019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7164A5-5CCF-4F28-B614-E45877292EBC}" type="slidenum">
              <a:rPr lang="en-US" smtClean="0"/>
              <a:t>‹#›</a:t>
            </a:fld>
            <a:endParaRPr lang="en-US"/>
          </a:p>
        </p:txBody>
      </p:sp>
    </p:spTree>
    <p:extLst>
      <p:ext uri="{BB962C8B-B14F-4D97-AF65-F5344CB8AC3E}">
        <p14:creationId xmlns:p14="http://schemas.microsoft.com/office/powerpoint/2010/main" val="750053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34A143-6559-4AD8-9665-802167801F90}" type="datetimeFigureOut">
              <a:rPr lang="en-US" smtClean="0"/>
              <a:t>11/19/2019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7164A5-5CCF-4F28-B614-E45877292EBC}" type="slidenum">
              <a:rPr lang="en-US" smtClean="0"/>
              <a:t>‹#›</a:t>
            </a:fld>
            <a:endParaRPr lang="en-US"/>
          </a:p>
        </p:txBody>
      </p:sp>
    </p:spTree>
    <p:extLst>
      <p:ext uri="{BB962C8B-B14F-4D97-AF65-F5344CB8AC3E}">
        <p14:creationId xmlns:p14="http://schemas.microsoft.com/office/powerpoint/2010/main" val="2695426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9.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1470025"/>
          </a:xfrm>
        </p:spPr>
        <p:txBody>
          <a:bodyPr>
            <a:normAutofit fontScale="90000"/>
          </a:bodyPr>
          <a:lstStyle/>
          <a:p>
            <a:r>
              <a:rPr lang="id-ID" b="1" dirty="0" smtClean="0"/>
              <a:t/>
            </a:r>
            <a:br>
              <a:rPr lang="id-ID" b="1" dirty="0" smtClean="0"/>
            </a:br>
            <a:r>
              <a:rPr lang="en-US" sz="3100" b="1" dirty="0" smtClean="0">
                <a:solidFill>
                  <a:schemeClr val="bg1"/>
                </a:solidFill>
              </a:rPr>
              <a:t>PERANCANGAN </a:t>
            </a:r>
            <a:r>
              <a:rPr lang="en-US" sz="3100" b="1" dirty="0">
                <a:solidFill>
                  <a:schemeClr val="bg1"/>
                </a:solidFill>
              </a:rPr>
              <a:t>SISTEM PAYROLL KARYAWAN POLITEKNIK NEGERI BATAM BERBASIS APLIKASI SMARTPHONE</a:t>
            </a:r>
            <a:r>
              <a:rPr lang="en-US" sz="3100" dirty="0">
                <a:solidFill>
                  <a:schemeClr val="bg1"/>
                </a:solidFill>
              </a:rPr>
              <a:t/>
            </a:r>
            <a:br>
              <a:rPr lang="en-US" sz="3100" dirty="0">
                <a:solidFill>
                  <a:schemeClr val="bg1"/>
                </a:solidFill>
              </a:rPr>
            </a:br>
            <a:endParaRPr lang="en-US" sz="3100" dirty="0">
              <a:solidFill>
                <a:schemeClr val="bg1"/>
              </a:solidFill>
            </a:endParaRPr>
          </a:p>
        </p:txBody>
      </p:sp>
      <p:sp>
        <p:nvSpPr>
          <p:cNvPr id="3" name="Subtitle 2"/>
          <p:cNvSpPr>
            <a:spLocks noGrp="1"/>
          </p:cNvSpPr>
          <p:nvPr>
            <p:ph type="subTitle" idx="1"/>
          </p:nvPr>
        </p:nvSpPr>
        <p:spPr>
          <a:xfrm>
            <a:off x="3886200" y="4572000"/>
            <a:ext cx="5943600" cy="2209800"/>
          </a:xfrm>
        </p:spPr>
        <p:txBody>
          <a:bodyPr>
            <a:normAutofit fontScale="92500" lnSpcReduction="20000"/>
          </a:bodyPr>
          <a:lstStyle/>
          <a:p>
            <a:pPr algn="l"/>
            <a:endParaRPr lang="id-ID" sz="1800" b="1" dirty="0" smtClean="0">
              <a:solidFill>
                <a:schemeClr val="bg2">
                  <a:lumMod val="75000"/>
                </a:schemeClr>
              </a:solidFill>
            </a:endParaRPr>
          </a:p>
          <a:p>
            <a:pPr algn="l"/>
            <a:endParaRPr lang="id-ID" sz="1800" b="1" dirty="0">
              <a:solidFill>
                <a:schemeClr val="bg2">
                  <a:lumMod val="75000"/>
                </a:schemeClr>
              </a:solidFill>
            </a:endParaRPr>
          </a:p>
          <a:p>
            <a:pPr algn="l"/>
            <a:endParaRPr lang="id-ID" sz="1800" b="1" dirty="0" smtClean="0">
              <a:solidFill>
                <a:schemeClr val="bg2">
                  <a:lumMod val="75000"/>
                </a:schemeClr>
              </a:solidFill>
            </a:endParaRPr>
          </a:p>
          <a:p>
            <a:pPr algn="l"/>
            <a:endParaRPr lang="id-ID" sz="1800" b="1" dirty="0">
              <a:solidFill>
                <a:schemeClr val="bg2">
                  <a:lumMod val="75000"/>
                </a:schemeClr>
              </a:solidFill>
            </a:endParaRPr>
          </a:p>
          <a:p>
            <a:pPr algn="l"/>
            <a:r>
              <a:rPr lang="en-US" sz="1700" b="1" dirty="0" err="1" smtClean="0">
                <a:solidFill>
                  <a:schemeClr val="bg1"/>
                </a:solidFill>
              </a:rPr>
              <a:t>Disusun</a:t>
            </a:r>
            <a:r>
              <a:rPr lang="en-US" sz="1700" b="1" dirty="0" smtClean="0">
                <a:solidFill>
                  <a:schemeClr val="bg1"/>
                </a:solidFill>
              </a:rPr>
              <a:t> </a:t>
            </a:r>
            <a:r>
              <a:rPr lang="en-US" sz="1700" b="1" dirty="0" err="1" smtClean="0">
                <a:solidFill>
                  <a:schemeClr val="bg1"/>
                </a:solidFill>
              </a:rPr>
              <a:t>Oleh</a:t>
            </a:r>
            <a:r>
              <a:rPr lang="id-ID" sz="1700" b="1" dirty="0" smtClean="0">
                <a:solidFill>
                  <a:schemeClr val="bg1"/>
                </a:solidFill>
              </a:rPr>
              <a:t> : </a:t>
            </a:r>
            <a:endParaRPr lang="en-US" sz="1700" dirty="0">
              <a:solidFill>
                <a:schemeClr val="bg1"/>
              </a:solidFill>
            </a:endParaRPr>
          </a:p>
          <a:p>
            <a:r>
              <a:rPr lang="en-US" sz="1700" b="1" dirty="0" err="1">
                <a:solidFill>
                  <a:schemeClr val="bg1"/>
                </a:solidFill>
              </a:rPr>
              <a:t>Kifli</a:t>
            </a:r>
            <a:r>
              <a:rPr lang="en-US" sz="1700" b="1" dirty="0">
                <a:solidFill>
                  <a:schemeClr val="bg1"/>
                </a:solidFill>
              </a:rPr>
              <a:t>		</a:t>
            </a:r>
            <a:r>
              <a:rPr lang="id-ID" sz="1700" b="1" dirty="0">
                <a:solidFill>
                  <a:schemeClr val="bg1"/>
                </a:solidFill>
              </a:rPr>
              <a:t> </a:t>
            </a:r>
            <a:r>
              <a:rPr lang="id-ID" sz="1700" b="1" dirty="0" smtClean="0">
                <a:solidFill>
                  <a:schemeClr val="bg1"/>
                </a:solidFill>
              </a:rPr>
              <a:t> 	</a:t>
            </a:r>
            <a:r>
              <a:rPr lang="en-US" sz="1700" b="1" dirty="0" smtClean="0">
                <a:solidFill>
                  <a:schemeClr val="bg1"/>
                </a:solidFill>
              </a:rPr>
              <a:t>3311811001</a:t>
            </a:r>
            <a:endParaRPr lang="en-US" sz="1700" dirty="0">
              <a:solidFill>
                <a:schemeClr val="bg1"/>
              </a:solidFill>
            </a:endParaRPr>
          </a:p>
          <a:p>
            <a:r>
              <a:rPr lang="en-US" sz="1700" b="1" dirty="0" err="1">
                <a:solidFill>
                  <a:schemeClr val="bg1"/>
                </a:solidFill>
              </a:rPr>
              <a:t>Yulia</a:t>
            </a:r>
            <a:r>
              <a:rPr lang="en-US" sz="1700" b="1" dirty="0">
                <a:solidFill>
                  <a:schemeClr val="bg1"/>
                </a:solidFill>
              </a:rPr>
              <a:t> </a:t>
            </a:r>
            <a:r>
              <a:rPr lang="en-US" sz="1700" b="1" dirty="0" err="1">
                <a:solidFill>
                  <a:schemeClr val="bg1"/>
                </a:solidFill>
              </a:rPr>
              <a:t>Febrianti.M</a:t>
            </a:r>
            <a:r>
              <a:rPr lang="en-US" sz="1700" b="1" dirty="0">
                <a:solidFill>
                  <a:schemeClr val="bg1"/>
                </a:solidFill>
              </a:rPr>
              <a:t>		3311811025</a:t>
            </a:r>
            <a:endParaRPr lang="en-US" sz="1700" dirty="0">
              <a:solidFill>
                <a:schemeClr val="bg1"/>
              </a:solidFill>
            </a:endParaRPr>
          </a:p>
          <a:p>
            <a:r>
              <a:rPr lang="en-US" sz="1700" b="1" dirty="0">
                <a:solidFill>
                  <a:schemeClr val="bg1"/>
                </a:solidFill>
              </a:rPr>
              <a:t>M. </a:t>
            </a:r>
            <a:r>
              <a:rPr lang="en-US" sz="1700" b="1" dirty="0" err="1">
                <a:solidFill>
                  <a:schemeClr val="bg1"/>
                </a:solidFill>
              </a:rPr>
              <a:t>Chaliq</a:t>
            </a:r>
            <a:r>
              <a:rPr lang="en-US" sz="1700" b="1" dirty="0">
                <a:solidFill>
                  <a:schemeClr val="bg1"/>
                </a:solidFill>
              </a:rPr>
              <a:t> Edgar D.H	</a:t>
            </a:r>
            <a:r>
              <a:rPr lang="id-ID" sz="1700" b="1" dirty="0" smtClean="0">
                <a:solidFill>
                  <a:schemeClr val="bg1"/>
                </a:solidFill>
              </a:rPr>
              <a:t>	</a:t>
            </a:r>
            <a:r>
              <a:rPr lang="en-US" sz="1700" b="1" dirty="0" smtClean="0">
                <a:solidFill>
                  <a:schemeClr val="bg1"/>
                </a:solidFill>
              </a:rPr>
              <a:t>3311811090</a:t>
            </a:r>
            <a:endParaRPr lang="en-US" sz="1700" dirty="0">
              <a:solidFill>
                <a:schemeClr val="bg1"/>
              </a:solidFill>
            </a:endParaRPr>
          </a:p>
          <a:p>
            <a:endParaRPr lang="en-US" sz="1700" dirty="0"/>
          </a:p>
        </p:txBody>
      </p:sp>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2667000" y="2209800"/>
            <a:ext cx="3886200" cy="1981200"/>
          </a:xfrm>
          <a:prstGeom prst="rect">
            <a:avLst/>
          </a:prstGeom>
        </p:spPr>
      </p:pic>
    </p:spTree>
    <p:extLst>
      <p:ext uri="{BB962C8B-B14F-4D97-AF65-F5344CB8AC3E}">
        <p14:creationId xmlns:p14="http://schemas.microsoft.com/office/powerpoint/2010/main" val="24535179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5897563"/>
          </a:xfrm>
        </p:spPr>
        <p:txBody>
          <a:bodyPr>
            <a:normAutofit/>
          </a:bodyPr>
          <a:lstStyle/>
          <a:p>
            <a:pPr marL="0" indent="0">
              <a:buNone/>
            </a:pPr>
            <a:endParaRPr lang="id-ID" sz="1400" b="1" dirty="0" smtClean="0"/>
          </a:p>
          <a:p>
            <a:pPr marL="0" indent="0">
              <a:buNone/>
            </a:pPr>
            <a:r>
              <a:rPr lang="en-US" sz="1400" b="1" dirty="0" err="1" smtClean="0"/>
              <a:t>Nama</a:t>
            </a:r>
            <a:r>
              <a:rPr lang="en-US" sz="1400" b="1" dirty="0" smtClean="0"/>
              <a:t> </a:t>
            </a:r>
            <a:r>
              <a:rPr lang="en-US" sz="1400" b="1" dirty="0"/>
              <a:t>Use Case : </a:t>
            </a:r>
            <a:r>
              <a:rPr lang="en-US" sz="1400" b="1" dirty="0" err="1"/>
              <a:t>Mengelola</a:t>
            </a:r>
            <a:r>
              <a:rPr lang="en-US" sz="1400" b="1" dirty="0"/>
              <a:t> </a:t>
            </a:r>
            <a:r>
              <a:rPr lang="en-US" sz="1400" b="1" dirty="0" err="1"/>
              <a:t>Tunjangan</a:t>
            </a:r>
            <a:r>
              <a:rPr lang="en-US" sz="1400" b="1" dirty="0"/>
              <a:t> </a:t>
            </a:r>
            <a:r>
              <a:rPr lang="en-US" sz="1400" b="1" dirty="0" err="1"/>
              <a:t>keluarga</a:t>
            </a:r>
            <a:r>
              <a:rPr lang="en-US" sz="1400" b="1" dirty="0"/>
              <a:t> (</a:t>
            </a:r>
            <a:r>
              <a:rPr lang="en-US" sz="1400" b="1" dirty="0" err="1"/>
              <a:t>menghitung</a:t>
            </a:r>
            <a:r>
              <a:rPr lang="en-US" sz="1400" b="1" dirty="0"/>
              <a:t> </a:t>
            </a:r>
            <a:r>
              <a:rPr lang="en-US" sz="1400" b="1" dirty="0" err="1"/>
              <a:t>tunjangan</a:t>
            </a:r>
            <a:r>
              <a:rPr lang="en-US" sz="1400" b="1" dirty="0"/>
              <a:t> </a:t>
            </a:r>
            <a:r>
              <a:rPr lang="en-US" sz="1400" b="1" dirty="0" err="1"/>
              <a:t>keluarga</a:t>
            </a:r>
            <a:r>
              <a:rPr lang="en-US" sz="1400" b="1" dirty="0"/>
              <a:t>)</a:t>
            </a:r>
            <a:r>
              <a:rPr lang="en-US" sz="1400" dirty="0"/>
              <a:t/>
            </a:r>
            <a:br>
              <a:rPr lang="en-US" sz="1400" dirty="0"/>
            </a:br>
            <a:r>
              <a:rPr lang="en-US" sz="1400" dirty="0" err="1"/>
              <a:t>Skenario</a:t>
            </a:r>
            <a:r>
              <a:rPr lang="en-US" sz="1400" dirty="0" smtClean="0"/>
              <a:t>:</a:t>
            </a:r>
            <a:endParaRPr lang="id-ID" sz="1400" dirty="0" smtClean="0"/>
          </a:p>
          <a:p>
            <a:pPr marL="0" indent="0">
              <a:buNone/>
            </a:pPr>
            <a:endParaRPr lang="en-US" sz="1400" dirty="0"/>
          </a:p>
        </p:txBody>
      </p:sp>
      <p:graphicFrame>
        <p:nvGraphicFramePr>
          <p:cNvPr id="4" name="Table 3"/>
          <p:cNvGraphicFramePr>
            <a:graphicFrameLocks noGrp="1"/>
          </p:cNvGraphicFramePr>
          <p:nvPr>
            <p:extLst>
              <p:ext uri="{D42A27DB-BD31-4B8C-83A1-F6EECF244321}">
                <p14:modId xmlns:p14="http://schemas.microsoft.com/office/powerpoint/2010/main" val="2587087613"/>
              </p:ext>
            </p:extLst>
          </p:nvPr>
        </p:nvGraphicFramePr>
        <p:xfrm>
          <a:off x="1963102" y="1371600"/>
          <a:ext cx="5217795" cy="4636992"/>
        </p:xfrm>
        <a:graphic>
          <a:graphicData uri="http://schemas.openxmlformats.org/drawingml/2006/table">
            <a:tbl>
              <a:tblPr firstRow="1" firstCol="1" bandRow="1">
                <a:tableStyleId>{5C22544A-7EE6-4342-B048-85BDC9FD1C3A}</a:tableStyleId>
              </a:tblPr>
              <a:tblGrid>
                <a:gridCol w="2517140"/>
                <a:gridCol w="2700655"/>
              </a:tblGrid>
              <a:tr h="193286">
                <a:tc>
                  <a:txBody>
                    <a:bodyPr/>
                    <a:lstStyle/>
                    <a:p>
                      <a:pPr algn="ctr" fontAlgn="base">
                        <a:lnSpc>
                          <a:spcPts val="1465"/>
                        </a:lnSpc>
                        <a:spcAft>
                          <a:spcPts val="0"/>
                        </a:spcAft>
                      </a:pPr>
                      <a:r>
                        <a:rPr lang="en-US" sz="1200">
                          <a:effectLst/>
                        </a:rPr>
                        <a:t>Aksi Aktor</a:t>
                      </a:r>
                      <a:endParaRPr lang="en-US" sz="1100">
                        <a:effectLst/>
                        <a:latin typeface="Calibri"/>
                        <a:ea typeface="Calibri"/>
                        <a:cs typeface="Times New Roman"/>
                      </a:endParaRPr>
                    </a:p>
                  </a:txBody>
                  <a:tcPr marL="68580" marR="68580" marT="0" marB="0"/>
                </a:tc>
                <a:tc>
                  <a:txBody>
                    <a:bodyPr/>
                    <a:lstStyle/>
                    <a:p>
                      <a:pPr algn="ctr" fontAlgn="base">
                        <a:lnSpc>
                          <a:spcPts val="1465"/>
                        </a:lnSpc>
                        <a:spcAft>
                          <a:spcPts val="0"/>
                        </a:spcAft>
                      </a:pPr>
                      <a:r>
                        <a:rPr lang="en-US" sz="1200">
                          <a:effectLst/>
                        </a:rPr>
                        <a:t>Reaksi Sistem</a:t>
                      </a:r>
                      <a:endParaRPr lang="en-US" sz="1100">
                        <a:effectLst/>
                        <a:latin typeface="Calibri"/>
                        <a:ea typeface="Calibri"/>
                        <a:cs typeface="Times New Roman"/>
                      </a:endParaRPr>
                    </a:p>
                  </a:txBody>
                  <a:tcPr marL="68580" marR="68580" marT="0" marB="0"/>
                </a:tc>
              </a:tr>
              <a:tr h="197441">
                <a:tc gridSpan="2">
                  <a:txBody>
                    <a:bodyPr/>
                    <a:lstStyle/>
                    <a:p>
                      <a:pPr fontAlgn="base">
                        <a:lnSpc>
                          <a:spcPct val="107000"/>
                        </a:lnSpc>
                        <a:spcAft>
                          <a:spcPts val="0"/>
                        </a:spcAft>
                      </a:pPr>
                      <a:r>
                        <a:rPr lang="en-US" sz="1200">
                          <a:effectLst/>
                        </a:rPr>
                        <a:t>Skenario Normal</a:t>
                      </a:r>
                      <a:endParaRPr lang="en-US" sz="1100">
                        <a:effectLst/>
                        <a:latin typeface="Calibri"/>
                        <a:ea typeface="Calibri"/>
                        <a:cs typeface="Times New Roman"/>
                      </a:endParaRPr>
                    </a:p>
                  </a:txBody>
                  <a:tcPr marL="68580" marR="68580" marT="0" marB="0"/>
                </a:tc>
                <a:tc hMerge="1">
                  <a:txBody>
                    <a:bodyPr/>
                    <a:lstStyle/>
                    <a:p>
                      <a:endParaRPr lang="en-US"/>
                    </a:p>
                  </a:txBody>
                  <a:tcPr/>
                </a:tc>
              </a:tr>
              <a:tr h="203473">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en-US" sz="1200">
                          <a:effectLst/>
                        </a:rPr>
                        <a:t>1. Memeriksa status login</a:t>
                      </a:r>
                      <a:endParaRPr lang="en-US" sz="1100">
                        <a:effectLst/>
                        <a:latin typeface="Calibri"/>
                        <a:ea typeface="Calibri"/>
                        <a:cs typeface="Times New Roman"/>
                      </a:endParaRPr>
                    </a:p>
                  </a:txBody>
                  <a:tcPr marL="68580" marR="68580" marT="0" marB="0"/>
                </a:tc>
              </a:tr>
              <a:tr h="403998">
                <a:tc>
                  <a:txBody>
                    <a:bodyPr/>
                    <a:lstStyle/>
                    <a:p>
                      <a:pPr fontAlgn="base">
                        <a:lnSpc>
                          <a:spcPct val="107000"/>
                        </a:lnSpc>
                        <a:spcAft>
                          <a:spcPts val="0"/>
                        </a:spcAft>
                      </a:pPr>
                      <a:r>
                        <a:rPr lang="sv-FI" sz="1200">
                          <a:effectLst/>
                        </a:rPr>
                        <a:t>2. Memasukkan data perhitungan tunjangan keluarga</a:t>
                      </a:r>
                      <a:endParaRPr lang="en-US" sz="1100">
                        <a:effectLst/>
                        <a:latin typeface="Calibri"/>
                        <a:ea typeface="Calibri"/>
                        <a:cs typeface="Times New Roman"/>
                      </a:endParaRPr>
                    </a:p>
                  </a:txBody>
                  <a:tcPr marL="68580" marR="68580" marT="0" marB="0"/>
                </a:tc>
                <a:tc>
                  <a:txBody>
                    <a:bodyPr/>
                    <a:lstStyle/>
                    <a:p>
                      <a:pPr>
                        <a:lnSpc>
                          <a:spcPct val="115000"/>
                        </a:lnSpc>
                      </a:pPr>
                      <a:endParaRPr lang="en-US" sz="1100">
                        <a:effectLst/>
                        <a:latin typeface="Calibri"/>
                      </a:endParaRPr>
                    </a:p>
                  </a:txBody>
                  <a:tcPr marL="68580" marR="68580" marT="0" marB="0"/>
                </a:tc>
              </a:tr>
              <a:tr h="203473">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sv-FI" sz="1200">
                          <a:effectLst/>
                        </a:rPr>
                        <a:t>3. Memeriksa status berkeluarga</a:t>
                      </a:r>
                      <a:endParaRPr lang="en-US" sz="1100">
                        <a:effectLst/>
                        <a:latin typeface="Calibri"/>
                        <a:ea typeface="Calibri"/>
                        <a:cs typeface="Times New Roman"/>
                      </a:endParaRPr>
                    </a:p>
                  </a:txBody>
                  <a:tcPr marL="68580" marR="68580" marT="0" marB="0"/>
                </a:tc>
              </a:tr>
              <a:tr h="403998">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en-US" sz="1200">
                          <a:effectLst/>
                        </a:rPr>
                        <a:t>4. Menyimpan data  tunjangan keluarga ke basis data</a:t>
                      </a:r>
                      <a:endParaRPr lang="en-US" sz="1100">
                        <a:effectLst/>
                        <a:latin typeface="Calibri"/>
                        <a:ea typeface="Calibri"/>
                        <a:cs typeface="Times New Roman"/>
                      </a:endParaRPr>
                    </a:p>
                  </a:txBody>
                  <a:tcPr marL="68580" marR="68580" marT="0" marB="0"/>
                </a:tc>
              </a:tr>
              <a:tr h="203473">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en-US" sz="1200">
                          <a:effectLst/>
                        </a:rPr>
                        <a:t>5. Menampilkan pesan sukses disimpan</a:t>
                      </a:r>
                      <a:endParaRPr lang="en-US" sz="1100">
                        <a:effectLst/>
                        <a:latin typeface="Calibri"/>
                        <a:ea typeface="Calibri"/>
                        <a:cs typeface="Times New Roman"/>
                      </a:endParaRPr>
                    </a:p>
                  </a:txBody>
                  <a:tcPr marL="68580" marR="68580" marT="0" marB="0"/>
                </a:tc>
              </a:tr>
              <a:tr h="197441">
                <a:tc gridSpan="2">
                  <a:txBody>
                    <a:bodyPr/>
                    <a:lstStyle/>
                    <a:p>
                      <a:pPr fontAlgn="base">
                        <a:lnSpc>
                          <a:spcPct val="107000"/>
                        </a:lnSpc>
                        <a:spcAft>
                          <a:spcPts val="0"/>
                        </a:spcAft>
                      </a:pPr>
                      <a:r>
                        <a:rPr lang="en-US" sz="1200">
                          <a:effectLst/>
                        </a:rPr>
                        <a:t>Skenario Alternatif</a:t>
                      </a:r>
                      <a:endParaRPr lang="en-US" sz="1100">
                        <a:effectLst/>
                        <a:latin typeface="Calibri"/>
                        <a:ea typeface="Calibri"/>
                        <a:cs typeface="Times New Roman"/>
                      </a:endParaRPr>
                    </a:p>
                  </a:txBody>
                  <a:tcPr marL="68580" marR="68580" marT="0" marB="0"/>
                </a:tc>
                <a:tc hMerge="1">
                  <a:txBody>
                    <a:bodyPr/>
                    <a:lstStyle/>
                    <a:p>
                      <a:endParaRPr lang="en-US"/>
                    </a:p>
                  </a:txBody>
                  <a:tcPr/>
                </a:tc>
              </a:tr>
              <a:tr h="203473">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en-US" sz="1200">
                          <a:effectLst/>
                        </a:rPr>
                        <a:t>1. Memeriksa status login</a:t>
                      </a:r>
                      <a:endParaRPr lang="en-US" sz="1100">
                        <a:effectLst/>
                        <a:latin typeface="Calibri"/>
                        <a:ea typeface="Calibri"/>
                        <a:cs typeface="Times New Roman"/>
                      </a:endParaRPr>
                    </a:p>
                  </a:txBody>
                  <a:tcPr marL="68580" marR="68580" marT="0" marB="0"/>
                </a:tc>
              </a:tr>
              <a:tr h="403998">
                <a:tc>
                  <a:txBody>
                    <a:bodyPr/>
                    <a:lstStyle/>
                    <a:p>
                      <a:pPr fontAlgn="base">
                        <a:lnSpc>
                          <a:spcPct val="107000"/>
                        </a:lnSpc>
                        <a:spcAft>
                          <a:spcPts val="0"/>
                        </a:spcAft>
                      </a:pPr>
                      <a:r>
                        <a:rPr lang="sv-FI" sz="1200">
                          <a:effectLst/>
                        </a:rPr>
                        <a:t>2. Memasukkan data perhitungan tunjangan keluarga</a:t>
                      </a:r>
                      <a:endParaRPr lang="en-US" sz="1100">
                        <a:effectLst/>
                        <a:latin typeface="Calibri"/>
                        <a:ea typeface="Calibri"/>
                        <a:cs typeface="Times New Roman"/>
                      </a:endParaRPr>
                    </a:p>
                  </a:txBody>
                  <a:tcPr marL="68580" marR="68580" marT="0" marB="0"/>
                </a:tc>
                <a:tc>
                  <a:txBody>
                    <a:bodyPr/>
                    <a:lstStyle/>
                    <a:p>
                      <a:pPr>
                        <a:lnSpc>
                          <a:spcPct val="115000"/>
                        </a:lnSpc>
                      </a:pPr>
                      <a:endParaRPr lang="en-US" sz="1100">
                        <a:effectLst/>
                        <a:latin typeface="Calibri"/>
                      </a:endParaRPr>
                    </a:p>
                  </a:txBody>
                  <a:tcPr marL="68580" marR="68580" marT="0" marB="0"/>
                </a:tc>
              </a:tr>
              <a:tr h="203473">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sv-FI" sz="1200">
                          <a:effectLst/>
                        </a:rPr>
                        <a:t>3. Memeriksa status berkeluarga</a:t>
                      </a:r>
                      <a:endParaRPr lang="en-US" sz="1100">
                        <a:effectLst/>
                        <a:latin typeface="Calibri"/>
                        <a:ea typeface="Calibri"/>
                        <a:cs typeface="Times New Roman"/>
                      </a:endParaRPr>
                    </a:p>
                  </a:txBody>
                  <a:tcPr marL="68580" marR="68580" marT="0" marB="0"/>
                </a:tc>
              </a:tr>
              <a:tr h="403998">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sv-FI" sz="1200">
                          <a:effectLst/>
                        </a:rPr>
                        <a:t>4. Mengeluarkan pesan bahwa tidak mendapat tunjangan keluarga</a:t>
                      </a:r>
                      <a:endParaRPr lang="en-US" sz="1100">
                        <a:effectLst/>
                        <a:latin typeface="Calibri"/>
                        <a:ea typeface="Calibri"/>
                        <a:cs typeface="Times New Roman"/>
                      </a:endParaRPr>
                    </a:p>
                  </a:txBody>
                  <a:tcPr marL="68580" marR="68580" marT="0" marB="0"/>
                </a:tc>
              </a:tr>
              <a:tr h="403998">
                <a:tc>
                  <a:txBody>
                    <a:bodyPr/>
                    <a:lstStyle/>
                    <a:p>
                      <a:pPr fontAlgn="base">
                        <a:lnSpc>
                          <a:spcPct val="107000"/>
                        </a:lnSpc>
                        <a:spcAft>
                          <a:spcPts val="0"/>
                        </a:spcAft>
                      </a:pPr>
                      <a:r>
                        <a:rPr lang="sv-FI" sz="1200">
                          <a:effectLst/>
                        </a:rPr>
                        <a:t>5. Memperbaiki data masukan yang tidak valid</a:t>
                      </a:r>
                      <a:endParaRPr lang="en-US" sz="1100">
                        <a:effectLst/>
                        <a:latin typeface="Calibri"/>
                        <a:ea typeface="Calibri"/>
                        <a:cs typeface="Times New Roman"/>
                      </a:endParaRPr>
                    </a:p>
                  </a:txBody>
                  <a:tcPr marL="68580" marR="68580" marT="0" marB="0"/>
                </a:tc>
                <a:tc>
                  <a:txBody>
                    <a:bodyPr/>
                    <a:lstStyle/>
                    <a:p>
                      <a:pPr>
                        <a:lnSpc>
                          <a:spcPct val="115000"/>
                        </a:lnSpc>
                      </a:pPr>
                      <a:endParaRPr lang="en-US" sz="1100">
                        <a:effectLst/>
                        <a:latin typeface="Calibri"/>
                      </a:endParaRPr>
                    </a:p>
                  </a:txBody>
                  <a:tcPr marL="68580" marR="68580" marT="0" marB="0"/>
                </a:tc>
              </a:tr>
              <a:tr h="403998">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sv-FI" sz="1200">
                          <a:effectLst/>
                        </a:rPr>
                        <a:t>6. Memeriksa valid tidaknya data masukan</a:t>
                      </a:r>
                      <a:endParaRPr lang="en-US" sz="1100">
                        <a:effectLst/>
                        <a:latin typeface="Calibri"/>
                        <a:ea typeface="Calibri"/>
                        <a:cs typeface="Times New Roman"/>
                      </a:endParaRPr>
                    </a:p>
                  </a:txBody>
                  <a:tcPr marL="68580" marR="68580" marT="0" marB="0"/>
                </a:tc>
              </a:tr>
              <a:tr h="403998">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en-US" sz="1200">
                          <a:effectLst/>
                        </a:rPr>
                        <a:t>7. Menyimpan data tunjangan keluarga ke basis data</a:t>
                      </a:r>
                      <a:endParaRPr lang="en-US" sz="1100">
                        <a:effectLst/>
                        <a:latin typeface="Calibri"/>
                        <a:ea typeface="Calibri"/>
                        <a:cs typeface="Times New Roman"/>
                      </a:endParaRPr>
                    </a:p>
                  </a:txBody>
                  <a:tcPr marL="68580" marR="68580" marT="0" marB="0"/>
                </a:tc>
              </a:tr>
              <a:tr h="203473">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en-US" sz="1200" dirty="0">
                          <a:effectLst/>
                        </a:rPr>
                        <a:t>8. </a:t>
                      </a:r>
                      <a:r>
                        <a:rPr lang="en-US" sz="1200" dirty="0" err="1">
                          <a:effectLst/>
                        </a:rPr>
                        <a:t>Menampilkan</a:t>
                      </a:r>
                      <a:r>
                        <a:rPr lang="en-US" sz="1200" dirty="0">
                          <a:effectLst/>
                        </a:rPr>
                        <a:t> </a:t>
                      </a:r>
                      <a:r>
                        <a:rPr lang="en-US" sz="1200" dirty="0" err="1">
                          <a:effectLst/>
                        </a:rPr>
                        <a:t>pesan</a:t>
                      </a:r>
                      <a:r>
                        <a:rPr lang="en-US" sz="1200" dirty="0">
                          <a:effectLst/>
                        </a:rPr>
                        <a:t> </a:t>
                      </a:r>
                      <a:r>
                        <a:rPr lang="en-US" sz="1200" dirty="0" err="1">
                          <a:effectLst/>
                        </a:rPr>
                        <a:t>sukses</a:t>
                      </a:r>
                      <a:r>
                        <a:rPr lang="en-US" sz="1200" dirty="0">
                          <a:effectLst/>
                        </a:rPr>
                        <a:t> </a:t>
                      </a:r>
                      <a:r>
                        <a:rPr lang="en-US" sz="1200" dirty="0" err="1">
                          <a:effectLst/>
                        </a:rPr>
                        <a:t>disimpan</a:t>
                      </a:r>
                      <a:endParaRPr lang="en-US" sz="1100" dirty="0">
                        <a:effectLst/>
                        <a:latin typeface="Calibri"/>
                        <a:ea typeface="Calibri"/>
                        <a:cs typeface="Times New Roman"/>
                      </a:endParaRPr>
                    </a:p>
                  </a:txBody>
                  <a:tcPr marL="68580" marR="68580" marT="0" marB="0"/>
                </a:tc>
              </a:tr>
            </a:tbl>
          </a:graphicData>
        </a:graphic>
      </p:graphicFrame>
      <p:sp>
        <p:nvSpPr>
          <p:cNvPr id="5" name="Rectangle 1"/>
          <p:cNvSpPr>
            <a:spLocks noChangeArrowheads="1"/>
          </p:cNvSpPr>
          <p:nvPr/>
        </p:nvSpPr>
        <p:spPr bwMode="auto">
          <a:xfrm>
            <a:off x="1963738" y="16144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455426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5897563"/>
          </a:xfrm>
        </p:spPr>
        <p:txBody>
          <a:bodyPr>
            <a:normAutofit/>
          </a:bodyPr>
          <a:lstStyle/>
          <a:p>
            <a:pPr marL="0" indent="0">
              <a:buNone/>
            </a:pPr>
            <a:r>
              <a:rPr lang="en-US" sz="1400" b="1" dirty="0" err="1"/>
              <a:t>Nama</a:t>
            </a:r>
            <a:r>
              <a:rPr lang="en-US" sz="1400" b="1" dirty="0"/>
              <a:t> Use Case : </a:t>
            </a:r>
            <a:r>
              <a:rPr lang="en-US" sz="1400" b="1" dirty="0" err="1"/>
              <a:t>Mengelola</a:t>
            </a:r>
            <a:r>
              <a:rPr lang="en-US" sz="1400" b="1" dirty="0"/>
              <a:t> </a:t>
            </a:r>
            <a:r>
              <a:rPr lang="en-US" sz="1400" b="1" dirty="0" err="1"/>
              <a:t>Tunjangan</a:t>
            </a:r>
            <a:r>
              <a:rPr lang="en-US" sz="1400" b="1" dirty="0"/>
              <a:t> </a:t>
            </a:r>
            <a:r>
              <a:rPr lang="en-US" sz="1400" b="1" dirty="0" err="1"/>
              <a:t>kehadiran</a:t>
            </a:r>
            <a:r>
              <a:rPr lang="en-US" sz="1400" b="1" dirty="0"/>
              <a:t> (</a:t>
            </a:r>
            <a:r>
              <a:rPr lang="en-US" sz="1400" b="1" dirty="0" err="1"/>
              <a:t>menghitung</a:t>
            </a:r>
            <a:r>
              <a:rPr lang="en-US" sz="1400" b="1" dirty="0"/>
              <a:t> </a:t>
            </a:r>
            <a:r>
              <a:rPr lang="en-US" sz="1400" b="1" dirty="0" err="1"/>
              <a:t>tunjangan</a:t>
            </a:r>
            <a:r>
              <a:rPr lang="en-US" sz="1400" b="1" dirty="0"/>
              <a:t> </a:t>
            </a:r>
            <a:r>
              <a:rPr lang="en-US" sz="1400" b="1" dirty="0" err="1"/>
              <a:t>kehadiran</a:t>
            </a:r>
            <a:r>
              <a:rPr lang="en-US" sz="1400" b="1" dirty="0"/>
              <a:t>)</a:t>
            </a:r>
            <a:br>
              <a:rPr lang="en-US" sz="1400" b="1" dirty="0"/>
            </a:br>
            <a:r>
              <a:rPr lang="en-US" sz="1400" dirty="0" err="1"/>
              <a:t>Skenario</a:t>
            </a:r>
            <a:r>
              <a:rPr lang="en-US" sz="1400" dirty="0"/>
              <a:t>:</a:t>
            </a:r>
          </a:p>
          <a:p>
            <a:pPr marL="0" indent="0">
              <a:buNone/>
            </a:pPr>
            <a:endParaRPr lang="en-US" sz="1200" dirty="0"/>
          </a:p>
        </p:txBody>
      </p:sp>
      <p:graphicFrame>
        <p:nvGraphicFramePr>
          <p:cNvPr id="4" name="Table 3"/>
          <p:cNvGraphicFramePr>
            <a:graphicFrameLocks noGrp="1"/>
          </p:cNvGraphicFramePr>
          <p:nvPr>
            <p:extLst>
              <p:ext uri="{D42A27DB-BD31-4B8C-83A1-F6EECF244321}">
                <p14:modId xmlns:p14="http://schemas.microsoft.com/office/powerpoint/2010/main" val="3735432643"/>
              </p:ext>
            </p:extLst>
          </p:nvPr>
        </p:nvGraphicFramePr>
        <p:xfrm>
          <a:off x="1905000" y="1219200"/>
          <a:ext cx="5217795" cy="4887468"/>
        </p:xfrm>
        <a:graphic>
          <a:graphicData uri="http://schemas.openxmlformats.org/drawingml/2006/table">
            <a:tbl>
              <a:tblPr firstRow="1" firstCol="1" bandRow="1">
                <a:tableStyleId>{5C22544A-7EE6-4342-B048-85BDC9FD1C3A}</a:tableStyleId>
              </a:tblPr>
              <a:tblGrid>
                <a:gridCol w="2517140"/>
                <a:gridCol w="2700655"/>
              </a:tblGrid>
              <a:tr h="0">
                <a:tc>
                  <a:txBody>
                    <a:bodyPr/>
                    <a:lstStyle/>
                    <a:p>
                      <a:pPr algn="ctr" fontAlgn="base">
                        <a:lnSpc>
                          <a:spcPts val="1465"/>
                        </a:lnSpc>
                        <a:spcAft>
                          <a:spcPts val="0"/>
                        </a:spcAft>
                      </a:pPr>
                      <a:r>
                        <a:rPr lang="en-US" sz="1200">
                          <a:effectLst/>
                        </a:rPr>
                        <a:t>Aksi Aktor</a:t>
                      </a:r>
                      <a:endParaRPr lang="en-US" sz="1100">
                        <a:effectLst/>
                        <a:latin typeface="Calibri"/>
                        <a:ea typeface="Calibri"/>
                        <a:cs typeface="Times New Roman"/>
                      </a:endParaRPr>
                    </a:p>
                  </a:txBody>
                  <a:tcPr marL="68580" marR="68580" marT="0" marB="0"/>
                </a:tc>
                <a:tc>
                  <a:txBody>
                    <a:bodyPr/>
                    <a:lstStyle/>
                    <a:p>
                      <a:pPr algn="ctr" fontAlgn="base">
                        <a:lnSpc>
                          <a:spcPts val="1465"/>
                        </a:lnSpc>
                        <a:spcAft>
                          <a:spcPts val="0"/>
                        </a:spcAft>
                      </a:pPr>
                      <a:r>
                        <a:rPr lang="en-US" sz="1200">
                          <a:effectLst/>
                        </a:rPr>
                        <a:t>Reaksi Sistem</a:t>
                      </a:r>
                      <a:endParaRPr lang="en-US" sz="1100">
                        <a:effectLst/>
                        <a:latin typeface="Calibri"/>
                        <a:ea typeface="Calibri"/>
                        <a:cs typeface="Times New Roman"/>
                      </a:endParaRPr>
                    </a:p>
                  </a:txBody>
                  <a:tcPr marL="68580" marR="68580" marT="0" marB="0"/>
                </a:tc>
              </a:tr>
              <a:tr h="0">
                <a:tc gridSpan="2">
                  <a:txBody>
                    <a:bodyPr/>
                    <a:lstStyle/>
                    <a:p>
                      <a:pPr fontAlgn="base">
                        <a:lnSpc>
                          <a:spcPct val="107000"/>
                        </a:lnSpc>
                        <a:spcAft>
                          <a:spcPts val="0"/>
                        </a:spcAft>
                      </a:pPr>
                      <a:r>
                        <a:rPr lang="en-US" sz="1200">
                          <a:effectLst/>
                        </a:rPr>
                        <a:t>Skenario Normal</a:t>
                      </a:r>
                      <a:endParaRPr lang="en-US" sz="1100">
                        <a:effectLst/>
                        <a:latin typeface="Calibri"/>
                        <a:ea typeface="Calibri"/>
                        <a:cs typeface="Times New Roman"/>
                      </a:endParaRPr>
                    </a:p>
                  </a:txBody>
                  <a:tcPr marL="68580" marR="68580" marT="0" marB="0"/>
                </a:tc>
                <a:tc hMerge="1">
                  <a:txBody>
                    <a:bodyPr/>
                    <a:lstStyle/>
                    <a:p>
                      <a:endParaRPr lang="en-US"/>
                    </a:p>
                  </a:txBody>
                  <a:tcPr/>
                </a:tc>
              </a:tr>
              <a:tr h="0">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en-US" sz="1200">
                          <a:effectLst/>
                        </a:rPr>
                        <a:t>1. Memeriksa status login</a:t>
                      </a:r>
                      <a:endParaRPr lang="en-US" sz="1100">
                        <a:effectLst/>
                        <a:latin typeface="Calibri"/>
                        <a:ea typeface="Calibri"/>
                        <a:cs typeface="Times New Roman"/>
                      </a:endParaRPr>
                    </a:p>
                  </a:txBody>
                  <a:tcPr marL="68580" marR="68580" marT="0" marB="0"/>
                </a:tc>
              </a:tr>
              <a:tr h="0">
                <a:tc>
                  <a:txBody>
                    <a:bodyPr/>
                    <a:lstStyle/>
                    <a:p>
                      <a:pPr fontAlgn="base">
                        <a:lnSpc>
                          <a:spcPct val="107000"/>
                        </a:lnSpc>
                        <a:spcAft>
                          <a:spcPts val="0"/>
                        </a:spcAft>
                      </a:pPr>
                      <a:r>
                        <a:rPr lang="sv-FI" sz="1200">
                          <a:effectLst/>
                        </a:rPr>
                        <a:t>2. Memasukkan data perhitungan tunjangan kehadiran</a:t>
                      </a:r>
                      <a:endParaRPr lang="en-US" sz="1100">
                        <a:effectLst/>
                        <a:latin typeface="Calibri"/>
                        <a:ea typeface="Calibri"/>
                        <a:cs typeface="Times New Roman"/>
                      </a:endParaRPr>
                    </a:p>
                  </a:txBody>
                  <a:tcPr marL="68580" marR="68580" marT="0" marB="0"/>
                </a:tc>
                <a:tc>
                  <a:txBody>
                    <a:bodyPr/>
                    <a:lstStyle/>
                    <a:p>
                      <a:pPr>
                        <a:lnSpc>
                          <a:spcPct val="115000"/>
                        </a:lnSpc>
                      </a:pPr>
                      <a:endParaRPr lang="en-US" sz="1100">
                        <a:effectLst/>
                        <a:latin typeface="Calibri"/>
                      </a:endParaRPr>
                    </a:p>
                  </a:txBody>
                  <a:tcPr marL="68580" marR="68580" marT="0" marB="0"/>
                </a:tc>
              </a:tr>
              <a:tr h="0">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sv-FI" sz="1200">
                          <a:effectLst/>
                        </a:rPr>
                        <a:t>3. Memeriksa jumlah kehadiran per bulan</a:t>
                      </a:r>
                      <a:endParaRPr lang="en-US" sz="1100">
                        <a:effectLst/>
                        <a:latin typeface="Calibri"/>
                        <a:ea typeface="Calibri"/>
                        <a:cs typeface="Times New Roman"/>
                      </a:endParaRPr>
                    </a:p>
                  </a:txBody>
                  <a:tcPr marL="68580" marR="68580" marT="0" marB="0"/>
                </a:tc>
              </a:tr>
              <a:tr h="0">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en-US" sz="1200">
                          <a:effectLst/>
                        </a:rPr>
                        <a:t>4. Menyimpan data  tunjangan kehadiran basis data</a:t>
                      </a:r>
                      <a:endParaRPr lang="en-US" sz="1100">
                        <a:effectLst/>
                        <a:latin typeface="Calibri"/>
                        <a:ea typeface="Calibri"/>
                        <a:cs typeface="Times New Roman"/>
                      </a:endParaRPr>
                    </a:p>
                  </a:txBody>
                  <a:tcPr marL="68580" marR="68580" marT="0" marB="0"/>
                </a:tc>
              </a:tr>
              <a:tr h="0">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en-US" sz="1200">
                          <a:effectLst/>
                        </a:rPr>
                        <a:t>5. Menampilkan pesan sukses disimpan</a:t>
                      </a:r>
                      <a:endParaRPr lang="en-US" sz="1100">
                        <a:effectLst/>
                        <a:latin typeface="Calibri"/>
                        <a:ea typeface="Calibri"/>
                        <a:cs typeface="Times New Roman"/>
                      </a:endParaRPr>
                    </a:p>
                  </a:txBody>
                  <a:tcPr marL="68580" marR="68580" marT="0" marB="0"/>
                </a:tc>
              </a:tr>
              <a:tr h="0">
                <a:tc gridSpan="2">
                  <a:txBody>
                    <a:bodyPr/>
                    <a:lstStyle/>
                    <a:p>
                      <a:pPr fontAlgn="base">
                        <a:lnSpc>
                          <a:spcPct val="107000"/>
                        </a:lnSpc>
                        <a:spcAft>
                          <a:spcPts val="0"/>
                        </a:spcAft>
                      </a:pPr>
                      <a:r>
                        <a:rPr lang="en-US" sz="1200">
                          <a:effectLst/>
                        </a:rPr>
                        <a:t>Skenario Alternatif</a:t>
                      </a:r>
                      <a:endParaRPr lang="en-US" sz="1100">
                        <a:effectLst/>
                        <a:latin typeface="Calibri"/>
                        <a:ea typeface="Calibri"/>
                        <a:cs typeface="Times New Roman"/>
                      </a:endParaRPr>
                    </a:p>
                  </a:txBody>
                  <a:tcPr marL="68580" marR="68580" marT="0" marB="0"/>
                </a:tc>
                <a:tc hMerge="1">
                  <a:txBody>
                    <a:bodyPr/>
                    <a:lstStyle/>
                    <a:p>
                      <a:endParaRPr lang="en-US"/>
                    </a:p>
                  </a:txBody>
                  <a:tcPr/>
                </a:tc>
              </a:tr>
              <a:tr h="0">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en-US" sz="1200">
                          <a:effectLst/>
                        </a:rPr>
                        <a:t>1. Memeriksa status login</a:t>
                      </a:r>
                      <a:endParaRPr lang="en-US" sz="1100">
                        <a:effectLst/>
                        <a:latin typeface="Calibri"/>
                        <a:ea typeface="Calibri"/>
                        <a:cs typeface="Times New Roman"/>
                      </a:endParaRPr>
                    </a:p>
                  </a:txBody>
                  <a:tcPr marL="68580" marR="68580" marT="0" marB="0"/>
                </a:tc>
              </a:tr>
              <a:tr h="0">
                <a:tc>
                  <a:txBody>
                    <a:bodyPr/>
                    <a:lstStyle/>
                    <a:p>
                      <a:pPr fontAlgn="base">
                        <a:lnSpc>
                          <a:spcPct val="107000"/>
                        </a:lnSpc>
                        <a:spcAft>
                          <a:spcPts val="0"/>
                        </a:spcAft>
                      </a:pPr>
                      <a:r>
                        <a:rPr lang="sv-FI" sz="1200">
                          <a:effectLst/>
                        </a:rPr>
                        <a:t>2. Memasukkan data perhitungan tunjangan kehadiran</a:t>
                      </a:r>
                      <a:endParaRPr lang="en-US" sz="1100">
                        <a:effectLst/>
                        <a:latin typeface="Calibri"/>
                        <a:ea typeface="Calibri"/>
                        <a:cs typeface="Times New Roman"/>
                      </a:endParaRPr>
                    </a:p>
                  </a:txBody>
                  <a:tcPr marL="68580" marR="68580" marT="0" marB="0"/>
                </a:tc>
                <a:tc>
                  <a:txBody>
                    <a:bodyPr/>
                    <a:lstStyle/>
                    <a:p>
                      <a:pPr>
                        <a:lnSpc>
                          <a:spcPct val="115000"/>
                        </a:lnSpc>
                      </a:pPr>
                      <a:endParaRPr lang="en-US" sz="1100">
                        <a:effectLst/>
                        <a:latin typeface="Calibri"/>
                      </a:endParaRPr>
                    </a:p>
                  </a:txBody>
                  <a:tcPr marL="68580" marR="68580" marT="0" marB="0"/>
                </a:tc>
              </a:tr>
              <a:tr h="0">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sv-FI" sz="1200">
                          <a:effectLst/>
                        </a:rPr>
                        <a:t>3. Memeriksa jumlah kehadiran per bulan</a:t>
                      </a:r>
                      <a:endParaRPr lang="en-US" sz="1100">
                        <a:effectLst/>
                        <a:latin typeface="Calibri"/>
                        <a:ea typeface="Calibri"/>
                        <a:cs typeface="Times New Roman"/>
                      </a:endParaRPr>
                    </a:p>
                  </a:txBody>
                  <a:tcPr marL="68580" marR="68580" marT="0" marB="0"/>
                </a:tc>
              </a:tr>
              <a:tr h="0">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sv-FI" sz="1200">
                          <a:effectLst/>
                        </a:rPr>
                        <a:t>4. Mengeluarkan pesan bahwa jumlah kehadiran tidak sesuai</a:t>
                      </a:r>
                      <a:endParaRPr lang="en-US" sz="1100">
                        <a:effectLst/>
                        <a:latin typeface="Calibri"/>
                        <a:ea typeface="Calibri"/>
                        <a:cs typeface="Times New Roman"/>
                      </a:endParaRPr>
                    </a:p>
                  </a:txBody>
                  <a:tcPr marL="68580" marR="68580" marT="0" marB="0"/>
                </a:tc>
              </a:tr>
              <a:tr h="0">
                <a:tc>
                  <a:txBody>
                    <a:bodyPr/>
                    <a:lstStyle/>
                    <a:p>
                      <a:pPr fontAlgn="base">
                        <a:lnSpc>
                          <a:spcPct val="107000"/>
                        </a:lnSpc>
                        <a:spcAft>
                          <a:spcPts val="0"/>
                        </a:spcAft>
                      </a:pPr>
                      <a:r>
                        <a:rPr lang="sv-FI" sz="1200">
                          <a:effectLst/>
                        </a:rPr>
                        <a:t>5. Memperbaiki data masukan yang tidak sesuai</a:t>
                      </a:r>
                      <a:endParaRPr lang="en-US" sz="1100">
                        <a:effectLst/>
                        <a:latin typeface="Calibri"/>
                        <a:ea typeface="Calibri"/>
                        <a:cs typeface="Times New Roman"/>
                      </a:endParaRPr>
                    </a:p>
                  </a:txBody>
                  <a:tcPr marL="68580" marR="68580" marT="0" marB="0"/>
                </a:tc>
                <a:tc>
                  <a:txBody>
                    <a:bodyPr/>
                    <a:lstStyle/>
                    <a:p>
                      <a:pPr>
                        <a:lnSpc>
                          <a:spcPct val="115000"/>
                        </a:lnSpc>
                      </a:pPr>
                      <a:endParaRPr lang="en-US" sz="1100">
                        <a:effectLst/>
                        <a:latin typeface="Calibri"/>
                      </a:endParaRPr>
                    </a:p>
                  </a:txBody>
                  <a:tcPr marL="68580" marR="68580" marT="0" marB="0"/>
                </a:tc>
              </a:tr>
              <a:tr h="0">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sv-FI" sz="1200">
                          <a:effectLst/>
                        </a:rPr>
                        <a:t>6. Memeriksa valid tidaknya data masukan</a:t>
                      </a:r>
                      <a:endParaRPr lang="en-US" sz="1100">
                        <a:effectLst/>
                        <a:latin typeface="Calibri"/>
                        <a:ea typeface="Calibri"/>
                        <a:cs typeface="Times New Roman"/>
                      </a:endParaRPr>
                    </a:p>
                  </a:txBody>
                  <a:tcPr marL="68580" marR="68580" marT="0" marB="0"/>
                </a:tc>
              </a:tr>
              <a:tr h="0">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en-US" sz="1200">
                          <a:effectLst/>
                        </a:rPr>
                        <a:t>7. Menyimpan data tunjangan kehadiran ke basis data</a:t>
                      </a:r>
                      <a:endParaRPr lang="en-US" sz="1100">
                        <a:effectLst/>
                        <a:latin typeface="Calibri"/>
                        <a:ea typeface="Calibri"/>
                        <a:cs typeface="Times New Roman"/>
                      </a:endParaRPr>
                    </a:p>
                  </a:txBody>
                  <a:tcPr marL="68580" marR="68580" marT="0" marB="0"/>
                </a:tc>
              </a:tr>
              <a:tr h="0">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en-US" sz="1200" dirty="0">
                          <a:effectLst/>
                        </a:rPr>
                        <a:t>8. </a:t>
                      </a:r>
                      <a:r>
                        <a:rPr lang="en-US" sz="1200" dirty="0" err="1">
                          <a:effectLst/>
                        </a:rPr>
                        <a:t>Menampilkan</a:t>
                      </a:r>
                      <a:r>
                        <a:rPr lang="en-US" sz="1200" dirty="0">
                          <a:effectLst/>
                        </a:rPr>
                        <a:t> </a:t>
                      </a:r>
                      <a:r>
                        <a:rPr lang="en-US" sz="1200" dirty="0" err="1">
                          <a:effectLst/>
                        </a:rPr>
                        <a:t>pesan</a:t>
                      </a:r>
                      <a:r>
                        <a:rPr lang="en-US" sz="1200" dirty="0">
                          <a:effectLst/>
                        </a:rPr>
                        <a:t> </a:t>
                      </a:r>
                      <a:r>
                        <a:rPr lang="en-US" sz="1200" dirty="0" err="1">
                          <a:effectLst/>
                        </a:rPr>
                        <a:t>sukses</a:t>
                      </a:r>
                      <a:r>
                        <a:rPr lang="en-US" sz="1200" dirty="0">
                          <a:effectLst/>
                        </a:rPr>
                        <a:t> </a:t>
                      </a:r>
                      <a:r>
                        <a:rPr lang="en-US" sz="1200" dirty="0" err="1">
                          <a:effectLst/>
                        </a:rPr>
                        <a:t>disimpan</a:t>
                      </a:r>
                      <a:endParaRPr lang="en-US" sz="1100" dirty="0">
                        <a:effectLst/>
                        <a:latin typeface="Calibri"/>
                        <a:ea typeface="Calibri"/>
                        <a:cs typeface="Times New Roman"/>
                      </a:endParaRPr>
                    </a:p>
                  </a:txBody>
                  <a:tcPr marL="68580" marR="68580" marT="0" marB="0"/>
                </a:tc>
              </a:tr>
            </a:tbl>
          </a:graphicData>
        </a:graphic>
      </p:graphicFrame>
      <p:sp>
        <p:nvSpPr>
          <p:cNvPr id="5" name="Rectangle 1"/>
          <p:cNvSpPr>
            <a:spLocks noChangeArrowheads="1"/>
          </p:cNvSpPr>
          <p:nvPr/>
        </p:nvSpPr>
        <p:spPr bwMode="auto">
          <a:xfrm>
            <a:off x="1963738" y="16144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930413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5897563"/>
          </a:xfrm>
        </p:spPr>
        <p:txBody>
          <a:bodyPr>
            <a:normAutofit/>
          </a:bodyPr>
          <a:lstStyle/>
          <a:p>
            <a:pPr marL="0" indent="0" fontAlgn="base">
              <a:buNone/>
            </a:pPr>
            <a:r>
              <a:rPr lang="en-US" sz="1400" dirty="0"/>
              <a:t> </a:t>
            </a:r>
            <a:r>
              <a:rPr lang="en-US" sz="1400" b="1" dirty="0" err="1" smtClean="0"/>
              <a:t>Nama</a:t>
            </a:r>
            <a:r>
              <a:rPr lang="en-US" sz="1400" b="1" dirty="0" smtClean="0"/>
              <a:t> </a:t>
            </a:r>
            <a:r>
              <a:rPr lang="en-US" sz="1400" b="1" dirty="0"/>
              <a:t>Use Case : </a:t>
            </a:r>
            <a:r>
              <a:rPr lang="en-US" sz="1400" b="1" dirty="0" err="1"/>
              <a:t>Mengelola</a:t>
            </a:r>
            <a:r>
              <a:rPr lang="en-US" sz="1400" b="1" dirty="0"/>
              <a:t> </a:t>
            </a:r>
            <a:r>
              <a:rPr lang="en-US" sz="1400" b="1" dirty="0" err="1"/>
              <a:t>Tunjangan</a:t>
            </a:r>
            <a:r>
              <a:rPr lang="en-US" sz="1400" b="1" dirty="0"/>
              <a:t> </a:t>
            </a:r>
            <a:r>
              <a:rPr lang="en-US" sz="1400" b="1" dirty="0" err="1"/>
              <a:t>anak</a:t>
            </a:r>
            <a:r>
              <a:rPr lang="en-US" sz="1400" b="1" dirty="0"/>
              <a:t> (</a:t>
            </a:r>
            <a:r>
              <a:rPr lang="en-US" sz="1400" b="1" dirty="0" err="1"/>
              <a:t>menghitung</a:t>
            </a:r>
            <a:r>
              <a:rPr lang="en-US" sz="1400" b="1" dirty="0"/>
              <a:t> </a:t>
            </a:r>
            <a:r>
              <a:rPr lang="en-US" sz="1400" b="1" dirty="0" err="1"/>
              <a:t>tunjangan</a:t>
            </a:r>
            <a:r>
              <a:rPr lang="en-US" sz="1400" b="1" dirty="0"/>
              <a:t> </a:t>
            </a:r>
            <a:r>
              <a:rPr lang="en-US" sz="1400" b="1" dirty="0" err="1" smtClean="0"/>
              <a:t>anak</a:t>
            </a:r>
            <a:r>
              <a:rPr lang="en-US" sz="1400" b="1" dirty="0" smtClean="0"/>
              <a:t>)</a:t>
            </a:r>
            <a:endParaRPr lang="id-ID" sz="1400" dirty="0" smtClean="0"/>
          </a:p>
          <a:p>
            <a:pPr marL="0" indent="0" fontAlgn="base">
              <a:buNone/>
            </a:pPr>
            <a:r>
              <a:rPr lang="en-US" sz="1400" dirty="0" err="1" smtClean="0"/>
              <a:t>Skenario</a:t>
            </a:r>
            <a:r>
              <a:rPr lang="en-US" sz="1400" dirty="0" smtClean="0"/>
              <a:t>:</a:t>
            </a:r>
            <a:endParaRPr lang="id-ID" sz="1400" dirty="0" smtClean="0"/>
          </a:p>
          <a:p>
            <a:pPr marL="0" indent="0" fontAlgn="base">
              <a:buNone/>
            </a:pPr>
            <a:endParaRPr lang="en-US" sz="1400" dirty="0"/>
          </a:p>
          <a:p>
            <a:pPr marL="0" indent="0">
              <a:buNone/>
            </a:pPr>
            <a:endParaRPr lang="en-US" sz="1400" dirty="0"/>
          </a:p>
        </p:txBody>
      </p:sp>
      <p:graphicFrame>
        <p:nvGraphicFramePr>
          <p:cNvPr id="4" name="Table 3"/>
          <p:cNvGraphicFramePr>
            <a:graphicFrameLocks noGrp="1"/>
          </p:cNvGraphicFramePr>
          <p:nvPr>
            <p:extLst>
              <p:ext uri="{D42A27DB-BD31-4B8C-83A1-F6EECF244321}">
                <p14:modId xmlns:p14="http://schemas.microsoft.com/office/powerpoint/2010/main" val="308454644"/>
              </p:ext>
            </p:extLst>
          </p:nvPr>
        </p:nvGraphicFramePr>
        <p:xfrm>
          <a:off x="1963102" y="1219200"/>
          <a:ext cx="5217795" cy="4789392"/>
        </p:xfrm>
        <a:graphic>
          <a:graphicData uri="http://schemas.openxmlformats.org/drawingml/2006/table">
            <a:tbl>
              <a:tblPr firstRow="1" firstCol="1" bandRow="1">
                <a:tableStyleId>{5C22544A-7EE6-4342-B048-85BDC9FD1C3A}</a:tableStyleId>
              </a:tblPr>
              <a:tblGrid>
                <a:gridCol w="2517140"/>
                <a:gridCol w="2700655"/>
              </a:tblGrid>
              <a:tr h="199639">
                <a:tc>
                  <a:txBody>
                    <a:bodyPr/>
                    <a:lstStyle/>
                    <a:p>
                      <a:pPr algn="ctr" fontAlgn="base">
                        <a:lnSpc>
                          <a:spcPts val="1465"/>
                        </a:lnSpc>
                        <a:spcAft>
                          <a:spcPts val="0"/>
                        </a:spcAft>
                      </a:pPr>
                      <a:r>
                        <a:rPr lang="en-US" sz="1200">
                          <a:effectLst/>
                        </a:rPr>
                        <a:t>Aksi Aktor</a:t>
                      </a:r>
                      <a:endParaRPr lang="en-US" sz="1100">
                        <a:effectLst/>
                        <a:latin typeface="Calibri"/>
                        <a:ea typeface="Calibri"/>
                        <a:cs typeface="Times New Roman"/>
                      </a:endParaRPr>
                    </a:p>
                  </a:txBody>
                  <a:tcPr marL="68580" marR="68580" marT="0" marB="0"/>
                </a:tc>
                <a:tc>
                  <a:txBody>
                    <a:bodyPr/>
                    <a:lstStyle/>
                    <a:p>
                      <a:pPr algn="ctr" fontAlgn="base">
                        <a:lnSpc>
                          <a:spcPts val="1465"/>
                        </a:lnSpc>
                        <a:spcAft>
                          <a:spcPts val="0"/>
                        </a:spcAft>
                      </a:pPr>
                      <a:r>
                        <a:rPr lang="en-US" sz="1200">
                          <a:effectLst/>
                        </a:rPr>
                        <a:t>Reaksi Sistem</a:t>
                      </a:r>
                      <a:endParaRPr lang="en-US" sz="1100">
                        <a:effectLst/>
                        <a:latin typeface="Calibri"/>
                        <a:ea typeface="Calibri"/>
                        <a:cs typeface="Times New Roman"/>
                      </a:endParaRPr>
                    </a:p>
                  </a:txBody>
                  <a:tcPr marL="68580" marR="68580" marT="0" marB="0"/>
                </a:tc>
              </a:tr>
              <a:tr h="203931">
                <a:tc gridSpan="2">
                  <a:txBody>
                    <a:bodyPr/>
                    <a:lstStyle/>
                    <a:p>
                      <a:pPr fontAlgn="base">
                        <a:lnSpc>
                          <a:spcPct val="107000"/>
                        </a:lnSpc>
                        <a:spcAft>
                          <a:spcPts val="0"/>
                        </a:spcAft>
                      </a:pPr>
                      <a:r>
                        <a:rPr lang="en-US" sz="1200">
                          <a:effectLst/>
                        </a:rPr>
                        <a:t>Skenario Normal</a:t>
                      </a:r>
                      <a:endParaRPr lang="en-US" sz="1100">
                        <a:effectLst/>
                        <a:latin typeface="Calibri"/>
                        <a:ea typeface="Calibri"/>
                        <a:cs typeface="Times New Roman"/>
                      </a:endParaRPr>
                    </a:p>
                  </a:txBody>
                  <a:tcPr marL="68580" marR="68580" marT="0" marB="0"/>
                </a:tc>
                <a:tc hMerge="1">
                  <a:txBody>
                    <a:bodyPr/>
                    <a:lstStyle/>
                    <a:p>
                      <a:endParaRPr lang="en-US"/>
                    </a:p>
                  </a:txBody>
                  <a:tcPr/>
                </a:tc>
              </a:tr>
              <a:tr h="210161">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en-US" sz="1200">
                          <a:effectLst/>
                        </a:rPr>
                        <a:t>1. Memeriksa status login</a:t>
                      </a:r>
                      <a:endParaRPr lang="en-US" sz="1100">
                        <a:effectLst/>
                        <a:latin typeface="Calibri"/>
                        <a:ea typeface="Calibri"/>
                        <a:cs typeface="Times New Roman"/>
                      </a:endParaRPr>
                    </a:p>
                  </a:txBody>
                  <a:tcPr marL="68580" marR="68580" marT="0" marB="0"/>
                </a:tc>
              </a:tr>
              <a:tr h="417275">
                <a:tc>
                  <a:txBody>
                    <a:bodyPr/>
                    <a:lstStyle/>
                    <a:p>
                      <a:pPr fontAlgn="base">
                        <a:lnSpc>
                          <a:spcPct val="107000"/>
                        </a:lnSpc>
                        <a:spcAft>
                          <a:spcPts val="0"/>
                        </a:spcAft>
                      </a:pPr>
                      <a:r>
                        <a:rPr lang="sv-FI" sz="1200">
                          <a:effectLst/>
                        </a:rPr>
                        <a:t>2. Memasukkan data perhitungan tunjangan anak</a:t>
                      </a:r>
                      <a:endParaRPr lang="en-US" sz="1100">
                        <a:effectLst/>
                        <a:latin typeface="Calibri"/>
                        <a:ea typeface="Calibri"/>
                        <a:cs typeface="Times New Roman"/>
                      </a:endParaRPr>
                    </a:p>
                  </a:txBody>
                  <a:tcPr marL="68580" marR="68580" marT="0" marB="0"/>
                </a:tc>
                <a:tc>
                  <a:txBody>
                    <a:bodyPr/>
                    <a:lstStyle/>
                    <a:p>
                      <a:pPr>
                        <a:lnSpc>
                          <a:spcPct val="115000"/>
                        </a:lnSpc>
                      </a:pPr>
                      <a:endParaRPr lang="en-US" sz="1100">
                        <a:effectLst/>
                        <a:latin typeface="Calibri"/>
                      </a:endParaRPr>
                    </a:p>
                  </a:txBody>
                  <a:tcPr marL="68580" marR="68580" marT="0" marB="0"/>
                </a:tc>
              </a:tr>
              <a:tr h="210161">
                <a:tc>
                  <a:txBody>
                    <a:bodyPr/>
                    <a:lstStyle/>
                    <a:p>
                      <a:pPr>
                        <a:lnSpc>
                          <a:spcPct val="115000"/>
                        </a:lnSpc>
                      </a:pPr>
                      <a:endParaRPr lang="en-US" sz="1100" dirty="0">
                        <a:effectLst/>
                        <a:latin typeface="Calibri"/>
                      </a:endParaRPr>
                    </a:p>
                  </a:txBody>
                  <a:tcPr marL="68580" marR="68580" marT="0" marB="0"/>
                </a:tc>
                <a:tc>
                  <a:txBody>
                    <a:bodyPr/>
                    <a:lstStyle/>
                    <a:p>
                      <a:pPr fontAlgn="base">
                        <a:lnSpc>
                          <a:spcPct val="107000"/>
                        </a:lnSpc>
                        <a:spcAft>
                          <a:spcPts val="0"/>
                        </a:spcAft>
                      </a:pPr>
                      <a:r>
                        <a:rPr lang="sv-FI" sz="1200">
                          <a:effectLst/>
                        </a:rPr>
                        <a:t>3. Memeriksa jumlah anak</a:t>
                      </a:r>
                      <a:endParaRPr lang="en-US" sz="1100">
                        <a:effectLst/>
                        <a:latin typeface="Calibri"/>
                        <a:ea typeface="Calibri"/>
                        <a:cs typeface="Times New Roman"/>
                      </a:endParaRPr>
                    </a:p>
                  </a:txBody>
                  <a:tcPr marL="68580" marR="68580" marT="0" marB="0"/>
                </a:tc>
              </a:tr>
              <a:tr h="417275">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en-US" sz="1200">
                          <a:effectLst/>
                        </a:rPr>
                        <a:t>4. Menyimpan data  tunjangan anak ke basis data</a:t>
                      </a:r>
                      <a:endParaRPr lang="en-US" sz="1100">
                        <a:effectLst/>
                        <a:latin typeface="Calibri"/>
                        <a:ea typeface="Calibri"/>
                        <a:cs typeface="Times New Roman"/>
                      </a:endParaRPr>
                    </a:p>
                  </a:txBody>
                  <a:tcPr marL="68580" marR="68580" marT="0" marB="0"/>
                </a:tc>
              </a:tr>
              <a:tr h="210161">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en-US" sz="1200">
                          <a:effectLst/>
                        </a:rPr>
                        <a:t>5. Menampilkan pesan sukses disimpan</a:t>
                      </a:r>
                      <a:endParaRPr lang="en-US" sz="1100">
                        <a:effectLst/>
                        <a:latin typeface="Calibri"/>
                        <a:ea typeface="Calibri"/>
                        <a:cs typeface="Times New Roman"/>
                      </a:endParaRPr>
                    </a:p>
                  </a:txBody>
                  <a:tcPr marL="68580" marR="68580" marT="0" marB="0"/>
                </a:tc>
              </a:tr>
              <a:tr h="203931">
                <a:tc gridSpan="2">
                  <a:txBody>
                    <a:bodyPr/>
                    <a:lstStyle/>
                    <a:p>
                      <a:pPr fontAlgn="base">
                        <a:lnSpc>
                          <a:spcPct val="107000"/>
                        </a:lnSpc>
                        <a:spcAft>
                          <a:spcPts val="0"/>
                        </a:spcAft>
                      </a:pPr>
                      <a:r>
                        <a:rPr lang="en-US" sz="1200">
                          <a:effectLst/>
                        </a:rPr>
                        <a:t>Skenario Alternatif</a:t>
                      </a:r>
                      <a:endParaRPr lang="en-US" sz="1100">
                        <a:effectLst/>
                        <a:latin typeface="Calibri"/>
                        <a:ea typeface="Calibri"/>
                        <a:cs typeface="Times New Roman"/>
                      </a:endParaRPr>
                    </a:p>
                  </a:txBody>
                  <a:tcPr marL="68580" marR="68580" marT="0" marB="0"/>
                </a:tc>
                <a:tc hMerge="1">
                  <a:txBody>
                    <a:bodyPr/>
                    <a:lstStyle/>
                    <a:p>
                      <a:endParaRPr lang="en-US"/>
                    </a:p>
                  </a:txBody>
                  <a:tcPr/>
                </a:tc>
              </a:tr>
              <a:tr h="210161">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en-US" sz="1200">
                          <a:effectLst/>
                        </a:rPr>
                        <a:t>1. Memeriksa status login</a:t>
                      </a:r>
                      <a:endParaRPr lang="en-US" sz="1100">
                        <a:effectLst/>
                        <a:latin typeface="Calibri"/>
                        <a:ea typeface="Calibri"/>
                        <a:cs typeface="Times New Roman"/>
                      </a:endParaRPr>
                    </a:p>
                  </a:txBody>
                  <a:tcPr marL="68580" marR="68580" marT="0" marB="0"/>
                </a:tc>
              </a:tr>
              <a:tr h="417275">
                <a:tc>
                  <a:txBody>
                    <a:bodyPr/>
                    <a:lstStyle/>
                    <a:p>
                      <a:pPr fontAlgn="base">
                        <a:lnSpc>
                          <a:spcPct val="107000"/>
                        </a:lnSpc>
                        <a:spcAft>
                          <a:spcPts val="0"/>
                        </a:spcAft>
                      </a:pPr>
                      <a:r>
                        <a:rPr lang="sv-FI" sz="1200">
                          <a:effectLst/>
                        </a:rPr>
                        <a:t>2. Memasukkan data perhitungan tunjangan anak</a:t>
                      </a:r>
                      <a:endParaRPr lang="en-US" sz="1100">
                        <a:effectLst/>
                        <a:latin typeface="Calibri"/>
                        <a:ea typeface="Calibri"/>
                        <a:cs typeface="Times New Roman"/>
                      </a:endParaRPr>
                    </a:p>
                  </a:txBody>
                  <a:tcPr marL="68580" marR="68580" marT="0" marB="0"/>
                </a:tc>
                <a:tc>
                  <a:txBody>
                    <a:bodyPr/>
                    <a:lstStyle/>
                    <a:p>
                      <a:pPr>
                        <a:lnSpc>
                          <a:spcPct val="115000"/>
                        </a:lnSpc>
                      </a:pPr>
                      <a:endParaRPr lang="en-US" sz="1100">
                        <a:effectLst/>
                        <a:latin typeface="Calibri"/>
                      </a:endParaRPr>
                    </a:p>
                  </a:txBody>
                  <a:tcPr marL="68580" marR="68580" marT="0" marB="0"/>
                </a:tc>
              </a:tr>
              <a:tr h="210161">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sv-FI" sz="1200">
                          <a:effectLst/>
                        </a:rPr>
                        <a:t>3. Memeriksa jumlah anak</a:t>
                      </a:r>
                      <a:endParaRPr lang="en-US" sz="1100">
                        <a:effectLst/>
                        <a:latin typeface="Calibri"/>
                        <a:ea typeface="Calibri"/>
                        <a:cs typeface="Times New Roman"/>
                      </a:endParaRPr>
                    </a:p>
                  </a:txBody>
                  <a:tcPr marL="68580" marR="68580" marT="0" marB="0"/>
                </a:tc>
              </a:tr>
              <a:tr h="417275">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sv-FI" sz="1200">
                          <a:effectLst/>
                        </a:rPr>
                        <a:t>4. Mengeluarkan pesan bahwa jumlah tunjangan anak adalah 2</a:t>
                      </a:r>
                      <a:endParaRPr lang="en-US" sz="1100">
                        <a:effectLst/>
                        <a:latin typeface="Calibri"/>
                        <a:ea typeface="Calibri"/>
                        <a:cs typeface="Times New Roman"/>
                      </a:endParaRPr>
                    </a:p>
                  </a:txBody>
                  <a:tcPr marL="68580" marR="68580" marT="0" marB="0"/>
                </a:tc>
              </a:tr>
              <a:tr h="417275">
                <a:tc>
                  <a:txBody>
                    <a:bodyPr/>
                    <a:lstStyle/>
                    <a:p>
                      <a:pPr fontAlgn="base">
                        <a:lnSpc>
                          <a:spcPct val="107000"/>
                        </a:lnSpc>
                        <a:spcAft>
                          <a:spcPts val="0"/>
                        </a:spcAft>
                      </a:pPr>
                      <a:r>
                        <a:rPr lang="sv-FI" sz="1200">
                          <a:effectLst/>
                        </a:rPr>
                        <a:t>5. Memperbaiki data masukan yang tidak sesuai</a:t>
                      </a:r>
                      <a:endParaRPr lang="en-US" sz="1100">
                        <a:effectLst/>
                        <a:latin typeface="Calibri"/>
                        <a:ea typeface="Calibri"/>
                        <a:cs typeface="Times New Roman"/>
                      </a:endParaRPr>
                    </a:p>
                  </a:txBody>
                  <a:tcPr marL="68580" marR="68580" marT="0" marB="0"/>
                </a:tc>
                <a:tc>
                  <a:txBody>
                    <a:bodyPr/>
                    <a:lstStyle/>
                    <a:p>
                      <a:pPr>
                        <a:lnSpc>
                          <a:spcPct val="115000"/>
                        </a:lnSpc>
                      </a:pPr>
                      <a:endParaRPr lang="en-US" sz="1100">
                        <a:effectLst/>
                        <a:latin typeface="Calibri"/>
                      </a:endParaRPr>
                    </a:p>
                  </a:txBody>
                  <a:tcPr marL="68580" marR="68580" marT="0" marB="0"/>
                </a:tc>
              </a:tr>
              <a:tr h="417275">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sv-FI" sz="1200">
                          <a:effectLst/>
                        </a:rPr>
                        <a:t>6. Memeriksa valid tidaknya data masukan</a:t>
                      </a:r>
                      <a:endParaRPr lang="en-US" sz="1100">
                        <a:effectLst/>
                        <a:latin typeface="Calibri"/>
                        <a:ea typeface="Calibri"/>
                        <a:cs typeface="Times New Roman"/>
                      </a:endParaRPr>
                    </a:p>
                  </a:txBody>
                  <a:tcPr marL="68580" marR="68580" marT="0" marB="0"/>
                </a:tc>
              </a:tr>
              <a:tr h="417275">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en-US" sz="1200">
                          <a:effectLst/>
                        </a:rPr>
                        <a:t>7. Menyimpan data tunjangan anak ke basis data</a:t>
                      </a:r>
                      <a:endParaRPr lang="en-US" sz="1100">
                        <a:effectLst/>
                        <a:latin typeface="Calibri"/>
                        <a:ea typeface="Calibri"/>
                        <a:cs typeface="Times New Roman"/>
                      </a:endParaRPr>
                    </a:p>
                  </a:txBody>
                  <a:tcPr marL="68580" marR="68580" marT="0" marB="0"/>
                </a:tc>
              </a:tr>
              <a:tr h="210161">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en-US" sz="1200" dirty="0">
                          <a:effectLst/>
                        </a:rPr>
                        <a:t>8. </a:t>
                      </a:r>
                      <a:r>
                        <a:rPr lang="en-US" sz="1200" dirty="0" err="1">
                          <a:effectLst/>
                        </a:rPr>
                        <a:t>Menampilkan</a:t>
                      </a:r>
                      <a:r>
                        <a:rPr lang="en-US" sz="1200" dirty="0">
                          <a:effectLst/>
                        </a:rPr>
                        <a:t> </a:t>
                      </a:r>
                      <a:r>
                        <a:rPr lang="en-US" sz="1200" dirty="0" err="1">
                          <a:effectLst/>
                        </a:rPr>
                        <a:t>pesan</a:t>
                      </a:r>
                      <a:r>
                        <a:rPr lang="en-US" sz="1200" dirty="0">
                          <a:effectLst/>
                        </a:rPr>
                        <a:t> </a:t>
                      </a:r>
                      <a:r>
                        <a:rPr lang="en-US" sz="1200" dirty="0" err="1">
                          <a:effectLst/>
                        </a:rPr>
                        <a:t>sukses</a:t>
                      </a:r>
                      <a:r>
                        <a:rPr lang="en-US" sz="1200" dirty="0">
                          <a:effectLst/>
                        </a:rPr>
                        <a:t> </a:t>
                      </a:r>
                      <a:r>
                        <a:rPr lang="en-US" sz="1200" dirty="0" err="1">
                          <a:effectLst/>
                        </a:rPr>
                        <a:t>disimpan</a:t>
                      </a:r>
                      <a:endParaRPr lang="en-US" sz="1100" dirty="0">
                        <a:effectLst/>
                        <a:latin typeface="Calibri"/>
                        <a:ea typeface="Calibri"/>
                        <a:cs typeface="Times New Roman"/>
                      </a:endParaRPr>
                    </a:p>
                  </a:txBody>
                  <a:tcPr marL="68580" marR="68580" marT="0" marB="0"/>
                </a:tc>
              </a:tr>
            </a:tbl>
          </a:graphicData>
        </a:graphic>
      </p:graphicFrame>
      <p:sp>
        <p:nvSpPr>
          <p:cNvPr id="5" name="Rectangle 1"/>
          <p:cNvSpPr>
            <a:spLocks noChangeArrowheads="1"/>
          </p:cNvSpPr>
          <p:nvPr/>
        </p:nvSpPr>
        <p:spPr bwMode="auto">
          <a:xfrm>
            <a:off x="1963738" y="16144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001368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lstStyle/>
          <a:p>
            <a:pPr marL="0" indent="0">
              <a:buNone/>
            </a:pPr>
            <a:r>
              <a:rPr lang="en-US" sz="1400" b="1" dirty="0" err="1"/>
              <a:t>Nama</a:t>
            </a:r>
            <a:r>
              <a:rPr lang="en-US" sz="1400" b="1" dirty="0"/>
              <a:t> Use Case : </a:t>
            </a:r>
            <a:r>
              <a:rPr lang="en-US" sz="1400" b="1" dirty="0" err="1"/>
              <a:t>Mengelola</a:t>
            </a:r>
            <a:r>
              <a:rPr lang="en-US" sz="1400" b="1" dirty="0"/>
              <a:t> </a:t>
            </a:r>
            <a:r>
              <a:rPr lang="en-US" sz="1400" b="1" dirty="0" err="1"/>
              <a:t>Tunjangan</a:t>
            </a:r>
            <a:r>
              <a:rPr lang="en-US" sz="1400" b="1" dirty="0"/>
              <a:t> </a:t>
            </a:r>
            <a:r>
              <a:rPr lang="en-US" sz="1400" b="1" dirty="0" err="1"/>
              <a:t>perumahan</a:t>
            </a:r>
            <a:r>
              <a:rPr lang="en-US" sz="1400" b="1" dirty="0"/>
              <a:t> (</a:t>
            </a:r>
            <a:r>
              <a:rPr lang="en-US" sz="1400" b="1" dirty="0" err="1"/>
              <a:t>menghitung</a:t>
            </a:r>
            <a:r>
              <a:rPr lang="en-US" sz="1400" b="1" dirty="0"/>
              <a:t> </a:t>
            </a:r>
            <a:r>
              <a:rPr lang="en-US" sz="1400" b="1" dirty="0" err="1"/>
              <a:t>tunjangan</a:t>
            </a:r>
            <a:r>
              <a:rPr lang="en-US" sz="1400" b="1" dirty="0"/>
              <a:t> </a:t>
            </a:r>
            <a:r>
              <a:rPr lang="en-US" sz="1400" b="1" dirty="0" err="1"/>
              <a:t>perumahan</a:t>
            </a:r>
            <a:r>
              <a:rPr lang="en-US" sz="1400" b="1" dirty="0"/>
              <a:t>)</a:t>
            </a:r>
            <a:r>
              <a:rPr lang="en-US" sz="1400" dirty="0"/>
              <a:t/>
            </a:r>
            <a:br>
              <a:rPr lang="en-US" sz="1400" dirty="0"/>
            </a:br>
            <a:r>
              <a:rPr lang="en-US" sz="1400" dirty="0" err="1"/>
              <a:t>Skenario</a:t>
            </a:r>
            <a:r>
              <a:rPr lang="en-US" sz="1400" dirty="0"/>
              <a:t>:</a:t>
            </a:r>
          </a:p>
          <a:p>
            <a:pPr marL="0" indent="0">
              <a:buNone/>
            </a:pPr>
            <a:endParaRPr lang="en-US" sz="1400" dirty="0"/>
          </a:p>
        </p:txBody>
      </p:sp>
      <p:graphicFrame>
        <p:nvGraphicFramePr>
          <p:cNvPr id="4" name="Table 3"/>
          <p:cNvGraphicFramePr>
            <a:graphicFrameLocks noGrp="1"/>
          </p:cNvGraphicFramePr>
          <p:nvPr>
            <p:extLst>
              <p:ext uri="{D42A27DB-BD31-4B8C-83A1-F6EECF244321}">
                <p14:modId xmlns:p14="http://schemas.microsoft.com/office/powerpoint/2010/main" val="57391896"/>
              </p:ext>
            </p:extLst>
          </p:nvPr>
        </p:nvGraphicFramePr>
        <p:xfrm>
          <a:off x="2055296" y="1295399"/>
          <a:ext cx="5033408" cy="4815122"/>
        </p:xfrm>
        <a:graphic>
          <a:graphicData uri="http://schemas.openxmlformats.org/drawingml/2006/table">
            <a:tbl>
              <a:tblPr firstRow="1" firstCol="1" bandRow="1">
                <a:tableStyleId>{5C22544A-7EE6-4342-B048-85BDC9FD1C3A}</a:tableStyleId>
              </a:tblPr>
              <a:tblGrid>
                <a:gridCol w="2428189"/>
                <a:gridCol w="2605219"/>
              </a:tblGrid>
              <a:tr h="192646">
                <a:tc>
                  <a:txBody>
                    <a:bodyPr/>
                    <a:lstStyle/>
                    <a:p>
                      <a:pPr algn="ctr" fontAlgn="base">
                        <a:lnSpc>
                          <a:spcPts val="1465"/>
                        </a:lnSpc>
                        <a:spcAft>
                          <a:spcPts val="0"/>
                        </a:spcAft>
                      </a:pPr>
                      <a:r>
                        <a:rPr lang="en-US" sz="1200">
                          <a:effectLst/>
                        </a:rPr>
                        <a:t>Aksi Aktor</a:t>
                      </a:r>
                      <a:endParaRPr lang="en-US" sz="1100">
                        <a:effectLst/>
                        <a:latin typeface="Calibri"/>
                        <a:ea typeface="Calibri"/>
                        <a:cs typeface="Times New Roman"/>
                      </a:endParaRPr>
                    </a:p>
                  </a:txBody>
                  <a:tcPr marL="66157" marR="66157" marT="0" marB="0"/>
                </a:tc>
                <a:tc>
                  <a:txBody>
                    <a:bodyPr/>
                    <a:lstStyle/>
                    <a:p>
                      <a:pPr algn="ctr" fontAlgn="base">
                        <a:lnSpc>
                          <a:spcPts val="1465"/>
                        </a:lnSpc>
                        <a:spcAft>
                          <a:spcPts val="0"/>
                        </a:spcAft>
                      </a:pPr>
                      <a:r>
                        <a:rPr lang="en-US" sz="1200">
                          <a:effectLst/>
                        </a:rPr>
                        <a:t>Reaksi Sistem</a:t>
                      </a:r>
                      <a:endParaRPr lang="en-US" sz="1100">
                        <a:effectLst/>
                        <a:latin typeface="Calibri"/>
                        <a:ea typeface="Calibri"/>
                        <a:cs typeface="Times New Roman"/>
                      </a:endParaRPr>
                    </a:p>
                  </a:txBody>
                  <a:tcPr marL="66157" marR="66157" marT="0" marB="0"/>
                </a:tc>
              </a:tr>
              <a:tr h="197912">
                <a:tc gridSpan="2">
                  <a:txBody>
                    <a:bodyPr/>
                    <a:lstStyle/>
                    <a:p>
                      <a:pPr fontAlgn="base">
                        <a:lnSpc>
                          <a:spcPct val="107000"/>
                        </a:lnSpc>
                        <a:spcAft>
                          <a:spcPts val="0"/>
                        </a:spcAft>
                      </a:pPr>
                      <a:r>
                        <a:rPr lang="en-US" sz="1200">
                          <a:effectLst/>
                        </a:rPr>
                        <a:t>Skenario Normal</a:t>
                      </a:r>
                      <a:endParaRPr lang="en-US" sz="1100">
                        <a:effectLst/>
                        <a:latin typeface="Calibri"/>
                        <a:ea typeface="Calibri"/>
                        <a:cs typeface="Times New Roman"/>
                      </a:endParaRPr>
                    </a:p>
                  </a:txBody>
                  <a:tcPr marL="66157" marR="66157" marT="0" marB="0"/>
                </a:tc>
                <a:tc hMerge="1">
                  <a:txBody>
                    <a:bodyPr/>
                    <a:lstStyle/>
                    <a:p>
                      <a:endParaRPr lang="en-US"/>
                    </a:p>
                  </a:txBody>
                  <a:tcPr/>
                </a:tc>
              </a:tr>
              <a:tr h="202100">
                <a:tc>
                  <a:txBody>
                    <a:bodyPr/>
                    <a:lstStyle/>
                    <a:p>
                      <a:pPr>
                        <a:lnSpc>
                          <a:spcPct val="115000"/>
                        </a:lnSpc>
                      </a:pPr>
                      <a:endParaRPr lang="en-US" sz="1100" dirty="0">
                        <a:effectLst/>
                        <a:latin typeface="Calibri"/>
                      </a:endParaRPr>
                    </a:p>
                  </a:txBody>
                  <a:tcPr marL="66157" marR="66157" marT="0" marB="0"/>
                </a:tc>
                <a:tc>
                  <a:txBody>
                    <a:bodyPr/>
                    <a:lstStyle/>
                    <a:p>
                      <a:pPr fontAlgn="base">
                        <a:lnSpc>
                          <a:spcPct val="107000"/>
                        </a:lnSpc>
                        <a:spcAft>
                          <a:spcPts val="0"/>
                        </a:spcAft>
                      </a:pPr>
                      <a:r>
                        <a:rPr lang="en-US" sz="1200">
                          <a:effectLst/>
                        </a:rPr>
                        <a:t>1. Memeriksa status login</a:t>
                      </a:r>
                      <a:endParaRPr lang="en-US" sz="1100">
                        <a:effectLst/>
                        <a:latin typeface="Calibri"/>
                        <a:ea typeface="Calibri"/>
                        <a:cs typeface="Times New Roman"/>
                      </a:endParaRPr>
                    </a:p>
                  </a:txBody>
                  <a:tcPr marL="66157" marR="66157" marT="0" marB="0"/>
                </a:tc>
              </a:tr>
              <a:tr h="401270">
                <a:tc>
                  <a:txBody>
                    <a:bodyPr/>
                    <a:lstStyle/>
                    <a:p>
                      <a:pPr fontAlgn="base">
                        <a:lnSpc>
                          <a:spcPct val="107000"/>
                        </a:lnSpc>
                        <a:spcAft>
                          <a:spcPts val="0"/>
                        </a:spcAft>
                      </a:pPr>
                      <a:r>
                        <a:rPr lang="sv-FI" sz="1200">
                          <a:effectLst/>
                        </a:rPr>
                        <a:t>2. Memasukkan data perhitungan tunjangan perumahan</a:t>
                      </a:r>
                      <a:endParaRPr lang="en-US" sz="1100">
                        <a:effectLst/>
                        <a:latin typeface="Calibri"/>
                        <a:ea typeface="Calibri"/>
                        <a:cs typeface="Times New Roman"/>
                      </a:endParaRPr>
                    </a:p>
                  </a:txBody>
                  <a:tcPr marL="66157" marR="66157" marT="0" marB="0"/>
                </a:tc>
                <a:tc>
                  <a:txBody>
                    <a:bodyPr/>
                    <a:lstStyle/>
                    <a:p>
                      <a:pPr>
                        <a:lnSpc>
                          <a:spcPct val="115000"/>
                        </a:lnSpc>
                      </a:pPr>
                      <a:endParaRPr lang="en-US" sz="1100">
                        <a:effectLst/>
                        <a:latin typeface="Calibri"/>
                      </a:endParaRPr>
                    </a:p>
                  </a:txBody>
                  <a:tcPr marL="66157" marR="66157" marT="0" marB="0"/>
                </a:tc>
              </a:tr>
              <a:tr h="202100">
                <a:tc>
                  <a:txBody>
                    <a:bodyPr/>
                    <a:lstStyle/>
                    <a:p>
                      <a:pPr>
                        <a:lnSpc>
                          <a:spcPct val="115000"/>
                        </a:lnSpc>
                      </a:pPr>
                      <a:endParaRPr lang="en-US" sz="1100">
                        <a:effectLst/>
                        <a:latin typeface="Calibri"/>
                      </a:endParaRPr>
                    </a:p>
                  </a:txBody>
                  <a:tcPr marL="66157" marR="66157" marT="0" marB="0"/>
                </a:tc>
                <a:tc>
                  <a:txBody>
                    <a:bodyPr/>
                    <a:lstStyle/>
                    <a:p>
                      <a:pPr fontAlgn="base">
                        <a:lnSpc>
                          <a:spcPct val="107000"/>
                        </a:lnSpc>
                        <a:spcAft>
                          <a:spcPts val="0"/>
                        </a:spcAft>
                      </a:pPr>
                      <a:r>
                        <a:rPr lang="sv-FI" sz="1200">
                          <a:effectLst/>
                        </a:rPr>
                        <a:t>3. Memeriksa status kepegawaian</a:t>
                      </a:r>
                      <a:endParaRPr lang="en-US" sz="1100">
                        <a:effectLst/>
                        <a:latin typeface="Calibri"/>
                        <a:ea typeface="Calibri"/>
                        <a:cs typeface="Times New Roman"/>
                      </a:endParaRPr>
                    </a:p>
                  </a:txBody>
                  <a:tcPr marL="66157" marR="66157" marT="0" marB="0"/>
                </a:tc>
              </a:tr>
              <a:tr h="401270">
                <a:tc>
                  <a:txBody>
                    <a:bodyPr/>
                    <a:lstStyle/>
                    <a:p>
                      <a:pPr>
                        <a:lnSpc>
                          <a:spcPct val="115000"/>
                        </a:lnSpc>
                      </a:pPr>
                      <a:endParaRPr lang="en-US" sz="1100">
                        <a:effectLst/>
                        <a:latin typeface="Calibri"/>
                      </a:endParaRPr>
                    </a:p>
                  </a:txBody>
                  <a:tcPr marL="66157" marR="66157" marT="0" marB="0"/>
                </a:tc>
                <a:tc>
                  <a:txBody>
                    <a:bodyPr/>
                    <a:lstStyle/>
                    <a:p>
                      <a:pPr fontAlgn="base">
                        <a:lnSpc>
                          <a:spcPct val="107000"/>
                        </a:lnSpc>
                        <a:spcAft>
                          <a:spcPts val="0"/>
                        </a:spcAft>
                      </a:pPr>
                      <a:r>
                        <a:rPr lang="en-US" sz="1200">
                          <a:effectLst/>
                        </a:rPr>
                        <a:t>4. Menyimpan data  tunjangan perumahan ke basis data</a:t>
                      </a:r>
                      <a:endParaRPr lang="en-US" sz="1100">
                        <a:effectLst/>
                        <a:latin typeface="Calibri"/>
                        <a:ea typeface="Calibri"/>
                        <a:cs typeface="Times New Roman"/>
                      </a:endParaRPr>
                    </a:p>
                  </a:txBody>
                  <a:tcPr marL="66157" marR="66157" marT="0" marB="0"/>
                </a:tc>
              </a:tr>
              <a:tr h="202100">
                <a:tc>
                  <a:txBody>
                    <a:bodyPr/>
                    <a:lstStyle/>
                    <a:p>
                      <a:pPr>
                        <a:lnSpc>
                          <a:spcPct val="115000"/>
                        </a:lnSpc>
                      </a:pPr>
                      <a:endParaRPr lang="en-US" sz="1100">
                        <a:effectLst/>
                        <a:latin typeface="Calibri"/>
                      </a:endParaRPr>
                    </a:p>
                  </a:txBody>
                  <a:tcPr marL="66157" marR="66157" marT="0" marB="0"/>
                </a:tc>
                <a:tc>
                  <a:txBody>
                    <a:bodyPr/>
                    <a:lstStyle/>
                    <a:p>
                      <a:pPr fontAlgn="base">
                        <a:lnSpc>
                          <a:spcPct val="107000"/>
                        </a:lnSpc>
                        <a:spcAft>
                          <a:spcPts val="0"/>
                        </a:spcAft>
                      </a:pPr>
                      <a:r>
                        <a:rPr lang="en-US" sz="1200">
                          <a:effectLst/>
                        </a:rPr>
                        <a:t>5. Menampilkan pesan sukses disimpan</a:t>
                      </a:r>
                      <a:endParaRPr lang="en-US" sz="1100">
                        <a:effectLst/>
                        <a:latin typeface="Calibri"/>
                        <a:ea typeface="Calibri"/>
                        <a:cs typeface="Times New Roman"/>
                      </a:endParaRPr>
                    </a:p>
                  </a:txBody>
                  <a:tcPr marL="66157" marR="66157" marT="0" marB="0"/>
                </a:tc>
              </a:tr>
              <a:tr h="197912">
                <a:tc gridSpan="2">
                  <a:txBody>
                    <a:bodyPr/>
                    <a:lstStyle/>
                    <a:p>
                      <a:pPr fontAlgn="base">
                        <a:lnSpc>
                          <a:spcPct val="107000"/>
                        </a:lnSpc>
                        <a:spcAft>
                          <a:spcPts val="0"/>
                        </a:spcAft>
                      </a:pPr>
                      <a:r>
                        <a:rPr lang="en-US" sz="1200">
                          <a:effectLst/>
                        </a:rPr>
                        <a:t>Skenario Alternatif</a:t>
                      </a:r>
                      <a:endParaRPr lang="en-US" sz="1100">
                        <a:effectLst/>
                        <a:latin typeface="Calibri"/>
                        <a:ea typeface="Calibri"/>
                        <a:cs typeface="Times New Roman"/>
                      </a:endParaRPr>
                    </a:p>
                  </a:txBody>
                  <a:tcPr marL="66157" marR="66157" marT="0" marB="0"/>
                </a:tc>
                <a:tc hMerge="1">
                  <a:txBody>
                    <a:bodyPr/>
                    <a:lstStyle/>
                    <a:p>
                      <a:endParaRPr lang="en-US"/>
                    </a:p>
                  </a:txBody>
                  <a:tcPr/>
                </a:tc>
              </a:tr>
              <a:tr h="202100">
                <a:tc>
                  <a:txBody>
                    <a:bodyPr/>
                    <a:lstStyle/>
                    <a:p>
                      <a:pPr>
                        <a:lnSpc>
                          <a:spcPct val="115000"/>
                        </a:lnSpc>
                      </a:pPr>
                      <a:endParaRPr lang="en-US" sz="1100">
                        <a:effectLst/>
                        <a:latin typeface="Calibri"/>
                      </a:endParaRPr>
                    </a:p>
                  </a:txBody>
                  <a:tcPr marL="66157" marR="66157" marT="0" marB="0"/>
                </a:tc>
                <a:tc>
                  <a:txBody>
                    <a:bodyPr/>
                    <a:lstStyle/>
                    <a:p>
                      <a:pPr fontAlgn="base">
                        <a:lnSpc>
                          <a:spcPct val="107000"/>
                        </a:lnSpc>
                        <a:spcAft>
                          <a:spcPts val="0"/>
                        </a:spcAft>
                      </a:pPr>
                      <a:r>
                        <a:rPr lang="en-US" sz="1200">
                          <a:effectLst/>
                        </a:rPr>
                        <a:t>1. Memeriksa status login</a:t>
                      </a:r>
                      <a:endParaRPr lang="en-US" sz="1100">
                        <a:effectLst/>
                        <a:latin typeface="Calibri"/>
                        <a:ea typeface="Calibri"/>
                        <a:cs typeface="Times New Roman"/>
                      </a:endParaRPr>
                    </a:p>
                  </a:txBody>
                  <a:tcPr marL="66157" marR="66157" marT="0" marB="0"/>
                </a:tc>
              </a:tr>
              <a:tr h="401270">
                <a:tc>
                  <a:txBody>
                    <a:bodyPr/>
                    <a:lstStyle/>
                    <a:p>
                      <a:pPr fontAlgn="base">
                        <a:lnSpc>
                          <a:spcPct val="107000"/>
                        </a:lnSpc>
                        <a:spcAft>
                          <a:spcPts val="0"/>
                        </a:spcAft>
                      </a:pPr>
                      <a:r>
                        <a:rPr lang="sv-FI" sz="1200">
                          <a:effectLst/>
                        </a:rPr>
                        <a:t>2. Memasukkan data perhitungan tunjangan anak</a:t>
                      </a:r>
                      <a:endParaRPr lang="en-US" sz="1100">
                        <a:effectLst/>
                        <a:latin typeface="Calibri"/>
                        <a:ea typeface="Calibri"/>
                        <a:cs typeface="Times New Roman"/>
                      </a:endParaRPr>
                    </a:p>
                  </a:txBody>
                  <a:tcPr marL="66157" marR="66157" marT="0" marB="0"/>
                </a:tc>
                <a:tc>
                  <a:txBody>
                    <a:bodyPr/>
                    <a:lstStyle/>
                    <a:p>
                      <a:pPr>
                        <a:lnSpc>
                          <a:spcPct val="115000"/>
                        </a:lnSpc>
                      </a:pPr>
                      <a:endParaRPr lang="en-US" sz="1100">
                        <a:effectLst/>
                        <a:latin typeface="Calibri"/>
                      </a:endParaRPr>
                    </a:p>
                  </a:txBody>
                  <a:tcPr marL="66157" marR="66157" marT="0" marB="0"/>
                </a:tc>
              </a:tr>
              <a:tr h="202100">
                <a:tc>
                  <a:txBody>
                    <a:bodyPr/>
                    <a:lstStyle/>
                    <a:p>
                      <a:pPr>
                        <a:lnSpc>
                          <a:spcPct val="115000"/>
                        </a:lnSpc>
                      </a:pPr>
                      <a:endParaRPr lang="en-US" sz="1100">
                        <a:effectLst/>
                        <a:latin typeface="Calibri"/>
                      </a:endParaRPr>
                    </a:p>
                  </a:txBody>
                  <a:tcPr marL="66157" marR="66157" marT="0" marB="0"/>
                </a:tc>
                <a:tc>
                  <a:txBody>
                    <a:bodyPr/>
                    <a:lstStyle/>
                    <a:p>
                      <a:pPr fontAlgn="base">
                        <a:lnSpc>
                          <a:spcPct val="107000"/>
                        </a:lnSpc>
                        <a:spcAft>
                          <a:spcPts val="0"/>
                        </a:spcAft>
                      </a:pPr>
                      <a:r>
                        <a:rPr lang="sv-FI" sz="1200">
                          <a:effectLst/>
                        </a:rPr>
                        <a:t>3. Memeriksa status kepegawaian</a:t>
                      </a:r>
                      <a:endParaRPr lang="en-US" sz="1100">
                        <a:effectLst/>
                        <a:latin typeface="Calibri"/>
                        <a:ea typeface="Calibri"/>
                        <a:cs typeface="Times New Roman"/>
                      </a:endParaRPr>
                    </a:p>
                  </a:txBody>
                  <a:tcPr marL="66157" marR="66157" marT="0" marB="0"/>
                </a:tc>
              </a:tr>
              <a:tr h="606432">
                <a:tc>
                  <a:txBody>
                    <a:bodyPr/>
                    <a:lstStyle/>
                    <a:p>
                      <a:pPr>
                        <a:lnSpc>
                          <a:spcPct val="115000"/>
                        </a:lnSpc>
                      </a:pPr>
                      <a:endParaRPr lang="en-US" sz="1100">
                        <a:effectLst/>
                        <a:latin typeface="Calibri"/>
                      </a:endParaRPr>
                    </a:p>
                  </a:txBody>
                  <a:tcPr marL="66157" marR="66157" marT="0" marB="0"/>
                </a:tc>
                <a:tc>
                  <a:txBody>
                    <a:bodyPr/>
                    <a:lstStyle/>
                    <a:p>
                      <a:pPr fontAlgn="base">
                        <a:lnSpc>
                          <a:spcPct val="107000"/>
                        </a:lnSpc>
                        <a:spcAft>
                          <a:spcPts val="0"/>
                        </a:spcAft>
                      </a:pPr>
                      <a:r>
                        <a:rPr lang="sv-FI" sz="1200">
                          <a:effectLst/>
                        </a:rPr>
                        <a:t>4. Mengeluarkan pesan bahwa tidak dapat tunjangan perumahan karena status kepegawaian tidak tetap</a:t>
                      </a:r>
                      <a:endParaRPr lang="en-US" sz="1100">
                        <a:effectLst/>
                        <a:latin typeface="Calibri"/>
                        <a:ea typeface="Calibri"/>
                        <a:cs typeface="Times New Roman"/>
                      </a:endParaRPr>
                    </a:p>
                  </a:txBody>
                  <a:tcPr marL="66157" marR="66157" marT="0" marB="0"/>
                </a:tc>
              </a:tr>
              <a:tr h="401270">
                <a:tc>
                  <a:txBody>
                    <a:bodyPr/>
                    <a:lstStyle/>
                    <a:p>
                      <a:pPr fontAlgn="base">
                        <a:lnSpc>
                          <a:spcPct val="107000"/>
                        </a:lnSpc>
                        <a:spcAft>
                          <a:spcPts val="0"/>
                        </a:spcAft>
                      </a:pPr>
                      <a:r>
                        <a:rPr lang="sv-FI" sz="1200">
                          <a:effectLst/>
                        </a:rPr>
                        <a:t>5. Memperbaiki data masukan yang tidak sesuai</a:t>
                      </a:r>
                      <a:endParaRPr lang="en-US" sz="1100">
                        <a:effectLst/>
                        <a:latin typeface="Calibri"/>
                        <a:ea typeface="Calibri"/>
                        <a:cs typeface="Times New Roman"/>
                      </a:endParaRPr>
                    </a:p>
                  </a:txBody>
                  <a:tcPr marL="66157" marR="66157" marT="0" marB="0"/>
                </a:tc>
                <a:tc>
                  <a:txBody>
                    <a:bodyPr/>
                    <a:lstStyle/>
                    <a:p>
                      <a:pPr>
                        <a:lnSpc>
                          <a:spcPct val="115000"/>
                        </a:lnSpc>
                      </a:pPr>
                      <a:endParaRPr lang="en-US" sz="1100">
                        <a:effectLst/>
                        <a:latin typeface="Calibri"/>
                      </a:endParaRPr>
                    </a:p>
                  </a:txBody>
                  <a:tcPr marL="66157" marR="66157" marT="0" marB="0"/>
                </a:tc>
              </a:tr>
              <a:tr h="401270">
                <a:tc>
                  <a:txBody>
                    <a:bodyPr/>
                    <a:lstStyle/>
                    <a:p>
                      <a:pPr>
                        <a:lnSpc>
                          <a:spcPct val="115000"/>
                        </a:lnSpc>
                      </a:pPr>
                      <a:endParaRPr lang="en-US" sz="1100">
                        <a:effectLst/>
                        <a:latin typeface="Calibri"/>
                      </a:endParaRPr>
                    </a:p>
                  </a:txBody>
                  <a:tcPr marL="66157" marR="66157" marT="0" marB="0"/>
                </a:tc>
                <a:tc>
                  <a:txBody>
                    <a:bodyPr/>
                    <a:lstStyle/>
                    <a:p>
                      <a:pPr fontAlgn="base">
                        <a:lnSpc>
                          <a:spcPct val="107000"/>
                        </a:lnSpc>
                        <a:spcAft>
                          <a:spcPts val="0"/>
                        </a:spcAft>
                      </a:pPr>
                      <a:r>
                        <a:rPr lang="sv-FI" sz="1200">
                          <a:effectLst/>
                        </a:rPr>
                        <a:t>6. Memeriksa valid tidaknya data masukan</a:t>
                      </a:r>
                      <a:endParaRPr lang="en-US" sz="1100">
                        <a:effectLst/>
                        <a:latin typeface="Calibri"/>
                        <a:ea typeface="Calibri"/>
                        <a:cs typeface="Times New Roman"/>
                      </a:endParaRPr>
                    </a:p>
                  </a:txBody>
                  <a:tcPr marL="66157" marR="66157" marT="0" marB="0"/>
                </a:tc>
              </a:tr>
              <a:tr h="401270">
                <a:tc>
                  <a:txBody>
                    <a:bodyPr/>
                    <a:lstStyle/>
                    <a:p>
                      <a:pPr>
                        <a:lnSpc>
                          <a:spcPct val="115000"/>
                        </a:lnSpc>
                      </a:pPr>
                      <a:endParaRPr lang="en-US" sz="1100">
                        <a:effectLst/>
                        <a:latin typeface="Calibri"/>
                      </a:endParaRPr>
                    </a:p>
                  </a:txBody>
                  <a:tcPr marL="66157" marR="66157" marT="0" marB="0"/>
                </a:tc>
                <a:tc>
                  <a:txBody>
                    <a:bodyPr/>
                    <a:lstStyle/>
                    <a:p>
                      <a:pPr fontAlgn="base">
                        <a:lnSpc>
                          <a:spcPct val="107000"/>
                        </a:lnSpc>
                        <a:spcAft>
                          <a:spcPts val="0"/>
                        </a:spcAft>
                      </a:pPr>
                      <a:r>
                        <a:rPr lang="en-US" sz="1200">
                          <a:effectLst/>
                        </a:rPr>
                        <a:t>7. Menyimpan data tunjangan perumahan ke basis data</a:t>
                      </a:r>
                      <a:endParaRPr lang="en-US" sz="1100">
                        <a:effectLst/>
                        <a:latin typeface="Calibri"/>
                        <a:ea typeface="Calibri"/>
                        <a:cs typeface="Times New Roman"/>
                      </a:endParaRPr>
                    </a:p>
                  </a:txBody>
                  <a:tcPr marL="66157" marR="66157" marT="0" marB="0"/>
                </a:tc>
              </a:tr>
              <a:tr h="202100">
                <a:tc>
                  <a:txBody>
                    <a:bodyPr/>
                    <a:lstStyle/>
                    <a:p>
                      <a:pPr>
                        <a:lnSpc>
                          <a:spcPct val="115000"/>
                        </a:lnSpc>
                      </a:pPr>
                      <a:endParaRPr lang="en-US" sz="1100">
                        <a:effectLst/>
                        <a:latin typeface="Calibri"/>
                      </a:endParaRPr>
                    </a:p>
                  </a:txBody>
                  <a:tcPr marL="66157" marR="66157" marT="0" marB="0"/>
                </a:tc>
                <a:tc>
                  <a:txBody>
                    <a:bodyPr/>
                    <a:lstStyle/>
                    <a:p>
                      <a:pPr fontAlgn="base">
                        <a:lnSpc>
                          <a:spcPct val="107000"/>
                        </a:lnSpc>
                        <a:spcAft>
                          <a:spcPts val="0"/>
                        </a:spcAft>
                      </a:pPr>
                      <a:r>
                        <a:rPr lang="en-US" sz="1200" dirty="0">
                          <a:effectLst/>
                        </a:rPr>
                        <a:t>8. </a:t>
                      </a:r>
                      <a:r>
                        <a:rPr lang="en-US" sz="1200" dirty="0" err="1">
                          <a:effectLst/>
                        </a:rPr>
                        <a:t>Menampilkan</a:t>
                      </a:r>
                      <a:r>
                        <a:rPr lang="en-US" sz="1200" dirty="0">
                          <a:effectLst/>
                        </a:rPr>
                        <a:t> </a:t>
                      </a:r>
                      <a:r>
                        <a:rPr lang="en-US" sz="1200" dirty="0" err="1">
                          <a:effectLst/>
                        </a:rPr>
                        <a:t>pesan</a:t>
                      </a:r>
                      <a:r>
                        <a:rPr lang="en-US" sz="1200" dirty="0">
                          <a:effectLst/>
                        </a:rPr>
                        <a:t> </a:t>
                      </a:r>
                      <a:r>
                        <a:rPr lang="en-US" sz="1200" dirty="0" err="1">
                          <a:effectLst/>
                        </a:rPr>
                        <a:t>sukses</a:t>
                      </a:r>
                      <a:r>
                        <a:rPr lang="en-US" sz="1200" dirty="0">
                          <a:effectLst/>
                        </a:rPr>
                        <a:t> </a:t>
                      </a:r>
                      <a:r>
                        <a:rPr lang="en-US" sz="1200" dirty="0" err="1">
                          <a:effectLst/>
                        </a:rPr>
                        <a:t>disimpan</a:t>
                      </a:r>
                      <a:endParaRPr lang="en-US" sz="1100" dirty="0">
                        <a:effectLst/>
                        <a:latin typeface="Calibri"/>
                        <a:ea typeface="Calibri"/>
                        <a:cs typeface="Times New Roman"/>
                      </a:endParaRPr>
                    </a:p>
                  </a:txBody>
                  <a:tcPr marL="66157" marR="66157" marT="0" marB="0"/>
                </a:tc>
              </a:tr>
            </a:tbl>
          </a:graphicData>
        </a:graphic>
      </p:graphicFrame>
    </p:spTree>
    <p:extLst>
      <p:ext uri="{BB962C8B-B14F-4D97-AF65-F5344CB8AC3E}">
        <p14:creationId xmlns:p14="http://schemas.microsoft.com/office/powerpoint/2010/main" val="2207605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5897563"/>
          </a:xfrm>
        </p:spPr>
        <p:txBody>
          <a:bodyPr>
            <a:normAutofit/>
          </a:bodyPr>
          <a:lstStyle/>
          <a:p>
            <a:pPr marL="0" indent="0">
              <a:buNone/>
            </a:pPr>
            <a:r>
              <a:rPr lang="en-US" sz="1400" b="1" dirty="0" err="1"/>
              <a:t>Nama</a:t>
            </a:r>
            <a:r>
              <a:rPr lang="en-US" sz="1400" b="1" dirty="0"/>
              <a:t> Use Case : </a:t>
            </a:r>
            <a:r>
              <a:rPr lang="en-US" sz="1400" b="1" dirty="0" err="1"/>
              <a:t>Mengecek</a:t>
            </a:r>
            <a:r>
              <a:rPr lang="en-US" sz="1400" b="1" dirty="0"/>
              <a:t> </a:t>
            </a:r>
            <a:r>
              <a:rPr lang="en-US" sz="1400" b="1" dirty="0" err="1"/>
              <a:t>rincian</a:t>
            </a:r>
            <a:r>
              <a:rPr lang="en-US" sz="1400" b="1" dirty="0"/>
              <a:t> </a:t>
            </a:r>
            <a:r>
              <a:rPr lang="en-US" sz="1400" b="1" dirty="0" err="1"/>
              <a:t>pendapatan</a:t>
            </a:r>
            <a:r>
              <a:rPr lang="en-US" sz="1400" dirty="0"/>
              <a:t/>
            </a:r>
            <a:br>
              <a:rPr lang="en-US" sz="1400" dirty="0"/>
            </a:br>
            <a:r>
              <a:rPr lang="en-US" sz="1400" dirty="0" err="1"/>
              <a:t>Skenario</a:t>
            </a:r>
            <a:r>
              <a:rPr lang="en-US" sz="1400" dirty="0"/>
              <a:t>:</a:t>
            </a:r>
          </a:p>
          <a:p>
            <a:pPr marL="0" indent="0">
              <a:buNone/>
            </a:pPr>
            <a:endParaRPr lang="en-US" sz="1400" dirty="0"/>
          </a:p>
        </p:txBody>
      </p:sp>
      <p:graphicFrame>
        <p:nvGraphicFramePr>
          <p:cNvPr id="4" name="Table 3"/>
          <p:cNvGraphicFramePr>
            <a:graphicFrameLocks noGrp="1"/>
          </p:cNvGraphicFramePr>
          <p:nvPr>
            <p:extLst>
              <p:ext uri="{D42A27DB-BD31-4B8C-83A1-F6EECF244321}">
                <p14:modId xmlns:p14="http://schemas.microsoft.com/office/powerpoint/2010/main" val="1021384606"/>
              </p:ext>
            </p:extLst>
          </p:nvPr>
        </p:nvGraphicFramePr>
        <p:xfrm>
          <a:off x="1828800" y="1676402"/>
          <a:ext cx="5217795" cy="1951480"/>
        </p:xfrm>
        <a:graphic>
          <a:graphicData uri="http://schemas.openxmlformats.org/drawingml/2006/table">
            <a:tbl>
              <a:tblPr firstRow="1" firstCol="1" bandRow="1">
                <a:tableStyleId>{5C22544A-7EE6-4342-B048-85BDC9FD1C3A}</a:tableStyleId>
              </a:tblPr>
              <a:tblGrid>
                <a:gridCol w="2517140"/>
                <a:gridCol w="2700655"/>
              </a:tblGrid>
              <a:tr h="239167">
                <a:tc>
                  <a:txBody>
                    <a:bodyPr/>
                    <a:lstStyle/>
                    <a:p>
                      <a:pPr algn="ctr" fontAlgn="base">
                        <a:lnSpc>
                          <a:spcPts val="1465"/>
                        </a:lnSpc>
                        <a:spcAft>
                          <a:spcPts val="0"/>
                        </a:spcAft>
                      </a:pPr>
                      <a:r>
                        <a:rPr lang="en-US" sz="1200">
                          <a:effectLst/>
                        </a:rPr>
                        <a:t>Aksi Aktor</a:t>
                      </a:r>
                      <a:endParaRPr lang="en-US" sz="1100">
                        <a:effectLst/>
                        <a:latin typeface="Calibri"/>
                        <a:ea typeface="Calibri"/>
                        <a:cs typeface="Times New Roman"/>
                      </a:endParaRPr>
                    </a:p>
                  </a:txBody>
                  <a:tcPr marL="68580" marR="68580" marT="0" marB="0"/>
                </a:tc>
                <a:tc>
                  <a:txBody>
                    <a:bodyPr/>
                    <a:lstStyle/>
                    <a:p>
                      <a:pPr algn="ctr" fontAlgn="base">
                        <a:lnSpc>
                          <a:spcPts val="1465"/>
                        </a:lnSpc>
                        <a:spcAft>
                          <a:spcPts val="0"/>
                        </a:spcAft>
                      </a:pPr>
                      <a:r>
                        <a:rPr lang="en-US" sz="1200">
                          <a:effectLst/>
                        </a:rPr>
                        <a:t>Reaksi Sistem</a:t>
                      </a:r>
                      <a:endParaRPr lang="en-US" sz="1100">
                        <a:effectLst/>
                        <a:latin typeface="Calibri"/>
                        <a:ea typeface="Calibri"/>
                        <a:cs typeface="Times New Roman"/>
                      </a:endParaRPr>
                    </a:p>
                  </a:txBody>
                  <a:tcPr marL="68580" marR="68580" marT="0" marB="0"/>
                </a:tc>
              </a:tr>
              <a:tr h="244308">
                <a:tc gridSpan="2">
                  <a:txBody>
                    <a:bodyPr/>
                    <a:lstStyle/>
                    <a:p>
                      <a:pPr fontAlgn="base">
                        <a:lnSpc>
                          <a:spcPct val="107000"/>
                        </a:lnSpc>
                        <a:spcAft>
                          <a:spcPts val="0"/>
                        </a:spcAft>
                      </a:pPr>
                      <a:r>
                        <a:rPr lang="en-US" sz="1200">
                          <a:effectLst/>
                        </a:rPr>
                        <a:t>Skenario Normal</a:t>
                      </a:r>
                      <a:endParaRPr lang="en-US" sz="1100">
                        <a:effectLst/>
                        <a:latin typeface="Calibri"/>
                        <a:ea typeface="Calibri"/>
                        <a:cs typeface="Times New Roman"/>
                      </a:endParaRPr>
                    </a:p>
                  </a:txBody>
                  <a:tcPr marL="68580" marR="68580" marT="0" marB="0"/>
                </a:tc>
                <a:tc hMerge="1">
                  <a:txBody>
                    <a:bodyPr/>
                    <a:lstStyle/>
                    <a:p>
                      <a:endParaRPr lang="en-US"/>
                    </a:p>
                  </a:txBody>
                  <a:tcPr/>
                </a:tc>
              </a:tr>
              <a:tr h="244308">
                <a:tc>
                  <a:txBody>
                    <a:bodyPr/>
                    <a:lstStyle/>
                    <a:p>
                      <a:pPr fontAlgn="base">
                        <a:lnSpc>
                          <a:spcPct val="107000"/>
                        </a:lnSpc>
                        <a:spcAft>
                          <a:spcPts val="0"/>
                        </a:spcAft>
                      </a:pPr>
                      <a:r>
                        <a:rPr lang="sv-FI" sz="1200">
                          <a:effectLst/>
                        </a:rPr>
                        <a:t>1. Mengklik Lihat rincian gaji</a:t>
                      </a:r>
                      <a:endParaRPr lang="en-US" sz="1100">
                        <a:effectLst/>
                        <a:latin typeface="Calibri"/>
                        <a:ea typeface="Calibri"/>
                        <a:cs typeface="Times New Roman"/>
                      </a:endParaRPr>
                    </a:p>
                  </a:txBody>
                  <a:tcPr marL="68580" marR="68580" marT="0" marB="0"/>
                </a:tc>
                <a:tc>
                  <a:txBody>
                    <a:bodyPr/>
                    <a:lstStyle/>
                    <a:p>
                      <a:pPr>
                        <a:lnSpc>
                          <a:spcPct val="115000"/>
                        </a:lnSpc>
                      </a:pPr>
                      <a:endParaRPr lang="en-US" sz="1100">
                        <a:effectLst/>
                        <a:latin typeface="Calibri"/>
                      </a:endParaRPr>
                    </a:p>
                  </a:txBody>
                  <a:tcPr marL="68580" marR="68580" marT="0" marB="0"/>
                </a:tc>
              </a:tr>
              <a:tr h="735081">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sv-FI" sz="1200">
                          <a:effectLst/>
                        </a:rPr>
                        <a:t>2. Menampilkan tabel data rincian gaji berisi informasi mengenai </a:t>
                      </a:r>
                      <a:r>
                        <a:rPr lang="en-US" sz="1100">
                          <a:effectLst/>
                        </a:rPr>
                        <a:t>(pajak, koperasi, iuran lainnya)</a:t>
                      </a:r>
                      <a:endParaRPr lang="en-US" sz="1100">
                        <a:effectLst/>
                        <a:latin typeface="Calibri"/>
                        <a:ea typeface="Calibri"/>
                        <a:cs typeface="Times New Roman"/>
                      </a:endParaRPr>
                    </a:p>
                  </a:txBody>
                  <a:tcPr marL="68580" marR="68580" marT="0" marB="0"/>
                </a:tc>
              </a:tr>
              <a:tr h="244308">
                <a:tc>
                  <a:txBody>
                    <a:bodyPr/>
                    <a:lstStyle/>
                    <a:p>
                      <a:pPr fontAlgn="base">
                        <a:lnSpc>
                          <a:spcPct val="107000"/>
                        </a:lnSpc>
                        <a:spcAft>
                          <a:spcPts val="0"/>
                        </a:spcAft>
                      </a:pPr>
                      <a:r>
                        <a:rPr lang="sv-FI" sz="1200">
                          <a:effectLst/>
                        </a:rPr>
                        <a:t>3. Mengklik Kembali</a:t>
                      </a:r>
                      <a:endParaRPr lang="en-US" sz="1100">
                        <a:effectLst/>
                        <a:latin typeface="Calibri"/>
                        <a:ea typeface="Calibri"/>
                        <a:cs typeface="Times New Roman"/>
                      </a:endParaRPr>
                    </a:p>
                  </a:txBody>
                  <a:tcPr marL="68580" marR="68580" marT="0" marB="0"/>
                </a:tc>
                <a:tc>
                  <a:txBody>
                    <a:bodyPr/>
                    <a:lstStyle/>
                    <a:p>
                      <a:pPr fontAlgn="base">
                        <a:lnSpc>
                          <a:spcPct val="107000"/>
                        </a:lnSpc>
                        <a:spcAft>
                          <a:spcPts val="0"/>
                        </a:spcAft>
                      </a:pPr>
                      <a:r>
                        <a:rPr lang="sv-FI" sz="1200">
                          <a:effectLst/>
                        </a:rPr>
                        <a:t> </a:t>
                      </a:r>
                      <a:endParaRPr lang="en-US" sz="1100">
                        <a:effectLst/>
                        <a:latin typeface="Calibri"/>
                        <a:ea typeface="Calibri"/>
                        <a:cs typeface="Times New Roman"/>
                      </a:endParaRPr>
                    </a:p>
                  </a:txBody>
                  <a:tcPr marL="68580" marR="68580" marT="0" marB="0"/>
                </a:tc>
              </a:tr>
              <a:tr h="244308">
                <a:tc>
                  <a:txBody>
                    <a:bodyPr/>
                    <a:lstStyle/>
                    <a:p>
                      <a:pPr fontAlgn="base">
                        <a:lnSpc>
                          <a:spcPct val="107000"/>
                        </a:lnSpc>
                        <a:spcAft>
                          <a:spcPts val="0"/>
                        </a:spcAft>
                      </a:pPr>
                      <a:r>
                        <a:rPr lang="sv-FI" sz="1200">
                          <a:effectLst/>
                        </a:rPr>
                        <a:t> </a:t>
                      </a:r>
                      <a:endParaRPr lang="en-US" sz="1100">
                        <a:effectLst/>
                        <a:latin typeface="Calibri"/>
                        <a:ea typeface="Calibri"/>
                        <a:cs typeface="Times New Roman"/>
                      </a:endParaRPr>
                    </a:p>
                  </a:txBody>
                  <a:tcPr marL="68580" marR="68580" marT="0" marB="0"/>
                </a:tc>
                <a:tc>
                  <a:txBody>
                    <a:bodyPr/>
                    <a:lstStyle/>
                    <a:p>
                      <a:pPr fontAlgn="base">
                        <a:lnSpc>
                          <a:spcPct val="107000"/>
                        </a:lnSpc>
                        <a:spcAft>
                          <a:spcPts val="0"/>
                        </a:spcAft>
                      </a:pPr>
                      <a:r>
                        <a:rPr lang="sv-FI" sz="1200" dirty="0">
                          <a:effectLst/>
                        </a:rPr>
                        <a:t>4. Kembali ke halaman menu utama</a:t>
                      </a:r>
                      <a:endParaRPr lang="en-U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4135108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5897563"/>
          </a:xfrm>
        </p:spPr>
        <p:txBody>
          <a:bodyPr>
            <a:normAutofit/>
          </a:bodyPr>
          <a:lstStyle/>
          <a:p>
            <a:pPr marL="0" indent="0" fontAlgn="base">
              <a:buNone/>
            </a:pPr>
            <a:r>
              <a:rPr lang="en-US" sz="1800" u="sng" dirty="0"/>
              <a:t>Use Case Diagram (user </a:t>
            </a:r>
            <a:r>
              <a:rPr lang="en-US" sz="1800" u="sng" dirty="0" err="1"/>
              <a:t>karyawan</a:t>
            </a:r>
            <a:r>
              <a:rPr lang="en-US" sz="1800" u="sng" dirty="0"/>
              <a:t>)</a:t>
            </a:r>
            <a:endParaRPr lang="en-US" sz="1800" dirty="0"/>
          </a:p>
          <a:p>
            <a:pPr marL="0" indent="0">
              <a:buNone/>
            </a:pPr>
            <a:r>
              <a:rPr lang="en-US" sz="1800" dirty="0" err="1"/>
              <a:t>Berikut</a:t>
            </a:r>
            <a:r>
              <a:rPr lang="en-US" sz="1800" dirty="0"/>
              <a:t> </a:t>
            </a:r>
            <a:r>
              <a:rPr lang="en-US" sz="1800" dirty="0" err="1"/>
              <a:t>adalah</a:t>
            </a:r>
            <a:r>
              <a:rPr lang="en-US" sz="1800" dirty="0"/>
              <a:t> use case diagram / diagram use case </a:t>
            </a:r>
            <a:r>
              <a:rPr lang="en-US" sz="1800" dirty="0" err="1"/>
              <a:t>dari</a:t>
            </a:r>
            <a:r>
              <a:rPr lang="en-US" sz="1800" dirty="0"/>
              <a:t> </a:t>
            </a:r>
            <a:r>
              <a:rPr lang="en-US" sz="1800" dirty="0" err="1"/>
              <a:t>Aplikasi</a:t>
            </a:r>
            <a:r>
              <a:rPr lang="en-US" sz="1800" dirty="0"/>
              <a:t> Payroll </a:t>
            </a:r>
            <a:r>
              <a:rPr lang="en-US" sz="1800" dirty="0" err="1" smtClean="0"/>
              <a:t>Polibatam</a:t>
            </a:r>
            <a:endParaRPr lang="id-ID" sz="1800" dirty="0" smtClean="0"/>
          </a:p>
          <a:p>
            <a:pPr marL="0" indent="0">
              <a:buNone/>
            </a:pPr>
            <a:endParaRPr lang="en-US" sz="1800" dirty="0"/>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1524000" y="1371600"/>
            <a:ext cx="5943600" cy="5321300"/>
          </a:xfrm>
          <a:prstGeom prst="rect">
            <a:avLst/>
          </a:prstGeom>
        </p:spPr>
      </p:pic>
    </p:spTree>
    <p:extLst>
      <p:ext uri="{BB962C8B-B14F-4D97-AF65-F5344CB8AC3E}">
        <p14:creationId xmlns:p14="http://schemas.microsoft.com/office/powerpoint/2010/main" val="2055864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5897563"/>
          </a:xfrm>
        </p:spPr>
        <p:txBody>
          <a:bodyPr>
            <a:normAutofit/>
          </a:bodyPr>
          <a:lstStyle/>
          <a:p>
            <a:pPr marL="0" indent="0" fontAlgn="base">
              <a:buNone/>
            </a:pPr>
            <a:r>
              <a:rPr lang="en-US" sz="1800" b="1" u="sng" dirty="0"/>
              <a:t>Use Case </a:t>
            </a:r>
            <a:r>
              <a:rPr lang="en-US" sz="1800" b="1" u="sng" dirty="0" err="1"/>
              <a:t>Deskripsi</a:t>
            </a:r>
            <a:r>
              <a:rPr lang="en-US" sz="1800" b="1" u="sng" dirty="0"/>
              <a:t> (user </a:t>
            </a:r>
            <a:r>
              <a:rPr lang="en-US" sz="1800" b="1" u="sng" dirty="0" err="1"/>
              <a:t>karyawan</a:t>
            </a:r>
            <a:r>
              <a:rPr lang="en-US" sz="1800" b="1" u="sng" dirty="0"/>
              <a:t>)</a:t>
            </a:r>
            <a:endParaRPr lang="en-US" sz="1800" dirty="0"/>
          </a:p>
          <a:p>
            <a:pPr marL="0" indent="0" fontAlgn="base">
              <a:buNone/>
            </a:pPr>
            <a:r>
              <a:rPr lang="en-US" sz="1400" dirty="0"/>
              <a:t> </a:t>
            </a:r>
            <a:r>
              <a:rPr lang="en-US" sz="1400" b="1" dirty="0" smtClean="0"/>
              <a:t>1</a:t>
            </a:r>
            <a:r>
              <a:rPr lang="en-US" sz="1400" b="1" dirty="0"/>
              <a:t>. </a:t>
            </a:r>
            <a:r>
              <a:rPr lang="en-US" sz="1400" b="1" dirty="0" err="1"/>
              <a:t>Pendefinisian</a:t>
            </a:r>
            <a:r>
              <a:rPr lang="en-US" sz="1400" b="1" dirty="0"/>
              <a:t> </a:t>
            </a:r>
            <a:r>
              <a:rPr lang="en-US" sz="1400" b="1" dirty="0" err="1"/>
              <a:t>Aktor</a:t>
            </a:r>
            <a:endParaRPr lang="en-US" sz="1400" dirty="0"/>
          </a:p>
          <a:p>
            <a:pPr marL="0" indent="0" fontAlgn="base">
              <a:buNone/>
            </a:pPr>
            <a:r>
              <a:rPr lang="sv-FI" sz="1400" dirty="0"/>
              <a:t>Berikut adalah hasil pendefinisian aktor pada Sistem Payroll Karyawan Politeknik Negeri </a:t>
            </a:r>
            <a:r>
              <a:rPr lang="sv-FI" sz="1400" dirty="0" smtClean="0"/>
              <a:t>Batam</a:t>
            </a:r>
            <a:endParaRPr lang="id-ID" sz="1400" dirty="0" smtClean="0"/>
          </a:p>
          <a:p>
            <a:pPr marL="0" indent="0" fontAlgn="base">
              <a:buNone/>
            </a:pPr>
            <a:endParaRPr lang="en-US" sz="1400" dirty="0"/>
          </a:p>
          <a:p>
            <a:pPr marL="0" indent="0">
              <a:buNone/>
            </a:pPr>
            <a:endParaRPr lang="id-ID" sz="1400" dirty="0" smtClean="0"/>
          </a:p>
        </p:txBody>
      </p:sp>
      <p:graphicFrame>
        <p:nvGraphicFramePr>
          <p:cNvPr id="6" name="Table 5"/>
          <p:cNvGraphicFramePr>
            <a:graphicFrameLocks noGrp="1"/>
          </p:cNvGraphicFramePr>
          <p:nvPr>
            <p:extLst>
              <p:ext uri="{D42A27DB-BD31-4B8C-83A1-F6EECF244321}">
                <p14:modId xmlns:p14="http://schemas.microsoft.com/office/powerpoint/2010/main" val="2529747120"/>
              </p:ext>
            </p:extLst>
          </p:nvPr>
        </p:nvGraphicFramePr>
        <p:xfrm>
          <a:off x="457200" y="1143000"/>
          <a:ext cx="5623560" cy="1224407"/>
        </p:xfrm>
        <a:graphic>
          <a:graphicData uri="http://schemas.openxmlformats.org/drawingml/2006/table">
            <a:tbl>
              <a:tblPr firstRow="1" firstCol="1" bandRow="1">
                <a:tableStyleId>{5C22544A-7EE6-4342-B048-85BDC9FD1C3A}</a:tableStyleId>
              </a:tblPr>
              <a:tblGrid>
                <a:gridCol w="349885"/>
                <a:gridCol w="1597025"/>
                <a:gridCol w="3676650"/>
              </a:tblGrid>
              <a:tr h="0">
                <a:tc>
                  <a:txBody>
                    <a:bodyPr/>
                    <a:lstStyle/>
                    <a:p>
                      <a:pPr fontAlgn="base">
                        <a:lnSpc>
                          <a:spcPts val="1465"/>
                        </a:lnSpc>
                        <a:spcAft>
                          <a:spcPts val="0"/>
                        </a:spcAft>
                      </a:pPr>
                      <a:r>
                        <a:rPr lang="en-US" sz="1200">
                          <a:effectLst/>
                        </a:rPr>
                        <a:t>No</a:t>
                      </a:r>
                      <a:endParaRPr lang="en-US" sz="1100">
                        <a:effectLst/>
                        <a:latin typeface="Calibri"/>
                        <a:ea typeface="Calibri"/>
                        <a:cs typeface="Times New Roman"/>
                      </a:endParaRPr>
                    </a:p>
                  </a:txBody>
                  <a:tcPr marL="68580" marR="68580" marT="0" marB="0"/>
                </a:tc>
                <a:tc>
                  <a:txBody>
                    <a:bodyPr/>
                    <a:lstStyle/>
                    <a:p>
                      <a:pPr fontAlgn="base">
                        <a:lnSpc>
                          <a:spcPts val="1465"/>
                        </a:lnSpc>
                        <a:spcAft>
                          <a:spcPts val="0"/>
                        </a:spcAft>
                      </a:pPr>
                      <a:r>
                        <a:rPr lang="en-US" sz="1200">
                          <a:effectLst/>
                        </a:rPr>
                        <a:t>Aktor</a:t>
                      </a:r>
                      <a:endParaRPr lang="en-US" sz="1100">
                        <a:effectLst/>
                        <a:latin typeface="Calibri"/>
                        <a:ea typeface="Calibri"/>
                        <a:cs typeface="Times New Roman"/>
                      </a:endParaRPr>
                    </a:p>
                  </a:txBody>
                  <a:tcPr marL="68580" marR="68580" marT="0" marB="0"/>
                </a:tc>
                <a:tc>
                  <a:txBody>
                    <a:bodyPr/>
                    <a:lstStyle/>
                    <a:p>
                      <a:pPr fontAlgn="base">
                        <a:lnSpc>
                          <a:spcPts val="1465"/>
                        </a:lnSpc>
                        <a:spcAft>
                          <a:spcPts val="0"/>
                        </a:spcAft>
                      </a:pPr>
                      <a:r>
                        <a:rPr lang="en-US" sz="1200">
                          <a:effectLst/>
                        </a:rPr>
                        <a:t>Deskripsi</a:t>
                      </a:r>
                      <a:endParaRPr lang="en-US" sz="1100">
                        <a:effectLst/>
                        <a:latin typeface="Calibri"/>
                        <a:ea typeface="Calibri"/>
                        <a:cs typeface="Times New Roman"/>
                      </a:endParaRPr>
                    </a:p>
                  </a:txBody>
                  <a:tcPr marL="68580" marR="68580" marT="0" marB="0"/>
                </a:tc>
              </a:tr>
              <a:tr h="0">
                <a:tc>
                  <a:txBody>
                    <a:bodyPr/>
                    <a:lstStyle/>
                    <a:p>
                      <a:pPr fontAlgn="base">
                        <a:lnSpc>
                          <a:spcPct val="107000"/>
                        </a:lnSpc>
                        <a:spcAft>
                          <a:spcPts val="0"/>
                        </a:spcAft>
                      </a:pPr>
                      <a:r>
                        <a:rPr lang="en-US" sz="1200">
                          <a:effectLst/>
                        </a:rPr>
                        <a:t>1</a:t>
                      </a:r>
                      <a:endParaRPr lang="en-US" sz="1100">
                        <a:effectLst/>
                        <a:latin typeface="Calibri"/>
                        <a:ea typeface="Calibri"/>
                        <a:cs typeface="Times New Roman"/>
                      </a:endParaRPr>
                    </a:p>
                  </a:txBody>
                  <a:tcPr marL="68580" marR="68580" marT="0" marB="0"/>
                </a:tc>
                <a:tc>
                  <a:txBody>
                    <a:bodyPr/>
                    <a:lstStyle/>
                    <a:p>
                      <a:pPr fontAlgn="base">
                        <a:lnSpc>
                          <a:spcPct val="107000"/>
                        </a:lnSpc>
                        <a:spcAft>
                          <a:spcPts val="0"/>
                        </a:spcAft>
                      </a:pPr>
                      <a:r>
                        <a:rPr lang="en-US" sz="1200">
                          <a:effectLst/>
                        </a:rPr>
                        <a:t>Tenaga pendidik</a:t>
                      </a:r>
                      <a:endParaRPr lang="en-US" sz="1100">
                        <a:effectLst/>
                        <a:latin typeface="Calibri"/>
                        <a:ea typeface="Calibri"/>
                        <a:cs typeface="Times New Roman"/>
                      </a:endParaRPr>
                    </a:p>
                  </a:txBody>
                  <a:tcPr marL="68580" marR="68580" marT="0" marB="0"/>
                </a:tc>
                <a:tc>
                  <a:txBody>
                    <a:bodyPr/>
                    <a:lstStyle/>
                    <a:p>
                      <a:pPr fontAlgn="base">
                        <a:lnSpc>
                          <a:spcPts val="1120"/>
                        </a:lnSpc>
                        <a:spcAft>
                          <a:spcPts val="0"/>
                        </a:spcAft>
                      </a:pPr>
                      <a:r>
                        <a:rPr lang="en-US" sz="1100">
                          <a:effectLst/>
                        </a:rPr>
                        <a:t> Tenaga pendidik mempunyai gaji pokok dan gaji mengajar. Gaji mengajar dihitung dari total jam mengajar setiap bulannya.</a:t>
                      </a:r>
                      <a:endParaRPr lang="en-US" sz="1100">
                        <a:effectLst/>
                        <a:latin typeface="Calibri"/>
                        <a:ea typeface="Calibri"/>
                        <a:cs typeface="Times New Roman"/>
                      </a:endParaRPr>
                    </a:p>
                  </a:txBody>
                  <a:tcPr marL="68580" marR="68580" marT="0" marB="0"/>
                </a:tc>
              </a:tr>
              <a:tr h="0">
                <a:tc>
                  <a:txBody>
                    <a:bodyPr/>
                    <a:lstStyle/>
                    <a:p>
                      <a:pPr fontAlgn="base">
                        <a:lnSpc>
                          <a:spcPct val="107000"/>
                        </a:lnSpc>
                        <a:spcAft>
                          <a:spcPts val="0"/>
                        </a:spcAft>
                      </a:pPr>
                      <a:r>
                        <a:rPr lang="en-US" sz="1200">
                          <a:effectLst/>
                        </a:rPr>
                        <a:t>2</a:t>
                      </a:r>
                      <a:endParaRPr lang="en-US" sz="1100">
                        <a:effectLst/>
                        <a:latin typeface="Calibri"/>
                        <a:ea typeface="Calibri"/>
                        <a:cs typeface="Times New Roman"/>
                      </a:endParaRPr>
                    </a:p>
                  </a:txBody>
                  <a:tcPr marL="68580" marR="68580" marT="0" marB="0"/>
                </a:tc>
                <a:tc>
                  <a:txBody>
                    <a:bodyPr/>
                    <a:lstStyle/>
                    <a:p>
                      <a:pPr fontAlgn="base">
                        <a:lnSpc>
                          <a:spcPct val="107000"/>
                        </a:lnSpc>
                        <a:spcAft>
                          <a:spcPts val="0"/>
                        </a:spcAft>
                      </a:pPr>
                      <a:r>
                        <a:rPr lang="en-US" sz="1200">
                          <a:effectLst/>
                        </a:rPr>
                        <a:t>Tenaga Kependidikan</a:t>
                      </a:r>
                      <a:endParaRPr lang="en-US" sz="1100">
                        <a:effectLst/>
                        <a:latin typeface="Calibri"/>
                        <a:ea typeface="Calibri"/>
                        <a:cs typeface="Times New Roman"/>
                      </a:endParaRPr>
                    </a:p>
                  </a:txBody>
                  <a:tcPr marL="68580" marR="68580" marT="0" marB="0"/>
                </a:tc>
                <a:tc>
                  <a:txBody>
                    <a:bodyPr/>
                    <a:lstStyle/>
                    <a:p>
                      <a:pPr fontAlgn="base">
                        <a:lnSpc>
                          <a:spcPts val="1120"/>
                        </a:lnSpc>
                        <a:spcAft>
                          <a:spcPts val="0"/>
                        </a:spcAft>
                      </a:pPr>
                      <a:r>
                        <a:rPr lang="en-US" sz="1100">
                          <a:effectLst/>
                        </a:rPr>
                        <a:t>Tenaga kependidikan mendapatkan gaji pokok dan tunjangan. Tunjangan diberikan berdasarkan jabatan yang ditempati, mulai dari staf, kepala unit sampai kepala bagian.</a:t>
                      </a:r>
                      <a:endParaRPr lang="en-US" sz="1100">
                        <a:effectLst/>
                        <a:latin typeface="Calibri"/>
                        <a:ea typeface="Calibri"/>
                        <a:cs typeface="Times New Roman"/>
                      </a:endParaRPr>
                    </a:p>
                  </a:txBody>
                  <a:tcPr marL="68580" marR="68580" marT="0" marB="0"/>
                </a:tc>
              </a:tr>
              <a:tr h="0">
                <a:tc>
                  <a:txBody>
                    <a:bodyPr/>
                    <a:lstStyle/>
                    <a:p>
                      <a:pPr fontAlgn="base">
                        <a:lnSpc>
                          <a:spcPct val="107000"/>
                        </a:lnSpc>
                        <a:spcAft>
                          <a:spcPts val="0"/>
                        </a:spcAft>
                      </a:pPr>
                      <a:r>
                        <a:rPr lang="en-US" sz="1200">
                          <a:effectLst/>
                        </a:rPr>
                        <a:t>3.</a:t>
                      </a:r>
                      <a:endParaRPr lang="en-US" sz="1100">
                        <a:effectLst/>
                        <a:latin typeface="Calibri"/>
                        <a:ea typeface="Calibri"/>
                        <a:cs typeface="Times New Roman"/>
                      </a:endParaRPr>
                    </a:p>
                  </a:txBody>
                  <a:tcPr marL="68580" marR="68580" marT="0" marB="0"/>
                </a:tc>
                <a:tc>
                  <a:txBody>
                    <a:bodyPr/>
                    <a:lstStyle/>
                    <a:p>
                      <a:pPr fontAlgn="base">
                        <a:lnSpc>
                          <a:spcPct val="107000"/>
                        </a:lnSpc>
                        <a:spcAft>
                          <a:spcPts val="0"/>
                        </a:spcAft>
                      </a:pPr>
                      <a:r>
                        <a:rPr lang="en-US" sz="1200">
                          <a:effectLst/>
                        </a:rPr>
                        <a:t>Keuangan </a:t>
                      </a:r>
                      <a:endParaRPr lang="en-US" sz="1100">
                        <a:effectLst/>
                        <a:latin typeface="Calibri"/>
                        <a:ea typeface="Calibri"/>
                        <a:cs typeface="Times New Roman"/>
                      </a:endParaRPr>
                    </a:p>
                  </a:txBody>
                  <a:tcPr marL="68580" marR="68580" marT="0" marB="0"/>
                </a:tc>
                <a:tc>
                  <a:txBody>
                    <a:bodyPr/>
                    <a:lstStyle/>
                    <a:p>
                      <a:pPr fontAlgn="base">
                        <a:lnSpc>
                          <a:spcPts val="1120"/>
                        </a:lnSpc>
                        <a:spcAft>
                          <a:spcPts val="0"/>
                        </a:spcAft>
                      </a:pPr>
                      <a:r>
                        <a:rPr lang="en-US" sz="1100" dirty="0" err="1">
                          <a:effectLst/>
                        </a:rPr>
                        <a:t>Bagian</a:t>
                      </a:r>
                      <a:r>
                        <a:rPr lang="en-US" sz="1100" dirty="0">
                          <a:effectLst/>
                        </a:rPr>
                        <a:t> </a:t>
                      </a:r>
                      <a:r>
                        <a:rPr lang="en-US" sz="1100" dirty="0" err="1">
                          <a:effectLst/>
                        </a:rPr>
                        <a:t>keuangan</a:t>
                      </a:r>
                      <a:r>
                        <a:rPr lang="en-US" sz="1100" dirty="0">
                          <a:effectLst/>
                        </a:rPr>
                        <a:t> </a:t>
                      </a:r>
                      <a:r>
                        <a:rPr lang="en-US" sz="1100" dirty="0" err="1">
                          <a:effectLst/>
                        </a:rPr>
                        <a:t>adalah</a:t>
                      </a:r>
                      <a:r>
                        <a:rPr lang="en-US" sz="1100" dirty="0">
                          <a:effectLst/>
                        </a:rPr>
                        <a:t> yang </a:t>
                      </a:r>
                      <a:r>
                        <a:rPr lang="en-US" sz="1100" dirty="0" err="1">
                          <a:effectLst/>
                        </a:rPr>
                        <a:t>mengatur</a:t>
                      </a:r>
                      <a:r>
                        <a:rPr lang="en-US" sz="1100" dirty="0">
                          <a:effectLst/>
                        </a:rPr>
                        <a:t> </a:t>
                      </a:r>
                      <a:r>
                        <a:rPr lang="en-US" sz="1100" dirty="0" err="1">
                          <a:effectLst/>
                        </a:rPr>
                        <a:t>gaji</a:t>
                      </a:r>
                      <a:r>
                        <a:rPr lang="en-US" sz="1100" dirty="0">
                          <a:effectLst/>
                        </a:rPr>
                        <a:t> </a:t>
                      </a:r>
                      <a:r>
                        <a:rPr lang="en-US" sz="1100" dirty="0" err="1">
                          <a:effectLst/>
                        </a:rPr>
                        <a:t>karyawan</a:t>
                      </a:r>
                      <a:endParaRPr lang="en-US" sz="1100" dirty="0">
                        <a:effectLst/>
                        <a:latin typeface="Calibri"/>
                        <a:ea typeface="Calibri"/>
                        <a:cs typeface="Times New Roman"/>
                      </a:endParaRPr>
                    </a:p>
                  </a:txBody>
                  <a:tcPr marL="68580" marR="68580" marT="0" marB="0"/>
                </a:tc>
              </a:tr>
            </a:tbl>
          </a:graphicData>
        </a:graphic>
      </p:graphicFrame>
      <p:sp>
        <p:nvSpPr>
          <p:cNvPr id="7" name="Rectangle 6"/>
          <p:cNvSpPr/>
          <p:nvPr/>
        </p:nvSpPr>
        <p:spPr>
          <a:xfrm>
            <a:off x="457200" y="2438400"/>
            <a:ext cx="2514600" cy="1600438"/>
          </a:xfrm>
          <a:prstGeom prst="rect">
            <a:avLst/>
          </a:prstGeom>
        </p:spPr>
        <p:txBody>
          <a:bodyPr wrap="square">
            <a:spAutoFit/>
          </a:bodyPr>
          <a:lstStyle/>
          <a:p>
            <a:pPr fontAlgn="base"/>
            <a:r>
              <a:rPr lang="en-US" sz="1400" b="1" dirty="0"/>
              <a:t>2.Pendefinisian Use Case</a:t>
            </a:r>
            <a:r>
              <a:rPr lang="en-US" sz="1400" dirty="0"/>
              <a:t/>
            </a:r>
            <a:br>
              <a:rPr lang="en-US" sz="1400" dirty="0"/>
            </a:br>
            <a:r>
              <a:rPr lang="en-US" sz="1400" dirty="0" err="1"/>
              <a:t>Berikut</a:t>
            </a:r>
            <a:r>
              <a:rPr lang="en-US" sz="1400" dirty="0"/>
              <a:t> </a:t>
            </a:r>
            <a:r>
              <a:rPr lang="en-US" sz="1400" dirty="0" err="1"/>
              <a:t>adalah</a:t>
            </a:r>
            <a:r>
              <a:rPr lang="en-US" sz="1400" dirty="0"/>
              <a:t> </a:t>
            </a:r>
            <a:r>
              <a:rPr lang="en-US" sz="1400" dirty="0" err="1"/>
              <a:t>hasil</a:t>
            </a:r>
            <a:r>
              <a:rPr lang="en-US" sz="1400" dirty="0"/>
              <a:t> </a:t>
            </a:r>
            <a:r>
              <a:rPr lang="en-US" sz="1400" dirty="0" err="1"/>
              <a:t>pendefinisian</a:t>
            </a:r>
            <a:r>
              <a:rPr lang="en-US" sz="1400" dirty="0"/>
              <a:t> use case </a:t>
            </a:r>
            <a:r>
              <a:rPr lang="en-US" sz="1400" dirty="0" err="1"/>
              <a:t>pada</a:t>
            </a:r>
            <a:r>
              <a:rPr lang="en-US" sz="1400" dirty="0"/>
              <a:t> </a:t>
            </a:r>
            <a:r>
              <a:rPr lang="sv-FI" sz="1400" dirty="0"/>
              <a:t>Sistem Payroll Karyawan Politeknik Negeri </a:t>
            </a:r>
            <a:r>
              <a:rPr lang="sv-FI" sz="1400" dirty="0" smtClean="0"/>
              <a:t>Batam</a:t>
            </a:r>
            <a:endParaRPr lang="id-ID" sz="1400" dirty="0" smtClean="0"/>
          </a:p>
          <a:p>
            <a:pPr fontAlgn="base"/>
            <a:endParaRPr lang="id-ID" sz="1400" dirty="0" smtClean="0"/>
          </a:p>
          <a:p>
            <a:pPr fontAlgn="base"/>
            <a:endParaRPr lang="en-US" sz="1400" dirty="0"/>
          </a:p>
        </p:txBody>
      </p:sp>
      <p:graphicFrame>
        <p:nvGraphicFramePr>
          <p:cNvPr id="8" name="Table 7"/>
          <p:cNvGraphicFramePr>
            <a:graphicFrameLocks noGrp="1"/>
          </p:cNvGraphicFramePr>
          <p:nvPr>
            <p:extLst>
              <p:ext uri="{D42A27DB-BD31-4B8C-83A1-F6EECF244321}">
                <p14:modId xmlns:p14="http://schemas.microsoft.com/office/powerpoint/2010/main" val="736500543"/>
              </p:ext>
            </p:extLst>
          </p:nvPr>
        </p:nvGraphicFramePr>
        <p:xfrm>
          <a:off x="2971800" y="2514600"/>
          <a:ext cx="5668010" cy="3847338"/>
        </p:xfrm>
        <a:graphic>
          <a:graphicData uri="http://schemas.openxmlformats.org/drawingml/2006/table">
            <a:tbl>
              <a:tblPr firstRow="1" firstCol="1" bandRow="1">
                <a:tableStyleId>{5C22544A-7EE6-4342-B048-85BDC9FD1C3A}</a:tableStyleId>
              </a:tblPr>
              <a:tblGrid>
                <a:gridCol w="349885"/>
                <a:gridCol w="1447165"/>
                <a:gridCol w="3870960"/>
              </a:tblGrid>
              <a:tr h="0">
                <a:tc>
                  <a:txBody>
                    <a:bodyPr/>
                    <a:lstStyle/>
                    <a:p>
                      <a:pPr fontAlgn="base">
                        <a:lnSpc>
                          <a:spcPts val="1465"/>
                        </a:lnSpc>
                        <a:spcAft>
                          <a:spcPts val="0"/>
                        </a:spcAft>
                      </a:pPr>
                      <a:r>
                        <a:rPr lang="en-US" sz="1200" dirty="0">
                          <a:effectLst/>
                        </a:rPr>
                        <a:t>No</a:t>
                      </a:r>
                      <a:endParaRPr lang="en-US" sz="1100" dirty="0">
                        <a:effectLst/>
                        <a:latin typeface="Calibri"/>
                        <a:ea typeface="Calibri"/>
                        <a:cs typeface="Times New Roman"/>
                      </a:endParaRPr>
                    </a:p>
                  </a:txBody>
                  <a:tcPr marL="68580" marR="68580" marT="0" marB="0"/>
                </a:tc>
                <a:tc>
                  <a:txBody>
                    <a:bodyPr/>
                    <a:lstStyle/>
                    <a:p>
                      <a:pPr fontAlgn="base">
                        <a:lnSpc>
                          <a:spcPts val="1465"/>
                        </a:lnSpc>
                        <a:spcAft>
                          <a:spcPts val="0"/>
                        </a:spcAft>
                      </a:pPr>
                      <a:r>
                        <a:rPr lang="en-US" sz="1200">
                          <a:effectLst/>
                        </a:rPr>
                        <a:t>Use Case</a:t>
                      </a:r>
                      <a:endParaRPr lang="en-US" sz="1100">
                        <a:effectLst/>
                        <a:latin typeface="Calibri"/>
                        <a:ea typeface="Calibri"/>
                        <a:cs typeface="Times New Roman"/>
                      </a:endParaRPr>
                    </a:p>
                  </a:txBody>
                  <a:tcPr marL="68580" marR="68580" marT="0" marB="0"/>
                </a:tc>
                <a:tc>
                  <a:txBody>
                    <a:bodyPr/>
                    <a:lstStyle/>
                    <a:p>
                      <a:pPr fontAlgn="base">
                        <a:lnSpc>
                          <a:spcPts val="1465"/>
                        </a:lnSpc>
                        <a:spcAft>
                          <a:spcPts val="0"/>
                        </a:spcAft>
                      </a:pPr>
                      <a:r>
                        <a:rPr lang="en-US" sz="1200" dirty="0" err="1">
                          <a:effectLst/>
                        </a:rPr>
                        <a:t>Deskripsi</a:t>
                      </a:r>
                      <a:endParaRPr lang="en-US" sz="1100" dirty="0">
                        <a:effectLst/>
                        <a:latin typeface="Calibri"/>
                        <a:ea typeface="Calibri"/>
                        <a:cs typeface="Times New Roman"/>
                      </a:endParaRPr>
                    </a:p>
                  </a:txBody>
                  <a:tcPr marL="68580" marR="68580" marT="0" marB="0"/>
                </a:tc>
              </a:tr>
              <a:tr h="0">
                <a:tc>
                  <a:txBody>
                    <a:bodyPr/>
                    <a:lstStyle/>
                    <a:p>
                      <a:pPr fontAlgn="base">
                        <a:lnSpc>
                          <a:spcPct val="107000"/>
                        </a:lnSpc>
                        <a:spcAft>
                          <a:spcPts val="0"/>
                        </a:spcAft>
                      </a:pPr>
                      <a:r>
                        <a:rPr lang="en-US" sz="1200">
                          <a:effectLst/>
                        </a:rPr>
                        <a:t>1</a:t>
                      </a:r>
                      <a:endParaRPr lang="en-US" sz="1100">
                        <a:effectLst/>
                        <a:latin typeface="Calibri"/>
                        <a:ea typeface="Calibri"/>
                        <a:cs typeface="Times New Roman"/>
                      </a:endParaRPr>
                    </a:p>
                  </a:txBody>
                  <a:tcPr marL="68580" marR="68580" marT="0" marB="0"/>
                </a:tc>
                <a:tc>
                  <a:txBody>
                    <a:bodyPr/>
                    <a:lstStyle/>
                    <a:p>
                      <a:pPr fontAlgn="base">
                        <a:lnSpc>
                          <a:spcPct val="107000"/>
                        </a:lnSpc>
                        <a:spcAft>
                          <a:spcPts val="0"/>
                        </a:spcAft>
                      </a:pPr>
                      <a:r>
                        <a:rPr lang="en-US" sz="1200">
                          <a:effectLst/>
                        </a:rPr>
                        <a:t>Login</a:t>
                      </a:r>
                      <a:endParaRPr lang="en-US" sz="1100">
                        <a:effectLst/>
                        <a:latin typeface="Calibri"/>
                        <a:ea typeface="Calibri"/>
                        <a:cs typeface="Times New Roman"/>
                      </a:endParaRPr>
                    </a:p>
                  </a:txBody>
                  <a:tcPr marL="68580" marR="68580" marT="0" marB="0"/>
                </a:tc>
                <a:tc>
                  <a:txBody>
                    <a:bodyPr/>
                    <a:lstStyle/>
                    <a:p>
                      <a:pPr fontAlgn="base">
                        <a:lnSpc>
                          <a:spcPts val="1120"/>
                        </a:lnSpc>
                        <a:spcAft>
                          <a:spcPts val="0"/>
                        </a:spcAft>
                      </a:pPr>
                      <a:r>
                        <a:rPr lang="en-US" sz="1100">
                          <a:effectLst/>
                        </a:rPr>
                        <a:t>Karyawan harus harus login terlebih dahulu sebelum menggunakan system atau register terlebih dahulu jika belum memiliki akun.</a:t>
                      </a:r>
                      <a:endParaRPr lang="en-US" sz="1100">
                        <a:effectLst/>
                        <a:latin typeface="Calibri"/>
                        <a:ea typeface="Calibri"/>
                        <a:cs typeface="Times New Roman"/>
                      </a:endParaRPr>
                    </a:p>
                  </a:txBody>
                  <a:tcPr marL="68580" marR="68580" marT="0" marB="0"/>
                </a:tc>
              </a:tr>
              <a:tr h="0">
                <a:tc>
                  <a:txBody>
                    <a:bodyPr/>
                    <a:lstStyle/>
                    <a:p>
                      <a:pPr fontAlgn="base">
                        <a:lnSpc>
                          <a:spcPct val="107000"/>
                        </a:lnSpc>
                        <a:spcAft>
                          <a:spcPts val="0"/>
                        </a:spcAft>
                      </a:pPr>
                      <a:r>
                        <a:rPr lang="en-US" sz="1200">
                          <a:effectLst/>
                        </a:rPr>
                        <a:t>2</a:t>
                      </a:r>
                      <a:endParaRPr lang="en-US" sz="1100">
                        <a:effectLst/>
                        <a:latin typeface="Calibri"/>
                        <a:ea typeface="Calibri"/>
                        <a:cs typeface="Times New Roman"/>
                      </a:endParaRPr>
                    </a:p>
                  </a:txBody>
                  <a:tcPr marL="68580" marR="68580" marT="0" marB="0"/>
                </a:tc>
                <a:tc>
                  <a:txBody>
                    <a:bodyPr/>
                    <a:lstStyle/>
                    <a:p>
                      <a:pPr fontAlgn="base">
                        <a:lnSpc>
                          <a:spcPct val="107000"/>
                        </a:lnSpc>
                        <a:spcAft>
                          <a:spcPts val="0"/>
                        </a:spcAft>
                      </a:pPr>
                      <a:r>
                        <a:rPr lang="en-US" sz="1200">
                          <a:effectLst/>
                        </a:rPr>
                        <a:t>Melihat gaji pokok</a:t>
                      </a:r>
                      <a:endParaRPr lang="en-US" sz="1100">
                        <a:effectLst/>
                        <a:latin typeface="Calibri"/>
                        <a:ea typeface="Calibri"/>
                        <a:cs typeface="Times New Roman"/>
                      </a:endParaRPr>
                    </a:p>
                  </a:txBody>
                  <a:tcPr marL="68580" marR="68580" marT="0" marB="0"/>
                </a:tc>
                <a:tc>
                  <a:txBody>
                    <a:bodyPr/>
                    <a:lstStyle/>
                    <a:p>
                      <a:pPr fontAlgn="base">
                        <a:lnSpc>
                          <a:spcPts val="1120"/>
                        </a:lnSpc>
                        <a:spcAft>
                          <a:spcPts val="0"/>
                        </a:spcAft>
                      </a:pPr>
                      <a:r>
                        <a:rPr lang="en-US" sz="1100">
                          <a:effectLst/>
                        </a:rPr>
                        <a:t>Dapat melihat gaji mengajar yang Didapatkan oleh tenaga pendidik dan kependidikan. </a:t>
                      </a:r>
                      <a:endParaRPr lang="en-US" sz="1100">
                        <a:effectLst/>
                        <a:latin typeface="Calibri"/>
                        <a:ea typeface="Calibri"/>
                        <a:cs typeface="Times New Roman"/>
                      </a:endParaRPr>
                    </a:p>
                  </a:txBody>
                  <a:tcPr marL="68580" marR="68580" marT="0" marB="0"/>
                </a:tc>
              </a:tr>
              <a:tr h="0">
                <a:tc>
                  <a:txBody>
                    <a:bodyPr/>
                    <a:lstStyle/>
                    <a:p>
                      <a:pPr fontAlgn="base">
                        <a:lnSpc>
                          <a:spcPct val="107000"/>
                        </a:lnSpc>
                        <a:spcAft>
                          <a:spcPts val="0"/>
                        </a:spcAft>
                      </a:pPr>
                      <a:r>
                        <a:rPr lang="en-US" sz="1200">
                          <a:effectLst/>
                        </a:rPr>
                        <a:t>3</a:t>
                      </a:r>
                      <a:endParaRPr lang="en-US" sz="1100">
                        <a:effectLst/>
                        <a:latin typeface="Calibri"/>
                        <a:ea typeface="Calibri"/>
                        <a:cs typeface="Times New Roman"/>
                      </a:endParaRPr>
                    </a:p>
                  </a:txBody>
                  <a:tcPr marL="68580" marR="68580" marT="0" marB="0"/>
                </a:tc>
                <a:tc>
                  <a:txBody>
                    <a:bodyPr/>
                    <a:lstStyle/>
                    <a:p>
                      <a:pPr fontAlgn="base">
                        <a:lnSpc>
                          <a:spcPct val="107000"/>
                        </a:lnSpc>
                        <a:spcAft>
                          <a:spcPts val="0"/>
                        </a:spcAft>
                      </a:pPr>
                      <a:r>
                        <a:rPr lang="en-US" sz="1200" dirty="0" err="1">
                          <a:effectLst/>
                        </a:rPr>
                        <a:t>Melihat</a:t>
                      </a:r>
                      <a:r>
                        <a:rPr lang="en-US" sz="1200" dirty="0">
                          <a:effectLst/>
                        </a:rPr>
                        <a:t> </a:t>
                      </a:r>
                      <a:r>
                        <a:rPr lang="en-US" sz="1200" dirty="0" err="1">
                          <a:effectLst/>
                        </a:rPr>
                        <a:t>gaji</a:t>
                      </a:r>
                      <a:r>
                        <a:rPr lang="en-US" sz="1200" dirty="0">
                          <a:effectLst/>
                        </a:rPr>
                        <a:t> </a:t>
                      </a:r>
                      <a:r>
                        <a:rPr lang="en-US" sz="1200" dirty="0" err="1">
                          <a:effectLst/>
                        </a:rPr>
                        <a:t>mengajar</a:t>
                      </a:r>
                      <a:endParaRPr lang="en-US" sz="1100" dirty="0">
                        <a:effectLst/>
                        <a:latin typeface="Calibri"/>
                        <a:ea typeface="Calibri"/>
                        <a:cs typeface="Times New Roman"/>
                      </a:endParaRPr>
                    </a:p>
                  </a:txBody>
                  <a:tcPr marL="68580" marR="68580" marT="0" marB="0"/>
                </a:tc>
                <a:tc>
                  <a:txBody>
                    <a:bodyPr/>
                    <a:lstStyle/>
                    <a:p>
                      <a:pPr fontAlgn="base">
                        <a:lnSpc>
                          <a:spcPts val="1120"/>
                        </a:lnSpc>
                        <a:spcAft>
                          <a:spcPts val="0"/>
                        </a:spcAft>
                      </a:pPr>
                      <a:r>
                        <a:rPr lang="en-US" sz="1100">
                          <a:effectLst/>
                        </a:rPr>
                        <a:t>Dapat melihat gaji mengajar yang Didapatkan oleh tenaga pendidik. Gaji mengajar dihitung dari total jam mengajar setiap bulannya.</a:t>
                      </a:r>
                      <a:endParaRPr lang="en-US" sz="1100">
                        <a:effectLst/>
                        <a:latin typeface="Calibri"/>
                        <a:ea typeface="Calibri"/>
                        <a:cs typeface="Times New Roman"/>
                      </a:endParaRPr>
                    </a:p>
                  </a:txBody>
                  <a:tcPr marL="68580" marR="68580" marT="0" marB="0"/>
                </a:tc>
              </a:tr>
              <a:tr h="0">
                <a:tc>
                  <a:txBody>
                    <a:bodyPr/>
                    <a:lstStyle/>
                    <a:p>
                      <a:pPr fontAlgn="base">
                        <a:lnSpc>
                          <a:spcPct val="107000"/>
                        </a:lnSpc>
                        <a:spcAft>
                          <a:spcPts val="0"/>
                        </a:spcAft>
                      </a:pPr>
                      <a:r>
                        <a:rPr lang="en-US" sz="1200">
                          <a:effectLst/>
                        </a:rPr>
                        <a:t>4</a:t>
                      </a:r>
                      <a:endParaRPr lang="en-US" sz="1100">
                        <a:effectLst/>
                        <a:latin typeface="Calibri"/>
                        <a:ea typeface="Calibri"/>
                        <a:cs typeface="Times New Roman"/>
                      </a:endParaRPr>
                    </a:p>
                  </a:txBody>
                  <a:tcPr marL="68580" marR="68580" marT="0" marB="0"/>
                </a:tc>
                <a:tc>
                  <a:txBody>
                    <a:bodyPr/>
                    <a:lstStyle/>
                    <a:p>
                      <a:pPr fontAlgn="base">
                        <a:lnSpc>
                          <a:spcPct val="107000"/>
                        </a:lnSpc>
                        <a:spcAft>
                          <a:spcPts val="0"/>
                        </a:spcAft>
                      </a:pPr>
                      <a:r>
                        <a:rPr lang="en-US" sz="1200">
                          <a:effectLst/>
                        </a:rPr>
                        <a:t>Melihat tunjangan</a:t>
                      </a:r>
                      <a:endParaRPr lang="en-US" sz="1100">
                        <a:effectLst/>
                        <a:latin typeface="Calibri"/>
                        <a:ea typeface="Calibri"/>
                        <a:cs typeface="Times New Roman"/>
                      </a:endParaRPr>
                    </a:p>
                  </a:txBody>
                  <a:tcPr marL="68580" marR="68580" marT="0" marB="0"/>
                </a:tc>
                <a:tc>
                  <a:txBody>
                    <a:bodyPr/>
                    <a:lstStyle/>
                    <a:p>
                      <a:pPr fontAlgn="base">
                        <a:lnSpc>
                          <a:spcPct val="107000"/>
                        </a:lnSpc>
                        <a:spcAft>
                          <a:spcPts val="0"/>
                        </a:spcAft>
                      </a:pPr>
                      <a:r>
                        <a:rPr lang="sv-FI" sz="1200">
                          <a:effectLst/>
                        </a:rPr>
                        <a:t>Didapatkan oleh tenaga kependidikan. </a:t>
                      </a:r>
                      <a:r>
                        <a:rPr lang="en-US" sz="1100">
                          <a:effectLst/>
                        </a:rPr>
                        <a:t>Tunjangan diberikan berdasarkan jabatan yang ditempati, mulai dari staf, kepala unit sampai kepala bagian.</a:t>
                      </a:r>
                      <a:endParaRPr lang="en-US" sz="1100">
                        <a:effectLst/>
                        <a:latin typeface="Calibri"/>
                        <a:ea typeface="Calibri"/>
                        <a:cs typeface="Times New Roman"/>
                      </a:endParaRPr>
                    </a:p>
                  </a:txBody>
                  <a:tcPr marL="68580" marR="68580" marT="0" marB="0"/>
                </a:tc>
              </a:tr>
              <a:tr h="0">
                <a:tc>
                  <a:txBody>
                    <a:bodyPr/>
                    <a:lstStyle/>
                    <a:p>
                      <a:pPr fontAlgn="base">
                        <a:lnSpc>
                          <a:spcPct val="107000"/>
                        </a:lnSpc>
                        <a:spcAft>
                          <a:spcPts val="0"/>
                        </a:spcAft>
                      </a:pPr>
                      <a:r>
                        <a:rPr lang="en-US" sz="1200">
                          <a:effectLst/>
                        </a:rPr>
                        <a:t>5. </a:t>
                      </a:r>
                      <a:endParaRPr lang="en-US" sz="1100">
                        <a:effectLst/>
                        <a:latin typeface="Calibri"/>
                        <a:ea typeface="Calibri"/>
                        <a:cs typeface="Times New Roman"/>
                      </a:endParaRPr>
                    </a:p>
                  </a:txBody>
                  <a:tcPr marL="68580" marR="68580" marT="0" marB="0"/>
                </a:tc>
                <a:tc>
                  <a:txBody>
                    <a:bodyPr/>
                    <a:lstStyle/>
                    <a:p>
                      <a:pPr fontAlgn="base">
                        <a:lnSpc>
                          <a:spcPct val="107000"/>
                        </a:lnSpc>
                        <a:spcAft>
                          <a:spcPts val="0"/>
                        </a:spcAft>
                      </a:pPr>
                      <a:r>
                        <a:rPr lang="en-US" sz="1200">
                          <a:effectLst/>
                        </a:rPr>
                        <a:t>Melihat tunjangan keluarga</a:t>
                      </a:r>
                      <a:endParaRPr lang="en-US" sz="1100">
                        <a:effectLst/>
                        <a:latin typeface="Calibri"/>
                        <a:ea typeface="Calibri"/>
                        <a:cs typeface="Times New Roman"/>
                      </a:endParaRPr>
                    </a:p>
                  </a:txBody>
                  <a:tcPr marL="68580" marR="68580" marT="0" marB="0"/>
                </a:tc>
                <a:tc>
                  <a:txBody>
                    <a:bodyPr/>
                    <a:lstStyle/>
                    <a:p>
                      <a:pPr fontAlgn="base">
                        <a:lnSpc>
                          <a:spcPct val="107000"/>
                        </a:lnSpc>
                        <a:spcAft>
                          <a:spcPts val="0"/>
                        </a:spcAft>
                      </a:pPr>
                      <a:r>
                        <a:rPr lang="sv-FI" sz="1200">
                          <a:effectLst/>
                        </a:rPr>
                        <a:t>Dapat melihat</a:t>
                      </a:r>
                      <a:r>
                        <a:rPr lang="en-US" sz="1100">
                          <a:effectLst/>
                        </a:rPr>
                        <a:t> tunjangan keluarga bagi Karyawan yang telah berkeluarga .</a:t>
                      </a:r>
                      <a:endParaRPr lang="en-US" sz="1100">
                        <a:effectLst/>
                        <a:latin typeface="Calibri"/>
                        <a:ea typeface="Calibri"/>
                        <a:cs typeface="Times New Roman"/>
                      </a:endParaRPr>
                    </a:p>
                  </a:txBody>
                  <a:tcPr marL="68580" marR="68580" marT="0" marB="0"/>
                </a:tc>
              </a:tr>
              <a:tr h="0">
                <a:tc>
                  <a:txBody>
                    <a:bodyPr/>
                    <a:lstStyle/>
                    <a:p>
                      <a:pPr fontAlgn="base">
                        <a:lnSpc>
                          <a:spcPct val="107000"/>
                        </a:lnSpc>
                        <a:spcAft>
                          <a:spcPts val="0"/>
                        </a:spcAft>
                      </a:pPr>
                      <a:r>
                        <a:rPr lang="en-US" sz="1200">
                          <a:effectLst/>
                        </a:rPr>
                        <a:t>6</a:t>
                      </a:r>
                      <a:endParaRPr lang="en-US" sz="1100">
                        <a:effectLst/>
                        <a:latin typeface="Calibri"/>
                        <a:ea typeface="Calibri"/>
                        <a:cs typeface="Times New Roman"/>
                      </a:endParaRPr>
                    </a:p>
                  </a:txBody>
                  <a:tcPr marL="68580" marR="68580" marT="0" marB="0"/>
                </a:tc>
                <a:tc>
                  <a:txBody>
                    <a:bodyPr/>
                    <a:lstStyle/>
                    <a:p>
                      <a:pPr fontAlgn="base">
                        <a:lnSpc>
                          <a:spcPct val="107000"/>
                        </a:lnSpc>
                        <a:spcAft>
                          <a:spcPts val="0"/>
                        </a:spcAft>
                      </a:pPr>
                      <a:r>
                        <a:rPr lang="en-US" sz="1200">
                          <a:effectLst/>
                        </a:rPr>
                        <a:t>Melihat tunjangan kehadiran</a:t>
                      </a:r>
                      <a:endParaRPr lang="en-US" sz="1100">
                        <a:effectLst/>
                        <a:latin typeface="Calibri"/>
                        <a:ea typeface="Calibri"/>
                        <a:cs typeface="Times New Roman"/>
                      </a:endParaRPr>
                    </a:p>
                  </a:txBody>
                  <a:tcPr marL="68580" marR="68580" marT="0" marB="0"/>
                </a:tc>
                <a:tc>
                  <a:txBody>
                    <a:bodyPr/>
                    <a:lstStyle/>
                    <a:p>
                      <a:pPr fontAlgn="base">
                        <a:lnSpc>
                          <a:spcPts val="1120"/>
                        </a:lnSpc>
                        <a:spcAft>
                          <a:spcPts val="0"/>
                        </a:spcAft>
                      </a:pPr>
                      <a:r>
                        <a:rPr lang="en-US" sz="1100">
                          <a:effectLst/>
                        </a:rPr>
                        <a:t>Dapat melihat tunjangan kehadiran. Karyawan mendapatkan tunjangan kehadiran sesuai dengan jumlah hari hadir dalam sebulan.</a:t>
                      </a:r>
                      <a:endParaRPr lang="en-US" sz="1100">
                        <a:effectLst/>
                        <a:latin typeface="Calibri"/>
                        <a:ea typeface="Calibri"/>
                        <a:cs typeface="Times New Roman"/>
                      </a:endParaRPr>
                    </a:p>
                  </a:txBody>
                  <a:tcPr marL="68580" marR="68580" marT="0" marB="0"/>
                </a:tc>
              </a:tr>
              <a:tr h="0">
                <a:tc>
                  <a:txBody>
                    <a:bodyPr/>
                    <a:lstStyle/>
                    <a:p>
                      <a:pPr fontAlgn="base">
                        <a:lnSpc>
                          <a:spcPct val="107000"/>
                        </a:lnSpc>
                        <a:spcAft>
                          <a:spcPts val="0"/>
                        </a:spcAft>
                      </a:pPr>
                      <a:r>
                        <a:rPr lang="en-US" sz="1200">
                          <a:effectLst/>
                        </a:rPr>
                        <a:t>7</a:t>
                      </a:r>
                      <a:endParaRPr lang="en-US" sz="1100">
                        <a:effectLst/>
                        <a:latin typeface="Calibri"/>
                        <a:ea typeface="Calibri"/>
                        <a:cs typeface="Times New Roman"/>
                      </a:endParaRPr>
                    </a:p>
                  </a:txBody>
                  <a:tcPr marL="68580" marR="68580" marT="0" marB="0"/>
                </a:tc>
                <a:tc>
                  <a:txBody>
                    <a:bodyPr/>
                    <a:lstStyle/>
                    <a:p>
                      <a:pPr fontAlgn="base">
                        <a:lnSpc>
                          <a:spcPct val="107000"/>
                        </a:lnSpc>
                        <a:spcAft>
                          <a:spcPts val="0"/>
                        </a:spcAft>
                      </a:pPr>
                      <a:r>
                        <a:rPr lang="en-US" sz="1200">
                          <a:effectLst/>
                        </a:rPr>
                        <a:t>Melihat tunjangan anak</a:t>
                      </a:r>
                      <a:endParaRPr lang="en-US" sz="1100">
                        <a:effectLst/>
                        <a:latin typeface="Calibri"/>
                        <a:ea typeface="Calibri"/>
                        <a:cs typeface="Times New Roman"/>
                      </a:endParaRPr>
                    </a:p>
                  </a:txBody>
                  <a:tcPr marL="68580" marR="68580" marT="0" marB="0"/>
                </a:tc>
                <a:tc>
                  <a:txBody>
                    <a:bodyPr/>
                    <a:lstStyle/>
                    <a:p>
                      <a:pPr fontAlgn="base">
                        <a:lnSpc>
                          <a:spcPct val="107000"/>
                        </a:lnSpc>
                        <a:spcAft>
                          <a:spcPts val="0"/>
                        </a:spcAft>
                      </a:pPr>
                      <a:r>
                        <a:rPr lang="sv-FI" sz="1200">
                          <a:effectLst/>
                        </a:rPr>
                        <a:t>Dapat melihat</a:t>
                      </a:r>
                      <a:r>
                        <a:rPr lang="en-US" sz="1100">
                          <a:effectLst/>
                        </a:rPr>
                        <a:t> tunjangan anak sampai anak ke -2  bagi Karyawan yang telah mempunyai anak </a:t>
                      </a:r>
                      <a:endParaRPr lang="en-US" sz="1100">
                        <a:effectLst/>
                        <a:latin typeface="Calibri"/>
                        <a:ea typeface="Calibri"/>
                        <a:cs typeface="Times New Roman"/>
                      </a:endParaRPr>
                    </a:p>
                  </a:txBody>
                  <a:tcPr marL="68580" marR="68580" marT="0" marB="0"/>
                </a:tc>
              </a:tr>
              <a:tr h="0">
                <a:tc>
                  <a:txBody>
                    <a:bodyPr/>
                    <a:lstStyle/>
                    <a:p>
                      <a:pPr fontAlgn="base">
                        <a:lnSpc>
                          <a:spcPct val="107000"/>
                        </a:lnSpc>
                        <a:spcAft>
                          <a:spcPts val="0"/>
                        </a:spcAft>
                      </a:pPr>
                      <a:r>
                        <a:rPr lang="en-US" sz="1200">
                          <a:effectLst/>
                        </a:rPr>
                        <a:t>8</a:t>
                      </a:r>
                      <a:endParaRPr lang="en-US" sz="1100">
                        <a:effectLst/>
                        <a:latin typeface="Calibri"/>
                        <a:ea typeface="Calibri"/>
                        <a:cs typeface="Times New Roman"/>
                      </a:endParaRPr>
                    </a:p>
                  </a:txBody>
                  <a:tcPr marL="68580" marR="68580" marT="0" marB="0"/>
                </a:tc>
                <a:tc>
                  <a:txBody>
                    <a:bodyPr/>
                    <a:lstStyle/>
                    <a:p>
                      <a:pPr fontAlgn="base">
                        <a:lnSpc>
                          <a:spcPct val="107000"/>
                        </a:lnSpc>
                        <a:spcAft>
                          <a:spcPts val="0"/>
                        </a:spcAft>
                      </a:pPr>
                      <a:r>
                        <a:rPr lang="en-US" sz="1200">
                          <a:effectLst/>
                        </a:rPr>
                        <a:t>Melihat tunjangan perumahan</a:t>
                      </a:r>
                      <a:endParaRPr lang="en-US" sz="1100">
                        <a:effectLst/>
                        <a:latin typeface="Calibri"/>
                        <a:ea typeface="Calibri"/>
                        <a:cs typeface="Times New Roman"/>
                      </a:endParaRPr>
                    </a:p>
                  </a:txBody>
                  <a:tcPr marL="68580" marR="68580" marT="0" marB="0"/>
                </a:tc>
                <a:tc>
                  <a:txBody>
                    <a:bodyPr/>
                    <a:lstStyle/>
                    <a:p>
                      <a:pPr fontAlgn="base">
                        <a:lnSpc>
                          <a:spcPct val="107000"/>
                        </a:lnSpc>
                        <a:spcAft>
                          <a:spcPts val="0"/>
                        </a:spcAft>
                      </a:pPr>
                      <a:r>
                        <a:rPr lang="sv-FI" sz="1200">
                          <a:effectLst/>
                        </a:rPr>
                        <a:t>Dapat melihat tunjangan perumahan. </a:t>
                      </a:r>
                      <a:r>
                        <a:rPr lang="en-US" sz="1100">
                          <a:effectLst/>
                        </a:rPr>
                        <a:t>Karyawan dengan status pegawai tetap mendapatkan tunjangan perumahan.</a:t>
                      </a:r>
                      <a:endParaRPr lang="en-US" sz="1100">
                        <a:effectLst/>
                        <a:latin typeface="Calibri"/>
                        <a:ea typeface="Calibri"/>
                        <a:cs typeface="Times New Roman"/>
                      </a:endParaRPr>
                    </a:p>
                  </a:txBody>
                  <a:tcPr marL="68580" marR="68580" marT="0" marB="0"/>
                </a:tc>
              </a:tr>
              <a:tr h="0">
                <a:tc>
                  <a:txBody>
                    <a:bodyPr/>
                    <a:lstStyle/>
                    <a:p>
                      <a:pPr fontAlgn="base">
                        <a:lnSpc>
                          <a:spcPct val="107000"/>
                        </a:lnSpc>
                        <a:spcAft>
                          <a:spcPts val="0"/>
                        </a:spcAft>
                      </a:pPr>
                      <a:r>
                        <a:rPr lang="en-US" sz="1200">
                          <a:effectLst/>
                        </a:rPr>
                        <a:t>9</a:t>
                      </a:r>
                      <a:endParaRPr lang="en-US" sz="1100">
                        <a:effectLst/>
                        <a:latin typeface="Calibri"/>
                        <a:ea typeface="Calibri"/>
                        <a:cs typeface="Times New Roman"/>
                      </a:endParaRPr>
                    </a:p>
                  </a:txBody>
                  <a:tcPr marL="68580" marR="68580" marT="0" marB="0"/>
                </a:tc>
                <a:tc>
                  <a:txBody>
                    <a:bodyPr/>
                    <a:lstStyle/>
                    <a:p>
                      <a:pPr fontAlgn="base">
                        <a:lnSpc>
                          <a:spcPct val="107000"/>
                        </a:lnSpc>
                        <a:spcAft>
                          <a:spcPts val="0"/>
                        </a:spcAft>
                      </a:pPr>
                      <a:r>
                        <a:rPr lang="en-US" sz="1200">
                          <a:effectLst/>
                        </a:rPr>
                        <a:t>Mengecek rincian pendapatan</a:t>
                      </a:r>
                      <a:endParaRPr lang="en-US" sz="1100">
                        <a:effectLst/>
                        <a:latin typeface="Calibri"/>
                        <a:ea typeface="Calibri"/>
                        <a:cs typeface="Times New Roman"/>
                      </a:endParaRPr>
                    </a:p>
                  </a:txBody>
                  <a:tcPr marL="68580" marR="68580" marT="0" marB="0"/>
                </a:tc>
                <a:tc>
                  <a:txBody>
                    <a:bodyPr/>
                    <a:lstStyle/>
                    <a:p>
                      <a:pPr fontAlgn="base">
                        <a:lnSpc>
                          <a:spcPct val="107000"/>
                        </a:lnSpc>
                        <a:spcAft>
                          <a:spcPts val="0"/>
                        </a:spcAft>
                      </a:pPr>
                      <a:r>
                        <a:rPr lang="sv-FI" sz="1200" dirty="0">
                          <a:effectLst/>
                        </a:rPr>
                        <a:t>Dapat mengecek rincian pendapatan oleh semua karyawan</a:t>
                      </a:r>
                      <a:endParaRPr lang="en-U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468376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5897563"/>
          </a:xfrm>
        </p:spPr>
        <p:txBody>
          <a:bodyPr/>
          <a:lstStyle/>
          <a:p>
            <a:pPr marL="0" indent="0">
              <a:buNone/>
            </a:pPr>
            <a:r>
              <a:rPr lang="en-US" b="1" u="sng" dirty="0" smtClean="0"/>
              <a:t>ERD</a:t>
            </a:r>
            <a:endParaRPr lang="id-ID" u="sng" dirty="0" smtClean="0"/>
          </a:p>
          <a:p>
            <a:pPr marL="0" indent="0">
              <a:buNone/>
            </a:pPr>
            <a:endParaRPr lang="en-US" sz="1400" dirty="0"/>
          </a:p>
        </p:txBody>
      </p:sp>
      <p:pic>
        <p:nvPicPr>
          <p:cNvPr id="4" name="Picture 3"/>
          <p:cNvPicPr/>
          <p:nvPr/>
        </p:nvPicPr>
        <p:blipFill>
          <a:blip r:embed="rId3"/>
          <a:stretch>
            <a:fillRect/>
          </a:stretch>
        </p:blipFill>
        <p:spPr>
          <a:xfrm>
            <a:off x="914400" y="1143000"/>
            <a:ext cx="7315200" cy="4191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28194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a:bodyPr>
          <a:lstStyle/>
          <a:p>
            <a:pPr marL="0" indent="0" fontAlgn="base">
              <a:buNone/>
            </a:pPr>
            <a:r>
              <a:rPr lang="en-US" sz="1400" b="1" u="sng" dirty="0"/>
              <a:t>Sequence Diagram</a:t>
            </a:r>
            <a:endParaRPr lang="en-US" sz="1400" b="1" dirty="0"/>
          </a:p>
          <a:p>
            <a:pPr marL="0" indent="0" fontAlgn="base">
              <a:buNone/>
            </a:pPr>
            <a:r>
              <a:rPr lang="en-US" sz="1400" dirty="0" err="1"/>
              <a:t>Berikut</a:t>
            </a:r>
            <a:r>
              <a:rPr lang="en-US" sz="1400" dirty="0"/>
              <a:t> </a:t>
            </a:r>
            <a:r>
              <a:rPr lang="en-US" sz="1400" dirty="0" err="1"/>
              <a:t>adalah</a:t>
            </a:r>
            <a:r>
              <a:rPr lang="en-US" sz="1400" dirty="0"/>
              <a:t> sequence diagram / diagram sequence </a:t>
            </a:r>
            <a:r>
              <a:rPr lang="en-US" sz="1400" dirty="0" err="1"/>
              <a:t>dari</a:t>
            </a:r>
            <a:r>
              <a:rPr lang="en-US" sz="1400" dirty="0"/>
              <a:t> </a:t>
            </a:r>
            <a:r>
              <a:rPr lang="en-US" sz="1400" dirty="0" err="1"/>
              <a:t>Aplikasi</a:t>
            </a:r>
            <a:r>
              <a:rPr lang="en-US" sz="1400" dirty="0"/>
              <a:t> Payroll </a:t>
            </a:r>
            <a:r>
              <a:rPr lang="en-US" sz="1400" dirty="0" err="1"/>
              <a:t>Polibatam</a:t>
            </a:r>
            <a:r>
              <a:rPr lang="en-US" sz="1400" dirty="0" smtClean="0"/>
              <a:t>!</a:t>
            </a:r>
            <a:endParaRPr lang="id-ID" sz="1400" dirty="0" smtClean="0"/>
          </a:p>
          <a:p>
            <a:pPr marL="0" indent="0">
              <a:buNone/>
            </a:pPr>
            <a:r>
              <a:rPr lang="id-ID" sz="1400" b="1" dirty="0" smtClean="0"/>
              <a:t>1. </a:t>
            </a:r>
            <a:r>
              <a:rPr lang="en-US" sz="1400" b="1" dirty="0" smtClean="0"/>
              <a:t>Diagram </a:t>
            </a:r>
            <a:r>
              <a:rPr lang="en-US" sz="1400" b="1" i="1" dirty="0"/>
              <a:t>Log In</a:t>
            </a:r>
            <a:endParaRPr lang="en-US" sz="1400" b="1" dirty="0"/>
          </a:p>
          <a:p>
            <a:pPr marL="0" indent="0">
              <a:buNone/>
            </a:pPr>
            <a:r>
              <a:rPr lang="en-US" sz="1400" dirty="0"/>
              <a:t> </a:t>
            </a:r>
          </a:p>
          <a:p>
            <a:pPr marL="0" indent="0" fontAlgn="base">
              <a:buNone/>
            </a:pPr>
            <a:endParaRPr lang="en-US" sz="1400" dirty="0"/>
          </a:p>
          <a:p>
            <a:pPr marL="0" indent="0" fontAlgn="base">
              <a:buNone/>
            </a:pPr>
            <a:r>
              <a:rPr lang="en-US" sz="1400" dirty="0"/>
              <a:t> </a:t>
            </a:r>
          </a:p>
          <a:p>
            <a:pPr marL="0" indent="0">
              <a:buNone/>
            </a:pPr>
            <a:endParaRPr lang="en-US" sz="1400" dirty="0"/>
          </a:p>
        </p:txBody>
      </p:sp>
      <p:pic>
        <p:nvPicPr>
          <p:cNvPr id="4" name="Picture 3"/>
          <p:cNvPicPr/>
          <p:nvPr/>
        </p:nvPicPr>
        <p:blipFill>
          <a:blip r:embed="rId3"/>
          <a:stretch>
            <a:fillRect/>
          </a:stretch>
        </p:blipFill>
        <p:spPr>
          <a:xfrm>
            <a:off x="2005012" y="1485582"/>
            <a:ext cx="5133975" cy="3886835"/>
          </a:xfrm>
          <a:prstGeom prst="rect">
            <a:avLst/>
          </a:prstGeom>
        </p:spPr>
      </p:pic>
    </p:spTree>
    <p:extLst>
      <p:ext uri="{BB962C8B-B14F-4D97-AF65-F5344CB8AC3E}">
        <p14:creationId xmlns:p14="http://schemas.microsoft.com/office/powerpoint/2010/main" val="2794145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81000"/>
            <a:ext cx="8229600" cy="5745163"/>
          </a:xfrm>
        </p:spPr>
        <p:txBody>
          <a:bodyPr/>
          <a:lstStyle/>
          <a:p>
            <a:pPr marL="0" indent="0">
              <a:buNone/>
            </a:pPr>
            <a:r>
              <a:rPr lang="en-US" sz="1400" b="1" dirty="0"/>
              <a:t>Diagram </a:t>
            </a:r>
            <a:r>
              <a:rPr lang="id-ID" sz="1400" b="1" dirty="0"/>
              <a:t>id user </a:t>
            </a:r>
            <a:r>
              <a:rPr lang="id-ID" sz="1400" b="1" dirty="0" smtClean="0"/>
              <a:t>karyawan</a:t>
            </a:r>
          </a:p>
          <a:p>
            <a:pPr marL="0" indent="0">
              <a:buNone/>
            </a:pPr>
            <a:endParaRPr lang="en-US" sz="1400" b="1" dirty="0"/>
          </a:p>
          <a:p>
            <a:pPr marL="0" indent="0">
              <a:buNone/>
            </a:pPr>
            <a:endParaRPr lang="en-US" dirty="0"/>
          </a:p>
        </p:txBody>
      </p:sp>
      <p:pic>
        <p:nvPicPr>
          <p:cNvPr id="4" name="Picture 3"/>
          <p:cNvPicPr/>
          <p:nvPr/>
        </p:nvPicPr>
        <p:blipFill>
          <a:blip r:embed="rId3"/>
          <a:stretch>
            <a:fillRect/>
          </a:stretch>
        </p:blipFill>
        <p:spPr>
          <a:xfrm>
            <a:off x="1524000" y="1295400"/>
            <a:ext cx="6096000" cy="4343400"/>
          </a:xfrm>
          <a:prstGeom prst="rect">
            <a:avLst/>
          </a:prstGeom>
        </p:spPr>
      </p:pic>
    </p:spTree>
    <p:extLst>
      <p:ext uri="{BB962C8B-B14F-4D97-AF65-F5344CB8AC3E}">
        <p14:creationId xmlns:p14="http://schemas.microsoft.com/office/powerpoint/2010/main" val="950900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304800"/>
            <a:ext cx="8686800" cy="6248400"/>
          </a:xfrm>
        </p:spPr>
        <p:txBody>
          <a:bodyPr>
            <a:normAutofit fontScale="32500" lnSpcReduction="20000"/>
          </a:bodyPr>
          <a:lstStyle/>
          <a:p>
            <a:pPr fontAlgn="base">
              <a:buFont typeface="Wingdings" pitchFamily="2" charset="2"/>
              <a:buChar char="v"/>
            </a:pPr>
            <a:endParaRPr lang="id-ID" b="1" dirty="0" smtClean="0"/>
          </a:p>
          <a:p>
            <a:pPr fontAlgn="base">
              <a:buFont typeface="Wingdings" pitchFamily="2" charset="2"/>
              <a:buChar char="v"/>
            </a:pPr>
            <a:endParaRPr lang="id-ID" b="1" dirty="0"/>
          </a:p>
          <a:p>
            <a:pPr fontAlgn="base">
              <a:buFont typeface="Wingdings" pitchFamily="2" charset="2"/>
              <a:buChar char="v"/>
            </a:pPr>
            <a:r>
              <a:rPr lang="sv-FI" sz="4500" b="1" dirty="0" smtClean="0"/>
              <a:t>Deskripsi </a:t>
            </a:r>
            <a:r>
              <a:rPr lang="sv-FI" sz="4500" b="1" dirty="0"/>
              <a:t>Umum Sistem</a:t>
            </a:r>
            <a:endParaRPr lang="en-US" sz="4500" dirty="0"/>
          </a:p>
          <a:p>
            <a:pPr marL="0" indent="0" fontAlgn="base">
              <a:buNone/>
            </a:pPr>
            <a:r>
              <a:rPr lang="sv-FI" dirty="0"/>
              <a:t> </a:t>
            </a:r>
            <a:endParaRPr lang="en-US" sz="2800" dirty="0"/>
          </a:p>
          <a:p>
            <a:pPr marL="0" indent="0" fontAlgn="base">
              <a:buNone/>
            </a:pPr>
            <a:r>
              <a:rPr lang="sv-FI" sz="4300" dirty="0"/>
              <a:t>Berikut adalah Aplikasi Payroll Polibatam ! Khusus Bag. keuangan yang akan dimodelkan memiliki fungsi-fungsi sebagai berikut:</a:t>
            </a:r>
            <a:endParaRPr lang="en-US" sz="4300" dirty="0"/>
          </a:p>
          <a:p>
            <a:pPr fontAlgn="base"/>
            <a:r>
              <a:rPr lang="en-US" sz="4300" dirty="0" err="1"/>
              <a:t>Validasi</a:t>
            </a:r>
            <a:r>
              <a:rPr lang="en-US" sz="4300" dirty="0"/>
              <a:t> </a:t>
            </a:r>
            <a:r>
              <a:rPr lang="en-US" sz="4300" dirty="0" err="1"/>
              <a:t>Karyawan</a:t>
            </a:r>
            <a:endParaRPr lang="en-US" sz="4300" dirty="0"/>
          </a:p>
          <a:p>
            <a:pPr marL="0" lvl="0" indent="0" fontAlgn="base">
              <a:buNone/>
            </a:pPr>
            <a:r>
              <a:rPr lang="id-ID" sz="4300" dirty="0" smtClean="0"/>
              <a:t>         </a:t>
            </a:r>
            <a:r>
              <a:rPr lang="en-US" sz="4300" dirty="0" smtClean="0"/>
              <a:t>Login</a:t>
            </a:r>
            <a:endParaRPr lang="en-US" sz="4300" dirty="0"/>
          </a:p>
          <a:p>
            <a:pPr fontAlgn="base"/>
            <a:r>
              <a:rPr lang="id-ID" sz="4300" dirty="0" smtClean="0"/>
              <a:t> </a:t>
            </a:r>
            <a:r>
              <a:rPr lang="en-US" sz="4300" dirty="0" err="1" smtClean="0"/>
              <a:t>Mengelola</a:t>
            </a:r>
            <a:r>
              <a:rPr lang="en-US" sz="4300" dirty="0" smtClean="0"/>
              <a:t> </a:t>
            </a:r>
            <a:r>
              <a:rPr lang="en-US" sz="4300" dirty="0"/>
              <a:t>data </a:t>
            </a:r>
            <a:r>
              <a:rPr lang="en-US" sz="4300" dirty="0" err="1"/>
              <a:t>karyawan</a:t>
            </a:r>
            <a:endParaRPr lang="en-US" sz="4300" dirty="0"/>
          </a:p>
          <a:p>
            <a:pPr marL="0" lvl="0" indent="0" fontAlgn="base">
              <a:buNone/>
            </a:pPr>
            <a:r>
              <a:rPr lang="id-ID" sz="4300" dirty="0" smtClean="0"/>
              <a:t>- </a:t>
            </a:r>
            <a:r>
              <a:rPr lang="en-US" sz="4300" dirty="0" err="1" smtClean="0"/>
              <a:t>Memasukkan</a:t>
            </a:r>
            <a:r>
              <a:rPr lang="en-US" sz="4300" dirty="0" smtClean="0"/>
              <a:t> </a:t>
            </a:r>
            <a:r>
              <a:rPr lang="en-US" sz="4300" dirty="0"/>
              <a:t>data </a:t>
            </a:r>
            <a:r>
              <a:rPr lang="en-US" sz="4300" dirty="0" err="1"/>
              <a:t>karyawan</a:t>
            </a:r>
            <a:r>
              <a:rPr lang="en-US" sz="4300" dirty="0"/>
              <a:t> </a:t>
            </a:r>
            <a:r>
              <a:rPr lang="en-US" sz="4300" dirty="0" err="1"/>
              <a:t>baru</a:t>
            </a:r>
            <a:endParaRPr lang="en-US" sz="4300" dirty="0"/>
          </a:p>
          <a:p>
            <a:pPr marL="0" indent="0" fontAlgn="base">
              <a:buNone/>
            </a:pPr>
            <a:r>
              <a:rPr lang="id-ID" sz="4300" dirty="0" smtClean="0"/>
              <a:t>- </a:t>
            </a:r>
            <a:r>
              <a:rPr lang="en-US" sz="4300" dirty="0" err="1" smtClean="0"/>
              <a:t>Mengubah</a:t>
            </a:r>
            <a:r>
              <a:rPr lang="en-US" sz="4300" dirty="0" smtClean="0"/>
              <a:t> </a:t>
            </a:r>
            <a:r>
              <a:rPr lang="en-US" sz="4300" dirty="0"/>
              <a:t>data </a:t>
            </a:r>
            <a:r>
              <a:rPr lang="en-US" sz="4300" dirty="0" err="1"/>
              <a:t>karyawan</a:t>
            </a:r>
            <a:endParaRPr lang="en-US" sz="4300" dirty="0"/>
          </a:p>
          <a:p>
            <a:pPr marL="0" lvl="0" indent="0" fontAlgn="base">
              <a:buNone/>
            </a:pPr>
            <a:r>
              <a:rPr lang="id-ID" sz="4300" dirty="0" smtClean="0"/>
              <a:t>- </a:t>
            </a:r>
            <a:r>
              <a:rPr lang="en-US" sz="4300" dirty="0" err="1" smtClean="0"/>
              <a:t>Menghapus</a:t>
            </a:r>
            <a:r>
              <a:rPr lang="en-US" sz="4300" dirty="0" smtClean="0"/>
              <a:t> </a:t>
            </a:r>
            <a:r>
              <a:rPr lang="en-US" sz="4300" dirty="0"/>
              <a:t>data </a:t>
            </a:r>
            <a:r>
              <a:rPr lang="en-US" sz="4300" dirty="0" err="1"/>
              <a:t>karyawan</a:t>
            </a:r>
            <a:endParaRPr lang="en-US" sz="4300" dirty="0"/>
          </a:p>
          <a:p>
            <a:pPr marL="0" lvl="0" indent="0" fontAlgn="base">
              <a:buNone/>
            </a:pPr>
            <a:r>
              <a:rPr lang="id-ID" sz="4300" dirty="0" smtClean="0"/>
              <a:t>- </a:t>
            </a:r>
            <a:r>
              <a:rPr lang="en-US" sz="4300" dirty="0" err="1" smtClean="0"/>
              <a:t>Mencari</a:t>
            </a:r>
            <a:r>
              <a:rPr lang="en-US" sz="4300" dirty="0" smtClean="0"/>
              <a:t> </a:t>
            </a:r>
            <a:r>
              <a:rPr lang="en-US" sz="4300" dirty="0"/>
              <a:t>data </a:t>
            </a:r>
            <a:r>
              <a:rPr lang="en-US" sz="4300" dirty="0" err="1"/>
              <a:t>karyawan</a:t>
            </a:r>
            <a:endParaRPr lang="en-US" sz="4300" dirty="0"/>
          </a:p>
          <a:p>
            <a:pPr marL="0" lvl="0" indent="0" fontAlgn="base">
              <a:buNone/>
            </a:pPr>
            <a:r>
              <a:rPr lang="id-ID" sz="4300" dirty="0" smtClean="0"/>
              <a:t>- </a:t>
            </a:r>
            <a:r>
              <a:rPr lang="en-US" sz="4300" dirty="0" err="1" smtClean="0"/>
              <a:t>Melihat</a:t>
            </a:r>
            <a:r>
              <a:rPr lang="en-US" sz="4300" dirty="0" smtClean="0"/>
              <a:t> </a:t>
            </a:r>
            <a:r>
              <a:rPr lang="en-US" sz="4300" dirty="0"/>
              <a:t>data </a:t>
            </a:r>
            <a:r>
              <a:rPr lang="en-US" sz="4300" dirty="0" err="1"/>
              <a:t>karyawan</a:t>
            </a:r>
            <a:endParaRPr lang="en-US" sz="4300" dirty="0"/>
          </a:p>
          <a:p>
            <a:pPr marL="0" lvl="0" indent="0" fontAlgn="base">
              <a:buNone/>
            </a:pPr>
            <a:r>
              <a:rPr lang="id-ID" sz="4300" dirty="0" smtClean="0"/>
              <a:t>- </a:t>
            </a:r>
            <a:r>
              <a:rPr lang="en-US" sz="4300" dirty="0" err="1" smtClean="0"/>
              <a:t>Menghitung</a:t>
            </a:r>
            <a:r>
              <a:rPr lang="en-US" sz="4300" dirty="0" smtClean="0"/>
              <a:t> </a:t>
            </a:r>
            <a:r>
              <a:rPr lang="en-US" sz="4300" dirty="0" err="1"/>
              <a:t>gaji</a:t>
            </a:r>
            <a:r>
              <a:rPr lang="en-US" sz="4300" dirty="0"/>
              <a:t> </a:t>
            </a:r>
            <a:r>
              <a:rPr lang="en-US" sz="4300" dirty="0" err="1"/>
              <a:t>karyawan</a:t>
            </a:r>
            <a:endParaRPr lang="en-US" sz="4300" dirty="0"/>
          </a:p>
          <a:p>
            <a:pPr marL="0" indent="0" fontAlgn="base">
              <a:buNone/>
            </a:pPr>
            <a:r>
              <a:rPr lang="en-US" sz="4300" dirty="0"/>
              <a:t> </a:t>
            </a:r>
          </a:p>
          <a:p>
            <a:pPr lvl="0" fontAlgn="base"/>
            <a:r>
              <a:rPr lang="en-US" sz="4300" dirty="0" err="1"/>
              <a:t>Memasukkan</a:t>
            </a:r>
            <a:r>
              <a:rPr lang="en-US" sz="4300" dirty="0"/>
              <a:t> </a:t>
            </a:r>
            <a:r>
              <a:rPr lang="en-US" sz="4300" dirty="0" err="1"/>
              <a:t>gaji</a:t>
            </a:r>
            <a:r>
              <a:rPr lang="en-US" sz="4300" dirty="0"/>
              <a:t> </a:t>
            </a:r>
            <a:r>
              <a:rPr lang="en-US" sz="4300" dirty="0" err="1"/>
              <a:t>karyawan</a:t>
            </a:r>
            <a:endParaRPr lang="en-US" sz="4300" dirty="0"/>
          </a:p>
          <a:p>
            <a:pPr lvl="1" fontAlgn="base"/>
            <a:r>
              <a:rPr lang="en-US" sz="4300" dirty="0" err="1"/>
              <a:t>Mengubah</a:t>
            </a:r>
            <a:r>
              <a:rPr lang="en-US" sz="4300" dirty="0"/>
              <a:t> data </a:t>
            </a:r>
            <a:r>
              <a:rPr lang="en-US" sz="4300" dirty="0" err="1"/>
              <a:t>gaji</a:t>
            </a:r>
            <a:r>
              <a:rPr lang="en-US" sz="4300" dirty="0"/>
              <a:t> </a:t>
            </a:r>
            <a:r>
              <a:rPr lang="en-US" sz="4300" dirty="0" err="1"/>
              <a:t>karyawan</a:t>
            </a:r>
            <a:endParaRPr lang="en-US" sz="4300" dirty="0"/>
          </a:p>
          <a:p>
            <a:pPr lvl="1" fontAlgn="base"/>
            <a:r>
              <a:rPr lang="en-US" sz="4300" dirty="0" err="1"/>
              <a:t>Menghapus</a:t>
            </a:r>
            <a:r>
              <a:rPr lang="en-US" sz="4300" dirty="0"/>
              <a:t> data </a:t>
            </a:r>
            <a:r>
              <a:rPr lang="en-US" sz="4300" dirty="0" err="1"/>
              <a:t>gaji</a:t>
            </a:r>
            <a:r>
              <a:rPr lang="en-US" sz="4300" dirty="0"/>
              <a:t> </a:t>
            </a:r>
            <a:r>
              <a:rPr lang="en-US" sz="4300" dirty="0" err="1"/>
              <a:t>karyawan</a:t>
            </a:r>
            <a:endParaRPr lang="en-US" sz="4300" dirty="0"/>
          </a:p>
          <a:p>
            <a:pPr lvl="1" fontAlgn="base"/>
            <a:r>
              <a:rPr lang="en-US" sz="4300" dirty="0" err="1"/>
              <a:t>Mencari</a:t>
            </a:r>
            <a:r>
              <a:rPr lang="en-US" sz="4300" dirty="0"/>
              <a:t> data </a:t>
            </a:r>
            <a:r>
              <a:rPr lang="en-US" sz="4300" dirty="0" err="1"/>
              <a:t>gaji</a:t>
            </a:r>
            <a:r>
              <a:rPr lang="en-US" sz="4300" dirty="0"/>
              <a:t> </a:t>
            </a:r>
            <a:r>
              <a:rPr lang="en-US" sz="4300" dirty="0" err="1"/>
              <a:t>karyawan</a:t>
            </a:r>
            <a:endParaRPr lang="en-US" sz="4300" dirty="0"/>
          </a:p>
          <a:p>
            <a:pPr lvl="1" fontAlgn="base"/>
            <a:r>
              <a:rPr lang="en-US" sz="4300" dirty="0" err="1"/>
              <a:t>Melihat</a:t>
            </a:r>
            <a:r>
              <a:rPr lang="en-US" sz="4300" dirty="0"/>
              <a:t> data </a:t>
            </a:r>
            <a:r>
              <a:rPr lang="en-US" sz="4300" dirty="0" err="1"/>
              <a:t>gaji</a:t>
            </a:r>
            <a:r>
              <a:rPr lang="en-US" sz="4300" dirty="0"/>
              <a:t> </a:t>
            </a:r>
            <a:r>
              <a:rPr lang="en-US" sz="4300" dirty="0" err="1"/>
              <a:t>karyawan</a:t>
            </a:r>
            <a:endParaRPr lang="en-US" sz="4300" dirty="0"/>
          </a:p>
          <a:p>
            <a:pPr marL="0" indent="0" fontAlgn="base">
              <a:buNone/>
            </a:pPr>
            <a:r>
              <a:rPr lang="en-US" sz="4300" dirty="0"/>
              <a:t> </a:t>
            </a:r>
          </a:p>
          <a:p>
            <a:pPr fontAlgn="base"/>
            <a:r>
              <a:rPr lang="en-US" sz="4300" dirty="0" err="1"/>
              <a:t>Menghitung</a:t>
            </a:r>
            <a:r>
              <a:rPr lang="en-US" sz="4300" dirty="0"/>
              <a:t> </a:t>
            </a:r>
            <a:r>
              <a:rPr lang="en-US" sz="4300" dirty="0" err="1"/>
              <a:t>tunjangan</a:t>
            </a:r>
            <a:r>
              <a:rPr lang="en-US" sz="4300" dirty="0"/>
              <a:t> </a:t>
            </a:r>
            <a:r>
              <a:rPr lang="en-US" sz="4300" dirty="0" err="1"/>
              <a:t>karyawan</a:t>
            </a:r>
            <a:endParaRPr lang="en-US" sz="4300" dirty="0"/>
          </a:p>
          <a:p>
            <a:pPr marL="0" lvl="0" indent="0" fontAlgn="base">
              <a:buNone/>
            </a:pPr>
            <a:r>
              <a:rPr lang="id-ID" sz="4300" dirty="0" smtClean="0"/>
              <a:t>- </a:t>
            </a:r>
            <a:r>
              <a:rPr lang="en-US" sz="4300" dirty="0" err="1" smtClean="0"/>
              <a:t>Memasukkan</a:t>
            </a:r>
            <a:r>
              <a:rPr lang="en-US" sz="4300" dirty="0" smtClean="0"/>
              <a:t> </a:t>
            </a:r>
            <a:r>
              <a:rPr lang="en-US" sz="4300" dirty="0"/>
              <a:t>data </a:t>
            </a:r>
            <a:r>
              <a:rPr lang="en-US" sz="4300" dirty="0" err="1"/>
              <a:t>tunjangan</a:t>
            </a:r>
            <a:r>
              <a:rPr lang="en-US" sz="4300" dirty="0"/>
              <a:t> </a:t>
            </a:r>
            <a:r>
              <a:rPr lang="en-US" sz="4300" dirty="0" err="1"/>
              <a:t>karyawan</a:t>
            </a:r>
            <a:r>
              <a:rPr lang="en-US" sz="4300" dirty="0"/>
              <a:t> </a:t>
            </a:r>
          </a:p>
          <a:p>
            <a:pPr marL="0" lvl="0" indent="0" fontAlgn="base">
              <a:buNone/>
            </a:pPr>
            <a:r>
              <a:rPr lang="id-ID" sz="4300" dirty="0" smtClean="0"/>
              <a:t>- </a:t>
            </a:r>
            <a:r>
              <a:rPr lang="en-US" sz="4300" dirty="0" err="1" smtClean="0"/>
              <a:t>Mengubah</a:t>
            </a:r>
            <a:r>
              <a:rPr lang="en-US" sz="4300" dirty="0" smtClean="0"/>
              <a:t> </a:t>
            </a:r>
            <a:r>
              <a:rPr lang="en-US" sz="4300" dirty="0"/>
              <a:t>data </a:t>
            </a:r>
            <a:r>
              <a:rPr lang="en-US" sz="4300" dirty="0" err="1"/>
              <a:t>tunjangan</a:t>
            </a:r>
            <a:r>
              <a:rPr lang="en-US" sz="4300" dirty="0"/>
              <a:t> </a:t>
            </a:r>
            <a:r>
              <a:rPr lang="en-US" sz="4300" dirty="0" err="1"/>
              <a:t>karyawan</a:t>
            </a:r>
            <a:endParaRPr lang="en-US" sz="4300" dirty="0"/>
          </a:p>
          <a:p>
            <a:pPr marL="0" lvl="0" indent="0" fontAlgn="base">
              <a:buNone/>
            </a:pPr>
            <a:r>
              <a:rPr lang="id-ID" sz="4300" dirty="0" smtClean="0"/>
              <a:t>- </a:t>
            </a:r>
            <a:r>
              <a:rPr lang="en-US" sz="4300" dirty="0" err="1" smtClean="0"/>
              <a:t>Menghapus</a:t>
            </a:r>
            <a:r>
              <a:rPr lang="en-US" sz="4300" dirty="0" smtClean="0"/>
              <a:t> </a:t>
            </a:r>
            <a:r>
              <a:rPr lang="en-US" sz="4300" dirty="0"/>
              <a:t>data </a:t>
            </a:r>
            <a:r>
              <a:rPr lang="en-US" sz="4300" dirty="0" err="1"/>
              <a:t>tunjangan</a:t>
            </a:r>
            <a:r>
              <a:rPr lang="en-US" sz="4300" dirty="0"/>
              <a:t> </a:t>
            </a:r>
            <a:r>
              <a:rPr lang="en-US" sz="4300" dirty="0" err="1"/>
              <a:t>karyawan</a:t>
            </a:r>
            <a:endParaRPr lang="en-US" sz="4300" dirty="0"/>
          </a:p>
          <a:p>
            <a:pPr marL="0" lvl="0" indent="0" fontAlgn="base">
              <a:buNone/>
            </a:pPr>
            <a:r>
              <a:rPr lang="id-ID" sz="4300" dirty="0" smtClean="0"/>
              <a:t>- </a:t>
            </a:r>
            <a:r>
              <a:rPr lang="en-US" sz="4300" dirty="0" err="1" smtClean="0"/>
              <a:t>Mencari</a:t>
            </a:r>
            <a:r>
              <a:rPr lang="en-US" sz="4300" dirty="0" smtClean="0"/>
              <a:t> </a:t>
            </a:r>
            <a:r>
              <a:rPr lang="en-US" sz="4300" dirty="0"/>
              <a:t>data </a:t>
            </a:r>
            <a:r>
              <a:rPr lang="en-US" sz="4300" dirty="0" err="1"/>
              <a:t>tunjangan</a:t>
            </a:r>
            <a:r>
              <a:rPr lang="en-US" sz="4300" dirty="0"/>
              <a:t> </a:t>
            </a:r>
            <a:r>
              <a:rPr lang="en-US" sz="4300" dirty="0" err="1"/>
              <a:t>karyawan</a:t>
            </a:r>
            <a:endParaRPr lang="en-US" sz="4300" dirty="0"/>
          </a:p>
          <a:p>
            <a:pPr marL="0" lvl="0" indent="0" fontAlgn="base">
              <a:buNone/>
            </a:pPr>
            <a:r>
              <a:rPr lang="id-ID" sz="4300" dirty="0" smtClean="0"/>
              <a:t>- </a:t>
            </a:r>
            <a:r>
              <a:rPr lang="en-US" sz="4300" dirty="0" err="1" smtClean="0"/>
              <a:t>Melihat</a:t>
            </a:r>
            <a:r>
              <a:rPr lang="en-US" sz="4300" dirty="0" smtClean="0"/>
              <a:t> </a:t>
            </a:r>
            <a:r>
              <a:rPr lang="en-US" sz="4300" dirty="0"/>
              <a:t>data </a:t>
            </a:r>
            <a:r>
              <a:rPr lang="en-US" sz="4300" dirty="0" err="1"/>
              <a:t>tunjangan</a:t>
            </a:r>
            <a:r>
              <a:rPr lang="en-US" sz="4300" dirty="0"/>
              <a:t> </a:t>
            </a:r>
            <a:r>
              <a:rPr lang="en-US" sz="4300" dirty="0" err="1"/>
              <a:t>karyawan</a:t>
            </a:r>
            <a:endParaRPr lang="en-US" sz="4300" dirty="0"/>
          </a:p>
          <a:p>
            <a:pPr marL="0" indent="0">
              <a:buNone/>
            </a:pPr>
            <a:r>
              <a:rPr lang="en-US" sz="4300" dirty="0"/>
              <a:t> </a:t>
            </a:r>
          </a:p>
          <a:p>
            <a:pPr marL="0" indent="0">
              <a:buNone/>
            </a:pPr>
            <a:endParaRPr lang="en-US" dirty="0"/>
          </a:p>
        </p:txBody>
      </p:sp>
    </p:spTree>
    <p:extLst>
      <p:ext uri="{BB962C8B-B14F-4D97-AF65-F5344CB8AC3E}">
        <p14:creationId xmlns:p14="http://schemas.microsoft.com/office/powerpoint/2010/main" val="37046661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down)">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wipe(down)">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wipe(down)">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wipe(down)">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wipe(down)">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wipe(down)">
                                      <p:cBhvr>
                                        <p:cTn id="62" dur="500"/>
                                        <p:tgtEl>
                                          <p:spTgt spid="3">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Effect transition="in" filter="wipe(down)">
                                      <p:cBhvr>
                                        <p:cTn id="67" dur="500"/>
                                        <p:tgtEl>
                                          <p:spTgt spid="3">
                                            <p:txEl>
                                              <p:pRg st="14" end="1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
                                            <p:txEl>
                                              <p:pRg st="15" end="15"/>
                                            </p:txEl>
                                          </p:spTgt>
                                        </p:tgtEl>
                                        <p:attrNameLst>
                                          <p:attrName>style.visibility</p:attrName>
                                        </p:attrNameLst>
                                      </p:cBhvr>
                                      <p:to>
                                        <p:strVal val="visible"/>
                                      </p:to>
                                    </p:set>
                                    <p:animEffect transition="in" filter="wipe(down)">
                                      <p:cBhvr>
                                        <p:cTn id="72" dur="500"/>
                                        <p:tgtEl>
                                          <p:spTgt spid="3">
                                            <p:txEl>
                                              <p:pRg st="15" end="15"/>
                                            </p:txEl>
                                          </p:spTgt>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3">
                                            <p:txEl>
                                              <p:pRg st="16" end="16"/>
                                            </p:txEl>
                                          </p:spTgt>
                                        </p:tgtEl>
                                        <p:attrNameLst>
                                          <p:attrName>style.visibility</p:attrName>
                                        </p:attrNameLst>
                                      </p:cBhvr>
                                      <p:to>
                                        <p:strVal val="visible"/>
                                      </p:to>
                                    </p:set>
                                    <p:animEffect transition="in" filter="wipe(down)">
                                      <p:cBhvr>
                                        <p:cTn id="75" dur="500"/>
                                        <p:tgtEl>
                                          <p:spTgt spid="3">
                                            <p:txEl>
                                              <p:pRg st="16" end="16"/>
                                            </p:txEl>
                                          </p:spTgt>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3">
                                            <p:txEl>
                                              <p:pRg st="17" end="17"/>
                                            </p:txEl>
                                          </p:spTgt>
                                        </p:tgtEl>
                                        <p:attrNameLst>
                                          <p:attrName>style.visibility</p:attrName>
                                        </p:attrNameLst>
                                      </p:cBhvr>
                                      <p:to>
                                        <p:strVal val="visible"/>
                                      </p:to>
                                    </p:set>
                                    <p:animEffect transition="in" filter="wipe(down)">
                                      <p:cBhvr>
                                        <p:cTn id="78" dur="500"/>
                                        <p:tgtEl>
                                          <p:spTgt spid="3">
                                            <p:txEl>
                                              <p:pRg st="17" end="17"/>
                                            </p:txEl>
                                          </p:spTgt>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3">
                                            <p:txEl>
                                              <p:pRg st="18" end="18"/>
                                            </p:txEl>
                                          </p:spTgt>
                                        </p:tgtEl>
                                        <p:attrNameLst>
                                          <p:attrName>style.visibility</p:attrName>
                                        </p:attrNameLst>
                                      </p:cBhvr>
                                      <p:to>
                                        <p:strVal val="visible"/>
                                      </p:to>
                                    </p:set>
                                    <p:animEffect transition="in" filter="wipe(down)">
                                      <p:cBhvr>
                                        <p:cTn id="81" dur="500"/>
                                        <p:tgtEl>
                                          <p:spTgt spid="3">
                                            <p:txEl>
                                              <p:pRg st="18" end="18"/>
                                            </p:txEl>
                                          </p:spTgt>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3">
                                            <p:txEl>
                                              <p:pRg st="19" end="19"/>
                                            </p:txEl>
                                          </p:spTgt>
                                        </p:tgtEl>
                                        <p:attrNameLst>
                                          <p:attrName>style.visibility</p:attrName>
                                        </p:attrNameLst>
                                      </p:cBhvr>
                                      <p:to>
                                        <p:strVal val="visible"/>
                                      </p:to>
                                    </p:set>
                                    <p:animEffect transition="in" filter="wipe(down)">
                                      <p:cBhvr>
                                        <p:cTn id="84" dur="500"/>
                                        <p:tgtEl>
                                          <p:spTgt spid="3">
                                            <p:txEl>
                                              <p:pRg st="19" end="19"/>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grpId="0" nodeType="clickEffect">
                                  <p:stCondLst>
                                    <p:cond delay="0"/>
                                  </p:stCondLst>
                                  <p:childTnLst>
                                    <p:set>
                                      <p:cBhvr>
                                        <p:cTn id="88" dur="1" fill="hold">
                                          <p:stCondLst>
                                            <p:cond delay="0"/>
                                          </p:stCondLst>
                                        </p:cTn>
                                        <p:tgtEl>
                                          <p:spTgt spid="3">
                                            <p:txEl>
                                              <p:pRg st="20" end="20"/>
                                            </p:txEl>
                                          </p:spTgt>
                                        </p:tgtEl>
                                        <p:attrNameLst>
                                          <p:attrName>style.visibility</p:attrName>
                                        </p:attrNameLst>
                                      </p:cBhvr>
                                      <p:to>
                                        <p:strVal val="visible"/>
                                      </p:to>
                                    </p:set>
                                    <p:animEffect transition="in" filter="wipe(down)">
                                      <p:cBhvr>
                                        <p:cTn id="89" dur="500"/>
                                        <p:tgtEl>
                                          <p:spTgt spid="3">
                                            <p:txEl>
                                              <p:pRg st="20" end="20"/>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grpId="0" nodeType="clickEffect">
                                  <p:stCondLst>
                                    <p:cond delay="0"/>
                                  </p:stCondLst>
                                  <p:childTnLst>
                                    <p:set>
                                      <p:cBhvr>
                                        <p:cTn id="93" dur="1" fill="hold">
                                          <p:stCondLst>
                                            <p:cond delay="0"/>
                                          </p:stCondLst>
                                        </p:cTn>
                                        <p:tgtEl>
                                          <p:spTgt spid="3">
                                            <p:txEl>
                                              <p:pRg st="21" end="21"/>
                                            </p:txEl>
                                          </p:spTgt>
                                        </p:tgtEl>
                                        <p:attrNameLst>
                                          <p:attrName>style.visibility</p:attrName>
                                        </p:attrNameLst>
                                      </p:cBhvr>
                                      <p:to>
                                        <p:strVal val="visible"/>
                                      </p:to>
                                    </p:set>
                                    <p:animEffect transition="in" filter="wipe(down)">
                                      <p:cBhvr>
                                        <p:cTn id="94" dur="500"/>
                                        <p:tgtEl>
                                          <p:spTgt spid="3">
                                            <p:txEl>
                                              <p:pRg st="21" end="21"/>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grpId="0" nodeType="clickEffect">
                                  <p:stCondLst>
                                    <p:cond delay="0"/>
                                  </p:stCondLst>
                                  <p:childTnLst>
                                    <p:set>
                                      <p:cBhvr>
                                        <p:cTn id="98" dur="1" fill="hold">
                                          <p:stCondLst>
                                            <p:cond delay="0"/>
                                          </p:stCondLst>
                                        </p:cTn>
                                        <p:tgtEl>
                                          <p:spTgt spid="3">
                                            <p:txEl>
                                              <p:pRg st="22" end="22"/>
                                            </p:txEl>
                                          </p:spTgt>
                                        </p:tgtEl>
                                        <p:attrNameLst>
                                          <p:attrName>style.visibility</p:attrName>
                                        </p:attrNameLst>
                                      </p:cBhvr>
                                      <p:to>
                                        <p:strVal val="visible"/>
                                      </p:to>
                                    </p:set>
                                    <p:animEffect transition="in" filter="wipe(down)">
                                      <p:cBhvr>
                                        <p:cTn id="99" dur="500"/>
                                        <p:tgtEl>
                                          <p:spTgt spid="3">
                                            <p:txEl>
                                              <p:pRg st="22" end="22"/>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grpId="0" nodeType="clickEffect">
                                  <p:stCondLst>
                                    <p:cond delay="0"/>
                                  </p:stCondLst>
                                  <p:childTnLst>
                                    <p:set>
                                      <p:cBhvr>
                                        <p:cTn id="103" dur="1" fill="hold">
                                          <p:stCondLst>
                                            <p:cond delay="0"/>
                                          </p:stCondLst>
                                        </p:cTn>
                                        <p:tgtEl>
                                          <p:spTgt spid="3">
                                            <p:txEl>
                                              <p:pRg st="23" end="23"/>
                                            </p:txEl>
                                          </p:spTgt>
                                        </p:tgtEl>
                                        <p:attrNameLst>
                                          <p:attrName>style.visibility</p:attrName>
                                        </p:attrNameLst>
                                      </p:cBhvr>
                                      <p:to>
                                        <p:strVal val="visible"/>
                                      </p:to>
                                    </p:set>
                                    <p:animEffect transition="in" filter="wipe(down)">
                                      <p:cBhvr>
                                        <p:cTn id="104" dur="500"/>
                                        <p:tgtEl>
                                          <p:spTgt spid="3">
                                            <p:txEl>
                                              <p:pRg st="23" end="23"/>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grpId="0" nodeType="clickEffect">
                                  <p:stCondLst>
                                    <p:cond delay="0"/>
                                  </p:stCondLst>
                                  <p:childTnLst>
                                    <p:set>
                                      <p:cBhvr>
                                        <p:cTn id="108" dur="1" fill="hold">
                                          <p:stCondLst>
                                            <p:cond delay="0"/>
                                          </p:stCondLst>
                                        </p:cTn>
                                        <p:tgtEl>
                                          <p:spTgt spid="3">
                                            <p:txEl>
                                              <p:pRg st="24" end="24"/>
                                            </p:txEl>
                                          </p:spTgt>
                                        </p:tgtEl>
                                        <p:attrNameLst>
                                          <p:attrName>style.visibility</p:attrName>
                                        </p:attrNameLst>
                                      </p:cBhvr>
                                      <p:to>
                                        <p:strVal val="visible"/>
                                      </p:to>
                                    </p:set>
                                    <p:animEffect transition="in" filter="wipe(down)">
                                      <p:cBhvr>
                                        <p:cTn id="109" dur="500"/>
                                        <p:tgtEl>
                                          <p:spTgt spid="3">
                                            <p:txEl>
                                              <p:pRg st="24" end="24"/>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4" fill="hold" grpId="0" nodeType="clickEffect">
                                  <p:stCondLst>
                                    <p:cond delay="0"/>
                                  </p:stCondLst>
                                  <p:childTnLst>
                                    <p:set>
                                      <p:cBhvr>
                                        <p:cTn id="113" dur="1" fill="hold">
                                          <p:stCondLst>
                                            <p:cond delay="0"/>
                                          </p:stCondLst>
                                        </p:cTn>
                                        <p:tgtEl>
                                          <p:spTgt spid="3">
                                            <p:txEl>
                                              <p:pRg st="25" end="25"/>
                                            </p:txEl>
                                          </p:spTgt>
                                        </p:tgtEl>
                                        <p:attrNameLst>
                                          <p:attrName>style.visibility</p:attrName>
                                        </p:attrNameLst>
                                      </p:cBhvr>
                                      <p:to>
                                        <p:strVal val="visible"/>
                                      </p:to>
                                    </p:set>
                                    <p:animEffect transition="in" filter="wipe(down)">
                                      <p:cBhvr>
                                        <p:cTn id="114" dur="500"/>
                                        <p:tgtEl>
                                          <p:spTgt spid="3">
                                            <p:txEl>
                                              <p:pRg st="25" end="25"/>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grpId="0" nodeType="clickEffect">
                                  <p:stCondLst>
                                    <p:cond delay="0"/>
                                  </p:stCondLst>
                                  <p:childTnLst>
                                    <p:set>
                                      <p:cBhvr>
                                        <p:cTn id="118" dur="1" fill="hold">
                                          <p:stCondLst>
                                            <p:cond delay="0"/>
                                          </p:stCondLst>
                                        </p:cTn>
                                        <p:tgtEl>
                                          <p:spTgt spid="3">
                                            <p:txEl>
                                              <p:pRg st="26" end="26"/>
                                            </p:txEl>
                                          </p:spTgt>
                                        </p:tgtEl>
                                        <p:attrNameLst>
                                          <p:attrName>style.visibility</p:attrName>
                                        </p:attrNameLst>
                                      </p:cBhvr>
                                      <p:to>
                                        <p:strVal val="visible"/>
                                      </p:to>
                                    </p:set>
                                    <p:animEffect transition="in" filter="wipe(down)">
                                      <p:cBhvr>
                                        <p:cTn id="119" dur="500"/>
                                        <p:tgtEl>
                                          <p:spTgt spid="3">
                                            <p:txEl>
                                              <p:pRg st="26" end="26"/>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grpId="0" nodeType="clickEffect">
                                  <p:stCondLst>
                                    <p:cond delay="0"/>
                                  </p:stCondLst>
                                  <p:childTnLst>
                                    <p:set>
                                      <p:cBhvr>
                                        <p:cTn id="123" dur="1" fill="hold">
                                          <p:stCondLst>
                                            <p:cond delay="0"/>
                                          </p:stCondLst>
                                        </p:cTn>
                                        <p:tgtEl>
                                          <p:spTgt spid="3">
                                            <p:txEl>
                                              <p:pRg st="27" end="27"/>
                                            </p:txEl>
                                          </p:spTgt>
                                        </p:tgtEl>
                                        <p:attrNameLst>
                                          <p:attrName>style.visibility</p:attrName>
                                        </p:attrNameLst>
                                      </p:cBhvr>
                                      <p:to>
                                        <p:strVal val="visible"/>
                                      </p:to>
                                    </p:set>
                                    <p:animEffect transition="in" filter="wipe(down)">
                                      <p:cBhvr>
                                        <p:cTn id="124" dur="500"/>
                                        <p:tgtEl>
                                          <p:spTgt spid="3">
                                            <p:txEl>
                                              <p:pRg st="27" end="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a:bodyPr>
          <a:lstStyle/>
          <a:p>
            <a:pPr marL="0" indent="0">
              <a:buNone/>
            </a:pPr>
            <a:r>
              <a:rPr lang="en-US" sz="1400" b="1" dirty="0"/>
              <a:t>Diagram </a:t>
            </a:r>
            <a:r>
              <a:rPr lang="id-ID" sz="1400" b="1" dirty="0"/>
              <a:t>Menghitung Gaji Pokok</a:t>
            </a:r>
            <a:endParaRPr lang="en-US" sz="1400" b="1" dirty="0"/>
          </a:p>
          <a:p>
            <a:pPr marL="0" indent="0">
              <a:buNone/>
            </a:pPr>
            <a:endParaRPr lang="en-US" sz="1400" dirty="0"/>
          </a:p>
        </p:txBody>
      </p:sp>
      <p:pic>
        <p:nvPicPr>
          <p:cNvPr id="4" name="Picture 3"/>
          <p:cNvPicPr/>
          <p:nvPr/>
        </p:nvPicPr>
        <p:blipFill>
          <a:blip r:embed="rId3"/>
          <a:stretch>
            <a:fillRect/>
          </a:stretch>
        </p:blipFill>
        <p:spPr>
          <a:xfrm>
            <a:off x="1828800" y="900112"/>
            <a:ext cx="5486400" cy="5057775"/>
          </a:xfrm>
          <a:prstGeom prst="rect">
            <a:avLst/>
          </a:prstGeom>
        </p:spPr>
      </p:pic>
    </p:spTree>
    <p:extLst>
      <p:ext uri="{BB962C8B-B14F-4D97-AF65-F5344CB8AC3E}">
        <p14:creationId xmlns:p14="http://schemas.microsoft.com/office/powerpoint/2010/main" val="60691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5897563"/>
          </a:xfrm>
        </p:spPr>
        <p:txBody>
          <a:bodyPr>
            <a:normAutofit/>
          </a:bodyPr>
          <a:lstStyle/>
          <a:p>
            <a:pPr marL="0" indent="0">
              <a:buNone/>
            </a:pPr>
            <a:r>
              <a:rPr lang="en-US" sz="1400" b="1" i="1" dirty="0"/>
              <a:t>Sequence </a:t>
            </a:r>
            <a:r>
              <a:rPr lang="en-US" sz="1400" b="1" dirty="0"/>
              <a:t>Diagram </a:t>
            </a:r>
            <a:r>
              <a:rPr lang="id-ID" sz="1400" b="1" dirty="0"/>
              <a:t>Menghitung Gaji Pengajar</a:t>
            </a:r>
            <a:endParaRPr lang="en-US" sz="1400" b="1" dirty="0"/>
          </a:p>
          <a:p>
            <a:pPr marL="0" indent="0">
              <a:buNone/>
            </a:pPr>
            <a:endParaRPr lang="en-US" sz="1400" dirty="0"/>
          </a:p>
        </p:txBody>
      </p:sp>
      <p:pic>
        <p:nvPicPr>
          <p:cNvPr id="4" name="Picture 3"/>
          <p:cNvPicPr/>
          <p:nvPr/>
        </p:nvPicPr>
        <p:blipFill>
          <a:blip r:embed="rId3"/>
          <a:stretch>
            <a:fillRect/>
          </a:stretch>
        </p:blipFill>
        <p:spPr>
          <a:xfrm>
            <a:off x="1828800" y="747395"/>
            <a:ext cx="5486400" cy="5363210"/>
          </a:xfrm>
          <a:prstGeom prst="rect">
            <a:avLst/>
          </a:prstGeom>
        </p:spPr>
      </p:pic>
    </p:spTree>
    <p:extLst>
      <p:ext uri="{BB962C8B-B14F-4D97-AF65-F5344CB8AC3E}">
        <p14:creationId xmlns:p14="http://schemas.microsoft.com/office/powerpoint/2010/main" val="364364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304800"/>
            <a:ext cx="8229600" cy="5821363"/>
          </a:xfrm>
        </p:spPr>
        <p:txBody>
          <a:bodyPr>
            <a:normAutofit/>
          </a:bodyPr>
          <a:lstStyle/>
          <a:p>
            <a:pPr marL="0" indent="0">
              <a:buNone/>
            </a:pPr>
            <a:r>
              <a:rPr lang="en-US" sz="1400" b="1" i="1" dirty="0"/>
              <a:t>Sequence </a:t>
            </a:r>
            <a:r>
              <a:rPr lang="en-US" sz="1400" b="1" dirty="0"/>
              <a:t>Diagram </a:t>
            </a:r>
            <a:r>
              <a:rPr lang="id-ID" sz="1400" b="1" dirty="0"/>
              <a:t>Status Tunjangan </a:t>
            </a:r>
            <a:endParaRPr lang="en-US" sz="1400" b="1" dirty="0"/>
          </a:p>
          <a:p>
            <a:pPr marL="0" indent="0">
              <a:buNone/>
            </a:pPr>
            <a:endParaRPr lang="en-US" sz="1400" dirty="0"/>
          </a:p>
        </p:txBody>
      </p:sp>
      <p:pic>
        <p:nvPicPr>
          <p:cNvPr id="4" name="Picture 3"/>
          <p:cNvPicPr/>
          <p:nvPr/>
        </p:nvPicPr>
        <p:blipFill>
          <a:blip r:embed="rId3"/>
          <a:stretch>
            <a:fillRect/>
          </a:stretch>
        </p:blipFill>
        <p:spPr>
          <a:xfrm>
            <a:off x="1828800" y="894397"/>
            <a:ext cx="5486400" cy="5069205"/>
          </a:xfrm>
          <a:prstGeom prst="rect">
            <a:avLst/>
          </a:prstGeom>
        </p:spPr>
      </p:pic>
    </p:spTree>
    <p:extLst>
      <p:ext uri="{BB962C8B-B14F-4D97-AF65-F5344CB8AC3E}">
        <p14:creationId xmlns:p14="http://schemas.microsoft.com/office/powerpoint/2010/main" val="122972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a:bodyPr>
          <a:lstStyle/>
          <a:p>
            <a:pPr marL="0" indent="0">
              <a:buNone/>
            </a:pPr>
            <a:r>
              <a:rPr lang="en-US" sz="1400" b="1" i="1" dirty="0"/>
              <a:t>Sequence </a:t>
            </a:r>
            <a:r>
              <a:rPr lang="en-US" sz="1400" b="1" dirty="0"/>
              <a:t>Diagram </a:t>
            </a:r>
            <a:r>
              <a:rPr lang="id-ID" sz="1400" b="1" dirty="0"/>
              <a:t>Status Tunjangan Keluarga</a:t>
            </a:r>
            <a:endParaRPr lang="en-US" sz="1400" b="1" dirty="0"/>
          </a:p>
          <a:p>
            <a:pPr marL="0" indent="0">
              <a:buNone/>
            </a:pPr>
            <a:endParaRPr lang="en-US" sz="1400" dirty="0"/>
          </a:p>
        </p:txBody>
      </p:sp>
      <p:pic>
        <p:nvPicPr>
          <p:cNvPr id="4" name="Picture 3"/>
          <p:cNvPicPr/>
          <p:nvPr/>
        </p:nvPicPr>
        <p:blipFill>
          <a:blip r:embed="rId3"/>
          <a:stretch>
            <a:fillRect/>
          </a:stretch>
        </p:blipFill>
        <p:spPr>
          <a:xfrm>
            <a:off x="1828800" y="813435"/>
            <a:ext cx="5486400" cy="5231130"/>
          </a:xfrm>
          <a:prstGeom prst="rect">
            <a:avLst/>
          </a:prstGeom>
        </p:spPr>
      </p:pic>
    </p:spTree>
    <p:extLst>
      <p:ext uri="{BB962C8B-B14F-4D97-AF65-F5344CB8AC3E}">
        <p14:creationId xmlns:p14="http://schemas.microsoft.com/office/powerpoint/2010/main" val="376607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5897563"/>
          </a:xfrm>
        </p:spPr>
        <p:txBody>
          <a:bodyPr>
            <a:normAutofit/>
          </a:bodyPr>
          <a:lstStyle/>
          <a:p>
            <a:pPr marL="0" indent="0">
              <a:buNone/>
            </a:pPr>
            <a:r>
              <a:rPr lang="en-US" sz="1400" b="1" i="1" dirty="0"/>
              <a:t>Sequence </a:t>
            </a:r>
            <a:r>
              <a:rPr lang="en-US" sz="1400" b="1" dirty="0"/>
              <a:t>Diagram </a:t>
            </a:r>
            <a:r>
              <a:rPr lang="id-ID" sz="1400" b="1" dirty="0"/>
              <a:t>Kehadiran</a:t>
            </a:r>
            <a:endParaRPr lang="en-US" sz="1400" b="1" dirty="0"/>
          </a:p>
          <a:p>
            <a:pPr marL="0" indent="0">
              <a:buNone/>
            </a:pPr>
            <a:endParaRPr lang="en-US" sz="1400" dirty="0"/>
          </a:p>
        </p:txBody>
      </p:sp>
      <p:pic>
        <p:nvPicPr>
          <p:cNvPr id="4" name="Picture 3"/>
          <p:cNvPicPr/>
          <p:nvPr/>
        </p:nvPicPr>
        <p:blipFill>
          <a:blip r:embed="rId3"/>
          <a:stretch>
            <a:fillRect/>
          </a:stretch>
        </p:blipFill>
        <p:spPr>
          <a:xfrm>
            <a:off x="1771650" y="695325"/>
            <a:ext cx="5600700" cy="5467350"/>
          </a:xfrm>
          <a:prstGeom prst="rect">
            <a:avLst/>
          </a:prstGeom>
        </p:spPr>
      </p:pic>
    </p:spTree>
    <p:extLst>
      <p:ext uri="{BB962C8B-B14F-4D97-AF65-F5344CB8AC3E}">
        <p14:creationId xmlns:p14="http://schemas.microsoft.com/office/powerpoint/2010/main" val="1493697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5897563"/>
          </a:xfrm>
        </p:spPr>
        <p:txBody>
          <a:bodyPr>
            <a:normAutofit/>
          </a:bodyPr>
          <a:lstStyle/>
          <a:p>
            <a:pPr marL="0" indent="0">
              <a:buNone/>
            </a:pPr>
            <a:r>
              <a:rPr lang="en-US" sz="1400" b="1" i="1" dirty="0"/>
              <a:t>Sequence </a:t>
            </a:r>
            <a:r>
              <a:rPr lang="en-US" sz="1400" b="1" dirty="0"/>
              <a:t>Diagram </a:t>
            </a:r>
            <a:r>
              <a:rPr lang="id-ID" sz="1400" b="1" dirty="0"/>
              <a:t>Tunjangan Anak</a:t>
            </a:r>
            <a:endParaRPr lang="en-US" sz="1400" b="1" dirty="0"/>
          </a:p>
          <a:p>
            <a:pPr marL="0" indent="0">
              <a:buNone/>
            </a:pPr>
            <a:endParaRPr lang="en-US" sz="1400" dirty="0"/>
          </a:p>
        </p:txBody>
      </p:sp>
      <p:pic>
        <p:nvPicPr>
          <p:cNvPr id="4" name="Picture 3"/>
          <p:cNvPicPr/>
          <p:nvPr/>
        </p:nvPicPr>
        <p:blipFill>
          <a:blip r:embed="rId3"/>
          <a:stretch>
            <a:fillRect/>
          </a:stretch>
        </p:blipFill>
        <p:spPr>
          <a:xfrm>
            <a:off x="1743075" y="742950"/>
            <a:ext cx="5657850" cy="5372100"/>
          </a:xfrm>
          <a:prstGeom prst="rect">
            <a:avLst/>
          </a:prstGeom>
        </p:spPr>
      </p:pic>
    </p:spTree>
    <p:extLst>
      <p:ext uri="{BB962C8B-B14F-4D97-AF65-F5344CB8AC3E}">
        <p14:creationId xmlns:p14="http://schemas.microsoft.com/office/powerpoint/2010/main" val="3128993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5897563"/>
          </a:xfrm>
        </p:spPr>
        <p:txBody>
          <a:bodyPr>
            <a:normAutofit/>
          </a:bodyPr>
          <a:lstStyle/>
          <a:p>
            <a:pPr marL="0" indent="0">
              <a:buNone/>
            </a:pPr>
            <a:r>
              <a:rPr lang="en-US" sz="1400" b="1" i="1" dirty="0"/>
              <a:t>Sequence </a:t>
            </a:r>
            <a:r>
              <a:rPr lang="en-US" sz="1400" b="1" dirty="0"/>
              <a:t>Diagram </a:t>
            </a:r>
            <a:r>
              <a:rPr lang="id-ID" sz="1400" b="1" dirty="0"/>
              <a:t>Tunjangan Perumahan</a:t>
            </a:r>
            <a:endParaRPr lang="en-US" sz="1400" b="1" dirty="0"/>
          </a:p>
          <a:p>
            <a:pPr marL="0" indent="0">
              <a:buNone/>
            </a:pPr>
            <a:endParaRPr lang="en-US" sz="1400" dirty="0"/>
          </a:p>
        </p:txBody>
      </p:sp>
      <p:pic>
        <p:nvPicPr>
          <p:cNvPr id="4" name="Picture 3"/>
          <p:cNvPicPr/>
          <p:nvPr/>
        </p:nvPicPr>
        <p:blipFill>
          <a:blip r:embed="rId3"/>
          <a:stretch>
            <a:fillRect/>
          </a:stretch>
        </p:blipFill>
        <p:spPr>
          <a:xfrm>
            <a:off x="1695450" y="781050"/>
            <a:ext cx="5753100" cy="5295900"/>
          </a:xfrm>
          <a:prstGeom prst="rect">
            <a:avLst/>
          </a:prstGeom>
        </p:spPr>
      </p:pic>
    </p:spTree>
    <p:extLst>
      <p:ext uri="{BB962C8B-B14F-4D97-AF65-F5344CB8AC3E}">
        <p14:creationId xmlns:p14="http://schemas.microsoft.com/office/powerpoint/2010/main" val="25078529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a:bodyPr>
          <a:lstStyle/>
          <a:p>
            <a:pPr marL="0" indent="0">
              <a:buNone/>
            </a:pPr>
            <a:r>
              <a:rPr lang="en-US" sz="1400" b="1" i="1" dirty="0"/>
              <a:t>Sequence </a:t>
            </a:r>
            <a:r>
              <a:rPr lang="en-US" sz="1400" b="1" dirty="0"/>
              <a:t>Diagram </a:t>
            </a:r>
            <a:r>
              <a:rPr lang="id-ID" sz="1400" b="1" dirty="0"/>
              <a:t>Rincian Gaji</a:t>
            </a:r>
            <a:endParaRPr lang="en-US" sz="1400" b="1" dirty="0"/>
          </a:p>
          <a:p>
            <a:pPr marL="0" indent="0">
              <a:buNone/>
            </a:pPr>
            <a:endParaRPr lang="en-US" sz="1400" dirty="0"/>
          </a:p>
        </p:txBody>
      </p:sp>
      <p:pic>
        <p:nvPicPr>
          <p:cNvPr id="4" name="Picture 3"/>
          <p:cNvPicPr/>
          <p:nvPr/>
        </p:nvPicPr>
        <p:blipFill>
          <a:blip r:embed="rId3"/>
          <a:stretch>
            <a:fillRect/>
          </a:stretch>
        </p:blipFill>
        <p:spPr>
          <a:xfrm>
            <a:off x="2328862" y="747712"/>
            <a:ext cx="4486275" cy="5362575"/>
          </a:xfrm>
          <a:prstGeom prst="rect">
            <a:avLst/>
          </a:prstGeom>
        </p:spPr>
      </p:pic>
    </p:spTree>
    <p:extLst>
      <p:ext uri="{BB962C8B-B14F-4D97-AF65-F5344CB8AC3E}">
        <p14:creationId xmlns:p14="http://schemas.microsoft.com/office/powerpoint/2010/main" val="39521199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a:bodyPr>
          <a:lstStyle/>
          <a:p>
            <a:pPr marL="0" indent="0" fontAlgn="base">
              <a:buNone/>
            </a:pPr>
            <a:r>
              <a:rPr lang="en-US" sz="1800" b="1" u="sng" dirty="0"/>
              <a:t>Activity diagram</a:t>
            </a:r>
            <a:endParaRPr lang="en-US" sz="1800" b="1" dirty="0"/>
          </a:p>
          <a:p>
            <a:pPr marL="0" indent="0" fontAlgn="base">
              <a:buNone/>
            </a:pPr>
            <a:r>
              <a:rPr lang="en-US" sz="1400" dirty="0" err="1"/>
              <a:t>Berikut</a:t>
            </a:r>
            <a:r>
              <a:rPr lang="en-US" sz="1400" dirty="0"/>
              <a:t> </a:t>
            </a:r>
            <a:r>
              <a:rPr lang="en-US" sz="1400" dirty="0" err="1"/>
              <a:t>adalah</a:t>
            </a:r>
            <a:r>
              <a:rPr lang="en-US" sz="1400" dirty="0"/>
              <a:t> class diagram / diagram class </a:t>
            </a:r>
            <a:r>
              <a:rPr lang="en-US" sz="1400" dirty="0" err="1"/>
              <a:t>dari</a:t>
            </a:r>
            <a:r>
              <a:rPr lang="en-US" sz="1400" dirty="0"/>
              <a:t> </a:t>
            </a:r>
            <a:r>
              <a:rPr lang="en-US" sz="1400" dirty="0" err="1"/>
              <a:t>Aplikasi</a:t>
            </a:r>
            <a:r>
              <a:rPr lang="en-US" sz="1400" dirty="0"/>
              <a:t> Payroll </a:t>
            </a:r>
            <a:r>
              <a:rPr lang="en-US" sz="1400" dirty="0" err="1"/>
              <a:t>Polibatam</a:t>
            </a:r>
            <a:r>
              <a:rPr lang="en-US" sz="1400" dirty="0"/>
              <a:t>!</a:t>
            </a:r>
          </a:p>
          <a:p>
            <a:pPr lvl="0"/>
            <a:r>
              <a:rPr lang="en-US" sz="1400" b="1" dirty="0" err="1"/>
              <a:t>Nama</a:t>
            </a:r>
            <a:r>
              <a:rPr lang="en-US" sz="1400" b="1" dirty="0"/>
              <a:t> Use Case : Login</a:t>
            </a:r>
            <a:endParaRPr lang="en-US" sz="1400" dirty="0"/>
          </a:p>
          <a:p>
            <a:pPr marL="0" indent="0">
              <a:buNone/>
            </a:pPr>
            <a:r>
              <a:rPr lang="id-ID" sz="1400" b="1" dirty="0" smtClean="0"/>
              <a:t>         Activity </a:t>
            </a:r>
            <a:r>
              <a:rPr lang="id-ID" sz="1400" b="1" dirty="0"/>
              <a:t>diagram </a:t>
            </a:r>
            <a:endParaRPr lang="id-ID" sz="1400" b="1" dirty="0" smtClean="0"/>
          </a:p>
          <a:p>
            <a:pPr marL="0" indent="0">
              <a:buNone/>
            </a:pPr>
            <a:endParaRPr lang="en-US" sz="1400" dirty="0"/>
          </a:p>
          <a:p>
            <a:pPr marL="0" indent="0">
              <a:buNone/>
            </a:pPr>
            <a:endParaRPr lang="en-US" sz="1400" dirty="0"/>
          </a:p>
        </p:txBody>
      </p:sp>
      <p:pic>
        <p:nvPicPr>
          <p:cNvPr id="4" name="Picture 3"/>
          <p:cNvPicPr/>
          <p:nvPr/>
        </p:nvPicPr>
        <p:blipFill>
          <a:blip r:embed="rId3"/>
          <a:stretch>
            <a:fillRect/>
          </a:stretch>
        </p:blipFill>
        <p:spPr>
          <a:xfrm>
            <a:off x="2233611" y="1371600"/>
            <a:ext cx="4676775" cy="5133975"/>
          </a:xfrm>
          <a:prstGeom prst="rect">
            <a:avLst/>
          </a:prstGeom>
        </p:spPr>
      </p:pic>
    </p:spTree>
    <p:extLst>
      <p:ext uri="{BB962C8B-B14F-4D97-AF65-F5344CB8AC3E}">
        <p14:creationId xmlns:p14="http://schemas.microsoft.com/office/powerpoint/2010/main" val="10400957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81000"/>
            <a:ext cx="8229600" cy="5745163"/>
          </a:xfrm>
        </p:spPr>
        <p:txBody>
          <a:bodyPr>
            <a:normAutofit/>
          </a:bodyPr>
          <a:lstStyle/>
          <a:p>
            <a:pPr lvl="0"/>
            <a:r>
              <a:rPr lang="en-US" sz="1400" b="1" dirty="0" err="1"/>
              <a:t>Nama</a:t>
            </a:r>
            <a:r>
              <a:rPr lang="en-US" sz="1400" b="1" dirty="0"/>
              <a:t> Use Case : </a:t>
            </a:r>
            <a:r>
              <a:rPr lang="en-US" sz="1400" b="1" dirty="0" err="1"/>
              <a:t>memasukkan</a:t>
            </a:r>
            <a:r>
              <a:rPr lang="en-US" sz="1400" b="1" dirty="0"/>
              <a:t> id user </a:t>
            </a:r>
            <a:r>
              <a:rPr lang="en-US" sz="1400" b="1" dirty="0" err="1"/>
              <a:t>karyawan</a:t>
            </a:r>
            <a:endParaRPr lang="en-US" sz="1400" dirty="0"/>
          </a:p>
          <a:p>
            <a:pPr marL="0" indent="0">
              <a:buNone/>
            </a:pPr>
            <a:endParaRPr lang="en-US" sz="1400" dirty="0"/>
          </a:p>
        </p:txBody>
      </p:sp>
      <p:pic>
        <p:nvPicPr>
          <p:cNvPr id="4" name="Picture 3"/>
          <p:cNvPicPr/>
          <p:nvPr/>
        </p:nvPicPr>
        <p:blipFill>
          <a:blip r:embed="rId3"/>
          <a:stretch>
            <a:fillRect/>
          </a:stretch>
        </p:blipFill>
        <p:spPr>
          <a:xfrm>
            <a:off x="2053907" y="1327150"/>
            <a:ext cx="5036185" cy="4203700"/>
          </a:xfrm>
          <a:prstGeom prst="rect">
            <a:avLst/>
          </a:prstGeom>
        </p:spPr>
      </p:pic>
    </p:spTree>
    <p:extLst>
      <p:ext uri="{BB962C8B-B14F-4D97-AF65-F5344CB8AC3E}">
        <p14:creationId xmlns:p14="http://schemas.microsoft.com/office/powerpoint/2010/main" val="3427806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944562"/>
          </a:xfrm>
        </p:spPr>
        <p:txBody>
          <a:bodyPr>
            <a:normAutofit fontScale="90000"/>
          </a:bodyPr>
          <a:lstStyle/>
          <a:p>
            <a:pPr lvl="0"/>
            <a:r>
              <a:rPr kumimoji="0" lang="id-ID"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r>
            <a:br>
              <a:rPr kumimoji="0" lang="id-ID"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endParaRPr lang="en-US" dirty="0"/>
          </a:p>
        </p:txBody>
      </p:sp>
      <p:sp>
        <p:nvSpPr>
          <p:cNvPr id="6" name="Content Placeholder 5"/>
          <p:cNvSpPr>
            <a:spLocks noGrp="1"/>
          </p:cNvSpPr>
          <p:nvPr>
            <p:ph idx="1"/>
          </p:nvPr>
        </p:nvSpPr>
        <p:spPr>
          <a:xfrm>
            <a:off x="457200" y="0"/>
            <a:ext cx="8229600" cy="6126163"/>
          </a:xfrm>
        </p:spPr>
        <p:txBody>
          <a:bodyPr/>
          <a:lstStyle/>
          <a:p>
            <a:pPr fontAlgn="base"/>
            <a:r>
              <a:rPr lang="en-US" u="sng" dirty="0" smtClean="0"/>
              <a:t>Use </a:t>
            </a:r>
            <a:r>
              <a:rPr lang="en-US" u="sng" dirty="0"/>
              <a:t>Case Diagram (Bag. </a:t>
            </a:r>
            <a:r>
              <a:rPr lang="en-US" u="sng" dirty="0" err="1"/>
              <a:t>Keuangan</a:t>
            </a:r>
            <a:r>
              <a:rPr lang="en-US" u="sng" dirty="0"/>
              <a:t>)</a:t>
            </a:r>
            <a:endParaRPr lang="en-US" dirty="0"/>
          </a:p>
          <a:p>
            <a:pPr marL="0" indent="0" fontAlgn="base">
              <a:buNone/>
            </a:pPr>
            <a:r>
              <a:rPr lang="en-US" sz="1400" dirty="0" err="1"/>
              <a:t>Berikut</a:t>
            </a:r>
            <a:r>
              <a:rPr lang="en-US" sz="1400" dirty="0"/>
              <a:t> </a:t>
            </a:r>
            <a:r>
              <a:rPr lang="en-US" sz="1400" dirty="0" err="1"/>
              <a:t>adalah</a:t>
            </a:r>
            <a:r>
              <a:rPr lang="en-US" sz="1400" dirty="0"/>
              <a:t> use case diagram / diagram use case </a:t>
            </a:r>
            <a:r>
              <a:rPr lang="en-US" sz="1400" dirty="0" err="1"/>
              <a:t>dari</a:t>
            </a:r>
            <a:r>
              <a:rPr lang="en-US" sz="1400" dirty="0"/>
              <a:t> </a:t>
            </a:r>
            <a:r>
              <a:rPr lang="en-US" sz="1400" dirty="0" err="1"/>
              <a:t>Aplikasi</a:t>
            </a:r>
            <a:r>
              <a:rPr lang="en-US" sz="1400" dirty="0"/>
              <a:t> Payroll </a:t>
            </a:r>
            <a:r>
              <a:rPr lang="en-US" sz="1400" dirty="0" err="1"/>
              <a:t>Polibatam</a:t>
            </a:r>
            <a:r>
              <a:rPr lang="en-US" sz="1400" dirty="0"/>
              <a:t>!</a:t>
            </a:r>
          </a:p>
          <a:p>
            <a:pPr marL="0" indent="0">
              <a:buNone/>
            </a:pPr>
            <a:endParaRPr lang="en-US" sz="1100" dirty="0"/>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2149099" y="877598"/>
            <a:ext cx="4783455" cy="5976938"/>
          </a:xfrm>
          <a:prstGeom prst="rect">
            <a:avLst/>
          </a:prstGeom>
        </p:spPr>
      </p:pic>
    </p:spTree>
    <p:extLst>
      <p:ext uri="{BB962C8B-B14F-4D97-AF65-F5344CB8AC3E}">
        <p14:creationId xmlns:p14="http://schemas.microsoft.com/office/powerpoint/2010/main" val="2169234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a:bodyPr>
          <a:lstStyle/>
          <a:p>
            <a:pPr lvl="0"/>
            <a:r>
              <a:rPr lang="en-US" sz="1400" b="1" dirty="0" err="1"/>
              <a:t>Nama</a:t>
            </a:r>
            <a:r>
              <a:rPr lang="en-US" sz="1400" b="1" dirty="0"/>
              <a:t> Use Case : </a:t>
            </a:r>
            <a:r>
              <a:rPr lang="en-US" sz="1400" b="1" dirty="0" err="1"/>
              <a:t>Mengelola</a:t>
            </a:r>
            <a:r>
              <a:rPr lang="en-US" sz="1400" b="1" dirty="0"/>
              <a:t> </a:t>
            </a:r>
            <a:r>
              <a:rPr lang="en-US" sz="1400" b="1" dirty="0" err="1"/>
              <a:t>gaji</a:t>
            </a:r>
            <a:r>
              <a:rPr lang="en-US" sz="1400" b="1" dirty="0"/>
              <a:t> </a:t>
            </a:r>
            <a:r>
              <a:rPr lang="en-US" sz="1400" b="1" dirty="0" err="1"/>
              <a:t>pokok</a:t>
            </a:r>
            <a:r>
              <a:rPr lang="en-US" sz="1400" b="1" dirty="0"/>
              <a:t> (</a:t>
            </a:r>
            <a:r>
              <a:rPr lang="en-US" sz="1400" b="1" dirty="0" err="1"/>
              <a:t>menghitung</a:t>
            </a:r>
            <a:r>
              <a:rPr lang="en-US" sz="1400" b="1" dirty="0"/>
              <a:t> </a:t>
            </a:r>
            <a:r>
              <a:rPr lang="en-US" sz="1400" b="1" dirty="0" err="1"/>
              <a:t>gaji</a:t>
            </a:r>
            <a:r>
              <a:rPr lang="en-US" sz="1400" b="1" dirty="0"/>
              <a:t> </a:t>
            </a:r>
            <a:r>
              <a:rPr lang="en-US" sz="1400" b="1" dirty="0" err="1"/>
              <a:t>pokok</a:t>
            </a:r>
            <a:r>
              <a:rPr lang="en-US" sz="1400" b="1" dirty="0"/>
              <a:t>)</a:t>
            </a:r>
            <a:endParaRPr lang="en-US" sz="1400" dirty="0"/>
          </a:p>
          <a:p>
            <a:pPr marL="0" indent="0">
              <a:buNone/>
            </a:pPr>
            <a:endParaRPr lang="en-US" sz="1400" dirty="0"/>
          </a:p>
        </p:txBody>
      </p:sp>
      <p:pic>
        <p:nvPicPr>
          <p:cNvPr id="4" name="Picture 3"/>
          <p:cNvPicPr/>
          <p:nvPr/>
        </p:nvPicPr>
        <p:blipFill>
          <a:blip r:embed="rId3"/>
          <a:stretch>
            <a:fillRect/>
          </a:stretch>
        </p:blipFill>
        <p:spPr>
          <a:xfrm>
            <a:off x="1747837" y="704850"/>
            <a:ext cx="5648325" cy="5448300"/>
          </a:xfrm>
          <a:prstGeom prst="rect">
            <a:avLst/>
          </a:prstGeom>
        </p:spPr>
      </p:pic>
    </p:spTree>
    <p:extLst>
      <p:ext uri="{BB962C8B-B14F-4D97-AF65-F5344CB8AC3E}">
        <p14:creationId xmlns:p14="http://schemas.microsoft.com/office/powerpoint/2010/main" val="35392632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a:bodyPr>
          <a:lstStyle/>
          <a:p>
            <a:pPr lvl="0"/>
            <a:r>
              <a:rPr lang="en-US" sz="1400" b="1" dirty="0" err="1"/>
              <a:t>Nama</a:t>
            </a:r>
            <a:r>
              <a:rPr lang="en-US" sz="1400" b="1" dirty="0"/>
              <a:t> Use Case : </a:t>
            </a:r>
            <a:r>
              <a:rPr lang="en-US" sz="1400" b="1" dirty="0" err="1"/>
              <a:t>Mengelola</a:t>
            </a:r>
            <a:r>
              <a:rPr lang="en-US" sz="1400" b="1" dirty="0"/>
              <a:t> </a:t>
            </a:r>
            <a:r>
              <a:rPr lang="en-US" sz="1400" b="1" dirty="0" err="1"/>
              <a:t>gaji</a:t>
            </a:r>
            <a:r>
              <a:rPr lang="en-US" sz="1400" b="1" dirty="0"/>
              <a:t> </a:t>
            </a:r>
            <a:r>
              <a:rPr lang="en-US" sz="1400" b="1" dirty="0" err="1"/>
              <a:t>pokok</a:t>
            </a:r>
            <a:r>
              <a:rPr lang="en-US" sz="1400" b="1" dirty="0"/>
              <a:t> (</a:t>
            </a:r>
            <a:r>
              <a:rPr lang="en-US" sz="1400" b="1" dirty="0" err="1"/>
              <a:t>menghitung</a:t>
            </a:r>
            <a:r>
              <a:rPr lang="en-US" sz="1400" b="1" dirty="0"/>
              <a:t> </a:t>
            </a:r>
            <a:r>
              <a:rPr lang="en-US" sz="1400" b="1" dirty="0" err="1"/>
              <a:t>gaji</a:t>
            </a:r>
            <a:r>
              <a:rPr lang="en-US" sz="1400" b="1" dirty="0"/>
              <a:t> </a:t>
            </a:r>
            <a:r>
              <a:rPr lang="en-US" sz="1400" b="1" dirty="0" err="1"/>
              <a:t>mengajar</a:t>
            </a:r>
            <a:r>
              <a:rPr lang="en-US" sz="1400" b="1" dirty="0"/>
              <a:t>)</a:t>
            </a:r>
            <a:endParaRPr lang="en-US" sz="1400" dirty="0"/>
          </a:p>
          <a:p>
            <a:pPr marL="0" indent="0">
              <a:buNone/>
            </a:pPr>
            <a:endParaRPr lang="en-US" sz="1400" dirty="0"/>
          </a:p>
        </p:txBody>
      </p:sp>
      <p:pic>
        <p:nvPicPr>
          <p:cNvPr id="4" name="Picture 3"/>
          <p:cNvPicPr/>
          <p:nvPr/>
        </p:nvPicPr>
        <p:blipFill>
          <a:blip r:embed="rId3"/>
          <a:stretch>
            <a:fillRect/>
          </a:stretch>
        </p:blipFill>
        <p:spPr>
          <a:xfrm>
            <a:off x="1790700" y="838200"/>
            <a:ext cx="5562600" cy="6143625"/>
          </a:xfrm>
          <a:prstGeom prst="rect">
            <a:avLst/>
          </a:prstGeom>
        </p:spPr>
      </p:pic>
    </p:spTree>
    <p:extLst>
      <p:ext uri="{BB962C8B-B14F-4D97-AF65-F5344CB8AC3E}">
        <p14:creationId xmlns:p14="http://schemas.microsoft.com/office/powerpoint/2010/main" val="39724221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381000"/>
            <a:ext cx="8229600" cy="5745163"/>
          </a:xfrm>
        </p:spPr>
        <p:txBody>
          <a:bodyPr>
            <a:normAutofit/>
          </a:bodyPr>
          <a:lstStyle/>
          <a:p>
            <a:r>
              <a:rPr lang="en-US" sz="1400" b="1" dirty="0" err="1"/>
              <a:t>Nama</a:t>
            </a:r>
            <a:r>
              <a:rPr lang="en-US" sz="1400" b="1" dirty="0"/>
              <a:t> Use Case : </a:t>
            </a:r>
            <a:r>
              <a:rPr lang="en-US" sz="1400" b="1" dirty="0" err="1"/>
              <a:t>Mengelola</a:t>
            </a:r>
            <a:r>
              <a:rPr lang="en-US" sz="1400" b="1" dirty="0"/>
              <a:t> </a:t>
            </a:r>
            <a:r>
              <a:rPr lang="en-US" sz="1400" b="1" dirty="0" err="1"/>
              <a:t>tunjangan</a:t>
            </a:r>
            <a:r>
              <a:rPr lang="en-US" sz="1400" b="1" dirty="0"/>
              <a:t> (</a:t>
            </a:r>
            <a:r>
              <a:rPr lang="en-US" sz="1400" b="1" dirty="0" err="1"/>
              <a:t>menghitung</a:t>
            </a:r>
            <a:r>
              <a:rPr lang="en-US" sz="1400" b="1" dirty="0"/>
              <a:t> </a:t>
            </a:r>
            <a:r>
              <a:rPr lang="en-US" sz="1400" b="1" dirty="0" err="1"/>
              <a:t>tunjangan</a:t>
            </a:r>
            <a:r>
              <a:rPr lang="en-US" sz="1400" b="1" dirty="0" smtClean="0"/>
              <a:t>)</a:t>
            </a:r>
            <a:endParaRPr lang="id-ID" sz="1400" b="1" dirty="0" smtClean="0"/>
          </a:p>
          <a:p>
            <a:pPr marL="0" indent="0">
              <a:buNone/>
            </a:pPr>
            <a:endParaRPr lang="en-US" sz="1400" dirty="0"/>
          </a:p>
        </p:txBody>
      </p:sp>
      <p:pic>
        <p:nvPicPr>
          <p:cNvPr id="4" name="Picture 3"/>
          <p:cNvPicPr/>
          <p:nvPr/>
        </p:nvPicPr>
        <p:blipFill>
          <a:blip r:embed="rId3"/>
          <a:stretch>
            <a:fillRect/>
          </a:stretch>
        </p:blipFill>
        <p:spPr>
          <a:xfrm>
            <a:off x="2362200" y="762000"/>
            <a:ext cx="4953000" cy="6019800"/>
          </a:xfrm>
          <a:prstGeom prst="rect">
            <a:avLst/>
          </a:prstGeom>
        </p:spPr>
      </p:pic>
    </p:spTree>
    <p:extLst>
      <p:ext uri="{BB962C8B-B14F-4D97-AF65-F5344CB8AC3E}">
        <p14:creationId xmlns:p14="http://schemas.microsoft.com/office/powerpoint/2010/main" val="3257962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nodePh="1">
                                  <p:stCondLst>
                                    <p:cond delay="0"/>
                                  </p:stCondLst>
                                  <p:endCondLst>
                                    <p:cond evt="begin" delay="0">
                                      <p:tn val="5"/>
                                    </p:cond>
                                  </p:endCondLst>
                                  <p:childTnLst>
                                    <p:animMotion origin="layout" path="M 0 0 L 0.067 0.04 C 0.081 0.049 0.102 0.054 0.124 0.054 C 0.149 0.054 0.169 0.049 0.183 0.04 L 0.25 0 E" pathEditMode="relative" ptsTypes="">
                                      <p:cBhvr>
                                        <p:cTn id="6" dur="20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228600"/>
            <a:ext cx="8229600" cy="5897563"/>
          </a:xfrm>
        </p:spPr>
        <p:txBody>
          <a:bodyPr>
            <a:normAutofit/>
          </a:bodyPr>
          <a:lstStyle/>
          <a:p>
            <a:r>
              <a:rPr lang="id-ID" sz="1400" dirty="0"/>
              <a:t> </a:t>
            </a:r>
            <a:r>
              <a:rPr lang="en-US" sz="1400" b="1" dirty="0" err="1" smtClean="0"/>
              <a:t>Nama</a:t>
            </a:r>
            <a:r>
              <a:rPr lang="en-US" sz="1400" b="1" dirty="0" smtClean="0"/>
              <a:t> </a:t>
            </a:r>
            <a:r>
              <a:rPr lang="en-US" sz="1400" b="1" dirty="0"/>
              <a:t>Use Case : </a:t>
            </a:r>
            <a:r>
              <a:rPr lang="en-US" sz="1400" b="1" dirty="0" err="1"/>
              <a:t>Mengelola</a:t>
            </a:r>
            <a:r>
              <a:rPr lang="en-US" sz="1400" b="1" dirty="0"/>
              <a:t> </a:t>
            </a:r>
            <a:r>
              <a:rPr lang="en-US" sz="1400" b="1" dirty="0" err="1"/>
              <a:t>Tunjangan</a:t>
            </a:r>
            <a:r>
              <a:rPr lang="en-US" sz="1400" b="1" dirty="0"/>
              <a:t> </a:t>
            </a:r>
            <a:r>
              <a:rPr lang="en-US" sz="1400" b="1" dirty="0" err="1"/>
              <a:t>keluarga</a:t>
            </a:r>
            <a:r>
              <a:rPr lang="en-US" sz="1400" b="1" dirty="0"/>
              <a:t> (</a:t>
            </a:r>
            <a:r>
              <a:rPr lang="en-US" sz="1400" b="1" dirty="0" err="1"/>
              <a:t>menghitung</a:t>
            </a:r>
            <a:r>
              <a:rPr lang="en-US" sz="1400" b="1" dirty="0"/>
              <a:t> </a:t>
            </a:r>
            <a:r>
              <a:rPr lang="en-US" sz="1400" b="1" dirty="0" err="1"/>
              <a:t>tunjangan</a:t>
            </a:r>
            <a:r>
              <a:rPr lang="en-US" sz="1400" b="1" dirty="0"/>
              <a:t> </a:t>
            </a:r>
            <a:r>
              <a:rPr lang="en-US" sz="1400" b="1" dirty="0" err="1" smtClean="0"/>
              <a:t>keluarga</a:t>
            </a:r>
            <a:endParaRPr lang="id-ID" sz="1400" b="1" dirty="0" smtClean="0"/>
          </a:p>
          <a:p>
            <a:pPr marL="0" indent="0">
              <a:buNone/>
            </a:pPr>
            <a:endParaRPr lang="en-US" sz="1400" dirty="0"/>
          </a:p>
          <a:p>
            <a:pPr marL="0" indent="0">
              <a:buNone/>
            </a:pPr>
            <a:endParaRPr lang="en-US" sz="1400" dirty="0"/>
          </a:p>
        </p:txBody>
      </p:sp>
      <p:pic>
        <p:nvPicPr>
          <p:cNvPr id="4" name="Picture 3"/>
          <p:cNvPicPr/>
          <p:nvPr/>
        </p:nvPicPr>
        <p:blipFill>
          <a:blip r:embed="rId3"/>
          <a:stretch>
            <a:fillRect/>
          </a:stretch>
        </p:blipFill>
        <p:spPr>
          <a:xfrm>
            <a:off x="1711960" y="495300"/>
            <a:ext cx="5720080" cy="5867400"/>
          </a:xfrm>
          <a:prstGeom prst="rect">
            <a:avLst/>
          </a:prstGeom>
        </p:spPr>
      </p:pic>
    </p:spTree>
    <p:extLst>
      <p:ext uri="{BB962C8B-B14F-4D97-AF65-F5344CB8AC3E}">
        <p14:creationId xmlns:p14="http://schemas.microsoft.com/office/powerpoint/2010/main" val="3060853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a:bodyPr>
          <a:lstStyle/>
          <a:p>
            <a:r>
              <a:rPr lang="en-US" sz="1400" b="1" dirty="0" err="1"/>
              <a:t>Nama</a:t>
            </a:r>
            <a:r>
              <a:rPr lang="en-US" sz="1400" b="1" dirty="0"/>
              <a:t> Use Case : </a:t>
            </a:r>
            <a:r>
              <a:rPr lang="en-US" sz="1400" b="1" dirty="0" err="1"/>
              <a:t>Mengelola</a:t>
            </a:r>
            <a:r>
              <a:rPr lang="en-US" sz="1400" b="1" dirty="0"/>
              <a:t> </a:t>
            </a:r>
            <a:r>
              <a:rPr lang="en-US" sz="1400" b="1" dirty="0" err="1"/>
              <a:t>Tunjangan</a:t>
            </a:r>
            <a:r>
              <a:rPr lang="en-US" sz="1400" b="1" dirty="0"/>
              <a:t> </a:t>
            </a:r>
            <a:r>
              <a:rPr lang="en-US" sz="1400" b="1" dirty="0" err="1"/>
              <a:t>kehadiran</a:t>
            </a:r>
            <a:r>
              <a:rPr lang="en-US" sz="1400" b="1" dirty="0"/>
              <a:t> (</a:t>
            </a:r>
            <a:r>
              <a:rPr lang="en-US" sz="1400" b="1" dirty="0" err="1"/>
              <a:t>menghitung</a:t>
            </a:r>
            <a:r>
              <a:rPr lang="en-US" sz="1400" b="1" dirty="0"/>
              <a:t> </a:t>
            </a:r>
            <a:r>
              <a:rPr lang="en-US" sz="1400" b="1" dirty="0" err="1"/>
              <a:t>tunjangan</a:t>
            </a:r>
            <a:r>
              <a:rPr lang="en-US" sz="1400" b="1" dirty="0"/>
              <a:t> </a:t>
            </a:r>
            <a:r>
              <a:rPr lang="en-US" sz="1400" b="1" dirty="0" err="1"/>
              <a:t>kehadiran</a:t>
            </a:r>
            <a:r>
              <a:rPr lang="en-US" sz="1400" b="1" dirty="0" smtClean="0"/>
              <a:t>)</a:t>
            </a:r>
            <a:endParaRPr lang="id-ID" sz="1400" b="1" dirty="0" smtClean="0"/>
          </a:p>
          <a:p>
            <a:pPr marL="0" indent="0">
              <a:buNone/>
            </a:pPr>
            <a:endParaRPr lang="en-US" sz="1400" dirty="0"/>
          </a:p>
          <a:p>
            <a:pPr marL="0" indent="0">
              <a:buNone/>
            </a:pPr>
            <a:endParaRPr lang="en-US" sz="1400" dirty="0"/>
          </a:p>
        </p:txBody>
      </p:sp>
      <p:pic>
        <p:nvPicPr>
          <p:cNvPr id="4" name="Picture 3"/>
          <p:cNvPicPr/>
          <p:nvPr/>
        </p:nvPicPr>
        <p:blipFill>
          <a:blip r:embed="rId3"/>
          <a:stretch>
            <a:fillRect/>
          </a:stretch>
        </p:blipFill>
        <p:spPr>
          <a:xfrm>
            <a:off x="1981200" y="609600"/>
            <a:ext cx="5367337" cy="5524500"/>
          </a:xfrm>
          <a:prstGeom prst="rect">
            <a:avLst/>
          </a:prstGeom>
        </p:spPr>
      </p:pic>
    </p:spTree>
    <p:extLst>
      <p:ext uri="{BB962C8B-B14F-4D97-AF65-F5344CB8AC3E}">
        <p14:creationId xmlns:p14="http://schemas.microsoft.com/office/powerpoint/2010/main" val="13468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5897563"/>
          </a:xfrm>
        </p:spPr>
        <p:txBody>
          <a:bodyPr>
            <a:normAutofit/>
          </a:bodyPr>
          <a:lstStyle/>
          <a:p>
            <a:r>
              <a:rPr lang="en-US" sz="1400" b="1" dirty="0" err="1">
                <a:solidFill>
                  <a:srgbClr val="FF0000"/>
                </a:solidFill>
              </a:rPr>
              <a:t>Nama</a:t>
            </a:r>
            <a:r>
              <a:rPr lang="en-US" sz="1400" b="1" dirty="0">
                <a:solidFill>
                  <a:srgbClr val="FF0000"/>
                </a:solidFill>
              </a:rPr>
              <a:t> Use Case : </a:t>
            </a:r>
            <a:r>
              <a:rPr lang="en-US" sz="1400" b="1" dirty="0" err="1">
                <a:solidFill>
                  <a:srgbClr val="FF0000"/>
                </a:solidFill>
              </a:rPr>
              <a:t>Mengelola</a:t>
            </a:r>
            <a:r>
              <a:rPr lang="en-US" sz="1400" b="1" dirty="0">
                <a:solidFill>
                  <a:srgbClr val="FF0000"/>
                </a:solidFill>
              </a:rPr>
              <a:t> </a:t>
            </a:r>
            <a:r>
              <a:rPr lang="en-US" sz="1400" b="1" dirty="0" err="1">
                <a:solidFill>
                  <a:srgbClr val="FF0000"/>
                </a:solidFill>
              </a:rPr>
              <a:t>Tunjangan</a:t>
            </a:r>
            <a:r>
              <a:rPr lang="en-US" sz="1400" b="1" dirty="0">
                <a:solidFill>
                  <a:srgbClr val="FF0000"/>
                </a:solidFill>
              </a:rPr>
              <a:t> </a:t>
            </a:r>
            <a:r>
              <a:rPr lang="en-US" sz="1400" b="1" dirty="0" err="1">
                <a:solidFill>
                  <a:srgbClr val="FF0000"/>
                </a:solidFill>
              </a:rPr>
              <a:t>anak</a:t>
            </a:r>
            <a:r>
              <a:rPr lang="en-US" sz="1400" b="1" dirty="0">
                <a:solidFill>
                  <a:srgbClr val="FF0000"/>
                </a:solidFill>
              </a:rPr>
              <a:t> (</a:t>
            </a:r>
            <a:r>
              <a:rPr lang="en-US" sz="1400" b="1" dirty="0" err="1">
                <a:solidFill>
                  <a:srgbClr val="FF0000"/>
                </a:solidFill>
              </a:rPr>
              <a:t>menghitung</a:t>
            </a:r>
            <a:r>
              <a:rPr lang="en-US" sz="1400" b="1" dirty="0">
                <a:solidFill>
                  <a:srgbClr val="FF0000"/>
                </a:solidFill>
              </a:rPr>
              <a:t> </a:t>
            </a:r>
            <a:r>
              <a:rPr lang="en-US" sz="1400" b="1" dirty="0" err="1">
                <a:solidFill>
                  <a:srgbClr val="FF0000"/>
                </a:solidFill>
              </a:rPr>
              <a:t>tunjangan</a:t>
            </a:r>
            <a:r>
              <a:rPr lang="en-US" sz="1400" b="1" dirty="0">
                <a:solidFill>
                  <a:srgbClr val="FF0000"/>
                </a:solidFill>
              </a:rPr>
              <a:t> </a:t>
            </a:r>
            <a:r>
              <a:rPr lang="en-US" sz="1400" b="1" dirty="0" err="1">
                <a:solidFill>
                  <a:srgbClr val="FF0000"/>
                </a:solidFill>
              </a:rPr>
              <a:t>anak</a:t>
            </a:r>
            <a:r>
              <a:rPr lang="en-US" sz="1400" b="1" dirty="0">
                <a:solidFill>
                  <a:srgbClr val="FF0000"/>
                </a:solidFill>
              </a:rPr>
              <a:t>)</a:t>
            </a:r>
            <a:endParaRPr lang="en-US" sz="1400" dirty="0">
              <a:solidFill>
                <a:srgbClr val="FF0000"/>
              </a:solidFill>
            </a:endParaRPr>
          </a:p>
          <a:p>
            <a:pPr marL="0" indent="0">
              <a:buNone/>
            </a:pPr>
            <a:endParaRPr lang="en-US" sz="1400" dirty="0">
              <a:solidFill>
                <a:srgbClr val="FF0000"/>
              </a:solidFill>
            </a:endParaRPr>
          </a:p>
        </p:txBody>
      </p:sp>
      <p:pic>
        <p:nvPicPr>
          <p:cNvPr id="4" name="Picture 3"/>
          <p:cNvPicPr/>
          <p:nvPr/>
        </p:nvPicPr>
        <p:blipFill>
          <a:blip r:embed="rId3"/>
          <a:stretch>
            <a:fillRect/>
          </a:stretch>
        </p:blipFill>
        <p:spPr>
          <a:xfrm>
            <a:off x="1816735" y="742950"/>
            <a:ext cx="5510530" cy="6115050"/>
          </a:xfrm>
          <a:prstGeom prst="rect">
            <a:avLst/>
          </a:prstGeom>
        </p:spPr>
      </p:pic>
    </p:spTree>
    <p:extLst>
      <p:ext uri="{BB962C8B-B14F-4D97-AF65-F5344CB8AC3E}">
        <p14:creationId xmlns:p14="http://schemas.microsoft.com/office/powerpoint/2010/main" val="1049178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304800"/>
            <a:ext cx="8229600" cy="5821363"/>
          </a:xfrm>
        </p:spPr>
        <p:txBody>
          <a:bodyPr>
            <a:normAutofit/>
          </a:bodyPr>
          <a:lstStyle/>
          <a:p>
            <a:pPr marL="0" lvl="0" indent="0">
              <a:buNone/>
            </a:pPr>
            <a:r>
              <a:rPr lang="en-US" sz="1400" b="1" dirty="0" err="1">
                <a:solidFill>
                  <a:srgbClr val="FF0000"/>
                </a:solidFill>
              </a:rPr>
              <a:t>Nama</a:t>
            </a:r>
            <a:r>
              <a:rPr lang="en-US" sz="1400" b="1" dirty="0">
                <a:solidFill>
                  <a:srgbClr val="FF0000"/>
                </a:solidFill>
              </a:rPr>
              <a:t> Use Case : </a:t>
            </a:r>
            <a:r>
              <a:rPr lang="en-US" sz="1400" b="1" dirty="0" err="1">
                <a:solidFill>
                  <a:srgbClr val="FF0000"/>
                </a:solidFill>
              </a:rPr>
              <a:t>Mengelola</a:t>
            </a:r>
            <a:r>
              <a:rPr lang="en-US" sz="1400" b="1" dirty="0">
                <a:solidFill>
                  <a:srgbClr val="FF0000"/>
                </a:solidFill>
              </a:rPr>
              <a:t> </a:t>
            </a:r>
            <a:r>
              <a:rPr lang="en-US" sz="1400" b="1" dirty="0" err="1">
                <a:solidFill>
                  <a:srgbClr val="FF0000"/>
                </a:solidFill>
              </a:rPr>
              <a:t>Tunjangan</a:t>
            </a:r>
            <a:r>
              <a:rPr lang="en-US" sz="1400" b="1" dirty="0">
                <a:solidFill>
                  <a:srgbClr val="FF0000"/>
                </a:solidFill>
              </a:rPr>
              <a:t> </a:t>
            </a:r>
            <a:r>
              <a:rPr lang="en-US" sz="1400" b="1" dirty="0" err="1">
                <a:solidFill>
                  <a:srgbClr val="FF0000"/>
                </a:solidFill>
              </a:rPr>
              <a:t>perumahan</a:t>
            </a:r>
            <a:r>
              <a:rPr lang="en-US" sz="1400" b="1" dirty="0">
                <a:solidFill>
                  <a:srgbClr val="FF0000"/>
                </a:solidFill>
              </a:rPr>
              <a:t> (</a:t>
            </a:r>
            <a:r>
              <a:rPr lang="en-US" sz="1400" b="1" dirty="0" err="1">
                <a:solidFill>
                  <a:srgbClr val="FF0000"/>
                </a:solidFill>
              </a:rPr>
              <a:t>menghitung</a:t>
            </a:r>
            <a:r>
              <a:rPr lang="en-US" sz="1400" b="1" dirty="0">
                <a:solidFill>
                  <a:srgbClr val="FF0000"/>
                </a:solidFill>
              </a:rPr>
              <a:t> </a:t>
            </a:r>
            <a:r>
              <a:rPr lang="en-US" sz="1400" b="1" dirty="0" err="1">
                <a:solidFill>
                  <a:srgbClr val="FF0000"/>
                </a:solidFill>
              </a:rPr>
              <a:t>tunjangan</a:t>
            </a:r>
            <a:r>
              <a:rPr lang="en-US" sz="1400" b="1" dirty="0">
                <a:solidFill>
                  <a:srgbClr val="FF0000"/>
                </a:solidFill>
              </a:rPr>
              <a:t> </a:t>
            </a:r>
            <a:r>
              <a:rPr lang="en-US" sz="1400" b="1" dirty="0" err="1">
                <a:solidFill>
                  <a:srgbClr val="FF0000"/>
                </a:solidFill>
              </a:rPr>
              <a:t>perumahan</a:t>
            </a:r>
            <a:r>
              <a:rPr lang="en-US" sz="1400" b="1" dirty="0" smtClean="0">
                <a:solidFill>
                  <a:srgbClr val="FF0000"/>
                </a:solidFill>
              </a:rPr>
              <a:t>)</a:t>
            </a:r>
            <a:endParaRPr lang="id-ID" sz="1400" b="1" dirty="0" smtClean="0">
              <a:solidFill>
                <a:srgbClr val="FF0000"/>
              </a:solidFill>
            </a:endParaRPr>
          </a:p>
          <a:p>
            <a:pPr marL="0" lvl="0" indent="0">
              <a:buNone/>
            </a:pPr>
            <a:endParaRPr lang="en-US" sz="1400" dirty="0"/>
          </a:p>
          <a:p>
            <a:pPr marL="0" indent="0">
              <a:buNone/>
            </a:pPr>
            <a:endParaRPr lang="en-US" sz="1400" dirty="0"/>
          </a:p>
        </p:txBody>
      </p:sp>
      <p:pic>
        <p:nvPicPr>
          <p:cNvPr id="4" name="Picture 3"/>
          <p:cNvPicPr/>
          <p:nvPr/>
        </p:nvPicPr>
        <p:blipFill>
          <a:blip r:embed="rId3"/>
          <a:stretch>
            <a:fillRect/>
          </a:stretch>
        </p:blipFill>
        <p:spPr>
          <a:xfrm>
            <a:off x="2053907" y="1157922"/>
            <a:ext cx="5036185" cy="4542155"/>
          </a:xfrm>
          <a:prstGeom prst="rect">
            <a:avLst/>
          </a:prstGeom>
        </p:spPr>
      </p:pic>
    </p:spTree>
    <p:extLst>
      <p:ext uri="{BB962C8B-B14F-4D97-AF65-F5344CB8AC3E}">
        <p14:creationId xmlns:p14="http://schemas.microsoft.com/office/powerpoint/2010/main" val="3452293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304800"/>
            <a:ext cx="8229600" cy="5821363"/>
          </a:xfrm>
        </p:spPr>
        <p:txBody>
          <a:bodyPr>
            <a:normAutofit/>
          </a:bodyPr>
          <a:lstStyle/>
          <a:p>
            <a:r>
              <a:rPr lang="en-US" sz="1400" b="1" dirty="0" err="1"/>
              <a:t>Nama</a:t>
            </a:r>
            <a:r>
              <a:rPr lang="en-US" sz="1400" b="1" dirty="0"/>
              <a:t> Use Case : </a:t>
            </a:r>
            <a:r>
              <a:rPr lang="en-US" sz="1400" b="1" dirty="0" err="1"/>
              <a:t>Mengecek</a:t>
            </a:r>
            <a:r>
              <a:rPr lang="en-US" sz="1400" b="1" dirty="0"/>
              <a:t> </a:t>
            </a:r>
            <a:r>
              <a:rPr lang="en-US" sz="1400" b="1" dirty="0" err="1"/>
              <a:t>rincian</a:t>
            </a:r>
            <a:r>
              <a:rPr lang="en-US" sz="1400" b="1" dirty="0"/>
              <a:t> </a:t>
            </a:r>
            <a:r>
              <a:rPr lang="en-US" sz="1400" b="1" dirty="0" err="1"/>
              <a:t>pendapatan</a:t>
            </a:r>
            <a:endParaRPr lang="en-US" sz="1400" dirty="0"/>
          </a:p>
          <a:p>
            <a:pPr marL="0" indent="0">
              <a:buNone/>
            </a:pPr>
            <a:endParaRPr lang="en-US" sz="1400" dirty="0"/>
          </a:p>
        </p:txBody>
      </p:sp>
      <p:pic>
        <p:nvPicPr>
          <p:cNvPr id="4" name="Picture 3"/>
          <p:cNvPicPr/>
          <p:nvPr/>
        </p:nvPicPr>
        <p:blipFill>
          <a:blip r:embed="rId2"/>
          <a:stretch>
            <a:fillRect/>
          </a:stretch>
        </p:blipFill>
        <p:spPr>
          <a:xfrm>
            <a:off x="2053907" y="2092960"/>
            <a:ext cx="5036185" cy="2672080"/>
          </a:xfrm>
          <a:prstGeom prst="rect">
            <a:avLst/>
          </a:prstGeom>
        </p:spPr>
      </p:pic>
    </p:spTree>
    <p:extLst>
      <p:ext uri="{BB962C8B-B14F-4D97-AF65-F5344CB8AC3E}">
        <p14:creationId xmlns:p14="http://schemas.microsoft.com/office/powerpoint/2010/main" val="3071272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304800"/>
            <a:ext cx="8229600" cy="5821363"/>
          </a:xfrm>
        </p:spPr>
        <p:txBody>
          <a:bodyPr>
            <a:normAutofit/>
          </a:bodyPr>
          <a:lstStyle/>
          <a:p>
            <a:pPr marL="0" indent="0" fontAlgn="base">
              <a:buNone/>
            </a:pPr>
            <a:r>
              <a:rPr lang="en-US" sz="1400" b="1" u="sng" dirty="0"/>
              <a:t>Class  diagram</a:t>
            </a:r>
            <a:endParaRPr lang="en-US" sz="1400" b="1" dirty="0"/>
          </a:p>
          <a:p>
            <a:pPr marL="0" indent="0" fontAlgn="base">
              <a:buNone/>
            </a:pPr>
            <a:r>
              <a:rPr lang="en-US" sz="1400" dirty="0" err="1"/>
              <a:t>Berikut</a:t>
            </a:r>
            <a:r>
              <a:rPr lang="en-US" sz="1400" dirty="0"/>
              <a:t> </a:t>
            </a:r>
            <a:r>
              <a:rPr lang="en-US" sz="1400" dirty="0" err="1"/>
              <a:t>adalah</a:t>
            </a:r>
            <a:r>
              <a:rPr lang="en-US" sz="1400" dirty="0"/>
              <a:t> class diagram / diagram class </a:t>
            </a:r>
            <a:r>
              <a:rPr lang="en-US" sz="1400" dirty="0" err="1"/>
              <a:t>dari</a:t>
            </a:r>
            <a:r>
              <a:rPr lang="en-US" sz="1400" dirty="0"/>
              <a:t> </a:t>
            </a:r>
            <a:r>
              <a:rPr lang="en-US" sz="1400" dirty="0" err="1"/>
              <a:t>Aplikasi</a:t>
            </a:r>
            <a:r>
              <a:rPr lang="en-US" sz="1400" dirty="0"/>
              <a:t> Payroll </a:t>
            </a:r>
            <a:r>
              <a:rPr lang="en-US" sz="1400" dirty="0" err="1"/>
              <a:t>Polibatam</a:t>
            </a:r>
            <a:r>
              <a:rPr lang="en-US" sz="1400" dirty="0"/>
              <a:t>!</a:t>
            </a:r>
          </a:p>
          <a:p>
            <a:pPr marL="0" indent="0">
              <a:buNone/>
            </a:pPr>
            <a:r>
              <a:rPr lang="en-US" sz="1400" dirty="0"/>
              <a:t> </a:t>
            </a:r>
          </a:p>
          <a:p>
            <a:pPr marL="0" indent="0">
              <a:buNone/>
            </a:pPr>
            <a:endParaRPr lang="en-US" sz="1400" dirty="0"/>
          </a:p>
        </p:txBody>
      </p:sp>
      <p:pic>
        <p:nvPicPr>
          <p:cNvPr id="4" name="Picture 3"/>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143000" y="1752600"/>
            <a:ext cx="7010399" cy="4114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09353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bg>
      <p:bgPr>
        <a:pattFill prst="pct7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a:bodyPr>
          <a:lstStyle/>
          <a:p>
            <a:pPr marL="0" indent="0" algn="ctr">
              <a:buNone/>
            </a:pPr>
            <a:r>
              <a:rPr lang="id-ID" sz="1400" b="1" u="sng" dirty="0"/>
              <a:t>Rencana Anggaran Biaya ( RAB </a:t>
            </a:r>
            <a:r>
              <a:rPr lang="id-ID" sz="1400" b="1" u="sng" dirty="0" smtClean="0"/>
              <a:t>)</a:t>
            </a:r>
          </a:p>
          <a:p>
            <a:pPr lvl="0"/>
            <a:r>
              <a:rPr lang="id-ID" sz="1400" dirty="0"/>
              <a:t>Jadwal </a:t>
            </a:r>
            <a:r>
              <a:rPr lang="id-ID" sz="1400" dirty="0" smtClean="0"/>
              <a:t>Real</a:t>
            </a:r>
          </a:p>
          <a:p>
            <a:pPr lvl="0"/>
            <a:endParaRPr lang="id-ID" sz="1400" dirty="0"/>
          </a:p>
          <a:p>
            <a:pPr lvl="0"/>
            <a:endParaRPr lang="id-ID" sz="1400" dirty="0" smtClean="0"/>
          </a:p>
          <a:p>
            <a:pPr lvl="0"/>
            <a:endParaRPr lang="id-ID" sz="1400" dirty="0"/>
          </a:p>
          <a:p>
            <a:pPr lvl="0"/>
            <a:endParaRPr lang="id-ID" sz="1400" dirty="0" smtClean="0"/>
          </a:p>
          <a:p>
            <a:pPr lvl="0"/>
            <a:endParaRPr lang="id-ID" sz="1400" dirty="0"/>
          </a:p>
          <a:p>
            <a:pPr lvl="0"/>
            <a:endParaRPr lang="id-ID" sz="1400" dirty="0" smtClean="0"/>
          </a:p>
          <a:p>
            <a:pPr lvl="0"/>
            <a:endParaRPr lang="id-ID" sz="1400" dirty="0"/>
          </a:p>
          <a:p>
            <a:pPr lvl="0"/>
            <a:endParaRPr lang="id-ID" sz="1400" dirty="0" smtClean="0"/>
          </a:p>
          <a:p>
            <a:pPr lvl="0"/>
            <a:endParaRPr lang="id-ID" sz="1400" dirty="0"/>
          </a:p>
          <a:p>
            <a:pPr lvl="0"/>
            <a:endParaRPr lang="id-ID" sz="1400" dirty="0" smtClean="0"/>
          </a:p>
          <a:p>
            <a:r>
              <a:rPr lang="id-ID" sz="1400" dirty="0"/>
              <a:t>Jadwal Full</a:t>
            </a:r>
            <a:endParaRPr lang="en-US" sz="1400" dirty="0"/>
          </a:p>
          <a:p>
            <a:pPr marL="0" lvl="0" indent="0">
              <a:buNone/>
            </a:pPr>
            <a:endParaRPr lang="en-US" sz="1400" dirty="0"/>
          </a:p>
          <a:p>
            <a:pPr marL="0" indent="0">
              <a:buNone/>
            </a:pPr>
            <a:endParaRPr lang="en-US" sz="1400" b="1" dirty="0"/>
          </a:p>
          <a:p>
            <a:pPr marL="0" indent="0">
              <a:buNone/>
            </a:pPr>
            <a:endParaRPr lang="en-US" sz="1400" dirty="0"/>
          </a:p>
        </p:txBody>
      </p:sp>
      <p:pic>
        <p:nvPicPr>
          <p:cNvPr id="4" name="Picture 3"/>
          <p:cNvPicPr/>
          <p:nvPr/>
        </p:nvPicPr>
        <p:blipFill>
          <a:blip r:embed="rId2"/>
          <a:stretch>
            <a:fillRect/>
          </a:stretch>
        </p:blipFill>
        <p:spPr>
          <a:xfrm>
            <a:off x="914400" y="1000991"/>
            <a:ext cx="6934200" cy="2171700"/>
          </a:xfrm>
          <a:prstGeom prst="rect">
            <a:avLst/>
          </a:prstGeom>
        </p:spPr>
      </p:pic>
      <p:pic>
        <p:nvPicPr>
          <p:cNvPr id="5" name="Picture 4"/>
          <p:cNvPicPr/>
          <p:nvPr/>
        </p:nvPicPr>
        <p:blipFill>
          <a:blip r:embed="rId3"/>
          <a:stretch>
            <a:fillRect/>
          </a:stretch>
        </p:blipFill>
        <p:spPr>
          <a:xfrm>
            <a:off x="1828800" y="3657600"/>
            <a:ext cx="5343525" cy="2514600"/>
          </a:xfrm>
          <a:prstGeom prst="rect">
            <a:avLst/>
          </a:prstGeom>
        </p:spPr>
      </p:pic>
    </p:spTree>
    <p:extLst>
      <p:ext uri="{BB962C8B-B14F-4D97-AF65-F5344CB8AC3E}">
        <p14:creationId xmlns:p14="http://schemas.microsoft.com/office/powerpoint/2010/main" val="919617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gn="l" fontAlgn="base">
              <a:spcAft>
                <a:spcPct val="0"/>
              </a:spcAft>
            </a:pPr>
            <a:r>
              <a:rPr kumimoji="0" lang="en-US" sz="3600" b="0" i="0" u="sng"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Use Case </a:t>
            </a:r>
            <a:r>
              <a:rPr kumimoji="0" lang="en-US" sz="3600" b="0" i="0" u="sng"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Deskripsi</a:t>
            </a:r>
            <a:r>
              <a:rPr kumimoji="0" lang="en-US" sz="3600" b="0" i="0" u="sng"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(Bag. </a:t>
            </a:r>
            <a:r>
              <a:rPr kumimoji="0" lang="en-US" sz="3600" b="0" i="0" u="sng"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Keuangan</a:t>
            </a:r>
            <a:r>
              <a:rPr kumimoji="0" lang="en-US" sz="3600" b="0" i="0" u="sng"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r>
              <a:rPr kumimoji="0" lang="en-US" sz="3600" b="0" i="0" u="none" strike="noStrike" cap="none" normalizeH="0" baseline="0" dirty="0" smtClean="0">
                <a:ln>
                  <a:noFill/>
                </a:ln>
                <a:solidFill>
                  <a:schemeClr val="tx1"/>
                </a:solidFill>
                <a:effectLst/>
                <a:latin typeface="Arial" pitchFamily="34" charset="0"/>
                <a:cs typeface="Arial" pitchFamily="34" charset="0"/>
              </a:rPr>
              <a:t/>
            </a:r>
            <a:br>
              <a:rPr kumimoji="0" lang="en-US" sz="3600" b="0" i="0" u="none" strike="noStrike" cap="none" normalizeH="0" baseline="0" dirty="0" smtClean="0">
                <a:ln>
                  <a:noFill/>
                </a:ln>
                <a:solidFill>
                  <a:schemeClr val="tx1"/>
                </a:solidFill>
                <a:effectLst/>
                <a:latin typeface="Arial" pitchFamily="34" charset="0"/>
                <a:cs typeface="Arial" pitchFamily="34" charset="0"/>
              </a:rPr>
            </a:br>
            <a:r>
              <a:rPr kumimoji="0" lang="en-US" sz="14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1. </a:t>
            </a:r>
            <a:r>
              <a:rPr kumimoji="0" lang="en-US" sz="1400" b="1"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Pendefinisian</a:t>
            </a:r>
            <a:r>
              <a:rPr kumimoji="0" lang="en-US" sz="14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1400" b="1"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Aktor</a:t>
            </a:r>
            <a:r>
              <a:rPr kumimoji="0" lang="en-US" sz="800" b="0" i="0" u="none" strike="noStrike" cap="none" normalizeH="0" baseline="0" dirty="0" smtClean="0">
                <a:ln>
                  <a:noFill/>
                </a:ln>
                <a:solidFill>
                  <a:schemeClr val="tx1"/>
                </a:solidFill>
                <a:effectLst/>
                <a:latin typeface="Arial" pitchFamily="34" charset="0"/>
                <a:cs typeface="Arial" pitchFamily="34" charset="0"/>
              </a:rPr>
              <a:t/>
            </a:r>
            <a:br>
              <a:rPr kumimoji="0" lang="en-US" sz="800" b="0" i="0" u="none" strike="noStrike" cap="none" normalizeH="0" baseline="0" dirty="0" smtClean="0">
                <a:ln>
                  <a:noFill/>
                </a:ln>
                <a:solidFill>
                  <a:schemeClr val="tx1"/>
                </a:solidFill>
                <a:effectLst/>
                <a:latin typeface="Arial" pitchFamily="34" charset="0"/>
                <a:cs typeface="Arial" pitchFamily="34" charset="0"/>
              </a:rPr>
            </a:br>
            <a:r>
              <a:rPr kumimoji="0" lang="sv-FI"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Berikut adalah hasil pendefinisian aktor pada Sistem Payroll Karyawan Politeknik Negeri Batam</a:t>
            </a:r>
            <a:r>
              <a:rPr kumimoji="0" lang="en-US" sz="800" b="0" i="0" u="none" strike="noStrike" cap="none" normalizeH="0" baseline="0" dirty="0" smtClean="0">
                <a:ln>
                  <a:noFill/>
                </a:ln>
                <a:solidFill>
                  <a:schemeClr val="tx1"/>
                </a:solidFill>
                <a:effectLst/>
                <a:latin typeface="Arial" pitchFamily="34" charset="0"/>
                <a:cs typeface="Arial" pitchFamily="34" charset="0"/>
              </a:rPr>
              <a:t/>
            </a:r>
            <a:br>
              <a:rPr kumimoji="0" lang="en-US" sz="800" b="0" i="0" u="none" strike="noStrike" cap="none" normalizeH="0" baseline="0" dirty="0" smtClean="0">
                <a:ln>
                  <a:noFill/>
                </a:ln>
                <a:solidFill>
                  <a:schemeClr val="tx1"/>
                </a:solidFill>
                <a:effectLst/>
                <a:latin typeface="Arial" pitchFamily="34" charset="0"/>
                <a:cs typeface="Arial" pitchFamily="34" charset="0"/>
              </a:rPr>
            </a:br>
            <a:r>
              <a:rPr kumimoji="0" lang="en-US" sz="14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2.Pendefinisian Use Case</a:t>
            </a: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r>
            <a:b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br>
            <a:r>
              <a:rPr kumimoji="0" lang="en-US" sz="1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Berikut</a:t>
            </a: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1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adalah</a:t>
            </a: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1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hasil</a:t>
            </a: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1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pendefinisian</a:t>
            </a: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use case payroll </a:t>
            </a:r>
            <a:r>
              <a:rPr kumimoji="0" lang="en-US" sz="1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poltek</a:t>
            </a: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14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batam</a:t>
            </a:r>
            <a:r>
              <a:rPr kumimoji="0" lang="en-US" sz="2000" b="0" i="0" u="none" strike="noStrike" cap="none" normalizeH="0" baseline="0" dirty="0" smtClean="0">
                <a:ln>
                  <a:noFill/>
                </a:ln>
                <a:solidFill>
                  <a:schemeClr val="tx1"/>
                </a:solidFill>
                <a:effectLst/>
                <a:latin typeface="Arial" pitchFamily="34" charset="0"/>
                <a:cs typeface="Arial" pitchFamily="34" charset="0"/>
              </a:rPr>
              <a:t/>
            </a:r>
            <a:br>
              <a:rPr kumimoji="0" lang="en-US" sz="2000" b="0" i="0" u="none" strike="noStrike" cap="none" normalizeH="0" baseline="0" dirty="0" smtClean="0">
                <a:ln>
                  <a:noFill/>
                </a:ln>
                <a:solidFill>
                  <a:schemeClr val="tx1"/>
                </a:solidFill>
                <a:effectLst/>
                <a:latin typeface="Arial" pitchFamily="34" charset="0"/>
                <a:cs typeface="Arial" pitchFamily="34" charset="0"/>
              </a:rPr>
            </a:br>
            <a:endParaRPr lang="en-US" sz="1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82068753"/>
              </p:ext>
            </p:extLst>
          </p:nvPr>
        </p:nvGraphicFramePr>
        <p:xfrm>
          <a:off x="457200" y="1602836"/>
          <a:ext cx="5668010" cy="386207"/>
        </p:xfrm>
        <a:graphic>
          <a:graphicData uri="http://schemas.openxmlformats.org/drawingml/2006/table">
            <a:tbl>
              <a:tblPr firstRow="1" firstCol="1" bandRow="1">
                <a:tableStyleId>{5C22544A-7EE6-4342-B048-85BDC9FD1C3A}</a:tableStyleId>
              </a:tblPr>
              <a:tblGrid>
                <a:gridCol w="349885"/>
                <a:gridCol w="1605280"/>
                <a:gridCol w="3712845"/>
              </a:tblGrid>
              <a:tr h="25622">
                <a:tc>
                  <a:txBody>
                    <a:bodyPr/>
                    <a:lstStyle/>
                    <a:p>
                      <a:pPr fontAlgn="base">
                        <a:lnSpc>
                          <a:spcPts val="1465"/>
                        </a:lnSpc>
                        <a:spcAft>
                          <a:spcPts val="0"/>
                        </a:spcAft>
                      </a:pPr>
                      <a:r>
                        <a:rPr lang="en-US" sz="1200">
                          <a:effectLst/>
                        </a:rPr>
                        <a:t>No</a:t>
                      </a:r>
                      <a:endParaRPr lang="en-US" sz="1100">
                        <a:effectLst/>
                        <a:latin typeface="Calibri"/>
                        <a:ea typeface="Calibri"/>
                        <a:cs typeface="Times New Roman"/>
                      </a:endParaRPr>
                    </a:p>
                  </a:txBody>
                  <a:tcPr marL="68580" marR="68580" marT="0" marB="0"/>
                </a:tc>
                <a:tc>
                  <a:txBody>
                    <a:bodyPr/>
                    <a:lstStyle/>
                    <a:p>
                      <a:pPr fontAlgn="base">
                        <a:lnSpc>
                          <a:spcPts val="1465"/>
                        </a:lnSpc>
                        <a:spcAft>
                          <a:spcPts val="0"/>
                        </a:spcAft>
                      </a:pPr>
                      <a:r>
                        <a:rPr lang="en-US" sz="1200">
                          <a:effectLst/>
                        </a:rPr>
                        <a:t>Aktor</a:t>
                      </a:r>
                      <a:endParaRPr lang="en-US" sz="1100">
                        <a:effectLst/>
                        <a:latin typeface="Calibri"/>
                        <a:ea typeface="Calibri"/>
                        <a:cs typeface="Times New Roman"/>
                      </a:endParaRPr>
                    </a:p>
                  </a:txBody>
                  <a:tcPr marL="68580" marR="68580" marT="0" marB="0"/>
                </a:tc>
                <a:tc>
                  <a:txBody>
                    <a:bodyPr/>
                    <a:lstStyle/>
                    <a:p>
                      <a:pPr fontAlgn="base">
                        <a:lnSpc>
                          <a:spcPts val="1465"/>
                        </a:lnSpc>
                        <a:spcAft>
                          <a:spcPts val="0"/>
                        </a:spcAft>
                      </a:pPr>
                      <a:r>
                        <a:rPr lang="en-US" sz="1200">
                          <a:effectLst/>
                        </a:rPr>
                        <a:t>Deskripsi</a:t>
                      </a:r>
                      <a:endParaRPr lang="en-US" sz="1100">
                        <a:effectLst/>
                        <a:latin typeface="Calibri"/>
                        <a:ea typeface="Calibri"/>
                        <a:cs typeface="Times New Roman"/>
                      </a:endParaRPr>
                    </a:p>
                  </a:txBody>
                  <a:tcPr marL="68580" marR="68580" marT="0" marB="0"/>
                </a:tc>
              </a:tr>
              <a:tr h="0">
                <a:tc>
                  <a:txBody>
                    <a:bodyPr/>
                    <a:lstStyle/>
                    <a:p>
                      <a:pPr fontAlgn="base">
                        <a:lnSpc>
                          <a:spcPct val="107000"/>
                        </a:lnSpc>
                        <a:spcAft>
                          <a:spcPts val="0"/>
                        </a:spcAft>
                      </a:pPr>
                      <a:r>
                        <a:rPr lang="en-US" sz="1200">
                          <a:effectLst/>
                        </a:rPr>
                        <a:t>1</a:t>
                      </a:r>
                      <a:endParaRPr lang="en-US" sz="1100">
                        <a:effectLst/>
                        <a:latin typeface="Calibri"/>
                        <a:ea typeface="Calibri"/>
                        <a:cs typeface="Times New Roman"/>
                      </a:endParaRPr>
                    </a:p>
                  </a:txBody>
                  <a:tcPr marL="68580" marR="68580" marT="0" marB="0"/>
                </a:tc>
                <a:tc>
                  <a:txBody>
                    <a:bodyPr/>
                    <a:lstStyle/>
                    <a:p>
                      <a:pPr fontAlgn="base">
                        <a:lnSpc>
                          <a:spcPct val="107000"/>
                        </a:lnSpc>
                        <a:spcAft>
                          <a:spcPts val="0"/>
                        </a:spcAft>
                      </a:pPr>
                      <a:r>
                        <a:rPr lang="en-US" sz="1200">
                          <a:effectLst/>
                        </a:rPr>
                        <a:t>Bag. Keuangan </a:t>
                      </a:r>
                      <a:endParaRPr lang="en-US" sz="1100">
                        <a:effectLst/>
                        <a:latin typeface="Calibri"/>
                        <a:ea typeface="Calibri"/>
                        <a:cs typeface="Times New Roman"/>
                      </a:endParaRPr>
                    </a:p>
                  </a:txBody>
                  <a:tcPr marL="68580" marR="68580" marT="0" marB="0"/>
                </a:tc>
                <a:tc>
                  <a:txBody>
                    <a:bodyPr/>
                    <a:lstStyle/>
                    <a:p>
                      <a:pPr fontAlgn="base">
                        <a:lnSpc>
                          <a:spcPts val="1120"/>
                        </a:lnSpc>
                        <a:spcAft>
                          <a:spcPts val="0"/>
                        </a:spcAft>
                      </a:pPr>
                      <a:r>
                        <a:rPr lang="en-US" sz="1100" dirty="0">
                          <a:effectLst/>
                        </a:rPr>
                        <a:t> Bag. </a:t>
                      </a:r>
                      <a:r>
                        <a:rPr lang="en-US" sz="1100" dirty="0" err="1">
                          <a:effectLst/>
                        </a:rPr>
                        <a:t>Keuangan</a:t>
                      </a:r>
                      <a:r>
                        <a:rPr lang="en-US" sz="1100" dirty="0">
                          <a:effectLst/>
                        </a:rPr>
                        <a:t> </a:t>
                      </a:r>
                      <a:r>
                        <a:rPr lang="en-US" sz="1100" dirty="0" err="1">
                          <a:effectLst/>
                        </a:rPr>
                        <a:t>dapat</a:t>
                      </a:r>
                      <a:r>
                        <a:rPr lang="en-US" sz="1100" dirty="0">
                          <a:effectLst/>
                        </a:rPr>
                        <a:t> </a:t>
                      </a:r>
                      <a:r>
                        <a:rPr lang="en-US" sz="1100" dirty="0" err="1">
                          <a:effectLst/>
                        </a:rPr>
                        <a:t>meneglola</a:t>
                      </a:r>
                      <a:r>
                        <a:rPr lang="en-US" sz="1100" dirty="0">
                          <a:effectLst/>
                        </a:rPr>
                        <a:t> </a:t>
                      </a:r>
                      <a:r>
                        <a:rPr lang="en-US" sz="1100" dirty="0" err="1">
                          <a:effectLst/>
                        </a:rPr>
                        <a:t>gaji</a:t>
                      </a:r>
                      <a:r>
                        <a:rPr lang="en-US" sz="1100" dirty="0">
                          <a:effectLst/>
                        </a:rPr>
                        <a:t> </a:t>
                      </a:r>
                      <a:r>
                        <a:rPr lang="en-US" sz="1100" dirty="0" err="1">
                          <a:effectLst/>
                        </a:rPr>
                        <a:t>karyawan</a:t>
                      </a:r>
                      <a:endParaRPr lang="en-US" sz="1100" dirty="0">
                        <a:effectLst/>
                        <a:latin typeface="Calibri"/>
                        <a:ea typeface="Calibri"/>
                        <a:cs typeface="Times New Roman"/>
                      </a:endParaRP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973395709"/>
              </p:ext>
            </p:extLst>
          </p:nvPr>
        </p:nvGraphicFramePr>
        <p:xfrm>
          <a:off x="457200" y="2209800"/>
          <a:ext cx="4685869" cy="4593336"/>
        </p:xfrm>
        <a:graphic>
          <a:graphicData uri="http://schemas.openxmlformats.org/drawingml/2006/table">
            <a:tbl>
              <a:tblPr firstRow="1" firstCol="1" bandRow="1">
                <a:tableStyleId>{5C22544A-7EE6-4342-B048-85BDC9FD1C3A}</a:tableStyleId>
              </a:tblPr>
              <a:tblGrid>
                <a:gridCol w="289258"/>
                <a:gridCol w="1196403"/>
                <a:gridCol w="3200208"/>
              </a:tblGrid>
              <a:tr h="157491">
                <a:tc>
                  <a:txBody>
                    <a:bodyPr/>
                    <a:lstStyle/>
                    <a:p>
                      <a:pPr fontAlgn="base">
                        <a:lnSpc>
                          <a:spcPts val="1465"/>
                        </a:lnSpc>
                        <a:spcAft>
                          <a:spcPts val="0"/>
                        </a:spcAft>
                      </a:pPr>
                      <a:r>
                        <a:rPr lang="en-US" sz="1000">
                          <a:effectLst/>
                        </a:rPr>
                        <a:t>No</a:t>
                      </a:r>
                      <a:endParaRPr lang="en-US" sz="900">
                        <a:effectLst/>
                        <a:latin typeface="Calibri"/>
                        <a:ea typeface="Calibri"/>
                        <a:cs typeface="Times New Roman"/>
                      </a:endParaRPr>
                    </a:p>
                  </a:txBody>
                  <a:tcPr marL="56697" marR="56697" marT="0" marB="0"/>
                </a:tc>
                <a:tc>
                  <a:txBody>
                    <a:bodyPr/>
                    <a:lstStyle/>
                    <a:p>
                      <a:pPr fontAlgn="base">
                        <a:lnSpc>
                          <a:spcPts val="1465"/>
                        </a:lnSpc>
                        <a:spcAft>
                          <a:spcPts val="0"/>
                        </a:spcAft>
                      </a:pPr>
                      <a:r>
                        <a:rPr lang="en-US" sz="1000">
                          <a:effectLst/>
                        </a:rPr>
                        <a:t>Use Case</a:t>
                      </a:r>
                      <a:endParaRPr lang="en-US" sz="900">
                        <a:effectLst/>
                        <a:latin typeface="Calibri"/>
                        <a:ea typeface="Calibri"/>
                        <a:cs typeface="Times New Roman"/>
                      </a:endParaRPr>
                    </a:p>
                  </a:txBody>
                  <a:tcPr marL="56697" marR="56697" marT="0" marB="0"/>
                </a:tc>
                <a:tc>
                  <a:txBody>
                    <a:bodyPr/>
                    <a:lstStyle/>
                    <a:p>
                      <a:pPr fontAlgn="base">
                        <a:lnSpc>
                          <a:spcPts val="1465"/>
                        </a:lnSpc>
                        <a:spcAft>
                          <a:spcPts val="0"/>
                        </a:spcAft>
                      </a:pPr>
                      <a:r>
                        <a:rPr lang="en-US" sz="1000">
                          <a:effectLst/>
                        </a:rPr>
                        <a:t>Deskripsi</a:t>
                      </a:r>
                      <a:endParaRPr lang="en-US" sz="900">
                        <a:effectLst/>
                        <a:latin typeface="Calibri"/>
                        <a:ea typeface="Calibri"/>
                        <a:cs typeface="Times New Roman"/>
                      </a:endParaRPr>
                    </a:p>
                  </a:txBody>
                  <a:tcPr marL="56697" marR="56697" marT="0" marB="0"/>
                </a:tc>
              </a:tr>
              <a:tr h="161795">
                <a:tc>
                  <a:txBody>
                    <a:bodyPr/>
                    <a:lstStyle/>
                    <a:p>
                      <a:pPr fontAlgn="base">
                        <a:lnSpc>
                          <a:spcPct val="107000"/>
                        </a:lnSpc>
                        <a:spcAft>
                          <a:spcPts val="0"/>
                        </a:spcAft>
                      </a:pPr>
                      <a:r>
                        <a:rPr lang="en-US" sz="1000">
                          <a:effectLst/>
                        </a:rPr>
                        <a:t>1</a:t>
                      </a:r>
                      <a:endParaRPr lang="en-US" sz="900">
                        <a:effectLst/>
                        <a:latin typeface="Calibri"/>
                        <a:ea typeface="Calibri"/>
                        <a:cs typeface="Times New Roman"/>
                      </a:endParaRPr>
                    </a:p>
                  </a:txBody>
                  <a:tcPr marL="56697" marR="56697" marT="0" marB="0"/>
                </a:tc>
                <a:tc>
                  <a:txBody>
                    <a:bodyPr/>
                    <a:lstStyle/>
                    <a:p>
                      <a:pPr fontAlgn="base">
                        <a:lnSpc>
                          <a:spcPct val="107000"/>
                        </a:lnSpc>
                        <a:spcAft>
                          <a:spcPts val="0"/>
                        </a:spcAft>
                      </a:pPr>
                      <a:r>
                        <a:rPr lang="en-US" sz="1000">
                          <a:effectLst/>
                        </a:rPr>
                        <a:t>Login</a:t>
                      </a:r>
                      <a:endParaRPr lang="en-US" sz="900">
                        <a:effectLst/>
                        <a:latin typeface="Calibri"/>
                        <a:ea typeface="Calibri"/>
                        <a:cs typeface="Times New Roman"/>
                      </a:endParaRPr>
                    </a:p>
                  </a:txBody>
                  <a:tcPr marL="56697" marR="56697" marT="0" marB="0"/>
                </a:tc>
                <a:tc>
                  <a:txBody>
                    <a:bodyPr/>
                    <a:lstStyle/>
                    <a:p>
                      <a:pPr fontAlgn="base">
                        <a:lnSpc>
                          <a:spcPct val="107000"/>
                        </a:lnSpc>
                        <a:spcAft>
                          <a:spcPts val="0"/>
                        </a:spcAft>
                      </a:pPr>
                      <a:r>
                        <a:rPr lang="sv-FI" sz="1000">
                          <a:effectLst/>
                        </a:rPr>
                        <a:t>Memasukkan id user dan password keuangan </a:t>
                      </a:r>
                      <a:endParaRPr lang="en-US" sz="900">
                        <a:effectLst/>
                        <a:latin typeface="Calibri"/>
                        <a:ea typeface="Calibri"/>
                        <a:cs typeface="Times New Roman"/>
                      </a:endParaRPr>
                    </a:p>
                  </a:txBody>
                  <a:tcPr marL="56697" marR="56697" marT="0" marB="0"/>
                </a:tc>
              </a:tr>
              <a:tr h="323591">
                <a:tc>
                  <a:txBody>
                    <a:bodyPr/>
                    <a:lstStyle/>
                    <a:p>
                      <a:pPr fontAlgn="base">
                        <a:lnSpc>
                          <a:spcPct val="107000"/>
                        </a:lnSpc>
                        <a:spcAft>
                          <a:spcPts val="0"/>
                        </a:spcAft>
                      </a:pPr>
                      <a:r>
                        <a:rPr lang="en-US" sz="1000">
                          <a:effectLst/>
                        </a:rPr>
                        <a:t>2</a:t>
                      </a:r>
                      <a:endParaRPr lang="en-US" sz="900">
                        <a:effectLst/>
                        <a:latin typeface="Calibri"/>
                        <a:ea typeface="Calibri"/>
                        <a:cs typeface="Times New Roman"/>
                      </a:endParaRPr>
                    </a:p>
                  </a:txBody>
                  <a:tcPr marL="56697" marR="56697" marT="0" marB="0"/>
                </a:tc>
                <a:tc>
                  <a:txBody>
                    <a:bodyPr/>
                    <a:lstStyle/>
                    <a:p>
                      <a:pPr fontAlgn="base">
                        <a:lnSpc>
                          <a:spcPct val="107000"/>
                        </a:lnSpc>
                        <a:spcAft>
                          <a:spcPts val="0"/>
                        </a:spcAft>
                      </a:pPr>
                      <a:r>
                        <a:rPr lang="en-US" sz="1000">
                          <a:effectLst/>
                        </a:rPr>
                        <a:t>Memasukkan id user karyawan</a:t>
                      </a:r>
                      <a:endParaRPr lang="en-US" sz="900">
                        <a:effectLst/>
                        <a:latin typeface="Calibri"/>
                        <a:ea typeface="Calibri"/>
                        <a:cs typeface="Times New Roman"/>
                      </a:endParaRPr>
                    </a:p>
                  </a:txBody>
                  <a:tcPr marL="56697" marR="56697" marT="0" marB="0"/>
                </a:tc>
                <a:tc>
                  <a:txBody>
                    <a:bodyPr/>
                    <a:lstStyle/>
                    <a:p>
                      <a:pPr fontAlgn="base">
                        <a:lnSpc>
                          <a:spcPct val="107000"/>
                        </a:lnSpc>
                        <a:spcAft>
                          <a:spcPts val="0"/>
                        </a:spcAft>
                      </a:pPr>
                      <a:r>
                        <a:rPr lang="sv-FI" sz="1000">
                          <a:effectLst/>
                        </a:rPr>
                        <a:t>Memasukkan id user dari tenaga pendidik dan kependidikan </a:t>
                      </a:r>
                      <a:endParaRPr lang="en-US" sz="900">
                        <a:effectLst/>
                        <a:latin typeface="Calibri"/>
                        <a:ea typeface="Calibri"/>
                        <a:cs typeface="Times New Roman"/>
                      </a:endParaRPr>
                    </a:p>
                  </a:txBody>
                  <a:tcPr marL="56697" marR="56697" marT="0" marB="0"/>
                </a:tc>
              </a:tr>
              <a:tr h="485386">
                <a:tc>
                  <a:txBody>
                    <a:bodyPr/>
                    <a:lstStyle/>
                    <a:p>
                      <a:pPr fontAlgn="base">
                        <a:lnSpc>
                          <a:spcPct val="107000"/>
                        </a:lnSpc>
                        <a:spcAft>
                          <a:spcPts val="0"/>
                        </a:spcAft>
                      </a:pPr>
                      <a:r>
                        <a:rPr lang="en-US" sz="1000">
                          <a:effectLst/>
                        </a:rPr>
                        <a:t>3</a:t>
                      </a:r>
                      <a:endParaRPr lang="en-US" sz="900">
                        <a:effectLst/>
                        <a:latin typeface="Calibri"/>
                        <a:ea typeface="Calibri"/>
                        <a:cs typeface="Times New Roman"/>
                      </a:endParaRPr>
                    </a:p>
                  </a:txBody>
                  <a:tcPr marL="56697" marR="56697" marT="0" marB="0"/>
                </a:tc>
                <a:tc>
                  <a:txBody>
                    <a:bodyPr/>
                    <a:lstStyle/>
                    <a:p>
                      <a:pPr fontAlgn="base">
                        <a:lnSpc>
                          <a:spcPct val="107000"/>
                        </a:lnSpc>
                        <a:spcAft>
                          <a:spcPts val="0"/>
                        </a:spcAft>
                      </a:pPr>
                      <a:r>
                        <a:rPr lang="en-US" sz="1000">
                          <a:effectLst/>
                        </a:rPr>
                        <a:t>Mengelola gaji pokok</a:t>
                      </a:r>
                      <a:endParaRPr lang="en-US" sz="900">
                        <a:effectLst/>
                        <a:latin typeface="Calibri"/>
                        <a:ea typeface="Calibri"/>
                        <a:cs typeface="Times New Roman"/>
                      </a:endParaRPr>
                    </a:p>
                  </a:txBody>
                  <a:tcPr marL="56697" marR="56697" marT="0" marB="0"/>
                </a:tc>
                <a:tc>
                  <a:txBody>
                    <a:bodyPr/>
                    <a:lstStyle/>
                    <a:p>
                      <a:pPr fontAlgn="base">
                        <a:lnSpc>
                          <a:spcPct val="107000"/>
                        </a:lnSpc>
                        <a:spcAft>
                          <a:spcPts val="0"/>
                        </a:spcAft>
                      </a:pPr>
                      <a:r>
                        <a:rPr lang="en-US" sz="1000">
                          <a:effectLst/>
                        </a:rPr>
                        <a:t>Bag. Keuangan  dapat mengelola gaji pokok seperti menghitug gaji, memasukkan gaji, melakukan update gaji atau pun penghapusan data gaji</a:t>
                      </a:r>
                      <a:endParaRPr lang="en-US" sz="900">
                        <a:effectLst/>
                        <a:latin typeface="Calibri"/>
                        <a:ea typeface="Calibri"/>
                        <a:cs typeface="Times New Roman"/>
                      </a:endParaRPr>
                    </a:p>
                  </a:txBody>
                  <a:tcPr marL="56697" marR="56697" marT="0" marB="0"/>
                </a:tc>
              </a:tr>
              <a:tr h="647181">
                <a:tc>
                  <a:txBody>
                    <a:bodyPr/>
                    <a:lstStyle/>
                    <a:p>
                      <a:pPr fontAlgn="base">
                        <a:lnSpc>
                          <a:spcPct val="107000"/>
                        </a:lnSpc>
                        <a:spcAft>
                          <a:spcPts val="0"/>
                        </a:spcAft>
                      </a:pPr>
                      <a:r>
                        <a:rPr lang="en-US" sz="1000">
                          <a:effectLst/>
                        </a:rPr>
                        <a:t>4</a:t>
                      </a:r>
                      <a:endParaRPr lang="en-US" sz="900">
                        <a:effectLst/>
                        <a:latin typeface="Calibri"/>
                        <a:ea typeface="Calibri"/>
                        <a:cs typeface="Times New Roman"/>
                      </a:endParaRPr>
                    </a:p>
                  </a:txBody>
                  <a:tcPr marL="56697" marR="56697" marT="0" marB="0"/>
                </a:tc>
                <a:tc>
                  <a:txBody>
                    <a:bodyPr/>
                    <a:lstStyle/>
                    <a:p>
                      <a:pPr fontAlgn="base">
                        <a:lnSpc>
                          <a:spcPct val="107000"/>
                        </a:lnSpc>
                        <a:spcAft>
                          <a:spcPts val="0"/>
                        </a:spcAft>
                      </a:pPr>
                      <a:r>
                        <a:rPr lang="en-US" sz="1000">
                          <a:effectLst/>
                        </a:rPr>
                        <a:t>Mengelola gaji mengajar</a:t>
                      </a:r>
                      <a:endParaRPr lang="en-US" sz="900">
                        <a:effectLst/>
                        <a:latin typeface="Calibri"/>
                        <a:ea typeface="Calibri"/>
                        <a:cs typeface="Times New Roman"/>
                      </a:endParaRPr>
                    </a:p>
                  </a:txBody>
                  <a:tcPr marL="56697" marR="56697" marT="0" marB="0"/>
                </a:tc>
                <a:tc>
                  <a:txBody>
                    <a:bodyPr/>
                    <a:lstStyle/>
                    <a:p>
                      <a:pPr fontAlgn="base">
                        <a:lnSpc>
                          <a:spcPct val="107000"/>
                        </a:lnSpc>
                        <a:spcAft>
                          <a:spcPts val="0"/>
                        </a:spcAft>
                      </a:pPr>
                      <a:r>
                        <a:rPr lang="en-US" sz="1000">
                          <a:effectLst/>
                        </a:rPr>
                        <a:t>Bag. Keuangan  dapat mengelola gaji mengajar seperti menghitug gaji, memasukkan gaji, melakukan update gaji atau pun penghapusan data gaji. Gaji mengajar di dapat dari total jam mengajar/bulan</a:t>
                      </a:r>
                      <a:endParaRPr lang="en-US" sz="900">
                        <a:effectLst/>
                        <a:latin typeface="Calibri"/>
                        <a:ea typeface="Calibri"/>
                        <a:cs typeface="Times New Roman"/>
                      </a:endParaRPr>
                    </a:p>
                  </a:txBody>
                  <a:tcPr marL="56697" marR="56697" marT="0" marB="0"/>
                </a:tc>
              </a:tr>
              <a:tr h="485386">
                <a:tc>
                  <a:txBody>
                    <a:bodyPr/>
                    <a:lstStyle/>
                    <a:p>
                      <a:pPr fontAlgn="base">
                        <a:lnSpc>
                          <a:spcPct val="107000"/>
                        </a:lnSpc>
                        <a:spcAft>
                          <a:spcPts val="0"/>
                        </a:spcAft>
                      </a:pPr>
                      <a:r>
                        <a:rPr lang="en-US" sz="1000">
                          <a:effectLst/>
                        </a:rPr>
                        <a:t>5. </a:t>
                      </a:r>
                      <a:endParaRPr lang="en-US" sz="900">
                        <a:effectLst/>
                        <a:latin typeface="Calibri"/>
                        <a:ea typeface="Calibri"/>
                        <a:cs typeface="Times New Roman"/>
                      </a:endParaRPr>
                    </a:p>
                  </a:txBody>
                  <a:tcPr marL="56697" marR="56697" marT="0" marB="0"/>
                </a:tc>
                <a:tc>
                  <a:txBody>
                    <a:bodyPr/>
                    <a:lstStyle/>
                    <a:p>
                      <a:pPr fontAlgn="base">
                        <a:lnSpc>
                          <a:spcPct val="107000"/>
                        </a:lnSpc>
                        <a:spcAft>
                          <a:spcPts val="0"/>
                        </a:spcAft>
                      </a:pPr>
                      <a:r>
                        <a:rPr lang="en-US" sz="1000">
                          <a:effectLst/>
                        </a:rPr>
                        <a:t>Mengelola tunjangan</a:t>
                      </a:r>
                      <a:endParaRPr lang="en-US" sz="900">
                        <a:effectLst/>
                        <a:latin typeface="Calibri"/>
                        <a:ea typeface="Calibri"/>
                        <a:cs typeface="Times New Roman"/>
                      </a:endParaRPr>
                    </a:p>
                  </a:txBody>
                  <a:tcPr marL="56697" marR="56697" marT="0" marB="0"/>
                </a:tc>
                <a:tc>
                  <a:txBody>
                    <a:bodyPr/>
                    <a:lstStyle/>
                    <a:p>
                      <a:pPr fontAlgn="base">
                        <a:lnSpc>
                          <a:spcPct val="107000"/>
                        </a:lnSpc>
                        <a:spcAft>
                          <a:spcPts val="0"/>
                        </a:spcAft>
                      </a:pPr>
                      <a:r>
                        <a:rPr lang="en-US" sz="1000">
                          <a:effectLst/>
                        </a:rPr>
                        <a:t>Bag. Keuangan  dapat mengelola tunjangan seperti menghitug tunjangan yang di dapat berdasarkan jabatan, (staf, kepala unit, kepala bagian). Dan melakukan (CRUD)</a:t>
                      </a:r>
                      <a:endParaRPr lang="en-US" sz="900">
                        <a:effectLst/>
                        <a:latin typeface="Calibri"/>
                        <a:ea typeface="Calibri"/>
                        <a:cs typeface="Times New Roman"/>
                      </a:endParaRPr>
                    </a:p>
                  </a:txBody>
                  <a:tcPr marL="56697" marR="56697" marT="0" marB="0"/>
                </a:tc>
              </a:tr>
              <a:tr h="485386">
                <a:tc>
                  <a:txBody>
                    <a:bodyPr/>
                    <a:lstStyle/>
                    <a:p>
                      <a:pPr fontAlgn="base">
                        <a:lnSpc>
                          <a:spcPct val="107000"/>
                        </a:lnSpc>
                        <a:spcAft>
                          <a:spcPts val="0"/>
                        </a:spcAft>
                      </a:pPr>
                      <a:r>
                        <a:rPr lang="en-US" sz="1000">
                          <a:effectLst/>
                        </a:rPr>
                        <a:t>6</a:t>
                      </a:r>
                      <a:endParaRPr lang="en-US" sz="900">
                        <a:effectLst/>
                        <a:latin typeface="Calibri"/>
                        <a:ea typeface="Calibri"/>
                        <a:cs typeface="Times New Roman"/>
                      </a:endParaRPr>
                    </a:p>
                  </a:txBody>
                  <a:tcPr marL="56697" marR="56697" marT="0" marB="0"/>
                </a:tc>
                <a:tc>
                  <a:txBody>
                    <a:bodyPr/>
                    <a:lstStyle/>
                    <a:p>
                      <a:pPr fontAlgn="base">
                        <a:lnSpc>
                          <a:spcPct val="107000"/>
                        </a:lnSpc>
                        <a:spcAft>
                          <a:spcPts val="0"/>
                        </a:spcAft>
                      </a:pPr>
                      <a:r>
                        <a:rPr lang="en-US" sz="1000">
                          <a:effectLst/>
                        </a:rPr>
                        <a:t>Mengelola tunjangan keluarga</a:t>
                      </a:r>
                      <a:endParaRPr lang="en-US" sz="900">
                        <a:effectLst/>
                        <a:latin typeface="Calibri"/>
                        <a:ea typeface="Calibri"/>
                        <a:cs typeface="Times New Roman"/>
                      </a:endParaRPr>
                    </a:p>
                  </a:txBody>
                  <a:tcPr marL="56697" marR="56697" marT="0" marB="0"/>
                </a:tc>
                <a:tc>
                  <a:txBody>
                    <a:bodyPr/>
                    <a:lstStyle/>
                    <a:p>
                      <a:pPr fontAlgn="base">
                        <a:lnSpc>
                          <a:spcPct val="107000"/>
                        </a:lnSpc>
                        <a:spcAft>
                          <a:spcPts val="0"/>
                        </a:spcAft>
                      </a:pPr>
                      <a:r>
                        <a:rPr lang="en-US" sz="1000">
                          <a:effectLst/>
                        </a:rPr>
                        <a:t>Bag. Keuangan  dapat mengelola tunjangan keluarga seperti menghitug tunjangan yang di dapat berdasarkan status berkeluarga. Dan melakukan (CRUD)</a:t>
                      </a:r>
                      <a:endParaRPr lang="en-US" sz="900">
                        <a:effectLst/>
                        <a:latin typeface="Calibri"/>
                        <a:ea typeface="Calibri"/>
                        <a:cs typeface="Times New Roman"/>
                      </a:endParaRPr>
                    </a:p>
                  </a:txBody>
                  <a:tcPr marL="56697" marR="56697" marT="0" marB="0"/>
                </a:tc>
              </a:tr>
              <a:tr h="485386">
                <a:tc>
                  <a:txBody>
                    <a:bodyPr/>
                    <a:lstStyle/>
                    <a:p>
                      <a:pPr fontAlgn="base">
                        <a:lnSpc>
                          <a:spcPct val="107000"/>
                        </a:lnSpc>
                        <a:spcAft>
                          <a:spcPts val="0"/>
                        </a:spcAft>
                      </a:pPr>
                      <a:r>
                        <a:rPr lang="en-US" sz="1000">
                          <a:effectLst/>
                        </a:rPr>
                        <a:t>7</a:t>
                      </a:r>
                      <a:endParaRPr lang="en-US" sz="900">
                        <a:effectLst/>
                        <a:latin typeface="Calibri"/>
                        <a:ea typeface="Calibri"/>
                        <a:cs typeface="Times New Roman"/>
                      </a:endParaRPr>
                    </a:p>
                  </a:txBody>
                  <a:tcPr marL="56697" marR="56697" marT="0" marB="0"/>
                </a:tc>
                <a:tc>
                  <a:txBody>
                    <a:bodyPr/>
                    <a:lstStyle/>
                    <a:p>
                      <a:pPr fontAlgn="base">
                        <a:lnSpc>
                          <a:spcPct val="107000"/>
                        </a:lnSpc>
                        <a:spcAft>
                          <a:spcPts val="0"/>
                        </a:spcAft>
                      </a:pPr>
                      <a:r>
                        <a:rPr lang="en-US" sz="1000">
                          <a:effectLst/>
                        </a:rPr>
                        <a:t>Mengelola tunjangan kehadiran</a:t>
                      </a:r>
                      <a:endParaRPr lang="en-US" sz="900">
                        <a:effectLst/>
                        <a:latin typeface="Calibri"/>
                        <a:ea typeface="Calibri"/>
                        <a:cs typeface="Times New Roman"/>
                      </a:endParaRPr>
                    </a:p>
                  </a:txBody>
                  <a:tcPr marL="56697" marR="56697" marT="0" marB="0"/>
                </a:tc>
                <a:tc>
                  <a:txBody>
                    <a:bodyPr/>
                    <a:lstStyle/>
                    <a:p>
                      <a:pPr fontAlgn="base">
                        <a:lnSpc>
                          <a:spcPct val="107000"/>
                        </a:lnSpc>
                        <a:spcAft>
                          <a:spcPts val="0"/>
                        </a:spcAft>
                      </a:pPr>
                      <a:r>
                        <a:rPr lang="en-US" sz="1000">
                          <a:effectLst/>
                        </a:rPr>
                        <a:t>Bag. Keuangan  dapat mengelola tunjangan seperti menghitug tunjangan kehadiran yang di dapat berdasarkan total jam hadir/bulan. Dan melakukan (CRUD)</a:t>
                      </a:r>
                      <a:endParaRPr lang="en-US" sz="900">
                        <a:effectLst/>
                        <a:latin typeface="Calibri"/>
                        <a:ea typeface="Calibri"/>
                        <a:cs typeface="Times New Roman"/>
                      </a:endParaRPr>
                    </a:p>
                  </a:txBody>
                  <a:tcPr marL="56697" marR="56697" marT="0" marB="0"/>
                </a:tc>
              </a:tr>
              <a:tr h="485386">
                <a:tc>
                  <a:txBody>
                    <a:bodyPr/>
                    <a:lstStyle/>
                    <a:p>
                      <a:pPr fontAlgn="base">
                        <a:lnSpc>
                          <a:spcPct val="107000"/>
                        </a:lnSpc>
                        <a:spcAft>
                          <a:spcPts val="0"/>
                        </a:spcAft>
                      </a:pPr>
                      <a:r>
                        <a:rPr lang="en-US" sz="1000">
                          <a:effectLst/>
                        </a:rPr>
                        <a:t>8</a:t>
                      </a:r>
                      <a:endParaRPr lang="en-US" sz="900">
                        <a:effectLst/>
                        <a:latin typeface="Calibri"/>
                        <a:ea typeface="Calibri"/>
                        <a:cs typeface="Times New Roman"/>
                      </a:endParaRPr>
                    </a:p>
                  </a:txBody>
                  <a:tcPr marL="56697" marR="56697" marT="0" marB="0"/>
                </a:tc>
                <a:tc>
                  <a:txBody>
                    <a:bodyPr/>
                    <a:lstStyle/>
                    <a:p>
                      <a:pPr fontAlgn="base">
                        <a:lnSpc>
                          <a:spcPct val="107000"/>
                        </a:lnSpc>
                        <a:spcAft>
                          <a:spcPts val="0"/>
                        </a:spcAft>
                      </a:pPr>
                      <a:r>
                        <a:rPr lang="en-US" sz="1000">
                          <a:effectLst/>
                        </a:rPr>
                        <a:t>Mengelola tunjangan anak</a:t>
                      </a:r>
                      <a:endParaRPr lang="en-US" sz="900">
                        <a:effectLst/>
                        <a:latin typeface="Calibri"/>
                        <a:ea typeface="Calibri"/>
                        <a:cs typeface="Times New Roman"/>
                      </a:endParaRPr>
                    </a:p>
                  </a:txBody>
                  <a:tcPr marL="56697" marR="56697" marT="0" marB="0"/>
                </a:tc>
                <a:tc>
                  <a:txBody>
                    <a:bodyPr/>
                    <a:lstStyle/>
                    <a:p>
                      <a:pPr fontAlgn="base">
                        <a:lnSpc>
                          <a:spcPct val="107000"/>
                        </a:lnSpc>
                        <a:spcAft>
                          <a:spcPts val="0"/>
                        </a:spcAft>
                      </a:pPr>
                      <a:r>
                        <a:rPr lang="en-US" sz="1000">
                          <a:effectLst/>
                        </a:rPr>
                        <a:t>Bag. Keuangan  dapat mengelola tunjangan anak seperti menghitug tunjangan yang di dapat sampai anak ke 2. Dan melakukan (CRUD)</a:t>
                      </a:r>
                      <a:endParaRPr lang="en-US" sz="900">
                        <a:effectLst/>
                        <a:latin typeface="Calibri"/>
                        <a:ea typeface="Calibri"/>
                        <a:cs typeface="Times New Roman"/>
                      </a:endParaRPr>
                    </a:p>
                  </a:txBody>
                  <a:tcPr marL="56697" marR="56697" marT="0" marB="0"/>
                </a:tc>
              </a:tr>
              <a:tr h="485386">
                <a:tc>
                  <a:txBody>
                    <a:bodyPr/>
                    <a:lstStyle/>
                    <a:p>
                      <a:pPr fontAlgn="base">
                        <a:lnSpc>
                          <a:spcPct val="107000"/>
                        </a:lnSpc>
                        <a:spcAft>
                          <a:spcPts val="0"/>
                        </a:spcAft>
                      </a:pPr>
                      <a:r>
                        <a:rPr lang="en-US" sz="1000">
                          <a:effectLst/>
                        </a:rPr>
                        <a:t>9</a:t>
                      </a:r>
                      <a:endParaRPr lang="en-US" sz="900">
                        <a:effectLst/>
                        <a:latin typeface="Calibri"/>
                        <a:ea typeface="Calibri"/>
                        <a:cs typeface="Times New Roman"/>
                      </a:endParaRPr>
                    </a:p>
                  </a:txBody>
                  <a:tcPr marL="56697" marR="56697" marT="0" marB="0"/>
                </a:tc>
                <a:tc>
                  <a:txBody>
                    <a:bodyPr/>
                    <a:lstStyle/>
                    <a:p>
                      <a:pPr fontAlgn="base">
                        <a:lnSpc>
                          <a:spcPct val="107000"/>
                        </a:lnSpc>
                        <a:spcAft>
                          <a:spcPts val="0"/>
                        </a:spcAft>
                      </a:pPr>
                      <a:r>
                        <a:rPr lang="en-US" sz="1000">
                          <a:effectLst/>
                        </a:rPr>
                        <a:t>Mengelola tunjangan perumahan</a:t>
                      </a:r>
                      <a:endParaRPr lang="en-US" sz="900">
                        <a:effectLst/>
                        <a:latin typeface="Calibri"/>
                        <a:ea typeface="Calibri"/>
                        <a:cs typeface="Times New Roman"/>
                      </a:endParaRPr>
                    </a:p>
                  </a:txBody>
                  <a:tcPr marL="56697" marR="56697" marT="0" marB="0"/>
                </a:tc>
                <a:tc>
                  <a:txBody>
                    <a:bodyPr/>
                    <a:lstStyle/>
                    <a:p>
                      <a:pPr fontAlgn="base">
                        <a:lnSpc>
                          <a:spcPct val="107000"/>
                        </a:lnSpc>
                        <a:spcAft>
                          <a:spcPts val="0"/>
                        </a:spcAft>
                      </a:pPr>
                      <a:r>
                        <a:rPr lang="en-US" sz="1000">
                          <a:effectLst/>
                        </a:rPr>
                        <a:t>Bag. Keuangan  dapat mengelola tunjangan seperti menghitug tunjangan yang di dapat berdasarkan status kepegawaian. Dan melakukan (CRUD)</a:t>
                      </a:r>
                      <a:endParaRPr lang="en-US" sz="900">
                        <a:effectLst/>
                        <a:latin typeface="Calibri"/>
                        <a:ea typeface="Calibri"/>
                        <a:cs typeface="Times New Roman"/>
                      </a:endParaRPr>
                    </a:p>
                  </a:txBody>
                  <a:tcPr marL="56697" marR="56697" marT="0" marB="0"/>
                </a:tc>
              </a:tr>
              <a:tr h="323591">
                <a:tc>
                  <a:txBody>
                    <a:bodyPr/>
                    <a:lstStyle/>
                    <a:p>
                      <a:pPr fontAlgn="base">
                        <a:lnSpc>
                          <a:spcPct val="107000"/>
                        </a:lnSpc>
                        <a:spcAft>
                          <a:spcPts val="0"/>
                        </a:spcAft>
                      </a:pPr>
                      <a:r>
                        <a:rPr lang="en-US" sz="1000">
                          <a:effectLst/>
                        </a:rPr>
                        <a:t>10</a:t>
                      </a:r>
                      <a:endParaRPr lang="en-US" sz="900">
                        <a:effectLst/>
                        <a:latin typeface="Calibri"/>
                        <a:ea typeface="Calibri"/>
                        <a:cs typeface="Times New Roman"/>
                      </a:endParaRPr>
                    </a:p>
                  </a:txBody>
                  <a:tcPr marL="56697" marR="56697" marT="0" marB="0"/>
                </a:tc>
                <a:tc>
                  <a:txBody>
                    <a:bodyPr/>
                    <a:lstStyle/>
                    <a:p>
                      <a:pPr fontAlgn="base">
                        <a:lnSpc>
                          <a:spcPct val="107000"/>
                        </a:lnSpc>
                        <a:spcAft>
                          <a:spcPts val="0"/>
                        </a:spcAft>
                      </a:pPr>
                      <a:r>
                        <a:rPr lang="en-US" sz="1000">
                          <a:effectLst/>
                        </a:rPr>
                        <a:t>Menampilkan gaji karyawan</a:t>
                      </a:r>
                      <a:endParaRPr lang="en-US" sz="900">
                        <a:effectLst/>
                        <a:latin typeface="Calibri"/>
                        <a:ea typeface="Calibri"/>
                        <a:cs typeface="Times New Roman"/>
                      </a:endParaRPr>
                    </a:p>
                  </a:txBody>
                  <a:tcPr marL="56697" marR="56697" marT="0" marB="0"/>
                </a:tc>
                <a:tc>
                  <a:txBody>
                    <a:bodyPr/>
                    <a:lstStyle/>
                    <a:p>
                      <a:pPr fontAlgn="base">
                        <a:lnSpc>
                          <a:spcPct val="107000"/>
                        </a:lnSpc>
                        <a:spcAft>
                          <a:spcPts val="0"/>
                        </a:spcAft>
                      </a:pPr>
                      <a:r>
                        <a:rPr lang="en-US" sz="1000" dirty="0">
                          <a:effectLst/>
                        </a:rPr>
                        <a:t>Bag. </a:t>
                      </a:r>
                      <a:r>
                        <a:rPr lang="en-US" sz="1000" dirty="0" err="1">
                          <a:effectLst/>
                        </a:rPr>
                        <a:t>Keuangan</a:t>
                      </a:r>
                      <a:r>
                        <a:rPr lang="en-US" sz="1000" dirty="0">
                          <a:effectLst/>
                        </a:rPr>
                        <a:t>  </a:t>
                      </a:r>
                      <a:r>
                        <a:rPr lang="en-US" sz="1000" dirty="0" err="1">
                          <a:effectLst/>
                        </a:rPr>
                        <a:t>dapat</a:t>
                      </a:r>
                      <a:r>
                        <a:rPr lang="en-US" sz="1000" dirty="0">
                          <a:effectLst/>
                        </a:rPr>
                        <a:t> </a:t>
                      </a:r>
                      <a:r>
                        <a:rPr lang="en-US" sz="1000" dirty="0" err="1">
                          <a:effectLst/>
                        </a:rPr>
                        <a:t>menampilkan</a:t>
                      </a:r>
                      <a:r>
                        <a:rPr lang="en-US" sz="1000" dirty="0">
                          <a:effectLst/>
                        </a:rPr>
                        <a:t> </a:t>
                      </a:r>
                      <a:r>
                        <a:rPr lang="en-US" sz="1000" dirty="0" err="1">
                          <a:effectLst/>
                        </a:rPr>
                        <a:t>rincian</a:t>
                      </a:r>
                      <a:r>
                        <a:rPr lang="en-US" sz="1000" dirty="0">
                          <a:effectLst/>
                        </a:rPr>
                        <a:t> </a:t>
                      </a:r>
                      <a:r>
                        <a:rPr lang="en-US" sz="1000" dirty="0" err="1">
                          <a:effectLst/>
                        </a:rPr>
                        <a:t>gaji</a:t>
                      </a:r>
                      <a:r>
                        <a:rPr lang="en-US" sz="1000" dirty="0">
                          <a:effectLst/>
                        </a:rPr>
                        <a:t> </a:t>
                      </a:r>
                      <a:r>
                        <a:rPr lang="en-US" sz="1000" dirty="0" err="1">
                          <a:effectLst/>
                        </a:rPr>
                        <a:t>karyawan</a:t>
                      </a:r>
                      <a:r>
                        <a:rPr lang="en-US" sz="1000" dirty="0">
                          <a:effectLst/>
                        </a:rPr>
                        <a:t>. Dan </a:t>
                      </a:r>
                      <a:r>
                        <a:rPr lang="en-US" sz="1000" dirty="0" err="1">
                          <a:effectLst/>
                        </a:rPr>
                        <a:t>melakukan</a:t>
                      </a:r>
                      <a:r>
                        <a:rPr lang="en-US" sz="1000" dirty="0">
                          <a:effectLst/>
                        </a:rPr>
                        <a:t> (CRUD)</a:t>
                      </a:r>
                      <a:endParaRPr lang="en-US" sz="900" dirty="0">
                        <a:effectLst/>
                        <a:latin typeface="Calibri"/>
                        <a:ea typeface="Calibri"/>
                        <a:cs typeface="Times New Roman"/>
                      </a:endParaRPr>
                    </a:p>
                  </a:txBody>
                  <a:tcPr marL="56697" marR="56697" marT="0" marB="0"/>
                </a:tc>
              </a:tr>
            </a:tbl>
          </a:graphicData>
        </a:graphic>
      </p:graphicFrame>
    </p:spTree>
    <p:extLst>
      <p:ext uri="{BB962C8B-B14F-4D97-AF65-F5344CB8AC3E}">
        <p14:creationId xmlns:p14="http://schemas.microsoft.com/office/powerpoint/2010/main" val="1806469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pattFill prst="pct7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228600"/>
            <a:ext cx="8229600" cy="5897563"/>
          </a:xfrm>
        </p:spPr>
        <p:txBody>
          <a:bodyPr>
            <a:normAutofit/>
          </a:bodyPr>
          <a:lstStyle/>
          <a:p>
            <a:pPr fontAlgn="base"/>
            <a:r>
              <a:rPr lang="id-ID" sz="1400" dirty="0" smtClean="0"/>
              <a:t>Rencana </a:t>
            </a:r>
            <a:r>
              <a:rPr lang="id-ID" sz="1400" dirty="0"/>
              <a:t>Anggaran Biaya ( RAB </a:t>
            </a:r>
            <a:r>
              <a:rPr lang="id-ID" sz="1400" dirty="0" smtClean="0"/>
              <a:t>)</a:t>
            </a:r>
          </a:p>
          <a:p>
            <a:pPr marL="0" indent="0" fontAlgn="base">
              <a:buNone/>
            </a:pPr>
            <a:endParaRPr lang="en-US" sz="1400" dirty="0"/>
          </a:p>
          <a:p>
            <a:endParaRPr lang="en-US" sz="1400" dirty="0"/>
          </a:p>
        </p:txBody>
      </p:sp>
      <p:pic>
        <p:nvPicPr>
          <p:cNvPr id="4" name="Picture 3"/>
          <p:cNvPicPr/>
          <p:nvPr/>
        </p:nvPicPr>
        <p:blipFill>
          <a:blip r:embed="rId2"/>
          <a:stretch>
            <a:fillRect/>
          </a:stretch>
        </p:blipFill>
        <p:spPr>
          <a:xfrm>
            <a:off x="1524000" y="1219200"/>
            <a:ext cx="6019800" cy="4190999"/>
          </a:xfrm>
          <a:prstGeom prst="rect">
            <a:avLst/>
          </a:prstGeom>
        </p:spPr>
      </p:pic>
    </p:spTree>
    <p:extLst>
      <p:ext uri="{BB962C8B-B14F-4D97-AF65-F5344CB8AC3E}">
        <p14:creationId xmlns:p14="http://schemas.microsoft.com/office/powerpoint/2010/main" val="1485737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a:bodyPr>
          <a:lstStyle/>
          <a:p>
            <a:pPr marL="0" indent="0">
              <a:buNone/>
            </a:pPr>
            <a:r>
              <a:rPr lang="id-ID" sz="2000" b="1" u="sng" dirty="0" smtClean="0"/>
              <a:t>M</a:t>
            </a:r>
            <a:r>
              <a:rPr lang="en-US" sz="2000" b="1" u="sng" dirty="0" err="1" smtClean="0"/>
              <a:t>anajem</a:t>
            </a:r>
            <a:r>
              <a:rPr lang="id-ID" sz="2000" b="1" u="sng" dirty="0"/>
              <a:t>en</a:t>
            </a:r>
            <a:r>
              <a:rPr lang="en-US" sz="2000" b="1" u="sng" dirty="0"/>
              <a:t> </a:t>
            </a:r>
            <a:r>
              <a:rPr lang="en-US" sz="2000" b="1" u="sng" dirty="0" smtClean="0"/>
              <a:t>project</a:t>
            </a:r>
            <a:endParaRPr lang="id-ID" sz="2000" b="1" u="sng" dirty="0" smtClean="0"/>
          </a:p>
          <a:p>
            <a:pPr>
              <a:buAutoNum type="arabicPeriod"/>
            </a:pPr>
            <a:r>
              <a:rPr lang="en-US" sz="1400" b="1" dirty="0" smtClean="0"/>
              <a:t>SPEKTRUM MANAJEMEN</a:t>
            </a:r>
            <a:endParaRPr lang="id-ID" sz="1400" b="1" dirty="0" smtClean="0"/>
          </a:p>
          <a:p>
            <a:r>
              <a:rPr lang="en-US" sz="1400" dirty="0" err="1"/>
              <a:t>Manajemen</a:t>
            </a:r>
            <a:r>
              <a:rPr lang="en-US" sz="1400" dirty="0"/>
              <a:t> </a:t>
            </a:r>
            <a:r>
              <a:rPr lang="en-US" sz="1400" dirty="0" err="1"/>
              <a:t>proyek</a:t>
            </a:r>
            <a:r>
              <a:rPr lang="en-US" sz="1400" dirty="0"/>
              <a:t> </a:t>
            </a:r>
            <a:r>
              <a:rPr lang="en-US" sz="1400" dirty="0" err="1"/>
              <a:t>Perangkat</a:t>
            </a:r>
            <a:r>
              <a:rPr lang="en-US" sz="1400" dirty="0"/>
              <a:t> </a:t>
            </a:r>
            <a:r>
              <a:rPr lang="en-US" sz="1400" dirty="0" err="1"/>
              <a:t>Lunak</a:t>
            </a:r>
            <a:r>
              <a:rPr lang="en-US" sz="1400" dirty="0"/>
              <a:t> (PL) yang </a:t>
            </a:r>
            <a:r>
              <a:rPr lang="en-US" sz="1400" dirty="0" err="1"/>
              <a:t>efektif</a:t>
            </a:r>
            <a:r>
              <a:rPr lang="en-US" sz="1400" dirty="0"/>
              <a:t> </a:t>
            </a:r>
            <a:r>
              <a:rPr lang="en-US" sz="1400" dirty="0" err="1"/>
              <a:t>berfokus</a:t>
            </a:r>
            <a:r>
              <a:rPr lang="en-US" sz="1400" dirty="0"/>
              <a:t> </a:t>
            </a:r>
            <a:r>
              <a:rPr lang="en-US" sz="1400" dirty="0" err="1"/>
              <a:t>pada</a:t>
            </a:r>
            <a:r>
              <a:rPr lang="en-US" sz="1400" dirty="0"/>
              <a:t> 3 P, </a:t>
            </a:r>
            <a:r>
              <a:rPr lang="en-US" sz="1400" dirty="0" err="1"/>
              <a:t>dimana</a:t>
            </a:r>
            <a:r>
              <a:rPr lang="en-US" sz="1400" dirty="0"/>
              <a:t> </a:t>
            </a:r>
            <a:r>
              <a:rPr lang="en-US" sz="1400" dirty="0" err="1"/>
              <a:t>harus</a:t>
            </a:r>
            <a:r>
              <a:rPr lang="en-US" sz="1400" dirty="0"/>
              <a:t> </a:t>
            </a:r>
            <a:r>
              <a:rPr lang="en-US" sz="1400" dirty="0" err="1"/>
              <a:t>berurut</a:t>
            </a:r>
            <a:r>
              <a:rPr lang="en-US" sz="1400" dirty="0"/>
              <a:t> </a:t>
            </a:r>
            <a:r>
              <a:rPr lang="en-US" sz="1400" dirty="0" err="1"/>
              <a:t>yaitu</a:t>
            </a:r>
            <a:endParaRPr lang="en-US" sz="1400" dirty="0"/>
          </a:p>
          <a:p>
            <a:pPr marL="0" indent="0">
              <a:buNone/>
            </a:pPr>
            <a:r>
              <a:rPr lang="id-ID" sz="1400" dirty="0" smtClean="0"/>
              <a:t>         </a:t>
            </a:r>
            <a:r>
              <a:rPr lang="en-US" sz="1400" dirty="0" err="1" smtClean="0"/>
              <a:t>Elemen</a:t>
            </a:r>
            <a:r>
              <a:rPr lang="en-US" sz="1400" dirty="0" smtClean="0"/>
              <a:t> </a:t>
            </a:r>
            <a:r>
              <a:rPr lang="en-US" sz="1400" dirty="0" err="1"/>
              <a:t>terpenting</a:t>
            </a:r>
            <a:r>
              <a:rPr lang="en-US" sz="1400" dirty="0"/>
              <a:t> </a:t>
            </a:r>
            <a:r>
              <a:rPr lang="en-US" sz="1400" dirty="0" err="1"/>
              <a:t>dari</a:t>
            </a:r>
            <a:r>
              <a:rPr lang="en-US" sz="1400" dirty="0"/>
              <a:t> </a:t>
            </a:r>
            <a:r>
              <a:rPr lang="en-US" sz="1400" dirty="0" err="1"/>
              <a:t>suksesnya</a:t>
            </a:r>
            <a:r>
              <a:rPr lang="en-US" sz="1400" dirty="0"/>
              <a:t> </a:t>
            </a:r>
            <a:r>
              <a:rPr lang="en-US" sz="1400" dirty="0" err="1" smtClean="0"/>
              <a:t>proyek</a:t>
            </a:r>
            <a:endParaRPr lang="en-US" sz="1400" dirty="0"/>
          </a:p>
          <a:p>
            <a:r>
              <a:rPr lang="en-US" sz="1400" dirty="0" smtClean="0"/>
              <a:t>Software </a:t>
            </a:r>
            <a:r>
              <a:rPr lang="en-US" sz="1400" dirty="0"/>
              <a:t>yang </a:t>
            </a:r>
            <a:r>
              <a:rPr lang="en-US" sz="1400" dirty="0" err="1"/>
              <a:t>dikembangkan</a:t>
            </a:r>
            <a:endParaRPr lang="en-US" sz="1400" dirty="0"/>
          </a:p>
          <a:p>
            <a:r>
              <a:rPr lang="en-US" sz="1400" dirty="0" err="1" smtClean="0"/>
              <a:t>Suatu</a:t>
            </a:r>
            <a:r>
              <a:rPr lang="en-US" sz="1400" dirty="0" smtClean="0"/>
              <a:t> </a:t>
            </a:r>
            <a:r>
              <a:rPr lang="en-US" sz="1400" dirty="0" err="1"/>
              <a:t>kerangka</a:t>
            </a:r>
            <a:r>
              <a:rPr lang="en-US" sz="1400" dirty="0"/>
              <a:t> </a:t>
            </a:r>
            <a:r>
              <a:rPr lang="en-US" sz="1400" dirty="0" err="1"/>
              <a:t>kerja</a:t>
            </a:r>
            <a:r>
              <a:rPr lang="en-US" sz="1400" dirty="0"/>
              <a:t> </a:t>
            </a:r>
            <a:r>
              <a:rPr lang="en-US" sz="1400" dirty="0" err="1"/>
              <a:t>dari</a:t>
            </a:r>
            <a:r>
              <a:rPr lang="en-US" sz="1400" dirty="0"/>
              <a:t> </a:t>
            </a:r>
            <a:r>
              <a:rPr lang="en-US" sz="1400" dirty="0" err="1"/>
              <a:t>suatu</a:t>
            </a:r>
            <a:r>
              <a:rPr lang="en-US" sz="1400" dirty="0"/>
              <a:t> </a:t>
            </a:r>
            <a:r>
              <a:rPr lang="en-US" sz="1400" dirty="0" err="1"/>
              <a:t>aktifitas</a:t>
            </a:r>
            <a:r>
              <a:rPr lang="en-US" sz="1400" dirty="0"/>
              <a:t> </a:t>
            </a:r>
            <a:r>
              <a:rPr lang="en-US" sz="1400" dirty="0" err="1"/>
              <a:t>dan</a:t>
            </a:r>
            <a:r>
              <a:rPr lang="en-US" sz="1400" dirty="0"/>
              <a:t> </a:t>
            </a:r>
            <a:r>
              <a:rPr lang="en-US" sz="1400" dirty="0" err="1"/>
              <a:t>kumpulan</a:t>
            </a:r>
            <a:r>
              <a:rPr lang="en-US" sz="1400" dirty="0"/>
              <a:t> </a:t>
            </a:r>
            <a:r>
              <a:rPr lang="en-US" sz="1400" dirty="0" err="1"/>
              <a:t>tugas</a:t>
            </a:r>
            <a:r>
              <a:rPr lang="en-US" sz="1400" dirty="0"/>
              <a:t> </a:t>
            </a:r>
            <a:r>
              <a:rPr lang="en-US" sz="1400" dirty="0" err="1"/>
              <a:t>untuk</a:t>
            </a:r>
            <a:r>
              <a:rPr lang="en-US" sz="1400" dirty="0"/>
              <a:t> </a:t>
            </a:r>
            <a:r>
              <a:rPr lang="en-US" sz="1400" dirty="0" err="1"/>
              <a:t>memgembangkan</a:t>
            </a:r>
            <a:r>
              <a:rPr lang="en-US" sz="1400" dirty="0"/>
              <a:t> </a:t>
            </a:r>
            <a:r>
              <a:rPr lang="en-US" sz="1400" dirty="0" smtClean="0"/>
              <a:t>PL</a:t>
            </a:r>
            <a:r>
              <a:rPr lang="en-US" sz="1400" b="1" dirty="0"/>
              <a:t> </a:t>
            </a:r>
            <a:endParaRPr lang="en-US" sz="1400" dirty="0"/>
          </a:p>
          <a:p>
            <a:r>
              <a:rPr lang="en-US" sz="1400" dirty="0" err="1" smtClean="0"/>
              <a:t>Penggabungan</a:t>
            </a:r>
            <a:r>
              <a:rPr lang="en-US" sz="1400" dirty="0" smtClean="0"/>
              <a:t> </a:t>
            </a:r>
            <a:r>
              <a:rPr lang="en-US" sz="1400" dirty="0" err="1"/>
              <a:t>semua</a:t>
            </a:r>
            <a:r>
              <a:rPr lang="en-US" sz="1400" dirty="0"/>
              <a:t> </a:t>
            </a:r>
            <a:r>
              <a:rPr lang="en-US" sz="1400" dirty="0" err="1"/>
              <a:t>kerja</a:t>
            </a:r>
            <a:r>
              <a:rPr lang="en-US" sz="1400" dirty="0"/>
              <a:t> </a:t>
            </a:r>
            <a:r>
              <a:rPr lang="en-US" sz="1400" dirty="0" err="1"/>
              <a:t>untuk</a:t>
            </a:r>
            <a:r>
              <a:rPr lang="en-US" sz="1400" dirty="0"/>
              <a:t> </a:t>
            </a:r>
            <a:r>
              <a:rPr lang="en-US" sz="1400" dirty="0" err="1"/>
              <a:t>membuat</a:t>
            </a:r>
            <a:r>
              <a:rPr lang="en-US" sz="1400" dirty="0"/>
              <a:t> </a:t>
            </a:r>
            <a:r>
              <a:rPr lang="en-US" sz="1400" dirty="0" err="1"/>
              <a:t>produk</a:t>
            </a:r>
            <a:r>
              <a:rPr lang="en-US" sz="1400" dirty="0"/>
              <a:t> </a:t>
            </a:r>
            <a:r>
              <a:rPr lang="en-US" sz="1400" dirty="0" err="1"/>
              <a:t>menjadi</a:t>
            </a:r>
            <a:r>
              <a:rPr lang="en-US" sz="1400" dirty="0"/>
              <a:t> </a:t>
            </a:r>
            <a:r>
              <a:rPr lang="en-US" sz="1400" dirty="0" err="1"/>
              <a:t>kenyataan</a:t>
            </a:r>
            <a:endParaRPr lang="en-US" sz="1400" dirty="0"/>
          </a:p>
          <a:p>
            <a:pPr marL="0" indent="0">
              <a:buNone/>
            </a:pPr>
            <a:endParaRPr lang="id-ID" sz="1400" dirty="0"/>
          </a:p>
          <a:p>
            <a:pPr marL="0" indent="0">
              <a:buNone/>
            </a:pPr>
            <a:r>
              <a:rPr lang="id-ID" sz="1400" b="1" dirty="0" smtClean="0"/>
              <a:t>2. </a:t>
            </a:r>
            <a:r>
              <a:rPr lang="en-US" sz="1400" b="1" dirty="0" smtClean="0"/>
              <a:t>PEOPLE </a:t>
            </a:r>
            <a:r>
              <a:rPr lang="en-US" sz="1400" b="1" dirty="0"/>
              <a:t>( MANUSIA</a:t>
            </a:r>
            <a:r>
              <a:rPr lang="en-US" sz="1400" b="1" dirty="0" smtClean="0"/>
              <a:t>)</a:t>
            </a:r>
            <a:r>
              <a:rPr lang="en-US" sz="1400" b="1" dirty="0"/>
              <a:t> </a:t>
            </a:r>
            <a:endParaRPr lang="en-US" sz="1400" dirty="0"/>
          </a:p>
          <a:p>
            <a:pPr marL="0" indent="0">
              <a:buNone/>
            </a:pPr>
            <a:r>
              <a:rPr lang="en-US" sz="1400" dirty="0"/>
              <a:t>SEI </a:t>
            </a:r>
            <a:r>
              <a:rPr lang="en-US" sz="1400" dirty="0" err="1"/>
              <a:t>telah</a:t>
            </a:r>
            <a:r>
              <a:rPr lang="en-US" sz="1400" dirty="0"/>
              <a:t> </a:t>
            </a:r>
            <a:r>
              <a:rPr lang="en-US" sz="1400" dirty="0" err="1"/>
              <a:t>mengembangkan</a:t>
            </a:r>
            <a:r>
              <a:rPr lang="en-US" sz="1400" dirty="0"/>
              <a:t> </a:t>
            </a:r>
            <a:r>
              <a:rPr lang="en-US" sz="1400" dirty="0" err="1"/>
              <a:t>suatu</a:t>
            </a:r>
            <a:r>
              <a:rPr lang="en-US" sz="1400" dirty="0"/>
              <a:t> model </a:t>
            </a:r>
            <a:r>
              <a:rPr lang="en-US" sz="1400" dirty="0" err="1"/>
              <a:t>kematangan</a:t>
            </a:r>
            <a:r>
              <a:rPr lang="en-US" sz="1400" dirty="0"/>
              <a:t> </a:t>
            </a:r>
            <a:r>
              <a:rPr lang="en-US" sz="1400" dirty="0" err="1"/>
              <a:t>kemampuan</a:t>
            </a:r>
            <a:r>
              <a:rPr lang="en-US" sz="1400" dirty="0"/>
              <a:t> </a:t>
            </a:r>
            <a:r>
              <a:rPr lang="en-US" sz="1400" dirty="0" err="1"/>
              <a:t>manajemen</a:t>
            </a:r>
            <a:r>
              <a:rPr lang="en-US" sz="1400" dirty="0"/>
              <a:t> </a:t>
            </a:r>
            <a:r>
              <a:rPr lang="en-US" sz="1400" dirty="0" err="1"/>
              <a:t>manusia</a:t>
            </a:r>
            <a:r>
              <a:rPr lang="en-US" sz="1400" dirty="0"/>
              <a:t> (</a:t>
            </a:r>
            <a:r>
              <a:rPr lang="en-US" sz="1400" b="1" dirty="0"/>
              <a:t>People Management Capability </a:t>
            </a:r>
            <a:r>
              <a:rPr lang="en-US" sz="1400" b="1" dirty="0" err="1" smtClean="0"/>
              <a:t>Manurity</a:t>
            </a:r>
            <a:r>
              <a:rPr lang="id-ID" sz="1400" dirty="0" smtClean="0"/>
              <a:t> </a:t>
            </a:r>
          </a:p>
          <a:p>
            <a:pPr marL="0" indent="0">
              <a:buNone/>
            </a:pPr>
            <a:r>
              <a:rPr lang="en-US" sz="1400" b="1" dirty="0" smtClean="0"/>
              <a:t>Model </a:t>
            </a:r>
            <a:r>
              <a:rPr lang="en-US" sz="1400" b="1" dirty="0"/>
              <a:t>( PM – CMM ) ) </a:t>
            </a:r>
            <a:r>
              <a:rPr lang="en-US" sz="1400" dirty="0" err="1"/>
              <a:t>untuk</a:t>
            </a:r>
            <a:r>
              <a:rPr lang="en-US" sz="1400" dirty="0"/>
              <a:t> </a:t>
            </a:r>
            <a:r>
              <a:rPr lang="en-US" sz="1400" dirty="0" err="1"/>
              <a:t>mempertinggi</a:t>
            </a:r>
            <a:r>
              <a:rPr lang="en-US" sz="1400" dirty="0"/>
              <a:t> </a:t>
            </a:r>
            <a:r>
              <a:rPr lang="en-US" sz="1400" dirty="0" err="1"/>
              <a:t>kesiapan</a:t>
            </a:r>
            <a:r>
              <a:rPr lang="en-US" sz="1400" dirty="0"/>
              <a:t> </a:t>
            </a:r>
            <a:r>
              <a:rPr lang="en-US" sz="1400" dirty="0" err="1"/>
              <a:t>organisasi</a:t>
            </a:r>
            <a:r>
              <a:rPr lang="en-US" sz="1400" dirty="0"/>
              <a:t> PL</a:t>
            </a:r>
            <a:r>
              <a:rPr lang="en-US" sz="1400" b="1" dirty="0"/>
              <a:t> </a:t>
            </a:r>
            <a:r>
              <a:rPr lang="en-US" sz="1400" dirty="0" err="1"/>
              <a:t>dalam</a:t>
            </a:r>
            <a:r>
              <a:rPr lang="en-US" sz="1400" dirty="0"/>
              <a:t> </a:t>
            </a:r>
            <a:r>
              <a:rPr lang="en-US" sz="1400" dirty="0" err="1"/>
              <a:t>membuat</a:t>
            </a:r>
            <a:r>
              <a:rPr lang="en-US" sz="1400" dirty="0"/>
              <a:t> </a:t>
            </a:r>
            <a:r>
              <a:rPr lang="en-US" sz="1400" dirty="0" err="1"/>
              <a:t>aplikasi</a:t>
            </a:r>
            <a:r>
              <a:rPr lang="en-US" sz="1400" dirty="0"/>
              <a:t> yang </a:t>
            </a:r>
            <a:r>
              <a:rPr lang="en-US" sz="1400" dirty="0" err="1"/>
              <a:t>semakin</a:t>
            </a:r>
            <a:r>
              <a:rPr lang="en-US" sz="1400" dirty="0"/>
              <a:t> </a:t>
            </a:r>
            <a:r>
              <a:rPr lang="en-US" sz="1400" dirty="0" err="1"/>
              <a:t>kompleks</a:t>
            </a:r>
            <a:r>
              <a:rPr lang="en-US" sz="1400" dirty="0"/>
              <a:t> </a:t>
            </a:r>
            <a:r>
              <a:rPr lang="en-US" sz="1400" dirty="0" err="1"/>
              <a:t>sehingga</a:t>
            </a:r>
            <a:r>
              <a:rPr lang="en-US" sz="1400" dirty="0"/>
              <a:t> </a:t>
            </a:r>
            <a:r>
              <a:rPr lang="en-US" sz="1400" dirty="0" err="1"/>
              <a:t>menarik</a:t>
            </a:r>
            <a:r>
              <a:rPr lang="en-US" sz="1400" dirty="0"/>
              <a:t>, </a:t>
            </a:r>
            <a:r>
              <a:rPr lang="en-US" sz="1400" dirty="0" err="1"/>
              <a:t>menumbuhkan</a:t>
            </a:r>
            <a:r>
              <a:rPr lang="en-US" sz="1400" dirty="0"/>
              <a:t>, </a:t>
            </a:r>
            <a:r>
              <a:rPr lang="en-US" sz="1400" dirty="0" err="1"/>
              <a:t>memotivasi</a:t>
            </a:r>
            <a:r>
              <a:rPr lang="en-US" sz="1400" dirty="0"/>
              <a:t>, </a:t>
            </a:r>
            <a:r>
              <a:rPr lang="en-US" sz="1400" dirty="0" err="1"/>
              <a:t>menyebarkan</a:t>
            </a:r>
            <a:r>
              <a:rPr lang="en-US" sz="1400" dirty="0"/>
              <a:t> </a:t>
            </a:r>
            <a:r>
              <a:rPr lang="en-US" sz="1400" dirty="0" err="1"/>
              <a:t>dan</a:t>
            </a:r>
            <a:r>
              <a:rPr lang="en-US" sz="1400" dirty="0"/>
              <a:t> </a:t>
            </a:r>
            <a:r>
              <a:rPr lang="en-US" sz="1400" dirty="0" err="1"/>
              <a:t>memelihara</a:t>
            </a:r>
            <a:r>
              <a:rPr lang="en-US" sz="1400" dirty="0"/>
              <a:t> </a:t>
            </a:r>
            <a:r>
              <a:rPr lang="en-US" sz="1400" dirty="0" err="1"/>
              <a:t>bakat</a:t>
            </a:r>
            <a:r>
              <a:rPr lang="en-US" sz="1400" dirty="0"/>
              <a:t> yang </a:t>
            </a:r>
            <a:r>
              <a:rPr lang="en-US" sz="1400" dirty="0" err="1"/>
              <a:t>dibutuhkan</a:t>
            </a:r>
            <a:r>
              <a:rPr lang="en-US" sz="1400" dirty="0"/>
              <a:t> </a:t>
            </a:r>
            <a:r>
              <a:rPr lang="en-US" sz="1400" dirty="0" err="1"/>
              <a:t>untuk</a:t>
            </a:r>
            <a:r>
              <a:rPr lang="en-US" sz="1400" dirty="0"/>
              <a:t> </a:t>
            </a:r>
            <a:r>
              <a:rPr lang="en-US" sz="1400" dirty="0" err="1"/>
              <a:t>mengembangkan</a:t>
            </a:r>
            <a:r>
              <a:rPr lang="en-US" sz="1400" dirty="0"/>
              <a:t> </a:t>
            </a:r>
            <a:r>
              <a:rPr lang="en-US" sz="1400" dirty="0" err="1"/>
              <a:t>kemapuan</a:t>
            </a:r>
            <a:r>
              <a:rPr lang="en-US" sz="1400" dirty="0"/>
              <a:t> </a:t>
            </a:r>
            <a:r>
              <a:rPr lang="en-US" sz="1400" dirty="0" err="1"/>
              <a:t>mengembankan</a:t>
            </a:r>
            <a:r>
              <a:rPr lang="en-US" sz="1400" dirty="0"/>
              <a:t> PL </a:t>
            </a:r>
            <a:r>
              <a:rPr lang="en-US" sz="1400" dirty="0" err="1"/>
              <a:t>mereka</a:t>
            </a:r>
            <a:r>
              <a:rPr lang="en-US" sz="1400" dirty="0"/>
              <a:t>.</a:t>
            </a:r>
          </a:p>
          <a:p>
            <a:pPr marL="0" indent="0">
              <a:buNone/>
            </a:pPr>
            <a:endParaRPr lang="en-US" sz="1400" dirty="0"/>
          </a:p>
        </p:txBody>
      </p:sp>
    </p:spTree>
    <p:extLst>
      <p:ext uri="{BB962C8B-B14F-4D97-AF65-F5344CB8AC3E}">
        <p14:creationId xmlns:p14="http://schemas.microsoft.com/office/powerpoint/2010/main" val="40449457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83572734"/>
              </p:ext>
            </p:extLst>
          </p:nvPr>
        </p:nvGraphicFramePr>
        <p:xfrm>
          <a:off x="1804670" y="149701"/>
          <a:ext cx="5815329" cy="5826760"/>
        </p:xfrm>
        <a:graphic>
          <a:graphicData uri="http://schemas.openxmlformats.org/drawingml/2006/table">
            <a:tbl>
              <a:tblPr>
                <a:tableStyleId>{5C22544A-7EE6-4342-B048-85BDC9FD1C3A}</a:tableStyleId>
              </a:tblPr>
              <a:tblGrid>
                <a:gridCol w="2239129"/>
                <a:gridCol w="573793"/>
                <a:gridCol w="680546"/>
                <a:gridCol w="934082"/>
                <a:gridCol w="867362"/>
                <a:gridCol w="520417"/>
              </a:tblGrid>
              <a:tr h="248285">
                <a:tc gridSpan="5">
                  <a:txBody>
                    <a:bodyPr/>
                    <a:lstStyle/>
                    <a:p>
                      <a:pPr>
                        <a:lnSpc>
                          <a:spcPct val="107000"/>
                        </a:lnSpc>
                        <a:spcAft>
                          <a:spcPts val="800"/>
                        </a:spcAft>
                      </a:pPr>
                      <a:r>
                        <a:rPr lang="en-US" sz="1200" dirty="0">
                          <a:effectLst/>
                        </a:rPr>
                        <a:t>Model </a:t>
                      </a:r>
                      <a:r>
                        <a:rPr lang="en-US" sz="1200" dirty="0" err="1">
                          <a:effectLst/>
                        </a:rPr>
                        <a:t>kematangan</a:t>
                      </a:r>
                      <a:r>
                        <a:rPr lang="en-US" sz="1200" dirty="0">
                          <a:effectLst/>
                        </a:rPr>
                        <a:t> </a:t>
                      </a:r>
                      <a:r>
                        <a:rPr lang="en-US" sz="1200" dirty="0" err="1">
                          <a:effectLst/>
                        </a:rPr>
                        <a:t>manajemen</a:t>
                      </a:r>
                      <a:r>
                        <a:rPr lang="en-US" sz="1200" dirty="0">
                          <a:effectLst/>
                        </a:rPr>
                        <a:t> </a:t>
                      </a:r>
                      <a:r>
                        <a:rPr lang="en-US" sz="1200" dirty="0" err="1">
                          <a:effectLst/>
                        </a:rPr>
                        <a:t>manusia</a:t>
                      </a:r>
                      <a:r>
                        <a:rPr lang="en-US" sz="1200" dirty="0">
                          <a:effectLst/>
                        </a:rPr>
                        <a:t> </a:t>
                      </a:r>
                      <a:r>
                        <a:rPr lang="en-US" sz="1200" dirty="0" err="1">
                          <a:effectLst/>
                        </a:rPr>
                        <a:t>membatasi</a:t>
                      </a:r>
                      <a:r>
                        <a:rPr lang="en-US" sz="1200" dirty="0">
                          <a:effectLst/>
                        </a:rPr>
                        <a:t> </a:t>
                      </a:r>
                      <a:r>
                        <a:rPr lang="en-US" sz="1200" dirty="0" err="1">
                          <a:effectLst/>
                        </a:rPr>
                        <a:t>pada</a:t>
                      </a:r>
                      <a:endParaRPr lang="en-US" sz="1100" dirty="0">
                        <a:effectLst/>
                        <a:latin typeface="Calibri"/>
                        <a:ea typeface="Calibri"/>
                        <a:cs typeface="Times New Roman"/>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nSpc>
                          <a:spcPct val="107000"/>
                        </a:lnSpc>
                        <a:spcAft>
                          <a:spcPts val="800"/>
                        </a:spcAft>
                      </a:pPr>
                      <a:r>
                        <a:rPr lang="en-US" sz="1200">
                          <a:effectLst/>
                        </a:rPr>
                        <a:t> </a:t>
                      </a:r>
                      <a:endParaRPr lang="en-US" sz="1100">
                        <a:effectLst/>
                        <a:latin typeface="Calibri"/>
                        <a:ea typeface="Calibri"/>
                        <a:cs typeface="Times New Roman"/>
                      </a:endParaRPr>
                    </a:p>
                  </a:txBody>
                  <a:tcPr marL="0" marR="0" marT="0" marB="0" anchor="b"/>
                </a:tc>
              </a:tr>
              <a:tr h="372110">
                <a:tc>
                  <a:txBody>
                    <a:bodyPr/>
                    <a:lstStyle/>
                    <a:p>
                      <a:pPr marL="457200">
                        <a:lnSpc>
                          <a:spcPct val="107000"/>
                        </a:lnSpc>
                        <a:spcAft>
                          <a:spcPts val="800"/>
                        </a:spcAft>
                      </a:pPr>
                      <a:r>
                        <a:rPr lang="en-US" sz="1200">
                          <a:effectLst/>
                        </a:rPr>
                        <a:t>Rekruitmen</a:t>
                      </a:r>
                      <a:endParaRPr lang="en-US" sz="1100">
                        <a:effectLst/>
                        <a:latin typeface="Calibri"/>
                        <a:ea typeface="Calibri"/>
                        <a:cs typeface="Times New Roman"/>
                      </a:endParaRPr>
                    </a:p>
                  </a:txBody>
                  <a:tcPr marL="0" marR="0" marT="0" marB="0" anchor="b"/>
                </a:tc>
                <a:tc>
                  <a:txBody>
                    <a:bodyPr/>
                    <a:lstStyle/>
                    <a:p>
                      <a:pPr>
                        <a:lnSpc>
                          <a:spcPct val="107000"/>
                        </a:lnSpc>
                        <a:spcAft>
                          <a:spcPts val="800"/>
                        </a:spcAft>
                      </a:pPr>
                      <a:r>
                        <a:rPr lang="en-US" sz="1200">
                          <a:effectLst/>
                        </a:rPr>
                        <a:t> </a:t>
                      </a:r>
                      <a:endParaRPr lang="en-US" sz="1100">
                        <a:effectLst/>
                        <a:latin typeface="Calibri"/>
                        <a:ea typeface="Calibri"/>
                        <a:cs typeface="Times New Roman"/>
                      </a:endParaRPr>
                    </a:p>
                  </a:txBody>
                  <a:tcPr marL="0" marR="0" marT="0" marB="0" anchor="b"/>
                </a:tc>
                <a:tc gridSpan="2">
                  <a:txBody>
                    <a:bodyPr/>
                    <a:lstStyle/>
                    <a:p>
                      <a:pPr marL="241300">
                        <a:lnSpc>
                          <a:spcPct val="107000"/>
                        </a:lnSpc>
                        <a:spcAft>
                          <a:spcPts val="800"/>
                        </a:spcAft>
                      </a:pPr>
                      <a:r>
                        <a:rPr lang="en-US" sz="1200">
                          <a:effectLst/>
                        </a:rPr>
                        <a:t>Kompensasi</a:t>
                      </a:r>
                      <a:endParaRPr lang="en-US" sz="1100">
                        <a:effectLst/>
                        <a:latin typeface="Calibri"/>
                        <a:ea typeface="Calibri"/>
                        <a:cs typeface="Times New Roman"/>
                      </a:endParaRPr>
                    </a:p>
                  </a:txBody>
                  <a:tcPr marL="0" marR="0" marT="0" marB="0" anchor="b"/>
                </a:tc>
                <a:tc hMerge="1">
                  <a:txBody>
                    <a:bodyPr/>
                    <a:lstStyle/>
                    <a:p>
                      <a:endParaRPr lang="en-US"/>
                    </a:p>
                  </a:txBody>
                  <a:tcPr/>
                </a:tc>
                <a:tc>
                  <a:txBody>
                    <a:bodyPr/>
                    <a:lstStyle/>
                    <a:p>
                      <a:pPr>
                        <a:lnSpc>
                          <a:spcPct val="107000"/>
                        </a:lnSpc>
                        <a:spcAft>
                          <a:spcPts val="800"/>
                        </a:spcAft>
                      </a:pPr>
                      <a:r>
                        <a:rPr lang="en-US" sz="1200">
                          <a:effectLst/>
                        </a:rPr>
                        <a:t> </a:t>
                      </a:r>
                      <a:endParaRPr lang="en-US" sz="1100">
                        <a:effectLst/>
                        <a:latin typeface="Calibri"/>
                        <a:ea typeface="Calibri"/>
                        <a:cs typeface="Times New Roman"/>
                      </a:endParaRPr>
                    </a:p>
                  </a:txBody>
                  <a:tcPr marL="0" marR="0" marT="0" marB="0" anchor="b"/>
                </a:tc>
                <a:tc>
                  <a:txBody>
                    <a:bodyPr/>
                    <a:lstStyle/>
                    <a:p>
                      <a:pPr>
                        <a:lnSpc>
                          <a:spcPct val="107000"/>
                        </a:lnSpc>
                        <a:spcAft>
                          <a:spcPts val="800"/>
                        </a:spcAft>
                      </a:pPr>
                      <a:r>
                        <a:rPr lang="en-US" sz="1200">
                          <a:effectLst/>
                        </a:rPr>
                        <a:t> </a:t>
                      </a:r>
                      <a:endParaRPr lang="en-US" sz="1100">
                        <a:effectLst/>
                        <a:latin typeface="Calibri"/>
                        <a:ea typeface="Calibri"/>
                        <a:cs typeface="Times New Roman"/>
                      </a:endParaRPr>
                    </a:p>
                  </a:txBody>
                  <a:tcPr marL="0" marR="0" marT="0" marB="0" anchor="b"/>
                </a:tc>
              </a:tr>
              <a:tr h="372110">
                <a:tc>
                  <a:txBody>
                    <a:bodyPr/>
                    <a:lstStyle/>
                    <a:p>
                      <a:pPr marL="457200">
                        <a:lnSpc>
                          <a:spcPct val="107000"/>
                        </a:lnSpc>
                        <a:spcAft>
                          <a:spcPts val="800"/>
                        </a:spcAft>
                      </a:pPr>
                      <a:r>
                        <a:rPr lang="en-US" sz="1200">
                          <a:effectLst/>
                        </a:rPr>
                        <a:t>Seleksi</a:t>
                      </a:r>
                      <a:endParaRPr lang="en-US" sz="1100">
                        <a:effectLst/>
                        <a:latin typeface="Calibri"/>
                        <a:ea typeface="Calibri"/>
                        <a:cs typeface="Times New Roman"/>
                      </a:endParaRPr>
                    </a:p>
                  </a:txBody>
                  <a:tcPr marL="0" marR="0" marT="0" marB="0" anchor="b"/>
                </a:tc>
                <a:tc>
                  <a:txBody>
                    <a:bodyPr/>
                    <a:lstStyle/>
                    <a:p>
                      <a:pPr>
                        <a:lnSpc>
                          <a:spcPct val="107000"/>
                        </a:lnSpc>
                        <a:spcAft>
                          <a:spcPts val="800"/>
                        </a:spcAft>
                      </a:pPr>
                      <a:r>
                        <a:rPr lang="en-US" sz="1200">
                          <a:effectLst/>
                        </a:rPr>
                        <a:t> </a:t>
                      </a:r>
                      <a:endParaRPr lang="en-US" sz="1100">
                        <a:effectLst/>
                        <a:latin typeface="Calibri"/>
                        <a:ea typeface="Calibri"/>
                        <a:cs typeface="Times New Roman"/>
                      </a:endParaRPr>
                    </a:p>
                  </a:txBody>
                  <a:tcPr marL="0" marR="0" marT="0" marB="0" anchor="b"/>
                </a:tc>
                <a:tc gridSpan="3">
                  <a:txBody>
                    <a:bodyPr/>
                    <a:lstStyle/>
                    <a:p>
                      <a:pPr marL="241300">
                        <a:lnSpc>
                          <a:spcPct val="107000"/>
                        </a:lnSpc>
                        <a:spcAft>
                          <a:spcPts val="800"/>
                        </a:spcAft>
                      </a:pPr>
                      <a:r>
                        <a:rPr lang="en-US" sz="1200">
                          <a:effectLst/>
                        </a:rPr>
                        <a:t>Pemgembangan karir</a:t>
                      </a:r>
                      <a:endParaRPr lang="en-US" sz="1100">
                        <a:effectLst/>
                        <a:latin typeface="Calibri"/>
                        <a:ea typeface="Calibri"/>
                        <a:cs typeface="Times New Roman"/>
                      </a:endParaRPr>
                    </a:p>
                  </a:txBody>
                  <a:tcPr marL="0" marR="0" marT="0" marB="0" anchor="b"/>
                </a:tc>
                <a:tc hMerge="1">
                  <a:txBody>
                    <a:bodyPr/>
                    <a:lstStyle/>
                    <a:p>
                      <a:endParaRPr lang="en-US"/>
                    </a:p>
                  </a:txBody>
                  <a:tcPr/>
                </a:tc>
                <a:tc hMerge="1">
                  <a:txBody>
                    <a:bodyPr/>
                    <a:lstStyle/>
                    <a:p>
                      <a:endParaRPr lang="en-US"/>
                    </a:p>
                  </a:txBody>
                  <a:tcPr/>
                </a:tc>
                <a:tc>
                  <a:txBody>
                    <a:bodyPr/>
                    <a:lstStyle/>
                    <a:p>
                      <a:pPr>
                        <a:lnSpc>
                          <a:spcPct val="107000"/>
                        </a:lnSpc>
                        <a:spcAft>
                          <a:spcPts val="800"/>
                        </a:spcAft>
                      </a:pPr>
                      <a:r>
                        <a:rPr lang="en-US" sz="1200">
                          <a:effectLst/>
                        </a:rPr>
                        <a:t> </a:t>
                      </a:r>
                      <a:endParaRPr lang="en-US" sz="1100">
                        <a:effectLst/>
                        <a:latin typeface="Calibri"/>
                        <a:ea typeface="Calibri"/>
                        <a:cs typeface="Times New Roman"/>
                      </a:endParaRPr>
                    </a:p>
                  </a:txBody>
                  <a:tcPr marL="0" marR="0" marT="0" marB="0" anchor="b"/>
                </a:tc>
              </a:tr>
              <a:tr h="372110">
                <a:tc gridSpan="2">
                  <a:txBody>
                    <a:bodyPr/>
                    <a:lstStyle/>
                    <a:p>
                      <a:pPr marL="457200">
                        <a:lnSpc>
                          <a:spcPct val="107000"/>
                        </a:lnSpc>
                        <a:spcAft>
                          <a:spcPts val="800"/>
                        </a:spcAft>
                      </a:pPr>
                      <a:r>
                        <a:rPr lang="en-US" sz="1200" dirty="0" err="1">
                          <a:effectLst/>
                        </a:rPr>
                        <a:t>Manajemen</a:t>
                      </a:r>
                      <a:r>
                        <a:rPr lang="en-US" sz="1200" dirty="0">
                          <a:effectLst/>
                        </a:rPr>
                        <a:t> </a:t>
                      </a:r>
                      <a:r>
                        <a:rPr lang="en-US" sz="1200" dirty="0" err="1">
                          <a:effectLst/>
                        </a:rPr>
                        <a:t>unjuk</a:t>
                      </a:r>
                      <a:r>
                        <a:rPr lang="en-US" sz="1200" dirty="0">
                          <a:effectLst/>
                        </a:rPr>
                        <a:t> </a:t>
                      </a:r>
                      <a:r>
                        <a:rPr lang="en-US" sz="1200" dirty="0" err="1">
                          <a:effectLst/>
                        </a:rPr>
                        <a:t>kerja</a:t>
                      </a:r>
                      <a:endParaRPr lang="en-US" sz="1100" dirty="0">
                        <a:effectLst/>
                        <a:latin typeface="Calibri"/>
                        <a:ea typeface="Calibri"/>
                        <a:cs typeface="Times New Roman"/>
                      </a:endParaRPr>
                    </a:p>
                  </a:txBody>
                  <a:tcPr marL="0" marR="0" marT="0" marB="0" anchor="b"/>
                </a:tc>
                <a:tc hMerge="1">
                  <a:txBody>
                    <a:bodyPr/>
                    <a:lstStyle/>
                    <a:p>
                      <a:endParaRPr lang="en-US"/>
                    </a:p>
                  </a:txBody>
                  <a:tcPr/>
                </a:tc>
                <a:tc gridSpan="3">
                  <a:txBody>
                    <a:bodyPr/>
                    <a:lstStyle/>
                    <a:p>
                      <a:pPr marL="241300">
                        <a:lnSpc>
                          <a:spcPct val="107000"/>
                        </a:lnSpc>
                        <a:spcAft>
                          <a:spcPts val="800"/>
                        </a:spcAft>
                      </a:pPr>
                      <a:r>
                        <a:rPr lang="en-US" sz="1200">
                          <a:effectLst/>
                        </a:rPr>
                        <a:t>Desain kerja &amp; organisasi</a:t>
                      </a:r>
                      <a:endParaRPr lang="en-US" sz="1100">
                        <a:effectLst/>
                        <a:latin typeface="Calibri"/>
                        <a:ea typeface="Calibri"/>
                        <a:cs typeface="Times New Roman"/>
                      </a:endParaRPr>
                    </a:p>
                  </a:txBody>
                  <a:tcPr marL="0" marR="0" marT="0" marB="0" anchor="b"/>
                </a:tc>
                <a:tc hMerge="1">
                  <a:txBody>
                    <a:bodyPr/>
                    <a:lstStyle/>
                    <a:p>
                      <a:endParaRPr lang="en-US"/>
                    </a:p>
                  </a:txBody>
                  <a:tcPr/>
                </a:tc>
                <a:tc hMerge="1">
                  <a:txBody>
                    <a:bodyPr/>
                    <a:lstStyle/>
                    <a:p>
                      <a:endParaRPr lang="en-US"/>
                    </a:p>
                  </a:txBody>
                  <a:tcPr/>
                </a:tc>
                <a:tc>
                  <a:txBody>
                    <a:bodyPr/>
                    <a:lstStyle/>
                    <a:p>
                      <a:pPr>
                        <a:lnSpc>
                          <a:spcPct val="107000"/>
                        </a:lnSpc>
                        <a:spcAft>
                          <a:spcPts val="800"/>
                        </a:spcAft>
                      </a:pPr>
                      <a:r>
                        <a:rPr lang="en-US" sz="1200">
                          <a:effectLst/>
                        </a:rPr>
                        <a:t> </a:t>
                      </a:r>
                      <a:endParaRPr lang="en-US" sz="1100">
                        <a:effectLst/>
                        <a:latin typeface="Calibri"/>
                        <a:ea typeface="Calibri"/>
                        <a:cs typeface="Times New Roman"/>
                      </a:endParaRPr>
                    </a:p>
                  </a:txBody>
                  <a:tcPr marL="0" marR="0" marT="0" marB="0" anchor="b"/>
                </a:tc>
              </a:tr>
              <a:tr h="372110">
                <a:tc>
                  <a:txBody>
                    <a:bodyPr/>
                    <a:lstStyle/>
                    <a:p>
                      <a:pPr marL="457200">
                        <a:lnSpc>
                          <a:spcPct val="107000"/>
                        </a:lnSpc>
                        <a:spcAft>
                          <a:spcPts val="800"/>
                        </a:spcAft>
                      </a:pPr>
                      <a:r>
                        <a:rPr lang="en-US" sz="1200">
                          <a:effectLst/>
                        </a:rPr>
                        <a:t>Pelatihan</a:t>
                      </a:r>
                      <a:endParaRPr lang="en-US" sz="1100">
                        <a:effectLst/>
                        <a:latin typeface="Calibri"/>
                        <a:ea typeface="Calibri"/>
                        <a:cs typeface="Times New Roman"/>
                      </a:endParaRPr>
                    </a:p>
                  </a:txBody>
                  <a:tcPr marL="0" marR="0" marT="0" marB="0" anchor="b"/>
                </a:tc>
                <a:tc>
                  <a:txBody>
                    <a:bodyPr/>
                    <a:lstStyle/>
                    <a:p>
                      <a:pPr>
                        <a:lnSpc>
                          <a:spcPct val="107000"/>
                        </a:lnSpc>
                        <a:spcAft>
                          <a:spcPts val="800"/>
                        </a:spcAft>
                      </a:pPr>
                      <a:r>
                        <a:rPr lang="en-US" sz="1200">
                          <a:effectLst/>
                        </a:rPr>
                        <a:t> </a:t>
                      </a:r>
                      <a:endParaRPr lang="en-US" sz="1100">
                        <a:effectLst/>
                        <a:latin typeface="Calibri"/>
                        <a:ea typeface="Calibri"/>
                        <a:cs typeface="Times New Roman"/>
                      </a:endParaRPr>
                    </a:p>
                  </a:txBody>
                  <a:tcPr marL="0" marR="0" marT="0" marB="0" anchor="b"/>
                </a:tc>
                <a:tc gridSpan="2">
                  <a:txBody>
                    <a:bodyPr/>
                    <a:lstStyle/>
                    <a:p>
                      <a:pPr marL="292100">
                        <a:lnSpc>
                          <a:spcPct val="107000"/>
                        </a:lnSpc>
                        <a:spcAft>
                          <a:spcPts val="800"/>
                        </a:spcAft>
                      </a:pPr>
                      <a:r>
                        <a:rPr lang="en-US" sz="1200">
                          <a:effectLst/>
                        </a:rPr>
                        <a:t>Perkembangan</a:t>
                      </a:r>
                      <a:endParaRPr lang="en-US" sz="1100">
                        <a:effectLst/>
                        <a:latin typeface="Calibri"/>
                        <a:ea typeface="Calibri"/>
                        <a:cs typeface="Times New Roman"/>
                      </a:endParaRPr>
                    </a:p>
                  </a:txBody>
                  <a:tcPr marL="0" marR="0" marT="0" marB="0" anchor="b"/>
                </a:tc>
                <a:tc hMerge="1">
                  <a:txBody>
                    <a:bodyPr/>
                    <a:lstStyle/>
                    <a:p>
                      <a:endParaRPr lang="en-US"/>
                    </a:p>
                  </a:txBody>
                  <a:tcPr/>
                </a:tc>
                <a:tc gridSpan="2">
                  <a:txBody>
                    <a:bodyPr/>
                    <a:lstStyle/>
                    <a:p>
                      <a:pPr marL="76200">
                        <a:lnSpc>
                          <a:spcPct val="107000"/>
                        </a:lnSpc>
                        <a:spcAft>
                          <a:spcPts val="800"/>
                        </a:spcAft>
                      </a:pPr>
                      <a:r>
                        <a:rPr lang="en-US" sz="1200">
                          <a:effectLst/>
                        </a:rPr>
                        <a:t>karir  tim  /</a:t>
                      </a:r>
                      <a:endParaRPr lang="en-US" sz="1100">
                        <a:effectLst/>
                        <a:latin typeface="Calibri"/>
                        <a:ea typeface="Calibri"/>
                        <a:cs typeface="Times New Roman"/>
                      </a:endParaRPr>
                    </a:p>
                  </a:txBody>
                  <a:tcPr marL="0" marR="0" marT="0" marB="0" anchor="b"/>
                </a:tc>
                <a:tc hMerge="1">
                  <a:txBody>
                    <a:bodyPr/>
                    <a:lstStyle/>
                    <a:p>
                      <a:endParaRPr lang="en-US"/>
                    </a:p>
                  </a:txBody>
                  <a:tcPr/>
                </a:tc>
              </a:tr>
              <a:tr h="372110">
                <a:tc>
                  <a:txBody>
                    <a:bodyPr/>
                    <a:lstStyle/>
                    <a:p>
                      <a:pPr>
                        <a:lnSpc>
                          <a:spcPct val="107000"/>
                        </a:lnSpc>
                        <a:spcAft>
                          <a:spcPts val="800"/>
                        </a:spcAft>
                      </a:pPr>
                      <a:r>
                        <a:rPr lang="en-US" sz="1200">
                          <a:effectLst/>
                        </a:rPr>
                        <a:t> </a:t>
                      </a:r>
                      <a:endParaRPr lang="en-US" sz="1100">
                        <a:effectLst/>
                        <a:latin typeface="Calibri"/>
                        <a:ea typeface="Calibri"/>
                        <a:cs typeface="Times New Roman"/>
                      </a:endParaRPr>
                    </a:p>
                  </a:txBody>
                  <a:tcPr marL="0" marR="0" marT="0" marB="0" anchor="b"/>
                </a:tc>
                <a:tc>
                  <a:txBody>
                    <a:bodyPr/>
                    <a:lstStyle/>
                    <a:p>
                      <a:pPr>
                        <a:lnSpc>
                          <a:spcPct val="107000"/>
                        </a:lnSpc>
                        <a:spcAft>
                          <a:spcPts val="800"/>
                        </a:spcAft>
                      </a:pPr>
                      <a:r>
                        <a:rPr lang="en-US" sz="1200">
                          <a:effectLst/>
                        </a:rPr>
                        <a:t> </a:t>
                      </a:r>
                      <a:endParaRPr lang="en-US" sz="1100">
                        <a:effectLst/>
                        <a:latin typeface="Calibri"/>
                        <a:ea typeface="Calibri"/>
                        <a:cs typeface="Times New Roman"/>
                      </a:endParaRPr>
                    </a:p>
                  </a:txBody>
                  <a:tcPr marL="0" marR="0" marT="0" marB="0" anchor="b"/>
                </a:tc>
                <a:tc gridSpan="2">
                  <a:txBody>
                    <a:bodyPr/>
                    <a:lstStyle/>
                    <a:p>
                      <a:pPr marL="342900">
                        <a:lnSpc>
                          <a:spcPct val="107000"/>
                        </a:lnSpc>
                        <a:spcAft>
                          <a:spcPts val="800"/>
                        </a:spcAft>
                      </a:pPr>
                      <a:r>
                        <a:rPr lang="en-US" sz="1200">
                          <a:effectLst/>
                        </a:rPr>
                        <a:t>kultur</a:t>
                      </a:r>
                      <a:endParaRPr lang="en-US" sz="1100">
                        <a:effectLst/>
                        <a:latin typeface="Calibri"/>
                        <a:ea typeface="Calibri"/>
                        <a:cs typeface="Times New Roman"/>
                      </a:endParaRPr>
                    </a:p>
                  </a:txBody>
                  <a:tcPr marL="0" marR="0" marT="0" marB="0" anchor="b"/>
                </a:tc>
                <a:tc hMerge="1">
                  <a:txBody>
                    <a:bodyPr/>
                    <a:lstStyle/>
                    <a:p>
                      <a:endParaRPr lang="en-US"/>
                    </a:p>
                  </a:txBody>
                  <a:tcPr/>
                </a:tc>
                <a:tc>
                  <a:txBody>
                    <a:bodyPr/>
                    <a:lstStyle/>
                    <a:p>
                      <a:pPr>
                        <a:lnSpc>
                          <a:spcPct val="107000"/>
                        </a:lnSpc>
                        <a:spcAft>
                          <a:spcPts val="800"/>
                        </a:spcAft>
                      </a:pPr>
                      <a:r>
                        <a:rPr lang="en-US" sz="1200">
                          <a:effectLst/>
                        </a:rPr>
                        <a:t> </a:t>
                      </a:r>
                      <a:endParaRPr lang="en-US" sz="1100">
                        <a:effectLst/>
                        <a:latin typeface="Calibri"/>
                        <a:ea typeface="Calibri"/>
                        <a:cs typeface="Times New Roman"/>
                      </a:endParaRPr>
                    </a:p>
                  </a:txBody>
                  <a:tcPr marL="0" marR="0" marT="0" marB="0" anchor="b"/>
                </a:tc>
                <a:tc>
                  <a:txBody>
                    <a:bodyPr/>
                    <a:lstStyle/>
                    <a:p>
                      <a:pPr>
                        <a:lnSpc>
                          <a:spcPct val="107000"/>
                        </a:lnSpc>
                        <a:spcAft>
                          <a:spcPts val="800"/>
                        </a:spcAft>
                      </a:pPr>
                      <a:r>
                        <a:rPr lang="en-US" sz="1200">
                          <a:effectLst/>
                        </a:rPr>
                        <a:t> </a:t>
                      </a:r>
                      <a:endParaRPr lang="en-US" sz="1100">
                        <a:effectLst/>
                        <a:latin typeface="Calibri"/>
                        <a:ea typeface="Calibri"/>
                        <a:cs typeface="Times New Roman"/>
                      </a:endParaRPr>
                    </a:p>
                  </a:txBody>
                  <a:tcPr marL="0" marR="0" marT="0" marB="0" anchor="b"/>
                </a:tc>
              </a:tr>
              <a:tr h="372110">
                <a:tc gridSpan="4">
                  <a:txBody>
                    <a:bodyPr/>
                    <a:lstStyle/>
                    <a:p>
                      <a:pPr>
                        <a:lnSpc>
                          <a:spcPct val="107000"/>
                        </a:lnSpc>
                        <a:spcAft>
                          <a:spcPts val="800"/>
                        </a:spcAft>
                      </a:pPr>
                      <a:r>
                        <a:rPr lang="en-US" sz="1200">
                          <a:effectLst/>
                        </a:rPr>
                        <a:t>Manusia dalam pengembangan PL terdiri dari :</a:t>
                      </a:r>
                      <a:endParaRPr lang="en-US" sz="1100">
                        <a:effectLst/>
                        <a:latin typeface="Calibri"/>
                        <a:ea typeface="Calibri"/>
                        <a:cs typeface="Times New Roman"/>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nSpc>
                          <a:spcPct val="107000"/>
                        </a:lnSpc>
                        <a:spcAft>
                          <a:spcPts val="800"/>
                        </a:spcAft>
                      </a:pPr>
                      <a:r>
                        <a:rPr lang="en-US" sz="1200">
                          <a:effectLst/>
                        </a:rPr>
                        <a:t> </a:t>
                      </a:r>
                      <a:endParaRPr lang="en-US" sz="1100">
                        <a:effectLst/>
                        <a:latin typeface="Calibri"/>
                        <a:ea typeface="Calibri"/>
                        <a:cs typeface="Times New Roman"/>
                      </a:endParaRPr>
                    </a:p>
                  </a:txBody>
                  <a:tcPr marL="0" marR="0" marT="0" marB="0" anchor="b"/>
                </a:tc>
                <a:tc>
                  <a:txBody>
                    <a:bodyPr/>
                    <a:lstStyle/>
                    <a:p>
                      <a:pPr>
                        <a:lnSpc>
                          <a:spcPct val="107000"/>
                        </a:lnSpc>
                        <a:spcAft>
                          <a:spcPts val="800"/>
                        </a:spcAft>
                      </a:pPr>
                      <a:r>
                        <a:rPr lang="en-US" sz="1200">
                          <a:effectLst/>
                        </a:rPr>
                        <a:t> </a:t>
                      </a:r>
                      <a:endParaRPr lang="en-US" sz="1100">
                        <a:effectLst/>
                        <a:latin typeface="Calibri"/>
                        <a:ea typeface="Calibri"/>
                        <a:cs typeface="Times New Roman"/>
                      </a:endParaRPr>
                    </a:p>
                  </a:txBody>
                  <a:tcPr marL="0" marR="0" marT="0" marB="0" anchor="b"/>
                </a:tc>
              </a:tr>
              <a:tr h="372110">
                <a:tc>
                  <a:txBody>
                    <a:bodyPr/>
                    <a:lstStyle/>
                    <a:p>
                      <a:pPr marL="228600">
                        <a:lnSpc>
                          <a:spcPct val="107000"/>
                        </a:lnSpc>
                        <a:spcAft>
                          <a:spcPts val="800"/>
                        </a:spcAft>
                      </a:pPr>
                      <a:r>
                        <a:rPr lang="en-US" sz="1200">
                          <a:effectLst/>
                        </a:rPr>
                        <a:t>a. Player (Pemain)</a:t>
                      </a:r>
                      <a:endParaRPr lang="en-US" sz="1100">
                        <a:effectLst/>
                        <a:latin typeface="Calibri"/>
                        <a:ea typeface="Calibri"/>
                        <a:cs typeface="Times New Roman"/>
                      </a:endParaRPr>
                    </a:p>
                  </a:txBody>
                  <a:tcPr marL="0" marR="0" marT="0" marB="0" anchor="b"/>
                </a:tc>
                <a:tc>
                  <a:txBody>
                    <a:bodyPr/>
                    <a:lstStyle/>
                    <a:p>
                      <a:pPr>
                        <a:lnSpc>
                          <a:spcPct val="107000"/>
                        </a:lnSpc>
                        <a:spcAft>
                          <a:spcPts val="800"/>
                        </a:spcAft>
                      </a:pPr>
                      <a:r>
                        <a:rPr lang="en-US" sz="1200">
                          <a:effectLst/>
                        </a:rPr>
                        <a:t> </a:t>
                      </a:r>
                      <a:endParaRPr lang="en-US" sz="1100">
                        <a:effectLst/>
                        <a:latin typeface="Calibri"/>
                        <a:ea typeface="Calibri"/>
                        <a:cs typeface="Times New Roman"/>
                      </a:endParaRPr>
                    </a:p>
                  </a:txBody>
                  <a:tcPr marL="0" marR="0" marT="0" marB="0" anchor="b"/>
                </a:tc>
                <a:tc>
                  <a:txBody>
                    <a:bodyPr/>
                    <a:lstStyle/>
                    <a:p>
                      <a:pPr>
                        <a:lnSpc>
                          <a:spcPct val="107000"/>
                        </a:lnSpc>
                        <a:spcAft>
                          <a:spcPts val="800"/>
                        </a:spcAft>
                      </a:pPr>
                      <a:r>
                        <a:rPr lang="en-US" sz="1200">
                          <a:effectLst/>
                        </a:rPr>
                        <a:t> </a:t>
                      </a:r>
                      <a:endParaRPr lang="en-US" sz="1100">
                        <a:effectLst/>
                        <a:latin typeface="Calibri"/>
                        <a:ea typeface="Calibri"/>
                        <a:cs typeface="Times New Roman"/>
                      </a:endParaRPr>
                    </a:p>
                  </a:txBody>
                  <a:tcPr marL="0" marR="0" marT="0" marB="0" anchor="b"/>
                </a:tc>
                <a:tc>
                  <a:txBody>
                    <a:bodyPr/>
                    <a:lstStyle/>
                    <a:p>
                      <a:pPr>
                        <a:lnSpc>
                          <a:spcPct val="107000"/>
                        </a:lnSpc>
                        <a:spcAft>
                          <a:spcPts val="800"/>
                        </a:spcAft>
                      </a:pPr>
                      <a:r>
                        <a:rPr lang="en-US" sz="1200" dirty="0">
                          <a:effectLst/>
                        </a:rPr>
                        <a:t> </a:t>
                      </a:r>
                      <a:endParaRPr lang="en-US" sz="1100" dirty="0">
                        <a:effectLst/>
                        <a:latin typeface="Calibri"/>
                        <a:ea typeface="Calibri"/>
                        <a:cs typeface="Times New Roman"/>
                      </a:endParaRPr>
                    </a:p>
                  </a:txBody>
                  <a:tcPr marL="0" marR="0" marT="0" marB="0" anchor="b"/>
                </a:tc>
                <a:tc>
                  <a:txBody>
                    <a:bodyPr/>
                    <a:lstStyle/>
                    <a:p>
                      <a:pPr>
                        <a:lnSpc>
                          <a:spcPct val="107000"/>
                        </a:lnSpc>
                        <a:spcAft>
                          <a:spcPts val="800"/>
                        </a:spcAft>
                      </a:pPr>
                      <a:r>
                        <a:rPr lang="en-US" sz="1200">
                          <a:effectLst/>
                        </a:rPr>
                        <a:t> </a:t>
                      </a:r>
                      <a:endParaRPr lang="en-US" sz="1100">
                        <a:effectLst/>
                        <a:latin typeface="Calibri"/>
                        <a:ea typeface="Calibri"/>
                        <a:cs typeface="Times New Roman"/>
                      </a:endParaRPr>
                    </a:p>
                  </a:txBody>
                  <a:tcPr marL="0" marR="0" marT="0" marB="0" anchor="b"/>
                </a:tc>
                <a:tc>
                  <a:txBody>
                    <a:bodyPr/>
                    <a:lstStyle/>
                    <a:p>
                      <a:pPr>
                        <a:lnSpc>
                          <a:spcPct val="107000"/>
                        </a:lnSpc>
                        <a:spcAft>
                          <a:spcPts val="800"/>
                        </a:spcAft>
                      </a:pPr>
                      <a:r>
                        <a:rPr lang="en-US" sz="1200">
                          <a:effectLst/>
                        </a:rPr>
                        <a:t> </a:t>
                      </a:r>
                      <a:endParaRPr lang="en-US" sz="1100">
                        <a:effectLst/>
                        <a:latin typeface="Calibri"/>
                        <a:ea typeface="Calibri"/>
                        <a:cs typeface="Times New Roman"/>
                      </a:endParaRPr>
                    </a:p>
                  </a:txBody>
                  <a:tcPr marL="0" marR="0" marT="0" marB="0" anchor="b"/>
                </a:tc>
              </a:tr>
              <a:tr h="368935">
                <a:tc>
                  <a:txBody>
                    <a:bodyPr/>
                    <a:lstStyle/>
                    <a:p>
                      <a:pPr marL="457200">
                        <a:lnSpc>
                          <a:spcPct val="107000"/>
                        </a:lnSpc>
                        <a:spcAft>
                          <a:spcPts val="800"/>
                        </a:spcAft>
                      </a:pPr>
                      <a:r>
                        <a:rPr lang="en-US" sz="1200">
                          <a:effectLst/>
                        </a:rPr>
                        <a:t>- Manajer Senior</a:t>
                      </a:r>
                      <a:endParaRPr lang="en-US" sz="1100">
                        <a:effectLst/>
                        <a:latin typeface="Calibri"/>
                        <a:ea typeface="Calibri"/>
                        <a:cs typeface="Times New Roman"/>
                      </a:endParaRPr>
                    </a:p>
                  </a:txBody>
                  <a:tcPr marL="0" marR="0" marT="0" marB="0" anchor="b"/>
                </a:tc>
                <a:tc gridSpan="2">
                  <a:txBody>
                    <a:bodyPr/>
                    <a:lstStyle/>
                    <a:p>
                      <a:pPr marL="203200">
                        <a:lnSpc>
                          <a:spcPct val="107000"/>
                        </a:lnSpc>
                        <a:spcAft>
                          <a:spcPts val="800"/>
                        </a:spcAft>
                      </a:pPr>
                      <a:r>
                        <a:rPr lang="en-US" sz="1200">
                          <a:effectLst/>
                        </a:rPr>
                        <a:t>menentukan</a:t>
                      </a:r>
                      <a:endParaRPr lang="en-US" sz="1100">
                        <a:effectLst/>
                        <a:latin typeface="Calibri"/>
                        <a:ea typeface="Calibri"/>
                        <a:cs typeface="Times New Roman"/>
                      </a:endParaRPr>
                    </a:p>
                  </a:txBody>
                  <a:tcPr marL="0" marR="0" marT="0" marB="0" anchor="b"/>
                </a:tc>
                <a:tc hMerge="1">
                  <a:txBody>
                    <a:bodyPr/>
                    <a:lstStyle/>
                    <a:p>
                      <a:endParaRPr lang="en-US"/>
                    </a:p>
                  </a:txBody>
                  <a:tcPr/>
                </a:tc>
                <a:tc>
                  <a:txBody>
                    <a:bodyPr/>
                    <a:lstStyle/>
                    <a:p>
                      <a:pPr marL="368300">
                        <a:lnSpc>
                          <a:spcPct val="107000"/>
                        </a:lnSpc>
                        <a:spcAft>
                          <a:spcPts val="800"/>
                        </a:spcAft>
                      </a:pPr>
                      <a:r>
                        <a:rPr lang="en-US" sz="1200">
                          <a:effectLst/>
                        </a:rPr>
                        <a:t>isu</a:t>
                      </a:r>
                      <a:endParaRPr lang="en-US" sz="1100">
                        <a:effectLst/>
                        <a:latin typeface="Calibri"/>
                        <a:ea typeface="Calibri"/>
                        <a:cs typeface="Times New Roman"/>
                      </a:endParaRPr>
                    </a:p>
                  </a:txBody>
                  <a:tcPr marL="0" marR="0" marT="0" marB="0" anchor="b"/>
                </a:tc>
                <a:tc>
                  <a:txBody>
                    <a:bodyPr/>
                    <a:lstStyle/>
                    <a:p>
                      <a:pPr marL="88900">
                        <a:lnSpc>
                          <a:spcPct val="107000"/>
                        </a:lnSpc>
                        <a:spcAft>
                          <a:spcPts val="800"/>
                        </a:spcAft>
                      </a:pPr>
                      <a:r>
                        <a:rPr lang="en-US" sz="1200">
                          <a:effectLst/>
                        </a:rPr>
                        <a:t>bisnis</a:t>
                      </a:r>
                      <a:endParaRPr lang="en-US" sz="1100">
                        <a:effectLst/>
                        <a:latin typeface="Calibri"/>
                        <a:ea typeface="Calibri"/>
                        <a:cs typeface="Times New Roman"/>
                      </a:endParaRPr>
                    </a:p>
                  </a:txBody>
                  <a:tcPr marL="0" marR="0" marT="0" marB="0" anchor="b"/>
                </a:tc>
                <a:tc>
                  <a:txBody>
                    <a:bodyPr/>
                    <a:lstStyle/>
                    <a:p>
                      <a:pPr algn="r">
                        <a:lnSpc>
                          <a:spcPct val="107000"/>
                        </a:lnSpc>
                        <a:spcAft>
                          <a:spcPts val="800"/>
                        </a:spcAft>
                      </a:pPr>
                      <a:r>
                        <a:rPr lang="en-US" sz="1200">
                          <a:effectLst/>
                        </a:rPr>
                        <a:t>yang</a:t>
                      </a:r>
                      <a:endParaRPr lang="en-US" sz="1100">
                        <a:effectLst/>
                        <a:latin typeface="Calibri"/>
                        <a:ea typeface="Calibri"/>
                        <a:cs typeface="Times New Roman"/>
                      </a:endParaRPr>
                    </a:p>
                  </a:txBody>
                  <a:tcPr marL="0" marR="0" marT="0" marB="0" anchor="b"/>
                </a:tc>
              </a:tr>
              <a:tr h="372110">
                <a:tc>
                  <a:txBody>
                    <a:bodyPr/>
                    <a:lstStyle/>
                    <a:p>
                      <a:pPr>
                        <a:lnSpc>
                          <a:spcPct val="107000"/>
                        </a:lnSpc>
                        <a:spcAft>
                          <a:spcPts val="800"/>
                        </a:spcAft>
                      </a:pPr>
                      <a:r>
                        <a:rPr lang="en-US" sz="1200">
                          <a:effectLst/>
                        </a:rPr>
                        <a:t> </a:t>
                      </a:r>
                      <a:endParaRPr lang="en-US" sz="1100">
                        <a:effectLst/>
                        <a:latin typeface="Calibri"/>
                        <a:ea typeface="Calibri"/>
                        <a:cs typeface="Times New Roman"/>
                      </a:endParaRPr>
                    </a:p>
                  </a:txBody>
                  <a:tcPr marL="0" marR="0" marT="0" marB="0" anchor="b"/>
                </a:tc>
                <a:tc gridSpan="4">
                  <a:txBody>
                    <a:bodyPr/>
                    <a:lstStyle/>
                    <a:p>
                      <a:pPr marL="203200">
                        <a:lnSpc>
                          <a:spcPct val="107000"/>
                        </a:lnSpc>
                        <a:spcAft>
                          <a:spcPts val="800"/>
                        </a:spcAft>
                      </a:pPr>
                      <a:r>
                        <a:rPr lang="en-US" sz="1200">
                          <a:effectLst/>
                        </a:rPr>
                        <a:t>mempengaruhi dalam proyek</a:t>
                      </a:r>
                      <a:endParaRPr lang="en-US" sz="1100">
                        <a:effectLst/>
                        <a:latin typeface="Calibri"/>
                        <a:ea typeface="Calibri"/>
                        <a:cs typeface="Times New Roman"/>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nSpc>
                          <a:spcPct val="107000"/>
                        </a:lnSpc>
                        <a:spcAft>
                          <a:spcPts val="800"/>
                        </a:spcAft>
                      </a:pPr>
                      <a:r>
                        <a:rPr lang="en-US" sz="1200">
                          <a:effectLst/>
                        </a:rPr>
                        <a:t> </a:t>
                      </a:r>
                      <a:endParaRPr lang="en-US" sz="1100">
                        <a:effectLst/>
                        <a:latin typeface="Calibri"/>
                        <a:ea typeface="Calibri"/>
                        <a:cs typeface="Times New Roman"/>
                      </a:endParaRPr>
                    </a:p>
                  </a:txBody>
                  <a:tcPr marL="0" marR="0" marT="0" marB="0" anchor="b"/>
                </a:tc>
              </a:tr>
              <a:tr h="372110">
                <a:tc>
                  <a:txBody>
                    <a:bodyPr/>
                    <a:lstStyle/>
                    <a:p>
                      <a:pPr marL="457200">
                        <a:lnSpc>
                          <a:spcPct val="107000"/>
                        </a:lnSpc>
                        <a:spcAft>
                          <a:spcPts val="800"/>
                        </a:spcAft>
                      </a:pPr>
                      <a:r>
                        <a:rPr lang="en-US" sz="1200">
                          <a:effectLst/>
                        </a:rPr>
                        <a:t>- Manajer Proyek</a:t>
                      </a:r>
                      <a:endParaRPr lang="en-US" sz="1100">
                        <a:effectLst/>
                        <a:latin typeface="Calibri"/>
                        <a:ea typeface="Calibri"/>
                        <a:cs typeface="Times New Roman"/>
                      </a:endParaRPr>
                    </a:p>
                  </a:txBody>
                  <a:tcPr marL="0" marR="0" marT="0" marB="0" anchor="b"/>
                </a:tc>
                <a:tc gridSpan="5">
                  <a:txBody>
                    <a:bodyPr/>
                    <a:lstStyle/>
                    <a:p>
                      <a:pPr marL="203200">
                        <a:lnSpc>
                          <a:spcPct val="107000"/>
                        </a:lnSpc>
                        <a:spcAft>
                          <a:spcPts val="800"/>
                        </a:spcAft>
                      </a:pPr>
                      <a:r>
                        <a:rPr lang="en-US" sz="1200">
                          <a:effectLst/>
                        </a:rPr>
                        <a:t>merencanakan, memotivasi, mengorga-</a:t>
                      </a:r>
                      <a:endParaRPr lang="en-US" sz="1100">
                        <a:effectLst/>
                        <a:latin typeface="Calibri"/>
                        <a:ea typeface="Calibri"/>
                        <a:cs typeface="Times New Roman"/>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2110">
                <a:tc>
                  <a:txBody>
                    <a:bodyPr/>
                    <a:lstStyle/>
                    <a:p>
                      <a:pPr>
                        <a:lnSpc>
                          <a:spcPct val="107000"/>
                        </a:lnSpc>
                        <a:spcAft>
                          <a:spcPts val="800"/>
                        </a:spcAft>
                      </a:pPr>
                      <a:r>
                        <a:rPr lang="en-US" sz="1200">
                          <a:effectLst/>
                        </a:rPr>
                        <a:t> </a:t>
                      </a:r>
                      <a:endParaRPr lang="en-US" sz="1100">
                        <a:effectLst/>
                        <a:latin typeface="Calibri"/>
                        <a:ea typeface="Calibri"/>
                        <a:cs typeface="Times New Roman"/>
                      </a:endParaRPr>
                    </a:p>
                  </a:txBody>
                  <a:tcPr marL="0" marR="0" marT="0" marB="0" anchor="b"/>
                </a:tc>
                <a:tc gridSpan="4">
                  <a:txBody>
                    <a:bodyPr/>
                    <a:lstStyle/>
                    <a:p>
                      <a:pPr marL="203200">
                        <a:lnSpc>
                          <a:spcPct val="107000"/>
                        </a:lnSpc>
                        <a:spcAft>
                          <a:spcPts val="800"/>
                        </a:spcAft>
                      </a:pPr>
                      <a:r>
                        <a:rPr lang="en-US" sz="1200">
                          <a:effectLst/>
                        </a:rPr>
                        <a:t>nisir,mengontrol aplikasi/produk</a:t>
                      </a:r>
                      <a:endParaRPr lang="en-US" sz="1100">
                        <a:effectLst/>
                        <a:latin typeface="Calibri"/>
                        <a:ea typeface="Calibri"/>
                        <a:cs typeface="Times New Roman"/>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nSpc>
                          <a:spcPct val="107000"/>
                        </a:lnSpc>
                        <a:spcAft>
                          <a:spcPts val="800"/>
                        </a:spcAft>
                      </a:pPr>
                      <a:r>
                        <a:rPr lang="en-US" sz="1200">
                          <a:effectLst/>
                        </a:rPr>
                        <a:t> </a:t>
                      </a:r>
                      <a:endParaRPr lang="en-US" sz="1100">
                        <a:effectLst/>
                        <a:latin typeface="Calibri"/>
                        <a:ea typeface="Calibri"/>
                        <a:cs typeface="Times New Roman"/>
                      </a:endParaRPr>
                    </a:p>
                  </a:txBody>
                  <a:tcPr marL="0" marR="0" marT="0" marB="0" anchor="b"/>
                </a:tc>
              </a:tr>
              <a:tr h="372110">
                <a:tc>
                  <a:txBody>
                    <a:bodyPr/>
                    <a:lstStyle/>
                    <a:p>
                      <a:pPr marL="457200">
                        <a:lnSpc>
                          <a:spcPct val="107000"/>
                        </a:lnSpc>
                        <a:spcAft>
                          <a:spcPts val="800"/>
                        </a:spcAft>
                      </a:pPr>
                      <a:r>
                        <a:rPr lang="en-US" sz="1200">
                          <a:effectLst/>
                        </a:rPr>
                        <a:t>- Pelaksana</a:t>
                      </a:r>
                      <a:endParaRPr lang="en-US" sz="1100">
                        <a:effectLst/>
                        <a:latin typeface="Calibri"/>
                        <a:ea typeface="Calibri"/>
                        <a:cs typeface="Times New Roman"/>
                      </a:endParaRPr>
                    </a:p>
                  </a:txBody>
                  <a:tcPr marL="0" marR="0" marT="0" marB="0" anchor="b"/>
                </a:tc>
                <a:tc gridSpan="2">
                  <a:txBody>
                    <a:bodyPr/>
                    <a:lstStyle/>
                    <a:p>
                      <a:pPr marL="203200">
                        <a:lnSpc>
                          <a:spcPct val="107000"/>
                        </a:lnSpc>
                        <a:spcAft>
                          <a:spcPts val="800"/>
                        </a:spcAft>
                      </a:pPr>
                      <a:r>
                        <a:rPr lang="en-US" sz="1200">
                          <a:effectLst/>
                        </a:rPr>
                        <a:t>mempunyai</a:t>
                      </a:r>
                      <a:endParaRPr lang="en-US" sz="1100">
                        <a:effectLst/>
                        <a:latin typeface="Calibri"/>
                        <a:ea typeface="Calibri"/>
                        <a:cs typeface="Times New Roman"/>
                      </a:endParaRPr>
                    </a:p>
                  </a:txBody>
                  <a:tcPr marL="0" marR="0" marT="0" marB="0" anchor="b"/>
                </a:tc>
                <a:tc hMerge="1">
                  <a:txBody>
                    <a:bodyPr/>
                    <a:lstStyle/>
                    <a:p>
                      <a:endParaRPr lang="en-US"/>
                    </a:p>
                  </a:txBody>
                  <a:tcPr/>
                </a:tc>
                <a:tc gridSpan="2">
                  <a:txBody>
                    <a:bodyPr/>
                    <a:lstStyle/>
                    <a:p>
                      <a:pPr marL="12700">
                        <a:lnSpc>
                          <a:spcPct val="107000"/>
                        </a:lnSpc>
                        <a:spcAft>
                          <a:spcPts val="800"/>
                        </a:spcAft>
                      </a:pPr>
                      <a:r>
                        <a:rPr lang="en-US" sz="1200">
                          <a:effectLst/>
                        </a:rPr>
                        <a:t>ketrampilan  teknik</a:t>
                      </a:r>
                      <a:endParaRPr lang="en-US" sz="1100">
                        <a:effectLst/>
                        <a:latin typeface="Calibri"/>
                        <a:ea typeface="Calibri"/>
                        <a:cs typeface="Times New Roman"/>
                      </a:endParaRPr>
                    </a:p>
                  </a:txBody>
                  <a:tcPr marL="0" marR="0" marT="0" marB="0" anchor="b"/>
                </a:tc>
                <a:tc hMerge="1">
                  <a:txBody>
                    <a:bodyPr/>
                    <a:lstStyle/>
                    <a:p>
                      <a:endParaRPr lang="en-US"/>
                    </a:p>
                  </a:txBody>
                  <a:tcPr/>
                </a:tc>
                <a:tc>
                  <a:txBody>
                    <a:bodyPr/>
                    <a:lstStyle/>
                    <a:p>
                      <a:pPr algn="r">
                        <a:lnSpc>
                          <a:spcPct val="107000"/>
                        </a:lnSpc>
                        <a:spcAft>
                          <a:spcPts val="800"/>
                        </a:spcAft>
                      </a:pPr>
                      <a:r>
                        <a:rPr lang="en-US" sz="1200">
                          <a:effectLst/>
                        </a:rPr>
                        <a:t>untuk</a:t>
                      </a:r>
                      <a:endParaRPr lang="en-US" sz="1100">
                        <a:effectLst/>
                        <a:latin typeface="Calibri"/>
                        <a:ea typeface="Calibri"/>
                        <a:cs typeface="Times New Roman"/>
                      </a:endParaRPr>
                    </a:p>
                  </a:txBody>
                  <a:tcPr marL="0" marR="0" marT="0" marB="0" anchor="b"/>
                </a:tc>
              </a:tr>
              <a:tr h="372110">
                <a:tc>
                  <a:txBody>
                    <a:bodyPr/>
                    <a:lstStyle/>
                    <a:p>
                      <a:pPr>
                        <a:lnSpc>
                          <a:spcPct val="107000"/>
                        </a:lnSpc>
                        <a:spcAft>
                          <a:spcPts val="800"/>
                        </a:spcAft>
                      </a:pPr>
                      <a:r>
                        <a:rPr lang="en-US" sz="1200">
                          <a:effectLst/>
                        </a:rPr>
                        <a:t> </a:t>
                      </a:r>
                      <a:endParaRPr lang="en-US" sz="1100">
                        <a:effectLst/>
                        <a:latin typeface="Calibri"/>
                        <a:ea typeface="Calibri"/>
                        <a:cs typeface="Times New Roman"/>
                      </a:endParaRPr>
                    </a:p>
                  </a:txBody>
                  <a:tcPr marL="0" marR="0" marT="0" marB="0" anchor="b"/>
                </a:tc>
                <a:tc gridSpan="3">
                  <a:txBody>
                    <a:bodyPr/>
                    <a:lstStyle/>
                    <a:p>
                      <a:pPr marL="203200">
                        <a:lnSpc>
                          <a:spcPct val="107000"/>
                        </a:lnSpc>
                        <a:spcAft>
                          <a:spcPts val="800"/>
                        </a:spcAft>
                      </a:pPr>
                      <a:r>
                        <a:rPr lang="en-US" sz="1200">
                          <a:effectLst/>
                        </a:rPr>
                        <a:t>merekayasa aplikasi</a:t>
                      </a:r>
                      <a:endParaRPr lang="en-US" sz="1100">
                        <a:effectLst/>
                        <a:latin typeface="Calibri"/>
                        <a:ea typeface="Calibri"/>
                        <a:cs typeface="Times New Roman"/>
                      </a:endParaRPr>
                    </a:p>
                  </a:txBody>
                  <a:tcPr marL="0" marR="0" marT="0" marB="0" anchor="b"/>
                </a:tc>
                <a:tc hMerge="1">
                  <a:txBody>
                    <a:bodyPr/>
                    <a:lstStyle/>
                    <a:p>
                      <a:endParaRPr lang="en-US"/>
                    </a:p>
                  </a:txBody>
                  <a:tcPr/>
                </a:tc>
                <a:tc hMerge="1">
                  <a:txBody>
                    <a:bodyPr/>
                    <a:lstStyle/>
                    <a:p>
                      <a:endParaRPr lang="en-US"/>
                    </a:p>
                  </a:txBody>
                  <a:tcPr/>
                </a:tc>
                <a:tc>
                  <a:txBody>
                    <a:bodyPr/>
                    <a:lstStyle/>
                    <a:p>
                      <a:pPr>
                        <a:lnSpc>
                          <a:spcPct val="107000"/>
                        </a:lnSpc>
                        <a:spcAft>
                          <a:spcPts val="800"/>
                        </a:spcAft>
                      </a:pPr>
                      <a:r>
                        <a:rPr lang="en-US" sz="1200">
                          <a:effectLst/>
                        </a:rPr>
                        <a:t> </a:t>
                      </a:r>
                      <a:endParaRPr lang="en-US" sz="1100">
                        <a:effectLst/>
                        <a:latin typeface="Calibri"/>
                        <a:ea typeface="Calibri"/>
                        <a:cs typeface="Times New Roman"/>
                      </a:endParaRPr>
                    </a:p>
                  </a:txBody>
                  <a:tcPr marL="0" marR="0" marT="0" marB="0" anchor="b"/>
                </a:tc>
                <a:tc>
                  <a:txBody>
                    <a:bodyPr/>
                    <a:lstStyle/>
                    <a:p>
                      <a:pPr>
                        <a:lnSpc>
                          <a:spcPct val="107000"/>
                        </a:lnSpc>
                        <a:spcAft>
                          <a:spcPts val="800"/>
                        </a:spcAft>
                      </a:pPr>
                      <a:r>
                        <a:rPr lang="en-US" sz="1200">
                          <a:effectLst/>
                        </a:rPr>
                        <a:t> </a:t>
                      </a:r>
                      <a:endParaRPr lang="en-US" sz="1100">
                        <a:effectLst/>
                        <a:latin typeface="Calibri"/>
                        <a:ea typeface="Calibri"/>
                        <a:cs typeface="Times New Roman"/>
                      </a:endParaRPr>
                    </a:p>
                  </a:txBody>
                  <a:tcPr marL="0" marR="0" marT="0" marB="0" anchor="b"/>
                </a:tc>
              </a:tr>
              <a:tr h="372110">
                <a:tc>
                  <a:txBody>
                    <a:bodyPr/>
                    <a:lstStyle/>
                    <a:p>
                      <a:pPr marL="457200">
                        <a:lnSpc>
                          <a:spcPct val="107000"/>
                        </a:lnSpc>
                        <a:spcAft>
                          <a:spcPts val="800"/>
                        </a:spcAft>
                      </a:pPr>
                      <a:r>
                        <a:rPr lang="en-US" sz="1200">
                          <a:effectLst/>
                        </a:rPr>
                        <a:t>- Pelanggan</a:t>
                      </a:r>
                      <a:endParaRPr lang="en-US" sz="1100">
                        <a:effectLst/>
                        <a:latin typeface="Calibri"/>
                        <a:ea typeface="Calibri"/>
                        <a:cs typeface="Times New Roman"/>
                      </a:endParaRPr>
                    </a:p>
                  </a:txBody>
                  <a:tcPr marL="0" marR="0" marT="0" marB="0" anchor="b"/>
                </a:tc>
                <a:tc gridSpan="5">
                  <a:txBody>
                    <a:bodyPr/>
                    <a:lstStyle/>
                    <a:p>
                      <a:pPr marL="203200">
                        <a:lnSpc>
                          <a:spcPct val="107000"/>
                        </a:lnSpc>
                        <a:spcAft>
                          <a:spcPts val="800"/>
                        </a:spcAft>
                      </a:pPr>
                      <a:r>
                        <a:rPr lang="en-US" sz="1200">
                          <a:effectLst/>
                        </a:rPr>
                        <a:t>menentukan  jenis  kebutuhan  bagi  PL</a:t>
                      </a:r>
                      <a:endParaRPr lang="en-US" sz="1100">
                        <a:effectLst/>
                        <a:latin typeface="Calibri"/>
                        <a:ea typeface="Calibri"/>
                        <a:cs typeface="Times New Roman"/>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2110">
                <a:tc>
                  <a:txBody>
                    <a:bodyPr/>
                    <a:lstStyle/>
                    <a:p>
                      <a:pPr>
                        <a:lnSpc>
                          <a:spcPct val="107000"/>
                        </a:lnSpc>
                        <a:spcAft>
                          <a:spcPts val="800"/>
                        </a:spcAft>
                      </a:pPr>
                      <a:r>
                        <a:rPr lang="en-US" sz="1200">
                          <a:effectLst/>
                        </a:rPr>
                        <a:t> </a:t>
                      </a:r>
                      <a:endParaRPr lang="en-US" sz="1100">
                        <a:effectLst/>
                        <a:latin typeface="Calibri"/>
                        <a:ea typeface="Calibri"/>
                        <a:cs typeface="Times New Roman"/>
                      </a:endParaRPr>
                    </a:p>
                  </a:txBody>
                  <a:tcPr marL="0" marR="0" marT="0" marB="0" anchor="b"/>
                </a:tc>
                <a:tc gridSpan="3">
                  <a:txBody>
                    <a:bodyPr/>
                    <a:lstStyle/>
                    <a:p>
                      <a:pPr marL="203200">
                        <a:lnSpc>
                          <a:spcPct val="107000"/>
                        </a:lnSpc>
                        <a:spcAft>
                          <a:spcPts val="800"/>
                        </a:spcAft>
                      </a:pPr>
                      <a:r>
                        <a:rPr lang="en-US" sz="1200">
                          <a:effectLst/>
                        </a:rPr>
                        <a:t>yang akan dibuat</a:t>
                      </a:r>
                      <a:endParaRPr lang="en-US" sz="1100">
                        <a:effectLst/>
                        <a:latin typeface="Calibri"/>
                        <a:ea typeface="Calibri"/>
                        <a:cs typeface="Times New Roman"/>
                      </a:endParaRPr>
                    </a:p>
                  </a:txBody>
                  <a:tcPr marL="0" marR="0" marT="0" marB="0" anchor="b"/>
                </a:tc>
                <a:tc hMerge="1">
                  <a:txBody>
                    <a:bodyPr/>
                    <a:lstStyle/>
                    <a:p>
                      <a:endParaRPr lang="en-US"/>
                    </a:p>
                  </a:txBody>
                  <a:tcPr/>
                </a:tc>
                <a:tc hMerge="1">
                  <a:txBody>
                    <a:bodyPr/>
                    <a:lstStyle/>
                    <a:p>
                      <a:endParaRPr lang="en-US"/>
                    </a:p>
                  </a:txBody>
                  <a:tcPr/>
                </a:tc>
                <a:tc>
                  <a:txBody>
                    <a:bodyPr/>
                    <a:lstStyle/>
                    <a:p>
                      <a:pPr>
                        <a:lnSpc>
                          <a:spcPct val="107000"/>
                        </a:lnSpc>
                        <a:spcAft>
                          <a:spcPts val="800"/>
                        </a:spcAft>
                      </a:pPr>
                      <a:r>
                        <a:rPr lang="en-US" sz="1200">
                          <a:effectLst/>
                        </a:rPr>
                        <a:t> </a:t>
                      </a:r>
                      <a:endParaRPr lang="en-US" sz="1100">
                        <a:effectLst/>
                        <a:latin typeface="Calibri"/>
                        <a:ea typeface="Calibri"/>
                        <a:cs typeface="Times New Roman"/>
                      </a:endParaRPr>
                    </a:p>
                  </a:txBody>
                  <a:tcPr marL="0" marR="0" marT="0" marB="0" anchor="b"/>
                </a:tc>
                <a:tc>
                  <a:txBody>
                    <a:bodyPr/>
                    <a:lstStyle/>
                    <a:p>
                      <a:pPr>
                        <a:lnSpc>
                          <a:spcPct val="107000"/>
                        </a:lnSpc>
                        <a:spcAft>
                          <a:spcPts val="800"/>
                        </a:spcAft>
                      </a:pPr>
                      <a:r>
                        <a:rPr lang="en-US" sz="1200" dirty="0">
                          <a:effectLst/>
                        </a:rPr>
                        <a:t> </a:t>
                      </a:r>
                      <a:endParaRPr lang="en-US" sz="1100" dirty="0">
                        <a:effectLst/>
                        <a:latin typeface="Calibri"/>
                        <a:ea typeface="Calibri"/>
                        <a:cs typeface="Times New Roman"/>
                      </a:endParaRPr>
                    </a:p>
                  </a:txBody>
                  <a:tcPr marL="0" marR="0" marT="0" marB="0" anchor="b"/>
                </a:tc>
              </a:tr>
            </a:tbl>
          </a:graphicData>
        </a:graphic>
      </p:graphicFrame>
    </p:spTree>
    <p:extLst>
      <p:ext uri="{BB962C8B-B14F-4D97-AF65-F5344CB8AC3E}">
        <p14:creationId xmlns:p14="http://schemas.microsoft.com/office/powerpoint/2010/main" val="11460237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228600"/>
            <a:ext cx="8229600" cy="5745163"/>
          </a:xfrm>
        </p:spPr>
        <p:txBody>
          <a:bodyPr>
            <a:normAutofit/>
          </a:bodyPr>
          <a:lstStyle/>
          <a:p>
            <a:pPr marL="0" lvl="0" indent="0">
              <a:buNone/>
            </a:pPr>
            <a:r>
              <a:rPr lang="en-US" sz="1400" b="1" dirty="0"/>
              <a:t>Team Leader (</a:t>
            </a:r>
            <a:r>
              <a:rPr lang="en-US" sz="1400" b="1" dirty="0" err="1"/>
              <a:t>Pimpinana</a:t>
            </a:r>
            <a:r>
              <a:rPr lang="en-US" sz="1400" b="1" dirty="0"/>
              <a:t> Tim)</a:t>
            </a:r>
            <a:endParaRPr lang="en-US" sz="1400" dirty="0"/>
          </a:p>
          <a:p>
            <a:pPr marL="0" indent="0">
              <a:buNone/>
            </a:pPr>
            <a:r>
              <a:rPr lang="en-US" sz="1400" dirty="0" err="1" smtClean="0"/>
              <a:t>Manajemen</a:t>
            </a:r>
            <a:r>
              <a:rPr lang="en-US" sz="1400" dirty="0" smtClean="0"/>
              <a:t> </a:t>
            </a:r>
            <a:r>
              <a:rPr lang="en-US" sz="1400" dirty="0" err="1"/>
              <a:t>proyek</a:t>
            </a:r>
            <a:r>
              <a:rPr lang="en-US" sz="1400" dirty="0"/>
              <a:t> </a:t>
            </a:r>
            <a:r>
              <a:rPr lang="en-US" sz="1400" dirty="0" err="1"/>
              <a:t>merupakan</a:t>
            </a:r>
            <a:r>
              <a:rPr lang="en-US" sz="1400" dirty="0"/>
              <a:t> </a:t>
            </a:r>
            <a:r>
              <a:rPr lang="en-US" sz="1400" dirty="0" err="1"/>
              <a:t>kegiatan</a:t>
            </a:r>
            <a:r>
              <a:rPr lang="en-US" sz="1400" dirty="0"/>
              <a:t> </a:t>
            </a:r>
            <a:r>
              <a:rPr lang="en-US" sz="1400" dirty="0" err="1"/>
              <a:t>manusia</a:t>
            </a:r>
            <a:r>
              <a:rPr lang="en-US" sz="1400" dirty="0"/>
              <a:t> </a:t>
            </a:r>
            <a:r>
              <a:rPr lang="en-US" sz="1400" dirty="0" err="1"/>
              <a:t>intensif</a:t>
            </a:r>
            <a:r>
              <a:rPr lang="en-US" sz="1400" dirty="0"/>
              <a:t> </a:t>
            </a:r>
            <a:r>
              <a:rPr lang="en-US" sz="1400" dirty="0" err="1"/>
              <a:t>sehingga</a:t>
            </a:r>
            <a:r>
              <a:rPr lang="en-US" sz="1400" dirty="0"/>
              <a:t> </a:t>
            </a:r>
            <a:r>
              <a:rPr lang="en-US" sz="1400" dirty="0" err="1"/>
              <a:t>memerlukan</a:t>
            </a:r>
            <a:r>
              <a:rPr lang="en-US" sz="1400" dirty="0"/>
              <a:t> </a:t>
            </a:r>
            <a:r>
              <a:rPr lang="en-US" sz="1400" dirty="0" err="1"/>
              <a:t>praktisi</a:t>
            </a:r>
            <a:r>
              <a:rPr lang="en-US" sz="1400" dirty="0"/>
              <a:t> yang </a:t>
            </a:r>
            <a:r>
              <a:rPr lang="en-US" sz="1400" dirty="0" err="1"/>
              <a:t>cakap</a:t>
            </a:r>
            <a:r>
              <a:rPr lang="en-US" sz="1400" dirty="0" smtClean="0"/>
              <a:t>.</a:t>
            </a:r>
            <a:endParaRPr lang="id-ID" sz="1400" dirty="0" smtClean="0"/>
          </a:p>
          <a:p>
            <a:pPr marL="0" indent="0">
              <a:buNone/>
            </a:pPr>
            <a:r>
              <a:rPr lang="en-US" sz="1400" dirty="0"/>
              <a:t>Model </a:t>
            </a:r>
            <a:r>
              <a:rPr lang="en-US" sz="1400" dirty="0" err="1"/>
              <a:t>Kepemimpinan</a:t>
            </a:r>
            <a:r>
              <a:rPr lang="en-US" sz="1400" dirty="0"/>
              <a:t> (MOI </a:t>
            </a:r>
            <a:r>
              <a:rPr lang="en-US" sz="1400" dirty="0" err="1"/>
              <a:t>yaitu</a:t>
            </a:r>
            <a:r>
              <a:rPr lang="en-US" sz="1400" dirty="0"/>
              <a:t> </a:t>
            </a:r>
            <a:r>
              <a:rPr lang="en-US" sz="1400" b="1" dirty="0" err="1"/>
              <a:t>M</a:t>
            </a:r>
            <a:r>
              <a:rPr lang="en-US" sz="1400" dirty="0" err="1"/>
              <a:t>otivasi</a:t>
            </a:r>
            <a:r>
              <a:rPr lang="en-US" sz="1400" dirty="0"/>
              <a:t>, </a:t>
            </a:r>
            <a:r>
              <a:rPr lang="en-US" sz="1400" b="1" dirty="0" err="1"/>
              <a:t>O</a:t>
            </a:r>
            <a:r>
              <a:rPr lang="en-US" sz="1400" dirty="0" err="1"/>
              <a:t>rganisasi</a:t>
            </a:r>
            <a:r>
              <a:rPr lang="en-US" sz="1400" dirty="0"/>
              <a:t>, </a:t>
            </a:r>
            <a:r>
              <a:rPr lang="en-US" sz="1400" dirty="0" err="1"/>
              <a:t>gagasan</a:t>
            </a:r>
            <a:r>
              <a:rPr lang="en-US" sz="1400" dirty="0"/>
              <a:t> &amp; </a:t>
            </a:r>
            <a:r>
              <a:rPr lang="en-US" sz="1400" b="1" dirty="0" err="1"/>
              <a:t>I</a:t>
            </a:r>
            <a:r>
              <a:rPr lang="en-US" sz="1400" dirty="0" err="1"/>
              <a:t>novasi</a:t>
            </a:r>
            <a:r>
              <a:rPr lang="en-US" sz="1400" dirty="0"/>
              <a:t>) </a:t>
            </a:r>
            <a:r>
              <a:rPr lang="en-US" sz="1400" dirty="0" err="1"/>
              <a:t>menurut</a:t>
            </a:r>
            <a:r>
              <a:rPr lang="en-US" sz="1400" dirty="0"/>
              <a:t> Jerry Weinberg</a:t>
            </a:r>
            <a:r>
              <a:rPr lang="en-US" sz="1400" dirty="0" smtClean="0"/>
              <a:t>.</a:t>
            </a:r>
            <a:endParaRPr lang="en-US" sz="1400" dirty="0"/>
          </a:p>
          <a:p>
            <a:pPr marL="0" indent="0">
              <a:buNone/>
            </a:pPr>
            <a:r>
              <a:rPr lang="en-US" sz="1400" dirty="0" err="1"/>
              <a:t>Karakteristik</a:t>
            </a:r>
            <a:r>
              <a:rPr lang="en-US" sz="1400" dirty="0"/>
              <a:t> yang </a:t>
            </a:r>
            <a:r>
              <a:rPr lang="en-US" sz="1400" dirty="0" err="1"/>
              <a:t>menentukan</a:t>
            </a:r>
            <a:r>
              <a:rPr lang="en-US" sz="1400" dirty="0"/>
              <a:t> </a:t>
            </a:r>
            <a:r>
              <a:rPr lang="en-US" sz="1400" dirty="0" err="1"/>
              <a:t>manajer</a:t>
            </a:r>
            <a:r>
              <a:rPr lang="en-US" sz="1400" dirty="0"/>
              <a:t> </a:t>
            </a:r>
            <a:r>
              <a:rPr lang="en-US" sz="1400" dirty="0" err="1"/>
              <a:t>proyek</a:t>
            </a:r>
            <a:r>
              <a:rPr lang="en-US" sz="1400" dirty="0"/>
              <a:t> </a:t>
            </a:r>
            <a:r>
              <a:rPr lang="en-US" sz="1400" dirty="0" err="1"/>
              <a:t>efektif</a:t>
            </a:r>
            <a:r>
              <a:rPr lang="en-US" sz="1400" dirty="0"/>
              <a:t> </a:t>
            </a:r>
            <a:r>
              <a:rPr lang="en-US" sz="1400" dirty="0" err="1"/>
              <a:t>yaitu</a:t>
            </a:r>
            <a:endParaRPr lang="en-US" sz="1400" dirty="0"/>
          </a:p>
          <a:p>
            <a:pPr marL="0" indent="0">
              <a:buNone/>
            </a:pPr>
            <a:r>
              <a:rPr lang="en-US" sz="1400" dirty="0"/>
              <a:t> </a:t>
            </a:r>
          </a:p>
          <a:p>
            <a:pPr marL="0" indent="0">
              <a:buNone/>
            </a:pPr>
            <a:r>
              <a:rPr lang="en-US" sz="1400" dirty="0" smtClean="0"/>
              <a:t>-</a:t>
            </a:r>
            <a:r>
              <a:rPr lang="en-US" sz="1400" dirty="0" err="1" smtClean="0"/>
              <a:t>Pemecahan</a:t>
            </a:r>
            <a:r>
              <a:rPr lang="en-US" sz="1400" dirty="0" smtClean="0"/>
              <a:t> </a:t>
            </a:r>
            <a:r>
              <a:rPr lang="en-US" sz="1400" dirty="0" err="1"/>
              <a:t>Masalah</a:t>
            </a:r>
            <a:r>
              <a:rPr lang="en-US" sz="1400" dirty="0"/>
              <a:t>	- </a:t>
            </a:r>
            <a:r>
              <a:rPr lang="en-US" sz="1400" dirty="0" err="1"/>
              <a:t>Prestasi</a:t>
            </a:r>
            <a:endParaRPr lang="en-US" sz="1400" dirty="0"/>
          </a:p>
          <a:p>
            <a:pPr marL="0" indent="0">
              <a:buNone/>
            </a:pPr>
            <a:r>
              <a:rPr lang="en-US" sz="1400" dirty="0"/>
              <a:t> </a:t>
            </a:r>
          </a:p>
          <a:p>
            <a:pPr marL="0" indent="0">
              <a:buNone/>
            </a:pPr>
            <a:r>
              <a:rPr lang="en-US" sz="1400" dirty="0" smtClean="0"/>
              <a:t>-</a:t>
            </a:r>
            <a:r>
              <a:rPr lang="en-US" sz="1400" dirty="0" err="1" smtClean="0"/>
              <a:t>Identitas</a:t>
            </a:r>
            <a:r>
              <a:rPr lang="en-US" sz="1400" dirty="0" smtClean="0"/>
              <a:t> </a:t>
            </a:r>
            <a:r>
              <a:rPr lang="en-US" sz="1400" dirty="0" err="1"/>
              <a:t>manajerial</a:t>
            </a:r>
            <a:r>
              <a:rPr lang="en-US" sz="1400" dirty="0"/>
              <a:t>	- </a:t>
            </a:r>
            <a:r>
              <a:rPr lang="en-US" sz="1400" dirty="0" err="1"/>
              <a:t>Pengaruh</a:t>
            </a:r>
            <a:r>
              <a:rPr lang="en-US" sz="1400" dirty="0"/>
              <a:t> &amp; </a:t>
            </a:r>
            <a:r>
              <a:rPr lang="en-US" sz="1400" dirty="0" err="1"/>
              <a:t>pembentukan</a:t>
            </a:r>
            <a:r>
              <a:rPr lang="en-US" sz="1400" dirty="0"/>
              <a:t> </a:t>
            </a:r>
            <a:r>
              <a:rPr lang="en-US" sz="1400" dirty="0" err="1"/>
              <a:t>tim</a:t>
            </a:r>
            <a:endParaRPr lang="en-US" sz="1400" dirty="0"/>
          </a:p>
          <a:p>
            <a:pPr marL="0" indent="0">
              <a:buNone/>
            </a:pPr>
            <a:r>
              <a:rPr lang="id-ID" sz="1400" dirty="0"/>
              <a:t> </a:t>
            </a:r>
          </a:p>
          <a:p>
            <a:pPr marL="0" indent="0">
              <a:buNone/>
            </a:pPr>
            <a:r>
              <a:rPr lang="en-US" sz="1400" b="1" dirty="0" smtClean="0"/>
              <a:t> </a:t>
            </a:r>
            <a:r>
              <a:rPr lang="en-US" sz="1400" b="1" dirty="0"/>
              <a:t>The Software Team ( Tim PL</a:t>
            </a:r>
            <a:r>
              <a:rPr lang="en-US" sz="1400" b="1" dirty="0" smtClean="0"/>
              <a:t>)</a:t>
            </a:r>
            <a:r>
              <a:rPr lang="en-US" sz="1400" dirty="0"/>
              <a:t> </a:t>
            </a:r>
            <a:endParaRPr lang="id-ID" sz="1400" dirty="0" smtClean="0"/>
          </a:p>
          <a:p>
            <a:pPr marL="0" indent="0">
              <a:buNone/>
            </a:pPr>
            <a:r>
              <a:rPr lang="en-US" sz="1400" dirty="0" err="1" smtClean="0"/>
              <a:t>Sumber</a:t>
            </a:r>
            <a:r>
              <a:rPr lang="en-US" sz="1400" dirty="0" smtClean="0"/>
              <a:t> </a:t>
            </a:r>
            <a:r>
              <a:rPr lang="en-US" sz="1400" dirty="0" err="1"/>
              <a:t>daya</a:t>
            </a:r>
            <a:r>
              <a:rPr lang="en-US" sz="1400" dirty="0"/>
              <a:t> </a:t>
            </a:r>
            <a:r>
              <a:rPr lang="en-US" sz="1400" dirty="0" err="1"/>
              <a:t>manusia</a:t>
            </a:r>
            <a:r>
              <a:rPr lang="en-US" sz="1400" dirty="0"/>
              <a:t> </a:t>
            </a:r>
            <a:r>
              <a:rPr lang="en-US" sz="1400" dirty="0" err="1"/>
              <a:t>kepada</a:t>
            </a:r>
            <a:r>
              <a:rPr lang="en-US" sz="1400" dirty="0"/>
              <a:t> </a:t>
            </a:r>
            <a:r>
              <a:rPr lang="en-US" sz="1400" dirty="0" err="1"/>
              <a:t>sebuah</a:t>
            </a:r>
            <a:r>
              <a:rPr lang="en-US" sz="1400" dirty="0"/>
              <a:t> </a:t>
            </a:r>
            <a:r>
              <a:rPr lang="en-US" sz="1400" dirty="0" err="1"/>
              <a:t>proyek</a:t>
            </a:r>
            <a:r>
              <a:rPr lang="en-US" sz="1400" dirty="0"/>
              <a:t> yang </a:t>
            </a:r>
            <a:r>
              <a:rPr lang="en-US" sz="1400" dirty="0" err="1"/>
              <a:t>akan</a:t>
            </a:r>
            <a:r>
              <a:rPr lang="en-US" sz="1400" dirty="0"/>
              <a:t> </a:t>
            </a:r>
            <a:r>
              <a:rPr lang="en-US" sz="1400" dirty="0" err="1"/>
              <a:t>membutuhkan</a:t>
            </a:r>
            <a:r>
              <a:rPr lang="en-US" sz="1400" dirty="0"/>
              <a:t> n </a:t>
            </a:r>
            <a:r>
              <a:rPr lang="en-US" sz="1400" dirty="0" err="1"/>
              <a:t>manusia</a:t>
            </a:r>
            <a:r>
              <a:rPr lang="en-US" sz="1400" dirty="0"/>
              <a:t> yang </a:t>
            </a:r>
            <a:r>
              <a:rPr lang="en-US" sz="1400" dirty="0" err="1"/>
              <a:t>bekerja</a:t>
            </a:r>
            <a:r>
              <a:rPr lang="en-US" sz="1400" dirty="0"/>
              <a:t> </a:t>
            </a:r>
            <a:r>
              <a:rPr lang="en-US" sz="1400" dirty="0" err="1"/>
              <a:t>selama</a:t>
            </a:r>
            <a:r>
              <a:rPr lang="en-US" sz="1400" dirty="0"/>
              <a:t> k </a:t>
            </a:r>
            <a:r>
              <a:rPr lang="en-US" sz="1400" dirty="0" err="1"/>
              <a:t>tahun</a:t>
            </a:r>
            <a:r>
              <a:rPr lang="en-US" sz="1400" dirty="0"/>
              <a:t> , </a:t>
            </a:r>
            <a:r>
              <a:rPr lang="en-US" sz="1400" dirty="0" err="1"/>
              <a:t>ada</a:t>
            </a:r>
            <a:r>
              <a:rPr lang="en-US" sz="1400" dirty="0"/>
              <a:t> </a:t>
            </a:r>
            <a:r>
              <a:rPr lang="en-US" sz="1400" dirty="0" err="1"/>
              <a:t>beberapa</a:t>
            </a:r>
            <a:r>
              <a:rPr lang="en-US" sz="1400" dirty="0"/>
              <a:t> </a:t>
            </a:r>
            <a:r>
              <a:rPr lang="en-US" sz="1400" dirty="0" err="1"/>
              <a:t>alternatif</a:t>
            </a:r>
            <a:r>
              <a:rPr lang="en-US" sz="1400" dirty="0"/>
              <a:t> </a:t>
            </a:r>
            <a:r>
              <a:rPr lang="en-US" sz="1400" dirty="0" err="1"/>
              <a:t>untuk</a:t>
            </a:r>
            <a:r>
              <a:rPr lang="en-US" sz="1400" dirty="0"/>
              <a:t> </a:t>
            </a:r>
            <a:r>
              <a:rPr lang="en-US" sz="1400" dirty="0" err="1"/>
              <a:t>menentukan</a:t>
            </a:r>
            <a:r>
              <a:rPr lang="en-US" sz="1400" dirty="0"/>
              <a:t> </a:t>
            </a:r>
            <a:r>
              <a:rPr lang="en-US" sz="1400" dirty="0" err="1"/>
              <a:t>sumber</a:t>
            </a:r>
            <a:r>
              <a:rPr lang="en-US" sz="1400" dirty="0"/>
              <a:t> </a:t>
            </a:r>
            <a:r>
              <a:rPr lang="en-US" sz="1400" dirty="0" err="1"/>
              <a:t>daya</a:t>
            </a:r>
            <a:r>
              <a:rPr lang="en-US" sz="1400" dirty="0"/>
              <a:t> </a:t>
            </a:r>
            <a:r>
              <a:rPr lang="en-US" sz="1400" dirty="0" err="1"/>
              <a:t>tersebut</a:t>
            </a:r>
            <a:r>
              <a:rPr lang="en-US" sz="1400" dirty="0"/>
              <a:t> :</a:t>
            </a:r>
          </a:p>
          <a:p>
            <a:r>
              <a:rPr lang="en-US" sz="1400" dirty="0" smtClean="0"/>
              <a:t>n </a:t>
            </a:r>
            <a:r>
              <a:rPr lang="en-US" sz="1400" dirty="0"/>
              <a:t>orang </a:t>
            </a:r>
            <a:r>
              <a:rPr lang="en-US" sz="1400" dirty="0" err="1"/>
              <a:t>mengerjakan</a:t>
            </a:r>
            <a:r>
              <a:rPr lang="en-US" sz="1400" dirty="0"/>
              <a:t> </a:t>
            </a:r>
            <a:r>
              <a:rPr lang="en-US" sz="1400" dirty="0" err="1"/>
              <a:t>tugas</a:t>
            </a:r>
            <a:r>
              <a:rPr lang="en-US" sz="1400" dirty="0"/>
              <a:t> </a:t>
            </a:r>
            <a:r>
              <a:rPr lang="en-US" sz="1400" dirty="0" err="1"/>
              <a:t>fungsional</a:t>
            </a:r>
            <a:r>
              <a:rPr lang="en-US" sz="1400" dirty="0"/>
              <a:t> </a:t>
            </a:r>
            <a:r>
              <a:rPr lang="en-US" sz="1400" dirty="0" err="1"/>
              <a:t>berbeda</a:t>
            </a:r>
            <a:r>
              <a:rPr lang="en-US" sz="1400" dirty="0"/>
              <a:t> </a:t>
            </a:r>
            <a:r>
              <a:rPr lang="en-US" sz="1400" dirty="0" err="1"/>
              <a:t>sebanyak</a:t>
            </a:r>
            <a:r>
              <a:rPr lang="en-US" sz="1400" dirty="0"/>
              <a:t> m </a:t>
            </a:r>
            <a:r>
              <a:rPr lang="en-US" sz="1400" dirty="0" err="1"/>
              <a:t>dengan</a:t>
            </a:r>
            <a:r>
              <a:rPr lang="en-US" sz="1400" dirty="0"/>
              <a:t> </a:t>
            </a:r>
            <a:r>
              <a:rPr lang="en-US" sz="1400" dirty="0" err="1"/>
              <a:t>sedikit</a:t>
            </a:r>
            <a:r>
              <a:rPr lang="en-US" sz="1400" dirty="0"/>
              <a:t> </a:t>
            </a:r>
            <a:r>
              <a:rPr lang="en-US" sz="1400" dirty="0" err="1"/>
              <a:t>kombinasi</a:t>
            </a:r>
            <a:r>
              <a:rPr lang="en-US" sz="1400" dirty="0"/>
              <a:t> </a:t>
            </a:r>
            <a:r>
              <a:rPr lang="en-US" sz="1400" dirty="0" err="1"/>
              <a:t>kerja</a:t>
            </a:r>
            <a:r>
              <a:rPr lang="en-US" sz="1400" dirty="0"/>
              <a:t> &amp; </a:t>
            </a:r>
            <a:r>
              <a:rPr lang="en-US" sz="1400" dirty="0" err="1"/>
              <a:t>koordinasi</a:t>
            </a:r>
            <a:r>
              <a:rPr lang="en-US" sz="1400" dirty="0"/>
              <a:t> </a:t>
            </a:r>
            <a:r>
              <a:rPr lang="en-US" sz="1400" dirty="0" err="1"/>
              <a:t>tanggung</a:t>
            </a:r>
            <a:r>
              <a:rPr lang="en-US" sz="1400" dirty="0"/>
              <a:t> </a:t>
            </a:r>
            <a:r>
              <a:rPr lang="en-US" sz="1400" dirty="0" err="1"/>
              <a:t>jawab</a:t>
            </a:r>
            <a:r>
              <a:rPr lang="en-US" sz="1400" dirty="0"/>
              <a:t> </a:t>
            </a:r>
            <a:r>
              <a:rPr lang="en-US" sz="1400" dirty="0" err="1"/>
              <a:t>manajer</a:t>
            </a:r>
            <a:r>
              <a:rPr lang="en-US" sz="1400" dirty="0"/>
              <a:t> </a:t>
            </a:r>
            <a:r>
              <a:rPr lang="en-US" sz="1400" dirty="0" err="1"/>
              <a:t>proyek</a:t>
            </a:r>
            <a:endParaRPr lang="en-US" sz="1400" dirty="0"/>
          </a:p>
          <a:p>
            <a:pPr lvl="0"/>
            <a:r>
              <a:rPr lang="en-US" sz="1400" dirty="0"/>
              <a:t>n orang </a:t>
            </a:r>
            <a:r>
              <a:rPr lang="en-US" sz="1400" dirty="0" err="1"/>
              <a:t>mengerjakan</a:t>
            </a:r>
            <a:r>
              <a:rPr lang="en-US" sz="1400" dirty="0"/>
              <a:t> </a:t>
            </a:r>
            <a:r>
              <a:rPr lang="en-US" sz="1400" dirty="0" err="1"/>
              <a:t>tugas</a:t>
            </a:r>
            <a:r>
              <a:rPr lang="en-US" sz="1400" dirty="0"/>
              <a:t> </a:t>
            </a:r>
            <a:r>
              <a:rPr lang="en-US" sz="1400" dirty="0" err="1"/>
              <a:t>fungsional</a:t>
            </a:r>
            <a:r>
              <a:rPr lang="en-US" sz="1400" dirty="0"/>
              <a:t> </a:t>
            </a:r>
            <a:r>
              <a:rPr lang="en-US" sz="1400" dirty="0" err="1"/>
              <a:t>berbeda</a:t>
            </a:r>
            <a:r>
              <a:rPr lang="en-US" sz="1400" dirty="0"/>
              <a:t> </a:t>
            </a:r>
            <a:r>
              <a:rPr lang="en-US" sz="1400" dirty="0" err="1"/>
              <a:t>sebanyak</a:t>
            </a:r>
            <a:r>
              <a:rPr lang="en-US" sz="1400" dirty="0"/>
              <a:t> m (m&lt;n) , </a:t>
            </a:r>
            <a:r>
              <a:rPr lang="en-US" sz="1400" dirty="0" err="1"/>
              <a:t>seorang</a:t>
            </a:r>
            <a:r>
              <a:rPr lang="en-US" sz="1400" dirty="0"/>
              <a:t> </a:t>
            </a:r>
            <a:r>
              <a:rPr lang="en-US" sz="1400" dirty="0" err="1"/>
              <a:t>pemimpin</a:t>
            </a:r>
            <a:r>
              <a:rPr lang="en-US" sz="1400" dirty="0"/>
              <a:t> </a:t>
            </a:r>
            <a:r>
              <a:rPr lang="en-US" sz="1400" dirty="0" err="1"/>
              <a:t>tim</a:t>
            </a:r>
            <a:r>
              <a:rPr lang="en-US" sz="1400" dirty="0"/>
              <a:t> </a:t>
            </a:r>
            <a:r>
              <a:rPr lang="en-US" sz="1400" b="1" dirty="0"/>
              <a:t>ad hoc</a:t>
            </a:r>
            <a:r>
              <a:rPr lang="en-US" sz="1400" dirty="0"/>
              <a:t> </a:t>
            </a:r>
            <a:r>
              <a:rPr lang="en-US" sz="1400" dirty="0" err="1"/>
              <a:t>dapat</a:t>
            </a:r>
            <a:r>
              <a:rPr lang="en-US" sz="1400" dirty="0"/>
              <a:t> </a:t>
            </a:r>
            <a:r>
              <a:rPr lang="en-US" sz="1400" dirty="0" err="1"/>
              <a:t>dipilih</a:t>
            </a:r>
            <a:r>
              <a:rPr lang="en-US" sz="1400" dirty="0"/>
              <a:t>, </a:t>
            </a:r>
            <a:r>
              <a:rPr lang="en-US" sz="1400" dirty="0" err="1"/>
              <a:t>koordinasi</a:t>
            </a:r>
            <a:r>
              <a:rPr lang="en-US" sz="1400" dirty="0"/>
              <a:t> </a:t>
            </a:r>
            <a:r>
              <a:rPr lang="en-US" sz="1400" dirty="0" err="1"/>
              <a:t>bertanggung</a:t>
            </a:r>
            <a:r>
              <a:rPr lang="en-US" sz="1400" dirty="0"/>
              <a:t> </a:t>
            </a:r>
            <a:r>
              <a:rPr lang="en-US" sz="1400" dirty="0" err="1"/>
              <a:t>jawab</a:t>
            </a:r>
            <a:r>
              <a:rPr lang="en-US" sz="1400" dirty="0"/>
              <a:t> </a:t>
            </a:r>
            <a:r>
              <a:rPr lang="en-US" sz="1400" dirty="0" err="1"/>
              <a:t>manajer</a:t>
            </a:r>
            <a:r>
              <a:rPr lang="en-US" sz="1400" dirty="0"/>
              <a:t> PL</a:t>
            </a:r>
          </a:p>
          <a:p>
            <a:pPr lvl="0"/>
            <a:r>
              <a:rPr lang="en-US" sz="1400" dirty="0"/>
              <a:t>n orang </a:t>
            </a:r>
            <a:r>
              <a:rPr lang="en-US" sz="1400" dirty="0" err="1"/>
              <a:t>diatur</a:t>
            </a:r>
            <a:r>
              <a:rPr lang="en-US" sz="1400" dirty="0"/>
              <a:t> di </a:t>
            </a:r>
            <a:r>
              <a:rPr lang="en-US" sz="1400" dirty="0" err="1"/>
              <a:t>dalam</a:t>
            </a:r>
            <a:r>
              <a:rPr lang="en-US" sz="1400" dirty="0"/>
              <a:t> </a:t>
            </a:r>
            <a:r>
              <a:rPr lang="en-US" sz="1400" dirty="0" err="1"/>
              <a:t>tim</a:t>
            </a:r>
            <a:r>
              <a:rPr lang="en-US" sz="1400" dirty="0"/>
              <a:t> , </a:t>
            </a:r>
            <a:r>
              <a:rPr lang="en-US" sz="1400" dirty="0" err="1"/>
              <a:t>setiap</a:t>
            </a:r>
            <a:r>
              <a:rPr lang="en-US" sz="1400" dirty="0"/>
              <a:t> orang </a:t>
            </a:r>
            <a:r>
              <a:rPr lang="en-US" sz="1400" dirty="0" err="1"/>
              <a:t>mengerjakan</a:t>
            </a:r>
            <a:r>
              <a:rPr lang="en-US" sz="1400" dirty="0"/>
              <a:t> &gt;= 1 </a:t>
            </a:r>
            <a:r>
              <a:rPr lang="en-US" sz="1400" dirty="0" err="1"/>
              <a:t>tugas</a:t>
            </a:r>
            <a:r>
              <a:rPr lang="en-US" sz="1400" dirty="0"/>
              <a:t> </a:t>
            </a:r>
            <a:r>
              <a:rPr lang="en-US" sz="1400" dirty="0" err="1"/>
              <a:t>fungsional</a:t>
            </a:r>
            <a:r>
              <a:rPr lang="en-US" sz="1400" dirty="0"/>
              <a:t>, </a:t>
            </a:r>
            <a:r>
              <a:rPr lang="en-US" sz="1400" dirty="0" err="1"/>
              <a:t>setiap</a:t>
            </a:r>
            <a:r>
              <a:rPr lang="en-US" sz="1400" dirty="0"/>
              <a:t> </a:t>
            </a:r>
            <a:r>
              <a:rPr lang="en-US" sz="1400" dirty="0" err="1"/>
              <a:t>tim</a:t>
            </a:r>
            <a:r>
              <a:rPr lang="en-US" sz="1400" dirty="0"/>
              <a:t> </a:t>
            </a:r>
            <a:r>
              <a:rPr lang="en-US" sz="1400" dirty="0" err="1"/>
              <a:t>mempunyai</a:t>
            </a:r>
            <a:r>
              <a:rPr lang="en-US" sz="1400" dirty="0"/>
              <a:t> </a:t>
            </a:r>
            <a:r>
              <a:rPr lang="en-US" sz="1400" dirty="0" err="1"/>
              <a:t>sebuah</a:t>
            </a:r>
            <a:r>
              <a:rPr lang="en-US" sz="1400" dirty="0"/>
              <a:t> </a:t>
            </a:r>
            <a:r>
              <a:rPr lang="en-US" sz="1400" dirty="0" err="1"/>
              <a:t>struktur</a:t>
            </a:r>
            <a:r>
              <a:rPr lang="en-US" sz="1400" dirty="0"/>
              <a:t> </a:t>
            </a:r>
            <a:r>
              <a:rPr lang="en-US" sz="1400" dirty="0" err="1"/>
              <a:t>spesifik</a:t>
            </a:r>
            <a:r>
              <a:rPr lang="en-US" sz="1400" dirty="0"/>
              <a:t> yang </a:t>
            </a:r>
            <a:r>
              <a:rPr lang="en-US" sz="1400" dirty="0" err="1"/>
              <a:t>ditentukan</a:t>
            </a:r>
            <a:r>
              <a:rPr lang="en-US" sz="1400" dirty="0"/>
              <a:t> </a:t>
            </a:r>
            <a:r>
              <a:rPr lang="en-US" sz="1400" dirty="0" err="1"/>
              <a:t>untuk</a:t>
            </a:r>
            <a:r>
              <a:rPr lang="en-US" sz="1400" dirty="0"/>
              <a:t> </a:t>
            </a:r>
            <a:r>
              <a:rPr lang="en-US" sz="1400" dirty="0" err="1"/>
              <a:t>semua</a:t>
            </a:r>
            <a:r>
              <a:rPr lang="en-US" sz="1400" dirty="0"/>
              <a:t> </a:t>
            </a:r>
            <a:r>
              <a:rPr lang="en-US" sz="1400" dirty="0" err="1"/>
              <a:t>tim</a:t>
            </a:r>
            <a:r>
              <a:rPr lang="en-US" sz="1400" dirty="0"/>
              <a:t> yang </a:t>
            </a:r>
            <a:r>
              <a:rPr lang="en-US" sz="1400" dirty="0" err="1"/>
              <a:t>bekerja</a:t>
            </a:r>
            <a:r>
              <a:rPr lang="en-US" sz="1400" dirty="0"/>
              <a:t> </a:t>
            </a:r>
            <a:r>
              <a:rPr lang="en-US" sz="1400" dirty="0" err="1"/>
              <a:t>pada</a:t>
            </a:r>
            <a:r>
              <a:rPr lang="en-US" sz="1400" dirty="0"/>
              <a:t> </a:t>
            </a:r>
            <a:r>
              <a:rPr lang="en-US" sz="1400" dirty="0" err="1"/>
              <a:t>sebuah</a:t>
            </a:r>
            <a:r>
              <a:rPr lang="en-US" sz="1400" dirty="0"/>
              <a:t> </a:t>
            </a:r>
            <a:r>
              <a:rPr lang="en-US" sz="1400" dirty="0" err="1"/>
              <a:t>proyek</a:t>
            </a:r>
            <a:r>
              <a:rPr lang="en-US" sz="1400" dirty="0"/>
              <a:t>, </a:t>
            </a:r>
            <a:r>
              <a:rPr lang="en-US" sz="1400" dirty="0" err="1"/>
              <a:t>koordinasi</a:t>
            </a:r>
            <a:r>
              <a:rPr lang="en-US" sz="1400" dirty="0"/>
              <a:t> </a:t>
            </a:r>
            <a:r>
              <a:rPr lang="en-US" sz="1400" dirty="0" err="1"/>
              <a:t>dikontrol</a:t>
            </a:r>
            <a:r>
              <a:rPr lang="en-US" sz="1400" dirty="0"/>
              <a:t> </a:t>
            </a:r>
            <a:r>
              <a:rPr lang="en-US" sz="1400" dirty="0" err="1"/>
              <a:t>oleh</a:t>
            </a:r>
            <a:r>
              <a:rPr lang="en-US" sz="1400" dirty="0"/>
              <a:t> </a:t>
            </a:r>
            <a:r>
              <a:rPr lang="en-US" sz="1400" dirty="0" err="1"/>
              <a:t>tim</a:t>
            </a:r>
            <a:r>
              <a:rPr lang="en-US" sz="1400" dirty="0"/>
              <a:t> </a:t>
            </a:r>
            <a:r>
              <a:rPr lang="en-US" sz="1400" dirty="0" err="1"/>
              <a:t>itu</a:t>
            </a:r>
            <a:r>
              <a:rPr lang="en-US" sz="1400" dirty="0"/>
              <a:t> </a:t>
            </a:r>
            <a:r>
              <a:rPr lang="en-US" sz="1400" dirty="0" err="1"/>
              <a:t>sendiri</a:t>
            </a:r>
            <a:r>
              <a:rPr lang="en-US" sz="1400" dirty="0"/>
              <a:t> </a:t>
            </a:r>
            <a:r>
              <a:rPr lang="en-US" sz="1400" dirty="0" err="1"/>
              <a:t>dan</a:t>
            </a:r>
            <a:r>
              <a:rPr lang="en-US" sz="1400" dirty="0"/>
              <a:t> </a:t>
            </a:r>
            <a:r>
              <a:rPr lang="en-US" sz="1400" dirty="0" err="1"/>
              <a:t>oleh</a:t>
            </a:r>
            <a:r>
              <a:rPr lang="en-US" sz="1400" dirty="0"/>
              <a:t> </a:t>
            </a:r>
            <a:r>
              <a:rPr lang="en-US" sz="1400" dirty="0" err="1"/>
              <a:t>manajer</a:t>
            </a:r>
            <a:r>
              <a:rPr lang="en-US" sz="1400" dirty="0"/>
              <a:t> </a:t>
            </a:r>
            <a:r>
              <a:rPr lang="en-US" sz="1400" dirty="0" err="1"/>
              <a:t>proyek</a:t>
            </a:r>
            <a:r>
              <a:rPr lang="en-US" sz="1400" dirty="0"/>
              <a:t> PL ( </a:t>
            </a:r>
            <a:r>
              <a:rPr lang="en-US" sz="1400" dirty="0" err="1"/>
              <a:t>sistem</a:t>
            </a:r>
            <a:r>
              <a:rPr lang="en-US" sz="1400" dirty="0"/>
              <a:t> </a:t>
            </a:r>
            <a:r>
              <a:rPr lang="en-US" sz="1400" dirty="0" err="1"/>
              <a:t>ini</a:t>
            </a:r>
            <a:r>
              <a:rPr lang="en-US" sz="1400" dirty="0"/>
              <a:t> paling </a:t>
            </a:r>
            <a:r>
              <a:rPr lang="en-US" sz="1400" dirty="0" err="1"/>
              <a:t>produktif</a:t>
            </a:r>
            <a:r>
              <a:rPr lang="en-US" sz="1400" dirty="0"/>
              <a:t>)</a:t>
            </a:r>
          </a:p>
          <a:p>
            <a:pPr marL="0" indent="0">
              <a:buNone/>
            </a:pPr>
            <a:endParaRPr lang="en-US" sz="1400" dirty="0"/>
          </a:p>
          <a:p>
            <a:pPr marL="0" indent="0">
              <a:buNone/>
            </a:pPr>
            <a:endParaRPr lang="en-US" sz="1400" dirty="0"/>
          </a:p>
        </p:txBody>
      </p:sp>
    </p:spTree>
    <p:extLst>
      <p:ext uri="{BB962C8B-B14F-4D97-AF65-F5344CB8AC3E}">
        <p14:creationId xmlns:p14="http://schemas.microsoft.com/office/powerpoint/2010/main" val="21729734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5897563"/>
          </a:xfrm>
        </p:spPr>
        <p:txBody>
          <a:bodyPr>
            <a:normAutofit/>
          </a:bodyPr>
          <a:lstStyle/>
          <a:p>
            <a:pPr marL="0" indent="0">
              <a:buNone/>
            </a:pPr>
            <a:r>
              <a:rPr lang="en-US" sz="1400" b="1" dirty="0" err="1" smtClean="0"/>
              <a:t>Mantei</a:t>
            </a:r>
            <a:r>
              <a:rPr lang="en-US" sz="1400" dirty="0"/>
              <a:t>, </a:t>
            </a:r>
            <a:r>
              <a:rPr lang="en-US" sz="1400" dirty="0" err="1"/>
              <a:t>mengusulkan</a:t>
            </a:r>
            <a:r>
              <a:rPr lang="en-US" sz="1400" dirty="0"/>
              <a:t> 3 </a:t>
            </a:r>
            <a:r>
              <a:rPr lang="en-US" sz="1400" dirty="0" err="1"/>
              <a:t>organisasi</a:t>
            </a:r>
            <a:r>
              <a:rPr lang="en-US" sz="1400" dirty="0"/>
              <a:t> </a:t>
            </a:r>
            <a:r>
              <a:rPr lang="en-US" sz="1400" dirty="0" err="1"/>
              <a:t>tim</a:t>
            </a:r>
            <a:r>
              <a:rPr lang="en-US" sz="1400" dirty="0"/>
              <a:t> </a:t>
            </a:r>
            <a:r>
              <a:rPr lang="en-US" sz="1400" dirty="0" err="1"/>
              <a:t>yaitu</a:t>
            </a:r>
            <a:r>
              <a:rPr lang="en-US" sz="1400" dirty="0" smtClean="0"/>
              <a:t>:</a:t>
            </a:r>
            <a:r>
              <a:rPr lang="en-US" sz="1400" dirty="0"/>
              <a:t> </a:t>
            </a:r>
          </a:p>
          <a:p>
            <a:pPr lvl="0"/>
            <a:r>
              <a:rPr lang="en-US" sz="1400" dirty="0" err="1"/>
              <a:t>Demokrasi</a:t>
            </a:r>
            <a:r>
              <a:rPr lang="en-US" sz="1400" dirty="0"/>
              <a:t> </a:t>
            </a:r>
            <a:r>
              <a:rPr lang="en-US" sz="1400" dirty="0" err="1"/>
              <a:t>terdesentralisasi</a:t>
            </a:r>
            <a:r>
              <a:rPr lang="en-US" sz="1400" dirty="0"/>
              <a:t> (DD</a:t>
            </a:r>
            <a:r>
              <a:rPr lang="en-US" sz="1400" dirty="0" smtClean="0"/>
              <a:t>)</a:t>
            </a:r>
            <a:endParaRPr lang="en-US" sz="1400" dirty="0"/>
          </a:p>
          <a:p>
            <a:pPr marL="0" indent="0">
              <a:buNone/>
            </a:pPr>
            <a:r>
              <a:rPr lang="en-US" sz="1400" dirty="0" err="1"/>
              <a:t>Tidak</a:t>
            </a:r>
            <a:r>
              <a:rPr lang="en-US" sz="1400" dirty="0"/>
              <a:t> </a:t>
            </a:r>
            <a:r>
              <a:rPr lang="en-US" sz="1400" dirty="0" err="1"/>
              <a:t>memiliki</a:t>
            </a:r>
            <a:r>
              <a:rPr lang="en-US" sz="1400" dirty="0"/>
              <a:t> </a:t>
            </a:r>
            <a:r>
              <a:rPr lang="en-US" sz="1400" dirty="0" err="1"/>
              <a:t>pimpinan</a:t>
            </a:r>
            <a:r>
              <a:rPr lang="en-US" sz="1400" dirty="0"/>
              <a:t> </a:t>
            </a:r>
            <a:r>
              <a:rPr lang="en-US" sz="1400" dirty="0" err="1"/>
              <a:t>permanen</a:t>
            </a:r>
            <a:r>
              <a:rPr lang="en-US" sz="1400" dirty="0"/>
              <a:t> </a:t>
            </a:r>
            <a:r>
              <a:rPr lang="en-US" sz="1400" dirty="0" err="1"/>
              <a:t>dan</a:t>
            </a:r>
            <a:r>
              <a:rPr lang="en-US" sz="1400" dirty="0"/>
              <a:t> </a:t>
            </a:r>
            <a:r>
              <a:rPr lang="en-US" sz="1400" dirty="0" err="1"/>
              <a:t>koordinator</a:t>
            </a:r>
            <a:r>
              <a:rPr lang="en-US" sz="1400" dirty="0"/>
              <a:t> </a:t>
            </a:r>
            <a:r>
              <a:rPr lang="en-US" sz="1400" dirty="0" err="1"/>
              <a:t>dipilih</a:t>
            </a:r>
            <a:r>
              <a:rPr lang="en-US" sz="1400" dirty="0"/>
              <a:t> </a:t>
            </a:r>
            <a:r>
              <a:rPr lang="en-US" sz="1400" dirty="0" err="1"/>
              <a:t>untuk</a:t>
            </a:r>
            <a:r>
              <a:rPr lang="en-US" sz="1400" dirty="0"/>
              <a:t> </a:t>
            </a:r>
            <a:r>
              <a:rPr lang="en-US" sz="1400" dirty="0" err="1"/>
              <a:t>tugas</a:t>
            </a:r>
            <a:r>
              <a:rPr lang="en-US" sz="1400" dirty="0"/>
              <a:t> </a:t>
            </a:r>
            <a:r>
              <a:rPr lang="en-US" sz="1400" u="sng" dirty="0" err="1"/>
              <a:t>pendek</a:t>
            </a:r>
            <a:r>
              <a:rPr lang="en-US" sz="1400" dirty="0"/>
              <a:t> </a:t>
            </a:r>
            <a:r>
              <a:rPr lang="en-US" sz="1400" dirty="0" err="1"/>
              <a:t>bila</a:t>
            </a:r>
            <a:r>
              <a:rPr lang="en-US" sz="1400" dirty="0"/>
              <a:t> </a:t>
            </a:r>
            <a:r>
              <a:rPr lang="en-US" sz="1400" dirty="0" err="1"/>
              <a:t>tugas</a:t>
            </a:r>
            <a:r>
              <a:rPr lang="en-US" sz="1400" dirty="0"/>
              <a:t> </a:t>
            </a:r>
            <a:r>
              <a:rPr lang="en-US" sz="1400" dirty="0" err="1"/>
              <a:t>berbeda</a:t>
            </a:r>
            <a:r>
              <a:rPr lang="en-US" sz="1400" dirty="0"/>
              <a:t> </a:t>
            </a:r>
            <a:r>
              <a:rPr lang="en-US" sz="1400" dirty="0" err="1"/>
              <a:t>maka</a:t>
            </a:r>
            <a:r>
              <a:rPr lang="en-US" sz="1400" dirty="0"/>
              <a:t> </a:t>
            </a:r>
            <a:r>
              <a:rPr lang="en-US" sz="1400" dirty="0" err="1"/>
              <a:t>pimpinan</a:t>
            </a:r>
            <a:r>
              <a:rPr lang="en-US" sz="1400" dirty="0"/>
              <a:t> </a:t>
            </a:r>
            <a:r>
              <a:rPr lang="en-US" sz="1400" dirty="0" err="1"/>
              <a:t>berbeda</a:t>
            </a:r>
            <a:r>
              <a:rPr lang="en-US" sz="1400" dirty="0"/>
              <a:t>. </a:t>
            </a:r>
            <a:r>
              <a:rPr lang="en-US" sz="1400" dirty="0" err="1"/>
              <a:t>Keputusan</a:t>
            </a:r>
            <a:r>
              <a:rPr lang="en-US" sz="1400" dirty="0"/>
              <a:t> </a:t>
            </a:r>
            <a:r>
              <a:rPr lang="en-US" sz="1400" dirty="0" err="1"/>
              <a:t>diambil</a:t>
            </a:r>
            <a:r>
              <a:rPr lang="en-US" sz="1400" dirty="0"/>
              <a:t> </a:t>
            </a:r>
            <a:r>
              <a:rPr lang="en-US" sz="1400" dirty="0" err="1"/>
              <a:t>oleh</a:t>
            </a:r>
            <a:r>
              <a:rPr lang="en-US" sz="1400" dirty="0"/>
              <a:t> </a:t>
            </a:r>
            <a:r>
              <a:rPr lang="en-US" sz="1400" u="sng" dirty="0" err="1"/>
              <a:t>konsensus</a:t>
            </a:r>
            <a:r>
              <a:rPr lang="en-US" sz="1400" u="sng" dirty="0"/>
              <a:t> </a:t>
            </a:r>
            <a:r>
              <a:rPr lang="en-US" sz="1400" u="sng" dirty="0" err="1"/>
              <a:t>kelompok</a:t>
            </a:r>
            <a:r>
              <a:rPr lang="en-US" sz="1400" dirty="0"/>
              <a:t> </a:t>
            </a:r>
            <a:r>
              <a:rPr lang="en-US" sz="1400" dirty="0" err="1"/>
              <a:t>dan</a:t>
            </a:r>
            <a:r>
              <a:rPr lang="en-US" sz="1400" dirty="0"/>
              <a:t> </a:t>
            </a:r>
            <a:r>
              <a:rPr lang="en-US" sz="1400" dirty="0" err="1"/>
              <a:t>komunikasi</a:t>
            </a:r>
            <a:r>
              <a:rPr lang="en-US" sz="1400" dirty="0"/>
              <a:t> </a:t>
            </a:r>
            <a:r>
              <a:rPr lang="en-US" sz="1400" dirty="0" err="1"/>
              <a:t>secara</a:t>
            </a:r>
            <a:r>
              <a:rPr lang="en-US" sz="1400" dirty="0"/>
              <a:t> </a:t>
            </a:r>
            <a:r>
              <a:rPr lang="en-US" sz="1400" u="sng" dirty="0"/>
              <a:t>horizontal</a:t>
            </a:r>
            <a:endParaRPr lang="en-US" sz="1400" dirty="0"/>
          </a:p>
          <a:p>
            <a:pPr marL="0" indent="0">
              <a:buNone/>
            </a:pPr>
            <a:r>
              <a:rPr lang="en-US" sz="1400" dirty="0"/>
              <a:t> </a:t>
            </a:r>
          </a:p>
          <a:p>
            <a:pPr lvl="0"/>
            <a:r>
              <a:rPr lang="en-US" sz="1400" dirty="0" err="1"/>
              <a:t>Terkontrol</a:t>
            </a:r>
            <a:r>
              <a:rPr lang="en-US" sz="1400" dirty="0"/>
              <a:t> </a:t>
            </a:r>
            <a:r>
              <a:rPr lang="en-US" sz="1400" dirty="0" err="1"/>
              <a:t>terdesentralisasi</a:t>
            </a:r>
            <a:r>
              <a:rPr lang="en-US" sz="1400" dirty="0"/>
              <a:t> (CD)</a:t>
            </a:r>
          </a:p>
          <a:p>
            <a:pPr marL="0" indent="0">
              <a:buNone/>
            </a:pPr>
            <a:r>
              <a:rPr lang="en-US" sz="1400" dirty="0" smtClean="0"/>
              <a:t>Tim </a:t>
            </a:r>
            <a:r>
              <a:rPr lang="en-US" sz="1400" dirty="0" err="1"/>
              <a:t>memiliki</a:t>
            </a:r>
            <a:r>
              <a:rPr lang="en-US" sz="1400" dirty="0"/>
              <a:t> </a:t>
            </a:r>
            <a:r>
              <a:rPr lang="en-US" sz="1400" dirty="0" err="1"/>
              <a:t>pimpinan</a:t>
            </a:r>
            <a:r>
              <a:rPr lang="en-US" sz="1400" dirty="0"/>
              <a:t> </a:t>
            </a:r>
            <a:r>
              <a:rPr lang="en-US" sz="1400" dirty="0" err="1"/>
              <a:t>tertentu</a:t>
            </a:r>
            <a:r>
              <a:rPr lang="en-US" sz="1400" dirty="0"/>
              <a:t> </a:t>
            </a:r>
            <a:r>
              <a:rPr lang="en-US" sz="1400" dirty="0" err="1"/>
              <a:t>dan</a:t>
            </a:r>
            <a:r>
              <a:rPr lang="en-US" sz="1400" dirty="0"/>
              <a:t> </a:t>
            </a:r>
            <a:r>
              <a:rPr lang="en-US" sz="1400" dirty="0" err="1"/>
              <a:t>memiliki</a:t>
            </a:r>
            <a:r>
              <a:rPr lang="en-US" sz="1400" dirty="0"/>
              <a:t> </a:t>
            </a:r>
            <a:r>
              <a:rPr lang="en-US" sz="1400" dirty="0" err="1"/>
              <a:t>pimpinan</a:t>
            </a:r>
            <a:r>
              <a:rPr lang="en-US" sz="1400" dirty="0"/>
              <a:t> </a:t>
            </a:r>
            <a:r>
              <a:rPr lang="en-US" sz="1400" dirty="0" err="1"/>
              <a:t>skunder</a:t>
            </a:r>
            <a:r>
              <a:rPr lang="en-US" sz="1400" dirty="0"/>
              <a:t> </a:t>
            </a:r>
            <a:r>
              <a:rPr lang="en-US" sz="1400" dirty="0" err="1"/>
              <a:t>untuk</a:t>
            </a:r>
            <a:r>
              <a:rPr lang="en-US" sz="1400" dirty="0"/>
              <a:t> sub-sub </a:t>
            </a:r>
            <a:r>
              <a:rPr lang="en-US" sz="1400" dirty="0" err="1"/>
              <a:t>masalah</a:t>
            </a:r>
            <a:r>
              <a:rPr lang="en-US" sz="1400" dirty="0"/>
              <a:t>. </a:t>
            </a:r>
            <a:r>
              <a:rPr lang="en-US" sz="1400" dirty="0" err="1"/>
              <a:t>Pemecahan</a:t>
            </a:r>
            <a:r>
              <a:rPr lang="en-US" sz="1400" dirty="0"/>
              <a:t> </a:t>
            </a:r>
            <a:r>
              <a:rPr lang="en-US" sz="1400" dirty="0" err="1"/>
              <a:t>masalah</a:t>
            </a:r>
            <a:r>
              <a:rPr lang="en-US" sz="1400" dirty="0"/>
              <a:t> </a:t>
            </a:r>
            <a:r>
              <a:rPr lang="en-US" sz="1400" dirty="0" err="1"/>
              <a:t>merupakan</a:t>
            </a:r>
            <a:r>
              <a:rPr lang="en-US" sz="1400" dirty="0"/>
              <a:t> </a:t>
            </a:r>
            <a:r>
              <a:rPr lang="en-US" sz="1400" u="sng" dirty="0" err="1"/>
              <a:t>aktifitas</a:t>
            </a:r>
            <a:r>
              <a:rPr lang="en-US" sz="1400" u="sng" dirty="0"/>
              <a:t> </a:t>
            </a:r>
            <a:r>
              <a:rPr lang="en-US" sz="1400" u="sng" dirty="0" err="1"/>
              <a:t>dari</a:t>
            </a:r>
            <a:r>
              <a:rPr lang="en-US" sz="1400" u="sng" dirty="0"/>
              <a:t> </a:t>
            </a:r>
            <a:r>
              <a:rPr lang="en-US" sz="1400" u="sng" dirty="0" err="1"/>
              <a:t>kelompok</a:t>
            </a:r>
            <a:r>
              <a:rPr lang="en-US" sz="1400" dirty="0"/>
              <a:t> </a:t>
            </a:r>
            <a:r>
              <a:rPr lang="en-US" sz="1400" dirty="0" err="1"/>
              <a:t>dan</a:t>
            </a:r>
            <a:r>
              <a:rPr lang="en-US" sz="1400" dirty="0"/>
              <a:t> </a:t>
            </a:r>
            <a:r>
              <a:rPr lang="en-US" sz="1400" dirty="0" err="1"/>
              <a:t>implentasi</a:t>
            </a:r>
            <a:r>
              <a:rPr lang="en-US" sz="1400" dirty="0"/>
              <a:t> </a:t>
            </a:r>
            <a:r>
              <a:rPr lang="en-US" sz="1400" dirty="0" err="1"/>
              <a:t>pemecahan</a:t>
            </a:r>
            <a:r>
              <a:rPr lang="en-US" sz="1400" dirty="0"/>
              <a:t> </a:t>
            </a:r>
            <a:r>
              <a:rPr lang="en-US" sz="1400" dirty="0" err="1"/>
              <a:t>pada</a:t>
            </a:r>
            <a:r>
              <a:rPr lang="en-US" sz="1400" dirty="0"/>
              <a:t> sub-sub </a:t>
            </a:r>
            <a:r>
              <a:rPr lang="en-US" sz="1400" dirty="0" err="1"/>
              <a:t>kelompok</a:t>
            </a:r>
            <a:r>
              <a:rPr lang="en-US" sz="1400" dirty="0"/>
              <a:t>. </a:t>
            </a:r>
            <a:r>
              <a:rPr lang="en-US" sz="1400" dirty="0" err="1"/>
              <a:t>Komunikasi</a:t>
            </a:r>
            <a:r>
              <a:rPr lang="en-US" sz="1400" dirty="0"/>
              <a:t> </a:t>
            </a:r>
            <a:r>
              <a:rPr lang="en-US" sz="1400" dirty="0" err="1"/>
              <a:t>antar</a:t>
            </a:r>
            <a:r>
              <a:rPr lang="en-US" sz="1400" dirty="0"/>
              <a:t> </a:t>
            </a:r>
            <a:r>
              <a:rPr lang="en-US" sz="1400" u="sng" dirty="0" err="1"/>
              <a:t>kelompok</a:t>
            </a:r>
            <a:r>
              <a:rPr lang="en-US" sz="1400" u="sng" dirty="0"/>
              <a:t> </a:t>
            </a:r>
            <a:r>
              <a:rPr lang="en-US" sz="1400" u="sng" dirty="0" err="1"/>
              <a:t>dan</a:t>
            </a:r>
            <a:r>
              <a:rPr lang="en-US" sz="1400" u="sng" dirty="0"/>
              <a:t> orang </a:t>
            </a:r>
            <a:r>
              <a:rPr lang="en-US" sz="1400" u="sng" dirty="0" err="1"/>
              <a:t>bersifat</a:t>
            </a:r>
            <a:r>
              <a:rPr lang="en-US" sz="1400" u="sng" dirty="0"/>
              <a:t> horizontal</a:t>
            </a:r>
            <a:r>
              <a:rPr lang="en-US" sz="1400" dirty="0"/>
              <a:t> </a:t>
            </a:r>
            <a:r>
              <a:rPr lang="en-US" sz="1400" dirty="0" err="1"/>
              <a:t>tetapi</a:t>
            </a:r>
            <a:r>
              <a:rPr lang="en-US" sz="1400" dirty="0"/>
              <a:t> </a:t>
            </a:r>
            <a:r>
              <a:rPr lang="en-US" sz="1400" dirty="0" err="1"/>
              <a:t>komunikasi</a:t>
            </a:r>
            <a:r>
              <a:rPr lang="en-US" sz="1400" dirty="0"/>
              <a:t> </a:t>
            </a:r>
            <a:r>
              <a:rPr lang="en-US" sz="1400" dirty="0" err="1"/>
              <a:t>secara</a:t>
            </a:r>
            <a:r>
              <a:rPr lang="en-US" sz="1400" dirty="0"/>
              <a:t> </a:t>
            </a:r>
            <a:r>
              <a:rPr lang="en-US" sz="1400" u="sng" dirty="0"/>
              <a:t>vertical </a:t>
            </a:r>
            <a:r>
              <a:rPr lang="en-US" sz="1400" u="sng" dirty="0" err="1"/>
              <a:t>berjalan</a:t>
            </a:r>
            <a:r>
              <a:rPr lang="en-US" sz="1400" u="sng" dirty="0"/>
              <a:t> </a:t>
            </a:r>
            <a:r>
              <a:rPr lang="en-US" sz="1400" u="sng" dirty="0" err="1"/>
              <a:t>bila</a:t>
            </a:r>
            <a:r>
              <a:rPr lang="en-US" sz="1400" u="sng" dirty="0"/>
              <a:t> </a:t>
            </a:r>
            <a:r>
              <a:rPr lang="en-US" sz="1400" u="sng" dirty="0" err="1"/>
              <a:t>hirarki</a:t>
            </a:r>
            <a:r>
              <a:rPr lang="en-US" sz="1400" u="sng" dirty="0"/>
              <a:t> </a:t>
            </a:r>
            <a:r>
              <a:rPr lang="en-US" sz="1400" u="sng" dirty="0" err="1"/>
              <a:t>kontrol</a:t>
            </a:r>
            <a:r>
              <a:rPr lang="en-US" sz="1400" u="sng" dirty="0"/>
              <a:t> </a:t>
            </a:r>
            <a:r>
              <a:rPr lang="en-US" sz="1400" u="sng" dirty="0" err="1"/>
              <a:t>berjalan</a:t>
            </a:r>
            <a:r>
              <a:rPr lang="en-US" sz="1400" dirty="0"/>
              <a:t> .</a:t>
            </a:r>
          </a:p>
          <a:p>
            <a:pPr marL="0" indent="0">
              <a:buNone/>
            </a:pPr>
            <a:r>
              <a:rPr lang="en-US" sz="1400" dirty="0"/>
              <a:t> </a:t>
            </a:r>
          </a:p>
          <a:p>
            <a:pPr lvl="0"/>
            <a:r>
              <a:rPr lang="en-US" sz="1400" dirty="0" err="1"/>
              <a:t>Terkontrol</a:t>
            </a:r>
            <a:r>
              <a:rPr lang="en-US" sz="1400" dirty="0"/>
              <a:t> </a:t>
            </a:r>
            <a:r>
              <a:rPr lang="en-US" sz="1400" dirty="0" err="1"/>
              <a:t>tersentralisasi</a:t>
            </a:r>
            <a:r>
              <a:rPr lang="en-US" sz="1400" dirty="0"/>
              <a:t> (CC</a:t>
            </a:r>
            <a:r>
              <a:rPr lang="en-US" sz="1400" dirty="0" smtClean="0"/>
              <a:t>)</a:t>
            </a:r>
            <a:r>
              <a:rPr lang="en-US" sz="1400" dirty="0"/>
              <a:t> </a:t>
            </a:r>
          </a:p>
          <a:p>
            <a:pPr marL="0" indent="0">
              <a:buNone/>
            </a:pPr>
            <a:r>
              <a:rPr lang="en-US" sz="1400" dirty="0" err="1"/>
              <a:t>Pemecahan</a:t>
            </a:r>
            <a:r>
              <a:rPr lang="en-US" sz="1400" dirty="0"/>
              <a:t> </a:t>
            </a:r>
            <a:r>
              <a:rPr lang="en-US" sz="1400" dirty="0" err="1"/>
              <a:t>tingkat</a:t>
            </a:r>
            <a:r>
              <a:rPr lang="en-US" sz="1400" dirty="0"/>
              <a:t> </a:t>
            </a:r>
            <a:r>
              <a:rPr lang="en-US" sz="1400" dirty="0" err="1"/>
              <a:t>puncak</a:t>
            </a:r>
            <a:r>
              <a:rPr lang="en-US" sz="1400" dirty="0"/>
              <a:t> </a:t>
            </a:r>
            <a:r>
              <a:rPr lang="en-US" sz="1400" dirty="0" err="1"/>
              <a:t>dan</a:t>
            </a:r>
            <a:r>
              <a:rPr lang="en-US" sz="1400" dirty="0"/>
              <a:t> internal </a:t>
            </a:r>
            <a:r>
              <a:rPr lang="en-US" sz="1400" dirty="0" err="1"/>
              <a:t>tim</a:t>
            </a:r>
            <a:r>
              <a:rPr lang="en-US" sz="1400" dirty="0"/>
              <a:t> </a:t>
            </a:r>
            <a:r>
              <a:rPr lang="en-US" sz="1400" dirty="0" err="1"/>
              <a:t>oleh</a:t>
            </a:r>
            <a:r>
              <a:rPr lang="en-US" sz="1400" dirty="0"/>
              <a:t> </a:t>
            </a:r>
            <a:r>
              <a:rPr lang="en-US" sz="1400" u="sng" dirty="0" err="1"/>
              <a:t>pimpinan</a:t>
            </a:r>
            <a:r>
              <a:rPr lang="en-US" sz="1400" dirty="0"/>
              <a:t> </a:t>
            </a:r>
            <a:r>
              <a:rPr lang="en-US" sz="1400" u="sng" dirty="0" err="1"/>
              <a:t>tim</a:t>
            </a:r>
            <a:r>
              <a:rPr lang="en-US" sz="1400" dirty="0" err="1"/>
              <a:t>.</a:t>
            </a:r>
            <a:r>
              <a:rPr lang="en-US" sz="1400" dirty="0"/>
              <a:t> </a:t>
            </a:r>
            <a:r>
              <a:rPr lang="en-US" sz="1400" dirty="0" err="1"/>
              <a:t>Komunikasi</a:t>
            </a:r>
            <a:r>
              <a:rPr lang="en-US" sz="1400" dirty="0"/>
              <a:t> </a:t>
            </a:r>
            <a:r>
              <a:rPr lang="en-US" sz="1400" dirty="0" err="1"/>
              <a:t>dilakukan</a:t>
            </a:r>
            <a:r>
              <a:rPr lang="en-US" sz="1400" dirty="0"/>
              <a:t> </a:t>
            </a:r>
            <a:r>
              <a:rPr lang="en-US" sz="1400" dirty="0" err="1"/>
              <a:t>secara</a:t>
            </a:r>
            <a:r>
              <a:rPr lang="en-US" sz="1400" dirty="0"/>
              <a:t> </a:t>
            </a:r>
            <a:r>
              <a:rPr lang="en-US" sz="1400" u="sng" dirty="0" smtClean="0"/>
              <a:t>vertical</a:t>
            </a:r>
            <a:endParaRPr lang="id-ID" sz="1400" u="sng" dirty="0" smtClean="0"/>
          </a:p>
          <a:p>
            <a:endParaRPr lang="id-ID" sz="1400" dirty="0" smtClean="0"/>
          </a:p>
          <a:p>
            <a:pPr marL="0" indent="0">
              <a:buNone/>
            </a:pPr>
            <a:r>
              <a:rPr lang="en-US" sz="1400" b="1" dirty="0" smtClean="0"/>
              <a:t>7 </a:t>
            </a:r>
            <a:r>
              <a:rPr lang="en-US" sz="1400" b="1" dirty="0" err="1"/>
              <a:t>faktor</a:t>
            </a:r>
            <a:r>
              <a:rPr lang="en-US" sz="1400" b="1" dirty="0"/>
              <a:t> </a:t>
            </a:r>
            <a:r>
              <a:rPr lang="en-US" sz="1400" b="1" dirty="0" err="1"/>
              <a:t>proyek</a:t>
            </a:r>
            <a:r>
              <a:rPr lang="en-US" sz="1400" b="1" dirty="0"/>
              <a:t> yang </a:t>
            </a:r>
            <a:r>
              <a:rPr lang="en-US" sz="1400" b="1" dirty="0" err="1"/>
              <a:t>harus</a:t>
            </a:r>
            <a:r>
              <a:rPr lang="en-US" sz="1400" b="1" dirty="0"/>
              <a:t> </a:t>
            </a:r>
            <a:r>
              <a:rPr lang="en-US" sz="1400" b="1" dirty="0" err="1"/>
              <a:t>dipertimbangkan</a:t>
            </a:r>
            <a:r>
              <a:rPr lang="en-US" sz="1400" b="1" dirty="0"/>
              <a:t> </a:t>
            </a:r>
            <a:r>
              <a:rPr lang="en-US" sz="1400" b="1" dirty="0" err="1"/>
              <a:t>dalam</a:t>
            </a:r>
            <a:r>
              <a:rPr lang="en-US" sz="1400" b="1" dirty="0"/>
              <a:t> </a:t>
            </a:r>
            <a:r>
              <a:rPr lang="en-US" sz="1400" b="1" dirty="0" err="1"/>
              <a:t>rencanakan</a:t>
            </a:r>
            <a:r>
              <a:rPr lang="en-US" sz="1400" b="1" dirty="0"/>
              <a:t> </a:t>
            </a:r>
            <a:r>
              <a:rPr lang="en-US" sz="1400" b="1" dirty="0" err="1"/>
              <a:t>tim</a:t>
            </a:r>
            <a:r>
              <a:rPr lang="en-US" sz="1400" b="1" dirty="0"/>
              <a:t> RPL </a:t>
            </a:r>
            <a:r>
              <a:rPr lang="en-US" sz="1400" b="1" dirty="0" err="1"/>
              <a:t>yaitu</a:t>
            </a:r>
            <a:r>
              <a:rPr lang="en-US" sz="1400" b="1" dirty="0"/>
              <a:t> </a:t>
            </a:r>
            <a:r>
              <a:rPr lang="en-US" sz="1400" b="1" dirty="0" smtClean="0"/>
              <a:t>:</a:t>
            </a:r>
            <a:endParaRPr lang="en-US" sz="1400" b="1" dirty="0"/>
          </a:p>
          <a:p>
            <a:r>
              <a:rPr lang="en-US" sz="1400" dirty="0" err="1" smtClean="0"/>
              <a:t>Kesulitan</a:t>
            </a:r>
            <a:r>
              <a:rPr lang="en-US" sz="1400" dirty="0" smtClean="0"/>
              <a:t> </a:t>
            </a:r>
            <a:r>
              <a:rPr lang="en-US" sz="1400" dirty="0" err="1"/>
              <a:t>pada</a:t>
            </a:r>
            <a:r>
              <a:rPr lang="en-US" sz="1400" dirty="0"/>
              <a:t> </a:t>
            </a:r>
            <a:r>
              <a:rPr lang="en-US" sz="1400" dirty="0" err="1" smtClean="0"/>
              <a:t>masalah</a:t>
            </a:r>
            <a:endParaRPr lang="en-US" sz="1400" dirty="0"/>
          </a:p>
          <a:p>
            <a:pPr lvl="0"/>
            <a:r>
              <a:rPr lang="en-US" sz="1400" dirty="0" err="1"/>
              <a:t>Ukuran</a:t>
            </a:r>
            <a:r>
              <a:rPr lang="en-US" sz="1400" dirty="0"/>
              <a:t> program yang </a:t>
            </a:r>
            <a:r>
              <a:rPr lang="en-US" sz="1400" dirty="0" err="1"/>
              <a:t>dihasilkan</a:t>
            </a:r>
            <a:r>
              <a:rPr lang="en-US" sz="1400" dirty="0"/>
              <a:t> (LOC / function</a:t>
            </a:r>
            <a:r>
              <a:rPr lang="en-US" sz="1400" dirty="0" smtClean="0"/>
              <a:t>)</a:t>
            </a:r>
            <a:endParaRPr lang="en-US" sz="1400" dirty="0"/>
          </a:p>
          <a:p>
            <a:pPr lvl="0"/>
            <a:r>
              <a:rPr lang="en-US" sz="1400" dirty="0" err="1"/>
              <a:t>Waktu</a:t>
            </a:r>
            <a:r>
              <a:rPr lang="en-US" sz="1400" dirty="0"/>
              <a:t> </a:t>
            </a:r>
            <a:r>
              <a:rPr lang="en-US" sz="1400" dirty="0" err="1"/>
              <a:t>tim</a:t>
            </a:r>
            <a:r>
              <a:rPr lang="en-US" sz="1400" dirty="0"/>
              <a:t> (</a:t>
            </a:r>
            <a:r>
              <a:rPr lang="en-US" sz="1400" dirty="0" err="1"/>
              <a:t>umur</a:t>
            </a:r>
            <a:r>
              <a:rPr lang="en-US" sz="1400" dirty="0" smtClean="0"/>
              <a:t>)</a:t>
            </a:r>
            <a:endParaRPr lang="en-US" sz="1400" dirty="0"/>
          </a:p>
          <a:p>
            <a:pPr lvl="0"/>
            <a:r>
              <a:rPr lang="en-US" sz="1400" dirty="0"/>
              <a:t>Tingkat </a:t>
            </a:r>
            <a:r>
              <a:rPr lang="en-US" sz="1400" dirty="0" err="1"/>
              <a:t>dimana</a:t>
            </a:r>
            <a:r>
              <a:rPr lang="en-US" sz="1400" dirty="0"/>
              <a:t> </a:t>
            </a:r>
            <a:r>
              <a:rPr lang="en-US" sz="1400" dirty="0" err="1"/>
              <a:t>dapat</a:t>
            </a:r>
            <a:r>
              <a:rPr lang="en-US" sz="1400" dirty="0"/>
              <a:t> </a:t>
            </a:r>
            <a:r>
              <a:rPr lang="en-US" sz="1400" dirty="0" err="1" smtClean="0"/>
              <a:t>dimodularitasi</a:t>
            </a:r>
            <a:endParaRPr lang="en-US" sz="1400" dirty="0"/>
          </a:p>
          <a:p>
            <a:pPr lvl="0"/>
            <a:r>
              <a:rPr lang="en-US" sz="1400" dirty="0" err="1"/>
              <a:t>Kualitas</a:t>
            </a:r>
            <a:r>
              <a:rPr lang="en-US" sz="1400" dirty="0"/>
              <a:t> </a:t>
            </a:r>
            <a:r>
              <a:rPr lang="en-US" sz="1400" dirty="0" err="1"/>
              <a:t>serta</a:t>
            </a:r>
            <a:r>
              <a:rPr lang="en-US" sz="1400" dirty="0"/>
              <a:t> </a:t>
            </a:r>
            <a:r>
              <a:rPr lang="en-US" sz="1400" dirty="0" err="1" smtClean="0"/>
              <a:t>keandala</a:t>
            </a:r>
            <a:r>
              <a:rPr lang="id-ID" sz="1400" dirty="0" smtClean="0"/>
              <a:t>n</a:t>
            </a:r>
            <a:r>
              <a:rPr lang="en-US" sz="1400" dirty="0"/>
              <a:t> </a:t>
            </a:r>
          </a:p>
          <a:p>
            <a:pPr lvl="0"/>
            <a:r>
              <a:rPr lang="en-US" sz="1400" dirty="0" err="1"/>
              <a:t>Kepastian</a:t>
            </a:r>
            <a:r>
              <a:rPr lang="en-US" sz="1400" dirty="0"/>
              <a:t> </a:t>
            </a:r>
            <a:r>
              <a:rPr lang="en-US" sz="1400" dirty="0" err="1"/>
              <a:t>tanggal</a:t>
            </a:r>
            <a:r>
              <a:rPr lang="en-US" sz="1400" dirty="0"/>
              <a:t> </a:t>
            </a:r>
            <a:r>
              <a:rPr lang="en-US" sz="1400" dirty="0" err="1" smtClean="0"/>
              <a:t>penyampaian</a:t>
            </a:r>
            <a:r>
              <a:rPr lang="en-US" sz="1400" dirty="0"/>
              <a:t> </a:t>
            </a:r>
          </a:p>
          <a:p>
            <a:pPr lvl="0"/>
            <a:r>
              <a:rPr lang="en-US" sz="1400" dirty="0"/>
              <a:t>Tingkat </a:t>
            </a:r>
            <a:r>
              <a:rPr lang="en-US" sz="1400" dirty="0" err="1"/>
              <a:t>sosiabilitas</a:t>
            </a:r>
            <a:r>
              <a:rPr lang="en-US" sz="1400" dirty="0"/>
              <a:t> / </a:t>
            </a:r>
            <a:r>
              <a:rPr lang="en-US" sz="1400" dirty="0" err="1"/>
              <a:t>komunikasi</a:t>
            </a:r>
            <a:endParaRPr lang="en-US" sz="1400" dirty="0"/>
          </a:p>
          <a:p>
            <a:pPr marL="0" indent="0">
              <a:buNone/>
            </a:pPr>
            <a:endParaRPr lang="en-US" sz="1400" dirty="0"/>
          </a:p>
          <a:p>
            <a:pPr marL="0" indent="0">
              <a:buNone/>
            </a:pPr>
            <a:endParaRPr lang="en-US" sz="1400" dirty="0"/>
          </a:p>
        </p:txBody>
      </p:sp>
    </p:spTree>
    <p:extLst>
      <p:ext uri="{BB962C8B-B14F-4D97-AF65-F5344CB8AC3E}">
        <p14:creationId xmlns:p14="http://schemas.microsoft.com/office/powerpoint/2010/main" val="31378127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5897563"/>
          </a:xfrm>
        </p:spPr>
        <p:txBody>
          <a:bodyPr>
            <a:normAutofit/>
          </a:bodyPr>
          <a:lstStyle/>
          <a:p>
            <a:pPr marL="0" indent="0">
              <a:buNone/>
            </a:pPr>
            <a:r>
              <a:rPr lang="en-US" sz="1400" dirty="0"/>
              <a:t>Constantine, </a:t>
            </a:r>
            <a:r>
              <a:rPr lang="en-US" sz="1400" dirty="0" err="1"/>
              <a:t>mengusulkan</a:t>
            </a:r>
            <a:r>
              <a:rPr lang="en-US" sz="1400" dirty="0"/>
              <a:t> 4 </a:t>
            </a:r>
            <a:r>
              <a:rPr lang="en-US" sz="1400" dirty="0" err="1"/>
              <a:t>paradigma</a:t>
            </a:r>
            <a:r>
              <a:rPr lang="en-US" sz="1400" dirty="0"/>
              <a:t> </a:t>
            </a:r>
            <a:r>
              <a:rPr lang="en-US" sz="1400" dirty="0" err="1"/>
              <a:t>organisasional</a:t>
            </a:r>
            <a:r>
              <a:rPr lang="en-US" sz="1400" dirty="0"/>
              <a:t> </a:t>
            </a:r>
            <a:r>
              <a:rPr lang="en-US" sz="1400" dirty="0" err="1"/>
              <a:t>bagi</a:t>
            </a:r>
            <a:r>
              <a:rPr lang="en-US" sz="1400" dirty="0"/>
              <a:t> </a:t>
            </a:r>
            <a:r>
              <a:rPr lang="en-US" sz="1400" dirty="0" err="1"/>
              <a:t>tim</a:t>
            </a:r>
            <a:r>
              <a:rPr lang="en-US" sz="1400" dirty="0"/>
              <a:t> RPL</a:t>
            </a:r>
          </a:p>
          <a:p>
            <a:pPr marL="0" indent="0">
              <a:buNone/>
            </a:pPr>
            <a:r>
              <a:rPr lang="en-US" sz="1400" dirty="0"/>
              <a:t> </a:t>
            </a:r>
          </a:p>
          <a:p>
            <a:pPr lvl="0"/>
            <a:r>
              <a:rPr lang="en-US" sz="1400" b="1" dirty="0" err="1"/>
              <a:t>Paradigma</a:t>
            </a:r>
            <a:r>
              <a:rPr lang="en-US" sz="1400" b="1" dirty="0"/>
              <a:t> </a:t>
            </a:r>
            <a:r>
              <a:rPr lang="en-US" sz="1400" b="1" dirty="0" err="1"/>
              <a:t>Tertutup</a:t>
            </a:r>
            <a:endParaRPr lang="en-US" sz="1400" b="1" dirty="0"/>
          </a:p>
          <a:p>
            <a:pPr marL="0" indent="0">
              <a:buNone/>
            </a:pPr>
            <a:r>
              <a:rPr lang="en-US" sz="1400" dirty="0"/>
              <a:t> </a:t>
            </a:r>
            <a:r>
              <a:rPr lang="en-US" sz="1400" dirty="0" err="1" smtClean="0"/>
              <a:t>Membentuk</a:t>
            </a:r>
            <a:r>
              <a:rPr lang="en-US" sz="1400" dirty="0" smtClean="0"/>
              <a:t> </a:t>
            </a:r>
            <a:r>
              <a:rPr lang="en-US" sz="1400" dirty="0" err="1"/>
              <a:t>hirarki</a:t>
            </a:r>
            <a:r>
              <a:rPr lang="en-US" sz="1400" dirty="0"/>
              <a:t> </a:t>
            </a:r>
            <a:r>
              <a:rPr lang="en-US" sz="1400" dirty="0" err="1"/>
              <a:t>otoritas</a:t>
            </a:r>
            <a:r>
              <a:rPr lang="en-US" sz="1400" dirty="0"/>
              <a:t> </a:t>
            </a:r>
            <a:r>
              <a:rPr lang="en-US" sz="1400" dirty="0" err="1"/>
              <a:t>tradisional</a:t>
            </a:r>
            <a:r>
              <a:rPr lang="en-US" sz="1400" dirty="0"/>
              <a:t> ( </a:t>
            </a:r>
            <a:r>
              <a:rPr lang="en-US" sz="1400" dirty="0" err="1"/>
              <a:t>mirip</a:t>
            </a:r>
            <a:r>
              <a:rPr lang="en-US" sz="1400" dirty="0"/>
              <a:t> </a:t>
            </a:r>
            <a:r>
              <a:rPr lang="en-US" sz="1400" dirty="0" err="1"/>
              <a:t>tim</a:t>
            </a:r>
            <a:r>
              <a:rPr lang="en-US" sz="1400" dirty="0"/>
              <a:t> CC) </a:t>
            </a:r>
            <a:r>
              <a:rPr lang="en-US" sz="1400" dirty="0" err="1"/>
              <a:t>tetapi</a:t>
            </a:r>
            <a:r>
              <a:rPr lang="en-US" sz="1400" dirty="0"/>
              <a:t> </a:t>
            </a:r>
            <a:r>
              <a:rPr lang="en-US" sz="1400" dirty="0" err="1"/>
              <a:t>kurang</a:t>
            </a:r>
            <a:r>
              <a:rPr lang="en-US" sz="1400" dirty="0"/>
              <a:t> </a:t>
            </a:r>
            <a:r>
              <a:rPr lang="en-US" sz="1400" dirty="0" err="1"/>
              <a:t>inovatif</a:t>
            </a:r>
            <a:endParaRPr lang="en-US" sz="1400" dirty="0"/>
          </a:p>
          <a:p>
            <a:pPr lvl="0"/>
            <a:r>
              <a:rPr lang="en-US" sz="1400" b="1" dirty="0" err="1"/>
              <a:t>Paradigma</a:t>
            </a:r>
            <a:r>
              <a:rPr lang="en-US" sz="1400" b="1" dirty="0"/>
              <a:t> </a:t>
            </a:r>
            <a:r>
              <a:rPr lang="en-US" sz="1400" b="1" dirty="0" smtClean="0"/>
              <a:t>Random</a:t>
            </a:r>
            <a:r>
              <a:rPr lang="en-US" sz="1400" b="1" dirty="0"/>
              <a:t> </a:t>
            </a:r>
          </a:p>
          <a:p>
            <a:pPr marL="0" indent="0">
              <a:buNone/>
            </a:pPr>
            <a:r>
              <a:rPr lang="en-US" sz="1400" dirty="0" err="1"/>
              <a:t>Membentuk</a:t>
            </a:r>
            <a:r>
              <a:rPr lang="en-US" sz="1400" dirty="0"/>
              <a:t> </a:t>
            </a:r>
            <a:r>
              <a:rPr lang="en-US" sz="1400" dirty="0" err="1"/>
              <a:t>tim</a:t>
            </a:r>
            <a:r>
              <a:rPr lang="en-US" sz="1400" dirty="0"/>
              <a:t> </a:t>
            </a:r>
            <a:r>
              <a:rPr lang="en-US" sz="1400" dirty="0" err="1"/>
              <a:t>longgar</a:t>
            </a:r>
            <a:r>
              <a:rPr lang="en-US" sz="1400" dirty="0"/>
              <a:t> &amp; </a:t>
            </a:r>
            <a:r>
              <a:rPr lang="en-US" sz="1400" dirty="0" err="1"/>
              <a:t>tergantung</a:t>
            </a:r>
            <a:r>
              <a:rPr lang="en-US" sz="1400" dirty="0"/>
              <a:t> </a:t>
            </a:r>
            <a:r>
              <a:rPr lang="en-US" sz="1400" dirty="0" err="1"/>
              <a:t>pada</a:t>
            </a:r>
            <a:r>
              <a:rPr lang="en-US" sz="1400" dirty="0"/>
              <a:t> </a:t>
            </a:r>
            <a:r>
              <a:rPr lang="en-US" sz="1400" dirty="0" err="1"/>
              <a:t>inisiatif</a:t>
            </a:r>
            <a:r>
              <a:rPr lang="en-US" sz="1400" dirty="0"/>
              <a:t> individual </a:t>
            </a:r>
            <a:r>
              <a:rPr lang="en-US" sz="1400" dirty="0" err="1"/>
              <a:t>tim</a:t>
            </a:r>
            <a:r>
              <a:rPr lang="en-US" sz="1400" dirty="0"/>
              <a:t>, </a:t>
            </a:r>
            <a:r>
              <a:rPr lang="en-US" sz="1400" dirty="0" err="1"/>
              <a:t>untuk</a:t>
            </a:r>
            <a:r>
              <a:rPr lang="en-US" sz="1400" dirty="0"/>
              <a:t> </a:t>
            </a:r>
            <a:r>
              <a:rPr lang="en-US" sz="1400" dirty="0" err="1"/>
              <a:t>inovasi</a:t>
            </a:r>
            <a:r>
              <a:rPr lang="en-US" sz="1400" dirty="0"/>
              <a:t> </a:t>
            </a:r>
            <a:r>
              <a:rPr lang="en-US" sz="1400" dirty="0" err="1"/>
              <a:t>sangat</a:t>
            </a:r>
            <a:r>
              <a:rPr lang="en-US" sz="1400" dirty="0"/>
              <a:t> </a:t>
            </a:r>
            <a:r>
              <a:rPr lang="en-US" sz="1400" dirty="0" err="1"/>
              <a:t>baik</a:t>
            </a:r>
            <a:r>
              <a:rPr lang="en-US" sz="1400" dirty="0"/>
              <a:t>(</a:t>
            </a:r>
            <a:r>
              <a:rPr lang="en-US" sz="1400" dirty="0" err="1"/>
              <a:t>unggul</a:t>
            </a:r>
            <a:r>
              <a:rPr lang="en-US" sz="1400" dirty="0"/>
              <a:t>) </a:t>
            </a:r>
            <a:r>
              <a:rPr lang="en-US" sz="1400" dirty="0" err="1"/>
              <a:t>bila</a:t>
            </a:r>
            <a:r>
              <a:rPr lang="en-US" sz="1400" dirty="0"/>
              <a:t> </a:t>
            </a:r>
            <a:r>
              <a:rPr lang="en-US" sz="1400" dirty="0" err="1"/>
              <a:t>unjuk</a:t>
            </a:r>
            <a:r>
              <a:rPr lang="en-US" sz="1400" dirty="0"/>
              <a:t> </a:t>
            </a:r>
            <a:r>
              <a:rPr lang="en-US" sz="1400" dirty="0" err="1"/>
              <a:t>kerja</a:t>
            </a:r>
            <a:r>
              <a:rPr lang="en-US" sz="1400" dirty="0"/>
              <a:t> </a:t>
            </a:r>
            <a:r>
              <a:rPr lang="en-US" sz="1400" dirty="0" err="1"/>
              <a:t>tim</a:t>
            </a:r>
            <a:r>
              <a:rPr lang="en-US" sz="1400" dirty="0"/>
              <a:t> </a:t>
            </a:r>
            <a:r>
              <a:rPr lang="en-US" sz="1400" dirty="0" err="1"/>
              <a:t>teratur</a:t>
            </a:r>
            <a:r>
              <a:rPr lang="en-US" sz="1400" dirty="0"/>
              <a:t>.</a:t>
            </a:r>
          </a:p>
          <a:p>
            <a:pPr lvl="0"/>
            <a:r>
              <a:rPr lang="en-US" sz="1400" b="1" dirty="0" err="1"/>
              <a:t>Paradigma</a:t>
            </a:r>
            <a:r>
              <a:rPr lang="en-US" sz="1400" b="1" dirty="0"/>
              <a:t> </a:t>
            </a:r>
            <a:r>
              <a:rPr lang="en-US" sz="1400" b="1" dirty="0" smtClean="0"/>
              <a:t>Terbuka</a:t>
            </a:r>
            <a:endParaRPr lang="id-ID" sz="1400" b="1" dirty="0" smtClean="0"/>
          </a:p>
          <a:p>
            <a:pPr marL="0" lvl="0" indent="0">
              <a:buNone/>
            </a:pPr>
            <a:r>
              <a:rPr lang="en-US" sz="1400" dirty="0" err="1" smtClean="0"/>
              <a:t>Membentuk</a:t>
            </a:r>
            <a:r>
              <a:rPr lang="en-US" sz="1400" dirty="0" smtClean="0"/>
              <a:t> </a:t>
            </a:r>
            <a:r>
              <a:rPr lang="en-US" sz="1400" dirty="0" err="1"/>
              <a:t>tim</a:t>
            </a:r>
            <a:r>
              <a:rPr lang="en-US" sz="1400" dirty="0"/>
              <a:t> </a:t>
            </a:r>
            <a:r>
              <a:rPr lang="en-US" sz="1400" dirty="0" err="1"/>
              <a:t>dengan</a:t>
            </a:r>
            <a:r>
              <a:rPr lang="en-US" sz="1400" dirty="0"/>
              <a:t> </a:t>
            </a:r>
            <a:r>
              <a:rPr lang="en-US" sz="1400" dirty="0" err="1"/>
              <a:t>cara</a:t>
            </a:r>
            <a:r>
              <a:rPr lang="en-US" sz="1400" dirty="0"/>
              <a:t> </a:t>
            </a:r>
            <a:r>
              <a:rPr lang="en-US" sz="1400" dirty="0" err="1"/>
              <a:t>tertentu</a:t>
            </a:r>
            <a:r>
              <a:rPr lang="en-US" sz="1400" dirty="0"/>
              <a:t> </a:t>
            </a:r>
            <a:r>
              <a:rPr lang="en-US" sz="1400" dirty="0" err="1"/>
              <a:t>sehingga</a:t>
            </a:r>
            <a:r>
              <a:rPr lang="en-US" sz="1400" dirty="0"/>
              <a:t> </a:t>
            </a:r>
            <a:r>
              <a:rPr lang="en-US" sz="1400" dirty="0" err="1"/>
              <a:t>banyak</a:t>
            </a:r>
            <a:r>
              <a:rPr lang="en-US" sz="1400" dirty="0"/>
              <a:t> </a:t>
            </a:r>
            <a:r>
              <a:rPr lang="en-US" sz="1400" dirty="0" err="1"/>
              <a:t>kontrol</a:t>
            </a:r>
            <a:r>
              <a:rPr lang="en-US" sz="1400" dirty="0"/>
              <a:t>, </a:t>
            </a:r>
            <a:r>
              <a:rPr lang="en-US" sz="1400" dirty="0" err="1"/>
              <a:t>inovasi</a:t>
            </a:r>
            <a:r>
              <a:rPr lang="en-US" sz="1400" dirty="0"/>
              <a:t> </a:t>
            </a:r>
            <a:r>
              <a:rPr lang="en-US" sz="1400" dirty="0" err="1"/>
              <a:t>banyak</a:t>
            </a:r>
            <a:r>
              <a:rPr lang="en-US" sz="1400" dirty="0"/>
              <a:t> . </a:t>
            </a:r>
            <a:r>
              <a:rPr lang="en-US" sz="1400" dirty="0" err="1"/>
              <a:t>Cocok</a:t>
            </a:r>
            <a:r>
              <a:rPr lang="en-US" sz="1400" dirty="0"/>
              <a:t> </a:t>
            </a:r>
            <a:r>
              <a:rPr lang="en-US" sz="1400" dirty="0" err="1"/>
              <a:t>untuk</a:t>
            </a:r>
            <a:r>
              <a:rPr lang="en-US" sz="1400" dirty="0"/>
              <a:t> </a:t>
            </a:r>
            <a:r>
              <a:rPr lang="en-US" sz="1400" dirty="0" err="1"/>
              <a:t>masalah</a:t>
            </a:r>
            <a:r>
              <a:rPr lang="en-US" sz="1400" dirty="0"/>
              <a:t> yang </a:t>
            </a:r>
            <a:r>
              <a:rPr lang="en-US" sz="1400" dirty="0" err="1"/>
              <a:t>kompleks</a:t>
            </a:r>
            <a:r>
              <a:rPr lang="en-US" sz="1400" dirty="0"/>
              <a:t> </a:t>
            </a:r>
            <a:r>
              <a:rPr lang="en-US" sz="1400" dirty="0" err="1"/>
              <a:t>tetapi</a:t>
            </a:r>
            <a:r>
              <a:rPr lang="en-US" sz="1400" dirty="0"/>
              <a:t> </a:t>
            </a:r>
            <a:r>
              <a:rPr lang="en-US" sz="1400" dirty="0" err="1"/>
              <a:t>tidak</a:t>
            </a:r>
            <a:r>
              <a:rPr lang="en-US" sz="1400" dirty="0"/>
              <a:t> </a:t>
            </a:r>
            <a:r>
              <a:rPr lang="en-US" sz="1400" dirty="0" err="1"/>
              <a:t>seefesien</a:t>
            </a:r>
            <a:r>
              <a:rPr lang="en-US" sz="1400" dirty="0"/>
              <a:t> </a:t>
            </a:r>
            <a:r>
              <a:rPr lang="en-US" sz="1400" dirty="0" err="1"/>
              <a:t>tim</a:t>
            </a:r>
            <a:r>
              <a:rPr lang="en-US" sz="1400" dirty="0"/>
              <a:t> </a:t>
            </a:r>
            <a:r>
              <a:rPr lang="en-US" sz="1400" dirty="0" err="1"/>
              <a:t>lainnya</a:t>
            </a:r>
            <a:endParaRPr lang="en-US" sz="1400" dirty="0"/>
          </a:p>
          <a:p>
            <a:pPr lvl="0"/>
            <a:r>
              <a:rPr lang="en-US" sz="1400" b="1" dirty="0" err="1"/>
              <a:t>Paradigma</a:t>
            </a:r>
            <a:r>
              <a:rPr lang="en-US" sz="1400" b="1" dirty="0"/>
              <a:t> </a:t>
            </a:r>
            <a:r>
              <a:rPr lang="en-US" sz="1400" b="1" dirty="0" err="1" smtClean="0"/>
              <a:t>Sinkron</a:t>
            </a:r>
            <a:r>
              <a:rPr lang="en-US" sz="1400" b="1" dirty="0"/>
              <a:t> </a:t>
            </a:r>
            <a:endParaRPr lang="id-ID" sz="1400" b="1" dirty="0" smtClean="0"/>
          </a:p>
          <a:p>
            <a:pPr marL="0" lvl="0" indent="0">
              <a:buNone/>
            </a:pPr>
            <a:r>
              <a:rPr lang="en-US" sz="1400" dirty="0" err="1" smtClean="0"/>
              <a:t>Mengorganisasikan</a:t>
            </a:r>
            <a:r>
              <a:rPr lang="en-US" sz="1400" dirty="0" smtClean="0"/>
              <a:t> </a:t>
            </a:r>
            <a:r>
              <a:rPr lang="en-US" sz="1400" dirty="0" err="1"/>
              <a:t>tim</a:t>
            </a:r>
            <a:r>
              <a:rPr lang="en-US" sz="1400" dirty="0"/>
              <a:t> </a:t>
            </a:r>
            <a:r>
              <a:rPr lang="en-US" sz="1400" dirty="0" err="1"/>
              <a:t>untuk</a:t>
            </a:r>
            <a:r>
              <a:rPr lang="en-US" sz="1400" dirty="0"/>
              <a:t> </a:t>
            </a:r>
            <a:r>
              <a:rPr lang="en-US" sz="1400" dirty="0" err="1"/>
              <a:t>bekerja</a:t>
            </a:r>
            <a:r>
              <a:rPr lang="en-US" sz="1400" dirty="0"/>
              <a:t> </a:t>
            </a:r>
            <a:r>
              <a:rPr lang="en-US" sz="1400" dirty="0" err="1"/>
              <a:t>pada</a:t>
            </a:r>
            <a:r>
              <a:rPr lang="en-US" sz="1400" dirty="0"/>
              <a:t> </a:t>
            </a:r>
            <a:r>
              <a:rPr lang="en-US" sz="1400" dirty="0" err="1"/>
              <a:t>bagian-bagian</a:t>
            </a:r>
            <a:r>
              <a:rPr lang="en-US" sz="1400" dirty="0"/>
              <a:t> </a:t>
            </a:r>
            <a:r>
              <a:rPr lang="en-US" sz="1400" dirty="0" err="1"/>
              <a:t>kecil</a:t>
            </a:r>
            <a:r>
              <a:rPr lang="en-US" sz="1400" dirty="0"/>
              <a:t> </a:t>
            </a:r>
            <a:r>
              <a:rPr lang="en-US" sz="1400" dirty="0" err="1"/>
              <a:t>masalah</a:t>
            </a:r>
            <a:r>
              <a:rPr lang="en-US" sz="1400" dirty="0"/>
              <a:t> </a:t>
            </a:r>
            <a:r>
              <a:rPr lang="en-US" sz="1400" dirty="0" err="1"/>
              <a:t>dengan</a:t>
            </a:r>
            <a:r>
              <a:rPr lang="en-US" sz="1400" dirty="0"/>
              <a:t> </a:t>
            </a:r>
            <a:r>
              <a:rPr lang="en-US" sz="1400" dirty="0" err="1"/>
              <a:t>komunikasi</a:t>
            </a:r>
            <a:r>
              <a:rPr lang="en-US" sz="1400" dirty="0"/>
              <a:t> </a:t>
            </a:r>
            <a:r>
              <a:rPr lang="en-US" sz="1400" dirty="0" err="1"/>
              <a:t>aktif</a:t>
            </a:r>
            <a:r>
              <a:rPr lang="en-US" sz="1400" dirty="0"/>
              <a:t> </a:t>
            </a:r>
            <a:r>
              <a:rPr lang="en-US" sz="1400" dirty="0" err="1"/>
              <a:t>pada</a:t>
            </a:r>
            <a:r>
              <a:rPr lang="en-US" sz="1400" dirty="0"/>
              <a:t> </a:t>
            </a:r>
            <a:r>
              <a:rPr lang="en-US" sz="1400" dirty="0" err="1" smtClean="0"/>
              <a:t>tim</a:t>
            </a:r>
            <a:endParaRPr lang="id-ID" sz="1400" dirty="0" smtClean="0"/>
          </a:p>
          <a:p>
            <a:pPr marL="0" lvl="0" indent="0">
              <a:buNone/>
            </a:pPr>
            <a:endParaRPr lang="id-ID" sz="1400" dirty="0"/>
          </a:p>
          <a:p>
            <a:pPr marL="0" lvl="0" indent="0">
              <a:buNone/>
            </a:pPr>
            <a:endParaRPr lang="en-US" sz="1400" dirty="0"/>
          </a:p>
          <a:p>
            <a:pPr marL="0" indent="0">
              <a:buNone/>
            </a:pPr>
            <a:endParaRPr lang="en-US" sz="1400" dirty="0"/>
          </a:p>
        </p:txBody>
      </p:sp>
    </p:spTree>
    <p:extLst>
      <p:ext uri="{BB962C8B-B14F-4D97-AF65-F5344CB8AC3E}">
        <p14:creationId xmlns:p14="http://schemas.microsoft.com/office/powerpoint/2010/main" val="1073611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randombar(horizontal)">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228600"/>
            <a:ext cx="8229600" cy="5897563"/>
          </a:xfrm>
        </p:spPr>
        <p:txBody>
          <a:bodyPr>
            <a:normAutofit/>
          </a:bodyPr>
          <a:lstStyle/>
          <a:p>
            <a:pPr marL="0" indent="0">
              <a:buNone/>
            </a:pPr>
            <a:r>
              <a:rPr lang="en-US" sz="1600" b="1" dirty="0" smtClean="0"/>
              <a:t>PROBLEM </a:t>
            </a:r>
            <a:r>
              <a:rPr lang="en-US" sz="1600" b="1" dirty="0"/>
              <a:t>/ </a:t>
            </a:r>
            <a:r>
              <a:rPr lang="en-US" sz="1600" b="1" dirty="0" smtClean="0"/>
              <a:t>PRODUCT</a:t>
            </a:r>
            <a:endParaRPr lang="id-ID" sz="1600" b="1" dirty="0" smtClean="0"/>
          </a:p>
          <a:p>
            <a:pPr marL="0" indent="0">
              <a:buNone/>
            </a:pPr>
            <a:r>
              <a:rPr lang="en-US" sz="1200" dirty="0"/>
              <a:t> </a:t>
            </a:r>
            <a:r>
              <a:rPr lang="en-US" sz="1400" dirty="0" err="1" smtClean="0"/>
              <a:t>Analisis</a:t>
            </a:r>
            <a:r>
              <a:rPr lang="en-US" sz="1400" dirty="0" smtClean="0"/>
              <a:t> </a:t>
            </a:r>
            <a:r>
              <a:rPr lang="en-US" sz="1400" dirty="0"/>
              <a:t>yang </a:t>
            </a:r>
            <a:r>
              <a:rPr lang="en-US" sz="1400" dirty="0" err="1"/>
              <a:t>mendetail</a:t>
            </a:r>
            <a:r>
              <a:rPr lang="en-US" sz="1400" dirty="0"/>
              <a:t> </a:t>
            </a:r>
            <a:r>
              <a:rPr lang="en-US" sz="1400" dirty="0" err="1"/>
              <a:t>mengenai</a:t>
            </a:r>
            <a:r>
              <a:rPr lang="en-US" sz="1400" dirty="0"/>
              <a:t> </a:t>
            </a:r>
            <a:r>
              <a:rPr lang="en-US" sz="1400" dirty="0" err="1"/>
              <a:t>kebutuhan</a:t>
            </a:r>
            <a:r>
              <a:rPr lang="en-US" sz="1400" dirty="0"/>
              <a:t> PL </a:t>
            </a:r>
            <a:r>
              <a:rPr lang="en-US" sz="1400" dirty="0" err="1"/>
              <a:t>akan</a:t>
            </a:r>
            <a:r>
              <a:rPr lang="en-US" sz="1400" dirty="0"/>
              <a:t> </a:t>
            </a:r>
            <a:r>
              <a:rPr lang="en-US" sz="1400" dirty="0" err="1"/>
              <a:t>memberikan</a:t>
            </a:r>
            <a:r>
              <a:rPr lang="en-US" sz="1400" dirty="0"/>
              <a:t> </a:t>
            </a:r>
            <a:r>
              <a:rPr lang="en-US" sz="1400" dirty="0" err="1"/>
              <a:t>informasi</a:t>
            </a:r>
            <a:r>
              <a:rPr lang="en-US" sz="1400" dirty="0"/>
              <a:t> </a:t>
            </a:r>
            <a:r>
              <a:rPr lang="en-US" sz="1400" dirty="0" err="1"/>
              <a:t>untuk</a:t>
            </a:r>
            <a:r>
              <a:rPr lang="en-US" sz="1400" dirty="0"/>
              <a:t> </a:t>
            </a:r>
            <a:r>
              <a:rPr lang="en-US" sz="1400" dirty="0" err="1"/>
              <a:t>menghitung</a:t>
            </a:r>
            <a:r>
              <a:rPr lang="en-US" sz="1400" dirty="0"/>
              <a:t> </a:t>
            </a:r>
            <a:r>
              <a:rPr lang="en-US" sz="1400" dirty="0" err="1"/>
              <a:t>perkiraan</a:t>
            </a:r>
            <a:r>
              <a:rPr lang="en-US" sz="1400" dirty="0"/>
              <a:t> </a:t>
            </a:r>
            <a:r>
              <a:rPr lang="en-US" sz="1400" dirty="0" err="1"/>
              <a:t>kuantitatif</a:t>
            </a:r>
            <a:r>
              <a:rPr lang="en-US" sz="1400" dirty="0"/>
              <a:t> &amp; </a:t>
            </a:r>
            <a:r>
              <a:rPr lang="en-US" sz="1400" dirty="0" err="1"/>
              <a:t>perencanaan</a:t>
            </a:r>
            <a:r>
              <a:rPr lang="en-US" sz="1400" dirty="0"/>
              <a:t> </a:t>
            </a:r>
            <a:r>
              <a:rPr lang="en-US" sz="1400" dirty="0" err="1"/>
              <a:t>organisasi</a:t>
            </a:r>
            <a:r>
              <a:rPr lang="en-US" sz="1400" dirty="0"/>
              <a:t>. </a:t>
            </a:r>
            <a:r>
              <a:rPr lang="en-US" sz="1400" dirty="0" err="1"/>
              <a:t>Tetapi</a:t>
            </a:r>
            <a:r>
              <a:rPr lang="en-US" sz="1400" dirty="0"/>
              <a:t> </a:t>
            </a:r>
            <a:r>
              <a:rPr lang="en-US" sz="1400" dirty="0" err="1"/>
              <a:t>itu</a:t>
            </a:r>
            <a:r>
              <a:rPr lang="en-US" sz="1400" dirty="0"/>
              <a:t> </a:t>
            </a:r>
            <a:r>
              <a:rPr lang="en-US" sz="1400" dirty="0" err="1"/>
              <a:t>sulit</a:t>
            </a:r>
            <a:r>
              <a:rPr lang="en-US" sz="1400" dirty="0"/>
              <a:t> </a:t>
            </a:r>
            <a:r>
              <a:rPr lang="en-US" sz="1400" dirty="0" err="1"/>
              <a:t>karena</a:t>
            </a:r>
            <a:r>
              <a:rPr lang="en-US" sz="1400" dirty="0"/>
              <a:t> </a:t>
            </a:r>
            <a:r>
              <a:rPr lang="en-US" sz="1400" dirty="0" err="1"/>
              <a:t>informasi</a:t>
            </a:r>
            <a:r>
              <a:rPr lang="en-US" sz="1400" dirty="0"/>
              <a:t> yang </a:t>
            </a:r>
            <a:r>
              <a:rPr lang="en-US" sz="1400" dirty="0" err="1"/>
              <a:t>diberikan</a:t>
            </a:r>
            <a:r>
              <a:rPr lang="en-US" sz="1400" dirty="0"/>
              <a:t> customer </a:t>
            </a:r>
            <a:r>
              <a:rPr lang="en-US" sz="1400" dirty="0" err="1"/>
              <a:t>tidak</a:t>
            </a:r>
            <a:r>
              <a:rPr lang="en-US" sz="1400" dirty="0"/>
              <a:t> </a:t>
            </a:r>
            <a:r>
              <a:rPr lang="en-US" sz="1400" dirty="0" err="1"/>
              <a:t>lengkap</a:t>
            </a:r>
            <a:r>
              <a:rPr lang="en-US" sz="1400" dirty="0" smtClean="0"/>
              <a:t>.</a:t>
            </a:r>
            <a:endParaRPr lang="id-ID" sz="1400" dirty="0" smtClean="0"/>
          </a:p>
          <a:p>
            <a:pPr marL="0" indent="0">
              <a:buNone/>
            </a:pPr>
            <a:r>
              <a:rPr lang="en-US" sz="1400" dirty="0" err="1"/>
              <a:t>Ruang</a:t>
            </a:r>
            <a:r>
              <a:rPr lang="en-US" sz="1400" dirty="0"/>
              <a:t> </a:t>
            </a:r>
            <a:r>
              <a:rPr lang="en-US" sz="1400" dirty="0" err="1"/>
              <a:t>lingkup</a:t>
            </a:r>
            <a:r>
              <a:rPr lang="en-US" sz="1400" dirty="0"/>
              <a:t> </a:t>
            </a:r>
            <a:r>
              <a:rPr lang="en-US" sz="1400" dirty="0" err="1"/>
              <a:t>masalah</a:t>
            </a:r>
            <a:r>
              <a:rPr lang="en-US" sz="1400" dirty="0"/>
              <a:t> </a:t>
            </a:r>
            <a:r>
              <a:rPr lang="en-US" sz="1400" dirty="0" err="1"/>
              <a:t>dibatasi</a:t>
            </a:r>
            <a:r>
              <a:rPr lang="en-US" sz="1400" dirty="0"/>
              <a:t> </a:t>
            </a:r>
            <a:r>
              <a:rPr lang="en-US" sz="1400" dirty="0" err="1"/>
              <a:t>dengan</a:t>
            </a:r>
            <a:r>
              <a:rPr lang="en-US" sz="1400" dirty="0"/>
              <a:t> </a:t>
            </a:r>
            <a:r>
              <a:rPr lang="en-US" sz="1400" dirty="0" smtClean="0"/>
              <a:t>:</a:t>
            </a:r>
            <a:r>
              <a:rPr lang="en-US" sz="1400" dirty="0"/>
              <a:t> </a:t>
            </a:r>
          </a:p>
          <a:p>
            <a:r>
              <a:rPr lang="en-US" sz="1400" b="1" dirty="0" err="1"/>
              <a:t>Konteks</a:t>
            </a:r>
            <a:endParaRPr lang="en-US" sz="1400" b="1" dirty="0"/>
          </a:p>
          <a:p>
            <a:pPr marL="0" indent="0">
              <a:buNone/>
            </a:pPr>
            <a:r>
              <a:rPr lang="en-US" sz="1400" dirty="0"/>
              <a:t> </a:t>
            </a:r>
            <a:r>
              <a:rPr lang="en-US" sz="1400" dirty="0" smtClean="0"/>
              <a:t>PL </a:t>
            </a:r>
            <a:r>
              <a:rPr lang="en-US" sz="1400" dirty="0"/>
              <a:t>yang </a:t>
            </a:r>
            <a:r>
              <a:rPr lang="en-US" sz="1400" dirty="0" err="1"/>
              <a:t>dibangun</a:t>
            </a:r>
            <a:r>
              <a:rPr lang="en-US" sz="1400" dirty="0"/>
              <a:t> </a:t>
            </a:r>
            <a:r>
              <a:rPr lang="en-US" sz="1400" dirty="0" err="1"/>
              <a:t>memenuhi</a:t>
            </a:r>
            <a:r>
              <a:rPr lang="en-US" sz="1400" dirty="0"/>
              <a:t> </a:t>
            </a:r>
            <a:r>
              <a:rPr lang="en-US" sz="1400" dirty="0" err="1"/>
              <a:t>sistem</a:t>
            </a:r>
            <a:r>
              <a:rPr lang="en-US" sz="1400" dirty="0"/>
              <a:t>, </a:t>
            </a:r>
            <a:r>
              <a:rPr lang="en-US" sz="1400" dirty="0" err="1"/>
              <a:t>produk</a:t>
            </a:r>
            <a:r>
              <a:rPr lang="en-US" sz="1400" dirty="0"/>
              <a:t> / </a:t>
            </a:r>
            <a:r>
              <a:rPr lang="en-US" sz="1400" dirty="0" err="1"/>
              <a:t>konteks</a:t>
            </a:r>
            <a:r>
              <a:rPr lang="en-US" sz="1400" dirty="0"/>
              <a:t> </a:t>
            </a:r>
            <a:r>
              <a:rPr lang="en-US" sz="1400" dirty="0" err="1"/>
              <a:t>bisnis</a:t>
            </a:r>
            <a:r>
              <a:rPr lang="en-US" sz="1400" dirty="0"/>
              <a:t> yang </a:t>
            </a:r>
            <a:r>
              <a:rPr lang="en-US" sz="1400" dirty="0" err="1"/>
              <a:t>lebih</a:t>
            </a:r>
            <a:r>
              <a:rPr lang="en-US" sz="1400" dirty="0"/>
              <a:t> </a:t>
            </a:r>
            <a:r>
              <a:rPr lang="en-US" sz="1400" dirty="0" err="1"/>
              <a:t>besar</a:t>
            </a:r>
            <a:r>
              <a:rPr lang="en-US" sz="1400" dirty="0"/>
              <a:t> </a:t>
            </a:r>
            <a:r>
              <a:rPr lang="en-US" sz="1400" dirty="0" err="1"/>
              <a:t>serta</a:t>
            </a:r>
            <a:r>
              <a:rPr lang="en-US" sz="1400" dirty="0"/>
              <a:t> </a:t>
            </a:r>
            <a:r>
              <a:rPr lang="en-US" sz="1400" dirty="0" err="1"/>
              <a:t>batasan</a:t>
            </a:r>
            <a:r>
              <a:rPr lang="en-US" sz="1400" dirty="0"/>
              <a:t> yang </a:t>
            </a:r>
            <a:r>
              <a:rPr lang="en-US" sz="1400" dirty="0" err="1"/>
              <a:t>menentukan</a:t>
            </a:r>
            <a:r>
              <a:rPr lang="en-US" sz="1400" dirty="0"/>
              <a:t> </a:t>
            </a:r>
            <a:r>
              <a:rPr lang="en-US" sz="1400" dirty="0" err="1"/>
              <a:t>hasilnya</a:t>
            </a:r>
            <a:endParaRPr lang="en-US" sz="1400" dirty="0"/>
          </a:p>
          <a:p>
            <a:r>
              <a:rPr lang="en-US" sz="1400" b="1" dirty="0" err="1"/>
              <a:t>Tujuan</a:t>
            </a:r>
            <a:r>
              <a:rPr lang="en-US" sz="1400" b="1" dirty="0"/>
              <a:t> </a:t>
            </a:r>
            <a:r>
              <a:rPr lang="en-US" sz="1400" b="1" dirty="0" err="1" smtClean="0"/>
              <a:t>informasi</a:t>
            </a:r>
            <a:endParaRPr lang="en-US" sz="1400" dirty="0"/>
          </a:p>
          <a:p>
            <a:pPr marL="0" indent="0">
              <a:buNone/>
            </a:pPr>
            <a:r>
              <a:rPr lang="en-US" sz="1400" dirty="0" err="1"/>
              <a:t>Objek</a:t>
            </a:r>
            <a:r>
              <a:rPr lang="en-US" sz="1400" dirty="0"/>
              <a:t> </a:t>
            </a:r>
            <a:r>
              <a:rPr lang="en-US" sz="1400" dirty="0" err="1"/>
              <a:t>pelanggan</a:t>
            </a:r>
            <a:r>
              <a:rPr lang="en-US" sz="1400" dirty="0"/>
              <a:t> yang </a:t>
            </a:r>
            <a:r>
              <a:rPr lang="en-US" sz="1400" dirty="0" err="1"/>
              <a:t>dihasilkan</a:t>
            </a:r>
            <a:r>
              <a:rPr lang="en-US" sz="1400" dirty="0"/>
              <a:t> </a:t>
            </a:r>
            <a:r>
              <a:rPr lang="en-US" sz="1400" dirty="0" err="1"/>
              <a:t>sbg</a:t>
            </a:r>
            <a:r>
              <a:rPr lang="en-US" sz="1400" dirty="0"/>
              <a:t> output </a:t>
            </a:r>
            <a:r>
              <a:rPr lang="en-US" sz="1400" dirty="0" err="1"/>
              <a:t>dr</a:t>
            </a:r>
            <a:r>
              <a:rPr lang="en-US" sz="1400" dirty="0"/>
              <a:t> PL yang </a:t>
            </a:r>
            <a:r>
              <a:rPr lang="en-US" sz="1400" dirty="0" err="1"/>
              <a:t>dapat</a:t>
            </a:r>
            <a:r>
              <a:rPr lang="en-US" sz="1400" dirty="0"/>
              <a:t> </a:t>
            </a:r>
            <a:r>
              <a:rPr lang="en-US" sz="1400" dirty="0" err="1"/>
              <a:t>digunakan</a:t>
            </a:r>
            <a:r>
              <a:rPr lang="en-US" sz="1400" dirty="0"/>
              <a:t> </a:t>
            </a:r>
            <a:r>
              <a:rPr lang="en-US" sz="1400" dirty="0" err="1"/>
              <a:t>sebagai</a:t>
            </a:r>
            <a:r>
              <a:rPr lang="en-US" sz="1400" dirty="0"/>
              <a:t> input</a:t>
            </a:r>
          </a:p>
          <a:p>
            <a:r>
              <a:rPr lang="en-US" sz="1400" b="1" dirty="0" err="1"/>
              <a:t>Fungsi</a:t>
            </a:r>
            <a:r>
              <a:rPr lang="en-US" sz="1400" b="1" dirty="0"/>
              <a:t> &amp; </a:t>
            </a:r>
            <a:r>
              <a:rPr lang="en-US" sz="1400" b="1" dirty="0" err="1"/>
              <a:t>unjuk</a:t>
            </a:r>
            <a:r>
              <a:rPr lang="en-US" sz="1400" b="1" dirty="0"/>
              <a:t> </a:t>
            </a:r>
            <a:r>
              <a:rPr lang="en-US" sz="1400" b="1" dirty="0" err="1" smtClean="0"/>
              <a:t>kerja</a:t>
            </a:r>
            <a:r>
              <a:rPr lang="en-US" sz="1400" b="1" dirty="0"/>
              <a:t> </a:t>
            </a:r>
          </a:p>
          <a:p>
            <a:pPr marL="0" indent="0">
              <a:buNone/>
            </a:pPr>
            <a:r>
              <a:rPr lang="id-ID" sz="1400" dirty="0" smtClean="0"/>
              <a:t> </a:t>
            </a:r>
            <a:r>
              <a:rPr lang="en-US" sz="1400" dirty="0" smtClean="0"/>
              <a:t>PL </a:t>
            </a:r>
            <a:r>
              <a:rPr lang="en-US" sz="1400" dirty="0" err="1"/>
              <a:t>digunakan</a:t>
            </a:r>
            <a:r>
              <a:rPr lang="en-US" sz="1400" dirty="0"/>
              <a:t> </a:t>
            </a:r>
            <a:r>
              <a:rPr lang="en-US" sz="1400" dirty="0" err="1"/>
              <a:t>untuk</a:t>
            </a:r>
            <a:r>
              <a:rPr lang="en-US" sz="1400" dirty="0"/>
              <a:t> </a:t>
            </a:r>
            <a:r>
              <a:rPr lang="en-US" sz="1400" dirty="0" err="1"/>
              <a:t>mentransformasikan</a:t>
            </a:r>
            <a:r>
              <a:rPr lang="en-US" sz="1400" dirty="0"/>
              <a:t> input </a:t>
            </a:r>
            <a:r>
              <a:rPr lang="en-US" sz="1400" dirty="0" err="1"/>
              <a:t>menjadi</a:t>
            </a:r>
            <a:r>
              <a:rPr lang="en-US" sz="1400" dirty="0"/>
              <a:t> output</a:t>
            </a:r>
          </a:p>
          <a:p>
            <a:pPr marL="0" indent="0">
              <a:buNone/>
            </a:pPr>
            <a:r>
              <a:rPr lang="en-US" sz="1400" dirty="0"/>
              <a:t> </a:t>
            </a:r>
            <a:r>
              <a:rPr lang="en-US" sz="1400" dirty="0" err="1" smtClean="0"/>
              <a:t>Pernyataan</a:t>
            </a:r>
            <a:r>
              <a:rPr lang="en-US" sz="1400" dirty="0" smtClean="0"/>
              <a:t> </a:t>
            </a:r>
            <a:r>
              <a:rPr lang="en-US" sz="1400" dirty="0" err="1"/>
              <a:t>ruang</a:t>
            </a:r>
            <a:r>
              <a:rPr lang="en-US" sz="1400" dirty="0"/>
              <a:t> </a:t>
            </a:r>
            <a:r>
              <a:rPr lang="en-US" sz="1400" dirty="0" err="1"/>
              <a:t>lingkup</a:t>
            </a:r>
            <a:r>
              <a:rPr lang="en-US" sz="1400" dirty="0"/>
              <a:t> </a:t>
            </a:r>
            <a:r>
              <a:rPr lang="en-US" sz="1400" dirty="0" err="1"/>
              <a:t>dibatasi</a:t>
            </a:r>
            <a:r>
              <a:rPr lang="en-US" sz="1400" dirty="0"/>
              <a:t> (data </a:t>
            </a:r>
            <a:r>
              <a:rPr lang="en-US" sz="1400" dirty="0" err="1"/>
              <a:t>jumlah</a:t>
            </a:r>
            <a:r>
              <a:rPr lang="en-US" sz="1400" dirty="0"/>
              <a:t> </a:t>
            </a:r>
            <a:r>
              <a:rPr lang="en-US" sz="1400" dirty="0" err="1"/>
              <a:t>pemakai</a:t>
            </a:r>
            <a:r>
              <a:rPr lang="en-US" sz="1400" dirty="0"/>
              <a:t> </a:t>
            </a:r>
            <a:r>
              <a:rPr lang="en-US" sz="1400" dirty="0" err="1"/>
              <a:t>simultan</a:t>
            </a:r>
            <a:r>
              <a:rPr lang="en-US" sz="1400" dirty="0"/>
              <a:t>, </a:t>
            </a:r>
            <a:r>
              <a:rPr lang="en-US" sz="1400" dirty="0" err="1"/>
              <a:t>ukuran</a:t>
            </a:r>
            <a:r>
              <a:rPr lang="en-US" sz="1400" dirty="0"/>
              <a:t> </a:t>
            </a:r>
            <a:r>
              <a:rPr lang="en-US" sz="1400" dirty="0" err="1"/>
              <a:t>pengiriman</a:t>
            </a:r>
            <a:r>
              <a:rPr lang="en-US" sz="1400" dirty="0"/>
              <a:t>, </a:t>
            </a:r>
            <a:r>
              <a:rPr lang="en-US" sz="1400" dirty="0" err="1"/>
              <a:t>waktu</a:t>
            </a:r>
            <a:r>
              <a:rPr lang="en-US" sz="1400" dirty="0"/>
              <a:t> </a:t>
            </a:r>
            <a:r>
              <a:rPr lang="en-US" sz="1400" dirty="0" err="1"/>
              <a:t>mak</a:t>
            </a:r>
            <a:r>
              <a:rPr lang="en-US" sz="1400" dirty="0"/>
              <a:t> </a:t>
            </a:r>
            <a:r>
              <a:rPr lang="en-US" sz="1400" dirty="0" err="1"/>
              <a:t>respon</a:t>
            </a:r>
            <a:r>
              <a:rPr lang="en-US" sz="1400" dirty="0"/>
              <a:t> ), </a:t>
            </a:r>
            <a:r>
              <a:rPr lang="en-US" sz="1400" dirty="0" err="1"/>
              <a:t>batasan</a:t>
            </a:r>
            <a:r>
              <a:rPr lang="en-US" sz="1400" dirty="0"/>
              <a:t> /&amp; </a:t>
            </a:r>
            <a:r>
              <a:rPr lang="en-US" sz="1400" dirty="0" err="1"/>
              <a:t>jangka</a:t>
            </a:r>
            <a:r>
              <a:rPr lang="en-US" sz="1400" dirty="0"/>
              <a:t> </a:t>
            </a:r>
            <a:r>
              <a:rPr lang="en-US" sz="1400" dirty="0" err="1"/>
              <a:t>waktu</a:t>
            </a:r>
            <a:r>
              <a:rPr lang="en-US" sz="1400" dirty="0"/>
              <a:t> </a:t>
            </a:r>
            <a:r>
              <a:rPr lang="en-US" sz="1400" dirty="0" err="1"/>
              <a:t>dicatat</a:t>
            </a:r>
            <a:r>
              <a:rPr lang="en-US" sz="1400" dirty="0"/>
              <a:t> (</a:t>
            </a:r>
            <a:r>
              <a:rPr lang="en-US" sz="1400" dirty="0" err="1"/>
              <a:t>biaya</a:t>
            </a:r>
            <a:r>
              <a:rPr lang="en-US" sz="1400" dirty="0"/>
              <a:t> </a:t>
            </a:r>
            <a:r>
              <a:rPr lang="en-US" sz="1400" dirty="0" err="1"/>
              <a:t>produk</a:t>
            </a:r>
            <a:r>
              <a:rPr lang="en-US" sz="1400" dirty="0"/>
              <a:t> </a:t>
            </a:r>
            <a:r>
              <a:rPr lang="en-US" sz="1400" dirty="0" err="1"/>
              <a:t>membatasi</a:t>
            </a:r>
            <a:r>
              <a:rPr lang="en-US" sz="1400" dirty="0"/>
              <a:t> </a:t>
            </a:r>
            <a:r>
              <a:rPr lang="en-US" sz="1400" dirty="0" err="1"/>
              <a:t>jumlah</a:t>
            </a:r>
            <a:r>
              <a:rPr lang="en-US" sz="1400" dirty="0"/>
              <a:t> </a:t>
            </a:r>
            <a:r>
              <a:rPr lang="en-US" sz="1400" dirty="0" err="1"/>
              <a:t>memori</a:t>
            </a:r>
            <a:r>
              <a:rPr lang="en-US" sz="1400" dirty="0"/>
              <a:t>) &amp; factor </a:t>
            </a:r>
            <a:r>
              <a:rPr lang="en-US" sz="1400" dirty="0" err="1"/>
              <a:t>mitigasi</a:t>
            </a:r>
            <a:r>
              <a:rPr lang="en-US" sz="1400" dirty="0"/>
              <a:t> (</a:t>
            </a:r>
            <a:r>
              <a:rPr lang="en-US" sz="1400" dirty="0" err="1"/>
              <a:t>algoritma</a:t>
            </a:r>
            <a:r>
              <a:rPr lang="en-US" sz="1400" dirty="0"/>
              <a:t> yang </a:t>
            </a:r>
            <a:r>
              <a:rPr lang="en-US" sz="1400" dirty="0" err="1"/>
              <a:t>dibutuhkan</a:t>
            </a:r>
            <a:r>
              <a:rPr lang="en-US" sz="1400" dirty="0"/>
              <a:t> software </a:t>
            </a:r>
            <a:r>
              <a:rPr lang="en-US" sz="1400" dirty="0" err="1"/>
              <a:t>aplikasi</a:t>
            </a:r>
            <a:r>
              <a:rPr lang="en-US" sz="1400" dirty="0"/>
              <a:t> (</a:t>
            </a:r>
            <a:r>
              <a:rPr lang="en-US" sz="1400" dirty="0" err="1"/>
              <a:t>pemograman</a:t>
            </a:r>
            <a:r>
              <a:rPr lang="en-US" sz="1400" dirty="0" smtClean="0"/>
              <a:t>))</a:t>
            </a:r>
            <a:endParaRPr lang="id-ID" sz="1400" dirty="0" smtClean="0"/>
          </a:p>
          <a:p>
            <a:pPr marL="0" indent="0">
              <a:buNone/>
            </a:pPr>
            <a:endParaRPr lang="en-US" sz="1400" dirty="0"/>
          </a:p>
          <a:p>
            <a:pPr marL="0" indent="0">
              <a:buNone/>
            </a:pPr>
            <a:r>
              <a:rPr lang="en-US" sz="1400" dirty="0" err="1"/>
              <a:t>Dekomposisi</a:t>
            </a:r>
            <a:r>
              <a:rPr lang="en-US" sz="1400" dirty="0"/>
              <a:t> </a:t>
            </a:r>
            <a:r>
              <a:rPr lang="en-US" sz="1400" dirty="0" err="1"/>
              <a:t>Masalah</a:t>
            </a:r>
            <a:r>
              <a:rPr lang="en-US" sz="1400" dirty="0"/>
              <a:t> / </a:t>
            </a:r>
            <a:r>
              <a:rPr lang="en-US" sz="1400" dirty="0" err="1"/>
              <a:t>pembagian</a:t>
            </a:r>
            <a:r>
              <a:rPr lang="en-US" sz="1400" dirty="0"/>
              <a:t> </a:t>
            </a:r>
            <a:r>
              <a:rPr lang="en-US" sz="1400" dirty="0" err="1"/>
              <a:t>masalah</a:t>
            </a:r>
            <a:r>
              <a:rPr lang="en-US" sz="1400" dirty="0"/>
              <a:t> </a:t>
            </a:r>
            <a:r>
              <a:rPr lang="en-US" sz="1400" dirty="0" err="1"/>
              <a:t>diterapkan</a:t>
            </a:r>
            <a:r>
              <a:rPr lang="en-US" sz="1400" dirty="0"/>
              <a:t> </a:t>
            </a:r>
            <a:r>
              <a:rPr lang="en-US" sz="1400" dirty="0" err="1"/>
              <a:t>pada</a:t>
            </a:r>
            <a:r>
              <a:rPr lang="en-US" sz="1400" dirty="0"/>
              <a:t> </a:t>
            </a:r>
            <a:r>
              <a:rPr lang="en-US" sz="1400" dirty="0" smtClean="0"/>
              <a:t>:</a:t>
            </a:r>
            <a:endParaRPr lang="en-US" sz="1400" dirty="0"/>
          </a:p>
          <a:p>
            <a:r>
              <a:rPr lang="en-US" sz="1400" dirty="0" err="1"/>
              <a:t>Fungsionalitas</a:t>
            </a:r>
            <a:r>
              <a:rPr lang="en-US" sz="1400" dirty="0"/>
              <a:t> yang </a:t>
            </a:r>
            <a:r>
              <a:rPr lang="en-US" sz="1400" dirty="0" err="1" smtClean="0"/>
              <a:t>disampaikan</a:t>
            </a:r>
            <a:endParaRPr lang="en-US" sz="1400" dirty="0"/>
          </a:p>
          <a:p>
            <a:r>
              <a:rPr lang="en-US" sz="1400" dirty="0"/>
              <a:t>Proses </a:t>
            </a:r>
            <a:r>
              <a:rPr lang="en-US" sz="1400" dirty="0" smtClean="0"/>
              <a:t>yang </a:t>
            </a:r>
            <a:r>
              <a:rPr lang="en-US" sz="1400" dirty="0" err="1"/>
              <a:t>dipakai</a:t>
            </a:r>
            <a:endParaRPr lang="en-US" sz="1400" dirty="0"/>
          </a:p>
          <a:p>
            <a:pPr marL="0" indent="0">
              <a:buNone/>
            </a:pPr>
            <a:endParaRPr lang="en-US" sz="1400" dirty="0"/>
          </a:p>
          <a:p>
            <a:pPr marL="0" indent="0">
              <a:buNone/>
            </a:pPr>
            <a:endParaRPr lang="en-US" sz="1400" dirty="0"/>
          </a:p>
        </p:txBody>
      </p:sp>
    </p:spTree>
    <p:extLst>
      <p:ext uri="{BB962C8B-B14F-4D97-AF65-F5344CB8AC3E}">
        <p14:creationId xmlns:p14="http://schemas.microsoft.com/office/powerpoint/2010/main" val="1736081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down)">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wipe(down)">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wipe(down)">
                                      <p:cBhvr>
                                        <p:cTn id="62" dur="500"/>
                                        <p:tgtEl>
                                          <p:spTgt spid="3">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Effect transition="in" filter="wipe(down)">
                                      <p:cBhvr>
                                        <p:cTn id="6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304800"/>
            <a:ext cx="9677400" cy="6400800"/>
          </a:xfrm>
        </p:spPr>
        <p:txBody>
          <a:bodyPr>
            <a:normAutofit fontScale="62500" lnSpcReduction="20000"/>
          </a:bodyPr>
          <a:lstStyle/>
          <a:p>
            <a:pPr marL="0" indent="0">
              <a:buNone/>
            </a:pPr>
            <a:r>
              <a:rPr lang="en-US" sz="3400" b="1" dirty="0" smtClean="0"/>
              <a:t>PROCESS</a:t>
            </a:r>
            <a:endParaRPr lang="id-ID" sz="3400" b="1" dirty="0" smtClean="0"/>
          </a:p>
          <a:p>
            <a:pPr marL="0" indent="0">
              <a:buNone/>
            </a:pPr>
            <a:r>
              <a:rPr lang="en-US" dirty="0" smtClean="0"/>
              <a:t>Proses</a:t>
            </a:r>
            <a:r>
              <a:rPr lang="id-ID" dirty="0" smtClean="0"/>
              <a:t> </a:t>
            </a:r>
            <a:r>
              <a:rPr lang="en-US" dirty="0" smtClean="0"/>
              <a:t>PL</a:t>
            </a:r>
            <a:r>
              <a:rPr lang="id-ID" dirty="0" smtClean="0"/>
              <a:t> </a:t>
            </a:r>
            <a:r>
              <a:rPr lang="en-US" dirty="0" err="1" smtClean="0"/>
              <a:t>memberikan</a:t>
            </a:r>
            <a:r>
              <a:rPr lang="id-ID" dirty="0" smtClean="0"/>
              <a:t> </a:t>
            </a:r>
            <a:r>
              <a:rPr lang="en-US" dirty="0" err="1" smtClean="0"/>
              <a:t>suatu</a:t>
            </a:r>
            <a:r>
              <a:rPr lang="id-ID" dirty="0" smtClean="0"/>
              <a:t> </a:t>
            </a:r>
            <a:r>
              <a:rPr lang="en-US" dirty="0" err="1" smtClean="0"/>
              <a:t>kerangka</a:t>
            </a:r>
            <a:r>
              <a:rPr lang="id-ID" dirty="0" smtClean="0"/>
              <a:t> </a:t>
            </a:r>
            <a:r>
              <a:rPr lang="en-US" dirty="0" err="1" smtClean="0"/>
              <a:t>kerja</a:t>
            </a:r>
            <a:r>
              <a:rPr lang="en-US" dirty="0"/>
              <a:t>	</a:t>
            </a:r>
            <a:r>
              <a:rPr lang="en-US" dirty="0" err="1"/>
              <a:t>dimana</a:t>
            </a:r>
            <a:r>
              <a:rPr lang="en-US" dirty="0"/>
              <a:t>	</a:t>
            </a:r>
            <a:r>
              <a:rPr lang="en-US" dirty="0" err="1" smtClean="0"/>
              <a:t>rencana</a:t>
            </a:r>
            <a:r>
              <a:rPr lang="en-US" dirty="0"/>
              <a:t> </a:t>
            </a:r>
            <a:endParaRPr lang="id-ID" sz="2800" dirty="0" smtClean="0"/>
          </a:p>
          <a:p>
            <a:pPr marL="0" indent="0">
              <a:buNone/>
            </a:pPr>
            <a:r>
              <a:rPr lang="en-US" dirty="0" err="1" smtClean="0"/>
              <a:t>komprehensip</a:t>
            </a:r>
            <a:r>
              <a:rPr lang="en-US" dirty="0" smtClean="0"/>
              <a:t> </a:t>
            </a:r>
            <a:r>
              <a:rPr lang="en-US" dirty="0" err="1"/>
              <a:t>bagi</a:t>
            </a:r>
            <a:r>
              <a:rPr lang="en-US" dirty="0"/>
              <a:t> </a:t>
            </a:r>
            <a:r>
              <a:rPr lang="en-US" dirty="0" err="1"/>
              <a:t>pengembangan</a:t>
            </a:r>
            <a:r>
              <a:rPr lang="en-US" dirty="0"/>
              <a:t> PL yang  </a:t>
            </a:r>
            <a:r>
              <a:rPr lang="en-US" dirty="0" err="1"/>
              <a:t>dapat</a:t>
            </a:r>
            <a:r>
              <a:rPr lang="en-US" dirty="0"/>
              <a:t> </a:t>
            </a:r>
            <a:r>
              <a:rPr lang="en-US" dirty="0" err="1"/>
              <a:t>dibangun</a:t>
            </a:r>
            <a:r>
              <a:rPr lang="en-US" dirty="0"/>
              <a:t> </a:t>
            </a:r>
            <a:r>
              <a:rPr lang="en-US" dirty="0" err="1"/>
              <a:t>dengan</a:t>
            </a:r>
            <a:endParaRPr lang="en-US" sz="2800" dirty="0"/>
          </a:p>
          <a:p>
            <a:pPr marL="0" indent="0">
              <a:buNone/>
            </a:pPr>
            <a:r>
              <a:rPr lang="en-US" dirty="0"/>
              <a:t> </a:t>
            </a:r>
            <a:endParaRPr lang="en-US" sz="2800" dirty="0"/>
          </a:p>
          <a:p>
            <a:pPr lvl="0">
              <a:buFont typeface="Wingdings" pitchFamily="2" charset="2"/>
              <a:buChar char="Ø"/>
            </a:pPr>
            <a:r>
              <a:rPr lang="en-US" dirty="0" err="1"/>
              <a:t>Sejumlah</a:t>
            </a:r>
            <a:r>
              <a:rPr lang="en-US" dirty="0"/>
              <a:t> </a:t>
            </a:r>
            <a:r>
              <a:rPr lang="en-US" dirty="0" err="1"/>
              <a:t>kumpulan</a:t>
            </a:r>
            <a:r>
              <a:rPr lang="en-US" dirty="0"/>
              <a:t> </a:t>
            </a:r>
            <a:r>
              <a:rPr lang="en-US" dirty="0" err="1"/>
              <a:t>tugas</a:t>
            </a:r>
            <a:r>
              <a:rPr lang="en-US" dirty="0"/>
              <a:t> yang </a:t>
            </a:r>
            <a:r>
              <a:rPr lang="en-US" dirty="0" err="1"/>
              <a:t>berbeda</a:t>
            </a:r>
            <a:r>
              <a:rPr lang="en-US" dirty="0"/>
              <a:t>, </a:t>
            </a:r>
            <a:r>
              <a:rPr lang="en-US" dirty="0" err="1"/>
              <a:t>kemampuan</a:t>
            </a:r>
            <a:r>
              <a:rPr lang="en-US" dirty="0"/>
              <a:t> </a:t>
            </a:r>
            <a:r>
              <a:rPr lang="en-US" dirty="0" err="1"/>
              <a:t>penyampaian</a:t>
            </a:r>
            <a:r>
              <a:rPr lang="en-US" dirty="0"/>
              <a:t> &amp; </a:t>
            </a:r>
            <a:r>
              <a:rPr lang="en-US" dirty="0" err="1"/>
              <a:t>jaminan</a:t>
            </a:r>
            <a:r>
              <a:rPr lang="en-US" dirty="0"/>
              <a:t> </a:t>
            </a:r>
            <a:r>
              <a:rPr lang="en-US" dirty="0" err="1" smtClean="0"/>
              <a:t>kualitas</a:t>
            </a:r>
            <a:endParaRPr lang="id-ID" sz="2800" dirty="0" smtClean="0"/>
          </a:p>
          <a:p>
            <a:pPr lvl="0">
              <a:buFont typeface="Wingdings" pitchFamily="2" charset="2"/>
              <a:buChar char="Ø"/>
            </a:pPr>
            <a:r>
              <a:rPr lang="en-US" dirty="0" err="1" smtClean="0"/>
              <a:t>Aktifitas</a:t>
            </a:r>
            <a:r>
              <a:rPr lang="en-US" dirty="0" smtClean="0"/>
              <a:t> </a:t>
            </a:r>
            <a:r>
              <a:rPr lang="en-US" dirty="0" err="1"/>
              <a:t>pelindung</a:t>
            </a:r>
            <a:r>
              <a:rPr lang="en-US" dirty="0"/>
              <a:t>, </a:t>
            </a:r>
            <a:r>
              <a:rPr lang="en-US" dirty="0" err="1"/>
              <a:t>jaminan</a:t>
            </a:r>
            <a:r>
              <a:rPr lang="en-US" dirty="0"/>
              <a:t> </a:t>
            </a:r>
            <a:r>
              <a:rPr lang="en-US" dirty="0" err="1"/>
              <a:t>kualitas</a:t>
            </a:r>
            <a:r>
              <a:rPr lang="en-US" dirty="0"/>
              <a:t> PL, </a:t>
            </a:r>
            <a:r>
              <a:rPr lang="en-US" dirty="0" err="1"/>
              <a:t>manajemen</a:t>
            </a:r>
            <a:r>
              <a:rPr lang="en-US" dirty="0"/>
              <a:t> </a:t>
            </a:r>
            <a:r>
              <a:rPr lang="en-US" dirty="0" err="1"/>
              <a:t>konfigurasi</a:t>
            </a:r>
            <a:r>
              <a:rPr lang="en-US" dirty="0"/>
              <a:t> PL &amp; </a:t>
            </a:r>
            <a:r>
              <a:rPr lang="en-US" dirty="0" err="1"/>
              <a:t>pengukuran</a:t>
            </a:r>
            <a:endParaRPr lang="en-US" sz="2800" dirty="0"/>
          </a:p>
          <a:p>
            <a:pPr marL="0" indent="0">
              <a:buNone/>
            </a:pPr>
            <a:r>
              <a:rPr lang="en-US" dirty="0"/>
              <a:t>  </a:t>
            </a:r>
            <a:endParaRPr lang="en-US" sz="2800" dirty="0"/>
          </a:p>
          <a:p>
            <a:pPr marL="0" indent="0">
              <a:buNone/>
            </a:pPr>
            <a:r>
              <a:rPr lang="en-US" dirty="0"/>
              <a:t>Model  PROSES </a:t>
            </a:r>
            <a:r>
              <a:rPr lang="en-US" dirty="0" smtClean="0"/>
              <a:t>:</a:t>
            </a:r>
            <a:r>
              <a:rPr lang="en-US" dirty="0"/>
              <a:t> </a:t>
            </a:r>
            <a:endParaRPr lang="en-US" sz="2800" dirty="0"/>
          </a:p>
          <a:p>
            <a:pPr lvl="0"/>
            <a:r>
              <a:rPr lang="en-US" b="1" dirty="0" err="1"/>
              <a:t>Sekunsial</a:t>
            </a:r>
            <a:r>
              <a:rPr lang="en-US" b="1" dirty="0"/>
              <a:t> </a:t>
            </a:r>
            <a:r>
              <a:rPr lang="en-US" b="1" dirty="0" smtClean="0"/>
              <a:t>Linier</a:t>
            </a:r>
            <a:endParaRPr lang="en-US" sz="2800" b="1" dirty="0"/>
          </a:p>
          <a:p>
            <a:pPr marL="0" indent="0">
              <a:buNone/>
            </a:pPr>
            <a:r>
              <a:rPr lang="en-US" dirty="0"/>
              <a:t>Classic Life Cycle / model air </a:t>
            </a:r>
            <a:r>
              <a:rPr lang="en-US" dirty="0" err="1" smtClean="0"/>
              <a:t>terjun</a:t>
            </a:r>
            <a:endParaRPr lang="en-US" sz="2800" dirty="0"/>
          </a:p>
          <a:p>
            <a:pPr lvl="0"/>
            <a:r>
              <a:rPr lang="en-US" b="1" dirty="0" err="1" smtClean="0"/>
              <a:t>Prototipe</a:t>
            </a:r>
            <a:endParaRPr lang="en-US" sz="2800" b="1" dirty="0"/>
          </a:p>
          <a:p>
            <a:pPr marL="0" indent="0">
              <a:buNone/>
            </a:pPr>
            <a:r>
              <a:rPr lang="en-US" dirty="0" err="1"/>
              <a:t>Perencanaan</a:t>
            </a:r>
            <a:r>
              <a:rPr lang="en-US" dirty="0"/>
              <a:t> </a:t>
            </a:r>
            <a:r>
              <a:rPr lang="en-US" dirty="0" err="1"/>
              <a:t>kilat</a:t>
            </a:r>
            <a:r>
              <a:rPr lang="en-US" dirty="0"/>
              <a:t> </a:t>
            </a:r>
            <a:r>
              <a:rPr lang="en-US" dirty="0" err="1"/>
              <a:t>untuk</a:t>
            </a:r>
            <a:r>
              <a:rPr lang="en-US" dirty="0"/>
              <a:t> </a:t>
            </a:r>
            <a:r>
              <a:rPr lang="en-US" dirty="0" err="1"/>
              <a:t>konstruksi</a:t>
            </a:r>
            <a:r>
              <a:rPr lang="en-US" dirty="0"/>
              <a:t> </a:t>
            </a:r>
            <a:r>
              <a:rPr lang="en-US" dirty="0" err="1"/>
              <a:t>oleh</a:t>
            </a:r>
            <a:r>
              <a:rPr lang="en-US" dirty="0"/>
              <a:t> </a:t>
            </a:r>
            <a:r>
              <a:rPr lang="en-US" dirty="0" smtClean="0"/>
              <a:t>prototype</a:t>
            </a:r>
            <a:endParaRPr lang="en-US" sz="2800" dirty="0"/>
          </a:p>
          <a:p>
            <a:pPr lvl="0"/>
            <a:r>
              <a:rPr lang="en-US" b="1" dirty="0"/>
              <a:t>Rapid </a:t>
            </a:r>
            <a:r>
              <a:rPr lang="en-US" b="1" dirty="0" err="1"/>
              <a:t>Aplication</a:t>
            </a:r>
            <a:r>
              <a:rPr lang="en-US" b="1" dirty="0"/>
              <a:t> Development (RAD</a:t>
            </a:r>
            <a:r>
              <a:rPr lang="en-US" b="1" dirty="0" smtClean="0"/>
              <a:t>)</a:t>
            </a:r>
            <a:r>
              <a:rPr lang="en-US" b="1" dirty="0"/>
              <a:t> </a:t>
            </a:r>
            <a:endParaRPr lang="en-US" sz="2800" b="1" dirty="0"/>
          </a:p>
          <a:p>
            <a:pPr marL="0" indent="0">
              <a:buNone/>
            </a:pPr>
            <a:r>
              <a:rPr lang="en-US" dirty="0"/>
              <a:t>Model </a:t>
            </a:r>
            <a:r>
              <a:rPr lang="en-US" dirty="0" err="1"/>
              <a:t>sekunsial</a:t>
            </a:r>
            <a:r>
              <a:rPr lang="en-US" dirty="0"/>
              <a:t> linier yang </a:t>
            </a:r>
            <a:r>
              <a:rPr lang="en-US" dirty="0" err="1"/>
              <a:t>menekankan</a:t>
            </a:r>
            <a:r>
              <a:rPr lang="en-US" dirty="0"/>
              <a:t> </a:t>
            </a:r>
            <a:r>
              <a:rPr lang="en-US" dirty="0" err="1"/>
              <a:t>siklus</a:t>
            </a:r>
            <a:r>
              <a:rPr lang="en-US" dirty="0"/>
              <a:t> </a:t>
            </a:r>
            <a:r>
              <a:rPr lang="en-US" dirty="0" err="1"/>
              <a:t>pengembangan</a:t>
            </a:r>
            <a:r>
              <a:rPr lang="en-US" dirty="0"/>
              <a:t> yang </a:t>
            </a:r>
            <a:r>
              <a:rPr lang="en-US" dirty="0" err="1"/>
              <a:t>sangat</a:t>
            </a:r>
            <a:r>
              <a:rPr lang="en-US" dirty="0"/>
              <a:t> </a:t>
            </a:r>
            <a:r>
              <a:rPr lang="en-US" dirty="0" err="1"/>
              <a:t>pendek</a:t>
            </a:r>
            <a:r>
              <a:rPr lang="en-US" dirty="0"/>
              <a:t> </a:t>
            </a:r>
            <a:r>
              <a:rPr lang="en-US" dirty="0" err="1"/>
              <a:t>dengan</a:t>
            </a:r>
            <a:r>
              <a:rPr lang="en-US" dirty="0"/>
              <a:t> </a:t>
            </a:r>
            <a:r>
              <a:rPr lang="en-US" dirty="0" err="1"/>
              <a:t>pendekatan</a:t>
            </a:r>
            <a:r>
              <a:rPr lang="en-US" dirty="0"/>
              <a:t> </a:t>
            </a:r>
            <a:r>
              <a:rPr lang="en-US" dirty="0" err="1"/>
              <a:t>konstruksi</a:t>
            </a:r>
            <a:r>
              <a:rPr lang="en-US" dirty="0"/>
              <a:t> </a:t>
            </a:r>
            <a:r>
              <a:rPr lang="en-US" dirty="0" err="1"/>
              <a:t>berbasis</a:t>
            </a:r>
            <a:r>
              <a:rPr lang="en-US" dirty="0"/>
              <a:t> </a:t>
            </a:r>
            <a:r>
              <a:rPr lang="en-US" dirty="0" err="1" smtClean="0"/>
              <a:t>komponen</a:t>
            </a:r>
            <a:endParaRPr lang="en-US" sz="2800" dirty="0"/>
          </a:p>
          <a:p>
            <a:pPr lvl="0"/>
            <a:r>
              <a:rPr lang="en-US" b="1" dirty="0" err="1"/>
              <a:t>Inkremental</a:t>
            </a:r>
            <a:r>
              <a:rPr lang="en-US" b="1" dirty="0"/>
              <a:t> (</a:t>
            </a:r>
            <a:r>
              <a:rPr lang="en-US" b="1" dirty="0" err="1"/>
              <a:t>Pertambahan</a:t>
            </a:r>
            <a:r>
              <a:rPr lang="en-US" b="1" dirty="0"/>
              <a:t>)</a:t>
            </a:r>
            <a:endParaRPr lang="en-US" sz="2800" b="1" dirty="0"/>
          </a:p>
          <a:p>
            <a:pPr marL="0" indent="0">
              <a:buNone/>
            </a:pPr>
            <a:r>
              <a:rPr lang="en-US" dirty="0" err="1"/>
              <a:t>Menggabungkan</a:t>
            </a:r>
            <a:r>
              <a:rPr lang="en-US" dirty="0"/>
              <a:t> </a:t>
            </a:r>
            <a:r>
              <a:rPr lang="en-US" dirty="0" err="1"/>
              <a:t>elemen-elemen</a:t>
            </a:r>
            <a:r>
              <a:rPr lang="en-US" dirty="0"/>
              <a:t> model </a:t>
            </a:r>
            <a:r>
              <a:rPr lang="en-US" dirty="0" err="1"/>
              <a:t>sekunsial</a:t>
            </a:r>
            <a:r>
              <a:rPr lang="en-US" dirty="0"/>
              <a:t> linier </a:t>
            </a:r>
            <a:r>
              <a:rPr lang="en-US" dirty="0" err="1"/>
              <a:t>dengan</a:t>
            </a:r>
            <a:r>
              <a:rPr lang="en-US" dirty="0"/>
              <a:t> </a:t>
            </a:r>
            <a:r>
              <a:rPr lang="en-US" dirty="0" err="1"/>
              <a:t>filosopi</a:t>
            </a:r>
            <a:r>
              <a:rPr lang="en-US" dirty="0"/>
              <a:t> prototype iterative </a:t>
            </a:r>
            <a:r>
              <a:rPr lang="en-US" dirty="0" err="1"/>
              <a:t>khusus</a:t>
            </a:r>
            <a:r>
              <a:rPr lang="en-US" dirty="0"/>
              <a:t> </a:t>
            </a:r>
            <a:r>
              <a:rPr lang="en-US" dirty="0" err="1"/>
              <a:t>untuk</a:t>
            </a:r>
            <a:r>
              <a:rPr lang="en-US" dirty="0"/>
              <a:t> staffing</a:t>
            </a:r>
            <a:endParaRPr lang="en-US" sz="2800" dirty="0"/>
          </a:p>
          <a:p>
            <a:pPr marL="0" indent="0">
              <a:buNone/>
            </a:pPr>
            <a:endParaRPr lang="en-US" sz="2800" dirty="0"/>
          </a:p>
        </p:txBody>
      </p:sp>
    </p:spTree>
    <p:extLst>
      <p:ext uri="{BB962C8B-B14F-4D97-AF65-F5344CB8AC3E}">
        <p14:creationId xmlns:p14="http://schemas.microsoft.com/office/powerpoint/2010/main" val="3297425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5897563"/>
          </a:xfrm>
        </p:spPr>
        <p:txBody>
          <a:bodyPr>
            <a:normAutofit fontScale="62500" lnSpcReduction="20000"/>
          </a:bodyPr>
          <a:lstStyle/>
          <a:p>
            <a:pPr lvl="0"/>
            <a:r>
              <a:rPr lang="en-US" b="1" dirty="0" smtClean="0"/>
              <a:t>Spiral</a:t>
            </a:r>
            <a:endParaRPr lang="en-US" sz="2800" b="1" dirty="0" smtClean="0"/>
          </a:p>
          <a:p>
            <a:pPr marL="0" indent="0">
              <a:buNone/>
            </a:pPr>
            <a:r>
              <a:rPr lang="en-US" dirty="0" err="1" smtClean="0"/>
              <a:t>Merangkai</a:t>
            </a:r>
            <a:r>
              <a:rPr lang="en-US" dirty="0" smtClean="0"/>
              <a:t> </a:t>
            </a:r>
            <a:r>
              <a:rPr lang="en-US" dirty="0" err="1" smtClean="0"/>
              <a:t>sifat</a:t>
            </a:r>
            <a:r>
              <a:rPr lang="en-US" dirty="0" smtClean="0"/>
              <a:t> iterative </a:t>
            </a:r>
            <a:r>
              <a:rPr lang="en-US" dirty="0" err="1" smtClean="0"/>
              <a:t>dari</a:t>
            </a:r>
            <a:r>
              <a:rPr lang="en-US" dirty="0" smtClean="0"/>
              <a:t> prototype </a:t>
            </a:r>
            <a:r>
              <a:rPr lang="en-US" dirty="0" err="1" smtClean="0"/>
              <a:t>dengan</a:t>
            </a:r>
            <a:r>
              <a:rPr lang="en-US" dirty="0" smtClean="0"/>
              <a:t> </a:t>
            </a:r>
            <a:r>
              <a:rPr lang="en-US" dirty="0" err="1" smtClean="0"/>
              <a:t>cara</a:t>
            </a:r>
            <a:r>
              <a:rPr lang="en-US" dirty="0" smtClean="0"/>
              <a:t> </a:t>
            </a:r>
            <a:r>
              <a:rPr lang="en-US" dirty="0" err="1" smtClean="0"/>
              <a:t>kontrol</a:t>
            </a:r>
            <a:r>
              <a:rPr lang="en-US" dirty="0" smtClean="0"/>
              <a:t> &amp; </a:t>
            </a:r>
            <a:r>
              <a:rPr lang="en-US" dirty="0" err="1" smtClean="0"/>
              <a:t>aspek</a:t>
            </a:r>
            <a:r>
              <a:rPr lang="en-US" dirty="0" smtClean="0"/>
              <a:t> </a:t>
            </a:r>
            <a:r>
              <a:rPr lang="en-US" dirty="0" err="1" smtClean="0"/>
              <a:t>sistematis</a:t>
            </a:r>
            <a:r>
              <a:rPr lang="en-US" dirty="0" smtClean="0"/>
              <a:t> </a:t>
            </a:r>
            <a:r>
              <a:rPr lang="en-US" dirty="0" err="1" smtClean="0"/>
              <a:t>dari</a:t>
            </a:r>
            <a:r>
              <a:rPr lang="en-US" dirty="0" smtClean="0"/>
              <a:t> </a:t>
            </a:r>
            <a:r>
              <a:rPr lang="en-US" dirty="0" err="1" smtClean="0"/>
              <a:t>sekunsial</a:t>
            </a:r>
            <a:r>
              <a:rPr lang="en-US" dirty="0" smtClean="0"/>
              <a:t> linier </a:t>
            </a:r>
            <a:endParaRPr lang="en-US" sz="2800" dirty="0" smtClean="0"/>
          </a:p>
          <a:p>
            <a:pPr lvl="0"/>
            <a:r>
              <a:rPr lang="en-US" b="1" dirty="0" err="1" smtClean="0"/>
              <a:t>Rakitan</a:t>
            </a:r>
            <a:r>
              <a:rPr lang="en-US" b="1" dirty="0" smtClean="0"/>
              <a:t> </a:t>
            </a:r>
            <a:r>
              <a:rPr lang="en-US" b="1" dirty="0" err="1" smtClean="0"/>
              <a:t>Komponen</a:t>
            </a:r>
            <a:endParaRPr lang="en-US" sz="2800" b="1" dirty="0" smtClean="0"/>
          </a:p>
          <a:p>
            <a:pPr marL="0" indent="0">
              <a:buNone/>
            </a:pPr>
            <a:r>
              <a:rPr lang="en-US" dirty="0" err="1" smtClean="0"/>
              <a:t>Paradigma</a:t>
            </a:r>
            <a:r>
              <a:rPr lang="en-US" dirty="0" smtClean="0"/>
              <a:t> </a:t>
            </a:r>
            <a:r>
              <a:rPr lang="en-US" dirty="0" err="1" smtClean="0"/>
              <a:t>orientrasi</a:t>
            </a:r>
            <a:r>
              <a:rPr lang="en-US" dirty="0" smtClean="0"/>
              <a:t> </a:t>
            </a:r>
            <a:r>
              <a:rPr lang="en-US" dirty="0" err="1" smtClean="0"/>
              <a:t>obyek</a:t>
            </a:r>
            <a:r>
              <a:rPr lang="en-US" dirty="0" smtClean="0"/>
              <a:t> </a:t>
            </a:r>
            <a:r>
              <a:rPr lang="en-US" dirty="0" err="1" smtClean="0"/>
              <a:t>menekankan</a:t>
            </a:r>
            <a:r>
              <a:rPr lang="en-US" dirty="0" smtClean="0"/>
              <a:t> </a:t>
            </a:r>
            <a:r>
              <a:rPr lang="en-US" dirty="0" err="1" smtClean="0"/>
              <a:t>kreasi</a:t>
            </a:r>
            <a:r>
              <a:rPr lang="en-US" dirty="0" smtClean="0"/>
              <a:t> </a:t>
            </a:r>
            <a:r>
              <a:rPr lang="en-US" dirty="0" err="1" smtClean="0"/>
              <a:t>kelas</a:t>
            </a:r>
            <a:r>
              <a:rPr lang="en-US" dirty="0" smtClean="0"/>
              <a:t> yang </a:t>
            </a:r>
            <a:r>
              <a:rPr lang="en-US" dirty="0" err="1" smtClean="0"/>
              <a:t>mengenkapsulasi</a:t>
            </a:r>
            <a:r>
              <a:rPr lang="en-US" dirty="0" smtClean="0"/>
              <a:t> data &amp; </a:t>
            </a:r>
            <a:r>
              <a:rPr lang="en-US" dirty="0" err="1" smtClean="0"/>
              <a:t>algoritma</a:t>
            </a:r>
            <a:r>
              <a:rPr lang="en-US" dirty="0" smtClean="0"/>
              <a:t> yang </a:t>
            </a:r>
            <a:r>
              <a:rPr lang="en-US" dirty="0" err="1" smtClean="0"/>
              <a:t>dipakai</a:t>
            </a:r>
            <a:r>
              <a:rPr lang="en-US" dirty="0" smtClean="0"/>
              <a:t> </a:t>
            </a:r>
            <a:r>
              <a:rPr lang="en-US" dirty="0" err="1" smtClean="0"/>
              <a:t>untuk</a:t>
            </a:r>
            <a:r>
              <a:rPr lang="en-US" dirty="0" smtClean="0"/>
              <a:t> </a:t>
            </a:r>
            <a:r>
              <a:rPr lang="en-US" dirty="0" err="1" smtClean="0"/>
              <a:t>memanipulasi</a:t>
            </a:r>
            <a:r>
              <a:rPr lang="en-US" dirty="0" smtClean="0"/>
              <a:t> data (</a:t>
            </a:r>
            <a:r>
              <a:rPr lang="en-US" dirty="0" err="1" smtClean="0"/>
              <a:t>gabungan</a:t>
            </a:r>
            <a:r>
              <a:rPr lang="en-US" dirty="0" smtClean="0"/>
              <a:t> </a:t>
            </a:r>
            <a:r>
              <a:rPr lang="en-US" dirty="0" err="1" smtClean="0"/>
              <a:t>dengan</a:t>
            </a:r>
            <a:r>
              <a:rPr lang="en-US" dirty="0" smtClean="0"/>
              <a:t> </a:t>
            </a:r>
            <a:r>
              <a:rPr lang="en-US" dirty="0" err="1" smtClean="0"/>
              <a:t>karakter</a:t>
            </a:r>
            <a:r>
              <a:rPr lang="en-US" dirty="0" smtClean="0"/>
              <a:t> spiral)</a:t>
            </a:r>
            <a:endParaRPr lang="en-US" sz="2800" dirty="0" smtClean="0"/>
          </a:p>
          <a:p>
            <a:pPr marL="0" indent="0">
              <a:buNone/>
            </a:pPr>
            <a:endParaRPr lang="en-US" sz="2800" dirty="0" smtClean="0"/>
          </a:p>
          <a:p>
            <a:pPr lvl="0"/>
            <a:r>
              <a:rPr lang="en-US" b="1" dirty="0" err="1" smtClean="0"/>
              <a:t>Perkembangan</a:t>
            </a:r>
            <a:r>
              <a:rPr lang="en-US" b="1" dirty="0" smtClean="0"/>
              <a:t> </a:t>
            </a:r>
            <a:r>
              <a:rPr lang="en-US" b="1" dirty="0" err="1" smtClean="0"/>
              <a:t>Komponen</a:t>
            </a:r>
            <a:endParaRPr lang="en-US" sz="2800" b="1" dirty="0" smtClean="0"/>
          </a:p>
          <a:p>
            <a:pPr marL="0" indent="0">
              <a:buNone/>
            </a:pPr>
            <a:r>
              <a:rPr lang="en-US" dirty="0" err="1" smtClean="0"/>
              <a:t>Sering</a:t>
            </a:r>
            <a:r>
              <a:rPr lang="en-US" dirty="0" smtClean="0"/>
              <a:t> </a:t>
            </a:r>
            <a:r>
              <a:rPr lang="en-US" dirty="0" err="1" smtClean="0"/>
              <a:t>dipakai</a:t>
            </a:r>
            <a:r>
              <a:rPr lang="en-US" dirty="0" smtClean="0"/>
              <a:t> </a:t>
            </a:r>
            <a:r>
              <a:rPr lang="en-US" dirty="0" err="1" smtClean="0"/>
              <a:t>untuk</a:t>
            </a:r>
            <a:r>
              <a:rPr lang="en-US" dirty="0" smtClean="0"/>
              <a:t> </a:t>
            </a:r>
            <a:r>
              <a:rPr lang="en-US" dirty="0" err="1" smtClean="0"/>
              <a:t>mengembangkan</a:t>
            </a:r>
            <a:r>
              <a:rPr lang="en-US" dirty="0" smtClean="0"/>
              <a:t> </a:t>
            </a:r>
            <a:r>
              <a:rPr lang="en-US" dirty="0" err="1" smtClean="0"/>
              <a:t>aplikasi</a:t>
            </a:r>
            <a:r>
              <a:rPr lang="en-US" dirty="0" smtClean="0"/>
              <a:t> client server </a:t>
            </a:r>
            <a:r>
              <a:rPr lang="en-US" dirty="0" err="1" smtClean="0"/>
              <a:t>Aktifitas</a:t>
            </a:r>
            <a:r>
              <a:rPr lang="en-US" dirty="0" smtClean="0"/>
              <a:t> </a:t>
            </a:r>
            <a:r>
              <a:rPr lang="en-US" dirty="0" err="1" smtClean="0"/>
              <a:t>dibagi</a:t>
            </a:r>
            <a:r>
              <a:rPr lang="en-US" dirty="0" smtClean="0"/>
              <a:t> </a:t>
            </a:r>
            <a:r>
              <a:rPr lang="en-US" dirty="0" err="1" smtClean="0"/>
              <a:t>menjadi</a:t>
            </a:r>
            <a:r>
              <a:rPr lang="en-US" dirty="0" smtClean="0"/>
              <a:t> :</a:t>
            </a:r>
            <a:endParaRPr lang="en-US" sz="2800" dirty="0" smtClean="0"/>
          </a:p>
          <a:p>
            <a:pPr lvl="1"/>
            <a:r>
              <a:rPr lang="en-US" dirty="0" err="1" smtClean="0"/>
              <a:t>dimensi</a:t>
            </a:r>
            <a:r>
              <a:rPr lang="en-US" dirty="0" smtClean="0"/>
              <a:t> </a:t>
            </a:r>
            <a:r>
              <a:rPr lang="en-US" dirty="0" err="1" smtClean="0"/>
              <a:t>sistem</a:t>
            </a:r>
            <a:r>
              <a:rPr lang="en-US" dirty="0" smtClean="0"/>
              <a:t> : </a:t>
            </a:r>
            <a:r>
              <a:rPr lang="en-US" dirty="0" err="1" smtClean="0"/>
              <a:t>desain</a:t>
            </a:r>
            <a:r>
              <a:rPr lang="en-US" dirty="0" smtClean="0"/>
              <a:t>, assembly &amp; </a:t>
            </a:r>
            <a:r>
              <a:rPr lang="en-US" dirty="0" err="1" smtClean="0"/>
              <a:t>pemakai</a:t>
            </a:r>
            <a:endParaRPr lang="en-US" sz="2800" dirty="0" smtClean="0"/>
          </a:p>
          <a:p>
            <a:pPr lvl="1"/>
            <a:r>
              <a:rPr lang="en-US" dirty="0" err="1" smtClean="0"/>
              <a:t>dimensi</a:t>
            </a:r>
            <a:r>
              <a:rPr lang="en-US" dirty="0" smtClean="0"/>
              <a:t> </a:t>
            </a:r>
            <a:r>
              <a:rPr lang="en-US" dirty="0" err="1" smtClean="0"/>
              <a:t>komponen</a:t>
            </a:r>
            <a:r>
              <a:rPr lang="en-US" dirty="0" smtClean="0"/>
              <a:t> : </a:t>
            </a:r>
            <a:r>
              <a:rPr lang="en-US" dirty="0" err="1" smtClean="0"/>
              <a:t>desain</a:t>
            </a:r>
            <a:r>
              <a:rPr lang="en-US" dirty="0" smtClean="0"/>
              <a:t> &amp; </a:t>
            </a:r>
            <a:r>
              <a:rPr lang="en-US" dirty="0" err="1" smtClean="0"/>
              <a:t>realisasi</a:t>
            </a:r>
            <a:r>
              <a:rPr lang="en-US" dirty="0" smtClean="0"/>
              <a:t> </a:t>
            </a:r>
            <a:endParaRPr lang="en-US" sz="2800" dirty="0" smtClean="0"/>
          </a:p>
          <a:p>
            <a:pPr lvl="0"/>
            <a:r>
              <a:rPr lang="en-US" b="1" dirty="0" err="1" smtClean="0"/>
              <a:t>Metode</a:t>
            </a:r>
            <a:r>
              <a:rPr lang="en-US" b="1" dirty="0" smtClean="0"/>
              <a:t> Formal </a:t>
            </a:r>
            <a:endParaRPr lang="en-US" sz="2800" b="1" dirty="0" smtClean="0"/>
          </a:p>
          <a:p>
            <a:pPr marL="0" indent="0">
              <a:buNone/>
            </a:pPr>
            <a:r>
              <a:rPr lang="en-US" dirty="0" err="1" smtClean="0"/>
              <a:t>Mengkhususkan</a:t>
            </a:r>
            <a:r>
              <a:rPr lang="en-US" dirty="0" smtClean="0"/>
              <a:t>, </a:t>
            </a:r>
            <a:r>
              <a:rPr lang="en-US" dirty="0" err="1" smtClean="0"/>
              <a:t>mengembangkan</a:t>
            </a:r>
            <a:r>
              <a:rPr lang="en-US" dirty="0" smtClean="0"/>
              <a:t>, &amp; </a:t>
            </a:r>
            <a:r>
              <a:rPr lang="en-US" dirty="0" err="1" smtClean="0"/>
              <a:t>menverifikasi</a:t>
            </a:r>
            <a:r>
              <a:rPr lang="en-US" dirty="0" smtClean="0"/>
              <a:t> </a:t>
            </a:r>
            <a:r>
              <a:rPr lang="en-US" dirty="0" err="1" smtClean="0"/>
              <a:t>sistem</a:t>
            </a:r>
            <a:r>
              <a:rPr lang="en-US" dirty="0" smtClean="0"/>
              <a:t> </a:t>
            </a:r>
            <a:r>
              <a:rPr lang="en-US" dirty="0" err="1" smtClean="0"/>
              <a:t>berbasis</a:t>
            </a:r>
            <a:r>
              <a:rPr lang="en-US" dirty="0" smtClean="0"/>
              <a:t> </a:t>
            </a:r>
            <a:r>
              <a:rPr lang="en-US" dirty="0" err="1" smtClean="0"/>
              <a:t>komputer</a:t>
            </a:r>
            <a:r>
              <a:rPr lang="en-US" dirty="0" smtClean="0"/>
              <a:t> </a:t>
            </a:r>
            <a:r>
              <a:rPr lang="en-US" dirty="0" err="1" smtClean="0"/>
              <a:t>dengan</a:t>
            </a:r>
            <a:r>
              <a:rPr lang="en-US" dirty="0" smtClean="0"/>
              <a:t> </a:t>
            </a:r>
            <a:r>
              <a:rPr lang="en-US" dirty="0" err="1" smtClean="0"/>
              <a:t>notasi</a:t>
            </a:r>
            <a:r>
              <a:rPr lang="en-US" dirty="0" smtClean="0"/>
              <a:t> </a:t>
            </a:r>
            <a:r>
              <a:rPr lang="en-US" dirty="0" err="1" smtClean="0"/>
              <a:t>matematis</a:t>
            </a:r>
            <a:r>
              <a:rPr lang="en-US" dirty="0" smtClean="0"/>
              <a:t> yang </a:t>
            </a:r>
            <a:r>
              <a:rPr lang="en-US" dirty="0" err="1" smtClean="0"/>
              <a:t>tepat</a:t>
            </a:r>
            <a:r>
              <a:rPr lang="en-US" dirty="0" smtClean="0"/>
              <a:t> (Clean room RPL)</a:t>
            </a:r>
            <a:endParaRPr lang="en-US" sz="2800" dirty="0" smtClean="0"/>
          </a:p>
          <a:p>
            <a:pPr marL="0" indent="0">
              <a:buNone/>
            </a:pPr>
            <a:endParaRPr lang="en-US" sz="2800" b="1" dirty="0" smtClean="0"/>
          </a:p>
          <a:p>
            <a:pPr lvl="0"/>
            <a:r>
              <a:rPr lang="en-US" b="1" dirty="0" err="1" smtClean="0"/>
              <a:t>Teknik</a:t>
            </a:r>
            <a:r>
              <a:rPr lang="en-US" b="1" dirty="0" smtClean="0"/>
              <a:t> </a:t>
            </a:r>
            <a:r>
              <a:rPr lang="en-US" b="1" dirty="0" err="1" smtClean="0"/>
              <a:t>Generasi</a:t>
            </a:r>
            <a:r>
              <a:rPr lang="en-US" b="1" dirty="0" smtClean="0"/>
              <a:t> </a:t>
            </a:r>
            <a:r>
              <a:rPr lang="en-US" b="1" dirty="0" err="1" smtClean="0"/>
              <a:t>Keempat</a:t>
            </a:r>
            <a:endParaRPr lang="en-US" sz="2800" b="1" dirty="0" smtClean="0"/>
          </a:p>
          <a:p>
            <a:pPr marL="0" indent="0">
              <a:buNone/>
            </a:pPr>
            <a:r>
              <a:rPr lang="en-US" dirty="0" err="1" smtClean="0"/>
              <a:t>Serangkaian</a:t>
            </a:r>
            <a:r>
              <a:rPr lang="en-US" dirty="0" smtClean="0"/>
              <a:t> </a:t>
            </a:r>
            <a:r>
              <a:rPr lang="en-US" dirty="0" err="1" smtClean="0"/>
              <a:t>alat</a:t>
            </a:r>
            <a:r>
              <a:rPr lang="en-US" dirty="0" smtClean="0"/>
              <a:t> bantu PL yang </a:t>
            </a:r>
            <a:r>
              <a:rPr lang="en-US" dirty="0" err="1" smtClean="0"/>
              <a:t>secara</a:t>
            </a:r>
            <a:r>
              <a:rPr lang="en-US" dirty="0" smtClean="0"/>
              <a:t> </a:t>
            </a:r>
            <a:r>
              <a:rPr lang="en-US" dirty="0" err="1" smtClean="0"/>
              <a:t>otomatis</a:t>
            </a:r>
            <a:r>
              <a:rPr lang="en-US" dirty="0" smtClean="0"/>
              <a:t> </a:t>
            </a:r>
            <a:r>
              <a:rPr lang="en-US" dirty="0" err="1" smtClean="0"/>
              <a:t>memunculkan</a:t>
            </a:r>
            <a:r>
              <a:rPr lang="en-US" dirty="0" smtClean="0"/>
              <a:t> </a:t>
            </a:r>
            <a:r>
              <a:rPr lang="en-US" dirty="0" err="1" smtClean="0"/>
              <a:t>kode</a:t>
            </a:r>
            <a:r>
              <a:rPr lang="en-US" dirty="0" smtClean="0"/>
              <a:t> </a:t>
            </a:r>
            <a:r>
              <a:rPr lang="en-US" dirty="0" err="1" smtClean="0"/>
              <a:t>sumber</a:t>
            </a:r>
            <a:r>
              <a:rPr lang="en-US" dirty="0" smtClean="0"/>
              <a:t> yang </a:t>
            </a:r>
            <a:r>
              <a:rPr lang="en-US" dirty="0" err="1" smtClean="0"/>
              <a:t>berdasarkan</a:t>
            </a:r>
            <a:r>
              <a:rPr lang="en-US" dirty="0" smtClean="0"/>
              <a:t> </a:t>
            </a:r>
            <a:r>
              <a:rPr lang="en-US" dirty="0" err="1" smtClean="0"/>
              <a:t>pada</a:t>
            </a:r>
            <a:r>
              <a:rPr lang="en-US" dirty="0" smtClean="0"/>
              <a:t> </a:t>
            </a:r>
            <a:r>
              <a:rPr lang="en-US" dirty="0" err="1" smtClean="0"/>
              <a:t>spesifikasi</a:t>
            </a:r>
            <a:r>
              <a:rPr lang="en-US" dirty="0" smtClean="0"/>
              <a:t> </a:t>
            </a:r>
            <a:r>
              <a:rPr lang="en-US" dirty="0" err="1" smtClean="0"/>
              <a:t>perekayasaan</a:t>
            </a:r>
            <a:endParaRPr lang="en-US" sz="2800" dirty="0" smtClean="0"/>
          </a:p>
          <a:p>
            <a:pPr marL="0" indent="0">
              <a:buNone/>
            </a:pPr>
            <a:endParaRPr lang="en-US" sz="1600" dirty="0" smtClean="0"/>
          </a:p>
          <a:p>
            <a:pPr marL="0" indent="0">
              <a:buNone/>
            </a:pPr>
            <a:endParaRPr lang="en-US" sz="1400" dirty="0" smtClean="0"/>
          </a:p>
          <a:p>
            <a:pPr marL="0" indent="0">
              <a:buNone/>
            </a:pPr>
            <a:endParaRPr lang="en-US" sz="1400" dirty="0" smtClean="0"/>
          </a:p>
          <a:p>
            <a:pPr marL="0" indent="0">
              <a:buNone/>
            </a:pPr>
            <a:endParaRPr lang="en-US" sz="1400" dirty="0"/>
          </a:p>
        </p:txBody>
      </p:sp>
    </p:spTree>
    <p:extLst>
      <p:ext uri="{BB962C8B-B14F-4D97-AF65-F5344CB8AC3E}">
        <p14:creationId xmlns:p14="http://schemas.microsoft.com/office/powerpoint/2010/main" val="88320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381000"/>
            <a:ext cx="8229600" cy="5821363"/>
          </a:xfrm>
        </p:spPr>
        <p:txBody>
          <a:bodyPr>
            <a:normAutofit/>
          </a:bodyPr>
          <a:lstStyle/>
          <a:p>
            <a:pPr marL="0" indent="0">
              <a:buNone/>
            </a:pPr>
            <a:r>
              <a:rPr lang="id-ID" sz="1800" b="1" u="sng" dirty="0" smtClean="0"/>
              <a:t>P</a:t>
            </a:r>
            <a:r>
              <a:rPr lang="en-US" sz="1800" b="1" u="sng" dirty="0" err="1" smtClean="0"/>
              <a:t>roject</a:t>
            </a:r>
            <a:r>
              <a:rPr lang="en-US" sz="1800" b="1" u="sng" dirty="0" smtClean="0"/>
              <a:t> </a:t>
            </a:r>
            <a:r>
              <a:rPr lang="id-ID" sz="1800" b="1" u="sng" dirty="0" smtClean="0"/>
              <a:t>S</a:t>
            </a:r>
            <a:r>
              <a:rPr lang="en-US" sz="1800" b="1" u="sng" dirty="0" err="1" smtClean="0"/>
              <a:t>cheduling</a:t>
            </a:r>
            <a:endParaRPr lang="id-ID" sz="1800" b="1" u="sng" dirty="0" smtClean="0"/>
          </a:p>
          <a:p>
            <a:pPr marL="0" indent="0">
              <a:buNone/>
            </a:pPr>
            <a:r>
              <a:rPr lang="en-US" sz="1800" b="1" dirty="0"/>
              <a:t>PROYEK</a:t>
            </a:r>
            <a:endParaRPr lang="en-US" sz="1800" dirty="0"/>
          </a:p>
          <a:p>
            <a:pPr marL="0" indent="0">
              <a:buNone/>
            </a:pPr>
            <a:r>
              <a:rPr lang="en-US" sz="1800" dirty="0" err="1"/>
              <a:t>Profesional</a:t>
            </a:r>
            <a:r>
              <a:rPr lang="en-US" sz="1800" dirty="0"/>
              <a:t> </a:t>
            </a:r>
            <a:r>
              <a:rPr lang="en-US" sz="1800" dirty="0" err="1"/>
              <a:t>industri</a:t>
            </a:r>
            <a:r>
              <a:rPr lang="en-US" sz="1800" dirty="0"/>
              <a:t> </a:t>
            </a:r>
            <a:r>
              <a:rPr lang="en-US" sz="1800" dirty="0" err="1"/>
              <a:t>sering</a:t>
            </a:r>
            <a:r>
              <a:rPr lang="en-US" sz="1800" dirty="0"/>
              <a:t> </a:t>
            </a:r>
            <a:r>
              <a:rPr lang="en-US" sz="1800" dirty="0" err="1"/>
              <a:t>mengacu</a:t>
            </a:r>
            <a:r>
              <a:rPr lang="en-US" sz="1800" dirty="0"/>
              <a:t> </a:t>
            </a:r>
            <a:r>
              <a:rPr lang="en-US" sz="1800" dirty="0" err="1"/>
              <a:t>pada</a:t>
            </a:r>
            <a:r>
              <a:rPr lang="en-US" sz="1800" dirty="0"/>
              <a:t> </a:t>
            </a:r>
            <a:r>
              <a:rPr lang="en-US" sz="1800" dirty="0" err="1"/>
              <a:t>aturan</a:t>
            </a:r>
            <a:r>
              <a:rPr lang="en-US" sz="1800" dirty="0"/>
              <a:t> 90-90 </a:t>
            </a:r>
            <a:r>
              <a:rPr lang="en-US" sz="1800" dirty="0" err="1"/>
              <a:t>yaitu</a:t>
            </a:r>
            <a:r>
              <a:rPr lang="en-US" sz="1800" dirty="0"/>
              <a:t> </a:t>
            </a:r>
            <a:r>
              <a:rPr lang="en-US" sz="1800" dirty="0" err="1"/>
              <a:t>pada</a:t>
            </a:r>
            <a:r>
              <a:rPr lang="en-US" sz="1800" dirty="0"/>
              <a:t> </a:t>
            </a:r>
            <a:r>
              <a:rPr lang="en-US" sz="1800" dirty="0" err="1"/>
              <a:t>saat</a:t>
            </a:r>
            <a:r>
              <a:rPr lang="en-US" sz="1800" dirty="0"/>
              <a:t> </a:t>
            </a:r>
            <a:r>
              <a:rPr lang="en-US" sz="1800" dirty="0" err="1"/>
              <a:t>mendiskusikan</a:t>
            </a:r>
            <a:r>
              <a:rPr lang="en-US" sz="1800" dirty="0"/>
              <a:t> </a:t>
            </a:r>
            <a:r>
              <a:rPr lang="en-US" sz="1800" dirty="0" err="1"/>
              <a:t>proyek</a:t>
            </a:r>
            <a:r>
              <a:rPr lang="en-US" sz="1800" dirty="0"/>
              <a:t> PL yang </a:t>
            </a:r>
            <a:r>
              <a:rPr lang="en-US" sz="1800" dirty="0" err="1"/>
              <a:t>sukar</a:t>
            </a:r>
            <a:r>
              <a:rPr lang="en-US" sz="1800" dirty="0"/>
              <a:t> </a:t>
            </a:r>
            <a:r>
              <a:rPr lang="en-US" sz="1800" dirty="0" err="1"/>
              <a:t>maka</a:t>
            </a:r>
            <a:r>
              <a:rPr lang="en-US" sz="1800" dirty="0"/>
              <a:t> 90 % </a:t>
            </a:r>
            <a:r>
              <a:rPr lang="en-US" sz="1800" dirty="0" err="1"/>
              <a:t>dr</a:t>
            </a:r>
            <a:r>
              <a:rPr lang="en-US" sz="1800" dirty="0"/>
              <a:t> </a:t>
            </a:r>
            <a:r>
              <a:rPr lang="en-US" sz="1800" dirty="0" err="1"/>
              <a:t>sistem</a:t>
            </a:r>
            <a:r>
              <a:rPr lang="en-US" sz="1800" dirty="0"/>
              <a:t> yang </a:t>
            </a:r>
            <a:r>
              <a:rPr lang="en-US" sz="1800" dirty="0" err="1"/>
              <a:t>pertama</a:t>
            </a:r>
            <a:r>
              <a:rPr lang="en-US" sz="1800" dirty="0"/>
              <a:t> </a:t>
            </a:r>
            <a:r>
              <a:rPr lang="en-US" sz="1800" dirty="0" err="1"/>
              <a:t>menyerap</a:t>
            </a:r>
            <a:r>
              <a:rPr lang="en-US" sz="1800" dirty="0"/>
              <a:t> 90 % </a:t>
            </a:r>
            <a:r>
              <a:rPr lang="en-US" sz="1800" dirty="0" err="1"/>
              <a:t>dari</a:t>
            </a:r>
            <a:r>
              <a:rPr lang="en-US" sz="1800" dirty="0"/>
              <a:t> </a:t>
            </a:r>
            <a:r>
              <a:rPr lang="en-US" sz="1800" dirty="0" err="1"/>
              <a:t>usaha</a:t>
            </a:r>
            <a:r>
              <a:rPr lang="en-US" sz="1800" dirty="0"/>
              <a:t> &amp; </a:t>
            </a:r>
            <a:r>
              <a:rPr lang="en-US" sz="1800" dirty="0" err="1"/>
              <a:t>waktu</a:t>
            </a:r>
            <a:r>
              <a:rPr lang="en-US" sz="1800" dirty="0"/>
              <a:t> yang </a:t>
            </a:r>
            <a:r>
              <a:rPr lang="en-US" sz="1800" dirty="0" err="1"/>
              <a:t>diberikan</a:t>
            </a:r>
            <a:r>
              <a:rPr lang="en-US" sz="1800" dirty="0"/>
              <a:t>. 10 %</a:t>
            </a:r>
            <a:r>
              <a:rPr lang="en-US" sz="1800" dirty="0" err="1"/>
              <a:t>terakhir</a:t>
            </a:r>
            <a:r>
              <a:rPr lang="en-US" sz="1800" dirty="0"/>
              <a:t> </a:t>
            </a:r>
            <a:r>
              <a:rPr lang="en-US" sz="1800" dirty="0" err="1"/>
              <a:t>mengambil</a:t>
            </a:r>
            <a:r>
              <a:rPr lang="en-US" sz="1800" dirty="0"/>
              <a:t> 90 % lain </a:t>
            </a:r>
            <a:r>
              <a:rPr lang="en-US" sz="1800" dirty="0" err="1"/>
              <a:t>dari</a:t>
            </a:r>
            <a:r>
              <a:rPr lang="en-US" sz="1800" dirty="0"/>
              <a:t> </a:t>
            </a:r>
            <a:r>
              <a:rPr lang="en-US" sz="1800" dirty="0" err="1"/>
              <a:t>usaha</a:t>
            </a:r>
            <a:r>
              <a:rPr lang="en-US" sz="1800" dirty="0"/>
              <a:t> &amp; </a:t>
            </a:r>
            <a:r>
              <a:rPr lang="en-US" sz="1800" dirty="0" err="1"/>
              <a:t>waktu</a:t>
            </a:r>
            <a:r>
              <a:rPr lang="en-US" sz="1800" dirty="0"/>
              <a:t> yang </a:t>
            </a:r>
            <a:r>
              <a:rPr lang="en-US" sz="1800" dirty="0" err="1" smtClean="0"/>
              <a:t>diberikan</a:t>
            </a:r>
            <a:r>
              <a:rPr lang="en-US" sz="1800" dirty="0" smtClean="0"/>
              <a:t>.</a:t>
            </a:r>
            <a:r>
              <a:rPr lang="id-ID" sz="1800" dirty="0" smtClean="0"/>
              <a:t> </a:t>
            </a:r>
            <a:r>
              <a:rPr lang="en-US" sz="1800" dirty="0" smtClean="0"/>
              <a:t>D</a:t>
            </a:r>
            <a:r>
              <a:rPr lang="id-ID" sz="1800" dirty="0" smtClean="0"/>
              <a:t>ari</a:t>
            </a:r>
            <a:r>
              <a:rPr lang="en-US" sz="1800" dirty="0" smtClean="0"/>
              <a:t> </a:t>
            </a:r>
            <a:r>
              <a:rPr lang="en-US" sz="1800" dirty="0" err="1"/>
              <a:t>penyataan</a:t>
            </a:r>
            <a:r>
              <a:rPr lang="en-US" sz="1800" dirty="0"/>
              <a:t> </a:t>
            </a:r>
            <a:r>
              <a:rPr lang="en-US" sz="1800" dirty="0" err="1"/>
              <a:t>tersebut</a:t>
            </a:r>
            <a:r>
              <a:rPr lang="en-US" sz="1800" dirty="0"/>
              <a:t> </a:t>
            </a:r>
            <a:r>
              <a:rPr lang="en-US" sz="1800" dirty="0" err="1"/>
              <a:t>proyek</a:t>
            </a:r>
            <a:r>
              <a:rPr lang="en-US" sz="1800" dirty="0"/>
              <a:t> </a:t>
            </a:r>
            <a:r>
              <a:rPr lang="en-US" sz="1800" dirty="0" err="1"/>
              <a:t>mengalami</a:t>
            </a:r>
            <a:r>
              <a:rPr lang="en-US" sz="1800" dirty="0"/>
              <a:t> </a:t>
            </a:r>
            <a:r>
              <a:rPr lang="en-US" sz="1800" dirty="0" err="1"/>
              <a:t>kesulitan</a:t>
            </a:r>
            <a:r>
              <a:rPr lang="en-US" sz="1800" dirty="0"/>
              <a:t> </a:t>
            </a:r>
            <a:r>
              <a:rPr lang="en-US" sz="1800" dirty="0" err="1"/>
              <a:t>yaitu</a:t>
            </a:r>
            <a:endParaRPr lang="en-US" sz="1800" dirty="0"/>
          </a:p>
          <a:p>
            <a:r>
              <a:rPr lang="en-US" sz="1800" dirty="0"/>
              <a:t> </a:t>
            </a:r>
            <a:r>
              <a:rPr lang="en-US" sz="1800" dirty="0" err="1" smtClean="0"/>
              <a:t>Kemajuan</a:t>
            </a:r>
            <a:r>
              <a:rPr lang="en-US" sz="1800" dirty="0" smtClean="0"/>
              <a:t> </a:t>
            </a:r>
            <a:r>
              <a:rPr lang="en-US" sz="1800" dirty="0" err="1"/>
              <a:t>mengalami</a:t>
            </a:r>
            <a:r>
              <a:rPr lang="en-US" sz="1800" dirty="0"/>
              <a:t> </a:t>
            </a:r>
            <a:r>
              <a:rPr lang="en-US" sz="1800" dirty="0" err="1"/>
              <a:t>kecacatan</a:t>
            </a:r>
            <a:endParaRPr lang="en-US" sz="1800" dirty="0"/>
          </a:p>
          <a:p>
            <a:r>
              <a:rPr lang="en-US" sz="1800" dirty="0"/>
              <a:t> </a:t>
            </a:r>
            <a:r>
              <a:rPr lang="en-US" sz="1800" dirty="0" err="1" smtClean="0"/>
              <a:t>Tidak</a:t>
            </a:r>
            <a:r>
              <a:rPr lang="en-US" sz="1800" dirty="0" smtClean="0"/>
              <a:t> </a:t>
            </a:r>
            <a:r>
              <a:rPr lang="en-US" sz="1800" dirty="0" err="1"/>
              <a:t>ada</a:t>
            </a:r>
            <a:r>
              <a:rPr lang="en-US" sz="1800" dirty="0"/>
              <a:t> </a:t>
            </a:r>
            <a:r>
              <a:rPr lang="en-US" sz="1800" dirty="0" err="1"/>
              <a:t>cara</a:t>
            </a:r>
            <a:r>
              <a:rPr lang="en-US" sz="1800" dirty="0"/>
              <a:t> </a:t>
            </a:r>
            <a:r>
              <a:rPr lang="en-US" sz="1800" dirty="0" err="1"/>
              <a:t>untuk</a:t>
            </a:r>
            <a:r>
              <a:rPr lang="en-US" sz="1800" dirty="0"/>
              <a:t> </a:t>
            </a:r>
            <a:r>
              <a:rPr lang="en-US" sz="1800" dirty="0" err="1"/>
              <a:t>mengkalibrasi</a:t>
            </a:r>
            <a:r>
              <a:rPr lang="en-US" sz="1800" dirty="0"/>
              <a:t> </a:t>
            </a:r>
            <a:r>
              <a:rPr lang="en-US" sz="1800" dirty="0" err="1"/>
              <a:t>kemajuan</a:t>
            </a:r>
            <a:r>
              <a:rPr lang="en-US" sz="1800" dirty="0"/>
              <a:t> </a:t>
            </a:r>
            <a:r>
              <a:rPr lang="en-US" sz="1800" dirty="0" err="1"/>
              <a:t>karena</a:t>
            </a:r>
            <a:r>
              <a:rPr lang="en-US" sz="1800" dirty="0"/>
              <a:t> </a:t>
            </a:r>
            <a:r>
              <a:rPr lang="en-US" sz="1800" dirty="0" err="1"/>
              <a:t>tidak</a:t>
            </a:r>
            <a:r>
              <a:rPr lang="en-US" sz="1800" dirty="0"/>
              <a:t> </a:t>
            </a:r>
            <a:r>
              <a:rPr lang="en-US" sz="1800" dirty="0" err="1"/>
              <a:t>memperoleh</a:t>
            </a:r>
            <a:r>
              <a:rPr lang="en-US" sz="1800" dirty="0"/>
              <a:t> </a:t>
            </a:r>
            <a:r>
              <a:rPr lang="en-US" sz="1800" dirty="0" err="1"/>
              <a:t>matrik</a:t>
            </a:r>
            <a:r>
              <a:rPr lang="en-US" sz="1800" dirty="0"/>
              <a:t> </a:t>
            </a:r>
            <a:r>
              <a:rPr lang="en-US" sz="1800" dirty="0" err="1" smtClean="0"/>
              <a:t>kuantitatif</a:t>
            </a:r>
            <a:endParaRPr lang="id-ID" sz="1800" dirty="0" smtClean="0"/>
          </a:p>
          <a:p>
            <a:r>
              <a:rPr lang="en-US" sz="1800" dirty="0" err="1" smtClean="0"/>
              <a:t>Rencana</a:t>
            </a:r>
            <a:r>
              <a:rPr lang="en-US" sz="1800" dirty="0" smtClean="0"/>
              <a:t> </a:t>
            </a:r>
            <a:r>
              <a:rPr lang="en-US" sz="1800" dirty="0" err="1"/>
              <a:t>proyek</a:t>
            </a:r>
            <a:r>
              <a:rPr lang="en-US" sz="1800" dirty="0"/>
              <a:t> </a:t>
            </a:r>
            <a:r>
              <a:rPr lang="en-US" sz="1800" dirty="0" err="1"/>
              <a:t>belum</a:t>
            </a:r>
            <a:r>
              <a:rPr lang="en-US" sz="1800" dirty="0"/>
              <a:t> </a:t>
            </a:r>
            <a:r>
              <a:rPr lang="en-US" sz="1800" dirty="0" err="1"/>
              <a:t>dirancang</a:t>
            </a:r>
            <a:r>
              <a:rPr lang="en-US" sz="1800" dirty="0"/>
              <a:t> </a:t>
            </a:r>
            <a:r>
              <a:rPr lang="en-US" sz="1800" dirty="0" err="1"/>
              <a:t>untuk</a:t>
            </a:r>
            <a:r>
              <a:rPr lang="en-US" sz="1800" dirty="0"/>
              <a:t> </a:t>
            </a:r>
            <a:r>
              <a:rPr lang="en-US" sz="1800" dirty="0" err="1"/>
              <a:t>menakomodasi</a:t>
            </a:r>
            <a:r>
              <a:rPr lang="en-US" sz="1800" dirty="0"/>
              <a:t> </a:t>
            </a:r>
            <a:r>
              <a:rPr lang="en-US" sz="1800" dirty="0" err="1"/>
              <a:t>sumber</a:t>
            </a:r>
            <a:r>
              <a:rPr lang="en-US" sz="1800" dirty="0"/>
              <a:t> </a:t>
            </a:r>
            <a:r>
              <a:rPr lang="en-US" sz="1800" dirty="0" err="1"/>
              <a:t>daya</a:t>
            </a:r>
            <a:r>
              <a:rPr lang="en-US" sz="1800" dirty="0"/>
              <a:t> yang </a:t>
            </a:r>
            <a:r>
              <a:rPr lang="en-US" sz="1800" dirty="0" err="1"/>
              <a:t>diperlukan</a:t>
            </a:r>
            <a:r>
              <a:rPr lang="en-US" sz="1800" dirty="0"/>
              <a:t> </a:t>
            </a:r>
            <a:r>
              <a:rPr lang="en-US" sz="1800" dirty="0" err="1"/>
              <a:t>pada</a:t>
            </a:r>
            <a:r>
              <a:rPr lang="en-US" sz="1800" dirty="0"/>
              <a:t> </a:t>
            </a:r>
            <a:r>
              <a:rPr lang="en-US" sz="1800" dirty="0" err="1"/>
              <a:t>akhir</a:t>
            </a:r>
            <a:r>
              <a:rPr lang="en-US" sz="1800" dirty="0"/>
              <a:t> </a:t>
            </a:r>
            <a:r>
              <a:rPr lang="en-US" sz="1800" dirty="0" err="1"/>
              <a:t>sebuah</a:t>
            </a:r>
            <a:r>
              <a:rPr lang="en-US" sz="1800" dirty="0"/>
              <a:t> </a:t>
            </a:r>
            <a:r>
              <a:rPr lang="en-US" sz="1800" dirty="0" err="1" smtClean="0"/>
              <a:t>proyek</a:t>
            </a:r>
            <a:r>
              <a:rPr lang="en-US" sz="1800" dirty="0"/>
              <a:t> </a:t>
            </a:r>
          </a:p>
          <a:p>
            <a:r>
              <a:rPr lang="en-US" sz="1800" dirty="0" err="1"/>
              <a:t>Resiko-resiko</a:t>
            </a:r>
            <a:r>
              <a:rPr lang="en-US" sz="1800" dirty="0"/>
              <a:t> </a:t>
            </a:r>
            <a:r>
              <a:rPr lang="en-US" sz="1800" dirty="0" err="1"/>
              <a:t>belum</a:t>
            </a:r>
            <a:r>
              <a:rPr lang="en-US" sz="1800" dirty="0"/>
              <a:t> </a:t>
            </a:r>
            <a:r>
              <a:rPr lang="en-US" sz="1800" dirty="0" err="1"/>
              <a:t>mempertimbangkan</a:t>
            </a:r>
            <a:r>
              <a:rPr lang="en-US" sz="1800" dirty="0"/>
              <a:t> </a:t>
            </a:r>
            <a:r>
              <a:rPr lang="en-US" sz="1800" dirty="0" err="1"/>
              <a:t>secara</a:t>
            </a:r>
            <a:r>
              <a:rPr lang="en-US" sz="1800" dirty="0"/>
              <a:t> </a:t>
            </a:r>
            <a:r>
              <a:rPr lang="en-US" sz="1800" dirty="0" err="1"/>
              <a:t>eksplisit</a:t>
            </a:r>
            <a:r>
              <a:rPr lang="en-US" sz="1800" dirty="0"/>
              <a:t> </a:t>
            </a:r>
            <a:r>
              <a:rPr lang="en-US" sz="1800" dirty="0" err="1"/>
              <a:t>serta</a:t>
            </a:r>
            <a:r>
              <a:rPr lang="en-US" sz="1800" dirty="0"/>
              <a:t> </a:t>
            </a:r>
            <a:r>
              <a:rPr lang="en-US" sz="1800" dirty="0" err="1"/>
              <a:t>belum</a:t>
            </a:r>
            <a:r>
              <a:rPr lang="en-US" sz="1800" dirty="0"/>
              <a:t> </a:t>
            </a:r>
            <a:r>
              <a:rPr lang="en-US" sz="1800" dirty="0" err="1"/>
              <a:t>dibuat</a:t>
            </a:r>
            <a:r>
              <a:rPr lang="en-US" sz="1800" dirty="0"/>
              <a:t> </a:t>
            </a:r>
            <a:r>
              <a:rPr lang="en-US" sz="1800" dirty="0" err="1"/>
              <a:t>rencana</a:t>
            </a:r>
            <a:r>
              <a:rPr lang="en-US" sz="1800" dirty="0"/>
              <a:t> </a:t>
            </a:r>
            <a:r>
              <a:rPr lang="en-US" sz="1800" dirty="0" err="1"/>
              <a:t>untuk</a:t>
            </a:r>
            <a:r>
              <a:rPr lang="en-US" sz="1800" dirty="0"/>
              <a:t> </a:t>
            </a:r>
            <a:r>
              <a:rPr lang="en-US" sz="1800" dirty="0" err="1"/>
              <a:t>mengurangi</a:t>
            </a:r>
            <a:r>
              <a:rPr lang="en-US" sz="1800" dirty="0"/>
              <a:t>, </a:t>
            </a:r>
            <a:r>
              <a:rPr lang="en-US" sz="1800" dirty="0" err="1"/>
              <a:t>mengatur</a:t>
            </a:r>
            <a:r>
              <a:rPr lang="en-US" sz="1800" dirty="0"/>
              <a:t> &amp; </a:t>
            </a:r>
            <a:r>
              <a:rPr lang="en-US" sz="1800" dirty="0" err="1"/>
              <a:t>memonitor</a:t>
            </a:r>
            <a:endParaRPr lang="en-US" sz="1800" dirty="0"/>
          </a:p>
          <a:p>
            <a:r>
              <a:rPr lang="en-US" sz="1800" dirty="0" err="1" smtClean="0"/>
              <a:t>Jad</a:t>
            </a:r>
            <a:r>
              <a:rPr lang="id-ID" sz="1800" dirty="0" smtClean="0"/>
              <a:t>w</a:t>
            </a:r>
            <a:r>
              <a:rPr lang="en-US" sz="1800" dirty="0" smtClean="0"/>
              <a:t>al </a:t>
            </a:r>
            <a:r>
              <a:rPr lang="en-US" sz="1800" dirty="0"/>
              <a:t>yang </a:t>
            </a:r>
            <a:r>
              <a:rPr lang="en-US" sz="1800" dirty="0" err="1"/>
              <a:t>ada</a:t>
            </a:r>
            <a:r>
              <a:rPr lang="en-US" sz="1800" dirty="0"/>
              <a:t> </a:t>
            </a:r>
            <a:r>
              <a:rPr lang="en-US" sz="1800" dirty="0" err="1"/>
              <a:t>tidak</a:t>
            </a:r>
            <a:r>
              <a:rPr lang="en-US" sz="1800" dirty="0"/>
              <a:t> </a:t>
            </a:r>
            <a:r>
              <a:rPr lang="en-US" sz="1800" dirty="0" err="1"/>
              <a:t>realistis</a:t>
            </a:r>
            <a:r>
              <a:rPr lang="en-US" sz="1800" dirty="0"/>
              <a:t> &amp; </a:t>
            </a:r>
            <a:r>
              <a:rPr lang="en-US" sz="1800" dirty="0" err="1" smtClean="0"/>
              <a:t>cacat</a:t>
            </a:r>
            <a:endParaRPr lang="id-ID" sz="1800" dirty="0" smtClean="0"/>
          </a:p>
          <a:p>
            <a:pPr marL="0" indent="0">
              <a:buNone/>
            </a:pPr>
            <a:r>
              <a:rPr lang="en-US" sz="1800" dirty="0" err="1">
                <a:solidFill>
                  <a:srgbClr val="FF0000"/>
                </a:solidFill>
              </a:rPr>
              <a:t>Untuk</a:t>
            </a:r>
            <a:r>
              <a:rPr lang="en-US" sz="1800" dirty="0">
                <a:solidFill>
                  <a:srgbClr val="FF0000"/>
                </a:solidFill>
              </a:rPr>
              <a:t> </a:t>
            </a:r>
            <a:r>
              <a:rPr lang="en-US" sz="1800" dirty="0" err="1">
                <a:solidFill>
                  <a:srgbClr val="FF0000"/>
                </a:solidFill>
              </a:rPr>
              <a:t>mengatasi</a:t>
            </a:r>
            <a:r>
              <a:rPr lang="en-US" sz="1800" dirty="0">
                <a:solidFill>
                  <a:srgbClr val="FF0000"/>
                </a:solidFill>
              </a:rPr>
              <a:t> </a:t>
            </a:r>
            <a:r>
              <a:rPr lang="en-US" sz="1800" dirty="0" err="1">
                <a:solidFill>
                  <a:srgbClr val="FF0000"/>
                </a:solidFill>
              </a:rPr>
              <a:t>masalah</a:t>
            </a:r>
            <a:r>
              <a:rPr lang="en-US" sz="1800" dirty="0">
                <a:solidFill>
                  <a:srgbClr val="FF0000"/>
                </a:solidFill>
              </a:rPr>
              <a:t> </a:t>
            </a:r>
            <a:r>
              <a:rPr lang="en-US" sz="1800" dirty="0" err="1">
                <a:solidFill>
                  <a:srgbClr val="FF0000"/>
                </a:solidFill>
              </a:rPr>
              <a:t>tersebut</a:t>
            </a:r>
            <a:r>
              <a:rPr lang="en-US" sz="1800" dirty="0">
                <a:solidFill>
                  <a:srgbClr val="FF0000"/>
                </a:solidFill>
              </a:rPr>
              <a:t> </a:t>
            </a:r>
            <a:r>
              <a:rPr lang="en-US" sz="1800" dirty="0" err="1">
                <a:solidFill>
                  <a:srgbClr val="FF0000"/>
                </a:solidFill>
              </a:rPr>
              <a:t>maka</a:t>
            </a:r>
            <a:r>
              <a:rPr lang="en-US" sz="1800" dirty="0">
                <a:solidFill>
                  <a:srgbClr val="FF0000"/>
                </a:solidFill>
              </a:rPr>
              <a:t> </a:t>
            </a:r>
            <a:r>
              <a:rPr lang="en-US" sz="1800" dirty="0" err="1">
                <a:solidFill>
                  <a:srgbClr val="FF0000"/>
                </a:solidFill>
              </a:rPr>
              <a:t>diperlukan</a:t>
            </a:r>
            <a:r>
              <a:rPr lang="en-US" sz="1800" dirty="0">
                <a:solidFill>
                  <a:srgbClr val="FF0000"/>
                </a:solidFill>
              </a:rPr>
              <a:t> </a:t>
            </a:r>
            <a:r>
              <a:rPr lang="en-US" sz="1800" dirty="0" err="1">
                <a:solidFill>
                  <a:srgbClr val="FF0000"/>
                </a:solidFill>
              </a:rPr>
              <a:t>waktu</a:t>
            </a:r>
            <a:r>
              <a:rPr lang="en-US" sz="1800" dirty="0">
                <a:solidFill>
                  <a:srgbClr val="FF0000"/>
                </a:solidFill>
              </a:rPr>
              <a:t> </a:t>
            </a:r>
            <a:r>
              <a:rPr lang="en-US" sz="1800" dirty="0" err="1">
                <a:solidFill>
                  <a:srgbClr val="FF0000"/>
                </a:solidFill>
              </a:rPr>
              <a:t>pada</a:t>
            </a:r>
            <a:r>
              <a:rPr lang="en-US" sz="1800" dirty="0">
                <a:solidFill>
                  <a:srgbClr val="FF0000"/>
                </a:solidFill>
              </a:rPr>
              <a:t> </a:t>
            </a:r>
            <a:r>
              <a:rPr lang="en-US" sz="1800" dirty="0" err="1">
                <a:solidFill>
                  <a:srgbClr val="FF0000"/>
                </a:solidFill>
              </a:rPr>
              <a:t>awal</a:t>
            </a:r>
            <a:r>
              <a:rPr lang="en-US" sz="1800" dirty="0">
                <a:solidFill>
                  <a:srgbClr val="FF0000"/>
                </a:solidFill>
              </a:rPr>
              <a:t> </a:t>
            </a:r>
            <a:r>
              <a:rPr lang="en-US" sz="1800" dirty="0" err="1">
                <a:solidFill>
                  <a:srgbClr val="FF0000"/>
                </a:solidFill>
              </a:rPr>
              <a:t>proyek</a:t>
            </a:r>
            <a:r>
              <a:rPr lang="en-US" sz="1800" dirty="0">
                <a:solidFill>
                  <a:srgbClr val="FF0000"/>
                </a:solidFill>
              </a:rPr>
              <a:t> </a:t>
            </a:r>
            <a:r>
              <a:rPr lang="en-US" sz="1800" dirty="0" err="1">
                <a:solidFill>
                  <a:srgbClr val="FF0000"/>
                </a:solidFill>
              </a:rPr>
              <a:t>untuk</a:t>
            </a:r>
            <a:r>
              <a:rPr lang="en-US" sz="1800" dirty="0">
                <a:solidFill>
                  <a:srgbClr val="FF0000"/>
                </a:solidFill>
              </a:rPr>
              <a:t> </a:t>
            </a:r>
            <a:r>
              <a:rPr lang="en-US" sz="1800" dirty="0" err="1">
                <a:solidFill>
                  <a:srgbClr val="FF0000"/>
                </a:solidFill>
              </a:rPr>
              <a:t>membangun</a:t>
            </a:r>
            <a:r>
              <a:rPr lang="en-US" sz="1800" dirty="0">
                <a:solidFill>
                  <a:srgbClr val="FF0000"/>
                </a:solidFill>
              </a:rPr>
              <a:t> </a:t>
            </a:r>
            <a:r>
              <a:rPr lang="en-US" sz="1800" dirty="0" err="1">
                <a:solidFill>
                  <a:srgbClr val="FF0000"/>
                </a:solidFill>
              </a:rPr>
              <a:t>rencana</a:t>
            </a:r>
            <a:r>
              <a:rPr lang="en-US" sz="1800" dirty="0">
                <a:solidFill>
                  <a:srgbClr val="FF0000"/>
                </a:solidFill>
              </a:rPr>
              <a:t> yang </a:t>
            </a:r>
            <a:r>
              <a:rPr lang="en-US" sz="1800" dirty="0" err="1">
                <a:solidFill>
                  <a:srgbClr val="FF0000"/>
                </a:solidFill>
              </a:rPr>
              <a:t>realistis</a:t>
            </a:r>
            <a:r>
              <a:rPr lang="en-US" sz="1800" dirty="0">
                <a:solidFill>
                  <a:srgbClr val="FF0000"/>
                </a:solidFill>
              </a:rPr>
              <a:t> </a:t>
            </a:r>
            <a:r>
              <a:rPr lang="en-US" sz="1800" dirty="0" err="1">
                <a:solidFill>
                  <a:srgbClr val="FF0000"/>
                </a:solidFill>
              </a:rPr>
              <a:t>guna</a:t>
            </a:r>
            <a:r>
              <a:rPr lang="en-US" sz="1800" dirty="0">
                <a:solidFill>
                  <a:srgbClr val="FF0000"/>
                </a:solidFill>
              </a:rPr>
              <a:t> </a:t>
            </a:r>
            <a:r>
              <a:rPr lang="en-US" sz="1800" dirty="0" err="1">
                <a:solidFill>
                  <a:srgbClr val="FF0000"/>
                </a:solidFill>
              </a:rPr>
              <a:t>memonitor</a:t>
            </a:r>
            <a:r>
              <a:rPr lang="en-US" sz="1800" dirty="0">
                <a:solidFill>
                  <a:srgbClr val="FF0000"/>
                </a:solidFill>
              </a:rPr>
              <a:t> </a:t>
            </a:r>
            <a:r>
              <a:rPr lang="en-US" sz="1800" dirty="0" err="1">
                <a:solidFill>
                  <a:srgbClr val="FF0000"/>
                </a:solidFill>
              </a:rPr>
              <a:t>rencana</a:t>
            </a:r>
            <a:r>
              <a:rPr lang="en-US" sz="1800" dirty="0">
                <a:solidFill>
                  <a:srgbClr val="FF0000"/>
                </a:solidFill>
              </a:rPr>
              <a:t> </a:t>
            </a:r>
            <a:r>
              <a:rPr lang="en-US" sz="1800" dirty="0" err="1">
                <a:solidFill>
                  <a:srgbClr val="FF0000"/>
                </a:solidFill>
              </a:rPr>
              <a:t>proyek</a:t>
            </a:r>
            <a:r>
              <a:rPr lang="en-US" sz="1800" dirty="0">
                <a:solidFill>
                  <a:srgbClr val="FF0000"/>
                </a:solidFill>
              </a:rPr>
              <a:t> </a:t>
            </a:r>
            <a:r>
              <a:rPr lang="en-US" sz="1800" dirty="0" err="1">
                <a:solidFill>
                  <a:srgbClr val="FF0000"/>
                </a:solidFill>
              </a:rPr>
              <a:t>selama</a:t>
            </a:r>
            <a:r>
              <a:rPr lang="en-US" sz="1800" dirty="0">
                <a:solidFill>
                  <a:srgbClr val="FF0000"/>
                </a:solidFill>
              </a:rPr>
              <a:t> </a:t>
            </a:r>
            <a:r>
              <a:rPr lang="en-US" sz="1800" dirty="0" err="1">
                <a:solidFill>
                  <a:srgbClr val="FF0000"/>
                </a:solidFill>
              </a:rPr>
              <a:t>berjalan</a:t>
            </a:r>
            <a:r>
              <a:rPr lang="en-US" sz="1800" dirty="0">
                <a:solidFill>
                  <a:srgbClr val="FF0000"/>
                </a:solidFill>
              </a:rPr>
              <a:t> &amp; </a:t>
            </a:r>
            <a:r>
              <a:rPr lang="en-US" sz="1800" dirty="0" err="1">
                <a:solidFill>
                  <a:srgbClr val="FF0000"/>
                </a:solidFill>
              </a:rPr>
              <a:t>pada</a:t>
            </a:r>
            <a:r>
              <a:rPr lang="en-US" sz="1800" dirty="0">
                <a:solidFill>
                  <a:srgbClr val="FF0000"/>
                </a:solidFill>
              </a:rPr>
              <a:t> </a:t>
            </a:r>
            <a:r>
              <a:rPr lang="en-US" sz="1800" dirty="0" err="1">
                <a:solidFill>
                  <a:srgbClr val="FF0000"/>
                </a:solidFill>
              </a:rPr>
              <a:t>keseluruhan</a:t>
            </a:r>
            <a:r>
              <a:rPr lang="en-US" sz="1800" dirty="0">
                <a:solidFill>
                  <a:srgbClr val="FF0000"/>
                </a:solidFill>
              </a:rPr>
              <a:t> </a:t>
            </a:r>
            <a:r>
              <a:rPr lang="en-US" sz="1800" dirty="0" err="1">
                <a:solidFill>
                  <a:srgbClr val="FF0000"/>
                </a:solidFill>
              </a:rPr>
              <a:t>proyek</a:t>
            </a:r>
            <a:r>
              <a:rPr lang="en-US" sz="1800" dirty="0">
                <a:solidFill>
                  <a:srgbClr val="FF0000"/>
                </a:solidFill>
              </a:rPr>
              <a:t> </a:t>
            </a:r>
            <a:r>
              <a:rPr lang="en-US" sz="1800" dirty="0" err="1">
                <a:solidFill>
                  <a:srgbClr val="FF0000"/>
                </a:solidFill>
              </a:rPr>
              <a:t>serta</a:t>
            </a:r>
            <a:r>
              <a:rPr lang="en-US" sz="1800" dirty="0">
                <a:solidFill>
                  <a:srgbClr val="FF0000"/>
                </a:solidFill>
              </a:rPr>
              <a:t> </a:t>
            </a:r>
            <a:r>
              <a:rPr lang="en-US" sz="1800" dirty="0" err="1">
                <a:solidFill>
                  <a:srgbClr val="FF0000"/>
                </a:solidFill>
              </a:rPr>
              <a:t>mengontrol</a:t>
            </a:r>
            <a:r>
              <a:rPr lang="en-US" sz="1800" dirty="0">
                <a:solidFill>
                  <a:srgbClr val="FF0000"/>
                </a:solidFill>
              </a:rPr>
              <a:t> </a:t>
            </a:r>
            <a:r>
              <a:rPr lang="en-US" sz="1800" dirty="0" err="1">
                <a:solidFill>
                  <a:srgbClr val="FF0000"/>
                </a:solidFill>
              </a:rPr>
              <a:t>kualitas</a:t>
            </a:r>
            <a:r>
              <a:rPr lang="en-US" sz="1800" dirty="0">
                <a:solidFill>
                  <a:srgbClr val="FF0000"/>
                </a:solidFill>
              </a:rPr>
              <a:t> </a:t>
            </a:r>
            <a:r>
              <a:rPr lang="en-US" sz="1800" dirty="0" err="1">
                <a:solidFill>
                  <a:srgbClr val="FF0000"/>
                </a:solidFill>
              </a:rPr>
              <a:t>serta</a:t>
            </a:r>
            <a:r>
              <a:rPr lang="en-US" sz="1800" dirty="0">
                <a:solidFill>
                  <a:srgbClr val="FF0000"/>
                </a:solidFill>
              </a:rPr>
              <a:t> </a:t>
            </a:r>
            <a:r>
              <a:rPr lang="en-US" sz="1800" dirty="0" err="1">
                <a:solidFill>
                  <a:srgbClr val="FF0000"/>
                </a:solidFill>
              </a:rPr>
              <a:t>perubahannya</a:t>
            </a:r>
            <a:r>
              <a:rPr lang="en-US" sz="1800" dirty="0">
                <a:solidFill>
                  <a:srgbClr val="FF0000"/>
                </a:solidFill>
              </a:rPr>
              <a:t>.</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2219021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gn="l"/>
            <a:r>
              <a:rPr kumimoji="0" lang="id-ID" sz="18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r>
            <a:br>
              <a:rPr kumimoji="0" lang="id-ID" sz="18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br>
            <a:r>
              <a:rPr kumimoji="0" lang="en-US" sz="1800" b="1"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Pembuatan</a:t>
            </a:r>
            <a:r>
              <a:rPr kumimoji="0" lang="en-US" sz="18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Use Case </a:t>
            </a:r>
            <a:r>
              <a:rPr kumimoji="0" lang="en-US" sz="1800" b="1"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Skenario</a:t>
            </a:r>
            <a:r>
              <a:rPr kumimoji="0" lang="en-US" sz="1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r>
            <a:br>
              <a:rPr kumimoji="0" lang="en-US" sz="1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br>
            <a:r>
              <a:rPr kumimoji="0" lang="en-US" sz="18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Berikut</a:t>
            </a:r>
            <a:r>
              <a:rPr kumimoji="0" lang="en-US" sz="1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18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adalah</a:t>
            </a:r>
            <a:r>
              <a:rPr kumimoji="0" lang="en-US" sz="1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18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hasil</a:t>
            </a:r>
            <a:r>
              <a:rPr kumimoji="0" lang="en-US" sz="1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18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pendefinisian</a:t>
            </a:r>
            <a:r>
              <a:rPr kumimoji="0" lang="en-US" sz="1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18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beberapa</a:t>
            </a:r>
            <a:r>
              <a:rPr kumimoji="0" lang="en-US" sz="1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use case </a:t>
            </a:r>
            <a:r>
              <a:rPr kumimoji="0" lang="en-US" sz="18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skenaio</a:t>
            </a:r>
            <a:r>
              <a:rPr kumimoji="0" lang="en-US" sz="1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18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tidak</a:t>
            </a:r>
            <a:r>
              <a:rPr kumimoji="0" lang="en-US" sz="1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kami </a:t>
            </a:r>
            <a:r>
              <a:rPr kumimoji="0" lang="en-US" sz="18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sertakan</a:t>
            </a:r>
            <a:r>
              <a:rPr kumimoji="0" lang="en-US" sz="1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18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semua</a:t>
            </a:r>
            <a:r>
              <a:rPr kumimoji="0" lang="en-US" sz="1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18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dari</a:t>
            </a:r>
            <a:r>
              <a:rPr kumimoji="0" lang="en-US" sz="1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18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masing-masing</a:t>
            </a:r>
            <a:r>
              <a:rPr kumimoji="0" lang="en-US" sz="1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use case yang </a:t>
            </a:r>
            <a:r>
              <a:rPr kumimoji="0" lang="en-US" sz="18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telah</a:t>
            </a:r>
            <a:r>
              <a:rPr kumimoji="0" lang="en-US" sz="1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18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didefinisikan</a:t>
            </a:r>
            <a:r>
              <a:rPr kumimoji="0" lang="en-US" sz="1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18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sebelumnya</a:t>
            </a:r>
            <a:r>
              <a:rPr kumimoji="0" lang="en-US" sz="1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br>
              <a:rPr kumimoji="0" lang="en-US" sz="1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br>
            <a:r>
              <a:rPr kumimoji="0" lang="id-ID" sz="1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1.</a:t>
            </a:r>
            <a:r>
              <a:rPr kumimoji="0" lang="id-ID" sz="1800" b="0" i="0" u="none" strike="noStrike" cap="none" normalizeH="0" dirty="0" smtClean="0">
                <a:ln>
                  <a:noFill/>
                </a:ln>
                <a:solidFill>
                  <a:schemeClr val="tx1"/>
                </a:solidFill>
                <a:effectLst/>
                <a:latin typeface="Calibri" pitchFamily="34" charset="0"/>
                <a:ea typeface="Times New Roman" pitchFamily="18" charset="0"/>
                <a:cs typeface="Times New Roman" pitchFamily="18" charset="0"/>
              </a:rPr>
              <a:t> </a:t>
            </a:r>
            <a:r>
              <a:rPr kumimoji="0" lang="id-ID" sz="1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1800" b="1"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Nama</a:t>
            </a:r>
            <a:r>
              <a:rPr kumimoji="0" lang="en-US" sz="18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id-ID" sz="18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U</a:t>
            </a:r>
            <a:r>
              <a:rPr kumimoji="0" lang="en-US" sz="18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se Case : Login</a:t>
            </a:r>
            <a:r>
              <a:rPr kumimoji="0" lang="en-US" sz="1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r>
            <a:br>
              <a:rPr kumimoji="0" lang="en-US" sz="1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br>
            <a:r>
              <a:rPr kumimoji="0" lang="en-US" sz="1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18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Skenario</a:t>
            </a:r>
            <a:r>
              <a:rPr kumimoji="0" lang="en-US" sz="1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r>
              <a:rPr kumimoji="0" lang="en-US" sz="800" b="0" i="0" u="none" strike="noStrike" cap="none" normalizeH="0" baseline="0" dirty="0" smtClean="0">
                <a:ln>
                  <a:noFill/>
                </a:ln>
                <a:solidFill>
                  <a:schemeClr val="tx1"/>
                </a:solidFill>
                <a:effectLst/>
                <a:latin typeface="Arial" pitchFamily="34" charset="0"/>
                <a:cs typeface="Arial" pitchFamily="34" charset="0"/>
              </a:rPr>
              <a:t/>
            </a:r>
            <a:br>
              <a:rPr kumimoji="0" lang="en-US" sz="800" b="0" i="0" u="none" strike="noStrike" cap="none" normalizeH="0" baseline="0" dirty="0" smtClean="0">
                <a:ln>
                  <a:noFill/>
                </a:ln>
                <a:solidFill>
                  <a:schemeClr val="tx1"/>
                </a:solidFill>
                <a:effectLst/>
                <a:latin typeface="Arial" pitchFamily="34" charset="0"/>
                <a:cs typeface="Arial" pitchFamily="34" charset="0"/>
              </a:rPr>
            </a:b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60006895"/>
              </p:ext>
            </p:extLst>
          </p:nvPr>
        </p:nvGraphicFramePr>
        <p:xfrm>
          <a:off x="1524000" y="1600200"/>
          <a:ext cx="6019800" cy="3886201"/>
        </p:xfrm>
        <a:graphic>
          <a:graphicData uri="http://schemas.openxmlformats.org/drawingml/2006/table">
            <a:tbl>
              <a:tblPr firstRow="1" firstCol="1" bandRow="1">
                <a:tableStyleId>{5C22544A-7EE6-4342-B048-85BDC9FD1C3A}</a:tableStyleId>
              </a:tblPr>
              <a:tblGrid>
                <a:gridCol w="2904039"/>
                <a:gridCol w="3115761"/>
              </a:tblGrid>
              <a:tr h="210467">
                <a:tc>
                  <a:txBody>
                    <a:bodyPr/>
                    <a:lstStyle/>
                    <a:p>
                      <a:pPr algn="ctr" fontAlgn="base">
                        <a:lnSpc>
                          <a:spcPts val="1465"/>
                        </a:lnSpc>
                        <a:spcAft>
                          <a:spcPts val="0"/>
                        </a:spcAft>
                      </a:pPr>
                      <a:r>
                        <a:rPr lang="en-US" sz="1200" dirty="0" err="1">
                          <a:effectLst/>
                        </a:rPr>
                        <a:t>Aksi</a:t>
                      </a:r>
                      <a:r>
                        <a:rPr lang="en-US" sz="1200" dirty="0">
                          <a:effectLst/>
                        </a:rPr>
                        <a:t> </a:t>
                      </a:r>
                      <a:r>
                        <a:rPr lang="en-US" sz="1200" dirty="0" err="1">
                          <a:effectLst/>
                        </a:rPr>
                        <a:t>Aktor</a:t>
                      </a:r>
                      <a:endParaRPr lang="en-US" sz="1100" dirty="0">
                        <a:effectLst/>
                        <a:latin typeface="Calibri"/>
                        <a:ea typeface="Calibri"/>
                        <a:cs typeface="Times New Roman"/>
                      </a:endParaRPr>
                    </a:p>
                  </a:txBody>
                  <a:tcPr marL="68580" marR="68580" marT="0" marB="0"/>
                </a:tc>
                <a:tc>
                  <a:txBody>
                    <a:bodyPr/>
                    <a:lstStyle/>
                    <a:p>
                      <a:pPr algn="ctr" fontAlgn="base">
                        <a:lnSpc>
                          <a:spcPts val="1465"/>
                        </a:lnSpc>
                        <a:spcAft>
                          <a:spcPts val="0"/>
                        </a:spcAft>
                      </a:pPr>
                      <a:r>
                        <a:rPr lang="en-US" sz="1200">
                          <a:effectLst/>
                        </a:rPr>
                        <a:t>Reaksi Sistem</a:t>
                      </a:r>
                      <a:endParaRPr lang="en-US" sz="1100">
                        <a:effectLst/>
                        <a:latin typeface="Calibri"/>
                        <a:ea typeface="Calibri"/>
                        <a:cs typeface="Times New Roman"/>
                      </a:endParaRPr>
                    </a:p>
                  </a:txBody>
                  <a:tcPr marL="68580" marR="68580" marT="0" marB="0"/>
                </a:tc>
              </a:tr>
              <a:tr h="216220">
                <a:tc gridSpan="2">
                  <a:txBody>
                    <a:bodyPr/>
                    <a:lstStyle/>
                    <a:p>
                      <a:pPr fontAlgn="base">
                        <a:lnSpc>
                          <a:spcPct val="107000"/>
                        </a:lnSpc>
                        <a:spcAft>
                          <a:spcPts val="0"/>
                        </a:spcAft>
                      </a:pPr>
                      <a:r>
                        <a:rPr lang="en-US" sz="1200">
                          <a:effectLst/>
                        </a:rPr>
                        <a:t>Skenario Normal</a:t>
                      </a:r>
                      <a:endParaRPr lang="en-US" sz="1100">
                        <a:effectLst/>
                        <a:latin typeface="Calibri"/>
                        <a:ea typeface="Calibri"/>
                        <a:cs typeface="Times New Roman"/>
                      </a:endParaRPr>
                    </a:p>
                  </a:txBody>
                  <a:tcPr marL="68580" marR="68580" marT="0" marB="0"/>
                </a:tc>
                <a:tc hMerge="1">
                  <a:txBody>
                    <a:bodyPr/>
                    <a:lstStyle/>
                    <a:p>
                      <a:endParaRPr lang="en-US"/>
                    </a:p>
                  </a:txBody>
                  <a:tcPr/>
                </a:tc>
              </a:tr>
              <a:tr h="432439">
                <a:tc>
                  <a:txBody>
                    <a:bodyPr/>
                    <a:lstStyle/>
                    <a:p>
                      <a:pPr fontAlgn="base">
                        <a:lnSpc>
                          <a:spcPct val="107000"/>
                        </a:lnSpc>
                        <a:spcAft>
                          <a:spcPts val="0"/>
                        </a:spcAft>
                      </a:pPr>
                      <a:r>
                        <a:rPr lang="sv-FI" sz="1200">
                          <a:effectLst/>
                        </a:rPr>
                        <a:t>1. Memasukkan nama lengkap dan password</a:t>
                      </a:r>
                      <a:endParaRPr lang="en-US" sz="1100">
                        <a:effectLst/>
                        <a:latin typeface="Calibri"/>
                        <a:ea typeface="Calibri"/>
                        <a:cs typeface="Times New Roman"/>
                      </a:endParaRPr>
                    </a:p>
                  </a:txBody>
                  <a:tcPr marL="68580" marR="68580" marT="0" marB="0"/>
                </a:tc>
                <a:tc>
                  <a:txBody>
                    <a:bodyPr/>
                    <a:lstStyle/>
                    <a:p>
                      <a:pPr>
                        <a:lnSpc>
                          <a:spcPct val="115000"/>
                        </a:lnSpc>
                      </a:pPr>
                      <a:endParaRPr lang="en-US" sz="1100">
                        <a:effectLst/>
                        <a:latin typeface="Calibri"/>
                      </a:endParaRPr>
                    </a:p>
                  </a:txBody>
                  <a:tcPr marL="68580" marR="68580" marT="0" marB="0"/>
                </a:tc>
              </a:tr>
              <a:tr h="432439">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sv-FI" sz="1200">
                          <a:effectLst/>
                        </a:rPr>
                        <a:t>2. Memeriksa valid tidaknya data masukan dengan memeriksa ke tabel karyawan</a:t>
                      </a:r>
                      <a:endParaRPr lang="en-US" sz="1100">
                        <a:effectLst/>
                        <a:latin typeface="Calibri"/>
                        <a:ea typeface="Calibri"/>
                        <a:cs typeface="Times New Roman"/>
                      </a:endParaRPr>
                    </a:p>
                  </a:txBody>
                  <a:tcPr marL="68580" marR="68580" marT="0" marB="0"/>
                </a:tc>
              </a:tr>
              <a:tr h="216220">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sv-FI" sz="1200">
                          <a:effectLst/>
                        </a:rPr>
                        <a:t>3. Masuk ke tampilan utama</a:t>
                      </a:r>
                      <a:endParaRPr lang="en-US" sz="1100">
                        <a:effectLst/>
                        <a:latin typeface="Calibri"/>
                        <a:ea typeface="Calibri"/>
                        <a:cs typeface="Times New Roman"/>
                      </a:endParaRPr>
                    </a:p>
                  </a:txBody>
                  <a:tcPr marL="68580" marR="68580" marT="0" marB="0"/>
                </a:tc>
              </a:tr>
              <a:tr h="216220">
                <a:tc gridSpan="2">
                  <a:txBody>
                    <a:bodyPr/>
                    <a:lstStyle/>
                    <a:p>
                      <a:pPr fontAlgn="base">
                        <a:lnSpc>
                          <a:spcPct val="107000"/>
                        </a:lnSpc>
                        <a:spcAft>
                          <a:spcPts val="0"/>
                        </a:spcAft>
                      </a:pPr>
                      <a:r>
                        <a:rPr lang="en-US" sz="1200">
                          <a:effectLst/>
                        </a:rPr>
                        <a:t>Skenario Alternatif</a:t>
                      </a:r>
                      <a:endParaRPr lang="en-US" sz="1100">
                        <a:effectLst/>
                        <a:latin typeface="Calibri"/>
                        <a:ea typeface="Calibri"/>
                        <a:cs typeface="Times New Roman"/>
                      </a:endParaRPr>
                    </a:p>
                  </a:txBody>
                  <a:tcPr marL="68580" marR="68580" marT="0" marB="0"/>
                </a:tc>
                <a:tc hMerge="1">
                  <a:txBody>
                    <a:bodyPr/>
                    <a:lstStyle/>
                    <a:p>
                      <a:endParaRPr lang="en-US"/>
                    </a:p>
                  </a:txBody>
                  <a:tcPr/>
                </a:tc>
              </a:tr>
              <a:tr h="432439">
                <a:tc>
                  <a:txBody>
                    <a:bodyPr/>
                    <a:lstStyle/>
                    <a:p>
                      <a:pPr fontAlgn="base">
                        <a:lnSpc>
                          <a:spcPct val="107000"/>
                        </a:lnSpc>
                        <a:spcAft>
                          <a:spcPts val="0"/>
                        </a:spcAft>
                      </a:pPr>
                      <a:r>
                        <a:rPr lang="sv-FI" sz="1200">
                          <a:effectLst/>
                        </a:rPr>
                        <a:t>1. Memasukkan nama lengkap dan password</a:t>
                      </a:r>
                      <a:endParaRPr lang="en-US" sz="1100">
                        <a:effectLst/>
                        <a:latin typeface="Calibri"/>
                        <a:ea typeface="Calibri"/>
                        <a:cs typeface="Times New Roman"/>
                      </a:endParaRPr>
                    </a:p>
                  </a:txBody>
                  <a:tcPr marL="68580" marR="68580" marT="0" marB="0"/>
                </a:tc>
                <a:tc>
                  <a:txBody>
                    <a:bodyPr/>
                    <a:lstStyle/>
                    <a:p>
                      <a:pPr>
                        <a:lnSpc>
                          <a:spcPct val="115000"/>
                        </a:lnSpc>
                      </a:pPr>
                      <a:endParaRPr lang="en-US" sz="1100" dirty="0">
                        <a:effectLst/>
                        <a:latin typeface="Calibri"/>
                      </a:endParaRPr>
                    </a:p>
                  </a:txBody>
                  <a:tcPr marL="68580" marR="68580" marT="0" marB="0"/>
                </a:tc>
              </a:tr>
              <a:tr h="432439">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sv-FI" sz="1200" dirty="0">
                          <a:effectLst/>
                        </a:rPr>
                        <a:t>2. Memeriksa valid tidaknya data masukan dengan memeriksa ke tabel karyawan</a:t>
                      </a:r>
                      <a:endParaRPr lang="en-US" sz="1100" dirty="0">
                        <a:effectLst/>
                        <a:latin typeface="Calibri"/>
                        <a:ea typeface="Calibri"/>
                        <a:cs typeface="Times New Roman"/>
                      </a:endParaRPr>
                    </a:p>
                  </a:txBody>
                  <a:tcPr marL="68580" marR="68580" marT="0" marB="0"/>
                </a:tc>
              </a:tr>
              <a:tr h="216220">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sv-FI" sz="1200">
                          <a:effectLst/>
                        </a:rPr>
                        <a:t>3. Menampilkan pesan login tidak valid</a:t>
                      </a:r>
                      <a:endParaRPr lang="en-US" sz="1100">
                        <a:effectLst/>
                        <a:latin typeface="Calibri"/>
                        <a:ea typeface="Calibri"/>
                        <a:cs typeface="Times New Roman"/>
                      </a:endParaRPr>
                    </a:p>
                  </a:txBody>
                  <a:tcPr marL="68580" marR="68580" marT="0" marB="0"/>
                </a:tc>
              </a:tr>
              <a:tr h="432439">
                <a:tc>
                  <a:txBody>
                    <a:bodyPr/>
                    <a:lstStyle/>
                    <a:p>
                      <a:pPr fontAlgn="base">
                        <a:lnSpc>
                          <a:spcPct val="107000"/>
                        </a:lnSpc>
                        <a:spcAft>
                          <a:spcPts val="0"/>
                        </a:spcAft>
                      </a:pPr>
                      <a:r>
                        <a:rPr lang="sv-FI" sz="1200">
                          <a:effectLst/>
                        </a:rPr>
                        <a:t>4. Memasukkan nama lengkap dan password yang valid</a:t>
                      </a:r>
                      <a:endParaRPr lang="en-US" sz="1100">
                        <a:effectLst/>
                        <a:latin typeface="Calibri"/>
                        <a:ea typeface="Calibri"/>
                        <a:cs typeface="Times New Roman"/>
                      </a:endParaRPr>
                    </a:p>
                  </a:txBody>
                  <a:tcPr marL="68580" marR="68580" marT="0" marB="0"/>
                </a:tc>
                <a:tc>
                  <a:txBody>
                    <a:bodyPr/>
                    <a:lstStyle/>
                    <a:p>
                      <a:pPr>
                        <a:lnSpc>
                          <a:spcPct val="115000"/>
                        </a:lnSpc>
                      </a:pPr>
                      <a:endParaRPr lang="en-US" sz="1100">
                        <a:effectLst/>
                        <a:latin typeface="Calibri"/>
                      </a:endParaRPr>
                    </a:p>
                  </a:txBody>
                  <a:tcPr marL="68580" marR="68580" marT="0" marB="0"/>
                </a:tc>
              </a:tr>
              <a:tr h="432439">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sv-FI" sz="1200">
                          <a:effectLst/>
                        </a:rPr>
                        <a:t>5. Memeriksa valid tidaknya data masukan dengan memeriksa ke tabel karyawan</a:t>
                      </a:r>
                      <a:endParaRPr lang="en-US" sz="1100">
                        <a:effectLst/>
                        <a:latin typeface="Calibri"/>
                        <a:ea typeface="Calibri"/>
                        <a:cs typeface="Times New Roman"/>
                      </a:endParaRPr>
                    </a:p>
                  </a:txBody>
                  <a:tcPr marL="68580" marR="68580" marT="0" marB="0"/>
                </a:tc>
              </a:tr>
              <a:tr h="216220">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sv-FI" sz="1200" dirty="0">
                          <a:effectLst/>
                        </a:rPr>
                        <a:t>6. Masuk ke tampilan utama</a:t>
                      </a:r>
                      <a:endParaRPr lang="en-U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42395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a:bodyPr>
          <a:lstStyle/>
          <a:p>
            <a:pPr marL="0" indent="0">
              <a:buNone/>
            </a:pPr>
            <a:r>
              <a:rPr lang="en-US" sz="1400" b="1" dirty="0" err="1"/>
              <a:t>Perencanaan</a:t>
            </a:r>
            <a:r>
              <a:rPr lang="en-US" sz="1400" b="1" dirty="0"/>
              <a:t> </a:t>
            </a:r>
            <a:r>
              <a:rPr lang="en-US" sz="1400" b="1" dirty="0" err="1"/>
              <a:t>Proyek</a:t>
            </a:r>
            <a:r>
              <a:rPr lang="en-US" sz="1400" b="1" dirty="0"/>
              <a:t> </a:t>
            </a:r>
            <a:r>
              <a:rPr lang="en-US" sz="1400" b="1" dirty="0" err="1"/>
              <a:t>Rekayasa</a:t>
            </a:r>
            <a:r>
              <a:rPr lang="en-US" sz="1400" b="1" dirty="0"/>
              <a:t> </a:t>
            </a:r>
            <a:r>
              <a:rPr lang="en-US" sz="1400" b="1" dirty="0" err="1"/>
              <a:t>Perangkat</a:t>
            </a:r>
            <a:r>
              <a:rPr lang="en-US" sz="1400" b="1" dirty="0"/>
              <a:t> </a:t>
            </a:r>
            <a:r>
              <a:rPr lang="en-US" sz="1400" b="1" dirty="0" err="1"/>
              <a:t>Lunak</a:t>
            </a:r>
            <a:r>
              <a:rPr lang="en-US" sz="1400" dirty="0"/>
              <a:t/>
            </a:r>
            <a:br>
              <a:rPr lang="en-US" sz="1400" dirty="0"/>
            </a:br>
            <a:r>
              <a:rPr lang="en-US" sz="1400" dirty="0" err="1"/>
              <a:t>Latar</a:t>
            </a:r>
            <a:r>
              <a:rPr lang="en-US" sz="1400" dirty="0"/>
              <a:t> </a:t>
            </a:r>
            <a:r>
              <a:rPr lang="en-US" sz="1400" dirty="0" err="1"/>
              <a:t>Belakang</a:t>
            </a:r>
            <a:r>
              <a:rPr lang="en-US" sz="1400" dirty="0"/>
              <a:t/>
            </a:r>
            <a:br>
              <a:rPr lang="en-US" sz="1400" dirty="0"/>
            </a:br>
            <a:r>
              <a:rPr lang="en-US" sz="1400" dirty="0" err="1"/>
              <a:t>Proyek</a:t>
            </a:r>
            <a:r>
              <a:rPr lang="en-US" sz="1400" dirty="0"/>
              <a:t> Software </a:t>
            </a:r>
            <a:r>
              <a:rPr lang="en-US" sz="1400" dirty="0" err="1"/>
              <a:t>adalah</a:t>
            </a:r>
            <a:r>
              <a:rPr lang="en-US" sz="1400" dirty="0"/>
              <a:t> </a:t>
            </a:r>
            <a:r>
              <a:rPr lang="en-US" sz="1400" dirty="0" err="1"/>
              <a:t>manajemen</a:t>
            </a:r>
            <a:r>
              <a:rPr lang="en-US" sz="1400" dirty="0"/>
              <a:t> </a:t>
            </a:r>
            <a:r>
              <a:rPr lang="en-US" sz="1400" dirty="0" err="1"/>
              <a:t>proyek</a:t>
            </a:r>
            <a:r>
              <a:rPr lang="en-US" sz="1400" dirty="0"/>
              <a:t> yang </a:t>
            </a:r>
            <a:r>
              <a:rPr lang="en-US" sz="1400" dirty="0" err="1"/>
              <a:t>berfokus</a:t>
            </a:r>
            <a:r>
              <a:rPr lang="en-US" sz="1400" dirty="0"/>
              <a:t> </a:t>
            </a:r>
            <a:r>
              <a:rPr lang="en-US" sz="1400" dirty="0" err="1"/>
              <a:t>hanya</a:t>
            </a:r>
            <a:r>
              <a:rPr lang="en-US" sz="1400" dirty="0"/>
              <a:t> </a:t>
            </a:r>
            <a:r>
              <a:rPr lang="en-US" sz="1400" dirty="0" err="1"/>
              <a:t>pada</a:t>
            </a:r>
            <a:r>
              <a:rPr lang="en-US" sz="1400" dirty="0"/>
              <a:t> </a:t>
            </a:r>
            <a:r>
              <a:rPr lang="en-US" sz="1400" dirty="0" err="1"/>
              <a:t>membuat</a:t>
            </a:r>
            <a:r>
              <a:rPr lang="en-US" sz="1400" dirty="0"/>
              <a:t> </a:t>
            </a:r>
            <a:r>
              <a:rPr lang="en-US" sz="1400" dirty="0" err="1"/>
              <a:t>dan</a:t>
            </a:r>
            <a:r>
              <a:rPr lang="en-US" sz="1400" dirty="0"/>
              <a:t> </a:t>
            </a:r>
            <a:r>
              <a:rPr lang="en-US" sz="1400" dirty="0" err="1"/>
              <a:t>mengupdate</a:t>
            </a:r>
            <a:r>
              <a:rPr lang="en-US" sz="1400" dirty="0"/>
              <a:t> software. </a:t>
            </a:r>
            <a:r>
              <a:rPr lang="en-US" sz="1400" dirty="0" err="1"/>
              <a:t>Sifat</a:t>
            </a:r>
            <a:r>
              <a:rPr lang="en-US" sz="1400" dirty="0"/>
              <a:t> </a:t>
            </a:r>
            <a:r>
              <a:rPr lang="en-US" sz="1400" dirty="0" err="1"/>
              <a:t>manajemen</a:t>
            </a:r>
            <a:r>
              <a:rPr lang="en-US" sz="1400" dirty="0"/>
              <a:t> </a:t>
            </a:r>
            <a:r>
              <a:rPr lang="en-US" sz="1400" dirty="0" err="1"/>
              <a:t>proyek</a:t>
            </a:r>
            <a:r>
              <a:rPr lang="en-US" sz="1400" dirty="0"/>
              <a:t> </a:t>
            </a:r>
            <a:r>
              <a:rPr lang="en-US" sz="1400" dirty="0" err="1"/>
              <a:t>haruslah</a:t>
            </a:r>
            <a:r>
              <a:rPr lang="en-US" sz="1400" dirty="0"/>
              <a:t> </a:t>
            </a:r>
            <a:r>
              <a:rPr lang="en-US" sz="1400" dirty="0" err="1"/>
              <a:t>seperti</a:t>
            </a:r>
            <a:r>
              <a:rPr lang="en-US" sz="1400" dirty="0"/>
              <a:t> </a:t>
            </a:r>
            <a:r>
              <a:rPr lang="en-US" sz="1400" dirty="0" err="1"/>
              <a:t>berikut</a:t>
            </a:r>
            <a:r>
              <a:rPr lang="en-US" sz="1400" dirty="0"/>
              <a:t> </a:t>
            </a:r>
            <a:r>
              <a:rPr lang="en-US" sz="1400" dirty="0" err="1"/>
              <a:t>ini</a:t>
            </a:r>
            <a:r>
              <a:rPr lang="en-US" sz="1400" dirty="0"/>
              <a:t>:</a:t>
            </a:r>
            <a:br>
              <a:rPr lang="en-US" sz="1400" dirty="0"/>
            </a:br>
            <a:r>
              <a:rPr lang="en-US" sz="1400" dirty="0"/>
              <a:t>- </a:t>
            </a:r>
            <a:r>
              <a:rPr lang="en-US" sz="1400" dirty="0" err="1"/>
              <a:t>Menyeselsaikan</a:t>
            </a:r>
            <a:r>
              <a:rPr lang="en-US" sz="1400" dirty="0"/>
              <a:t> </a:t>
            </a:r>
            <a:r>
              <a:rPr lang="en-US" sz="1400" dirty="0" err="1"/>
              <a:t>masalah</a:t>
            </a:r>
            <a:r>
              <a:rPr lang="en-US" sz="1400" dirty="0"/>
              <a:t>,</a:t>
            </a:r>
            <a:br>
              <a:rPr lang="en-US" sz="1400" dirty="0"/>
            </a:br>
            <a:r>
              <a:rPr lang="en-US" sz="1400" dirty="0"/>
              <a:t>- </a:t>
            </a:r>
            <a:r>
              <a:rPr lang="en-US" sz="1400" dirty="0" err="1"/>
              <a:t>Mengerjakan</a:t>
            </a:r>
            <a:r>
              <a:rPr lang="en-US" sz="1400" dirty="0"/>
              <a:t> </a:t>
            </a:r>
            <a:r>
              <a:rPr lang="en-US" sz="1400" dirty="0" err="1"/>
              <a:t>sesuatu</a:t>
            </a:r>
            <a:r>
              <a:rPr lang="en-US" sz="1400" dirty="0"/>
              <a:t> </a:t>
            </a:r>
            <a:r>
              <a:rPr lang="en-US" sz="1400" dirty="0" err="1"/>
              <a:t>hingga</a:t>
            </a:r>
            <a:r>
              <a:rPr lang="en-US" sz="1400" dirty="0"/>
              <a:t> </a:t>
            </a:r>
            <a:r>
              <a:rPr lang="en-US" sz="1400" dirty="0" err="1"/>
              <a:t>selesai</a:t>
            </a:r>
            <a:r>
              <a:rPr lang="en-US" sz="1400" dirty="0"/>
              <a:t>,</a:t>
            </a:r>
            <a:br>
              <a:rPr lang="en-US" sz="1400" dirty="0"/>
            </a:br>
            <a:r>
              <a:rPr lang="en-US" sz="1400" dirty="0"/>
              <a:t>- </a:t>
            </a:r>
            <a:r>
              <a:rPr lang="en-US" sz="1400" dirty="0" err="1"/>
              <a:t>Memiliki</a:t>
            </a:r>
            <a:r>
              <a:rPr lang="en-US" sz="1400" dirty="0"/>
              <a:t> </a:t>
            </a:r>
            <a:r>
              <a:rPr lang="en-US" sz="1400" dirty="0" err="1"/>
              <a:t>batas</a:t>
            </a:r>
            <a:r>
              <a:rPr lang="en-US" sz="1400" dirty="0"/>
              <a:t> </a:t>
            </a:r>
            <a:r>
              <a:rPr lang="en-US" sz="1400" dirty="0" err="1"/>
              <a:t>waktu</a:t>
            </a:r>
            <a:r>
              <a:rPr lang="en-US" sz="1400" dirty="0"/>
              <a:t> </a:t>
            </a:r>
            <a:r>
              <a:rPr lang="en-US" sz="1400" dirty="0" err="1"/>
              <a:t>mulai</a:t>
            </a:r>
            <a:r>
              <a:rPr lang="en-US" sz="1400" dirty="0"/>
              <a:t> </a:t>
            </a:r>
            <a:r>
              <a:rPr lang="en-US" sz="1400" dirty="0" err="1"/>
              <a:t>dan</a:t>
            </a:r>
            <a:r>
              <a:rPr lang="en-US" sz="1400" dirty="0"/>
              <a:t> </a:t>
            </a:r>
            <a:r>
              <a:rPr lang="en-US" sz="1400" dirty="0" err="1"/>
              <a:t>selesainya</a:t>
            </a:r>
            <a:r>
              <a:rPr lang="en-US" sz="1400" dirty="0"/>
              <a:t>,</a:t>
            </a:r>
            <a:br>
              <a:rPr lang="en-US" sz="1400" dirty="0"/>
            </a:br>
            <a:r>
              <a:rPr lang="en-US" sz="1400" dirty="0"/>
              <a:t>- </a:t>
            </a:r>
            <a:r>
              <a:rPr lang="en-US" sz="1400" dirty="0" err="1"/>
              <a:t>Membutuhkan</a:t>
            </a:r>
            <a:r>
              <a:rPr lang="en-US" sz="1400" dirty="0"/>
              <a:t> resource/</a:t>
            </a:r>
            <a:r>
              <a:rPr lang="en-US" sz="1400" dirty="0" err="1"/>
              <a:t>sumber</a:t>
            </a:r>
            <a:r>
              <a:rPr lang="en-US" sz="1400" dirty="0"/>
              <a:t> </a:t>
            </a:r>
            <a:r>
              <a:rPr lang="en-US" sz="1400" dirty="0" err="1"/>
              <a:t>daya</a:t>
            </a:r>
            <a:r>
              <a:rPr lang="en-US" sz="1400" dirty="0"/>
              <a:t> </a:t>
            </a:r>
            <a:r>
              <a:rPr lang="en-US" sz="1400" dirty="0" err="1"/>
              <a:t>dan</a:t>
            </a:r>
            <a:r>
              <a:rPr lang="en-US" sz="1400" dirty="0"/>
              <a:t> </a:t>
            </a:r>
            <a:r>
              <a:rPr lang="en-US" sz="1400" dirty="0" err="1"/>
              <a:t>waktu</a:t>
            </a:r>
            <a:r>
              <a:rPr lang="en-US" sz="1400" dirty="0"/>
              <a:t>,</a:t>
            </a:r>
            <a:br>
              <a:rPr lang="en-US" sz="1400" dirty="0"/>
            </a:br>
            <a:r>
              <a:rPr lang="en-US" sz="1400" dirty="0"/>
              <a:t>- </a:t>
            </a:r>
            <a:r>
              <a:rPr lang="en-US" sz="1400" dirty="0" err="1"/>
              <a:t>Bagi</a:t>
            </a:r>
            <a:r>
              <a:rPr lang="en-US" sz="1400" dirty="0"/>
              <a:t> </a:t>
            </a:r>
            <a:r>
              <a:rPr lang="en-US" sz="1400" dirty="0" err="1"/>
              <a:t>beberapa</a:t>
            </a:r>
            <a:r>
              <a:rPr lang="en-US" sz="1400" dirty="0"/>
              <a:t> orang </a:t>
            </a:r>
            <a:r>
              <a:rPr lang="en-US" sz="1400" dirty="0" err="1"/>
              <a:t>merupakan</a:t>
            </a:r>
            <a:r>
              <a:rPr lang="en-US" sz="1400" dirty="0"/>
              <a:t> </a:t>
            </a:r>
            <a:r>
              <a:rPr lang="en-US" sz="1400" dirty="0" err="1"/>
              <a:t>kesempatan</a:t>
            </a:r>
            <a:r>
              <a:rPr lang="en-US" sz="1400" dirty="0"/>
              <a:t>/opportunity </a:t>
            </a:r>
            <a:r>
              <a:rPr lang="en-US" sz="1400" dirty="0" err="1"/>
              <a:t>dan</a:t>
            </a:r>
            <a:r>
              <a:rPr lang="en-US" sz="1400" dirty="0"/>
              <a:t> </a:t>
            </a:r>
            <a:r>
              <a:rPr lang="en-US" sz="1400" dirty="0" err="1"/>
              <a:t>menarik</a:t>
            </a:r>
            <a:r>
              <a:rPr lang="en-US" sz="1400" dirty="0"/>
              <a:t>.</a:t>
            </a:r>
            <a:br>
              <a:rPr lang="en-US" sz="1400" dirty="0"/>
            </a:br>
            <a:r>
              <a:rPr lang="en-US" sz="1400" dirty="0"/>
              <a:t/>
            </a:r>
            <a:br>
              <a:rPr lang="en-US" sz="1400" dirty="0"/>
            </a:br>
            <a:r>
              <a:rPr lang="en-US" sz="1400" dirty="0" err="1"/>
              <a:t>Untuk</a:t>
            </a:r>
            <a:r>
              <a:rPr lang="en-US" sz="1400" dirty="0"/>
              <a:t> </a:t>
            </a:r>
            <a:r>
              <a:rPr lang="en-US" sz="1400" dirty="0" err="1"/>
              <a:t>itu</a:t>
            </a:r>
            <a:r>
              <a:rPr lang="en-US" sz="1400" dirty="0"/>
              <a:t> </a:t>
            </a:r>
            <a:r>
              <a:rPr lang="en-US" sz="1400" dirty="0" err="1"/>
              <a:t>sebuah</a:t>
            </a:r>
            <a:r>
              <a:rPr lang="en-US" sz="1400" dirty="0"/>
              <a:t> </a:t>
            </a:r>
            <a:r>
              <a:rPr lang="en-US" sz="1400" dirty="0" err="1"/>
              <a:t>proyek</a:t>
            </a:r>
            <a:r>
              <a:rPr lang="en-US" sz="1400" dirty="0"/>
              <a:t> software </a:t>
            </a:r>
            <a:r>
              <a:rPr lang="en-US" sz="1400" dirty="0" err="1"/>
              <a:t>perlu</a:t>
            </a:r>
            <a:r>
              <a:rPr lang="en-US" sz="1400" dirty="0"/>
              <a:t> di </a:t>
            </a:r>
            <a:r>
              <a:rPr lang="en-US" sz="1400" dirty="0" err="1"/>
              <a:t>menej</a:t>
            </a:r>
            <a:r>
              <a:rPr lang="en-US" sz="1400" dirty="0"/>
              <a:t>. </a:t>
            </a:r>
            <a:r>
              <a:rPr lang="en-US" sz="1400" dirty="0" err="1"/>
              <a:t>Manajemen</a:t>
            </a:r>
            <a:r>
              <a:rPr lang="en-US" sz="1400" dirty="0"/>
              <a:t> </a:t>
            </a:r>
            <a:r>
              <a:rPr lang="en-US" sz="1400" dirty="0" err="1"/>
              <a:t>itu</a:t>
            </a:r>
            <a:r>
              <a:rPr lang="en-US" sz="1400" dirty="0"/>
              <a:t> </a:t>
            </a:r>
            <a:r>
              <a:rPr lang="en-US" sz="1400" dirty="0" err="1"/>
              <a:t>berupa</a:t>
            </a:r>
            <a:r>
              <a:rPr lang="en-US" sz="1400" dirty="0"/>
              <a:t> </a:t>
            </a:r>
            <a:r>
              <a:rPr lang="en-US" sz="1400" dirty="0" err="1"/>
              <a:t>persiapan</a:t>
            </a:r>
            <a:r>
              <a:rPr lang="en-US" sz="1400" dirty="0"/>
              <a:t> </a:t>
            </a:r>
            <a:r>
              <a:rPr lang="en-US" sz="1400" dirty="0" err="1"/>
              <a:t>pekerjaan</a:t>
            </a:r>
            <a:r>
              <a:rPr lang="en-US" sz="1400" dirty="0"/>
              <a:t>, </a:t>
            </a:r>
            <a:r>
              <a:rPr lang="en-US" sz="1400" dirty="0" err="1"/>
              <a:t>pelaksanaan</a:t>
            </a:r>
            <a:r>
              <a:rPr lang="en-US" sz="1400" dirty="0"/>
              <a:t> </a:t>
            </a:r>
            <a:r>
              <a:rPr lang="en-US" sz="1400" dirty="0" err="1"/>
              <a:t>rencana</a:t>
            </a:r>
            <a:r>
              <a:rPr lang="en-US" sz="1400" dirty="0"/>
              <a:t>, </a:t>
            </a:r>
            <a:r>
              <a:rPr lang="en-US" sz="1400" dirty="0" err="1"/>
              <a:t>mengendalikan</a:t>
            </a:r>
            <a:r>
              <a:rPr lang="en-US" sz="1400" dirty="0"/>
              <a:t> </a:t>
            </a:r>
            <a:r>
              <a:rPr lang="en-US" sz="1400" dirty="0" err="1"/>
              <a:t>proyek</a:t>
            </a:r>
            <a:r>
              <a:rPr lang="en-US" sz="1400" dirty="0"/>
              <a:t> </a:t>
            </a:r>
            <a:r>
              <a:rPr lang="en-US" sz="1400" dirty="0" err="1"/>
              <a:t>tersebut</a:t>
            </a:r>
            <a:r>
              <a:rPr lang="en-US" sz="1400" dirty="0"/>
              <a:t> </a:t>
            </a:r>
            <a:r>
              <a:rPr lang="en-US" sz="1400" dirty="0" err="1"/>
              <a:t>dan</a:t>
            </a:r>
            <a:r>
              <a:rPr lang="en-US" sz="1400" dirty="0"/>
              <a:t> </a:t>
            </a:r>
            <a:r>
              <a:rPr lang="en-US" sz="1400" dirty="0" err="1"/>
              <a:t>terakhir</a:t>
            </a:r>
            <a:r>
              <a:rPr lang="en-US" sz="1400" dirty="0"/>
              <a:t> </a:t>
            </a:r>
            <a:r>
              <a:rPr lang="en-US" sz="1400" dirty="0" err="1"/>
              <a:t>menutup</a:t>
            </a:r>
            <a:r>
              <a:rPr lang="en-US" sz="1400" dirty="0"/>
              <a:t> </a:t>
            </a:r>
            <a:r>
              <a:rPr lang="en-US" sz="1400" dirty="0" err="1"/>
              <a:t>proyek</a:t>
            </a:r>
            <a:r>
              <a:rPr lang="en-US" sz="1400" dirty="0"/>
              <a:t> </a:t>
            </a:r>
            <a:r>
              <a:rPr lang="en-US" sz="1400" dirty="0" err="1"/>
              <a:t>dengan</a:t>
            </a:r>
            <a:r>
              <a:rPr lang="en-US" sz="1400" dirty="0"/>
              <a:t> </a:t>
            </a:r>
            <a:r>
              <a:rPr lang="en-US" sz="1400" dirty="0" err="1"/>
              <a:t>sebuah</a:t>
            </a:r>
            <a:r>
              <a:rPr lang="en-US" sz="1400" dirty="0"/>
              <a:t> </a:t>
            </a:r>
            <a:r>
              <a:rPr lang="en-US" sz="1400" dirty="0" err="1"/>
              <a:t>kesimpulan</a:t>
            </a:r>
            <a:r>
              <a:rPr lang="en-US" sz="1400" dirty="0"/>
              <a:t>, </a:t>
            </a:r>
            <a:r>
              <a:rPr lang="en-US" sz="1400" dirty="0" err="1"/>
              <a:t>yaitu</a:t>
            </a:r>
            <a:r>
              <a:rPr lang="en-US" sz="1400" dirty="0"/>
              <a:t> </a:t>
            </a:r>
            <a:r>
              <a:rPr lang="en-US" sz="1400" dirty="0" err="1"/>
              <a:t>sukses</a:t>
            </a:r>
            <a:r>
              <a:rPr lang="en-US" sz="1400" dirty="0"/>
              <a:t>. </a:t>
            </a:r>
            <a:r>
              <a:rPr lang="en-US" sz="1400" dirty="0" err="1"/>
              <a:t>Secara</a:t>
            </a:r>
            <a:r>
              <a:rPr lang="en-US" sz="1400" dirty="0"/>
              <a:t> </a:t>
            </a:r>
            <a:r>
              <a:rPr lang="en-US" sz="1400" dirty="0" err="1"/>
              <a:t>lebih</a:t>
            </a:r>
            <a:r>
              <a:rPr lang="en-US" sz="1400" dirty="0"/>
              <a:t> </a:t>
            </a:r>
            <a:r>
              <a:rPr lang="en-US" sz="1400" dirty="0" err="1"/>
              <a:t>sistematis</a:t>
            </a:r>
            <a:r>
              <a:rPr lang="en-US" sz="1400" dirty="0"/>
              <a:t>, </a:t>
            </a:r>
            <a:r>
              <a:rPr lang="en-US" sz="1400" dirty="0" err="1"/>
              <a:t>tahapan-tahapan</a:t>
            </a:r>
            <a:r>
              <a:rPr lang="en-US" sz="1400" dirty="0"/>
              <a:t> </a:t>
            </a:r>
            <a:r>
              <a:rPr lang="en-US" sz="1400" dirty="0" err="1"/>
              <a:t>proyek</a:t>
            </a:r>
            <a:r>
              <a:rPr lang="en-US" sz="1400" dirty="0"/>
              <a:t> </a:t>
            </a:r>
            <a:r>
              <a:rPr lang="en-US" sz="1400" dirty="0" err="1"/>
              <a:t>dapat</a:t>
            </a:r>
            <a:r>
              <a:rPr lang="en-US" sz="1400" dirty="0"/>
              <a:t> </a:t>
            </a:r>
            <a:r>
              <a:rPr lang="en-US" sz="1400" dirty="0" err="1"/>
              <a:t>tergambarkan</a:t>
            </a:r>
            <a:r>
              <a:rPr lang="en-US" sz="1400" dirty="0"/>
              <a:t> </a:t>
            </a:r>
            <a:r>
              <a:rPr lang="en-US" sz="1400" dirty="0" err="1"/>
              <a:t>sebagai</a:t>
            </a:r>
            <a:r>
              <a:rPr lang="en-US" sz="1400" dirty="0"/>
              <a:t> </a:t>
            </a:r>
            <a:r>
              <a:rPr lang="en-US" sz="1400" dirty="0" err="1"/>
              <a:t>berikut</a:t>
            </a:r>
            <a:r>
              <a:rPr lang="en-US" sz="1400" dirty="0"/>
              <a:t>:</a:t>
            </a:r>
          </a:p>
          <a:p>
            <a:pPr marL="0" indent="0">
              <a:buNone/>
            </a:pPr>
            <a:endParaRPr lang="en-US" sz="1400" dirty="0"/>
          </a:p>
        </p:txBody>
      </p:sp>
      <p:pic>
        <p:nvPicPr>
          <p:cNvPr id="4" name="Picture 3" descr="http://2.bp.blogspot.com/_gj6msE3v2vE/SeS0L90Yr-I/AAAAAAAAAKI/ygyGYW-TOxI/s400/1.JPG"/>
          <p:cNvPicPr/>
          <p:nvPr/>
        </p:nvPicPr>
        <p:blipFill>
          <a:blip r:embed="rId3">
            <a:extLst>
              <a:ext uri="{28A0092B-C50C-407E-A947-70E740481C1C}">
                <a14:useLocalDpi xmlns:a14="http://schemas.microsoft.com/office/drawing/2010/main" val="0"/>
              </a:ext>
            </a:extLst>
          </a:blip>
          <a:srcRect/>
          <a:stretch>
            <a:fillRect/>
          </a:stretch>
        </p:blipFill>
        <p:spPr bwMode="auto">
          <a:xfrm>
            <a:off x="2590800" y="3581400"/>
            <a:ext cx="3810000" cy="2381250"/>
          </a:xfrm>
          <a:prstGeom prst="rect">
            <a:avLst/>
          </a:prstGeom>
          <a:noFill/>
          <a:ln>
            <a:noFill/>
          </a:ln>
        </p:spPr>
      </p:pic>
    </p:spTree>
    <p:extLst>
      <p:ext uri="{BB962C8B-B14F-4D97-AF65-F5344CB8AC3E}">
        <p14:creationId xmlns:p14="http://schemas.microsoft.com/office/powerpoint/2010/main" val="4225010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3">
                                            <p:txEl>
                                              <p:pRg st="0" end="0"/>
                                            </p:txEl>
                                          </p:spTgt>
                                        </p:tgtEl>
                                        <p:attrNameLst>
                                          <p:attrName>style.color</p:attrName>
                                        </p:attrNameLst>
                                      </p:cBhvr>
                                      <p:to>
                                        <a:schemeClr val="accent2"/>
                                      </p:to>
                                    </p:animClr>
                                    <p:animClr clrSpc="rgb" dir="cw">
                                      <p:cBhvr>
                                        <p:cTn id="7" dur="500" fill="hold"/>
                                        <p:tgtEl>
                                          <p:spTgt spid="3">
                                            <p:txEl>
                                              <p:pRg st="0" end="0"/>
                                            </p:txEl>
                                          </p:spTgt>
                                        </p:tgtEl>
                                        <p:attrNameLst>
                                          <p:attrName>fillcolor</p:attrName>
                                        </p:attrNameLst>
                                      </p:cBhvr>
                                      <p:to>
                                        <a:schemeClr val="accent2"/>
                                      </p:to>
                                    </p:animClr>
                                    <p:set>
                                      <p:cBhvr>
                                        <p:cTn id="8" dur="500" fill="hold"/>
                                        <p:tgtEl>
                                          <p:spTgt spid="3">
                                            <p:txEl>
                                              <p:pRg st="0" end="0"/>
                                            </p:txEl>
                                          </p:spTgt>
                                        </p:tgtEl>
                                        <p:attrNameLst>
                                          <p:attrName>fill.type</p:attrName>
                                        </p:attrNameLst>
                                      </p:cBhvr>
                                      <p:to>
                                        <p:strVal val="solid"/>
                                      </p:to>
                                    </p:set>
                                    <p:set>
                                      <p:cBhvr>
                                        <p:cTn id="9" dur="500" fill="hold"/>
                                        <p:tgtEl>
                                          <p:spTgt spid="3">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52400"/>
            <a:ext cx="8229600" cy="5973763"/>
          </a:xfrm>
        </p:spPr>
        <p:txBody>
          <a:bodyPr>
            <a:normAutofit/>
          </a:bodyPr>
          <a:lstStyle/>
          <a:p>
            <a:pPr marL="0" indent="0">
              <a:buNone/>
            </a:pPr>
            <a:endParaRPr lang="id-ID" sz="2000" dirty="0"/>
          </a:p>
          <a:p>
            <a:pPr marL="0" indent="0">
              <a:buNone/>
            </a:pPr>
            <a:r>
              <a:rPr lang="en-US" sz="2000" dirty="0" smtClean="0"/>
              <a:t>1</a:t>
            </a:r>
            <a:r>
              <a:rPr lang="en-US" sz="2000" dirty="0"/>
              <a:t>. </a:t>
            </a:r>
            <a:r>
              <a:rPr lang="en-US" sz="2000" b="1" dirty="0"/>
              <a:t>Initiating</a:t>
            </a:r>
            <a:r>
              <a:rPr lang="en-US" sz="2000" dirty="0"/>
              <a:t>: </a:t>
            </a:r>
            <a:r>
              <a:rPr lang="en-US" sz="2000" dirty="0" err="1"/>
              <a:t>proyek</a:t>
            </a:r>
            <a:r>
              <a:rPr lang="en-US" sz="2000" dirty="0"/>
              <a:t> </a:t>
            </a:r>
            <a:r>
              <a:rPr lang="en-US" sz="2000" dirty="0" err="1"/>
              <a:t>sedang</a:t>
            </a:r>
            <a:r>
              <a:rPr lang="en-US" sz="2000" dirty="0"/>
              <a:t> </a:t>
            </a:r>
            <a:r>
              <a:rPr lang="en-US" sz="2000" dirty="0" err="1"/>
              <a:t>dalam</a:t>
            </a:r>
            <a:r>
              <a:rPr lang="en-US" sz="2000" dirty="0"/>
              <a:t> proses </a:t>
            </a:r>
            <a:r>
              <a:rPr lang="en-US" sz="2000" dirty="0" err="1"/>
              <a:t>untuk</a:t>
            </a:r>
            <a:r>
              <a:rPr lang="en-US" sz="2000" dirty="0"/>
              <a:t> </a:t>
            </a:r>
            <a:r>
              <a:rPr lang="en-US" sz="2000" dirty="0" err="1"/>
              <a:t>dipilih</a:t>
            </a:r>
            <a:r>
              <a:rPr lang="en-US" sz="2000" dirty="0"/>
              <a:t>/</a:t>
            </a:r>
            <a:r>
              <a:rPr lang="en-US" sz="2000" dirty="0" err="1"/>
              <a:t>disetujui</a:t>
            </a:r>
            <a:r>
              <a:rPr lang="en-US" sz="2000" dirty="0"/>
              <a:t>, </a:t>
            </a:r>
            <a:r>
              <a:rPr lang="en-US" sz="2000" dirty="0" err="1"/>
              <a:t>disponsori</a:t>
            </a:r>
            <a:r>
              <a:rPr lang="en-US" sz="2000" dirty="0"/>
              <a:t>, </a:t>
            </a:r>
            <a:r>
              <a:rPr lang="en-US" sz="2000" dirty="0" err="1"/>
              <a:t>didanai</a:t>
            </a:r>
            <a:r>
              <a:rPr lang="en-US" sz="2000" dirty="0"/>
              <a:t>, </a:t>
            </a:r>
            <a:r>
              <a:rPr lang="en-US" sz="2000" dirty="0" err="1"/>
              <a:t>dan</a:t>
            </a:r>
            <a:r>
              <a:rPr lang="en-US" sz="2000" dirty="0"/>
              <a:t> </a:t>
            </a:r>
            <a:r>
              <a:rPr lang="en-US" sz="2000" dirty="0" err="1"/>
              <a:t>diluncurkan</a:t>
            </a:r>
            <a:r>
              <a:rPr lang="en-US" sz="2000" dirty="0"/>
              <a:t>.</a:t>
            </a:r>
            <a:br>
              <a:rPr lang="en-US" sz="2000" dirty="0"/>
            </a:br>
            <a:r>
              <a:rPr lang="en-US" sz="2000" dirty="0"/>
              <a:t>2. </a:t>
            </a:r>
            <a:r>
              <a:rPr lang="en-US" sz="2000" b="1" dirty="0"/>
              <a:t>Planning</a:t>
            </a:r>
            <a:r>
              <a:rPr lang="en-US" sz="2000" dirty="0"/>
              <a:t>: </a:t>
            </a:r>
            <a:r>
              <a:rPr lang="en-US" sz="2000" dirty="0" err="1"/>
              <a:t>perencanaan</a:t>
            </a:r>
            <a:r>
              <a:rPr lang="en-US" sz="2000" dirty="0"/>
              <a:t> </a:t>
            </a:r>
            <a:r>
              <a:rPr lang="en-US" sz="2000" dirty="0" err="1"/>
              <a:t>adalah</a:t>
            </a:r>
            <a:r>
              <a:rPr lang="en-US" sz="2000" dirty="0"/>
              <a:t> proses yang </a:t>
            </a:r>
            <a:r>
              <a:rPr lang="en-US" sz="2000" dirty="0" err="1"/>
              <a:t>berulang</a:t>
            </a:r>
            <a:r>
              <a:rPr lang="en-US" sz="2000" dirty="0"/>
              <a:t> (</a:t>
            </a:r>
            <a:r>
              <a:rPr lang="en-US" sz="2000" dirty="0" err="1"/>
              <a:t>perhatikan</a:t>
            </a:r>
            <a:r>
              <a:rPr lang="en-US" sz="2000" dirty="0"/>
              <a:t> </a:t>
            </a:r>
            <a:r>
              <a:rPr lang="en-US" sz="2000" dirty="0" err="1"/>
              <a:t>gambar</a:t>
            </a:r>
            <a:r>
              <a:rPr lang="en-US" sz="2000" dirty="0"/>
              <a:t>). </a:t>
            </a:r>
            <a:r>
              <a:rPr lang="en-US" sz="2000" dirty="0" err="1"/>
              <a:t>Perencanaan</a:t>
            </a:r>
            <a:r>
              <a:rPr lang="en-US" sz="2000" dirty="0"/>
              <a:t> </a:t>
            </a:r>
            <a:r>
              <a:rPr lang="en-US" sz="2000" dirty="0" err="1"/>
              <a:t>pada</a:t>
            </a:r>
            <a:r>
              <a:rPr lang="en-US" sz="2000" dirty="0"/>
              <a:t> </a:t>
            </a:r>
            <a:r>
              <a:rPr lang="en-US" sz="2000" dirty="0" err="1"/>
              <a:t>dasarnya</a:t>
            </a:r>
            <a:r>
              <a:rPr lang="en-US" sz="2000" dirty="0"/>
              <a:t> </a:t>
            </a:r>
            <a:r>
              <a:rPr lang="en-US" sz="2000" dirty="0" err="1"/>
              <a:t>menggambarkan</a:t>
            </a:r>
            <a:r>
              <a:rPr lang="en-US" sz="2000" dirty="0"/>
              <a:t> proses </a:t>
            </a:r>
            <a:r>
              <a:rPr lang="en-US" sz="2000" dirty="0" err="1"/>
              <a:t>bagaimana</a:t>
            </a:r>
            <a:r>
              <a:rPr lang="en-US" sz="2000" dirty="0"/>
              <a:t> </a:t>
            </a:r>
            <a:r>
              <a:rPr lang="en-US" sz="2000" dirty="0" err="1"/>
              <a:t>proyek</a:t>
            </a:r>
            <a:r>
              <a:rPr lang="en-US" sz="2000" dirty="0"/>
              <a:t> </a:t>
            </a:r>
            <a:r>
              <a:rPr lang="en-US" sz="2000" dirty="0" err="1"/>
              <a:t>akan</a:t>
            </a:r>
            <a:r>
              <a:rPr lang="en-US" sz="2000" dirty="0"/>
              <a:t> </a:t>
            </a:r>
            <a:r>
              <a:rPr lang="en-US" sz="2000" dirty="0" err="1"/>
              <a:t>dilaksanakan</a:t>
            </a:r>
            <a:r>
              <a:rPr lang="en-US" sz="2000" dirty="0"/>
              <a:t> </a:t>
            </a:r>
            <a:r>
              <a:rPr lang="en-US" sz="2000" dirty="0" err="1"/>
              <a:t>hingga</a:t>
            </a:r>
            <a:r>
              <a:rPr lang="en-US" sz="2000" dirty="0"/>
              <a:t> </a:t>
            </a:r>
            <a:r>
              <a:rPr lang="en-US" sz="2000" dirty="0" err="1"/>
              <a:t>selesai</a:t>
            </a:r>
            <a:r>
              <a:rPr lang="en-US" sz="2000" dirty="0"/>
              <a:t>.</a:t>
            </a:r>
            <a:br>
              <a:rPr lang="en-US" sz="2000" dirty="0"/>
            </a:br>
            <a:r>
              <a:rPr lang="en-US" sz="2000" dirty="0"/>
              <a:t>3. </a:t>
            </a:r>
            <a:r>
              <a:rPr lang="en-US" sz="2000" b="1" dirty="0"/>
              <a:t>Executing</a:t>
            </a:r>
            <a:r>
              <a:rPr lang="en-US" sz="2000" dirty="0"/>
              <a:t>: </a:t>
            </a:r>
            <a:r>
              <a:rPr lang="en-US" sz="2000" dirty="0" err="1"/>
              <a:t>setelah</a:t>
            </a:r>
            <a:r>
              <a:rPr lang="en-US" sz="2000" dirty="0"/>
              <a:t> </a:t>
            </a:r>
            <a:r>
              <a:rPr lang="en-US" sz="2000" dirty="0" err="1"/>
              <a:t>proyek</a:t>
            </a:r>
            <a:r>
              <a:rPr lang="en-US" sz="2000" dirty="0"/>
              <a:t> </a:t>
            </a:r>
            <a:r>
              <a:rPr lang="en-US" sz="2000" dirty="0" err="1"/>
              <a:t>direncanakan</a:t>
            </a:r>
            <a:r>
              <a:rPr lang="en-US" sz="2000" dirty="0"/>
              <a:t>, </a:t>
            </a:r>
            <a:r>
              <a:rPr lang="en-US" sz="2000" dirty="0" err="1"/>
              <a:t>tim</a:t>
            </a:r>
            <a:r>
              <a:rPr lang="en-US" sz="2000" dirty="0"/>
              <a:t> </a:t>
            </a:r>
            <a:r>
              <a:rPr lang="en-US" sz="2000" dirty="0" err="1"/>
              <a:t>proyek</a:t>
            </a:r>
            <a:r>
              <a:rPr lang="en-US" sz="2000" dirty="0"/>
              <a:t> </a:t>
            </a:r>
            <a:r>
              <a:rPr lang="en-US" sz="2000" dirty="0" err="1"/>
              <a:t>memulai</a:t>
            </a:r>
            <a:r>
              <a:rPr lang="en-US" sz="2000" dirty="0"/>
              <a:t> </a:t>
            </a:r>
            <a:r>
              <a:rPr lang="en-US" sz="2000" dirty="0" err="1"/>
              <a:t>pekerjaannya</a:t>
            </a:r>
            <a:r>
              <a:rPr lang="en-US" sz="2000" dirty="0"/>
              <a:t>.</a:t>
            </a:r>
            <a:br>
              <a:rPr lang="en-US" sz="2000" dirty="0"/>
            </a:br>
            <a:r>
              <a:rPr lang="en-US" sz="2000" dirty="0"/>
              <a:t>4. </a:t>
            </a:r>
            <a:r>
              <a:rPr lang="en-US" sz="2000" b="1" dirty="0"/>
              <a:t>Controlling</a:t>
            </a:r>
            <a:r>
              <a:rPr lang="en-US" sz="2000" dirty="0"/>
              <a:t>: </a:t>
            </a:r>
            <a:r>
              <a:rPr lang="en-US" sz="2000" dirty="0" err="1"/>
              <a:t>selama</a:t>
            </a:r>
            <a:r>
              <a:rPr lang="en-US" sz="2000" dirty="0"/>
              <a:t> </a:t>
            </a:r>
            <a:r>
              <a:rPr lang="en-US" sz="2000" dirty="0" err="1"/>
              <a:t>tim</a:t>
            </a:r>
            <a:r>
              <a:rPr lang="en-US" sz="2000" dirty="0"/>
              <a:t> </a:t>
            </a:r>
            <a:r>
              <a:rPr lang="en-US" sz="2000" dirty="0" err="1"/>
              <a:t>proyek</a:t>
            </a:r>
            <a:r>
              <a:rPr lang="en-US" sz="2000" dirty="0"/>
              <a:t> </a:t>
            </a:r>
            <a:r>
              <a:rPr lang="en-US" sz="2000" dirty="0" err="1"/>
              <a:t>mengerjakan</a:t>
            </a:r>
            <a:r>
              <a:rPr lang="en-US" sz="2000" dirty="0"/>
              <a:t> </a:t>
            </a:r>
            <a:r>
              <a:rPr lang="en-US" sz="2000" dirty="0" err="1"/>
              <a:t>tugasnya</a:t>
            </a:r>
            <a:r>
              <a:rPr lang="en-US" sz="2000" dirty="0"/>
              <a:t>, project manager </a:t>
            </a:r>
            <a:r>
              <a:rPr lang="en-US" sz="2000" dirty="0" err="1"/>
              <a:t>mengontrolnya</a:t>
            </a:r>
            <a:r>
              <a:rPr lang="en-US" sz="2000" dirty="0"/>
              <a:t>.</a:t>
            </a:r>
            <a:br>
              <a:rPr lang="en-US" sz="2000" dirty="0"/>
            </a:br>
            <a:r>
              <a:rPr lang="en-US" sz="2000" dirty="0"/>
              <a:t>5</a:t>
            </a:r>
            <a:r>
              <a:rPr lang="en-US" sz="2000" b="1" dirty="0"/>
              <a:t>. Closing</a:t>
            </a:r>
            <a:r>
              <a:rPr lang="en-US" sz="2000" dirty="0"/>
              <a:t>: </a:t>
            </a:r>
            <a:r>
              <a:rPr lang="en-US" sz="2000" dirty="0" err="1"/>
              <a:t>setelah</a:t>
            </a:r>
            <a:r>
              <a:rPr lang="en-US" sz="2000" dirty="0"/>
              <a:t> </a:t>
            </a:r>
            <a:r>
              <a:rPr lang="en-US" sz="2000" dirty="0" err="1"/>
              <a:t>proyek</a:t>
            </a:r>
            <a:r>
              <a:rPr lang="en-US" sz="2000" dirty="0"/>
              <a:t> </a:t>
            </a:r>
            <a:r>
              <a:rPr lang="en-US" sz="2000" dirty="0" err="1"/>
              <a:t>diselesaikan</a:t>
            </a:r>
            <a:r>
              <a:rPr lang="en-US" sz="2000" dirty="0"/>
              <a:t> project manager </a:t>
            </a:r>
            <a:r>
              <a:rPr lang="en-US" sz="2000" dirty="0" err="1"/>
              <a:t>akan</a:t>
            </a:r>
            <a:r>
              <a:rPr lang="en-US" sz="2000" dirty="0"/>
              <a:t> </a:t>
            </a:r>
            <a:r>
              <a:rPr lang="en-US" sz="2000" dirty="0" err="1"/>
              <a:t>menutup</a:t>
            </a:r>
            <a:r>
              <a:rPr lang="en-US" sz="2000" dirty="0"/>
              <a:t> </a:t>
            </a:r>
            <a:r>
              <a:rPr lang="en-US" sz="2000" dirty="0" err="1"/>
              <a:t>proyek</a:t>
            </a:r>
            <a:r>
              <a:rPr lang="en-US" sz="2000" dirty="0"/>
              <a:t> software.</a:t>
            </a:r>
            <a:br>
              <a:rPr lang="en-US" sz="2000" dirty="0"/>
            </a:br>
            <a:r>
              <a:rPr lang="en-US" sz="2000" dirty="0"/>
              <a:t/>
            </a:r>
            <a:br>
              <a:rPr lang="en-US" sz="2000" dirty="0"/>
            </a:br>
            <a:r>
              <a:rPr lang="en-US" sz="2000" dirty="0" err="1"/>
              <a:t>Banyak</a:t>
            </a:r>
            <a:r>
              <a:rPr lang="en-US" sz="2000" dirty="0"/>
              <a:t> </a:t>
            </a:r>
            <a:r>
              <a:rPr lang="en-US" sz="2000" dirty="0" err="1"/>
              <a:t>proyek</a:t>
            </a:r>
            <a:r>
              <a:rPr lang="en-US" sz="2000" dirty="0"/>
              <a:t> </a:t>
            </a:r>
            <a:r>
              <a:rPr lang="en-US" sz="2000" dirty="0" err="1"/>
              <a:t>gagal</a:t>
            </a:r>
            <a:r>
              <a:rPr lang="en-US" sz="2000" dirty="0"/>
              <a:t> di </a:t>
            </a:r>
            <a:r>
              <a:rPr lang="en-US" sz="2000" dirty="0" err="1"/>
              <a:t>awal</a:t>
            </a:r>
            <a:r>
              <a:rPr lang="en-US" sz="2000" dirty="0"/>
              <a:t>, </a:t>
            </a:r>
            <a:r>
              <a:rPr lang="en-US" sz="2000" dirty="0" err="1"/>
              <a:t>bukan</a:t>
            </a:r>
            <a:r>
              <a:rPr lang="en-US" sz="2000" dirty="0"/>
              <a:t> di </a:t>
            </a:r>
            <a:r>
              <a:rPr lang="en-US" sz="2000" dirty="0" err="1"/>
              <a:t>akhir</a:t>
            </a:r>
            <a:r>
              <a:rPr lang="en-US" sz="2000" dirty="0"/>
              <a:t>. </a:t>
            </a:r>
            <a:r>
              <a:rPr lang="en-US" sz="2000" dirty="0" err="1"/>
              <a:t>Artinya</a:t>
            </a:r>
            <a:r>
              <a:rPr lang="en-US" sz="2000" dirty="0"/>
              <a:t>, </a:t>
            </a:r>
            <a:r>
              <a:rPr lang="en-US" sz="2000" dirty="0" err="1"/>
              <a:t>persiapan</a:t>
            </a:r>
            <a:r>
              <a:rPr lang="en-US" sz="2000" dirty="0"/>
              <a:t> </a:t>
            </a:r>
            <a:r>
              <a:rPr lang="en-US" sz="2000" dirty="0" err="1"/>
              <a:t>adalah</a:t>
            </a:r>
            <a:r>
              <a:rPr lang="en-US" sz="2000" dirty="0"/>
              <a:t> </a:t>
            </a:r>
            <a:r>
              <a:rPr lang="en-US" sz="2000" dirty="0" err="1"/>
              <a:t>bagian</a:t>
            </a:r>
            <a:r>
              <a:rPr lang="en-US" sz="2000" dirty="0"/>
              <a:t> yang </a:t>
            </a:r>
            <a:r>
              <a:rPr lang="en-US" sz="2000" dirty="0" err="1"/>
              <a:t>sangat</a:t>
            </a:r>
            <a:r>
              <a:rPr lang="en-US" sz="2000" dirty="0"/>
              <a:t> </a:t>
            </a:r>
            <a:r>
              <a:rPr lang="en-US" sz="2000" dirty="0" err="1"/>
              <a:t>penting</a:t>
            </a:r>
            <a:r>
              <a:rPr lang="en-US" sz="2000" dirty="0"/>
              <a:t> </a:t>
            </a:r>
            <a:r>
              <a:rPr lang="en-US" sz="2000" dirty="0" err="1"/>
              <a:t>bagi</a:t>
            </a:r>
            <a:r>
              <a:rPr lang="en-US" sz="2000" dirty="0"/>
              <a:t> </a:t>
            </a:r>
            <a:r>
              <a:rPr lang="en-US" sz="2000" dirty="0" err="1"/>
              <a:t>proyek</a:t>
            </a:r>
            <a:r>
              <a:rPr lang="en-US" sz="2000" dirty="0"/>
              <a:t> software. </a:t>
            </a:r>
            <a:r>
              <a:rPr lang="en-US" sz="2000" dirty="0" err="1"/>
              <a:t>Persiapan</a:t>
            </a:r>
            <a:r>
              <a:rPr lang="en-US" sz="2000" dirty="0"/>
              <a:t> </a:t>
            </a:r>
            <a:r>
              <a:rPr lang="en-US" sz="2000" dirty="0" err="1"/>
              <a:t>diwujudkan</a:t>
            </a:r>
            <a:r>
              <a:rPr lang="en-US" sz="2000" dirty="0"/>
              <a:t> </a:t>
            </a:r>
            <a:r>
              <a:rPr lang="en-US" sz="2000" dirty="0" err="1"/>
              <a:t>dalam</a:t>
            </a:r>
            <a:r>
              <a:rPr lang="en-US" sz="2000" dirty="0"/>
              <a:t> </a:t>
            </a:r>
            <a:r>
              <a:rPr lang="en-US" sz="2000" dirty="0" err="1"/>
              <a:t>bentuk</a:t>
            </a:r>
            <a:r>
              <a:rPr lang="en-US" sz="2000" dirty="0"/>
              <a:t> </a:t>
            </a:r>
            <a:r>
              <a:rPr lang="en-US" sz="2000" dirty="0" err="1"/>
              <a:t>perencanaan</a:t>
            </a:r>
            <a:r>
              <a:rPr lang="en-US" sz="2000" dirty="0"/>
              <a:t> </a:t>
            </a:r>
            <a:r>
              <a:rPr lang="en-US" sz="2000" dirty="0" err="1"/>
              <a:t>proyek</a:t>
            </a:r>
            <a:r>
              <a:rPr lang="en-US" sz="2000" dirty="0"/>
              <a:t>. </a:t>
            </a:r>
            <a:r>
              <a:rPr lang="en-US" sz="2000" dirty="0" err="1"/>
              <a:t>Tulisan</a:t>
            </a:r>
            <a:r>
              <a:rPr lang="en-US" sz="2000" dirty="0"/>
              <a:t> </a:t>
            </a:r>
            <a:r>
              <a:rPr lang="en-US" sz="2000" dirty="0" err="1"/>
              <a:t>ini</a:t>
            </a:r>
            <a:r>
              <a:rPr lang="en-US" sz="2000" dirty="0"/>
              <a:t> </a:t>
            </a:r>
            <a:r>
              <a:rPr lang="en-US" sz="2000" dirty="0" err="1"/>
              <a:t>menjelaskan</a:t>
            </a:r>
            <a:r>
              <a:rPr lang="en-US" sz="2000" dirty="0"/>
              <a:t> point </a:t>
            </a:r>
            <a:r>
              <a:rPr lang="en-US" sz="2000" dirty="0" err="1"/>
              <a:t>kedua</a:t>
            </a:r>
            <a:r>
              <a:rPr lang="en-US" sz="2000" dirty="0"/>
              <a:t> </a:t>
            </a:r>
            <a:r>
              <a:rPr lang="en-US" sz="2000" dirty="0" err="1"/>
              <a:t>yaitu</a:t>
            </a:r>
            <a:r>
              <a:rPr lang="en-US" sz="2000" dirty="0"/>
              <a:t> Planning.</a:t>
            </a:r>
          </a:p>
          <a:p>
            <a:pPr marL="0" indent="0">
              <a:buNone/>
            </a:pPr>
            <a:endParaRPr lang="en-US" sz="1400" dirty="0"/>
          </a:p>
        </p:txBody>
      </p:sp>
    </p:spTree>
    <p:extLst>
      <p:ext uri="{BB962C8B-B14F-4D97-AF65-F5344CB8AC3E}">
        <p14:creationId xmlns:p14="http://schemas.microsoft.com/office/powerpoint/2010/main" val="507562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52400"/>
            <a:ext cx="8229600" cy="5973763"/>
          </a:xfrm>
        </p:spPr>
        <p:txBody>
          <a:bodyPr>
            <a:normAutofit/>
          </a:bodyPr>
          <a:lstStyle/>
          <a:p>
            <a:pPr marL="0" indent="0">
              <a:buNone/>
            </a:pPr>
            <a:r>
              <a:rPr lang="en-US" sz="1600" b="1" dirty="0" err="1"/>
              <a:t>Tujuan</a:t>
            </a:r>
            <a:r>
              <a:rPr lang="en-US" sz="1600" b="1" dirty="0"/>
              <a:t> </a:t>
            </a:r>
            <a:r>
              <a:rPr lang="en-US" sz="1600" b="1" dirty="0" err="1"/>
              <a:t>Perencanaan</a:t>
            </a:r>
            <a:r>
              <a:rPr lang="en-US" sz="1600" b="1" dirty="0"/>
              <a:t> </a:t>
            </a:r>
            <a:r>
              <a:rPr lang="en-US" sz="1600" b="1" dirty="0" err="1"/>
              <a:t>Proyek</a:t>
            </a:r>
            <a:r>
              <a:rPr lang="en-US" sz="1400" b="1" dirty="0"/>
              <a:t/>
            </a:r>
            <a:br>
              <a:rPr lang="en-US" sz="1400" b="1" dirty="0"/>
            </a:br>
            <a:r>
              <a:rPr lang="en-US" sz="1400" dirty="0" err="1"/>
              <a:t>Perencanaan</a:t>
            </a:r>
            <a:r>
              <a:rPr lang="en-US" sz="1400" dirty="0"/>
              <a:t> </a:t>
            </a:r>
            <a:r>
              <a:rPr lang="en-US" sz="1400" dirty="0" err="1"/>
              <a:t>proyek</a:t>
            </a:r>
            <a:r>
              <a:rPr lang="en-US" sz="1400" dirty="0"/>
              <a:t> </a:t>
            </a:r>
            <a:r>
              <a:rPr lang="en-US" sz="1400" dirty="0" err="1"/>
              <a:t>Rekayasa</a:t>
            </a:r>
            <a:r>
              <a:rPr lang="en-US" sz="1400" dirty="0"/>
              <a:t> </a:t>
            </a:r>
            <a:r>
              <a:rPr lang="en-US" sz="1400" dirty="0" err="1"/>
              <a:t>Perangkat</a:t>
            </a:r>
            <a:r>
              <a:rPr lang="en-US" sz="1400" dirty="0"/>
              <a:t> </a:t>
            </a:r>
            <a:r>
              <a:rPr lang="en-US" sz="1400" dirty="0" err="1"/>
              <a:t>Lunak</a:t>
            </a:r>
            <a:r>
              <a:rPr lang="en-US" sz="1400" dirty="0"/>
              <a:t> </a:t>
            </a:r>
            <a:r>
              <a:rPr lang="en-US" sz="1400" dirty="0" err="1"/>
              <a:t>dari</a:t>
            </a:r>
            <a:r>
              <a:rPr lang="en-US" sz="1400" dirty="0"/>
              <a:t> </a:t>
            </a:r>
            <a:r>
              <a:rPr lang="en-US" sz="1400" dirty="0" err="1"/>
              <a:t>berbagai</a:t>
            </a:r>
            <a:r>
              <a:rPr lang="en-US" sz="1400" dirty="0"/>
              <a:t> </a:t>
            </a:r>
            <a:r>
              <a:rPr lang="en-US" sz="1400" dirty="0" err="1"/>
              <a:t>sudut</a:t>
            </a:r>
            <a:r>
              <a:rPr lang="en-US" sz="1400" dirty="0"/>
              <a:t> </a:t>
            </a:r>
            <a:r>
              <a:rPr lang="en-US" sz="1400" dirty="0" err="1"/>
              <a:t>pandang</a:t>
            </a:r>
            <a:r>
              <a:rPr lang="en-US" sz="1400" dirty="0"/>
              <a:t> </a:t>
            </a:r>
            <a:r>
              <a:rPr lang="en-US" sz="1400" dirty="0" err="1"/>
              <a:t>kurang</a:t>
            </a:r>
            <a:r>
              <a:rPr lang="en-US" sz="1400" dirty="0"/>
              <a:t> </a:t>
            </a:r>
            <a:r>
              <a:rPr lang="en-US" sz="1400" dirty="0" err="1"/>
              <a:t>lebih</a:t>
            </a:r>
            <a:r>
              <a:rPr lang="en-US" sz="1400" dirty="0"/>
              <a:t> </a:t>
            </a:r>
            <a:r>
              <a:rPr lang="en-US" sz="1400" dirty="0" err="1"/>
              <a:t>memiliki</a:t>
            </a:r>
            <a:r>
              <a:rPr lang="en-US" sz="1400" dirty="0"/>
              <a:t> </a:t>
            </a:r>
            <a:r>
              <a:rPr lang="en-US" sz="1400" dirty="0" err="1"/>
              <a:t>tujuan</a:t>
            </a:r>
            <a:r>
              <a:rPr lang="en-US" sz="1400" dirty="0"/>
              <a:t> </a:t>
            </a:r>
            <a:r>
              <a:rPr lang="en-US" sz="1400" dirty="0" err="1"/>
              <a:t>sebagai</a:t>
            </a:r>
            <a:r>
              <a:rPr lang="en-US" sz="1400" dirty="0"/>
              <a:t> </a:t>
            </a:r>
            <a:r>
              <a:rPr lang="en-US" sz="1400" dirty="0" err="1"/>
              <a:t>berikut</a:t>
            </a:r>
            <a:r>
              <a:rPr lang="en-US" sz="1400" dirty="0"/>
              <a:t>:</a:t>
            </a:r>
            <a:br>
              <a:rPr lang="en-US" sz="1400" dirty="0"/>
            </a:br>
            <a:r>
              <a:rPr lang="en-US" sz="1400" dirty="0"/>
              <a:t>1. </a:t>
            </a:r>
            <a:r>
              <a:rPr lang="en-US" sz="1400" dirty="0" err="1"/>
              <a:t>Bagi</a:t>
            </a:r>
            <a:r>
              <a:rPr lang="en-US" sz="1400" dirty="0"/>
              <a:t> Project Manager:</a:t>
            </a:r>
            <a:br>
              <a:rPr lang="en-US" sz="1400" dirty="0"/>
            </a:br>
            <a:r>
              <a:rPr lang="en-US" sz="1400" dirty="0"/>
              <a:t>    a. </a:t>
            </a:r>
            <a:r>
              <a:rPr lang="en-US" sz="1400" dirty="0" err="1"/>
              <a:t>untuk</a:t>
            </a:r>
            <a:r>
              <a:rPr lang="en-US" sz="1400" dirty="0"/>
              <a:t> </a:t>
            </a:r>
            <a:r>
              <a:rPr lang="en-US" sz="1400" dirty="0" err="1"/>
              <a:t>menggambarkan</a:t>
            </a:r>
            <a:r>
              <a:rPr lang="en-US" sz="1400" dirty="0"/>
              <a:t> status </a:t>
            </a:r>
            <a:r>
              <a:rPr lang="en-US" sz="1400" dirty="0" err="1"/>
              <a:t>proyek</a:t>
            </a:r>
            <a:r>
              <a:rPr lang="en-US" sz="1400" dirty="0"/>
              <a:t> </a:t>
            </a:r>
            <a:r>
              <a:rPr lang="en-US" sz="1400" dirty="0" err="1"/>
              <a:t>kepada</a:t>
            </a:r>
            <a:r>
              <a:rPr lang="en-US" sz="1400" dirty="0"/>
              <a:t> </a:t>
            </a:r>
            <a:r>
              <a:rPr lang="en-US" sz="1400" dirty="0" err="1"/>
              <a:t>manajer</a:t>
            </a:r>
            <a:r>
              <a:rPr lang="en-US" sz="1400" dirty="0"/>
              <a:t> senior </a:t>
            </a:r>
            <a:r>
              <a:rPr lang="en-US" sz="1400" dirty="0" err="1"/>
              <a:t>dan</a:t>
            </a:r>
            <a:r>
              <a:rPr lang="en-US" sz="1400" dirty="0"/>
              <a:t> stakeholder,</a:t>
            </a:r>
            <a:br>
              <a:rPr lang="en-US" sz="1400" dirty="0"/>
            </a:br>
            <a:r>
              <a:rPr lang="en-US" sz="1400" dirty="0"/>
              <a:t>    b. </a:t>
            </a:r>
            <a:r>
              <a:rPr lang="en-US" sz="1400" dirty="0" err="1"/>
              <a:t>untuk</a:t>
            </a:r>
            <a:r>
              <a:rPr lang="en-US" sz="1400" dirty="0"/>
              <a:t> </a:t>
            </a:r>
            <a:r>
              <a:rPr lang="en-US" sz="1400" dirty="0" err="1"/>
              <a:t>merencanakan</a:t>
            </a:r>
            <a:r>
              <a:rPr lang="en-US" sz="1400" dirty="0"/>
              <a:t> </a:t>
            </a:r>
            <a:r>
              <a:rPr lang="en-US" sz="1400" dirty="0" err="1"/>
              <a:t>aktivitas</a:t>
            </a:r>
            <a:r>
              <a:rPr lang="en-US" sz="1400" dirty="0"/>
              <a:t> </a:t>
            </a:r>
            <a:r>
              <a:rPr lang="en-US" sz="1400" dirty="0" err="1"/>
              <a:t>tim</a:t>
            </a:r>
            <a:r>
              <a:rPr lang="en-US" sz="1400" dirty="0"/>
              <a:t> </a:t>
            </a:r>
            <a:r>
              <a:rPr lang="en-US" sz="1400" dirty="0" err="1"/>
              <a:t>proyek</a:t>
            </a:r>
            <a:r>
              <a:rPr lang="en-US" sz="1400" dirty="0"/>
              <a:t>.</a:t>
            </a:r>
            <a:br>
              <a:rPr lang="en-US" sz="1400" dirty="0"/>
            </a:br>
            <a:r>
              <a:rPr lang="en-US" sz="1400" dirty="0"/>
              <a:t>2. </a:t>
            </a:r>
            <a:r>
              <a:rPr lang="en-US" sz="1400" dirty="0" err="1"/>
              <a:t>Bagi</a:t>
            </a:r>
            <a:r>
              <a:rPr lang="en-US" sz="1400" dirty="0"/>
              <a:t> </a:t>
            </a:r>
            <a:r>
              <a:rPr lang="en-US" sz="1400" dirty="0" err="1"/>
              <a:t>anggota</a:t>
            </a:r>
            <a:r>
              <a:rPr lang="en-US" sz="1400" dirty="0"/>
              <a:t> Tim </a:t>
            </a:r>
            <a:r>
              <a:rPr lang="en-US" sz="1400" dirty="0" err="1"/>
              <a:t>Proyek</a:t>
            </a:r>
            <a:r>
              <a:rPr lang="en-US" sz="1400" dirty="0"/>
              <a:t>: </a:t>
            </a:r>
            <a:r>
              <a:rPr lang="en-US" sz="1400" dirty="0" err="1"/>
              <a:t>untuk</a:t>
            </a:r>
            <a:r>
              <a:rPr lang="en-US" sz="1400" dirty="0"/>
              <a:t> </a:t>
            </a:r>
            <a:r>
              <a:rPr lang="en-US" sz="1400" dirty="0" err="1"/>
              <a:t>memahami</a:t>
            </a:r>
            <a:r>
              <a:rPr lang="en-US" sz="1400" dirty="0"/>
              <a:t> </a:t>
            </a:r>
            <a:r>
              <a:rPr lang="en-US" sz="1400" dirty="0" err="1"/>
              <a:t>konteks</a:t>
            </a:r>
            <a:r>
              <a:rPr lang="en-US" sz="1400" dirty="0"/>
              <a:t> </a:t>
            </a:r>
            <a:r>
              <a:rPr lang="en-US" sz="1400" dirty="0" err="1"/>
              <a:t>pekerjaan</a:t>
            </a:r>
            <a:r>
              <a:rPr lang="en-US" sz="1400" dirty="0"/>
              <a:t>.</a:t>
            </a:r>
            <a:br>
              <a:rPr lang="en-US" sz="1400" dirty="0"/>
            </a:br>
            <a:r>
              <a:rPr lang="en-US" sz="1400" dirty="0"/>
              <a:t>3. </a:t>
            </a:r>
            <a:r>
              <a:rPr lang="en-US" sz="1400" dirty="0" err="1"/>
              <a:t>Bagi</a:t>
            </a:r>
            <a:r>
              <a:rPr lang="en-US" sz="1400" dirty="0"/>
              <a:t> </a:t>
            </a:r>
            <a:r>
              <a:rPr lang="en-US" sz="1400" dirty="0" err="1"/>
              <a:t>Manajer</a:t>
            </a:r>
            <a:r>
              <a:rPr lang="en-US" sz="1400" dirty="0"/>
              <a:t> Senior:</a:t>
            </a:r>
            <a:br>
              <a:rPr lang="en-US" sz="1400" dirty="0"/>
            </a:br>
            <a:r>
              <a:rPr lang="en-US" sz="1400" dirty="0"/>
              <a:t>    a. </a:t>
            </a:r>
            <a:r>
              <a:rPr lang="en-US" sz="1400" dirty="0" err="1"/>
              <a:t>untuk</a:t>
            </a:r>
            <a:r>
              <a:rPr lang="en-US" sz="1400" dirty="0"/>
              <a:t> </a:t>
            </a:r>
            <a:r>
              <a:rPr lang="en-US" sz="1400" dirty="0" err="1"/>
              <a:t>memastikan</a:t>
            </a:r>
            <a:r>
              <a:rPr lang="en-US" sz="1400" dirty="0"/>
              <a:t> </a:t>
            </a:r>
            <a:r>
              <a:rPr lang="en-US" sz="1400" dirty="0" err="1"/>
              <a:t>apakah</a:t>
            </a:r>
            <a:r>
              <a:rPr lang="en-US" sz="1400" dirty="0"/>
              <a:t> </a:t>
            </a:r>
            <a:r>
              <a:rPr lang="en-US" sz="1400" dirty="0" err="1"/>
              <a:t>biaya</a:t>
            </a:r>
            <a:r>
              <a:rPr lang="en-US" sz="1400" dirty="0"/>
              <a:t> </a:t>
            </a:r>
            <a:r>
              <a:rPr lang="en-US" sz="1400" dirty="0" err="1"/>
              <a:t>dan</a:t>
            </a:r>
            <a:r>
              <a:rPr lang="en-US" sz="1400" dirty="0"/>
              <a:t> </a:t>
            </a:r>
            <a:r>
              <a:rPr lang="en-US" sz="1400" dirty="0" err="1"/>
              <a:t>waktu</a:t>
            </a:r>
            <a:r>
              <a:rPr lang="en-US" sz="1400" dirty="0"/>
              <a:t> yang </a:t>
            </a:r>
            <a:r>
              <a:rPr lang="en-US" sz="1400" dirty="0" err="1"/>
              <a:t>dialokasikan</a:t>
            </a:r>
            <a:r>
              <a:rPr lang="en-US" sz="1400" dirty="0"/>
              <a:t> </a:t>
            </a:r>
            <a:r>
              <a:rPr lang="en-US" sz="1400" dirty="0" err="1"/>
              <a:t>masuk</a:t>
            </a:r>
            <a:r>
              <a:rPr lang="en-US" sz="1400" dirty="0"/>
              <a:t> </a:t>
            </a:r>
            <a:r>
              <a:rPr lang="en-US" sz="1400" dirty="0" err="1"/>
              <a:t>akal</a:t>
            </a:r>
            <a:r>
              <a:rPr lang="en-US" sz="1400" dirty="0"/>
              <a:t> </a:t>
            </a:r>
            <a:r>
              <a:rPr lang="en-US" sz="1400" dirty="0" err="1"/>
              <a:t>dan</a:t>
            </a:r>
            <a:r>
              <a:rPr lang="en-US" sz="1400" dirty="0"/>
              <a:t> </a:t>
            </a:r>
            <a:r>
              <a:rPr lang="en-US" sz="1400" dirty="0" err="1"/>
              <a:t>terkendali</a:t>
            </a:r>
            <a:r>
              <a:rPr lang="en-US" sz="1400" dirty="0"/>
              <a:t>,</a:t>
            </a:r>
            <a:br>
              <a:rPr lang="en-US" sz="1400" dirty="0"/>
            </a:br>
            <a:r>
              <a:rPr lang="en-US" sz="1400" dirty="0"/>
              <a:t>    b. </a:t>
            </a:r>
            <a:r>
              <a:rPr lang="en-US" sz="1400" dirty="0" err="1"/>
              <a:t>untuk</a:t>
            </a:r>
            <a:r>
              <a:rPr lang="en-US" sz="1400" dirty="0"/>
              <a:t> </a:t>
            </a:r>
            <a:r>
              <a:rPr lang="en-US" sz="1400" dirty="0" err="1"/>
              <a:t>melihat</a:t>
            </a:r>
            <a:r>
              <a:rPr lang="en-US" sz="1400" dirty="0"/>
              <a:t> </a:t>
            </a:r>
            <a:r>
              <a:rPr lang="en-US" sz="1400" dirty="0" err="1"/>
              <a:t>apakah</a:t>
            </a:r>
            <a:r>
              <a:rPr lang="en-US" sz="1400" dirty="0"/>
              <a:t> </a:t>
            </a:r>
            <a:r>
              <a:rPr lang="en-US" sz="1400" dirty="0" err="1"/>
              <a:t>proyek</a:t>
            </a:r>
            <a:r>
              <a:rPr lang="en-US" sz="1400" dirty="0"/>
              <a:t> </a:t>
            </a:r>
            <a:r>
              <a:rPr lang="en-US" sz="1400" dirty="0" err="1"/>
              <a:t>dilaksanakan</a:t>
            </a:r>
            <a:r>
              <a:rPr lang="en-US" sz="1400" dirty="0"/>
              <a:t> </a:t>
            </a:r>
            <a:r>
              <a:rPr lang="en-US" sz="1400" dirty="0" err="1"/>
              <a:t>secara</a:t>
            </a:r>
            <a:r>
              <a:rPr lang="en-US" sz="1400" dirty="0"/>
              <a:t> </a:t>
            </a:r>
            <a:r>
              <a:rPr lang="en-US" sz="1400" dirty="0" err="1"/>
              <a:t>efisien</a:t>
            </a:r>
            <a:r>
              <a:rPr lang="en-US" sz="1400" dirty="0"/>
              <a:t> </a:t>
            </a:r>
            <a:r>
              <a:rPr lang="en-US" sz="1400" dirty="0" err="1"/>
              <a:t>dan</a:t>
            </a:r>
            <a:r>
              <a:rPr lang="en-US" sz="1400" dirty="0"/>
              <a:t> cost effective.</a:t>
            </a:r>
            <a:br>
              <a:rPr lang="en-US" sz="1400" dirty="0"/>
            </a:br>
            <a:r>
              <a:rPr lang="en-US" sz="1400" dirty="0"/>
              <a:t>4. </a:t>
            </a:r>
            <a:r>
              <a:rPr lang="en-US" sz="1400" dirty="0" err="1"/>
              <a:t>Bagi</a:t>
            </a:r>
            <a:r>
              <a:rPr lang="en-US" sz="1400" dirty="0"/>
              <a:t> Stakeholder:</a:t>
            </a:r>
            <a:br>
              <a:rPr lang="en-US" sz="1400" dirty="0"/>
            </a:br>
            <a:r>
              <a:rPr lang="en-US" sz="1400" dirty="0"/>
              <a:t>   a. </a:t>
            </a:r>
            <a:r>
              <a:rPr lang="en-US" sz="1400" dirty="0" err="1"/>
              <a:t>untuk</a:t>
            </a:r>
            <a:r>
              <a:rPr lang="en-US" sz="1400" dirty="0"/>
              <a:t> </a:t>
            </a:r>
            <a:r>
              <a:rPr lang="en-US" sz="1400" dirty="0" err="1"/>
              <a:t>memastikan</a:t>
            </a:r>
            <a:r>
              <a:rPr lang="en-US" sz="1400" dirty="0"/>
              <a:t> </a:t>
            </a:r>
            <a:r>
              <a:rPr lang="en-US" sz="1400" dirty="0" err="1"/>
              <a:t>apakah</a:t>
            </a:r>
            <a:r>
              <a:rPr lang="en-US" sz="1400" dirty="0"/>
              <a:t> </a:t>
            </a:r>
            <a:r>
              <a:rPr lang="en-US" sz="1400" dirty="0" err="1"/>
              <a:t>proyek</a:t>
            </a:r>
            <a:r>
              <a:rPr lang="en-US" sz="1400" dirty="0"/>
              <a:t> </a:t>
            </a:r>
            <a:r>
              <a:rPr lang="en-US" sz="1400" dirty="0" err="1"/>
              <a:t>masih</a:t>
            </a:r>
            <a:r>
              <a:rPr lang="en-US" sz="1400" dirty="0"/>
              <a:t> </a:t>
            </a:r>
            <a:r>
              <a:rPr lang="en-US" sz="1400" dirty="0" err="1"/>
              <a:t>berada</a:t>
            </a:r>
            <a:r>
              <a:rPr lang="en-US" sz="1400" dirty="0"/>
              <a:t> </a:t>
            </a:r>
            <a:r>
              <a:rPr lang="en-US" sz="1400" dirty="0" err="1"/>
              <a:t>pada</a:t>
            </a:r>
            <a:r>
              <a:rPr lang="en-US" sz="1400" dirty="0"/>
              <a:t> </a:t>
            </a:r>
            <a:r>
              <a:rPr lang="en-US" sz="1400" dirty="0" err="1"/>
              <a:t>jalurnya</a:t>
            </a:r>
            <a:r>
              <a:rPr lang="en-US" sz="1400" dirty="0"/>
              <a:t>,</a:t>
            </a:r>
            <a:br>
              <a:rPr lang="en-US" sz="1400" dirty="0"/>
            </a:br>
            <a:r>
              <a:rPr lang="en-US" sz="1400" dirty="0"/>
              <a:t>   b. </a:t>
            </a:r>
            <a:r>
              <a:rPr lang="en-US" sz="1400" dirty="0" err="1"/>
              <a:t>untuk</a:t>
            </a:r>
            <a:r>
              <a:rPr lang="en-US" sz="1400" dirty="0"/>
              <a:t> </a:t>
            </a:r>
            <a:r>
              <a:rPr lang="en-US" sz="1400" dirty="0" err="1"/>
              <a:t>memastikan</a:t>
            </a:r>
            <a:r>
              <a:rPr lang="en-US" sz="1400" dirty="0"/>
              <a:t> </a:t>
            </a:r>
            <a:r>
              <a:rPr lang="en-US" sz="1400" dirty="0" err="1"/>
              <a:t>kebutuhan</a:t>
            </a:r>
            <a:r>
              <a:rPr lang="en-US" sz="1400" dirty="0"/>
              <a:t> </a:t>
            </a:r>
            <a:r>
              <a:rPr lang="en-US" sz="1400" dirty="0" err="1"/>
              <a:t>mereka</a:t>
            </a:r>
            <a:r>
              <a:rPr lang="en-US" sz="1400" dirty="0"/>
              <a:t> </a:t>
            </a:r>
            <a:r>
              <a:rPr lang="en-US" sz="1400" dirty="0" err="1"/>
              <a:t>sedang</a:t>
            </a:r>
            <a:r>
              <a:rPr lang="en-US" sz="1400" dirty="0"/>
              <a:t> </a:t>
            </a:r>
            <a:r>
              <a:rPr lang="en-US" sz="1400" dirty="0" err="1"/>
              <a:t>diakomodir</a:t>
            </a:r>
            <a:r>
              <a:rPr lang="en-US" sz="1400" dirty="0"/>
              <a:t> </a:t>
            </a:r>
            <a:r>
              <a:rPr lang="en-US" sz="1400" dirty="0" err="1"/>
              <a:t>oleh</a:t>
            </a:r>
            <a:r>
              <a:rPr lang="en-US" sz="1400" dirty="0"/>
              <a:t> </a:t>
            </a:r>
            <a:r>
              <a:rPr lang="en-US" sz="1400" dirty="0" err="1"/>
              <a:t>proyek</a:t>
            </a:r>
            <a:endParaRPr lang="en-US" sz="1400" dirty="0"/>
          </a:p>
          <a:p>
            <a:pPr marL="0" indent="0">
              <a:buNone/>
            </a:pPr>
            <a:endParaRPr lang="id-ID" sz="1400" dirty="0" smtClean="0"/>
          </a:p>
          <a:p>
            <a:pPr marL="0" indent="0">
              <a:buNone/>
            </a:pPr>
            <a:r>
              <a:rPr lang="en-US" sz="1400" dirty="0" err="1" smtClean="0"/>
              <a:t>Perencanaan</a:t>
            </a:r>
            <a:r>
              <a:rPr lang="en-US" sz="1400" dirty="0" smtClean="0"/>
              <a:t> </a:t>
            </a:r>
            <a:r>
              <a:rPr lang="en-US" sz="1400" dirty="0" err="1"/>
              <a:t>proyek</a:t>
            </a:r>
            <a:r>
              <a:rPr lang="en-US" sz="1400" dirty="0"/>
              <a:t> </a:t>
            </a:r>
            <a:r>
              <a:rPr lang="en-US" sz="1400" dirty="0" err="1"/>
              <a:t>rekayasa</a:t>
            </a:r>
            <a:r>
              <a:rPr lang="en-US" sz="1400" dirty="0"/>
              <a:t> </a:t>
            </a:r>
            <a:r>
              <a:rPr lang="en-US" sz="1400" dirty="0" err="1"/>
              <a:t>perangkat</a:t>
            </a:r>
            <a:r>
              <a:rPr lang="en-US" sz="1400" dirty="0"/>
              <a:t> </a:t>
            </a:r>
            <a:r>
              <a:rPr lang="en-US" sz="1400" dirty="0" err="1"/>
              <a:t>lunak</a:t>
            </a:r>
            <a:r>
              <a:rPr lang="en-US" sz="1400" dirty="0"/>
              <a:t> </a:t>
            </a:r>
            <a:r>
              <a:rPr lang="en-US" sz="1400" dirty="0" err="1"/>
              <a:t>membahas</a:t>
            </a:r>
            <a:r>
              <a:rPr lang="en-US" sz="1400" dirty="0"/>
              <a:t> </a:t>
            </a:r>
            <a:r>
              <a:rPr lang="en-US" sz="1400" dirty="0" err="1"/>
              <a:t>berbagai</a:t>
            </a:r>
            <a:r>
              <a:rPr lang="en-US" sz="1400" dirty="0"/>
              <a:t> </a:t>
            </a:r>
            <a:r>
              <a:rPr lang="en-US" sz="1400" dirty="0" err="1"/>
              <a:t>tindakan</a:t>
            </a:r>
            <a:r>
              <a:rPr lang="en-US" sz="1400" dirty="0"/>
              <a:t> </a:t>
            </a:r>
            <a:r>
              <a:rPr lang="en-US" sz="1400" dirty="0" err="1"/>
              <a:t>atau</a:t>
            </a:r>
            <a:r>
              <a:rPr lang="en-US" sz="1400" dirty="0"/>
              <a:t> </a:t>
            </a:r>
            <a:r>
              <a:rPr lang="en-US" sz="1400" dirty="0" err="1"/>
              <a:t>pekerjaan</a:t>
            </a:r>
            <a:r>
              <a:rPr lang="en-US" sz="1400" dirty="0"/>
              <a:t> yang </a:t>
            </a:r>
            <a:r>
              <a:rPr lang="en-US" sz="1400" dirty="0" err="1"/>
              <a:t>perlu</a:t>
            </a:r>
            <a:r>
              <a:rPr lang="en-US" sz="1400" dirty="0"/>
              <a:t> </a:t>
            </a:r>
            <a:r>
              <a:rPr lang="en-US" sz="1400" dirty="0" err="1"/>
              <a:t>dilakukan</a:t>
            </a:r>
            <a:r>
              <a:rPr lang="en-US" sz="1400" dirty="0"/>
              <a:t> </a:t>
            </a:r>
            <a:r>
              <a:rPr lang="en-US" sz="1400" dirty="0" err="1"/>
              <a:t>oleh</a:t>
            </a:r>
            <a:r>
              <a:rPr lang="en-US" sz="1400" dirty="0"/>
              <a:t> </a:t>
            </a:r>
            <a:r>
              <a:rPr lang="en-US" sz="1400" dirty="0" err="1"/>
              <a:t>semua</a:t>
            </a:r>
            <a:r>
              <a:rPr lang="en-US" sz="1400" dirty="0"/>
              <a:t> yang </a:t>
            </a:r>
            <a:r>
              <a:rPr lang="en-US" sz="1400" dirty="0" err="1"/>
              <a:t>terlibat</a:t>
            </a:r>
            <a:r>
              <a:rPr lang="en-US" sz="1400" dirty="0"/>
              <a:t> di </a:t>
            </a:r>
            <a:r>
              <a:rPr lang="en-US" sz="1400" dirty="0" err="1"/>
              <a:t>dalam</a:t>
            </a:r>
            <a:r>
              <a:rPr lang="en-US" sz="1400" dirty="0"/>
              <a:t> </a:t>
            </a:r>
            <a:r>
              <a:rPr lang="en-US" sz="1400" dirty="0" err="1"/>
              <a:t>proyek</a:t>
            </a:r>
            <a:r>
              <a:rPr lang="en-US" sz="1400" dirty="0"/>
              <a:t>, </a:t>
            </a:r>
            <a:r>
              <a:rPr lang="en-US" sz="1400" dirty="0" err="1"/>
              <a:t>termasuk</a:t>
            </a:r>
            <a:r>
              <a:rPr lang="en-US" sz="1400" dirty="0"/>
              <a:t> </a:t>
            </a:r>
            <a:r>
              <a:rPr lang="en-US" sz="1400" dirty="0" err="1"/>
              <a:t>dokumen-dokumen</a:t>
            </a:r>
            <a:r>
              <a:rPr lang="en-US" sz="1400" dirty="0"/>
              <a:t> yang </a:t>
            </a:r>
            <a:r>
              <a:rPr lang="en-US" sz="1400" dirty="0" err="1"/>
              <a:t>sebaiknya</a:t>
            </a:r>
            <a:r>
              <a:rPr lang="en-US" sz="1400" dirty="0"/>
              <a:t> </a:t>
            </a:r>
            <a:r>
              <a:rPr lang="en-US" sz="1400" dirty="0" err="1"/>
              <a:t>dibuat</a:t>
            </a:r>
            <a:r>
              <a:rPr lang="en-US" sz="1400" dirty="0"/>
              <a:t>. </a:t>
            </a:r>
            <a:r>
              <a:rPr lang="en-US" sz="1400" dirty="0" err="1"/>
              <a:t>Dokumen</a:t>
            </a:r>
            <a:r>
              <a:rPr lang="en-US" sz="1400" dirty="0"/>
              <a:t> </a:t>
            </a:r>
            <a:r>
              <a:rPr lang="en-US" sz="1400" dirty="0" err="1"/>
              <a:t>Perencanaan</a:t>
            </a:r>
            <a:r>
              <a:rPr lang="en-US" sz="1400" dirty="0"/>
              <a:t> </a:t>
            </a:r>
            <a:r>
              <a:rPr lang="en-US" sz="1400" dirty="0" err="1"/>
              <a:t>Proyek</a:t>
            </a:r>
            <a:r>
              <a:rPr lang="en-US" sz="1400" dirty="0"/>
              <a:t> </a:t>
            </a:r>
            <a:r>
              <a:rPr lang="en-US" sz="1400" dirty="0" err="1"/>
              <a:t>Rekayasa</a:t>
            </a:r>
            <a:r>
              <a:rPr lang="en-US" sz="1400" dirty="0"/>
              <a:t> </a:t>
            </a:r>
            <a:r>
              <a:rPr lang="en-US" sz="1400" dirty="0" err="1"/>
              <a:t>Perangkat</a:t>
            </a:r>
            <a:r>
              <a:rPr lang="en-US" sz="1400" dirty="0"/>
              <a:t> </a:t>
            </a:r>
            <a:r>
              <a:rPr lang="en-US" sz="1400" dirty="0" err="1"/>
              <a:t>Lunak</a:t>
            </a:r>
            <a:r>
              <a:rPr lang="en-US" sz="1400" dirty="0"/>
              <a:t> </a:t>
            </a:r>
            <a:r>
              <a:rPr lang="en-US" sz="1400" dirty="0" err="1"/>
              <a:t>akan</a:t>
            </a:r>
            <a:r>
              <a:rPr lang="en-US" sz="1400" dirty="0"/>
              <a:t> </a:t>
            </a:r>
            <a:r>
              <a:rPr lang="en-US" sz="1400" dirty="0" err="1"/>
              <a:t>terdiri</a:t>
            </a:r>
            <a:r>
              <a:rPr lang="en-US" sz="1400" dirty="0"/>
              <a:t> </a:t>
            </a:r>
            <a:r>
              <a:rPr lang="en-US" sz="1400" dirty="0" err="1"/>
              <a:t>atas</a:t>
            </a:r>
            <a:r>
              <a:rPr lang="en-US" sz="1400" dirty="0"/>
              <a:t> sub-sub </a:t>
            </a:r>
            <a:r>
              <a:rPr lang="en-US" sz="1400" dirty="0" err="1"/>
              <a:t>dokumen</a:t>
            </a:r>
            <a:r>
              <a:rPr lang="en-US" sz="1400" dirty="0"/>
              <a:t> </a:t>
            </a:r>
            <a:r>
              <a:rPr lang="en-US" sz="1400" dirty="0" err="1"/>
              <a:t>berikut</a:t>
            </a:r>
            <a:r>
              <a:rPr lang="en-US" sz="1400" dirty="0"/>
              <a:t> </a:t>
            </a:r>
            <a:r>
              <a:rPr lang="en-US" sz="1400" dirty="0" err="1"/>
              <a:t>ini</a:t>
            </a:r>
            <a:r>
              <a:rPr lang="en-US" sz="1400" dirty="0"/>
              <a:t>:</a:t>
            </a:r>
            <a:br>
              <a:rPr lang="en-US" sz="1400" dirty="0"/>
            </a:br>
            <a:r>
              <a:rPr lang="en-US" sz="1400" dirty="0"/>
              <a:t>1. Vision and Scope</a:t>
            </a:r>
            <a:br>
              <a:rPr lang="en-US" sz="1400" dirty="0"/>
            </a:br>
            <a:r>
              <a:rPr lang="en-US" sz="1400" dirty="0"/>
              <a:t>2. Statement of Work</a:t>
            </a:r>
            <a:br>
              <a:rPr lang="en-US" sz="1400" dirty="0"/>
            </a:br>
            <a:r>
              <a:rPr lang="en-US" sz="1400" dirty="0"/>
              <a:t>3. Resource List</a:t>
            </a:r>
            <a:br>
              <a:rPr lang="en-US" sz="1400" dirty="0"/>
            </a:br>
            <a:r>
              <a:rPr lang="en-US" sz="1400" dirty="0"/>
              <a:t>4. Work Breakdown Structure</a:t>
            </a:r>
            <a:br>
              <a:rPr lang="en-US" sz="1400" dirty="0"/>
            </a:br>
            <a:r>
              <a:rPr lang="en-US" sz="1400" dirty="0"/>
              <a:t>5. Project Schedule</a:t>
            </a:r>
            <a:br>
              <a:rPr lang="en-US" sz="1400" dirty="0"/>
            </a:br>
            <a:r>
              <a:rPr lang="en-US" sz="1400" dirty="0"/>
              <a:t>6. Risk Plan</a:t>
            </a:r>
            <a:br>
              <a:rPr lang="en-US" sz="1400" dirty="0"/>
            </a:br>
            <a:endParaRPr lang="en-US" sz="1400" dirty="0"/>
          </a:p>
        </p:txBody>
      </p:sp>
    </p:spTree>
    <p:extLst>
      <p:ext uri="{BB962C8B-B14F-4D97-AF65-F5344CB8AC3E}">
        <p14:creationId xmlns:p14="http://schemas.microsoft.com/office/powerpoint/2010/main" val="1143610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5897563"/>
          </a:xfrm>
        </p:spPr>
        <p:txBody>
          <a:bodyPr>
            <a:normAutofit/>
          </a:bodyPr>
          <a:lstStyle/>
          <a:p>
            <a:pPr marL="0" indent="0">
              <a:buNone/>
            </a:pPr>
            <a:r>
              <a:rPr lang="en-US" sz="1400" b="1" dirty="0"/>
              <a:t>Risk Plan</a:t>
            </a:r>
            <a:r>
              <a:rPr lang="en-US" sz="1400" dirty="0"/>
              <a:t/>
            </a:r>
            <a:br>
              <a:rPr lang="en-US" sz="1400" dirty="0"/>
            </a:br>
            <a:r>
              <a:rPr lang="en-US" sz="1400" dirty="0"/>
              <a:t>Risk plan </a:t>
            </a:r>
            <a:r>
              <a:rPr lang="en-US" sz="1400" dirty="0" err="1"/>
              <a:t>adalah</a:t>
            </a:r>
            <a:r>
              <a:rPr lang="en-US" sz="1400" dirty="0"/>
              <a:t> </a:t>
            </a:r>
            <a:r>
              <a:rPr lang="en-US" sz="1400" dirty="0" err="1"/>
              <a:t>daftar</a:t>
            </a:r>
            <a:r>
              <a:rPr lang="en-US" sz="1400" dirty="0"/>
              <a:t> </a:t>
            </a:r>
            <a:r>
              <a:rPr lang="en-US" sz="1400" dirty="0" err="1"/>
              <a:t>resiko</a:t>
            </a:r>
            <a:r>
              <a:rPr lang="en-US" sz="1400" dirty="0"/>
              <a:t>/</a:t>
            </a:r>
            <a:r>
              <a:rPr lang="en-US" sz="1400" dirty="0" err="1"/>
              <a:t>masalah</a:t>
            </a:r>
            <a:r>
              <a:rPr lang="en-US" sz="1400" dirty="0"/>
              <a:t> yang </a:t>
            </a:r>
            <a:r>
              <a:rPr lang="en-US" sz="1400" dirty="0" err="1"/>
              <a:t>mungkin</a:t>
            </a:r>
            <a:r>
              <a:rPr lang="en-US" sz="1400" dirty="0"/>
              <a:t> </a:t>
            </a:r>
            <a:r>
              <a:rPr lang="en-US" sz="1400" dirty="0" err="1"/>
              <a:t>terjadi</a:t>
            </a:r>
            <a:r>
              <a:rPr lang="en-US" sz="1400" dirty="0"/>
              <a:t> </a:t>
            </a:r>
            <a:r>
              <a:rPr lang="en-US" sz="1400" dirty="0" err="1"/>
              <a:t>selama</a:t>
            </a:r>
            <a:r>
              <a:rPr lang="en-US" sz="1400" dirty="0"/>
              <a:t> </a:t>
            </a:r>
            <a:r>
              <a:rPr lang="en-US" sz="1400" dirty="0" err="1"/>
              <a:t>proyek</a:t>
            </a:r>
            <a:r>
              <a:rPr lang="en-US" sz="1400" dirty="0"/>
              <a:t> </a:t>
            </a:r>
            <a:r>
              <a:rPr lang="en-US" sz="1400" dirty="0" err="1"/>
              <a:t>berlangsung</a:t>
            </a:r>
            <a:r>
              <a:rPr lang="en-US" sz="1400" dirty="0"/>
              <a:t> </a:t>
            </a:r>
            <a:r>
              <a:rPr lang="en-US" sz="1400" dirty="0" err="1"/>
              <a:t>dan</a:t>
            </a:r>
            <a:r>
              <a:rPr lang="en-US" sz="1400" dirty="0"/>
              <a:t> </a:t>
            </a:r>
            <a:r>
              <a:rPr lang="en-US" sz="1400" dirty="0" err="1"/>
              <a:t>bagaimana</a:t>
            </a:r>
            <a:r>
              <a:rPr lang="en-US" sz="1400" dirty="0"/>
              <a:t> </a:t>
            </a:r>
            <a:r>
              <a:rPr lang="en-US" sz="1400" dirty="0" err="1"/>
              <a:t>menangani</a:t>
            </a:r>
            <a:r>
              <a:rPr lang="en-US" sz="1400" dirty="0"/>
              <a:t> </a:t>
            </a:r>
            <a:r>
              <a:rPr lang="en-US" sz="1400" dirty="0" err="1"/>
              <a:t>terjadinya</a:t>
            </a:r>
            <a:r>
              <a:rPr lang="en-US" sz="1400" dirty="0"/>
              <a:t> </a:t>
            </a:r>
            <a:r>
              <a:rPr lang="en-US" sz="1400" dirty="0" err="1"/>
              <a:t>resiko</a:t>
            </a:r>
            <a:r>
              <a:rPr lang="en-US" sz="1400" dirty="0"/>
              <a:t> </a:t>
            </a:r>
            <a:r>
              <a:rPr lang="en-US" sz="1400" dirty="0" err="1"/>
              <a:t>tersebut</a:t>
            </a:r>
            <a:r>
              <a:rPr lang="en-US" sz="1400" dirty="0"/>
              <a:t>. </a:t>
            </a:r>
            <a:r>
              <a:rPr lang="en-US" sz="1400" dirty="0" err="1"/>
              <a:t>Bagaimanapun</a:t>
            </a:r>
            <a:r>
              <a:rPr lang="en-US" sz="1400" dirty="0"/>
              <a:t> </a:t>
            </a:r>
            <a:r>
              <a:rPr lang="en-US" sz="1400" dirty="0" err="1"/>
              <a:t>juga</a:t>
            </a:r>
            <a:r>
              <a:rPr lang="en-US" sz="1400" dirty="0"/>
              <a:t> </a:t>
            </a:r>
            <a:r>
              <a:rPr lang="en-US" sz="1400" dirty="0" err="1"/>
              <a:t>ketidakpastian</a:t>
            </a:r>
            <a:r>
              <a:rPr lang="en-US" sz="1400" dirty="0"/>
              <a:t> </a:t>
            </a:r>
            <a:r>
              <a:rPr lang="en-US" sz="1400" dirty="0" err="1"/>
              <a:t>adalah</a:t>
            </a:r>
            <a:r>
              <a:rPr lang="en-US" sz="1400" dirty="0"/>
              <a:t> </a:t>
            </a:r>
            <a:r>
              <a:rPr lang="en-US" sz="1400" dirty="0" err="1"/>
              <a:t>musuh</a:t>
            </a:r>
            <a:r>
              <a:rPr lang="en-US" sz="1400" dirty="0"/>
              <a:t> </a:t>
            </a:r>
            <a:r>
              <a:rPr lang="en-US" sz="1400" dirty="0" err="1"/>
              <a:t>semua</a:t>
            </a:r>
            <a:r>
              <a:rPr lang="en-US" sz="1400" dirty="0"/>
              <a:t> </a:t>
            </a:r>
            <a:r>
              <a:rPr lang="en-US" sz="1400" dirty="0" err="1"/>
              <a:t>rencana</a:t>
            </a:r>
            <a:r>
              <a:rPr lang="en-US" sz="1400" dirty="0"/>
              <a:t>, </a:t>
            </a:r>
            <a:r>
              <a:rPr lang="en-US" sz="1400" dirty="0" err="1"/>
              <a:t>termasuk</a:t>
            </a:r>
            <a:r>
              <a:rPr lang="en-US" sz="1400" dirty="0"/>
              <a:t> </a:t>
            </a:r>
            <a:r>
              <a:rPr lang="en-US" sz="1400" dirty="0" err="1"/>
              <a:t>rencana</a:t>
            </a:r>
            <a:r>
              <a:rPr lang="en-US" sz="1400" dirty="0"/>
              <a:t> </a:t>
            </a:r>
            <a:r>
              <a:rPr lang="en-US" sz="1400" dirty="0" err="1"/>
              <a:t>proyek</a:t>
            </a:r>
            <a:r>
              <a:rPr lang="en-US" sz="1400" dirty="0"/>
              <a:t>. </a:t>
            </a:r>
            <a:r>
              <a:rPr lang="en-US" sz="1400" dirty="0" err="1"/>
              <a:t>Terkadang</a:t>
            </a:r>
            <a:r>
              <a:rPr lang="en-US" sz="1400" dirty="0"/>
              <a:t> </a:t>
            </a:r>
            <a:r>
              <a:rPr lang="en-US" sz="1400" dirty="0" err="1"/>
              <a:t>ada</a:t>
            </a:r>
            <a:r>
              <a:rPr lang="en-US" sz="1400" dirty="0"/>
              <a:t> </a:t>
            </a:r>
            <a:r>
              <a:rPr lang="en-US" sz="1400" dirty="0" err="1"/>
              <a:t>saja</a:t>
            </a:r>
            <a:r>
              <a:rPr lang="en-US" sz="1400" dirty="0"/>
              <a:t> </a:t>
            </a:r>
            <a:r>
              <a:rPr lang="en-US" sz="1400" dirty="0" err="1"/>
              <a:t>waktu-waktu</a:t>
            </a:r>
            <a:r>
              <a:rPr lang="en-US" sz="1400" dirty="0"/>
              <a:t> yang </a:t>
            </a:r>
            <a:r>
              <a:rPr lang="en-US" sz="1400" dirty="0" err="1"/>
              <a:t>tidak</a:t>
            </a:r>
            <a:r>
              <a:rPr lang="en-US" sz="1400" dirty="0"/>
              <a:t> </a:t>
            </a:r>
            <a:r>
              <a:rPr lang="en-US" sz="1400" dirty="0" err="1"/>
              <a:t>menyenangkan</a:t>
            </a:r>
            <a:r>
              <a:rPr lang="en-US" sz="1400" dirty="0"/>
              <a:t> </a:t>
            </a:r>
            <a:r>
              <a:rPr lang="en-US" sz="1400" dirty="0" err="1"/>
              <a:t>bagi</a:t>
            </a:r>
            <a:r>
              <a:rPr lang="en-US" sz="1400" dirty="0"/>
              <a:t> </a:t>
            </a:r>
            <a:r>
              <a:rPr lang="en-US" sz="1400" dirty="0" err="1"/>
              <a:t>proyek</a:t>
            </a:r>
            <a:r>
              <a:rPr lang="en-US" sz="1400" dirty="0"/>
              <a:t>, </a:t>
            </a:r>
            <a:r>
              <a:rPr lang="en-US" sz="1400" dirty="0" err="1"/>
              <a:t>banyak</a:t>
            </a:r>
            <a:r>
              <a:rPr lang="en-US" sz="1400" dirty="0"/>
              <a:t> </a:t>
            </a:r>
            <a:r>
              <a:rPr lang="en-US" sz="1400" dirty="0" err="1"/>
              <a:t>kesulitan</a:t>
            </a:r>
            <a:r>
              <a:rPr lang="en-US" sz="1400" dirty="0"/>
              <a:t> </a:t>
            </a:r>
            <a:r>
              <a:rPr lang="en-US" sz="1400" dirty="0" err="1"/>
              <a:t>terjadi</a:t>
            </a:r>
            <a:r>
              <a:rPr lang="en-US" sz="1400" dirty="0"/>
              <a:t> </a:t>
            </a:r>
            <a:r>
              <a:rPr lang="en-US" sz="1400" dirty="0" err="1"/>
              <a:t>misalnya</a:t>
            </a:r>
            <a:r>
              <a:rPr lang="en-US" sz="1400" dirty="0"/>
              <a:t> </a:t>
            </a:r>
            <a:r>
              <a:rPr lang="en-US" sz="1400" dirty="0" err="1"/>
              <a:t>suatu</a:t>
            </a:r>
            <a:r>
              <a:rPr lang="en-US" sz="1400" dirty="0"/>
              <a:t> resource </a:t>
            </a:r>
            <a:r>
              <a:rPr lang="en-US" sz="1400" dirty="0" err="1"/>
              <a:t>tiba-tiba</a:t>
            </a:r>
            <a:r>
              <a:rPr lang="en-US" sz="1400" dirty="0"/>
              <a:t> </a:t>
            </a:r>
            <a:r>
              <a:rPr lang="en-US" sz="1400" dirty="0" err="1"/>
              <a:t>tidak</a:t>
            </a:r>
            <a:r>
              <a:rPr lang="en-US" sz="1400" dirty="0"/>
              <a:t> </a:t>
            </a:r>
            <a:r>
              <a:rPr lang="en-US" sz="1400" dirty="0" err="1"/>
              <a:t>tersedia</a:t>
            </a:r>
            <a:r>
              <a:rPr lang="en-US" sz="1400" dirty="0"/>
              <a:t>. </a:t>
            </a:r>
            <a:r>
              <a:rPr lang="en-US" sz="1400" dirty="0" err="1"/>
              <a:t>Oleh</a:t>
            </a:r>
            <a:r>
              <a:rPr lang="en-US" sz="1400" dirty="0"/>
              <a:t> </a:t>
            </a:r>
            <a:r>
              <a:rPr lang="en-US" sz="1400" dirty="0" err="1"/>
              <a:t>karenanya</a:t>
            </a:r>
            <a:r>
              <a:rPr lang="en-US" sz="1400" dirty="0"/>
              <a:t> risk plan </a:t>
            </a:r>
            <a:r>
              <a:rPr lang="en-US" sz="1400" dirty="0" err="1"/>
              <a:t>adalah</a:t>
            </a:r>
            <a:r>
              <a:rPr lang="en-US" sz="1400" dirty="0"/>
              <a:t> </a:t>
            </a:r>
            <a:r>
              <a:rPr lang="en-US" sz="1400" dirty="0" err="1"/>
              <a:t>persiapan</a:t>
            </a:r>
            <a:r>
              <a:rPr lang="en-US" sz="1400" dirty="0"/>
              <a:t> </a:t>
            </a:r>
            <a:r>
              <a:rPr lang="en-US" sz="1400" dirty="0" err="1"/>
              <a:t>terbaik</a:t>
            </a:r>
            <a:r>
              <a:rPr lang="en-US" sz="1400" dirty="0"/>
              <a:t> </a:t>
            </a:r>
            <a:r>
              <a:rPr lang="en-US" sz="1400" dirty="0" err="1"/>
              <a:t>menghadapi</a:t>
            </a:r>
            <a:r>
              <a:rPr lang="en-US" sz="1400" dirty="0"/>
              <a:t> </a:t>
            </a:r>
            <a:r>
              <a:rPr lang="en-US" sz="1400" dirty="0" err="1"/>
              <a:t>ketidakpastian</a:t>
            </a:r>
            <a:r>
              <a:rPr lang="en-US" sz="1400" dirty="0" smtClean="0"/>
              <a:t>.</a:t>
            </a:r>
            <a:endParaRPr lang="id-ID" sz="1400" dirty="0" smtClean="0"/>
          </a:p>
          <a:p>
            <a:pPr>
              <a:buAutoNum type="arabicPeriod"/>
            </a:pPr>
            <a:r>
              <a:rPr lang="en-US" sz="1400" dirty="0" err="1" smtClean="0"/>
              <a:t>Pembahasan</a:t>
            </a:r>
            <a:r>
              <a:rPr lang="en-US" sz="1400" dirty="0" smtClean="0"/>
              <a:t> </a:t>
            </a:r>
            <a:r>
              <a:rPr lang="en-US" sz="1400" dirty="0" err="1"/>
              <a:t>resiko</a:t>
            </a:r>
            <a:r>
              <a:rPr lang="en-US" sz="1400" dirty="0"/>
              <a:t> </a:t>
            </a:r>
            <a:r>
              <a:rPr lang="en-US" sz="1400" dirty="0" err="1" smtClean="0"/>
              <a:t>potensial</a:t>
            </a:r>
            <a:endParaRPr lang="id-ID" sz="1400" dirty="0" smtClean="0"/>
          </a:p>
          <a:p>
            <a:pPr>
              <a:buAutoNum type="arabicPeriod"/>
            </a:pPr>
            <a:r>
              <a:rPr lang="en-US" sz="1400" dirty="0" err="1"/>
              <a:t>Estimasi</a:t>
            </a:r>
            <a:r>
              <a:rPr lang="en-US" sz="1400" dirty="0"/>
              <a:t> </a:t>
            </a:r>
            <a:r>
              <a:rPr lang="en-US" sz="1400" dirty="0" err="1"/>
              <a:t>dampat</a:t>
            </a:r>
            <a:r>
              <a:rPr lang="en-US" sz="1400" dirty="0"/>
              <a:t> </a:t>
            </a:r>
            <a:r>
              <a:rPr lang="en-US" sz="1400" dirty="0" err="1"/>
              <a:t>tiap</a:t>
            </a:r>
            <a:r>
              <a:rPr lang="en-US" sz="1400" dirty="0"/>
              <a:t> </a:t>
            </a:r>
            <a:r>
              <a:rPr lang="en-US" sz="1400" dirty="0" err="1" smtClean="0"/>
              <a:t>resiko</a:t>
            </a:r>
            <a:r>
              <a:rPr lang="en-US" sz="1400" dirty="0" smtClean="0"/>
              <a:t>/</a:t>
            </a:r>
            <a:r>
              <a:rPr lang="en-US" sz="1400" dirty="0" err="1" smtClean="0"/>
              <a:t>masalah</a:t>
            </a:r>
            <a:endParaRPr lang="id-ID" sz="1400" dirty="0"/>
          </a:p>
          <a:p>
            <a:pPr>
              <a:buAutoNum type="arabicPeriod"/>
            </a:pPr>
            <a:r>
              <a:rPr lang="en-US" sz="1400" dirty="0" err="1" smtClean="0"/>
              <a:t>Buat</a:t>
            </a:r>
            <a:r>
              <a:rPr lang="en-US" sz="1400" dirty="0" smtClean="0"/>
              <a:t> </a:t>
            </a:r>
            <a:r>
              <a:rPr lang="en-US" sz="1400" dirty="0" err="1"/>
              <a:t>sebuah</a:t>
            </a:r>
            <a:r>
              <a:rPr lang="en-US" sz="1400" dirty="0"/>
              <a:t> risk </a:t>
            </a:r>
            <a:r>
              <a:rPr lang="en-US" sz="1400" dirty="0" smtClean="0"/>
              <a:t>plan</a:t>
            </a:r>
            <a:endParaRPr lang="id-ID" sz="1400" dirty="0" smtClean="0"/>
          </a:p>
          <a:p>
            <a:pPr marL="0" indent="0">
              <a:buNone/>
            </a:pPr>
            <a:r>
              <a:rPr lang="en-US" sz="1400" dirty="0" err="1"/>
              <a:t>Contoh</a:t>
            </a:r>
            <a:r>
              <a:rPr lang="en-US" sz="1400" dirty="0"/>
              <a:t> </a:t>
            </a:r>
            <a:r>
              <a:rPr lang="en-US" sz="1400" dirty="0" err="1"/>
              <a:t>sebuah</a:t>
            </a:r>
            <a:r>
              <a:rPr lang="en-US" sz="1400" dirty="0"/>
              <a:t> </a:t>
            </a:r>
            <a:r>
              <a:rPr lang="en-US" sz="1400" dirty="0" err="1"/>
              <a:t>dokumen</a:t>
            </a:r>
            <a:r>
              <a:rPr lang="en-US" sz="1400" dirty="0"/>
              <a:t> risk plan:</a:t>
            </a:r>
          </a:p>
          <a:p>
            <a:pPr marL="0" indent="0">
              <a:buNone/>
            </a:pPr>
            <a:endParaRPr lang="en-US" sz="1400" dirty="0"/>
          </a:p>
        </p:txBody>
      </p:sp>
      <p:pic>
        <p:nvPicPr>
          <p:cNvPr id="4" name="Picture 3" descr="http://3.bp.blogspot.com/_gj6msE3v2vE/SeS5G7Hl4bI/AAAAAAAAALQ/IwpZRk2k_Iw/s400/9.JPG"/>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895600"/>
            <a:ext cx="4267200" cy="2895600"/>
          </a:xfrm>
          <a:prstGeom prst="rect">
            <a:avLst/>
          </a:prstGeom>
          <a:noFill/>
          <a:ln>
            <a:noFill/>
          </a:ln>
        </p:spPr>
      </p:pic>
    </p:spTree>
    <p:extLst>
      <p:ext uri="{BB962C8B-B14F-4D97-AF65-F5344CB8AC3E}">
        <p14:creationId xmlns:p14="http://schemas.microsoft.com/office/powerpoint/2010/main" val="1097289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81000"/>
            <a:ext cx="8991600" cy="6324600"/>
          </a:xfrm>
        </p:spPr>
      </p:pic>
    </p:spTree>
    <p:extLst>
      <p:ext uri="{BB962C8B-B14F-4D97-AF65-F5344CB8AC3E}">
        <p14:creationId xmlns:p14="http://schemas.microsoft.com/office/powerpoint/2010/main" val="3275593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gn="l"/>
            <a:r>
              <a:rPr kumimoji="0" lang="id-ID" sz="18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2. </a:t>
            </a:r>
            <a:r>
              <a:rPr kumimoji="0" lang="en-US" sz="1800" b="1"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Nama</a:t>
            </a:r>
            <a:r>
              <a:rPr kumimoji="0" lang="en-US" sz="18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Use Case : </a:t>
            </a:r>
            <a:r>
              <a:rPr kumimoji="0" lang="en-US" sz="1800" b="1"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memasukkan</a:t>
            </a:r>
            <a:r>
              <a:rPr kumimoji="0" lang="en-US" sz="18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id user </a:t>
            </a:r>
            <a:r>
              <a:rPr kumimoji="0" lang="en-US" sz="1800" b="1"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karyawan</a:t>
            </a:r>
            <a:r>
              <a:rPr kumimoji="0" lang="en-US" sz="1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r>
            <a:br>
              <a:rPr kumimoji="0" lang="en-US" sz="1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br>
            <a:r>
              <a:rPr kumimoji="0" lang="en-US" sz="18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Skenario</a:t>
            </a:r>
            <a:r>
              <a:rPr kumimoji="0" lang="en-US" sz="1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r>
              <a:rPr kumimoji="0" lang="en-US" sz="800" b="0" i="0" u="none" strike="noStrike" cap="none" normalizeH="0" baseline="0" dirty="0" smtClean="0">
                <a:ln>
                  <a:noFill/>
                </a:ln>
                <a:solidFill>
                  <a:schemeClr val="tx1"/>
                </a:solidFill>
                <a:effectLst/>
                <a:latin typeface="Arial" pitchFamily="34" charset="0"/>
                <a:cs typeface="Arial" pitchFamily="34" charset="0"/>
              </a:rPr>
              <a:t/>
            </a:r>
            <a:br>
              <a:rPr kumimoji="0" lang="en-US" sz="800" b="0" i="0" u="none" strike="noStrike" cap="none" normalizeH="0" baseline="0" dirty="0" smtClean="0">
                <a:ln>
                  <a:noFill/>
                </a:ln>
                <a:solidFill>
                  <a:schemeClr val="tx1"/>
                </a:solidFill>
                <a:effectLst/>
                <a:latin typeface="Arial" pitchFamily="34" charset="0"/>
                <a:cs typeface="Arial" pitchFamily="34"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59756472"/>
              </p:ext>
            </p:extLst>
          </p:nvPr>
        </p:nvGraphicFramePr>
        <p:xfrm>
          <a:off x="1371600" y="1371600"/>
          <a:ext cx="6172200" cy="4191002"/>
        </p:xfrm>
        <a:graphic>
          <a:graphicData uri="http://schemas.openxmlformats.org/drawingml/2006/table">
            <a:tbl>
              <a:tblPr firstRow="1" firstCol="1" bandRow="1">
                <a:tableStyleId>{5C22544A-7EE6-4342-B048-85BDC9FD1C3A}</a:tableStyleId>
              </a:tblPr>
              <a:tblGrid>
                <a:gridCol w="2977559"/>
                <a:gridCol w="3194641"/>
              </a:tblGrid>
              <a:tr h="222504">
                <a:tc>
                  <a:txBody>
                    <a:bodyPr/>
                    <a:lstStyle/>
                    <a:p>
                      <a:pPr algn="ctr" fontAlgn="base">
                        <a:lnSpc>
                          <a:spcPts val="1465"/>
                        </a:lnSpc>
                        <a:spcAft>
                          <a:spcPts val="0"/>
                        </a:spcAft>
                      </a:pPr>
                      <a:r>
                        <a:rPr lang="en-US" sz="1200" dirty="0" err="1">
                          <a:effectLst/>
                        </a:rPr>
                        <a:t>Aksi</a:t>
                      </a:r>
                      <a:r>
                        <a:rPr lang="en-US" sz="1200" dirty="0">
                          <a:effectLst/>
                        </a:rPr>
                        <a:t> </a:t>
                      </a:r>
                      <a:r>
                        <a:rPr lang="en-US" sz="1200" dirty="0" err="1">
                          <a:effectLst/>
                        </a:rPr>
                        <a:t>Aktor</a:t>
                      </a:r>
                      <a:endParaRPr lang="en-US" sz="1100" dirty="0">
                        <a:effectLst/>
                        <a:latin typeface="Calibri"/>
                        <a:ea typeface="Calibri"/>
                        <a:cs typeface="Times New Roman"/>
                      </a:endParaRPr>
                    </a:p>
                  </a:txBody>
                  <a:tcPr marL="68580" marR="68580" marT="0" marB="0"/>
                </a:tc>
                <a:tc>
                  <a:txBody>
                    <a:bodyPr/>
                    <a:lstStyle/>
                    <a:p>
                      <a:pPr algn="ctr" fontAlgn="base">
                        <a:lnSpc>
                          <a:spcPts val="1465"/>
                        </a:lnSpc>
                        <a:spcAft>
                          <a:spcPts val="0"/>
                        </a:spcAft>
                      </a:pPr>
                      <a:r>
                        <a:rPr lang="en-US" sz="1200">
                          <a:effectLst/>
                        </a:rPr>
                        <a:t>Reaksi Sistem</a:t>
                      </a:r>
                      <a:endParaRPr lang="en-US" sz="1100">
                        <a:effectLst/>
                        <a:latin typeface="Calibri"/>
                        <a:ea typeface="Calibri"/>
                        <a:cs typeface="Times New Roman"/>
                      </a:endParaRPr>
                    </a:p>
                  </a:txBody>
                  <a:tcPr marL="68580" marR="68580" marT="0" marB="0"/>
                </a:tc>
              </a:tr>
              <a:tr h="227287">
                <a:tc gridSpan="2">
                  <a:txBody>
                    <a:bodyPr/>
                    <a:lstStyle/>
                    <a:p>
                      <a:pPr fontAlgn="base">
                        <a:lnSpc>
                          <a:spcPct val="107000"/>
                        </a:lnSpc>
                        <a:spcAft>
                          <a:spcPts val="0"/>
                        </a:spcAft>
                      </a:pPr>
                      <a:r>
                        <a:rPr lang="en-US" sz="1200">
                          <a:effectLst/>
                        </a:rPr>
                        <a:t>Skenario Normal</a:t>
                      </a:r>
                      <a:endParaRPr lang="en-US" sz="1100">
                        <a:effectLst/>
                        <a:latin typeface="Calibri"/>
                        <a:ea typeface="Calibri"/>
                        <a:cs typeface="Times New Roman"/>
                      </a:endParaRPr>
                    </a:p>
                  </a:txBody>
                  <a:tcPr marL="68580" marR="68580" marT="0" marB="0"/>
                </a:tc>
                <a:tc hMerge="1">
                  <a:txBody>
                    <a:bodyPr/>
                    <a:lstStyle/>
                    <a:p>
                      <a:endParaRPr lang="en-US"/>
                    </a:p>
                  </a:txBody>
                  <a:tcPr/>
                </a:tc>
              </a:tr>
              <a:tr h="234231">
                <a:tc>
                  <a:txBody>
                    <a:bodyPr/>
                    <a:lstStyle/>
                    <a:p>
                      <a:pPr fontAlgn="base">
                        <a:lnSpc>
                          <a:spcPct val="107000"/>
                        </a:lnSpc>
                        <a:spcAft>
                          <a:spcPts val="0"/>
                        </a:spcAft>
                      </a:pPr>
                      <a:r>
                        <a:rPr lang="sv-FI" sz="1200">
                          <a:effectLst/>
                        </a:rPr>
                        <a:t>1. Memasukkan id user </a:t>
                      </a:r>
                      <a:endParaRPr lang="en-US" sz="1100">
                        <a:effectLst/>
                        <a:latin typeface="Calibri"/>
                        <a:ea typeface="Calibri"/>
                        <a:cs typeface="Times New Roman"/>
                      </a:endParaRPr>
                    </a:p>
                  </a:txBody>
                  <a:tcPr marL="68580" marR="68580" marT="0" marB="0"/>
                </a:tc>
                <a:tc>
                  <a:txBody>
                    <a:bodyPr/>
                    <a:lstStyle/>
                    <a:p>
                      <a:pPr>
                        <a:lnSpc>
                          <a:spcPct val="115000"/>
                        </a:lnSpc>
                      </a:pPr>
                      <a:endParaRPr lang="en-US" sz="1100">
                        <a:effectLst/>
                        <a:latin typeface="Calibri"/>
                      </a:endParaRPr>
                    </a:p>
                  </a:txBody>
                  <a:tcPr marL="68580" marR="68580" marT="0" marB="0"/>
                </a:tc>
              </a:tr>
              <a:tr h="702846">
                <a:tc>
                  <a:txBody>
                    <a:bodyPr/>
                    <a:lstStyle/>
                    <a:p>
                      <a:pPr>
                        <a:lnSpc>
                          <a:spcPct val="115000"/>
                        </a:lnSpc>
                      </a:pPr>
                      <a:endParaRPr lang="en-US" sz="1100" dirty="0">
                        <a:effectLst/>
                        <a:latin typeface="Calibri"/>
                      </a:endParaRPr>
                    </a:p>
                  </a:txBody>
                  <a:tcPr marL="68580" marR="68580" marT="0" marB="0"/>
                </a:tc>
                <a:tc>
                  <a:txBody>
                    <a:bodyPr/>
                    <a:lstStyle/>
                    <a:p>
                      <a:pPr fontAlgn="base">
                        <a:lnSpc>
                          <a:spcPct val="107000"/>
                        </a:lnSpc>
                        <a:spcAft>
                          <a:spcPts val="0"/>
                        </a:spcAft>
                      </a:pPr>
                      <a:r>
                        <a:rPr lang="sv-FI" sz="1200" dirty="0">
                          <a:effectLst/>
                        </a:rPr>
                        <a:t>2. Memeriksa valid tidaknya data masukan dengan memeriksa ke tabel karyawan</a:t>
                      </a:r>
                      <a:endParaRPr lang="en-US" sz="1100" dirty="0">
                        <a:effectLst/>
                        <a:latin typeface="Calibri"/>
                        <a:ea typeface="Calibri"/>
                        <a:cs typeface="Times New Roman"/>
                      </a:endParaRPr>
                    </a:p>
                  </a:txBody>
                  <a:tcPr marL="68580" marR="68580" marT="0" marB="0"/>
                </a:tc>
              </a:tr>
              <a:tr h="234231">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sv-FI" sz="1200">
                          <a:effectLst/>
                        </a:rPr>
                        <a:t>3. Masuk ke tampilan utama</a:t>
                      </a:r>
                      <a:endParaRPr lang="en-US" sz="1100">
                        <a:effectLst/>
                        <a:latin typeface="Calibri"/>
                        <a:ea typeface="Calibri"/>
                        <a:cs typeface="Times New Roman"/>
                      </a:endParaRPr>
                    </a:p>
                  </a:txBody>
                  <a:tcPr marL="68580" marR="68580" marT="0" marB="0"/>
                </a:tc>
              </a:tr>
              <a:tr h="227287">
                <a:tc gridSpan="2">
                  <a:txBody>
                    <a:bodyPr/>
                    <a:lstStyle/>
                    <a:p>
                      <a:pPr fontAlgn="base">
                        <a:lnSpc>
                          <a:spcPct val="107000"/>
                        </a:lnSpc>
                        <a:spcAft>
                          <a:spcPts val="0"/>
                        </a:spcAft>
                      </a:pPr>
                      <a:r>
                        <a:rPr lang="en-US" sz="1200">
                          <a:effectLst/>
                        </a:rPr>
                        <a:t>Skenario Alternatif</a:t>
                      </a:r>
                      <a:endParaRPr lang="en-US" sz="1100">
                        <a:effectLst/>
                        <a:latin typeface="Calibri"/>
                        <a:ea typeface="Calibri"/>
                        <a:cs typeface="Times New Roman"/>
                      </a:endParaRPr>
                    </a:p>
                  </a:txBody>
                  <a:tcPr marL="68580" marR="68580" marT="0" marB="0"/>
                </a:tc>
                <a:tc hMerge="1">
                  <a:txBody>
                    <a:bodyPr/>
                    <a:lstStyle/>
                    <a:p>
                      <a:endParaRPr lang="en-US"/>
                    </a:p>
                  </a:txBody>
                  <a:tcPr/>
                </a:tc>
              </a:tr>
              <a:tr h="234231">
                <a:tc>
                  <a:txBody>
                    <a:bodyPr/>
                    <a:lstStyle/>
                    <a:p>
                      <a:pPr fontAlgn="base">
                        <a:lnSpc>
                          <a:spcPct val="107000"/>
                        </a:lnSpc>
                        <a:spcAft>
                          <a:spcPts val="0"/>
                        </a:spcAft>
                      </a:pPr>
                      <a:r>
                        <a:rPr lang="sv-FI" sz="1200">
                          <a:effectLst/>
                        </a:rPr>
                        <a:t>1. Memasukkan id user</a:t>
                      </a:r>
                      <a:endParaRPr lang="en-US" sz="1100">
                        <a:effectLst/>
                        <a:latin typeface="Calibri"/>
                        <a:ea typeface="Calibri"/>
                        <a:cs typeface="Times New Roman"/>
                      </a:endParaRPr>
                    </a:p>
                  </a:txBody>
                  <a:tcPr marL="68580" marR="68580" marT="0" marB="0"/>
                </a:tc>
                <a:tc>
                  <a:txBody>
                    <a:bodyPr/>
                    <a:lstStyle/>
                    <a:p>
                      <a:pPr>
                        <a:lnSpc>
                          <a:spcPct val="115000"/>
                        </a:lnSpc>
                      </a:pPr>
                      <a:endParaRPr lang="en-US" sz="1100">
                        <a:effectLst/>
                        <a:latin typeface="Calibri"/>
                      </a:endParaRPr>
                    </a:p>
                  </a:txBody>
                  <a:tcPr marL="68580" marR="68580" marT="0" marB="0"/>
                </a:tc>
              </a:tr>
              <a:tr h="702846">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sv-FI" sz="1200">
                          <a:effectLst/>
                        </a:rPr>
                        <a:t>2. Memeriksa valid tidaknya data masukan dengan memeriksa ke tabel karyawan</a:t>
                      </a:r>
                      <a:endParaRPr lang="en-US" sz="1100">
                        <a:effectLst/>
                        <a:latin typeface="Calibri"/>
                        <a:ea typeface="Calibri"/>
                        <a:cs typeface="Times New Roman"/>
                      </a:endParaRPr>
                    </a:p>
                  </a:txBody>
                  <a:tcPr marL="68580" marR="68580" marT="0" marB="0"/>
                </a:tc>
              </a:tr>
              <a:tr h="234231">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sv-FI" sz="1200">
                          <a:effectLst/>
                        </a:rPr>
                        <a:t>3. Menampilkan pesan login tidak valid</a:t>
                      </a:r>
                      <a:endParaRPr lang="en-US" sz="1100">
                        <a:effectLst/>
                        <a:latin typeface="Calibri"/>
                        <a:ea typeface="Calibri"/>
                        <a:cs typeface="Times New Roman"/>
                      </a:endParaRPr>
                    </a:p>
                  </a:txBody>
                  <a:tcPr marL="68580" marR="68580" marT="0" marB="0"/>
                </a:tc>
              </a:tr>
              <a:tr h="234231">
                <a:tc>
                  <a:txBody>
                    <a:bodyPr/>
                    <a:lstStyle/>
                    <a:p>
                      <a:pPr fontAlgn="base">
                        <a:lnSpc>
                          <a:spcPct val="107000"/>
                        </a:lnSpc>
                        <a:spcAft>
                          <a:spcPts val="0"/>
                        </a:spcAft>
                      </a:pPr>
                      <a:r>
                        <a:rPr lang="sv-FI" sz="1200">
                          <a:effectLst/>
                        </a:rPr>
                        <a:t>4. Memasukkan id user yang valid</a:t>
                      </a:r>
                      <a:endParaRPr lang="en-US" sz="1100">
                        <a:effectLst/>
                        <a:latin typeface="Calibri"/>
                        <a:ea typeface="Calibri"/>
                        <a:cs typeface="Times New Roman"/>
                      </a:endParaRPr>
                    </a:p>
                  </a:txBody>
                  <a:tcPr marL="68580" marR="68580" marT="0" marB="0"/>
                </a:tc>
                <a:tc>
                  <a:txBody>
                    <a:bodyPr/>
                    <a:lstStyle/>
                    <a:p>
                      <a:pPr>
                        <a:lnSpc>
                          <a:spcPct val="115000"/>
                        </a:lnSpc>
                      </a:pPr>
                      <a:endParaRPr lang="en-US" sz="1100">
                        <a:effectLst/>
                        <a:latin typeface="Calibri"/>
                      </a:endParaRPr>
                    </a:p>
                  </a:txBody>
                  <a:tcPr marL="68580" marR="68580" marT="0" marB="0"/>
                </a:tc>
              </a:tr>
              <a:tr h="702846">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sv-FI" sz="1200" dirty="0">
                          <a:effectLst/>
                        </a:rPr>
                        <a:t>5. Memeriksa valid tidaknya data masukan dengan memeriksa ke tabel karyawan</a:t>
                      </a:r>
                      <a:endParaRPr lang="en-US" sz="1100" dirty="0">
                        <a:effectLst/>
                        <a:latin typeface="Calibri"/>
                        <a:ea typeface="Calibri"/>
                        <a:cs typeface="Times New Roman"/>
                      </a:endParaRPr>
                    </a:p>
                  </a:txBody>
                  <a:tcPr marL="68580" marR="68580" marT="0" marB="0"/>
                </a:tc>
              </a:tr>
              <a:tr h="234231">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sv-FI" sz="1200" dirty="0">
                          <a:effectLst/>
                        </a:rPr>
                        <a:t>6. Masuk ke tampilan utama</a:t>
                      </a:r>
                      <a:endParaRPr lang="en-U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5833039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04662750"/>
              </p:ext>
            </p:extLst>
          </p:nvPr>
        </p:nvGraphicFramePr>
        <p:xfrm>
          <a:off x="1676400" y="1828800"/>
          <a:ext cx="6172200" cy="3935038"/>
        </p:xfrm>
        <a:graphic>
          <a:graphicData uri="http://schemas.openxmlformats.org/drawingml/2006/table">
            <a:tbl>
              <a:tblPr firstRow="1" firstCol="1" bandRow="1">
                <a:tableStyleId>{5C22544A-7EE6-4342-B048-85BDC9FD1C3A}</a:tableStyleId>
              </a:tblPr>
              <a:tblGrid>
                <a:gridCol w="2977559"/>
                <a:gridCol w="3194641"/>
              </a:tblGrid>
              <a:tr h="213111">
                <a:tc>
                  <a:txBody>
                    <a:bodyPr/>
                    <a:lstStyle/>
                    <a:p>
                      <a:pPr algn="ctr" fontAlgn="base">
                        <a:lnSpc>
                          <a:spcPts val="1465"/>
                        </a:lnSpc>
                        <a:spcAft>
                          <a:spcPts val="0"/>
                        </a:spcAft>
                      </a:pPr>
                      <a:r>
                        <a:rPr lang="en-US" sz="1200" dirty="0" err="1">
                          <a:effectLst/>
                        </a:rPr>
                        <a:t>Aksi</a:t>
                      </a:r>
                      <a:r>
                        <a:rPr lang="en-US" sz="1200" dirty="0">
                          <a:effectLst/>
                        </a:rPr>
                        <a:t> </a:t>
                      </a:r>
                      <a:r>
                        <a:rPr lang="en-US" sz="1200" dirty="0" err="1">
                          <a:effectLst/>
                        </a:rPr>
                        <a:t>Aktor</a:t>
                      </a:r>
                      <a:endParaRPr lang="en-US" sz="1100" dirty="0">
                        <a:effectLst/>
                        <a:latin typeface="Calibri"/>
                        <a:ea typeface="Calibri"/>
                        <a:cs typeface="Times New Roman"/>
                      </a:endParaRPr>
                    </a:p>
                  </a:txBody>
                  <a:tcPr marL="68580" marR="68580" marT="0" marB="0"/>
                </a:tc>
                <a:tc>
                  <a:txBody>
                    <a:bodyPr/>
                    <a:lstStyle/>
                    <a:p>
                      <a:pPr algn="ctr" fontAlgn="base">
                        <a:lnSpc>
                          <a:spcPts val="1465"/>
                        </a:lnSpc>
                        <a:spcAft>
                          <a:spcPts val="0"/>
                        </a:spcAft>
                      </a:pPr>
                      <a:r>
                        <a:rPr lang="en-US" sz="1200">
                          <a:effectLst/>
                        </a:rPr>
                        <a:t>Reaksi Sistem</a:t>
                      </a:r>
                      <a:endParaRPr lang="en-US" sz="1100">
                        <a:effectLst/>
                        <a:latin typeface="Calibri"/>
                        <a:ea typeface="Calibri"/>
                        <a:cs typeface="Times New Roman"/>
                      </a:endParaRPr>
                    </a:p>
                  </a:txBody>
                  <a:tcPr marL="68580" marR="68580" marT="0" marB="0"/>
                </a:tc>
              </a:tr>
              <a:tr h="218937">
                <a:tc gridSpan="2">
                  <a:txBody>
                    <a:bodyPr/>
                    <a:lstStyle/>
                    <a:p>
                      <a:pPr fontAlgn="base">
                        <a:lnSpc>
                          <a:spcPct val="107000"/>
                        </a:lnSpc>
                        <a:spcAft>
                          <a:spcPts val="0"/>
                        </a:spcAft>
                      </a:pPr>
                      <a:r>
                        <a:rPr lang="en-US" sz="1200" dirty="0" err="1">
                          <a:effectLst/>
                        </a:rPr>
                        <a:t>Skenario</a:t>
                      </a:r>
                      <a:r>
                        <a:rPr lang="en-US" sz="1200" dirty="0">
                          <a:effectLst/>
                        </a:rPr>
                        <a:t> Normal</a:t>
                      </a:r>
                      <a:endParaRPr lang="en-US" sz="1100" dirty="0">
                        <a:effectLst/>
                        <a:latin typeface="Calibri"/>
                        <a:ea typeface="Calibri"/>
                        <a:cs typeface="Times New Roman"/>
                      </a:endParaRPr>
                    </a:p>
                  </a:txBody>
                  <a:tcPr marL="68580" marR="68580" marT="0" marB="0"/>
                </a:tc>
                <a:tc hMerge="1">
                  <a:txBody>
                    <a:bodyPr/>
                    <a:lstStyle/>
                    <a:p>
                      <a:endParaRPr lang="en-US"/>
                    </a:p>
                  </a:txBody>
                  <a:tcPr/>
                </a:tc>
              </a:tr>
              <a:tr h="218937">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en-US" sz="1200">
                          <a:effectLst/>
                        </a:rPr>
                        <a:t>1. Memeriksa status login</a:t>
                      </a:r>
                      <a:endParaRPr lang="en-US" sz="1100">
                        <a:effectLst/>
                        <a:latin typeface="Calibri"/>
                        <a:ea typeface="Calibri"/>
                        <a:cs typeface="Times New Roman"/>
                      </a:endParaRPr>
                    </a:p>
                  </a:txBody>
                  <a:tcPr marL="68580" marR="68580" marT="0" marB="0"/>
                </a:tc>
              </a:tr>
              <a:tr h="218937">
                <a:tc>
                  <a:txBody>
                    <a:bodyPr/>
                    <a:lstStyle/>
                    <a:p>
                      <a:pPr fontAlgn="base">
                        <a:lnSpc>
                          <a:spcPct val="107000"/>
                        </a:lnSpc>
                        <a:spcAft>
                          <a:spcPts val="0"/>
                        </a:spcAft>
                      </a:pPr>
                      <a:r>
                        <a:rPr lang="sv-FI" sz="1200">
                          <a:effectLst/>
                        </a:rPr>
                        <a:t>2. Memasukkan data perhitungan gaji</a:t>
                      </a:r>
                      <a:endParaRPr lang="en-US" sz="1100">
                        <a:effectLst/>
                        <a:latin typeface="Calibri"/>
                        <a:ea typeface="Calibri"/>
                        <a:cs typeface="Times New Roman"/>
                      </a:endParaRPr>
                    </a:p>
                  </a:txBody>
                  <a:tcPr marL="68580" marR="68580" marT="0" marB="0"/>
                </a:tc>
                <a:tc>
                  <a:txBody>
                    <a:bodyPr/>
                    <a:lstStyle/>
                    <a:p>
                      <a:pPr>
                        <a:lnSpc>
                          <a:spcPct val="115000"/>
                        </a:lnSpc>
                      </a:pPr>
                      <a:endParaRPr lang="en-US" sz="1100">
                        <a:effectLst/>
                        <a:latin typeface="Calibri"/>
                      </a:endParaRPr>
                    </a:p>
                  </a:txBody>
                  <a:tcPr marL="68580" marR="68580" marT="0" marB="0"/>
                </a:tc>
              </a:tr>
              <a:tr h="218937">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sv-FI" sz="1200" dirty="0">
                          <a:effectLst/>
                        </a:rPr>
                        <a:t>3. Memeriksa valid tidaknya data masukan</a:t>
                      </a:r>
                      <a:endParaRPr lang="en-US" sz="1100" dirty="0">
                        <a:effectLst/>
                        <a:latin typeface="Calibri"/>
                        <a:ea typeface="Calibri"/>
                        <a:cs typeface="Times New Roman"/>
                      </a:endParaRPr>
                    </a:p>
                  </a:txBody>
                  <a:tcPr marL="68580" marR="68580" marT="0" marB="0"/>
                </a:tc>
              </a:tr>
              <a:tr h="218937">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en-US" sz="1200" dirty="0">
                          <a:effectLst/>
                        </a:rPr>
                        <a:t>4. </a:t>
                      </a:r>
                      <a:r>
                        <a:rPr lang="en-US" sz="1200" dirty="0" err="1">
                          <a:effectLst/>
                        </a:rPr>
                        <a:t>Menyimpan</a:t>
                      </a:r>
                      <a:r>
                        <a:rPr lang="en-US" sz="1200" dirty="0">
                          <a:effectLst/>
                        </a:rPr>
                        <a:t> data </a:t>
                      </a:r>
                      <a:r>
                        <a:rPr lang="en-US" sz="1200" dirty="0" err="1">
                          <a:effectLst/>
                        </a:rPr>
                        <a:t>barang</a:t>
                      </a:r>
                      <a:r>
                        <a:rPr lang="en-US" sz="1200" dirty="0">
                          <a:effectLst/>
                        </a:rPr>
                        <a:t> </a:t>
                      </a:r>
                      <a:r>
                        <a:rPr lang="en-US" sz="1200" dirty="0" err="1">
                          <a:effectLst/>
                        </a:rPr>
                        <a:t>ke</a:t>
                      </a:r>
                      <a:r>
                        <a:rPr lang="en-US" sz="1200" dirty="0">
                          <a:effectLst/>
                        </a:rPr>
                        <a:t> basis data</a:t>
                      </a:r>
                      <a:endParaRPr lang="en-US" sz="1100" dirty="0">
                        <a:effectLst/>
                        <a:latin typeface="Calibri"/>
                        <a:ea typeface="Calibri"/>
                        <a:cs typeface="Times New Roman"/>
                      </a:endParaRPr>
                    </a:p>
                  </a:txBody>
                  <a:tcPr marL="68580" marR="68580" marT="0" marB="0"/>
                </a:tc>
              </a:tr>
              <a:tr h="218937">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en-US" sz="1200">
                          <a:effectLst/>
                        </a:rPr>
                        <a:t>5. Menampilkan pesan sukses disimpan</a:t>
                      </a:r>
                      <a:endParaRPr lang="en-US" sz="1100">
                        <a:effectLst/>
                        <a:latin typeface="Calibri"/>
                        <a:ea typeface="Calibri"/>
                        <a:cs typeface="Times New Roman"/>
                      </a:endParaRPr>
                    </a:p>
                  </a:txBody>
                  <a:tcPr marL="68580" marR="68580" marT="0" marB="0"/>
                </a:tc>
              </a:tr>
              <a:tr h="218937">
                <a:tc gridSpan="2">
                  <a:txBody>
                    <a:bodyPr/>
                    <a:lstStyle/>
                    <a:p>
                      <a:pPr fontAlgn="base">
                        <a:lnSpc>
                          <a:spcPct val="107000"/>
                        </a:lnSpc>
                        <a:spcAft>
                          <a:spcPts val="0"/>
                        </a:spcAft>
                      </a:pPr>
                      <a:r>
                        <a:rPr lang="en-US" sz="1200">
                          <a:effectLst/>
                        </a:rPr>
                        <a:t>Skenario Alternatif</a:t>
                      </a:r>
                      <a:endParaRPr lang="en-US" sz="1100">
                        <a:effectLst/>
                        <a:latin typeface="Calibri"/>
                        <a:ea typeface="Calibri"/>
                        <a:cs typeface="Times New Roman"/>
                      </a:endParaRPr>
                    </a:p>
                  </a:txBody>
                  <a:tcPr marL="68580" marR="68580" marT="0" marB="0"/>
                </a:tc>
                <a:tc hMerge="1">
                  <a:txBody>
                    <a:bodyPr/>
                    <a:lstStyle/>
                    <a:p>
                      <a:endParaRPr lang="en-US"/>
                    </a:p>
                  </a:txBody>
                  <a:tcPr/>
                </a:tc>
              </a:tr>
              <a:tr h="218937">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en-US" sz="1200">
                          <a:effectLst/>
                        </a:rPr>
                        <a:t>1. Memeriksa status login</a:t>
                      </a:r>
                      <a:endParaRPr lang="en-US" sz="1100">
                        <a:effectLst/>
                        <a:latin typeface="Calibri"/>
                        <a:ea typeface="Calibri"/>
                        <a:cs typeface="Times New Roman"/>
                      </a:endParaRPr>
                    </a:p>
                  </a:txBody>
                  <a:tcPr marL="68580" marR="68580" marT="0" marB="0"/>
                </a:tc>
              </a:tr>
              <a:tr h="218937">
                <a:tc>
                  <a:txBody>
                    <a:bodyPr/>
                    <a:lstStyle/>
                    <a:p>
                      <a:pPr fontAlgn="base">
                        <a:lnSpc>
                          <a:spcPct val="107000"/>
                        </a:lnSpc>
                        <a:spcAft>
                          <a:spcPts val="0"/>
                        </a:spcAft>
                      </a:pPr>
                      <a:r>
                        <a:rPr lang="sv-FI" sz="1200">
                          <a:effectLst/>
                        </a:rPr>
                        <a:t>2. Memasukkan data perhitungan gaji</a:t>
                      </a:r>
                      <a:endParaRPr lang="en-US" sz="1100">
                        <a:effectLst/>
                        <a:latin typeface="Calibri"/>
                        <a:ea typeface="Calibri"/>
                        <a:cs typeface="Times New Roman"/>
                      </a:endParaRPr>
                    </a:p>
                  </a:txBody>
                  <a:tcPr marL="68580" marR="68580" marT="0" marB="0"/>
                </a:tc>
                <a:tc>
                  <a:txBody>
                    <a:bodyPr/>
                    <a:lstStyle/>
                    <a:p>
                      <a:pPr>
                        <a:lnSpc>
                          <a:spcPct val="115000"/>
                        </a:lnSpc>
                      </a:pPr>
                      <a:endParaRPr lang="en-US" sz="1100">
                        <a:effectLst/>
                        <a:latin typeface="Calibri"/>
                      </a:endParaRPr>
                    </a:p>
                  </a:txBody>
                  <a:tcPr marL="68580" marR="68580" marT="0" marB="0"/>
                </a:tc>
              </a:tr>
              <a:tr h="218937">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sv-FI" sz="1200">
                          <a:effectLst/>
                        </a:rPr>
                        <a:t>3. Memeriksa valid tidaknya data masukan</a:t>
                      </a:r>
                      <a:endParaRPr lang="en-US" sz="1100">
                        <a:effectLst/>
                        <a:latin typeface="Calibri"/>
                        <a:ea typeface="Calibri"/>
                        <a:cs typeface="Times New Roman"/>
                      </a:endParaRPr>
                    </a:p>
                  </a:txBody>
                  <a:tcPr marL="68580" marR="68580" marT="0" marB="0"/>
                </a:tc>
              </a:tr>
              <a:tr h="437873">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sv-FI" sz="1200">
                          <a:effectLst/>
                        </a:rPr>
                        <a:t>4. Mengeluarkan pesan bahwa data masukan tidak valid</a:t>
                      </a:r>
                      <a:endParaRPr lang="en-US" sz="1100">
                        <a:effectLst/>
                        <a:latin typeface="Calibri"/>
                        <a:ea typeface="Calibri"/>
                        <a:cs typeface="Times New Roman"/>
                      </a:endParaRPr>
                    </a:p>
                  </a:txBody>
                  <a:tcPr marL="68580" marR="68580" marT="0" marB="0"/>
                </a:tc>
              </a:tr>
              <a:tr h="437873">
                <a:tc>
                  <a:txBody>
                    <a:bodyPr/>
                    <a:lstStyle/>
                    <a:p>
                      <a:pPr fontAlgn="base">
                        <a:lnSpc>
                          <a:spcPct val="107000"/>
                        </a:lnSpc>
                        <a:spcAft>
                          <a:spcPts val="0"/>
                        </a:spcAft>
                      </a:pPr>
                      <a:r>
                        <a:rPr lang="sv-FI" sz="1200">
                          <a:effectLst/>
                        </a:rPr>
                        <a:t>5. Memperbaiki data masukan yang tidak valid</a:t>
                      </a:r>
                      <a:endParaRPr lang="en-US" sz="1100">
                        <a:effectLst/>
                        <a:latin typeface="Calibri"/>
                        <a:ea typeface="Calibri"/>
                        <a:cs typeface="Times New Roman"/>
                      </a:endParaRPr>
                    </a:p>
                  </a:txBody>
                  <a:tcPr marL="68580" marR="68580" marT="0" marB="0"/>
                </a:tc>
                <a:tc>
                  <a:txBody>
                    <a:bodyPr/>
                    <a:lstStyle/>
                    <a:p>
                      <a:pPr>
                        <a:lnSpc>
                          <a:spcPct val="115000"/>
                        </a:lnSpc>
                      </a:pPr>
                      <a:endParaRPr lang="en-US" sz="1100">
                        <a:effectLst/>
                        <a:latin typeface="Calibri"/>
                      </a:endParaRPr>
                    </a:p>
                  </a:txBody>
                  <a:tcPr marL="68580" marR="68580" marT="0" marB="0"/>
                </a:tc>
              </a:tr>
              <a:tr h="218937">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sv-FI" sz="1200">
                          <a:effectLst/>
                        </a:rPr>
                        <a:t>6. Memeriksa valid tidaknya data masukan</a:t>
                      </a:r>
                      <a:endParaRPr lang="en-US" sz="1100">
                        <a:effectLst/>
                        <a:latin typeface="Calibri"/>
                        <a:ea typeface="Calibri"/>
                        <a:cs typeface="Times New Roman"/>
                      </a:endParaRPr>
                    </a:p>
                  </a:txBody>
                  <a:tcPr marL="68580" marR="68580" marT="0" marB="0"/>
                </a:tc>
              </a:tr>
              <a:tr h="218937">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en-US" sz="1200">
                          <a:effectLst/>
                        </a:rPr>
                        <a:t>7. Menyimpan data gaji pokok ke basis data</a:t>
                      </a:r>
                      <a:endParaRPr lang="en-US" sz="1100">
                        <a:effectLst/>
                        <a:latin typeface="Calibri"/>
                        <a:ea typeface="Calibri"/>
                        <a:cs typeface="Times New Roman"/>
                      </a:endParaRPr>
                    </a:p>
                  </a:txBody>
                  <a:tcPr marL="68580" marR="68580" marT="0" marB="0"/>
                </a:tc>
              </a:tr>
              <a:tr h="218937">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en-US" sz="1200" dirty="0">
                          <a:effectLst/>
                        </a:rPr>
                        <a:t>8. </a:t>
                      </a:r>
                      <a:r>
                        <a:rPr lang="en-US" sz="1200" dirty="0" err="1">
                          <a:effectLst/>
                        </a:rPr>
                        <a:t>Menampilkan</a:t>
                      </a:r>
                      <a:r>
                        <a:rPr lang="en-US" sz="1200" dirty="0">
                          <a:effectLst/>
                        </a:rPr>
                        <a:t> </a:t>
                      </a:r>
                      <a:r>
                        <a:rPr lang="en-US" sz="1200" dirty="0" err="1">
                          <a:effectLst/>
                        </a:rPr>
                        <a:t>pesan</a:t>
                      </a:r>
                      <a:r>
                        <a:rPr lang="en-US" sz="1200" dirty="0">
                          <a:effectLst/>
                        </a:rPr>
                        <a:t> </a:t>
                      </a:r>
                      <a:r>
                        <a:rPr lang="en-US" sz="1200" dirty="0" err="1">
                          <a:effectLst/>
                        </a:rPr>
                        <a:t>sukses</a:t>
                      </a:r>
                      <a:r>
                        <a:rPr lang="en-US" sz="1200" dirty="0">
                          <a:effectLst/>
                        </a:rPr>
                        <a:t> </a:t>
                      </a:r>
                      <a:r>
                        <a:rPr lang="en-US" sz="1200" dirty="0" err="1">
                          <a:effectLst/>
                        </a:rPr>
                        <a:t>disimpan</a:t>
                      </a:r>
                      <a:endParaRPr lang="en-US" sz="1100" dirty="0">
                        <a:effectLst/>
                        <a:latin typeface="Calibri"/>
                        <a:ea typeface="Calibri"/>
                        <a:cs typeface="Times New Roman"/>
                      </a:endParaRPr>
                    </a:p>
                  </a:txBody>
                  <a:tcPr marL="68580" marR="68580" marT="0" marB="0"/>
                </a:tc>
              </a:tr>
            </a:tbl>
          </a:graphicData>
        </a:graphic>
      </p:graphicFrame>
      <p:sp>
        <p:nvSpPr>
          <p:cNvPr id="5" name="Rectangle 1"/>
          <p:cNvSpPr>
            <a:spLocks noChangeArrowheads="1"/>
          </p:cNvSpPr>
          <p:nvPr/>
        </p:nvSpPr>
        <p:spPr bwMode="auto">
          <a:xfrm>
            <a:off x="322118" y="212467"/>
            <a:ext cx="6468950" cy="12926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id-ID"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3. </a:t>
            </a:r>
            <a:r>
              <a:rPr kumimoji="0" lang="en-US" b="1"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Nama</a:t>
            </a:r>
            <a:r>
              <a:rPr kumimoji="0" lang="en-US"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Use Case : </a:t>
            </a:r>
            <a:r>
              <a:rPr kumimoji="0" lang="en-US" b="1"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Mengelola</a:t>
            </a:r>
            <a:r>
              <a:rPr kumimoji="0" lang="en-US"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b="1"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gaji</a:t>
            </a:r>
            <a:r>
              <a:rPr kumimoji="0" lang="en-US"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b="1"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pokok</a:t>
            </a:r>
            <a:r>
              <a:rPr kumimoji="0" lang="en-US"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b="1"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menghitung</a:t>
            </a:r>
            <a:r>
              <a:rPr kumimoji="0" lang="en-US"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b="1"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gaji</a:t>
            </a:r>
            <a:r>
              <a:rPr kumimoji="0" lang="en-US"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b="1"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pokok</a:t>
            </a:r>
            <a:r>
              <a:rPr kumimoji="0" lang="en-US"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r>
            <a:b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br>
            <a:r>
              <a:rPr kumimoji="0" lang="en-US"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Skenario</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162034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6000" r="-1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1800" b="1" dirty="0" err="1"/>
              <a:t>Nama</a:t>
            </a:r>
            <a:r>
              <a:rPr lang="en-US" sz="1800" b="1" dirty="0"/>
              <a:t> Use Case : </a:t>
            </a:r>
            <a:r>
              <a:rPr lang="en-US" sz="1800" b="1" dirty="0" err="1"/>
              <a:t>Mengelola</a:t>
            </a:r>
            <a:r>
              <a:rPr lang="en-US" sz="1800" b="1" dirty="0"/>
              <a:t> </a:t>
            </a:r>
            <a:r>
              <a:rPr lang="en-US" sz="1800" b="1" dirty="0" err="1"/>
              <a:t>gaji</a:t>
            </a:r>
            <a:r>
              <a:rPr lang="en-US" sz="1800" b="1" dirty="0"/>
              <a:t>  (</a:t>
            </a:r>
            <a:r>
              <a:rPr lang="en-US" sz="1800" b="1" dirty="0" err="1"/>
              <a:t>menghitung</a:t>
            </a:r>
            <a:r>
              <a:rPr lang="en-US" sz="1800" b="1" dirty="0"/>
              <a:t> </a:t>
            </a:r>
            <a:r>
              <a:rPr lang="en-US" sz="1800" b="1" dirty="0" err="1"/>
              <a:t>gaji</a:t>
            </a:r>
            <a:r>
              <a:rPr lang="en-US" sz="1800" b="1" dirty="0"/>
              <a:t> </a:t>
            </a:r>
            <a:r>
              <a:rPr lang="en-US" sz="1800" b="1" dirty="0" err="1"/>
              <a:t>mengajar</a:t>
            </a:r>
            <a:r>
              <a:rPr lang="en-US" sz="1800" b="1" dirty="0"/>
              <a:t>)</a:t>
            </a:r>
            <a:r>
              <a:rPr lang="en-US" sz="1800" dirty="0"/>
              <a:t/>
            </a:r>
            <a:br>
              <a:rPr lang="en-US" sz="1800" dirty="0"/>
            </a:br>
            <a:r>
              <a:rPr lang="en-US" sz="1800" dirty="0" err="1"/>
              <a:t>Skenario</a:t>
            </a:r>
            <a:r>
              <a:rPr lang="en-US" sz="1800" dirty="0"/>
              <a: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11233675"/>
              </p:ext>
            </p:extLst>
          </p:nvPr>
        </p:nvGraphicFramePr>
        <p:xfrm>
          <a:off x="1936029" y="1172731"/>
          <a:ext cx="5217795" cy="5083175"/>
        </p:xfrm>
        <a:graphic>
          <a:graphicData uri="http://schemas.openxmlformats.org/drawingml/2006/table">
            <a:tbl>
              <a:tblPr firstRow="1" firstCol="1" bandRow="1">
                <a:tableStyleId>{5C22544A-7EE6-4342-B048-85BDC9FD1C3A}</a:tableStyleId>
              </a:tblPr>
              <a:tblGrid>
                <a:gridCol w="2517140"/>
                <a:gridCol w="2700655"/>
              </a:tblGrid>
              <a:tr h="0">
                <a:tc>
                  <a:txBody>
                    <a:bodyPr/>
                    <a:lstStyle/>
                    <a:p>
                      <a:pPr algn="ctr" fontAlgn="base">
                        <a:lnSpc>
                          <a:spcPts val="1465"/>
                        </a:lnSpc>
                        <a:spcAft>
                          <a:spcPts val="0"/>
                        </a:spcAft>
                      </a:pPr>
                      <a:r>
                        <a:rPr lang="en-US" sz="1200" dirty="0" err="1">
                          <a:effectLst/>
                        </a:rPr>
                        <a:t>Aksi</a:t>
                      </a:r>
                      <a:r>
                        <a:rPr lang="en-US" sz="1200" dirty="0">
                          <a:effectLst/>
                        </a:rPr>
                        <a:t> </a:t>
                      </a:r>
                      <a:r>
                        <a:rPr lang="en-US" sz="1200" dirty="0" err="1">
                          <a:effectLst/>
                        </a:rPr>
                        <a:t>Aktor</a:t>
                      </a:r>
                      <a:endParaRPr lang="en-US" sz="1100" dirty="0">
                        <a:effectLst/>
                        <a:latin typeface="Calibri"/>
                        <a:ea typeface="Calibri"/>
                        <a:cs typeface="Times New Roman"/>
                      </a:endParaRPr>
                    </a:p>
                  </a:txBody>
                  <a:tcPr marL="68580" marR="68580" marT="0" marB="0"/>
                </a:tc>
                <a:tc>
                  <a:txBody>
                    <a:bodyPr/>
                    <a:lstStyle/>
                    <a:p>
                      <a:pPr algn="ctr" fontAlgn="base">
                        <a:lnSpc>
                          <a:spcPts val="1465"/>
                        </a:lnSpc>
                        <a:spcAft>
                          <a:spcPts val="0"/>
                        </a:spcAft>
                      </a:pPr>
                      <a:r>
                        <a:rPr lang="en-US" sz="1200">
                          <a:effectLst/>
                        </a:rPr>
                        <a:t>Reaksi Sistem</a:t>
                      </a:r>
                      <a:endParaRPr lang="en-US" sz="1100">
                        <a:effectLst/>
                        <a:latin typeface="Calibri"/>
                        <a:ea typeface="Calibri"/>
                        <a:cs typeface="Times New Roman"/>
                      </a:endParaRPr>
                    </a:p>
                  </a:txBody>
                  <a:tcPr marL="68580" marR="68580" marT="0" marB="0"/>
                </a:tc>
              </a:tr>
              <a:tr h="0">
                <a:tc gridSpan="2">
                  <a:txBody>
                    <a:bodyPr/>
                    <a:lstStyle/>
                    <a:p>
                      <a:pPr fontAlgn="base">
                        <a:lnSpc>
                          <a:spcPct val="107000"/>
                        </a:lnSpc>
                        <a:spcAft>
                          <a:spcPts val="0"/>
                        </a:spcAft>
                      </a:pPr>
                      <a:r>
                        <a:rPr lang="en-US" sz="1200">
                          <a:effectLst/>
                        </a:rPr>
                        <a:t>Skenario Normal</a:t>
                      </a:r>
                      <a:endParaRPr lang="en-US" sz="1100">
                        <a:effectLst/>
                        <a:latin typeface="Calibri"/>
                        <a:ea typeface="Calibri"/>
                        <a:cs typeface="Times New Roman"/>
                      </a:endParaRPr>
                    </a:p>
                  </a:txBody>
                  <a:tcPr marL="68580" marR="68580" marT="0" marB="0"/>
                </a:tc>
                <a:tc hMerge="1">
                  <a:txBody>
                    <a:bodyPr/>
                    <a:lstStyle/>
                    <a:p>
                      <a:endParaRPr lang="en-US"/>
                    </a:p>
                  </a:txBody>
                  <a:tcPr/>
                </a:tc>
              </a:tr>
              <a:tr h="0">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en-US" sz="1200">
                          <a:effectLst/>
                        </a:rPr>
                        <a:t>1. Memeriksa status login</a:t>
                      </a:r>
                      <a:endParaRPr lang="en-US" sz="1100">
                        <a:effectLst/>
                        <a:latin typeface="Calibri"/>
                        <a:ea typeface="Calibri"/>
                        <a:cs typeface="Times New Roman"/>
                      </a:endParaRPr>
                    </a:p>
                  </a:txBody>
                  <a:tcPr marL="68580" marR="68580" marT="0" marB="0"/>
                </a:tc>
              </a:tr>
              <a:tr h="0">
                <a:tc>
                  <a:txBody>
                    <a:bodyPr/>
                    <a:lstStyle/>
                    <a:p>
                      <a:pPr fontAlgn="base">
                        <a:lnSpc>
                          <a:spcPct val="107000"/>
                        </a:lnSpc>
                        <a:spcAft>
                          <a:spcPts val="0"/>
                        </a:spcAft>
                      </a:pPr>
                      <a:r>
                        <a:rPr lang="sv-FI" sz="1200">
                          <a:effectLst/>
                        </a:rPr>
                        <a:t>2. Memasukkan data perhitungan gaji mengajar</a:t>
                      </a:r>
                      <a:endParaRPr lang="en-US" sz="1100">
                        <a:effectLst/>
                        <a:latin typeface="Calibri"/>
                        <a:ea typeface="Calibri"/>
                        <a:cs typeface="Times New Roman"/>
                      </a:endParaRPr>
                    </a:p>
                  </a:txBody>
                  <a:tcPr marL="68580" marR="68580" marT="0" marB="0"/>
                </a:tc>
                <a:tc>
                  <a:txBody>
                    <a:bodyPr/>
                    <a:lstStyle/>
                    <a:p>
                      <a:pPr>
                        <a:lnSpc>
                          <a:spcPct val="115000"/>
                        </a:lnSpc>
                      </a:pPr>
                      <a:endParaRPr lang="en-US" sz="1100">
                        <a:effectLst/>
                        <a:latin typeface="Calibri"/>
                      </a:endParaRPr>
                    </a:p>
                  </a:txBody>
                  <a:tcPr marL="68580" marR="68580" marT="0" marB="0"/>
                </a:tc>
              </a:tr>
              <a:tr h="0">
                <a:tc>
                  <a:txBody>
                    <a:bodyPr/>
                    <a:lstStyle/>
                    <a:p>
                      <a:pPr>
                        <a:lnSpc>
                          <a:spcPct val="115000"/>
                        </a:lnSpc>
                      </a:pPr>
                      <a:endParaRPr lang="en-US" sz="1100" dirty="0">
                        <a:effectLst/>
                        <a:latin typeface="Calibri"/>
                      </a:endParaRPr>
                    </a:p>
                  </a:txBody>
                  <a:tcPr marL="68580" marR="68580" marT="0" marB="0"/>
                </a:tc>
                <a:tc>
                  <a:txBody>
                    <a:bodyPr/>
                    <a:lstStyle/>
                    <a:p>
                      <a:pPr fontAlgn="base">
                        <a:lnSpc>
                          <a:spcPct val="107000"/>
                        </a:lnSpc>
                        <a:spcAft>
                          <a:spcPts val="0"/>
                        </a:spcAft>
                      </a:pPr>
                      <a:r>
                        <a:rPr lang="sv-FI" sz="1200">
                          <a:effectLst/>
                        </a:rPr>
                        <a:t>3. Memeriksa valid tidaknya data masukan yaitu total jam mengajar per bulan</a:t>
                      </a:r>
                      <a:endParaRPr lang="en-US" sz="1100">
                        <a:effectLst/>
                        <a:latin typeface="Calibri"/>
                        <a:ea typeface="Calibri"/>
                        <a:cs typeface="Times New Roman"/>
                      </a:endParaRPr>
                    </a:p>
                  </a:txBody>
                  <a:tcPr marL="68580" marR="68580" marT="0" marB="0"/>
                </a:tc>
              </a:tr>
              <a:tr h="0">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en-US" sz="1200">
                          <a:effectLst/>
                        </a:rPr>
                        <a:t>4. Menyimpan data  gaji mengajar ke basis data</a:t>
                      </a:r>
                      <a:endParaRPr lang="en-US" sz="1100">
                        <a:effectLst/>
                        <a:latin typeface="Calibri"/>
                        <a:ea typeface="Calibri"/>
                        <a:cs typeface="Times New Roman"/>
                      </a:endParaRPr>
                    </a:p>
                  </a:txBody>
                  <a:tcPr marL="68580" marR="68580" marT="0" marB="0"/>
                </a:tc>
              </a:tr>
              <a:tr h="0">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en-US" sz="1200">
                          <a:effectLst/>
                        </a:rPr>
                        <a:t>5. Menampilkan pesan sukses disimpan</a:t>
                      </a:r>
                      <a:endParaRPr lang="en-US" sz="1100">
                        <a:effectLst/>
                        <a:latin typeface="Calibri"/>
                        <a:ea typeface="Calibri"/>
                        <a:cs typeface="Times New Roman"/>
                      </a:endParaRPr>
                    </a:p>
                  </a:txBody>
                  <a:tcPr marL="68580" marR="68580" marT="0" marB="0"/>
                </a:tc>
              </a:tr>
              <a:tr h="0">
                <a:tc gridSpan="2">
                  <a:txBody>
                    <a:bodyPr/>
                    <a:lstStyle/>
                    <a:p>
                      <a:pPr fontAlgn="base">
                        <a:lnSpc>
                          <a:spcPct val="107000"/>
                        </a:lnSpc>
                        <a:spcAft>
                          <a:spcPts val="0"/>
                        </a:spcAft>
                      </a:pPr>
                      <a:r>
                        <a:rPr lang="en-US" sz="1200">
                          <a:effectLst/>
                        </a:rPr>
                        <a:t>Skenario Alternatif</a:t>
                      </a:r>
                      <a:endParaRPr lang="en-US" sz="1100">
                        <a:effectLst/>
                        <a:latin typeface="Calibri"/>
                        <a:ea typeface="Calibri"/>
                        <a:cs typeface="Times New Roman"/>
                      </a:endParaRPr>
                    </a:p>
                  </a:txBody>
                  <a:tcPr marL="68580" marR="68580" marT="0" marB="0"/>
                </a:tc>
                <a:tc hMerge="1">
                  <a:txBody>
                    <a:bodyPr/>
                    <a:lstStyle/>
                    <a:p>
                      <a:endParaRPr lang="en-US"/>
                    </a:p>
                  </a:txBody>
                  <a:tcPr/>
                </a:tc>
              </a:tr>
              <a:tr h="0">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en-US" sz="1200">
                          <a:effectLst/>
                        </a:rPr>
                        <a:t>1. Memeriksa status login</a:t>
                      </a:r>
                      <a:endParaRPr lang="en-US" sz="1100">
                        <a:effectLst/>
                        <a:latin typeface="Calibri"/>
                        <a:ea typeface="Calibri"/>
                        <a:cs typeface="Times New Roman"/>
                      </a:endParaRPr>
                    </a:p>
                  </a:txBody>
                  <a:tcPr marL="68580" marR="68580" marT="0" marB="0"/>
                </a:tc>
              </a:tr>
              <a:tr h="0">
                <a:tc>
                  <a:txBody>
                    <a:bodyPr/>
                    <a:lstStyle/>
                    <a:p>
                      <a:pPr fontAlgn="base">
                        <a:lnSpc>
                          <a:spcPct val="107000"/>
                        </a:lnSpc>
                        <a:spcAft>
                          <a:spcPts val="0"/>
                        </a:spcAft>
                      </a:pPr>
                      <a:r>
                        <a:rPr lang="sv-FI" sz="1200">
                          <a:effectLst/>
                        </a:rPr>
                        <a:t>2. Memasukkan data perhitungan gaji mengajar</a:t>
                      </a:r>
                      <a:endParaRPr lang="en-US" sz="1100">
                        <a:effectLst/>
                        <a:latin typeface="Calibri"/>
                        <a:ea typeface="Calibri"/>
                        <a:cs typeface="Times New Roman"/>
                      </a:endParaRPr>
                    </a:p>
                  </a:txBody>
                  <a:tcPr marL="68580" marR="68580" marT="0" marB="0"/>
                </a:tc>
                <a:tc>
                  <a:txBody>
                    <a:bodyPr/>
                    <a:lstStyle/>
                    <a:p>
                      <a:pPr>
                        <a:lnSpc>
                          <a:spcPct val="115000"/>
                        </a:lnSpc>
                      </a:pPr>
                      <a:endParaRPr lang="en-US" sz="1100">
                        <a:effectLst/>
                        <a:latin typeface="Calibri"/>
                      </a:endParaRPr>
                    </a:p>
                  </a:txBody>
                  <a:tcPr marL="68580" marR="68580" marT="0" marB="0"/>
                </a:tc>
              </a:tr>
              <a:tr h="0">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sv-FI" sz="1200">
                          <a:effectLst/>
                        </a:rPr>
                        <a:t>3. Memeriksa valid tidaknya data masukan yaitu total jam mengajar/bulan</a:t>
                      </a:r>
                      <a:endParaRPr lang="en-US" sz="1100">
                        <a:effectLst/>
                        <a:latin typeface="Calibri"/>
                        <a:ea typeface="Calibri"/>
                        <a:cs typeface="Times New Roman"/>
                      </a:endParaRPr>
                    </a:p>
                  </a:txBody>
                  <a:tcPr marL="68580" marR="68580" marT="0" marB="0"/>
                </a:tc>
              </a:tr>
              <a:tr h="0">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sv-FI" sz="1200">
                          <a:effectLst/>
                        </a:rPr>
                        <a:t>4. Mengeluarkan pesan bahwa data masukan tidak valid</a:t>
                      </a:r>
                      <a:endParaRPr lang="en-US" sz="1100">
                        <a:effectLst/>
                        <a:latin typeface="Calibri"/>
                        <a:ea typeface="Calibri"/>
                        <a:cs typeface="Times New Roman"/>
                      </a:endParaRPr>
                    </a:p>
                  </a:txBody>
                  <a:tcPr marL="68580" marR="68580" marT="0" marB="0"/>
                </a:tc>
              </a:tr>
              <a:tr h="0">
                <a:tc>
                  <a:txBody>
                    <a:bodyPr/>
                    <a:lstStyle/>
                    <a:p>
                      <a:pPr fontAlgn="base">
                        <a:lnSpc>
                          <a:spcPct val="107000"/>
                        </a:lnSpc>
                        <a:spcAft>
                          <a:spcPts val="0"/>
                        </a:spcAft>
                      </a:pPr>
                      <a:r>
                        <a:rPr lang="sv-FI" sz="1200">
                          <a:effectLst/>
                        </a:rPr>
                        <a:t>5. Memperbaiki data masukan yang tidak valid</a:t>
                      </a:r>
                      <a:endParaRPr lang="en-US" sz="1100">
                        <a:effectLst/>
                        <a:latin typeface="Calibri"/>
                        <a:ea typeface="Calibri"/>
                        <a:cs typeface="Times New Roman"/>
                      </a:endParaRPr>
                    </a:p>
                  </a:txBody>
                  <a:tcPr marL="68580" marR="68580" marT="0" marB="0"/>
                </a:tc>
                <a:tc>
                  <a:txBody>
                    <a:bodyPr/>
                    <a:lstStyle/>
                    <a:p>
                      <a:pPr>
                        <a:lnSpc>
                          <a:spcPct val="115000"/>
                        </a:lnSpc>
                      </a:pPr>
                      <a:endParaRPr lang="en-US" sz="1100">
                        <a:effectLst/>
                        <a:latin typeface="Calibri"/>
                      </a:endParaRPr>
                    </a:p>
                  </a:txBody>
                  <a:tcPr marL="68580" marR="68580" marT="0" marB="0"/>
                </a:tc>
              </a:tr>
              <a:tr h="0">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sv-FI" sz="1200">
                          <a:effectLst/>
                        </a:rPr>
                        <a:t>6. Memeriksa valid tidaknya data masukan</a:t>
                      </a:r>
                      <a:endParaRPr lang="en-US" sz="1100">
                        <a:effectLst/>
                        <a:latin typeface="Calibri"/>
                        <a:ea typeface="Calibri"/>
                        <a:cs typeface="Times New Roman"/>
                      </a:endParaRPr>
                    </a:p>
                  </a:txBody>
                  <a:tcPr marL="68580" marR="68580" marT="0" marB="0"/>
                </a:tc>
              </a:tr>
              <a:tr h="0">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en-US" sz="1200">
                          <a:effectLst/>
                        </a:rPr>
                        <a:t>7. Menyimpan data gaji mengajar ke basis data</a:t>
                      </a:r>
                      <a:endParaRPr lang="en-US" sz="1100">
                        <a:effectLst/>
                        <a:latin typeface="Calibri"/>
                        <a:ea typeface="Calibri"/>
                        <a:cs typeface="Times New Roman"/>
                      </a:endParaRPr>
                    </a:p>
                  </a:txBody>
                  <a:tcPr marL="68580" marR="68580" marT="0" marB="0"/>
                </a:tc>
              </a:tr>
              <a:tr h="0">
                <a:tc>
                  <a:txBody>
                    <a:bodyPr/>
                    <a:lstStyle/>
                    <a:p>
                      <a:pPr>
                        <a:lnSpc>
                          <a:spcPct val="115000"/>
                        </a:lnSpc>
                      </a:pPr>
                      <a:endParaRPr lang="en-US" sz="1100">
                        <a:effectLst/>
                        <a:latin typeface="Calibri"/>
                      </a:endParaRPr>
                    </a:p>
                  </a:txBody>
                  <a:tcPr marL="68580" marR="68580" marT="0" marB="0"/>
                </a:tc>
                <a:tc>
                  <a:txBody>
                    <a:bodyPr/>
                    <a:lstStyle/>
                    <a:p>
                      <a:pPr fontAlgn="base">
                        <a:lnSpc>
                          <a:spcPct val="107000"/>
                        </a:lnSpc>
                        <a:spcAft>
                          <a:spcPts val="0"/>
                        </a:spcAft>
                      </a:pPr>
                      <a:r>
                        <a:rPr lang="en-US" sz="1200" dirty="0">
                          <a:effectLst/>
                        </a:rPr>
                        <a:t>8. </a:t>
                      </a:r>
                      <a:r>
                        <a:rPr lang="en-US" sz="1200" dirty="0" err="1">
                          <a:effectLst/>
                        </a:rPr>
                        <a:t>Menampilkan</a:t>
                      </a:r>
                      <a:r>
                        <a:rPr lang="en-US" sz="1200" dirty="0">
                          <a:effectLst/>
                        </a:rPr>
                        <a:t> </a:t>
                      </a:r>
                      <a:r>
                        <a:rPr lang="en-US" sz="1200" dirty="0" err="1">
                          <a:effectLst/>
                        </a:rPr>
                        <a:t>pesan</a:t>
                      </a:r>
                      <a:r>
                        <a:rPr lang="en-US" sz="1200" dirty="0">
                          <a:effectLst/>
                        </a:rPr>
                        <a:t> </a:t>
                      </a:r>
                      <a:r>
                        <a:rPr lang="en-US" sz="1200" dirty="0" err="1">
                          <a:effectLst/>
                        </a:rPr>
                        <a:t>sukses</a:t>
                      </a:r>
                      <a:r>
                        <a:rPr lang="en-US" sz="1200" dirty="0">
                          <a:effectLst/>
                        </a:rPr>
                        <a:t> </a:t>
                      </a:r>
                      <a:r>
                        <a:rPr lang="en-US" sz="1200" dirty="0" err="1">
                          <a:effectLst/>
                        </a:rPr>
                        <a:t>disimpan</a:t>
                      </a:r>
                      <a:endParaRPr lang="en-U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89371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6000" r="-1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5897563"/>
          </a:xfrm>
        </p:spPr>
        <p:txBody>
          <a:bodyPr/>
          <a:lstStyle/>
          <a:p>
            <a:pPr marL="0" indent="0">
              <a:buNone/>
            </a:pPr>
            <a:r>
              <a:rPr lang="en-US" sz="1600" b="1" dirty="0" err="1"/>
              <a:t>Nama</a:t>
            </a:r>
            <a:r>
              <a:rPr lang="en-US" sz="1600" b="1" dirty="0"/>
              <a:t> Use Case : </a:t>
            </a:r>
            <a:r>
              <a:rPr lang="en-US" sz="1600" b="1" dirty="0" err="1"/>
              <a:t>Mengelola</a:t>
            </a:r>
            <a:r>
              <a:rPr lang="en-US" sz="1600" b="1" dirty="0"/>
              <a:t> </a:t>
            </a:r>
            <a:r>
              <a:rPr lang="en-US" sz="1600" b="1" dirty="0" err="1"/>
              <a:t>tunjangan</a:t>
            </a:r>
            <a:r>
              <a:rPr lang="en-US" sz="1600" b="1" dirty="0"/>
              <a:t> (</a:t>
            </a:r>
            <a:r>
              <a:rPr lang="en-US" sz="1600" b="1" dirty="0" err="1"/>
              <a:t>menghitung</a:t>
            </a:r>
            <a:r>
              <a:rPr lang="en-US" sz="1600" b="1" dirty="0"/>
              <a:t> </a:t>
            </a:r>
            <a:r>
              <a:rPr lang="en-US" sz="1600" b="1" dirty="0" err="1"/>
              <a:t>tunjangan</a:t>
            </a:r>
            <a:r>
              <a:rPr lang="en-US" sz="1600" b="1" dirty="0"/>
              <a:t>)</a:t>
            </a:r>
            <a:r>
              <a:rPr lang="en-US" sz="1600" dirty="0"/>
              <a:t/>
            </a:r>
            <a:br>
              <a:rPr lang="en-US" sz="1600" dirty="0"/>
            </a:br>
            <a:r>
              <a:rPr lang="en-US" sz="1600" dirty="0" err="1"/>
              <a:t>Skenario</a:t>
            </a:r>
            <a:r>
              <a:rPr lang="en-US" sz="1600" dirty="0"/>
              <a:t>:</a:t>
            </a:r>
          </a:p>
          <a:p>
            <a:pPr marL="0" indent="0">
              <a:buNone/>
            </a:pPr>
            <a:endParaRPr lang="en-US" sz="1400" dirty="0"/>
          </a:p>
        </p:txBody>
      </p:sp>
      <p:graphicFrame>
        <p:nvGraphicFramePr>
          <p:cNvPr id="4" name="Table 3"/>
          <p:cNvGraphicFramePr>
            <a:graphicFrameLocks noGrp="1"/>
          </p:cNvGraphicFramePr>
          <p:nvPr/>
        </p:nvGraphicFramePr>
        <p:xfrm>
          <a:off x="2055296" y="1517301"/>
          <a:ext cx="5033408" cy="4887468"/>
        </p:xfrm>
        <a:graphic>
          <a:graphicData uri="http://schemas.openxmlformats.org/drawingml/2006/table">
            <a:tbl>
              <a:tblPr firstRow="1" firstCol="1" bandRow="1">
                <a:tableStyleId>{5C22544A-7EE6-4342-B048-85BDC9FD1C3A}</a:tableStyleId>
              </a:tblPr>
              <a:tblGrid>
                <a:gridCol w="2428189"/>
                <a:gridCol w="2605219"/>
              </a:tblGrid>
              <a:tr h="183768">
                <a:tc>
                  <a:txBody>
                    <a:bodyPr/>
                    <a:lstStyle/>
                    <a:p>
                      <a:pPr algn="ctr" fontAlgn="base">
                        <a:lnSpc>
                          <a:spcPts val="1465"/>
                        </a:lnSpc>
                        <a:spcAft>
                          <a:spcPts val="0"/>
                        </a:spcAft>
                      </a:pPr>
                      <a:r>
                        <a:rPr lang="en-US" sz="1200">
                          <a:effectLst/>
                        </a:rPr>
                        <a:t>Aksi Aktor</a:t>
                      </a:r>
                      <a:endParaRPr lang="en-US" sz="1100">
                        <a:effectLst/>
                        <a:latin typeface="Calibri"/>
                        <a:ea typeface="Calibri"/>
                        <a:cs typeface="Times New Roman"/>
                      </a:endParaRPr>
                    </a:p>
                  </a:txBody>
                  <a:tcPr marL="66157" marR="66157" marT="0" marB="0"/>
                </a:tc>
                <a:tc>
                  <a:txBody>
                    <a:bodyPr/>
                    <a:lstStyle/>
                    <a:p>
                      <a:pPr algn="ctr" fontAlgn="base">
                        <a:lnSpc>
                          <a:spcPts val="1465"/>
                        </a:lnSpc>
                        <a:spcAft>
                          <a:spcPts val="0"/>
                        </a:spcAft>
                      </a:pPr>
                      <a:r>
                        <a:rPr lang="en-US" sz="1200">
                          <a:effectLst/>
                        </a:rPr>
                        <a:t>Reaksi Sistem</a:t>
                      </a:r>
                      <a:endParaRPr lang="en-US" sz="1100">
                        <a:effectLst/>
                        <a:latin typeface="Calibri"/>
                        <a:ea typeface="Calibri"/>
                        <a:cs typeface="Times New Roman"/>
                      </a:endParaRPr>
                    </a:p>
                  </a:txBody>
                  <a:tcPr marL="66157" marR="66157" marT="0" marB="0"/>
                </a:tc>
              </a:tr>
              <a:tr h="188791">
                <a:tc gridSpan="2">
                  <a:txBody>
                    <a:bodyPr/>
                    <a:lstStyle/>
                    <a:p>
                      <a:pPr fontAlgn="base">
                        <a:lnSpc>
                          <a:spcPct val="107000"/>
                        </a:lnSpc>
                        <a:spcAft>
                          <a:spcPts val="0"/>
                        </a:spcAft>
                      </a:pPr>
                      <a:r>
                        <a:rPr lang="en-US" sz="1200">
                          <a:effectLst/>
                        </a:rPr>
                        <a:t>Skenario Normal</a:t>
                      </a:r>
                      <a:endParaRPr lang="en-US" sz="1100">
                        <a:effectLst/>
                        <a:latin typeface="Calibri"/>
                        <a:ea typeface="Calibri"/>
                        <a:cs typeface="Times New Roman"/>
                      </a:endParaRPr>
                    </a:p>
                  </a:txBody>
                  <a:tcPr marL="66157" marR="66157" marT="0" marB="0"/>
                </a:tc>
                <a:tc hMerge="1">
                  <a:txBody>
                    <a:bodyPr/>
                    <a:lstStyle/>
                    <a:p>
                      <a:endParaRPr lang="en-US"/>
                    </a:p>
                  </a:txBody>
                  <a:tcPr/>
                </a:tc>
              </a:tr>
              <a:tr h="188791">
                <a:tc>
                  <a:txBody>
                    <a:bodyPr/>
                    <a:lstStyle/>
                    <a:p>
                      <a:pPr>
                        <a:lnSpc>
                          <a:spcPct val="115000"/>
                        </a:lnSpc>
                      </a:pPr>
                      <a:endParaRPr lang="en-US" sz="1100">
                        <a:effectLst/>
                        <a:latin typeface="Calibri"/>
                      </a:endParaRPr>
                    </a:p>
                  </a:txBody>
                  <a:tcPr marL="66157" marR="66157" marT="0" marB="0"/>
                </a:tc>
                <a:tc>
                  <a:txBody>
                    <a:bodyPr/>
                    <a:lstStyle/>
                    <a:p>
                      <a:pPr fontAlgn="base">
                        <a:lnSpc>
                          <a:spcPct val="107000"/>
                        </a:lnSpc>
                        <a:spcAft>
                          <a:spcPts val="0"/>
                        </a:spcAft>
                      </a:pPr>
                      <a:r>
                        <a:rPr lang="en-US" sz="1200">
                          <a:effectLst/>
                        </a:rPr>
                        <a:t>1. Memeriksa status login</a:t>
                      </a:r>
                      <a:endParaRPr lang="en-US" sz="1100">
                        <a:effectLst/>
                        <a:latin typeface="Calibri"/>
                        <a:ea typeface="Calibri"/>
                        <a:cs typeface="Times New Roman"/>
                      </a:endParaRPr>
                    </a:p>
                  </a:txBody>
                  <a:tcPr marL="66157" marR="66157" marT="0" marB="0"/>
                </a:tc>
              </a:tr>
              <a:tr h="377582">
                <a:tc>
                  <a:txBody>
                    <a:bodyPr/>
                    <a:lstStyle/>
                    <a:p>
                      <a:pPr fontAlgn="base">
                        <a:lnSpc>
                          <a:spcPct val="107000"/>
                        </a:lnSpc>
                        <a:spcAft>
                          <a:spcPts val="0"/>
                        </a:spcAft>
                      </a:pPr>
                      <a:r>
                        <a:rPr lang="sv-FI" sz="1200" dirty="0">
                          <a:effectLst/>
                        </a:rPr>
                        <a:t>2. Memasukkan data perhitungan tunjangan</a:t>
                      </a:r>
                      <a:endParaRPr lang="en-US" sz="1100" dirty="0">
                        <a:effectLst/>
                        <a:latin typeface="Calibri"/>
                        <a:ea typeface="Calibri"/>
                        <a:cs typeface="Times New Roman"/>
                      </a:endParaRPr>
                    </a:p>
                  </a:txBody>
                  <a:tcPr marL="66157" marR="66157" marT="0" marB="0"/>
                </a:tc>
                <a:tc>
                  <a:txBody>
                    <a:bodyPr/>
                    <a:lstStyle/>
                    <a:p>
                      <a:pPr>
                        <a:lnSpc>
                          <a:spcPct val="115000"/>
                        </a:lnSpc>
                      </a:pPr>
                      <a:endParaRPr lang="en-US" sz="1100">
                        <a:effectLst/>
                        <a:latin typeface="Calibri"/>
                      </a:endParaRPr>
                    </a:p>
                  </a:txBody>
                  <a:tcPr marL="66157" marR="66157" marT="0" marB="0"/>
                </a:tc>
              </a:tr>
              <a:tr h="188791">
                <a:tc>
                  <a:txBody>
                    <a:bodyPr/>
                    <a:lstStyle/>
                    <a:p>
                      <a:pPr>
                        <a:lnSpc>
                          <a:spcPct val="115000"/>
                        </a:lnSpc>
                      </a:pPr>
                      <a:endParaRPr lang="en-US" sz="1100">
                        <a:effectLst/>
                        <a:latin typeface="Calibri"/>
                      </a:endParaRPr>
                    </a:p>
                  </a:txBody>
                  <a:tcPr marL="66157" marR="66157" marT="0" marB="0"/>
                </a:tc>
                <a:tc>
                  <a:txBody>
                    <a:bodyPr/>
                    <a:lstStyle/>
                    <a:p>
                      <a:pPr fontAlgn="base">
                        <a:lnSpc>
                          <a:spcPct val="107000"/>
                        </a:lnSpc>
                        <a:spcAft>
                          <a:spcPts val="0"/>
                        </a:spcAft>
                      </a:pPr>
                      <a:r>
                        <a:rPr lang="sv-FI" sz="1200">
                          <a:effectLst/>
                        </a:rPr>
                        <a:t>3. Memeriksa status jabatan</a:t>
                      </a:r>
                      <a:endParaRPr lang="en-US" sz="1100">
                        <a:effectLst/>
                        <a:latin typeface="Calibri"/>
                        <a:ea typeface="Calibri"/>
                        <a:cs typeface="Times New Roman"/>
                      </a:endParaRPr>
                    </a:p>
                  </a:txBody>
                  <a:tcPr marL="66157" marR="66157" marT="0" marB="0"/>
                </a:tc>
              </a:tr>
              <a:tr h="377582">
                <a:tc>
                  <a:txBody>
                    <a:bodyPr/>
                    <a:lstStyle/>
                    <a:p>
                      <a:pPr>
                        <a:lnSpc>
                          <a:spcPct val="115000"/>
                        </a:lnSpc>
                      </a:pPr>
                      <a:endParaRPr lang="en-US" sz="1100">
                        <a:effectLst/>
                        <a:latin typeface="Calibri"/>
                      </a:endParaRPr>
                    </a:p>
                  </a:txBody>
                  <a:tcPr marL="66157" marR="66157" marT="0" marB="0"/>
                </a:tc>
                <a:tc>
                  <a:txBody>
                    <a:bodyPr/>
                    <a:lstStyle/>
                    <a:p>
                      <a:pPr fontAlgn="base">
                        <a:lnSpc>
                          <a:spcPct val="107000"/>
                        </a:lnSpc>
                        <a:spcAft>
                          <a:spcPts val="0"/>
                        </a:spcAft>
                      </a:pPr>
                      <a:r>
                        <a:rPr lang="en-US" sz="1200">
                          <a:effectLst/>
                        </a:rPr>
                        <a:t>4. Menyimpan data  tunjangan ke basis data</a:t>
                      </a:r>
                      <a:endParaRPr lang="en-US" sz="1100">
                        <a:effectLst/>
                        <a:latin typeface="Calibri"/>
                        <a:ea typeface="Calibri"/>
                        <a:cs typeface="Times New Roman"/>
                      </a:endParaRPr>
                    </a:p>
                  </a:txBody>
                  <a:tcPr marL="66157" marR="66157" marT="0" marB="0"/>
                </a:tc>
              </a:tr>
              <a:tr h="188791">
                <a:tc>
                  <a:txBody>
                    <a:bodyPr/>
                    <a:lstStyle/>
                    <a:p>
                      <a:pPr>
                        <a:lnSpc>
                          <a:spcPct val="115000"/>
                        </a:lnSpc>
                      </a:pPr>
                      <a:endParaRPr lang="en-US" sz="1100">
                        <a:effectLst/>
                        <a:latin typeface="Calibri"/>
                      </a:endParaRPr>
                    </a:p>
                  </a:txBody>
                  <a:tcPr marL="66157" marR="66157" marT="0" marB="0"/>
                </a:tc>
                <a:tc>
                  <a:txBody>
                    <a:bodyPr/>
                    <a:lstStyle/>
                    <a:p>
                      <a:pPr fontAlgn="base">
                        <a:lnSpc>
                          <a:spcPct val="107000"/>
                        </a:lnSpc>
                        <a:spcAft>
                          <a:spcPts val="0"/>
                        </a:spcAft>
                      </a:pPr>
                      <a:r>
                        <a:rPr lang="en-US" sz="1200">
                          <a:effectLst/>
                        </a:rPr>
                        <a:t>5. Menampilkan pesan sukses disimpan</a:t>
                      </a:r>
                      <a:endParaRPr lang="en-US" sz="1100">
                        <a:effectLst/>
                        <a:latin typeface="Calibri"/>
                        <a:ea typeface="Calibri"/>
                        <a:cs typeface="Times New Roman"/>
                      </a:endParaRPr>
                    </a:p>
                  </a:txBody>
                  <a:tcPr marL="66157" marR="66157" marT="0" marB="0"/>
                </a:tc>
              </a:tr>
              <a:tr h="188791">
                <a:tc gridSpan="2">
                  <a:txBody>
                    <a:bodyPr/>
                    <a:lstStyle/>
                    <a:p>
                      <a:pPr fontAlgn="base">
                        <a:lnSpc>
                          <a:spcPct val="107000"/>
                        </a:lnSpc>
                        <a:spcAft>
                          <a:spcPts val="0"/>
                        </a:spcAft>
                      </a:pPr>
                      <a:r>
                        <a:rPr lang="en-US" sz="1200">
                          <a:effectLst/>
                        </a:rPr>
                        <a:t>Skenario Alternatif</a:t>
                      </a:r>
                      <a:endParaRPr lang="en-US" sz="1100">
                        <a:effectLst/>
                        <a:latin typeface="Calibri"/>
                        <a:ea typeface="Calibri"/>
                        <a:cs typeface="Times New Roman"/>
                      </a:endParaRPr>
                    </a:p>
                  </a:txBody>
                  <a:tcPr marL="66157" marR="66157" marT="0" marB="0"/>
                </a:tc>
                <a:tc hMerge="1">
                  <a:txBody>
                    <a:bodyPr/>
                    <a:lstStyle/>
                    <a:p>
                      <a:endParaRPr lang="en-US"/>
                    </a:p>
                  </a:txBody>
                  <a:tcPr/>
                </a:tc>
              </a:tr>
              <a:tr h="188791">
                <a:tc>
                  <a:txBody>
                    <a:bodyPr/>
                    <a:lstStyle/>
                    <a:p>
                      <a:pPr>
                        <a:lnSpc>
                          <a:spcPct val="115000"/>
                        </a:lnSpc>
                      </a:pPr>
                      <a:endParaRPr lang="en-US" sz="1100">
                        <a:effectLst/>
                        <a:latin typeface="Calibri"/>
                      </a:endParaRPr>
                    </a:p>
                  </a:txBody>
                  <a:tcPr marL="66157" marR="66157" marT="0" marB="0"/>
                </a:tc>
                <a:tc>
                  <a:txBody>
                    <a:bodyPr/>
                    <a:lstStyle/>
                    <a:p>
                      <a:pPr fontAlgn="base">
                        <a:lnSpc>
                          <a:spcPct val="107000"/>
                        </a:lnSpc>
                        <a:spcAft>
                          <a:spcPts val="0"/>
                        </a:spcAft>
                      </a:pPr>
                      <a:r>
                        <a:rPr lang="en-US" sz="1200">
                          <a:effectLst/>
                        </a:rPr>
                        <a:t>1. Memeriksa status login</a:t>
                      </a:r>
                      <a:endParaRPr lang="en-US" sz="1100">
                        <a:effectLst/>
                        <a:latin typeface="Calibri"/>
                        <a:ea typeface="Calibri"/>
                        <a:cs typeface="Times New Roman"/>
                      </a:endParaRPr>
                    </a:p>
                  </a:txBody>
                  <a:tcPr marL="66157" marR="66157" marT="0" marB="0"/>
                </a:tc>
              </a:tr>
              <a:tr h="377582">
                <a:tc>
                  <a:txBody>
                    <a:bodyPr/>
                    <a:lstStyle/>
                    <a:p>
                      <a:pPr fontAlgn="base">
                        <a:lnSpc>
                          <a:spcPct val="107000"/>
                        </a:lnSpc>
                        <a:spcAft>
                          <a:spcPts val="0"/>
                        </a:spcAft>
                      </a:pPr>
                      <a:r>
                        <a:rPr lang="sv-FI" sz="1200">
                          <a:effectLst/>
                        </a:rPr>
                        <a:t>2. Memasukkan data perhitungan tunjangan</a:t>
                      </a:r>
                      <a:endParaRPr lang="en-US" sz="1100">
                        <a:effectLst/>
                        <a:latin typeface="Calibri"/>
                        <a:ea typeface="Calibri"/>
                        <a:cs typeface="Times New Roman"/>
                      </a:endParaRPr>
                    </a:p>
                  </a:txBody>
                  <a:tcPr marL="66157" marR="66157" marT="0" marB="0"/>
                </a:tc>
                <a:tc>
                  <a:txBody>
                    <a:bodyPr/>
                    <a:lstStyle/>
                    <a:p>
                      <a:pPr>
                        <a:lnSpc>
                          <a:spcPct val="115000"/>
                        </a:lnSpc>
                      </a:pPr>
                      <a:endParaRPr lang="en-US" sz="1100">
                        <a:effectLst/>
                        <a:latin typeface="Calibri"/>
                      </a:endParaRPr>
                    </a:p>
                  </a:txBody>
                  <a:tcPr marL="66157" marR="66157" marT="0" marB="0"/>
                </a:tc>
              </a:tr>
              <a:tr h="188791">
                <a:tc>
                  <a:txBody>
                    <a:bodyPr/>
                    <a:lstStyle/>
                    <a:p>
                      <a:pPr>
                        <a:lnSpc>
                          <a:spcPct val="115000"/>
                        </a:lnSpc>
                      </a:pPr>
                      <a:endParaRPr lang="en-US" sz="1100">
                        <a:effectLst/>
                        <a:latin typeface="Calibri"/>
                      </a:endParaRPr>
                    </a:p>
                  </a:txBody>
                  <a:tcPr marL="66157" marR="66157" marT="0" marB="0"/>
                </a:tc>
                <a:tc>
                  <a:txBody>
                    <a:bodyPr/>
                    <a:lstStyle/>
                    <a:p>
                      <a:pPr fontAlgn="base">
                        <a:lnSpc>
                          <a:spcPct val="107000"/>
                        </a:lnSpc>
                        <a:spcAft>
                          <a:spcPts val="0"/>
                        </a:spcAft>
                      </a:pPr>
                      <a:r>
                        <a:rPr lang="sv-FI" sz="1200">
                          <a:effectLst/>
                        </a:rPr>
                        <a:t>3. Memeriksa status jabatan</a:t>
                      </a:r>
                      <a:endParaRPr lang="en-US" sz="1100">
                        <a:effectLst/>
                        <a:latin typeface="Calibri"/>
                        <a:ea typeface="Calibri"/>
                        <a:cs typeface="Times New Roman"/>
                      </a:endParaRPr>
                    </a:p>
                  </a:txBody>
                  <a:tcPr marL="66157" marR="66157" marT="0" marB="0"/>
                </a:tc>
              </a:tr>
              <a:tr h="566373">
                <a:tc>
                  <a:txBody>
                    <a:bodyPr/>
                    <a:lstStyle/>
                    <a:p>
                      <a:pPr>
                        <a:lnSpc>
                          <a:spcPct val="115000"/>
                        </a:lnSpc>
                      </a:pPr>
                      <a:endParaRPr lang="en-US" sz="1100">
                        <a:effectLst/>
                        <a:latin typeface="Calibri"/>
                      </a:endParaRPr>
                    </a:p>
                  </a:txBody>
                  <a:tcPr marL="66157" marR="66157" marT="0" marB="0"/>
                </a:tc>
                <a:tc>
                  <a:txBody>
                    <a:bodyPr/>
                    <a:lstStyle/>
                    <a:p>
                      <a:pPr fontAlgn="base">
                        <a:lnSpc>
                          <a:spcPct val="107000"/>
                        </a:lnSpc>
                        <a:spcAft>
                          <a:spcPts val="0"/>
                        </a:spcAft>
                      </a:pPr>
                      <a:r>
                        <a:rPr lang="sv-FI" sz="1200">
                          <a:effectLst/>
                        </a:rPr>
                        <a:t>4. Mengeluarkan pesan bahwa data masukan tidak sesuai dengan status jabatan</a:t>
                      </a:r>
                      <a:endParaRPr lang="en-US" sz="1100">
                        <a:effectLst/>
                        <a:latin typeface="Calibri"/>
                        <a:ea typeface="Calibri"/>
                        <a:cs typeface="Times New Roman"/>
                      </a:endParaRPr>
                    </a:p>
                  </a:txBody>
                  <a:tcPr marL="66157" marR="66157" marT="0" marB="0"/>
                </a:tc>
              </a:tr>
              <a:tr h="377582">
                <a:tc>
                  <a:txBody>
                    <a:bodyPr/>
                    <a:lstStyle/>
                    <a:p>
                      <a:pPr fontAlgn="base">
                        <a:lnSpc>
                          <a:spcPct val="107000"/>
                        </a:lnSpc>
                        <a:spcAft>
                          <a:spcPts val="0"/>
                        </a:spcAft>
                      </a:pPr>
                      <a:r>
                        <a:rPr lang="sv-FI" sz="1200">
                          <a:effectLst/>
                        </a:rPr>
                        <a:t>5. Memperbaiki data masukan yang tidak sesuai</a:t>
                      </a:r>
                      <a:endParaRPr lang="en-US" sz="1100">
                        <a:effectLst/>
                        <a:latin typeface="Calibri"/>
                        <a:ea typeface="Calibri"/>
                        <a:cs typeface="Times New Roman"/>
                      </a:endParaRPr>
                    </a:p>
                  </a:txBody>
                  <a:tcPr marL="66157" marR="66157" marT="0" marB="0"/>
                </a:tc>
                <a:tc>
                  <a:txBody>
                    <a:bodyPr/>
                    <a:lstStyle/>
                    <a:p>
                      <a:pPr>
                        <a:lnSpc>
                          <a:spcPct val="115000"/>
                        </a:lnSpc>
                      </a:pPr>
                      <a:endParaRPr lang="en-US" sz="1100">
                        <a:effectLst/>
                        <a:latin typeface="Calibri"/>
                      </a:endParaRPr>
                    </a:p>
                  </a:txBody>
                  <a:tcPr marL="66157" marR="66157" marT="0" marB="0"/>
                </a:tc>
              </a:tr>
              <a:tr h="377582">
                <a:tc>
                  <a:txBody>
                    <a:bodyPr/>
                    <a:lstStyle/>
                    <a:p>
                      <a:pPr>
                        <a:lnSpc>
                          <a:spcPct val="115000"/>
                        </a:lnSpc>
                      </a:pPr>
                      <a:endParaRPr lang="en-US" sz="1100">
                        <a:effectLst/>
                        <a:latin typeface="Calibri"/>
                      </a:endParaRPr>
                    </a:p>
                  </a:txBody>
                  <a:tcPr marL="66157" marR="66157" marT="0" marB="0"/>
                </a:tc>
                <a:tc>
                  <a:txBody>
                    <a:bodyPr/>
                    <a:lstStyle/>
                    <a:p>
                      <a:pPr fontAlgn="base">
                        <a:lnSpc>
                          <a:spcPct val="107000"/>
                        </a:lnSpc>
                        <a:spcAft>
                          <a:spcPts val="0"/>
                        </a:spcAft>
                      </a:pPr>
                      <a:r>
                        <a:rPr lang="sv-FI" sz="1200">
                          <a:effectLst/>
                        </a:rPr>
                        <a:t>6. Memeriksa valid tidaknya data masukan</a:t>
                      </a:r>
                      <a:endParaRPr lang="en-US" sz="1100">
                        <a:effectLst/>
                        <a:latin typeface="Calibri"/>
                        <a:ea typeface="Calibri"/>
                        <a:cs typeface="Times New Roman"/>
                      </a:endParaRPr>
                    </a:p>
                  </a:txBody>
                  <a:tcPr marL="66157" marR="66157" marT="0" marB="0"/>
                </a:tc>
              </a:tr>
              <a:tr h="377582">
                <a:tc>
                  <a:txBody>
                    <a:bodyPr/>
                    <a:lstStyle/>
                    <a:p>
                      <a:pPr>
                        <a:lnSpc>
                          <a:spcPct val="115000"/>
                        </a:lnSpc>
                      </a:pPr>
                      <a:endParaRPr lang="en-US" sz="1100">
                        <a:effectLst/>
                        <a:latin typeface="Calibri"/>
                      </a:endParaRPr>
                    </a:p>
                  </a:txBody>
                  <a:tcPr marL="66157" marR="66157" marT="0" marB="0"/>
                </a:tc>
                <a:tc>
                  <a:txBody>
                    <a:bodyPr/>
                    <a:lstStyle/>
                    <a:p>
                      <a:pPr fontAlgn="base">
                        <a:lnSpc>
                          <a:spcPct val="107000"/>
                        </a:lnSpc>
                        <a:spcAft>
                          <a:spcPts val="0"/>
                        </a:spcAft>
                      </a:pPr>
                      <a:r>
                        <a:rPr lang="en-US" sz="1200">
                          <a:effectLst/>
                        </a:rPr>
                        <a:t>7. Menyimpan data tunjangan ke basis data</a:t>
                      </a:r>
                      <a:endParaRPr lang="en-US" sz="1100">
                        <a:effectLst/>
                        <a:latin typeface="Calibri"/>
                        <a:ea typeface="Calibri"/>
                        <a:cs typeface="Times New Roman"/>
                      </a:endParaRPr>
                    </a:p>
                  </a:txBody>
                  <a:tcPr marL="66157" marR="66157" marT="0" marB="0"/>
                </a:tc>
              </a:tr>
              <a:tr h="188791">
                <a:tc>
                  <a:txBody>
                    <a:bodyPr/>
                    <a:lstStyle/>
                    <a:p>
                      <a:pPr>
                        <a:lnSpc>
                          <a:spcPct val="115000"/>
                        </a:lnSpc>
                      </a:pPr>
                      <a:endParaRPr lang="en-US" sz="1100">
                        <a:effectLst/>
                        <a:latin typeface="Calibri"/>
                      </a:endParaRPr>
                    </a:p>
                  </a:txBody>
                  <a:tcPr marL="66157" marR="66157" marT="0" marB="0"/>
                </a:tc>
                <a:tc>
                  <a:txBody>
                    <a:bodyPr/>
                    <a:lstStyle/>
                    <a:p>
                      <a:pPr fontAlgn="base">
                        <a:lnSpc>
                          <a:spcPct val="107000"/>
                        </a:lnSpc>
                        <a:spcAft>
                          <a:spcPts val="0"/>
                        </a:spcAft>
                      </a:pPr>
                      <a:r>
                        <a:rPr lang="en-US" sz="1200" dirty="0">
                          <a:effectLst/>
                        </a:rPr>
                        <a:t>8. </a:t>
                      </a:r>
                      <a:r>
                        <a:rPr lang="en-US" sz="1200" dirty="0" err="1">
                          <a:effectLst/>
                        </a:rPr>
                        <a:t>Menampilkan</a:t>
                      </a:r>
                      <a:r>
                        <a:rPr lang="en-US" sz="1200" dirty="0">
                          <a:effectLst/>
                        </a:rPr>
                        <a:t> </a:t>
                      </a:r>
                      <a:r>
                        <a:rPr lang="en-US" sz="1200" dirty="0" err="1">
                          <a:effectLst/>
                        </a:rPr>
                        <a:t>pesan</a:t>
                      </a:r>
                      <a:r>
                        <a:rPr lang="en-US" sz="1200" dirty="0">
                          <a:effectLst/>
                        </a:rPr>
                        <a:t> </a:t>
                      </a:r>
                      <a:r>
                        <a:rPr lang="en-US" sz="1200" dirty="0" err="1">
                          <a:effectLst/>
                        </a:rPr>
                        <a:t>sukses</a:t>
                      </a:r>
                      <a:r>
                        <a:rPr lang="en-US" sz="1200" dirty="0">
                          <a:effectLst/>
                        </a:rPr>
                        <a:t> </a:t>
                      </a:r>
                      <a:r>
                        <a:rPr lang="en-US" sz="1200" dirty="0" err="1">
                          <a:effectLst/>
                        </a:rPr>
                        <a:t>disimpan</a:t>
                      </a:r>
                      <a:r>
                        <a:rPr lang="en-US" sz="1200" dirty="0">
                          <a:effectLst/>
                        </a:rPr>
                        <a:t>.</a:t>
                      </a:r>
                      <a:endParaRPr lang="en-US" sz="1100" dirty="0">
                        <a:effectLst/>
                        <a:latin typeface="Calibri"/>
                        <a:ea typeface="Calibri"/>
                        <a:cs typeface="Times New Roman"/>
                      </a:endParaRPr>
                    </a:p>
                  </a:txBody>
                  <a:tcPr marL="66157" marR="66157" marT="0" marB="0"/>
                </a:tc>
              </a:tr>
            </a:tbl>
          </a:graphicData>
        </a:graphic>
      </p:graphicFrame>
    </p:spTree>
    <p:extLst>
      <p:ext uri="{BB962C8B-B14F-4D97-AF65-F5344CB8AC3E}">
        <p14:creationId xmlns:p14="http://schemas.microsoft.com/office/powerpoint/2010/main" val="165113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454</TotalTime>
  <Words>2037</Words>
  <Application>Microsoft Office PowerPoint</Application>
  <PresentationFormat>On-screen Show (4:3)</PresentationFormat>
  <Paragraphs>521</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 PERANCANGAN SISTEM PAYROLL KARYAWAN POLITEKNIK NEGERI BATAM BERBASIS APLIKASI SMARTPHONE </vt:lpstr>
      <vt:lpstr>PowerPoint Presentation</vt:lpstr>
      <vt:lpstr> </vt:lpstr>
      <vt:lpstr>Use Case Deskripsi (Bag. Keuangan) 1. Pendefinisian Aktor Berikut adalah hasil pendefinisian aktor pada Sistem Payroll Karyawan Politeknik Negeri Batam 2.Pendefinisian Use Case Berikut adalah hasil pendefinisian use case payroll poltek batam </vt:lpstr>
      <vt:lpstr> Pembuatan Use Case Skenario Berikut adalah hasil pendefinisian beberapa use case skenaio (tidak kami sertakan semua) dari masing-masing use case yang telah didefinisikan sebelumnya: 1.  Nama Use Case : Login   Skenario: </vt:lpstr>
      <vt:lpstr>2. Nama Use Case : memasukkan id user karyawan Skenario: </vt:lpstr>
      <vt:lpstr>PowerPoint Presentation</vt:lpstr>
      <vt:lpstr>Nama Use Case : Mengelola gaji  (menghitung gaji mengajar) Skenario: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PERANCANGAN SISTEM PAYROLL KARYAWAN POLITEKNIK NEGERI BATAM BERBASIS APLIKASI SMARTPHONE </dc:title>
  <dc:creator>SD Ananda</dc:creator>
  <cp:lastModifiedBy>admin</cp:lastModifiedBy>
  <cp:revision>28</cp:revision>
  <dcterms:created xsi:type="dcterms:W3CDTF">2019-11-18T00:37:55Z</dcterms:created>
  <dcterms:modified xsi:type="dcterms:W3CDTF">2019-11-19T06:41:33Z</dcterms:modified>
</cp:coreProperties>
</file>