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3" r:id="rId4"/>
    <p:sldId id="257" r:id="rId5"/>
    <p:sldId id="262" r:id="rId6"/>
    <p:sldId id="261" r:id="rId7"/>
    <p:sldId id="258" r:id="rId8"/>
    <p:sldId id="259" r:id="rId9"/>
    <p:sldId id="264" r:id="rId10"/>
    <p:sldId id="268" r:id="rId11"/>
    <p:sldId id="269" r:id="rId12"/>
    <p:sldId id="270" r:id="rId13"/>
    <p:sldId id="266" r:id="rId14"/>
    <p:sldId id="26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3690" autoAdjust="0"/>
  </p:normalViewPr>
  <p:slideViewPr>
    <p:cSldViewPr snapToGrid="0" showGuides="1">
      <p:cViewPr>
        <p:scale>
          <a:sx n="80" d="100"/>
          <a:sy n="80" d="100"/>
        </p:scale>
        <p:origin x="105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E5336-B1BD-4FC2-A9F7-2AB507FA6D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D6E1E-D3B5-4016-B200-D2F221D7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  <a:p>
            <a:r>
              <a:rPr lang="en-US" dirty="0"/>
              <a:t>Spring is in the intercept of the model 1= summer, 2=fall, ¾= 5/6, 7/8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D6E1E-D3B5-4016-B200-D2F221D786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 was maxed at 1300, why does it have up to 2000 here ( first check a summary on the model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D6E1E-D3B5-4016-B200-D2F221D786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D6E1E-D3B5-4016-B200-D2F221D786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63E1-00E8-3013-2139-E64D72DC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80452-EC2D-B330-CDD1-53477DA87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BB77-0B9C-60C2-7CB6-F2B8785B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A395-FC9E-9372-480B-41658D14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281F-47FB-0EAA-FDC7-715736FA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97CF-4149-1A4D-C599-ED36A0F0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B29D3-17BE-5771-69E5-94D3CE93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DBFD-C41A-6F8A-4702-8F86D720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463C-42D0-9EFC-8B05-ECE58DA6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44DBE-2C96-2D2E-FFFD-CE58C869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989F7-97E7-3E54-A6CD-F920E7C2B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3BBA5-AD4C-C27A-AF26-E32C7F7B9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1EE4-2D38-AC79-3185-B9692A47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4F11-436A-16EF-F5B5-78D3ED88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701E-2640-DDA7-C4BA-C73B7440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1582-8943-FD2B-FBB2-68C81526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066E-D7A2-FB73-B21F-31AA11D0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A30F-797D-3B0E-281A-0A8EA7B3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5476-131A-8C55-EC50-B485FA51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8F6A-A2A7-50D9-8C88-4A36CE71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5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B30A-07E9-8A2E-DD7E-8EEAD0E1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AF83-8EC7-44CA-E387-79CA4C2EB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5692-4038-51A3-9F9E-0C533FF5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A986-7AAD-BAFC-9699-869F6AE6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DCD8-DD7A-7613-D19C-F2ABF502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FF1B-922F-1F4F-BE24-F3A1E23D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486C-E465-E546-8980-C627A39D1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3A28-1858-D876-5EA3-326E348BF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201A2-F5A3-E7F5-6667-BDEDFBA4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A2B8-E0AF-B771-B2D6-AB969CA7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B5CAF-CBA0-7BEE-E932-74EE1B08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2B21-4E4B-32DF-9C35-880DB557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D0601-6CC2-39E8-ACFA-2CC916F61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41827-2CA0-70A4-1A49-BA37A910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9CAE2-F845-2CC0-4144-858D8D55C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8F864-A11E-224E-3A38-BD62E505D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F0F2E-1727-9C5E-FC90-4710350D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F0D82-0468-1E6C-5783-23F97BEB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B2F58-1AD1-2D28-AA05-C75E8147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2C3F-1F50-EB2A-4093-A783C054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06E9F-6526-715E-1DCE-7376931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A423C-D606-A106-6FAA-3DFAF7E7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5EE3-FDA6-462C-E0B3-DE956A56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803F4-7431-B469-81A2-EBCCE053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40175-1630-6F07-56C0-FC23E867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FBC76-1308-30EC-1F7F-0B8BECD9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A067-59C4-37EE-6485-9AB45402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10C2-7FDF-53D6-2217-3A59FC5A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8F583-72D1-276D-7203-786188E75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8279-744A-D34E-EC3D-D09BAD87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B5424-1875-994C-A4E3-62C202D1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222A-23A4-748D-F7C4-83A2471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EF8B-26EC-4EC1-85AD-8C24FAB7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F0567-60F2-1B0B-A680-F183BF146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43FF-D08F-8149-6FAF-AC3CDC50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0FF8-7993-2C1A-DA72-60CA8DE5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E2AA0-8760-6CC8-3768-74FE3EA4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5AAFA-EF72-F158-BE0E-C6B92216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5EBC4-B60C-8579-53CB-5849C056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DB5B5-EFE8-4B7B-1D6A-15CE13D3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CEE-E158-31E3-F91F-E9D49D3D6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6A30-F966-4EED-972D-FFFF30B066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32D4-3A07-7221-D1D8-E870BDCD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CAAE-65C1-572C-6294-91247726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41060-024-00517-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190E61-13A0-2D8B-B1F6-3AB524AFDA98}"/>
              </a:ext>
            </a:extLst>
          </p:cNvPr>
          <p:cNvSpPr/>
          <p:nvPr/>
        </p:nvSpPr>
        <p:spPr>
          <a:xfrm>
            <a:off x="0" y="0"/>
            <a:ext cx="12192000" cy="6304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A5B354-746D-B92C-6BEF-0591E5D4C3D8}"/>
              </a:ext>
            </a:extLst>
          </p:cNvPr>
          <p:cNvSpPr/>
          <p:nvPr/>
        </p:nvSpPr>
        <p:spPr>
          <a:xfrm>
            <a:off x="0" y="3109699"/>
            <a:ext cx="12192000" cy="980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51E47-01BD-BC76-504D-DD9C37B1A9D3}"/>
              </a:ext>
            </a:extLst>
          </p:cNvPr>
          <p:cNvSpPr/>
          <p:nvPr/>
        </p:nvSpPr>
        <p:spPr>
          <a:xfrm>
            <a:off x="0" y="4065285"/>
            <a:ext cx="12192000" cy="27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D0C542-B4C9-9570-DA98-F183DA018013}"/>
              </a:ext>
            </a:extLst>
          </p:cNvPr>
          <p:cNvSpPr/>
          <p:nvPr/>
        </p:nvSpPr>
        <p:spPr>
          <a:xfrm>
            <a:off x="0" y="630490"/>
            <a:ext cx="7981950" cy="2480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5335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Model Input and parameterization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05162-364D-FD61-F29F-E8893777295A}"/>
              </a:ext>
            </a:extLst>
          </p:cNvPr>
          <p:cNvSpPr txBox="1"/>
          <p:nvPr/>
        </p:nvSpPr>
        <p:spPr>
          <a:xfrm>
            <a:off x="142384" y="3111177"/>
            <a:ext cx="11135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Formula</a:t>
            </a:r>
            <a:r>
              <a:rPr lang="en-US" dirty="0"/>
              <a:t>: </a:t>
            </a:r>
          </a:p>
          <a:p>
            <a:r>
              <a:rPr lang="en-US" dirty="0"/>
              <a:t> ~ season + bs(Depth, degree = 2, intercept = FALSE) + bs(Bottom temp, degree = 2, intercept = FALSE) </a:t>
            </a:r>
          </a:p>
          <a:p>
            <a:r>
              <a:rPr lang="en-US" dirty="0"/>
              <a:t>                 + bs(Surface temp, degree = 2, intercept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48982-C60C-EDFA-FA0D-C24EC1AA32CC}"/>
              </a:ext>
            </a:extLst>
          </p:cNvPr>
          <p:cNvSpPr txBox="1"/>
          <p:nvPr/>
        </p:nvSpPr>
        <p:spPr>
          <a:xfrm>
            <a:off x="142384" y="555754"/>
            <a:ext cx="81538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</a:t>
            </a:r>
            <a:r>
              <a:rPr lang="en-US" dirty="0"/>
              <a:t>: Years 1990- 2023, Spring, Summer, 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NEFSC-</a:t>
            </a:r>
            <a:r>
              <a:rPr lang="en-US" dirty="0"/>
              <a:t> Clipped ~-73.34 longitude by BNAM data extent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DFO Maritimes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DFO Newfoundland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winter because it was the only one with and the count was relatively 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Included data from 3KLMNOP.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3Pn (noise with GSL) and 3L (data too sparse) not included in extrapolation grid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5E948-DB72-D78D-F8B9-BA9AFADB71CF}"/>
              </a:ext>
            </a:extLst>
          </p:cNvPr>
          <p:cNvSpPr txBox="1"/>
          <p:nvPr/>
        </p:nvSpPr>
        <p:spPr>
          <a:xfrm>
            <a:off x="142384" y="4029684"/>
            <a:ext cx="108204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Parameters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  <a:r>
              <a:rPr lang="en-US" dirty="0"/>
              <a:t>=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Season</a:t>
            </a:r>
            <a:r>
              <a:rPr lang="en-US" dirty="0"/>
              <a:t>= 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Survey=</a:t>
            </a:r>
            <a:r>
              <a:rPr lang="en-US" dirty="0"/>
              <a:t>factor (using catchability formula)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Cell size </a:t>
            </a:r>
            <a:r>
              <a:rPr lang="en-US" dirty="0"/>
              <a:t>for extrapolation grid ~25km2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Knots= </a:t>
            </a:r>
            <a:r>
              <a:rPr lang="en-US" dirty="0"/>
              <a:t>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Delta-GLMM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First: probability of presence using a binomial logistic regression with zero inflation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Second: positive catch rates (number/tow) using a zero-inflated </a:t>
            </a:r>
            <a:r>
              <a:rPr lang="en-US" b="1" dirty="0" err="1"/>
              <a:t>poisson</a:t>
            </a:r>
            <a:r>
              <a:rPr lang="en-US" b="1" dirty="0"/>
              <a:t> negative binomial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</a:t>
            </a:r>
            <a:r>
              <a:rPr lang="en-US" b="1" dirty="0"/>
              <a:t>Barrier model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C58DBA-A8B9-B637-4425-2A7462659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7"/>
          <a:stretch/>
        </p:blipFill>
        <p:spPr>
          <a:xfrm>
            <a:off x="7981950" y="554275"/>
            <a:ext cx="4210050" cy="2555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2080D-C277-67AA-F024-CF561FC3F74D}"/>
              </a:ext>
            </a:extLst>
          </p:cNvPr>
          <p:cNvSpPr txBox="1"/>
          <p:nvPr/>
        </p:nvSpPr>
        <p:spPr>
          <a:xfrm>
            <a:off x="7981950" y="552796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Extrapolation</a:t>
            </a:r>
            <a:r>
              <a:rPr lang="en-US" b="1" dirty="0"/>
              <a:t> </a:t>
            </a:r>
            <a:r>
              <a:rPr lang="en-US" sz="2000" b="1" dirty="0"/>
              <a:t>grid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7888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4156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Plotting Abundance Indices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8DAE8-88BD-56B8-63A0-924722E15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8"/>
          <a:stretch/>
        </p:blipFill>
        <p:spPr>
          <a:xfrm>
            <a:off x="628983" y="0"/>
            <a:ext cx="5010849" cy="3848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5D313-FAEC-E461-E5A0-1A46CF90C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96"/>
          <a:stretch/>
        </p:blipFill>
        <p:spPr>
          <a:xfrm>
            <a:off x="509871" y="3616624"/>
            <a:ext cx="4819530" cy="32148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1A2E50-46B4-D273-7CB1-9BD20C799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780" y="3616624"/>
            <a:ext cx="6592220" cy="30865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392F9D-D249-86E5-E0B6-B9E6D7D502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860" r="-1062"/>
          <a:stretch/>
        </p:blipFill>
        <p:spPr>
          <a:xfrm>
            <a:off x="6248187" y="600915"/>
            <a:ext cx="4504476" cy="25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6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241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Shift Indicators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CD8DFC-7FC3-C033-4E22-549A885E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6188"/>
          <a:stretch/>
        </p:blipFill>
        <p:spPr>
          <a:xfrm>
            <a:off x="66887" y="3631016"/>
            <a:ext cx="5271196" cy="32413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D9E486-9B58-F34B-6FFC-69F58D35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6" y="77695"/>
            <a:ext cx="4963218" cy="3553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8F96DE-08E1-0E07-054C-5880A67956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860" r="-1062"/>
          <a:stretch/>
        </p:blipFill>
        <p:spPr>
          <a:xfrm>
            <a:off x="6552169" y="339305"/>
            <a:ext cx="4380931" cy="2497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A58F3-4E55-F91E-52BF-ED66CFD550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21" t="11996"/>
          <a:stretch/>
        </p:blipFill>
        <p:spPr>
          <a:xfrm>
            <a:off x="4299045" y="3616624"/>
            <a:ext cx="1030356" cy="3214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10EDF-EC98-701E-ABEB-8701B057B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727" y="3616624"/>
            <a:ext cx="661127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7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5130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Shift Indicators: Abundance trend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6811E-C6CF-2C45-DC0C-140ABD9DD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2" r="17160"/>
          <a:stretch/>
        </p:blipFill>
        <p:spPr>
          <a:xfrm>
            <a:off x="3934057" y="1406732"/>
            <a:ext cx="3817404" cy="5048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3E5D1-986E-9036-A3D4-F38116A87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9"/>
          <a:stretch/>
        </p:blipFill>
        <p:spPr>
          <a:xfrm>
            <a:off x="7725728" y="1578206"/>
            <a:ext cx="4673660" cy="4877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8EBB5A-B557-E199-11B5-09E97696F012}"/>
              </a:ext>
            </a:extLst>
          </p:cNvPr>
          <p:cNvSpPr txBox="1"/>
          <p:nvPr/>
        </p:nvSpPr>
        <p:spPr>
          <a:xfrm>
            <a:off x="142386" y="810044"/>
            <a:ext cx="695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Proportional abundance = Total regional estimate/ Total overall estimate</a:t>
            </a:r>
          </a:p>
          <a:p>
            <a:r>
              <a:rPr lang="en-US" dirty="0"/>
              <a:t>Relative density =  Regional density / overall density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4FEC1-CC4F-3B85-E9A2-DDB245CDA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184"/>
          <a:stretch/>
        </p:blipFill>
        <p:spPr>
          <a:xfrm>
            <a:off x="0" y="1434402"/>
            <a:ext cx="393405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241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Shift Indicators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39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9FF34-9F21-C7A6-60EE-F8FE96B1EBF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3DAB3-0066-5815-BE1D-CF3395A8C6EC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061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Do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85867-D033-27AF-0DC1-DB76F7E6538F}"/>
              </a:ext>
            </a:extLst>
          </p:cNvPr>
          <p:cNvSpPr txBox="1"/>
          <p:nvPr/>
        </p:nvSpPr>
        <p:spPr>
          <a:xfrm>
            <a:off x="6261019" y="77695"/>
            <a:ext cx="165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6C3E-F823-B5C3-7107-AA196131104B}"/>
              </a:ext>
            </a:extLst>
          </p:cNvPr>
          <p:cNvSpPr txBox="1"/>
          <p:nvPr/>
        </p:nvSpPr>
        <p:spPr>
          <a:xfrm>
            <a:off x="163388" y="990600"/>
            <a:ext cx="1116374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https://link.springer.com/article/10.1007/s41060-024-00517-w</a:t>
            </a:r>
            <a:endParaRPr lang="en-US" sz="1200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need a conceptual presentation with not real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Edits to Paper: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Data: BNAM temperature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Want to get temperature signal included (plot/text/ refs).. Significance of bottom temperature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See supplements and list of figs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 to this point, similar work on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pacific coast sees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deepinging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but not really an impact on borders (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sdmTMB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Discussion: next steps and policy </a:t>
            </a:r>
            <a:endParaRPr lang="en-US" sz="105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7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14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Future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B3073-F673-5A2E-A90D-25C8C23BC001}"/>
              </a:ext>
            </a:extLst>
          </p:cNvPr>
          <p:cNvSpPr txBox="1"/>
          <p:nvPr/>
        </p:nvSpPr>
        <p:spPr>
          <a:xfrm>
            <a:off x="2890157" y="2988129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to </a:t>
            </a:r>
            <a:r>
              <a:rPr lang="en-US" dirty="0" err="1"/>
              <a:t>sdmTMB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3098D5-E362-21EA-B3EA-C16CCAC3646C}"/>
              </a:ext>
            </a:extLst>
          </p:cNvPr>
          <p:cNvSpPr/>
          <p:nvPr/>
        </p:nvSpPr>
        <p:spPr>
          <a:xfrm>
            <a:off x="0" y="630490"/>
            <a:ext cx="12192000" cy="6227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763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Core Areas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393D5-CF77-51C1-731C-9A88540A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428471"/>
            <a:ext cx="7497221" cy="40010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01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C46F49-CA1C-7F0C-8932-1E03958D7838}"/>
              </a:ext>
            </a:extLst>
          </p:cNvPr>
          <p:cNvSpPr/>
          <p:nvPr/>
        </p:nvSpPr>
        <p:spPr>
          <a:xfrm>
            <a:off x="0" y="0"/>
            <a:ext cx="12192000" cy="6009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BB7424-3EB0-1FC8-9D02-8A1621989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90176"/>
              </p:ext>
            </p:extLst>
          </p:nvPr>
        </p:nvGraphicFramePr>
        <p:xfrm>
          <a:off x="0" y="600915"/>
          <a:ext cx="12192000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3891429846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4020613759"/>
                    </a:ext>
                  </a:extLst>
                </a:gridCol>
                <a:gridCol w="8623300">
                  <a:extLst>
                    <a:ext uri="{9D8B030D-6E8A-4147-A177-3AD203B41FA5}">
                      <a16:colId xmlns:a16="http://schemas.microsoft.com/office/drawing/2014/main" val="268256509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000" b="1" dirty="0"/>
                        <a:t>Four models of increasing complexity: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Field: selects which spatial and spatiotemporal effects are allowed. Capture residual variation not explained by covariates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Rho: sets the autocorrelation structure of the model, controlling temporal and spatial autocorrelation in both fixed and random effects (independent, shared, temporally correlated)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3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Beta1=2 (Rho)</a:t>
                      </a:r>
                    </a:p>
                    <a:p>
                      <a:r>
                        <a:rPr lang="en-US" sz="1800" dirty="0"/>
                        <a:t>Beta2=4 (Rho)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Random walk in spatial structure of fixed effects/covariates, captures drifts, and allows persistent spatial trends across years. (can reflect long-term ecological trends) </a:t>
                      </a:r>
                    </a:p>
                    <a:p>
                      <a:r>
                        <a:rPr lang="en-US" sz="1800" dirty="0"/>
                        <a:t>AR1, autoregressive structure on yearly intercepts, to allow temporal correlation in fixed effects, and overall abundance to evolve smoothly across time, each year’s pattern is correlated with the previous.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3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Environmental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 Covariate data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Incorporates habitat covariates specified by formula.  Covariates fully explain spatial patterns.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7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Spatial </a:t>
                      </a:r>
                      <a:r>
                        <a:rPr lang="en-US" sz="1800" b="1" dirty="0" err="1"/>
                        <a:t>Enviornmenal</a:t>
                      </a:r>
                      <a:r>
                        <a:rPr lang="en-US" sz="1800" b="1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 Omegas=1 (Field)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Allows  spatial variability in encounter probability and positive catch rates (Spatial random fields capture variation that is not explained by the fixed effects 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31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SpatioTemporal</a:t>
                      </a:r>
                      <a:endParaRPr lang="en-US" sz="1800" b="1" dirty="0"/>
                    </a:p>
                    <a:p>
                      <a:r>
                        <a:rPr lang="en-US" sz="1800" b="1" dirty="0"/>
                        <a:t>Spatial Environmental model 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+ Epsilons=1 (Field)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Epsilon1=2 (Rho) Epsilon2=4 (Rho)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Field: Includes Spatiotemporal variability in encounter probability and positive catch rates in the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Rho: Controls how the effects vary over time.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1= random walk describes correlation over time in spatial random effects (allowing spatial patterns to drift and/or persist from year to year)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2= Ar1 </a:t>
                      </a:r>
                      <a:r>
                        <a:rPr lang="en-US" sz="1800" b="0" dirty="0"/>
                        <a:t>allowing </a:t>
                      </a:r>
                      <a:r>
                        <a:rPr lang="en-US" sz="1800" dirty="0"/>
                        <a:t>spatiotemporal fields to evolve and accumulate over time through correlation, the pattern in a timeframe </a:t>
                      </a:r>
                      <a:r>
                        <a:rPr lang="en-US" sz="1800" i="0" dirty="0"/>
                        <a:t>depends on previous time steps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/>
                        <a:t>Covers all interactions between space and time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394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23D445-B4FC-09DA-0F97-D78349B26B07}"/>
              </a:ext>
            </a:extLst>
          </p:cNvPr>
          <p:cNvSpPr txBox="1"/>
          <p:nvPr/>
        </p:nvSpPr>
        <p:spPr>
          <a:xfrm>
            <a:off x="142386" y="77695"/>
            <a:ext cx="3833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Model Parameterization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620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DF14D98-FBA4-502E-4B73-E56F163E4F7E}"/>
              </a:ext>
            </a:extLst>
          </p:cNvPr>
          <p:cNvSpPr/>
          <p:nvPr/>
        </p:nvSpPr>
        <p:spPr>
          <a:xfrm>
            <a:off x="-21978" y="3459172"/>
            <a:ext cx="7928811" cy="3376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6C75F-48EC-35FD-2C2C-F23CC4CF6D53}"/>
              </a:ext>
            </a:extLst>
          </p:cNvPr>
          <p:cNvSpPr/>
          <p:nvPr/>
        </p:nvSpPr>
        <p:spPr>
          <a:xfrm>
            <a:off x="-21978" y="2572243"/>
            <a:ext cx="7928811" cy="8869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A393C3-4CEE-C1A6-37E6-293E3955E3BD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89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Diagnostics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89D9B4-5480-2D6F-C19D-74FAD1520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98813"/>
              </p:ext>
            </p:extLst>
          </p:nvPr>
        </p:nvGraphicFramePr>
        <p:xfrm>
          <a:off x="0" y="692642"/>
          <a:ext cx="6565900" cy="187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6333">
                  <a:extLst>
                    <a:ext uri="{9D8B030D-6E8A-4147-A177-3AD203B41FA5}">
                      <a16:colId xmlns:a16="http://schemas.microsoft.com/office/drawing/2014/main" val="2707043945"/>
                    </a:ext>
                  </a:extLst>
                </a:gridCol>
                <a:gridCol w="1692825">
                  <a:extLst>
                    <a:ext uri="{9D8B030D-6E8A-4147-A177-3AD203B41FA5}">
                      <a16:colId xmlns:a16="http://schemas.microsoft.com/office/drawing/2014/main" val="1770309017"/>
                    </a:ext>
                  </a:extLst>
                </a:gridCol>
                <a:gridCol w="1748371">
                  <a:extLst>
                    <a:ext uri="{9D8B030D-6E8A-4147-A177-3AD203B41FA5}">
                      <a16:colId xmlns:a16="http://schemas.microsoft.com/office/drawing/2014/main" val="3451023588"/>
                    </a:ext>
                  </a:extLst>
                </a:gridCol>
                <a:gridCol w="1748371">
                  <a:extLst>
                    <a:ext uri="{9D8B030D-6E8A-4147-A177-3AD203B41FA5}">
                      <a16:colId xmlns:a16="http://schemas.microsoft.com/office/drawing/2014/main" val="870531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AIC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AUC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RMSe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72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31481.99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6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29035.9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5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</a:t>
                      </a:r>
                      <a:r>
                        <a:rPr lang="en-US" dirty="0"/>
                        <a:t> + Env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24793.84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9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 + </a:t>
                      </a:r>
                      <a:r>
                        <a:rPr lang="en-US" dirty="0" err="1"/>
                        <a:t>Sp</a:t>
                      </a:r>
                      <a:r>
                        <a:rPr lang="en-US" dirty="0"/>
                        <a:t> +Env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24346.6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49081"/>
                  </a:ext>
                </a:extLst>
              </a:tr>
            </a:tbl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E4A9D88-3755-63AB-20E8-796E8233E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140829"/>
              </p:ext>
            </p:extLst>
          </p:nvPr>
        </p:nvGraphicFramePr>
        <p:xfrm>
          <a:off x="7933402" y="752466"/>
          <a:ext cx="4057650" cy="608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057687" imgH="6083125" progId="Excel.Sheet.12">
                  <p:embed/>
                </p:oleObj>
              </mc:Choice>
              <mc:Fallback>
                <p:oleObj name="Worksheet" r:id="rId3" imgW="4057687" imgH="60831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3402" y="752466"/>
                        <a:ext cx="4057650" cy="608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694604-5C30-6F47-9B6C-9C7F0DC11410}"/>
              </a:ext>
            </a:extLst>
          </p:cNvPr>
          <p:cNvSpPr txBox="1"/>
          <p:nvPr/>
        </p:nvSpPr>
        <p:spPr>
          <a:xfrm>
            <a:off x="4591" y="2657770"/>
            <a:ext cx="792881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717925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From the </a:t>
            </a:r>
            <a:r>
              <a:rPr lang="en-US" sz="2000" b="1" dirty="0" err="1">
                <a:solidFill>
                  <a:schemeClr val="bg1"/>
                </a:solidFill>
              </a:rPr>
              <a:t>sd</a:t>
            </a:r>
            <a:r>
              <a:rPr lang="en-US" sz="2000" b="1" dirty="0">
                <a:solidFill>
                  <a:schemeClr val="bg1"/>
                </a:solidFill>
              </a:rPr>
              <a:t> report, t-test (Estimate / SE) flags which parameters are more likely to be statistically significant (higher values)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Beta_mean1_c </a:t>
            </a:r>
            <a:r>
              <a:rPr lang="en-US" sz="1600" dirty="0"/>
              <a:t>: spatial structure of fixed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Beta_rho2_f  </a:t>
            </a:r>
            <a:r>
              <a:rPr lang="en-US" sz="1600" dirty="0"/>
              <a:t>: temporal correlation in fixed effects, each year’s pattern is correlated with the previous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L_omega1_z </a:t>
            </a:r>
            <a:r>
              <a:rPr lang="en-US" sz="1600" dirty="0"/>
              <a:t>: probability of presence, spatial correlation between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L_omega2_z </a:t>
            </a:r>
            <a:r>
              <a:rPr lang="en-US" sz="1600" dirty="0"/>
              <a:t>: positive catch rates, spatial correlation between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L_epsilon1_z </a:t>
            </a:r>
            <a:r>
              <a:rPr lang="en-US" sz="1600" dirty="0"/>
              <a:t>: Spatiotemporal variation in probability of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L_epsilon2_z </a:t>
            </a:r>
            <a:r>
              <a:rPr lang="en-US" sz="1600" dirty="0"/>
              <a:t>: Spatiotemporal variation in positive catch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Gamma1_cp (5) </a:t>
            </a:r>
            <a:r>
              <a:rPr lang="en-US" sz="1600" dirty="0"/>
              <a:t>: first spline Bottom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Gamma2_cp (8) </a:t>
            </a:r>
            <a:r>
              <a:rPr lang="en-US" sz="1600" dirty="0"/>
              <a:t>: second spline 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Logkappa1</a:t>
            </a:r>
            <a:r>
              <a:rPr lang="en-US" sz="1600" dirty="0"/>
              <a:t> : </a:t>
            </a:r>
            <a:r>
              <a:rPr lang="en-US" sz="1600" b="1" dirty="0"/>
              <a:t>Range</a:t>
            </a:r>
            <a:r>
              <a:rPr lang="en-US" sz="1600" dirty="0"/>
              <a:t>: spatial correlation becomes small at 280km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Logkappa2</a:t>
            </a:r>
            <a:r>
              <a:rPr lang="en-US" sz="1600" dirty="0"/>
              <a:t> : </a:t>
            </a:r>
            <a:r>
              <a:rPr lang="en-US" sz="1600" b="1" dirty="0"/>
              <a:t>Decay</a:t>
            </a:r>
            <a:r>
              <a:rPr lang="en-US" sz="1600" dirty="0"/>
              <a:t>: correlation decreases faster at 55km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EF6D8-8AFA-A0D6-8663-02D5D6358C58}"/>
              </a:ext>
            </a:extLst>
          </p:cNvPr>
          <p:cNvSpPr txBox="1"/>
          <p:nvPr/>
        </p:nvSpPr>
        <p:spPr>
          <a:xfrm>
            <a:off x="1232237" y="6250991"/>
            <a:ext cx="1992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=</a:t>
            </a:r>
            <a:r>
              <a:rPr lang="en-US" sz="1600" u="sng" dirty="0"/>
              <a:t>      √8       </a:t>
            </a:r>
            <a:r>
              <a:rPr lang="en-US" sz="1600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1600" u="sng" dirty="0"/>
              <a:t>  </a:t>
            </a:r>
          </a:p>
          <a:p>
            <a:r>
              <a:rPr lang="en-US" sz="1600" dirty="0"/>
              <a:t>    </a:t>
            </a:r>
            <a:r>
              <a:rPr lang="el-GR" sz="1600" dirty="0"/>
              <a:t>​</a:t>
            </a:r>
            <a:r>
              <a:rPr lang="en-US" sz="1600" dirty="0"/>
              <a:t>exp(log</a:t>
            </a:r>
            <a:r>
              <a:rPr lang="el-GR" sz="1600" dirty="0"/>
              <a:t>κ)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923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103F8A-29F3-86C0-6CE1-B5A3661CFD4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C6747-7B29-427A-C28C-099573B5CE0E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89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Diagnostics</a:t>
            </a:r>
            <a:r>
              <a:rPr lang="en-US" dirty="0"/>
              <a:t> </a:t>
            </a:r>
          </a:p>
        </p:txBody>
      </p:sp>
      <p:pic>
        <p:nvPicPr>
          <p:cNvPr id="6" name="Picture 5" descr="A graph of different curves&#10;&#10;AI-generated content may be incorrect.">
            <a:extLst>
              <a:ext uri="{FF2B5EF4-FFF2-40B4-BE49-F238E27FC236}">
                <a16:creationId xmlns:a16="http://schemas.microsoft.com/office/drawing/2014/main" id="{1034A551-E6FB-74BB-8CF0-F3A3E5CF5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3429"/>
            <a:ext cx="6096000" cy="4174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53202-1B0F-2FB4-DA1A-9FD1724A1A78}"/>
              </a:ext>
            </a:extLst>
          </p:cNvPr>
          <p:cNvSpPr txBox="1"/>
          <p:nvPr/>
        </p:nvSpPr>
        <p:spPr>
          <a:xfrm>
            <a:off x="6096000" y="831357"/>
            <a:ext cx="35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Co-variate effects (SPST model)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901D7F-4847-0693-A7FC-AE4257BC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3429"/>
            <a:ext cx="5486876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1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3F433A6-3027-7B13-DAFE-90F72FF46E4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336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Default plots for SPST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A graph of a graph of a number of years&#10;&#10;AI-generated content may be incorrect.">
            <a:extLst>
              <a:ext uri="{FF2B5EF4-FFF2-40B4-BE49-F238E27FC236}">
                <a16:creationId xmlns:a16="http://schemas.microsoft.com/office/drawing/2014/main" id="{3F17A5DD-0277-2195-8815-4714D3937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4285"/>
            <a:ext cx="5943612" cy="1828804"/>
          </a:xfrm>
          <a:prstGeom prst="rect">
            <a:avLst/>
          </a:prstGeom>
        </p:spPr>
      </p:pic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E61A5DA-6F0B-27BE-FB07-1221662706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1242" b="3365"/>
          <a:stretch/>
        </p:blipFill>
        <p:spPr>
          <a:xfrm>
            <a:off x="7119166" y="1046839"/>
            <a:ext cx="3534508" cy="3489106"/>
          </a:xfrm>
          <a:prstGeom prst="rect">
            <a:avLst/>
          </a:prstGeom>
        </p:spPr>
      </p:pic>
      <p:pic>
        <p:nvPicPr>
          <p:cNvPr id="8" name="Picture 7" descr="A graph of stratum&#10;&#10;AI-generated content may be incorrect.">
            <a:extLst>
              <a:ext uri="{FF2B5EF4-FFF2-40B4-BE49-F238E27FC236}">
                <a16:creationId xmlns:a16="http://schemas.microsoft.com/office/drawing/2014/main" id="{BA72CC2E-D901-E0DE-162C-24364E519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" t="5850" b="6190"/>
          <a:stretch/>
        </p:blipFill>
        <p:spPr>
          <a:xfrm>
            <a:off x="858078" y="1146511"/>
            <a:ext cx="3392122" cy="3108960"/>
          </a:xfrm>
          <a:prstGeom prst="rect">
            <a:avLst/>
          </a:prstGeom>
        </p:spPr>
      </p:pic>
      <p:pic>
        <p:nvPicPr>
          <p:cNvPr id="12" name="Picture 1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0A13EBE-FE61-31BE-17C6-A487C212F6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t="4488" b="7140"/>
          <a:stretch/>
        </p:blipFill>
        <p:spPr>
          <a:xfrm>
            <a:off x="206040" y="4433801"/>
            <a:ext cx="2600819" cy="2424199"/>
          </a:xfrm>
          <a:prstGeom prst="rect">
            <a:avLst/>
          </a:prstGeom>
        </p:spPr>
      </p:pic>
      <p:pic>
        <p:nvPicPr>
          <p:cNvPr id="10" name="Picture 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743DF28-D8A8-745D-E125-FD1B8F78EC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t="4488" b="7140"/>
          <a:stretch/>
        </p:blipFill>
        <p:spPr>
          <a:xfrm>
            <a:off x="3013445" y="4433801"/>
            <a:ext cx="2600819" cy="24241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7F6BA4-6C9A-7718-2D17-DEBD8BC9BB58}"/>
              </a:ext>
            </a:extLst>
          </p:cNvPr>
          <p:cNvSpPr txBox="1"/>
          <p:nvPr/>
        </p:nvSpPr>
        <p:spPr>
          <a:xfrm>
            <a:off x="1826854" y="72245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Abundance Indices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63DDC-5C94-4EC0-CE5E-C93389467CB8}"/>
              </a:ext>
            </a:extLst>
          </p:cNvPr>
          <p:cNvSpPr txBox="1"/>
          <p:nvPr/>
        </p:nvSpPr>
        <p:spPr>
          <a:xfrm>
            <a:off x="7939933" y="746401"/>
            <a:ext cx="270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Effective Area Occupied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92C8E-FF8D-1E31-D41F-CBE4EEDEFE9E}"/>
              </a:ext>
            </a:extLst>
          </p:cNvPr>
          <p:cNvSpPr txBox="1"/>
          <p:nvPr/>
        </p:nvSpPr>
        <p:spPr>
          <a:xfrm>
            <a:off x="7939933" y="4535945"/>
            <a:ext cx="2052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Centre of Gravity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8381DA-294E-2124-2A7F-F737311DDF20}"/>
              </a:ext>
            </a:extLst>
          </p:cNvPr>
          <p:cNvSpPr txBox="1"/>
          <p:nvPr/>
        </p:nvSpPr>
        <p:spPr>
          <a:xfrm>
            <a:off x="2115020" y="4135835"/>
            <a:ext cx="140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Range Edge</a:t>
            </a:r>
          </a:p>
        </p:txBody>
      </p:sp>
    </p:spTree>
    <p:extLst>
      <p:ext uri="{BB962C8B-B14F-4D97-AF65-F5344CB8AC3E}">
        <p14:creationId xmlns:p14="http://schemas.microsoft.com/office/powerpoint/2010/main" val="36488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2607B-8EAE-BA7A-0AF9-8CCA51880B7F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Output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A260B2-CC46-280F-AE7F-6EA779BC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13" y="0"/>
            <a:ext cx="990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8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Abundance Indices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6C936-8B17-9FA2-51FA-1E84FCE2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6" y="776194"/>
            <a:ext cx="4034010" cy="290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5AF25-846C-E11D-7670-9574642A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96" y="760281"/>
            <a:ext cx="4073794" cy="2920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177A1D-B6B1-500E-FFC5-5F02D5C7A8E6}"/>
              </a:ext>
            </a:extLst>
          </p:cNvPr>
          <p:cNvSpPr txBox="1"/>
          <p:nvPr/>
        </p:nvSpPr>
        <p:spPr>
          <a:xfrm>
            <a:off x="0" y="3719728"/>
            <a:ext cx="55471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Above are Estimates generated by model functions, but they come aggregated at the regional level.</a:t>
            </a:r>
          </a:p>
          <a:p>
            <a:endParaRPr lang="en-US" sz="1600" dirty="0"/>
          </a:p>
          <a:p>
            <a:r>
              <a:rPr lang="en-US" sz="1600" dirty="0"/>
              <a:t>The statistic that can access these data at the scale of the extrapolation grid is </a:t>
            </a:r>
            <a:r>
              <a:rPr lang="en-US" sz="1600" dirty="0" err="1"/>
              <a:t>Index_dgcl</a:t>
            </a:r>
            <a:r>
              <a:rPr lang="en-US" sz="1600" dirty="0"/>
              <a:t>(far Right). This value multiplies the two  linear predictor components (encounter model X positive density) to get density (count per km²) and then multiplies that by the aggregated site and area weight used in the model. </a:t>
            </a:r>
          </a:p>
          <a:p>
            <a:endParaRPr lang="en-US" sz="1600" dirty="0"/>
          </a:p>
          <a:p>
            <a:r>
              <a:rPr lang="en-US" sz="1600" dirty="0"/>
              <a:t>These values are much closer than the method I was using before (</a:t>
            </a:r>
            <a:r>
              <a:rPr lang="en-US" sz="1600" dirty="0" err="1"/>
              <a:t>D_gct</a:t>
            </a:r>
            <a:r>
              <a:rPr lang="en-US" sz="1600" dirty="0"/>
              <a:t>*cell area) summed across year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48D8B8-9F47-08F2-928F-55B09A47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143" y="3723092"/>
            <a:ext cx="3057952" cy="3077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930BAE-5A77-8DF4-E340-0065C2148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095" y="3756434"/>
            <a:ext cx="301984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0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4156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Plotting Abundance Indices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44B12-8416-AAFB-D855-DDA84310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38"/>
            <a:ext cx="6106377" cy="2591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E8F429-4122-C897-75C4-BDF127D8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94" y="3568338"/>
            <a:ext cx="5277587" cy="2600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DB8583-ADF3-9F59-F309-5F80FD0D6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377" y="3737113"/>
            <a:ext cx="582058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11560</TotalTime>
  <Words>943</Words>
  <Application>Microsoft Office PowerPoint</Application>
  <PresentationFormat>Widescreen</PresentationFormat>
  <Paragraphs>118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Ferguson, Kiyomi (DFO/MPO)</dc:creator>
  <cp:lastModifiedBy>Ferguson, Kiyomi (DFO/MPO)</cp:lastModifiedBy>
  <cp:revision>14</cp:revision>
  <dcterms:created xsi:type="dcterms:W3CDTF">2025-04-28T16:26:47Z</dcterms:created>
  <dcterms:modified xsi:type="dcterms:W3CDTF">2025-05-06T19:15:55Z</dcterms:modified>
</cp:coreProperties>
</file>