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3" r:id="rId20"/>
    <p:sldId id="274" r:id="rId21"/>
    <p:sldId id="281" r:id="rId22"/>
    <p:sldId id="282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7FD05-C55F-401B-B572-B5BE3D5A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E6F2A-F49D-4E5D-A9BE-4AEC7748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AC5FB-9A0D-4C1E-8B26-DF83B85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94B2C-2B22-4041-B8E3-B81AB080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3013-9D85-45C7-BA55-5E607511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2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0770-05C4-4E87-A144-F1523456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8BB57D-46A1-40D2-80E9-427E446BD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3178C-E40C-4496-BB63-729F3C5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343C7-6A6A-4D26-91AB-8F61531F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CEB49-2E8C-4C72-B81C-C3E2D13F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1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BB0B85-774D-4ADE-AECF-6CB39BAC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1F59E1-6BBD-4B1D-8EA5-BF7146476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A5B53-C8E2-4B72-801F-0F9B2DFC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0EA06-ACC1-492D-A562-113DE68E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CC7AE-9D8D-4C85-933F-E5EE540D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9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DBD52-D488-430A-B79A-49622D96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EE350-C2F6-4217-94CB-ED7E2FD2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78DA35-215E-4E05-9390-B37F5520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5DE7B-8446-4453-B35E-F7A5E5C6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F6F10-16FF-4E28-B244-48BA321E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2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D64DA-C48D-4CD6-B37B-C7BD4DC7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B3253-7702-47C1-978A-30594A8CA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B58A8-688A-4A49-8ED3-75A001F3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2E477-AFBA-4598-ABA2-5E0080B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F83-9B81-498D-8A2B-5A7143F6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3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02674-3A8E-465E-BC99-6ED3E477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4351C-DA52-4CAF-A59D-04C503273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87923-C7B4-45A4-ABDC-D2D79E100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1920E-1E8F-4BD8-AC0C-2E28ABBF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D36B40-FDC1-4465-9839-9C0A7921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2B8F8-D4B7-4491-B4FC-7A604E7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1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28922-5F4A-4C26-9D8F-DD7BE58B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8C0C6-F6A0-4B40-922E-2C17DB3E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4078EF-15F5-442C-BBB4-9B64D992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6FB7D-3A15-4C85-AA28-143BA1D92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B231C-B5F0-4411-80B6-3A3B436FC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15E7F-9A7F-4C3F-B28A-C4EC3052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9944E7-F4CF-4EFB-A7DA-84BBE0EE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3129B8-E7F1-478D-952D-22C1873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8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B0BD2-8458-4FB7-A091-3FAF948E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2C0AB-5B08-4BEE-BF9D-5C794974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61629-125A-4BF9-93E8-E02600CC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B42238-11BD-4BD3-8DDE-D45F4B9A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7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CF9279-E320-4A37-9B3C-A5C591343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32C9B-E905-4A7D-A4BA-287857E7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E5A08-4770-47B8-A626-C00B856A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3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5F589-F8BC-4DE2-AFBB-CFAF48B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1AA96-CF33-4B88-8DA9-6BAD81A2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7C818-2A4F-4C77-8255-CFECBD388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77104-F646-4ADF-8A24-A62D4CC9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444F9-9752-4D8C-A684-EE661206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710E7-B050-4B29-85A3-6A938D3E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868DA-6D30-4D06-8C5A-AE639811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D5185-E91B-476A-8377-C9C6E5D9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08D7BD-8E45-442B-AF62-262C016F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35029-24B7-43CE-8E89-A38AB1A0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546448-9D5A-4CAF-B531-8603E821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98CCE-214B-4FF2-BB2F-36288E4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5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01893C-9DFF-4190-BA0B-CC76894E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953B57-7834-4012-A197-EA73EA7A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7C861-82A1-4678-9546-CE1BE90E9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6D5EE-439B-4C8F-B1F2-2CB25034516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496DD-3F1E-4F59-ADB3-0F62C5015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15255-AB93-4242-A164-28C6E1436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F77F-B76F-4939-9B51-4D393BDEF5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제목 1">
            <a:extLst>
              <a:ext uri="{FF2B5EF4-FFF2-40B4-BE49-F238E27FC236}">
                <a16:creationId xmlns:a16="http://schemas.microsoft.com/office/drawing/2014/main" id="{71642FFF-C341-429A-AC20-7218B3025E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0" y="1728788"/>
            <a:ext cx="9144000" cy="1781175"/>
          </a:xfrm>
        </p:spPr>
        <p:txBody>
          <a:bodyPr anchor="ctr"/>
          <a:lstStyle/>
          <a:p>
            <a:pPr eaLnBrk="1" hangingPunct="1"/>
            <a:r>
              <a:rPr lang="ko-KR" altLang="en-US"/>
              <a:t>컴퓨터 네트워크</a:t>
            </a:r>
          </a:p>
        </p:txBody>
      </p:sp>
      <p:sp>
        <p:nvSpPr>
          <p:cNvPr id="2051" name="부제목 2">
            <a:extLst>
              <a:ext uri="{FF2B5EF4-FFF2-40B4-BE49-F238E27FC236}">
                <a16:creationId xmlns:a16="http://schemas.microsoft.com/office/drawing/2014/main" id="{4B8DB03D-46FA-47AE-AE2F-5F7A805D18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4299" y="3479800"/>
            <a:ext cx="6794957" cy="1922708"/>
          </a:xfrm>
        </p:spPr>
        <p:txBody>
          <a:bodyPr>
            <a:normAutofit lnSpcReduction="10000"/>
          </a:bodyPr>
          <a:lstStyle/>
          <a:p>
            <a:pPr marL="514350" indent="-514350" algn="l" eaLnBrk="1" hangingPunct="1">
              <a:buFont typeface="+mj-lt"/>
              <a:buAutoNum type="romanUcPeriod" startAt="3"/>
            </a:pPr>
            <a:r>
              <a:rPr lang="en-US" altLang="ko-KR"/>
              <a:t>LAN</a:t>
            </a:r>
          </a:p>
          <a:p>
            <a:pPr marL="914400" lvl="1" indent="-457200" algn="l"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개념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토폴로지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장비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 </a:t>
            </a:r>
            <a:r>
              <a:rPr lang="ko-KR" altLang="en-US"/>
              <a:t>전송 매체</a:t>
            </a:r>
            <a:endParaRPr lang="en-US" altLang="ko-KR"/>
          </a:p>
          <a:p>
            <a:pPr marL="914400" lvl="1" indent="-457200" algn="l" eaLnBrk="1" hangingPunct="1">
              <a:buFont typeface="맑은 고딕" panose="020B0503020000020004" pitchFamily="50" charset="-127"/>
              <a:buAutoNum type="arabicPeriod"/>
            </a:pPr>
            <a:r>
              <a:rPr lang="ko-KR" altLang="en-US"/>
              <a:t>기술과 종류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8BBDAF-090D-4896-9120-A735635DEF9F}"/>
              </a:ext>
            </a:extLst>
          </p:cNvPr>
          <p:cNvCxnSpPr>
            <a:cxnSpLocks/>
          </p:cNvCxnSpPr>
          <p:nvPr/>
        </p:nvCxnSpPr>
        <p:spPr>
          <a:xfrm>
            <a:off x="923925" y="1728788"/>
            <a:ext cx="841533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855938-BB87-41EF-A943-1CBA999B7A64}"/>
              </a:ext>
            </a:extLst>
          </p:cNvPr>
          <p:cNvCxnSpPr>
            <a:cxnSpLocks/>
          </p:cNvCxnSpPr>
          <p:nvPr/>
        </p:nvCxnSpPr>
        <p:spPr>
          <a:xfrm>
            <a:off x="1225550" y="1208088"/>
            <a:ext cx="0" cy="406558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8A2594D8-D365-4B16-BC60-ED44F50FFCF8}"/>
              </a:ext>
            </a:extLst>
          </p:cNvPr>
          <p:cNvSpPr/>
          <p:nvPr/>
        </p:nvSpPr>
        <p:spPr>
          <a:xfrm>
            <a:off x="855663" y="468313"/>
            <a:ext cx="739775" cy="7397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13759D-9131-4FCA-8E05-15B26053B176}"/>
              </a:ext>
            </a:extLst>
          </p:cNvPr>
          <p:cNvSpPr/>
          <p:nvPr/>
        </p:nvSpPr>
        <p:spPr>
          <a:xfrm>
            <a:off x="482600" y="1508125"/>
            <a:ext cx="441325" cy="4413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B5AA190-5108-48FA-83F0-E325A2065460}"/>
              </a:ext>
            </a:extLst>
          </p:cNvPr>
          <p:cNvSpPr/>
          <p:nvPr/>
        </p:nvSpPr>
        <p:spPr>
          <a:xfrm>
            <a:off x="1843088" y="2776538"/>
            <a:ext cx="492125" cy="488950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69E2D00-8870-4824-9566-9A2E549A71E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923925" y="3021013"/>
            <a:ext cx="9191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2FE1096-088F-484F-A073-BB4462CDA918}"/>
              </a:ext>
            </a:extLst>
          </p:cNvPr>
          <p:cNvSpPr/>
          <p:nvPr/>
        </p:nvSpPr>
        <p:spPr>
          <a:xfrm>
            <a:off x="608013" y="2865438"/>
            <a:ext cx="312737" cy="3127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FC6CC8-0830-45EC-902F-6C434DCCD197}"/>
              </a:ext>
            </a:extLst>
          </p:cNvPr>
          <p:cNvSpPr/>
          <p:nvPr/>
        </p:nvSpPr>
        <p:spPr>
          <a:xfrm>
            <a:off x="9339263" y="1508125"/>
            <a:ext cx="490537" cy="48895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6DEB58-991F-4ABE-9DED-C0D381FE3ADD}"/>
              </a:ext>
            </a:extLst>
          </p:cNvPr>
          <p:cNvSpPr/>
          <p:nvPr/>
        </p:nvSpPr>
        <p:spPr>
          <a:xfrm>
            <a:off x="979488" y="5265738"/>
            <a:ext cx="492125" cy="48895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1BE72E-E9E6-4AE5-ADF3-17F019A10163}"/>
              </a:ext>
            </a:extLst>
          </p:cNvPr>
          <p:cNvSpPr txBox="1"/>
          <p:nvPr/>
        </p:nvSpPr>
        <p:spPr>
          <a:xfrm>
            <a:off x="855663" y="638175"/>
            <a:ext cx="7620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1409A-B966-49B2-95DC-CDEB98223C80}"/>
              </a:ext>
            </a:extLst>
          </p:cNvPr>
          <p:cNvSpPr txBox="1"/>
          <p:nvPr/>
        </p:nvSpPr>
        <p:spPr>
          <a:xfrm>
            <a:off x="1236663" y="2647950"/>
            <a:ext cx="704850" cy="306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bg1">
                    <a:lumMod val="95000"/>
                  </a:schemeClr>
                </a:solidFill>
              </a:rPr>
              <a:t>Edge</a:t>
            </a:r>
            <a:endParaRPr lang="ko-KR" altLang="en-US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63" name="TextBox 21">
            <a:extLst>
              <a:ext uri="{FF2B5EF4-FFF2-40B4-BE49-F238E27FC236}">
                <a16:creationId xmlns:a16="http://schemas.microsoft.com/office/drawing/2014/main" id="{278B19AC-6ADE-4B29-9DDD-7CE25243E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3738" y="6026150"/>
            <a:ext cx="23336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Ansan Technical High School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Dept. Compter</a:t>
            </a:r>
          </a:p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t>made by kig2929kig@gmail.com</a:t>
            </a:r>
            <a:endParaRPr lang="ko-KR" altLang="en-US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성</a:t>
            </a:r>
            <a:r>
              <a:rPr lang="en-US" altLang="ko-KR"/>
              <a:t>(star)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2665E0-E2D1-496D-8021-87170FA4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4" y="2605087"/>
            <a:ext cx="3228363" cy="3161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6D4E26-747E-4F86-9134-6CD5A045A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288" y="2013677"/>
            <a:ext cx="5791899" cy="43439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85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망</a:t>
            </a:r>
            <a:r>
              <a:rPr lang="en-US" altLang="ko-KR"/>
              <a:t>(Mash)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A975C98-2A64-4DEA-9CB8-8E5F280E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9" y="2604737"/>
            <a:ext cx="3325623" cy="31408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F516A0-A1EA-496E-A587-D7DEB741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892" y="1995487"/>
            <a:ext cx="6831069" cy="44759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073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트리</a:t>
            </a:r>
            <a:r>
              <a:rPr lang="en-US" altLang="ko-KR"/>
              <a:t>(tree)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349592B-4CB2-4CFC-B724-A3D716C9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47" y="2547763"/>
            <a:ext cx="4547772" cy="3299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2E0B6C-E8A8-40E9-894E-1388FF5C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90" y="1987550"/>
            <a:ext cx="5076825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251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0046" cy="4351338"/>
          </a:xfrm>
        </p:spPr>
        <p:txBody>
          <a:bodyPr/>
          <a:lstStyle/>
          <a:p>
            <a:r>
              <a:rPr lang="ko-KR" altLang="en-US"/>
              <a:t>랜카드</a:t>
            </a:r>
            <a:r>
              <a:rPr lang="en-US" altLang="ko-KR"/>
              <a:t>(NIC)</a:t>
            </a:r>
          </a:p>
          <a:p>
            <a:pPr lvl="1"/>
            <a:r>
              <a:rPr lang="ko-KR" altLang="en-US"/>
              <a:t>컴퓨터나 다른 장치가 네트워크에 연결할 수 있도록 해주는 하드웨어 장치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랜카드는 유선 또는 무선 네트워크에 연결하는 데 사용</a:t>
            </a:r>
            <a:endParaRPr lang="en-US" altLang="ko-KR"/>
          </a:p>
          <a:p>
            <a:pPr lvl="1"/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FE5F685-C08C-4507-BD5A-12D2B08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50" y="2373511"/>
            <a:ext cx="3862650" cy="3074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715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리피터</a:t>
            </a:r>
            <a:r>
              <a:rPr lang="en-US" altLang="ko-KR"/>
              <a:t>(Repeater)</a:t>
            </a:r>
          </a:p>
          <a:p>
            <a:pPr lvl="1"/>
            <a:r>
              <a:rPr lang="ko-KR" altLang="en-US"/>
              <a:t>전송매체에 흐르는 데이터 신호를 증폭</a:t>
            </a:r>
            <a:endParaRPr lang="en-US" altLang="ko-KR"/>
          </a:p>
          <a:p>
            <a:pPr lvl="1"/>
            <a:r>
              <a:rPr lang="en-US" altLang="ko-KR"/>
              <a:t>UTP</a:t>
            </a:r>
            <a:r>
              <a:rPr lang="ko-KR" altLang="en-US"/>
              <a:t>케이블의 경우 최대 거리가 </a:t>
            </a:r>
            <a:r>
              <a:rPr lang="en-US" altLang="ko-KR"/>
              <a:t>100m</a:t>
            </a:r>
            <a:r>
              <a:rPr lang="ko-KR" altLang="en-US"/>
              <a:t>라는 거리 제한</a:t>
            </a:r>
            <a:r>
              <a:rPr lang="en-US" altLang="ko-KR"/>
              <a:t>, </a:t>
            </a:r>
            <a:r>
              <a:rPr lang="ko-KR" altLang="en-US"/>
              <a:t>이 경우 리피터를 활용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허브</a:t>
            </a:r>
            <a:r>
              <a:rPr lang="en-US" altLang="ko-KR"/>
              <a:t>(Hub)</a:t>
            </a:r>
          </a:p>
          <a:p>
            <a:pPr lvl="1"/>
            <a:r>
              <a:rPr lang="ko-KR" altLang="en-US"/>
              <a:t>여러 대의 컴퓨터를 연결하는 접속 장치로 연결된 모든 컴퓨터에 정보를 전달</a:t>
            </a:r>
            <a:r>
              <a:rPr lang="en-US" altLang="ko-KR"/>
              <a:t>, </a:t>
            </a:r>
            <a:r>
              <a:rPr lang="ko-KR" altLang="en-US"/>
              <a:t>스위치에 비해 비효율적</a:t>
            </a:r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0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브리지</a:t>
            </a:r>
            <a:r>
              <a:rPr lang="en-US" altLang="ko-KR"/>
              <a:t>(Bridge)</a:t>
            </a:r>
          </a:p>
          <a:p>
            <a:pPr lvl="1"/>
            <a:r>
              <a:rPr lang="en-US" altLang="ko-KR"/>
              <a:t>LAN</a:t>
            </a:r>
            <a:r>
              <a:rPr lang="ko-KR" altLang="en-US"/>
              <a:t>을 확장하는데 사용하는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브리지는 주소를 구분할 수 있는 기능</a:t>
            </a:r>
            <a:r>
              <a:rPr lang="en-US" altLang="ko-KR"/>
              <a:t>, MAC</a:t>
            </a:r>
            <a:r>
              <a:rPr lang="ko-KR" altLang="en-US"/>
              <a:t>주소를 사용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스위치는 여러 장치를 동시에 연결</a:t>
            </a:r>
            <a:r>
              <a:rPr lang="en-US" altLang="ko-KR"/>
              <a:t>, </a:t>
            </a:r>
            <a:r>
              <a:rPr lang="ko-KR" altLang="en-US"/>
              <a:t>패킷을 효율적으로 전달하는데 중점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브릿지는 두 개의 네트워크 세그먼트를 연결하고</a:t>
            </a:r>
            <a:r>
              <a:rPr lang="en-US" altLang="ko-KR"/>
              <a:t>, </a:t>
            </a:r>
            <a:r>
              <a:rPr lang="ko-KR" altLang="en-US"/>
              <a:t>패킷을 필터링하여 네트워크의 트래픽을 줄이는 역할</a:t>
            </a:r>
            <a:endParaRPr lang="en-US" altLang="ko-KR"/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3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C2B6-E3C7-403D-B69C-D6C7993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CC421-A833-4568-8CBA-E8C207BE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3841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L2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스위치</a:t>
            </a:r>
            <a:r>
              <a:rPr lang="en-US" altLang="ko-KR">
                <a:solidFill>
                  <a:srgbClr val="FF0000"/>
                </a:solidFill>
              </a:rPr>
              <a:t>: Switch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컴퓨터 네트워크에서 여러 장치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서버 등</a:t>
            </a:r>
            <a:r>
              <a:rPr lang="en-US" altLang="ko-KR"/>
              <a:t>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연결하는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패킷을 수신하고</a:t>
            </a:r>
            <a:r>
              <a:rPr lang="en-US" altLang="ko-KR"/>
              <a:t>, </a:t>
            </a:r>
            <a:r>
              <a:rPr lang="ko-KR" altLang="en-US"/>
              <a:t>이를 목적지로 전달하는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LAN(</a:t>
            </a:r>
            <a:r>
              <a:rPr lang="ko-KR" altLang="en-US"/>
              <a:t>로컬 영역 네트워크</a:t>
            </a:r>
            <a:r>
              <a:rPr lang="en-US" altLang="ko-KR"/>
              <a:t>)</a:t>
            </a:r>
            <a:r>
              <a:rPr lang="ko-KR" altLang="en-US"/>
              <a:t>에 사용되며</a:t>
            </a:r>
            <a:r>
              <a:rPr lang="en-US" altLang="ko-KR"/>
              <a:t>, </a:t>
            </a:r>
            <a:r>
              <a:rPr lang="ko-KR" altLang="en-US"/>
              <a:t>가정이나 사무실에서 여러 장치를 연결하는데 필수적인 장비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4C8C5-A22D-4AE8-A8F2-22E18B4D4C8F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B9C83-DEE9-4A90-8F93-EB7D25C30321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768F33-D41C-4CF4-B705-77405CFF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40" y="565943"/>
            <a:ext cx="6016647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7D15EC-FE22-4F33-BA87-F7A458C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14" y="2069495"/>
            <a:ext cx="4915948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BD3C95-6F35-4264-A4EC-AFE49B21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051" y="2656136"/>
            <a:ext cx="79656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9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F1DA-7D55-4339-9C6C-17AC34AC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50D5A-A043-4140-B3C5-6F5250B1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5" cy="4351338"/>
          </a:xfrm>
        </p:spPr>
        <p:txBody>
          <a:bodyPr/>
          <a:lstStyle/>
          <a:p>
            <a:r>
              <a:rPr lang="en-US" altLang="ko-KR"/>
              <a:t>L3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/>
              <a:t>라우터</a:t>
            </a:r>
            <a:r>
              <a:rPr lang="en-US" altLang="ko-KR"/>
              <a:t>: Router)</a:t>
            </a:r>
          </a:p>
          <a:p>
            <a:pPr lvl="1"/>
            <a:r>
              <a:rPr lang="ko-KR" altLang="en-US"/>
              <a:t>라우터는 서로 다른 네트워크를 연결하고</a:t>
            </a:r>
            <a:r>
              <a:rPr lang="en-US" altLang="ko-KR"/>
              <a:t>, </a:t>
            </a:r>
            <a:r>
              <a:rPr lang="ko-KR" altLang="en-US"/>
              <a:t>데이터 패킷을 목적지 네트워크로 전달하는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가정이나 기업에서 인터넷에 연결하고</a:t>
            </a:r>
            <a:r>
              <a:rPr lang="en-US" altLang="ko-KR"/>
              <a:t>, </a:t>
            </a:r>
            <a:r>
              <a:rPr lang="ko-KR" altLang="en-US"/>
              <a:t>여러 장치가 동시에 인터넷을 사용할 수 있도록 해주는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서로 다른 네트워크 간의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080E47-BD86-4091-91AE-F8B2FFEDF3DE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66E21D-8069-430E-AB73-B30DD0C2AD19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4644AF-C231-44E3-8CE6-D0BF5CBF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44" y="359284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7EA6CF-2D33-4429-BD35-CFBB8E8F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4" y="1969089"/>
            <a:ext cx="5257795" cy="2919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837DD2-F052-408A-B05A-F760B799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424" y="2533475"/>
            <a:ext cx="946690" cy="796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47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스위치의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러닝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주소를 알아내어 테이블에 저장</a:t>
            </a:r>
            <a:r>
              <a:rPr lang="en-US" altLang="ko-KR"/>
              <a:t>, </a:t>
            </a:r>
            <a:r>
              <a:rPr lang="ko-KR" altLang="en-US"/>
              <a:t>다음 데이터 전송 시 테이블을 참조하여 목적지 포트를 선택하여 데이터를 전송하는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플러딩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 테이블에 주소가 없는 경우 전송하는 데이터를 모든 포트로 전송하는 기능</a:t>
            </a:r>
            <a:endParaRPr lang="en-US" altLang="ko-KR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08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LAN </a:t>
            </a:r>
            <a:r>
              <a:rPr lang="ko-KR" altLang="en-US"/>
              <a:t>장비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/>
              <a:t>스위치의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포워딩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ko-KR" altLang="en-US"/>
              <a:t>목적지 </a:t>
            </a:r>
            <a:r>
              <a:rPr lang="en-US" altLang="ko-KR"/>
              <a:t>MAC </a:t>
            </a:r>
            <a:r>
              <a:rPr lang="ko-KR" altLang="en-US"/>
              <a:t>주소를 가지고 있고 목적지 주소가 출발지 주소와 다른 네트워크 세그먼트에 존재할 때</a:t>
            </a:r>
            <a:r>
              <a:rPr lang="en-US" altLang="ko-KR"/>
              <a:t>, MAC </a:t>
            </a:r>
            <a:r>
              <a:rPr lang="ko-KR" altLang="en-US"/>
              <a:t>주소 테이블을 참조하여 연결된 해당 포트를 알아내고 그 포트로만 데이터를 전송하는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필터링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ko-KR" altLang="en-US"/>
              <a:t>데이터 전달 시 목적지 주소가 같은 네트워크 세그먼트 상에 있는 경우 스위치를 차단하는 기능</a:t>
            </a:r>
            <a:endParaRPr lang="en-US" altLang="ko-KR"/>
          </a:p>
          <a:p>
            <a:pPr lvl="1">
              <a:lnSpc>
                <a:spcPct val="170000"/>
              </a:lnSpc>
            </a:pPr>
            <a:r>
              <a:rPr lang="ko-KR" altLang="en-US"/>
              <a:t>에이징</a:t>
            </a:r>
            <a:endParaRPr lang="en-US" altLang="ko-KR"/>
          </a:p>
          <a:p>
            <a:pPr lvl="2">
              <a:lnSpc>
                <a:spcPct val="170000"/>
              </a:lnSpc>
            </a:pPr>
            <a:r>
              <a:rPr lang="en-US" altLang="ko-KR"/>
              <a:t>MAC </a:t>
            </a:r>
            <a:r>
              <a:rPr lang="ko-KR" altLang="en-US"/>
              <a:t>주소 테이블에 기록된 주소를 일정 주기별로 검사하여 일정 주기 동안 데이터 전송이 없을 경우 주소 테이블을 자동으로 갱신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4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>
            <a:extLst>
              <a:ext uri="{FF2B5EF4-FFF2-40B4-BE49-F238E27FC236}">
                <a16:creationId xmlns:a16="http://schemas.microsoft.com/office/drawing/2014/main" id="{087FFAE3-392C-4463-BA85-F64585089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학습목표</a:t>
            </a:r>
          </a:p>
        </p:txBody>
      </p:sp>
      <p:sp>
        <p:nvSpPr>
          <p:cNvPr id="3075" name="내용 개체 틀 2">
            <a:extLst>
              <a:ext uri="{FF2B5EF4-FFF2-40B4-BE49-F238E27FC236}">
                <a16:creationId xmlns:a16="http://schemas.microsoft.com/office/drawing/2014/main" id="{0D81E865-AE34-46B1-94B3-5B223962A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</a:t>
            </a:r>
            <a:r>
              <a:rPr lang="ko-KR" altLang="en-US"/>
              <a:t>의 개념을 정의할 수 있다</a:t>
            </a:r>
            <a:r>
              <a:rPr lang="en-US" altLang="ko-KR"/>
              <a:t>.</a:t>
            </a:r>
          </a:p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endParaRPr lang="en-US" altLang="ko-KR"/>
          </a:p>
          <a:p>
            <a:pPr marL="514350" indent="-514350" eaLnBrk="1" hangingPunct="1">
              <a:buFont typeface="맑은 고딕" panose="020B0503020000020004" pitchFamily="50" charset="-127"/>
              <a:buAutoNum type="arabicPeriod"/>
            </a:pPr>
            <a:r>
              <a:rPr lang="en-US" altLang="ko-KR"/>
              <a:t>LAN</a:t>
            </a:r>
            <a:r>
              <a:rPr lang="ko-KR" altLang="en-US"/>
              <a:t>의 발전 과정을 설명할 수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4EE0F8D-74AC-4A56-94A4-A67030477664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394F06-4F10-4834-B3CB-4AA9133D007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유선 전송 매체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무선 전송 매체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2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유선 전송 매체</a:t>
            </a:r>
            <a:endParaRPr lang="en-US" altLang="ko-KR"/>
          </a:p>
          <a:p>
            <a:pPr lvl="1"/>
            <a:r>
              <a:rPr lang="ko-KR" altLang="en-US"/>
              <a:t>꼬임선</a:t>
            </a:r>
            <a:endParaRPr lang="en-US" altLang="ko-KR"/>
          </a:p>
          <a:p>
            <a:pPr lvl="2"/>
            <a:r>
              <a:rPr lang="en-US" altLang="ko-KR"/>
              <a:t>UTP(Unshielded Twisted Pair) </a:t>
            </a:r>
            <a:r>
              <a:rPr lang="ko-KR" altLang="en-US"/>
              <a:t>케이블</a:t>
            </a:r>
            <a:endParaRPr lang="en-US" altLang="ko-KR"/>
          </a:p>
          <a:p>
            <a:pPr lvl="2"/>
            <a:r>
              <a:rPr lang="en-US" altLang="ko-KR"/>
              <a:t>STP(shielded Twisted Pair) </a:t>
            </a:r>
            <a:r>
              <a:rPr lang="ko-KR" altLang="en-US"/>
              <a:t>케이블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동축케이블</a:t>
            </a:r>
            <a:r>
              <a:rPr lang="en-US" altLang="ko-KR"/>
              <a:t>(coaxial cable)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광섬유 케이블</a:t>
            </a:r>
            <a:r>
              <a:rPr lang="en-US" altLang="ko-KR"/>
              <a:t>(Optical Fiber)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7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UTP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CD265CA-DFF7-468C-850D-31D37E59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17" y="2702521"/>
            <a:ext cx="3962400" cy="2124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804F6F-2FA6-4FF3-95DA-C0ACF653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841" y="242672"/>
            <a:ext cx="6211683" cy="6372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STP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264C457-3BC4-4589-977B-EA1F57CD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10" y="2534261"/>
            <a:ext cx="2617081" cy="1358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D67A64-A76C-4AE1-8BBE-584D8C11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91" y="1825625"/>
            <a:ext cx="7841533" cy="4600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47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동축케이블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F2A40F-7A8D-41CC-AAEB-D048B11A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786" y="2562586"/>
            <a:ext cx="6881365" cy="2877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1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광섬유 케이블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8D96C21-E9B6-44F4-A255-5BEA3132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73" y="2756351"/>
            <a:ext cx="8458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5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6400E-8597-4BCA-8751-A4ABABDC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LAN </a:t>
            </a:r>
            <a:r>
              <a:rPr lang="ko-KR" altLang="en-US"/>
              <a:t>전송매체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8C5D2-CB71-4756-9BA6-2F532EF2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무선 전송 매체</a:t>
            </a:r>
            <a:endParaRPr lang="en-US" altLang="ko-KR"/>
          </a:p>
          <a:p>
            <a:pPr lvl="1"/>
            <a:r>
              <a:rPr lang="ko-KR" altLang="en-US"/>
              <a:t>라디오파</a:t>
            </a:r>
            <a:endParaRPr lang="en-US" altLang="ko-KR"/>
          </a:p>
          <a:p>
            <a:pPr lvl="1"/>
            <a:r>
              <a:rPr lang="ko-KR" altLang="en-US"/>
              <a:t>마이크로파</a:t>
            </a:r>
            <a:endParaRPr lang="en-US" altLang="ko-KR"/>
          </a:p>
          <a:p>
            <a:pPr lvl="2"/>
            <a:r>
              <a:rPr lang="ko-KR" altLang="en-US"/>
              <a:t>지상 마이크로파</a:t>
            </a:r>
            <a:endParaRPr lang="en-US" altLang="ko-KR"/>
          </a:p>
          <a:p>
            <a:pPr lvl="2"/>
            <a:r>
              <a:rPr lang="ko-KR" altLang="en-US"/>
              <a:t>위성 마이크로파</a:t>
            </a:r>
            <a:endParaRPr lang="en-US" altLang="ko-KR"/>
          </a:p>
          <a:p>
            <a:pPr lvl="2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002A44A-E074-42F7-A1A5-DE088F4B8968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F9CE33E-CFF4-4C0C-939F-03CAB8423857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91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케이블 제작하기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EDFD1E7-346C-4C0E-8FB0-3E644BEC6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59" y="1957481"/>
            <a:ext cx="9880484" cy="440099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1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케이블 제작하기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451675C-4D5A-4C49-B5A3-90A099C22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211" y="2038444"/>
            <a:ext cx="9678089" cy="391771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70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6. LAN </a:t>
            </a:r>
            <a:r>
              <a:rPr lang="ko-KR" altLang="en-US"/>
              <a:t>기술과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매체 접근 제어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en-US" altLang="ko-KR"/>
              <a:t>CSMA/CD</a:t>
            </a:r>
          </a:p>
          <a:p>
            <a:pPr lvl="1"/>
            <a:r>
              <a:rPr lang="ko-KR" altLang="en-US"/>
              <a:t>토큰패싱</a:t>
            </a:r>
            <a:r>
              <a:rPr lang="en-US" altLang="ko-KR"/>
              <a:t>(token passing)</a:t>
            </a:r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8AC65-2B33-4486-B765-8B160E90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LAN</a:t>
            </a:r>
            <a:r>
              <a:rPr lang="ko-KR" altLang="en-US"/>
              <a:t>의 기본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B2E39-396E-446F-AE5B-B50CBF11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LAN(Local Area Network)</a:t>
            </a:r>
          </a:p>
          <a:p>
            <a:pPr lvl="1"/>
            <a:r>
              <a:rPr lang="ko-KR" altLang="en-US"/>
              <a:t>학교</a:t>
            </a:r>
            <a:r>
              <a:rPr lang="en-US" altLang="ko-KR"/>
              <a:t>, </a:t>
            </a:r>
            <a:r>
              <a:rPr lang="ko-KR" altLang="en-US"/>
              <a:t>기업과 같은 비교적 좁은 지역에 분산된 컴퓨터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플로터</a:t>
            </a:r>
            <a:r>
              <a:rPr lang="en-US" altLang="ko-KR"/>
              <a:t>, </a:t>
            </a:r>
            <a:r>
              <a:rPr lang="ko-KR" altLang="en-US"/>
              <a:t>대용량의 저장장치들을 서로 연결하여 텍스트</a:t>
            </a:r>
            <a:r>
              <a:rPr lang="en-US" altLang="ko-KR"/>
              <a:t>, </a:t>
            </a:r>
            <a:r>
              <a:rPr lang="ko-KR" altLang="en-US"/>
              <a:t>음성</a:t>
            </a:r>
            <a:r>
              <a:rPr lang="en-US" altLang="ko-KR"/>
              <a:t>, </a:t>
            </a:r>
            <a:r>
              <a:rPr lang="ko-KR" altLang="en-US"/>
              <a:t>그리고 영상 등의 데이터를 고속으로 전송하는 통신망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IEEE</a:t>
            </a:r>
            <a:r>
              <a:rPr lang="ko-KR" altLang="en-US"/>
              <a:t>에서 말하는 </a:t>
            </a:r>
            <a:r>
              <a:rPr lang="en-US" altLang="ko-KR"/>
              <a:t>LAN</a:t>
            </a:r>
          </a:p>
          <a:p>
            <a:pPr lvl="2"/>
            <a:r>
              <a:rPr lang="ko-KR" altLang="en-US"/>
              <a:t>다수의 독립된 컴퓨터 기기들이 상호 간에 통신이 가능하도록 하는 데이터 통신 시스템</a:t>
            </a:r>
            <a:endParaRPr lang="en-US" altLang="ko-KR"/>
          </a:p>
          <a:p>
            <a:pPr lvl="1"/>
            <a:r>
              <a:rPr lang="ko-KR" altLang="en-US"/>
              <a:t>윌리엄 스텔링스</a:t>
            </a:r>
            <a:endParaRPr lang="en-US" altLang="ko-KR"/>
          </a:p>
          <a:p>
            <a:pPr lvl="2"/>
            <a:r>
              <a:rPr lang="ko-KR" altLang="en-US"/>
              <a:t>한정된 지역 내에서 다양한 통신 기기의 상호 연결을 가능하게 하는 통신 네트워크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C00429-0C75-4E03-9C8A-24A4FA2D64A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11FF78-64CC-4C40-AAD8-5704AA5EB47A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500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형성평가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9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차시예고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IV. IP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en-US" altLang="ko-KR"/>
              <a:t>IPv4 </a:t>
            </a:r>
            <a:r>
              <a:rPr lang="ko-KR" altLang="en-US"/>
              <a:t>주소 체계</a:t>
            </a:r>
            <a:endParaRPr lang="en-US" altLang="ko-KR"/>
          </a:p>
          <a:p>
            <a:pPr lvl="1"/>
            <a:r>
              <a:rPr lang="ko-KR" altLang="en-US"/>
              <a:t>서브넷 마스크</a:t>
            </a:r>
            <a:endParaRPr lang="en-US" altLang="ko-KR"/>
          </a:p>
          <a:p>
            <a:pPr lvl="1"/>
            <a:r>
              <a:rPr lang="ko-KR" altLang="en-US"/>
              <a:t>서브네팅</a:t>
            </a:r>
            <a:endParaRPr lang="en-US" altLang="ko-KR"/>
          </a:p>
          <a:p>
            <a:pPr lvl="1"/>
            <a:r>
              <a:rPr lang="en-US" altLang="ko-KR"/>
              <a:t>VLSM, CIDR</a:t>
            </a:r>
          </a:p>
          <a:p>
            <a:pPr lvl="1"/>
            <a:r>
              <a:rPr lang="ko-KR" altLang="en-US"/>
              <a:t>사설 </a:t>
            </a:r>
            <a:r>
              <a:rPr lang="en-US" altLang="ko-KR"/>
              <a:t>IP </a:t>
            </a:r>
            <a:r>
              <a:rPr lang="ko-KR" altLang="en-US"/>
              <a:t>주소</a:t>
            </a:r>
            <a:endParaRPr lang="en-US" altLang="ko-KR"/>
          </a:p>
          <a:p>
            <a:pPr lvl="1"/>
            <a:r>
              <a:rPr lang="en-US" altLang="ko-KR"/>
              <a:t>IPv4</a:t>
            </a:r>
            <a:r>
              <a:rPr lang="ko-KR" altLang="en-US"/>
              <a:t>와 </a:t>
            </a:r>
            <a:r>
              <a:rPr lang="en-US" altLang="ko-KR"/>
              <a:t>IPv6</a:t>
            </a:r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14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A6E96-AA38-4579-A98A-E829B43C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AB955-7BA0-4E41-9FB1-EBAB9385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97DBAA-8245-4138-A3C0-77A3DC3C4E45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559A89C-826E-461D-8263-2810DDF586C0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54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E1ED-AE4C-4F85-A3A1-0464C280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1BC5-288F-41DF-AF82-80DF8225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1980</a:t>
            </a:r>
            <a:r>
              <a:rPr lang="ko-KR" altLang="en-US"/>
              <a:t>년대 </a:t>
            </a:r>
            <a:r>
              <a:rPr lang="en-US" altLang="ko-KR"/>
              <a:t>: </a:t>
            </a:r>
            <a:r>
              <a:rPr lang="ko-KR" altLang="en-US"/>
              <a:t>개인용 컴퓨터의 대량 보급</a:t>
            </a:r>
            <a:r>
              <a:rPr lang="en-US" altLang="ko-KR"/>
              <a:t>, </a:t>
            </a:r>
            <a:r>
              <a:rPr lang="ko-KR" altLang="en-US"/>
              <a:t>정보처리 및 정보교환이 필요하게 되어 </a:t>
            </a:r>
            <a:r>
              <a:rPr lang="en-US" altLang="ko-KR"/>
              <a:t>LAN</a:t>
            </a:r>
            <a:r>
              <a:rPr lang="ko-KR" altLang="en-US"/>
              <a:t>의 등장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1990</a:t>
            </a:r>
            <a:r>
              <a:rPr lang="ko-KR" altLang="en-US"/>
              <a:t>년 중반 </a:t>
            </a:r>
            <a:r>
              <a:rPr lang="en-US" altLang="ko-KR"/>
              <a:t>: </a:t>
            </a:r>
            <a:r>
              <a:rPr lang="ko-KR" altLang="en-US"/>
              <a:t>주로 텍스트 위주의 데이터 통신으로 </a:t>
            </a:r>
            <a:r>
              <a:rPr lang="en-US" altLang="ko-KR"/>
              <a:t>10Mbps</a:t>
            </a:r>
            <a:r>
              <a:rPr lang="ko-KR" altLang="en-US"/>
              <a:t>의 이더넷 또는 기간망으로 </a:t>
            </a:r>
            <a:r>
              <a:rPr lang="en-US" altLang="ko-KR"/>
              <a:t>100Mbps</a:t>
            </a:r>
            <a:r>
              <a:rPr lang="ko-KR" altLang="en-US"/>
              <a:t>의 </a:t>
            </a:r>
            <a:r>
              <a:rPr lang="en-US" altLang="ko-KR"/>
              <a:t>FDDI</a:t>
            </a:r>
            <a:r>
              <a:rPr lang="ko-KR" altLang="en-US"/>
              <a:t>를 주로 사용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1990</a:t>
            </a:r>
            <a:r>
              <a:rPr lang="ko-KR" altLang="en-US"/>
              <a:t>년 중반 이후 </a:t>
            </a:r>
            <a:r>
              <a:rPr lang="en-US" altLang="ko-KR"/>
              <a:t>: </a:t>
            </a:r>
            <a:r>
              <a:rPr lang="ko-KR" altLang="en-US"/>
              <a:t>인터넷이 상용화되고 그래픽과 동영상 등의 대용량 데이터를 사용하게 되면서 멀티미디어 서비스가 가능</a:t>
            </a:r>
            <a:r>
              <a:rPr lang="en-US" altLang="ko-KR"/>
              <a:t>, 100Mbps</a:t>
            </a:r>
            <a:r>
              <a:rPr lang="ko-KR" altLang="en-US"/>
              <a:t>의 고속 이더넷과 기가비트 이더넷을 기간망으로 구축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A52A845-C478-430A-AAEE-D0AD50E0947A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8501CA6-AEBA-4ECA-9BF6-2C2DF50B667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3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이더넷</a:t>
            </a:r>
            <a:endParaRPr lang="en-US" altLang="ko-KR"/>
          </a:p>
          <a:p>
            <a:pPr lvl="1"/>
            <a:r>
              <a:rPr lang="en-US" altLang="ko-KR"/>
              <a:t>1976</a:t>
            </a:r>
            <a:r>
              <a:rPr lang="ko-KR" altLang="en-US"/>
              <a:t>년 미국의 제록스사가 개발한 근거리 네트워크에 대한 기술적 규격을 나타냄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1980</a:t>
            </a:r>
            <a:r>
              <a:rPr lang="ko-KR" altLang="en-US"/>
              <a:t>년 국제전기전자기술협의회</a:t>
            </a:r>
            <a:r>
              <a:rPr lang="en-US" altLang="ko-KR"/>
              <a:t>(IEEEE)</a:t>
            </a:r>
            <a:r>
              <a:rPr lang="ko-KR" altLang="en-US"/>
              <a:t>에서 </a:t>
            </a:r>
            <a:r>
              <a:rPr lang="en-US" altLang="ko-KR"/>
              <a:t>LAN </a:t>
            </a:r>
            <a:r>
              <a:rPr lang="ko-KR" altLang="en-US"/>
              <a:t>기술의 표준 규격으로 채택</a:t>
            </a:r>
            <a:endParaRPr lang="en-US" altLang="ko-KR"/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6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1-2. LAN</a:t>
            </a:r>
            <a:r>
              <a:rPr lang="ko-KR" altLang="en-US"/>
              <a:t>의 발전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고속 이더넷</a:t>
            </a:r>
            <a:endParaRPr lang="en-US" altLang="ko-KR"/>
          </a:p>
          <a:p>
            <a:pPr lvl="1"/>
            <a:r>
              <a:rPr lang="ko-KR" altLang="en-US"/>
              <a:t>이더넷 기술을 계승</a:t>
            </a:r>
            <a:r>
              <a:rPr lang="en-US" altLang="ko-KR"/>
              <a:t>, </a:t>
            </a:r>
            <a:r>
              <a:rPr lang="ko-KR" altLang="en-US"/>
              <a:t>이더넷의 성능을 </a:t>
            </a:r>
            <a:r>
              <a:rPr lang="en-US" altLang="ko-KR"/>
              <a:t>10</a:t>
            </a:r>
            <a:r>
              <a:rPr lang="ko-KR" altLang="en-US"/>
              <a:t>배 정도 향상한 것</a:t>
            </a:r>
            <a:endParaRPr lang="en-US" altLang="ko-KR"/>
          </a:p>
          <a:p>
            <a:pPr lvl="1"/>
            <a:r>
              <a:rPr lang="en-US" altLang="ko-KR"/>
              <a:t>100Mbps</a:t>
            </a:r>
            <a:r>
              <a:rPr lang="ko-KR" altLang="en-US"/>
              <a:t>의 데이터 전송 속도를 제공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기가비트 이더넷</a:t>
            </a:r>
            <a:endParaRPr lang="en-US" altLang="ko-KR"/>
          </a:p>
          <a:p>
            <a:pPr lvl="1"/>
            <a:r>
              <a:rPr lang="en-US" altLang="ko-KR"/>
              <a:t>1Gbps</a:t>
            </a:r>
            <a:r>
              <a:rPr lang="ko-KR" altLang="en-US"/>
              <a:t>의 전송 속도를 지원하며 기존의 </a:t>
            </a:r>
            <a:r>
              <a:rPr lang="en-US" altLang="ko-KR"/>
              <a:t>10/100Mbps </a:t>
            </a:r>
            <a:r>
              <a:rPr lang="ko-KR" altLang="en-US"/>
              <a:t>이더넷과 동일한 기술을 사용함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기존 기술과 호환성을 가지며 고속이더넷의 </a:t>
            </a:r>
            <a:r>
              <a:rPr lang="en-US" altLang="ko-KR"/>
              <a:t>10</a:t>
            </a:r>
            <a:r>
              <a:rPr lang="ko-KR" altLang="en-US"/>
              <a:t>배 정도 향상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3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2-1. LAN </a:t>
            </a:r>
            <a:r>
              <a:rPr lang="ko-KR" altLang="en-US"/>
              <a:t>토폴로지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토폴로지</a:t>
            </a:r>
            <a:endParaRPr lang="en-US" altLang="ko-KR"/>
          </a:p>
          <a:p>
            <a:pPr lvl="1"/>
            <a:r>
              <a:rPr lang="en-US" altLang="ko-KR"/>
              <a:t>LAN </a:t>
            </a:r>
            <a:r>
              <a:rPr lang="ko-KR" altLang="en-US"/>
              <a:t>상에 연결된 다양한 장치들 간에 통신을 가능하게 해주는 물리적인 수단</a:t>
            </a:r>
            <a:r>
              <a:rPr lang="en-US" altLang="ko-KR"/>
              <a:t>, </a:t>
            </a:r>
            <a:r>
              <a:rPr lang="ko-KR" altLang="en-US"/>
              <a:t>즉 정보 전달 신호의 형태</a:t>
            </a:r>
            <a:r>
              <a:rPr lang="en-US" altLang="ko-KR"/>
              <a:t>, </a:t>
            </a:r>
            <a:r>
              <a:rPr lang="ko-KR" altLang="en-US"/>
              <a:t>연결된 장비들의 배치 형태 등을 토폴로지라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링형</a:t>
            </a:r>
            <a:r>
              <a:rPr lang="en-US" altLang="ko-KR"/>
              <a:t>, </a:t>
            </a:r>
            <a:r>
              <a:rPr lang="ko-KR" altLang="en-US"/>
              <a:t>트리형</a:t>
            </a:r>
            <a:r>
              <a:rPr lang="en-US" altLang="ko-KR"/>
              <a:t>, </a:t>
            </a:r>
            <a:r>
              <a:rPr lang="ko-KR" altLang="en-US"/>
              <a:t>성형</a:t>
            </a:r>
            <a:r>
              <a:rPr lang="en-US" altLang="ko-KR"/>
              <a:t>, </a:t>
            </a:r>
            <a:r>
              <a:rPr lang="ko-KR" altLang="en-US"/>
              <a:t>망형</a:t>
            </a:r>
            <a:r>
              <a:rPr lang="en-US" altLang="ko-KR"/>
              <a:t>, </a:t>
            </a:r>
            <a:r>
              <a:rPr lang="ko-KR" altLang="en-US"/>
              <a:t>버스형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32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버스</a:t>
            </a:r>
            <a:r>
              <a:rPr lang="en-US" altLang="ko-KR"/>
              <a:t>(bus)</a:t>
            </a:r>
            <a:r>
              <a:rPr lang="ko-KR" altLang="en-US"/>
              <a:t>형</a:t>
            </a:r>
            <a:r>
              <a:rPr lang="en-US" altLang="ko-KR"/>
              <a:t>, CSMA/CD</a:t>
            </a:r>
          </a:p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748BD2-8BAB-4132-97F2-7B409B5D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526" y="2808120"/>
            <a:ext cx="3254871" cy="246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F6AF48-C093-41E9-AB36-33992C28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100" y="1985963"/>
            <a:ext cx="5145030" cy="45397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19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87C7-7137-4D04-B1D1-6816B2DE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/>
              <a:t>2-2. LAN </a:t>
            </a:r>
            <a:r>
              <a:rPr lang="ko-KR" altLang="en-US"/>
              <a:t>토폴로지의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B82D-C077-4257-BF9E-49AF40D9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링</a:t>
            </a:r>
            <a:r>
              <a:rPr lang="en-US" altLang="ko-KR"/>
              <a:t>(ring)</a:t>
            </a:r>
            <a:r>
              <a:rPr lang="ko-KR" altLang="en-US"/>
              <a:t>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1B98448-1024-4C6A-BF7C-0D6B9DAE08E2}"/>
              </a:ext>
            </a:extLst>
          </p:cNvPr>
          <p:cNvCxnSpPr>
            <a:cxnSpLocks/>
          </p:cNvCxnSpPr>
          <p:nvPr/>
        </p:nvCxnSpPr>
        <p:spPr>
          <a:xfrm>
            <a:off x="369888" y="172878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A9EAA0-55AE-44B2-9A48-85BFB27684F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4906963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F41A18F-8426-46EF-9E34-9B4985A7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04" y="2137138"/>
            <a:ext cx="4935157" cy="4136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8F9239-16BB-44A0-AF40-B5D54921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94" y="2716214"/>
            <a:ext cx="4164941" cy="329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795</Words>
  <Application>Microsoft Office PowerPoint</Application>
  <PresentationFormat>와이드스크린</PresentationFormat>
  <Paragraphs>150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굴림</vt:lpstr>
      <vt:lpstr>맑은 고딕</vt:lpstr>
      <vt:lpstr>Arial</vt:lpstr>
      <vt:lpstr>Office 테마</vt:lpstr>
      <vt:lpstr>컴퓨터 네트워크</vt:lpstr>
      <vt:lpstr>학습목표</vt:lpstr>
      <vt:lpstr>1. LAN의 기본 개념</vt:lpstr>
      <vt:lpstr>1-2. LAN의 발전</vt:lpstr>
      <vt:lpstr>1-2. LAN의 발전</vt:lpstr>
      <vt:lpstr>1-2. LAN의 발전</vt:lpstr>
      <vt:lpstr>2-1. LAN 토폴로지</vt:lpstr>
      <vt:lpstr>2-2. LAN 토폴로지의 종류</vt:lpstr>
      <vt:lpstr>2-2. LAN 토폴로지의 종류</vt:lpstr>
      <vt:lpstr>2-2. LAN 토폴로지의 종류</vt:lpstr>
      <vt:lpstr>2-2. LAN 토폴로지의 종류</vt:lpstr>
      <vt:lpstr>2-2. LAN 토폴로지의 종류</vt:lpstr>
      <vt:lpstr>3. LAN 장비</vt:lpstr>
      <vt:lpstr>3. LAN 장비</vt:lpstr>
      <vt:lpstr>3. LAN 장비</vt:lpstr>
      <vt:lpstr>3. LAN 장비</vt:lpstr>
      <vt:lpstr>3. LAN 장비</vt:lpstr>
      <vt:lpstr>3. LAN 장비</vt:lpstr>
      <vt:lpstr>3. LAN 장비</vt:lpstr>
      <vt:lpstr>4. LAN 전송매체</vt:lpstr>
      <vt:lpstr>4. LAN 전송매체</vt:lpstr>
      <vt:lpstr>4. LAN 전송매체</vt:lpstr>
      <vt:lpstr>4. LAN 전송매체</vt:lpstr>
      <vt:lpstr>4. LAN 전송매체</vt:lpstr>
      <vt:lpstr>4. LAN 전송매체</vt:lpstr>
      <vt:lpstr>4. LAN 전송매체</vt:lpstr>
      <vt:lpstr>5. 케이블 제작하기</vt:lpstr>
      <vt:lpstr>5. 케이블 제작하기</vt:lpstr>
      <vt:lpstr>6. LAN 기술과 종류</vt:lpstr>
      <vt:lpstr>형성평가</vt:lpstr>
      <vt:lpstr>차시예고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네트워크</dc:title>
  <dc:creator>잉구탱구</dc:creator>
  <cp:lastModifiedBy>잉구탱구</cp:lastModifiedBy>
  <cp:revision>17</cp:revision>
  <dcterms:created xsi:type="dcterms:W3CDTF">2025-04-17T05:03:55Z</dcterms:created>
  <dcterms:modified xsi:type="dcterms:W3CDTF">2025-04-17T06:27:27Z</dcterms:modified>
</cp:coreProperties>
</file>