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95" r:id="rId5"/>
    <p:sldId id="296" r:id="rId6"/>
    <p:sldId id="297" r:id="rId7"/>
    <p:sldId id="298" r:id="rId8"/>
    <p:sldId id="300" r:id="rId9"/>
    <p:sldId id="301" r:id="rId10"/>
    <p:sldId id="302" r:id="rId11"/>
    <p:sldId id="303" r:id="rId12"/>
    <p:sldId id="304" r:id="rId13"/>
    <p:sldId id="305" r:id="rId14"/>
    <p:sldId id="306" r:id="rId15"/>
    <p:sldId id="307" r:id="rId16"/>
    <p:sldId id="308" r:id="rId17"/>
    <p:sldId id="309" r:id="rId18"/>
    <p:sldId id="314" r:id="rId19"/>
    <p:sldId id="310" r:id="rId20"/>
    <p:sldId id="311" r:id="rId21"/>
    <p:sldId id="312" r:id="rId22"/>
    <p:sldId id="313" r:id="rId23"/>
    <p:sldId id="315" r:id="rId24"/>
    <p:sldId id="316" r:id="rId25"/>
    <p:sldId id="294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4" d="100"/>
          <a:sy n="84" d="100"/>
        </p:scale>
        <p:origin x="24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86515A-867C-4D15-86BD-E477ECCCEC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2F6C0F8-35C0-419F-9E2B-165BC9E1CB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FC6EAE-1BFA-471B-BFBB-EFC7EEFE1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B4576-5F37-4C3E-94F2-C4BAFEE2B241}" type="datetimeFigureOut">
              <a:rPr lang="ko-KR" altLang="en-US" smtClean="0"/>
              <a:t>2024-11-01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E2C660-E596-4A2C-80CF-EA042578C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A0FDEE-A1DF-4131-8AC6-5B597C322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238A4-ACAA-416F-B723-5D18140EC3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573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A6661D-5B79-413A-A041-B58D40878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D8C9E53-A98A-4A6D-8797-60A3AC8F82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1449ED-5996-4434-A350-76A3EA034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B4576-5F37-4C3E-94F2-C4BAFEE2B241}" type="datetimeFigureOut">
              <a:rPr lang="ko-KR" altLang="en-US" smtClean="0"/>
              <a:t>2024-11-01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C7045B-4600-4082-8B5D-156B09D0E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B4B104-E5A7-4C8C-B956-B88072B1C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238A4-ACAA-416F-B723-5D18140EC3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0930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93ABC8F-4C01-4562-8900-C79B4311CC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4473ED-D135-49C3-95F3-AFC57BAF73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874EE2-3BD4-4BC6-9BCA-6F8640525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B4576-5F37-4C3E-94F2-C4BAFEE2B241}" type="datetimeFigureOut">
              <a:rPr lang="ko-KR" altLang="en-US" smtClean="0"/>
              <a:t>2024-11-01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2B4B91-1ACB-4690-B0E3-AA8C090BC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213EBE-9879-49A6-95E2-C0695B474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238A4-ACAA-416F-B723-5D18140EC3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4187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3588A7-7646-42F9-8C0E-54044F5FE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F31463-9695-4B59-9AA3-F6ACD4EC7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F57E32-D37B-4941-A565-CF15DED1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B4576-5F37-4C3E-94F2-C4BAFEE2B241}" type="datetimeFigureOut">
              <a:rPr lang="ko-KR" altLang="en-US" smtClean="0"/>
              <a:t>2024-11-01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6030EF-0006-4910-964E-0ECF59E37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536046-7265-4A92-8DC6-9B2F1AE17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238A4-ACAA-416F-B723-5D18140EC3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805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BCBEDF-83AB-4846-B126-B8769B1E4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AE1731-2FB5-4B64-87B1-E10097D74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667B89-25E4-4413-9D99-59597DD37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B4576-5F37-4C3E-94F2-C4BAFEE2B241}" type="datetimeFigureOut">
              <a:rPr lang="ko-KR" altLang="en-US" smtClean="0"/>
              <a:t>2024-11-01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41D210-3EA1-4C4A-8B69-5BCFB1FF8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2AE87E-1218-4885-835D-3DAF84ED7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238A4-ACAA-416F-B723-5D18140EC3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143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415D70-7EDE-49D6-9043-5B385DD78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19873D-6807-4B42-ABF8-B0C00622FE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7C9DBA0-BC2D-4E31-82FF-B721CFD3F2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560551-6072-4209-A053-56CC4D7DF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B4576-5F37-4C3E-94F2-C4BAFEE2B241}" type="datetimeFigureOut">
              <a:rPr lang="ko-KR" altLang="en-US" smtClean="0"/>
              <a:t>2024-11-01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CF92AE-C72B-4B21-9792-763A5D819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946C4F-DA7A-4642-8E4B-C0C4FD0D3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238A4-ACAA-416F-B723-5D18140EC3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845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9AC69E-9399-4F0A-BDD5-D86372139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121811-8202-45E0-9F8D-750721969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52A668-1B6E-4B4A-9219-D97A6E3AFE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820CF5B-42B4-45D3-918D-BFC857D460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FD0927E-64DF-4618-9E7E-F8FFAB5795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AFAF6EA-241D-4761-89C6-A5E4CA429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B4576-5F37-4C3E-94F2-C4BAFEE2B241}" type="datetimeFigureOut">
              <a:rPr lang="ko-KR" altLang="en-US" smtClean="0"/>
              <a:t>2024-11-01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A766FF1-698B-4402-9704-E0D1688C5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B9D22BB-7377-46A4-9CEF-3DEBD7504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238A4-ACAA-416F-B723-5D18140EC3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7868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5B7D49-DB21-48B0-BAFB-479854BF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98BDB9F-675B-4AC2-914D-40A1DD903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B4576-5F37-4C3E-94F2-C4BAFEE2B241}" type="datetimeFigureOut">
              <a:rPr lang="ko-KR" altLang="en-US" smtClean="0"/>
              <a:t>2024-11-01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51FE85D-2CD0-4032-B55D-9A0453367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48A9B94-E067-475B-8928-3E3C29114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238A4-ACAA-416F-B723-5D18140EC3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043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DC9FDD1-01F6-4775-94D3-0D202AF3A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B4576-5F37-4C3E-94F2-C4BAFEE2B241}" type="datetimeFigureOut">
              <a:rPr lang="ko-KR" altLang="en-US" smtClean="0"/>
              <a:t>2024-11-01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0ADF23B-0C63-4518-B9AE-749D35265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B0C009A-FB53-4660-9528-929B32614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238A4-ACAA-416F-B723-5D18140EC3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46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1E8336-6469-42CC-96D9-F88397D9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0A6EB6-B12D-4DF5-A6C8-75A7DF6BA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D8261A3-D58D-4FBF-9C78-EE6D7EEFDB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AA0D52-89EF-4514-B928-0584005E2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B4576-5F37-4C3E-94F2-C4BAFEE2B241}" type="datetimeFigureOut">
              <a:rPr lang="ko-KR" altLang="en-US" smtClean="0"/>
              <a:t>2024-11-01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2E7036-2390-475B-98B3-108B0E821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0D0012-CB17-42F2-92DE-0F769D97B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238A4-ACAA-416F-B723-5D18140EC3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311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E62C05-E3AD-4B8E-8A95-B5212D8FC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1788EE7-2DCD-4796-B37D-99BE5D7C53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66FCDFB-A303-4A63-83A3-7DE86AEFD0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3FC989-27B2-47B2-B754-983E64B08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B4576-5F37-4C3E-94F2-C4BAFEE2B241}" type="datetimeFigureOut">
              <a:rPr lang="ko-KR" altLang="en-US" smtClean="0"/>
              <a:t>2024-11-01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3901AB-269D-4951-9A85-24477C344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A8A672-BEC1-430D-8276-15CAE6103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238A4-ACAA-416F-B723-5D18140EC3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529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F2CD72B-E342-4981-9AF3-72062E468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FACBCD-E9E1-4DFF-A6BE-9B66C875DA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6127B7-9638-4867-A8E0-4D43D3994E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B4576-5F37-4C3E-94F2-C4BAFEE2B241}" type="datetimeFigureOut">
              <a:rPr lang="ko-KR" altLang="en-US" smtClean="0"/>
              <a:t>2024-11-01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1CFCFC-6A10-40AD-94AF-A106647187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AEA592-2AB0-4917-833D-9BFDE9B5F3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238A4-ACAA-416F-B723-5D18140EC3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298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rtn.ai/" TargetMode="External"/><Relationship Id="rId2" Type="http://schemas.openxmlformats.org/officeDocument/2006/relationships/hyperlink" Target="https://www.pythonguis.com/tutorials/pyside6-creating-your-first-window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/>
          </a:fgClr>
          <a:bgClr>
            <a:schemeClr val="accent5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7086C29-ACFF-44AE-A807-0B99CF3FF6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11"/>
          <a:stretch/>
        </p:blipFill>
        <p:spPr>
          <a:xfrm>
            <a:off x="1524000" y="1122362"/>
            <a:ext cx="9144001" cy="41354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0C0C308-1AC0-4A48-B67F-D9687381CD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0199"/>
            <a:ext cx="9144000" cy="1909763"/>
          </a:xfrm>
        </p:spPr>
        <p:txBody>
          <a:bodyPr anchor="ctr"/>
          <a:lstStyle/>
          <a:p>
            <a:r>
              <a:rPr lang="en-US" altLang="ko-KR" b="1">
                <a:latin typeface="새굴림" panose="02030600000101010101" pitchFamily="18" charset="-127"/>
                <a:ea typeface="새굴림" panose="02030600000101010101" pitchFamily="18" charset="-127"/>
              </a:rPr>
              <a:t>PySide</a:t>
            </a:r>
            <a:br>
              <a:rPr lang="en-US" altLang="ko-KR" b="1">
                <a:latin typeface="새굴림" panose="02030600000101010101" pitchFamily="18" charset="-127"/>
                <a:ea typeface="새굴림" panose="02030600000101010101" pitchFamily="18" charset="-127"/>
              </a:rPr>
            </a:br>
            <a:r>
              <a:rPr lang="en-US" altLang="ko-KR" sz="4000" b="1">
                <a:latin typeface="새굴림" panose="02030600000101010101" pitchFamily="18" charset="-127"/>
                <a:ea typeface="새굴림" panose="02030600000101010101" pitchFamily="18" charset="-127"/>
              </a:rPr>
              <a:t>Python GUI Application</a:t>
            </a:r>
            <a:endParaRPr lang="ko-KR" altLang="en-US" b="1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0BD22F2-6E54-447B-B65F-27F72C3862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사용자 행동 및 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GUI </a:t>
            </a: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이벤트에 대한 반응으로 작업 트리거하기</a:t>
            </a:r>
            <a:endParaRPr lang="en-US" altLang="ko-KR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endParaRPr lang="ko-KR" altLang="en-US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BFC56C-0E9F-4B4B-86E7-7D5DE244A114}"/>
              </a:ext>
            </a:extLst>
          </p:cNvPr>
          <p:cNvSpPr txBox="1"/>
          <p:nvPr/>
        </p:nvSpPr>
        <p:spPr>
          <a:xfrm>
            <a:off x="1524000" y="5617029"/>
            <a:ext cx="23471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t>Ansan Technical Hight School</a:t>
            </a:r>
          </a:p>
          <a:p>
            <a:r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t>Dept. Computer</a:t>
            </a:r>
          </a:p>
          <a:p>
            <a:r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t>made by kig2929kig</a:t>
            </a:r>
            <a:endParaRPr lang="ko-KR" altLang="en-US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9704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/>
          </a:fgClr>
          <a:bgClr>
            <a:schemeClr val="accent5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D4526C-2EFC-447E-977E-FABBF1004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1438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1. </a:t>
            </a: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신호와 슬롯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(Signals &amp; Slots)</a:t>
            </a:r>
            <a:b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</a:br>
            <a:r>
              <a:rPr lang="en-US" altLang="ko-KR" sz="3600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1-2. </a:t>
            </a:r>
            <a:r>
              <a:rPr lang="ko-KR" altLang="en-US" sz="3600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데이터 수신</a:t>
            </a:r>
            <a:r>
              <a:rPr lang="en-US" altLang="ko-KR" sz="3600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(Receiving data)</a:t>
            </a:r>
            <a:endParaRPr lang="ko-KR" altLang="en-US">
              <a:solidFill>
                <a:srgbClr val="FF0000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A6DC13-E3BF-43F6-A01C-62FC187D8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1437"/>
            <a:ext cx="10515600" cy="4245526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신호가 데이터를 전송하여 방금 발생한 사건에 대한 추가 정보를 제공할 수 있다는 점은 이미 언급됨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. </a:t>
            </a: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클릭된 신호도 예외는 아니며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, </a:t>
            </a: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버튼의 체크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(</a:t>
            </a: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또는 토글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) </a:t>
            </a: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상태를 제공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. </a:t>
            </a: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일반 버튼의 경우 이 값은 항상 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False</a:t>
            </a: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이므로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, </a:t>
            </a: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첫 번째 슬롯은 이 데이터를 무시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. </a:t>
            </a: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그러나 버튼을 체크 가능하게 만들면 그 효과를 확인 할 수 있음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.</a:t>
            </a:r>
          </a:p>
          <a:p>
            <a:endParaRPr lang="en-US" altLang="ko-KR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다음 예제에서는 체크 상태를 출력하는 두 번째 슬롯을 추가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27327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/>
          </a:fgClr>
          <a:bgClr>
            <a:schemeClr val="accent5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D4526C-2EFC-447E-977E-FABBF1004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1438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1. </a:t>
            </a: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신호와 슬롯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(Signals &amp; Slots)</a:t>
            </a:r>
            <a:b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</a:br>
            <a:r>
              <a:rPr lang="en-US" altLang="ko-KR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1-2. </a:t>
            </a:r>
            <a:r>
              <a:rPr lang="ko-KR" altLang="en-US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데이터 수신</a:t>
            </a:r>
            <a:r>
              <a:rPr lang="en-US" altLang="ko-KR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(Receiving data)</a:t>
            </a:r>
            <a:endParaRPr lang="ko-KR" altLang="en-US">
              <a:solidFill>
                <a:srgbClr val="FF0000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BE582AC-FA9D-4191-8B7D-D7475B154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31437"/>
            <a:ext cx="4932160" cy="42455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3C3980C-8959-484B-8C3F-D1EDB5E8D1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9730" y="1931437"/>
            <a:ext cx="1895475" cy="12287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9021B0B-73F9-441F-8470-9300F1B22E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5775" y="1931437"/>
            <a:ext cx="3248025" cy="12287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2CAC261-F658-4558-8168-E66E2C58E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730" y="3429001"/>
            <a:ext cx="5304070" cy="274796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 anchor="ctr"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신호에 원하는 만큼 많은 슬롯을 연결할 수 있으며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, </a:t>
            </a: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슬롯에서 동시에 신호의 다양한 버전에 응답할 수 있음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checked </a:t>
            </a: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인수의 의미</a:t>
            </a:r>
            <a:endParaRPr lang="en-US" altLang="ko-KR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 lvl="1">
              <a:lnSpc>
                <a:spcPct val="120000"/>
              </a:lnSpc>
            </a:pP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True : </a:t>
            </a: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버튼이 체크되어 있는 상태일 때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, </a:t>
            </a: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즉 사용자가 버튼을 클릭하여 활성화된 경우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False : </a:t>
            </a: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버튼이 체크 해제된 상태일 때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, </a:t>
            </a: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즉 사용자가 버튼을 다시 클릭하여 비활성화된 경우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이렇게 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checked </a:t>
            </a: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인수를 통해 버튼의 현재 상태를 확인하고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, </a:t>
            </a: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그에 따라 다른 동작을 수행할 수 있음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70286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/>
          </a:fgClr>
          <a:bgClr>
            <a:schemeClr val="accent5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D4526C-2EFC-447E-977E-FABBF1004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1438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1. </a:t>
            </a: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신호와 슬롯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(Signals &amp; Slots)</a:t>
            </a:r>
            <a:b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</a:br>
            <a:r>
              <a:rPr lang="en-US" altLang="ko-KR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1-2. </a:t>
            </a:r>
            <a:r>
              <a:rPr lang="ko-KR" altLang="en-US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데이터 수신</a:t>
            </a:r>
            <a:r>
              <a:rPr lang="en-US" altLang="ko-KR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(Receiving data)</a:t>
            </a:r>
            <a:endParaRPr lang="ko-KR" altLang="en-US">
              <a:solidFill>
                <a:srgbClr val="FF0000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A6DC13-E3BF-43F6-A01C-62FC187D8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1437"/>
            <a:ext cx="10515600" cy="4245526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PySide6</a:t>
            </a: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에서는 버튼 클릭 시 여러 개의 메소드를 연결할 수 있음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.</a:t>
            </a:r>
          </a:p>
          <a:p>
            <a:endParaRPr lang="en-US" altLang="ko-KR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버튼의 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clicked </a:t>
            </a: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시그널에 여러 개의 슬롯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(</a:t>
            </a: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메소드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)</a:t>
            </a: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을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 </a:t>
            </a: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연결하면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, </a:t>
            </a: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버튼이 클릭될 때마다 연결된 모든 메서드가 순차적으로 호출됨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03061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/>
          </a:fgClr>
          <a:bgClr>
            <a:schemeClr val="accent5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D4526C-2EFC-447E-977E-FABBF1004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1438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1. </a:t>
            </a: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신호와 슬롯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(Signals &amp; Slots)</a:t>
            </a:r>
            <a:b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</a:br>
            <a:r>
              <a:rPr lang="en-US" altLang="ko-KR" sz="3600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1-3. </a:t>
            </a:r>
            <a:r>
              <a:rPr lang="ko-KR" altLang="en-US" sz="3600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데이터 저장</a:t>
            </a:r>
            <a:r>
              <a:rPr lang="en-US" altLang="ko-KR" sz="3600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(Storing data)</a:t>
            </a:r>
            <a:endParaRPr lang="ko-KR" altLang="en-US">
              <a:solidFill>
                <a:srgbClr val="FF0000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A6DC13-E3BF-43F6-A01C-62FC187D8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1437"/>
            <a:ext cx="10515600" cy="4245526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 fontScale="92500" lnSpcReduction="10000"/>
          </a:bodyPr>
          <a:lstStyle/>
          <a:p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종종 위젯의 현재 상태를 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Python </a:t>
            </a: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변수에 저장하는 것이 유용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.</a:t>
            </a:r>
          </a:p>
          <a:p>
            <a:endParaRPr lang="en-US" altLang="ko-KR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이렇게 하면 원래 위젯에 접근하지 않고도 값을 다른 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Python </a:t>
            </a: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변수처럼 사용할 수 있음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.</a:t>
            </a:r>
          </a:p>
          <a:p>
            <a:endParaRPr lang="en-US" altLang="ko-KR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이러한 값을 개별 변수로 저장하거나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, </a:t>
            </a: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선호하는 경우 딕셔너리를 사용할 수 있음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.</a:t>
            </a:r>
          </a:p>
          <a:p>
            <a:endParaRPr lang="en-US" altLang="ko-KR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다음 예제에서는 버튼의 체크된 값을 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self</a:t>
            </a: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의 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button_is_checked</a:t>
            </a: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라는 변수에 저장해보자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224256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/>
          </a:fgClr>
          <a:bgClr>
            <a:schemeClr val="accent5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D4526C-2EFC-447E-977E-FABBF1004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1438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1. </a:t>
            </a: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신호와 슬롯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(Signals &amp; Slots)</a:t>
            </a:r>
            <a:b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</a:br>
            <a:r>
              <a:rPr lang="en-US" altLang="ko-KR" sz="3600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1-3. </a:t>
            </a:r>
            <a:r>
              <a:rPr lang="ko-KR" altLang="en-US" sz="3600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데이터 저장</a:t>
            </a:r>
            <a:r>
              <a:rPr lang="en-US" altLang="ko-KR" sz="3600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(Storing data)</a:t>
            </a:r>
            <a:endParaRPr lang="ko-KR" altLang="en-US">
              <a:solidFill>
                <a:srgbClr val="FF0000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DF2D14C7-D92D-4833-956C-A12B0A3659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57155"/>
            <a:ext cx="4725373" cy="42449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CE5A2F6-7EB5-4ED0-972F-1CE604637A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9381" y="1957155"/>
            <a:ext cx="1895475" cy="1219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7A6745E-76A1-43CB-BC84-1E3C8E4DC2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0664" y="1957155"/>
            <a:ext cx="2590800" cy="7810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898C78B3-942A-4C89-B298-8F1E28B0AAD9}"/>
              </a:ext>
            </a:extLst>
          </p:cNvPr>
          <p:cNvSpPr txBox="1">
            <a:spLocks/>
          </p:cNvSpPr>
          <p:nvPr/>
        </p:nvSpPr>
        <p:spPr>
          <a:xfrm>
            <a:off x="6049730" y="3429001"/>
            <a:ext cx="5304070" cy="27479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ko-KR" sz="1800">
                <a:latin typeface="새굴림" panose="02030600000101010101" pitchFamily="18" charset="-127"/>
                <a:ea typeface="새굴림" panose="02030600000101010101" pitchFamily="18" charset="-127"/>
              </a:rPr>
              <a:t>button_is_checked </a:t>
            </a:r>
            <a:r>
              <a:rPr lang="ko-KR" altLang="en-US" sz="1800">
                <a:latin typeface="새굴림" panose="02030600000101010101" pitchFamily="18" charset="-127"/>
                <a:ea typeface="새굴림" panose="02030600000101010101" pitchFamily="18" charset="-127"/>
              </a:rPr>
              <a:t>변수의 기본값을 설정</a:t>
            </a:r>
            <a:r>
              <a:rPr lang="en-US" altLang="ko-KR" sz="1800">
                <a:latin typeface="새굴림" panose="02030600000101010101" pitchFamily="18" charset="-127"/>
                <a:ea typeface="새굴림" panose="02030600000101010101" pitchFamily="18" charset="-127"/>
              </a:rPr>
              <a:t>(</a:t>
            </a:r>
            <a:r>
              <a:rPr lang="ko-KR" altLang="en-US" sz="1800">
                <a:latin typeface="새굴림" panose="02030600000101010101" pitchFamily="18" charset="-127"/>
                <a:ea typeface="새굴림" panose="02030600000101010101" pitchFamily="18" charset="-127"/>
              </a:rPr>
              <a:t>여기서는 </a:t>
            </a:r>
            <a:r>
              <a:rPr lang="en-US" altLang="ko-KR" sz="1800">
                <a:latin typeface="새굴림" panose="02030600000101010101" pitchFamily="18" charset="-127"/>
                <a:ea typeface="새굴림" panose="02030600000101010101" pitchFamily="18" charset="-127"/>
              </a:rPr>
              <a:t>True</a:t>
            </a:r>
            <a:r>
              <a:rPr lang="ko-KR" altLang="en-US" sz="1800">
                <a:latin typeface="새굴림" panose="02030600000101010101" pitchFamily="18" charset="-127"/>
                <a:ea typeface="새굴림" panose="02030600000101010101" pitchFamily="18" charset="-127"/>
              </a:rPr>
              <a:t>로 설정</a:t>
            </a:r>
            <a:r>
              <a:rPr lang="en-US" altLang="ko-KR" sz="1800">
                <a:latin typeface="새굴림" panose="02030600000101010101" pitchFamily="18" charset="-127"/>
                <a:ea typeface="새굴림" panose="02030600000101010101" pitchFamily="18" charset="-127"/>
              </a:rPr>
              <a:t>). </a:t>
            </a:r>
            <a:r>
              <a:rPr lang="ko-KR" altLang="en-US" sz="1800">
                <a:latin typeface="새굴림" panose="02030600000101010101" pitchFamily="18" charset="-127"/>
                <a:ea typeface="새굴림" panose="02030600000101010101" pitchFamily="18" charset="-127"/>
              </a:rPr>
              <a:t>그런 다음 이 기본값을 사용하여 위젯의 초기 상태를 설정</a:t>
            </a:r>
            <a:r>
              <a:rPr lang="en-US" altLang="ko-KR" sz="1800">
                <a:latin typeface="새굴림" panose="02030600000101010101" pitchFamily="18" charset="-127"/>
                <a:ea typeface="새굴림" panose="02030600000101010101" pitchFamily="18" charset="-127"/>
              </a:rPr>
              <a:t>. </a:t>
            </a:r>
            <a:r>
              <a:rPr lang="ko-KR" altLang="en-US" sz="1800">
                <a:latin typeface="새굴림" panose="02030600000101010101" pitchFamily="18" charset="-127"/>
                <a:ea typeface="새굴림" panose="02030600000101010101" pitchFamily="18" charset="-127"/>
              </a:rPr>
              <a:t>위젯의 상태가 변경되면 신호를 수신하고 변수를 업데이트하여 일치시킴</a:t>
            </a:r>
            <a:r>
              <a:rPr lang="en-US" altLang="ko-KR" sz="1800">
                <a:latin typeface="새굴림" panose="02030600000101010101" pitchFamily="18" charset="-127"/>
                <a:ea typeface="새굴림" panose="02030600000101010101" pitchFamily="18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sz="1800">
                <a:latin typeface="새굴림" panose="02030600000101010101" pitchFamily="18" charset="-127"/>
                <a:ea typeface="새굴림" panose="02030600000101010101" pitchFamily="18" charset="-127"/>
              </a:rPr>
              <a:t>이와 같은 패턴은 모든 </a:t>
            </a:r>
            <a:r>
              <a:rPr lang="en-US" altLang="ko-KR" sz="1800">
                <a:latin typeface="새굴림" panose="02030600000101010101" pitchFamily="18" charset="-127"/>
                <a:ea typeface="새굴림" panose="02030600000101010101" pitchFamily="18" charset="-127"/>
              </a:rPr>
              <a:t>PySide </a:t>
            </a:r>
            <a:r>
              <a:rPr lang="ko-KR" altLang="en-US" sz="1800">
                <a:latin typeface="새굴림" panose="02030600000101010101" pitchFamily="18" charset="-127"/>
                <a:ea typeface="새굴림" panose="02030600000101010101" pitchFamily="18" charset="-127"/>
              </a:rPr>
              <a:t>위젯에서 사용할 수 있음</a:t>
            </a:r>
            <a:r>
              <a:rPr lang="en-US" altLang="ko-KR" sz="1800">
                <a:latin typeface="새굴림" panose="02030600000101010101" pitchFamily="18" charset="-127"/>
                <a:ea typeface="새굴림" panose="02030600000101010101" pitchFamily="18" charset="-127"/>
              </a:rPr>
              <a:t>. </a:t>
            </a:r>
            <a:r>
              <a:rPr lang="ko-KR" altLang="en-US" sz="1800">
                <a:latin typeface="새굴림" panose="02030600000101010101" pitchFamily="18" charset="-127"/>
                <a:ea typeface="새굴림" panose="02030600000101010101" pitchFamily="18" charset="-127"/>
              </a:rPr>
              <a:t>만약</a:t>
            </a:r>
            <a:r>
              <a:rPr lang="en-US" altLang="ko-KR" sz="1800">
                <a:latin typeface="새굴림" panose="02030600000101010101" pitchFamily="18" charset="-127"/>
                <a:ea typeface="새굴림" panose="02030600000101010101" pitchFamily="18" charset="-127"/>
              </a:rPr>
              <a:t>, </a:t>
            </a:r>
            <a:r>
              <a:rPr lang="ko-KR" altLang="en-US" sz="1800">
                <a:latin typeface="새굴림" panose="02030600000101010101" pitchFamily="18" charset="-127"/>
                <a:ea typeface="새굴림" panose="02030600000101010101" pitchFamily="18" charset="-127"/>
              </a:rPr>
              <a:t>위젯이 현재 상태를 전송하는 신호를 제공하지 않는다면 핸들러에서 위젯의 값을 직접 가져와야 함</a:t>
            </a:r>
            <a:r>
              <a:rPr lang="en-US" altLang="ko-KR" sz="1800">
                <a:latin typeface="새굴림" panose="02030600000101010101" pitchFamily="18" charset="-127"/>
                <a:ea typeface="새굴림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426244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/>
          </a:fgClr>
          <a:bgClr>
            <a:schemeClr val="accent5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D4526C-2EFC-447E-977E-FABBF1004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1438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1. </a:t>
            </a: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신호와 슬롯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(Signals &amp; Slots)</a:t>
            </a:r>
            <a:b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</a:br>
            <a:r>
              <a:rPr lang="en-US" altLang="ko-KR" sz="3600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1-3. </a:t>
            </a:r>
            <a:r>
              <a:rPr lang="ko-KR" altLang="en-US" sz="3600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데이터 저장</a:t>
            </a:r>
            <a:r>
              <a:rPr lang="en-US" altLang="ko-KR" sz="3600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(Storing data)</a:t>
            </a:r>
            <a:endParaRPr lang="ko-KR" altLang="en-US">
              <a:solidFill>
                <a:srgbClr val="FF0000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8EF490E9-C938-454E-BD79-A72E58EFC4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48766"/>
            <a:ext cx="4559417" cy="42449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2D64CDE8-91CD-476F-8AAE-B6B8D5133EE4}"/>
              </a:ext>
            </a:extLst>
          </p:cNvPr>
          <p:cNvSpPr txBox="1">
            <a:spLocks/>
          </p:cNvSpPr>
          <p:nvPr/>
        </p:nvSpPr>
        <p:spPr>
          <a:xfrm>
            <a:off x="5620624" y="1931988"/>
            <a:ext cx="5733176" cy="4244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ko-KR" sz="1800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Widget</a:t>
            </a:r>
            <a:r>
              <a:rPr lang="ko-KR" altLang="en-US" sz="1800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이 현재 상태에 대한 </a:t>
            </a:r>
            <a:r>
              <a:rPr lang="en-US" altLang="ko-KR" sz="1800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signal</a:t>
            </a:r>
            <a:r>
              <a:rPr lang="ko-KR" altLang="en-US" sz="1800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을 제공하지 않는다면</a:t>
            </a:r>
            <a:r>
              <a:rPr lang="en-US" altLang="ko-KR" sz="1800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, handler</a:t>
            </a:r>
            <a:r>
              <a:rPr lang="ko-KR" altLang="en-US" sz="1800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를 통해 직접적으로 값을 받아와야 함</a:t>
            </a:r>
            <a:r>
              <a:rPr lang="en-US" altLang="ko-KR" sz="1800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sz="1800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예를 들어</a:t>
            </a:r>
            <a:r>
              <a:rPr lang="en-US" altLang="ko-KR" sz="1800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, </a:t>
            </a:r>
            <a:r>
              <a:rPr lang="ko-KR" altLang="en-US" sz="1800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이 예제에서는 </a:t>
            </a:r>
            <a:r>
              <a:rPr lang="en-US" altLang="ko-KR" sz="1800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checked </a:t>
            </a:r>
            <a:r>
              <a:rPr lang="ko-KR" altLang="en-US" sz="1800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상태를 </a:t>
            </a:r>
            <a:r>
              <a:rPr lang="en-US" altLang="ko-KR" sz="1800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pressed handler</a:t>
            </a:r>
            <a:r>
              <a:rPr lang="ko-KR" altLang="en-US" sz="1800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를 통해 확인해 보자</a:t>
            </a:r>
            <a:r>
              <a:rPr lang="en-US" altLang="ko-KR" sz="1800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sz="1800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슬롯에 접근하기 위해</a:t>
            </a:r>
            <a:r>
              <a:rPr lang="en-US" altLang="ko-KR" sz="1800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, button</a:t>
            </a:r>
            <a:r>
              <a:rPr lang="ko-KR" altLang="en-US" sz="1800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의 참조를 </a:t>
            </a:r>
            <a:r>
              <a:rPr lang="en-US" altLang="ko-KR" sz="1800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self</a:t>
            </a:r>
            <a:r>
              <a:rPr lang="ko-KR" altLang="en-US" sz="1800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로 하고 있음</a:t>
            </a:r>
            <a:r>
              <a:rPr lang="en-US" altLang="ko-KR" sz="1800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800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Released signal</a:t>
            </a:r>
            <a:r>
              <a:rPr lang="ko-KR" altLang="en-US" sz="1800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이 발생될 때</a:t>
            </a:r>
            <a:r>
              <a:rPr lang="en-US" altLang="ko-KR" sz="1800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, check state </a:t>
            </a:r>
            <a:r>
              <a:rPr lang="ko-KR" altLang="en-US" sz="1800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값은 따로 보내지 않음</a:t>
            </a:r>
            <a:r>
              <a:rPr lang="en-US" altLang="ko-KR" sz="1800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. </a:t>
            </a:r>
            <a:r>
              <a:rPr lang="ko-KR" altLang="en-US" sz="1800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대신</a:t>
            </a:r>
            <a:r>
              <a:rPr lang="en-US" altLang="ko-KR" sz="1800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 </a:t>
            </a:r>
            <a:r>
              <a:rPr lang="en-US" altLang="ko-KR" sz="1800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.</a:t>
            </a:r>
            <a:r>
              <a:rPr lang="en-US" altLang="ko-KR" sz="1800" dirty="0" err="1" smtClean="0">
                <a:latin typeface="새굴림" panose="02030600000101010101" pitchFamily="18" charset="-127"/>
                <a:ea typeface="새굴림" panose="02030600000101010101" pitchFamily="18" charset="-127"/>
              </a:rPr>
              <a:t>isChecked</a:t>
            </a:r>
            <a:r>
              <a:rPr lang="en-US" altLang="ko-KR" sz="1800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()</a:t>
            </a:r>
            <a:r>
              <a:rPr lang="ko-KR" altLang="en-US" sz="1800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함수를 호출해서 </a:t>
            </a:r>
            <a:r>
              <a:rPr lang="en-US" altLang="ko-KR" sz="1800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handler</a:t>
            </a:r>
            <a:r>
              <a:rPr lang="ko-KR" altLang="en-US" sz="1800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안에서 </a:t>
            </a:r>
            <a:r>
              <a:rPr lang="en-US" altLang="ko-KR" sz="1800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check state</a:t>
            </a:r>
            <a:r>
              <a:rPr lang="ko-KR" altLang="en-US" sz="1800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값을 확인함</a:t>
            </a:r>
            <a:r>
              <a:rPr lang="en-US" altLang="ko-KR" sz="1800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.</a:t>
            </a:r>
            <a:endParaRPr lang="en-US" altLang="ko-KR" sz="18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10496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/>
          </a:fgClr>
          <a:bgClr>
            <a:schemeClr val="accent5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D4526C-2EFC-447E-977E-FABBF1004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1438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1. </a:t>
            </a:r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신호와 슬롯</a:t>
            </a:r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(Signals &amp; Slots)</a:t>
            </a:r>
            <a:b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</a:br>
            <a:r>
              <a:rPr lang="en-US" altLang="ko-KR" sz="3600" dirty="0" smtClean="0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1-4. </a:t>
            </a:r>
            <a:r>
              <a:rPr lang="ko-KR" altLang="en-US" sz="3600" dirty="0" smtClean="0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인터페이스 변경</a:t>
            </a:r>
            <a:endParaRPr lang="ko-KR" altLang="en-US" dirty="0">
              <a:solidFill>
                <a:srgbClr val="FF0000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18815" r="7558" b="19130"/>
          <a:stretch/>
        </p:blipFill>
        <p:spPr>
          <a:xfrm>
            <a:off x="838200" y="1931437"/>
            <a:ext cx="8352986" cy="42455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4025" y="1931437"/>
            <a:ext cx="2383155" cy="15482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4025" y="3731657"/>
            <a:ext cx="2428149" cy="15375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942816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/>
          </a:fgClr>
          <a:bgClr>
            <a:schemeClr val="accent5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D4526C-2EFC-447E-977E-FABBF1004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1438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1. </a:t>
            </a:r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신호와 슬롯</a:t>
            </a:r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(Signals &amp; Slots)</a:t>
            </a:r>
            <a:b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</a:br>
            <a:r>
              <a:rPr lang="en-US" altLang="ko-KR" dirty="0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1-4. </a:t>
            </a:r>
            <a:r>
              <a:rPr lang="ko-KR" altLang="en-US" dirty="0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인터페이스 변경</a:t>
            </a:r>
            <a:endParaRPr lang="ko-KR" altLang="en-US" dirty="0">
              <a:solidFill>
                <a:srgbClr val="FF0000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A6DC13-E3BF-43F6-A01C-62FC187D8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1437"/>
            <a:ext cx="10515600" cy="4245526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endParaRPr lang="en-US" altLang="ko-KR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31437"/>
            <a:ext cx="10482960" cy="42455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827384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D4526C-2EFC-447E-977E-FABBF1004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1438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1. </a:t>
            </a:r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신호와 슬롯</a:t>
            </a:r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(Signals &amp; Slots)</a:t>
            </a:r>
            <a:b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</a:br>
            <a:r>
              <a:rPr lang="en-US" altLang="ko-KR" dirty="0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1-4. </a:t>
            </a:r>
            <a:r>
              <a:rPr lang="ko-KR" altLang="en-US" dirty="0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인터페이스 변경</a:t>
            </a:r>
            <a:endParaRPr lang="ko-KR" altLang="en-US" dirty="0">
              <a:solidFill>
                <a:srgbClr val="FF0000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57400"/>
            <a:ext cx="10466784" cy="39547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924425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/>
          </a:fgClr>
          <a:bgClr>
            <a:schemeClr val="accent5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D4526C-2EFC-447E-977E-FABBF1004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1438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1. </a:t>
            </a:r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신호와 슬롯</a:t>
            </a:r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(Signals &amp; Slots)</a:t>
            </a:r>
            <a:b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</a:br>
            <a:r>
              <a:rPr lang="en-US" altLang="ko-KR" sz="3600" dirty="0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1-4. </a:t>
            </a:r>
            <a:r>
              <a:rPr lang="ko-KR" altLang="en-US" sz="3600" dirty="0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인터페이스 변경</a:t>
            </a:r>
            <a:endParaRPr lang="ko-KR" altLang="en-US" dirty="0">
              <a:solidFill>
                <a:srgbClr val="FF0000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99933"/>
            <a:ext cx="10513808" cy="462946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40013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/>
          </a:fgClr>
          <a:bgClr>
            <a:schemeClr val="accent5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D4526C-2EFC-447E-977E-FABBF1004F6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전시 학습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A6DC13-E3BF-43F6-A01C-62FC187D8499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지금까지 윈도우 창을 만들고 그 안에 간단한 푸시 버튼 위젯을 추가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, </a:t>
            </a: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하지만 버튼은 아무런 동작을 하지 않음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.</a:t>
            </a:r>
          </a:p>
          <a:p>
            <a:endParaRPr lang="en-US" altLang="ko-KR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GUI </a:t>
            </a: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애플리케이션을 만들 때는 일반적으로 버튼을 눌렀을 때 무언가가 발생하도록 하고 싶음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.</a:t>
            </a:r>
          </a:p>
          <a:p>
            <a:endParaRPr lang="en-US" altLang="ko-KR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버튼을 누르는 동작을 연결하여 무언가가 일어나도록 하는 방법을 학습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.</a:t>
            </a:r>
          </a:p>
          <a:p>
            <a:endParaRPr lang="en-US" altLang="ko-KR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Qt</a:t>
            </a: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에서는 이를 신호와 슬롯 또는 이벤트를 통해 제공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.</a:t>
            </a:r>
            <a:endParaRPr lang="ko-KR" altLang="en-US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4905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/>
          </a:fgClr>
          <a:bgClr>
            <a:schemeClr val="accent5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D4526C-2EFC-447E-977E-FABBF1004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1438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1. </a:t>
            </a:r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신호와 슬롯</a:t>
            </a:r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(Signals &amp; Slots)</a:t>
            </a:r>
            <a:b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</a:br>
            <a:r>
              <a:rPr lang="en-US" altLang="ko-KR" sz="3600" dirty="0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1-4. </a:t>
            </a:r>
            <a:r>
              <a:rPr lang="ko-KR" altLang="en-US" sz="3600" dirty="0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인터페이스 변경</a:t>
            </a:r>
            <a:endParaRPr lang="ko-KR" altLang="en-US" dirty="0">
              <a:solidFill>
                <a:srgbClr val="FF0000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14220"/>
            <a:ext cx="5779770" cy="224917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9479" y="2014220"/>
            <a:ext cx="3409951" cy="41299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41817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/>
          </a:fgClr>
          <a:bgClr>
            <a:schemeClr val="accent5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D4526C-2EFC-447E-977E-FABBF1004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1438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1. </a:t>
            </a:r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신호와 슬롯</a:t>
            </a:r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(Signals &amp; Slots)</a:t>
            </a:r>
            <a:b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</a:br>
            <a:r>
              <a:rPr lang="en-US" altLang="ko-KR" sz="3600" dirty="0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1-4. </a:t>
            </a:r>
            <a:r>
              <a:rPr lang="ko-KR" altLang="en-US" sz="3600" dirty="0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인터페이스 변경</a:t>
            </a:r>
            <a:endParaRPr lang="ko-KR" altLang="en-US" dirty="0">
              <a:solidFill>
                <a:srgbClr val="FF0000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50403"/>
            <a:ext cx="5259026" cy="35474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2230" y="1950403"/>
            <a:ext cx="1905000" cy="12763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612609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/>
          </a:fgClr>
          <a:bgClr>
            <a:schemeClr val="accent5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D4526C-2EFC-447E-977E-FABBF1004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1438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1. </a:t>
            </a:r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신호와 슬롯</a:t>
            </a:r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(Signals &amp; Slots)</a:t>
            </a:r>
            <a:b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</a:br>
            <a:r>
              <a:rPr lang="en-US" altLang="ko-KR" sz="3600" dirty="0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1-4. </a:t>
            </a:r>
            <a:r>
              <a:rPr lang="ko-KR" altLang="en-US" sz="3600" dirty="0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인터페이스 변경</a:t>
            </a:r>
            <a:endParaRPr lang="ko-KR" altLang="en-US" dirty="0">
              <a:solidFill>
                <a:srgbClr val="FF0000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A6DC13-E3BF-43F6-A01C-62FC187D8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1437"/>
            <a:ext cx="10515600" cy="4245526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endParaRPr lang="en-US" altLang="ko-KR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45158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/>
          </a:fgClr>
          <a:bgClr>
            <a:schemeClr val="accent5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D4526C-2EFC-447E-977E-FABBF1004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1438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1. </a:t>
            </a:r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신호와 슬롯</a:t>
            </a:r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(Signals &amp; Slots)</a:t>
            </a:r>
            <a:b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</a:br>
            <a:r>
              <a:rPr lang="en-US" altLang="ko-KR" sz="3600" dirty="0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1-4. </a:t>
            </a:r>
            <a:r>
              <a:rPr lang="ko-KR" altLang="en-US" sz="3600" dirty="0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인터페이스 변경</a:t>
            </a:r>
            <a:endParaRPr lang="ko-KR" altLang="en-US" dirty="0">
              <a:solidFill>
                <a:srgbClr val="FF0000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A6DC13-E3BF-43F6-A01C-62FC187D8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1437"/>
            <a:ext cx="10515600" cy="4245526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endParaRPr lang="en-US" altLang="ko-KR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78739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/>
          </a:fgClr>
          <a:bgClr>
            <a:schemeClr val="accent5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D4526C-2EFC-447E-977E-FABBF1004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1438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1. </a:t>
            </a:r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신호와 슬롯</a:t>
            </a:r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(Signals &amp; Slots)</a:t>
            </a:r>
            <a:b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</a:br>
            <a:r>
              <a:rPr lang="en-US" altLang="ko-KR" sz="3600" dirty="0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1-4. </a:t>
            </a:r>
            <a:r>
              <a:rPr lang="ko-KR" altLang="en-US" sz="3600" dirty="0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인터페이스 변경</a:t>
            </a:r>
            <a:endParaRPr lang="ko-KR" altLang="en-US" dirty="0">
              <a:solidFill>
                <a:srgbClr val="FF0000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A6DC13-E3BF-43F6-A01C-62FC187D8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1437"/>
            <a:ext cx="10515600" cy="4245526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endParaRPr lang="en-US" altLang="ko-KR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62559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/>
          </a:fgClr>
          <a:bgClr>
            <a:schemeClr val="accent5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D4526C-2EFC-447E-977E-FABBF1004F6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감사합니다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.</a:t>
            </a:r>
            <a:endParaRPr lang="ko-KR" altLang="en-US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D5EA121F-096A-4690-AB5B-C38BD5C811AE}"/>
              </a:ext>
            </a:extLst>
          </p:cNvPr>
          <p:cNvSpPr txBox="1">
            <a:spLocks/>
          </p:cNvSpPr>
          <p:nvPr/>
        </p:nvSpPr>
        <p:spPr>
          <a:xfrm>
            <a:off x="838200" y="2017322"/>
            <a:ext cx="10515600" cy="41596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참고 사이트</a:t>
            </a:r>
            <a:endParaRPr kumimoji="0" lang="en-US" altLang="ko-K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새굴림" panose="02030600000101010101" pitchFamily="18" charset="-127"/>
              <a:ea typeface="새굴림" panose="02030600000101010101" pitchFamily="18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  <a:hlinkClick r:id="rId2"/>
              </a:rPr>
              <a:t>https://www.pythonguis.com/tutorials/pyside6-creating-your-first-window/</a:t>
            </a: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새굴림" panose="02030600000101010101" pitchFamily="18" charset="-127"/>
              <a:ea typeface="새굴림" panose="02030600000101010101" pitchFamily="18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새굴림" panose="02030600000101010101" pitchFamily="18" charset="-127"/>
              <a:ea typeface="새굴림" panose="02030600000101010101" pitchFamily="18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  <a:hlinkClick r:id="rId3"/>
              </a:rPr>
              <a:t>https://wrtn.ai/</a:t>
            </a: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새굴림" panose="02030600000101010101" pitchFamily="18" charset="-127"/>
              <a:ea typeface="새굴림" panose="02030600000101010101" pitchFamily="18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새굴림" panose="02030600000101010101" pitchFamily="18" charset="-127"/>
              <a:ea typeface="새굴림" panose="02030600000101010101" pitchFamily="18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새굴림" panose="02030600000101010101" pitchFamily="18" charset="-127"/>
              <a:ea typeface="새굴림" panose="02030600000101010101" pitchFamily="18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이 자료는 위 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pythonguis.com </a:t>
            </a:r>
            <a:r>
              <a: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사이트를 참고하여 번역한 내용을 정리한 것입니다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2476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/>
          </a:fgClr>
          <a:bgClr>
            <a:schemeClr val="accent5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D4526C-2EFC-447E-977E-FABBF1004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852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A6DC13-E3BF-43F6-A01C-62FC187D8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5576"/>
            <a:ext cx="10515600" cy="4721387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신호 및 슬롯</a:t>
            </a:r>
            <a:endParaRPr lang="en-US" altLang="ko-KR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 lvl="1"/>
            <a:r>
              <a:rPr lang="en-US" altLang="ko-KR" dirty="0" err="1">
                <a:latin typeface="새굴림" panose="02030600000101010101" pitchFamily="18" charset="-127"/>
                <a:ea typeface="새굴림" panose="02030600000101010101" pitchFamily="18" charset="-127"/>
              </a:rPr>
              <a:t>QPushButton</a:t>
            </a:r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 </a:t>
            </a:r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신호</a:t>
            </a:r>
            <a:endParaRPr lang="en-US" altLang="ko-KR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 lvl="1"/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데이터 수신</a:t>
            </a:r>
            <a:endParaRPr lang="en-US" altLang="ko-KR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 lvl="1"/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데이터 저장</a:t>
            </a:r>
            <a:endParaRPr lang="en-US" altLang="ko-KR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 lvl="1"/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인터페이스 변경</a:t>
            </a:r>
            <a:endParaRPr lang="en-US" altLang="ko-KR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 lvl="1"/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위젯 직접 </a:t>
            </a:r>
            <a:r>
              <a:rPr lang="ko-KR" altLang="en-US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연결</a:t>
            </a:r>
            <a:endParaRPr lang="en-US" altLang="ko-KR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 marL="514350" indent="-514350">
              <a:buFont typeface="+mj-lt"/>
              <a:buAutoNum type="arabicPeriod"/>
            </a:pPr>
            <a:endParaRPr lang="en-US" altLang="ko-KR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이벤트</a:t>
            </a:r>
            <a:endParaRPr lang="en-US" altLang="ko-KR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 lvl="1"/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마우스 이벤트</a:t>
            </a:r>
            <a:endParaRPr lang="en-US" altLang="ko-KR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 lvl="1"/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컨텍스트 메뉴</a:t>
            </a:r>
            <a:endParaRPr lang="en-US" altLang="ko-KR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 lvl="1"/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이벤트 계층 구조</a:t>
            </a:r>
            <a:endParaRPr lang="en-US" altLang="ko-KR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7834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/>
          </a:fgClr>
          <a:bgClr>
            <a:schemeClr val="accent5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D4526C-2EFC-447E-977E-FABBF1004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852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1. </a:t>
            </a: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신호와 슬롯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(Signals &amp; Slots)</a:t>
            </a:r>
            <a:endParaRPr lang="ko-KR" altLang="en-US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A6DC13-E3BF-43F6-A01C-62FC187D8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5576"/>
            <a:ext cx="10515600" cy="4721387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 fontScale="92500" lnSpcReduction="10000"/>
          </a:bodyPr>
          <a:lstStyle/>
          <a:p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신호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(Signals)</a:t>
            </a: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는 위젯에서 무언가가 발생할 때 발생하는 알림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. </a:t>
            </a: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이 무언가는 버튼을 누르는 것부터 입력 상자의 텍스트가 변경되는 것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, </a:t>
            </a: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창의 텍스트가 변경되는 것까지 여러 가지가 될 수 있음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.</a:t>
            </a:r>
          </a:p>
          <a:p>
            <a:endParaRPr lang="en-US" altLang="ko-KR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많은 신호는 사용자 행동에 의해 발생하지만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, </a:t>
            </a: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이것은 규칙이 아님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altLang="ko-KR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무언가가 발생했음을 알리는 것 외에도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, </a:t>
            </a: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신호는 발생한 일에 대한 추가적인 맥락을 제공하기 위해 데이터를 전송할 수도 있음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.</a:t>
            </a:r>
          </a:p>
          <a:p>
            <a:endParaRPr lang="en-US" altLang="ko-KR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자신만의 사용자 정의 신호를 만들 수도 있으며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, </a:t>
            </a: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이는 나중에 살펴보겠음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49722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/>
          </a:fgClr>
          <a:bgClr>
            <a:schemeClr val="accent5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D4526C-2EFC-447E-977E-FABBF1004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852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1. </a:t>
            </a: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신호와 슬롯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(Signals &amp; Slots)</a:t>
            </a:r>
            <a:endParaRPr lang="ko-KR" altLang="en-US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A6DC13-E3BF-43F6-A01C-62FC187D8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5576"/>
            <a:ext cx="10515600" cy="4721387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슬롯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(Slots)</a:t>
            </a: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은 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Qt</a:t>
            </a: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가 신호의 수신자를 지칭하는 이름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. Python</a:t>
            </a: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에서는 애플리케이션의 모든 함수를 슬롯으로 사용할 수 있으며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, </a:t>
            </a: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신호를 해당 함수에 연결하기만 하면 됩니다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.</a:t>
            </a:r>
          </a:p>
          <a:p>
            <a:endParaRPr lang="en-US" altLang="ko-KR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신호가 데이터를 전송하면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, </a:t>
            </a: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수신 함수도 그 데이터를 받을 수 있음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. </a:t>
            </a: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많은 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Qt</a:t>
            </a: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위젯은 자체 내장 슬롯을 가지고 있어 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Qt</a:t>
            </a: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위젯을 직접 연결할 수 있음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.</a:t>
            </a:r>
          </a:p>
          <a:p>
            <a:endParaRPr lang="en-US" altLang="ko-KR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이제 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Qt</a:t>
            </a: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신호의 기본 사항과 이를 사용하여 위젯을 연결하여 애플리케이션에서 작업을 수행하는 방법을 살펴보겠음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25003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/>
          </a:fgClr>
          <a:bgClr>
            <a:schemeClr val="accent5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D4526C-2EFC-447E-977E-FABBF1004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852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1. </a:t>
            </a: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신호와 슬롯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(Signals &amp; Slots)</a:t>
            </a:r>
            <a:endParaRPr lang="ko-KR" altLang="en-US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84ECFFE-C517-4085-9C76-0E89EEAD2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76874"/>
            <a:ext cx="7880299" cy="47213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17F92B7-C479-4AF2-AF65-0493FFC801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890"/>
          <a:stretch/>
        </p:blipFill>
        <p:spPr>
          <a:xfrm>
            <a:off x="8945627" y="1576873"/>
            <a:ext cx="2421293" cy="15675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52269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/>
          </a:fgClr>
          <a:bgClr>
            <a:schemeClr val="accent5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D4526C-2EFC-447E-977E-FABBF1004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1438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1. </a:t>
            </a: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신호와 슬롯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(Signals &amp; Slots)</a:t>
            </a:r>
            <a:b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</a:br>
            <a:r>
              <a:rPr lang="en-US" altLang="ko-KR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1-1.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 </a:t>
            </a:r>
            <a:r>
              <a:rPr lang="en-US" altLang="ko-KR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QPushButton Signals</a:t>
            </a:r>
            <a:endParaRPr lang="ko-KR" altLang="en-US">
              <a:solidFill>
                <a:srgbClr val="FF0000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A6DC13-E3BF-43F6-A01C-62FC187D8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1437"/>
            <a:ext cx="10515600" cy="4245526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QMainWindow</a:t>
            </a: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와 중앙 위젯으로 설정된 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QPushButton</a:t>
            </a: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을 만들고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, </a:t>
            </a: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이 버튼을 사용자 정의 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Python </a:t>
            </a: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메소드에 연결해 보자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.</a:t>
            </a:r>
          </a:p>
          <a:p>
            <a:endParaRPr lang="en-US" altLang="ko-KR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QPushButton </a:t>
            </a: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객체의 클릭 신호를 수신하는 간단한 사용자 정의 슬롯인 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the_button_was_clicked() </a:t>
            </a: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생성해서 동작을 확인해 보자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88795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/>
          </a:fgClr>
          <a:bgClr>
            <a:schemeClr val="accent5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D4526C-2EFC-447E-977E-FABBF1004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1438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1. </a:t>
            </a: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신호와 슬롯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(Signals &amp; Slots)</a:t>
            </a:r>
            <a:b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</a:br>
            <a:r>
              <a:rPr lang="en-US" altLang="ko-KR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1-1.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 </a:t>
            </a:r>
            <a:r>
              <a:rPr lang="en-US" altLang="ko-KR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QPushButton Signals</a:t>
            </a:r>
            <a:endParaRPr lang="ko-KR" altLang="en-US">
              <a:solidFill>
                <a:srgbClr val="FF0000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876DAFA-CA90-4594-A395-6ACB964409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931436"/>
            <a:ext cx="5907833" cy="45618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275B27C-DEDB-4466-815F-7E15A89F92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8952" y="1931436"/>
            <a:ext cx="2544925" cy="16669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97E2B79-A6B9-4C47-BCEF-02CC38A576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8952" y="4013359"/>
            <a:ext cx="4174241" cy="183376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87390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/>
          </a:fgClr>
          <a:bgClr>
            <a:schemeClr val="accent5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D4526C-2EFC-447E-977E-FABBF1004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1438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1. </a:t>
            </a:r>
            <a:r>
              <a:rPr lang="ko-KR" altLang="en-US">
                <a:latin typeface="새굴림" panose="02030600000101010101" pitchFamily="18" charset="-127"/>
                <a:ea typeface="새굴림" panose="02030600000101010101" pitchFamily="18" charset="-127"/>
              </a:rPr>
              <a:t>신호와 슬롯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(Signals &amp; Slots)</a:t>
            </a:r>
            <a:b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</a:br>
            <a:r>
              <a:rPr lang="en-US" altLang="ko-KR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1-1.</a:t>
            </a:r>
            <a:r>
              <a:rPr lang="en-US" altLang="ko-KR">
                <a:latin typeface="새굴림" panose="02030600000101010101" pitchFamily="18" charset="-127"/>
                <a:ea typeface="새굴림" panose="02030600000101010101" pitchFamily="18" charset="-127"/>
              </a:rPr>
              <a:t> </a:t>
            </a:r>
            <a:r>
              <a:rPr lang="en-US" altLang="ko-KR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QPushButton Signals</a:t>
            </a:r>
            <a:endParaRPr lang="ko-KR" altLang="en-US">
              <a:solidFill>
                <a:srgbClr val="FF0000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A6DC13-E3BF-43F6-A01C-62FC187D8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2393" y="1931437"/>
            <a:ext cx="6471407" cy="4245526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altLang="ko-KR" sz="2000">
                <a:latin typeface="새굴림" panose="02030600000101010101" pitchFamily="18" charset="-127"/>
                <a:ea typeface="새굴림" panose="02030600000101010101" pitchFamily="18" charset="-127"/>
              </a:rPr>
              <a:t>QPushButton </a:t>
            </a:r>
            <a:r>
              <a:rPr lang="ko-KR" altLang="en-US" sz="2000">
                <a:latin typeface="새굴림" panose="02030600000101010101" pitchFamily="18" charset="-127"/>
                <a:ea typeface="새굴림" panose="02030600000101010101" pitchFamily="18" charset="-127"/>
              </a:rPr>
              <a:t>클래스의 인스턴스를 생성하여 버튼을 만듦</a:t>
            </a:r>
            <a:r>
              <a:rPr lang="en-US" altLang="ko-KR" sz="2000">
                <a:latin typeface="새굴림" panose="02030600000101010101" pitchFamily="18" charset="-127"/>
                <a:ea typeface="새굴림" panose="02030600000101010101" pitchFamily="18" charset="-127"/>
              </a:rPr>
              <a:t>. </a:t>
            </a:r>
            <a:r>
              <a:rPr lang="ko-KR" altLang="en-US" sz="2000">
                <a:latin typeface="새굴림" panose="02030600000101010101" pitchFamily="18" charset="-127"/>
                <a:ea typeface="새굴림" panose="02030600000101010101" pitchFamily="18" charset="-127"/>
              </a:rPr>
              <a:t>버튼의 텍스트는 </a:t>
            </a:r>
            <a:r>
              <a:rPr lang="en-US" altLang="ko-KR" sz="2000">
                <a:latin typeface="새굴림" panose="02030600000101010101" pitchFamily="18" charset="-127"/>
                <a:ea typeface="새굴림" panose="02030600000101010101" pitchFamily="18" charset="-127"/>
              </a:rPr>
              <a:t>“Press Me!”</a:t>
            </a:r>
            <a:r>
              <a:rPr lang="ko-KR" altLang="en-US" sz="2000">
                <a:latin typeface="새굴림" panose="02030600000101010101" pitchFamily="18" charset="-127"/>
                <a:ea typeface="새굴림" panose="02030600000101010101" pitchFamily="18" charset="-127"/>
              </a:rPr>
              <a:t>로 설정</a:t>
            </a:r>
            <a:r>
              <a:rPr lang="en-US" altLang="ko-KR" sz="2000">
                <a:latin typeface="새굴림" panose="02030600000101010101" pitchFamily="18" charset="-127"/>
                <a:ea typeface="새굴림" panose="02030600000101010101" pitchFamily="18" charset="-127"/>
              </a:rPr>
              <a:t>.</a:t>
            </a:r>
          </a:p>
          <a:p>
            <a:r>
              <a:rPr lang="en-US" altLang="ko-KR" sz="2000">
                <a:latin typeface="새굴림" panose="02030600000101010101" pitchFamily="18" charset="-127"/>
                <a:ea typeface="새굴림" panose="02030600000101010101" pitchFamily="18" charset="-127"/>
              </a:rPr>
              <a:t>setCheckable(True) </a:t>
            </a:r>
            <a:r>
              <a:rPr lang="ko-KR" altLang="en-US" sz="2000">
                <a:latin typeface="새굴림" panose="02030600000101010101" pitchFamily="18" charset="-127"/>
                <a:ea typeface="새굴림" panose="02030600000101010101" pitchFamily="18" charset="-127"/>
              </a:rPr>
              <a:t>메소드를 호출하여 버튼을 체크 가능 상태로 설정</a:t>
            </a:r>
            <a:r>
              <a:rPr lang="en-US" altLang="ko-KR" sz="2000">
                <a:latin typeface="새굴림" panose="02030600000101010101" pitchFamily="18" charset="-127"/>
                <a:ea typeface="새굴림" panose="02030600000101010101" pitchFamily="18" charset="-127"/>
              </a:rPr>
              <a:t>. </a:t>
            </a:r>
            <a:r>
              <a:rPr lang="ko-KR" altLang="en-US" sz="2000">
                <a:latin typeface="새굴림" panose="02030600000101010101" pitchFamily="18" charset="-127"/>
                <a:ea typeface="새굴림" panose="02030600000101010101" pitchFamily="18" charset="-127"/>
              </a:rPr>
              <a:t>체크 가능 버튼은 클릭할 때마다 상태가 변경됨</a:t>
            </a:r>
            <a:r>
              <a:rPr lang="en-US" altLang="ko-KR" sz="2000">
                <a:latin typeface="새굴림" panose="02030600000101010101" pitchFamily="18" charset="-127"/>
                <a:ea typeface="새굴림" panose="02030600000101010101" pitchFamily="18" charset="-127"/>
              </a:rPr>
              <a:t>. </a:t>
            </a:r>
            <a:r>
              <a:rPr lang="ko-KR" altLang="en-US" sz="2000">
                <a:latin typeface="새굴림" panose="02030600000101010101" pitchFamily="18" charset="-127"/>
                <a:ea typeface="새굴림" panose="02030600000101010101" pitchFamily="18" charset="-127"/>
              </a:rPr>
              <a:t>즉</a:t>
            </a:r>
            <a:r>
              <a:rPr lang="en-US" altLang="ko-KR" sz="2000">
                <a:latin typeface="새굴림" panose="02030600000101010101" pitchFamily="18" charset="-127"/>
                <a:ea typeface="새굴림" panose="02030600000101010101" pitchFamily="18" charset="-127"/>
              </a:rPr>
              <a:t>, </a:t>
            </a:r>
            <a:r>
              <a:rPr lang="ko-KR" altLang="en-US" sz="2000">
                <a:latin typeface="새굴림" panose="02030600000101010101" pitchFamily="18" charset="-127"/>
                <a:ea typeface="새굴림" panose="02030600000101010101" pitchFamily="18" charset="-127"/>
              </a:rPr>
              <a:t>버튼을 클릭하면 </a:t>
            </a:r>
            <a:r>
              <a:rPr lang="en-US" altLang="ko-KR" sz="2000">
                <a:latin typeface="새굴림" panose="02030600000101010101" pitchFamily="18" charset="-127"/>
                <a:ea typeface="새굴림" panose="02030600000101010101" pitchFamily="18" charset="-127"/>
              </a:rPr>
              <a:t>“</a:t>
            </a:r>
            <a:r>
              <a:rPr lang="ko-KR" altLang="en-US" sz="2000">
                <a:latin typeface="새굴림" panose="02030600000101010101" pitchFamily="18" charset="-127"/>
                <a:ea typeface="새굴림" panose="02030600000101010101" pitchFamily="18" charset="-127"/>
              </a:rPr>
              <a:t>눌림</a:t>
            </a:r>
            <a:r>
              <a:rPr lang="en-US" altLang="ko-KR" sz="2000">
                <a:latin typeface="새굴림" panose="02030600000101010101" pitchFamily="18" charset="-127"/>
                <a:ea typeface="새굴림" panose="02030600000101010101" pitchFamily="18" charset="-127"/>
              </a:rPr>
              <a:t>”</a:t>
            </a:r>
            <a:r>
              <a:rPr lang="ko-KR" altLang="en-US" sz="2000">
                <a:latin typeface="새굴림" panose="02030600000101010101" pitchFamily="18" charset="-127"/>
                <a:ea typeface="새굴림" panose="02030600000101010101" pitchFamily="18" charset="-127"/>
              </a:rPr>
              <a:t>상태가 되고</a:t>
            </a:r>
            <a:r>
              <a:rPr lang="en-US" altLang="ko-KR" sz="2000">
                <a:latin typeface="새굴림" panose="02030600000101010101" pitchFamily="18" charset="-127"/>
                <a:ea typeface="새굴림" panose="02030600000101010101" pitchFamily="18" charset="-127"/>
              </a:rPr>
              <a:t>, </a:t>
            </a:r>
            <a:r>
              <a:rPr lang="ko-KR" altLang="en-US" sz="2000">
                <a:latin typeface="새굴림" panose="02030600000101010101" pitchFamily="18" charset="-127"/>
                <a:ea typeface="새굴림" panose="02030600000101010101" pitchFamily="18" charset="-127"/>
              </a:rPr>
              <a:t>다시 클릭하면 </a:t>
            </a:r>
            <a:r>
              <a:rPr lang="en-US" altLang="ko-KR" sz="2000">
                <a:latin typeface="새굴림" panose="02030600000101010101" pitchFamily="18" charset="-127"/>
                <a:ea typeface="새굴림" panose="02030600000101010101" pitchFamily="18" charset="-127"/>
              </a:rPr>
              <a:t>“</a:t>
            </a:r>
            <a:r>
              <a:rPr lang="ko-KR" altLang="en-US" sz="2000">
                <a:latin typeface="새굴림" panose="02030600000101010101" pitchFamily="18" charset="-127"/>
                <a:ea typeface="새굴림" panose="02030600000101010101" pitchFamily="18" charset="-127"/>
              </a:rPr>
              <a:t>안눌림</a:t>
            </a:r>
            <a:r>
              <a:rPr lang="en-US" altLang="ko-KR" sz="2000">
                <a:latin typeface="새굴림" panose="02030600000101010101" pitchFamily="18" charset="-127"/>
                <a:ea typeface="새굴림" panose="02030600000101010101" pitchFamily="18" charset="-127"/>
              </a:rPr>
              <a:t>” </a:t>
            </a:r>
            <a:r>
              <a:rPr lang="ko-KR" altLang="en-US" sz="2000">
                <a:latin typeface="새굴림" panose="02030600000101010101" pitchFamily="18" charset="-127"/>
                <a:ea typeface="새굴림" panose="02030600000101010101" pitchFamily="18" charset="-127"/>
              </a:rPr>
              <a:t>상태로</a:t>
            </a:r>
            <a:r>
              <a:rPr lang="en-US" altLang="ko-KR" sz="2000">
                <a:latin typeface="새굴림" panose="02030600000101010101" pitchFamily="18" charset="-127"/>
                <a:ea typeface="새굴림" panose="02030600000101010101" pitchFamily="18" charset="-127"/>
              </a:rPr>
              <a:t> </a:t>
            </a:r>
            <a:r>
              <a:rPr lang="ko-KR" altLang="en-US" sz="2000">
                <a:latin typeface="새굴림" panose="02030600000101010101" pitchFamily="18" charset="-127"/>
                <a:ea typeface="새굴림" panose="02030600000101010101" pitchFamily="18" charset="-127"/>
              </a:rPr>
              <a:t>돌아감</a:t>
            </a:r>
            <a:r>
              <a:rPr lang="en-US" altLang="ko-KR" sz="2000">
                <a:latin typeface="새굴림" panose="02030600000101010101" pitchFamily="18" charset="-127"/>
                <a:ea typeface="새굴림" panose="02030600000101010101" pitchFamily="18" charset="-127"/>
              </a:rPr>
              <a:t>.</a:t>
            </a:r>
          </a:p>
          <a:p>
            <a:r>
              <a:rPr lang="en-US" altLang="ko-KR" sz="2000">
                <a:latin typeface="새굴림" panose="02030600000101010101" pitchFamily="18" charset="-127"/>
                <a:ea typeface="새굴림" panose="02030600000101010101" pitchFamily="18" charset="-127"/>
              </a:rPr>
              <a:t>button.clicked </a:t>
            </a:r>
            <a:r>
              <a:rPr lang="ko-KR" altLang="en-US" sz="2000">
                <a:latin typeface="새굴림" panose="02030600000101010101" pitchFamily="18" charset="-127"/>
                <a:ea typeface="새굴림" panose="02030600000101010101" pitchFamily="18" charset="-127"/>
              </a:rPr>
              <a:t>버튼이 클릭될 때 발생</a:t>
            </a:r>
            <a:r>
              <a:rPr lang="en-US" altLang="ko-KR" sz="2000">
                <a:latin typeface="새굴림" panose="02030600000101010101" pitchFamily="18" charset="-127"/>
                <a:ea typeface="새굴림" panose="02030600000101010101" pitchFamily="18" charset="-127"/>
              </a:rPr>
              <a:t>, connect </a:t>
            </a:r>
            <a:r>
              <a:rPr lang="ko-KR" altLang="en-US" sz="2000">
                <a:latin typeface="새굴림" panose="02030600000101010101" pitchFamily="18" charset="-127"/>
                <a:ea typeface="새굴림" panose="02030600000101010101" pitchFamily="18" charset="-127"/>
              </a:rPr>
              <a:t>메서드를 사용하여 이 시그널을 </a:t>
            </a:r>
            <a:r>
              <a:rPr lang="en-US" altLang="ko-KR" sz="2000">
                <a:latin typeface="새굴림" panose="02030600000101010101" pitchFamily="18" charset="-127"/>
                <a:ea typeface="새굴림" panose="02030600000101010101" pitchFamily="18" charset="-127"/>
              </a:rPr>
              <a:t>the_button_was_clicked </a:t>
            </a:r>
            <a:r>
              <a:rPr lang="ko-KR" altLang="en-US" sz="2000">
                <a:latin typeface="새굴림" panose="02030600000101010101" pitchFamily="18" charset="-127"/>
                <a:ea typeface="새굴림" panose="02030600000101010101" pitchFamily="18" charset="-127"/>
              </a:rPr>
              <a:t>메소드에 연결</a:t>
            </a:r>
            <a:r>
              <a:rPr lang="en-US" altLang="ko-KR" sz="2000">
                <a:latin typeface="새굴림" panose="02030600000101010101" pitchFamily="18" charset="-127"/>
                <a:ea typeface="새굴림" panose="02030600000101010101" pitchFamily="18" charset="-127"/>
              </a:rPr>
              <a:t>. </a:t>
            </a:r>
            <a:r>
              <a:rPr lang="ko-KR" altLang="en-US" sz="2000">
                <a:latin typeface="새굴림" panose="02030600000101010101" pitchFamily="18" charset="-127"/>
                <a:ea typeface="새굴림" panose="02030600000101010101" pitchFamily="18" charset="-127"/>
              </a:rPr>
              <a:t>즉</a:t>
            </a:r>
            <a:r>
              <a:rPr lang="en-US" altLang="ko-KR" sz="2000">
                <a:latin typeface="새굴림" panose="02030600000101010101" pitchFamily="18" charset="-127"/>
                <a:ea typeface="새굴림" panose="02030600000101010101" pitchFamily="18" charset="-127"/>
              </a:rPr>
              <a:t>, </a:t>
            </a:r>
            <a:r>
              <a:rPr lang="ko-KR" altLang="en-US" sz="2000">
                <a:latin typeface="새굴림" panose="02030600000101010101" pitchFamily="18" charset="-127"/>
                <a:ea typeface="새굴림" panose="02030600000101010101" pitchFamily="18" charset="-127"/>
              </a:rPr>
              <a:t>버튼이 클릭되면 </a:t>
            </a:r>
            <a:r>
              <a:rPr lang="en-US" altLang="ko-KR" sz="2000">
                <a:latin typeface="새굴림" panose="02030600000101010101" pitchFamily="18" charset="-127"/>
                <a:ea typeface="새굴림" panose="02030600000101010101" pitchFamily="18" charset="-127"/>
              </a:rPr>
              <a:t>the_button_was_clicked </a:t>
            </a:r>
            <a:r>
              <a:rPr lang="ko-KR" altLang="en-US" sz="2000">
                <a:latin typeface="새굴림" panose="02030600000101010101" pitchFamily="18" charset="-127"/>
                <a:ea typeface="새굴림" panose="02030600000101010101" pitchFamily="18" charset="-127"/>
              </a:rPr>
              <a:t>메서드가 호출됨</a:t>
            </a:r>
            <a:r>
              <a:rPr lang="en-US" altLang="ko-KR" sz="2000">
                <a:latin typeface="새굴림" panose="02030600000101010101" pitchFamily="18" charset="-127"/>
                <a:ea typeface="새굴림" panose="02030600000101010101" pitchFamily="18" charset="-127"/>
              </a:rPr>
              <a:t>.</a:t>
            </a:r>
          </a:p>
          <a:p>
            <a:r>
              <a:rPr lang="en-US" altLang="ko-KR" sz="2000">
                <a:latin typeface="새굴림" panose="02030600000101010101" pitchFamily="18" charset="-127"/>
                <a:ea typeface="새굴림" panose="02030600000101010101" pitchFamily="18" charset="-127"/>
              </a:rPr>
              <a:t>def the_button_was_clicked(self)</a:t>
            </a:r>
            <a:r>
              <a:rPr lang="ko-KR" altLang="en-US" sz="2000">
                <a:latin typeface="새굴림" panose="02030600000101010101" pitchFamily="18" charset="-127"/>
                <a:ea typeface="새굴림" panose="02030600000101010101" pitchFamily="18" charset="-127"/>
              </a:rPr>
              <a:t>는 클릭 이벤트 처리 메서드</a:t>
            </a:r>
            <a:r>
              <a:rPr lang="en-US" altLang="ko-KR" sz="2000">
                <a:latin typeface="새굴림" panose="02030600000101010101" pitchFamily="18" charset="-127"/>
                <a:ea typeface="새굴림" panose="02030600000101010101" pitchFamily="18" charset="-127"/>
              </a:rPr>
              <a:t>, </a:t>
            </a:r>
            <a:r>
              <a:rPr lang="ko-KR" altLang="en-US" sz="2000">
                <a:latin typeface="새굴림" panose="02030600000101010101" pitchFamily="18" charset="-127"/>
                <a:ea typeface="새굴림" panose="02030600000101010101" pitchFamily="18" charset="-127"/>
              </a:rPr>
              <a:t>메서드 내부에서 </a:t>
            </a:r>
            <a:r>
              <a:rPr lang="en-US" altLang="ko-KR" sz="2000">
                <a:latin typeface="새굴림" panose="02030600000101010101" pitchFamily="18" charset="-127"/>
                <a:ea typeface="새굴림" panose="02030600000101010101" pitchFamily="18" charset="-127"/>
              </a:rPr>
              <a:t>print(“Clicked!”)</a:t>
            </a:r>
            <a:r>
              <a:rPr lang="ko-KR" altLang="en-US" sz="2000">
                <a:latin typeface="새굴림" panose="02030600000101010101" pitchFamily="18" charset="-127"/>
                <a:ea typeface="새굴림" panose="02030600000101010101" pitchFamily="18" charset="-127"/>
              </a:rPr>
              <a:t>를 호출하여 콘솔에 </a:t>
            </a:r>
            <a:r>
              <a:rPr lang="en-US" altLang="ko-KR" sz="2000">
                <a:latin typeface="새굴림" panose="02030600000101010101" pitchFamily="18" charset="-127"/>
                <a:ea typeface="새굴림" panose="02030600000101010101" pitchFamily="18" charset="-127"/>
              </a:rPr>
              <a:t>“Clicked!”</a:t>
            </a:r>
            <a:r>
              <a:rPr lang="ko-KR" altLang="en-US" sz="2000">
                <a:latin typeface="새굴림" panose="02030600000101010101" pitchFamily="18" charset="-127"/>
                <a:ea typeface="새굴림" panose="02030600000101010101" pitchFamily="18" charset="-127"/>
              </a:rPr>
              <a:t>라는 메시지를 출력</a:t>
            </a:r>
            <a:endParaRPr lang="en-US" altLang="ko-KR" sz="200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AC64DA3-97BA-4DF2-A3EC-ED0AB8558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31437"/>
            <a:ext cx="3495675" cy="3619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87FB668-D783-4900-BD71-5C079FD5FE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345289"/>
            <a:ext cx="3495675" cy="4000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774D0E3-E3EC-4123-973C-A123FBC020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2820311"/>
            <a:ext cx="3686175" cy="381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642F30E-5ADF-455B-A0EA-E286F949BD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199" y="3314640"/>
            <a:ext cx="2657475" cy="571500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4272674-1D94-4C92-89DF-374E1C996D54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4333875" y="2112412"/>
            <a:ext cx="68274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EC0591C-DE47-4FEF-B2E2-FD1C3BD79D0F}"/>
              </a:ext>
            </a:extLst>
          </p:cNvPr>
          <p:cNvCxnSpPr>
            <a:stCxn id="5" idx="3"/>
          </p:cNvCxnSpPr>
          <p:nvPr/>
        </p:nvCxnSpPr>
        <p:spPr>
          <a:xfrm>
            <a:off x="4333874" y="2545314"/>
            <a:ext cx="682743" cy="2749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EF24304-320C-42BD-88A0-2BF649526CBD}"/>
              </a:ext>
            </a:extLst>
          </p:cNvPr>
          <p:cNvCxnSpPr>
            <a:stCxn id="6" idx="3"/>
          </p:cNvCxnSpPr>
          <p:nvPr/>
        </p:nvCxnSpPr>
        <p:spPr>
          <a:xfrm>
            <a:off x="4524374" y="3010811"/>
            <a:ext cx="492243" cy="10410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80414D7-C234-4455-AB65-56296CC25046}"/>
              </a:ext>
            </a:extLst>
          </p:cNvPr>
          <p:cNvCxnSpPr>
            <a:stCxn id="7" idx="3"/>
          </p:cNvCxnSpPr>
          <p:nvPr/>
        </p:nvCxnSpPr>
        <p:spPr>
          <a:xfrm>
            <a:off x="3495674" y="3600390"/>
            <a:ext cx="1520943" cy="16511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409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932</Words>
  <Application>Microsoft Office PowerPoint</Application>
  <PresentationFormat>와이드스크린</PresentationFormat>
  <Paragraphs>97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1" baseType="lpstr">
      <vt:lpstr>굴림</vt:lpstr>
      <vt:lpstr>맑은 고딕</vt:lpstr>
      <vt:lpstr>새굴림</vt:lpstr>
      <vt:lpstr>Arial</vt:lpstr>
      <vt:lpstr>Wingdings</vt:lpstr>
      <vt:lpstr>Office 테마</vt:lpstr>
      <vt:lpstr>PySide Python GUI Application</vt:lpstr>
      <vt:lpstr>전시 학습</vt:lpstr>
      <vt:lpstr>목차</vt:lpstr>
      <vt:lpstr>1. 신호와 슬롯(Signals &amp; Slots)</vt:lpstr>
      <vt:lpstr>1. 신호와 슬롯(Signals &amp; Slots)</vt:lpstr>
      <vt:lpstr>1. 신호와 슬롯(Signals &amp; Slots)</vt:lpstr>
      <vt:lpstr>1. 신호와 슬롯(Signals &amp; Slots) 1-1. QPushButton Signals</vt:lpstr>
      <vt:lpstr>1. 신호와 슬롯(Signals &amp; Slots) 1-1. QPushButton Signals</vt:lpstr>
      <vt:lpstr>1. 신호와 슬롯(Signals &amp; Slots) 1-1. QPushButton Signals</vt:lpstr>
      <vt:lpstr>1. 신호와 슬롯(Signals &amp; Slots) 1-2. 데이터 수신(Receiving data)</vt:lpstr>
      <vt:lpstr>1. 신호와 슬롯(Signals &amp; Slots) 1-2. 데이터 수신(Receiving data)</vt:lpstr>
      <vt:lpstr>1. 신호와 슬롯(Signals &amp; Slots) 1-2. 데이터 수신(Receiving data)</vt:lpstr>
      <vt:lpstr>1. 신호와 슬롯(Signals &amp; Slots) 1-3. 데이터 저장(Storing data)</vt:lpstr>
      <vt:lpstr>1. 신호와 슬롯(Signals &amp; Slots) 1-3. 데이터 저장(Storing data)</vt:lpstr>
      <vt:lpstr>1. 신호와 슬롯(Signals &amp; Slots) 1-3. 데이터 저장(Storing data)</vt:lpstr>
      <vt:lpstr>1. 신호와 슬롯(Signals &amp; Slots) 1-4. 인터페이스 변경</vt:lpstr>
      <vt:lpstr>1. 신호와 슬롯(Signals &amp; Slots) 1-4. 인터페이스 변경</vt:lpstr>
      <vt:lpstr>1. 신호와 슬롯(Signals &amp; Slots) 1-4. 인터페이스 변경</vt:lpstr>
      <vt:lpstr>1. 신호와 슬롯(Signals &amp; Slots) 1-4. 인터페이스 변경</vt:lpstr>
      <vt:lpstr>1. 신호와 슬롯(Signals &amp; Slots) 1-4. 인터페이스 변경</vt:lpstr>
      <vt:lpstr>1. 신호와 슬롯(Signals &amp; Slots) 1-4. 인터페이스 변경</vt:lpstr>
      <vt:lpstr>1. 신호와 슬롯(Signals &amp; Slots) 1-4. 인터페이스 변경</vt:lpstr>
      <vt:lpstr>1. 신호와 슬롯(Signals &amp; Slots) 1-4. 인터페이스 변경</vt:lpstr>
      <vt:lpstr>1. 신호와 슬롯(Signals &amp; Slots) 1-4. 인터페이스 변경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PySide Python GUI Application</dc:title>
  <dc:creator>잉구탱구</dc:creator>
  <cp:lastModifiedBy>5</cp:lastModifiedBy>
  <cp:revision>30</cp:revision>
  <dcterms:created xsi:type="dcterms:W3CDTF">2024-10-31T06:05:50Z</dcterms:created>
  <dcterms:modified xsi:type="dcterms:W3CDTF">2024-11-01T01:44:03Z</dcterms:modified>
</cp:coreProperties>
</file>