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4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0F50-6483-4BD1-B9A2-95DF79B9663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C8AB-C69B-4585-82FE-8A8CD6EA3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4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0F50-6483-4BD1-B9A2-95DF79B9663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C8AB-C69B-4585-82FE-8A8CD6EA3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7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0F50-6483-4BD1-B9A2-95DF79B9663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C8AB-C69B-4585-82FE-8A8CD6EA3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9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0F50-6483-4BD1-B9A2-95DF79B9663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C8AB-C69B-4585-82FE-8A8CD6EA3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5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0F50-6483-4BD1-B9A2-95DF79B9663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C8AB-C69B-4585-82FE-8A8CD6EA3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0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0F50-6483-4BD1-B9A2-95DF79B9663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C8AB-C69B-4585-82FE-8A8CD6EA3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4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0F50-6483-4BD1-B9A2-95DF79B9663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C8AB-C69B-4585-82FE-8A8CD6EA3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2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0F50-6483-4BD1-B9A2-95DF79B9663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C8AB-C69B-4585-82FE-8A8CD6EA3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8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0F50-6483-4BD1-B9A2-95DF79B9663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C8AB-C69B-4585-82FE-8A8CD6EA3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8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0F50-6483-4BD1-B9A2-95DF79B9663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C8AB-C69B-4585-82FE-8A8CD6EA3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0F50-6483-4BD1-B9A2-95DF79B9663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C8AB-C69B-4585-82FE-8A8CD6EA3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54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0F50-6483-4BD1-B9A2-95DF79B9663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AC8AB-C69B-4585-82FE-8A8CD6EA3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17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575826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기계학습</a:t>
            </a:r>
            <a:r>
              <a:rPr lang="en-US" altLang="ko-KR" dirty="0" smtClean="0"/>
              <a:t>(MACHINE LEARNING)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7437"/>
            <a:ext cx="9144000" cy="1655762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ko-KR" altLang="en-US" dirty="0" smtClean="0"/>
              <a:t>기계 학습이란</a:t>
            </a:r>
            <a:r>
              <a:rPr lang="en-US" altLang="ko-KR" dirty="0" smtClean="0"/>
              <a:t>?</a:t>
            </a:r>
          </a:p>
          <a:p>
            <a:pPr marL="457200" indent="-457200" algn="l">
              <a:buAutoNum type="arabicPeriod"/>
            </a:pPr>
            <a:r>
              <a:rPr lang="ko-KR" altLang="en-US" dirty="0" smtClean="0"/>
              <a:t>지도 학습과 비지도 학습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ko-KR" altLang="en-US" dirty="0" smtClean="0"/>
              <a:t>지도 학습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분류와 회귀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ko-KR" altLang="en-US" dirty="0" smtClean="0"/>
              <a:t>회귀 실습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endParaRPr lang="en-US" altLang="ko-KR" dirty="0" smtClean="0"/>
          </a:p>
          <a:p>
            <a:pPr marL="457200" indent="-457200" algn="l">
              <a:buAutoNum type="arabicPeriod"/>
            </a:pP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3784453" y="5637181"/>
            <a:ext cx="4623094" cy="1015663"/>
            <a:chOff x="3856015" y="5581815"/>
            <a:chExt cx="4623094" cy="10156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027453-C3CC-4CB4-A620-B1A90D3FFF59}"/>
                </a:ext>
              </a:extLst>
            </p:cNvPr>
            <p:cNvSpPr txBox="1"/>
            <p:nvPr/>
          </p:nvSpPr>
          <p:spPr>
            <a:xfrm>
              <a:off x="4492120" y="5581815"/>
              <a:ext cx="398698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안산공업고등학교 컴퓨터과</a:t>
              </a:r>
              <a:endParaRPr lang="en-US" altLang="ko-KR" sz="2400" dirty="0"/>
            </a:p>
            <a:p>
              <a:r>
                <a:rPr lang="en-US" altLang="ko-KR" sz="1200" dirty="0"/>
                <a:t>Ansan Technical High School</a:t>
              </a:r>
            </a:p>
            <a:p>
              <a:r>
                <a:rPr lang="en-US" altLang="ko-KR" sz="1200" dirty="0"/>
                <a:t>Dept. Computer</a:t>
              </a:r>
              <a:r>
                <a:rPr lang="ko-KR" altLang="en-US" sz="1200" dirty="0"/>
                <a:t> </a:t>
              </a:r>
              <a:endParaRPr lang="en-US" altLang="ko-KR" sz="1200" dirty="0"/>
            </a:p>
            <a:p>
              <a:r>
                <a:rPr lang="en-US" altLang="ko-KR" sz="1200" dirty="0"/>
                <a:t>made by kig2929kig@gmail.com</a:t>
              </a:r>
              <a:endParaRPr lang="ko-KR" altLang="en-US" sz="1200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DA4E607-4F76-4E4C-AF89-AA01AB68D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20652" y1="28571" x2="20652" y2="28571"/>
                        </a14:backgroundRemoval>
                      </a14:imgEffect>
                    </a14:imgLayer>
                  </a14:imgProps>
                </a:ext>
              </a:extLst>
            </a:blip>
            <a:srcRect l="21101" t="14915" r="6310" b="8071"/>
            <a:stretch/>
          </p:blipFill>
          <p:spPr>
            <a:xfrm>
              <a:off x="3856015" y="5633873"/>
              <a:ext cx="636105" cy="667535"/>
            </a:xfrm>
            <a:prstGeom prst="rect">
              <a:avLst/>
            </a:prstGeom>
          </p:spPr>
        </p:pic>
      </p:grpSp>
      <p:cxnSp>
        <p:nvCxnSpPr>
          <p:cNvPr id="8" name="직선 연결선 7"/>
          <p:cNvCxnSpPr/>
          <p:nvPr/>
        </p:nvCxnSpPr>
        <p:spPr>
          <a:xfrm>
            <a:off x="509954" y="3112477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90246" y="2303585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9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회귀</a:t>
            </a:r>
            <a:r>
              <a:rPr lang="en-US" altLang="ko-KR" dirty="0" smtClean="0"/>
              <a:t>(Regression)</a:t>
            </a:r>
            <a:endParaRPr lang="ko-KR" altLang="en-US" dirty="0"/>
          </a:p>
        </p:txBody>
      </p:sp>
      <p:pic>
        <p:nvPicPr>
          <p:cNvPr id="6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28" y="1690688"/>
            <a:ext cx="6520962" cy="4892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9737" y="1885919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0070C0"/>
                </a:solidFill>
              </a:rPr>
              <a:t>출생아 수 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C000"/>
                </a:solidFill>
              </a:rPr>
              <a:t>사망자 수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0783" y="2780851"/>
            <a:ext cx="3646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 smtClean="0"/>
              <a:t>출생아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사망자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연도 등의 데이터를 학습하여 인구 수를 예측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875585" y="2945422"/>
            <a:ext cx="1295198" cy="87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70782" y="4637340"/>
            <a:ext cx="364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 smtClean="0"/>
              <a:t>예측 데이터는 특정 종류가 아닌 연속된 숫자의 형태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7203098" y="5029744"/>
            <a:ext cx="595679" cy="254199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203098" y="5644662"/>
            <a:ext cx="709979" cy="70338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033846" y="4870938"/>
            <a:ext cx="1028700" cy="107266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50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기온 데이터를 이용한 </a:t>
            </a:r>
            <a:r>
              <a:rPr lang="en-US" altLang="ko-KR" dirty="0" smtClean="0"/>
              <a:t>2050</a:t>
            </a:r>
            <a:r>
              <a:rPr lang="ko-KR" altLang="en-US" dirty="0" smtClean="0"/>
              <a:t>년 기온 예측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9106"/>
          </a:xfrm>
        </p:spPr>
        <p:txBody>
          <a:bodyPr/>
          <a:lstStyle/>
          <a:p>
            <a:r>
              <a:rPr lang="ko-KR" altLang="en-US" dirty="0" smtClean="0"/>
              <a:t>지구온난화 데이터를 확인하고 </a:t>
            </a:r>
            <a:r>
              <a:rPr lang="en-US" altLang="ko-KR" dirty="0" smtClean="0"/>
              <a:t>2050</a:t>
            </a:r>
            <a:r>
              <a:rPr lang="ko-KR" altLang="en-US" dirty="0" smtClean="0"/>
              <a:t>년 우리 지역의 기온은 어떻게 될지 예측해 보기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74" y="3086593"/>
            <a:ext cx="7436950" cy="2830731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37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기온 데이터를 이용한 </a:t>
            </a:r>
            <a:r>
              <a:rPr lang="en-US" altLang="ko-KR" dirty="0" smtClean="0"/>
              <a:t>2050</a:t>
            </a:r>
            <a:r>
              <a:rPr lang="ko-KR" altLang="en-US" dirty="0" smtClean="0"/>
              <a:t>년 기온 예측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Colab</a:t>
            </a:r>
            <a:r>
              <a:rPr lang="ko-KR" altLang="en-US" dirty="0" smtClean="0"/>
              <a:t>에서 기온 데이터 다운로드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79" y="2473544"/>
            <a:ext cx="10817776" cy="135222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53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기온 데이터를 이용한 </a:t>
            </a:r>
            <a:r>
              <a:rPr lang="en-US" altLang="ko-KR" dirty="0" smtClean="0"/>
              <a:t>2050</a:t>
            </a:r>
            <a:r>
              <a:rPr lang="ko-KR" altLang="en-US" dirty="0" smtClean="0"/>
              <a:t>년 기온 예측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000"/>
            <a:ext cx="5283628" cy="2329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20366"/>
            <a:ext cx="11059510" cy="23170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828" y="1790999"/>
            <a:ext cx="2295525" cy="22799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691" y="1790999"/>
            <a:ext cx="2343150" cy="2543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직선 연결선 7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기온 데이터를 이용한 </a:t>
            </a:r>
            <a:r>
              <a:rPr lang="en-US" altLang="ko-KR" dirty="0" smtClean="0"/>
              <a:t>2050</a:t>
            </a:r>
            <a:r>
              <a:rPr lang="ko-KR" altLang="en-US" dirty="0" smtClean="0"/>
              <a:t>년 기온 예측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33265" cy="496236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6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기온 데이터를 이용한 </a:t>
            </a:r>
            <a:r>
              <a:rPr lang="en-US" altLang="ko-KR" dirty="0" smtClean="0"/>
              <a:t>2050</a:t>
            </a:r>
            <a:r>
              <a:rPr lang="ko-KR" altLang="en-US" dirty="0" smtClean="0"/>
              <a:t>년 기온 예측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367" y="1752231"/>
            <a:ext cx="3775841" cy="500176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5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기온 데이터를 이용한 </a:t>
            </a:r>
            <a:r>
              <a:rPr lang="en-US" altLang="ko-KR" dirty="0" smtClean="0"/>
              <a:t>2050</a:t>
            </a:r>
            <a:r>
              <a:rPr lang="ko-KR" altLang="en-US" dirty="0" smtClean="0"/>
              <a:t>년 기온 예측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9176066" cy="207201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55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기온 데이터를 이용한 </a:t>
            </a:r>
            <a:r>
              <a:rPr lang="en-US" altLang="ko-KR" dirty="0" smtClean="0"/>
              <a:t>2050</a:t>
            </a:r>
            <a:r>
              <a:rPr lang="ko-KR" altLang="en-US" dirty="0" smtClean="0"/>
              <a:t>년 기온 예측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6313"/>
            <a:ext cx="5934220" cy="19353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26068"/>
            <a:ext cx="7307866" cy="31110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038" y="3352800"/>
            <a:ext cx="4270728" cy="338433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3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기온 데이터를 이용한 </a:t>
            </a:r>
            <a:r>
              <a:rPr lang="en-US" altLang="ko-KR" dirty="0" smtClean="0"/>
              <a:t>2050</a:t>
            </a:r>
            <a:r>
              <a:rPr lang="ko-KR" altLang="en-US" dirty="0" smtClean="0"/>
              <a:t>년 기온 예측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638466" cy="2177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93" y="3026321"/>
            <a:ext cx="5590873" cy="370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직선 연결선 6"/>
          <p:cNvCxnSpPr/>
          <p:nvPr/>
        </p:nvCxnSpPr>
        <p:spPr>
          <a:xfrm flipV="1">
            <a:off x="7231117" y="2564524"/>
            <a:ext cx="4624552" cy="3478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64454" y="632057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2050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1476666" y="2935429"/>
            <a:ext cx="0" cy="32649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405961" y="2876140"/>
            <a:ext cx="5033917" cy="1199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1322270" y="2737207"/>
            <a:ext cx="260131" cy="24707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80231" y="270346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9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기온 데이터를 이용한 </a:t>
            </a:r>
            <a:r>
              <a:rPr lang="en-US" altLang="ko-KR" dirty="0" smtClean="0"/>
              <a:t>2050</a:t>
            </a:r>
            <a:r>
              <a:rPr lang="ko-KR" altLang="en-US" dirty="0" smtClean="0"/>
              <a:t>년 기온 예측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295290" cy="10945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5241"/>
            <a:ext cx="10515600" cy="388882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17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기계학습</a:t>
            </a:r>
            <a:r>
              <a:rPr lang="en-US" altLang="ko-KR" dirty="0" smtClean="0"/>
              <a:t>(MACHINE LEARNING)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5948"/>
          </a:xfrm>
        </p:spPr>
        <p:txBody>
          <a:bodyPr/>
          <a:lstStyle/>
          <a:p>
            <a:r>
              <a:rPr lang="ko-KR" altLang="en-US" dirty="0" smtClean="0"/>
              <a:t>기계가 </a:t>
            </a:r>
            <a:r>
              <a:rPr lang="ko-KR" altLang="en-US" dirty="0" smtClean="0">
                <a:solidFill>
                  <a:srgbClr val="FF0000"/>
                </a:solidFill>
              </a:rPr>
              <a:t>일일이 코드로 명시하지 않은 </a:t>
            </a:r>
            <a:r>
              <a:rPr lang="ko-KR" altLang="en-US" dirty="0" smtClean="0"/>
              <a:t>동작을 </a:t>
            </a:r>
            <a:r>
              <a:rPr lang="ko-KR" altLang="en-US" dirty="0" smtClean="0">
                <a:solidFill>
                  <a:srgbClr val="FF0000"/>
                </a:solidFill>
              </a:rPr>
              <a:t>데이터로부터 학습</a:t>
            </a:r>
            <a:r>
              <a:rPr lang="ko-KR" altLang="en-US" dirty="0" smtClean="0"/>
              <a:t>하여 실행할 수 있도록 하는 알고리즘을 개발하는 연구 분야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1026" name="Picture 2" descr="This is the photo of Arthur Samu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37" y="3214198"/>
            <a:ext cx="1993680" cy="276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133" y="6091395"/>
            <a:ext cx="3595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아서 사무엘 </a:t>
            </a:r>
            <a:r>
              <a:rPr lang="en-US" altLang="ko-KR" dirty="0" smtClean="0"/>
              <a:t>(Arthur Lee Samuel)</a:t>
            </a:r>
          </a:p>
          <a:p>
            <a:pPr algn="ctr"/>
            <a:r>
              <a:rPr lang="en-US" altLang="ko-KR" dirty="0" smtClean="0"/>
              <a:t>(1901.12.5 ~ 1990.7.29)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6789" y="3187334"/>
            <a:ext cx="6416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컴퓨터 게임과 인공지능 분야의 선구자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“</a:t>
            </a:r>
            <a:r>
              <a:rPr lang="ko-KR" altLang="en-US" sz="2400" dirty="0" smtClean="0"/>
              <a:t>기계학습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이라는 용어를 대중화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Checkers-playing program (</a:t>
            </a:r>
            <a:r>
              <a:rPr lang="ko-KR" altLang="en-US" sz="2400" dirty="0" smtClean="0"/>
              <a:t>드래프트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개발</a:t>
            </a:r>
            <a:endParaRPr lang="ko-KR" altLang="en-US" sz="2400" dirty="0"/>
          </a:p>
        </p:txBody>
      </p:sp>
      <p:pic>
        <p:nvPicPr>
          <p:cNvPr id="12" name="Picture 2" descr="체커 - 위키백과, 우리 모두의 백과사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027" y="4693891"/>
            <a:ext cx="1817626" cy="129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26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기온 데이터를 이용한 </a:t>
            </a:r>
            <a:r>
              <a:rPr lang="en-US" altLang="ko-KR" dirty="0" smtClean="0"/>
              <a:t>2050</a:t>
            </a:r>
            <a:r>
              <a:rPr lang="ko-KR" altLang="en-US" dirty="0" smtClean="0"/>
              <a:t>년 기온 예측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4831"/>
            <a:ext cx="10515600" cy="27787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17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기온 데이터를 이용한 </a:t>
            </a:r>
            <a:r>
              <a:rPr lang="en-US" altLang="ko-KR" dirty="0" smtClean="0"/>
              <a:t>2050</a:t>
            </a:r>
            <a:r>
              <a:rPr lang="ko-KR" altLang="en-US" dirty="0" smtClean="0"/>
              <a:t>년 기온 예측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1271"/>
            <a:ext cx="7930957" cy="3614107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308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기온 데이터를 이용한 </a:t>
            </a:r>
            <a:r>
              <a:rPr lang="en-US" altLang="ko-KR" dirty="0" smtClean="0"/>
              <a:t>2050</a:t>
            </a:r>
            <a:r>
              <a:rPr lang="ko-KR" altLang="en-US" dirty="0" smtClean="0"/>
              <a:t>년 기온 예측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1383"/>
            <a:ext cx="5975656" cy="2098976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177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기온 데이터를 이용한 </a:t>
            </a:r>
            <a:r>
              <a:rPr lang="en-US" altLang="ko-KR" dirty="0" smtClean="0"/>
              <a:t>2050</a:t>
            </a:r>
            <a:r>
              <a:rPr lang="ko-KR" altLang="en-US" dirty="0" smtClean="0"/>
              <a:t>년 기온 예측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9240"/>
            <a:ext cx="9585991" cy="5655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0436"/>
            <a:ext cx="10515600" cy="35991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622" y="4927052"/>
            <a:ext cx="4294647" cy="1536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직선 연결선 6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005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기온 데이터를 이용한 </a:t>
            </a:r>
            <a:r>
              <a:rPr lang="en-US" altLang="ko-KR" dirty="0" smtClean="0"/>
              <a:t>2050</a:t>
            </a:r>
            <a:r>
              <a:rPr lang="ko-KR" altLang="en-US" dirty="0" smtClean="0"/>
              <a:t>년 기온 예측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414" y="1767948"/>
            <a:ext cx="4638902" cy="5375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14" y="2382715"/>
            <a:ext cx="9828157" cy="437692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5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기온 데이터를 이용한 </a:t>
            </a:r>
            <a:r>
              <a:rPr lang="en-US" altLang="ko-KR" dirty="0" smtClean="0"/>
              <a:t>2050</a:t>
            </a:r>
            <a:r>
              <a:rPr lang="ko-KR" altLang="en-US" dirty="0" smtClean="0"/>
              <a:t>년 기온 예측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288" y="1825625"/>
            <a:ext cx="6595424" cy="4351338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87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20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전통적인 프로그래밍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기계학습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17554" y="2174269"/>
            <a:ext cx="1172894" cy="474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규칙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10354" y="2174269"/>
            <a:ext cx="5020407" cy="152986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17554" y="3229345"/>
            <a:ext cx="1172894" cy="474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44281" y="2649054"/>
            <a:ext cx="1172894" cy="5802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해답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6" idx="1"/>
            <a:endCxn id="6" idx="3"/>
          </p:cNvCxnSpPr>
          <p:nvPr/>
        </p:nvCxnSpPr>
        <p:spPr>
          <a:xfrm>
            <a:off x="3710354" y="2939200"/>
            <a:ext cx="50204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31919" y="241115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전통적인 문제 해결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1919" y="2999642"/>
            <a:ext cx="462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사람이 </a:t>
            </a:r>
            <a:r>
              <a:rPr lang="ko-KR" altLang="en-US" smtClean="0"/>
              <a:t>논리적 패턴을 코드로 직접 작성하는 방식</a:t>
            </a: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387737" y="2174269"/>
            <a:ext cx="0" cy="764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0564" y="239417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If ~ else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7001" y="241115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for</a:t>
            </a:r>
            <a:endParaRPr lang="ko-KR" altLang="en-US" dirty="0">
              <a:solidFill>
                <a:srgbClr val="FFC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831123" y="2394173"/>
            <a:ext cx="738554" cy="545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831123" y="2999642"/>
            <a:ext cx="738554" cy="467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8825950" y="2939199"/>
            <a:ext cx="7158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517554" y="4574568"/>
            <a:ext cx="1172894" cy="474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0354" y="4574568"/>
            <a:ext cx="5020407" cy="152986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17554" y="5629644"/>
            <a:ext cx="1172894" cy="474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644281" y="5049353"/>
            <a:ext cx="1172894" cy="5802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규칙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28" idx="1"/>
            <a:endCxn id="28" idx="3"/>
          </p:cNvCxnSpPr>
          <p:nvPr/>
        </p:nvCxnSpPr>
        <p:spPr>
          <a:xfrm>
            <a:off x="3710354" y="5339499"/>
            <a:ext cx="50204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31919" y="48114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기계학습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31919" y="5399941"/>
            <a:ext cx="462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인공지능이 </a:t>
            </a:r>
            <a:r>
              <a:rPr lang="ko-KR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통계적인 패턴</a:t>
            </a:r>
            <a:r>
              <a:rPr lang="ko-KR" altLang="en-US" dirty="0" smtClean="0"/>
              <a:t>을 데이터로 학습하여 모델을 생성하는 방식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5029335" y="4574568"/>
            <a:ext cx="0" cy="764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22040" y="4662947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가중치</a:t>
            </a:r>
            <a:r>
              <a:rPr lang="en-US" altLang="ko-KR" dirty="0" smtClean="0">
                <a:solidFill>
                  <a:srgbClr val="0070C0"/>
                </a:solidFill>
              </a:rPr>
              <a:t>(weight),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편향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(bias), </a:t>
            </a:r>
          </a:p>
          <a:p>
            <a:r>
              <a:rPr lang="ko-KR" altLang="en-US" dirty="0" smtClean="0">
                <a:solidFill>
                  <a:srgbClr val="7030A0"/>
                </a:solidFill>
              </a:rPr>
              <a:t>비용 함수</a:t>
            </a:r>
            <a:r>
              <a:rPr lang="en-US" altLang="ko-KR" dirty="0" smtClean="0">
                <a:solidFill>
                  <a:srgbClr val="7030A0"/>
                </a:solidFill>
              </a:rPr>
              <a:t>(cost function)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831123" y="4794472"/>
            <a:ext cx="738554" cy="545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2831123" y="5399941"/>
            <a:ext cx="738554" cy="467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8825950" y="5339498"/>
            <a:ext cx="7158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91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526823" y="2754926"/>
            <a:ext cx="738554" cy="3111587"/>
          </a:xfrm>
          <a:prstGeom prst="rect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67454" y="2760785"/>
            <a:ext cx="738554" cy="311158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규칙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/>
          <a:lstStyle/>
          <a:p>
            <a:r>
              <a:rPr lang="ko-KR" altLang="en-US" dirty="0" smtClean="0"/>
              <a:t>다음 숫자 사이의 규칙을 찾아보세요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박스에 가려진 숫자는 무엇일까요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1798" y="2825384"/>
            <a:ext cx="54825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C000"/>
                </a:solidFill>
              </a:rPr>
              <a:t>?</a:t>
            </a:r>
            <a:r>
              <a:rPr lang="en-US" altLang="ko-KR" sz="4800" b="1" dirty="0" smtClean="0"/>
              <a:t>  X  1  +  </a:t>
            </a:r>
            <a:r>
              <a:rPr lang="en-US" altLang="ko-KR" sz="4800" b="1" dirty="0" smtClean="0">
                <a:solidFill>
                  <a:srgbClr val="00B050"/>
                </a:solidFill>
              </a:rPr>
              <a:t>?</a:t>
            </a:r>
            <a:r>
              <a:rPr lang="en-US" altLang="ko-KR" sz="4800" b="1" dirty="0" smtClean="0"/>
              <a:t>  = 8</a:t>
            </a:r>
          </a:p>
          <a:p>
            <a:r>
              <a:rPr lang="en-US" altLang="ko-KR" sz="4800" b="1" dirty="0" smtClean="0">
                <a:solidFill>
                  <a:srgbClr val="FFC000"/>
                </a:solidFill>
              </a:rPr>
              <a:t>?</a:t>
            </a:r>
            <a:r>
              <a:rPr lang="en-US" altLang="ko-KR" sz="4800" b="1" dirty="0" smtClean="0"/>
              <a:t>  X  2  +  </a:t>
            </a:r>
            <a:r>
              <a:rPr lang="en-US" altLang="ko-KR" sz="4800" b="1" dirty="0" smtClean="0">
                <a:solidFill>
                  <a:srgbClr val="00B050"/>
                </a:solidFill>
              </a:rPr>
              <a:t>?</a:t>
            </a:r>
            <a:r>
              <a:rPr lang="en-US" altLang="ko-KR" sz="4800" b="1" dirty="0" smtClean="0"/>
              <a:t>  = 11</a:t>
            </a:r>
          </a:p>
          <a:p>
            <a:r>
              <a:rPr lang="en-US" altLang="ko-KR" sz="4800" b="1" dirty="0" smtClean="0">
                <a:solidFill>
                  <a:srgbClr val="FFC000"/>
                </a:solidFill>
              </a:rPr>
              <a:t>?</a:t>
            </a:r>
            <a:r>
              <a:rPr lang="en-US" altLang="ko-KR" sz="4800" b="1" dirty="0" smtClean="0"/>
              <a:t>  X  3  +  </a:t>
            </a:r>
            <a:r>
              <a:rPr lang="en-US" altLang="ko-KR" sz="4800" b="1" dirty="0" smtClean="0">
                <a:solidFill>
                  <a:srgbClr val="00B050"/>
                </a:solidFill>
              </a:rPr>
              <a:t>?</a:t>
            </a:r>
            <a:r>
              <a:rPr lang="en-US" altLang="ko-KR" sz="4800" b="1" dirty="0" smtClean="0"/>
              <a:t>  = 14</a:t>
            </a:r>
          </a:p>
          <a:p>
            <a:r>
              <a:rPr lang="en-US" altLang="ko-KR" sz="4800" b="1" dirty="0" smtClean="0">
                <a:solidFill>
                  <a:srgbClr val="FFC000"/>
                </a:solidFill>
              </a:rPr>
              <a:t>?</a:t>
            </a:r>
            <a:r>
              <a:rPr lang="en-US" altLang="ko-KR" sz="4800" b="1" dirty="0" smtClean="0"/>
              <a:t>  X  4  +  </a:t>
            </a:r>
            <a:r>
              <a:rPr lang="en-US" altLang="ko-KR" sz="4800" b="1" dirty="0" smtClean="0">
                <a:solidFill>
                  <a:srgbClr val="00B050"/>
                </a:solidFill>
              </a:rPr>
              <a:t>?</a:t>
            </a:r>
            <a:r>
              <a:rPr lang="en-US" altLang="ko-KR" sz="4800" b="1" dirty="0" smtClean="0"/>
              <a:t>  = 17</a:t>
            </a:r>
            <a:endParaRPr lang="ko-KR" altLang="en-US" sz="4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5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9864969" y="2825384"/>
            <a:ext cx="738554" cy="3111587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97161" y="2754926"/>
            <a:ext cx="738554" cy="3111587"/>
          </a:xfrm>
          <a:prstGeom prst="rect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67454" y="2760785"/>
            <a:ext cx="738554" cy="311158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규칙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/>
          <a:lstStyle/>
          <a:p>
            <a:r>
              <a:rPr lang="ko-KR" altLang="en-US" dirty="0" smtClean="0"/>
              <a:t>다음 숫자 사이의 규칙을 찾아보세요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박스에 가려진 숫자는 무엇일까요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1798" y="2825384"/>
            <a:ext cx="55611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C000"/>
                </a:solidFill>
              </a:rPr>
              <a:t>3</a:t>
            </a:r>
            <a:r>
              <a:rPr lang="en-US" altLang="ko-KR" sz="4800" b="1" dirty="0" smtClean="0"/>
              <a:t>  X  1  +  </a:t>
            </a:r>
            <a:r>
              <a:rPr lang="en-US" altLang="ko-KR" sz="4800" b="1" dirty="0" smtClean="0">
                <a:solidFill>
                  <a:srgbClr val="00B050"/>
                </a:solidFill>
              </a:rPr>
              <a:t>?</a:t>
            </a:r>
            <a:r>
              <a:rPr lang="en-US" altLang="ko-KR" sz="4800" b="1" dirty="0" smtClean="0"/>
              <a:t>  = 8</a:t>
            </a:r>
          </a:p>
          <a:p>
            <a:r>
              <a:rPr lang="en-US" altLang="ko-KR" sz="4800" b="1" dirty="0">
                <a:solidFill>
                  <a:srgbClr val="FFC000"/>
                </a:solidFill>
              </a:rPr>
              <a:t>3</a:t>
            </a:r>
            <a:r>
              <a:rPr lang="en-US" altLang="ko-KR" sz="4800" b="1" dirty="0" smtClean="0"/>
              <a:t>  X  2  +  </a:t>
            </a:r>
            <a:r>
              <a:rPr lang="en-US" altLang="ko-KR" sz="4800" b="1" dirty="0" smtClean="0">
                <a:solidFill>
                  <a:srgbClr val="00B050"/>
                </a:solidFill>
              </a:rPr>
              <a:t>?</a:t>
            </a:r>
            <a:r>
              <a:rPr lang="en-US" altLang="ko-KR" sz="4800" b="1" dirty="0" smtClean="0"/>
              <a:t>  = 11</a:t>
            </a:r>
          </a:p>
          <a:p>
            <a:r>
              <a:rPr lang="en-US" altLang="ko-KR" sz="4800" b="1" dirty="0">
                <a:solidFill>
                  <a:srgbClr val="FFC000"/>
                </a:solidFill>
              </a:rPr>
              <a:t>3</a:t>
            </a:r>
            <a:r>
              <a:rPr lang="en-US" altLang="ko-KR" sz="4800" b="1" dirty="0" smtClean="0"/>
              <a:t>  X  3  +  </a:t>
            </a:r>
            <a:r>
              <a:rPr lang="en-US" altLang="ko-KR" sz="4800" b="1" dirty="0" smtClean="0">
                <a:solidFill>
                  <a:srgbClr val="00B050"/>
                </a:solidFill>
              </a:rPr>
              <a:t>?</a:t>
            </a:r>
            <a:r>
              <a:rPr lang="en-US" altLang="ko-KR" sz="4800" b="1" dirty="0" smtClean="0"/>
              <a:t>  = 14</a:t>
            </a:r>
          </a:p>
          <a:p>
            <a:r>
              <a:rPr lang="en-US" altLang="ko-KR" sz="4800" b="1" dirty="0">
                <a:solidFill>
                  <a:srgbClr val="FFC000"/>
                </a:solidFill>
              </a:rPr>
              <a:t>3</a:t>
            </a:r>
            <a:r>
              <a:rPr lang="en-US" altLang="ko-KR" sz="4800" b="1" dirty="0" smtClean="0"/>
              <a:t>  X  4  +  </a:t>
            </a:r>
            <a:r>
              <a:rPr lang="en-US" altLang="ko-KR" sz="4800" b="1" dirty="0" smtClean="0">
                <a:solidFill>
                  <a:srgbClr val="00B050"/>
                </a:solidFill>
              </a:rPr>
              <a:t>?</a:t>
            </a:r>
            <a:r>
              <a:rPr lang="en-US" altLang="ko-KR" sz="4800" b="1" dirty="0" smtClean="0"/>
              <a:t>  = 17</a:t>
            </a:r>
            <a:endParaRPr lang="ko-KR" altLang="en-US" sz="4800" b="1" dirty="0"/>
          </a:p>
        </p:txBody>
      </p:sp>
      <p:sp>
        <p:nvSpPr>
          <p:cNvPr id="7" name="원호 6"/>
          <p:cNvSpPr/>
          <p:nvPr/>
        </p:nvSpPr>
        <p:spPr>
          <a:xfrm>
            <a:off x="8604667" y="3226777"/>
            <a:ext cx="1046285" cy="606669"/>
          </a:xfrm>
          <a:prstGeom prst="arc">
            <a:avLst>
              <a:gd name="adj1" fmla="val 16200000"/>
              <a:gd name="adj2" fmla="val 566237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4631" y="3226777"/>
            <a:ext cx="694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+3</a:t>
            </a:r>
            <a:endParaRPr lang="ko-KR" altLang="en-US" sz="3200" dirty="0"/>
          </a:p>
        </p:txBody>
      </p:sp>
      <p:sp>
        <p:nvSpPr>
          <p:cNvPr id="9" name="원호 8"/>
          <p:cNvSpPr/>
          <p:nvPr/>
        </p:nvSpPr>
        <p:spPr>
          <a:xfrm>
            <a:off x="8607601" y="4064980"/>
            <a:ext cx="1046285" cy="606669"/>
          </a:xfrm>
          <a:prstGeom prst="arc">
            <a:avLst>
              <a:gd name="adj1" fmla="val 16200000"/>
              <a:gd name="adj2" fmla="val 566237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7565" y="4064980"/>
            <a:ext cx="694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+3</a:t>
            </a:r>
            <a:endParaRPr lang="ko-KR" altLang="en-US" sz="3200" dirty="0"/>
          </a:p>
        </p:txBody>
      </p:sp>
      <p:sp>
        <p:nvSpPr>
          <p:cNvPr id="11" name="원호 10"/>
          <p:cNvSpPr/>
          <p:nvPr/>
        </p:nvSpPr>
        <p:spPr>
          <a:xfrm>
            <a:off x="8592946" y="4903181"/>
            <a:ext cx="1046285" cy="606669"/>
          </a:xfrm>
          <a:prstGeom prst="arc">
            <a:avLst>
              <a:gd name="adj1" fmla="val 16200000"/>
              <a:gd name="adj2" fmla="val 566237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82910" y="4903181"/>
            <a:ext cx="694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+3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9911080" y="2640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패턴</a:t>
            </a: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54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기계학습 </a:t>
            </a:r>
            <a:r>
              <a:rPr lang="en-US" altLang="ko-KR" dirty="0" smtClean="0"/>
              <a:t>-</a:t>
            </a:r>
            <a:r>
              <a:rPr lang="ko-KR" altLang="en-US" dirty="0" smtClean="0"/>
              <a:t> 기본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 </a:t>
            </a:r>
            <a:r>
              <a:rPr lang="ko-KR" altLang="en-US" dirty="0" smtClean="0"/>
              <a:t>데이터에 대한 </a:t>
            </a:r>
            <a:r>
              <a:rPr lang="en-US" altLang="ko-KR" dirty="0" smtClean="0"/>
              <a:t>Y </a:t>
            </a:r>
            <a:r>
              <a:rPr lang="ko-KR" altLang="en-US" dirty="0" smtClean="0"/>
              <a:t>데이터를 출력하는 함수 </a:t>
            </a:r>
            <a:r>
              <a:rPr lang="en-US" altLang="ko-KR" dirty="0"/>
              <a:t>f</a:t>
            </a:r>
            <a:r>
              <a:rPr lang="en-US" altLang="ko-KR" dirty="0" smtClean="0"/>
              <a:t>(X)</a:t>
            </a:r>
            <a:r>
              <a:rPr lang="ko-KR" altLang="en-US" dirty="0" smtClean="0"/>
              <a:t>를 찾는 것이 기계학습</a:t>
            </a:r>
            <a:r>
              <a:rPr lang="en-US" altLang="ko-KR" dirty="0" smtClean="0"/>
              <a:t>(Machine Learning)</a:t>
            </a:r>
            <a:r>
              <a:rPr lang="ko-KR" altLang="en-US" dirty="0" smtClean="0"/>
              <a:t>의 기본 원리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 등 다양한 형태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849315" y="3877353"/>
            <a:ext cx="8493370" cy="2668887"/>
            <a:chOff x="603739" y="3138854"/>
            <a:chExt cx="10360269" cy="3293141"/>
          </a:xfrm>
        </p:grpSpPr>
        <p:sp>
          <p:nvSpPr>
            <p:cNvPr id="5" name="직사각형 4"/>
            <p:cNvSpPr/>
            <p:nvPr/>
          </p:nvSpPr>
          <p:spPr>
            <a:xfrm>
              <a:off x="4539757" y="3508131"/>
              <a:ext cx="2409092" cy="19958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/>
                <a:t>f</a:t>
              </a:r>
              <a:r>
                <a:rPr lang="en-US" altLang="ko-KR" sz="5400" dirty="0" smtClean="0"/>
                <a:t>(X)</a:t>
              </a:r>
              <a:endParaRPr lang="ko-KR" altLang="en-US" sz="5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69575" y="3138854"/>
              <a:ext cx="650631" cy="27344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/>
                <a:t>1</a:t>
              </a:r>
            </a:p>
            <a:p>
              <a:pPr algn="ctr"/>
              <a:r>
                <a:rPr lang="en-US" altLang="ko-KR" sz="3200" dirty="0" smtClean="0"/>
                <a:t>2</a:t>
              </a:r>
            </a:p>
            <a:p>
              <a:pPr algn="ctr"/>
              <a:r>
                <a:rPr lang="en-US" altLang="ko-KR" sz="3200" dirty="0" smtClean="0"/>
                <a:t>3</a:t>
              </a:r>
            </a:p>
            <a:p>
              <a:pPr algn="ctr"/>
              <a:r>
                <a:rPr lang="en-US" altLang="ko-KR" sz="3200" dirty="0" smtClean="0"/>
                <a:t>4</a:t>
              </a:r>
              <a:endParaRPr lang="ko-KR" altLang="en-US" sz="3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94075" y="3138854"/>
              <a:ext cx="650631" cy="273440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8</a:t>
              </a:r>
            </a:p>
            <a:p>
              <a:pPr algn="ctr"/>
              <a:r>
                <a:rPr lang="en-US" altLang="ko-KR" sz="2400" dirty="0" smtClean="0"/>
                <a:t>11</a:t>
              </a:r>
            </a:p>
            <a:p>
              <a:pPr algn="ctr"/>
              <a:r>
                <a:rPr lang="en-US" altLang="ko-KR" sz="2400" dirty="0" smtClean="0"/>
                <a:t>14</a:t>
              </a:r>
            </a:p>
            <a:p>
              <a:pPr algn="ctr"/>
              <a:r>
                <a:rPr lang="en-US" altLang="ko-KR" sz="2400" dirty="0" smtClean="0"/>
                <a:t>17</a:t>
              </a:r>
              <a:endParaRPr lang="ko-KR" altLang="en-US" sz="2400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3527179" y="4506057"/>
              <a:ext cx="72829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7178918" y="4513383"/>
              <a:ext cx="72829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586577" y="6062663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 </a:t>
              </a:r>
              <a:r>
                <a:rPr lang="ko-KR" altLang="en-US" dirty="0" smtClean="0"/>
                <a:t>데이터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11077" y="6062663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Y </a:t>
              </a:r>
              <a:r>
                <a:rPr lang="ko-KR" altLang="en-US" dirty="0" smtClean="0"/>
                <a:t>데이터</a:t>
              </a:r>
              <a:endParaRPr lang="ko-KR" altLang="en-US" dirty="0"/>
            </a:p>
          </p:txBody>
        </p:sp>
        <p:pic>
          <p:nvPicPr>
            <p:cNvPr id="15" name="Picture 8" descr="갈색 줄무늬 고양이 · 무료 스톡 사진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739" y="3906714"/>
              <a:ext cx="1820007" cy="1213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9513277" y="3138854"/>
              <a:ext cx="1450731" cy="93198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smtClean="0"/>
                <a:t>고양이</a:t>
              </a:r>
              <a:endParaRPr lang="ko-KR" altLang="en-US" sz="24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513276" y="4941277"/>
              <a:ext cx="1450731" cy="93198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강아지</a:t>
              </a:r>
              <a:endParaRPr lang="ko-KR" altLang="en-US" sz="2400" dirty="0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9153372" y="4994031"/>
            <a:ext cx="128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9785838" y="4499656"/>
            <a:ext cx="0" cy="4857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786128" y="5005602"/>
            <a:ext cx="1176" cy="477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390994" y="48007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판단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543300" y="3323493"/>
            <a:ext cx="702657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문제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069233" y="3337915"/>
            <a:ext cx="702657" cy="3868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정답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6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기계학습 </a:t>
            </a:r>
            <a:r>
              <a:rPr lang="en-US" altLang="ko-KR" dirty="0" smtClean="0"/>
              <a:t>-</a:t>
            </a:r>
            <a:r>
              <a:rPr lang="ko-KR" altLang="en-US" dirty="0" smtClean="0"/>
              <a:t> 기본 원리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주어진 상태에서 규칙을 찾는 형태도 존</a:t>
            </a:r>
            <a:r>
              <a:rPr lang="ko-KR" altLang="en-US" dirty="0" smtClean="0"/>
              <a:t>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204545" y="2760785"/>
            <a:ext cx="3429000" cy="3097878"/>
            <a:chOff x="1204545" y="2760785"/>
            <a:chExt cx="3429000" cy="3097878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204545" y="5134708"/>
              <a:ext cx="34290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1559169" y="2760785"/>
              <a:ext cx="23446" cy="27285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820008" y="3200400"/>
              <a:ext cx="167054" cy="1670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866901" y="3449514"/>
              <a:ext cx="167054" cy="1670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060331" y="3317632"/>
              <a:ext cx="167054" cy="1670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116016" y="3557953"/>
              <a:ext cx="167054" cy="1670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186355" y="3100756"/>
              <a:ext cx="167054" cy="1670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327031" y="3364527"/>
              <a:ext cx="167054" cy="1670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959220" y="4554292"/>
              <a:ext cx="167054" cy="1670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111620" y="4697900"/>
              <a:ext cx="167054" cy="1670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111620" y="4398961"/>
              <a:ext cx="167054" cy="1670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313843" y="4469300"/>
              <a:ext cx="167054" cy="1670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912327" y="4164499"/>
              <a:ext cx="167054" cy="1670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284534" y="4246562"/>
              <a:ext cx="167054" cy="1670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087564" y="3959345"/>
              <a:ext cx="167054" cy="1670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967403" y="4111745"/>
              <a:ext cx="167054" cy="1670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234103" y="4264145"/>
              <a:ext cx="167054" cy="1670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386503" y="3959344"/>
              <a:ext cx="167054" cy="1670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231172" y="3707297"/>
              <a:ext cx="167054" cy="1670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489079" y="4185012"/>
              <a:ext cx="167054" cy="1670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97980" y="5489331"/>
              <a:ext cx="319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정답이 주어지지 않은 데이터</a:t>
              </a:r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016864" y="2763714"/>
            <a:ext cx="3429000" cy="3097878"/>
            <a:chOff x="1204545" y="2760785"/>
            <a:chExt cx="3429000" cy="3097878"/>
          </a:xfrm>
        </p:grpSpPr>
        <p:cxnSp>
          <p:nvCxnSpPr>
            <p:cNvPr id="35" name="직선 화살표 연결선 34"/>
            <p:cNvCxnSpPr/>
            <p:nvPr/>
          </p:nvCxnSpPr>
          <p:spPr>
            <a:xfrm>
              <a:off x="1204545" y="5134708"/>
              <a:ext cx="34290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1559169" y="2760785"/>
              <a:ext cx="23446" cy="27285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1820008" y="3200400"/>
              <a:ext cx="167054" cy="1670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1866901" y="3449514"/>
              <a:ext cx="167054" cy="1670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060331" y="3317632"/>
              <a:ext cx="167054" cy="1670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2116016" y="3557953"/>
              <a:ext cx="167054" cy="1670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2186355" y="3100756"/>
              <a:ext cx="167054" cy="1670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2327031" y="3364527"/>
              <a:ext cx="167054" cy="1670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959220" y="4554292"/>
              <a:ext cx="167054" cy="1670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111620" y="4697900"/>
              <a:ext cx="167054" cy="1670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2111620" y="4398961"/>
              <a:ext cx="167054" cy="1670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2313843" y="4469300"/>
              <a:ext cx="167054" cy="1670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912327" y="4164499"/>
              <a:ext cx="167054" cy="1670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284534" y="4246562"/>
              <a:ext cx="167054" cy="1670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3087564" y="3959345"/>
              <a:ext cx="167054" cy="1670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2967403" y="4111745"/>
              <a:ext cx="167054" cy="1670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3234103" y="4264145"/>
              <a:ext cx="167054" cy="1670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3386503" y="3959344"/>
              <a:ext cx="167054" cy="1670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3231172" y="3707297"/>
              <a:ext cx="167054" cy="1670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489079" y="4185012"/>
              <a:ext cx="167054" cy="1670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97980" y="5489331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그룹으로 묶기</a:t>
              </a:r>
              <a:endParaRPr lang="ko-KR" altLang="en-US" dirty="0"/>
            </a:p>
          </p:txBody>
        </p:sp>
      </p:grpSp>
      <p:sp>
        <p:nvSpPr>
          <p:cNvPr id="14" name="타원 13"/>
          <p:cNvSpPr/>
          <p:nvPr/>
        </p:nvSpPr>
        <p:spPr>
          <a:xfrm>
            <a:off x="6506308" y="2839915"/>
            <a:ext cx="1134207" cy="11194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491654" y="4029807"/>
            <a:ext cx="1134207" cy="11194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620002" y="3505199"/>
            <a:ext cx="1134207" cy="11194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12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지도 학습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비지도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지도 학습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Supervised Learning</a:t>
            </a:r>
          </a:p>
          <a:p>
            <a:pPr lvl="1"/>
            <a:r>
              <a:rPr lang="ko-KR" altLang="en-US" dirty="0" smtClean="0"/>
              <a:t>문제와 정답이 주어진 상태에서 규칙을 찾는 형태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비지도 학습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Unsupervised Learning</a:t>
            </a:r>
          </a:p>
          <a:p>
            <a:pPr lvl="1"/>
            <a:r>
              <a:rPr lang="ko-KR" altLang="en-US" dirty="0" smtClean="0"/>
              <a:t>문제만 주어진 상태에서 규칙을 찾는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군집</a:t>
            </a:r>
            <a:r>
              <a:rPr lang="en-US" altLang="ko-KR" dirty="0" smtClean="0"/>
              <a:t>(Clustering) : </a:t>
            </a:r>
            <a:r>
              <a:rPr lang="ko-KR" altLang="en-US" dirty="0" smtClean="0"/>
              <a:t>데이터를 보고 몇 개의 그룹으로 묶어내는 것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07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지도 학습</a:t>
            </a:r>
            <a:r>
              <a:rPr lang="en-US" altLang="ko-KR" dirty="0" smtClean="0"/>
              <a:t>(Supervised Learning)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980173"/>
              </p:ext>
            </p:extLst>
          </p:nvPr>
        </p:nvGraphicFramePr>
        <p:xfrm>
          <a:off x="961292" y="1825625"/>
          <a:ext cx="10515600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7948911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81789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r>
                        <a:rPr lang="en-US" altLang="ko-KR" dirty="0" smtClean="0"/>
                        <a:t>(Classification)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회귀</a:t>
                      </a:r>
                      <a:r>
                        <a:rPr lang="en-US" altLang="ko-KR" dirty="0" smtClean="0"/>
                        <a:t>(Regression, </a:t>
                      </a:r>
                      <a:r>
                        <a:rPr lang="ko-KR" altLang="en-US" dirty="0" smtClean="0"/>
                        <a:t>예측</a:t>
                      </a:r>
                      <a:r>
                        <a:rPr lang="en-US" altLang="ko-KR" dirty="0" smtClean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72348"/>
                  </a:ext>
                </a:extLst>
              </a:tr>
              <a:tr h="741680">
                <a:tc rowSpan="2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몇가지 종류를 구분하는 문제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이진 분류 문제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en-US" altLang="ko-KR" dirty="0" smtClean="0"/>
                        <a:t>0(no)</a:t>
                      </a:r>
                      <a:r>
                        <a:rPr lang="ko-KR" altLang="en-US" dirty="0" smtClean="0"/>
                        <a:t>과</a:t>
                      </a:r>
                      <a:r>
                        <a:rPr lang="en-US" altLang="ko-KR" dirty="0" smtClean="0"/>
                        <a:t> 1(yes)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사과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바나나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수박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딸기 등의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가지 이상을 분류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다중 분류 문제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손 글씨로 쓴 숫자</a:t>
                      </a:r>
                      <a:r>
                        <a:rPr lang="en-US" altLang="ko-KR" dirty="0" smtClean="0"/>
                        <a:t>(0~9)</a:t>
                      </a:r>
                      <a:r>
                        <a:rPr lang="ko-KR" altLang="en-US" dirty="0" smtClean="0"/>
                        <a:t>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분류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스팸 메일을 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연속된 숫자를 예측하는 문제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어떤 데이터들의 특징</a:t>
                      </a:r>
                      <a:r>
                        <a:rPr lang="en-US" altLang="ko-KR" dirty="0" smtClean="0"/>
                        <a:t>(Feature)</a:t>
                      </a:r>
                      <a:r>
                        <a:rPr lang="ko-KR" altLang="en-US" dirty="0" smtClean="0"/>
                        <a:t>을 기준으로 연속된 값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그래프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을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예측하는 문제로 패턴이나 트렌드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경향을 예측</a:t>
                      </a:r>
                      <a:r>
                        <a:rPr lang="en-US" altLang="ko-KR" dirty="0" smtClean="0"/>
                        <a:t>. =&gt; 0</a:t>
                      </a:r>
                      <a:r>
                        <a:rPr lang="ko-KR" altLang="en-US" dirty="0" smtClean="0"/>
                        <a:t>과 </a:t>
                      </a:r>
                      <a:r>
                        <a:rPr lang="en-US" altLang="ko-KR" dirty="0" smtClean="0"/>
                        <a:t>1 </a:t>
                      </a:r>
                      <a:r>
                        <a:rPr lang="ko-KR" altLang="en-US" dirty="0" smtClean="0"/>
                        <a:t>처럼 딱 떨어지는 값이 아닌 어떤 </a:t>
                      </a:r>
                      <a:r>
                        <a:rPr lang="en-US" altLang="ko-KR" dirty="0" smtClean="0"/>
                        <a:t>0~1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사이의 실수로 예측될 수 있음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aseline="0" dirty="0" smtClean="0"/>
                        <a:t>예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ko-KR" altLang="en-US" baseline="0" dirty="0" smtClean="0"/>
                        <a:t>국내 인구수 추이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출생아 수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사망자 수</a:t>
                      </a:r>
                      <a:r>
                        <a:rPr lang="en-US" altLang="ko-KR" baseline="0" dirty="0" smtClean="0"/>
                        <a:t>)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197682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598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385430"/>
            <a:ext cx="5431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생각해보기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지도학습으로 해결할 수 있는 문제는 무엇일까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해당 문제는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에 해당하는 문제일까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96" y="4273060"/>
            <a:ext cx="4958282" cy="23126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16856" y="1690688"/>
            <a:ext cx="11438792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97148" y="881796"/>
            <a:ext cx="0" cy="262010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14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627</Words>
  <Application>Microsoft Office PowerPoint</Application>
  <PresentationFormat>와이드스크린</PresentationFormat>
  <Paragraphs>120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기계학습(MACHINE LEARNING)</vt:lpstr>
      <vt:lpstr>기계학습(MACHINE LEARNING)</vt:lpstr>
      <vt:lpstr>전통적인 프로그래밍 vs 기계학습</vt:lpstr>
      <vt:lpstr>규칙(패턴)</vt:lpstr>
      <vt:lpstr>규칙(패턴)</vt:lpstr>
      <vt:lpstr>기계학습 - 기본 원리</vt:lpstr>
      <vt:lpstr>기계학습 - 기본 원리</vt:lpstr>
      <vt:lpstr>지도 학습 vs 비지도 학습</vt:lpstr>
      <vt:lpstr>지도 학습(Supervised Learning)</vt:lpstr>
      <vt:lpstr>회귀(Regression)</vt:lpstr>
      <vt:lpstr>기온 데이터를 이용한 2050년 기온 예측</vt:lpstr>
      <vt:lpstr>기온 데이터를 이용한 2050년 기온 예측</vt:lpstr>
      <vt:lpstr>기온 데이터를 이용한 2050년 기온 예측</vt:lpstr>
      <vt:lpstr>기온 데이터를 이용한 2050년 기온 예측</vt:lpstr>
      <vt:lpstr>기온 데이터를 이용한 2050년 기온 예측</vt:lpstr>
      <vt:lpstr>기온 데이터를 이용한 2050년 기온 예측</vt:lpstr>
      <vt:lpstr>기온 데이터를 이용한 2050년 기온 예측</vt:lpstr>
      <vt:lpstr>기온 데이터를 이용한 2050년 기온 예측</vt:lpstr>
      <vt:lpstr>기온 데이터를 이용한 2050년 기온 예측</vt:lpstr>
      <vt:lpstr>기온 데이터를 이용한 2050년 기온 예측</vt:lpstr>
      <vt:lpstr>기온 데이터를 이용한 2050년 기온 예측</vt:lpstr>
      <vt:lpstr>기온 데이터를 이용한 2050년 기온 예측</vt:lpstr>
      <vt:lpstr>기온 데이터를 이용한 2050년 기온 예측</vt:lpstr>
      <vt:lpstr>기온 데이터를 이용한 2050년 기온 예측</vt:lpstr>
      <vt:lpstr>기온 데이터를 이용한 2050년 기온 예측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잉구탱구</dc:creator>
  <cp:lastModifiedBy>잉구탱구</cp:lastModifiedBy>
  <cp:revision>25</cp:revision>
  <dcterms:created xsi:type="dcterms:W3CDTF">2022-12-02T02:07:51Z</dcterms:created>
  <dcterms:modified xsi:type="dcterms:W3CDTF">2022-12-02T07:27:38Z</dcterms:modified>
</cp:coreProperties>
</file>