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7B036-4A7B-464B-A55D-DF3DCF1E2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ECF8B-1E23-4B6D-B0D4-6DA9FC61D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40F80-5820-461F-96F0-118CAB1B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9335-2619-4D9C-BA95-A8AF0C5A3FB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85F35-69FB-4028-87DC-2C9059C5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506A6-8BAD-4C79-B668-36BE6F83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1E2-F780-448E-AEC6-ADD2866C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6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EED29-F5DD-48B2-A915-F717FCB3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CB70A3-4E53-4B1A-90D2-8EB23B2D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1B3D8-9861-45DC-A88E-197A14CB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9335-2619-4D9C-BA95-A8AF0C5A3FB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66B56-5AFE-4634-9870-498D4A22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D3087-5746-436B-A377-8EF205BB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1E2-F780-448E-AEC6-ADD2866C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7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0A331-34AB-4C1C-981D-BD21B97E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ADC263-534B-468C-B09F-617A45C5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8FBA-84FC-4693-8A9E-6DAD8E1E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9335-2619-4D9C-BA95-A8AF0C5A3FB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2CB87-3E9E-469C-9478-10F64348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E986-A700-4AB9-A01D-9E1E6CE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1E2-F780-448E-AEC6-ADD2866C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811A0-996E-449E-84CD-E05DA6A3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46C98-A152-4A17-9ED7-49651960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D65D5-BC0A-46A0-9199-A9D3BE2D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9335-2619-4D9C-BA95-A8AF0C5A3FB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A0EFE-D4CA-45FF-ACE6-69502C0E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2B7C8-76F6-40C9-8FDE-708099FF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1E2-F780-448E-AEC6-ADD2866C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2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BE10-8564-40F6-A448-96C6BF57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00121-0A18-4A44-AAF6-50FEA2B5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CBE93-DC04-443E-A5C2-BBFFEC00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9335-2619-4D9C-BA95-A8AF0C5A3FB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3CDB4-B1C4-47B5-818A-783AEF6F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143F7-6A3C-4AD9-934E-DA932A49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1E2-F780-448E-AEC6-ADD2866C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791E-E3DB-4515-8586-B0F93CA5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CE9AA-B533-4945-9409-8AA06A3EC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00ADF-C04C-4508-BBB3-D838E76B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71801-D42E-4673-9211-A7F15CA1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9335-2619-4D9C-BA95-A8AF0C5A3FB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E4E8D-56BB-4D8C-9CA9-E44F7C9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CDC0B-5B60-41AE-B79B-D4F69642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1E2-F780-448E-AEC6-ADD2866C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D6153-08FB-4480-B6EB-1F390505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686F2-AC26-40E9-8B48-388032F65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8992A-25F5-4A49-928F-343698FD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ADA8AF-D7CB-47B2-9FCE-AB5D99163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351F6F-2F6E-413A-8C44-E94E7A3FE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AF2B4-70E3-46A7-A75A-2F2059AC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9335-2619-4D9C-BA95-A8AF0C5A3FB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E93208-09C9-45DF-9536-88DF7701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4D411C-00B2-4F26-AAA2-70EC472C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1E2-F780-448E-AEC6-ADD2866C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022F3-5E7B-495C-9748-3B2E09A7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ED97A3-8024-4292-B5AC-057E18D7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9335-2619-4D9C-BA95-A8AF0C5A3FB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082827-3F70-4328-A30D-EA23CFCE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6C915C-8036-43E2-A39F-74582015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1E2-F780-448E-AEC6-ADD2866C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9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B0B576-9AA4-47D8-8D68-FA7A4775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9335-2619-4D9C-BA95-A8AF0C5A3FB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A4201-758B-4A8A-B744-DE65929E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E93E4F-D13E-4F16-B378-40B3EDEC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1E2-F780-448E-AEC6-ADD2866C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1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697A3-A1E2-424D-94E3-B2A79B39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BFAAA-22D5-447B-BE1E-F806CE23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6ECD9-A3AB-48A9-80E4-258C350E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6F627-0E88-4DCF-8175-921EAD6D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9335-2619-4D9C-BA95-A8AF0C5A3FB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DD11F-A09E-4E26-8CD6-2E3741C0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67654-CFA3-4B40-AE76-87F30498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1E2-F780-448E-AEC6-ADD2866C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7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68E13-0FC6-4039-9A64-F69EC55B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A42-1771-41E4-86F4-E60ADA157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3902D-A3E9-4DBE-8804-96491C5EE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56A76-5A84-4DF3-81EE-8A9ED8E6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9335-2619-4D9C-BA95-A8AF0C5A3FB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28D41-AF6B-4570-BE60-2ECF6178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ABF63-1F3F-4AAE-8DFC-CF34C06F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1E2-F780-448E-AEC6-ADD2866C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1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F28ADC-99C0-4A2C-88F1-9E5BE026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0E93E-7583-420D-B027-9935E762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31881-CDA8-4759-BAB1-C73248FDE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9335-2619-4D9C-BA95-A8AF0C5A3FB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4477D-E3E3-48DC-99E1-8A800D071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AA164-A253-4727-84CC-F267F1F92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F1E2-F780-448E-AEC6-ADD2866C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2B127-CCB9-4E3C-8ECF-CE26CB2EC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 프로그래밍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FB111-9161-4682-850E-A58A58839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실습과제 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680CB6A-6389-40BF-8AEF-1D1E62FFFDEE}"/>
              </a:ext>
            </a:extLst>
          </p:cNvPr>
          <p:cNvCxnSpPr>
            <a:cxnSpLocks/>
          </p:cNvCxnSpPr>
          <p:nvPr/>
        </p:nvCxnSpPr>
        <p:spPr>
          <a:xfrm>
            <a:off x="342900" y="281975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E2876D0-8D57-460C-A6AF-9D89AFD83574}"/>
              </a:ext>
            </a:extLst>
          </p:cNvPr>
          <p:cNvCxnSpPr>
            <a:cxnSpLocks/>
          </p:cNvCxnSpPr>
          <p:nvPr/>
        </p:nvCxnSpPr>
        <p:spPr>
          <a:xfrm>
            <a:off x="660400" y="177007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4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F503A-599E-46D4-8047-2F383F5C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수강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521039F-A645-4190-9B7E-3A2573F33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19" y="2025212"/>
            <a:ext cx="11805961" cy="118144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D0E851D-5EF0-49A1-A105-36DE0F9AF3D5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89B7FB-780C-4FCD-86BC-015CD6631035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E7668D-95D9-4D5B-989D-0EEC4666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05" y="4187209"/>
            <a:ext cx="11727275" cy="2341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F5D965-C582-4EB7-8129-7CDD650A857E}"/>
              </a:ext>
            </a:extLst>
          </p:cNvPr>
          <p:cNvSpPr txBox="1"/>
          <p:nvPr/>
        </p:nvSpPr>
        <p:spPr>
          <a:xfrm>
            <a:off x="310541" y="366951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입력 내용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91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43ED0-DF8D-41BC-81D6-D398412B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백업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4" name="내용 개체 틀 7">
            <a:extLst>
              <a:ext uri="{FF2B5EF4-FFF2-40B4-BE49-F238E27FC236}">
                <a16:creationId xmlns:a16="http://schemas.microsoft.com/office/drawing/2014/main" id="{61140385-D51B-4F73-B9A0-4676DD8EB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559" y="2008937"/>
            <a:ext cx="10188941" cy="3239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AACF58C-4483-4EAB-8DED-D7922F471256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637B19-06E5-4648-A051-04EA9119E2FD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81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E4A8D-62D8-4F6E-AB60-91D89E0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백업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F5C0-4458-47E0-A049-7D07B973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백업하기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#mysqldump</a:t>
            </a:r>
            <a:r>
              <a:rPr lang="ko-KR" altLang="en-US" dirty="0"/>
              <a:t> </a:t>
            </a:r>
            <a:r>
              <a:rPr lang="en-US" altLang="ko-KR" dirty="0"/>
              <a:t>–u</a:t>
            </a:r>
            <a:r>
              <a:rPr lang="ko-KR" altLang="en-US" dirty="0"/>
              <a:t> </a:t>
            </a:r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–p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이름 </a:t>
            </a:r>
            <a:r>
              <a:rPr lang="en-US" altLang="ko-KR" dirty="0"/>
              <a:t>&gt; </a:t>
            </a:r>
            <a:r>
              <a:rPr lang="ko-KR" altLang="en-US" dirty="0"/>
              <a:t>백업</a:t>
            </a:r>
            <a:r>
              <a:rPr lang="en-US" altLang="ko-KR" dirty="0"/>
              <a:t>DB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sql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복원하기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9DE6E9B-2E4B-48C9-8422-18F9BFD9A275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23A0C03-0098-4381-A67F-269E252E2B91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0AB078C3-BC51-4670-A0A4-E799B8653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"/>
          <a:stretch/>
        </p:blipFill>
        <p:spPr>
          <a:xfrm>
            <a:off x="406400" y="3085381"/>
            <a:ext cx="11525313" cy="9159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421FC1-5956-44A2-BB6B-1DCA18FCA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87"/>
          <a:stretch/>
        </p:blipFill>
        <p:spPr>
          <a:xfrm>
            <a:off x="406400" y="5395987"/>
            <a:ext cx="11662847" cy="11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1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32CF-7689-4473-90F8-F24AFD5C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 (20</a:t>
            </a:r>
            <a:r>
              <a:rPr lang="ko-KR" altLang="en-US" dirty="0"/>
              <a:t>점 만점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7AF35BE-6BFF-4CA2-B521-B7DA8E0058EB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20AEADA-57F2-4666-AFF5-B0C63EE71CDB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846C7E5F-5E64-4606-8DD5-BCFABACE0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626" y="1690688"/>
            <a:ext cx="8280747" cy="510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B1F7C-5B85-4D1B-BB4B-D81D52F8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 (20</a:t>
            </a:r>
            <a:r>
              <a:rPr lang="ko-KR" altLang="en-US" dirty="0"/>
              <a:t>점 만점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F4F195-56C6-49A9-A63F-88007B0EDD3B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FF482D-8313-4943-BA74-9BAF96352C77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0EB5D752-D71B-4908-B2AE-3C1DCA038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716" y="1690688"/>
            <a:ext cx="6990567" cy="49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2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257F4-B075-47D2-8C75-C7F3E187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 (20</a:t>
            </a:r>
            <a:r>
              <a:rPr lang="ko-KR" altLang="en-US" dirty="0"/>
              <a:t>점 만점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A7A698-0F9D-4507-B6F1-3FF79654D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9181"/>
            <a:ext cx="336239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9FC1C2-24F5-4266-B3FA-3460E8C44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66" y="1859181"/>
            <a:ext cx="3634705" cy="4853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A4D46B-84F6-4564-8398-762E096EF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682" y="2372511"/>
            <a:ext cx="4914900" cy="308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24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EFCA4-639B-49FE-BA5C-EF471BB3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361FC-0E3F-4764-B8C3-295BA205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 관리 데이터베이스 구성하기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구성한 데이터베이스 백업하기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53BB4E-FB41-4304-8B4F-A5BF78517EC3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5D2BAC5-E955-408B-801F-5678B59E4EAC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8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F079FD-FC64-4C43-A921-88385F0F6C87}"/>
              </a:ext>
            </a:extLst>
          </p:cNvPr>
          <p:cNvSpPr/>
          <p:nvPr/>
        </p:nvSpPr>
        <p:spPr>
          <a:xfrm>
            <a:off x="2527884" y="3559586"/>
            <a:ext cx="1045827" cy="6013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DF06C7D-A12F-499C-91DB-95C110459EAF}"/>
              </a:ext>
            </a:extLst>
          </p:cNvPr>
          <p:cNvSpPr/>
          <p:nvPr/>
        </p:nvSpPr>
        <p:spPr>
          <a:xfrm>
            <a:off x="310393" y="2065229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학번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50BE1D7-78E3-4A5E-8E66-8C347C29E5D9}"/>
              </a:ext>
            </a:extLst>
          </p:cNvPr>
          <p:cNvSpPr/>
          <p:nvPr/>
        </p:nvSpPr>
        <p:spPr>
          <a:xfrm>
            <a:off x="1301693" y="2065229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6C7816-D6E3-45DC-B3F2-CB4089DF4E53}"/>
              </a:ext>
            </a:extLst>
          </p:cNvPr>
          <p:cNvSpPr/>
          <p:nvPr/>
        </p:nvSpPr>
        <p:spPr>
          <a:xfrm>
            <a:off x="2292993" y="2065229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A120113-D564-4B5C-AD02-705FC1F60045}"/>
              </a:ext>
            </a:extLst>
          </p:cNvPr>
          <p:cNvSpPr/>
          <p:nvPr/>
        </p:nvSpPr>
        <p:spPr>
          <a:xfrm>
            <a:off x="3284293" y="2065228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BC3A723-DC3C-4612-8437-256974932B85}"/>
              </a:ext>
            </a:extLst>
          </p:cNvPr>
          <p:cNvSpPr/>
          <p:nvPr/>
        </p:nvSpPr>
        <p:spPr>
          <a:xfrm>
            <a:off x="4275593" y="2065225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나이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F7A176-166E-438D-AD38-A5253BCB0915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662731" y="2759980"/>
            <a:ext cx="2388067" cy="79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9B251DF-C412-4BAB-8F9F-FA833447B9CA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1654031" y="2759980"/>
            <a:ext cx="1396767" cy="79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34D94D-1A1F-432E-97B3-F7DDC0E207FF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2645331" y="2759980"/>
            <a:ext cx="405467" cy="79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75F099-A06A-486F-9AE8-D3D968E04F77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3050798" y="2759979"/>
            <a:ext cx="585833" cy="79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B53930-7B8B-43B0-A375-278FDF2EF312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 flipH="1">
            <a:off x="3050798" y="2759976"/>
            <a:ext cx="1577133" cy="79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3F13155-1D14-4008-83DF-47F460CACA9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050798" y="2759979"/>
            <a:ext cx="2568433" cy="79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FF596F-703B-47BA-9413-5CCF1729A7D0}"/>
              </a:ext>
            </a:extLst>
          </p:cNvPr>
          <p:cNvSpPr/>
          <p:nvPr/>
        </p:nvSpPr>
        <p:spPr>
          <a:xfrm>
            <a:off x="8766503" y="5690743"/>
            <a:ext cx="1045827" cy="6013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D85E2B8-F976-4286-84F2-4BF63F307367}"/>
              </a:ext>
            </a:extLst>
          </p:cNvPr>
          <p:cNvSpPr/>
          <p:nvPr/>
        </p:nvSpPr>
        <p:spPr>
          <a:xfrm>
            <a:off x="6888766" y="4212600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>
                <a:solidFill>
                  <a:schemeClr val="tx1"/>
                </a:solidFill>
              </a:rPr>
              <a:t>과목번호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C40A04-7AD2-401E-8A21-EF920ABBE990}"/>
              </a:ext>
            </a:extLst>
          </p:cNvPr>
          <p:cNvSpPr/>
          <p:nvPr/>
        </p:nvSpPr>
        <p:spPr>
          <a:xfrm>
            <a:off x="7913635" y="4191419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과목명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D4D7E66-D1B0-414E-A648-2DB4F7E12A39}"/>
              </a:ext>
            </a:extLst>
          </p:cNvPr>
          <p:cNvSpPr/>
          <p:nvPr/>
        </p:nvSpPr>
        <p:spPr>
          <a:xfrm>
            <a:off x="8937078" y="4160940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강의실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5CA816-C090-4F0C-8E09-063312CA08DD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7241104" y="4907351"/>
            <a:ext cx="2048313" cy="78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8E4B373-E850-41E0-9C22-4C32D38C1646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>
            <a:off x="8265973" y="4886170"/>
            <a:ext cx="1023444" cy="80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86DD20-9016-4075-A390-CD72DE3AAD63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9289416" y="4855691"/>
            <a:ext cx="1" cy="8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830E6BE0-D188-4278-946B-60886D8EF434}"/>
              </a:ext>
            </a:extLst>
          </p:cNvPr>
          <p:cNvSpPr/>
          <p:nvPr/>
        </p:nvSpPr>
        <p:spPr>
          <a:xfrm>
            <a:off x="5266893" y="2081998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2224EAB-B023-4062-80DD-315999773298}"/>
              </a:ext>
            </a:extLst>
          </p:cNvPr>
          <p:cNvSpPr/>
          <p:nvPr/>
        </p:nvSpPr>
        <p:spPr>
          <a:xfrm>
            <a:off x="6192481" y="2084088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휴대폰번호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EBA7A6C-B9A9-448A-8852-5DB93F40988D}"/>
              </a:ext>
            </a:extLst>
          </p:cNvPr>
          <p:cNvCxnSpPr>
            <a:stCxn id="4" idx="0"/>
            <a:endCxn id="30" idx="4"/>
          </p:cNvCxnSpPr>
          <p:nvPr/>
        </p:nvCxnSpPr>
        <p:spPr>
          <a:xfrm flipV="1">
            <a:off x="3050798" y="2778839"/>
            <a:ext cx="3494021" cy="78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A58193B-9EC9-495B-A7FF-D133ADE965BA}"/>
              </a:ext>
            </a:extLst>
          </p:cNvPr>
          <p:cNvSpPr/>
          <p:nvPr/>
        </p:nvSpPr>
        <p:spPr>
          <a:xfrm>
            <a:off x="7249493" y="2081998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소속학과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61D0EDF-D4E9-4CBA-A6DE-9CB0020DBE96}"/>
              </a:ext>
            </a:extLst>
          </p:cNvPr>
          <p:cNvCxnSpPr>
            <a:stCxn id="4" idx="0"/>
            <a:endCxn id="33" idx="4"/>
          </p:cNvCxnSpPr>
          <p:nvPr/>
        </p:nvCxnSpPr>
        <p:spPr>
          <a:xfrm flipV="1">
            <a:off x="3050798" y="2776749"/>
            <a:ext cx="4551033" cy="78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101AF1B-C255-4F83-A302-CA80FF799E7D}"/>
              </a:ext>
            </a:extLst>
          </p:cNvPr>
          <p:cNvSpPr/>
          <p:nvPr/>
        </p:nvSpPr>
        <p:spPr>
          <a:xfrm>
            <a:off x="9929768" y="4160940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개설학과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C0B69E7-0F62-4292-8BF5-E0FD439B24C2}"/>
              </a:ext>
            </a:extLst>
          </p:cNvPr>
          <p:cNvSpPr/>
          <p:nvPr/>
        </p:nvSpPr>
        <p:spPr>
          <a:xfrm>
            <a:off x="10928049" y="4212600"/>
            <a:ext cx="704675" cy="694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시수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ECC321C-7CAC-4CE2-AF8D-AC3EF15D969C}"/>
              </a:ext>
            </a:extLst>
          </p:cNvPr>
          <p:cNvCxnSpPr>
            <a:stCxn id="17" idx="0"/>
            <a:endCxn id="39" idx="4"/>
          </p:cNvCxnSpPr>
          <p:nvPr/>
        </p:nvCxnSpPr>
        <p:spPr>
          <a:xfrm flipV="1">
            <a:off x="9289417" y="4855691"/>
            <a:ext cx="992689" cy="83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8B844D9-E984-40F7-836C-766C880CC136}"/>
              </a:ext>
            </a:extLst>
          </p:cNvPr>
          <p:cNvCxnSpPr>
            <a:stCxn id="17" idx="0"/>
            <a:endCxn id="40" idx="4"/>
          </p:cNvCxnSpPr>
          <p:nvPr/>
        </p:nvCxnSpPr>
        <p:spPr>
          <a:xfrm flipV="1">
            <a:off x="9289417" y="4907351"/>
            <a:ext cx="1990970" cy="78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다이아몬드 44">
            <a:extLst>
              <a:ext uri="{FF2B5EF4-FFF2-40B4-BE49-F238E27FC236}">
                <a16:creationId xmlns:a16="http://schemas.microsoft.com/office/drawing/2014/main" id="{3FC2779A-57C2-434C-BAF1-724A9A54B5C1}"/>
              </a:ext>
            </a:extLst>
          </p:cNvPr>
          <p:cNvSpPr/>
          <p:nvPr/>
        </p:nvSpPr>
        <p:spPr>
          <a:xfrm>
            <a:off x="4275592" y="5366440"/>
            <a:ext cx="1343638" cy="1249959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6F97101-B16D-4247-A6CD-DA10B4C08B8D}"/>
              </a:ext>
            </a:extLst>
          </p:cNvPr>
          <p:cNvCxnSpPr>
            <a:stCxn id="4" idx="2"/>
            <a:endCxn id="45" idx="1"/>
          </p:cNvCxnSpPr>
          <p:nvPr/>
        </p:nvCxnSpPr>
        <p:spPr>
          <a:xfrm>
            <a:off x="3050798" y="4160940"/>
            <a:ext cx="1224794" cy="18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8D0445C-CD48-4AF7-96E3-297B5FF32FF0}"/>
              </a:ext>
            </a:extLst>
          </p:cNvPr>
          <p:cNvCxnSpPr>
            <a:stCxn id="45" idx="3"/>
            <a:endCxn id="17" idx="1"/>
          </p:cNvCxnSpPr>
          <p:nvPr/>
        </p:nvCxnSpPr>
        <p:spPr>
          <a:xfrm>
            <a:off x="5619230" y="5991420"/>
            <a:ext cx="3147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653124-0B73-49D5-A0D3-06E7CE9F67B3}"/>
              </a:ext>
            </a:extLst>
          </p:cNvPr>
          <p:cNvSpPr txBox="1"/>
          <p:nvPr/>
        </p:nvSpPr>
        <p:spPr>
          <a:xfrm>
            <a:off x="3839364" y="49073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421D64-0DCB-4BDC-910F-5F2A98EAA1CA}"/>
              </a:ext>
            </a:extLst>
          </p:cNvPr>
          <p:cNvSpPr txBox="1"/>
          <p:nvPr/>
        </p:nvSpPr>
        <p:spPr>
          <a:xfrm>
            <a:off x="6392274" y="558776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969C8B0D-9842-45D2-A790-50F08B33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수강 관리 </a:t>
            </a:r>
            <a:r>
              <a:rPr lang="en-US" altLang="ko-KR" dirty="0"/>
              <a:t>- ER</a:t>
            </a:r>
            <a:r>
              <a:rPr lang="ko-KR" altLang="en-US" dirty="0"/>
              <a:t>다이어그램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F25A88-0C1E-4146-8701-E7F9E32CDBEF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0A65DF6-96DD-4CDC-BD77-8296F0E8FCB4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00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C5590-68DF-4DA9-B888-1A1C16DA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 관리 </a:t>
            </a:r>
            <a:r>
              <a:rPr lang="en-US" altLang="ko-KR" dirty="0"/>
              <a:t>- </a:t>
            </a:r>
            <a:r>
              <a:rPr lang="ko-KR" altLang="en-US" dirty="0"/>
              <a:t>스키마 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D2559474-531E-4366-BAF8-18B9EAC56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359718"/>
              </p:ext>
            </p:extLst>
          </p:nvPr>
        </p:nvGraphicFramePr>
        <p:xfrm>
          <a:off x="1694110" y="1780368"/>
          <a:ext cx="10218490" cy="1285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271">
                  <a:extLst>
                    <a:ext uri="{9D8B030D-6E8A-4147-A177-3AD203B41FA5}">
                      <a16:colId xmlns:a16="http://schemas.microsoft.com/office/drawing/2014/main" val="2728035432"/>
                    </a:ext>
                  </a:extLst>
                </a:gridCol>
                <a:gridCol w="1312351">
                  <a:extLst>
                    <a:ext uri="{9D8B030D-6E8A-4147-A177-3AD203B41FA5}">
                      <a16:colId xmlns:a16="http://schemas.microsoft.com/office/drawing/2014/main" val="2075206934"/>
                    </a:ext>
                  </a:extLst>
                </a:gridCol>
                <a:gridCol w="1277311">
                  <a:extLst>
                    <a:ext uri="{9D8B030D-6E8A-4147-A177-3AD203B41FA5}">
                      <a16:colId xmlns:a16="http://schemas.microsoft.com/office/drawing/2014/main" val="608996278"/>
                    </a:ext>
                  </a:extLst>
                </a:gridCol>
                <a:gridCol w="824657">
                  <a:extLst>
                    <a:ext uri="{9D8B030D-6E8A-4147-A177-3AD203B41FA5}">
                      <a16:colId xmlns:a16="http://schemas.microsoft.com/office/drawing/2014/main" val="3381375927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305201524"/>
                    </a:ext>
                  </a:extLst>
                </a:gridCol>
                <a:gridCol w="1115736">
                  <a:extLst>
                    <a:ext uri="{9D8B030D-6E8A-4147-A177-3AD203B41FA5}">
                      <a16:colId xmlns:a16="http://schemas.microsoft.com/office/drawing/2014/main" val="2856072587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2431996156"/>
                    </a:ext>
                  </a:extLst>
                </a:gridCol>
                <a:gridCol w="1744909">
                  <a:extLst>
                    <a:ext uri="{9D8B030D-6E8A-4147-A177-3AD203B41FA5}">
                      <a16:colId xmlns:a16="http://schemas.microsoft.com/office/drawing/2014/main" val="3270137235"/>
                    </a:ext>
                  </a:extLst>
                </a:gridCol>
              </a:tblGrid>
              <a:tr h="320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17595"/>
                  </a:ext>
                </a:extLst>
              </a:tr>
              <a:tr h="320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char(4)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char(13)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87960"/>
                  </a:ext>
                </a:extLst>
              </a:tr>
              <a:tr h="553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  <a:p>
                      <a:pPr algn="ctr" latinLnBrk="1"/>
                      <a:r>
                        <a:rPr lang="en-US" altLang="ko-KR" sz="1100" dirty="0"/>
                        <a:t>default ‘</a:t>
                      </a:r>
                      <a:r>
                        <a:rPr lang="ko-KR" altLang="en-US" sz="1100" dirty="0"/>
                        <a:t>미정</a:t>
                      </a:r>
                      <a:r>
                        <a:rPr lang="en-US" altLang="ko-KR" sz="1100" dirty="0"/>
                        <a:t>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  <a:p>
                      <a:pPr algn="ctr" latinLnBrk="1"/>
                      <a:r>
                        <a:rPr lang="en-US" altLang="ko-KR" sz="1400" dirty="0"/>
                        <a:t>unique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81481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F5170A-1CA8-45CD-9CEE-CBBA61595686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DB24F4-90B2-4647-8495-1453C309F6AE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27DA5F-3AFD-4382-B6D6-F124B4ABC96E}"/>
              </a:ext>
            </a:extLst>
          </p:cNvPr>
          <p:cNvSpPr txBox="1"/>
          <p:nvPr/>
        </p:nvSpPr>
        <p:spPr>
          <a:xfrm>
            <a:off x="1041401" y="1780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2668EC-CDD7-4BED-B788-1484D58CE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26973"/>
              </p:ext>
            </p:extLst>
          </p:nvPr>
        </p:nvGraphicFramePr>
        <p:xfrm>
          <a:off x="2239861" y="5540344"/>
          <a:ext cx="6605818" cy="1223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70">
                  <a:extLst>
                    <a:ext uri="{9D8B030D-6E8A-4147-A177-3AD203B41FA5}">
                      <a16:colId xmlns:a16="http://schemas.microsoft.com/office/drawing/2014/main" val="2764105160"/>
                    </a:ext>
                  </a:extLst>
                </a:gridCol>
                <a:gridCol w="1412663">
                  <a:extLst>
                    <a:ext uri="{9D8B030D-6E8A-4147-A177-3AD203B41FA5}">
                      <a16:colId xmlns:a16="http://schemas.microsoft.com/office/drawing/2014/main" val="3701372337"/>
                    </a:ext>
                  </a:extLst>
                </a:gridCol>
                <a:gridCol w="1216885">
                  <a:extLst>
                    <a:ext uri="{9D8B030D-6E8A-4147-A177-3AD203B41FA5}">
                      <a16:colId xmlns:a16="http://schemas.microsoft.com/office/drawing/2014/main" val="3377980833"/>
                    </a:ext>
                  </a:extLst>
                </a:gridCol>
                <a:gridCol w="1493240">
                  <a:extLst>
                    <a:ext uri="{9D8B030D-6E8A-4147-A177-3AD203B41FA5}">
                      <a16:colId xmlns:a16="http://schemas.microsoft.com/office/drawing/2014/main" val="3429243624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994893988"/>
                    </a:ext>
                  </a:extLst>
                </a:gridCol>
              </a:tblGrid>
              <a:tr h="308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과목번호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개설학과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88424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char(4)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90797"/>
                  </a:ext>
                </a:extLst>
              </a:tr>
              <a:tr h="455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952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5D81DF-0E24-4449-882F-5571A394F82D}"/>
              </a:ext>
            </a:extLst>
          </p:cNvPr>
          <p:cNvSpPr txBox="1"/>
          <p:nvPr/>
        </p:nvSpPr>
        <p:spPr>
          <a:xfrm>
            <a:off x="1341160" y="5540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</a:p>
        </p:txBody>
      </p:sp>
      <p:graphicFrame>
        <p:nvGraphicFramePr>
          <p:cNvPr id="10" name="내용 개체 틀 5">
            <a:extLst>
              <a:ext uri="{FF2B5EF4-FFF2-40B4-BE49-F238E27FC236}">
                <a16:creationId xmlns:a16="http://schemas.microsoft.com/office/drawing/2014/main" id="{10E1E344-9AAA-45D5-ADBE-B3FA59423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135321"/>
              </p:ext>
            </p:extLst>
          </p:nvPr>
        </p:nvGraphicFramePr>
        <p:xfrm>
          <a:off x="1694110" y="3642702"/>
          <a:ext cx="7986785" cy="1609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134">
                  <a:extLst>
                    <a:ext uri="{9D8B030D-6E8A-4147-A177-3AD203B41FA5}">
                      <a16:colId xmlns:a16="http://schemas.microsoft.com/office/drawing/2014/main" val="2728035432"/>
                    </a:ext>
                  </a:extLst>
                </a:gridCol>
                <a:gridCol w="1601663">
                  <a:extLst>
                    <a:ext uri="{9D8B030D-6E8A-4147-A177-3AD203B41FA5}">
                      <a16:colId xmlns:a16="http://schemas.microsoft.com/office/drawing/2014/main" val="2075206934"/>
                    </a:ext>
                  </a:extLst>
                </a:gridCol>
                <a:gridCol w="1253333">
                  <a:extLst>
                    <a:ext uri="{9D8B030D-6E8A-4147-A177-3AD203B41FA5}">
                      <a16:colId xmlns:a16="http://schemas.microsoft.com/office/drawing/2014/main" val="608996278"/>
                    </a:ext>
                  </a:extLst>
                </a:gridCol>
                <a:gridCol w="1312021">
                  <a:extLst>
                    <a:ext uri="{9D8B030D-6E8A-4147-A177-3AD203B41FA5}">
                      <a16:colId xmlns:a16="http://schemas.microsoft.com/office/drawing/2014/main" val="3381375927"/>
                    </a:ext>
                  </a:extLst>
                </a:gridCol>
                <a:gridCol w="1187899">
                  <a:extLst>
                    <a:ext uri="{9D8B030D-6E8A-4147-A177-3AD203B41FA5}">
                      <a16:colId xmlns:a16="http://schemas.microsoft.com/office/drawing/2014/main" val="305201524"/>
                    </a:ext>
                  </a:extLst>
                </a:gridCol>
                <a:gridCol w="1115735">
                  <a:extLst>
                    <a:ext uri="{9D8B030D-6E8A-4147-A177-3AD203B41FA5}">
                      <a16:colId xmlns:a16="http://schemas.microsoft.com/office/drawing/2014/main" val="2856072587"/>
                    </a:ext>
                  </a:extLst>
                </a:gridCol>
              </a:tblGrid>
              <a:tr h="31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과목번호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신청날짜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기말성적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평가학점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17595"/>
                  </a:ext>
                </a:extLst>
              </a:tr>
              <a:tr h="315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char(4)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char(4)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87960"/>
                  </a:ext>
                </a:extLst>
              </a:tr>
              <a:tr h="447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not null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not null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not null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  <a:p>
                      <a:pPr algn="ctr" latinLnBrk="1"/>
                      <a:r>
                        <a:rPr lang="en-US" altLang="ko-KR" sz="1400" dirty="0"/>
                        <a:t>default 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  <a:p>
                      <a:pPr algn="ctr" latinLnBrk="1"/>
                      <a:r>
                        <a:rPr lang="en-US" altLang="ko-KR" sz="1400" dirty="0"/>
                        <a:t>default 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81481"/>
                  </a:ext>
                </a:extLst>
              </a:tr>
              <a:tr h="3596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45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6DB32A-95AC-436C-BE34-81FB65B22B7B}"/>
              </a:ext>
            </a:extLst>
          </p:cNvPr>
          <p:cNvSpPr txBox="1"/>
          <p:nvPr/>
        </p:nvSpPr>
        <p:spPr>
          <a:xfrm>
            <a:off x="948275" y="3591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2E7191E-E946-4F48-99BA-FC0B9297AFE1}"/>
              </a:ext>
            </a:extLst>
          </p:cNvPr>
          <p:cNvCxnSpPr>
            <a:cxnSpLocks/>
          </p:cNvCxnSpPr>
          <p:nvPr/>
        </p:nvCxnSpPr>
        <p:spPr>
          <a:xfrm rot="5400000">
            <a:off x="2412522" y="4400389"/>
            <a:ext cx="1609315" cy="72984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830C34C-DE43-409A-BD09-42AABEEA7E72}"/>
              </a:ext>
            </a:extLst>
          </p:cNvPr>
          <p:cNvCxnSpPr/>
          <p:nvPr/>
        </p:nvCxnSpPr>
        <p:spPr>
          <a:xfrm rot="16200000" flipV="1">
            <a:off x="1378699" y="2672484"/>
            <a:ext cx="1579010" cy="36142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8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704D3-B18F-4909-83CD-35B52201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학생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663490-10B0-4543-A73B-56F52E2BC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55" y="1907140"/>
            <a:ext cx="7118524" cy="467821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9D8D2-6227-4252-9D01-C470EDEF6C5C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BDD2A0-EE7C-446D-9A20-1BF9F66BEB15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F4957E8-F768-44B2-944D-3B5F9FB33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67" y="2811463"/>
            <a:ext cx="4387675" cy="30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4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964D3-CA19-4FD9-80A5-A65B1561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과목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9BD54D9-3391-40CA-ABC4-734DF468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546171"/>
            <a:ext cx="9003559" cy="253058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3FE5C6-6D25-4438-85C6-20E63F3619DE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588E00-6811-4D8D-AA15-024AACE40AD1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07D749E-CA6C-4D5F-B65A-4E27346E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1" y="4346532"/>
            <a:ext cx="4770676" cy="23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1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94B6E-DFB8-477D-843E-AEDDFED3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수강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397E435-3868-4A4C-B7ED-D322E638B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764048"/>
            <a:ext cx="7188200" cy="360805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D74348-A3D8-4874-B30E-304815D2E79D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00CE83-46FD-4524-BA32-587814D14A6D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C556A79-9B45-46A6-9360-02691821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137" y="2267215"/>
            <a:ext cx="4246671" cy="28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7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1F9E-A615-44EB-8F1C-EC43AB49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학생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D5F506-CE47-4D24-91D7-BA733846E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009472"/>
            <a:ext cx="11206769" cy="80199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E8DF6C-0799-4C5C-8EF5-0E43FBA8647A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C4BB50-CB35-46A0-9C7C-0B8D0EB843B6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D0AF963-09AB-46EE-AD07-701AE72F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873675"/>
            <a:ext cx="11099768" cy="26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47A41-FB06-4205-903F-EF344565C77C}"/>
              </a:ext>
            </a:extLst>
          </p:cNvPr>
          <p:cNvSpPr txBox="1"/>
          <p:nvPr/>
        </p:nvSpPr>
        <p:spPr>
          <a:xfrm>
            <a:off x="723900" y="342900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입력 내용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37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8848C-465E-411C-B1AC-16045169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과목 </a:t>
            </a:r>
            <a:r>
              <a:rPr lang="en-US" altLang="ko-KR" dirty="0"/>
              <a:t>Table </a:t>
            </a:r>
            <a:r>
              <a:rPr lang="ko-KR" altLang="en-US" dirty="0"/>
              <a:t>입력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5BB97E2-21F8-4FB4-B9D4-19E4A0CEE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41" y="1976047"/>
            <a:ext cx="11799519" cy="96513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E0239-B1AF-4CAC-8BF0-4E693CEEEF69}"/>
              </a:ext>
            </a:extLst>
          </p:cNvPr>
          <p:cNvCxnSpPr>
            <a:cxnSpLocks/>
          </p:cNvCxnSpPr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EB18FB-B737-48F0-84F0-D11DA2B72911}"/>
              </a:ext>
            </a:extLst>
          </p:cNvPr>
          <p:cNvCxnSpPr>
            <a:cxnSpLocks/>
          </p:cNvCxnSpPr>
          <p:nvPr/>
        </p:nvCxnSpPr>
        <p:spPr>
          <a:xfrm>
            <a:off x="723900" y="436228"/>
            <a:ext cx="0" cy="138418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8765ADF-D03D-474E-84F2-BDB6C065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122824"/>
            <a:ext cx="9647740" cy="2528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AF10C8-0F1F-473C-9C75-27B8B8EC7251}"/>
              </a:ext>
            </a:extLst>
          </p:cNvPr>
          <p:cNvSpPr txBox="1"/>
          <p:nvPr/>
        </p:nvSpPr>
        <p:spPr>
          <a:xfrm>
            <a:off x="310541" y="366951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입력 내용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4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250</Words>
  <Application>Microsoft Office PowerPoint</Application>
  <PresentationFormat>와이드스크린</PresentationFormat>
  <Paragraphs>114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데이터베이스 프로그래밍 </vt:lpstr>
      <vt:lpstr>실습목표</vt:lpstr>
      <vt:lpstr>수강 관리 - ER다이어그램</vt:lpstr>
      <vt:lpstr>수강 관리 - 스키마 </vt:lpstr>
      <vt:lpstr>1. 학생 Table</vt:lpstr>
      <vt:lpstr>2. 과목 Table</vt:lpstr>
      <vt:lpstr>3. 수강 Table</vt:lpstr>
      <vt:lpstr>4. 학생 Table 입력</vt:lpstr>
      <vt:lpstr>5. 과목 Table 입력 </vt:lpstr>
      <vt:lpstr>6. 수강 Table 입력</vt:lpstr>
      <vt:lpstr>7. 백업 - 1</vt:lpstr>
      <vt:lpstr>7. 백업 - 2</vt:lpstr>
      <vt:lpstr>실습과제 1 (20점 만점)</vt:lpstr>
      <vt:lpstr>실습과제 1 (20점 만점)</vt:lpstr>
      <vt:lpstr>실습과제 1 (20점 만점)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잉구탱구</cp:lastModifiedBy>
  <cp:revision>23</cp:revision>
  <cp:lastPrinted>2023-08-14T01:48:54Z</cp:lastPrinted>
  <dcterms:created xsi:type="dcterms:W3CDTF">2023-08-14T01:25:58Z</dcterms:created>
  <dcterms:modified xsi:type="dcterms:W3CDTF">2023-08-14T05:56:13Z</dcterms:modified>
</cp:coreProperties>
</file>