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2" r:id="rId24"/>
    <p:sldId id="281" r:id="rId25"/>
    <p:sldId id="283" r:id="rId26"/>
    <p:sldId id="284" r:id="rId27"/>
    <p:sldId id="260" r:id="rId28"/>
    <p:sldId id="26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D6E2-C484-48FF-9436-1CB2BC133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4F04D-F454-46CF-888B-5D1DE8552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67C9-6D69-45E0-9218-3B0B8B8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7EE0C-EC23-4D28-A177-27E518E5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9C050-7731-431D-8C10-96303161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9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990EF-D8EB-426E-B6D9-F57E9865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7F1B6-9134-4C7C-9864-1FABE47B8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D9421B-6743-4A44-A896-28E9767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C5E8D-C517-4F74-931C-9268FE2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E1294-D9BF-471B-99F3-D1DAF505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6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59CA25-E3AC-483D-82D3-7627E148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5C894-AE5B-4218-80B0-90DCDE7A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DE98A-53B1-4C9A-B612-AC0BB1B9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45576-21B4-4DD5-A263-55C38480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F9DD3-7156-40C2-A2DE-6A76C62D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79C65-AF18-4225-861D-CCCD15E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E12DA-96BF-4A57-B11A-BDDE7A82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B6B58-D97B-4945-B03B-F3D7C142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FAE14C-DC2A-487A-9228-08F4163F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0DFB6-CC90-4402-A73F-2B5961F8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9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4FC9-BDB7-4161-A213-3E7CC0B3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B6C8F-D6F7-4BAC-A00F-3D071E9C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17470-1EB2-41AB-A808-0FECBBB9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8D5289-4916-4979-8BBF-DFA40D9D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940AA-F080-4520-957E-1CD7EA03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1917-E886-499E-9850-561ED41A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75B77-5CCD-41A7-BC16-FAA424DF5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D29E9-EAA7-4013-BE88-35A91A3B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7C9EC-64D5-4401-8C62-0AE8031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86615-7226-4834-99CD-025CE27A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B239A-B927-4C89-8DA0-6494FA7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5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3B739-B7DB-426D-B234-7FFCBC8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3BDA85-6618-4C00-B45C-BB7BA8803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E2A91-CB02-4E48-985D-596A58DEE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EEF3C-4EFD-4828-9333-4EC73D6B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328061-7E51-4B9D-BC99-12F33BE0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2D78D-3A21-4F70-B652-09F1D807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F733B-424B-4B81-9CA8-93F7DE41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18F3FA-70B3-4846-9F2E-874E3683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C0608-260D-4589-BC80-DD1620A8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C1B3E9-2B64-44E5-BC44-3E07D9C4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00E0E4-CE09-40D0-AC34-7436BED7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D3EC09-0B97-44BE-8169-9FB3597C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6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F9C64A-5243-41D5-9A4D-9FEAC006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B48908-59EC-4EC0-8E11-46C7EC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78C252-0084-42EA-BF1D-2EF40CC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5DB1-A472-403B-8848-B6EDF147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103E1-45AD-466E-9318-2BED9A80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DB9F8-51DE-4D17-8606-7BC03189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DBC82-E0C5-4588-8B91-85AC82BB9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2C597-83E1-48CA-8451-BDF3CDD9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5E916-B1F9-4948-9E3E-44BA0FE6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8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5DC8F-67EE-46DA-B715-2B4E93DE0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583393-11BC-4689-B0E8-83A5F93B4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160A2-9B4C-48D4-8443-25EEDF326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56F97-53C3-47CF-B234-6AA28D276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AC762-10FD-4074-B13A-4D15A69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3C22B-0B8A-4A30-805A-73DD627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86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AE34F-3571-4331-A637-C4722297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770B4-9BC6-4DFE-A5FB-ABA55509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544DA-83DA-4E28-92D9-A5F9034DB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2707-B5B8-46AC-8E17-5655893BFBB1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7767D-53A3-49C9-B8C4-96971816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6D97D-652B-44E1-9CE8-7E0A90214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A2D9-69A4-4AA8-A030-C1EE5BE09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03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ig2929kig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g2929kig/network/blob/main/ex_vlan.pk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4FEB4-2D74-41E3-93E1-7D90D09F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280" y="1122363"/>
            <a:ext cx="5852719" cy="2387600"/>
          </a:xfrm>
        </p:spPr>
        <p:txBody>
          <a:bodyPr/>
          <a:lstStyle/>
          <a:p>
            <a:r>
              <a:rPr lang="ko-KR" altLang="en-US"/>
              <a:t>네트워크 구축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1C1B2-7A93-469E-9F6A-4FD34753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9288" y="2998030"/>
            <a:ext cx="5248712" cy="1655762"/>
          </a:xfrm>
        </p:spPr>
        <p:txBody>
          <a:bodyPr/>
          <a:lstStyle/>
          <a:p>
            <a:pPr algn="l"/>
            <a:endParaRPr lang="en-US" altLang="ko-KR"/>
          </a:p>
          <a:p>
            <a:pPr algn="l"/>
            <a:r>
              <a:rPr lang="en-US" altLang="ko-KR"/>
              <a:t>NCS</a:t>
            </a:r>
            <a:r>
              <a:rPr lang="ko-KR" altLang="en-US"/>
              <a:t>학습 모듈 </a:t>
            </a:r>
            <a:r>
              <a:rPr lang="en-US" altLang="ko-KR"/>
              <a:t>: L2, L3 </a:t>
            </a:r>
            <a:r>
              <a:rPr lang="ko-KR" altLang="en-US"/>
              <a:t>스위치 구축</a:t>
            </a:r>
            <a:endParaRPr lang="en-US" altLang="ko-KR"/>
          </a:p>
          <a:p>
            <a:pPr algn="l"/>
            <a:r>
              <a:rPr lang="ko-KR" altLang="en-US"/>
              <a:t>학습</a:t>
            </a:r>
            <a:r>
              <a:rPr lang="en-US" altLang="ko-KR"/>
              <a:t> 2. </a:t>
            </a:r>
            <a:r>
              <a:rPr lang="en-US" altLang="ko-KR">
                <a:solidFill>
                  <a:srgbClr val="FF0000"/>
                </a:solidFill>
              </a:rPr>
              <a:t>VLAN </a:t>
            </a:r>
            <a:r>
              <a:rPr lang="ko-KR" altLang="en-US">
                <a:solidFill>
                  <a:srgbClr val="FF0000"/>
                </a:solidFill>
              </a:rPr>
              <a:t>구성하기</a:t>
            </a:r>
            <a:endParaRPr lang="en-US" altLang="ko-KR">
              <a:solidFill>
                <a:srgbClr val="FF0000"/>
              </a:solidFill>
            </a:endParaRPr>
          </a:p>
          <a:p>
            <a:pPr algn="l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36895-8D43-431A-8B11-00521381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83" y="530801"/>
            <a:ext cx="4000229" cy="5958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EAB0E-BD4B-4AF2-8D91-CEBF64BD1547}"/>
              </a:ext>
            </a:extLst>
          </p:cNvPr>
          <p:cNvSpPr txBox="1"/>
          <p:nvPr/>
        </p:nvSpPr>
        <p:spPr>
          <a:xfrm>
            <a:off x="8383399" y="5545123"/>
            <a:ext cx="228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Ansan Technical High School</a:t>
            </a:r>
          </a:p>
          <a:p>
            <a:r>
              <a:rPr lang="en-US" altLang="ko-KR" sz="1100"/>
              <a:t>Dept. Computer</a:t>
            </a:r>
          </a:p>
          <a:p>
            <a:r>
              <a:rPr lang="en-US" altLang="ko-KR" sz="1100"/>
              <a:t>made by </a:t>
            </a:r>
            <a:r>
              <a:rPr lang="en-US" altLang="ko-KR" sz="1100">
                <a:hlinkClick r:id="rId3"/>
              </a:rPr>
              <a:t>kig2929kig@gmail.com</a:t>
            </a:r>
            <a:endParaRPr lang="en-US" altLang="ko-KR" sz="1100"/>
          </a:p>
          <a:p>
            <a:r>
              <a:rPr lang="en-US" altLang="ko-KR" sz="1100"/>
              <a:t>github.com/kig2929kig</a:t>
            </a:r>
            <a:endParaRPr lang="ko-KR" altLang="en-US" sz="11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952EB4-1B74-41A5-8BC5-7B9DF0D09672}"/>
              </a:ext>
            </a:extLst>
          </p:cNvPr>
          <p:cNvCxnSpPr>
            <a:cxnSpLocks/>
          </p:cNvCxnSpPr>
          <p:nvPr/>
        </p:nvCxnSpPr>
        <p:spPr>
          <a:xfrm>
            <a:off x="5185166" y="1231996"/>
            <a:ext cx="0" cy="4065587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3D47283-B137-41A8-A101-A740F23570EA}"/>
              </a:ext>
            </a:extLst>
          </p:cNvPr>
          <p:cNvSpPr/>
          <p:nvPr/>
        </p:nvSpPr>
        <p:spPr>
          <a:xfrm>
            <a:off x="4815279" y="492221"/>
            <a:ext cx="739775" cy="7397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5D78B4-D1CD-4EE5-9D8C-99A5F1D10CF3}"/>
              </a:ext>
            </a:extLst>
          </p:cNvPr>
          <p:cNvSpPr/>
          <p:nvPr/>
        </p:nvSpPr>
        <p:spPr>
          <a:xfrm>
            <a:off x="4939104" y="5289646"/>
            <a:ext cx="492125" cy="48895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AE4B96A-287E-4CAE-BC71-62A13E6DD01A}"/>
              </a:ext>
            </a:extLst>
          </p:cNvPr>
          <p:cNvGrpSpPr/>
          <p:nvPr/>
        </p:nvGrpSpPr>
        <p:grpSpPr>
          <a:xfrm>
            <a:off x="4538445" y="2618713"/>
            <a:ext cx="7164198" cy="488950"/>
            <a:chOff x="482600" y="1508125"/>
            <a:chExt cx="9347200" cy="488950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0C1C19F-7C3A-4C5E-B9E2-0EA9C2A9581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728788"/>
              <a:ext cx="841533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628E44-DF2A-4309-A4B6-5F89D4ACE933}"/>
                </a:ext>
              </a:extLst>
            </p:cNvPr>
            <p:cNvSpPr/>
            <p:nvPr/>
          </p:nvSpPr>
          <p:spPr>
            <a:xfrm>
              <a:off x="482600" y="1508125"/>
              <a:ext cx="441325" cy="441325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9A5E7B-5DF4-4713-AC0C-0541CD3A3372}"/>
                </a:ext>
              </a:extLst>
            </p:cNvPr>
            <p:cNvSpPr/>
            <p:nvPr/>
          </p:nvSpPr>
          <p:spPr>
            <a:xfrm>
              <a:off x="9339263" y="1508125"/>
              <a:ext cx="490537" cy="4889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B14339-F9AC-4F77-B9F8-431282565496}"/>
              </a:ext>
            </a:extLst>
          </p:cNvPr>
          <p:cNvSpPr txBox="1"/>
          <p:nvPr/>
        </p:nvSpPr>
        <p:spPr>
          <a:xfrm>
            <a:off x="4773835" y="67744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NODE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71710-C481-4373-8E78-F001E368F68B}"/>
              </a:ext>
            </a:extLst>
          </p:cNvPr>
          <p:cNvSpPr txBox="1"/>
          <p:nvPr/>
        </p:nvSpPr>
        <p:spPr>
          <a:xfrm>
            <a:off x="10602003" y="283937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EDGE</a:t>
            </a:r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6BA0617-EE38-47D4-9AED-36A899C8ADA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5431229" y="5534121"/>
            <a:ext cx="5919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3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AF05-CF3D-4A7B-B790-AEA8191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</a:t>
            </a:r>
            <a:r>
              <a:rPr lang="en-US" altLang="ko-KR"/>
              <a:t>2-1. VLAN(Virtual LAN)</a:t>
            </a:r>
            <a:br>
              <a:rPr lang="en-US" altLang="ko-KR"/>
            </a:br>
            <a:r>
              <a:rPr lang="en-US" altLang="ko-KR" sz="3600">
                <a:solidFill>
                  <a:srgbClr val="00B050"/>
                </a:solidFill>
              </a:rPr>
              <a:t>VLAN</a:t>
            </a:r>
            <a:r>
              <a:rPr lang="ko-KR" altLang="en-US" sz="3600">
                <a:solidFill>
                  <a:srgbClr val="00B050"/>
                </a:solidFill>
              </a:rPr>
              <a:t>을 사용하는 이유와 장단점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3AA55-B176-4114-A764-C188E57B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VLAN(</a:t>
            </a:r>
            <a:r>
              <a:rPr lang="ko-KR" altLang="en-US"/>
              <a:t>가상 랜</a:t>
            </a:r>
            <a:r>
              <a:rPr lang="en-US" altLang="ko-KR"/>
              <a:t>: Virtual Local Area Network)</a:t>
            </a:r>
          </a:p>
          <a:p>
            <a:pPr lvl="1"/>
            <a:r>
              <a:rPr lang="ko-KR" altLang="en-US"/>
              <a:t>네트워크를 논리적으로 나누어 여러 개의 작은 네트워크처럼 사용할 수 있게 해주는 기술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물리적으로 같은 네트워크에 있는 컴퓨터나 장치들을 논리적으로 그룹화하여</a:t>
            </a:r>
            <a:r>
              <a:rPr lang="en-US" altLang="ko-KR"/>
              <a:t>, </a:t>
            </a:r>
            <a:r>
              <a:rPr lang="ko-KR" altLang="en-US"/>
              <a:t>서로 다른 네트워크처럼 동작하게 만드는 것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/>
              <a:t>학교의 컴퓨터실에 있는 모든 컴퓨터가 같은 네트워크에 있지만</a:t>
            </a:r>
            <a:r>
              <a:rPr lang="en-US" altLang="ko-KR"/>
              <a:t>, </a:t>
            </a:r>
            <a:r>
              <a:rPr lang="ko-KR" altLang="en-US"/>
              <a:t>교사와 학생의 컴퓨터를 서로 다른 그룹으로 나누고 싶을 때 </a:t>
            </a:r>
            <a:r>
              <a:rPr lang="en-US" altLang="ko-KR"/>
              <a:t>VLAN</a:t>
            </a:r>
            <a:r>
              <a:rPr lang="ko-KR" altLang="en-US"/>
              <a:t>을 사용</a:t>
            </a:r>
            <a:endParaRPr lang="en-US" altLang="ko-KR"/>
          </a:p>
          <a:p>
            <a:pPr lvl="1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B7FA84-750B-451B-96C1-F209B696014D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6C24D-1388-436F-B37F-63306D00746E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67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AF05-CF3D-4A7B-B790-AEA8191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</a:t>
            </a:r>
            <a:r>
              <a:rPr lang="en-US" altLang="ko-KR"/>
              <a:t>2-1. VLAN(Virtual LAN)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3AA55-B176-4114-A764-C188E57B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장점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보안 강화 </a:t>
            </a:r>
            <a:r>
              <a:rPr lang="en-US" altLang="ko-KR"/>
              <a:t>: </a:t>
            </a:r>
            <a:r>
              <a:rPr lang="ko-KR" altLang="en-US"/>
              <a:t>서로 다른 </a:t>
            </a:r>
            <a:r>
              <a:rPr lang="en-US" altLang="ko-KR"/>
              <a:t>VLAN</a:t>
            </a:r>
            <a:r>
              <a:rPr lang="ko-KR" altLang="en-US"/>
              <a:t>에 있는 장치들은 서로 통신할 수 없으므로</a:t>
            </a:r>
            <a:r>
              <a:rPr lang="en-US" altLang="ko-KR"/>
              <a:t>, </a:t>
            </a:r>
            <a:r>
              <a:rPr lang="ko-KR" altLang="en-US"/>
              <a:t>보안이 강화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트래픽 관리 </a:t>
            </a:r>
            <a:r>
              <a:rPr lang="en-US" altLang="ko-KR"/>
              <a:t>: </a:t>
            </a:r>
            <a:r>
              <a:rPr lang="ko-KR" altLang="en-US"/>
              <a:t>네트워크 트래픽을 분산시켜 성능을 향상</a:t>
            </a:r>
            <a:r>
              <a:rPr lang="en-US" altLang="ko-KR"/>
              <a:t>(</a:t>
            </a:r>
            <a:r>
              <a:rPr lang="ko-KR" altLang="en-US"/>
              <a:t>안산공고 학생들은 학년으로 나누고 반으로 나눔</a:t>
            </a:r>
            <a:r>
              <a:rPr lang="en-US" altLang="ko-KR"/>
              <a:t>. </a:t>
            </a:r>
            <a:r>
              <a:rPr lang="ko-KR" altLang="en-US"/>
              <a:t>담임선생님이 각 반을 관리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유연성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네트워크를 쉽게 재구성할 수 있어</a:t>
            </a:r>
            <a:r>
              <a:rPr lang="en-US" altLang="ko-KR"/>
              <a:t>, </a:t>
            </a:r>
            <a:r>
              <a:rPr lang="ko-KR" altLang="en-US"/>
              <a:t>필요에 따라 그룹을 변경하거나 추가할 수 있음</a:t>
            </a:r>
            <a:r>
              <a:rPr lang="en-US" altLang="ko-KR"/>
              <a:t>.(</a:t>
            </a:r>
            <a:r>
              <a:rPr lang="ko-KR" altLang="en-US"/>
              <a:t>학생이 전학을 오면</a:t>
            </a:r>
            <a:r>
              <a:rPr lang="en-US" altLang="ko-KR"/>
              <a:t>, </a:t>
            </a:r>
            <a:r>
              <a:rPr lang="ko-KR" altLang="en-US"/>
              <a:t>학생이 원하는 과에 쉽게 추가할 수 있음</a:t>
            </a:r>
            <a:r>
              <a:rPr lang="en-US" altLang="ko-KR"/>
              <a:t>.)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B7FA84-750B-451B-96C1-F209B696014D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6C24D-1388-436F-B37F-63306D00746E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AF05-CF3D-4A7B-B790-AEA8191D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</a:t>
            </a:r>
            <a:r>
              <a:rPr lang="en-US" altLang="ko-KR"/>
              <a:t>2-1. VLAN(Virtual LAN)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3AA55-B176-4114-A764-C188E57B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단점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복잡성</a:t>
            </a:r>
            <a:r>
              <a:rPr lang="ko-KR" altLang="en-US"/>
              <a:t> </a:t>
            </a:r>
            <a:r>
              <a:rPr lang="en-US" altLang="ko-KR"/>
              <a:t>: VLAN</a:t>
            </a:r>
            <a:r>
              <a:rPr lang="ko-KR" altLang="en-US"/>
              <a:t>을 설정하고 관리하는 것이 복잡</a:t>
            </a:r>
            <a:r>
              <a:rPr lang="en-US" altLang="ko-KR"/>
              <a:t>. </a:t>
            </a:r>
            <a:r>
              <a:rPr lang="ko-KR" altLang="en-US"/>
              <a:t>네트워크 관리자가 </a:t>
            </a:r>
            <a:r>
              <a:rPr lang="en-US" altLang="ko-KR"/>
              <a:t>VLAN</a:t>
            </a:r>
            <a:r>
              <a:rPr lang="ko-KR" altLang="en-US"/>
              <a:t>을 잘 이해하고 있어야 함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비용</a:t>
            </a:r>
            <a:r>
              <a:rPr lang="ko-KR" altLang="en-US"/>
              <a:t> </a:t>
            </a:r>
            <a:r>
              <a:rPr lang="en-US" altLang="ko-KR"/>
              <a:t>: VLAN</a:t>
            </a:r>
            <a:r>
              <a:rPr lang="ko-KR" altLang="en-US"/>
              <a:t>을 지원하는 스위치와 장비가 필요하므로 초기 설치 비용이 더 들 수 있음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성능문제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잘못 설정된 </a:t>
            </a:r>
            <a:r>
              <a:rPr lang="en-US" altLang="ko-KR"/>
              <a:t>VLAN</a:t>
            </a:r>
            <a:r>
              <a:rPr lang="ko-KR" altLang="en-US"/>
              <a:t>은 네트워크 성능에 부정적인 영향을 줄 수 있음</a:t>
            </a:r>
            <a:r>
              <a:rPr lang="en-US" altLang="ko-KR"/>
              <a:t>.(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/>
              <a:t>너무 많은 장치를 하나의 </a:t>
            </a:r>
            <a:r>
              <a:rPr lang="en-US" altLang="ko-KR"/>
              <a:t>VLAN</a:t>
            </a:r>
            <a:r>
              <a:rPr lang="ko-KR" altLang="en-US"/>
              <a:t>에 넣으면 오히려 트래픽이 증가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B7FA84-750B-451B-96C1-F209B696014D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56C24D-1388-436F-B37F-63306D00746E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1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br>
              <a:rPr lang="en-US" altLang="ko-KR"/>
            </a:br>
            <a:r>
              <a:rPr lang="en-US" altLang="ko-KR"/>
              <a:t>IPv4 </a:t>
            </a:r>
            <a:r>
              <a:rPr lang="ko-KR" altLang="en-US"/>
              <a:t>주소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7" cy="4351338"/>
          </a:xfrm>
        </p:spPr>
        <p:txBody>
          <a:bodyPr/>
          <a:lstStyle/>
          <a:p>
            <a:r>
              <a:rPr lang="ko-KR" altLang="en-US"/>
              <a:t>인터넷 상에서 유일한 접속접을 나타냄</a:t>
            </a:r>
            <a:r>
              <a:rPr lang="en-US" altLang="ko-KR"/>
              <a:t>(unique identifier)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635C51A-1D22-4C14-A137-FB585D99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6" y="2614613"/>
            <a:ext cx="86868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94A5D6D9-41D2-4D29-826E-506688B03DDD}"/>
              </a:ext>
            </a:extLst>
          </p:cNvPr>
          <p:cNvGrpSpPr>
            <a:grpSpLocks/>
          </p:cNvGrpSpPr>
          <p:nvPr/>
        </p:nvGrpSpPr>
        <p:grpSpPr bwMode="auto">
          <a:xfrm>
            <a:off x="2247106" y="1951940"/>
            <a:ext cx="7696200" cy="2895600"/>
            <a:chOff x="432" y="1632"/>
            <a:chExt cx="4848" cy="1824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D479413D-FB4B-4C80-9C16-C54EB543A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4848" cy="1824"/>
            </a:xfrm>
            <a:prstGeom prst="rect">
              <a:avLst/>
            </a:prstGeom>
            <a:solidFill>
              <a:srgbClr val="33CCCC">
                <a:alpha val="50000"/>
              </a:srgbClr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ED34B78-C96C-451C-844A-311600767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24"/>
              <a:ext cx="25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32-bit </a:t>
              </a:r>
              <a:r>
                <a: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이진수</a:t>
              </a:r>
              <a:r>
                <a:rPr kumimoji="1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(binary number)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89F0D94A-E389-4B19-B2E5-2173550FF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24"/>
              <a:ext cx="14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4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Dotted Decimal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960F2095-AEE0-4459-B079-F5352F7B2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52"/>
              <a:ext cx="4704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571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7145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286000" algn="l" defTabSz="7620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10000001  00110100  00000110  00000000            129.52.6.0</a:t>
              </a:r>
            </a:p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11000000  00000101  00110000  00000011            192.5.48.3</a:t>
              </a:r>
            </a:p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ko-KR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</a:endParaRPr>
            </a:p>
            <a:p>
              <a:pPr marL="0" marR="0" lvl="0" indent="0" algn="l" defTabSz="7620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돋움" panose="020B0600000101010101" pitchFamily="50" charset="-127"/>
                </a:rPr>
                <a:t>00001010  00000010  00000000  00100101            10.2.0.37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E03059AC-A9E2-4626-A358-77947531C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32"/>
              <a:ext cx="0" cy="18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2635C87-2A44-4F3B-B4A9-F170553A5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160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49D8EC63-51AF-49BF-BE61-96A97CC42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48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FFDD7E6-F798-46A7-8F3A-BDC75DA76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072"/>
              <a:ext cx="484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28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E385BEC-0A56-4DA5-A4B8-EE91C42F5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81"/>
          <a:stretch/>
        </p:blipFill>
        <p:spPr>
          <a:xfrm>
            <a:off x="1366043" y="1962412"/>
            <a:ext cx="9458325" cy="2933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75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BE1791F-6FB6-49C2-9E93-D6C4C3F4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306" y="2075322"/>
            <a:ext cx="83058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157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문제</a:t>
            </a:r>
            <a:endParaRPr lang="en-US" altLang="ko-KR"/>
          </a:p>
          <a:p>
            <a:pPr lvl="1"/>
            <a:r>
              <a:rPr lang="en-US" altLang="ko-KR"/>
              <a:t>192.168.0.0 /24, C </a:t>
            </a:r>
            <a:r>
              <a:rPr lang="ko-KR" altLang="en-US"/>
              <a:t>클래스 네트워크를 </a:t>
            </a:r>
            <a:r>
              <a:rPr lang="en-US" altLang="ko-KR"/>
              <a:t>4</a:t>
            </a:r>
            <a:r>
              <a:rPr lang="ko-KR" altLang="en-US"/>
              <a:t>개의 서브 네트워크로 나누어라</a:t>
            </a:r>
            <a:r>
              <a:rPr lang="en-US" altLang="ko-KR"/>
              <a:t>.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192.168.0.0 ~ 192.168.0.255 /24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192.168.0.0 ~ 192.168.0.63 </a:t>
            </a:r>
          </a:p>
          <a:p>
            <a:pPr lvl="1"/>
            <a:r>
              <a:rPr lang="en-US" altLang="ko-KR"/>
              <a:t>192.168.0.64 ~ 192.168.0.127</a:t>
            </a:r>
          </a:p>
          <a:p>
            <a:pPr lvl="1"/>
            <a:r>
              <a:rPr lang="en-US" altLang="ko-KR"/>
              <a:t>192.168.0.128 ~ 192.168.0.191</a:t>
            </a:r>
          </a:p>
          <a:p>
            <a:pPr lvl="1"/>
            <a:r>
              <a:rPr lang="en-US" altLang="ko-KR"/>
              <a:t>192.168.0.192 ~ 192.168.0.255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7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7E46555-C6DD-493F-8083-9E9568BF9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141" y="1863958"/>
            <a:ext cx="5161065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82835C-A95A-4F3C-834B-42482811EC70}"/>
              </a:ext>
            </a:extLst>
          </p:cNvPr>
          <p:cNvSpPr txBox="1"/>
          <p:nvPr/>
        </p:nvSpPr>
        <p:spPr>
          <a:xfrm>
            <a:off x="6316910" y="1863958"/>
            <a:ext cx="5410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 - </a:t>
            </a:r>
            <a:r>
              <a:rPr lang="ko-KR" altLang="en-US"/>
              <a:t>다운로드</a:t>
            </a:r>
            <a:endParaRPr lang="en-US" altLang="ko-KR"/>
          </a:p>
          <a:p>
            <a:r>
              <a:rPr lang="en-US" altLang="ko-KR">
                <a:hlinkClick r:id="rId3"/>
              </a:rPr>
              <a:t>network/ex_vlan.pkt at main · kig2929kig/network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8C0D9A-7230-4A68-92DF-28F19EC2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307" y="2827090"/>
            <a:ext cx="5119369" cy="33136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56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PC0  - IP </a:t>
            </a:r>
            <a:r>
              <a:rPr lang="ko-KR" altLang="en-US"/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572CAE5-ADC2-467C-8B00-C93A8FAE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48" y="1971861"/>
            <a:ext cx="7155852" cy="43925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046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C2B6-E3C7-403D-B69C-D6C79933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전시학습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0CC421-A833-4568-8CBA-E8C207BE3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3841" cy="4351338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L2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스위치</a:t>
            </a:r>
            <a:r>
              <a:rPr lang="en-US" altLang="ko-KR">
                <a:solidFill>
                  <a:srgbClr val="FF0000"/>
                </a:solidFill>
              </a:rPr>
              <a:t>: Switch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컴퓨터 네트워크에서 여러 장치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, </a:t>
            </a:r>
            <a:r>
              <a:rPr lang="ko-KR" altLang="en-US"/>
              <a:t>프린터</a:t>
            </a:r>
            <a:r>
              <a:rPr lang="en-US" altLang="ko-KR"/>
              <a:t>, </a:t>
            </a:r>
            <a:r>
              <a:rPr lang="ko-KR" altLang="en-US"/>
              <a:t>서버 등</a:t>
            </a:r>
            <a:r>
              <a:rPr lang="en-US" altLang="ko-KR"/>
              <a:t>)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연결하는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패킷을 수신하고</a:t>
            </a:r>
            <a:r>
              <a:rPr lang="en-US" altLang="ko-KR"/>
              <a:t>, </a:t>
            </a:r>
            <a:r>
              <a:rPr lang="ko-KR" altLang="en-US"/>
              <a:t>이를 목적지로 전달하는 역할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일반적으로 </a:t>
            </a:r>
            <a:r>
              <a:rPr lang="en-US" altLang="ko-KR"/>
              <a:t>LAN(</a:t>
            </a:r>
            <a:r>
              <a:rPr lang="ko-KR" altLang="en-US"/>
              <a:t>로컬 영역 네트워크</a:t>
            </a:r>
            <a:r>
              <a:rPr lang="en-US" altLang="ko-KR"/>
              <a:t>)</a:t>
            </a:r>
            <a:r>
              <a:rPr lang="ko-KR" altLang="en-US"/>
              <a:t>에 사용되며</a:t>
            </a:r>
            <a:r>
              <a:rPr lang="en-US" altLang="ko-KR"/>
              <a:t>, </a:t>
            </a:r>
            <a:r>
              <a:rPr lang="ko-KR" altLang="en-US"/>
              <a:t>가정이나 사무실에서 여러 장치를 연결하는데 필수적인 장비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4C8C5-A22D-4AE8-A8F2-22E18B4D4C8F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A7B9C83-DEE9-4A90-8F93-EB7D25C30321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1768F33-D41C-4CF4-B705-77405CFF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6" y="565943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7D15EC-FE22-4F33-BA87-F7A458CE8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014" y="2069495"/>
            <a:ext cx="4915948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BD3C95-6F35-4264-A4EC-AFE49B21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0051" y="2656136"/>
            <a:ext cx="796560" cy="62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509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PC1  - IP </a:t>
            </a:r>
            <a:r>
              <a:rPr lang="ko-KR" altLang="en-US"/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4F23468-8805-4DCB-99C9-42752A33A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779" y="1555611"/>
            <a:ext cx="6224849" cy="4937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098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PC2  - IP </a:t>
            </a:r>
            <a:r>
              <a:rPr lang="ko-KR" altLang="en-US"/>
              <a:t>설정</a:t>
            </a:r>
          </a:p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4FE661A-6783-4C3B-87BB-605BFAB0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78" y="1825625"/>
            <a:ext cx="6982863" cy="4361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1724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스위치 </a:t>
            </a:r>
            <a:r>
              <a:rPr lang="en-US" altLang="ko-KR"/>
              <a:t>VLAN </a:t>
            </a:r>
            <a:r>
              <a:rPr lang="ko-KR" altLang="en-US"/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3A917EF-3FA6-44DC-AF01-17B66063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08" y="1779835"/>
            <a:ext cx="6549879" cy="47946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AA9E17-3682-4878-819B-17A388906669}"/>
              </a:ext>
            </a:extLst>
          </p:cNvPr>
          <p:cNvSpPr/>
          <p:nvPr/>
        </p:nvSpPr>
        <p:spPr>
          <a:xfrm>
            <a:off x="6761527" y="5587068"/>
            <a:ext cx="2567030" cy="8472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1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DD847-E383-4780-8939-FDD1AFE2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스위치 </a:t>
            </a:r>
            <a:r>
              <a:rPr lang="en-US" altLang="ko-KR"/>
              <a:t>VLAN </a:t>
            </a:r>
            <a:r>
              <a:rPr lang="ko-KR" altLang="en-US"/>
              <a:t>설정</a:t>
            </a:r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[vlan 10 </a:t>
            </a:r>
            <a:r>
              <a:rPr lang="ko-KR" altLang="en-US"/>
              <a:t>설정</a:t>
            </a:r>
            <a:r>
              <a:rPr lang="en-US" altLang="ko-KR"/>
              <a:t>]</a:t>
            </a:r>
          </a:p>
          <a:p>
            <a:pPr marL="0" indent="0">
              <a:buNone/>
            </a:pPr>
            <a:r>
              <a:rPr lang="en-US" altLang="ko-KR"/>
              <a:t>Switch&gt; </a:t>
            </a:r>
            <a:r>
              <a:rPr lang="en-US" altLang="ko-KR">
                <a:solidFill>
                  <a:srgbClr val="FF0000"/>
                </a:solidFill>
              </a:rPr>
              <a:t>en</a:t>
            </a:r>
          </a:p>
          <a:p>
            <a:pPr marL="0" indent="0">
              <a:buNone/>
            </a:pPr>
            <a:r>
              <a:rPr lang="en-US" altLang="ko-KR"/>
              <a:t>Switch# </a:t>
            </a:r>
            <a:r>
              <a:rPr lang="en-US" altLang="ko-KR">
                <a:solidFill>
                  <a:srgbClr val="FF0000"/>
                </a:solidFill>
              </a:rPr>
              <a:t>conf t</a:t>
            </a:r>
          </a:p>
          <a:p>
            <a:pPr marL="0" indent="0">
              <a:buNone/>
            </a:pPr>
            <a:r>
              <a:rPr lang="en-US" altLang="ko-KR"/>
              <a:t>Switch(config)# </a:t>
            </a:r>
            <a:r>
              <a:rPr lang="en-US" altLang="ko-KR">
                <a:solidFill>
                  <a:srgbClr val="FF0000"/>
                </a:solidFill>
              </a:rPr>
              <a:t>vlan 10</a:t>
            </a:r>
          </a:p>
          <a:p>
            <a:pPr marL="0" indent="0">
              <a:buNone/>
            </a:pPr>
            <a:r>
              <a:rPr lang="en-US" altLang="ko-KR"/>
              <a:t>Switch(config-vlan)# </a:t>
            </a:r>
            <a:r>
              <a:rPr lang="en-US" altLang="ko-KR">
                <a:solidFill>
                  <a:srgbClr val="FF0000"/>
                </a:solidFill>
              </a:rPr>
              <a:t>name student 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231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D65442-B041-4A98-910C-9BB9A634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884" y="1991213"/>
            <a:ext cx="7494153" cy="3864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85565E-0145-4E18-AA25-C8AA540F655E}"/>
              </a:ext>
            </a:extLst>
          </p:cNvPr>
          <p:cNvSpPr/>
          <p:nvPr/>
        </p:nvSpPr>
        <p:spPr>
          <a:xfrm>
            <a:off x="1400961" y="5008098"/>
            <a:ext cx="4362275" cy="8472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60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269715F-7177-44B5-B0CA-91CEE0DE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VLAN</a:t>
            </a:r>
            <a:r>
              <a:rPr lang="ko-KR" altLang="en-US"/>
              <a:t> 인터페이스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CBCA4-9683-4BD6-A898-2EF1BBC1A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3" b="3286"/>
          <a:stretch/>
        </p:blipFill>
        <p:spPr>
          <a:xfrm>
            <a:off x="956345" y="2372746"/>
            <a:ext cx="6395724" cy="1234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7EC229-8194-47A1-A4A0-6948AF2227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2"/>
          <a:stretch/>
        </p:blipFill>
        <p:spPr>
          <a:xfrm>
            <a:off x="956345" y="3795108"/>
            <a:ext cx="6523734" cy="1234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AE40BC-AA81-435C-9F71-2779F83F7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0"/>
          <a:stretch/>
        </p:blipFill>
        <p:spPr>
          <a:xfrm>
            <a:off x="985708" y="5213102"/>
            <a:ext cx="6465007" cy="1261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206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BB41F-D963-4990-9521-F5041CB4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: Cisco Packet Tracer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70C436A-B33E-4D86-A051-965A6AC47E07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6C04A48-8C04-4D25-A648-0304D1DFC6D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269715F-7177-44B5-B0CA-91CEE0DE0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VLAN </a:t>
            </a:r>
            <a:r>
              <a:rPr lang="ko-KR" altLang="en-US"/>
              <a:t>설정 확인 및 점검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04DD4B-828B-4CF4-BCB8-64F85B05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90" y="2650177"/>
            <a:ext cx="9217036" cy="3213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B56259-A5D3-470E-A073-DBFF52539F63}"/>
              </a:ext>
            </a:extLst>
          </p:cNvPr>
          <p:cNvSpPr/>
          <p:nvPr/>
        </p:nvSpPr>
        <p:spPr>
          <a:xfrm>
            <a:off x="2869035" y="2650177"/>
            <a:ext cx="1535186" cy="3202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A227FB9-06D2-413E-8F5F-0A283A051E90}"/>
              </a:ext>
            </a:extLst>
          </p:cNvPr>
          <p:cNvSpPr/>
          <p:nvPr/>
        </p:nvSpPr>
        <p:spPr>
          <a:xfrm>
            <a:off x="1058410" y="5100506"/>
            <a:ext cx="6357458" cy="7633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455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BD9F9-2E77-4E75-A810-0E8FB2DF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차시 예고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65628-F292-4532-80CA-58EB0369B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스위치 트렁크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라우터 가상 인터페이스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캡슐화</a:t>
            </a:r>
            <a:r>
              <a:rPr lang="en-US" altLang="ko-KR"/>
              <a:t>, </a:t>
            </a:r>
            <a:r>
              <a:rPr lang="ko-KR" altLang="en-US"/>
              <a:t> </a:t>
            </a:r>
            <a:r>
              <a:rPr lang="en-US" altLang="ko-KR"/>
              <a:t>802.1q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248E6B-28A8-4E19-B0CF-3F0D3E1D8C98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8795405-311A-4F7B-8C82-7379E8F1CE2A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044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49A89-2384-4549-B217-37D6963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질문과 답변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756F93-EB09-4107-95D3-49F276FC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성공은 최종 목표가 아니라</a:t>
            </a:r>
            <a:r>
              <a:rPr lang="en-US" altLang="ko-KR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실패를 거듭하면서도 열정을 잃지 않는 것이다</a:t>
            </a:r>
            <a:r>
              <a:rPr lang="en-US" altLang="ko-KR"/>
              <a:t>.” –</a:t>
            </a:r>
            <a:r>
              <a:rPr lang="ko-KR" altLang="en-US"/>
              <a:t>윈스턴 처칠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E7D4D5-D636-4BCA-A724-CEC8B01A7BF8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E78ED19-1916-4045-82E3-62015CD615D9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F1DA-7D55-4339-9C6C-17AC34AC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전시학습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50D5A-A043-4140-B3C5-6F5250B1F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795" cy="4351338"/>
          </a:xfrm>
        </p:spPr>
        <p:txBody>
          <a:bodyPr/>
          <a:lstStyle/>
          <a:p>
            <a:r>
              <a:rPr lang="en-US" altLang="ko-KR"/>
              <a:t>L3 </a:t>
            </a:r>
            <a:r>
              <a:rPr lang="ko-KR" altLang="en-US"/>
              <a:t>스위치 </a:t>
            </a:r>
            <a:r>
              <a:rPr lang="en-US" altLang="ko-KR"/>
              <a:t>(</a:t>
            </a:r>
            <a:r>
              <a:rPr lang="ko-KR" altLang="en-US"/>
              <a:t>라우터</a:t>
            </a:r>
            <a:r>
              <a:rPr lang="en-US" altLang="ko-KR"/>
              <a:t>: Router)</a:t>
            </a:r>
          </a:p>
          <a:p>
            <a:pPr lvl="1"/>
            <a:r>
              <a:rPr lang="ko-KR" altLang="en-US"/>
              <a:t>라우터는 서로 다른 네트워크를 연결하고</a:t>
            </a:r>
            <a:r>
              <a:rPr lang="en-US" altLang="ko-KR"/>
              <a:t>, </a:t>
            </a:r>
            <a:r>
              <a:rPr lang="ko-KR" altLang="en-US"/>
              <a:t>데이터 패킷을 목적지 네트워크로 전달하는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가정이나 기업에서 인터넷에 연결하고</a:t>
            </a:r>
            <a:r>
              <a:rPr lang="en-US" altLang="ko-KR"/>
              <a:t>, </a:t>
            </a:r>
            <a:r>
              <a:rPr lang="ko-KR" altLang="en-US"/>
              <a:t>여러 장치가 동시에 인터넷을 사용할 수 있도록 해주는 장비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서로 다른 네트워크 간의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080E47-BD86-4091-91AE-F8B2FFEDF3DE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66E21D-8069-430E-AB73-B30DD0C2AD19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4644AF-C231-44E3-8CE6-D0BF5CBF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44" y="359284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7EA6CF-2D33-4429-BD35-CFBB8E8F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164" y="1969089"/>
            <a:ext cx="5257795" cy="2919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837DD2-F052-408A-B05A-F760B799B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5424" y="2533475"/>
            <a:ext cx="946690" cy="796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24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E7EF5-0B27-4535-9D32-F7953A90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전시학습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AA86B-90D5-4D83-AA64-06151049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프로토콜</a:t>
            </a:r>
            <a:r>
              <a:rPr lang="en-US" altLang="ko-KR"/>
              <a:t>(Protocol)</a:t>
            </a:r>
          </a:p>
          <a:p>
            <a:pPr lvl="1"/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ko-KR" altLang="en-US"/>
              <a:t>컴퓨터</a:t>
            </a:r>
            <a:r>
              <a:rPr lang="en-US" altLang="ko-KR"/>
              <a:t>, 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네트워크 장비 등</a:t>
            </a:r>
            <a:r>
              <a:rPr lang="en-US" altLang="ko-KR"/>
              <a:t>) </a:t>
            </a:r>
            <a:r>
              <a:rPr lang="ko-KR" altLang="en-US"/>
              <a:t>간에</a:t>
            </a:r>
            <a:r>
              <a:rPr lang="en-US" altLang="ko-KR"/>
              <a:t> </a:t>
            </a:r>
            <a:r>
              <a:rPr lang="ko-KR" altLang="en-US"/>
              <a:t>정보를 올바르게 주고받기 위해 합의된 규칙이나 방법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TCP/IP </a:t>
            </a:r>
            <a:r>
              <a:rPr lang="ko-KR" altLang="en-US"/>
              <a:t>프로토콜</a:t>
            </a:r>
            <a:endParaRPr lang="en-US" altLang="ko-KR"/>
          </a:p>
          <a:p>
            <a:pPr lvl="1"/>
            <a:r>
              <a:rPr lang="ko-KR" altLang="en-US"/>
              <a:t>인터넷에서 데이터 통신을 가능하게 하는 핵심기술</a:t>
            </a:r>
            <a:r>
              <a:rPr lang="en-US" altLang="ko-KR"/>
              <a:t>(</a:t>
            </a:r>
            <a:r>
              <a:rPr lang="ko-KR" altLang="en-US"/>
              <a:t>약속≒전송규약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872457B-1000-45F4-AAC4-05FE74ADC3A5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82464B-FEEA-47B3-B310-95C8BF8D6712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9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C63A-C697-46D5-AE23-5477E27B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전시학습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A7EE758-1621-413C-AD19-EA9CE7440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237" y="1967706"/>
            <a:ext cx="8391525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1A42700-3C74-4943-A883-46976F06C71B}"/>
              </a:ext>
            </a:extLst>
          </p:cNvPr>
          <p:cNvSpPr/>
          <p:nvPr/>
        </p:nvSpPr>
        <p:spPr>
          <a:xfrm>
            <a:off x="4832059" y="3682767"/>
            <a:ext cx="746620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패킷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2A5425-3A60-49B7-BB33-B4E062B33128}"/>
              </a:ext>
            </a:extLst>
          </p:cNvPr>
          <p:cNvSpPr/>
          <p:nvPr/>
        </p:nvSpPr>
        <p:spPr>
          <a:xfrm>
            <a:off x="5247313" y="4081425"/>
            <a:ext cx="662731" cy="243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프레임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DCC2A07-90E6-4800-AA3C-9C20A3AB3322}"/>
              </a:ext>
            </a:extLst>
          </p:cNvPr>
          <p:cNvCxnSpPr/>
          <p:nvPr/>
        </p:nvCxnSpPr>
        <p:spPr>
          <a:xfrm flipV="1">
            <a:off x="4966283" y="4160939"/>
            <a:ext cx="209724" cy="14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9A49AF-A1E0-4CEA-98CA-BAF2B544B1CE}"/>
              </a:ext>
            </a:extLst>
          </p:cNvPr>
          <p:cNvSpPr/>
          <p:nvPr/>
        </p:nvSpPr>
        <p:spPr>
          <a:xfrm>
            <a:off x="2904754" y="4160939"/>
            <a:ext cx="528506" cy="34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MAC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5E8583-1011-4FE7-9305-53266C9D37CD}"/>
              </a:ext>
            </a:extLst>
          </p:cNvPr>
          <p:cNvSpPr/>
          <p:nvPr/>
        </p:nvSpPr>
        <p:spPr>
          <a:xfrm>
            <a:off x="7139730" y="4160939"/>
            <a:ext cx="528506" cy="34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MAC</a:t>
            </a:r>
            <a:endParaRPr lang="ko-KR" altLang="en-US" sz="12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0DBCF5-7CF9-4745-97A6-3F8B28DE0B65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8310E6-8CDD-4015-A32D-3A635C0D46F3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5EF25-C062-4607-A40E-9E767EAB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전시학습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D60D03-1230-4D94-866F-E8921AEF31C5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34A26E-6A2E-4765-B490-9C8705FB7084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Transitions between IOS command modes">
            <a:extLst>
              <a:ext uri="{FF2B5EF4-FFF2-40B4-BE49-F238E27FC236}">
                <a16:creationId xmlns:a16="http://schemas.microsoft.com/office/drawing/2014/main" id="{36004FA6-FEFC-4C62-AE3A-DB7FAED95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16" y="1918857"/>
            <a:ext cx="7906380" cy="4241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0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C5043-3F18-48A5-A192-1A837DF4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정보처리기능사 실기 </a:t>
            </a:r>
            <a:r>
              <a:rPr lang="en-US" altLang="ko-KR"/>
              <a:t>- </a:t>
            </a:r>
            <a:r>
              <a:rPr lang="ko-KR" altLang="en-US"/>
              <a:t>기출문제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2C306F-10FA-449E-841A-8B500F8F3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214"/>
            <a:ext cx="10300819" cy="45051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8F16324-DB0A-4F81-876B-67880837735A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FF0219-94EC-445E-AB9A-067DF055AB51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861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F67C-3D70-4F38-B576-C5DC5B05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정보처리기능사 </a:t>
            </a:r>
            <a:r>
              <a:rPr lang="en-US" altLang="ko-KR"/>
              <a:t>- </a:t>
            </a:r>
            <a:r>
              <a:rPr lang="ko-KR" altLang="en-US"/>
              <a:t>기출문제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371E87E-81C1-465D-A6AB-002DF6AB4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1166"/>
            <a:ext cx="10899395" cy="22207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BAFE9A7-7E45-4E01-8B5E-9F952F23C269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D72521-726F-4DFB-882B-6C3077F5E70B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D6E72BF-22C5-4A7D-9096-47C7CBDE0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18595"/>
            <a:ext cx="10538505" cy="1722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32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0C247-2BBE-48D9-8002-4EC11F6B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B38F8-0C1E-487F-B4F3-700C32F3B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네트워크 설계도에 준거하여 </a:t>
            </a:r>
            <a:r>
              <a:rPr lang="en-US" altLang="ko-KR">
                <a:solidFill>
                  <a:srgbClr val="FF0000"/>
                </a:solidFill>
              </a:rPr>
              <a:t>VLAN</a:t>
            </a:r>
            <a:r>
              <a:rPr lang="ko-KR" altLang="en-US">
                <a:solidFill>
                  <a:srgbClr val="FF0000"/>
                </a:solidFill>
              </a:rPr>
              <a:t>을 구성할 수 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endParaRPr lang="en-US" altLang="ko-KR"/>
          </a:p>
          <a:p>
            <a:r>
              <a:rPr lang="ko-KR" altLang="en-US"/>
              <a:t>구성된 </a:t>
            </a:r>
            <a:r>
              <a:rPr lang="en-US" altLang="ko-KR"/>
              <a:t>VLAN</a:t>
            </a:r>
            <a:r>
              <a:rPr lang="ko-KR" altLang="en-US"/>
              <a:t>에 </a:t>
            </a:r>
            <a:r>
              <a:rPr lang="en-US" altLang="ko-KR"/>
              <a:t>IP</a:t>
            </a:r>
            <a:r>
              <a:rPr lang="ko-KR" altLang="en-US"/>
              <a:t>와 </a:t>
            </a:r>
            <a:r>
              <a:rPr lang="en-US" altLang="ko-KR"/>
              <a:t>Subnet</a:t>
            </a:r>
            <a:r>
              <a:rPr lang="ko-KR" altLang="en-US"/>
              <a:t>을 구성할 수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VLAN</a:t>
            </a:r>
            <a:r>
              <a:rPr lang="ko-KR" altLang="en-US"/>
              <a:t>의 통신 상태를 점검할 수 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BD6D50-B537-4F10-8859-E05C778A7F43}"/>
              </a:ext>
            </a:extLst>
          </p:cNvPr>
          <p:cNvCxnSpPr>
            <a:cxnSpLocks/>
          </p:cNvCxnSpPr>
          <p:nvPr/>
        </p:nvCxnSpPr>
        <p:spPr>
          <a:xfrm>
            <a:off x="369888" y="1644898"/>
            <a:ext cx="1145063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0D67B6-FF8C-4003-85EC-2E76BBE2AC65}"/>
              </a:ext>
            </a:extLst>
          </p:cNvPr>
          <p:cNvCxnSpPr>
            <a:cxnSpLocks/>
          </p:cNvCxnSpPr>
          <p:nvPr/>
        </p:nvCxnSpPr>
        <p:spPr>
          <a:xfrm>
            <a:off x="554038" y="365125"/>
            <a:ext cx="0" cy="606923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35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653</Words>
  <Application>Microsoft Office PowerPoint</Application>
  <PresentationFormat>와이드스크린</PresentationFormat>
  <Paragraphs>121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돋움</vt:lpstr>
      <vt:lpstr>맑은 고딕</vt:lpstr>
      <vt:lpstr>Arial</vt:lpstr>
      <vt:lpstr>Office 테마</vt:lpstr>
      <vt:lpstr>네트워크 구축 </vt:lpstr>
      <vt:lpstr>전시학습</vt:lpstr>
      <vt:lpstr>전시학습</vt:lpstr>
      <vt:lpstr>전시학습</vt:lpstr>
      <vt:lpstr>전시학습</vt:lpstr>
      <vt:lpstr>전시학습</vt:lpstr>
      <vt:lpstr>정보처리기능사 실기 - 기출문제</vt:lpstr>
      <vt:lpstr>정보처리기능사 - 기출문제</vt:lpstr>
      <vt:lpstr>학습목표</vt:lpstr>
      <vt:lpstr>학습2-1. VLAN(Virtual LAN) VLAN을 사용하는 이유와 장단점</vt:lpstr>
      <vt:lpstr>학습2-1. VLAN(Virtual LAN)</vt:lpstr>
      <vt:lpstr>학습2-1. VLAN(Virtual LAN)</vt:lpstr>
      <vt:lpstr>실습 : Cisco Packet Tracer IPv4 주소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실습 : Cisco Packet Tracer</vt:lpstr>
      <vt:lpstr>차시 예고</vt:lpstr>
      <vt:lpstr>질문과 답변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</dc:title>
  <dc:creator>잉구탱구</dc:creator>
  <cp:lastModifiedBy>잉구탱구</cp:lastModifiedBy>
  <cp:revision>34</cp:revision>
  <dcterms:created xsi:type="dcterms:W3CDTF">2025-04-16T04:46:47Z</dcterms:created>
  <dcterms:modified xsi:type="dcterms:W3CDTF">2025-04-16T08:34:02Z</dcterms:modified>
</cp:coreProperties>
</file>