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4" r:id="rId8"/>
    <p:sldId id="266" r:id="rId9"/>
    <p:sldId id="263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4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86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9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87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8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47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43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24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4CBD8-670E-438D-B4D1-465B20B976AA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B21D1-883A-4E2F-8ABF-6175D5FE09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47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networkinglabs.com/2012/11/packet-tracer-533-review-and-fre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52800" y="1122363"/>
            <a:ext cx="7315200" cy="238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네트워크 구축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3200" dirty="0" smtClean="0"/>
              <a:t>NCS</a:t>
            </a:r>
            <a:r>
              <a:rPr lang="ko-KR" altLang="en-US" sz="3200" dirty="0" smtClean="0"/>
              <a:t>학습모듈 </a:t>
            </a:r>
            <a:r>
              <a:rPr lang="en-US" altLang="ko-KR" sz="3200" dirty="0" smtClean="0"/>
              <a:t>- L2〮L3 </a:t>
            </a:r>
            <a:r>
              <a:rPr lang="ko-KR" altLang="en-US" sz="3200" dirty="0" smtClean="0"/>
              <a:t>스위치 구축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2800" y="3602038"/>
            <a:ext cx="7315200" cy="165576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52525"/>
            <a:ext cx="2787823" cy="410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타원 6"/>
          <p:cNvSpPr/>
          <p:nvPr/>
        </p:nvSpPr>
        <p:spPr>
          <a:xfrm>
            <a:off x="952500" y="1828800"/>
            <a:ext cx="200025" cy="2000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267075" y="828675"/>
            <a:ext cx="85725" cy="85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924301" y="1666875"/>
            <a:ext cx="238125" cy="23812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895601" y="5791200"/>
            <a:ext cx="238125" cy="23812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0866264" y="4981575"/>
            <a:ext cx="238125" cy="23812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>
            <a:stCxn id="7" idx="7"/>
            <a:endCxn id="8" idx="3"/>
          </p:cNvCxnSpPr>
          <p:nvPr/>
        </p:nvCxnSpPr>
        <p:spPr>
          <a:xfrm flipV="1">
            <a:off x="1123232" y="901846"/>
            <a:ext cx="2156397" cy="95624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8" idx="5"/>
            <a:endCxn id="9" idx="0"/>
          </p:cNvCxnSpPr>
          <p:nvPr/>
        </p:nvCxnSpPr>
        <p:spPr>
          <a:xfrm>
            <a:off x="3340246" y="901846"/>
            <a:ext cx="703118" cy="76502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0" idx="0"/>
          </p:cNvCxnSpPr>
          <p:nvPr/>
        </p:nvCxnSpPr>
        <p:spPr>
          <a:xfrm flipH="1">
            <a:off x="3014664" y="1905000"/>
            <a:ext cx="1028700" cy="388620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0" idx="6"/>
            <a:endCxn id="11" idx="3"/>
          </p:cNvCxnSpPr>
          <p:nvPr/>
        </p:nvCxnSpPr>
        <p:spPr>
          <a:xfrm flipV="1">
            <a:off x="3133726" y="5184827"/>
            <a:ext cx="7767411" cy="72543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10218564" y="2763760"/>
            <a:ext cx="203251" cy="20325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>
            <a:stCxn id="11" idx="0"/>
            <a:endCxn id="25" idx="5"/>
          </p:cNvCxnSpPr>
          <p:nvPr/>
        </p:nvCxnSpPr>
        <p:spPr>
          <a:xfrm flipH="1" flipV="1">
            <a:off x="10392050" y="2937246"/>
            <a:ext cx="593277" cy="20443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13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패킷 트레이서</a:t>
            </a:r>
            <a:r>
              <a:rPr lang="en-US" altLang="ko-KR" sz="3600" dirty="0"/>
              <a:t>(Packet tracer)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네트워크를 구성하는 기본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기본 구성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네트워크에 연결되어 데이터를 주고받는 단말기 장치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기존 전화기로부터 시작해서 </a:t>
            </a:r>
            <a:r>
              <a:rPr lang="en-US" altLang="ko-KR" dirty="0" smtClean="0"/>
              <a:t>PC, </a:t>
            </a:r>
            <a:r>
              <a:rPr lang="ko-KR" altLang="en-US" dirty="0" smtClean="0"/>
              <a:t>서버 그리고 최근의 </a:t>
            </a:r>
            <a:r>
              <a:rPr lang="en-US" altLang="ko-KR" dirty="0" smtClean="0"/>
              <a:t>IoT </a:t>
            </a:r>
            <a:r>
              <a:rPr lang="ko-KR" altLang="en-US" dirty="0" smtClean="0"/>
              <a:t>센서 등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전송매체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컴퓨터들을 물리적으로 연결하는 케이블이나 무선 주파수 등의 전송 수단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네트워크 장비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네트워크 연결을 관리하고 제어하는 장비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라우터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허브 등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8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smtClean="0"/>
              <a:t>패킷 트레이서</a:t>
            </a:r>
            <a:r>
              <a:rPr lang="en-US" altLang="ko-KR" sz="3600" dirty="0" smtClean="0"/>
              <a:t>(Packet tracer</a:t>
            </a:r>
            <a:r>
              <a:rPr lang="en-US" altLang="ko-KR" sz="3600" dirty="0" smtClean="0"/>
              <a:t>)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TCP/IP </a:t>
            </a:r>
            <a:r>
              <a:rPr lang="ko-KR" altLang="en-US" dirty="0" smtClean="0"/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프로토콜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컴퓨터나 스마트폰 등 전자 기기들이 서로 대화할 수 있게 해주는 약속 같은 것</a:t>
            </a:r>
            <a:endParaRPr lang="en-US" altLang="ko-KR" dirty="0"/>
          </a:p>
          <a:p>
            <a:pPr lvl="1"/>
            <a:r>
              <a:rPr lang="ko-KR" altLang="en-US" dirty="0" smtClean="0"/>
              <a:t>이 약속에는 어떤 신호를 보내고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순서로 보내야 하는지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오류가 생겼을 때 어떻게 해야 하는지 등이 정해져 있음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프로토콜의 역할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전자기기들이 서로 이해할 수 있도록 해줌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스마트폰과 컴퓨터가 서로 파일을 주고받을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프로토콜이 필요함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그래야 두 기기가 서로 이해하고 파일을 잘 전송할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데이터를 안전하게 전송하고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오류를 방지하는 역할도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48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 트레이서</a:t>
            </a:r>
            <a:r>
              <a:rPr lang="en-US" altLang="ko-KR" dirty="0"/>
              <a:t>(Packet tracer)</a:t>
            </a:r>
            <a:br>
              <a:rPr lang="en-US" altLang="ko-KR" dirty="0"/>
            </a:br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프로토콜의 종류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대표적인 프로토콜로는 </a:t>
            </a:r>
            <a:r>
              <a:rPr lang="en-US" altLang="ko-KR" dirty="0" smtClean="0"/>
              <a:t>OSI </a:t>
            </a:r>
            <a:r>
              <a:rPr lang="ko-KR" altLang="en-US" dirty="0" smtClean="0"/>
              <a:t>모델과 </a:t>
            </a:r>
            <a:r>
              <a:rPr lang="en-US" altLang="ko-KR" dirty="0" smtClean="0"/>
              <a:t>TCP/IP </a:t>
            </a:r>
            <a:r>
              <a:rPr lang="ko-KR" altLang="en-US" dirty="0" smtClean="0"/>
              <a:t>가 있음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OSI </a:t>
            </a:r>
            <a:r>
              <a:rPr lang="ko-KR" altLang="en-US" dirty="0" smtClean="0"/>
              <a:t>모델은 </a:t>
            </a:r>
            <a:r>
              <a:rPr lang="en-US" altLang="ko-KR" dirty="0" smtClean="0"/>
              <a:t>1970</a:t>
            </a:r>
            <a:r>
              <a:rPr lang="ko-KR" altLang="en-US" dirty="0" smtClean="0"/>
              <a:t>년대에 만들어진 국제 표준 프로토콜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TCP/IP</a:t>
            </a:r>
            <a:r>
              <a:rPr lang="ko-KR" altLang="en-US" dirty="0" smtClean="0"/>
              <a:t>는 전 세계적으로 가장 많이 사용되는 프로토콜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프로토콜의 중요성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프로토콜이 없다면 전자 기기들이 서로 대화할 수 없어 인터넷이나 네트워크를 사용할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프로토콜 덕분에 스마트폰으로 인터넷을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컴퓨터로 파일을 주고받을 수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전자 기기들이 서로 소통할 수 있게 해주는 중요한 역할을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0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 트레이서</a:t>
            </a:r>
            <a:r>
              <a:rPr lang="en-US" altLang="ko-KR" dirty="0"/>
              <a:t>(Packet tracer)</a:t>
            </a:r>
            <a:br>
              <a:rPr lang="en-US" altLang="ko-KR" dirty="0"/>
            </a:br>
            <a:r>
              <a:rPr lang="en-US" altLang="ko-KR" dirty="0"/>
              <a:t>TCP/IP </a:t>
            </a:r>
            <a:r>
              <a:rPr lang="ko-KR" altLang="en-US" dirty="0"/>
              <a:t>프로토콜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868195"/>
              </p:ext>
            </p:extLst>
          </p:nvPr>
        </p:nvGraphicFramePr>
        <p:xfrm>
          <a:off x="1528647" y="2312819"/>
          <a:ext cx="9413488" cy="2259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6867">
                  <a:extLst>
                    <a:ext uri="{9D8B030D-6E8A-4147-A177-3AD203B41FA5}">
                      <a16:colId xmlns:a16="http://schemas.microsoft.com/office/drawing/2014/main" val="2117963322"/>
                    </a:ext>
                  </a:extLst>
                </a:gridCol>
                <a:gridCol w="4836621">
                  <a:extLst>
                    <a:ext uri="{9D8B030D-6E8A-4147-A177-3AD203B41FA5}">
                      <a16:colId xmlns:a16="http://schemas.microsoft.com/office/drawing/2014/main" val="3636369584"/>
                    </a:ext>
                  </a:extLst>
                </a:gridCol>
              </a:tblGrid>
              <a:tr h="451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계층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프로토콜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43055"/>
                  </a:ext>
                </a:extLst>
              </a:tr>
              <a:tr h="451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응용 계층</a:t>
                      </a:r>
                      <a:r>
                        <a:rPr lang="en-US" altLang="ko-KR" dirty="0" smtClean="0"/>
                        <a:t>(Application Layer)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HTTP, FTP, DNS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44141"/>
                  </a:ext>
                </a:extLst>
              </a:tr>
              <a:tr h="451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전송 계층</a:t>
                      </a:r>
                      <a:r>
                        <a:rPr lang="en-US" altLang="ko-KR" dirty="0" smtClean="0"/>
                        <a:t>(Transport Layer)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TCP, UDP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130805"/>
                  </a:ext>
                </a:extLst>
              </a:tr>
              <a:tr h="451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인터넷 계층</a:t>
                      </a:r>
                      <a:r>
                        <a:rPr lang="en-US" altLang="ko-KR" dirty="0" smtClean="0"/>
                        <a:t>(Internet Layer)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IP(v4, v6), ICMP, ARP, RARP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255520"/>
                  </a:ext>
                </a:extLst>
              </a:tr>
              <a:tr h="4518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네트워크 접근 계층</a:t>
                      </a:r>
                      <a:r>
                        <a:rPr lang="en-US" altLang="ko-KR" dirty="0" smtClean="0"/>
                        <a:t>(Network Access Layer)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Network Interface(Ethernet, Wireless</a:t>
                      </a:r>
                      <a:r>
                        <a:rPr lang="en-US" altLang="ko-KR" baseline="0" dirty="0" smtClean="0"/>
                        <a:t> LAN)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77919"/>
                  </a:ext>
                </a:extLst>
              </a:tr>
            </a:tbl>
          </a:graphicData>
        </a:graphic>
      </p:graphicFrame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965530" y="4673612"/>
            <a:ext cx="21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TCP/IP </a:t>
            </a:r>
            <a:r>
              <a:rPr lang="ko-KR" altLang="en-US" dirty="0" smtClean="0"/>
              <a:t>계층적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861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트레이서</a:t>
            </a:r>
            <a:r>
              <a:rPr lang="en-US" altLang="ko-KR" dirty="0" smtClean="0"/>
              <a:t>(Packet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5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안전수칙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 smtClean="0"/>
              <a:t>실습실에서 뛰거나 장난치지 않기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음식물 섭취와 무단으로 컴퓨터 조작 금지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실습 중 다른 학생과 잡담이나 방해 행위 금지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손상된 기자재는 즉시 교사에게 보고하기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실습 후 컴퓨터 전원 종료 및 정리정돈 하기</a:t>
            </a:r>
            <a:endParaRPr lang="en-US" altLang="ko-KR" sz="3200" dirty="0" smtClean="0"/>
          </a:p>
          <a:p>
            <a:pPr>
              <a:lnSpc>
                <a:spcPct val="150000"/>
              </a:lnSpc>
            </a:pPr>
            <a:r>
              <a:rPr lang="ko-KR" altLang="en-US" sz="3200" dirty="0" smtClean="0"/>
              <a:t>허가 없는 프로그램 다운로드 금지</a:t>
            </a:r>
            <a:endParaRPr lang="ko-KR" altLang="en-US" sz="3200" dirty="0"/>
          </a:p>
        </p:txBody>
      </p:sp>
      <p:sp>
        <p:nvSpPr>
          <p:cNvPr id="7" name="타원 6"/>
          <p:cNvSpPr/>
          <p:nvPr/>
        </p:nvSpPr>
        <p:spPr>
          <a:xfrm>
            <a:off x="978378" y="1409515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13" idx="6"/>
          </p:cNvCxnSpPr>
          <p:nvPr/>
        </p:nvCxnSpPr>
        <p:spPr>
          <a:xfrm flipV="1">
            <a:off x="588533" y="1483708"/>
            <a:ext cx="422432" cy="373598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6"/>
          </p:cNvCxnSpPr>
          <p:nvPr/>
        </p:nvCxnSpPr>
        <p:spPr>
          <a:xfrm>
            <a:off x="1105014" y="1483708"/>
            <a:ext cx="10125481" cy="40397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61897" y="1783113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4"/>
          </p:cNvCxnSpPr>
          <p:nvPr/>
        </p:nvCxnSpPr>
        <p:spPr>
          <a:xfrm>
            <a:off x="525215" y="1931498"/>
            <a:ext cx="376302" cy="438040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9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3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트레이서</a:t>
            </a:r>
            <a:r>
              <a:rPr lang="en-US" altLang="ko-KR" dirty="0" smtClean="0"/>
              <a:t>(Packet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컴퓨터 네트워크를 만들어볼 수 있는 프로그램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시스코</a:t>
            </a:r>
            <a:r>
              <a:rPr lang="en-US" altLang="ko-KR" dirty="0" smtClean="0"/>
              <a:t>(cisco)</a:t>
            </a:r>
            <a:r>
              <a:rPr lang="ko-KR" altLang="en-US" dirty="0" smtClean="0"/>
              <a:t>에서 개발한 네트워크 시뮬레이션 도구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컴퓨터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라우터 등 다양한 네트워크 장비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장비들을 연결하고 설정하면서 실제 네트워크와 똑같이 작동하는 것을 경험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네트워킹 원리를 학습하고 시스코 기술을 연습하는 데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네트워크 구축 전 시뮬레이션을 통해 테스트하고 문제를 해결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320305" y="1427234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638466" y="1501427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7" idx="6"/>
          </p:cNvCxnSpPr>
          <p:nvPr/>
        </p:nvCxnSpPr>
        <p:spPr>
          <a:xfrm>
            <a:off x="1446941" y="1501427"/>
            <a:ext cx="9783554" cy="38625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83770" y="1824638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4"/>
          </p:cNvCxnSpPr>
          <p:nvPr/>
        </p:nvCxnSpPr>
        <p:spPr>
          <a:xfrm>
            <a:off x="647088" y="1973023"/>
            <a:ext cx="254429" cy="43388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9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트레이서</a:t>
            </a:r>
            <a:r>
              <a:rPr lang="en-US" altLang="ko-KR" dirty="0" smtClean="0"/>
              <a:t>(Packet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패킷 트레이서의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네트워크 장비를 사용하지 않고도 네트워크를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실수해도 실제 네트워크에 영향을 주지 않으니 안전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관리자나 학생들이 네트워크를 배우는데 도움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다운로드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www.mynetworkinglabs.com/2012/11/packet-tracer-533-review-and-free.html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13" idx="7"/>
          </p:cNvCxnSpPr>
          <p:nvPr/>
        </p:nvCxnSpPr>
        <p:spPr>
          <a:xfrm flipV="1">
            <a:off x="595235" y="1690689"/>
            <a:ext cx="834554" cy="227587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87144" y="1896546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3"/>
          </p:cNvCxnSpPr>
          <p:nvPr/>
        </p:nvCxnSpPr>
        <p:spPr>
          <a:xfrm>
            <a:off x="505689" y="2023201"/>
            <a:ext cx="395828" cy="428869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41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트레이서</a:t>
            </a:r>
            <a:r>
              <a:rPr lang="en-US" altLang="ko-KR" dirty="0" smtClean="0"/>
              <a:t>(Packet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</a:t>
            </a:r>
            <a:r>
              <a:rPr lang="en-US" altLang="ko-KR" dirty="0" smtClean="0"/>
              <a:t>: Next –&gt; (I accept the agreement) -&gt; Next -&gt; Next 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94" y="2397269"/>
            <a:ext cx="2690444" cy="6688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94" y="3226809"/>
            <a:ext cx="3191005" cy="3023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076" y="3201101"/>
            <a:ext cx="3304269" cy="3110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122" y="3226809"/>
            <a:ext cx="3494467" cy="30850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직사각형 17"/>
          <p:cNvSpPr/>
          <p:nvPr/>
        </p:nvSpPr>
        <p:spPr>
          <a:xfrm>
            <a:off x="3186545" y="6016318"/>
            <a:ext cx="520931" cy="258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60669" y="5580862"/>
            <a:ext cx="925484" cy="188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600880" y="6047721"/>
            <a:ext cx="581366" cy="258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199376" y="6033313"/>
            <a:ext cx="581366" cy="258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6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트레이서</a:t>
            </a:r>
            <a:r>
              <a:rPr lang="en-US" altLang="ko-KR" dirty="0" smtClean="0"/>
              <a:t>(Packet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</a:t>
            </a:r>
            <a:r>
              <a:rPr lang="en-US" altLang="ko-KR" dirty="0" smtClean="0"/>
              <a:t>: Next -&gt; Next -&gt; Install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95" y="3004111"/>
            <a:ext cx="4082062" cy="3158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88" y="2517789"/>
            <a:ext cx="4121520" cy="3186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249" y="1783113"/>
            <a:ext cx="4282168" cy="32979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직사각형 21"/>
          <p:cNvSpPr/>
          <p:nvPr/>
        </p:nvSpPr>
        <p:spPr>
          <a:xfrm>
            <a:off x="3766239" y="5848392"/>
            <a:ext cx="622880" cy="258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73636" y="5383847"/>
            <a:ext cx="673002" cy="258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9735715" y="4760815"/>
            <a:ext cx="705069" cy="258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트레이서</a:t>
            </a:r>
            <a:r>
              <a:rPr lang="en-US" altLang="ko-KR" dirty="0" smtClean="0"/>
              <a:t>(Packet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-&gt; Finish -&gt; reboot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94" y="2991971"/>
            <a:ext cx="4086416" cy="315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87" y="2547938"/>
            <a:ext cx="4714875" cy="3629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직사각형 21"/>
          <p:cNvSpPr/>
          <p:nvPr/>
        </p:nvSpPr>
        <p:spPr>
          <a:xfrm>
            <a:off x="8794864" y="4993149"/>
            <a:ext cx="815815" cy="326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86956" y="5825126"/>
            <a:ext cx="815815" cy="326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8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패킷 트레이서</a:t>
            </a:r>
            <a:r>
              <a:rPr lang="en-US" altLang="ko-KR" dirty="0" smtClean="0"/>
              <a:t>(Packet tracer)</a:t>
            </a:r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1429790" y="160435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730799" y="1690689"/>
            <a:ext cx="698990" cy="35424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6426" y="1678548"/>
            <a:ext cx="9674069" cy="20913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667480" y="2041755"/>
            <a:ext cx="126636" cy="14838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30798" y="2179867"/>
            <a:ext cx="170719" cy="413203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842377" y="6237706"/>
            <a:ext cx="126636" cy="14838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V="1">
            <a:off x="975306" y="6176963"/>
            <a:ext cx="10520170" cy="1349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11427589" y="6126417"/>
            <a:ext cx="126636" cy="1483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1225499" y="1835853"/>
            <a:ext cx="126636" cy="14838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endCxn id="19" idx="1"/>
          </p:cNvCxnSpPr>
          <p:nvPr/>
        </p:nvCxnSpPr>
        <p:spPr>
          <a:xfrm>
            <a:off x="11314206" y="1884732"/>
            <a:ext cx="131928" cy="426341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6759" y="1825625"/>
            <a:ext cx="5258481" cy="4351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8848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458</Words>
  <Application>Microsoft Office PowerPoint</Application>
  <PresentationFormat>와이드스크린</PresentationFormat>
  <Paragraphs>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네트워크 구축 NCS학습모듈 - L2〮L3 스위치 구축</vt:lpstr>
      <vt:lpstr>안전수칙</vt:lpstr>
      <vt:lpstr>학습 목표</vt:lpstr>
      <vt:lpstr>패킷 트레이서(Packet tracer)</vt:lpstr>
      <vt:lpstr>패킷 트레이서(Packet tracer)</vt:lpstr>
      <vt:lpstr>패킷 트레이서(Packet tracer)</vt:lpstr>
      <vt:lpstr>패킷 트레이서(Packet tracer)</vt:lpstr>
      <vt:lpstr>패킷 트레이서(Packet tracer)</vt:lpstr>
      <vt:lpstr>패킷 트레이서(Packet tracer)</vt:lpstr>
      <vt:lpstr>패킷 트레이서(Packet tracer)   네트워크를 구성하는 기본 요소</vt:lpstr>
      <vt:lpstr>패킷 트레이서(Packet tracer) TCP/IP 프로토콜</vt:lpstr>
      <vt:lpstr>패킷 트레이서(Packet tracer) TCP/IP 프로토콜</vt:lpstr>
      <vt:lpstr>패킷 트레이서(Packet tracer) TCP/IP 프로토콜</vt:lpstr>
      <vt:lpstr>패킷 트레이서(Packet tracer)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 NCS학습모듈 - L2 L3</dc:title>
  <dc:creator>5</dc:creator>
  <cp:lastModifiedBy>5</cp:lastModifiedBy>
  <cp:revision>19</cp:revision>
  <dcterms:created xsi:type="dcterms:W3CDTF">2024-06-27T00:14:07Z</dcterms:created>
  <dcterms:modified xsi:type="dcterms:W3CDTF">2024-06-27T01:45:18Z</dcterms:modified>
</cp:coreProperties>
</file>