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446-D90F-47A4-A7C2-8402561D020B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632-FEAE-494D-9E64-26944A6B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20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446-D90F-47A4-A7C2-8402561D020B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632-FEAE-494D-9E64-26944A6B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1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446-D90F-47A4-A7C2-8402561D020B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632-FEAE-494D-9E64-26944A6B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73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446-D90F-47A4-A7C2-8402561D020B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632-FEAE-494D-9E64-26944A6B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190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446-D90F-47A4-A7C2-8402561D020B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632-FEAE-494D-9E64-26944A6B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83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446-D90F-47A4-A7C2-8402561D020B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632-FEAE-494D-9E64-26944A6B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48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446-D90F-47A4-A7C2-8402561D020B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632-FEAE-494D-9E64-26944A6B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424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446-D90F-47A4-A7C2-8402561D020B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632-FEAE-494D-9E64-26944A6B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446-D90F-47A4-A7C2-8402561D020B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632-FEAE-494D-9E64-26944A6B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16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446-D90F-47A4-A7C2-8402561D020B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632-FEAE-494D-9E64-26944A6B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15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446-D90F-47A4-A7C2-8402561D020B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632-FEAE-494D-9E64-26944A6B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80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80446-D90F-47A4-A7C2-8402561D020B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14632-FEAE-494D-9E64-26944A6B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64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네트워크 구축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학습 정리</a:t>
            </a:r>
          </a:p>
        </p:txBody>
      </p:sp>
    </p:spTree>
    <p:extLst>
      <p:ext uri="{BB962C8B-B14F-4D97-AF65-F5344CB8AC3E}">
        <p14:creationId xmlns:p14="http://schemas.microsoft.com/office/powerpoint/2010/main" val="694641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service password-encryption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IOS </a:t>
            </a:r>
            <a:r>
              <a:rPr lang="ko-KR" altLang="en-US" dirty="0"/>
              <a:t>운영체제에서 모든 암호를 암호화</a:t>
            </a:r>
            <a:r>
              <a:rPr lang="en-US" altLang="ko-KR" dirty="0"/>
              <a:t>(</a:t>
            </a:r>
            <a:r>
              <a:rPr lang="ko-KR" altLang="en-US" dirty="0" err="1"/>
              <a:t>인코딩</a:t>
            </a:r>
            <a:r>
              <a:rPr lang="en-US" altLang="ko-KR" dirty="0"/>
              <a:t>)</a:t>
            </a:r>
            <a:r>
              <a:rPr lang="ko-KR" altLang="en-US" dirty="0"/>
              <a:t>되어 저장되도록 설정하는 명령어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47828" y="1469877"/>
            <a:ext cx="11417181" cy="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32389" y="623843"/>
            <a:ext cx="0" cy="555312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073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255.255.0.0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주소는 인터넷에 연결된 모든 컴퓨터를 구분하기 위한 고유한 주소이다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IP </a:t>
            </a:r>
            <a:r>
              <a:rPr lang="ko-KR" altLang="en-US" dirty="0"/>
              <a:t>주소는 네트워크 부분의 길이에 따라 </a:t>
            </a:r>
            <a:r>
              <a:rPr lang="en-US" altLang="ko-KR" dirty="0"/>
              <a:t>A</a:t>
            </a:r>
            <a:r>
              <a:rPr lang="ko-KR" altLang="en-US" dirty="0"/>
              <a:t>클래스에서 </a:t>
            </a:r>
            <a:r>
              <a:rPr lang="en-US" altLang="ko-KR" dirty="0"/>
              <a:t>E</a:t>
            </a:r>
            <a:r>
              <a:rPr lang="ko-KR" altLang="en-US" dirty="0"/>
              <a:t>클래스까지 구성되는데</a:t>
            </a:r>
            <a:r>
              <a:rPr lang="en-US" altLang="ko-KR" dirty="0"/>
              <a:t>, </a:t>
            </a:r>
            <a:r>
              <a:rPr lang="ko-KR" altLang="en-US" dirty="0"/>
              <a:t>이중 </a:t>
            </a:r>
            <a:r>
              <a:rPr lang="en-US" altLang="ko-KR" dirty="0"/>
              <a:t>B</a:t>
            </a:r>
            <a:r>
              <a:rPr lang="ko-KR" altLang="en-US" dirty="0"/>
              <a:t>클래스의 </a:t>
            </a:r>
            <a:r>
              <a:rPr lang="ko-KR" altLang="en-US" dirty="0" err="1"/>
              <a:t>서브넷</a:t>
            </a:r>
            <a:r>
              <a:rPr lang="ko-KR" altLang="en-US" dirty="0"/>
              <a:t> 마스크는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47828" y="1469877"/>
            <a:ext cx="11417181" cy="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32389" y="623843"/>
            <a:ext cx="0" cy="555312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021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VLAN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네트워크를 논리적으로 나누어 여러 개의 작은 네트워크처럼 사용할 수 있게 해주는 기술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물리적으로 같은 네트워크에 있는 컴퓨터나 장치들을 논리적으로 그룹화하여</a:t>
            </a:r>
            <a:r>
              <a:rPr lang="en-US" altLang="ko-KR" dirty="0"/>
              <a:t>, </a:t>
            </a:r>
            <a:r>
              <a:rPr lang="ko-KR" altLang="en-US" dirty="0"/>
              <a:t>서로 다른 네트워크처럼 동작하게 만드는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학교의 컴퓨터 실에 있는 모든 컴퓨터가 같은 네트워크에 있지만</a:t>
            </a:r>
            <a:r>
              <a:rPr lang="en-US" altLang="ko-KR" dirty="0"/>
              <a:t>, </a:t>
            </a:r>
            <a:r>
              <a:rPr lang="ko-KR" altLang="en-US" dirty="0"/>
              <a:t>교사와 학생의 컴퓨터를 서로 다른 그룹으로 나누고 싶을 때 사용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47828" y="1469877"/>
            <a:ext cx="11417181" cy="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32389" y="623843"/>
            <a:ext cx="0" cy="555312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951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서브넷팅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192.168.0.0/24 </a:t>
            </a:r>
            <a:r>
              <a:rPr lang="ko-KR" altLang="en-US" dirty="0"/>
              <a:t>네트워크를 </a:t>
            </a:r>
            <a:r>
              <a:rPr lang="en-US" altLang="ko-KR" dirty="0"/>
              <a:t>2</a:t>
            </a:r>
            <a:r>
              <a:rPr lang="ko-KR" altLang="en-US" dirty="0"/>
              <a:t>개의 서브 네트워크로 나누었을 때</a:t>
            </a:r>
            <a:r>
              <a:rPr lang="en-US" altLang="ko-KR" dirty="0"/>
              <a:t>, 2</a:t>
            </a:r>
            <a:r>
              <a:rPr lang="ko-KR" altLang="en-US" dirty="0"/>
              <a:t>번째 서브 네트워크의 사용 가능한 마지막 </a:t>
            </a:r>
            <a:r>
              <a:rPr lang="en-US" altLang="ko-KR" dirty="0"/>
              <a:t>IP </a:t>
            </a:r>
            <a:r>
              <a:rPr lang="ko-KR" altLang="en-US" dirty="0"/>
              <a:t>주소는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47828" y="1469877"/>
            <a:ext cx="11417181" cy="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32389" y="623843"/>
            <a:ext cx="0" cy="555312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225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running-config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라우터</a:t>
            </a:r>
            <a:r>
              <a:rPr lang="en-US" altLang="ko-KR" dirty="0"/>
              <a:t>(</a:t>
            </a:r>
            <a:r>
              <a:rPr lang="ko-KR" altLang="en-US" dirty="0"/>
              <a:t>스위치</a:t>
            </a:r>
            <a:r>
              <a:rPr lang="en-US" altLang="ko-KR" dirty="0"/>
              <a:t>)</a:t>
            </a:r>
            <a:r>
              <a:rPr lang="ko-KR" altLang="en-US" dirty="0"/>
              <a:t>에 설정된 내용을 확인하거나 현재 어떤 설정 내용으로 동작하고 있는지 확인할 수 있는 파일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47828" y="1469877"/>
            <a:ext cx="11417181" cy="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32389" y="623843"/>
            <a:ext cx="0" cy="555312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107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주소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6780176"/>
              </p:ext>
            </p:extLst>
          </p:nvPr>
        </p:nvGraphicFramePr>
        <p:xfrm>
          <a:off x="838200" y="1728211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5037">
                  <a:extLst>
                    <a:ext uri="{9D8B030D-6E8A-4147-A177-3AD203B41FA5}">
                      <a16:colId xmlns:a16="http://schemas.microsoft.com/office/drawing/2014/main" val="1321412095"/>
                    </a:ext>
                  </a:extLst>
                </a:gridCol>
                <a:gridCol w="3179036">
                  <a:extLst>
                    <a:ext uri="{9D8B030D-6E8A-4147-A177-3AD203B41FA5}">
                      <a16:colId xmlns:a16="http://schemas.microsoft.com/office/drawing/2014/main" val="1112650195"/>
                    </a:ext>
                  </a:extLst>
                </a:gridCol>
                <a:gridCol w="4491527">
                  <a:extLst>
                    <a:ext uri="{9D8B030D-6E8A-4147-A177-3AD203B41FA5}">
                      <a16:colId xmlns:a16="http://schemas.microsoft.com/office/drawing/2014/main" val="1974643978"/>
                    </a:ext>
                  </a:extLst>
                </a:gridCol>
              </a:tblGrid>
              <a:tr h="409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네트워크 구간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호스트</a:t>
                      </a:r>
                      <a:r>
                        <a:rPr lang="en-US" altLang="ko-KR" sz="2400" dirty="0"/>
                        <a:t>(</a:t>
                      </a:r>
                      <a:r>
                        <a:rPr lang="ko-KR" altLang="en-US" sz="2400" dirty="0" err="1"/>
                        <a:t>장치명</a:t>
                      </a:r>
                      <a:r>
                        <a:rPr lang="en-US" altLang="ko-KR" sz="2400" dirty="0"/>
                        <a:t>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IP </a:t>
                      </a:r>
                      <a:r>
                        <a:rPr lang="ko-KR" altLang="en-US" sz="2400" dirty="0"/>
                        <a:t>주소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1892551"/>
                  </a:ext>
                </a:extLst>
              </a:tr>
              <a:tr h="40980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192.168.0.0/24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R1[F0/0.10]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/>
                        <a:t>할당가능한</a:t>
                      </a:r>
                      <a:r>
                        <a:rPr lang="ko-KR" altLang="en-US" sz="2400" dirty="0"/>
                        <a:t> 마지막 주소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6798190"/>
                  </a:ext>
                </a:extLst>
              </a:tr>
              <a:tr h="40980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PC0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/>
                        <a:t>할당가능한</a:t>
                      </a:r>
                      <a:r>
                        <a:rPr lang="ko-KR" altLang="en-US" sz="2400" dirty="0"/>
                        <a:t> 첫 번째 주소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3771999"/>
                  </a:ext>
                </a:extLst>
              </a:tr>
              <a:tr h="40980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192.168.10.0/25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R1[F0/0.20]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/>
                        <a:t>할당가능한</a:t>
                      </a:r>
                      <a:r>
                        <a:rPr lang="ko-KR" altLang="en-US" sz="2400" dirty="0"/>
                        <a:t> 마지막 주소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159017"/>
                  </a:ext>
                </a:extLst>
              </a:tr>
              <a:tr h="40980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PC1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/>
                        <a:t>할당가능한</a:t>
                      </a:r>
                      <a:r>
                        <a:rPr lang="ko-KR" altLang="en-US" sz="2400" dirty="0"/>
                        <a:t> 첫 번째 주소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301285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4187439"/>
            <a:ext cx="32816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PC0</a:t>
            </a:r>
            <a:r>
              <a:rPr lang="ko-KR" altLang="en-US" dirty="0"/>
              <a:t>의 </a:t>
            </a:r>
            <a:r>
              <a:rPr lang="en-US" altLang="ko-KR" dirty="0"/>
              <a:t>IP </a:t>
            </a:r>
            <a:r>
              <a:rPr lang="ko-KR" altLang="en-US" dirty="0"/>
              <a:t>주소는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PC1</a:t>
            </a:r>
            <a:r>
              <a:rPr lang="ko-KR" altLang="en-US" dirty="0"/>
              <a:t>의 </a:t>
            </a:r>
            <a:r>
              <a:rPr lang="en-US" altLang="ko-KR" dirty="0"/>
              <a:t>IP </a:t>
            </a:r>
            <a:r>
              <a:rPr lang="ko-KR" altLang="en-US" dirty="0"/>
              <a:t>주소는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PC0</a:t>
            </a:r>
            <a:r>
              <a:rPr lang="ko-KR" altLang="en-US" dirty="0"/>
              <a:t>의 게이트웨이 주소는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PC1</a:t>
            </a:r>
            <a:r>
              <a:rPr lang="ko-KR" altLang="en-US" dirty="0"/>
              <a:t>의 게이트웨이 주소는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2195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Inter-VLAN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네트워크 토폴로지에서 소속 </a:t>
            </a:r>
            <a:r>
              <a:rPr lang="en-US" altLang="ko-KR" dirty="0"/>
              <a:t>PC</a:t>
            </a:r>
            <a:r>
              <a:rPr lang="ko-KR" altLang="en-US" dirty="0"/>
              <a:t>들의 데이터 전송 편리성을 위하여 </a:t>
            </a:r>
            <a:r>
              <a:rPr lang="en-US" altLang="ko-KR" dirty="0"/>
              <a:t>VLAN</a:t>
            </a:r>
            <a:r>
              <a:rPr lang="ko-KR" altLang="en-US" dirty="0"/>
              <a:t>을 설정할 필요에 의하여 상호 간에 데이터 패킷을 전송하기 위한 경로를 라우터에 설정해 주는 것을 말한다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서로 다른 </a:t>
            </a:r>
            <a:r>
              <a:rPr lang="en-US" altLang="ko-KR" dirty="0"/>
              <a:t>VLAN</a:t>
            </a:r>
            <a:r>
              <a:rPr lang="ko-KR" altLang="en-US" dirty="0"/>
              <a:t>을 연결해 주는 것을 이야기함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885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16A2E-0BE5-4FE9-9B0C-0FCED70C4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동적 라우팅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E1E244-B730-4EFB-B9AD-836D4872D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동적 라우팅 프로토콜로 옳지 않은 것은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pPr marL="514350" indent="-514350">
              <a:buAutoNum type="arabicPeriod"/>
            </a:pPr>
            <a:r>
              <a:rPr lang="en-US" altLang="ko-KR">
                <a:solidFill>
                  <a:srgbClr val="FF0000"/>
                </a:solidFill>
              </a:rPr>
              <a:t>Static Routing</a:t>
            </a:r>
          </a:p>
          <a:p>
            <a:pPr marL="514350" indent="-514350">
              <a:buAutoNum type="arabicPeriod"/>
            </a:pPr>
            <a:r>
              <a:rPr lang="en-US" altLang="ko-KR"/>
              <a:t>EIGRP</a:t>
            </a:r>
          </a:p>
          <a:p>
            <a:pPr marL="514350" indent="-514350">
              <a:buAutoNum type="arabicPeriod"/>
            </a:pPr>
            <a:r>
              <a:rPr lang="en-US" altLang="ko-KR"/>
              <a:t>OSPF</a:t>
            </a:r>
          </a:p>
          <a:p>
            <a:pPr marL="514350" indent="-514350">
              <a:buAutoNum type="arabicPeriod"/>
            </a:pPr>
            <a:r>
              <a:rPr lang="en-US" altLang="ko-KR"/>
              <a:t>BGP</a:t>
            </a:r>
          </a:p>
          <a:p>
            <a:pPr marL="514350" indent="-514350">
              <a:buAutoNum type="arabicPeriod"/>
            </a:pPr>
            <a:r>
              <a:rPr lang="en-US" altLang="ko-KR"/>
              <a:t>RIP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405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65C07-7242-4F29-8154-6696DE5D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서브넷팅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9A6106-EB31-47F8-8D5F-24FE50FF8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altLang="ko-KR"/>
              <a:t>192.168.0.0/24 </a:t>
            </a:r>
            <a:r>
              <a:rPr lang="ko-KR" altLang="en-US"/>
              <a:t>네트워크를 </a:t>
            </a:r>
            <a:r>
              <a:rPr lang="en-US" altLang="ko-KR"/>
              <a:t>2</a:t>
            </a:r>
            <a:r>
              <a:rPr lang="ko-KR" altLang="en-US"/>
              <a:t>개의 서브 네트워크로 나누었을 때</a:t>
            </a:r>
            <a:r>
              <a:rPr lang="en-US" altLang="ko-KR"/>
              <a:t>, 2</a:t>
            </a:r>
            <a:r>
              <a:rPr lang="ko-KR" altLang="en-US"/>
              <a:t>번째 서브 네트워크의 사용 가능한 </a:t>
            </a:r>
            <a:r>
              <a:rPr lang="en-US" altLang="ko-KR"/>
              <a:t>IP </a:t>
            </a:r>
            <a:r>
              <a:rPr lang="ko-KR" altLang="en-US"/>
              <a:t>주소로 옳지 </a:t>
            </a:r>
            <a:r>
              <a:rPr lang="ko-KR" altLang="en-US" u="sng"/>
              <a:t>않은</a:t>
            </a:r>
            <a:r>
              <a:rPr lang="ko-KR" altLang="en-US"/>
              <a:t> 것은</a:t>
            </a:r>
            <a:r>
              <a:rPr lang="en-US" altLang="ko-KR"/>
              <a:t>?</a:t>
            </a:r>
          </a:p>
          <a:p>
            <a:pPr lvl="0" fontAlgn="base"/>
            <a:endParaRPr lang="en-US" altLang="ko-KR"/>
          </a:p>
          <a:p>
            <a:pPr lvl="0" fontAlgn="base"/>
            <a:r>
              <a:rPr lang="ko-KR" altLang="en-US"/>
              <a:t>① </a:t>
            </a:r>
            <a:r>
              <a:rPr lang="en-US" altLang="ko-KR"/>
              <a:t>192.168.0.129</a:t>
            </a:r>
            <a:r>
              <a:rPr lang="ko-KR" altLang="en-US"/>
              <a:t>	② </a:t>
            </a:r>
            <a:r>
              <a:rPr lang="en-US" altLang="ko-KR"/>
              <a:t>192.168.0.130</a:t>
            </a:r>
            <a:endParaRPr lang="ko-KR" altLang="en-US"/>
          </a:p>
          <a:p>
            <a:pPr fontAlgn="base"/>
            <a:r>
              <a:rPr lang="ko-KR" altLang="en-US"/>
              <a:t>③ </a:t>
            </a:r>
            <a:r>
              <a:rPr lang="en-US" altLang="ko-KR"/>
              <a:t>192.168.0.140</a:t>
            </a:r>
            <a:r>
              <a:rPr lang="ko-KR" altLang="en-US"/>
              <a:t>	④ </a:t>
            </a:r>
            <a:r>
              <a:rPr lang="en-US" altLang="ko-KR"/>
              <a:t>192.168.0.250</a:t>
            </a:r>
            <a:r>
              <a:rPr lang="ko-KR" altLang="en-US"/>
              <a:t>	</a:t>
            </a:r>
          </a:p>
          <a:p>
            <a:pPr fontAlgn="base"/>
            <a:r>
              <a:rPr lang="ko-KR" altLang="en-US"/>
              <a:t>⑤ </a:t>
            </a:r>
            <a:r>
              <a:rPr lang="en-US" altLang="ko-KR"/>
              <a:t>192.168.0.1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482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7AEC7-DBE5-46DF-B354-B2A96FD74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매트릭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0A77D-2ADE-4B75-AAB4-F5FBAA49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ko-KR" altLang="en-US"/>
              <a:t>라우팅 프로토콜들이 최적의 경로를 선택하는 기준에 매트릭을 사용한다</a:t>
            </a:r>
            <a:r>
              <a:rPr lang="en-US" altLang="ko-KR"/>
              <a:t>. </a:t>
            </a:r>
            <a:r>
              <a:rPr lang="ko-KR" altLang="en-US"/>
              <a:t>메트릭의 요소로 옳지 </a:t>
            </a:r>
            <a:r>
              <a:rPr lang="ko-KR" altLang="en-US" u="sng"/>
              <a:t>않은</a:t>
            </a:r>
            <a:r>
              <a:rPr lang="ko-KR" altLang="en-US"/>
              <a:t> 것은</a:t>
            </a:r>
            <a:r>
              <a:rPr lang="en-US" altLang="ko-KR"/>
              <a:t>? [4.5</a:t>
            </a:r>
            <a:r>
              <a:rPr lang="ko-KR" altLang="en-US"/>
              <a:t>점</a:t>
            </a:r>
            <a:r>
              <a:rPr lang="en-US" altLang="ko-KR"/>
              <a:t>]</a:t>
            </a:r>
            <a:endParaRPr lang="ko-KR" altLang="en-US"/>
          </a:p>
          <a:p>
            <a:pPr fontAlgn="base"/>
            <a:r>
              <a:rPr lang="ko-KR" altLang="en-US"/>
              <a:t>① 운영체제	② 부하	</a:t>
            </a:r>
          </a:p>
          <a:p>
            <a:pPr fontAlgn="base"/>
            <a:r>
              <a:rPr lang="ko-KR" altLang="en-US"/>
              <a:t>③ 속도	④ 지연</a:t>
            </a:r>
          </a:p>
          <a:p>
            <a:pPr fontAlgn="base"/>
            <a:r>
              <a:rPr lang="ko-KR" altLang="en-US"/>
              <a:t>⑤ 홉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976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시스코 패킷 트레이서</a:t>
            </a:r>
            <a:r>
              <a:rPr lang="en-US" altLang="ko-KR" dirty="0"/>
              <a:t>(cisco packet tracer)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교육과 실습</a:t>
            </a:r>
            <a:r>
              <a:rPr lang="en-US" altLang="ko-KR" dirty="0"/>
              <a:t>, </a:t>
            </a:r>
            <a:r>
              <a:rPr lang="ko-KR" altLang="en-US" dirty="0"/>
              <a:t>그리고 단순 컴퓨터 네트워크 시뮬레이션을 위한 연구에 이용할 수 있는 시스코의 라우터 시뮬레이터이다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하드웨어를 사용하지 않아도 가상 랩에서 네트워킹</a:t>
            </a:r>
            <a:r>
              <a:rPr lang="en-US" altLang="ko-KR" dirty="0"/>
              <a:t>, </a:t>
            </a:r>
            <a:r>
              <a:rPr lang="ko-KR" altLang="en-US" dirty="0"/>
              <a:t>사물 인터넷</a:t>
            </a:r>
            <a:r>
              <a:rPr lang="en-US" altLang="ko-KR" dirty="0"/>
              <a:t>, </a:t>
            </a:r>
            <a:r>
              <a:rPr lang="ko-KR" altLang="en-US" dirty="0"/>
              <a:t>사이버 보안 기술을 연습할 수 있는 강력한 네트워크 시뮬레이션 툴로 실제 기술을 습득할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47828" y="1469877"/>
            <a:ext cx="11417181" cy="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32389" y="623843"/>
            <a:ext cx="0" cy="555312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86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L2 </a:t>
            </a:r>
            <a:r>
              <a:rPr lang="ko-KR" altLang="en-US" dirty="0"/>
              <a:t>스위치는 </a:t>
            </a:r>
            <a:r>
              <a:rPr lang="en-US" altLang="ko-KR" dirty="0"/>
              <a:t>MAC </a:t>
            </a:r>
            <a:r>
              <a:rPr lang="ko-KR" altLang="en-US" dirty="0"/>
              <a:t>주소를 기반으로 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</a:t>
            </a:r>
            <a:r>
              <a:rPr lang="ko-KR" altLang="en-US" dirty="0"/>
              <a:t>을</a:t>
            </a:r>
            <a:r>
              <a:rPr lang="en-US" altLang="ko-KR" dirty="0"/>
              <a:t>/</a:t>
            </a:r>
            <a:r>
              <a:rPr lang="ko-KR" altLang="en-US" dirty="0"/>
              <a:t>를 전달하는 장비이다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OSI 7</a:t>
            </a:r>
            <a:r>
              <a:rPr lang="ko-KR" altLang="en-US" dirty="0"/>
              <a:t>계층 중에서 네트워크 계층</a:t>
            </a:r>
            <a:r>
              <a:rPr lang="en-US" altLang="ko-KR" dirty="0"/>
              <a:t>(3</a:t>
            </a:r>
            <a:r>
              <a:rPr lang="ko-KR" altLang="en-US" dirty="0"/>
              <a:t>계층</a:t>
            </a:r>
            <a:r>
              <a:rPr lang="en-US" altLang="ko-KR" dirty="0"/>
              <a:t>)</a:t>
            </a:r>
            <a:r>
              <a:rPr lang="ko-KR" altLang="en-US" dirty="0"/>
              <a:t>의 데이터 단위인 </a:t>
            </a:r>
            <a:r>
              <a:rPr lang="en-US" altLang="ko-KR" dirty="0"/>
              <a:t>Packet</a:t>
            </a:r>
            <a:r>
              <a:rPr lang="ko-KR" altLang="en-US" dirty="0"/>
              <a:t>을 받아</a:t>
            </a:r>
            <a:r>
              <a:rPr lang="en-US" altLang="ko-KR" dirty="0"/>
              <a:t>, MAC </a:t>
            </a:r>
            <a:r>
              <a:rPr lang="ko-KR" altLang="en-US" dirty="0"/>
              <a:t>주소 등의 정보를 추가해서 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</a:t>
            </a:r>
            <a:r>
              <a:rPr lang="ko-KR" altLang="en-US" dirty="0"/>
              <a:t>으로 만든 다음 물리 계층</a:t>
            </a:r>
            <a:r>
              <a:rPr lang="en-US" altLang="ko-KR" dirty="0"/>
              <a:t>(1</a:t>
            </a:r>
            <a:r>
              <a:rPr lang="ko-KR" altLang="en-US" dirty="0"/>
              <a:t>계층</a:t>
            </a:r>
            <a:r>
              <a:rPr lang="en-US" altLang="ko-KR" dirty="0"/>
              <a:t>)</a:t>
            </a:r>
            <a:r>
              <a:rPr lang="ko-KR" altLang="en-US" dirty="0"/>
              <a:t>으로 넘겨 비트로 변환해서 전송하는 과정이 이루어진다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47828" y="1469877"/>
            <a:ext cx="11417181" cy="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32389" y="623843"/>
            <a:ext cx="0" cy="555312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757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hostname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스위치 또는 라우터의 이름을 설정하는 명령어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47828" y="1469877"/>
            <a:ext cx="11417181" cy="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32389" y="623843"/>
            <a:ext cx="0" cy="555312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3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7894827" cy="67853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61234" y="444381"/>
            <a:ext cx="39193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라우터의 가상 인터페이스인</a:t>
            </a:r>
            <a:endParaRPr lang="en-US" altLang="ko-KR" dirty="0"/>
          </a:p>
          <a:p>
            <a:r>
              <a:rPr lang="en-US" altLang="ko-KR" dirty="0"/>
              <a:t>Fa0/0.10 (vlan10)</a:t>
            </a:r>
            <a:r>
              <a:rPr lang="ko-KR" altLang="en-US" dirty="0"/>
              <a:t>의 </a:t>
            </a:r>
            <a:r>
              <a:rPr lang="ko-KR" altLang="en-US" dirty="0" err="1"/>
              <a:t>아이피</a:t>
            </a:r>
            <a:r>
              <a:rPr lang="ko-KR" altLang="en-US" dirty="0"/>
              <a:t> 주소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라우터의 가상 인터페이스인 </a:t>
            </a:r>
            <a:r>
              <a:rPr lang="en-US" altLang="ko-KR" dirty="0"/>
              <a:t>fa0/0.20</a:t>
            </a:r>
            <a:r>
              <a:rPr lang="ko-KR" altLang="en-US" dirty="0"/>
              <a:t>의 </a:t>
            </a:r>
            <a:r>
              <a:rPr lang="ko-KR" altLang="en-US" dirty="0" err="1"/>
              <a:t>서브넷</a:t>
            </a:r>
            <a:r>
              <a:rPr lang="ko-KR" altLang="en-US" dirty="0"/>
              <a:t> 마스크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VLAN30</a:t>
            </a:r>
            <a:r>
              <a:rPr lang="ko-KR" altLang="en-US" dirty="0"/>
              <a:t>에 연결된 스위치의 포트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스위치 </a:t>
            </a:r>
            <a:r>
              <a:rPr lang="en-US" altLang="ko-KR" dirty="0"/>
              <a:t>fa0/24 </a:t>
            </a:r>
            <a:r>
              <a:rPr lang="ko-KR" altLang="en-US" dirty="0"/>
              <a:t>포트를 트렁크 모드로 변경하는 명령어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301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CTRL + SHIFT + 6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IOS </a:t>
            </a:r>
            <a:r>
              <a:rPr lang="ko-KR" altLang="en-US" dirty="0"/>
              <a:t>운영체제에서 명령어를 잘못 입력 시 </a:t>
            </a:r>
            <a:r>
              <a:rPr lang="en-US" altLang="ko-KR" dirty="0"/>
              <a:t>DNS </a:t>
            </a:r>
            <a:r>
              <a:rPr lang="ko-KR" altLang="en-US" dirty="0"/>
              <a:t>서버를 찾는 시간을 줄이기 위해서 종료하는 키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47828" y="1469877"/>
            <a:ext cx="11417181" cy="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32389" y="623843"/>
            <a:ext cx="0" cy="555312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729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4014"/>
            <a:ext cx="10245244" cy="17835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4153256"/>
            <a:ext cx="83824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스위치 장비에서 콘솔 연결을 위한 명령이다</a:t>
            </a:r>
            <a:r>
              <a:rPr lang="en-US" altLang="ko-KR" sz="3200" dirty="0"/>
              <a:t>.</a:t>
            </a:r>
          </a:p>
          <a:p>
            <a:r>
              <a:rPr lang="ko-KR" altLang="en-US" sz="3200" dirty="0"/>
              <a:t>패스워드 입력 후 나머지 명령어는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47828" y="1469877"/>
            <a:ext cx="11417181" cy="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32389" y="623843"/>
            <a:ext cx="0" cy="555312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433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banner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라우터나 스위치에 접속하는 사용자에게 보여주기 위한 메시지를 생성하는 명령어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47828" y="1469877"/>
            <a:ext cx="11417181" cy="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32389" y="623843"/>
            <a:ext cx="0" cy="555312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650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메트릭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라우팅 프로토콜들이 최적의 경로를 선택하는 기준을 의미하는 용어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RIP </a:t>
            </a:r>
            <a:r>
              <a:rPr lang="ko-KR" altLang="en-US" dirty="0"/>
              <a:t>라우팅 프로토콜에서 홉</a:t>
            </a:r>
            <a:r>
              <a:rPr lang="en-US" altLang="ko-KR" dirty="0"/>
              <a:t>(HOP)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47828" y="1469877"/>
            <a:ext cx="11417181" cy="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32389" y="623843"/>
            <a:ext cx="0" cy="555312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309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527</Words>
  <Application>Microsoft Office PowerPoint</Application>
  <PresentationFormat>와이드스크린</PresentationFormat>
  <Paragraphs>96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네트워크 구축 </vt:lpstr>
      <vt:lpstr>시스코 패킷 트레이서(cisco packet tracer)</vt:lpstr>
      <vt:lpstr>프레임</vt:lpstr>
      <vt:lpstr>hostname</vt:lpstr>
      <vt:lpstr>PowerPoint 프레젠테이션</vt:lpstr>
      <vt:lpstr>CTRL + SHIFT + 6</vt:lpstr>
      <vt:lpstr>login</vt:lpstr>
      <vt:lpstr>banner</vt:lpstr>
      <vt:lpstr>메트릭</vt:lpstr>
      <vt:lpstr>service password-encryption</vt:lpstr>
      <vt:lpstr>255.255.0.0</vt:lpstr>
      <vt:lpstr>VLAN</vt:lpstr>
      <vt:lpstr>서브넷팅</vt:lpstr>
      <vt:lpstr>running-config</vt:lpstr>
      <vt:lpstr>IP 주소</vt:lpstr>
      <vt:lpstr>Inter-VLAN</vt:lpstr>
      <vt:lpstr>동적 라우팅</vt:lpstr>
      <vt:lpstr>서브넷팅</vt:lpstr>
      <vt:lpstr>매트릭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구축</dc:title>
  <dc:creator>5</dc:creator>
  <cp:lastModifiedBy>잉구탱구</cp:lastModifiedBy>
  <cp:revision>10</cp:revision>
  <dcterms:created xsi:type="dcterms:W3CDTF">2025-06-10T00:07:23Z</dcterms:created>
  <dcterms:modified xsi:type="dcterms:W3CDTF">2025-06-20T05:38:29Z</dcterms:modified>
</cp:coreProperties>
</file>