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7" r:id="rId31"/>
    <p:sldId id="283" r:id="rId32"/>
    <p:sldId id="286" r:id="rId33"/>
    <p:sldId id="288" r:id="rId34"/>
    <p:sldId id="289" r:id="rId35"/>
    <p:sldId id="290" r:id="rId36"/>
    <p:sldId id="298" r:id="rId37"/>
    <p:sldId id="299" r:id="rId38"/>
    <p:sldId id="297" r:id="rId39"/>
    <p:sldId id="291" r:id="rId40"/>
    <p:sldId id="292" r:id="rId41"/>
    <p:sldId id="306" r:id="rId42"/>
    <p:sldId id="307" r:id="rId43"/>
    <p:sldId id="294" r:id="rId44"/>
    <p:sldId id="295" r:id="rId45"/>
    <p:sldId id="296" r:id="rId46"/>
    <p:sldId id="302" r:id="rId47"/>
    <p:sldId id="303" r:id="rId48"/>
    <p:sldId id="304" r:id="rId49"/>
    <p:sldId id="305" r:id="rId50"/>
    <p:sldId id="300" r:id="rId51"/>
    <p:sldId id="301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24161" units="1/cm"/>
          <inkml:channelProperty channel="T" name="resolution" value="1" units="1/dev"/>
        </inkml:channelProperties>
      </inkml:inkSource>
      <inkml:timestamp xml:id="ts0" timeString="2024-03-25T05:06:19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3034 15910 0,'0'0'0,"18"0"47,-1 0-32,18 0 1,-17 0-16,17 0 16,36-17-1,35-19 1,17 1-1,18 17 1,-17 1 0,87 17 15,-34 0-15,-1 0-1,18 0 1,36 0-1,-1 17 1,0 36 0,-70-35-1,0 35 1,-36-35 0,-17-18-1,35 17 1,35 1-1,-70 17 1,-35-35 0,17 0 15,0 0-15,-17 0-1,17 0 1,-35 0-1,0 0 1,-18 0 0,0 0 15,-17 0-15,0-18-16,-1 18 15,19 0 1,-19 0-1,1-17 17,0-1 15,-18 1-32,0-1 1,0-17-1,0-36 1,0-35 0,0 18-1,0-35 1,0 70 0,0-36-1,17-34 1,-17 35-1,35 0 1,-35-18 0,18 0-1,0 0 17,-18 18-17,17 0 1,-17 35-16,18 0 15,0 35-15,-18 1 16,0-1 0,0 0 77,-18 1-30,0 17-63,-17 0 16,-88-36-1,-36 19 1,-53 17-1,1 0 1,-1 0 0,18 0-1,0 0 1,35 0 0,0 0-1,18 0 1,-70 0-1,52 0 1,0 0 0,18 0-1,-18 0 17,18 0-17,53 0 1,0 0-1,-36 0 1,36 0 0,-53 0-1,17 0 1,54 0 0,35 0-16,-18 0 15,17 0 1,1 0-16,-18 0 15,18 0 1,0 0 0,17 0-1,-17 0 17,17 17-17,0 1 141,18 0-124,0 17-32,-17-17 15,17 17 1,-18 0 0,18 18-1,-35-18-15,35 18 16,0 0-16,0-18 15,-18 36 1,1 0 0,17-36-1,0 35 1,0 1 0,-18-36-1,18 18 1,0 18-1,0-36 1,0 53 0,0 0 15,0-17-15,-18-18-1,1 17 1,17 1-1,0-18 1,-18 0 0,18 0-1,-18-36 1,18 36 0,0-17-1,0-19 1,-17 36-1,17-18 1,0 18 0,0-35-1,0 35 17,-35-18-17,35-17 1,-18 35-1,18-36 1,0 1 0,0 17 15,0-52 110</inkml:trace>
  <inkml:trace contextRef="#ctx0" brushRef="#br0" timeOffset="2671.9707">20867 15752 0,'17'0'94,"36"0"-78,-35 0-16,53 0 15,52-18 1,53 0-1,-34 1-15,140-19 16,-106 36 0,1 0-16,211 0 15,35 0 17,-17 0-17,-54 0 1,-34 0-1,-18 0 1,-36 0 0,1 0-1,-1 0 1,1 0 0,-141 0-16,123-17 15,-142 17 1,36 0-16,142 0 15,-1 0 1,53 35 0,18-17-1,35 52 17,-53-35-17,-35-35 1,-71 0-1,18 36 1,-53-36 0,-53 0-16,53 17 15,-88-17-15,-18 0 16,89 0 0,-54 0-1,-35 0 1,-52 0-1,17 0 1,-36 0 0,1 0-1,-1 0 17,19 0-17,-19 0 32,1 0 0,0 0 62,-36 0 63,-17 0-156,-53 0-16</inkml:trace>
  <inkml:trace contextRef="#ctx0" brushRef="#br0" timeOffset="4312.5894">2681 16775 0,'18'-18'15,"-1"18"32,19 0-31,-19 0-16,19 0 15,34 0 1,36 0 0,-18 0-1,36 0 17,-1 0-17,18 0 1,-88 0-1,0 0 1,-18 0 0,18 0-16,35 0 15,-52 0-15,17 0 16,35 0 0,-18 0-1,-52 0 1,17 0-1,1 0 1,-19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53FA4-9A35-44FA-A4F1-6FEA1A35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9F314-2E43-4990-A726-C26CF370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EA419-BA07-41A0-9320-AA3A11D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CA3D9-E2B5-4923-BABA-0C435676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4BE18-4FF2-4965-B70A-EE313723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62244-F1FE-4E09-A874-F4E14A62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F37DB-041D-4B4D-886E-08BF0AFD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47A31-1F65-4D1A-BC45-985B04AC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171CC-BC7F-4C3C-867B-13299C52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4B984-B83F-486F-8005-C1416C12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78970-5D68-4A0D-8BC4-D0D43F0CC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4FC1F-CE5A-4980-96EB-4A8F15D9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8C80C-7B07-4150-85FE-D08D1D67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2A57-111A-4A26-971C-D40819F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5E329-2BB5-4289-8B6C-F0498185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A397-03D9-45D6-9561-AE1D8D54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5BA1E-99C3-4416-9C63-C0A88105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5ECCD-5811-4F8D-B7F6-DAFD8E1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DEE2A-6B4B-4837-983A-FEB2CCD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F4753-BCDB-4014-B3FB-C33032AC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2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E9C02-AD24-409E-B45A-CC0EA208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86512-0FBD-4505-BA00-85DA4E34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62C5F-8D76-4C81-82EE-EB4F1BEF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024B8-60AA-4526-A3C9-AF880AC9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249A5-80DF-4CF4-B321-DB5908B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39FB-BE92-41B1-8C17-7297D886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2B9B0-C3FA-437E-9591-EF9BD0A6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B8980-4A45-40F6-AF61-04AA58C2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F8925-CCF1-4212-9AC9-D3D4ABD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B0049-EFD6-4006-BAD9-2D0FDD65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30B94-2DC6-478A-93C7-51CA42B1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17E01-430D-4518-BBC5-CF6DCC4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6433D-6F97-455A-973C-6E7175C3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9F15-ED1D-4A04-A561-18B93065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C4351-7D9C-418C-BD7A-EC3AC2033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666DA1-16D1-45FA-97BC-52E06D03F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162A3-4B71-4F98-8519-C5DCECAE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8AD88-D70E-46FE-8EC5-1F90A87B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07971-8837-478E-8C1F-04978A3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E750C-672D-4DF6-A5D8-8916B722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72025-0958-4A82-81E3-237FA23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719F0-C300-4659-B099-F47F7CCD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8F0CA-2DCE-4641-BC17-595AA77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FDBC5-E3AC-43C4-814C-5CB64B4F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3E7DD0-0DED-4EA6-A805-0FB70D46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F239D-EAD3-45F9-9702-56D3AE9C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22E0-CC62-4EC7-8C3E-63C8BE58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0B21C-2730-40EA-9357-5A1BB7FA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15394-A32A-4AFB-8B3D-D8EB7616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0CDBA-6210-4E17-B84D-D375AB5E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14A82-EEDE-4368-AF3F-F719ED7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05A9F-702D-4DE2-8304-D2BCA53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AC2C-F233-461B-B8FC-A2BC3EEF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D07DC-BD08-43CA-ABB3-18A4095A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F45C0-B268-4F6E-9614-4F6DA5A3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128-6BD2-467F-B0D1-09CEEB37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AD25E-8331-4D21-8F97-6B0D294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69BA9-B94A-4BE1-AAD9-B51C24BF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4E3E6-9085-4C85-8068-71B7E68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8BCCE-F101-486B-BD4E-20B66C43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F43FA-3427-4FAE-867A-5E4D46E5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0B17-2656-4C09-A24A-B8AE84C95C86}" type="datetimeFigureOut">
              <a:rPr lang="ko-KR" altLang="en-US" smtClean="0"/>
              <a:t>2024-03-28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F92EF-B1A7-4818-ABE7-070DEEA7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F7CEE-3CA5-4081-A272-AEE15F85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8" y="1122363"/>
            <a:ext cx="6498672" cy="2387600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 및 구성 정보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59"/>
            <a:ext cx="3524608" cy="527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4026716" y="696286"/>
            <a:ext cx="0" cy="4118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/>
          <p:nvPr/>
        </p:nvCxnSpPr>
        <p:spPr>
          <a:xfrm>
            <a:off x="3540154" y="3632433"/>
            <a:ext cx="822121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스위칭하고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RTP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헤더를 사용해서 응용 프로그램에서 사용하는 프로토콜 중 어떤 것을 우선적으로 전달할 것인지 결정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부하분산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외부에서 들어오는 모든 요청을 먼저 받아들이는 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대의 서버를 한 대처럼 묶을 수 있는 부하분산 기능을 제공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헤더를 참조하여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FTP(20, 21)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HTTP(80)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SMTP(25)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인가를 보고 어떤 것을 우선해서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스위칭할지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판단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이상부터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Port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알기 때문에 어떤 프로세스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실행되어야 하는지 알 수 있음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통해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19C69E-C45D-464E-B8D3-9560F1848DE3}"/>
              </a:ext>
            </a:extLst>
          </p:cNvPr>
          <p:cNvSpPr txBox="1"/>
          <p:nvPr/>
        </p:nvSpPr>
        <p:spPr>
          <a:xfrm>
            <a:off x="4030962" y="523387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RTP(Real-time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Transport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Protocol)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실시간 전송 프로토콜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음성과 영상 및 데이터를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IP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네트워크로 전송하는 프로토콜</a:t>
            </a:r>
          </a:p>
        </p:txBody>
      </p:sp>
    </p:spTree>
    <p:extLst>
      <p:ext uri="{BB962C8B-B14F-4D97-AF65-F5344CB8AC3E}">
        <p14:creationId xmlns:p14="http://schemas.microsoft.com/office/powerpoint/2010/main" val="71973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CC3469-C36B-470B-AC6B-DF0E33F3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01" y="1981899"/>
            <a:ext cx="10364598" cy="429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C727EE-38BA-4956-B2E5-E055DD6B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83" y="4379053"/>
            <a:ext cx="3829845" cy="235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45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904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e-mail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제목 및 내용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등의 패턴을 분석하여 패킷을 처리하는 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L7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스위치는 어플리케이션 영역의 스위치로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비슷하게 서버들의 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위해 사용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235A1B9-0F98-4BF5-BEF6-0AAF67E3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67" y="5061043"/>
            <a:ext cx="10200533" cy="1431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09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쉽게 말해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포트번호를 이용하여 트래픽을 분산처리한다면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패킷에 적힌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정보 등 패턴을 분석하는 등 더 정교한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로드밸런싱을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패킷의 내용을 검사할 수 있어서 바이러스도 검색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차단할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데이트의 트래픽을 감지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분석하여 필터링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F94B822-7B0A-437D-9FA1-D88330D8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41" y="4678493"/>
            <a:ext cx="3202191" cy="20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9D07-AADD-4E65-A891-6DC370C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D74F1C-003B-460C-BC72-1FFDDDC3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90" y="1864809"/>
            <a:ext cx="9052420" cy="4806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E7A05A-94B4-44BC-BE6C-388BFC580B65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3D042-BDD5-4102-8636-AFE85F77C6B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5120D3-0604-4093-8A7E-B38928B38CBE}"/>
              </a:ext>
            </a:extLst>
          </p:cNvPr>
          <p:cNvSpPr txBox="1"/>
          <p:nvPr/>
        </p:nvSpPr>
        <p:spPr>
          <a:xfrm>
            <a:off x="7147421" y="843240"/>
            <a:ext cx="315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보내는 데이터</a:t>
            </a:r>
            <a:r>
              <a:rPr lang="en-US" altLang="ko-KR" dirty="0"/>
              <a:t>(payload)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5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장비의 운영체제이면서 시스템 소프트웨어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지원 네트워크 서비스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기본적인 라우팅과 스위칭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자원을 신뢰할 수 있는 액세스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접속을 통제할 수 있는 보안 기능과 인가되지 않은 네트워크 사용의 금지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네트워크의 확장에 따라 인터페이스와 용량을 추가할 수 있는 확장성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6B52BB6-B28C-4C59-BDB7-6E151584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3" y="4891918"/>
            <a:ext cx="6151617" cy="611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EB786-E548-45B8-8433-61886EF5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53" y="5624519"/>
            <a:ext cx="6151617" cy="110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E14FCA-338B-4849-A622-D0D174F0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136" y="4891918"/>
            <a:ext cx="666750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E88CC5-091E-4C34-9A74-A5E8036A7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761" y="5914326"/>
            <a:ext cx="619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6A78D8-39B8-4C7B-A57A-C9F29B2E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08" y="1853406"/>
            <a:ext cx="8267384" cy="4823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0EA283-A0C8-4D53-8664-BD6236053B46}"/>
              </a:ext>
            </a:extLst>
          </p:cNvPr>
          <p:cNvSpPr/>
          <p:nvPr/>
        </p:nvSpPr>
        <p:spPr>
          <a:xfrm>
            <a:off x="3380764" y="2130804"/>
            <a:ext cx="536896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428E7-D457-4AF6-B183-B7263FB783FD}"/>
              </a:ext>
            </a:extLst>
          </p:cNvPr>
          <p:cNvSpPr txBox="1"/>
          <p:nvPr/>
        </p:nvSpPr>
        <p:spPr>
          <a:xfrm>
            <a:off x="4110606" y="2105420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(Command Line Interface)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FA64-6633-447E-BCE1-07EA96E86196}"/>
              </a:ext>
            </a:extLst>
          </p:cNvPr>
          <p:cNvSpPr txBox="1"/>
          <p:nvPr/>
        </p:nvSpPr>
        <p:spPr>
          <a:xfrm>
            <a:off x="6434356" y="4030911"/>
            <a:ext cx="3414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IOS</a:t>
            </a:r>
            <a:r>
              <a:rPr lang="ko-KR" altLang="en-US" sz="1600" dirty="0"/>
              <a:t>의 세부적인 조작은 장비의 목적과 특성에 따라 다양한 </a:t>
            </a:r>
            <a:r>
              <a:rPr lang="ko-KR" altLang="en-US" sz="1600" dirty="0" err="1"/>
              <a:t>인터네트워킹</a:t>
            </a:r>
            <a:r>
              <a:rPr lang="ko-KR" altLang="en-US" sz="1600" dirty="0"/>
              <a:t> 장비에서 다르게 나타남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78760-2095-4881-A991-1726D1729130}"/>
              </a:ext>
            </a:extLst>
          </p:cNvPr>
          <p:cNvSpPr txBox="1"/>
          <p:nvPr/>
        </p:nvSpPr>
        <p:spPr>
          <a:xfrm>
            <a:off x="6434356" y="5353924"/>
            <a:ext cx="341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</a:t>
            </a:r>
            <a:r>
              <a:rPr lang="ko-KR" altLang="en-US" sz="1600" dirty="0"/>
              <a:t>를 통해 입력되는 사항들은 </a:t>
            </a:r>
            <a:r>
              <a:rPr lang="en-US" altLang="ko-KR" sz="1600" dirty="0"/>
              <a:t>IOS </a:t>
            </a:r>
            <a:r>
              <a:rPr lang="ko-KR" altLang="en-US" sz="1600" dirty="0"/>
              <a:t>버전과 종류에 따라 달라짐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129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– show flash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 파일 자체는 수 </a:t>
            </a:r>
            <a:r>
              <a:rPr lang="en-US" altLang="ko-KR" dirty="0"/>
              <a:t>Mbyte</a:t>
            </a:r>
            <a:r>
              <a:rPr lang="ko-KR" altLang="en-US" dirty="0"/>
              <a:t> 크기이고</a:t>
            </a:r>
            <a:r>
              <a:rPr lang="en-US" altLang="ko-KR" dirty="0"/>
              <a:t>, </a:t>
            </a:r>
            <a:r>
              <a:rPr lang="ko-KR" altLang="en-US" dirty="0"/>
              <a:t>플래시</a:t>
            </a:r>
            <a:r>
              <a:rPr lang="en-US" altLang="ko-KR" dirty="0"/>
              <a:t>(flash)</a:t>
            </a:r>
            <a:r>
              <a:rPr lang="ko-KR" altLang="en-US" dirty="0"/>
              <a:t>라고 부르는 반영구적 메모리에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NVRAM : </a:t>
            </a:r>
            <a:r>
              <a:rPr lang="ko-KR" altLang="en-US" dirty="0"/>
              <a:t>재부팅을 해도 정보가 남는 영구적인 </a:t>
            </a:r>
            <a:r>
              <a:rPr lang="ko-KR" altLang="en-US" dirty="0" err="1"/>
              <a:t>비휘발성</a:t>
            </a:r>
            <a:r>
              <a:rPr lang="ko-KR" altLang="en-US" dirty="0"/>
              <a:t> 메모리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E90CD-8766-4E1E-9729-92F75BE9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" r="-1"/>
          <a:stretch/>
        </p:blipFill>
        <p:spPr>
          <a:xfrm>
            <a:off x="1174459" y="3028469"/>
            <a:ext cx="8289459" cy="1688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BF63E7-396F-4DC4-8543-205193FEF381}"/>
              </a:ext>
            </a:extLst>
          </p:cNvPr>
          <p:cNvSpPr/>
          <p:nvPr/>
        </p:nvSpPr>
        <p:spPr>
          <a:xfrm>
            <a:off x="5922627" y="3934437"/>
            <a:ext cx="3481431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96091-8097-46CD-A2AC-0391FEF2EC59}"/>
              </a:ext>
            </a:extLst>
          </p:cNvPr>
          <p:cNvSpPr txBox="1"/>
          <p:nvPr/>
        </p:nvSpPr>
        <p:spPr>
          <a:xfrm>
            <a:off x="7663342" y="3173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IOS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EA6BA0-1105-4BD7-A093-8CF21B60D6C5}"/>
              </a:ext>
            </a:extLst>
          </p:cNvPr>
          <p:cNvCxnSpPr/>
          <p:nvPr/>
        </p:nvCxnSpPr>
        <p:spPr>
          <a:xfrm flipH="1">
            <a:off x="7239699" y="3363985"/>
            <a:ext cx="327171" cy="508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잉크 2"/>
              <p14:cNvContentPartPr/>
              <p14:nvPr/>
            </p14:nvContentPartPr>
            <p14:xfrm>
              <a:off x="965160" y="5156280"/>
              <a:ext cx="9855720" cy="883080"/>
            </p14:xfrm>
          </p:contentPart>
        </mc:Choice>
        <mc:Fallback xmlns="">
          <p:pic>
            <p:nvPicPr>
              <p:cNvPr id="3" name="잉크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5800" y="5146920"/>
                <a:ext cx="9874440" cy="90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50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695226-385F-451B-9CAA-661A697E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73" y="218004"/>
            <a:ext cx="8221254" cy="6421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72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4624FEE-578F-4F4D-B10F-06C90D6D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33" y="1889620"/>
            <a:ext cx="7600733" cy="477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C7ECAE-6960-4DEE-B999-E2B0B6627DF8}"/>
              </a:ext>
            </a:extLst>
          </p:cNvPr>
          <p:cNvSpPr/>
          <p:nvPr/>
        </p:nvSpPr>
        <p:spPr>
          <a:xfrm>
            <a:off x="2295633" y="1889619"/>
            <a:ext cx="1882084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4D8634-1243-4F3D-99BC-F0AF5EB6EC50}"/>
              </a:ext>
            </a:extLst>
          </p:cNvPr>
          <p:cNvSpPr/>
          <p:nvPr/>
        </p:nvSpPr>
        <p:spPr>
          <a:xfrm>
            <a:off x="5476458" y="2103232"/>
            <a:ext cx="3583651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0EA31-CC66-4E8D-B785-C11789A3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1" y="4402254"/>
            <a:ext cx="5712771" cy="147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986C6A-8998-4BC7-9F51-446A8F56B667}"/>
              </a:ext>
            </a:extLst>
          </p:cNvPr>
          <p:cNvSpPr/>
          <p:nvPr/>
        </p:nvSpPr>
        <p:spPr>
          <a:xfrm>
            <a:off x="5729681" y="5026183"/>
            <a:ext cx="5712771" cy="27146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4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설치된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스위치의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관리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접속 시 보안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접속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(Telnet, SSH)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 – show interface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7D83E92-ED88-4098-B561-0AC5B04C1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768" y="1744829"/>
            <a:ext cx="6716464" cy="4763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915648-5488-4033-98EE-2A1D100F9262}"/>
              </a:ext>
            </a:extLst>
          </p:cNvPr>
          <p:cNvSpPr/>
          <p:nvPr/>
        </p:nvSpPr>
        <p:spPr>
          <a:xfrm>
            <a:off x="2737768" y="1744829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4845E5-461D-4A4C-BE3A-A3A898EBD8B9}"/>
              </a:ext>
            </a:extLst>
          </p:cNvPr>
          <p:cNvSpPr/>
          <p:nvPr/>
        </p:nvSpPr>
        <p:spPr>
          <a:xfrm>
            <a:off x="2737768" y="1958442"/>
            <a:ext cx="5273714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794BB-BDF7-4F55-B5B0-8A916807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2919412"/>
            <a:ext cx="7504346" cy="166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E8FA91-6354-4A4D-86C0-95E500F19102}"/>
              </a:ext>
            </a:extLst>
          </p:cNvPr>
          <p:cNvSpPr/>
          <p:nvPr/>
        </p:nvSpPr>
        <p:spPr>
          <a:xfrm>
            <a:off x="3805236" y="2918238"/>
            <a:ext cx="6337053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0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processes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D17750E-C695-4505-B40C-343918F9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05" y="1815382"/>
            <a:ext cx="7334990" cy="4763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CBAA4E-155E-4677-BA33-AD50F6F9141D}"/>
              </a:ext>
            </a:extLst>
          </p:cNvPr>
          <p:cNvSpPr/>
          <p:nvPr/>
        </p:nvSpPr>
        <p:spPr>
          <a:xfrm>
            <a:off x="2428505" y="1815382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C129D6-07A9-4849-AB06-9B211C2F7EBA}"/>
              </a:ext>
            </a:extLst>
          </p:cNvPr>
          <p:cNvSpPr/>
          <p:nvPr/>
        </p:nvSpPr>
        <p:spPr>
          <a:xfrm>
            <a:off x="2428505" y="2046882"/>
            <a:ext cx="6774218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8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Running-config vs startup-config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2C0E984-810F-493F-85A0-315EB84B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4" r="1"/>
          <a:stretch/>
        </p:blipFill>
        <p:spPr>
          <a:xfrm>
            <a:off x="2030143" y="2024784"/>
            <a:ext cx="3590477" cy="4468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71696-0A76-427C-8954-E3443CE22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4"/>
          <a:stretch/>
        </p:blipFill>
        <p:spPr>
          <a:xfrm>
            <a:off x="5931018" y="2016023"/>
            <a:ext cx="4622327" cy="643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35CFB4-7A4A-464D-9FA9-D3505C31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018" y="2984645"/>
            <a:ext cx="4622334" cy="3508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1EDCDB-9C9A-4FEC-9C34-1248553D351B}"/>
              </a:ext>
            </a:extLst>
          </p:cNvPr>
          <p:cNvSpPr/>
          <p:nvPr/>
        </p:nvSpPr>
        <p:spPr>
          <a:xfrm>
            <a:off x="2030142" y="2016023"/>
            <a:ext cx="2265013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F735A3-15BE-4B62-BDB5-A71AA0844147}"/>
              </a:ext>
            </a:extLst>
          </p:cNvPr>
          <p:cNvSpPr/>
          <p:nvPr/>
        </p:nvSpPr>
        <p:spPr>
          <a:xfrm>
            <a:off x="5977168" y="2016022"/>
            <a:ext cx="3997340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B1C28B-B626-4604-86C4-0750EAF5452B}"/>
              </a:ext>
            </a:extLst>
          </p:cNvPr>
          <p:cNvSpPr/>
          <p:nvPr/>
        </p:nvSpPr>
        <p:spPr>
          <a:xfrm>
            <a:off x="5931017" y="2992596"/>
            <a:ext cx="4230839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710500-0FAC-4C5D-A324-2A7D0978680D}"/>
              </a:ext>
            </a:extLst>
          </p:cNvPr>
          <p:cNvSpPr/>
          <p:nvPr/>
        </p:nvSpPr>
        <p:spPr>
          <a:xfrm>
            <a:off x="5977168" y="4089029"/>
            <a:ext cx="4230839" cy="228660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5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는 모드화</a:t>
            </a:r>
            <a:r>
              <a:rPr lang="en-US" altLang="ko-KR" dirty="0"/>
              <a:t>(modal) </a:t>
            </a:r>
            <a:r>
              <a:rPr lang="ko-KR" altLang="en-US" dirty="0"/>
              <a:t>운영체제로 디자인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시스템이 여러가지 모드로 동작할 때 각각의 모드가 자신의 운영 도메인을 갖는다는 뜻</a:t>
            </a:r>
            <a:endParaRPr lang="en-US" altLang="ko-KR" dirty="0"/>
          </a:p>
          <a:p>
            <a:r>
              <a:rPr lang="en-US" altLang="ko-KR" dirty="0"/>
              <a:t>CLI</a:t>
            </a:r>
            <a:r>
              <a:rPr lang="ko-KR" altLang="en-US" dirty="0"/>
              <a:t>는 모드를 위해 계층 구조로 된 형식을 이용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계층화된</a:t>
            </a:r>
            <a:r>
              <a:rPr lang="ko-KR" altLang="en-US" dirty="0"/>
              <a:t> 모드화 구조는 보안성을 제공</a:t>
            </a:r>
            <a:endParaRPr lang="en-US" altLang="ko-KR" dirty="0"/>
          </a:p>
          <a:p>
            <a:r>
              <a:rPr lang="ko-KR" altLang="en-US" dirty="0"/>
              <a:t>각각의 계층 모드마다 다른 인증 사항이 요구될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네트워크 사용자에게 주어지는 접근 한도의 레벨을 정할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5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nsitions between IOS command modes">
            <a:extLst>
              <a:ext uri="{FF2B5EF4-FFF2-40B4-BE49-F238E27FC236}">
                <a16:creationId xmlns:a16="http://schemas.microsoft.com/office/drawing/2014/main" id="{D74AE9E6-9E08-4B1D-8ACD-AA5E87287C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41" y="1866819"/>
            <a:ext cx="8687717" cy="4660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logger.googleusercontent.com/img/b/R29vZ2xl/AVvXsEid7jC2rkqS5g5PE-13QNelHbaSfZrxfy0efC4iM1_MFtQde7Xqo2lmfEas_VXw01nFVHkKcfEiXh7Inv8xp0Ily_phd4kqDmM4nQua5EUrJjcHF8cohFaYMWRo3D9QYnx2mQemDSpwXqN4/s1600/Cisco+IOS+Modes+of+Operation.JPG">
            <a:extLst>
              <a:ext uri="{FF2B5EF4-FFF2-40B4-BE49-F238E27FC236}">
                <a16:creationId xmlns:a16="http://schemas.microsoft.com/office/drawing/2014/main" id="{3AE8405D-5E0E-4992-90F9-8ABBAB678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16" y="1560352"/>
            <a:ext cx="6683348" cy="528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6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42E68F-B4ED-4435-B488-74E62D2C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777" y="1937857"/>
            <a:ext cx="9580445" cy="455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3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F5E0E4-4774-4988-BAF6-328170BA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73" y="2225179"/>
            <a:ext cx="9253053" cy="4167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733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프롬프트</a:t>
            </a:r>
            <a:r>
              <a:rPr lang="en-US" altLang="ko-KR" dirty="0"/>
              <a:t>(prompt) : </a:t>
            </a:r>
            <a:r>
              <a:rPr lang="ko-KR" altLang="en-US" dirty="0"/>
              <a:t>라인의 입력 지점</a:t>
            </a:r>
            <a:r>
              <a:rPr lang="en-US" altLang="ko-KR" dirty="0"/>
              <a:t>(Entry Area)</a:t>
            </a:r>
            <a:r>
              <a:rPr lang="ko-KR" altLang="en-US" dirty="0"/>
              <a:t>의 왼쪽에 위치하며 워드</a:t>
            </a:r>
            <a:r>
              <a:rPr lang="en-US" altLang="ko-KR" dirty="0"/>
              <a:t>(word)</a:t>
            </a:r>
            <a:r>
              <a:rPr lang="ko-KR" altLang="en-US" dirty="0"/>
              <a:t>와 심벌</a:t>
            </a:r>
            <a:r>
              <a:rPr lang="en-US" altLang="ko-KR" dirty="0"/>
              <a:t>(symbol)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기본적으로 모든 프롬프트는 장비 이름으로 시작</a:t>
            </a:r>
            <a:r>
              <a:rPr lang="en-US" altLang="ko-KR" dirty="0"/>
              <a:t>. 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이름에 따라 프롬프트의 나머지는 그 모드를 나타냄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433B87-39FB-4E34-81ED-2133D867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2493"/>
            <a:ext cx="3666688" cy="2836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58A357-FCE0-4887-9555-2367CF22A6AD}"/>
              </a:ext>
            </a:extLst>
          </p:cNvPr>
          <p:cNvSpPr/>
          <p:nvPr/>
        </p:nvSpPr>
        <p:spPr>
          <a:xfrm>
            <a:off x="1140910" y="6132416"/>
            <a:ext cx="796948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00BD29-A488-4142-9DE6-451134D99982}"/>
              </a:ext>
            </a:extLst>
          </p:cNvPr>
          <p:cNvSpPr/>
          <p:nvPr/>
        </p:nvSpPr>
        <p:spPr>
          <a:xfrm>
            <a:off x="1937858" y="6130985"/>
            <a:ext cx="175469" cy="29355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DDD19C-BF74-416F-9907-3DCB39B324AA}"/>
              </a:ext>
            </a:extLst>
          </p:cNvPr>
          <p:cNvSpPr/>
          <p:nvPr/>
        </p:nvSpPr>
        <p:spPr>
          <a:xfrm>
            <a:off x="982219" y="6084975"/>
            <a:ext cx="1257642" cy="38273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D2A5D-CE84-428A-9863-05929F86FD74}"/>
              </a:ext>
            </a:extLst>
          </p:cNvPr>
          <p:cNvSpPr txBox="1"/>
          <p:nvPr/>
        </p:nvSpPr>
        <p:spPr>
          <a:xfrm>
            <a:off x="5117284" y="4144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92D050"/>
                  </a:solidFill>
                </a:ln>
              </a:rPr>
              <a:t>프롬프트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899E-074D-444B-B877-D68D3C5965CF}"/>
              </a:ext>
            </a:extLst>
          </p:cNvPr>
          <p:cNvSpPr txBox="1"/>
          <p:nvPr/>
        </p:nvSpPr>
        <p:spPr>
          <a:xfrm>
            <a:off x="5117284" y="458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F0000"/>
                  </a:solidFill>
                </a:ln>
              </a:rPr>
              <a:t>장비이름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EFCAD-F714-425B-9259-1F1730B08878}"/>
              </a:ext>
            </a:extLst>
          </p:cNvPr>
          <p:cNvSpPr txBox="1"/>
          <p:nvPr/>
        </p:nvSpPr>
        <p:spPr>
          <a:xfrm>
            <a:off x="5117284" y="5016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심벌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C09029-A036-4516-BB40-9CEC24F7DFBE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239861" y="4328827"/>
            <a:ext cx="2877423" cy="19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EB061-93BC-4198-8108-D1E5FF7DC1DC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flipV="1">
            <a:off x="1539384" y="4765128"/>
            <a:ext cx="3577900" cy="136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A5334A-1197-4F9F-878C-F1CB2412D546}"/>
              </a:ext>
            </a:extLst>
          </p:cNvPr>
          <p:cNvCxnSpPr>
            <a:endCxn id="12" idx="1"/>
          </p:cNvCxnSpPr>
          <p:nvPr/>
        </p:nvCxnSpPr>
        <p:spPr>
          <a:xfrm flipV="1">
            <a:off x="2025592" y="5201429"/>
            <a:ext cx="3091692" cy="92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6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86" cy="4351338"/>
          </a:xfrm>
        </p:spPr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명령어들은 실행을 위해 사용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대소문자를 구별하지 않음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명령에 대한 일반적인 구문은 어떠한 형식이든지 적절한 키워드나 인수를 뒤에 동반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명령어는 하나 혹은 그 이상의 인수를 필요로 할 수도 있음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B9B7A8-CC5F-4708-A14F-99E50579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9" y="1938337"/>
            <a:ext cx="5385732" cy="41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82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각 인터페이스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 인터페이스별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구성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설정된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정보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(keyboards)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인수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(arguments)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키워드와 인수는 명령을 어디서 또는 어떻게 실행할 것인지를 식별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리졸버</a:t>
            </a:r>
            <a:r>
              <a:rPr lang="en-US" altLang="ko-KR" dirty="0"/>
              <a:t>(resolver) : </a:t>
            </a:r>
            <a:r>
              <a:rPr lang="ko-KR" altLang="en-US" dirty="0"/>
              <a:t>네임서버로 질의를 수행하여 그 결과를 응용프로그램에 반환해주는 소프트웨어 모듈</a:t>
            </a:r>
            <a:r>
              <a:rPr lang="en-US" altLang="ko-KR" dirty="0"/>
              <a:t>/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</a:t>
            </a:r>
            <a:r>
              <a:rPr lang="ko-KR" altLang="en-US" dirty="0" err="1"/>
              <a:t>리졸버</a:t>
            </a:r>
            <a:r>
              <a:rPr lang="en-US" altLang="ko-KR" dirty="0"/>
              <a:t>(resolver)</a:t>
            </a:r>
            <a:r>
              <a:rPr lang="ko-KR" altLang="en-US" dirty="0"/>
              <a:t>에 특별한 파라미터 값들을 표현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키워드와 다르게 인수는 일반적으로 미리 정해진 단어가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인수는 어떤 값이나 사용자에 의해 정의된 변수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2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C34120-4B9E-4848-892C-74D255B7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624"/>
            <a:ext cx="6149191" cy="3509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000662-AC87-4301-9206-FC619D45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93" y="3238150"/>
            <a:ext cx="5452844" cy="3341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2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domain-lookup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명령어를 잘못 입력 시 </a:t>
            </a:r>
            <a:r>
              <a:rPr lang="en-US" altLang="ko-KR" dirty="0"/>
              <a:t>DNS</a:t>
            </a:r>
            <a:r>
              <a:rPr lang="ko-KR" altLang="en-US" dirty="0"/>
              <a:t>서버를 찾는 시간을 줄임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dirty="0"/>
              <a:t>DNS </a:t>
            </a:r>
            <a:r>
              <a:rPr lang="ko-KR" altLang="en-US" dirty="0"/>
              <a:t>서버 찾기 종료 키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CTRL + SHIFT + 6 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동시에 누르면 </a:t>
            </a:r>
            <a:r>
              <a:rPr lang="en-US" altLang="ko-KR" dirty="0"/>
              <a:t>DNS </a:t>
            </a:r>
            <a:r>
              <a:rPr lang="ko-KR" altLang="en-US" dirty="0"/>
              <a:t>서버 찾기가 중지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9FFBE7-F4DC-4660-98D8-76E8392F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63"/>
          <a:stretch/>
        </p:blipFill>
        <p:spPr>
          <a:xfrm>
            <a:off x="838200" y="3811336"/>
            <a:ext cx="8266996" cy="707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7593F-B973-4218-80DA-C5B6F579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596"/>
            <a:ext cx="8266996" cy="191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9F0804-3FE8-480D-BEC0-01F2D4CA5A28}"/>
              </a:ext>
            </a:extLst>
          </p:cNvPr>
          <p:cNvSpPr/>
          <p:nvPr/>
        </p:nvSpPr>
        <p:spPr>
          <a:xfrm>
            <a:off x="2877431" y="5234794"/>
            <a:ext cx="2650914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D5AAE6-5127-42F6-8FB3-25F5F9A66F2E}"/>
              </a:ext>
            </a:extLst>
          </p:cNvPr>
          <p:cNvSpPr/>
          <p:nvPr/>
        </p:nvSpPr>
        <p:spPr>
          <a:xfrm>
            <a:off x="1830206" y="4832059"/>
            <a:ext cx="871049" cy="2290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F9F1B2-7EA9-4BF9-BA41-673189A21D84}"/>
              </a:ext>
            </a:extLst>
          </p:cNvPr>
          <p:cNvSpPr/>
          <p:nvPr/>
        </p:nvSpPr>
        <p:spPr>
          <a:xfrm>
            <a:off x="5092820" y="2639142"/>
            <a:ext cx="3111613" cy="4075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D6EFC6-88B1-412D-9E8C-E6535403C35B}"/>
              </a:ext>
            </a:extLst>
          </p:cNvPr>
          <p:cNvCxnSpPr/>
          <p:nvPr/>
        </p:nvCxnSpPr>
        <p:spPr>
          <a:xfrm>
            <a:off x="7843706" y="3046663"/>
            <a:ext cx="0" cy="105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(Console)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6D347A4-66BF-4D9B-84C9-95164DF5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51" y="1720135"/>
            <a:ext cx="10762739" cy="2163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E3CD43-BFE4-4940-82F1-91F6E11EFB05}"/>
              </a:ext>
            </a:extLst>
          </p:cNvPr>
          <p:cNvSpPr/>
          <p:nvPr/>
        </p:nvSpPr>
        <p:spPr>
          <a:xfrm>
            <a:off x="5100506" y="2961314"/>
            <a:ext cx="486562" cy="46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E1C5BC-A037-46C0-BE0B-A5DD95E0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561" y="4132277"/>
            <a:ext cx="3354067" cy="24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73F744-1985-4B92-AD6F-47F1B0DA4331}"/>
              </a:ext>
            </a:extLst>
          </p:cNvPr>
          <p:cNvCxnSpPr/>
          <p:nvPr/>
        </p:nvCxnSpPr>
        <p:spPr>
          <a:xfrm>
            <a:off x="5587068" y="3429000"/>
            <a:ext cx="1677798" cy="2527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EF2A020-49B4-468A-8409-F5B78485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37" y="4208258"/>
            <a:ext cx="3354067" cy="2355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5BE503-60E9-47F3-AF27-CB14F1E64D96}"/>
              </a:ext>
            </a:extLst>
          </p:cNvPr>
          <p:cNvCxnSpPr>
            <a:cxnSpLocks/>
          </p:cNvCxnSpPr>
          <p:nvPr/>
        </p:nvCxnSpPr>
        <p:spPr>
          <a:xfrm flipV="1">
            <a:off x="3682766" y="5763237"/>
            <a:ext cx="154357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821B80-4188-41F4-BF32-2B5D61D8BC02}"/>
              </a:ext>
            </a:extLst>
          </p:cNvPr>
          <p:cNvSpPr/>
          <p:nvPr/>
        </p:nvSpPr>
        <p:spPr>
          <a:xfrm>
            <a:off x="2452419" y="5670958"/>
            <a:ext cx="1230347" cy="520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 트레이서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F537A21-5F28-4D65-A4B1-345977A0D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916" y="2377755"/>
            <a:ext cx="3219450" cy="3028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EB88E-A4A7-427C-BE5E-E29EC9D77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8" t="54029" r="79426" b="41465"/>
          <a:stretch/>
        </p:blipFill>
        <p:spPr>
          <a:xfrm>
            <a:off x="2093491" y="3888476"/>
            <a:ext cx="1626493" cy="595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6BA40-DC24-44AD-BADD-4C180428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491" y="4540457"/>
            <a:ext cx="438150" cy="47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8E43B-15F3-4793-B78F-0EB9BCEE23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00" t="36049" r="70529" b="54702"/>
          <a:stretch/>
        </p:blipFill>
        <p:spPr>
          <a:xfrm>
            <a:off x="3976387" y="1955041"/>
            <a:ext cx="1451290" cy="907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B3735-9D7D-4236-9C9F-F0B17531C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032" y="1955041"/>
            <a:ext cx="4555768" cy="422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35D20D-EBF8-4D5F-A760-EFABC25DA5AD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55928E-E02F-42BD-A2E0-A2834124488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719659" y="3681850"/>
            <a:ext cx="1078373" cy="38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D1EC9D7-8C90-4391-93E2-42860DDD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96" y="1780563"/>
            <a:ext cx="45148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AE9FFF-07C9-4D3C-BC43-7BBAC70C6DCB}"/>
              </a:ext>
            </a:extLst>
          </p:cNvPr>
          <p:cNvSpPr/>
          <p:nvPr/>
        </p:nvSpPr>
        <p:spPr>
          <a:xfrm>
            <a:off x="4297998" y="2653980"/>
            <a:ext cx="1079346" cy="1305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124EF-A5F8-473D-9EFF-4BAD13B0B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" t="603" r="-226" b="6491"/>
          <a:stretch/>
        </p:blipFill>
        <p:spPr>
          <a:xfrm>
            <a:off x="838200" y="4401642"/>
            <a:ext cx="3082342" cy="214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070DD1E-57F6-4870-BB07-B85F3A413EC1}"/>
              </a:ext>
            </a:extLst>
          </p:cNvPr>
          <p:cNvSpPr/>
          <p:nvPr/>
        </p:nvSpPr>
        <p:spPr>
          <a:xfrm>
            <a:off x="838200" y="4727459"/>
            <a:ext cx="3082342" cy="1195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565C25-7052-4576-9D15-C540FADEC01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379371" y="3959604"/>
            <a:ext cx="2458300" cy="767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C0E05-64DA-4561-9709-72C822E063F7}"/>
              </a:ext>
            </a:extLst>
          </p:cNvPr>
          <p:cNvSpPr/>
          <p:nvPr/>
        </p:nvSpPr>
        <p:spPr>
          <a:xfrm>
            <a:off x="3185021" y="6358855"/>
            <a:ext cx="808139" cy="271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7213D5-2146-4954-921D-A5D03DC41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321" y="2034433"/>
            <a:ext cx="5416849" cy="4299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68D45C-4B2B-46A7-98AE-8C36E5549BE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993160" y="4184112"/>
            <a:ext cx="2046161" cy="2310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B81CAD-7508-4E3B-B962-45A9444738DC}"/>
              </a:ext>
            </a:extLst>
          </p:cNvPr>
          <p:cNvSpPr txBox="1"/>
          <p:nvPr/>
        </p:nvSpPr>
        <p:spPr>
          <a:xfrm>
            <a:off x="8867163" y="5860278"/>
            <a:ext cx="53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76C75A-8B6E-491B-A961-BCD07F791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37" y="363217"/>
            <a:ext cx="3505200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EE7A43-8B31-49D1-8A9F-B516C78F88DB}"/>
              </a:ext>
            </a:extLst>
          </p:cNvPr>
          <p:cNvCxnSpPr>
            <a:cxnSpLocks/>
          </p:cNvCxnSpPr>
          <p:nvPr/>
        </p:nvCxnSpPr>
        <p:spPr>
          <a:xfrm flipH="1" flipV="1">
            <a:off x="9034943" y="4790114"/>
            <a:ext cx="313947" cy="1254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C6AC-953F-48CE-8BB3-492AEB2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콘솔 연결 시 암호 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DC63230-037E-41DD-A330-A6B9FC0B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58" y="1848812"/>
            <a:ext cx="7559173" cy="166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05ED9B-1556-4650-A991-EC72AC049D1E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396C4D-6E01-4089-ABA6-5BD68537140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D7C12-54C0-43D8-9580-8DE7445AF3BF}"/>
              </a:ext>
            </a:extLst>
          </p:cNvPr>
          <p:cNvSpPr/>
          <p:nvPr/>
        </p:nvSpPr>
        <p:spPr>
          <a:xfrm>
            <a:off x="922658" y="193785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E495F4-94EC-423C-AD3A-63B51E4365DA}"/>
              </a:ext>
            </a:extLst>
          </p:cNvPr>
          <p:cNvSpPr/>
          <p:nvPr/>
        </p:nvSpPr>
        <p:spPr>
          <a:xfrm>
            <a:off x="922658" y="2207000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A07977-6349-4FAE-BE1A-BD8DF549124F}"/>
              </a:ext>
            </a:extLst>
          </p:cNvPr>
          <p:cNvSpPr/>
          <p:nvPr/>
        </p:nvSpPr>
        <p:spPr>
          <a:xfrm>
            <a:off x="922658" y="2713009"/>
            <a:ext cx="360879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FE9D08-617D-4DF0-8372-23B0762DEDE7}"/>
              </a:ext>
            </a:extLst>
          </p:cNvPr>
          <p:cNvSpPr/>
          <p:nvPr/>
        </p:nvSpPr>
        <p:spPr>
          <a:xfrm>
            <a:off x="891200" y="2974531"/>
            <a:ext cx="4771367" cy="266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9E8235-3124-4297-9865-76738926AB01}"/>
              </a:ext>
            </a:extLst>
          </p:cNvPr>
          <p:cNvSpPr/>
          <p:nvPr/>
        </p:nvSpPr>
        <p:spPr>
          <a:xfrm>
            <a:off x="4468537" y="2978092"/>
            <a:ext cx="1194032" cy="27181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58C98E-C357-426A-BE88-EDA479DF194A}"/>
              </a:ext>
            </a:extLst>
          </p:cNvPr>
          <p:cNvSpPr/>
          <p:nvPr/>
        </p:nvSpPr>
        <p:spPr>
          <a:xfrm>
            <a:off x="891199" y="3264587"/>
            <a:ext cx="3185849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1902CA-4BCB-4C75-81A6-44CEE2593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73"/>
          <a:stretch/>
        </p:blipFill>
        <p:spPr>
          <a:xfrm>
            <a:off x="6437863" y="1882775"/>
            <a:ext cx="4988784" cy="461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12A32A-E6DC-4748-A106-57720B0702AC}"/>
              </a:ext>
            </a:extLst>
          </p:cNvPr>
          <p:cNvSpPr/>
          <p:nvPr/>
        </p:nvSpPr>
        <p:spPr>
          <a:xfrm>
            <a:off x="6580334" y="6276422"/>
            <a:ext cx="751644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070C-63D1-4545-8A64-30442EC3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원격접속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2F3052-D8AB-41F8-8185-60CF0C68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36"/>
          <a:stretch/>
        </p:blipFill>
        <p:spPr>
          <a:xfrm>
            <a:off x="995532" y="1898009"/>
            <a:ext cx="10200935" cy="1406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A7936-F3A1-4BD2-9FEF-E324545E3E3A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923C7A-42E9-4CCA-A9B5-E59A33F6CD54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17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A7577-5E63-4473-A475-6A4FF218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원격접속</a:t>
            </a:r>
            <a:r>
              <a:rPr lang="en-US" altLang="ko-KR" dirty="0"/>
              <a:t>(Telnet)</a:t>
            </a:r>
            <a:r>
              <a:rPr lang="ko-KR" altLang="en-US" dirty="0"/>
              <a:t>위한</a:t>
            </a:r>
            <a:r>
              <a:rPr lang="en-US" altLang="ko-KR" dirty="0"/>
              <a:t> IP</a:t>
            </a:r>
            <a:r>
              <a:rPr lang="ko-KR" altLang="en-US" dirty="0"/>
              <a:t>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86A754-4DCE-4349-9B45-47E3850C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94" y="2149897"/>
            <a:ext cx="2857500" cy="28098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F3067AE-831C-477A-AB65-AAD7C9E9617B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118B64-877F-439C-A6EB-007FEBDFB12A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7E76555-F14F-4F8D-9A48-86344F12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47" y="4237008"/>
            <a:ext cx="419100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0D3BBB-E27E-4C5C-A63B-9F8A52F50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33" y="4251689"/>
            <a:ext cx="140017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26A04E-5C96-41D3-8B7E-7F6BEFDED2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36" t="53782" r="79220" b="43733"/>
          <a:stretch/>
        </p:blipFill>
        <p:spPr>
          <a:xfrm>
            <a:off x="1926847" y="3776575"/>
            <a:ext cx="1967459" cy="343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EC5D22-2A38-4F14-BED1-BC9745C5CC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04" t="36050" r="70138" b="58167"/>
          <a:stretch/>
        </p:blipFill>
        <p:spPr>
          <a:xfrm>
            <a:off x="2755938" y="1690688"/>
            <a:ext cx="2143340" cy="786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5BEBCB-2FDF-4AF1-844D-D13F9EA10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990" y="1721667"/>
            <a:ext cx="2186282" cy="2082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FA3D6-CF74-4766-B12E-8F71E4CF53A3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E5F57A-CC8D-46FD-A998-872B6905C47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719659" y="2762754"/>
            <a:ext cx="383331" cy="919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B532E60-3462-4456-AFC4-F19593543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554" y="4073525"/>
            <a:ext cx="2705100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01F523-C02F-480D-87C5-4F31D65EC9CF}"/>
              </a:ext>
            </a:extLst>
          </p:cNvPr>
          <p:cNvSpPr/>
          <p:nvPr/>
        </p:nvSpPr>
        <p:spPr>
          <a:xfrm>
            <a:off x="6192888" y="3167424"/>
            <a:ext cx="619911" cy="554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8160ED-FF7E-4177-A5FB-796D5A8501BA}"/>
              </a:ext>
            </a:extLst>
          </p:cNvPr>
          <p:cNvSpPr/>
          <p:nvPr/>
        </p:nvSpPr>
        <p:spPr>
          <a:xfrm>
            <a:off x="5620624" y="5314575"/>
            <a:ext cx="1107347" cy="1027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0AD06BA-762B-4A18-8CB1-BB8A6FCFC41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20" r="23345"/>
          <a:stretch/>
        </p:blipFill>
        <p:spPr>
          <a:xfrm>
            <a:off x="7133730" y="4073524"/>
            <a:ext cx="4253230" cy="232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6092804-CF8B-4A8E-B87A-D9F55D5F190E}"/>
              </a:ext>
            </a:extLst>
          </p:cNvPr>
          <p:cNvSpPr/>
          <p:nvPr/>
        </p:nvSpPr>
        <p:spPr>
          <a:xfrm>
            <a:off x="7662564" y="1899552"/>
            <a:ext cx="651875" cy="6590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37BF3E-7E10-42B7-A50A-1C9AF2883698}"/>
              </a:ext>
            </a:extLst>
          </p:cNvPr>
          <p:cNvSpPr/>
          <p:nvPr/>
        </p:nvSpPr>
        <p:spPr>
          <a:xfrm>
            <a:off x="7133730" y="4098691"/>
            <a:ext cx="651875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4133E6-6CAB-43B0-BA77-5CB1014524B0}"/>
              </a:ext>
            </a:extLst>
          </p:cNvPr>
          <p:cNvSpPr/>
          <p:nvPr/>
        </p:nvSpPr>
        <p:spPr>
          <a:xfrm>
            <a:off x="7120367" y="4285245"/>
            <a:ext cx="949842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E5122B-3240-4262-948C-1C0FAF918603}"/>
              </a:ext>
            </a:extLst>
          </p:cNvPr>
          <p:cNvSpPr/>
          <p:nvPr/>
        </p:nvSpPr>
        <p:spPr>
          <a:xfrm>
            <a:off x="7111965" y="4635622"/>
            <a:ext cx="1704863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02FD29-D434-4CB0-B9FD-B6380EF584C7}"/>
              </a:ext>
            </a:extLst>
          </p:cNvPr>
          <p:cNvSpPr/>
          <p:nvPr/>
        </p:nvSpPr>
        <p:spPr>
          <a:xfrm>
            <a:off x="7111964" y="4813788"/>
            <a:ext cx="3500109" cy="17221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E3D1BF-F8EF-48B0-AFF9-224279985679}"/>
              </a:ext>
            </a:extLst>
          </p:cNvPr>
          <p:cNvSpPr/>
          <p:nvPr/>
        </p:nvSpPr>
        <p:spPr>
          <a:xfrm>
            <a:off x="7111964" y="5000048"/>
            <a:ext cx="1704864" cy="2036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6A70F24-7BD0-491D-A8DC-0C444A56D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0345" y="1721667"/>
            <a:ext cx="2162175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0BB8D7-1C6F-4498-835C-47F04E84AD3C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8289272" y="2755130"/>
            <a:ext cx="971073" cy="7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871141C-D9DA-4B37-854C-B8F6AEAC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63" y="1720136"/>
            <a:ext cx="6758847" cy="1476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B00859-BFA5-4373-BAA3-11CD2973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0136"/>
            <a:ext cx="5380839" cy="4940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1C7B91-1FE4-400B-A615-88EF4BD64E98}"/>
              </a:ext>
            </a:extLst>
          </p:cNvPr>
          <p:cNvSpPr/>
          <p:nvPr/>
        </p:nvSpPr>
        <p:spPr>
          <a:xfrm>
            <a:off x="937163" y="1786221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3A3AB-803A-4F2D-B4AB-4A28DC12A232}"/>
              </a:ext>
            </a:extLst>
          </p:cNvPr>
          <p:cNvSpPr/>
          <p:nvPr/>
        </p:nvSpPr>
        <p:spPr>
          <a:xfrm>
            <a:off x="937163" y="200979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E1846-EAB3-4B6F-A1CB-5E04E745B494}"/>
              </a:ext>
            </a:extLst>
          </p:cNvPr>
          <p:cNvSpPr/>
          <p:nvPr/>
        </p:nvSpPr>
        <p:spPr>
          <a:xfrm>
            <a:off x="937162" y="2491213"/>
            <a:ext cx="2997273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FEF079-D178-4E7D-921E-17A6C2753689}"/>
              </a:ext>
            </a:extLst>
          </p:cNvPr>
          <p:cNvSpPr/>
          <p:nvPr/>
        </p:nvSpPr>
        <p:spPr>
          <a:xfrm>
            <a:off x="937162" y="2731921"/>
            <a:ext cx="423884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CECDE-EDE3-4DFA-8767-16D4B3BFA7C1}"/>
              </a:ext>
            </a:extLst>
          </p:cNvPr>
          <p:cNvSpPr/>
          <p:nvPr/>
        </p:nvSpPr>
        <p:spPr>
          <a:xfrm>
            <a:off x="937162" y="2953510"/>
            <a:ext cx="285466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6102990" y="2098523"/>
            <a:ext cx="1936982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69AED3-9264-4210-840A-B189F91A7B3B}"/>
              </a:ext>
            </a:extLst>
          </p:cNvPr>
          <p:cNvSpPr/>
          <p:nvPr/>
        </p:nvSpPr>
        <p:spPr>
          <a:xfrm>
            <a:off x="6095999" y="2953256"/>
            <a:ext cx="4776131" cy="77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9C6A02-5CD4-4144-AEF9-2E980EAB0CDF}"/>
              </a:ext>
            </a:extLst>
          </p:cNvPr>
          <p:cNvSpPr/>
          <p:nvPr/>
        </p:nvSpPr>
        <p:spPr>
          <a:xfrm>
            <a:off x="6089515" y="4982745"/>
            <a:ext cx="216525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FE6BD5-B03B-40B4-92F0-0B3297B7CDA9}"/>
              </a:ext>
            </a:extLst>
          </p:cNvPr>
          <p:cNvSpPr/>
          <p:nvPr/>
        </p:nvSpPr>
        <p:spPr>
          <a:xfrm>
            <a:off x="6102990" y="6192158"/>
            <a:ext cx="103604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6BBC4-37BD-4ABD-9C02-5438AC73B90A}"/>
              </a:ext>
            </a:extLst>
          </p:cNvPr>
          <p:cNvSpPr txBox="1"/>
          <p:nvPr/>
        </p:nvSpPr>
        <p:spPr>
          <a:xfrm>
            <a:off x="652410" y="5660029"/>
            <a:ext cx="484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입력한 내용은 보이지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Password</a:t>
            </a:r>
            <a:r>
              <a:rPr lang="ko-KR" altLang="en-US" dirty="0"/>
              <a:t>가 올바르면 라우터에 접속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23298D-A5A6-4914-88A3-DA1868723208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 flipV="1">
            <a:off x="5493031" y="5983195"/>
            <a:ext cx="609959" cy="320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749537-A32A-40E7-867E-1D7295C55B9B}"/>
              </a:ext>
            </a:extLst>
          </p:cNvPr>
          <p:cNvSpPr txBox="1"/>
          <p:nvPr/>
        </p:nvSpPr>
        <p:spPr>
          <a:xfrm>
            <a:off x="662730" y="4232120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ping </a:t>
            </a:r>
            <a:r>
              <a:rPr lang="ko-KR" altLang="en-US" dirty="0"/>
              <a:t>명령어로 라우터에 연결가능한지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F9DCDB-1B6A-470C-98EC-00B506062C82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flipH="1">
            <a:off x="5561828" y="2210311"/>
            <a:ext cx="541162" cy="2206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OSI 7 Layer vs 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216403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] OSI 7계층 vs TCP/IP 4계층">
            <a:extLst>
              <a:ext uri="{FF2B5EF4-FFF2-40B4-BE49-F238E27FC236}">
                <a16:creationId xmlns:a16="http://schemas.microsoft.com/office/drawing/2014/main" id="{304C55E7-C09B-4D8B-A0B8-6E98B86A5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2522299" y="1283516"/>
            <a:ext cx="7147402" cy="54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(SSH)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SSH(Secure</a:t>
            </a:r>
            <a:r>
              <a:rPr lang="ko-KR" altLang="en-US" dirty="0"/>
              <a:t> </a:t>
            </a:r>
            <a:r>
              <a:rPr lang="en-US" altLang="ko-KR" dirty="0"/>
              <a:t>Shell)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원격 접속 시 상대를 확인하는 인증</a:t>
            </a:r>
            <a:r>
              <a:rPr lang="en-US" altLang="ko-KR" dirty="0"/>
              <a:t>(authentication) </a:t>
            </a:r>
            <a:r>
              <a:rPr lang="ko-KR" altLang="en-US" dirty="0"/>
              <a:t>기능 외에 텔넷에 없는 패킷 암호화</a:t>
            </a:r>
            <a:r>
              <a:rPr lang="en-US" altLang="ko-KR" dirty="0"/>
              <a:t>(encryption)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패킷 변조를 방지하는 무결성 확인</a:t>
            </a:r>
            <a:r>
              <a:rPr lang="en-US" altLang="ko-KR" dirty="0"/>
              <a:t>(integrity) </a:t>
            </a:r>
            <a:r>
              <a:rPr lang="ko-KR" altLang="en-US" dirty="0"/>
              <a:t>기능을 제공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보안성이 뛰어남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8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도메인 네임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접속을 하기 위해서는 적당한 도메인 네임이 필요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59699" b="82389"/>
          <a:stretch/>
        </p:blipFill>
        <p:spPr>
          <a:xfrm>
            <a:off x="1340760" y="3231457"/>
            <a:ext cx="8794552" cy="11140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32640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(2)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RSA </a:t>
            </a:r>
            <a:r>
              <a:rPr lang="ko-KR" altLang="en-US" dirty="0" smtClean="0"/>
              <a:t>암호화 기법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RSA </a:t>
            </a:r>
            <a:r>
              <a:rPr lang="ko-KR" altLang="en-US" dirty="0" smtClean="0"/>
              <a:t>암호화 기법을 적용하여 </a:t>
            </a:r>
            <a:r>
              <a:rPr lang="ko-KR" altLang="en-US" dirty="0" err="1" smtClean="0"/>
              <a:t>암호키</a:t>
            </a:r>
            <a:r>
              <a:rPr lang="ko-KR" altLang="en-US" dirty="0" smtClean="0"/>
              <a:t> 생성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암호 키의 길이를 </a:t>
            </a:r>
            <a:r>
              <a:rPr lang="en-US" altLang="ko-KR" dirty="0" smtClean="0"/>
              <a:t>768 </a:t>
            </a:r>
            <a:r>
              <a:rPr lang="ko-KR" altLang="en-US" dirty="0" smtClean="0"/>
              <a:t>이상 설정하면 </a:t>
            </a:r>
            <a:r>
              <a:rPr lang="en-US" altLang="ko-KR" dirty="0" smtClean="0"/>
              <a:t>ssh2</a:t>
            </a:r>
            <a:r>
              <a:rPr lang="ko-KR" altLang="en-US" dirty="0" smtClean="0"/>
              <a:t> 설정 가능</a:t>
            </a:r>
            <a:endParaRPr lang="en-US" altLang="ko-KR" dirty="0" smtClean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8793"/>
          <a:stretch/>
        </p:blipFill>
        <p:spPr>
          <a:xfrm>
            <a:off x="1060445" y="3514988"/>
            <a:ext cx="10085090" cy="2796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1060444" y="3514988"/>
            <a:ext cx="4845405" cy="3187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6003722" y="5570290"/>
            <a:ext cx="732638" cy="345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106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dirty="0" err="1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ssh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(3)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ssh</a:t>
            </a:r>
            <a:r>
              <a:rPr lang="en-US" altLang="ko-KR" dirty="0" smtClean="0"/>
              <a:t> </a:t>
            </a:r>
            <a:r>
              <a:rPr lang="ko-KR" altLang="en-US" dirty="0" smtClean="0"/>
              <a:t>접속 시 사용할 아이디와 패스워드 설정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501" y="2672290"/>
            <a:ext cx="9760655" cy="13879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00" y="4602757"/>
            <a:ext cx="3094605" cy="184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6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02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네트워크의 장비를 설치하고 동작을 설정하고자 할 때</a:t>
            </a:r>
            <a:r>
              <a:rPr lang="en-US" altLang="ko-KR" dirty="0"/>
              <a:t>, </a:t>
            </a:r>
            <a:r>
              <a:rPr lang="ko-KR" altLang="en-US" dirty="0"/>
              <a:t>필수적으로 </a:t>
            </a:r>
            <a:r>
              <a:rPr lang="ko-KR" altLang="en-US" dirty="0">
                <a:solidFill>
                  <a:srgbClr val="FF0000"/>
                </a:solidFill>
              </a:rPr>
              <a:t>장비에 이름을 부여하여 관리</a:t>
            </a:r>
            <a:r>
              <a:rPr lang="ko-KR" altLang="en-US" dirty="0"/>
              <a:t>하는 것이 유리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이름은 문자와 숫자로 시작하고 중간에 띄어쓰기를 할 수 없으며 총 </a:t>
            </a:r>
            <a:r>
              <a:rPr lang="en-US" altLang="ko-KR" dirty="0"/>
              <a:t>63</a:t>
            </a:r>
            <a:r>
              <a:rPr lang="ko-KR" altLang="en-US" dirty="0"/>
              <a:t>자 이내로 부여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17AD0-AFC4-49E0-BE26-F94B1FF7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94" y="4454554"/>
            <a:ext cx="9978006" cy="1958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ED42CE-8394-4A3D-8207-E5CFBCE7D2F4}"/>
              </a:ext>
            </a:extLst>
          </p:cNvPr>
          <p:cNvSpPr/>
          <p:nvPr/>
        </p:nvSpPr>
        <p:spPr>
          <a:xfrm>
            <a:off x="1375794" y="4454554"/>
            <a:ext cx="2206305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1375793" y="4956495"/>
            <a:ext cx="2365697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E75BC0-D945-443D-8F32-D70F2FF418D0}"/>
              </a:ext>
            </a:extLst>
          </p:cNvPr>
          <p:cNvSpPr/>
          <p:nvPr/>
        </p:nvSpPr>
        <p:spPr>
          <a:xfrm>
            <a:off x="1375793" y="5979821"/>
            <a:ext cx="442100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72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banner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배너 메시지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라우터나 스위치에 접속하는 사용자에게 보여주기 위한 메시지를 생성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#banner </a:t>
            </a:r>
            <a:r>
              <a:rPr lang="en-US" altLang="ko-KR" dirty="0" err="1" smtClean="0"/>
              <a:t>motd</a:t>
            </a:r>
            <a:r>
              <a:rPr lang="en-US" altLang="ko-KR" dirty="0" smtClean="0"/>
              <a:t> [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출력 문구 입력 </a:t>
            </a:r>
            <a:r>
              <a:rPr lang="en-US" altLang="ko-KR" dirty="0" smtClean="0"/>
              <a:t>[</a:t>
            </a:r>
            <a:r>
              <a:rPr lang="ko-KR" altLang="en-US" dirty="0" smtClean="0"/>
              <a:t>기호</a:t>
            </a:r>
            <a:r>
              <a:rPr lang="en-US" altLang="ko-KR" dirty="0" smtClean="0"/>
              <a:t>]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20088"/>
            <a:ext cx="9010372" cy="20665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2822"/>
          <a:stretch/>
        </p:blipFill>
        <p:spPr>
          <a:xfrm>
            <a:off x="8282473" y="3074650"/>
            <a:ext cx="3071327" cy="9266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직선 화살표 연결선 8"/>
          <p:cNvCxnSpPr>
            <a:stCxn id="3" idx="0"/>
            <a:endCxn id="5" idx="1"/>
          </p:cNvCxnSpPr>
          <p:nvPr/>
        </p:nvCxnSpPr>
        <p:spPr>
          <a:xfrm flipV="1">
            <a:off x="5343386" y="3537972"/>
            <a:ext cx="2939087" cy="7821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201" y="5335210"/>
            <a:ext cx="4329418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199" y="5979821"/>
            <a:ext cx="4329418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033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History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라우터가 최근의 사용한 명령어를 기억하는 기능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기본적으로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개의 명령어를 순차적으로 기억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키보드의 위쪽 방향키를 누르면 입력한 순서대로 명령어를 호출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591" y="4012963"/>
            <a:ext cx="6129084" cy="1355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8975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DNS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 smtClean="0"/>
              <a:t>도메인 네임을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주소와 매칭해 주는 서버를 설정</a:t>
            </a:r>
            <a:endParaRPr lang="en-US" altLang="ko-K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smtClean="0"/>
              <a:t>DNS</a:t>
            </a:r>
            <a:r>
              <a:rPr lang="ko-KR" altLang="en-US" dirty="0" smtClean="0"/>
              <a:t>를 설정하면 </a:t>
            </a:r>
            <a:r>
              <a:rPr lang="en-US" altLang="ko-KR" dirty="0" smtClean="0"/>
              <a:t>IP</a:t>
            </a:r>
            <a:r>
              <a:rPr lang="ko-KR" altLang="en-US" dirty="0" smtClean="0"/>
              <a:t>가 아닌 도메인을 입력하여 해당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로 데이터를 전송할 수 있음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886417"/>
            <a:ext cx="4748868" cy="1697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2538" y="3886417"/>
            <a:ext cx="5591262" cy="16975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199" y="5189690"/>
            <a:ext cx="3146572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5762537" y="3804152"/>
            <a:ext cx="2131503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343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암호 저장 방식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98009"/>
            <a:ext cx="5098417" cy="2999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405237"/>
            <a:ext cx="5098417" cy="38877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488" y="1887378"/>
            <a:ext cx="4606312" cy="310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88" y="2523930"/>
            <a:ext cx="4606312" cy="3030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838199" y="5968512"/>
            <a:ext cx="2978792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6747487" y="5248457"/>
            <a:ext cx="4418259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79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613718-AF4E-4BB5-946D-376A2301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827" y="147774"/>
            <a:ext cx="10100345" cy="6562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BBA2AD-EE38-489E-A3B2-9670B5FD58D7}"/>
              </a:ext>
            </a:extLst>
          </p:cNvPr>
          <p:cNvSpPr/>
          <p:nvPr/>
        </p:nvSpPr>
        <p:spPr>
          <a:xfrm>
            <a:off x="8951053" y="1778466"/>
            <a:ext cx="411061" cy="260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9EA5EE-E4A2-4B63-A347-BB001A1A583E}"/>
              </a:ext>
            </a:extLst>
          </p:cNvPr>
          <p:cNvSpPr/>
          <p:nvPr/>
        </p:nvSpPr>
        <p:spPr>
          <a:xfrm>
            <a:off x="8766494" y="3429000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8AE8847-34CF-4AEB-9BDE-17063B8ADDD4}"/>
              </a:ext>
            </a:extLst>
          </p:cNvPr>
          <p:cNvSpPr/>
          <p:nvPr/>
        </p:nvSpPr>
        <p:spPr>
          <a:xfrm>
            <a:off x="8426740" y="3669217"/>
            <a:ext cx="876651" cy="172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9A2D86-82F6-481C-9A78-38F0E11EAF27}"/>
              </a:ext>
            </a:extLst>
          </p:cNvPr>
          <p:cNvSpPr/>
          <p:nvPr/>
        </p:nvSpPr>
        <p:spPr>
          <a:xfrm>
            <a:off x="8839897" y="4361576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FE6D6F-E876-40F0-8B30-1F63CB27CC26}"/>
              </a:ext>
            </a:extLst>
          </p:cNvPr>
          <p:cNvSpPr/>
          <p:nvPr/>
        </p:nvSpPr>
        <p:spPr>
          <a:xfrm>
            <a:off x="8865066" y="5258365"/>
            <a:ext cx="631272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5B24328-1B94-49E4-8B2A-C9D0B6936187}"/>
              </a:ext>
            </a:extLst>
          </p:cNvPr>
          <p:cNvSpPr/>
          <p:nvPr/>
        </p:nvSpPr>
        <p:spPr>
          <a:xfrm>
            <a:off x="8951053" y="6132218"/>
            <a:ext cx="411061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IP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645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 시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id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pw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8148" r="9851" b="72288"/>
          <a:stretch/>
        </p:blipFill>
        <p:spPr>
          <a:xfrm>
            <a:off x="846589" y="1901013"/>
            <a:ext cx="10864442" cy="4732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40730" r="41320" b="17327"/>
          <a:stretch/>
        </p:blipFill>
        <p:spPr>
          <a:xfrm>
            <a:off x="846589" y="2474753"/>
            <a:ext cx="7071920" cy="138418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018" y="4646190"/>
            <a:ext cx="2756093" cy="10415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931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309FF8-A7A1-4AB4-81CA-A85827EBE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104" y="240105"/>
            <a:ext cx="3577792" cy="64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25B2E3D-6A10-415C-8A00-3FFF7850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0" y="369968"/>
            <a:ext cx="8145711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3B55186-9BD8-4F9F-80C3-5F4F8EE8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L2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</a:t>
            </a:r>
            <a:r>
              <a:rPr lang="ko-KR" altLang="en-US" dirty="0"/>
              <a:t>주소를 기반으로 </a:t>
            </a:r>
            <a:r>
              <a:rPr lang="ko-KR" altLang="en-US" dirty="0">
                <a:solidFill>
                  <a:srgbClr val="FF0000"/>
                </a:solidFill>
              </a:rPr>
              <a:t>프레임</a:t>
            </a:r>
            <a:r>
              <a:rPr lang="ko-KR" altLang="en-US" dirty="0"/>
              <a:t>을 전달하는 장비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Table</a:t>
            </a:r>
            <a:r>
              <a:rPr lang="ko-KR" altLang="en-US" dirty="0"/>
              <a:t>을 가지고 있으며 </a:t>
            </a:r>
            <a:r>
              <a:rPr lang="en-US" altLang="ko-KR" dirty="0"/>
              <a:t>MAC </a:t>
            </a:r>
            <a:r>
              <a:rPr lang="ko-KR" altLang="en-US" dirty="0"/>
              <a:t>주소를 기반으로 보안을 제공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보통 스위치라고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97EE8F-12EC-417B-89B4-CAE8851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4" y="3898784"/>
            <a:ext cx="5302541" cy="26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8B535D-A3A2-4866-A44F-7AF9AB03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30" y="3360402"/>
            <a:ext cx="4440923" cy="11730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9276C8-BACC-4C78-A143-9140A622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931" y="4492960"/>
            <a:ext cx="5372100" cy="211755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030C4E-B191-44EC-83DA-D4CD3D1A712A}"/>
              </a:ext>
            </a:extLst>
          </p:cNvPr>
          <p:cNvSpPr/>
          <p:nvPr/>
        </p:nvSpPr>
        <p:spPr>
          <a:xfrm>
            <a:off x="7994708" y="4177717"/>
            <a:ext cx="1317072" cy="315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2B07F1B-3677-45A8-806C-2C22A74371F5}"/>
              </a:ext>
            </a:extLst>
          </p:cNvPr>
          <p:cNvSpPr/>
          <p:nvPr/>
        </p:nvSpPr>
        <p:spPr>
          <a:xfrm>
            <a:off x="6532576" y="5289259"/>
            <a:ext cx="3710381" cy="197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15130A-B13B-485A-B6D6-2753EE76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213" y="2015724"/>
            <a:ext cx="5172075" cy="26289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C0A663-BC0A-4823-B23C-F5FA1E5F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4" y="4678229"/>
            <a:ext cx="4349510" cy="1704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DC78F8-2D93-4BC0-83A8-94A79F2A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50" y="3512890"/>
            <a:ext cx="4415608" cy="1518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3BB3F-1581-4D02-B699-7FB6F34C3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/>
          <a:stretch/>
        </p:blipFill>
        <p:spPr>
          <a:xfrm>
            <a:off x="6660863" y="1890834"/>
            <a:ext cx="4926980" cy="2381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AF6810-E7F5-4F6E-987A-9B35F2C1B2E2}"/>
              </a:ext>
            </a:extLst>
          </p:cNvPr>
          <p:cNvSpPr/>
          <p:nvPr/>
        </p:nvSpPr>
        <p:spPr>
          <a:xfrm>
            <a:off x="6660862" y="1858102"/>
            <a:ext cx="3296861" cy="315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29D46-DFE9-4492-9A05-6D68A592988E}"/>
              </a:ext>
            </a:extLst>
          </p:cNvPr>
          <p:cNvSpPr/>
          <p:nvPr/>
        </p:nvSpPr>
        <p:spPr>
          <a:xfrm>
            <a:off x="6981042" y="3512889"/>
            <a:ext cx="4606801" cy="564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1BA57C-745A-4DCC-AE8D-AD38889BBE42}"/>
              </a:ext>
            </a:extLst>
          </p:cNvPr>
          <p:cNvSpPr/>
          <p:nvPr/>
        </p:nvSpPr>
        <p:spPr>
          <a:xfrm>
            <a:off x="3375175" y="5699105"/>
            <a:ext cx="1323919" cy="6719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46F5EF-17D9-4F85-A1FA-61FE41F42840}"/>
              </a:ext>
            </a:extLst>
          </p:cNvPr>
          <p:cNvSpPr/>
          <p:nvPr/>
        </p:nvSpPr>
        <p:spPr>
          <a:xfrm>
            <a:off x="6981042" y="4602702"/>
            <a:ext cx="1323919" cy="4266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6FA249-7A4D-4BE3-BFB3-BA66A1441C0D}"/>
              </a:ext>
            </a:extLst>
          </p:cNvPr>
          <p:cNvSpPr/>
          <p:nvPr/>
        </p:nvSpPr>
        <p:spPr>
          <a:xfrm>
            <a:off x="2919369" y="2753686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E99FF6-2E4C-461B-8213-05F6B918CBD9}"/>
              </a:ext>
            </a:extLst>
          </p:cNvPr>
          <p:cNvSpPr/>
          <p:nvPr/>
        </p:nvSpPr>
        <p:spPr>
          <a:xfrm>
            <a:off x="3775675" y="2645662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08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주소가 아닌 </a:t>
            </a:r>
            <a:r>
              <a:rPr lang="en-US" altLang="ko-KR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주소를 기반으로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패킷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전달하는 장비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 기능 유사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2D5DC6-C94F-4093-95A5-B7282857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1" y="3311922"/>
            <a:ext cx="5728021" cy="31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1087</Words>
  <Application>Microsoft Office PowerPoint</Application>
  <PresentationFormat>와이드스크린</PresentationFormat>
  <Paragraphs>168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7" baseType="lpstr">
      <vt:lpstr>HY헤드라인M</vt:lpstr>
      <vt:lpstr>맑은 고딕</vt:lpstr>
      <vt:lpstr>한컴산뜻돋움</vt:lpstr>
      <vt:lpstr>Arial</vt:lpstr>
      <vt:lpstr>Wingdings</vt:lpstr>
      <vt:lpstr>Office 테마</vt:lpstr>
      <vt:lpstr>L2〮L3 스위치 구축 (LM2002010313_16v1)</vt:lpstr>
      <vt:lpstr>학습 목표</vt:lpstr>
      <vt:lpstr>학습 목표</vt:lpstr>
      <vt:lpstr>OSI 7 Layer vs TCP/IP</vt:lpstr>
      <vt:lpstr>PowerPoint 프레젠테이션</vt:lpstr>
      <vt:lpstr>PowerPoint 프레젠테이션</vt:lpstr>
      <vt:lpstr>1. 스위치</vt:lpstr>
      <vt:lpstr>1. 스위치 – L2 스위치</vt:lpstr>
      <vt:lpstr>1. 스위치</vt:lpstr>
      <vt:lpstr>1. 스위치</vt:lpstr>
      <vt:lpstr>1. 스위치 – L4 스위치</vt:lpstr>
      <vt:lpstr>1. 스위치</vt:lpstr>
      <vt:lpstr>1. 스위치</vt:lpstr>
      <vt:lpstr>정리</vt:lpstr>
      <vt:lpstr>2. 스위치(라우터) 운영체제</vt:lpstr>
      <vt:lpstr>IOS(Internetwork Operating System)</vt:lpstr>
      <vt:lpstr>IOS – show flash</vt:lpstr>
      <vt:lpstr>PowerPoint 프레젠테이션</vt:lpstr>
      <vt:lpstr>ISO – show version</vt:lpstr>
      <vt:lpstr>ISO – show interface</vt:lpstr>
      <vt:lpstr>ISO – show processes</vt:lpstr>
      <vt:lpstr>Running-config vs startup-config</vt:lpstr>
      <vt:lpstr>2. 스위치(라우터) IOS 모드</vt:lpstr>
      <vt:lpstr>IOS 모드</vt:lpstr>
      <vt:lpstr>IOS 모드</vt:lpstr>
      <vt:lpstr>IOS 모드</vt:lpstr>
      <vt:lpstr>IOS 모드</vt:lpstr>
      <vt:lpstr>3. 스위치(라우터) IOS 명령어 구조</vt:lpstr>
      <vt:lpstr>IOS 명령어 구조</vt:lpstr>
      <vt:lpstr>키워드(keyboards)와 인수(arguments)</vt:lpstr>
      <vt:lpstr>?</vt:lpstr>
      <vt:lpstr>no ip domain-lookup</vt:lpstr>
      <vt:lpstr>수행 – 콘솔(Console) 연결</vt:lpstr>
      <vt:lpstr>수행 – 콘솔 연결(패킷 트레이서)</vt:lpstr>
      <vt:lpstr>수행 – 콘솔 연결</vt:lpstr>
      <vt:lpstr>수행 – 콘솔 연결 시 암호 설정</vt:lpstr>
      <vt:lpstr>원격접속</vt:lpstr>
      <vt:lpstr>수행 – 원격접속(Telnet)위한 IP설정</vt:lpstr>
      <vt:lpstr>수행 – 원격접속(Telnet) 설정</vt:lpstr>
      <vt:lpstr>수행 – 원격접속(SSH)</vt:lpstr>
      <vt:lpstr>수행 – ssh 설정(1)</vt:lpstr>
      <vt:lpstr>수행 – ssh 설정(2)</vt:lpstr>
      <vt:lpstr>수행 – ssh 설정(3)</vt:lpstr>
      <vt:lpstr>PowerPoint 프레젠테이션</vt:lpstr>
      <vt:lpstr>실습 더하기 : hostname </vt:lpstr>
      <vt:lpstr>실습 더하기 : banner</vt:lpstr>
      <vt:lpstr>실습 더하기 : History 설정</vt:lpstr>
      <vt:lpstr>실습 더하기 : DNS 설정</vt:lpstr>
      <vt:lpstr>실습 더하기 : 암호 저장 방식</vt:lpstr>
      <vt:lpstr>실습 더하기 : IP 설정</vt:lpstr>
      <vt:lpstr>실습 더하기 : 콘솔 연결 시 id와 pw 설정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L2〮L3 스위치 구축 (LM2002010313_16v1)</dc:title>
  <dc:creator>잉구탱구</dc:creator>
  <cp:lastModifiedBy>user</cp:lastModifiedBy>
  <cp:revision>88</cp:revision>
  <dcterms:created xsi:type="dcterms:W3CDTF">2024-03-19T06:06:20Z</dcterms:created>
  <dcterms:modified xsi:type="dcterms:W3CDTF">2024-03-28T01:02:09Z</dcterms:modified>
</cp:coreProperties>
</file>