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67" r:id="rId6"/>
    <p:sldId id="26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84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5" r:id="rId27"/>
    <p:sldId id="280" r:id="rId28"/>
    <p:sldId id="281" r:id="rId29"/>
    <p:sldId id="282" r:id="rId30"/>
    <p:sldId id="287" r:id="rId31"/>
    <p:sldId id="283" r:id="rId32"/>
    <p:sldId id="286" r:id="rId33"/>
    <p:sldId id="288" r:id="rId34"/>
    <p:sldId id="289" r:id="rId35"/>
    <p:sldId id="290" r:id="rId36"/>
    <p:sldId id="298" r:id="rId37"/>
    <p:sldId id="299" r:id="rId38"/>
    <p:sldId id="297" r:id="rId39"/>
    <p:sldId id="291" r:id="rId40"/>
    <p:sldId id="292" r:id="rId41"/>
    <p:sldId id="306" r:id="rId42"/>
    <p:sldId id="307" r:id="rId43"/>
    <p:sldId id="294" r:id="rId44"/>
    <p:sldId id="296" r:id="rId45"/>
    <p:sldId id="302" r:id="rId46"/>
    <p:sldId id="303" r:id="rId47"/>
    <p:sldId id="304" r:id="rId48"/>
    <p:sldId id="305" r:id="rId49"/>
    <p:sldId id="301" r:id="rId50"/>
    <p:sldId id="309" r:id="rId51"/>
    <p:sldId id="308" r:id="rId52"/>
    <p:sldId id="310" r:id="rId53"/>
    <p:sldId id="311" r:id="rId54"/>
    <p:sldId id="312" r:id="rId55"/>
    <p:sldId id="313" r:id="rId56"/>
    <p:sldId id="314" r:id="rId57"/>
    <p:sldId id="315" r:id="rId58"/>
    <p:sldId id="316" r:id="rId59"/>
    <p:sldId id="317" r:id="rId60"/>
    <p:sldId id="323" r:id="rId61"/>
    <p:sldId id="318" r:id="rId62"/>
    <p:sldId id="319" r:id="rId63"/>
    <p:sldId id="320" r:id="rId64"/>
    <p:sldId id="321" r:id="rId65"/>
    <p:sldId id="322" r:id="rId6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31" autoAdjust="0"/>
    <p:restoredTop sz="94660"/>
  </p:normalViewPr>
  <p:slideViewPr>
    <p:cSldViewPr snapToGrid="0">
      <p:cViewPr varScale="1">
        <p:scale>
          <a:sx n="65" d="100"/>
          <a:sy n="65" d="100"/>
        </p:scale>
        <p:origin x="84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15819" units="1/cm"/>
          <inkml:channelProperty channel="Y" name="resolution" value="36.24161" units="1/cm"/>
          <inkml:channelProperty channel="T" name="resolution" value="1" units="1/dev"/>
        </inkml:channelProperties>
      </inkml:inkSource>
      <inkml:timestamp xml:id="ts0" timeString="2024-03-25T05:06:19.1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3034 15910 0,'0'0'0,"18"0"47,-1 0-32,18 0 1,-17 0-16,17 0 16,36-17-1,35-19 1,17 1-1,18 17 1,-17 1 0,87 17 15,-34 0-15,-1 0-1,18 0 1,36 0-1,-1 17 1,0 36 0,-70-35-1,0 35 1,-36-35 0,-17-18-1,35 17 1,35 1-1,-70 17 1,-35-35 0,17 0 15,0 0-15,-17 0-1,17 0 1,-35 0-1,0 0 1,-18 0 0,0 0 15,-17 0-15,0-18-16,-1 18 15,19 0 1,-19 0-1,1-17 17,0-1 15,-18 1-32,0-1 1,0-17-1,0-36 1,0-35 0,0 18-1,0-35 1,0 70 0,0-36-1,17-34 1,-17 35-1,35 0 1,-35-18 0,18 0-1,0 0 17,-18 18-17,17 0 1,-17 35-16,18 0 15,0 35-15,-18 1 16,0-1 0,0 0 77,-18 1-30,0 17-63,-17 0 16,-88-36-1,-36 19 1,-53 17-1,1 0 1,-1 0 0,18 0-1,0 0 1,35 0 0,0 0-1,18 0 1,-70 0-1,52 0 1,0 0 0,18 0-1,-18 0 17,18 0-17,53 0 1,0 0-1,-36 0 1,36 0 0,-53 0-1,17 0 1,54 0 0,35 0-16,-18 0 15,17 0 1,1 0-16,-18 0 15,18 0 1,0 0 0,17 0-1,-17 0 17,17 17-17,0 1 141,18 0-124,0 17-32,-17-17 15,17 17 1,-18 0 0,18 18-1,-35-18-15,35 18 16,0 0-16,0-18 15,-18 36 1,1 0 0,17-36-1,0 35 1,0 1 0,-18-36-1,18 18 1,0 18-1,0-36 1,0 53 0,0 0 15,0-17-15,-18-18-1,1 17 1,17 1-1,0-18 1,-18 0 0,18 0-1,-18-36 1,18 36 0,0-17-1,0-19 1,-17 36-1,17-18 1,0 18 0,0-35-1,0 35 17,-35-18-17,35-17 1,-18 35-1,18-36 1,0 1 0,0 17 15,0-52 110</inkml:trace>
  <inkml:trace contextRef="#ctx0" brushRef="#br0" timeOffset="2671.9707">20867 15752 0,'17'0'94,"36"0"-78,-35 0-16,53 0 15,52-18 1,53 0-1,-34 1-15,140-19 16,-106 36 0,1 0-16,211 0 15,35 0 17,-17 0-17,-54 0 1,-34 0-1,-18 0 1,-36 0 0,1 0-1,-1 0 1,1 0 0,-141 0-16,123-17 15,-142 17 1,36 0-16,142 0 15,-1 0 1,53 35 0,18-17-1,35 52 17,-53-35-17,-35-35 1,-71 0-1,18 36 1,-53-36 0,-53 0-16,53 17 15,-88-17-15,-18 0 16,89 0 0,-54 0-1,-35 0 1,-52 0-1,17 0 1,-36 0 0,1 0-1,-1 0 17,19 0-17,-19 0 32,1 0 0,0 0 62,-36 0 63,-17 0-156,-53 0-16</inkml:trace>
  <inkml:trace contextRef="#ctx0" brushRef="#br0" timeOffset="4312.5894">2681 16775 0,'18'-18'15,"-1"18"32,19 0-31,-19 0-16,19 0 15,34 0 1,36 0 0,-18 0-1,36 0 17,-1 0-17,18 0 1,-88 0-1,0 0 1,-18 0 0,18 0-16,35 0 15,-52 0-15,17 0 16,35 0 0,-18 0-1,-52 0 1,17 0-1,1 0 1,-19 0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553FA4-9A35-44FA-A4F1-6FEA1A35E9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DD9F314-2E43-4990-A726-C26CF37066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BEA419-BA07-41A0-9320-AA3A11D44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60B17-2656-4C09-A24A-B8AE84C95C86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FCA3D9-E2B5-4923-BABA-0C435676B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94BE18-4FF2-4965-B70A-EE313723B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325F4-45C5-4EAB-8E0A-D5E4446ACD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873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562244-F1FE-4E09-A874-F4E14A625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FAF37DB-041D-4B4D-886E-08BF0AFD4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B47A31-1F65-4D1A-BC45-985B04AC5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60B17-2656-4C09-A24A-B8AE84C95C86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8171CC-BC7F-4C3C-867B-13299C52B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E4B984-B83F-486F-8005-C1416C12E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325F4-45C5-4EAB-8E0A-D5E4446ACD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2253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FB78970-5D68-4A0D-8BC4-D0D43F0CC1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F4FC1F-CE5A-4980-96EB-4A8F15D9BB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38C80C-7B07-4150-85FE-D08D1D675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60B17-2656-4C09-A24A-B8AE84C95C86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612A57-111A-4A26-971C-D40819F65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45E329-2BB5-4289-8B6C-F0498185D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325F4-45C5-4EAB-8E0A-D5E4446ACD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299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C2A397-03D9-45D6-9561-AE1D8D546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35BA1E-99C3-4416-9C63-C0A881057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15ECCD-5811-4F8D-B7F6-DAFD8E141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60B17-2656-4C09-A24A-B8AE84C95C86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0DEE2A-6B4B-4837-983A-FEB2CCD4B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BF4753-BCDB-4014-B3FB-C33032ACC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325F4-45C5-4EAB-8E0A-D5E4446ACD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929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7E9C02-AD24-409E-B45A-CC0EA2081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086512-0FBD-4505-BA00-85DA4E343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E62C5F-8D76-4C81-82EE-EB4F1BEFF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60B17-2656-4C09-A24A-B8AE84C95C86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2024B8-60AA-4526-A3C9-AF880AC9F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B249A5-80DF-4CF4-B321-DB5908B9B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325F4-45C5-4EAB-8E0A-D5E4446ACD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997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6939FB-BE92-41B1-8C17-7297D886D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32B9B0-C3FA-437E-9591-EF9BD0A6E0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EB8980-4A45-40F6-AF61-04AA58C22D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9F8925-CCF1-4212-9AC9-D3D4ABD58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60B17-2656-4C09-A24A-B8AE84C95C86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BB0049-EFD6-4006-BAD9-2D0FDD652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830B94-2DC6-478A-93C7-51CA42B17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325F4-45C5-4EAB-8E0A-D5E4446ACD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76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A17E01-430D-4518-BBC5-CF6DCC4CC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36433D-6F97-455A-973C-6E7175C39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E69F15-ED1D-4A04-A561-18B93065E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F6C4351-7D9C-418C-BD7A-EC3AC20334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666DA1-16D1-45FA-97BC-52E06D03F8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F4162A3-4B71-4F98-8519-C5DCECAEF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60B17-2656-4C09-A24A-B8AE84C95C86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B8AD88-D70E-46FE-8EC5-1F90A87B9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9807971-8837-478E-8C1F-04978A38F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325F4-45C5-4EAB-8E0A-D5E4446ACD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374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FE750C-672D-4DF6-A5D8-8916B722F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0272025-0958-4A82-81E3-237FA231E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60B17-2656-4C09-A24A-B8AE84C95C86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9E719F0-C300-4659-B099-F47F7CCD2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748F0CA-2DCE-4641-BC17-595AA77FF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325F4-45C5-4EAB-8E0A-D5E4446ACD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698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39FDBC5-E3AC-43C4-814C-5CB64B4F1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60B17-2656-4C09-A24A-B8AE84C95C86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F3E7DD0-0DED-4EA6-A805-0FB70D46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E5F239D-EAD3-45F9-9702-56D3AE9C9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325F4-45C5-4EAB-8E0A-D5E4446ACD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149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5422E0-CC62-4EC7-8C3E-63C8BE58C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00B21C-2730-40EA-9357-5A1BB7FA6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5015394-A32A-4AFB-8B3D-D8EB7616C1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40CDBA-6210-4E17-B84D-D375AB5E3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60B17-2656-4C09-A24A-B8AE84C95C86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314A82-EEDE-4368-AF3F-F719ED7CB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D05A9F-702D-4DE2-8304-D2BCA532C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325F4-45C5-4EAB-8E0A-D5E4446ACD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663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4AAC2C-F233-461B-B8FC-A2BC3EEF6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D8D07DC-BD08-43CA-ABB3-18A4095A36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A4F45C0-B268-4F6E-9614-4F6DA5A34C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E29128-6BD2-467F-B0D1-09CEEB375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60B17-2656-4C09-A24A-B8AE84C95C86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5AD25E-8331-4D21-8F97-6B0D294C1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469BA9-B94A-4BE1-AAD9-B51C24BF7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325F4-45C5-4EAB-8E0A-D5E4446ACD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766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1E4E3E6-9085-4C85-8068-71B7E6831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C8BCCE-F101-486B-BD4E-20B66C431C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AF43FA-3427-4FAE-867A-5E4D46E558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60B17-2656-4C09-A24A-B8AE84C95C86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CF92EF-B1A7-4818-ABE7-070DEEA7FD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FF7CEE-3CA5-4081-A272-AEE15F85CF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325F4-45C5-4EAB-8E0A-D5E4446ACD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91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10" Type="http://schemas.openxmlformats.org/officeDocument/2006/relationships/image" Target="../media/image67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9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36C603-A6B7-46AF-818F-B8BD26544A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9327" y="1122363"/>
            <a:ext cx="7592037" cy="2387600"/>
          </a:xfrm>
        </p:spPr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L2〮L3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스위치 구축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en-US" altLang="ko-KR" sz="40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LM2002010313_16v1)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FD59516-B17F-4310-BB9C-8688D42F90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74005" y="3744651"/>
            <a:ext cx="5793995" cy="1655762"/>
          </a:xfrm>
        </p:spPr>
        <p:txBody>
          <a:bodyPr/>
          <a:lstStyle/>
          <a:p>
            <a:pPr algn="l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학습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스위치 기본 설정하기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1-1.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스위치 기본 설정 및 구성 정보 저장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6C905C8-8812-4F67-A21A-3A0C119CB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58" y="870059"/>
            <a:ext cx="3524608" cy="52798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E9E04FB-C8C2-43C6-9BDD-1F83CBE66803}"/>
              </a:ext>
            </a:extLst>
          </p:cNvPr>
          <p:cNvCxnSpPr>
            <a:cxnSpLocks/>
          </p:cNvCxnSpPr>
          <p:nvPr/>
        </p:nvCxnSpPr>
        <p:spPr>
          <a:xfrm>
            <a:off x="4026716" y="696286"/>
            <a:ext cx="0" cy="411899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3E0C5C0-FA1C-4349-8140-C5F92053FD38}"/>
              </a:ext>
            </a:extLst>
          </p:cNvPr>
          <p:cNvCxnSpPr/>
          <p:nvPr/>
        </p:nvCxnSpPr>
        <p:spPr>
          <a:xfrm>
            <a:off x="3540154" y="3632433"/>
            <a:ext cx="822121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148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10ACA-92C1-4DB2-B891-D4872C9B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스위치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1BC93C-E185-473F-86D1-3480B93E9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L4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스위치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914400" lvl="1" indent="-457200">
              <a:buFont typeface="+mj-ea"/>
              <a:buAutoNum type="circleNumDbPlain"/>
            </a:pP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TCP, UDP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등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스위칭하고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RTP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등 헤더를 사용해서 응용 프로그램에서 사용하는 프로토콜 중 어떤 것을 우선적으로 전달할 것인지 결정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914400" lvl="1" indent="-457200">
              <a:buFont typeface="+mj-ea"/>
              <a:buAutoNum type="circleNumDbPlain"/>
            </a:pP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Load Balancing(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부하분산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기능 설정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914400" lvl="1" indent="-457200">
              <a:buFont typeface="+mj-ea"/>
              <a:buAutoNum type="circleNumDbPlain"/>
            </a:pP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4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계층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전송계층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은 외부에서 들어오는 모든 요청을 먼저 받아들이는 계층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여러 대의 서버를 한 대처럼 묶을 수 있는 부하분산 기능을 제공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TCP, UDP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헤더를 참조하여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FTP(20, 21)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인가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HTTP(80)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인가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SMTP(25)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인가를 보고 어떤 것을 우선해서 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스위칭할지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판단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 (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즉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로드 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밸런싱이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가능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L4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이상부터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Port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정보를 알기 때문에 어떤 프로세스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서비스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 실행되어야 하는지 알 수 있음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이를 통해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Load Balancing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 가능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buFont typeface="Wingdings" panose="05000000000000000000" pitchFamily="2" charset="2"/>
              <a:buChar char="Ø"/>
            </a:pP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52E875F-886D-4368-BB96-91473E4BD429}"/>
              </a:ext>
            </a:extLst>
          </p:cNvPr>
          <p:cNvCxnSpPr>
            <a:cxnSpLocks/>
          </p:cNvCxnSpPr>
          <p:nvPr/>
        </p:nvCxnSpPr>
        <p:spPr>
          <a:xfrm>
            <a:off x="494950" y="1560352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BBC0F2-0F71-4015-8396-16B4367F8F99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119C69E-C45D-464E-B8D3-9560F1848DE3}"/>
              </a:ext>
            </a:extLst>
          </p:cNvPr>
          <p:cNvSpPr txBox="1"/>
          <p:nvPr/>
        </p:nvSpPr>
        <p:spPr>
          <a:xfrm>
            <a:off x="4030962" y="523387"/>
            <a:ext cx="6574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RTP(Real-time</a:t>
            </a:r>
            <a:r>
              <a:rPr lang="ko-KR" altLang="en-US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  <a:r>
              <a:rPr lang="en-US" altLang="ko-KR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Transport</a:t>
            </a:r>
            <a:r>
              <a:rPr lang="ko-KR" altLang="en-US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  <a:r>
              <a:rPr lang="en-US" altLang="ko-KR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Protocol)</a:t>
            </a:r>
            <a:r>
              <a:rPr lang="ko-KR" altLang="en-US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  <a:r>
              <a:rPr lang="en-US" altLang="ko-KR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:</a:t>
            </a:r>
            <a:r>
              <a:rPr lang="ko-KR" altLang="en-US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실시간 전송 프로토콜</a:t>
            </a:r>
            <a:r>
              <a:rPr lang="en-US" altLang="ko-KR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, </a:t>
            </a:r>
          </a:p>
          <a:p>
            <a:r>
              <a:rPr lang="ko-KR" altLang="en-US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실시간 음성과 영상 및 데이터를 </a:t>
            </a:r>
            <a:r>
              <a:rPr lang="en-US" altLang="ko-KR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IP </a:t>
            </a:r>
            <a:r>
              <a:rPr lang="ko-KR" altLang="en-US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네트워크로 전송하는 프로토콜</a:t>
            </a:r>
          </a:p>
        </p:txBody>
      </p:sp>
    </p:spTree>
    <p:extLst>
      <p:ext uri="{BB962C8B-B14F-4D97-AF65-F5344CB8AC3E}">
        <p14:creationId xmlns:p14="http://schemas.microsoft.com/office/powerpoint/2010/main" val="71973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10ACA-92C1-4DB2-B891-D4872C9B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스위치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– L4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스위치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BCC3469-C36B-470B-AC6B-DF0E33F3A0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3701" y="1981899"/>
            <a:ext cx="10364598" cy="42930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52E875F-886D-4368-BB96-91473E4BD429}"/>
              </a:ext>
            </a:extLst>
          </p:cNvPr>
          <p:cNvCxnSpPr>
            <a:cxnSpLocks/>
          </p:cNvCxnSpPr>
          <p:nvPr/>
        </p:nvCxnSpPr>
        <p:spPr>
          <a:xfrm>
            <a:off x="494950" y="1560352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BBC0F2-0F71-4015-8396-16B4367F8F99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69C727EE-38BA-4956-B2E5-E055DD6BA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5583" y="4379053"/>
            <a:ext cx="3829845" cy="23531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80451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10ACA-92C1-4DB2-B891-D4872C9B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스위치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1BC93C-E185-473F-86D1-3480B93E9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49047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L7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스위치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914400" lvl="1" indent="-457200">
              <a:buFont typeface="+mj-ea"/>
              <a:buAutoNum type="circleNumDbPlain"/>
            </a:pP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URL, e-mail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제목 및 내용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쿠키 등의 패턴을 분석하여 패킷을 처리하는 방식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914400" lvl="1" indent="-457200">
              <a:buFont typeface="+mj-ea"/>
              <a:buAutoNum type="circleNumDbPlain"/>
            </a:pP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914400" lvl="1" indent="-457200">
              <a:buFont typeface="+mj-ea"/>
              <a:buAutoNum type="circleNumDbPlain"/>
            </a:pP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QoS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및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Load Balancing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기능 설정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914400" lvl="1" indent="-457200">
              <a:buFont typeface="+mj-ea"/>
              <a:buAutoNum type="circleNumDbPlain"/>
            </a:pP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L7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스위치는 어플리케이션 영역의 스위치로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L4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와 비슷하게 서버들의 로드 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밸런싱을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위해 사용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차이점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52E875F-886D-4368-BB96-91473E4BD429}"/>
              </a:ext>
            </a:extLst>
          </p:cNvPr>
          <p:cNvCxnSpPr>
            <a:cxnSpLocks/>
          </p:cNvCxnSpPr>
          <p:nvPr/>
        </p:nvCxnSpPr>
        <p:spPr>
          <a:xfrm>
            <a:off x="494950" y="1560352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BBC0F2-0F71-4015-8396-16B4367F8F99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B235A1B9-0F98-4BF5-BEF6-0AAF67E3BA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267" y="5061043"/>
            <a:ext cx="10200533" cy="14318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7009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10ACA-92C1-4DB2-B891-D4872C9B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스위치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1BC93C-E185-473F-86D1-3480B93E9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L7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스위치 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914400" lvl="1" indent="-457200">
              <a:buFont typeface="+mj-ea"/>
              <a:buAutoNum type="circleNumDbPlain"/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쉽게 말해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L4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로드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벨런싱은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포트번호를 이용하여 트래픽을 분산처리한다면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L7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로드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벨런싱은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패킷에 적힌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URL,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쿠키 정보 등 패턴을 분석하는 등 더 정교한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로드밸런싱을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수행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914400" lvl="1" indent="-457200">
              <a:buFont typeface="+mj-ea"/>
              <a:buAutoNum type="circleNumDbPlain"/>
            </a:pP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914400" lvl="1" indent="-457200">
              <a:buFont typeface="+mj-ea"/>
              <a:buAutoNum type="circleNumDbPlain"/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패킷의 내용을 검사할 수 있어서 바이러스도 검색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차단할 수 있음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marL="457200" lvl="1" indent="0">
              <a:buNone/>
            </a:pP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데이트의 트래픽을 감지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분석하여 필터링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  <a:p>
            <a:pPr marL="914400" lvl="1" indent="-457200">
              <a:buFont typeface="+mj-ea"/>
              <a:buAutoNum type="circleNumDbPlain"/>
            </a:pP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52E875F-886D-4368-BB96-91473E4BD429}"/>
              </a:ext>
            </a:extLst>
          </p:cNvPr>
          <p:cNvCxnSpPr>
            <a:cxnSpLocks/>
          </p:cNvCxnSpPr>
          <p:nvPr/>
        </p:nvCxnSpPr>
        <p:spPr>
          <a:xfrm>
            <a:off x="494950" y="1560352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BBC0F2-0F71-4015-8396-16B4367F8F99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0F94B822-7B0A-437D-9FA1-D88330D88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141" y="4678493"/>
            <a:ext cx="3202191" cy="2033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55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9C9D07-AADD-4E65-A891-6DC370CC6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정리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33D74F1C-003B-460C-BC72-1FFDDDC360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9790" y="1864809"/>
            <a:ext cx="9052420" cy="480681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DE7A05A-94B4-44BC-BE6C-388BFC580B65}"/>
              </a:ext>
            </a:extLst>
          </p:cNvPr>
          <p:cNvCxnSpPr>
            <a:cxnSpLocks/>
          </p:cNvCxnSpPr>
          <p:nvPr/>
        </p:nvCxnSpPr>
        <p:spPr>
          <a:xfrm>
            <a:off x="494950" y="1560352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E03D042-BDD5-4102-8636-AFE85F77C6BD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25120D3-0604-4093-8A7E-B38928B38CBE}"/>
              </a:ext>
            </a:extLst>
          </p:cNvPr>
          <p:cNvSpPr txBox="1"/>
          <p:nvPr/>
        </p:nvSpPr>
        <p:spPr>
          <a:xfrm>
            <a:off x="7147421" y="843240"/>
            <a:ext cx="3154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실제 보내는 데이터</a:t>
            </a:r>
            <a:r>
              <a:rPr lang="en-US" altLang="ko-KR" dirty="0"/>
              <a:t>(payload)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625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10ACA-92C1-4DB2-B891-D4872C9B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2.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스위치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라우터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운영체제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1BC93C-E185-473F-86D1-3480B93E9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IOS(Internetwork Operating System)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스위치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라우터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 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장비의 운영체제이면서 시스템 소프트웨어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457200" lvl="1" indent="0">
              <a:buNone/>
            </a:pP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IOS 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지원 네트워크 서비스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914400" lvl="1" indent="-457200">
              <a:buFont typeface="+mj-ea"/>
              <a:buAutoNum type="circleNumDbPlain"/>
            </a:pP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기본적인 라우팅과 스위칭 기능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914400" lvl="1" indent="-457200">
              <a:buFont typeface="+mj-ea"/>
              <a:buAutoNum type="circleNumDbPlain"/>
            </a:pP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네트워크 자원을 신뢰할 수 있는 액세스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914400" lvl="1" indent="-457200">
              <a:buFont typeface="+mj-ea"/>
              <a:buAutoNum type="circleNumDbPlain"/>
            </a:pP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접속을 통제할 수 있는 보안 기능과 인가되지 않은 네트워크 사용의 금지 기능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914400" lvl="1" indent="-457200">
              <a:buFont typeface="+mj-ea"/>
              <a:buAutoNum type="circleNumDbPlain"/>
            </a:pP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네트워크의 확장에 따라 인터페이스와 용량을 추가할 수 있는 확장성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52E875F-886D-4368-BB96-91473E4BD429}"/>
              </a:ext>
            </a:extLst>
          </p:cNvPr>
          <p:cNvCxnSpPr>
            <a:cxnSpLocks/>
          </p:cNvCxnSpPr>
          <p:nvPr/>
        </p:nvCxnSpPr>
        <p:spPr>
          <a:xfrm>
            <a:off x="494950" y="1560352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BBC0F2-0F71-4015-8396-16B4367F8F99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76B52BB6-B28C-4C59-BDB7-6E1515847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353" y="4891918"/>
            <a:ext cx="6151617" cy="6112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9AEB786-E548-45B8-8433-61886EF505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5353" y="5624519"/>
            <a:ext cx="6151617" cy="11048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CE14FCA-338B-4849-A622-D0D174F0C5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0136" y="4891918"/>
            <a:ext cx="666750" cy="6286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AE88CC5-091E-4C34-9A74-A5E8036A72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67761" y="5914326"/>
            <a:ext cx="61912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31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10ACA-92C1-4DB2-B891-D4872C9B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IOS(Internetwork Operating System)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56A78D8-39B8-4C7B-A57A-C9F29B2EC7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2308" y="1853406"/>
            <a:ext cx="8267384" cy="48235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52E875F-886D-4368-BB96-91473E4BD429}"/>
              </a:ext>
            </a:extLst>
          </p:cNvPr>
          <p:cNvCxnSpPr>
            <a:cxnSpLocks/>
          </p:cNvCxnSpPr>
          <p:nvPr/>
        </p:nvCxnSpPr>
        <p:spPr>
          <a:xfrm>
            <a:off x="494950" y="1560352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BBC0F2-0F71-4015-8396-16B4367F8F99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00EA283-A0C8-4D53-8664-BD6236053B46}"/>
              </a:ext>
            </a:extLst>
          </p:cNvPr>
          <p:cNvSpPr/>
          <p:nvPr/>
        </p:nvSpPr>
        <p:spPr>
          <a:xfrm>
            <a:off x="3380764" y="2130804"/>
            <a:ext cx="536896" cy="34394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2428E7-D457-4AF6-B183-B7263FB783FD}"/>
              </a:ext>
            </a:extLst>
          </p:cNvPr>
          <p:cNvSpPr txBox="1"/>
          <p:nvPr/>
        </p:nvSpPr>
        <p:spPr>
          <a:xfrm>
            <a:off x="4110606" y="2105420"/>
            <a:ext cx="2906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(Command Line Interface)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1EFA64-6633-447E-BCE1-07EA96E86196}"/>
              </a:ext>
            </a:extLst>
          </p:cNvPr>
          <p:cNvSpPr txBox="1"/>
          <p:nvPr/>
        </p:nvSpPr>
        <p:spPr>
          <a:xfrm>
            <a:off x="6434356" y="4030911"/>
            <a:ext cx="34143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IOS</a:t>
            </a:r>
            <a:r>
              <a:rPr lang="ko-KR" altLang="en-US" sz="1600" dirty="0"/>
              <a:t>의 세부적인 조작은 장비의 목적과 특성에 따라 다양한 </a:t>
            </a:r>
            <a:r>
              <a:rPr lang="ko-KR" altLang="en-US" sz="1600" dirty="0" err="1"/>
              <a:t>인터네트워킹</a:t>
            </a:r>
            <a:r>
              <a:rPr lang="ko-KR" altLang="en-US" sz="1600" dirty="0"/>
              <a:t> 장비에서 다르게 나타남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978760-2095-4881-A991-1726D1729130}"/>
              </a:ext>
            </a:extLst>
          </p:cNvPr>
          <p:cNvSpPr txBox="1"/>
          <p:nvPr/>
        </p:nvSpPr>
        <p:spPr>
          <a:xfrm>
            <a:off x="6434356" y="5353924"/>
            <a:ext cx="34143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CLI</a:t>
            </a:r>
            <a:r>
              <a:rPr lang="ko-KR" altLang="en-US" sz="1600" dirty="0"/>
              <a:t>를 통해 입력되는 사항들은 </a:t>
            </a:r>
            <a:r>
              <a:rPr lang="en-US" altLang="ko-KR" sz="1600" dirty="0"/>
              <a:t>IOS </a:t>
            </a:r>
            <a:r>
              <a:rPr lang="ko-KR" altLang="en-US" sz="1600" dirty="0"/>
              <a:t>버전과 종류에 따라 달라짐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1129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10ACA-92C1-4DB2-B891-D4872C9B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IOS – show flash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52E875F-886D-4368-BB96-91473E4BD429}"/>
              </a:ext>
            </a:extLst>
          </p:cNvPr>
          <p:cNvCxnSpPr>
            <a:cxnSpLocks/>
          </p:cNvCxnSpPr>
          <p:nvPr/>
        </p:nvCxnSpPr>
        <p:spPr>
          <a:xfrm>
            <a:off x="494950" y="1560352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BBC0F2-0F71-4015-8396-16B4367F8F99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D952638E-18BD-4894-91AB-D859C866F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IOS</a:t>
            </a:r>
            <a:r>
              <a:rPr lang="ko-KR" altLang="en-US" dirty="0"/>
              <a:t> 파일 자체는 수 </a:t>
            </a:r>
            <a:r>
              <a:rPr lang="en-US" altLang="ko-KR" dirty="0"/>
              <a:t>Mbyte</a:t>
            </a:r>
            <a:r>
              <a:rPr lang="ko-KR" altLang="en-US" dirty="0"/>
              <a:t> 크기이고</a:t>
            </a:r>
            <a:r>
              <a:rPr lang="en-US" altLang="ko-KR" dirty="0"/>
              <a:t>, </a:t>
            </a:r>
            <a:r>
              <a:rPr lang="ko-KR" altLang="en-US" dirty="0"/>
              <a:t>플래시</a:t>
            </a:r>
            <a:r>
              <a:rPr lang="en-US" altLang="ko-KR" dirty="0"/>
              <a:t>(flash)</a:t>
            </a:r>
            <a:r>
              <a:rPr lang="ko-KR" altLang="en-US" dirty="0"/>
              <a:t>라고 부르는 반영구적 메모리에 저장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NVRAM : </a:t>
            </a:r>
            <a:r>
              <a:rPr lang="ko-KR" altLang="en-US" dirty="0"/>
              <a:t>재부팅을 해도 정보가 남는 영구적인 </a:t>
            </a:r>
            <a:r>
              <a:rPr lang="ko-KR" altLang="en-US" dirty="0" err="1"/>
              <a:t>비휘발성</a:t>
            </a:r>
            <a:r>
              <a:rPr lang="ko-KR" altLang="en-US" dirty="0"/>
              <a:t> 메모리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E9E90CD-8766-4E1E-9729-92F75BE99E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1" r="-1"/>
          <a:stretch/>
        </p:blipFill>
        <p:spPr>
          <a:xfrm>
            <a:off x="1174459" y="3028469"/>
            <a:ext cx="8289459" cy="16889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6BF63E7-396F-4DC4-8543-205193FEF381}"/>
              </a:ext>
            </a:extLst>
          </p:cNvPr>
          <p:cNvSpPr/>
          <p:nvPr/>
        </p:nvSpPr>
        <p:spPr>
          <a:xfrm>
            <a:off x="5922627" y="3934437"/>
            <a:ext cx="3481431" cy="34394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896091-8097-46CD-A2AC-0391FEF2EC59}"/>
              </a:ext>
            </a:extLst>
          </p:cNvPr>
          <p:cNvSpPr txBox="1"/>
          <p:nvPr/>
        </p:nvSpPr>
        <p:spPr>
          <a:xfrm>
            <a:off x="7663342" y="3173733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IOS</a:t>
            </a:r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0EA6BA0-1105-4BD7-A093-8CF21B60D6C5}"/>
              </a:ext>
            </a:extLst>
          </p:cNvPr>
          <p:cNvCxnSpPr/>
          <p:nvPr/>
        </p:nvCxnSpPr>
        <p:spPr>
          <a:xfrm flipH="1">
            <a:off x="7239699" y="3363985"/>
            <a:ext cx="327171" cy="5089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잉크 2"/>
              <p14:cNvContentPartPr/>
              <p14:nvPr/>
            </p14:nvContentPartPr>
            <p14:xfrm>
              <a:off x="965160" y="5156280"/>
              <a:ext cx="9855720" cy="883080"/>
            </p14:xfrm>
          </p:contentPart>
        </mc:Choice>
        <mc:Fallback xmlns="">
          <p:pic>
            <p:nvPicPr>
              <p:cNvPr id="3" name="잉크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55800" y="5146920"/>
                <a:ext cx="9874440" cy="90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85011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7A695226-385F-451B-9CAA-661A697EC7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5373" y="218004"/>
            <a:ext cx="8221254" cy="64219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6872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10ACA-92C1-4DB2-B891-D4872C9B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ISO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–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show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version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52E875F-886D-4368-BB96-91473E4BD429}"/>
              </a:ext>
            </a:extLst>
          </p:cNvPr>
          <p:cNvCxnSpPr>
            <a:cxnSpLocks/>
          </p:cNvCxnSpPr>
          <p:nvPr/>
        </p:nvCxnSpPr>
        <p:spPr>
          <a:xfrm>
            <a:off x="494950" y="1560352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BBC0F2-0F71-4015-8396-16B4367F8F99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F4624FEE-578F-4F4D-B10F-06C90D6D6E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5633" y="1889620"/>
            <a:ext cx="7600733" cy="47783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CC7ECAE-6960-4DEE-B999-E2B0B6627DF8}"/>
              </a:ext>
            </a:extLst>
          </p:cNvPr>
          <p:cNvSpPr/>
          <p:nvPr/>
        </p:nvSpPr>
        <p:spPr>
          <a:xfrm>
            <a:off x="2295633" y="1889619"/>
            <a:ext cx="1882084" cy="213613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A4D8634-1243-4F3D-99BC-F0AF5EB6EC50}"/>
              </a:ext>
            </a:extLst>
          </p:cNvPr>
          <p:cNvSpPr/>
          <p:nvPr/>
        </p:nvSpPr>
        <p:spPr>
          <a:xfrm>
            <a:off x="5476458" y="2103232"/>
            <a:ext cx="3583651" cy="213613"/>
          </a:xfrm>
          <a:prstGeom prst="round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730EA31-CC66-4E8D-B785-C11789A308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9681" y="4402254"/>
            <a:ext cx="5712771" cy="14700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0986C6A-8998-4BC7-9F51-446A8F56B667}"/>
              </a:ext>
            </a:extLst>
          </p:cNvPr>
          <p:cNvSpPr/>
          <p:nvPr/>
        </p:nvSpPr>
        <p:spPr>
          <a:xfrm>
            <a:off x="5729681" y="5026183"/>
            <a:ext cx="5712771" cy="271465"/>
          </a:xfrm>
          <a:prstGeom prst="round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274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10ACA-92C1-4DB2-B891-D4872C9B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학습 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1BC93C-E185-473F-86D1-3480B93E9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네트워크 설계도에 준거하여 설치된 </a:t>
            </a:r>
            <a:r>
              <a:rPr lang="ko-KR" altLang="en-US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스위치의 </a:t>
            </a:r>
            <a:r>
              <a:rPr lang="en-US" altLang="ko-KR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Hostname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을 구성할 수 있다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네트워크 설계도에 준거하여 관리 </a:t>
            </a:r>
            <a:r>
              <a:rPr lang="ko-KR" altLang="en-US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콘솔 접속 시 보안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설정을 구성할 수 있다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네트워크 설계도에 준거하여 </a:t>
            </a:r>
            <a:r>
              <a:rPr lang="ko-KR" altLang="en-US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원격 접속</a:t>
            </a:r>
            <a:r>
              <a:rPr lang="en-US" altLang="ko-KR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(Telnet, SSH)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을 구성할 수 있다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marL="0" indent="0">
              <a:buNone/>
            </a:pP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52E875F-886D-4368-BB96-91473E4BD429}"/>
              </a:ext>
            </a:extLst>
          </p:cNvPr>
          <p:cNvCxnSpPr>
            <a:cxnSpLocks/>
          </p:cNvCxnSpPr>
          <p:nvPr/>
        </p:nvCxnSpPr>
        <p:spPr>
          <a:xfrm>
            <a:off x="494950" y="1560352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BBC0F2-0F71-4015-8396-16B4367F8F99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605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10ACA-92C1-4DB2-B891-D4872C9B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ISO – show interface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52E875F-886D-4368-BB96-91473E4BD429}"/>
              </a:ext>
            </a:extLst>
          </p:cNvPr>
          <p:cNvCxnSpPr>
            <a:cxnSpLocks/>
          </p:cNvCxnSpPr>
          <p:nvPr/>
        </p:nvCxnSpPr>
        <p:spPr>
          <a:xfrm>
            <a:off x="494950" y="1560352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BBC0F2-0F71-4015-8396-16B4367F8F99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97D83E92-ED88-4098-B561-0AC5B04C1C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7768" y="1744829"/>
            <a:ext cx="6716464" cy="47635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1915648-5488-4033-98EE-2A1D100F9262}"/>
              </a:ext>
            </a:extLst>
          </p:cNvPr>
          <p:cNvSpPr/>
          <p:nvPr/>
        </p:nvSpPr>
        <p:spPr>
          <a:xfrm>
            <a:off x="2737768" y="1744829"/>
            <a:ext cx="2035568" cy="213613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794845E5-461D-4A4C-BE3A-A3A898EBD8B9}"/>
              </a:ext>
            </a:extLst>
          </p:cNvPr>
          <p:cNvSpPr/>
          <p:nvPr/>
        </p:nvSpPr>
        <p:spPr>
          <a:xfrm>
            <a:off x="2737768" y="1958442"/>
            <a:ext cx="5273714" cy="213613"/>
          </a:xfrm>
          <a:prstGeom prst="round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6B794BB-BDF7-4F55-B5B0-8A9168078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5237" y="2919412"/>
            <a:ext cx="7504346" cy="166936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EBE8FA91-6354-4A4D-86C0-95E500F19102}"/>
              </a:ext>
            </a:extLst>
          </p:cNvPr>
          <p:cNvSpPr/>
          <p:nvPr/>
        </p:nvSpPr>
        <p:spPr>
          <a:xfrm>
            <a:off x="3805236" y="2918238"/>
            <a:ext cx="6337053" cy="213613"/>
          </a:xfrm>
          <a:prstGeom prst="round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502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10ACA-92C1-4DB2-B891-D4872C9B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ISO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–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show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processes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52E875F-886D-4368-BB96-91473E4BD429}"/>
              </a:ext>
            </a:extLst>
          </p:cNvPr>
          <p:cNvCxnSpPr>
            <a:cxnSpLocks/>
          </p:cNvCxnSpPr>
          <p:nvPr/>
        </p:nvCxnSpPr>
        <p:spPr>
          <a:xfrm>
            <a:off x="494950" y="1560352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BBC0F2-0F71-4015-8396-16B4367F8F99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6D17750E-C695-4505-B40C-343918F974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8505" y="1815382"/>
            <a:ext cx="7334990" cy="47638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5CBAA4E-155E-4677-BA33-AD50F6F9141D}"/>
              </a:ext>
            </a:extLst>
          </p:cNvPr>
          <p:cNvSpPr/>
          <p:nvPr/>
        </p:nvSpPr>
        <p:spPr>
          <a:xfrm>
            <a:off x="2428505" y="1815382"/>
            <a:ext cx="2035568" cy="213613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7DC129D6-07A9-4849-AB06-9B211C2F7EBA}"/>
              </a:ext>
            </a:extLst>
          </p:cNvPr>
          <p:cNvSpPr/>
          <p:nvPr/>
        </p:nvSpPr>
        <p:spPr>
          <a:xfrm>
            <a:off x="2428505" y="2046882"/>
            <a:ext cx="6774218" cy="213613"/>
          </a:xfrm>
          <a:prstGeom prst="round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5581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10ACA-92C1-4DB2-B891-D4872C9B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Running-config vs startup-config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52E875F-886D-4368-BB96-91473E4BD429}"/>
              </a:ext>
            </a:extLst>
          </p:cNvPr>
          <p:cNvCxnSpPr>
            <a:cxnSpLocks/>
          </p:cNvCxnSpPr>
          <p:nvPr/>
        </p:nvCxnSpPr>
        <p:spPr>
          <a:xfrm>
            <a:off x="494950" y="1560352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BBC0F2-0F71-4015-8396-16B4367F8F99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E2C0E984-810F-493F-85A0-315EB84BD9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144" r="1"/>
          <a:stretch/>
        </p:blipFill>
        <p:spPr>
          <a:xfrm>
            <a:off x="2030143" y="2024784"/>
            <a:ext cx="3590477" cy="44680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C971696-0A76-427C-8954-E3443CE227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2794"/>
          <a:stretch/>
        </p:blipFill>
        <p:spPr>
          <a:xfrm>
            <a:off x="5931018" y="2016023"/>
            <a:ext cx="4622327" cy="6432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F35CFB4-7A4A-464D-9FA9-D3505C3181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1018" y="2984645"/>
            <a:ext cx="4622334" cy="350823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F1EDCDB-9C9A-4FEC-9C34-1248553D351B}"/>
              </a:ext>
            </a:extLst>
          </p:cNvPr>
          <p:cNvSpPr/>
          <p:nvPr/>
        </p:nvSpPr>
        <p:spPr>
          <a:xfrm>
            <a:off x="2030142" y="2016023"/>
            <a:ext cx="2265013" cy="213613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4F735A3-15BE-4B62-BDB5-A71AA0844147}"/>
              </a:ext>
            </a:extLst>
          </p:cNvPr>
          <p:cNvSpPr/>
          <p:nvPr/>
        </p:nvSpPr>
        <p:spPr>
          <a:xfrm>
            <a:off x="5977168" y="2016022"/>
            <a:ext cx="3997340" cy="213613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E6B1C28B-B626-4604-86C4-0750EAF5452B}"/>
              </a:ext>
            </a:extLst>
          </p:cNvPr>
          <p:cNvSpPr/>
          <p:nvPr/>
        </p:nvSpPr>
        <p:spPr>
          <a:xfrm>
            <a:off x="5931017" y="2992596"/>
            <a:ext cx="4230839" cy="213613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C1710500-0FAC-4C5D-A324-2A7D0978680D}"/>
              </a:ext>
            </a:extLst>
          </p:cNvPr>
          <p:cNvSpPr/>
          <p:nvPr/>
        </p:nvSpPr>
        <p:spPr>
          <a:xfrm>
            <a:off x="5977168" y="4089029"/>
            <a:ext cx="4230839" cy="2286604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825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10ACA-92C1-4DB2-B891-D4872C9B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2.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스위치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라우터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 IOS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52E875F-886D-4368-BB96-91473E4BD429}"/>
              </a:ext>
            </a:extLst>
          </p:cNvPr>
          <p:cNvCxnSpPr>
            <a:cxnSpLocks/>
          </p:cNvCxnSpPr>
          <p:nvPr/>
        </p:nvCxnSpPr>
        <p:spPr>
          <a:xfrm>
            <a:off x="494950" y="1560352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BBC0F2-0F71-4015-8396-16B4367F8F99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D952638E-18BD-4894-91AB-D859C866F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IOS</a:t>
            </a:r>
            <a:r>
              <a:rPr lang="ko-KR" altLang="en-US" dirty="0"/>
              <a:t>는 모드화</a:t>
            </a:r>
            <a:r>
              <a:rPr lang="en-US" altLang="ko-KR" dirty="0"/>
              <a:t>(modal) </a:t>
            </a:r>
            <a:r>
              <a:rPr lang="ko-KR" altLang="en-US" dirty="0"/>
              <a:t>운영체제로 디자인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시스템이 여러가지 모드로 동작할 때 각각의 모드가 자신의 운영 도메인을 갖는다는 뜻</a:t>
            </a:r>
            <a:endParaRPr lang="en-US" altLang="ko-KR" dirty="0"/>
          </a:p>
          <a:p>
            <a:r>
              <a:rPr lang="en-US" altLang="ko-KR" dirty="0"/>
              <a:t>CLI</a:t>
            </a:r>
            <a:r>
              <a:rPr lang="ko-KR" altLang="en-US" dirty="0"/>
              <a:t>는 모드를 위해 계층 구조로 된 형식을 이용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계층화된</a:t>
            </a:r>
            <a:r>
              <a:rPr lang="ko-KR" altLang="en-US" dirty="0"/>
              <a:t> 모드화 구조는 보안성을 제공</a:t>
            </a:r>
            <a:endParaRPr lang="en-US" altLang="ko-KR" dirty="0"/>
          </a:p>
          <a:p>
            <a:r>
              <a:rPr lang="ko-KR" altLang="en-US" dirty="0"/>
              <a:t>각각의 계층 모드마다 다른 인증 사항이 요구될 수 있음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네트워크 사용자에게 주어지는 접근 한도의 레벨을 정할 수 있음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5355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10ACA-92C1-4DB2-B891-D4872C9B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IOS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52E875F-886D-4368-BB96-91473E4BD429}"/>
              </a:ext>
            </a:extLst>
          </p:cNvPr>
          <p:cNvCxnSpPr>
            <a:cxnSpLocks/>
          </p:cNvCxnSpPr>
          <p:nvPr/>
        </p:nvCxnSpPr>
        <p:spPr>
          <a:xfrm>
            <a:off x="494950" y="1560352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BBC0F2-0F71-4015-8396-16B4367F8F99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Transitions between IOS command modes">
            <a:extLst>
              <a:ext uri="{FF2B5EF4-FFF2-40B4-BE49-F238E27FC236}">
                <a16:creationId xmlns:a16="http://schemas.microsoft.com/office/drawing/2014/main" id="{D74AE9E6-9E08-4B1D-8ACD-AA5E87287CA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141" y="1866819"/>
            <a:ext cx="8687717" cy="46607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380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10ACA-92C1-4DB2-B891-D4872C9B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IOS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52E875F-886D-4368-BB96-91473E4BD429}"/>
              </a:ext>
            </a:extLst>
          </p:cNvPr>
          <p:cNvCxnSpPr>
            <a:cxnSpLocks/>
          </p:cNvCxnSpPr>
          <p:nvPr/>
        </p:nvCxnSpPr>
        <p:spPr>
          <a:xfrm>
            <a:off x="494950" y="1560352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BBC0F2-0F71-4015-8396-16B4367F8F99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https://blogger.googleusercontent.com/img/b/R29vZ2xl/AVvXsEid7jC2rkqS5g5PE-13QNelHbaSfZrxfy0efC4iM1_MFtQde7Xqo2lmfEas_VXw01nFVHkKcfEiXh7Inv8xp0Ily_phd4kqDmM4nQua5EUrJjcHF8cohFaYMWRo3D9QYnx2mQemDSpwXqN4/s1600/Cisco+IOS+Modes+of+Operation.JPG">
            <a:extLst>
              <a:ext uri="{FF2B5EF4-FFF2-40B4-BE49-F238E27FC236}">
                <a16:creationId xmlns:a16="http://schemas.microsoft.com/office/drawing/2014/main" id="{3AE8405D-5E0E-4992-90F9-8ABBAB67878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1316" y="1560352"/>
            <a:ext cx="6683348" cy="5284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686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10ACA-92C1-4DB2-B891-D4872C9B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IOS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모드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52E875F-886D-4368-BB96-91473E4BD429}"/>
              </a:ext>
            </a:extLst>
          </p:cNvPr>
          <p:cNvCxnSpPr>
            <a:cxnSpLocks/>
          </p:cNvCxnSpPr>
          <p:nvPr/>
        </p:nvCxnSpPr>
        <p:spPr>
          <a:xfrm>
            <a:off x="494950" y="1560352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BBC0F2-0F71-4015-8396-16B4367F8F99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8242E68F-B4ED-4435-B488-74E62D2C50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5777" y="1937857"/>
            <a:ext cx="9580445" cy="45550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1853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10ACA-92C1-4DB2-B891-D4872C9B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IOS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모드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52E875F-886D-4368-BB96-91473E4BD429}"/>
              </a:ext>
            </a:extLst>
          </p:cNvPr>
          <p:cNvCxnSpPr>
            <a:cxnSpLocks/>
          </p:cNvCxnSpPr>
          <p:nvPr/>
        </p:nvCxnSpPr>
        <p:spPr>
          <a:xfrm>
            <a:off x="494950" y="1560352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BBC0F2-0F71-4015-8396-16B4367F8F99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37F5E0E4-4774-4988-BAF6-328170BA3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473" y="2225179"/>
            <a:ext cx="9253053" cy="416723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5573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10ACA-92C1-4DB2-B891-D4872C9B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3.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스위치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라우터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 IOS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명령어 구조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52E875F-886D-4368-BB96-91473E4BD429}"/>
              </a:ext>
            </a:extLst>
          </p:cNvPr>
          <p:cNvCxnSpPr>
            <a:cxnSpLocks/>
          </p:cNvCxnSpPr>
          <p:nvPr/>
        </p:nvCxnSpPr>
        <p:spPr>
          <a:xfrm>
            <a:off x="494950" y="1560352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BBC0F2-0F71-4015-8396-16B4367F8F99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D952638E-18BD-4894-91AB-D859C866F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ea"/>
              <a:buAutoNum type="circleNumDbPlain"/>
            </a:pPr>
            <a:r>
              <a:rPr lang="ko-KR" altLang="en-US" dirty="0"/>
              <a:t>프롬프트</a:t>
            </a:r>
            <a:r>
              <a:rPr lang="en-US" altLang="ko-KR" dirty="0"/>
              <a:t>(prompt) : </a:t>
            </a:r>
            <a:r>
              <a:rPr lang="ko-KR" altLang="en-US" dirty="0"/>
              <a:t>라인의 입력 지점</a:t>
            </a:r>
            <a:r>
              <a:rPr lang="en-US" altLang="ko-KR" dirty="0"/>
              <a:t>(Entry Area)</a:t>
            </a:r>
            <a:r>
              <a:rPr lang="ko-KR" altLang="en-US" dirty="0"/>
              <a:t>의 왼쪽에 위치하며 워드</a:t>
            </a:r>
            <a:r>
              <a:rPr lang="en-US" altLang="ko-KR" dirty="0"/>
              <a:t>(word)</a:t>
            </a:r>
            <a:r>
              <a:rPr lang="ko-KR" altLang="en-US" dirty="0"/>
              <a:t>와 심벌</a:t>
            </a:r>
            <a:r>
              <a:rPr lang="en-US" altLang="ko-KR" dirty="0"/>
              <a:t>(symbol)</a:t>
            </a:r>
            <a:r>
              <a:rPr lang="ko-KR" altLang="en-US" dirty="0"/>
              <a:t>로 구성</a:t>
            </a:r>
            <a:r>
              <a:rPr lang="en-US" altLang="ko-KR" dirty="0"/>
              <a:t>.</a:t>
            </a:r>
          </a:p>
          <a:p>
            <a:pPr marL="514350" indent="-514350">
              <a:buFont typeface="+mj-ea"/>
              <a:buAutoNum type="circleNumDbPlain"/>
            </a:pPr>
            <a:r>
              <a:rPr lang="ko-KR" altLang="en-US" dirty="0"/>
              <a:t>기본적으로 모든 프롬프트는 장비 이름으로 시작</a:t>
            </a:r>
            <a:r>
              <a:rPr lang="en-US" altLang="ko-KR" dirty="0"/>
              <a:t>. </a:t>
            </a:r>
          </a:p>
          <a:p>
            <a:pPr marL="514350" indent="-514350">
              <a:buFont typeface="+mj-ea"/>
              <a:buAutoNum type="circleNumDbPlain"/>
            </a:pPr>
            <a:r>
              <a:rPr lang="ko-KR" altLang="en-US" dirty="0"/>
              <a:t>이름에 따라 프롬프트의 나머지는 그 모드를 나타냄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9433B87-39FB-4E34-81ED-2133D867C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892493"/>
            <a:ext cx="3666688" cy="28362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858A357-FCE0-4887-9555-2367CF22A6AD}"/>
              </a:ext>
            </a:extLst>
          </p:cNvPr>
          <p:cNvSpPr/>
          <p:nvPr/>
        </p:nvSpPr>
        <p:spPr>
          <a:xfrm>
            <a:off x="1140910" y="6132416"/>
            <a:ext cx="796948" cy="293551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0D00BD29-A488-4142-9DE6-451134D99982}"/>
              </a:ext>
            </a:extLst>
          </p:cNvPr>
          <p:cNvSpPr/>
          <p:nvPr/>
        </p:nvSpPr>
        <p:spPr>
          <a:xfrm>
            <a:off x="1937858" y="6130985"/>
            <a:ext cx="175469" cy="293551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BDDD19C-BF74-416F-9907-3DCB39B324AA}"/>
              </a:ext>
            </a:extLst>
          </p:cNvPr>
          <p:cNvSpPr/>
          <p:nvPr/>
        </p:nvSpPr>
        <p:spPr>
          <a:xfrm>
            <a:off x="982219" y="6084975"/>
            <a:ext cx="1257642" cy="382733"/>
          </a:xfrm>
          <a:prstGeom prst="round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DD2A5D-CE84-428A-9863-05929F86FD74}"/>
              </a:ext>
            </a:extLst>
          </p:cNvPr>
          <p:cNvSpPr txBox="1"/>
          <p:nvPr/>
        </p:nvSpPr>
        <p:spPr>
          <a:xfrm>
            <a:off x="5117284" y="414416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rgbClr val="92D050"/>
                  </a:solidFill>
                </a:ln>
              </a:rPr>
              <a:t>프롬프트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4C899E-074D-444B-B877-D68D3C5965CF}"/>
              </a:ext>
            </a:extLst>
          </p:cNvPr>
          <p:cNvSpPr txBox="1"/>
          <p:nvPr/>
        </p:nvSpPr>
        <p:spPr>
          <a:xfrm>
            <a:off x="5117284" y="458046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rgbClr val="FF0000"/>
                  </a:solidFill>
                </a:ln>
              </a:rPr>
              <a:t>장비이름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EEFCAD-F714-425B-9259-1F1730B08878}"/>
              </a:ext>
            </a:extLst>
          </p:cNvPr>
          <p:cNvSpPr txBox="1"/>
          <p:nvPr/>
        </p:nvSpPr>
        <p:spPr>
          <a:xfrm>
            <a:off x="5117284" y="501676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B0F0"/>
                </a:solidFill>
              </a:rPr>
              <a:t>심벌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5C09029-A036-4516-BB40-9CEC24F7DFBE}"/>
              </a:ext>
            </a:extLst>
          </p:cNvPr>
          <p:cNvCxnSpPr>
            <a:stCxn id="10" idx="3"/>
            <a:endCxn id="5" idx="1"/>
          </p:cNvCxnSpPr>
          <p:nvPr/>
        </p:nvCxnSpPr>
        <p:spPr>
          <a:xfrm flipV="1">
            <a:off x="2239861" y="4328827"/>
            <a:ext cx="2877423" cy="1947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06EB061-93BC-4198-8108-D1E5FF7DC1DC}"/>
              </a:ext>
            </a:extLst>
          </p:cNvPr>
          <p:cNvCxnSpPr>
            <a:stCxn id="8" idx="0"/>
            <a:endCxn id="11" idx="1"/>
          </p:cNvCxnSpPr>
          <p:nvPr/>
        </p:nvCxnSpPr>
        <p:spPr>
          <a:xfrm flipV="1">
            <a:off x="1539384" y="4765128"/>
            <a:ext cx="3577900" cy="13672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A2A5334A-1197-4F9F-878C-F1CB2412D546}"/>
              </a:ext>
            </a:extLst>
          </p:cNvPr>
          <p:cNvCxnSpPr>
            <a:endCxn id="12" idx="1"/>
          </p:cNvCxnSpPr>
          <p:nvPr/>
        </p:nvCxnSpPr>
        <p:spPr>
          <a:xfrm flipV="1">
            <a:off x="2025592" y="5201429"/>
            <a:ext cx="3091692" cy="929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146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10ACA-92C1-4DB2-B891-D4872C9B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IOS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명령어 구조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52E875F-886D-4368-BB96-91473E4BD429}"/>
              </a:ext>
            </a:extLst>
          </p:cNvPr>
          <p:cNvCxnSpPr>
            <a:cxnSpLocks/>
          </p:cNvCxnSpPr>
          <p:nvPr/>
        </p:nvCxnSpPr>
        <p:spPr>
          <a:xfrm>
            <a:off x="494950" y="1560352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BBC0F2-0F71-4015-8396-16B4367F8F99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D952638E-18BD-4894-91AB-D859C866F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70986" cy="4351338"/>
          </a:xfrm>
        </p:spPr>
        <p:txBody>
          <a:bodyPr/>
          <a:lstStyle/>
          <a:p>
            <a:r>
              <a:rPr lang="ko-KR" altLang="en-US" dirty="0"/>
              <a:t>명령어</a:t>
            </a:r>
            <a:endParaRPr lang="en-US" altLang="ko-KR" dirty="0"/>
          </a:p>
          <a:p>
            <a:pPr marL="914400" lvl="1" indent="-457200">
              <a:buFont typeface="+mj-ea"/>
              <a:buAutoNum type="circleNumDbPlain"/>
            </a:pPr>
            <a:r>
              <a:rPr lang="ko-KR" altLang="en-US" dirty="0"/>
              <a:t>명령어들은 실행을 위해 사용</a:t>
            </a:r>
            <a:r>
              <a:rPr lang="en-US" altLang="ko-KR" dirty="0"/>
              <a:t>.</a:t>
            </a:r>
          </a:p>
          <a:p>
            <a:pPr marL="914400" lvl="1" indent="-457200">
              <a:buFont typeface="+mj-ea"/>
              <a:buAutoNum type="circleNumDbPlain"/>
            </a:pPr>
            <a:r>
              <a:rPr lang="ko-KR" altLang="en-US" dirty="0"/>
              <a:t>대소문자를 구별하지 않음</a:t>
            </a:r>
            <a:r>
              <a:rPr lang="en-US" altLang="ko-KR" dirty="0"/>
              <a:t>.</a:t>
            </a:r>
          </a:p>
          <a:p>
            <a:pPr marL="914400" lvl="1" indent="-457200">
              <a:buFont typeface="+mj-ea"/>
              <a:buAutoNum type="circleNumDbPlain"/>
            </a:pPr>
            <a:r>
              <a:rPr lang="ko-KR" altLang="en-US" dirty="0"/>
              <a:t>명령에 대한 일반적인 구문은 어떠한 형식이든지 적절한 키워드나 인수를 뒤에 동반</a:t>
            </a:r>
            <a:r>
              <a:rPr lang="en-US" altLang="ko-KR" dirty="0"/>
              <a:t>.</a:t>
            </a:r>
          </a:p>
          <a:p>
            <a:pPr marL="914400" lvl="1" indent="-457200">
              <a:buFont typeface="+mj-ea"/>
              <a:buAutoNum type="circleNumDbPlain"/>
            </a:pPr>
            <a:r>
              <a:rPr lang="ko-KR" altLang="en-US" dirty="0"/>
              <a:t>명령어는 하나 혹은 그 이상의 인수를 필요로 할 수도 있음</a:t>
            </a:r>
            <a:r>
              <a:rPr lang="en-US" altLang="ko-KR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5B9B7A8-CC5F-4708-A14F-99E505795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5299" y="1938337"/>
            <a:ext cx="5385732" cy="41772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882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10ACA-92C1-4DB2-B891-D4872C9B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학습 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1BC93C-E185-473F-86D1-3480B93E9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네트워크 설계도에 준거하여 각 인터페이스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가상 인터페이스별 </a:t>
            </a:r>
            <a:r>
              <a:rPr lang="en-US" altLang="ko-KR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IP</a:t>
            </a:r>
            <a:r>
              <a:rPr lang="ko-KR" altLang="en-US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를 구성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할</a:t>
            </a:r>
            <a:r>
              <a:rPr lang="ko-KR" altLang="en-US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수 있다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네트워크 설계도에 준거하여 설정된 </a:t>
            </a:r>
            <a:r>
              <a:rPr lang="ko-KR" altLang="en-US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구성 정보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</a:t>
            </a:r>
            <a:r>
              <a:rPr lang="ko-KR" altLang="en-US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Switch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 구성할 수 있다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52E875F-886D-4368-BB96-91473E4BD429}"/>
              </a:ext>
            </a:extLst>
          </p:cNvPr>
          <p:cNvCxnSpPr>
            <a:cxnSpLocks/>
          </p:cNvCxnSpPr>
          <p:nvPr/>
        </p:nvCxnSpPr>
        <p:spPr>
          <a:xfrm>
            <a:off x="494950" y="1560352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BBC0F2-0F71-4015-8396-16B4367F8F99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326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10ACA-92C1-4DB2-B891-D4872C9B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키워드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(keyboards)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와 인수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(arguments)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52E875F-886D-4368-BB96-91473E4BD429}"/>
              </a:ext>
            </a:extLst>
          </p:cNvPr>
          <p:cNvCxnSpPr>
            <a:cxnSpLocks/>
          </p:cNvCxnSpPr>
          <p:nvPr/>
        </p:nvCxnSpPr>
        <p:spPr>
          <a:xfrm>
            <a:off x="494950" y="1560352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BBC0F2-0F71-4015-8396-16B4367F8F99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D952638E-18BD-4894-91AB-D859C866F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키워드와 인수는 명령을 어디서 또는 어떻게 실행할 것인지를 식별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리졸버</a:t>
            </a:r>
            <a:r>
              <a:rPr lang="en-US" altLang="ko-KR" dirty="0"/>
              <a:t>(resolver) : </a:t>
            </a:r>
            <a:r>
              <a:rPr lang="ko-KR" altLang="en-US" dirty="0"/>
              <a:t>네임서버로 질의를 수행하여 그 결과를 응용프로그램에 반환해주는 소프트웨어 모듈</a:t>
            </a:r>
            <a:r>
              <a:rPr lang="en-US" altLang="ko-KR" dirty="0"/>
              <a:t>/</a:t>
            </a:r>
            <a:r>
              <a:rPr lang="ko-KR" altLang="en-US" dirty="0"/>
              <a:t>라이브러리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명령어 </a:t>
            </a:r>
            <a:r>
              <a:rPr lang="ko-KR" altLang="en-US" dirty="0" err="1"/>
              <a:t>리졸버</a:t>
            </a:r>
            <a:r>
              <a:rPr lang="en-US" altLang="ko-KR" dirty="0"/>
              <a:t>(resolver)</a:t>
            </a:r>
            <a:r>
              <a:rPr lang="ko-KR" altLang="en-US" dirty="0"/>
              <a:t>에 특별한 파라미터 값들을 표현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키워드와 다르게 인수는 일반적으로 미리 정해진 단어가 아님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인수는 어떤 값이나 사용자에 의해 정의된 변수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302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10ACA-92C1-4DB2-B891-D4872C9B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?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52E875F-886D-4368-BB96-91473E4BD429}"/>
              </a:ext>
            </a:extLst>
          </p:cNvPr>
          <p:cNvCxnSpPr>
            <a:cxnSpLocks/>
          </p:cNvCxnSpPr>
          <p:nvPr/>
        </p:nvCxnSpPr>
        <p:spPr>
          <a:xfrm>
            <a:off x="494950" y="1560352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BBC0F2-0F71-4015-8396-16B4367F8F99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7AC34120-4B9E-4848-892C-74D255B79C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68624"/>
            <a:ext cx="6149191" cy="35093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B000662-AC87-4301-9206-FC619D4549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6793" y="3238150"/>
            <a:ext cx="5452844" cy="33415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52250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10ACA-92C1-4DB2-B891-D4872C9B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no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ip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domain-lookup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52E875F-886D-4368-BB96-91473E4BD429}"/>
              </a:ext>
            </a:extLst>
          </p:cNvPr>
          <p:cNvCxnSpPr>
            <a:cxnSpLocks/>
          </p:cNvCxnSpPr>
          <p:nvPr/>
        </p:nvCxnSpPr>
        <p:spPr>
          <a:xfrm>
            <a:off x="494950" y="1560352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BBC0F2-0F71-4015-8396-16B4367F8F99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D952638E-18BD-4894-91AB-D859C866F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명령어를 잘못 입력 시 </a:t>
            </a:r>
            <a:r>
              <a:rPr lang="en-US" altLang="ko-KR" dirty="0"/>
              <a:t>DNS</a:t>
            </a:r>
            <a:r>
              <a:rPr lang="ko-KR" altLang="en-US" dirty="0"/>
              <a:t>서버를 찾는 시간을 줄임</a:t>
            </a:r>
            <a:r>
              <a:rPr lang="en-US" altLang="ko-KR" dirty="0"/>
              <a:t>.</a:t>
            </a:r>
          </a:p>
          <a:p>
            <a:endParaRPr lang="en-US" altLang="ko-KR" sz="1000" dirty="0"/>
          </a:p>
          <a:p>
            <a:r>
              <a:rPr lang="en-US" altLang="ko-KR" dirty="0"/>
              <a:t>DNS </a:t>
            </a:r>
            <a:r>
              <a:rPr lang="ko-KR" altLang="en-US" dirty="0"/>
              <a:t>서버 찾기 종료 키 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rgbClr val="FF0000"/>
                </a:solidFill>
              </a:rPr>
              <a:t>CTRL + SHIFT + 6 </a:t>
            </a:r>
          </a:p>
          <a:p>
            <a:pPr marL="0" indent="0">
              <a:buNone/>
            </a:pPr>
            <a:r>
              <a:rPr lang="en-US" altLang="ko-KR" dirty="0"/>
              <a:t>  (</a:t>
            </a:r>
            <a:r>
              <a:rPr lang="ko-KR" altLang="en-US" dirty="0"/>
              <a:t>동시에 누르면 </a:t>
            </a:r>
            <a:r>
              <a:rPr lang="en-US" altLang="ko-KR" dirty="0"/>
              <a:t>DNS </a:t>
            </a:r>
            <a:r>
              <a:rPr lang="ko-KR" altLang="en-US" dirty="0"/>
              <a:t>서버 찾기가 중지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C9FFBE7-F4DC-4660-98D8-76E8392F77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463"/>
          <a:stretch/>
        </p:blipFill>
        <p:spPr>
          <a:xfrm>
            <a:off x="838200" y="3811336"/>
            <a:ext cx="8266996" cy="7070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2F7593F-B973-4218-80DA-C5B6F5795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767596"/>
            <a:ext cx="8266996" cy="19122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E49F0804-3FE8-480D-BEC0-01F2D4CA5A28}"/>
              </a:ext>
            </a:extLst>
          </p:cNvPr>
          <p:cNvSpPr/>
          <p:nvPr/>
        </p:nvSpPr>
        <p:spPr>
          <a:xfrm>
            <a:off x="2877431" y="5234794"/>
            <a:ext cx="2650914" cy="293551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1D5AAE6-5127-42F6-8FB3-25F5F9A66F2E}"/>
              </a:ext>
            </a:extLst>
          </p:cNvPr>
          <p:cNvSpPr/>
          <p:nvPr/>
        </p:nvSpPr>
        <p:spPr>
          <a:xfrm>
            <a:off x="1830206" y="4832059"/>
            <a:ext cx="871049" cy="229088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07F9F1B2-7EA9-4BF9-BA41-673189A21D84}"/>
              </a:ext>
            </a:extLst>
          </p:cNvPr>
          <p:cNvSpPr/>
          <p:nvPr/>
        </p:nvSpPr>
        <p:spPr>
          <a:xfrm>
            <a:off x="5092820" y="2639142"/>
            <a:ext cx="3111613" cy="407521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0D6EFC6-88B1-412D-9E8C-E6535403C35B}"/>
              </a:ext>
            </a:extLst>
          </p:cNvPr>
          <p:cNvCxnSpPr/>
          <p:nvPr/>
        </p:nvCxnSpPr>
        <p:spPr>
          <a:xfrm>
            <a:off x="7843706" y="3046663"/>
            <a:ext cx="0" cy="10555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265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10ACA-92C1-4DB2-B891-D4872C9B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수행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–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콘솔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(Console)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연결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52E875F-886D-4368-BB96-91473E4BD429}"/>
              </a:ext>
            </a:extLst>
          </p:cNvPr>
          <p:cNvCxnSpPr>
            <a:cxnSpLocks/>
          </p:cNvCxnSpPr>
          <p:nvPr/>
        </p:nvCxnSpPr>
        <p:spPr>
          <a:xfrm>
            <a:off x="494950" y="1560352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BBC0F2-0F71-4015-8396-16B4367F8F99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26D347A4-66BF-4D9B-84C9-95164DF5D8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9151" y="1720135"/>
            <a:ext cx="10762739" cy="21639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2E3CD43-BFE4-4940-82F1-91F6E11EFB05}"/>
              </a:ext>
            </a:extLst>
          </p:cNvPr>
          <p:cNvSpPr/>
          <p:nvPr/>
        </p:nvSpPr>
        <p:spPr>
          <a:xfrm>
            <a:off x="5100506" y="2961314"/>
            <a:ext cx="486562" cy="4676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CE1C5BC-A037-46C0-BE0B-A5DD95E045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0561" y="4132277"/>
            <a:ext cx="3354067" cy="24314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373F744-1985-4B92-AD6F-47F1B0DA4331}"/>
              </a:ext>
            </a:extLst>
          </p:cNvPr>
          <p:cNvCxnSpPr/>
          <p:nvPr/>
        </p:nvCxnSpPr>
        <p:spPr>
          <a:xfrm>
            <a:off x="5587068" y="3429000"/>
            <a:ext cx="1677798" cy="25271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5EF2A020-49B4-468A-8409-F5B7848582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637" y="4208258"/>
            <a:ext cx="3354067" cy="23554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B5BE503-60E9-47F3-AF27-CB14F1E64D96}"/>
              </a:ext>
            </a:extLst>
          </p:cNvPr>
          <p:cNvCxnSpPr>
            <a:cxnSpLocks/>
          </p:cNvCxnSpPr>
          <p:nvPr/>
        </p:nvCxnSpPr>
        <p:spPr>
          <a:xfrm flipV="1">
            <a:off x="3682766" y="5763237"/>
            <a:ext cx="1543575" cy="1174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0821B80-4188-41F4-BF32-2B5D61D8BC02}"/>
              </a:ext>
            </a:extLst>
          </p:cNvPr>
          <p:cNvSpPr/>
          <p:nvPr/>
        </p:nvSpPr>
        <p:spPr>
          <a:xfrm>
            <a:off x="2452419" y="5670958"/>
            <a:ext cx="1230347" cy="5201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550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10ACA-92C1-4DB2-B891-D4872C9B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수행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–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콘솔 연결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패킷 트레이서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52E875F-886D-4368-BB96-91473E4BD429}"/>
              </a:ext>
            </a:extLst>
          </p:cNvPr>
          <p:cNvCxnSpPr>
            <a:cxnSpLocks/>
          </p:cNvCxnSpPr>
          <p:nvPr/>
        </p:nvCxnSpPr>
        <p:spPr>
          <a:xfrm>
            <a:off x="494950" y="1560352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BBC0F2-0F71-4015-8396-16B4367F8F99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2F537A21-5F28-4D65-A4B1-345977A0D4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1916" y="2377755"/>
            <a:ext cx="3219450" cy="30289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50EB88E-A4A7-427C-BE5E-E29EC9D77D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688" t="54029" r="79426" b="41465"/>
          <a:stretch/>
        </p:blipFill>
        <p:spPr>
          <a:xfrm>
            <a:off x="2093491" y="3888476"/>
            <a:ext cx="1626493" cy="59561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356BA40-DC24-44AD-BADD-4C1804289C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3491" y="4540457"/>
            <a:ext cx="438150" cy="4762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898E43B-15F3-4793-B78F-0EB9BCEE231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600" t="36049" r="70529" b="54702"/>
          <a:stretch/>
        </p:blipFill>
        <p:spPr>
          <a:xfrm>
            <a:off x="3976387" y="1955041"/>
            <a:ext cx="1451290" cy="90770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96B3735-9D7D-4236-9C9F-F0B17531C7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98032" y="1955041"/>
            <a:ext cx="4555768" cy="42234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FA35D20D-EBF8-4D5F-A760-EFABC25DA5AD}"/>
              </a:ext>
            </a:extLst>
          </p:cNvPr>
          <p:cNvSpPr/>
          <p:nvPr/>
        </p:nvSpPr>
        <p:spPr>
          <a:xfrm>
            <a:off x="838200" y="1690688"/>
            <a:ext cx="4881459" cy="39823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D55928E-E02F-42BD-A2E0-A2834124488C}"/>
              </a:ext>
            </a:extLst>
          </p:cNvPr>
          <p:cNvCxnSpPr>
            <a:cxnSpLocks/>
            <a:stCxn id="12" idx="3"/>
            <a:endCxn id="10" idx="1"/>
          </p:cNvCxnSpPr>
          <p:nvPr/>
        </p:nvCxnSpPr>
        <p:spPr>
          <a:xfrm>
            <a:off x="5719659" y="3681850"/>
            <a:ext cx="1078373" cy="3849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982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10ACA-92C1-4DB2-B891-D4872C9B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수행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–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콘솔 연결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52E875F-886D-4368-BB96-91473E4BD429}"/>
              </a:ext>
            </a:extLst>
          </p:cNvPr>
          <p:cNvCxnSpPr>
            <a:cxnSpLocks/>
          </p:cNvCxnSpPr>
          <p:nvPr/>
        </p:nvCxnSpPr>
        <p:spPr>
          <a:xfrm>
            <a:off x="494950" y="1560352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BBC0F2-0F71-4015-8396-16B4367F8F99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8D1EC9D7-8C90-4391-93E2-42860DDD7E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7596" y="1780563"/>
            <a:ext cx="4514850" cy="22669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8AE9FFF-07C9-4D3C-BC43-7BBAC70C6DCB}"/>
              </a:ext>
            </a:extLst>
          </p:cNvPr>
          <p:cNvSpPr/>
          <p:nvPr/>
        </p:nvSpPr>
        <p:spPr>
          <a:xfrm>
            <a:off x="4297998" y="2653980"/>
            <a:ext cx="1079346" cy="13056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A8124EF-A5F8-473D-9EFF-4BAD13B0B9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6" t="603" r="-226" b="6491"/>
          <a:stretch/>
        </p:blipFill>
        <p:spPr>
          <a:xfrm>
            <a:off x="838200" y="4401642"/>
            <a:ext cx="3082342" cy="21495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070DD1E-57F6-4870-BB07-B85F3A413EC1}"/>
              </a:ext>
            </a:extLst>
          </p:cNvPr>
          <p:cNvSpPr/>
          <p:nvPr/>
        </p:nvSpPr>
        <p:spPr>
          <a:xfrm>
            <a:off x="838200" y="4727459"/>
            <a:ext cx="3082342" cy="11951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2565C25-7052-4576-9D15-C540FADEC016}"/>
              </a:ext>
            </a:extLst>
          </p:cNvPr>
          <p:cNvCxnSpPr>
            <a:stCxn id="8" idx="2"/>
            <a:endCxn id="9" idx="0"/>
          </p:cNvCxnSpPr>
          <p:nvPr/>
        </p:nvCxnSpPr>
        <p:spPr>
          <a:xfrm flipH="1">
            <a:off x="2379371" y="3959604"/>
            <a:ext cx="2458300" cy="76785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BAC0E05-64DA-4561-9709-72C822E063F7}"/>
              </a:ext>
            </a:extLst>
          </p:cNvPr>
          <p:cNvSpPr/>
          <p:nvPr/>
        </p:nvSpPr>
        <p:spPr>
          <a:xfrm>
            <a:off x="3185021" y="6358855"/>
            <a:ext cx="808139" cy="2718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97213D5-2146-4954-921D-A5D03DC41E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9321" y="2034433"/>
            <a:ext cx="5416849" cy="429935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568D45C-4B2B-46A7-98AE-8C36E5549BEA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 flipV="1">
            <a:off x="3993160" y="4184112"/>
            <a:ext cx="2046161" cy="231064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3B81CAD-7508-4E3B-B962-45A9444738DC}"/>
              </a:ext>
            </a:extLst>
          </p:cNvPr>
          <p:cNvSpPr txBox="1"/>
          <p:nvPr/>
        </p:nvSpPr>
        <p:spPr>
          <a:xfrm>
            <a:off x="8867163" y="5860278"/>
            <a:ext cx="533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no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8276C75A-8B6E-491B-A961-BCD07F791C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8437" y="363217"/>
            <a:ext cx="3505200" cy="45815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7EE7A43-8B31-49D1-8A9F-B516C78F88DB}"/>
              </a:ext>
            </a:extLst>
          </p:cNvPr>
          <p:cNvCxnSpPr>
            <a:cxnSpLocks/>
          </p:cNvCxnSpPr>
          <p:nvPr/>
        </p:nvCxnSpPr>
        <p:spPr>
          <a:xfrm flipH="1" flipV="1">
            <a:off x="9034943" y="4790114"/>
            <a:ext cx="313947" cy="12548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575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44C6AC-953F-48CE-8BB3-492AEB20A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수행 </a:t>
            </a:r>
            <a:r>
              <a:rPr lang="en-US" altLang="ko-KR" dirty="0"/>
              <a:t>– </a:t>
            </a:r>
            <a:r>
              <a:rPr lang="ko-KR" altLang="en-US" dirty="0"/>
              <a:t>콘솔 연결 시 암호 설정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0DC63230-037E-41DD-A330-A6B9FC0BC6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2658" y="1848812"/>
            <a:ext cx="7559173" cy="16661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205ED9B-1556-4650-A991-EC72AC049D1E}"/>
              </a:ext>
            </a:extLst>
          </p:cNvPr>
          <p:cNvCxnSpPr>
            <a:cxnSpLocks/>
          </p:cNvCxnSpPr>
          <p:nvPr/>
        </p:nvCxnSpPr>
        <p:spPr>
          <a:xfrm>
            <a:off x="494950" y="1560352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0396C4D-6E01-4089-ABA6-5BD68537140D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ED7D7C12-54C0-43D8-9580-8DE7445AF3BF}"/>
              </a:ext>
            </a:extLst>
          </p:cNvPr>
          <p:cNvSpPr/>
          <p:nvPr/>
        </p:nvSpPr>
        <p:spPr>
          <a:xfrm>
            <a:off x="922658" y="1937856"/>
            <a:ext cx="1669540" cy="2235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9E495F4-94EC-423C-AD3A-63B51E4365DA}"/>
              </a:ext>
            </a:extLst>
          </p:cNvPr>
          <p:cNvSpPr/>
          <p:nvPr/>
        </p:nvSpPr>
        <p:spPr>
          <a:xfrm>
            <a:off x="922658" y="2207000"/>
            <a:ext cx="1669540" cy="2235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5A07977-6349-4FAE-BE1A-BD8DF549124F}"/>
              </a:ext>
            </a:extLst>
          </p:cNvPr>
          <p:cNvSpPr/>
          <p:nvPr/>
        </p:nvSpPr>
        <p:spPr>
          <a:xfrm>
            <a:off x="922658" y="2713009"/>
            <a:ext cx="3608795" cy="2235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FFE9D08-617D-4DF0-8372-23B0762DEDE7}"/>
              </a:ext>
            </a:extLst>
          </p:cNvPr>
          <p:cNvSpPr/>
          <p:nvPr/>
        </p:nvSpPr>
        <p:spPr>
          <a:xfrm>
            <a:off x="891200" y="2974531"/>
            <a:ext cx="4771367" cy="2669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9E8235-3124-4297-9865-76738926AB01}"/>
              </a:ext>
            </a:extLst>
          </p:cNvPr>
          <p:cNvSpPr/>
          <p:nvPr/>
        </p:nvSpPr>
        <p:spPr>
          <a:xfrm>
            <a:off x="4468537" y="2978092"/>
            <a:ext cx="1194032" cy="271812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158C98E-C357-426A-BE88-EDA479DF194A}"/>
              </a:ext>
            </a:extLst>
          </p:cNvPr>
          <p:cNvSpPr/>
          <p:nvPr/>
        </p:nvSpPr>
        <p:spPr>
          <a:xfrm>
            <a:off x="891199" y="3264587"/>
            <a:ext cx="3185849" cy="2235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11902CA-4BCB-4C75-81A6-44CEE25934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973"/>
          <a:stretch/>
        </p:blipFill>
        <p:spPr>
          <a:xfrm>
            <a:off x="6437863" y="1882775"/>
            <a:ext cx="4988784" cy="46101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8312A32A-E6DC-4748-A106-57720B0702AC}"/>
              </a:ext>
            </a:extLst>
          </p:cNvPr>
          <p:cNvSpPr/>
          <p:nvPr/>
        </p:nvSpPr>
        <p:spPr>
          <a:xfrm>
            <a:off x="6580334" y="6276422"/>
            <a:ext cx="751644" cy="2235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902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72070C-63D1-4545-8A64-30442EC3D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원격접속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DC2F3052-D8AB-41F8-8185-60CF0C68DD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8336"/>
          <a:stretch/>
        </p:blipFill>
        <p:spPr>
          <a:xfrm>
            <a:off x="995532" y="1898009"/>
            <a:ext cx="10200935" cy="14067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57A7936-F3A1-4BD2-9FEF-E324545E3E3A}"/>
              </a:ext>
            </a:extLst>
          </p:cNvPr>
          <p:cNvCxnSpPr>
            <a:cxnSpLocks/>
          </p:cNvCxnSpPr>
          <p:nvPr/>
        </p:nvCxnSpPr>
        <p:spPr>
          <a:xfrm>
            <a:off x="494950" y="1560352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5923C7A-42E9-4CCA-A9B5-E59A33F6CD54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211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9A7577-5E63-4473-A475-6A4FF2184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수행 </a:t>
            </a:r>
            <a:r>
              <a:rPr lang="en-US" altLang="ko-KR" dirty="0"/>
              <a:t>– </a:t>
            </a:r>
            <a:r>
              <a:rPr lang="ko-KR" altLang="en-US" dirty="0"/>
              <a:t>원격접속</a:t>
            </a:r>
            <a:r>
              <a:rPr lang="en-US" altLang="ko-KR" dirty="0"/>
              <a:t>(Telnet)</a:t>
            </a:r>
            <a:r>
              <a:rPr lang="ko-KR" altLang="en-US" dirty="0"/>
              <a:t>위한</a:t>
            </a:r>
            <a:r>
              <a:rPr lang="en-US" altLang="ko-KR" dirty="0"/>
              <a:t> IP</a:t>
            </a:r>
            <a:r>
              <a:rPr lang="ko-KR" altLang="en-US" dirty="0"/>
              <a:t>설정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6A86A754-4DCE-4349-9B45-47E3850C8D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1594" y="2149897"/>
            <a:ext cx="2857500" cy="2809875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F3067AE-831C-477A-AB65-AAD7C9E9617B}"/>
              </a:ext>
            </a:extLst>
          </p:cNvPr>
          <p:cNvCxnSpPr>
            <a:cxnSpLocks/>
          </p:cNvCxnSpPr>
          <p:nvPr/>
        </p:nvCxnSpPr>
        <p:spPr>
          <a:xfrm>
            <a:off x="494950" y="1560352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4118B64-877F-439C-A6EB-007FEBDFB12A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37E76555-F14F-4F8D-9A48-86344F12E2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6847" y="4237008"/>
            <a:ext cx="419100" cy="4476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40D3BBB-E27E-4C5C-A63B-9F8A52F50E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7433" y="4251689"/>
            <a:ext cx="1400175" cy="2476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326A04E-5C96-41D3-8B7E-7F6BEFDED2C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5136" t="53782" r="79220" b="43733"/>
          <a:stretch/>
        </p:blipFill>
        <p:spPr>
          <a:xfrm>
            <a:off x="1926847" y="3776575"/>
            <a:ext cx="1967459" cy="3439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AEC5D22-2A38-4F14-BED1-BC9745C5CC6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3604" t="36050" r="70138" b="58167"/>
          <a:stretch/>
        </p:blipFill>
        <p:spPr>
          <a:xfrm>
            <a:off x="2755938" y="1690688"/>
            <a:ext cx="2143340" cy="78646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D5BEBCB-2FDF-4AF1-844D-D13F9EA101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02990" y="1721667"/>
            <a:ext cx="2186282" cy="20821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318FA3D6-CF74-4766-B12E-8F71E4CF53A3}"/>
              </a:ext>
            </a:extLst>
          </p:cNvPr>
          <p:cNvSpPr/>
          <p:nvPr/>
        </p:nvSpPr>
        <p:spPr>
          <a:xfrm>
            <a:off x="838200" y="1690688"/>
            <a:ext cx="4881459" cy="39823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AE5F57A-CC8D-46FD-A998-872B6905C475}"/>
              </a:ext>
            </a:extLst>
          </p:cNvPr>
          <p:cNvCxnSpPr>
            <a:cxnSpLocks/>
            <a:stCxn id="12" idx="3"/>
            <a:endCxn id="11" idx="1"/>
          </p:cNvCxnSpPr>
          <p:nvPr/>
        </p:nvCxnSpPr>
        <p:spPr>
          <a:xfrm flipV="1">
            <a:off x="5719659" y="2762754"/>
            <a:ext cx="383331" cy="9190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>
            <a:extLst>
              <a:ext uri="{FF2B5EF4-FFF2-40B4-BE49-F238E27FC236}">
                <a16:creationId xmlns:a16="http://schemas.microsoft.com/office/drawing/2014/main" id="{0B532E60-3462-4456-AFC4-F19593543F8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06554" y="4073525"/>
            <a:ext cx="2705100" cy="24193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D701F523-C02F-480D-87C5-4F31D65EC9CF}"/>
              </a:ext>
            </a:extLst>
          </p:cNvPr>
          <p:cNvSpPr/>
          <p:nvPr/>
        </p:nvSpPr>
        <p:spPr>
          <a:xfrm>
            <a:off x="6192888" y="3167424"/>
            <a:ext cx="619911" cy="55427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D08160ED-FF7E-4177-A5FB-796D5A8501BA}"/>
              </a:ext>
            </a:extLst>
          </p:cNvPr>
          <p:cNvSpPr/>
          <p:nvPr/>
        </p:nvSpPr>
        <p:spPr>
          <a:xfrm>
            <a:off x="5620624" y="5314575"/>
            <a:ext cx="1107347" cy="102750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D0AD06BA-762B-4A18-8CB1-BB8A6FCFC41C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220" r="23345"/>
          <a:stretch/>
        </p:blipFill>
        <p:spPr>
          <a:xfrm>
            <a:off x="7133730" y="4073524"/>
            <a:ext cx="4253230" cy="23272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36092804-CF8B-4A8E-B87A-D9F55D5F190E}"/>
              </a:ext>
            </a:extLst>
          </p:cNvPr>
          <p:cNvSpPr/>
          <p:nvPr/>
        </p:nvSpPr>
        <p:spPr>
          <a:xfrm>
            <a:off x="7662564" y="1899552"/>
            <a:ext cx="651875" cy="659090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7A37BF3E-7E10-42B7-A50A-1C9AF2883698}"/>
              </a:ext>
            </a:extLst>
          </p:cNvPr>
          <p:cNvSpPr/>
          <p:nvPr/>
        </p:nvSpPr>
        <p:spPr>
          <a:xfrm>
            <a:off x="7133730" y="4098691"/>
            <a:ext cx="651875" cy="178165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F04133E6-6CAB-43B0-BA77-5CB1014524B0}"/>
              </a:ext>
            </a:extLst>
          </p:cNvPr>
          <p:cNvSpPr/>
          <p:nvPr/>
        </p:nvSpPr>
        <p:spPr>
          <a:xfrm>
            <a:off x="7120367" y="4285245"/>
            <a:ext cx="949842" cy="178165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39E5122B-3240-4262-948C-1C0FAF918603}"/>
              </a:ext>
            </a:extLst>
          </p:cNvPr>
          <p:cNvSpPr/>
          <p:nvPr/>
        </p:nvSpPr>
        <p:spPr>
          <a:xfrm>
            <a:off x="7111965" y="4635622"/>
            <a:ext cx="1704863" cy="178165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1502FD29-D434-4CB0-B9FD-B6380EF584C7}"/>
              </a:ext>
            </a:extLst>
          </p:cNvPr>
          <p:cNvSpPr/>
          <p:nvPr/>
        </p:nvSpPr>
        <p:spPr>
          <a:xfrm>
            <a:off x="7111964" y="4813788"/>
            <a:ext cx="3500109" cy="172212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0AE3D1BF-F8EF-48B0-AFF9-224279985679}"/>
              </a:ext>
            </a:extLst>
          </p:cNvPr>
          <p:cNvSpPr/>
          <p:nvPr/>
        </p:nvSpPr>
        <p:spPr>
          <a:xfrm>
            <a:off x="7111964" y="5000048"/>
            <a:ext cx="1704864" cy="203626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96A70F24-7BD0-491D-A8DC-0C444A56D6B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260345" y="1721667"/>
            <a:ext cx="2162175" cy="20669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BA0BB8D7-1C6F-4498-835C-47F04E84AD3C}"/>
              </a:ext>
            </a:extLst>
          </p:cNvPr>
          <p:cNvCxnSpPr>
            <a:cxnSpLocks/>
            <a:stCxn id="11" idx="3"/>
            <a:endCxn id="29" idx="1"/>
          </p:cNvCxnSpPr>
          <p:nvPr/>
        </p:nvCxnSpPr>
        <p:spPr>
          <a:xfrm flipV="1">
            <a:off x="8289272" y="2755130"/>
            <a:ext cx="971073" cy="76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017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10ACA-92C1-4DB2-B891-D4872C9B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수행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–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원격접속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(Telnet)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설정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52E875F-886D-4368-BB96-91473E4BD429}"/>
              </a:ext>
            </a:extLst>
          </p:cNvPr>
          <p:cNvCxnSpPr>
            <a:cxnSpLocks/>
          </p:cNvCxnSpPr>
          <p:nvPr/>
        </p:nvCxnSpPr>
        <p:spPr>
          <a:xfrm>
            <a:off x="494950" y="1560352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BBC0F2-0F71-4015-8396-16B4367F8F99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8871141C-D9DA-4B37-854C-B8F6AEACF0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7163" y="1720136"/>
            <a:ext cx="6758847" cy="147607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CB00859-BFA5-4373-BAA3-11CD29734F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20136"/>
            <a:ext cx="5380839" cy="494072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761C7B91-1FE4-400B-A615-88EF4BD64E98}"/>
              </a:ext>
            </a:extLst>
          </p:cNvPr>
          <p:cNvSpPr/>
          <p:nvPr/>
        </p:nvSpPr>
        <p:spPr>
          <a:xfrm>
            <a:off x="937163" y="1786221"/>
            <a:ext cx="1669540" cy="2235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DA3A3AB-803A-4F2D-B4AB-4A28DC12A232}"/>
              </a:ext>
            </a:extLst>
          </p:cNvPr>
          <p:cNvSpPr/>
          <p:nvPr/>
        </p:nvSpPr>
        <p:spPr>
          <a:xfrm>
            <a:off x="937163" y="2009796"/>
            <a:ext cx="1669540" cy="2235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2FE1846-EAB3-4B6F-A1CB-5E04E745B494}"/>
              </a:ext>
            </a:extLst>
          </p:cNvPr>
          <p:cNvSpPr/>
          <p:nvPr/>
        </p:nvSpPr>
        <p:spPr>
          <a:xfrm>
            <a:off x="937162" y="2491213"/>
            <a:ext cx="2997273" cy="2235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FFEF079-D178-4E7D-921E-17A6C2753689}"/>
              </a:ext>
            </a:extLst>
          </p:cNvPr>
          <p:cNvSpPr/>
          <p:nvPr/>
        </p:nvSpPr>
        <p:spPr>
          <a:xfrm>
            <a:off x="937162" y="2731921"/>
            <a:ext cx="4238845" cy="2235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EECECDE-EDE3-4DFA-8767-16D4B3BFA7C1}"/>
              </a:ext>
            </a:extLst>
          </p:cNvPr>
          <p:cNvSpPr/>
          <p:nvPr/>
        </p:nvSpPr>
        <p:spPr>
          <a:xfrm>
            <a:off x="937162" y="2953510"/>
            <a:ext cx="2854661" cy="2235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579CA9A-F288-4518-8085-4A9883F0D454}"/>
              </a:ext>
            </a:extLst>
          </p:cNvPr>
          <p:cNvSpPr/>
          <p:nvPr/>
        </p:nvSpPr>
        <p:spPr>
          <a:xfrm>
            <a:off x="6102990" y="2098523"/>
            <a:ext cx="1936982" cy="2235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769AED3-9264-4210-840A-B189F91A7B3B}"/>
              </a:ext>
            </a:extLst>
          </p:cNvPr>
          <p:cNvSpPr/>
          <p:nvPr/>
        </p:nvSpPr>
        <p:spPr>
          <a:xfrm>
            <a:off x="6095999" y="2953256"/>
            <a:ext cx="4776131" cy="7798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F9C6A02-5CD4-4144-AEF9-2E980EAB0CDF}"/>
              </a:ext>
            </a:extLst>
          </p:cNvPr>
          <p:cNvSpPr/>
          <p:nvPr/>
        </p:nvSpPr>
        <p:spPr>
          <a:xfrm>
            <a:off x="6089515" y="4982745"/>
            <a:ext cx="2165251" cy="2235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BFE6BD5-B03B-40B4-92F0-0B3297B7CDA9}"/>
              </a:ext>
            </a:extLst>
          </p:cNvPr>
          <p:cNvSpPr/>
          <p:nvPr/>
        </p:nvSpPr>
        <p:spPr>
          <a:xfrm>
            <a:off x="6102990" y="6192158"/>
            <a:ext cx="1036041" cy="2235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246BBC4-37BD-4ABD-9C02-5438AC73B90A}"/>
              </a:ext>
            </a:extLst>
          </p:cNvPr>
          <p:cNvSpPr txBox="1"/>
          <p:nvPr/>
        </p:nvSpPr>
        <p:spPr>
          <a:xfrm>
            <a:off x="652410" y="5660029"/>
            <a:ext cx="48406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Password </a:t>
            </a:r>
            <a:r>
              <a:rPr lang="ko-KR" altLang="en-US" dirty="0"/>
              <a:t>입력</a:t>
            </a:r>
            <a:r>
              <a:rPr lang="en-US" altLang="ko-KR" dirty="0"/>
              <a:t>, </a:t>
            </a:r>
            <a:r>
              <a:rPr lang="ko-KR" altLang="en-US" dirty="0"/>
              <a:t>입력한 내용은 보이지 않음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 Password</a:t>
            </a:r>
            <a:r>
              <a:rPr lang="ko-KR" altLang="en-US" dirty="0"/>
              <a:t>가 올바르면 라우터에 접속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B523298D-A5A6-4914-88A3-DA1868723208}"/>
              </a:ext>
            </a:extLst>
          </p:cNvPr>
          <p:cNvCxnSpPr>
            <a:stCxn id="17" idx="1"/>
            <a:endCxn id="18" idx="3"/>
          </p:cNvCxnSpPr>
          <p:nvPr/>
        </p:nvCxnSpPr>
        <p:spPr>
          <a:xfrm flipH="1" flipV="1">
            <a:off x="5493031" y="5983195"/>
            <a:ext cx="609959" cy="32075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4749537-A32A-40E7-867E-1D7295C55B9B}"/>
              </a:ext>
            </a:extLst>
          </p:cNvPr>
          <p:cNvSpPr txBox="1"/>
          <p:nvPr/>
        </p:nvSpPr>
        <p:spPr>
          <a:xfrm>
            <a:off x="662730" y="4232120"/>
            <a:ext cx="4899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ping </a:t>
            </a:r>
            <a:r>
              <a:rPr lang="ko-KR" altLang="en-US" dirty="0"/>
              <a:t>명령어로 라우터에 연결가능한지 확인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9F9DCDB-1B6A-470C-98EC-00B506062C82}"/>
              </a:ext>
            </a:extLst>
          </p:cNvPr>
          <p:cNvCxnSpPr>
            <a:cxnSpLocks/>
            <a:stCxn id="14" idx="1"/>
            <a:endCxn id="22" idx="3"/>
          </p:cNvCxnSpPr>
          <p:nvPr/>
        </p:nvCxnSpPr>
        <p:spPr>
          <a:xfrm flipH="1">
            <a:off x="5561828" y="2210311"/>
            <a:ext cx="541162" cy="22064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3750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10ACA-92C1-4DB2-B891-D4872C9B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8391"/>
          </a:xfrm>
        </p:spPr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OSI 7 Layer vs TCP/IP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52E875F-886D-4368-BB96-91473E4BD429}"/>
              </a:ext>
            </a:extLst>
          </p:cNvPr>
          <p:cNvCxnSpPr>
            <a:cxnSpLocks/>
          </p:cNvCxnSpPr>
          <p:nvPr/>
        </p:nvCxnSpPr>
        <p:spPr>
          <a:xfrm>
            <a:off x="494950" y="1216403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BBC0F2-0F71-4015-8396-16B4367F8F99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Web] OSI 7계층 vs TCP/IP 4계층">
            <a:extLst>
              <a:ext uri="{FF2B5EF4-FFF2-40B4-BE49-F238E27FC236}">
                <a16:creationId xmlns:a16="http://schemas.microsoft.com/office/drawing/2014/main" id="{304C55E7-C09B-4D8B-A0B8-6E98B86A597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25"/>
          <a:stretch/>
        </p:blipFill>
        <p:spPr bwMode="auto">
          <a:xfrm>
            <a:off x="2522299" y="1283516"/>
            <a:ext cx="7147402" cy="5425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8459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10ACA-92C1-4DB2-B891-D4872C9B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수행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–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원격접속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(SSH)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52E875F-886D-4368-BB96-91473E4BD429}"/>
              </a:ext>
            </a:extLst>
          </p:cNvPr>
          <p:cNvCxnSpPr>
            <a:cxnSpLocks/>
          </p:cNvCxnSpPr>
          <p:nvPr/>
        </p:nvCxnSpPr>
        <p:spPr>
          <a:xfrm>
            <a:off x="494950" y="1560352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BBC0F2-0F71-4015-8396-16B4367F8F99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D952638E-18BD-4894-91AB-D859C866F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SSH(Secure</a:t>
            </a:r>
            <a:r>
              <a:rPr lang="ko-KR" altLang="en-US" dirty="0"/>
              <a:t> </a:t>
            </a:r>
            <a:r>
              <a:rPr lang="en-US" altLang="ko-KR" dirty="0"/>
              <a:t>Shell)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dirty="0"/>
              <a:t>원격 접속 시 상대를 확인하는 인증</a:t>
            </a:r>
            <a:r>
              <a:rPr lang="en-US" altLang="ko-KR" dirty="0"/>
              <a:t>(authentication) </a:t>
            </a:r>
            <a:r>
              <a:rPr lang="ko-KR" altLang="en-US" dirty="0"/>
              <a:t>기능 외에 텔넷에 없는 패킷 암호화</a:t>
            </a:r>
            <a:r>
              <a:rPr lang="en-US" altLang="ko-KR" dirty="0"/>
              <a:t>(encryption) </a:t>
            </a:r>
            <a:r>
              <a:rPr lang="ko-KR" altLang="en-US" dirty="0"/>
              <a:t>기능</a:t>
            </a:r>
            <a:r>
              <a:rPr lang="en-US" altLang="ko-KR" dirty="0"/>
              <a:t>, </a:t>
            </a:r>
            <a:r>
              <a:rPr lang="ko-KR" altLang="en-US" dirty="0"/>
              <a:t>패킷 변조를 방지하는 무결성 확인</a:t>
            </a:r>
            <a:r>
              <a:rPr lang="en-US" altLang="ko-KR" dirty="0"/>
              <a:t>(integrity) </a:t>
            </a:r>
            <a:r>
              <a:rPr lang="ko-KR" altLang="en-US" dirty="0"/>
              <a:t>기능을 제공</a:t>
            </a:r>
            <a:r>
              <a:rPr lang="en-US" altLang="ko-K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dirty="0"/>
              <a:t>보안성이 뛰어남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6485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10ACA-92C1-4DB2-B891-D4872C9B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수행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– </a:t>
            </a:r>
            <a:r>
              <a:rPr lang="en-US" altLang="ko-KR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ssh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설정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(1)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52E875F-886D-4368-BB96-91473E4BD429}"/>
              </a:ext>
            </a:extLst>
          </p:cNvPr>
          <p:cNvCxnSpPr>
            <a:cxnSpLocks/>
          </p:cNvCxnSpPr>
          <p:nvPr/>
        </p:nvCxnSpPr>
        <p:spPr>
          <a:xfrm>
            <a:off x="494950" y="1560352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BBC0F2-0F71-4015-8396-16B4367F8F99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D952638E-18BD-4894-91AB-D859C866F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도메인 네임</a:t>
            </a:r>
            <a:endParaRPr lang="en-US" altLang="ko-KR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 err="1" smtClean="0"/>
              <a:t>ssh</a:t>
            </a:r>
            <a:r>
              <a:rPr lang="en-US" altLang="ko-KR" dirty="0" smtClean="0"/>
              <a:t> </a:t>
            </a:r>
            <a:r>
              <a:rPr lang="ko-KR" altLang="en-US" dirty="0" smtClean="0"/>
              <a:t>접속을 하기 위해서는 적당한 도메인 네임이 필요</a:t>
            </a:r>
            <a:endParaRPr lang="en-US" altLang="ko-KR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dirty="0" smtClean="0"/>
          </a:p>
          <a:p>
            <a:pPr marL="457200" lvl="1" indent="0">
              <a:buNone/>
            </a:pP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r="59699" b="82389"/>
          <a:stretch/>
        </p:blipFill>
        <p:spPr>
          <a:xfrm>
            <a:off x="1340760" y="3231457"/>
            <a:ext cx="8794552" cy="11140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032640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10ACA-92C1-4DB2-B891-D4872C9B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수행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– </a:t>
            </a:r>
            <a:r>
              <a:rPr lang="en-US" altLang="ko-KR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ssh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설정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(2)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52E875F-886D-4368-BB96-91473E4BD429}"/>
              </a:ext>
            </a:extLst>
          </p:cNvPr>
          <p:cNvCxnSpPr>
            <a:cxnSpLocks/>
          </p:cNvCxnSpPr>
          <p:nvPr/>
        </p:nvCxnSpPr>
        <p:spPr>
          <a:xfrm>
            <a:off x="494950" y="1560352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BBC0F2-0F71-4015-8396-16B4367F8F99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D952638E-18BD-4894-91AB-D859C866F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RSA </a:t>
            </a:r>
            <a:r>
              <a:rPr lang="ko-KR" altLang="en-US" dirty="0" smtClean="0"/>
              <a:t>암호화 기법</a:t>
            </a:r>
            <a:endParaRPr lang="en-US" altLang="ko-KR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 smtClean="0"/>
              <a:t>RSA </a:t>
            </a:r>
            <a:r>
              <a:rPr lang="ko-KR" altLang="en-US" dirty="0" smtClean="0"/>
              <a:t>암호화 기법을 적용하여 </a:t>
            </a:r>
            <a:r>
              <a:rPr lang="ko-KR" altLang="en-US" dirty="0" err="1" smtClean="0"/>
              <a:t>암호키</a:t>
            </a:r>
            <a:r>
              <a:rPr lang="ko-KR" altLang="en-US" dirty="0" smtClean="0"/>
              <a:t> 생성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dirty="0" smtClean="0"/>
              <a:t>암호 키의 길이를 </a:t>
            </a:r>
            <a:r>
              <a:rPr lang="en-US" altLang="ko-KR" dirty="0" smtClean="0"/>
              <a:t>768 </a:t>
            </a:r>
            <a:r>
              <a:rPr lang="ko-KR" altLang="en-US" dirty="0" smtClean="0"/>
              <a:t>이상 설정하면 </a:t>
            </a:r>
            <a:r>
              <a:rPr lang="en-US" altLang="ko-KR" dirty="0" smtClean="0"/>
              <a:t>ssh2</a:t>
            </a:r>
            <a:r>
              <a:rPr lang="ko-KR" altLang="en-US" dirty="0" smtClean="0"/>
              <a:t> 설정 가능</a:t>
            </a:r>
            <a:endParaRPr lang="en-US" altLang="ko-KR" dirty="0" smtClean="0"/>
          </a:p>
          <a:p>
            <a:pPr marL="457200" lvl="1" indent="0">
              <a:buNone/>
            </a:pP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t="18793"/>
          <a:stretch/>
        </p:blipFill>
        <p:spPr>
          <a:xfrm>
            <a:off x="1060445" y="3514988"/>
            <a:ext cx="10085090" cy="279691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579CA9A-F288-4518-8085-4A9883F0D454}"/>
              </a:ext>
            </a:extLst>
          </p:cNvPr>
          <p:cNvSpPr/>
          <p:nvPr/>
        </p:nvSpPr>
        <p:spPr>
          <a:xfrm>
            <a:off x="1060444" y="3514988"/>
            <a:ext cx="4845405" cy="3187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579CA9A-F288-4518-8085-4A9883F0D454}"/>
              </a:ext>
            </a:extLst>
          </p:cNvPr>
          <p:cNvSpPr/>
          <p:nvPr/>
        </p:nvSpPr>
        <p:spPr>
          <a:xfrm>
            <a:off x="6003722" y="5570290"/>
            <a:ext cx="732638" cy="3453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91063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10ACA-92C1-4DB2-B891-D4872C9B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수행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– </a:t>
            </a:r>
            <a:r>
              <a:rPr lang="en-US" altLang="ko-KR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ssh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설정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(3)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52E875F-886D-4368-BB96-91473E4BD429}"/>
              </a:ext>
            </a:extLst>
          </p:cNvPr>
          <p:cNvCxnSpPr>
            <a:cxnSpLocks/>
          </p:cNvCxnSpPr>
          <p:nvPr/>
        </p:nvCxnSpPr>
        <p:spPr>
          <a:xfrm>
            <a:off x="494950" y="1560352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BBC0F2-0F71-4015-8396-16B4367F8F99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D952638E-18BD-4894-91AB-D859C866F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ssh</a:t>
            </a:r>
            <a:r>
              <a:rPr lang="en-US" altLang="ko-KR" dirty="0" smtClean="0"/>
              <a:t> </a:t>
            </a:r>
            <a:r>
              <a:rPr lang="ko-KR" altLang="en-US" dirty="0" smtClean="0"/>
              <a:t>접속 시 사용할 아이디와 패스워드 설정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501" y="2672290"/>
            <a:ext cx="9760655" cy="13879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500" y="4602757"/>
            <a:ext cx="3094605" cy="1843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368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10ACA-92C1-4DB2-B891-D4872C9B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실습 더하기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hostname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52E875F-886D-4368-BB96-91473E4BD429}"/>
              </a:ext>
            </a:extLst>
          </p:cNvPr>
          <p:cNvCxnSpPr>
            <a:cxnSpLocks/>
          </p:cNvCxnSpPr>
          <p:nvPr/>
        </p:nvCxnSpPr>
        <p:spPr>
          <a:xfrm>
            <a:off x="494950" y="1560352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BBC0F2-0F71-4015-8396-16B4367F8F99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D952638E-18BD-4894-91AB-D859C866F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Hostname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dirty="0"/>
              <a:t>네트워크의 장비를 설치하고 동작을 설정하고자 할 때</a:t>
            </a:r>
            <a:r>
              <a:rPr lang="en-US" altLang="ko-KR" dirty="0"/>
              <a:t>, </a:t>
            </a:r>
            <a:r>
              <a:rPr lang="ko-KR" altLang="en-US" dirty="0"/>
              <a:t>필수적으로 </a:t>
            </a:r>
            <a:r>
              <a:rPr lang="ko-KR" altLang="en-US" dirty="0">
                <a:solidFill>
                  <a:srgbClr val="FF0000"/>
                </a:solidFill>
              </a:rPr>
              <a:t>장비에 이름을 부여하여 관리</a:t>
            </a:r>
            <a:r>
              <a:rPr lang="ko-KR" altLang="en-US" dirty="0"/>
              <a:t>하는 것이 유리</a:t>
            </a:r>
            <a:r>
              <a:rPr lang="en-US" altLang="ko-K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dirty="0"/>
              <a:t>이름은 문자와 숫자로 시작하고 중간에 띄어쓰기를 할 수 없으며 총 </a:t>
            </a:r>
            <a:r>
              <a:rPr lang="en-US" altLang="ko-KR" dirty="0"/>
              <a:t>63</a:t>
            </a:r>
            <a:r>
              <a:rPr lang="ko-KR" altLang="en-US" dirty="0"/>
              <a:t>자 이내로 부여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8717AD0-AFC4-49E0-BE26-F94B1FF73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794" y="4454554"/>
            <a:ext cx="9978006" cy="195801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2ED42CE-8394-4A3D-8207-E5CFBCE7D2F4}"/>
              </a:ext>
            </a:extLst>
          </p:cNvPr>
          <p:cNvSpPr/>
          <p:nvPr/>
        </p:nvSpPr>
        <p:spPr>
          <a:xfrm>
            <a:off x="1375794" y="4454554"/>
            <a:ext cx="2206305" cy="39428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E806862-8609-4037-9DDE-28D57EB11A79}"/>
              </a:ext>
            </a:extLst>
          </p:cNvPr>
          <p:cNvSpPr/>
          <p:nvPr/>
        </p:nvSpPr>
        <p:spPr>
          <a:xfrm>
            <a:off x="1375793" y="4956495"/>
            <a:ext cx="2365697" cy="39428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78E75BC0-D945-443D-8F32-D70F2FF418D0}"/>
              </a:ext>
            </a:extLst>
          </p:cNvPr>
          <p:cNvSpPr/>
          <p:nvPr/>
        </p:nvSpPr>
        <p:spPr>
          <a:xfrm>
            <a:off x="1375793" y="5979821"/>
            <a:ext cx="4421000" cy="39428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57286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10ACA-92C1-4DB2-B891-D4872C9B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실습 더하기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: banner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52E875F-886D-4368-BB96-91473E4BD429}"/>
              </a:ext>
            </a:extLst>
          </p:cNvPr>
          <p:cNvCxnSpPr>
            <a:cxnSpLocks/>
          </p:cNvCxnSpPr>
          <p:nvPr/>
        </p:nvCxnSpPr>
        <p:spPr>
          <a:xfrm>
            <a:off x="494950" y="1560352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BBC0F2-0F71-4015-8396-16B4367F8F99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D952638E-18BD-4894-91AB-D859C866F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배너 메시지</a:t>
            </a:r>
            <a:endParaRPr lang="en-US" altLang="ko-KR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dirty="0" smtClean="0"/>
              <a:t>라우터나 스위치에 접속하는 사용자에게 보여주기 위한 메시지를 생성</a:t>
            </a:r>
            <a:endParaRPr lang="en-US" altLang="ko-KR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 smtClean="0"/>
              <a:t>#banner </a:t>
            </a:r>
            <a:r>
              <a:rPr lang="en-US" altLang="ko-KR" dirty="0" err="1" smtClean="0"/>
              <a:t>motd</a:t>
            </a:r>
            <a:r>
              <a:rPr lang="en-US" altLang="ko-KR" dirty="0" smtClean="0"/>
              <a:t> [</a:t>
            </a:r>
            <a:r>
              <a:rPr lang="ko-KR" altLang="en-US" dirty="0" smtClean="0"/>
              <a:t>기호</a:t>
            </a:r>
            <a:r>
              <a:rPr lang="en-US" altLang="ko-KR" dirty="0" smtClean="0"/>
              <a:t>]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dirty="0" smtClean="0"/>
              <a:t>출력 문구 입력 </a:t>
            </a:r>
            <a:r>
              <a:rPr lang="en-US" altLang="ko-KR" dirty="0" smtClean="0"/>
              <a:t>[</a:t>
            </a:r>
            <a:r>
              <a:rPr lang="ko-KR" altLang="en-US" dirty="0" smtClean="0"/>
              <a:t>기호</a:t>
            </a:r>
            <a:r>
              <a:rPr lang="en-US" altLang="ko-KR" dirty="0" smtClean="0"/>
              <a:t>]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320088"/>
            <a:ext cx="9010372" cy="20665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2822"/>
          <a:stretch/>
        </p:blipFill>
        <p:spPr>
          <a:xfrm>
            <a:off x="8282473" y="3074650"/>
            <a:ext cx="3071327" cy="9266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9" name="직선 화살표 연결선 8"/>
          <p:cNvCxnSpPr>
            <a:stCxn id="3" idx="0"/>
            <a:endCxn id="5" idx="1"/>
          </p:cNvCxnSpPr>
          <p:nvPr/>
        </p:nvCxnSpPr>
        <p:spPr>
          <a:xfrm flipV="1">
            <a:off x="5343386" y="3537972"/>
            <a:ext cx="2939087" cy="7821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사각형: 둥근 모서리 7">
            <a:extLst>
              <a:ext uri="{FF2B5EF4-FFF2-40B4-BE49-F238E27FC236}">
                <a16:creationId xmlns:a16="http://schemas.microsoft.com/office/drawing/2014/main" id="{9E806862-8609-4037-9DDE-28D57EB11A79}"/>
              </a:ext>
            </a:extLst>
          </p:cNvPr>
          <p:cNvSpPr/>
          <p:nvPr/>
        </p:nvSpPr>
        <p:spPr>
          <a:xfrm>
            <a:off x="838201" y="5335210"/>
            <a:ext cx="4329418" cy="39428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7">
            <a:extLst>
              <a:ext uri="{FF2B5EF4-FFF2-40B4-BE49-F238E27FC236}">
                <a16:creationId xmlns:a16="http://schemas.microsoft.com/office/drawing/2014/main" id="{9E806862-8609-4037-9DDE-28D57EB11A79}"/>
              </a:ext>
            </a:extLst>
          </p:cNvPr>
          <p:cNvSpPr/>
          <p:nvPr/>
        </p:nvSpPr>
        <p:spPr>
          <a:xfrm>
            <a:off x="838199" y="5979821"/>
            <a:ext cx="4329418" cy="39428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0336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10ACA-92C1-4DB2-B891-D4872C9B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실습 더하기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: History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설정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52E875F-886D-4368-BB96-91473E4BD429}"/>
              </a:ext>
            </a:extLst>
          </p:cNvPr>
          <p:cNvCxnSpPr>
            <a:cxnSpLocks/>
          </p:cNvCxnSpPr>
          <p:nvPr/>
        </p:nvCxnSpPr>
        <p:spPr>
          <a:xfrm>
            <a:off x="494950" y="1560352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BBC0F2-0F71-4015-8396-16B4367F8F99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D952638E-18BD-4894-91AB-D859C866F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History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dirty="0" smtClean="0"/>
              <a:t>라우터가 최근의 사용한 명령어를 기억하는 기능</a:t>
            </a:r>
            <a:endParaRPr lang="en-US" altLang="ko-KR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dirty="0" smtClean="0"/>
              <a:t>기본적으로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개의 명령어를 순차적으로 기억</a:t>
            </a:r>
            <a:endParaRPr lang="en-US" altLang="ko-KR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dirty="0" smtClean="0"/>
              <a:t>키보드의 위쪽 방향키를 누르면 입력한 순서대로 명령어를 호출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591" y="4012963"/>
            <a:ext cx="6129084" cy="13559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8897581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10ACA-92C1-4DB2-B891-D4872C9B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실습 더하기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: DNS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설정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52E875F-886D-4368-BB96-91473E4BD429}"/>
              </a:ext>
            </a:extLst>
          </p:cNvPr>
          <p:cNvCxnSpPr>
            <a:cxnSpLocks/>
          </p:cNvCxnSpPr>
          <p:nvPr/>
        </p:nvCxnSpPr>
        <p:spPr>
          <a:xfrm>
            <a:off x="494950" y="1560352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BBC0F2-0F71-4015-8396-16B4367F8F99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D952638E-18BD-4894-91AB-D859C866F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dirty="0" smtClean="0"/>
              <a:t>도메인 네임을 </a:t>
            </a:r>
            <a:r>
              <a:rPr lang="en-US" altLang="ko-KR" dirty="0" smtClean="0"/>
              <a:t>IP </a:t>
            </a:r>
            <a:r>
              <a:rPr lang="ko-KR" altLang="en-US" dirty="0" smtClean="0"/>
              <a:t>주소와 매칭해 주는 서버를 설정</a:t>
            </a:r>
            <a:endParaRPr lang="en-US" altLang="ko-KR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 smtClean="0"/>
              <a:t>DNS</a:t>
            </a:r>
            <a:r>
              <a:rPr lang="ko-KR" altLang="en-US" dirty="0" smtClean="0"/>
              <a:t>를 설정하면 </a:t>
            </a:r>
            <a:r>
              <a:rPr lang="en-US" altLang="ko-KR" dirty="0" smtClean="0"/>
              <a:t>IP</a:t>
            </a:r>
            <a:r>
              <a:rPr lang="ko-KR" altLang="en-US" dirty="0" smtClean="0"/>
              <a:t>가 아닌 도메인을 입력하여 해당 </a:t>
            </a:r>
            <a:r>
              <a:rPr lang="en-US" altLang="ko-KR" dirty="0" smtClean="0"/>
              <a:t>SERVER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PC</a:t>
            </a:r>
            <a:r>
              <a:rPr lang="ko-KR" altLang="en-US" dirty="0" smtClean="0"/>
              <a:t>로 데이터를 전송할 수 있음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3886417"/>
            <a:ext cx="4748868" cy="16975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2538" y="3886417"/>
            <a:ext cx="5591262" cy="16975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E806862-8609-4037-9DDE-28D57EB11A79}"/>
              </a:ext>
            </a:extLst>
          </p:cNvPr>
          <p:cNvSpPr/>
          <p:nvPr/>
        </p:nvSpPr>
        <p:spPr>
          <a:xfrm>
            <a:off x="838199" y="5189690"/>
            <a:ext cx="3146572" cy="39428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7">
            <a:extLst>
              <a:ext uri="{FF2B5EF4-FFF2-40B4-BE49-F238E27FC236}">
                <a16:creationId xmlns:a16="http://schemas.microsoft.com/office/drawing/2014/main" id="{9E806862-8609-4037-9DDE-28D57EB11A79}"/>
              </a:ext>
            </a:extLst>
          </p:cNvPr>
          <p:cNvSpPr/>
          <p:nvPr/>
        </p:nvSpPr>
        <p:spPr>
          <a:xfrm>
            <a:off x="5762537" y="3804152"/>
            <a:ext cx="2131503" cy="39428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34311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10ACA-92C1-4DB2-B891-D4872C9B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실습 더하기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암호 저장 방식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52E875F-886D-4368-BB96-91473E4BD429}"/>
              </a:ext>
            </a:extLst>
          </p:cNvPr>
          <p:cNvCxnSpPr>
            <a:cxnSpLocks/>
          </p:cNvCxnSpPr>
          <p:nvPr/>
        </p:nvCxnSpPr>
        <p:spPr>
          <a:xfrm>
            <a:off x="494950" y="1560352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BBC0F2-0F71-4015-8396-16B4367F8F99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898009"/>
            <a:ext cx="5098417" cy="2999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405237"/>
            <a:ext cx="5098417" cy="38877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7488" y="1887378"/>
            <a:ext cx="4606312" cy="3105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7488" y="2523930"/>
            <a:ext cx="4606312" cy="30308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사각형: 둥근 모서리 7">
            <a:extLst>
              <a:ext uri="{FF2B5EF4-FFF2-40B4-BE49-F238E27FC236}">
                <a16:creationId xmlns:a16="http://schemas.microsoft.com/office/drawing/2014/main" id="{9E806862-8609-4037-9DDE-28D57EB11A79}"/>
              </a:ext>
            </a:extLst>
          </p:cNvPr>
          <p:cNvSpPr/>
          <p:nvPr/>
        </p:nvSpPr>
        <p:spPr>
          <a:xfrm>
            <a:off x="838199" y="5968512"/>
            <a:ext cx="2978792" cy="39428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7">
            <a:extLst>
              <a:ext uri="{FF2B5EF4-FFF2-40B4-BE49-F238E27FC236}">
                <a16:creationId xmlns:a16="http://schemas.microsoft.com/office/drawing/2014/main" id="{9E806862-8609-4037-9DDE-28D57EB11A79}"/>
              </a:ext>
            </a:extLst>
          </p:cNvPr>
          <p:cNvSpPr/>
          <p:nvPr/>
        </p:nvSpPr>
        <p:spPr>
          <a:xfrm>
            <a:off x="6747487" y="5248457"/>
            <a:ext cx="4418259" cy="39428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179960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10ACA-92C1-4DB2-B891-D4872C9B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실습 더하기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콘솔 연결 시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id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와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pw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설정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52E875F-886D-4368-BB96-91473E4BD429}"/>
              </a:ext>
            </a:extLst>
          </p:cNvPr>
          <p:cNvCxnSpPr>
            <a:cxnSpLocks/>
          </p:cNvCxnSpPr>
          <p:nvPr/>
        </p:nvCxnSpPr>
        <p:spPr>
          <a:xfrm>
            <a:off x="494950" y="1560352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BBC0F2-0F71-4015-8396-16B4367F8F99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t="18148" r="9851" b="72288"/>
          <a:stretch/>
        </p:blipFill>
        <p:spPr>
          <a:xfrm>
            <a:off x="846589" y="1901013"/>
            <a:ext cx="10864442" cy="47322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rcRect t="40730" r="41320" b="17327"/>
          <a:stretch/>
        </p:blipFill>
        <p:spPr>
          <a:xfrm>
            <a:off x="846589" y="2474753"/>
            <a:ext cx="7071920" cy="138418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018" y="4646190"/>
            <a:ext cx="2756093" cy="10415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49317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2E613718-AF4E-4BB5-946D-376A230176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5827" y="147774"/>
            <a:ext cx="10100345" cy="656245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2BBA2AD-EE38-489E-A3B2-9670B5FD58D7}"/>
              </a:ext>
            </a:extLst>
          </p:cNvPr>
          <p:cNvSpPr/>
          <p:nvPr/>
        </p:nvSpPr>
        <p:spPr>
          <a:xfrm>
            <a:off x="8951053" y="1778466"/>
            <a:ext cx="411061" cy="26005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B9EA5EE-E4A2-4B63-A347-BB001A1A583E}"/>
              </a:ext>
            </a:extLst>
          </p:cNvPr>
          <p:cNvSpPr/>
          <p:nvPr/>
        </p:nvSpPr>
        <p:spPr>
          <a:xfrm>
            <a:off x="8766494" y="3429000"/>
            <a:ext cx="729843" cy="24021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E8AE8847-34CF-4AEB-9BDE-17063B8ADDD4}"/>
              </a:ext>
            </a:extLst>
          </p:cNvPr>
          <p:cNvSpPr/>
          <p:nvPr/>
        </p:nvSpPr>
        <p:spPr>
          <a:xfrm>
            <a:off x="8426740" y="3669217"/>
            <a:ext cx="876651" cy="17294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09A2D86-82F6-481C-9A78-38F0E11EAF27}"/>
              </a:ext>
            </a:extLst>
          </p:cNvPr>
          <p:cNvSpPr/>
          <p:nvPr/>
        </p:nvSpPr>
        <p:spPr>
          <a:xfrm>
            <a:off x="8839897" y="4361576"/>
            <a:ext cx="729843" cy="24021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47FE6D6F-E876-40F0-8B30-1F63CB27CC26}"/>
              </a:ext>
            </a:extLst>
          </p:cNvPr>
          <p:cNvSpPr/>
          <p:nvPr/>
        </p:nvSpPr>
        <p:spPr>
          <a:xfrm>
            <a:off x="8865066" y="5258365"/>
            <a:ext cx="631272" cy="24021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85B24328-1B94-49E4-8B2A-C9D0B6936187}"/>
              </a:ext>
            </a:extLst>
          </p:cNvPr>
          <p:cNvSpPr/>
          <p:nvPr/>
        </p:nvSpPr>
        <p:spPr>
          <a:xfrm>
            <a:off x="8951053" y="6132218"/>
            <a:ext cx="411061" cy="24021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492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36C603-A6B7-46AF-818F-B8BD26544A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9327" y="1122363"/>
            <a:ext cx="7592037" cy="2387600"/>
          </a:xfrm>
        </p:spPr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L2〮L3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스위치 구축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(LM2002010313_16v1)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FD59516-B17F-4310-BB9C-8688D42F90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74005" y="3744651"/>
            <a:ext cx="5793995" cy="1655762"/>
          </a:xfrm>
        </p:spPr>
        <p:txBody>
          <a:bodyPr/>
          <a:lstStyle/>
          <a:p>
            <a:pPr algn="l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학습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2. VLAN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및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PVLAN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구성하기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6C905C8-8812-4F67-A21A-3A0C119CB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58" y="870059"/>
            <a:ext cx="3524608" cy="52798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E9E04FB-C8C2-43C6-9BDD-1F83CBE66803}"/>
              </a:ext>
            </a:extLst>
          </p:cNvPr>
          <p:cNvCxnSpPr>
            <a:cxnSpLocks/>
          </p:cNvCxnSpPr>
          <p:nvPr/>
        </p:nvCxnSpPr>
        <p:spPr>
          <a:xfrm>
            <a:off x="4026716" y="696286"/>
            <a:ext cx="0" cy="411899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3E0C5C0-FA1C-4349-8140-C5F92053FD38}"/>
              </a:ext>
            </a:extLst>
          </p:cNvPr>
          <p:cNvCxnSpPr/>
          <p:nvPr/>
        </p:nvCxnSpPr>
        <p:spPr>
          <a:xfrm>
            <a:off x="3540154" y="3632433"/>
            <a:ext cx="822121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784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10ACA-92C1-4DB2-B891-D4872C9B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학습 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1BC93C-E185-473F-86D1-3480B93E9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네트워크 설계도에 준거하여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VLAN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및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Private VLAN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을 구성할 수 있다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구성된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VLAN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및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Private VLAN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IP Subnet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을 구성할 수 있다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구성된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VLAN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및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Private VLAN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IP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설정할 수 있다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VLAN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및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Private VLAN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통신 상태를 점검할 수 있다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52E875F-886D-4368-BB96-91473E4BD429}"/>
              </a:ext>
            </a:extLst>
          </p:cNvPr>
          <p:cNvCxnSpPr>
            <a:cxnSpLocks/>
          </p:cNvCxnSpPr>
          <p:nvPr/>
        </p:nvCxnSpPr>
        <p:spPr>
          <a:xfrm>
            <a:off x="494950" y="1560352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BBC0F2-0F71-4015-8396-16B4367F8F99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298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10ACA-92C1-4DB2-B891-D4872C9B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VLAN(Virtual LAN)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52E875F-886D-4368-BB96-91473E4BD429}"/>
              </a:ext>
            </a:extLst>
          </p:cNvPr>
          <p:cNvCxnSpPr>
            <a:cxnSpLocks/>
          </p:cNvCxnSpPr>
          <p:nvPr/>
        </p:nvCxnSpPr>
        <p:spPr>
          <a:xfrm>
            <a:off x="494950" y="1560352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BBC0F2-0F71-4015-8396-16B4367F8F99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내용 개체 틀 11">
            <a:extLst>
              <a:ext uri="{FF2B5EF4-FFF2-40B4-BE49-F238E27FC236}">
                <a16:creationId xmlns:a16="http://schemas.microsoft.com/office/drawing/2014/main" id="{43B55186-9BD8-4F9F-80C3-5F4F8EE85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49161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dirty="0" smtClean="0"/>
              <a:t>VLAN</a:t>
            </a:r>
          </a:p>
          <a:p>
            <a:pPr marL="914400" lvl="1" indent="-457200">
              <a:buSzPct val="100000"/>
              <a:buFont typeface="+mj-ea"/>
              <a:buAutoNum type="circleNumDbPlain"/>
            </a:pPr>
            <a:r>
              <a:rPr lang="ko-KR" altLang="en-US" dirty="0" smtClean="0"/>
              <a:t>논리적으로 분할된 스위치 네트워크</a:t>
            </a:r>
            <a:r>
              <a:rPr lang="en-US" altLang="ko-KR" dirty="0" smtClean="0"/>
              <a:t>.</a:t>
            </a:r>
          </a:p>
          <a:p>
            <a:pPr marL="914400" lvl="1" indent="-457200">
              <a:buSzPct val="100000"/>
              <a:buFont typeface="+mj-ea"/>
              <a:buAutoNum type="circleNumDbPlain"/>
            </a:pPr>
            <a:r>
              <a:rPr lang="en-US" altLang="ko-KR" dirty="0" smtClean="0"/>
              <a:t>VLAN</a:t>
            </a:r>
            <a:r>
              <a:rPr lang="ko-KR" altLang="en-US" dirty="0" smtClean="0"/>
              <a:t>이 없으면 한 포트에서 수신한 </a:t>
            </a:r>
            <a:r>
              <a:rPr lang="en-US" altLang="ko-KR" dirty="0" smtClean="0"/>
              <a:t>Broadcast </a:t>
            </a:r>
            <a:r>
              <a:rPr lang="ko-KR" altLang="en-US" dirty="0" smtClean="0"/>
              <a:t>프레임을 동일 </a:t>
            </a:r>
            <a:r>
              <a:rPr lang="ko-KR" altLang="en-US" dirty="0" err="1" smtClean="0"/>
              <a:t>스위치뿐만</a:t>
            </a:r>
            <a:r>
              <a:rPr lang="ko-KR" altLang="en-US" dirty="0" smtClean="0"/>
              <a:t> 아니라 다른 스위치로도 </a:t>
            </a:r>
            <a:r>
              <a:rPr lang="ko-KR" altLang="en-US" dirty="0" err="1" smtClean="0"/>
              <a:t>플러딩</a:t>
            </a:r>
            <a:r>
              <a:rPr lang="en-US" altLang="ko-KR" dirty="0" smtClean="0"/>
              <a:t>(flooding).</a:t>
            </a:r>
          </a:p>
          <a:p>
            <a:pPr marL="914400" lvl="1" indent="-457200">
              <a:buSzPct val="100000"/>
              <a:buFont typeface="+mj-ea"/>
              <a:buAutoNum type="circleNumDbPlain"/>
            </a:pPr>
            <a:r>
              <a:rPr lang="ko-KR" altLang="en-US" dirty="0" smtClean="0"/>
              <a:t>결과적으로 성능과 보안에 문제가 발생</a:t>
            </a:r>
            <a:r>
              <a:rPr lang="en-US" altLang="ko-KR" dirty="0" smtClean="0"/>
              <a:t>.</a:t>
            </a:r>
          </a:p>
          <a:p>
            <a:pPr marL="914400" lvl="1" indent="-457200">
              <a:buSzPct val="100000"/>
              <a:buFont typeface="+mj-ea"/>
              <a:buAutoNum type="circleNumDbPlain"/>
            </a:pPr>
            <a:r>
              <a:rPr lang="en-US" altLang="ko-KR" dirty="0" smtClean="0"/>
              <a:t>VLAN</a:t>
            </a:r>
            <a:r>
              <a:rPr lang="ko-KR" altLang="en-US" dirty="0" smtClean="0"/>
              <a:t>은 </a:t>
            </a:r>
            <a:r>
              <a:rPr lang="ko-KR" altLang="en-US" dirty="0" err="1" smtClean="0"/>
              <a:t>브로드캐스트</a:t>
            </a:r>
            <a:r>
              <a:rPr lang="en-US" altLang="ko-KR" dirty="0" smtClean="0"/>
              <a:t>(Broadcast)</a:t>
            </a:r>
            <a:r>
              <a:rPr lang="ko-KR" altLang="en-US" dirty="0" smtClean="0"/>
              <a:t> 도메인 분할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보안성</a:t>
            </a:r>
            <a:r>
              <a:rPr lang="ko-KR" altLang="en-US" dirty="0" smtClean="0"/>
              <a:t> 강호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부하 분산 등 역할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2830" y="2418126"/>
            <a:ext cx="4824293" cy="28753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7709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10ACA-92C1-4DB2-B891-D4872C9B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VLAN(Virtual LAN)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52E875F-886D-4368-BB96-91473E4BD429}"/>
              </a:ext>
            </a:extLst>
          </p:cNvPr>
          <p:cNvCxnSpPr>
            <a:cxnSpLocks/>
          </p:cNvCxnSpPr>
          <p:nvPr/>
        </p:nvCxnSpPr>
        <p:spPr>
          <a:xfrm>
            <a:off x="494950" y="1560352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BBC0F2-0F71-4015-8396-16B4367F8F99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50124"/>
          <a:stretch/>
        </p:blipFill>
        <p:spPr>
          <a:xfrm>
            <a:off x="957363" y="1690688"/>
            <a:ext cx="6508840" cy="26464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내용 개체 틀 6"/>
          <p:cNvPicPr>
            <a:picLocks noChangeAspect="1"/>
          </p:cNvPicPr>
          <p:nvPr/>
        </p:nvPicPr>
        <p:blipFill rotWithShape="1">
          <a:blip r:embed="rId2"/>
          <a:srcRect t="51637"/>
          <a:stretch/>
        </p:blipFill>
        <p:spPr>
          <a:xfrm>
            <a:off x="4991451" y="3665989"/>
            <a:ext cx="6813256" cy="30619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사각형: 둥근 모서리 7">
            <a:extLst>
              <a:ext uri="{FF2B5EF4-FFF2-40B4-BE49-F238E27FC236}">
                <a16:creationId xmlns:a16="http://schemas.microsoft.com/office/drawing/2014/main" id="{9E806862-8609-4037-9DDE-28D57EB11A79}"/>
              </a:ext>
            </a:extLst>
          </p:cNvPr>
          <p:cNvSpPr/>
          <p:nvPr/>
        </p:nvSpPr>
        <p:spPr>
          <a:xfrm>
            <a:off x="781894" y="2021745"/>
            <a:ext cx="6558473" cy="164424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25B2E3D-6A10-415C-8A00-3FFF785078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894" y="5388486"/>
            <a:ext cx="7372205" cy="9239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사각형: 둥근 모서리 7">
            <a:extLst>
              <a:ext uri="{FF2B5EF4-FFF2-40B4-BE49-F238E27FC236}">
                <a16:creationId xmlns:a16="http://schemas.microsoft.com/office/drawing/2014/main" id="{9E806862-8609-4037-9DDE-28D57EB11A79}"/>
              </a:ext>
            </a:extLst>
          </p:cNvPr>
          <p:cNvSpPr/>
          <p:nvPr/>
        </p:nvSpPr>
        <p:spPr>
          <a:xfrm>
            <a:off x="3867325" y="5536734"/>
            <a:ext cx="4286774" cy="67387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/>
          <p:cNvCxnSpPr>
            <a:endCxn id="13" idx="0"/>
          </p:cNvCxnSpPr>
          <p:nvPr/>
        </p:nvCxnSpPr>
        <p:spPr>
          <a:xfrm>
            <a:off x="4043494" y="3665988"/>
            <a:ext cx="1967218" cy="18707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712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10ACA-92C1-4DB2-B891-D4872C9B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VLAN(Virtual LAN)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52E875F-886D-4368-BB96-91473E4BD429}"/>
              </a:ext>
            </a:extLst>
          </p:cNvPr>
          <p:cNvCxnSpPr>
            <a:cxnSpLocks/>
          </p:cNvCxnSpPr>
          <p:nvPr/>
        </p:nvCxnSpPr>
        <p:spPr>
          <a:xfrm>
            <a:off x="494950" y="1560352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BBC0F2-0F71-4015-8396-16B4367F8F99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내용 개체 틀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6927162"/>
              </p:ext>
            </p:extLst>
          </p:nvPr>
        </p:nvGraphicFramePr>
        <p:xfrm>
          <a:off x="838199" y="1825625"/>
          <a:ext cx="4203583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75452">
                  <a:extLst>
                    <a:ext uri="{9D8B030D-6E8A-4147-A177-3AD203B41FA5}">
                      <a16:colId xmlns:a16="http://schemas.microsoft.com/office/drawing/2014/main" val="1112251720"/>
                    </a:ext>
                  </a:extLst>
                </a:gridCol>
                <a:gridCol w="1728131">
                  <a:extLst>
                    <a:ext uri="{9D8B030D-6E8A-4147-A177-3AD203B41FA5}">
                      <a16:colId xmlns:a16="http://schemas.microsoft.com/office/drawing/2014/main" val="6522662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VLAN </a:t>
                      </a:r>
                      <a:r>
                        <a:rPr lang="ko-KR" altLang="en-US" dirty="0" smtClean="0"/>
                        <a:t>이름</a:t>
                      </a:r>
                      <a:r>
                        <a:rPr lang="en-US" altLang="ko-KR" dirty="0" smtClean="0"/>
                        <a:t>(ID)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Port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8624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sales(VLAN 10)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Fa0/1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494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manage(VLAN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smtClean="0"/>
                        <a:t>20)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Fa0/2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531363"/>
                  </a:ext>
                </a:extLst>
              </a:tr>
            </a:tbl>
          </a:graphicData>
        </a:graphic>
      </p:graphicFrame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75" y="3137624"/>
            <a:ext cx="5243119" cy="15572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4738" y="3916241"/>
            <a:ext cx="6696294" cy="26942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7229" y="365125"/>
            <a:ext cx="4748495" cy="3487050"/>
          </a:xfrm>
          <a:prstGeom prst="rect">
            <a:avLst/>
          </a:prstGeom>
        </p:spPr>
      </p:pic>
      <p:sp>
        <p:nvSpPr>
          <p:cNvPr id="15" name="사각형: 둥근 모서리 7">
            <a:extLst>
              <a:ext uri="{FF2B5EF4-FFF2-40B4-BE49-F238E27FC236}">
                <a16:creationId xmlns:a16="http://schemas.microsoft.com/office/drawing/2014/main" id="{9E806862-8609-4037-9DDE-28D57EB11A79}"/>
              </a:ext>
            </a:extLst>
          </p:cNvPr>
          <p:cNvSpPr/>
          <p:nvPr/>
        </p:nvSpPr>
        <p:spPr>
          <a:xfrm>
            <a:off x="4951223" y="6141796"/>
            <a:ext cx="3790105" cy="53279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8805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10ACA-92C1-4DB2-B891-D4872C9B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VLAN(Virtual LAN)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52E875F-886D-4368-BB96-91473E4BD429}"/>
              </a:ext>
            </a:extLst>
          </p:cNvPr>
          <p:cNvCxnSpPr>
            <a:cxnSpLocks/>
          </p:cNvCxnSpPr>
          <p:nvPr/>
        </p:nvCxnSpPr>
        <p:spPr>
          <a:xfrm>
            <a:off x="494950" y="1560352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BBC0F2-0F71-4015-8396-16B4367F8F99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15316"/>
            <a:ext cx="5461932" cy="232558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0520" y="3855146"/>
            <a:ext cx="7410511" cy="260437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E806862-8609-4037-9DDE-28D57EB11A79}"/>
              </a:ext>
            </a:extLst>
          </p:cNvPr>
          <p:cNvSpPr/>
          <p:nvPr/>
        </p:nvSpPr>
        <p:spPr>
          <a:xfrm>
            <a:off x="4129102" y="6006077"/>
            <a:ext cx="5123955" cy="53279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2509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10ACA-92C1-4DB2-B891-D4872C9B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VLAN(Virtual LAN)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52E875F-886D-4368-BB96-91473E4BD429}"/>
              </a:ext>
            </a:extLst>
          </p:cNvPr>
          <p:cNvCxnSpPr>
            <a:cxnSpLocks/>
          </p:cNvCxnSpPr>
          <p:nvPr/>
        </p:nvCxnSpPr>
        <p:spPr>
          <a:xfrm>
            <a:off x="494950" y="1560352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BBC0F2-0F71-4015-8396-16B4367F8F99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0262" y="1898009"/>
            <a:ext cx="4534527" cy="26269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262" y="5077437"/>
            <a:ext cx="7226875" cy="104207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0770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10ACA-92C1-4DB2-B891-D4872C9B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VLAN(Virtual LAN)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번호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52E875F-886D-4368-BB96-91473E4BD429}"/>
              </a:ext>
            </a:extLst>
          </p:cNvPr>
          <p:cNvCxnSpPr>
            <a:cxnSpLocks/>
          </p:cNvCxnSpPr>
          <p:nvPr/>
        </p:nvCxnSpPr>
        <p:spPr>
          <a:xfrm>
            <a:off x="494950" y="1560352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BBC0F2-0F71-4015-8396-16B4367F8F99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VLAN </a:t>
            </a:r>
            <a:r>
              <a:rPr lang="ko-KR" altLang="en-US" dirty="0" smtClean="0"/>
              <a:t>번호는 </a:t>
            </a:r>
            <a:r>
              <a:rPr lang="en-US" altLang="ko-KR" dirty="0" smtClean="0"/>
              <a:t>1~4096 </a:t>
            </a:r>
            <a:r>
              <a:rPr lang="ko-KR" altLang="en-US" dirty="0" smtClean="0"/>
              <a:t>사이</a:t>
            </a:r>
            <a:endParaRPr lang="en-US" altLang="ko-KR" dirty="0" smtClean="0"/>
          </a:p>
          <a:p>
            <a:r>
              <a:rPr lang="en-US" altLang="ko-KR" dirty="0" smtClean="0"/>
              <a:t>VLAN </a:t>
            </a:r>
            <a:r>
              <a:rPr lang="ko-KR" altLang="en-US" dirty="0" smtClean="0"/>
              <a:t>번호가 </a:t>
            </a:r>
            <a:r>
              <a:rPr lang="en-US" altLang="ko-KR" dirty="0" smtClean="0"/>
              <a:t>1~1005 </a:t>
            </a:r>
            <a:r>
              <a:rPr lang="ko-KR" altLang="en-US" dirty="0" smtClean="0"/>
              <a:t>사이인</a:t>
            </a:r>
            <a:r>
              <a:rPr lang="en-US" altLang="ko-KR" dirty="0" smtClean="0"/>
              <a:t> </a:t>
            </a:r>
            <a:r>
              <a:rPr lang="ko-KR" altLang="en-US" dirty="0" smtClean="0"/>
              <a:t>것을 일반</a:t>
            </a:r>
            <a:r>
              <a:rPr lang="en-US" altLang="ko-KR" dirty="0" smtClean="0"/>
              <a:t>(normal) VLAN</a:t>
            </a:r>
          </a:p>
          <a:p>
            <a:r>
              <a:rPr lang="ko-KR" altLang="en-US" dirty="0" smtClean="0"/>
              <a:t>이 중에서 </a:t>
            </a:r>
            <a:r>
              <a:rPr lang="en-US" altLang="ko-KR" dirty="0" smtClean="0"/>
              <a:t>1002~1005</a:t>
            </a:r>
            <a:r>
              <a:rPr lang="ko-KR" altLang="en-US" dirty="0" smtClean="0"/>
              <a:t>는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토큰링과</a:t>
            </a:r>
            <a:r>
              <a:rPr lang="ko-KR" altLang="en-US" dirty="0" smtClean="0"/>
              <a:t> </a:t>
            </a:r>
            <a:r>
              <a:rPr lang="en-US" altLang="ko-KR" dirty="0" smtClean="0"/>
              <a:t>FDDI</a:t>
            </a:r>
            <a:r>
              <a:rPr lang="ko-KR" altLang="en-US" dirty="0" smtClean="0"/>
              <a:t>용</a:t>
            </a:r>
            <a:endParaRPr lang="en-US" altLang="ko-KR" dirty="0" smtClean="0"/>
          </a:p>
          <a:p>
            <a:r>
              <a:rPr lang="ko-KR" altLang="en-US" dirty="0" err="1" smtClean="0"/>
              <a:t>이더넷에서</a:t>
            </a:r>
            <a:r>
              <a:rPr lang="ko-KR" altLang="en-US" dirty="0" smtClean="0"/>
              <a:t> 사용할 수 있는 </a:t>
            </a:r>
            <a:r>
              <a:rPr lang="en-US" altLang="ko-KR" dirty="0" smtClean="0"/>
              <a:t>VLAN </a:t>
            </a:r>
            <a:r>
              <a:rPr lang="ko-KR" altLang="en-US" dirty="0" smtClean="0"/>
              <a:t>번호는 </a:t>
            </a:r>
            <a:r>
              <a:rPr lang="en-US" altLang="ko-KR" dirty="0" smtClean="0"/>
              <a:t>1~1001</a:t>
            </a:r>
            <a:r>
              <a:rPr lang="ko-KR" altLang="en-US" dirty="0" smtClean="0"/>
              <a:t>까지</a:t>
            </a:r>
            <a:endParaRPr lang="en-US" altLang="ko-KR" dirty="0" smtClean="0"/>
          </a:p>
          <a:p>
            <a:r>
              <a:rPr lang="en-US" altLang="ko-KR" dirty="0" smtClean="0"/>
              <a:t>VLAN </a:t>
            </a:r>
            <a:r>
              <a:rPr lang="ko-KR" altLang="en-US" dirty="0" smtClean="0"/>
              <a:t>번호가 </a:t>
            </a:r>
            <a:r>
              <a:rPr lang="en-US" altLang="ko-KR" dirty="0" smtClean="0"/>
              <a:t>1006~4096</a:t>
            </a:r>
            <a:r>
              <a:rPr lang="ko-KR" altLang="en-US" dirty="0" smtClean="0"/>
              <a:t>인 것을 확장</a:t>
            </a:r>
            <a:r>
              <a:rPr lang="en-US" altLang="ko-KR" dirty="0" smtClean="0"/>
              <a:t>(extended) VLAN, </a:t>
            </a:r>
            <a:r>
              <a:rPr lang="ko-KR" altLang="en-US" dirty="0" smtClean="0"/>
              <a:t>사용 가능한 </a:t>
            </a:r>
            <a:r>
              <a:rPr lang="en-US" altLang="ko-KR" dirty="0" smtClean="0"/>
              <a:t>VLAN </a:t>
            </a:r>
            <a:r>
              <a:rPr lang="ko-KR" altLang="en-US" dirty="0" smtClean="0"/>
              <a:t>수량은 스위치 모델에 따라 다름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901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10ACA-92C1-4DB2-B891-D4872C9B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 Private VLAN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52E875F-886D-4368-BB96-91473E4BD429}"/>
              </a:ext>
            </a:extLst>
          </p:cNvPr>
          <p:cNvCxnSpPr>
            <a:cxnSpLocks/>
          </p:cNvCxnSpPr>
          <p:nvPr/>
        </p:nvCxnSpPr>
        <p:spPr>
          <a:xfrm>
            <a:off x="494950" y="1560352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BBC0F2-0F71-4015-8396-16B4367F8F99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하나의 </a:t>
            </a:r>
            <a:r>
              <a:rPr lang="en-US" altLang="ko-KR" dirty="0" smtClean="0"/>
              <a:t>VLAN </a:t>
            </a:r>
            <a:r>
              <a:rPr lang="ko-KR" altLang="en-US" dirty="0" smtClean="0"/>
              <a:t>안에 </a:t>
            </a:r>
            <a:r>
              <a:rPr lang="en-US" altLang="ko-KR" dirty="0" smtClean="0"/>
              <a:t>VLAN</a:t>
            </a:r>
            <a:r>
              <a:rPr lang="ko-KR" altLang="en-US" dirty="0" smtClean="0"/>
              <a:t>을 또 만드는 것을 </a:t>
            </a:r>
            <a:r>
              <a:rPr lang="en-US" altLang="ko-KR" dirty="0" smtClean="0"/>
              <a:t>PVLAN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스위치에 많은 고객이 접속되어 있는 경우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기존 </a:t>
            </a:r>
            <a:r>
              <a:rPr lang="en-US" altLang="ko-KR" dirty="0" smtClean="0"/>
              <a:t>VLAN </a:t>
            </a:r>
            <a:r>
              <a:rPr lang="ko-KR" altLang="en-US" dirty="0" smtClean="0"/>
              <a:t>방식은 각 고객 포트당 별개의 </a:t>
            </a:r>
            <a:r>
              <a:rPr lang="en-US" altLang="ko-KR" dirty="0" smtClean="0"/>
              <a:t>VLAN</a:t>
            </a:r>
            <a:r>
              <a:rPr lang="ko-KR" altLang="en-US" dirty="0" smtClean="0"/>
              <a:t>을 할당하거나 모든 고객이 동일한 </a:t>
            </a:r>
            <a:r>
              <a:rPr lang="en-US" altLang="ko-KR" dirty="0" smtClean="0"/>
              <a:t>VLAN</a:t>
            </a:r>
            <a:r>
              <a:rPr lang="ko-KR" altLang="en-US" dirty="0" smtClean="0"/>
              <a:t>에 할당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각 </a:t>
            </a:r>
            <a:r>
              <a:rPr lang="ko-KR" altLang="en-US" dirty="0" err="1" smtClean="0"/>
              <a:t>고객당</a:t>
            </a:r>
            <a:r>
              <a:rPr lang="ko-KR" altLang="en-US" dirty="0" smtClean="0"/>
              <a:t> 별개의 </a:t>
            </a:r>
            <a:r>
              <a:rPr lang="en-US" altLang="ko-KR" dirty="0" smtClean="0"/>
              <a:t>VLAN </a:t>
            </a:r>
            <a:r>
              <a:rPr lang="ko-KR" altLang="en-US" dirty="0" smtClean="0"/>
              <a:t>할당 시 </a:t>
            </a:r>
            <a:r>
              <a:rPr lang="en-US" altLang="ko-KR" dirty="0" smtClean="0"/>
              <a:t>VLAN</a:t>
            </a:r>
            <a:r>
              <a:rPr lang="ko-KR" altLang="en-US" dirty="0" smtClean="0"/>
              <a:t>이 부족할 수도 있고 </a:t>
            </a:r>
            <a:r>
              <a:rPr lang="en-US" altLang="ko-KR" dirty="0" smtClean="0"/>
              <a:t>IP </a:t>
            </a:r>
            <a:r>
              <a:rPr lang="ko-KR" altLang="en-US" dirty="0" smtClean="0"/>
              <a:t>주소 낭비도 심해진다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즉</a:t>
            </a:r>
            <a:r>
              <a:rPr lang="en-US" altLang="ko-KR" dirty="0" smtClean="0"/>
              <a:t>, PVLAN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VLAN </a:t>
            </a:r>
            <a:r>
              <a:rPr lang="ko-KR" altLang="en-US" dirty="0" smtClean="0"/>
              <a:t>부족</a:t>
            </a:r>
            <a:r>
              <a:rPr lang="en-US" altLang="ko-KR" dirty="0" smtClean="0"/>
              <a:t>, IP </a:t>
            </a:r>
            <a:r>
              <a:rPr lang="ko-KR" altLang="en-US" dirty="0" smtClean="0"/>
              <a:t>주소 낭비 및 보안 문제 등을 해결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842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10ACA-92C1-4DB2-B891-D4872C9B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2. Private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VLAN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52E875F-886D-4368-BB96-91473E4BD429}"/>
              </a:ext>
            </a:extLst>
          </p:cNvPr>
          <p:cNvCxnSpPr>
            <a:cxnSpLocks/>
          </p:cNvCxnSpPr>
          <p:nvPr/>
        </p:nvCxnSpPr>
        <p:spPr>
          <a:xfrm>
            <a:off x="494950" y="1560352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BBC0F2-0F71-4015-8396-16B4367F8F99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19096"/>
            <a:ext cx="4723002" cy="46453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6671" y="1755478"/>
            <a:ext cx="6132758" cy="2715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5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33309FF8-A7A1-4AB4-81CA-A85827EBEF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07104" y="240105"/>
            <a:ext cx="3577792" cy="6496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60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10ACA-92C1-4DB2-B891-D4872C9B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실습 더하기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서브넷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설계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52E875F-886D-4368-BB96-91473E4BD429}"/>
              </a:ext>
            </a:extLst>
          </p:cNvPr>
          <p:cNvCxnSpPr>
            <a:cxnSpLocks/>
          </p:cNvCxnSpPr>
          <p:nvPr/>
        </p:nvCxnSpPr>
        <p:spPr>
          <a:xfrm>
            <a:off x="494950" y="1560352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BBC0F2-0F71-4015-8396-16B4367F8F99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기본 </a:t>
            </a:r>
            <a:r>
              <a:rPr lang="en-US" altLang="ko-KR" dirty="0" smtClean="0"/>
              <a:t>SUBNET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0831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10ACA-92C1-4DB2-B891-D4872C9B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실습 더하기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52E875F-886D-4368-BB96-91473E4BD429}"/>
              </a:ext>
            </a:extLst>
          </p:cNvPr>
          <p:cNvCxnSpPr>
            <a:cxnSpLocks/>
          </p:cNvCxnSpPr>
          <p:nvPr/>
        </p:nvCxnSpPr>
        <p:spPr>
          <a:xfrm>
            <a:off x="494950" y="1560352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BBC0F2-0F71-4015-8396-16B4367F8F99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144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10ACA-92C1-4DB2-B891-D4872C9B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실습 더하기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52E875F-886D-4368-BB96-91473E4BD429}"/>
              </a:ext>
            </a:extLst>
          </p:cNvPr>
          <p:cNvCxnSpPr>
            <a:cxnSpLocks/>
          </p:cNvCxnSpPr>
          <p:nvPr/>
        </p:nvCxnSpPr>
        <p:spPr>
          <a:xfrm>
            <a:off x="494950" y="1560352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BBC0F2-0F71-4015-8396-16B4367F8F99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649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10ACA-92C1-4DB2-B891-D4872C9B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실습 더하기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52E875F-886D-4368-BB96-91473E4BD429}"/>
              </a:ext>
            </a:extLst>
          </p:cNvPr>
          <p:cNvCxnSpPr>
            <a:cxnSpLocks/>
          </p:cNvCxnSpPr>
          <p:nvPr/>
        </p:nvCxnSpPr>
        <p:spPr>
          <a:xfrm>
            <a:off x="494950" y="1560352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BBC0F2-0F71-4015-8396-16B4367F8F99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671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10ACA-92C1-4DB2-B891-D4872C9B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실습 더하기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52E875F-886D-4368-BB96-91473E4BD429}"/>
              </a:ext>
            </a:extLst>
          </p:cNvPr>
          <p:cNvCxnSpPr>
            <a:cxnSpLocks/>
          </p:cNvCxnSpPr>
          <p:nvPr/>
        </p:nvCxnSpPr>
        <p:spPr>
          <a:xfrm>
            <a:off x="494950" y="1560352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BBC0F2-0F71-4015-8396-16B4367F8F99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7602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10ACA-92C1-4DB2-B891-D4872C9B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실습 더하기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52E875F-886D-4368-BB96-91473E4BD429}"/>
              </a:ext>
            </a:extLst>
          </p:cNvPr>
          <p:cNvCxnSpPr>
            <a:cxnSpLocks/>
          </p:cNvCxnSpPr>
          <p:nvPr/>
        </p:nvCxnSpPr>
        <p:spPr>
          <a:xfrm>
            <a:off x="494950" y="1560352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BBC0F2-0F71-4015-8396-16B4367F8F99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800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10ACA-92C1-4DB2-B891-D4872C9B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스위치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52E875F-886D-4368-BB96-91473E4BD429}"/>
              </a:ext>
            </a:extLst>
          </p:cNvPr>
          <p:cNvCxnSpPr>
            <a:cxnSpLocks/>
          </p:cNvCxnSpPr>
          <p:nvPr/>
        </p:nvCxnSpPr>
        <p:spPr>
          <a:xfrm>
            <a:off x="494950" y="1560352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BBC0F2-0F71-4015-8396-16B4367F8F99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225B2E3D-6A10-415C-8A00-3FFF78507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5320" y="369968"/>
            <a:ext cx="8145711" cy="9239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내용 개체 틀 11">
            <a:extLst>
              <a:ext uri="{FF2B5EF4-FFF2-40B4-BE49-F238E27FC236}">
                <a16:creationId xmlns:a16="http://schemas.microsoft.com/office/drawing/2014/main" id="{43B55186-9BD8-4F9F-80C3-5F4F8EE85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dirty="0"/>
              <a:t>L2 </a:t>
            </a:r>
            <a:r>
              <a:rPr lang="ko-KR" altLang="en-US" dirty="0"/>
              <a:t>스위치</a:t>
            </a:r>
            <a:endParaRPr lang="en-US" altLang="ko-KR" dirty="0"/>
          </a:p>
          <a:p>
            <a:pPr marL="914400" lvl="1" indent="-457200">
              <a:buSzPct val="100000"/>
              <a:buFont typeface="+mj-ea"/>
              <a:buAutoNum type="circleNumDbPlain"/>
            </a:pPr>
            <a:r>
              <a:rPr lang="en-US" altLang="ko-KR" dirty="0"/>
              <a:t>MAC </a:t>
            </a:r>
            <a:r>
              <a:rPr lang="ko-KR" altLang="en-US" dirty="0"/>
              <a:t>주소를 기반으로 </a:t>
            </a:r>
            <a:r>
              <a:rPr lang="ko-KR" altLang="en-US" dirty="0">
                <a:solidFill>
                  <a:srgbClr val="FF0000"/>
                </a:solidFill>
              </a:rPr>
              <a:t>프레임</a:t>
            </a:r>
            <a:r>
              <a:rPr lang="ko-KR" altLang="en-US" dirty="0"/>
              <a:t>을 전달하는 장비</a:t>
            </a:r>
            <a:endParaRPr lang="en-US" altLang="ko-KR" dirty="0"/>
          </a:p>
          <a:p>
            <a:pPr marL="914400" lvl="1" indent="-457200">
              <a:buSzPct val="100000"/>
              <a:buFont typeface="+mj-ea"/>
              <a:buAutoNum type="circleNumDbPlain"/>
            </a:pPr>
            <a:r>
              <a:rPr lang="en-US" altLang="ko-KR" dirty="0"/>
              <a:t>MAC Table</a:t>
            </a:r>
            <a:r>
              <a:rPr lang="ko-KR" altLang="en-US" dirty="0"/>
              <a:t>을 가지고 있으며 </a:t>
            </a:r>
            <a:r>
              <a:rPr lang="en-US" altLang="ko-KR" dirty="0"/>
              <a:t>MAC </a:t>
            </a:r>
            <a:r>
              <a:rPr lang="ko-KR" altLang="en-US" dirty="0"/>
              <a:t>주소를 기반으로 보안을 제공</a:t>
            </a:r>
            <a:endParaRPr lang="en-US" altLang="ko-KR" dirty="0"/>
          </a:p>
          <a:p>
            <a:pPr marL="914400" lvl="1" indent="-457200">
              <a:buSzPct val="100000"/>
              <a:buFont typeface="+mj-ea"/>
              <a:buAutoNum type="circleNumDbPlain"/>
            </a:pPr>
            <a:r>
              <a:rPr lang="ko-KR" altLang="en-US" dirty="0"/>
              <a:t>보통 스위치라고 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0197EE8F-12EC-417B-89B4-CAE885181D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204" y="3898784"/>
            <a:ext cx="5302541" cy="266049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E8B535D-A3A2-4866-A44F-7AF9AB03F4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8930" y="3360402"/>
            <a:ext cx="4440923" cy="117302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939276C8-BACC-4C78-A143-9140A6223B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8931" y="4492960"/>
            <a:ext cx="5372100" cy="2117555"/>
          </a:xfrm>
          <a:prstGeom prst="rect">
            <a:avLst/>
          </a:prstGeom>
        </p:spPr>
      </p:pic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A030C4E-B191-44EC-83DA-D4CD3D1A712A}"/>
              </a:ext>
            </a:extLst>
          </p:cNvPr>
          <p:cNvSpPr/>
          <p:nvPr/>
        </p:nvSpPr>
        <p:spPr>
          <a:xfrm>
            <a:off x="7994708" y="4177717"/>
            <a:ext cx="1317072" cy="31524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62B07F1B-3677-45A8-806C-2C22A74371F5}"/>
              </a:ext>
            </a:extLst>
          </p:cNvPr>
          <p:cNvSpPr/>
          <p:nvPr/>
        </p:nvSpPr>
        <p:spPr>
          <a:xfrm>
            <a:off x="6532576" y="5289259"/>
            <a:ext cx="3710381" cy="19714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07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10ACA-92C1-4DB2-B891-D4872C9B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스위치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– L2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스위치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015130A-B13B-485A-B6D6-2753EE7672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7213" y="2015724"/>
            <a:ext cx="5172075" cy="2628900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52E875F-886D-4368-BB96-91473E4BD429}"/>
              </a:ext>
            </a:extLst>
          </p:cNvPr>
          <p:cNvCxnSpPr>
            <a:cxnSpLocks/>
          </p:cNvCxnSpPr>
          <p:nvPr/>
        </p:nvCxnSpPr>
        <p:spPr>
          <a:xfrm>
            <a:off x="494950" y="1560352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BBC0F2-0F71-4015-8396-16B4367F8F99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9AC0A663-BC0A-4823-B23C-F5FA1E5F7C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584" y="4678229"/>
            <a:ext cx="4349510" cy="170470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1DC78F8-2D93-4BC0-83A8-94A79F2A40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3250" y="3512890"/>
            <a:ext cx="4415608" cy="151866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6C3BB3F-1581-4D02-B699-7FB6F34C3C8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64"/>
          <a:stretch/>
        </p:blipFill>
        <p:spPr>
          <a:xfrm>
            <a:off x="6660863" y="1890834"/>
            <a:ext cx="4926980" cy="23813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E5AF6810-E7F5-4F6E-987A-9B35F2C1B2E2}"/>
              </a:ext>
            </a:extLst>
          </p:cNvPr>
          <p:cNvSpPr/>
          <p:nvPr/>
        </p:nvSpPr>
        <p:spPr>
          <a:xfrm>
            <a:off x="6660862" y="1858102"/>
            <a:ext cx="3296861" cy="31524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0B29D46-DFE9-4492-9A05-6D68A592988E}"/>
              </a:ext>
            </a:extLst>
          </p:cNvPr>
          <p:cNvSpPr/>
          <p:nvPr/>
        </p:nvSpPr>
        <p:spPr>
          <a:xfrm>
            <a:off x="6981042" y="3512889"/>
            <a:ext cx="4606801" cy="564161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31BA57C-745A-4DCC-AE8D-AD38889BBE42}"/>
              </a:ext>
            </a:extLst>
          </p:cNvPr>
          <p:cNvSpPr/>
          <p:nvPr/>
        </p:nvSpPr>
        <p:spPr>
          <a:xfrm>
            <a:off x="3375175" y="5699105"/>
            <a:ext cx="1323919" cy="671993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B046F5EF-17D9-4F85-A1FA-61FE41F42840}"/>
              </a:ext>
            </a:extLst>
          </p:cNvPr>
          <p:cNvSpPr/>
          <p:nvPr/>
        </p:nvSpPr>
        <p:spPr>
          <a:xfrm>
            <a:off x="6981042" y="4602702"/>
            <a:ext cx="1323919" cy="426631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366FA249-7A4D-4BE3-BFB3-BA66A1441C0D}"/>
              </a:ext>
            </a:extLst>
          </p:cNvPr>
          <p:cNvSpPr/>
          <p:nvPr/>
        </p:nvSpPr>
        <p:spPr>
          <a:xfrm>
            <a:off x="2919369" y="2753686"/>
            <a:ext cx="455806" cy="31668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18E99FF6-2E4C-461B-8213-05F6B918CBD9}"/>
              </a:ext>
            </a:extLst>
          </p:cNvPr>
          <p:cNvSpPr/>
          <p:nvPr/>
        </p:nvSpPr>
        <p:spPr>
          <a:xfrm>
            <a:off x="3775675" y="2645662"/>
            <a:ext cx="455806" cy="31668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808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10ACA-92C1-4DB2-B891-D4872C9B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스위치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1BC93C-E185-473F-86D1-3480B93E9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L3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스위치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914400" lvl="1" indent="-457200">
              <a:buFont typeface="+mj-ea"/>
              <a:buAutoNum type="circleNumDbPlain"/>
            </a:pP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MAC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주소가 아닌 </a:t>
            </a:r>
            <a:r>
              <a:rPr lang="en-US" altLang="ko-KR" dirty="0">
                <a:solidFill>
                  <a:srgbClr val="FFC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IP</a:t>
            </a:r>
            <a:r>
              <a:rPr lang="ko-KR" altLang="en-US" dirty="0">
                <a:solidFill>
                  <a:srgbClr val="FFC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주소를 기반으로 </a:t>
            </a:r>
            <a:r>
              <a:rPr lang="ko-KR" altLang="en-US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패킷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을 전달하는 장비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914400" lvl="1" indent="-457200">
              <a:buFont typeface="+mj-ea"/>
              <a:buAutoNum type="circleNumDbPlain"/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라우터 기능 유사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52E875F-886D-4368-BB96-91473E4BD429}"/>
              </a:ext>
            </a:extLst>
          </p:cNvPr>
          <p:cNvCxnSpPr>
            <a:cxnSpLocks/>
          </p:cNvCxnSpPr>
          <p:nvPr/>
        </p:nvCxnSpPr>
        <p:spPr>
          <a:xfrm>
            <a:off x="494950" y="1560352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BBC0F2-0F71-4015-8396-16B4367F8F99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F82D5DC6-C94F-4093-95A5-B72828578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511" y="3311922"/>
            <a:ext cx="5728021" cy="318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63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1030</TotalTime>
  <Words>1380</Words>
  <Application>Microsoft Office PowerPoint</Application>
  <PresentationFormat>와이드스크린</PresentationFormat>
  <Paragraphs>215</Paragraphs>
  <Slides>65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65</vt:i4>
      </vt:variant>
    </vt:vector>
  </HeadingPairs>
  <TitlesOfParts>
    <vt:vector size="71" baseType="lpstr">
      <vt:lpstr>HY헤드라인M</vt:lpstr>
      <vt:lpstr>맑은 고딕</vt:lpstr>
      <vt:lpstr>한컴산뜻돋움</vt:lpstr>
      <vt:lpstr>Arial</vt:lpstr>
      <vt:lpstr>Wingdings</vt:lpstr>
      <vt:lpstr>Office 테마</vt:lpstr>
      <vt:lpstr>L2〮L3 스위치 구축 (LM2002010313_16v1)</vt:lpstr>
      <vt:lpstr>학습 목표</vt:lpstr>
      <vt:lpstr>학습 목표</vt:lpstr>
      <vt:lpstr>OSI 7 Layer vs TCP/IP</vt:lpstr>
      <vt:lpstr>PowerPoint 프레젠테이션</vt:lpstr>
      <vt:lpstr>PowerPoint 프레젠테이션</vt:lpstr>
      <vt:lpstr>1. 스위치</vt:lpstr>
      <vt:lpstr>1. 스위치 – L2 스위치</vt:lpstr>
      <vt:lpstr>1. 스위치</vt:lpstr>
      <vt:lpstr>1. 스위치</vt:lpstr>
      <vt:lpstr>1. 스위치 – L4 스위치</vt:lpstr>
      <vt:lpstr>1. 스위치</vt:lpstr>
      <vt:lpstr>1. 스위치</vt:lpstr>
      <vt:lpstr>정리</vt:lpstr>
      <vt:lpstr>2. 스위치(라우터) 운영체제</vt:lpstr>
      <vt:lpstr>IOS(Internetwork Operating System)</vt:lpstr>
      <vt:lpstr>IOS – show flash</vt:lpstr>
      <vt:lpstr>PowerPoint 프레젠테이션</vt:lpstr>
      <vt:lpstr>ISO – show version</vt:lpstr>
      <vt:lpstr>ISO – show interface</vt:lpstr>
      <vt:lpstr>ISO – show processes</vt:lpstr>
      <vt:lpstr>Running-config vs startup-config</vt:lpstr>
      <vt:lpstr>2. 스위치(라우터) IOS 모드</vt:lpstr>
      <vt:lpstr>IOS 모드</vt:lpstr>
      <vt:lpstr>IOS 모드</vt:lpstr>
      <vt:lpstr>IOS 모드</vt:lpstr>
      <vt:lpstr>IOS 모드</vt:lpstr>
      <vt:lpstr>3. 스위치(라우터) IOS 명령어 구조</vt:lpstr>
      <vt:lpstr>IOS 명령어 구조</vt:lpstr>
      <vt:lpstr>키워드(keyboards)와 인수(arguments)</vt:lpstr>
      <vt:lpstr>?</vt:lpstr>
      <vt:lpstr>no ip domain-lookup</vt:lpstr>
      <vt:lpstr>수행 – 콘솔(Console) 연결</vt:lpstr>
      <vt:lpstr>수행 – 콘솔 연결(패킷 트레이서)</vt:lpstr>
      <vt:lpstr>수행 – 콘솔 연결</vt:lpstr>
      <vt:lpstr>수행 – 콘솔 연결 시 암호 설정</vt:lpstr>
      <vt:lpstr>원격접속</vt:lpstr>
      <vt:lpstr>수행 – 원격접속(Telnet)위한 IP설정</vt:lpstr>
      <vt:lpstr>수행 – 원격접속(Telnet) 설정</vt:lpstr>
      <vt:lpstr>수행 – 원격접속(SSH)</vt:lpstr>
      <vt:lpstr>수행 – ssh 설정(1)</vt:lpstr>
      <vt:lpstr>수행 – ssh 설정(2)</vt:lpstr>
      <vt:lpstr>수행 – ssh 설정(3)</vt:lpstr>
      <vt:lpstr>실습 더하기 : hostname </vt:lpstr>
      <vt:lpstr>실습 더하기 : banner</vt:lpstr>
      <vt:lpstr>실습 더하기 : History 설정</vt:lpstr>
      <vt:lpstr>실습 더하기 : DNS 설정</vt:lpstr>
      <vt:lpstr>실습 더하기 : 암호 저장 방식</vt:lpstr>
      <vt:lpstr>실습 더하기 : 콘솔 연결 시 id와 pw 설정</vt:lpstr>
      <vt:lpstr>L2〮L3 스위치 구축 (LM2002010313_16v1)</vt:lpstr>
      <vt:lpstr>학습 목표</vt:lpstr>
      <vt:lpstr>1. VLAN(Virtual LAN)</vt:lpstr>
      <vt:lpstr>1. VLAN(Virtual LAN)</vt:lpstr>
      <vt:lpstr>1. VLAN(Virtual LAN)</vt:lpstr>
      <vt:lpstr>1. VLAN(Virtual LAN)</vt:lpstr>
      <vt:lpstr>1. VLAN(Virtual LAN)</vt:lpstr>
      <vt:lpstr>1. VLAN(Virtual LAN) 번호</vt:lpstr>
      <vt:lpstr>2. Private VLAN</vt:lpstr>
      <vt:lpstr>2. Private VLAN</vt:lpstr>
      <vt:lpstr>실습 더하기 : 서브넷 설계 </vt:lpstr>
      <vt:lpstr>실습 더하기 : </vt:lpstr>
      <vt:lpstr>실습 더하기 : </vt:lpstr>
      <vt:lpstr>실습 더하기 : </vt:lpstr>
      <vt:lpstr>실습 더하기 : </vt:lpstr>
      <vt:lpstr>실습 더하기 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L2〮L3 스위치 구축 (LM2002010313_16v1)</dc:title>
  <dc:creator>잉구탱구</dc:creator>
  <cp:lastModifiedBy>user</cp:lastModifiedBy>
  <cp:revision>107</cp:revision>
  <dcterms:created xsi:type="dcterms:W3CDTF">2024-03-19T06:06:20Z</dcterms:created>
  <dcterms:modified xsi:type="dcterms:W3CDTF">2024-04-01T05:44:02Z</dcterms:modified>
</cp:coreProperties>
</file>