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5" r:id="rId13"/>
    <p:sldId id="276" r:id="rId14"/>
    <p:sldId id="277" r:id="rId15"/>
    <p:sldId id="278" r:id="rId16"/>
    <p:sldId id="279" r:id="rId17"/>
    <p:sldId id="280" r:id="rId18"/>
    <p:sldId id="269" r:id="rId19"/>
    <p:sldId id="270" r:id="rId20"/>
    <p:sldId id="271" r:id="rId21"/>
    <p:sldId id="272" r:id="rId22"/>
    <p:sldId id="273" r:id="rId23"/>
    <p:sldId id="26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299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30055-6834-4343-8B68-86F9A2A6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4584AC-8934-4379-AA7B-5E1AB7D04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6B5C0-3E1B-41F1-AFA6-27BDC00F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973-D2B5-413D-9A6B-9013C74ED27C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9EB3E-81F6-45F6-9C26-48A649AE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525AD-2E02-4E31-9796-C633E74F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C53-E579-437F-952B-68265039A2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7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D1E99-161B-41B0-9E25-6D9E23E1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E4AB8-32C9-4DC6-9D49-DEA1E819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003FE-8AE0-4259-95BC-1DB69352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973-D2B5-413D-9A6B-9013C74ED27C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7CABF-A9C0-4EC1-BB8D-C9F05C42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B51E7-A2BF-40B4-ABBC-E9179EEB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C53-E579-437F-952B-68265039A2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38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1852FF-303C-4B26-AE43-AD7511483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22A57-8930-4DF7-A838-F47F8786E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3D5D8-4234-4D4A-8363-B710B7BD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973-D2B5-413D-9A6B-9013C74ED27C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3FCB6-4FD0-4A2C-9F3B-63F5AE41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B9D0D-0EE5-4835-8A26-ACC2BF66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C53-E579-437F-952B-68265039A2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00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7BEEF-AC4F-401B-B5F4-14F09581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5332-37C7-49ED-AE2E-8FBCBDFD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75AF9-AC00-4942-B823-5F5A30F1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973-D2B5-413D-9A6B-9013C74ED27C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9DA66-C55E-4497-A304-3EBC0FFF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31AEE-2762-41EC-8C7B-B58371E7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C53-E579-437F-952B-68265039A2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27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5990A-AC0F-40E5-ACE4-D5930B2E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F1B68-F056-4A5A-9ED2-F6AAF7FE1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CF7FB-B163-47E1-A31E-5A5747E5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973-D2B5-413D-9A6B-9013C74ED27C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C8DC2-49EA-4019-B100-D0083E83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9ED08-E7F8-43D6-8E98-E375AF0D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C53-E579-437F-952B-68265039A2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6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0FE5B-3FC4-4017-9AA7-378C58F4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DB4E0-7A80-446B-A7F9-E931359C3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BC7C6-1D44-45EC-8C1D-1B9DC12A6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5792B-B9CF-4502-844E-4FB99C46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973-D2B5-413D-9A6B-9013C74ED27C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3A009-524B-4108-8A28-D8B72A90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967CE-A0FC-4EDC-873D-472120B6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C53-E579-437F-952B-68265039A2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79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27274-A4DD-475C-B567-EE23879B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D4BE3-A2A5-4000-A345-5EB420C05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AD8C9-3F79-44EB-99D1-5C43765F5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D4E418-E9C7-42B2-9208-5DB2179B9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5E5F0E-69EE-4188-AD96-6549A9D1B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B8EF6F-C3E4-400C-8014-E92F76DA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973-D2B5-413D-9A6B-9013C74ED27C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76ECA6-0CE5-4830-AA6A-46143E07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E52EEB-D121-4F2F-8591-BEAFEB43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C53-E579-437F-952B-68265039A2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14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AABA7-9E92-43A6-A0B2-15EA9D6F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2E9019-28FB-486E-806A-F7BEC2F4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973-D2B5-413D-9A6B-9013C74ED27C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E9743B-5F4E-4C12-A3CA-716FC48B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FFAEC8-A444-4BAE-B80E-7956FF78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C53-E579-437F-952B-68265039A2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66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97EEA0-FCB5-45EC-95B4-D7A347F5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973-D2B5-413D-9A6B-9013C74ED27C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78393-CA2C-4756-BAE4-0B99A1BE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B8A09-AE6C-4412-919A-2E4E1F04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C53-E579-437F-952B-68265039A2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49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D3279-1D39-402C-838F-17C01DA6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BBD92-C3E9-489E-BBD9-9956B88A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ACD71-C59A-4D29-89A2-26E7D9DC4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344AD-D629-48C1-B6BA-C92232B4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973-D2B5-413D-9A6B-9013C74ED27C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16CBA-E8EB-4E59-AF43-1F2FE563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31FE0-4228-4C13-907B-F972FF49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C53-E579-437F-952B-68265039A2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54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D7353-9B90-4C44-ADDC-C9A82FE8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8478C9-23C4-46C6-A981-15E76078B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905DE8-98B0-4F81-AE23-D3F7CE805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08C70-461B-45C0-8599-3C8D11D5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973-D2B5-413D-9A6B-9013C74ED27C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41FA3-493F-4FC1-99E6-2F4CF0E4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BAEF64-E6A2-419B-ACE3-EA594258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1C53-E579-437F-952B-68265039A2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98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A7AE5B-5DE8-4FC5-9861-1D16EE50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20D57-24BD-4713-8EE6-09E2DAA18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753BA-8520-4995-88F4-1C60050DE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4E973-D2B5-413D-9A6B-9013C74ED27C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AA922-E156-45F8-8650-3EF14E783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C636B-86BA-4A4D-AA05-5D44067B0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1C53-E579-437F-952B-68265039A2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38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oon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A57E6-0CB6-40EC-9162-068F05DB6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/>
              <a:t>GCC</a:t>
            </a:r>
            <a:br>
              <a:rPr lang="en-US" altLang="ko-KR" sz="4400" dirty="0"/>
            </a:br>
            <a:r>
              <a:rPr lang="en-US" altLang="ko-KR" sz="4400" dirty="0"/>
              <a:t>(GNU Compiler Collection)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B43264-7661-4970-BCEB-E228D82DA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022" y="3602038"/>
            <a:ext cx="7079821" cy="1655762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altLang="ko-KR" dirty="0"/>
              <a:t>GCC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GCC </a:t>
            </a:r>
            <a:r>
              <a:rPr lang="ko-KR" altLang="en-US" dirty="0"/>
              <a:t>동작 원리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GCC </a:t>
            </a:r>
            <a:r>
              <a:rPr lang="ko-KR" altLang="en-US" dirty="0"/>
              <a:t>사용법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및  </a:t>
            </a:r>
            <a:r>
              <a:rPr lang="en-US" altLang="ko-KR" dirty="0"/>
              <a:t>make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0E4162-1868-4DAB-A381-586155B82D4A}"/>
              </a:ext>
            </a:extLst>
          </p:cNvPr>
          <p:cNvCxnSpPr/>
          <p:nvPr/>
        </p:nvCxnSpPr>
        <p:spPr>
          <a:xfrm>
            <a:off x="573206" y="3509963"/>
            <a:ext cx="105633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E241E9-73A9-4D70-A053-1FD5B876576D}"/>
              </a:ext>
            </a:extLst>
          </p:cNvPr>
          <p:cNvCxnSpPr/>
          <p:nvPr/>
        </p:nvCxnSpPr>
        <p:spPr>
          <a:xfrm flipV="1">
            <a:off x="1009938" y="1433018"/>
            <a:ext cx="1624084" cy="296059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18C56FA-5B65-4D95-BAAA-F3F2DC23DA5F}"/>
              </a:ext>
            </a:extLst>
          </p:cNvPr>
          <p:cNvCxnSpPr>
            <a:cxnSpLocks/>
          </p:cNvCxnSpPr>
          <p:nvPr/>
        </p:nvCxnSpPr>
        <p:spPr>
          <a:xfrm flipV="1">
            <a:off x="9580728" y="3127616"/>
            <a:ext cx="1321559" cy="240911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>
            <a:extLst>
              <a:ext uri="{FF2B5EF4-FFF2-40B4-BE49-F238E27FC236}">
                <a16:creationId xmlns:a16="http://schemas.microsoft.com/office/drawing/2014/main" id="{0E7FF726-4BE7-4CFC-B143-21A1C9C334A8}"/>
              </a:ext>
            </a:extLst>
          </p:cNvPr>
          <p:cNvSpPr txBox="1"/>
          <p:nvPr/>
        </p:nvSpPr>
        <p:spPr>
          <a:xfrm rot="18029001">
            <a:off x="390276" y="1897274"/>
            <a:ext cx="25332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Ansan Technical High School</a:t>
            </a:r>
          </a:p>
          <a:p>
            <a:r>
              <a:rPr lang="en-US" altLang="ko-KR" sz="1050" dirty="0"/>
              <a:t>Dept. Computer</a:t>
            </a:r>
          </a:p>
          <a:p>
            <a:r>
              <a:rPr lang="en-US" altLang="ko-KR" sz="1050" dirty="0"/>
              <a:t>Made by kig2929kig@gmail.com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5813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2. gcc </a:t>
            </a:r>
            <a:r>
              <a:rPr lang="ko-KR" altLang="en-US" dirty="0"/>
              <a:t>동작 원리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1862C8C-1F8D-4453-A4E1-D8A1D413B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224708"/>
            <a:ext cx="5370870" cy="4268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CF0C1A-269C-44ED-A5C9-578F0537FBCB}"/>
              </a:ext>
            </a:extLst>
          </p:cNvPr>
          <p:cNvSpPr txBox="1"/>
          <p:nvPr/>
        </p:nvSpPr>
        <p:spPr>
          <a:xfrm>
            <a:off x="6510600" y="2224708"/>
            <a:ext cx="4918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gcc</a:t>
            </a:r>
            <a:r>
              <a:rPr lang="ko-KR" altLang="en-US" dirty="0"/>
              <a:t>는 소스 코드를 </a:t>
            </a:r>
            <a:r>
              <a:rPr lang="en-US" altLang="ko-KR" dirty="0"/>
              <a:t>cpp</a:t>
            </a:r>
            <a:r>
              <a:rPr lang="ko-KR" altLang="en-US" dirty="0"/>
              <a:t>를  이용하여 전처리하고</a:t>
            </a:r>
            <a:r>
              <a:rPr lang="en-US" altLang="ko-KR" dirty="0"/>
              <a:t>, cc1</a:t>
            </a:r>
            <a:r>
              <a:rPr lang="ko-KR" altLang="en-US" dirty="0"/>
              <a:t>을 이용하여 컴파일</a:t>
            </a:r>
            <a:r>
              <a:rPr lang="en-US" altLang="ko-KR" dirty="0"/>
              <a:t>, as</a:t>
            </a:r>
            <a:r>
              <a:rPr lang="ko-KR" altLang="en-US" dirty="0"/>
              <a:t>로 어셈블</a:t>
            </a:r>
            <a:r>
              <a:rPr lang="en-US" altLang="ko-KR" dirty="0"/>
              <a:t>, </a:t>
            </a:r>
            <a:r>
              <a:rPr lang="en-US" altLang="ko-KR" dirty="0" err="1"/>
              <a:t>ld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링크를 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어셈블 과정 실행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en-US" altLang="ko-KR" dirty="0"/>
              <a:t>[ *.c -&gt; (*.</a:t>
            </a:r>
            <a:r>
              <a:rPr lang="en-US" altLang="ko-KR" dirty="0" err="1"/>
              <a:t>i</a:t>
            </a:r>
            <a:r>
              <a:rPr lang="en-US" altLang="ko-KR" dirty="0"/>
              <a:t>) -&gt; (*.s) -&gt; *.o ]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24E12C-1162-4F5B-96A8-4E2382EB1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00" y="4358791"/>
            <a:ext cx="5144720" cy="2134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679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3. gcc </a:t>
            </a:r>
            <a:r>
              <a:rPr lang="ko-KR" altLang="en-US" dirty="0"/>
              <a:t>사용법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F3A5C19-496D-490D-93EA-67668125C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941" y="1935257"/>
            <a:ext cx="4689210" cy="4570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7FFB9B3-B192-4A06-A26A-C4806A5D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679" y="1935256"/>
            <a:ext cx="5649817" cy="4141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0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3. gcc </a:t>
            </a:r>
            <a:r>
              <a:rPr lang="ko-KR" altLang="en-US" dirty="0"/>
              <a:t>사용법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478849D-882B-4B83-AF7A-402C970DB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8119"/>
            <a:ext cx="6158374" cy="3079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5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3. gcc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D351E-2F1A-4607-83F4-738B891D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사용법</a:t>
            </a:r>
            <a:endParaRPr lang="en-US" altLang="ko-KR" dirty="0"/>
          </a:p>
          <a:p>
            <a:pPr lvl="1"/>
            <a:r>
              <a:rPr lang="en-US" altLang="ko-KR" dirty="0"/>
              <a:t> gcc</a:t>
            </a:r>
            <a:r>
              <a:rPr lang="ko-KR" altLang="en-US" dirty="0"/>
              <a:t> </a:t>
            </a:r>
            <a:r>
              <a:rPr lang="en-US" altLang="ko-KR" dirty="0"/>
              <a:t>[option] file1.c file2.c … -o </a:t>
            </a:r>
            <a:r>
              <a:rPr lang="en-US" altLang="ko-KR" dirty="0" err="1"/>
              <a:t>output_file</a:t>
            </a:r>
            <a:endParaRPr lang="en-US" altLang="ko-KR" dirty="0"/>
          </a:p>
          <a:p>
            <a:pPr lvl="1"/>
            <a:r>
              <a:rPr lang="en-US" altLang="ko-KR" dirty="0"/>
              <a:t>options : </a:t>
            </a:r>
            <a:r>
              <a:rPr lang="ko-KR" altLang="en-US" dirty="0"/>
              <a:t>컴파일러 옵션</a:t>
            </a:r>
            <a:r>
              <a:rPr lang="en-US" altLang="ko-KR" dirty="0"/>
              <a:t>(</a:t>
            </a:r>
            <a:r>
              <a:rPr lang="ko-KR" altLang="en-US" dirty="0"/>
              <a:t>최적화</a:t>
            </a:r>
            <a:r>
              <a:rPr lang="en-US" altLang="ko-KR" dirty="0"/>
              <a:t>, </a:t>
            </a:r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경고 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file1.c, file2.c : </a:t>
            </a:r>
            <a:r>
              <a:rPr lang="ko-KR" altLang="en-US" dirty="0"/>
              <a:t>컴파일할 소스 파일</a:t>
            </a:r>
            <a:endParaRPr lang="en-US" altLang="ko-KR" dirty="0"/>
          </a:p>
          <a:p>
            <a:pPr lvl="1"/>
            <a:r>
              <a:rPr lang="en-US" altLang="ko-KR" dirty="0"/>
              <a:t>-o output_file : </a:t>
            </a:r>
            <a:r>
              <a:rPr lang="ko-KR" altLang="en-US" dirty="0"/>
              <a:t>실행파일 이름 지정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9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3. gcc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D351E-2F1A-4607-83F4-738B891D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 단계</a:t>
            </a:r>
            <a:endParaRPr lang="en-US" altLang="ko-KR" dirty="0"/>
          </a:p>
          <a:p>
            <a:pPr lvl="1"/>
            <a:r>
              <a:rPr lang="ko-KR" altLang="en-US" dirty="0"/>
              <a:t>전처리</a:t>
            </a:r>
            <a:r>
              <a:rPr lang="en-US" altLang="ko-KR" dirty="0"/>
              <a:t>(Preprocessing) : gcc –E </a:t>
            </a:r>
            <a:r>
              <a:rPr lang="en-US" altLang="ko-KR" dirty="0" err="1"/>
              <a:t>file.c</a:t>
            </a:r>
            <a:r>
              <a:rPr lang="en-US" altLang="ko-KR" dirty="0"/>
              <a:t> –o </a:t>
            </a:r>
            <a:r>
              <a:rPr lang="en-US" altLang="ko-KR" dirty="0" err="1"/>
              <a:t>file.i</a:t>
            </a:r>
            <a:endParaRPr lang="en-US" altLang="ko-KR" dirty="0"/>
          </a:p>
          <a:p>
            <a:pPr lvl="1"/>
            <a:r>
              <a:rPr lang="ko-KR" altLang="en-US" dirty="0"/>
              <a:t>컴파일</a:t>
            </a:r>
            <a:r>
              <a:rPr lang="en-US" altLang="ko-KR" dirty="0"/>
              <a:t>(Compile) : gcc</a:t>
            </a:r>
            <a:r>
              <a:rPr lang="ko-KR" altLang="en-US" dirty="0"/>
              <a:t> </a:t>
            </a:r>
            <a:r>
              <a:rPr lang="en-US" altLang="ko-KR" dirty="0"/>
              <a:t>–S</a:t>
            </a:r>
            <a:r>
              <a:rPr lang="ko-KR" altLang="en-US" dirty="0"/>
              <a:t> </a:t>
            </a:r>
            <a:r>
              <a:rPr lang="en-US" altLang="ko-KR" dirty="0" err="1"/>
              <a:t>file.c</a:t>
            </a:r>
            <a:r>
              <a:rPr lang="ko-KR" altLang="en-US" dirty="0"/>
              <a:t> </a:t>
            </a:r>
            <a:r>
              <a:rPr lang="en-US" altLang="ko-KR" dirty="0"/>
              <a:t>–o</a:t>
            </a:r>
            <a:r>
              <a:rPr lang="ko-KR" altLang="en-US" dirty="0"/>
              <a:t> </a:t>
            </a:r>
            <a:r>
              <a:rPr lang="en-US" altLang="ko-KR" dirty="0" err="1"/>
              <a:t>file.s</a:t>
            </a:r>
            <a:endParaRPr lang="en-US" altLang="ko-KR" dirty="0"/>
          </a:p>
          <a:p>
            <a:pPr lvl="1"/>
            <a:r>
              <a:rPr lang="ko-KR" altLang="en-US" dirty="0"/>
              <a:t>어셈블</a:t>
            </a:r>
            <a:r>
              <a:rPr lang="en-US" altLang="ko-KR" dirty="0"/>
              <a:t>(Assemble) : gcc –c </a:t>
            </a:r>
            <a:r>
              <a:rPr lang="en-US" altLang="ko-KR" dirty="0" err="1"/>
              <a:t>file.c</a:t>
            </a:r>
            <a:r>
              <a:rPr lang="en-US" altLang="ko-KR" dirty="0"/>
              <a:t> –o </a:t>
            </a:r>
            <a:r>
              <a:rPr lang="en-US" altLang="ko-KR" dirty="0" err="1"/>
              <a:t>file.o</a:t>
            </a:r>
            <a:endParaRPr lang="en-US" altLang="ko-KR" dirty="0"/>
          </a:p>
          <a:p>
            <a:pPr lvl="1"/>
            <a:r>
              <a:rPr lang="ko-KR" altLang="en-US" dirty="0"/>
              <a:t>링크</a:t>
            </a:r>
            <a:r>
              <a:rPr lang="en-US" altLang="ko-KR" dirty="0"/>
              <a:t>(Link) : gcc</a:t>
            </a:r>
            <a:r>
              <a:rPr lang="ko-KR" altLang="en-US" dirty="0"/>
              <a:t> </a:t>
            </a:r>
            <a:r>
              <a:rPr lang="en-US" altLang="ko-KR" dirty="0"/>
              <a:t>file1.o</a:t>
            </a:r>
            <a:r>
              <a:rPr lang="ko-KR" altLang="en-US" dirty="0"/>
              <a:t> </a:t>
            </a:r>
            <a:r>
              <a:rPr lang="en-US" altLang="ko-KR" dirty="0"/>
              <a:t>file2.o</a:t>
            </a:r>
            <a:r>
              <a:rPr lang="ko-KR" altLang="en-US" dirty="0"/>
              <a:t> </a:t>
            </a:r>
            <a:r>
              <a:rPr lang="en-US" altLang="ko-KR" dirty="0"/>
              <a:t>–o</a:t>
            </a:r>
            <a:r>
              <a:rPr lang="ko-KR" altLang="en-US" dirty="0"/>
              <a:t> </a:t>
            </a:r>
            <a:r>
              <a:rPr lang="en-US" altLang="ko-KR" dirty="0"/>
              <a:t>output_file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4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3. gcc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D351E-2F1A-4607-83F4-738B891D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/>
              <a:t>최적화 </a:t>
            </a:r>
            <a:r>
              <a:rPr lang="en-US" altLang="ko-KR" dirty="0"/>
              <a:t>: -00, -01, -02, -03, -0s</a:t>
            </a:r>
          </a:p>
          <a:p>
            <a:pPr lvl="1"/>
            <a:r>
              <a:rPr lang="ko-KR" altLang="en-US" dirty="0"/>
              <a:t>디버깅 </a:t>
            </a:r>
            <a:r>
              <a:rPr lang="en-US" altLang="ko-KR" dirty="0"/>
              <a:t>: -g</a:t>
            </a:r>
          </a:p>
          <a:p>
            <a:pPr lvl="1"/>
            <a:r>
              <a:rPr lang="ko-KR" altLang="en-US" dirty="0"/>
              <a:t>경고</a:t>
            </a:r>
            <a:r>
              <a:rPr lang="en-US" altLang="ko-KR" dirty="0"/>
              <a:t>: -Wall, -</a:t>
            </a:r>
            <a:r>
              <a:rPr lang="en-US" altLang="ko-KR" dirty="0" err="1"/>
              <a:t>Werror</a:t>
            </a:r>
            <a:endParaRPr lang="en-US" altLang="ko-KR" dirty="0"/>
          </a:p>
          <a:p>
            <a:pPr lvl="1"/>
            <a:r>
              <a:rPr lang="ko-KR" altLang="en-US" dirty="0"/>
              <a:t>표준 </a:t>
            </a:r>
            <a:r>
              <a:rPr lang="en-US" altLang="ko-KR" dirty="0"/>
              <a:t>: -std=c99, -std=c11</a:t>
            </a:r>
          </a:p>
          <a:p>
            <a:pPr lvl="1"/>
            <a:r>
              <a:rPr lang="ko-KR" altLang="en-US" dirty="0"/>
              <a:t>헤더 파일 경로 </a:t>
            </a:r>
            <a:r>
              <a:rPr lang="en-US" altLang="ko-KR" dirty="0"/>
              <a:t>: -I(</a:t>
            </a:r>
            <a:r>
              <a:rPr lang="ko-KR" altLang="en-US" dirty="0"/>
              <a:t>대문자 </a:t>
            </a:r>
            <a:r>
              <a:rPr lang="en-US" altLang="ko-KR" dirty="0" err="1"/>
              <a:t>i</a:t>
            </a:r>
            <a:r>
              <a:rPr lang="en-US" altLang="ko-KR" dirty="0"/>
              <a:t>)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라이브러리 경로 </a:t>
            </a:r>
            <a:r>
              <a:rPr lang="en-US" altLang="ko-KR" dirty="0"/>
              <a:t>: -L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라이브러리 링크 </a:t>
            </a:r>
            <a:r>
              <a:rPr lang="en-US" altLang="ko-KR" dirty="0"/>
              <a:t>: -l(</a:t>
            </a:r>
            <a:r>
              <a:rPr lang="ko-KR" altLang="en-US" dirty="0"/>
              <a:t>소문자 </a:t>
            </a:r>
            <a:r>
              <a:rPr lang="en-US" altLang="ko-KR" dirty="0"/>
              <a:t>l) &lt;lib&gt;</a:t>
            </a:r>
          </a:p>
          <a:p>
            <a:pPr lvl="1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3. gcc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D351E-2F1A-4607-83F4-738B891D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  <a:p>
            <a:r>
              <a:rPr lang="en-US" altLang="ko-KR" dirty="0"/>
              <a:t>gcc -02 –Wall –std=c11 –I /</a:t>
            </a:r>
            <a:r>
              <a:rPr lang="en-US" altLang="ko-KR" dirty="0" err="1"/>
              <a:t>usr</a:t>
            </a:r>
            <a:r>
              <a:rPr lang="en-US" altLang="ko-KR" dirty="0"/>
              <a:t>/include/</a:t>
            </a:r>
            <a:r>
              <a:rPr lang="en-US" altLang="ko-KR" dirty="0" err="1"/>
              <a:t>mylib</a:t>
            </a:r>
            <a:r>
              <a:rPr lang="en-US" altLang="ko-KR" dirty="0"/>
              <a:t> </a:t>
            </a:r>
            <a:r>
              <a:rPr lang="en-US" altLang="ko-KR" dirty="0" err="1"/>
              <a:t>file.c</a:t>
            </a:r>
            <a:r>
              <a:rPr lang="en-US" altLang="ko-KR" dirty="0"/>
              <a:t> –o output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최적화 레벨 </a:t>
            </a:r>
            <a:r>
              <a:rPr lang="en-US" altLang="ko-KR" dirty="0"/>
              <a:t>2, </a:t>
            </a:r>
            <a:r>
              <a:rPr lang="ko-KR" altLang="en-US" dirty="0"/>
              <a:t>모든 경고 출력</a:t>
            </a:r>
            <a:r>
              <a:rPr lang="en-US" altLang="ko-KR" dirty="0"/>
              <a:t>,  C11 </a:t>
            </a:r>
            <a:r>
              <a:rPr lang="ko-KR" altLang="en-US" dirty="0"/>
              <a:t>표준 사용</a:t>
            </a:r>
            <a:endParaRPr lang="en-US" altLang="ko-KR" dirty="0"/>
          </a:p>
          <a:p>
            <a:pPr lvl="1"/>
            <a:r>
              <a:rPr lang="en-US" altLang="ko-KR" dirty="0"/>
              <a:t>/user/include/</a:t>
            </a:r>
            <a:r>
              <a:rPr lang="en-US" altLang="ko-KR" dirty="0" err="1"/>
              <a:t>mylib</a:t>
            </a:r>
            <a:r>
              <a:rPr lang="ko-KR" altLang="en-US" dirty="0"/>
              <a:t>에서 헤더 파일 검색</a:t>
            </a:r>
            <a:endParaRPr lang="en-US" altLang="ko-KR" dirty="0"/>
          </a:p>
          <a:p>
            <a:pPr lvl="1"/>
            <a:r>
              <a:rPr lang="en-US" altLang="ko-KR" dirty="0" err="1"/>
              <a:t>file.c</a:t>
            </a:r>
            <a:r>
              <a:rPr lang="ko-KR" altLang="en-US" dirty="0"/>
              <a:t>를 컴파일하여 </a:t>
            </a:r>
            <a:r>
              <a:rPr lang="en-US" altLang="ko-KR" dirty="0"/>
              <a:t>output</a:t>
            </a:r>
            <a:r>
              <a:rPr lang="ko-KR" altLang="en-US" dirty="0"/>
              <a:t>이라는 이름의 실행 파일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gcc</a:t>
            </a:r>
            <a:r>
              <a:rPr lang="ko-KR" altLang="en-US" dirty="0"/>
              <a:t>는 다양한 옵션을 제공하여 개발자가 필요에 따라 컴파일 과정을 세부적으로 제어</a:t>
            </a:r>
            <a:r>
              <a:rPr lang="en-US" altLang="ko-KR" dirty="0"/>
              <a:t>. </a:t>
            </a:r>
            <a:r>
              <a:rPr lang="ko-KR" altLang="en-US" dirty="0"/>
              <a:t>프로젝트의 요구사항에 맞게 적절한 옵션을 선택하여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27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3D464-D199-412B-A597-AA8DB3FA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및  </a:t>
            </a:r>
            <a:r>
              <a:rPr lang="en-US" altLang="ko-KR" dirty="0"/>
              <a:t>make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152B2-F7E4-49C9-B921-2CC42DDD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</a:t>
            </a:r>
          </a:p>
          <a:p>
            <a:pPr lvl="1"/>
            <a:r>
              <a:rPr lang="ko-KR" altLang="en-US" dirty="0"/>
              <a:t>하나 이상의 소스 코드 파일로 이루어진 프로그램을 컴파일</a:t>
            </a:r>
            <a:endParaRPr lang="en-US" altLang="ko-KR" dirty="0"/>
          </a:p>
          <a:p>
            <a:pPr lvl="1"/>
            <a:r>
              <a:rPr lang="ko-KR" altLang="en-US" dirty="0" err="1"/>
              <a:t>재컴파일</a:t>
            </a:r>
            <a:r>
              <a:rPr lang="ko-KR" altLang="en-US" dirty="0"/>
              <a:t> 시 효율을 높이기 위한 프로그램</a:t>
            </a:r>
            <a:endParaRPr lang="en-US" altLang="ko-KR" dirty="0"/>
          </a:p>
          <a:p>
            <a:pPr lvl="1"/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이라는 애플리케이션 구성 방법이 기록된 텍스 파일을 사용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DF0BAC-1084-40B9-8807-B397713A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86" y="3703842"/>
            <a:ext cx="7904828" cy="2789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E881516-B212-48BC-AA50-CE9E7AD70E9C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F0C0256-37EA-48CD-AD02-E39C20A52055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518E8-876F-40F9-981A-BCCEB12E4DDA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181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및  </a:t>
            </a:r>
            <a:r>
              <a:rPr lang="en-US" altLang="ko-KR" dirty="0"/>
              <a:t>make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D351E-2F1A-4607-83F4-738B891D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main.c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C35BC54-BE06-45B3-9DAA-22D1F1107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17" y="2434788"/>
            <a:ext cx="7514150" cy="405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9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및  </a:t>
            </a:r>
            <a:r>
              <a:rPr lang="en-US" altLang="ko-KR" dirty="0"/>
              <a:t>make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D351E-2F1A-4607-83F4-738B891D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addnum.c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8036B79-35DB-4458-999D-4BFAF91B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18" y="2528299"/>
            <a:ext cx="5974228" cy="33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0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3D2D0-61DC-4D55-AF5E-802E4B72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1. gcc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DC982-CB65-4386-98F2-E63191B6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C, C++, Go </a:t>
            </a:r>
            <a:r>
              <a:rPr lang="ko-KR" altLang="en-US" dirty="0"/>
              <a:t>등 다양한 프로그래밍 언어를 컴파일할 수 있는 오픈 소스 컴파일러 시스템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GNU </a:t>
            </a:r>
            <a:r>
              <a:rPr lang="ko-KR" altLang="en-US" dirty="0"/>
              <a:t>프로젝트의 일부이며</a:t>
            </a:r>
            <a:r>
              <a:rPr lang="en-US" altLang="ko-KR" dirty="0"/>
              <a:t>, 1987</a:t>
            </a:r>
            <a:r>
              <a:rPr lang="ko-KR" altLang="en-US" dirty="0"/>
              <a:t>년 리처드 스톨만</a:t>
            </a:r>
            <a:r>
              <a:rPr lang="en-US" altLang="ko-KR" dirty="0"/>
              <a:t>(Richard Stallman)</a:t>
            </a:r>
            <a:r>
              <a:rPr lang="ko-KR" altLang="en-US" dirty="0"/>
              <a:t>에 의해 처음 개발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 GCC</a:t>
            </a:r>
            <a:r>
              <a:rPr lang="ko-KR" altLang="en-US" dirty="0"/>
              <a:t>는 </a:t>
            </a:r>
            <a:r>
              <a:rPr lang="en-US" altLang="ko-KR" dirty="0"/>
              <a:t>GNU C Compiler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약자로 쓰이다가 이후 </a:t>
            </a:r>
            <a:r>
              <a:rPr lang="en-US" altLang="ko-KR" dirty="0"/>
              <a:t>C++, Go </a:t>
            </a:r>
            <a:r>
              <a:rPr lang="ko-KR" altLang="en-US" dirty="0"/>
              <a:t>등 다른 언어를 컴파일할 수 있게 되면서</a:t>
            </a:r>
            <a:r>
              <a:rPr lang="en-US" altLang="ko-KR" dirty="0"/>
              <a:t>, </a:t>
            </a:r>
            <a:r>
              <a:rPr lang="ko-KR" altLang="en-US" dirty="0"/>
              <a:t>본 명칭으로 변경</a:t>
            </a:r>
          </a:p>
        </p:txBody>
      </p:sp>
      <p:pic>
        <p:nvPicPr>
          <p:cNvPr id="1026" name="Picture 2" descr="https://lh7-us.googleusercontent.com/slidesz/AGV_vUfAyj6AlGkrFyhuQmWkzli08dWKEwyDztijZtMdbaHCpV6k7RPUI0oH99kJte8Wi-ykOeLNN77d-oRzKodZvdWSXIiq2bB3jl6gzH9rm0nmWebVhQ0_IXwfdO2velmO4CJvcFNBeV5XnoQPJx5DXDJnYTvGCr0=s2048?key=sc393A7eR6npfUm-1y4eww">
            <a:extLst>
              <a:ext uri="{FF2B5EF4-FFF2-40B4-BE49-F238E27FC236}">
                <a16:creationId xmlns:a16="http://schemas.microsoft.com/office/drawing/2014/main" id="{57D0DAE6-EFD7-470E-B676-7EC3D8147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16" y="1825624"/>
            <a:ext cx="5105684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427934-6DFE-4956-B80C-61444F9F45F5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996834-FFCA-42FB-BDEA-6D47D9107286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0906D9-B450-4150-AEF4-55E2A860F12D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24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및  </a:t>
            </a:r>
            <a:r>
              <a:rPr lang="en-US" altLang="ko-KR" dirty="0"/>
              <a:t>make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D351E-2F1A-4607-83F4-738B891D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Makefile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5C7CF0E-44DC-4E4D-835A-95476748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65" y="1865551"/>
            <a:ext cx="6058669" cy="47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56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및  </a:t>
            </a:r>
            <a:r>
              <a:rPr lang="en-US" altLang="ko-KR" dirty="0"/>
              <a:t>make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0190405-89A9-4422-AE3A-56435E276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28"/>
          <a:stretch/>
        </p:blipFill>
        <p:spPr>
          <a:xfrm>
            <a:off x="838200" y="2041288"/>
            <a:ext cx="8384816" cy="177854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495F275-5AD6-43D3-84EE-BF4EE38B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19089"/>
            <a:ext cx="10377442" cy="167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17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및  </a:t>
            </a:r>
            <a:r>
              <a:rPr lang="en-US" altLang="ko-KR" dirty="0"/>
              <a:t>make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593B79C-85B7-4862-B258-AA66DF158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73" y="3534439"/>
            <a:ext cx="10260127" cy="2866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C6AE1B5-065A-49C3-BD01-0602C26A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73" y="1991408"/>
            <a:ext cx="7119269" cy="1262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360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D351E-2F1A-4607-83F4-738B891D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https://joone.net/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60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1. gcc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D351E-2F1A-4607-83F4-738B891D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GNU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자유 소프트웨어 운동의 일환으로 </a:t>
            </a:r>
            <a:r>
              <a:rPr lang="en-US" altLang="ko-KR" dirty="0"/>
              <a:t>1983</a:t>
            </a:r>
            <a:r>
              <a:rPr lang="ko-KR" altLang="en-US" dirty="0"/>
              <a:t>년에 리처드 스톨만</a:t>
            </a:r>
            <a:r>
              <a:rPr lang="en-US" altLang="ko-KR" dirty="0"/>
              <a:t>(Richard Stallman)</a:t>
            </a:r>
            <a:r>
              <a:rPr lang="ko-KR" altLang="en-US" dirty="0"/>
              <a:t>에 의해 시작된 프로젝트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완전히 자유로운 운영 체제를 개발하는 것이 목표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GNU  </a:t>
            </a:r>
            <a:r>
              <a:rPr lang="ko-KR" altLang="en-US" dirty="0"/>
              <a:t>프로젝트의 주요 특징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자유 소프트웨어 </a:t>
            </a:r>
            <a:r>
              <a:rPr lang="en-US" altLang="ko-KR" dirty="0"/>
              <a:t>: GNU </a:t>
            </a:r>
            <a:r>
              <a:rPr lang="ko-KR" altLang="en-US" dirty="0"/>
              <a:t>프로젝트에서 개발되는 모든 소프트웨어는 사용자가 자유롭게 실행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연구</a:t>
            </a:r>
            <a:r>
              <a:rPr lang="en-US" altLang="ko-KR" dirty="0"/>
              <a:t>, </a:t>
            </a:r>
            <a:r>
              <a:rPr lang="ko-KR" altLang="en-US" dirty="0"/>
              <a:t>수정할 수 있는 자유 소프트웨어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공동체 기반 </a:t>
            </a:r>
            <a:r>
              <a:rPr lang="en-US" altLang="ko-KR" dirty="0"/>
              <a:t>:  GNU</a:t>
            </a:r>
            <a:r>
              <a:rPr lang="ko-KR" altLang="en-US" dirty="0"/>
              <a:t> 프로젝트는 개발자 커뮤니티를 기반으로 운영</a:t>
            </a:r>
            <a:r>
              <a:rPr lang="en-US" altLang="ko-KR" dirty="0"/>
              <a:t>, </a:t>
            </a:r>
            <a:r>
              <a:rPr lang="ko-KR" altLang="en-US" dirty="0"/>
              <a:t>전 세계의 자발적인 참여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운영체제 개발 </a:t>
            </a:r>
            <a:r>
              <a:rPr lang="en-US" altLang="ko-KR" dirty="0"/>
              <a:t>:  GNU </a:t>
            </a:r>
            <a:r>
              <a:rPr lang="ko-KR" altLang="en-US" dirty="0"/>
              <a:t>프로젝트의 최종 목표는 완전히 자유로운 운영체제를 개발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 GNU </a:t>
            </a:r>
            <a:r>
              <a:rPr lang="ko-KR" altLang="en-US" dirty="0"/>
              <a:t>일반 공중 라이선스</a:t>
            </a:r>
            <a:r>
              <a:rPr lang="en-US" altLang="ko-KR" dirty="0"/>
              <a:t>(GPL) : GNU </a:t>
            </a:r>
            <a:r>
              <a:rPr lang="ko-KR" altLang="en-US" dirty="0"/>
              <a:t>프로젝트에서 개발된 소프트웨어는 </a:t>
            </a:r>
            <a:r>
              <a:rPr lang="en-US" altLang="ko-KR" dirty="0"/>
              <a:t>GNU GPL </a:t>
            </a:r>
            <a:r>
              <a:rPr lang="ko-KR" altLang="en-US" dirty="0"/>
              <a:t>라이선스 하에 배포</a:t>
            </a:r>
            <a:r>
              <a:rPr lang="en-US" altLang="ko-KR" dirty="0"/>
              <a:t>, </a:t>
            </a:r>
            <a:r>
              <a:rPr lang="ko-KR" altLang="en-US" dirty="0"/>
              <a:t>이 라이선스는 자유 소프트웨어의 기본 원칙을 명시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대표적인 오픈 소스 프로젝트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5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2. gcc </a:t>
            </a:r>
            <a:r>
              <a:rPr lang="ko-KR" altLang="en-US" dirty="0"/>
              <a:t>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D351E-2F1A-4607-83F4-738B891D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2842" cy="4351338"/>
          </a:xfrm>
        </p:spPr>
        <p:txBody>
          <a:bodyPr/>
          <a:lstStyle/>
          <a:p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프로그래밍 언어로 작성된 소스 코드를 컴퓨터가 이해할 수 있는 기계어로 변환하는 프로그램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gcc </a:t>
            </a:r>
            <a:r>
              <a:rPr lang="ko-KR" altLang="en-US" dirty="0"/>
              <a:t>동작 과정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ko-KR" altLang="en-US" dirty="0"/>
              <a:t>전처리 단계</a:t>
            </a:r>
            <a:endParaRPr lang="en-US" altLang="ko-KR" dirty="0"/>
          </a:p>
          <a:p>
            <a:pPr lvl="1"/>
            <a:r>
              <a:rPr lang="ko-KR" altLang="en-US" dirty="0"/>
              <a:t>컴파일 단계</a:t>
            </a:r>
            <a:endParaRPr lang="en-US" altLang="ko-KR" dirty="0"/>
          </a:p>
          <a:p>
            <a:pPr lvl="1"/>
            <a:r>
              <a:rPr lang="ko-KR" altLang="en-US" dirty="0"/>
              <a:t>어셈블 단계</a:t>
            </a:r>
            <a:endParaRPr lang="en-US" altLang="ko-KR" dirty="0"/>
          </a:p>
          <a:p>
            <a:pPr lvl="1"/>
            <a:r>
              <a:rPr lang="ko-KR" altLang="en-US" dirty="0"/>
              <a:t>링크 단계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FB55EDA-4A0D-4999-9FBA-095BC21FB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837" y="3879895"/>
            <a:ext cx="6819492" cy="1778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710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2. gcc </a:t>
            </a:r>
            <a:r>
              <a:rPr lang="ko-KR" altLang="en-US" dirty="0"/>
              <a:t>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D351E-2F1A-4607-83F4-738B891D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전처리 단계</a:t>
            </a:r>
            <a:endParaRPr lang="en-US" altLang="ko-KR" dirty="0"/>
          </a:p>
          <a:p>
            <a:pPr lvl="1"/>
            <a:r>
              <a:rPr lang="ko-KR" altLang="en-US" dirty="0"/>
              <a:t>전처리기가 소스 파일 내의 전처리기 지시자를 처리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전처리기 지시자란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# </a:t>
            </a:r>
            <a:r>
              <a:rPr lang="ko-KR" altLang="en-US" dirty="0"/>
              <a:t>으로 시작하고 세미콜론 없이 개항 문자로 종료되는 라인을 의미</a:t>
            </a:r>
            <a:endParaRPr lang="en-US" altLang="ko-KR" dirty="0"/>
          </a:p>
          <a:p>
            <a:pPr lvl="2"/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지정된 특정 파일의 내용을 해당 지시지가 있는 의치에 삽입</a:t>
            </a:r>
            <a:endParaRPr lang="en-US" altLang="ko-KR" dirty="0"/>
          </a:p>
          <a:p>
            <a:pPr lvl="2"/>
            <a:r>
              <a:rPr lang="en-US" altLang="ko-KR" dirty="0"/>
              <a:t>#define : </a:t>
            </a:r>
            <a:r>
              <a:rPr lang="ko-KR" altLang="en-US" dirty="0"/>
              <a:t>매크로 함수 및 상수 정의에 사용</a:t>
            </a:r>
            <a:r>
              <a:rPr lang="en-US" altLang="ko-KR" dirty="0"/>
              <a:t>, </a:t>
            </a:r>
            <a:r>
              <a:rPr lang="ko-KR" altLang="en-US" dirty="0"/>
              <a:t>코드 내의 해당 상수를 프로그래머가 정의한 문자열로 대체</a:t>
            </a:r>
            <a:endParaRPr lang="en-US" altLang="ko-KR" dirty="0"/>
          </a:p>
          <a:p>
            <a:pPr lvl="2"/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전처리기</a:t>
            </a:r>
            <a:r>
              <a:rPr lang="en-US" altLang="ko-KR" dirty="0"/>
              <a:t>(cpp)</a:t>
            </a:r>
            <a:r>
              <a:rPr lang="ko-KR" altLang="en-US" dirty="0"/>
              <a:t>는 필요한 헤더파일을 삽입하고 실행 문장의 매크로를 상수로 변환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36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2. gcc </a:t>
            </a:r>
            <a:r>
              <a:rPr lang="ko-KR" altLang="en-US" dirty="0"/>
              <a:t>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D351E-2F1A-4607-83F4-738B891D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hello.c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hello.i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DA382E0-0C06-4712-A5A5-CF22837FE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39" b="9910"/>
          <a:stretch/>
        </p:blipFill>
        <p:spPr>
          <a:xfrm>
            <a:off x="1136788" y="4015409"/>
            <a:ext cx="10327325" cy="503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BB69D-CFC9-46C0-939A-F35656911866}"/>
              </a:ext>
            </a:extLst>
          </p:cNvPr>
          <p:cNvSpPr txBox="1"/>
          <p:nvPr/>
        </p:nvSpPr>
        <p:spPr>
          <a:xfrm>
            <a:off x="7010400" y="2170989"/>
            <a:ext cx="357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gcc</a:t>
            </a:r>
            <a:r>
              <a:rPr lang="ko-KR" altLang="en-US" dirty="0"/>
              <a:t> </a:t>
            </a:r>
            <a:r>
              <a:rPr lang="en-US" altLang="ko-KR" dirty="0"/>
              <a:t>–E</a:t>
            </a:r>
            <a:r>
              <a:rPr lang="ko-KR" altLang="en-US" dirty="0"/>
              <a:t> 옵션은 </a:t>
            </a:r>
            <a:r>
              <a:rPr lang="en-US" altLang="ko-KR" dirty="0"/>
              <a:t>C </a:t>
            </a:r>
            <a:r>
              <a:rPr lang="ko-KR" altLang="en-US" dirty="0"/>
              <a:t>프로그래밍에서 전처리기</a:t>
            </a:r>
            <a:r>
              <a:rPr lang="en-US" altLang="ko-KR" dirty="0"/>
              <a:t>(Preprocessor) </a:t>
            </a:r>
            <a:r>
              <a:rPr lang="ko-KR" altLang="en-US" dirty="0"/>
              <a:t>단계 까지만 수행하고 결과를 출력하는 옵션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287B17-3B36-498A-ADFC-0E5387620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52" y="4850189"/>
            <a:ext cx="3983521" cy="18106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B6C2CA-93CB-444F-BD32-3D1B93BA5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788" y="2362701"/>
            <a:ext cx="4999716" cy="15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3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2. gcc </a:t>
            </a:r>
            <a:r>
              <a:rPr lang="ko-KR" altLang="en-US" dirty="0"/>
              <a:t>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D351E-2F1A-4607-83F4-738B891D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dirty="0"/>
              <a:t>컴파일</a:t>
            </a:r>
            <a:r>
              <a:rPr lang="en-US" altLang="ko-KR" dirty="0"/>
              <a:t>(cc1)</a:t>
            </a:r>
            <a:r>
              <a:rPr lang="ko-KR" altLang="en-US" dirty="0"/>
              <a:t> 단계</a:t>
            </a:r>
            <a:endParaRPr lang="en-US" altLang="ko-KR" dirty="0"/>
          </a:p>
          <a:p>
            <a:pPr lvl="1"/>
            <a:r>
              <a:rPr lang="ko-KR" altLang="en-US" dirty="0"/>
              <a:t>전처리된 파일인 </a:t>
            </a:r>
            <a:r>
              <a:rPr lang="en-US" altLang="ko-KR" dirty="0" err="1"/>
              <a:t>hello.i</a:t>
            </a:r>
            <a:r>
              <a:rPr lang="en-US" altLang="ko-KR" dirty="0"/>
              <a:t> </a:t>
            </a:r>
            <a:r>
              <a:rPr lang="ko-KR" altLang="en-US" dirty="0"/>
              <a:t>로부터 어셈블리어로 된 파일인 </a:t>
            </a:r>
            <a:r>
              <a:rPr lang="en-US" altLang="ko-KR" dirty="0" err="1"/>
              <a:t>hello.s</a:t>
            </a:r>
            <a:r>
              <a:rPr lang="en-US" altLang="ko-KR" dirty="0"/>
              <a:t> </a:t>
            </a:r>
            <a:r>
              <a:rPr lang="ko-KR" altLang="en-US" dirty="0"/>
              <a:t>파일을 생성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10D7297-4035-41AC-A15F-82D025EF0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77" t="-17868" b="22570"/>
          <a:stretch/>
        </p:blipFill>
        <p:spPr>
          <a:xfrm>
            <a:off x="1298713" y="3092451"/>
            <a:ext cx="6026169" cy="503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3C597-64C7-4125-944A-AAFCB0AFB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395" y="3092451"/>
            <a:ext cx="3568405" cy="34757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A4C250-06E0-411B-BA6E-88CFD4F09E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7" b="15677"/>
          <a:stretch/>
        </p:blipFill>
        <p:spPr>
          <a:xfrm>
            <a:off x="1298712" y="4326729"/>
            <a:ext cx="6026169" cy="50358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EBF346-A6A4-48CF-8C11-6EEF5059E7B8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4311797" y="3596033"/>
            <a:ext cx="1" cy="7306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F145FA7-FFB2-4060-899C-F440F1D53D40}"/>
              </a:ext>
            </a:extLst>
          </p:cNvPr>
          <p:cNvCxnSpPr/>
          <p:nvPr/>
        </p:nvCxnSpPr>
        <p:spPr>
          <a:xfrm>
            <a:off x="4311796" y="4929809"/>
            <a:ext cx="3321456" cy="622852"/>
          </a:xfrm>
          <a:prstGeom prst="bentConnector3">
            <a:avLst>
              <a:gd name="adj1" fmla="val -67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3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2. gcc </a:t>
            </a:r>
            <a:r>
              <a:rPr lang="ko-KR" altLang="en-US" dirty="0"/>
              <a:t>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D351E-2F1A-4607-83F4-738B891D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/>
              <a:t>어셈블</a:t>
            </a:r>
            <a:r>
              <a:rPr lang="en-US" altLang="ko-KR" dirty="0"/>
              <a:t>(as)</a:t>
            </a:r>
            <a:r>
              <a:rPr lang="ko-KR" altLang="en-US" dirty="0"/>
              <a:t> 단계</a:t>
            </a:r>
            <a:endParaRPr lang="en-US" altLang="ko-KR" dirty="0"/>
          </a:p>
          <a:p>
            <a:pPr lvl="1"/>
            <a:r>
              <a:rPr lang="en-US" altLang="ko-KR" dirty="0"/>
              <a:t>hello.s </a:t>
            </a:r>
            <a:r>
              <a:rPr lang="ko-KR" altLang="en-US" dirty="0"/>
              <a:t>파일을 기계어로 된 오브젝트 파일 </a:t>
            </a:r>
            <a:r>
              <a:rPr lang="en-US" altLang="ko-KR" dirty="0" err="1"/>
              <a:t>hello.o</a:t>
            </a:r>
            <a:r>
              <a:rPr lang="en-US" altLang="ko-KR" dirty="0"/>
              <a:t>  </a:t>
            </a:r>
            <a:r>
              <a:rPr lang="ko-KR" altLang="en-US" dirty="0"/>
              <a:t>파일로 변환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컴퓨터가 읽을 수 있는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이루어진 </a:t>
            </a:r>
            <a:r>
              <a:rPr lang="en-US" altLang="ko-KR" dirty="0"/>
              <a:t>2</a:t>
            </a:r>
            <a:r>
              <a:rPr lang="ko-KR" altLang="en-US" dirty="0"/>
              <a:t>진 코드로 변환</a:t>
            </a:r>
            <a:endParaRPr lang="en-US" altLang="ko-KR" dirty="0"/>
          </a:p>
          <a:p>
            <a:pPr marL="514350" indent="-514350">
              <a:buFont typeface="+mj-lt"/>
              <a:buAutoNum type="arabicPeriod" startAt="3"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D0F6BB0-749C-49BC-9858-7993B0C09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33" y="3428999"/>
            <a:ext cx="3404153" cy="4538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3F4D45-4E18-4667-B457-83EAA5BF6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07" y="4736304"/>
            <a:ext cx="2248804" cy="4538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B4314B-82EA-4594-98D8-882EC30DA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663" y="3264385"/>
            <a:ext cx="6238902" cy="304751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EFDD09-6437-457A-A6E7-77669FB3B94B}"/>
              </a:ext>
            </a:extLst>
          </p:cNvPr>
          <p:cNvCxnSpPr/>
          <p:nvPr/>
        </p:nvCxnSpPr>
        <p:spPr>
          <a:xfrm flipH="1">
            <a:off x="2869508" y="3938140"/>
            <a:ext cx="1" cy="7306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CA642C5-F4D5-4FB7-85DC-FC67CDA9F3B1}"/>
              </a:ext>
            </a:extLst>
          </p:cNvPr>
          <p:cNvCxnSpPr>
            <a:cxnSpLocks/>
          </p:cNvCxnSpPr>
          <p:nvPr/>
        </p:nvCxnSpPr>
        <p:spPr>
          <a:xfrm>
            <a:off x="2869508" y="5351767"/>
            <a:ext cx="1671997" cy="664856"/>
          </a:xfrm>
          <a:prstGeom prst="bentConnector3">
            <a:avLst>
              <a:gd name="adj1" fmla="val 16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3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B0DE-3E4D-456C-86F7-5BB909D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GCC(GNU Compiler Collection)</a:t>
            </a:r>
            <a:br>
              <a:rPr lang="en-US" altLang="ko-KR" dirty="0"/>
            </a:br>
            <a:r>
              <a:rPr lang="en-US" altLang="ko-KR" dirty="0"/>
              <a:t>2. gcc </a:t>
            </a:r>
            <a:r>
              <a:rPr lang="ko-KR" altLang="en-US" dirty="0"/>
              <a:t>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D351E-2F1A-4607-83F4-738B891D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ko-KR" altLang="en-US" dirty="0"/>
              <a:t>링크</a:t>
            </a:r>
            <a:r>
              <a:rPr lang="en-US" altLang="ko-KR" dirty="0"/>
              <a:t>(</a:t>
            </a:r>
            <a:r>
              <a:rPr lang="en-US" altLang="ko-KR" dirty="0" err="1"/>
              <a:t>ld</a:t>
            </a:r>
            <a:r>
              <a:rPr lang="en-US" altLang="ko-KR" dirty="0"/>
              <a:t>)</a:t>
            </a:r>
            <a:r>
              <a:rPr lang="ko-KR" altLang="en-US" dirty="0"/>
              <a:t> 단계</a:t>
            </a:r>
            <a:endParaRPr lang="en-US" altLang="ko-KR" dirty="0"/>
          </a:p>
          <a:p>
            <a:pPr lvl="1"/>
            <a:r>
              <a:rPr lang="ko-KR" altLang="en-US" dirty="0"/>
              <a:t>오브젝트 파일은 </a:t>
            </a:r>
            <a:r>
              <a:rPr lang="en-US" altLang="ko-KR" dirty="0"/>
              <a:t>printf(), scanf() </a:t>
            </a:r>
            <a:r>
              <a:rPr lang="ko-KR" altLang="en-US" dirty="0"/>
              <a:t>와</a:t>
            </a:r>
            <a:r>
              <a:rPr lang="en-US" altLang="ko-KR" dirty="0"/>
              <a:t>  </a:t>
            </a:r>
            <a:r>
              <a:rPr lang="ko-KR" altLang="en-US" dirty="0"/>
              <a:t>같은 라이브러리 함수에 해당하는 코드가 없기 때문에 실행될 수 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여러 파일로 이루어진 프로그램의 경우에도 파일 간에 연결이 이루어지지 않아 실행 될 수 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이러한 라이브러리 함수와 오브젝트파일들을 연결해 실행 파일을 생성하는 단계가 링크 단계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5C656-55D4-46BA-894E-B0FA3870C07E}"/>
              </a:ext>
            </a:extLst>
          </p:cNvPr>
          <p:cNvCxnSpPr>
            <a:cxnSpLocks/>
          </p:cNvCxnSpPr>
          <p:nvPr/>
        </p:nvCxnSpPr>
        <p:spPr>
          <a:xfrm>
            <a:off x="401468" y="1690688"/>
            <a:ext cx="114038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B9A5DF-18ED-4C64-B6F2-BA03BAC97AE1}"/>
              </a:ext>
            </a:extLst>
          </p:cNvPr>
          <p:cNvCxnSpPr>
            <a:cxnSpLocks/>
          </p:cNvCxnSpPr>
          <p:nvPr/>
        </p:nvCxnSpPr>
        <p:spPr>
          <a:xfrm flipV="1">
            <a:off x="543776" y="681037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FE5F58-56DE-41E2-8D41-917C059749FB}"/>
              </a:ext>
            </a:extLst>
          </p:cNvPr>
          <p:cNvCxnSpPr>
            <a:cxnSpLocks/>
          </p:cNvCxnSpPr>
          <p:nvPr/>
        </p:nvCxnSpPr>
        <p:spPr>
          <a:xfrm flipV="1">
            <a:off x="11655329" y="1515825"/>
            <a:ext cx="0" cy="1144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ED9D9E3-B7CA-4664-83E2-B530E863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28" y="4759187"/>
            <a:ext cx="4777888" cy="528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0309EE-22C8-4959-A345-6C0F1AF2C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8"/>
          <a:stretch/>
        </p:blipFill>
        <p:spPr>
          <a:xfrm>
            <a:off x="1351929" y="5575127"/>
            <a:ext cx="8520942" cy="9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0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1004</Words>
  <Application>Microsoft Office PowerPoint</Application>
  <PresentationFormat>와이드스크린</PresentationFormat>
  <Paragraphs>119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GCC (GNU Compiler Collection)</vt:lpstr>
      <vt:lpstr>GCC(GNU Compiler Collection) 1. gcc 소개</vt:lpstr>
      <vt:lpstr>GCC(GNU Compiler Collection) 1. gcc 소개</vt:lpstr>
      <vt:lpstr>GCC(GNU Compiler Collection) 2. gcc 동작 원리</vt:lpstr>
      <vt:lpstr>GCC(GNU Compiler Collection) 2. gcc 동작 원리</vt:lpstr>
      <vt:lpstr>GCC(GNU Compiler Collection) 2. gcc 동작 원리</vt:lpstr>
      <vt:lpstr>GCC(GNU Compiler Collection) 2. gcc 동작 원리</vt:lpstr>
      <vt:lpstr>GCC(GNU Compiler Collection) 2. gcc 동작 원리</vt:lpstr>
      <vt:lpstr>GCC(GNU Compiler Collection) 2. gcc 동작 원리</vt:lpstr>
      <vt:lpstr>GCC(GNU Compiler Collection) 2. gcc 동작 원리</vt:lpstr>
      <vt:lpstr>GCC(GNU Compiler Collection) 3. gcc 사용법</vt:lpstr>
      <vt:lpstr>GCC(GNU Compiler Collection) 3. gcc 사용법</vt:lpstr>
      <vt:lpstr>GCC(GNU Compiler Collection) 3. gcc 사용법</vt:lpstr>
      <vt:lpstr>GCC(GNU Compiler Collection) 3. gcc 사용법</vt:lpstr>
      <vt:lpstr>GCC(GNU Compiler Collection) 3. gcc 사용법</vt:lpstr>
      <vt:lpstr>GCC(GNU Compiler Collection) 3. gcc 사용법</vt:lpstr>
      <vt:lpstr>GCC(GNU Compiler Collection) 4. Makefile 및  make</vt:lpstr>
      <vt:lpstr>GCC(GNU Compiler Collection) 4. Makefile 및  make</vt:lpstr>
      <vt:lpstr>GCC(GNU Compiler Collection) 4. Makefile 및  make</vt:lpstr>
      <vt:lpstr>GCC(GNU Compiler Collection) 4. Makefile 및  make</vt:lpstr>
      <vt:lpstr>GCC(GNU Compiler Collection) 4. Makefile 및  make</vt:lpstr>
      <vt:lpstr>GCC(GNU Compiler Collection) 4. Makefile 및  make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 (GNU Compiler Collection)</dc:title>
  <dc:creator>강보민</dc:creator>
  <cp:lastModifiedBy>강보민</cp:lastModifiedBy>
  <cp:revision>48</cp:revision>
  <dcterms:created xsi:type="dcterms:W3CDTF">2024-07-22T01:53:18Z</dcterms:created>
  <dcterms:modified xsi:type="dcterms:W3CDTF">2024-07-22T13:47:20Z</dcterms:modified>
</cp:coreProperties>
</file>