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9028A-6448-4F6B-B26B-269AB695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08909-5634-4327-A686-CCE41DFE7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2B7EC-1029-416D-A603-171F99D7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8CCC1-6550-49AF-9A1C-875C4AFA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B1D4D-67E9-46AC-B6B8-238D2DE7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41161-2744-4E7A-A115-0A3A880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A74EC-4177-4B60-B3B8-338F679B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4021-27D9-4D7E-9F27-0F81FDBE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88B0C-E984-48A0-9CDF-319E920E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8B696-B244-473E-BC8C-46A1A21D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1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7A17FB-A9F4-49FC-8DEE-68B2F6E5F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6D5AE-524B-4B3C-B357-A8702B02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80AE3-40D3-4026-8A40-2CB64ADD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4944-F80F-4679-B71F-4057B515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F975-D867-4E87-A6E5-5A53EDA7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3983-95E6-4A6E-9B6C-F059ED3B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CED66-6367-4AC7-8932-87903A2E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7A946-E638-410E-9963-B63E99D4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6390E-9054-4C07-AC6B-E399FA19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C394B-B41E-4250-A5E5-89C1A0B7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9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F796-CF0A-4A01-A36B-00F70B0D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F13A6-EEB5-4E6A-950B-AE0D29D3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8C1C9-B138-4D9C-A086-1FCB0ECB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5A82-5D4F-4F57-8FB5-3D06C736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23FD0-DE2F-4C3A-9CAE-0558EFF8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CF09-FDA8-406E-9046-3D695752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40C85-15B5-4D87-B134-67A9479BB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7D876-410C-4C02-B77C-DBB42CC0A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6E41-12A0-4C7A-89A5-FDA473F4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EB5671-4415-434E-8FDD-7FC6E26D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6E064-DBD7-4437-B4EF-3D4B25B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5CB11-C73D-4D4C-9BB9-D0C65435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2B356-5AB1-4DFB-B155-07F1AC23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11742-7211-436D-94AC-0B590B09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75D1BB-40B2-4E72-A9CD-CB3B6151C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33B205-D0EF-403A-923B-2D8F60E13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D258B-D308-4B00-B809-33D1648D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68A3DA-B2DC-417B-8C2D-F950E96C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EAE0C-AAF5-4DDD-B3B1-A31B2886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3AF6-DC19-4677-9B72-402CB92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6DCF88-01AD-4581-AEB8-F0B20310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88E277-467F-4C00-8E40-165C3B03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A8A9A-4F6C-41E8-BBB1-487221E1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5A2329-A5EB-4444-ACDB-6784E689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AB48F-956C-433B-A234-94D18D17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542F0-F77C-4984-8C44-4A8421F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EB9B-7FA3-452D-9D73-9A8E04BA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C6DF8-CCA7-401E-9C25-24C5DD855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B1C78-9D9A-49F9-B5D3-2F96497C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AE682-A8DD-4101-8F02-9DB2EB0A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46DA0-E644-4340-8225-76931E8C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A89A2-AEF1-4E30-B05A-58550DE9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160E2-8690-4326-A21C-F9932F0D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527EE-DEE8-4C8E-A717-61B7F6277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63E5D-BC06-40C8-9A57-E08149AD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9CAB5-F6B9-4172-99AE-1C4B032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6F8D7-3269-48F1-AECE-83651823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8C9B-7C05-4A67-8031-3D4C257F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1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C5894-FFEF-414A-B7C3-6FD4AA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A50C3-8FE8-4EE7-92AC-4460A926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240D8-1888-46E2-A21B-BF692E7D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00CFB-BEC8-4173-81EF-A84E13E60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0BD79-EA93-4E1A-915F-E1D19BE8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unyzero.tistory.com/222" TargetMode="External"/><Relationship Id="rId2" Type="http://schemas.openxmlformats.org/officeDocument/2006/relationships/hyperlink" Target="https://dataonair.or.kr/db-tech-reference/d-lounge/technical-data/?mod=document&amp;uid=2358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EEA62-DAC3-4138-9456-522B22D37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VIM Editor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7F4F1-3F15-4628-8097-F0813D9CD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8876" y="3602038"/>
            <a:ext cx="7069123" cy="1655762"/>
          </a:xfrm>
        </p:spPr>
        <p:txBody>
          <a:bodyPr anchor="ctr"/>
          <a:lstStyle/>
          <a:p>
            <a:pPr marL="457200" indent="-457200">
              <a:buAutoNum type="arabicPeriod"/>
            </a:pPr>
            <a:r>
              <a:rPr lang="en-US" altLang="ko-KR" dirty="0"/>
              <a:t>Vim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Vim </a:t>
            </a:r>
            <a:r>
              <a:rPr lang="ko-KR" altLang="en-US" dirty="0"/>
              <a:t>입문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83D13A-DBF4-4C86-AC73-44701C6F4427}"/>
              </a:ext>
            </a:extLst>
          </p:cNvPr>
          <p:cNvCxnSpPr>
            <a:cxnSpLocks/>
          </p:cNvCxnSpPr>
          <p:nvPr/>
        </p:nvCxnSpPr>
        <p:spPr>
          <a:xfrm>
            <a:off x="1073791" y="3509963"/>
            <a:ext cx="104610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6308D9-3954-4B64-9287-946B2A7A5FC4}"/>
              </a:ext>
            </a:extLst>
          </p:cNvPr>
          <p:cNvCxnSpPr>
            <a:cxnSpLocks/>
          </p:cNvCxnSpPr>
          <p:nvPr/>
        </p:nvCxnSpPr>
        <p:spPr>
          <a:xfrm flipH="1">
            <a:off x="2732014" y="1479442"/>
            <a:ext cx="1452695" cy="24796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165176-745B-46DA-BB7E-941749C05147}"/>
              </a:ext>
            </a:extLst>
          </p:cNvPr>
          <p:cNvCxnSpPr>
            <a:cxnSpLocks/>
          </p:cNvCxnSpPr>
          <p:nvPr/>
        </p:nvCxnSpPr>
        <p:spPr>
          <a:xfrm flipH="1">
            <a:off x="5051571" y="3348037"/>
            <a:ext cx="943942" cy="16112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264B23-A94E-4BED-BB9B-D3EE9C3844B9}"/>
              </a:ext>
            </a:extLst>
          </p:cNvPr>
          <p:cNvCxnSpPr>
            <a:cxnSpLocks/>
          </p:cNvCxnSpPr>
          <p:nvPr/>
        </p:nvCxnSpPr>
        <p:spPr>
          <a:xfrm flipH="1">
            <a:off x="9322816" y="2444969"/>
            <a:ext cx="771638" cy="13171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7FF726-4BE7-4CFC-B143-21A1C9C334A8}"/>
              </a:ext>
            </a:extLst>
          </p:cNvPr>
          <p:cNvSpPr txBox="1"/>
          <p:nvPr/>
        </p:nvSpPr>
        <p:spPr>
          <a:xfrm rot="18029001">
            <a:off x="9640584" y="24221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Ansan Technical High School</a:t>
            </a:r>
          </a:p>
          <a:p>
            <a:r>
              <a:rPr lang="en-US" altLang="ko-KR" sz="800" dirty="0"/>
              <a:t>Dept. Computer</a:t>
            </a:r>
          </a:p>
          <a:p>
            <a:r>
              <a:rPr lang="en-US" altLang="ko-KR" sz="800" dirty="0"/>
              <a:t>Made by kig2929kig@gmail.com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8016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F20D-9175-43B2-8E50-72D3000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8B1F0-8582-458C-A08F-BC2D247E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모드 전환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93554-F592-4086-B103-0763B4B3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4" t="1629"/>
          <a:stretch/>
        </p:blipFill>
        <p:spPr>
          <a:xfrm>
            <a:off x="2801923" y="2354247"/>
            <a:ext cx="6819681" cy="4203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3989C4-0F85-424A-851F-F3439D888C49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A0A7CD-56AB-45EC-A913-38950EC39B1D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58ED0F-BAAE-4E5B-ACB0-3303FC04DE04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E5DB-FE7B-481E-B2D2-9F4B39C7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8B926-AA5A-48E8-892E-A8D81DAA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모드 전환 </a:t>
            </a:r>
            <a:r>
              <a:rPr lang="en-US" altLang="ko-KR" dirty="0"/>
              <a:t>: </a:t>
            </a:r>
            <a:r>
              <a:rPr lang="ko-KR" altLang="en-US" dirty="0"/>
              <a:t>처음에는 가장 많이 사용하는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ko-KR" altLang="en-US" dirty="0"/>
              <a:t> 키를 외우자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5E081-6F17-4051-B5CA-9D89164F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501011"/>
            <a:ext cx="81915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870468-1A89-4E49-8673-4069821724D0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4A28A9-E5C8-4F4E-9D92-E53830EC6C52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2E11AE3-B908-4066-8B40-CD1C5D72A4A5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5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86568-886A-47A7-AC0C-1EED83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CB796-8CDE-4797-BC8C-402A75DD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mode : a / A , </a:t>
            </a:r>
            <a:r>
              <a:rPr lang="en-US" altLang="ko-KR" dirty="0" err="1"/>
              <a:t>i</a:t>
            </a:r>
            <a:r>
              <a:rPr lang="en-US" altLang="ko-KR" dirty="0"/>
              <a:t> / 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F77DA-6166-4F14-B569-506ED35B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638688"/>
            <a:ext cx="809625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EF0592-9D34-42C0-937A-CF6AF9A82CA2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4BAD33-65E0-40E5-A3DE-D293764B4E38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F8791D-D768-4F35-B045-96CAADDB00EB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9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E19F-A070-4D2F-90EC-0637ACD5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7AAAE-E9E6-47DB-B36D-BE944B94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박스 내용을 </a:t>
            </a:r>
            <a:r>
              <a:rPr lang="en-US" altLang="ko-KR" dirty="0" err="1"/>
              <a:t>Let_It_Be.lyrics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저장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33963-78EA-4902-B56C-FD7AF6EA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83" y="2518837"/>
            <a:ext cx="6864452" cy="3658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45528-FD11-43F7-8D90-9FB1C55C9F0F}"/>
              </a:ext>
            </a:extLst>
          </p:cNvPr>
          <p:cNvSpPr txBox="1"/>
          <p:nvPr/>
        </p:nvSpPr>
        <p:spPr>
          <a:xfrm>
            <a:off x="8061018" y="2518837"/>
            <a:ext cx="3373283" cy="336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vi </a:t>
            </a:r>
            <a:r>
              <a:rPr lang="en-US" altLang="ko-KR" dirty="0" err="1"/>
              <a:t>Let_It_Be.lyrics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/>
              <a:t>를 눌러 입력 모드로 전환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 가사 입력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&lt;ESC&gt;</a:t>
            </a:r>
            <a:r>
              <a:rPr lang="ko-KR" altLang="en-US" dirty="0"/>
              <a:t>를 눌러 입력 모드를 종료하여</a:t>
            </a:r>
            <a:r>
              <a:rPr lang="en-US" altLang="ko-KR" dirty="0"/>
              <a:t>, </a:t>
            </a:r>
            <a:r>
              <a:rPr lang="ko-KR" altLang="en-US" dirty="0"/>
              <a:t>일반모드로 전환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:w</a:t>
            </a:r>
            <a:r>
              <a:rPr lang="en-US" altLang="ko-KR" dirty="0"/>
              <a:t> </a:t>
            </a:r>
            <a:r>
              <a:rPr lang="ko-KR" altLang="en-US" dirty="0"/>
              <a:t>명령으로 파일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:q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vi </a:t>
            </a:r>
            <a:r>
              <a:rPr lang="ko-KR" altLang="en-US" dirty="0"/>
              <a:t>종료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AFEF51-942E-499C-B4F4-1D2BA0CB5BCE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08B03E-792B-434C-AE3F-CC141CA148BB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9DFC48-3F42-427F-A7FF-6F07EDE789A9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3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22BD5-C407-4C9F-AFFC-BC3693FD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C9346-15E4-4706-9CCE-6D2E356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 대신에 </a:t>
            </a:r>
            <a:r>
              <a:rPr lang="en-US" altLang="ko-KR" dirty="0"/>
              <a:t>h, j, k, l</a:t>
            </a:r>
            <a:r>
              <a:rPr lang="ko-KR" altLang="en-US" dirty="0"/>
              <a:t>을 사용해 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지금 사용되는 키보드는 과거에는 없던 물건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hjkl</a:t>
            </a:r>
            <a:r>
              <a:rPr lang="ko-KR" altLang="en-US" dirty="0"/>
              <a:t>에 이동 기능을 맵핑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6020A-7A63-4978-BD9C-E3945DC6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71" y="2489214"/>
            <a:ext cx="5686425" cy="176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2A35A-AD31-4F0F-9CAD-93AD9C83FF16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828D2E-8A67-4272-AA19-F9F30053F617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448771-9657-45CB-9316-1B1F15177F1D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1019-C957-4284-932F-28E987DB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EEE98-FEA6-4D62-A2BA-C85FCA0C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0361" cy="4351338"/>
          </a:xfrm>
        </p:spPr>
        <p:txBody>
          <a:bodyPr/>
          <a:lstStyle/>
          <a:p>
            <a:r>
              <a:rPr lang="ko-KR" altLang="en-US" dirty="0"/>
              <a:t>숫자 키를 누르고 바로 명령어를 입력</a:t>
            </a:r>
            <a:endParaRPr lang="en-US" altLang="ko-KR" dirty="0"/>
          </a:p>
          <a:p>
            <a:pPr lvl="1"/>
            <a:r>
              <a:rPr lang="en-US" altLang="ko-KR" dirty="0"/>
              <a:t>3h : </a:t>
            </a:r>
            <a:r>
              <a:rPr lang="ko-KR" altLang="en-US" dirty="0"/>
              <a:t>좌로 </a:t>
            </a:r>
            <a:r>
              <a:rPr lang="en-US" altLang="ko-KR" dirty="0"/>
              <a:t>3</a:t>
            </a:r>
            <a:r>
              <a:rPr lang="ko-KR" altLang="en-US" dirty="0"/>
              <a:t>칸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051FE4-4356-4146-8866-BBF71C7B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43" y="1825625"/>
            <a:ext cx="5818757" cy="3685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F5E421-2BE5-4F8B-8B75-902AE4BCD722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FEE82B-B70B-4240-9A08-0D87EE793C35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C4A0A6A-96D6-4572-B841-C3407CF275E2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2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154A6-3358-42C4-8D3C-A03BA0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6E5FD-D2F7-4D86-BBE4-AB02CFEF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화면 스크롤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A4B16-BFBA-4E79-8466-AF7AAF43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04" y="2516943"/>
            <a:ext cx="7575391" cy="3660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90EBC3-9299-4C97-AD98-D995DF4DF307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1C67A-FEAB-4642-B2FF-D36B60B97A0D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FC3CF1-3088-46ED-BBDF-F6E8535AD258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3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B24F-6938-4302-A268-DE50586A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B219C-6C2E-4999-BF65-31A96E42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라인으로 이동할 때 </a:t>
            </a:r>
            <a:r>
              <a:rPr lang="en-US" altLang="ko-KR" dirty="0"/>
              <a:t>scroll</a:t>
            </a:r>
            <a:r>
              <a:rPr lang="ko-KR" altLang="en-US" dirty="0"/>
              <a:t>을 사용하는 것은 비효율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FCDEC-B49D-453B-8C0A-4FE95C94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09" y="2445911"/>
            <a:ext cx="7963381" cy="4046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B32486-13CD-414B-8981-B350FD8A45D5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CBDDCF7-3C2C-4F5C-A0B9-E0D43691E41C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11DF94-98DC-4236-884B-C933DC2F22FC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9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AD135-7DC3-41DD-AAF7-123BFCCC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FF424-16DD-47BF-A52B-99457417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dd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EAC87-63E7-4049-84E8-E9D622F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51" y="2463701"/>
            <a:ext cx="7941097" cy="4029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4F7713-E176-4106-8EBB-E8EDEBB06F1F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50A4B0-6C01-4DE4-8C79-B0B45CF24B9A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7C3976-1812-4391-BEA9-9AF980E34CAC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2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F93CC-4F47-4E36-99DC-610CDD6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C33903-92CE-4FAB-B319-65F79ECD5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45" y="1825625"/>
            <a:ext cx="666171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26BE09-959A-4E67-8357-2A0C4DECCB72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F5B066-FC5A-4047-BBBB-5306526A99C2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C08BBA-69EE-481A-9087-62035081267A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4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AB13-978E-4C1E-A233-DFB002CE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–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266BE-93F5-4D3A-A60F-F899F83D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13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항상 과거를 돌아보라</a:t>
            </a:r>
            <a:r>
              <a:rPr lang="en-US" altLang="ko-KR" dirty="0"/>
              <a:t>. </a:t>
            </a:r>
            <a:r>
              <a:rPr lang="ko-KR" altLang="en-US" dirty="0"/>
              <a:t>그러면 뭔가 배울 수 있을 것이다</a:t>
            </a:r>
            <a:r>
              <a:rPr lang="en-US" altLang="ko-KR" dirty="0"/>
              <a:t>.” </a:t>
            </a:r>
          </a:p>
          <a:p>
            <a:pPr marL="0" indent="0">
              <a:buNone/>
            </a:pPr>
            <a:r>
              <a:rPr lang="en-US" altLang="ko-KR" dirty="0"/>
              <a:t>- 1970</a:t>
            </a:r>
            <a:r>
              <a:rPr lang="ko-KR" altLang="en-US" dirty="0"/>
              <a:t>년 노벨 경제학상을 수상한 미국 경제학자</a:t>
            </a:r>
            <a:r>
              <a:rPr lang="en-US" altLang="ko-KR" dirty="0"/>
              <a:t>, </a:t>
            </a:r>
            <a:r>
              <a:rPr lang="ko-KR" altLang="en-US" dirty="0"/>
              <a:t>폴 새뮤얼슨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B85B3-9C4A-4600-9501-AA9F0602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43" y="1905786"/>
            <a:ext cx="4448175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197332-50EF-448C-8187-CED765F77C80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237055-F75A-4443-8E3D-AF2F310765B9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B29DC-7902-4E1A-8B7F-05B4BA2E7F29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ED299-B02B-44A8-9AA9-AF6442DE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D1D63-BAE0-4894-9004-4D07823A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붙여 넣기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AB269-34AF-4A91-924A-33EB6D21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05" y="1825625"/>
            <a:ext cx="52578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5CD5A4-EF40-4E67-8805-189EEF45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79" y="3967359"/>
            <a:ext cx="7000875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EA8292-5130-4EF6-B609-CC204B9E5043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8524BA-39FB-4196-9D83-59FDCB49BE5F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FA167E-2121-4D9A-B1F0-40CAA7C7314B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7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AAB27-AC47-4B43-95EE-56FB28C6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5C014-8CF4-41E1-8EB5-A138C4FB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취소 </a:t>
            </a:r>
            <a:r>
              <a:rPr lang="en-US" altLang="ko-KR" dirty="0"/>
              <a:t>: 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이전 명령어 반복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(dot)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5D60A-3DB3-46E9-9371-AAC0F158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2506997"/>
            <a:ext cx="8853588" cy="1844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8EA241-138B-4874-883E-225A6B997BE0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1A62B4-6F04-4AEC-A5AC-A9D1532A4C37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438F8E-096F-4D71-AF9B-B5243B385E0B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7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5494-9594-4452-B1A8-1879378E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1E3F9-44DD-41C2-8A58-47C17CA8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명령행 모드에서 범위를 지정해서 명령하기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DDF28-72E6-4C7F-8D48-EBB0AE14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5" y="2516697"/>
            <a:ext cx="5538983" cy="353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657A8-EA31-458D-B69A-B30A7048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99" y="2516697"/>
            <a:ext cx="4609301" cy="2810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48D1D-B2A2-40C2-8EF4-67D89E3B5F28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C14067-52B2-4DE4-BF55-34040F14847D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624B6C-BE22-4BD1-9742-869DCDC1235E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7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1987D-F676-4B1A-89C0-D3EFC6EF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C9D70-E822-438D-8ADD-D019799D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비주얼 모드 </a:t>
            </a:r>
            <a:r>
              <a:rPr lang="en-US" altLang="ko-KR" dirty="0"/>
              <a:t>: mouse</a:t>
            </a:r>
            <a:r>
              <a:rPr lang="ko-KR" altLang="en-US" dirty="0"/>
              <a:t>의 </a:t>
            </a:r>
            <a:r>
              <a:rPr lang="en-US" altLang="ko-KR" dirty="0"/>
              <a:t>drag </a:t>
            </a:r>
            <a:r>
              <a:rPr lang="ko-KR" altLang="en-US" dirty="0"/>
              <a:t>기능을 대신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B2065-3054-41EB-A25A-67E34310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31" y="2610811"/>
            <a:ext cx="9195738" cy="3566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184797-99D3-4A56-9458-95CA7DDB2ECC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E15EDF-1C98-4D47-846D-4B621C4BA651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42007D-4312-48CC-97D0-0F0D8D608FA6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3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B03F-90D3-4C32-9708-0EFBDBD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76B50-59FE-4A31-85E6-DAEEAE23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비주얼 블록 모드 </a:t>
            </a:r>
            <a:r>
              <a:rPr lang="en-US" altLang="ko-KR" dirty="0"/>
              <a:t>(visual block mode) : Ctrl + 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76C58-620F-4D82-A1DB-8ECD3179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46" y="2719037"/>
            <a:ext cx="9579308" cy="2851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D0DB5D-EED0-494B-826E-6201D49EA505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A349CC-EF6E-454C-8BB7-78378218BD67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E68E35-6D70-45C8-B33B-4F63903489B0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99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B8D39-C054-4FA6-A05A-6510C9BE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4A368-1E3D-4172-B1B4-3392AB9E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Ctrl+v</a:t>
            </a:r>
            <a:r>
              <a:rPr lang="en-US" altLang="ko-KR" dirty="0"/>
              <a:t> , </a:t>
            </a:r>
            <a:r>
              <a:rPr lang="ko-KR" altLang="en-US" dirty="0" err="1"/>
              <a:t>에디팅</a:t>
            </a:r>
            <a:r>
              <a:rPr lang="en-US" altLang="ko-KR" dirty="0"/>
              <a:t>(I, A, c, ~), &lt;ESC&gt; </a:t>
            </a:r>
            <a:r>
              <a:rPr lang="ko-KR" altLang="en-US" dirty="0"/>
              <a:t>키 </a:t>
            </a:r>
            <a:r>
              <a:rPr lang="en-US" altLang="ko-KR" dirty="0"/>
              <a:t>2</a:t>
            </a:r>
            <a:r>
              <a:rPr lang="ko-KR" altLang="en-US" dirty="0"/>
              <a:t>번 누름</a:t>
            </a:r>
            <a:endParaRPr lang="en-US" altLang="ko-KR" dirty="0"/>
          </a:p>
          <a:p>
            <a:pPr lvl="1"/>
            <a:r>
              <a:rPr lang="en-US" altLang="ko-KR" dirty="0"/>
              <a:t>I  : insert</a:t>
            </a:r>
          </a:p>
          <a:p>
            <a:pPr lvl="1"/>
            <a:r>
              <a:rPr lang="en-US" altLang="ko-KR" dirty="0"/>
              <a:t>A : append</a:t>
            </a:r>
          </a:p>
          <a:p>
            <a:pPr lvl="1"/>
            <a:r>
              <a:rPr lang="en-US" altLang="ko-KR" dirty="0"/>
              <a:t>C : change</a:t>
            </a:r>
          </a:p>
          <a:p>
            <a:pPr lvl="1"/>
            <a:r>
              <a:rPr lang="en-US" altLang="ko-KR" dirty="0"/>
              <a:t>U/u/~ : </a:t>
            </a:r>
            <a:r>
              <a:rPr lang="ko-KR" altLang="en-US" dirty="0"/>
              <a:t>대문자 </a:t>
            </a:r>
            <a:r>
              <a:rPr lang="en-US" altLang="ko-KR" dirty="0"/>
              <a:t>/ </a:t>
            </a:r>
            <a:r>
              <a:rPr lang="ko-KR" altLang="en-US" dirty="0"/>
              <a:t>소문자 </a:t>
            </a:r>
            <a:r>
              <a:rPr lang="en-US" altLang="ko-KR" dirty="0"/>
              <a:t>/ </a:t>
            </a:r>
            <a:r>
              <a:rPr lang="ko-KR" altLang="en-US" dirty="0"/>
              <a:t>대소문자 반대로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특정 열에 문자열을 삽입하는 경우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특정 열에 문자열을 교체하는 경우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DCF4DF-9D5F-4299-B593-9272F078BFC9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C4EAB-6222-4890-AE3B-AF615A1FE2D9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DB02D-98EC-484D-BEBB-DC3ADB0DE3BF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8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3974-03B1-4493-9128-10D25300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20FF1-1A86-4C82-82C4-F4532F35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찾아 바꾸기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92C4B-E9D2-44C9-B861-16CF9CB6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51" y="2516569"/>
            <a:ext cx="4765995" cy="3649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A56D34-E644-4173-A73A-1C7D5043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53" y="2564805"/>
            <a:ext cx="5315443" cy="732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A59A90-16C5-46AB-ABB1-DB6759648152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8C0EEE-1981-452B-A28A-FAE3DB8261BF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DF8857-F61B-4749-9299-C331594D726B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75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F271-7A92-44FB-AB8F-3CD81F7F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769C03-6961-4383-9B4E-1051FA84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10686"/>
            <a:ext cx="5076039" cy="4641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2EC0BB-A218-4707-9FCC-5C1C571A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98" y="282051"/>
            <a:ext cx="4333787" cy="210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CF8256-9DC8-4FE3-97FD-A1209DACF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99" y="2869035"/>
            <a:ext cx="4333788" cy="3383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9E78DA-4205-455D-B0C9-E79C0FF10577}"/>
              </a:ext>
            </a:extLst>
          </p:cNvPr>
          <p:cNvCxnSpPr>
            <a:cxnSpLocks/>
          </p:cNvCxnSpPr>
          <p:nvPr/>
        </p:nvCxnSpPr>
        <p:spPr>
          <a:xfrm>
            <a:off x="614801" y="1406002"/>
            <a:ext cx="5662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71C22A-D126-400D-BFA9-1340DE180599}"/>
              </a:ext>
            </a:extLst>
          </p:cNvPr>
          <p:cNvCxnSpPr>
            <a:cxnSpLocks/>
          </p:cNvCxnSpPr>
          <p:nvPr/>
        </p:nvCxnSpPr>
        <p:spPr>
          <a:xfrm flipH="1">
            <a:off x="362782" y="1251868"/>
            <a:ext cx="505089" cy="8621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1072B-2263-4C37-AEAC-6DB40BB393A9}"/>
              </a:ext>
            </a:extLst>
          </p:cNvPr>
          <p:cNvCxnSpPr>
            <a:cxnSpLocks/>
          </p:cNvCxnSpPr>
          <p:nvPr/>
        </p:nvCxnSpPr>
        <p:spPr>
          <a:xfrm flipH="1">
            <a:off x="6078085" y="786152"/>
            <a:ext cx="468103" cy="7990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03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05CBE-4713-4787-9A3A-476B0D2C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3282E99-74B6-42F4-B36B-596AAFCE3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5518"/>
            <a:ext cx="4928867" cy="3267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C388B3-468A-4FE1-8C63-8995765C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36" y="2115518"/>
            <a:ext cx="4552950" cy="326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26BA4D-8DE2-4143-9D2C-35D88363DA31}"/>
              </a:ext>
            </a:extLst>
          </p:cNvPr>
          <p:cNvCxnSpPr>
            <a:cxnSpLocks/>
          </p:cNvCxnSpPr>
          <p:nvPr/>
        </p:nvCxnSpPr>
        <p:spPr>
          <a:xfrm>
            <a:off x="614801" y="1406002"/>
            <a:ext cx="5662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8391F-DF0F-4CB8-AC89-727D88092CF0}"/>
              </a:ext>
            </a:extLst>
          </p:cNvPr>
          <p:cNvCxnSpPr>
            <a:cxnSpLocks/>
          </p:cNvCxnSpPr>
          <p:nvPr/>
        </p:nvCxnSpPr>
        <p:spPr>
          <a:xfrm flipH="1">
            <a:off x="362782" y="1251868"/>
            <a:ext cx="505089" cy="8621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4A196A-DDCE-40EB-BF78-9665E1C22472}"/>
              </a:ext>
            </a:extLst>
          </p:cNvPr>
          <p:cNvCxnSpPr>
            <a:cxnSpLocks/>
          </p:cNvCxnSpPr>
          <p:nvPr/>
        </p:nvCxnSpPr>
        <p:spPr>
          <a:xfrm flipH="1">
            <a:off x="6078085" y="786152"/>
            <a:ext cx="468103" cy="7990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3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DC7B-F47B-4315-8A50-1A8E8EC5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4AE79-B5E1-4DC4-921D-18BE515F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https://dataonair.or.kr/db-tech-reference/d-lounge/technical-data/?mod=document&amp;uid=235875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https://sunyzero.tistory.com/222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FD2DC2-BB30-4CFB-9327-6A6926B9D8F8}"/>
              </a:ext>
            </a:extLst>
          </p:cNvPr>
          <p:cNvCxnSpPr>
            <a:cxnSpLocks/>
          </p:cNvCxnSpPr>
          <p:nvPr/>
        </p:nvCxnSpPr>
        <p:spPr>
          <a:xfrm>
            <a:off x="614801" y="1406002"/>
            <a:ext cx="5662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F2A603-B5ED-4B40-99E7-6BF74A030E79}"/>
              </a:ext>
            </a:extLst>
          </p:cNvPr>
          <p:cNvCxnSpPr>
            <a:cxnSpLocks/>
          </p:cNvCxnSpPr>
          <p:nvPr/>
        </p:nvCxnSpPr>
        <p:spPr>
          <a:xfrm flipH="1">
            <a:off x="362782" y="1251868"/>
            <a:ext cx="505089" cy="8621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7B339E-17EB-42E4-BBFC-D577557E09E4}"/>
              </a:ext>
            </a:extLst>
          </p:cNvPr>
          <p:cNvCxnSpPr>
            <a:cxnSpLocks/>
          </p:cNvCxnSpPr>
          <p:nvPr/>
        </p:nvCxnSpPr>
        <p:spPr>
          <a:xfrm flipH="1">
            <a:off x="6078085" y="786152"/>
            <a:ext cx="468103" cy="7990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9E552-AA57-435A-A33C-37F4D43A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–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D6A43-D8D2-491A-8CEB-11234B8D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vi(Visual Editor)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(Unix), </a:t>
            </a:r>
            <a:r>
              <a:rPr lang="ko-KR" altLang="en-US" dirty="0"/>
              <a:t>리눅스</a:t>
            </a:r>
            <a:r>
              <a:rPr lang="en-US" altLang="ko-KR" dirty="0"/>
              <a:t>(Linux) </a:t>
            </a:r>
            <a:r>
              <a:rPr lang="ko-KR" altLang="en-US" dirty="0"/>
              <a:t>계열 운영체제에서 가장 널리 사용되는 오픈 소스 문서 편집기</a:t>
            </a:r>
            <a:endParaRPr lang="en-US" altLang="ko-KR" dirty="0"/>
          </a:p>
          <a:p>
            <a:pPr lvl="1"/>
            <a:r>
              <a:rPr lang="en-US" altLang="ko-KR" dirty="0"/>
              <a:t>1976</a:t>
            </a:r>
            <a:r>
              <a:rPr lang="ko-KR" altLang="en-US" dirty="0"/>
              <a:t>년 빌 조이</a:t>
            </a:r>
            <a:r>
              <a:rPr lang="en-US" altLang="ko-KR" dirty="0"/>
              <a:t>(Bill Joy)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에디터는 라인 에디터</a:t>
            </a:r>
            <a:r>
              <a:rPr lang="en-US" altLang="ko-KR" dirty="0"/>
              <a:t>(ed, line editor)</a:t>
            </a:r>
            <a:r>
              <a:rPr lang="ko-KR" altLang="en-US" dirty="0"/>
              <a:t>가 아닌 한 화면 내에서 편집이 가능한 전체 화면 편집기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ed(line</a:t>
            </a:r>
            <a:r>
              <a:rPr lang="ko-KR" altLang="en-US" dirty="0"/>
              <a:t> </a:t>
            </a:r>
            <a:r>
              <a:rPr lang="en-US" altLang="ko-KR" dirty="0"/>
              <a:t>editor)</a:t>
            </a:r>
            <a:r>
              <a:rPr lang="ko-KR" altLang="en-US" dirty="0"/>
              <a:t>를 사용하던 시절에는 천재들만 프로그래밍 가능</a:t>
            </a:r>
            <a:r>
              <a:rPr lang="en-US" altLang="ko-KR" dirty="0"/>
              <a:t>, </a:t>
            </a:r>
            <a:r>
              <a:rPr lang="ko-KR" altLang="en-US" dirty="0"/>
              <a:t>왜냐하면 자신이 선언한 변수</a:t>
            </a:r>
            <a:r>
              <a:rPr lang="en-US" altLang="ko-KR" dirty="0"/>
              <a:t>, </a:t>
            </a:r>
            <a:r>
              <a:rPr lang="ko-KR" altLang="en-US" dirty="0"/>
              <a:t>함수 등을 모조리 외우고 있어야만 프로그래밍이 가능했기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F9ADAB4-A5D2-44A4-95B6-65C076686515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C81A29-0FB9-477F-AF90-732B3B842A53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2C5A68-FB4E-4462-B43F-3C31ACB9BC31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9CEA9-2CC3-4DFB-BF62-F0F978C9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B5039-C700-47C0-8C91-1E0E0E99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</a:t>
            </a:r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에디터의 향상된 버전</a:t>
            </a:r>
            <a:r>
              <a:rPr lang="en-US" altLang="ko-KR" dirty="0"/>
              <a:t>, </a:t>
            </a:r>
            <a:r>
              <a:rPr lang="ko-KR" altLang="en-US" dirty="0"/>
              <a:t>대부분 리눅스 배포판에 기본적으로 설치</a:t>
            </a:r>
            <a:endParaRPr lang="en-US" altLang="ko-KR" dirty="0"/>
          </a:p>
          <a:p>
            <a:pPr lvl="1"/>
            <a:r>
              <a:rPr lang="ko-KR" altLang="en-US" dirty="0"/>
              <a:t>키보드만으로 모든 작업을 수행</a:t>
            </a:r>
            <a:r>
              <a:rPr lang="en-US" altLang="ko-KR" dirty="0"/>
              <a:t>, </a:t>
            </a:r>
            <a:r>
              <a:rPr lang="ko-KR" altLang="en-US" dirty="0"/>
              <a:t>효율성이 높음</a:t>
            </a:r>
            <a:endParaRPr lang="en-US" altLang="ko-KR" dirty="0"/>
          </a:p>
          <a:p>
            <a:pPr lvl="1"/>
            <a:r>
              <a:rPr lang="ko-KR" altLang="en-US" dirty="0"/>
              <a:t>오래된 에디터이지만 여전히 많이 사용</a:t>
            </a:r>
            <a:endParaRPr lang="en-US" altLang="ko-KR" dirty="0"/>
          </a:p>
          <a:p>
            <a:pPr lvl="1"/>
            <a:r>
              <a:rPr lang="en-US" altLang="ko-KR" dirty="0"/>
              <a:t>Vim</a:t>
            </a:r>
            <a:r>
              <a:rPr lang="ko-KR" altLang="en-US" dirty="0"/>
              <a:t>은 </a:t>
            </a:r>
            <a:r>
              <a:rPr lang="en-US" altLang="ko-KR" dirty="0"/>
              <a:t>vi improved</a:t>
            </a:r>
            <a:r>
              <a:rPr lang="ko-KR" altLang="en-US" dirty="0"/>
              <a:t>의 약어로</a:t>
            </a:r>
            <a:r>
              <a:rPr lang="en-US" altLang="ko-KR" dirty="0"/>
              <a:t>, vi </a:t>
            </a:r>
            <a:r>
              <a:rPr lang="ko-KR" altLang="en-US" dirty="0"/>
              <a:t>에디터를 기반으로 하여 다양한 기능과 확정성을 추가한 에디터</a:t>
            </a:r>
            <a:endParaRPr lang="en-US" altLang="ko-KR" dirty="0"/>
          </a:p>
          <a:p>
            <a:pPr lvl="1"/>
            <a:r>
              <a:rPr lang="ko-KR" altLang="en-US" dirty="0"/>
              <a:t>네덜란드 소프트웨어 엔지니어</a:t>
            </a:r>
            <a:r>
              <a:rPr lang="en-US" altLang="ko-KR" dirty="0"/>
              <a:t>, </a:t>
            </a:r>
            <a:r>
              <a:rPr lang="ko-KR" altLang="en-US" dirty="0" err="1"/>
              <a:t>브람</a:t>
            </a:r>
            <a:r>
              <a:rPr lang="ko-KR" altLang="en-US" dirty="0"/>
              <a:t> </a:t>
            </a:r>
            <a:r>
              <a:rPr lang="ko-KR" altLang="en-US" dirty="0" err="1"/>
              <a:t>몰레나르</a:t>
            </a:r>
            <a:r>
              <a:rPr lang="en-US" altLang="ko-KR" dirty="0"/>
              <a:t>(Bram </a:t>
            </a:r>
            <a:r>
              <a:rPr lang="en-US" altLang="ko-KR" dirty="0" err="1"/>
              <a:t>Moolenaar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CA8338-C875-4E75-ADC4-80EDA9DB191B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FFE85-7329-4556-AB03-4F2C1AF03987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4350AC-8735-480A-BD7C-3BBBBB4949CB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32614-B7AC-41BE-BE18-5213DD7E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E603E-72EC-4549-9EAB-95BCA1D2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의 기본 작동 모드</a:t>
            </a:r>
            <a:endParaRPr lang="en-US" altLang="ko-KR" dirty="0"/>
          </a:p>
          <a:p>
            <a:pPr lvl="1"/>
            <a:r>
              <a:rPr lang="ko-KR" altLang="en-US" dirty="0"/>
              <a:t>일반 모드</a:t>
            </a:r>
            <a:r>
              <a:rPr lang="en-US" altLang="ko-KR" dirty="0"/>
              <a:t>(normal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mode)</a:t>
            </a:r>
          </a:p>
          <a:p>
            <a:pPr lvl="1"/>
            <a:r>
              <a:rPr lang="ko-KR" altLang="en-US" dirty="0"/>
              <a:t>입력 모드</a:t>
            </a:r>
            <a:r>
              <a:rPr lang="en-US" altLang="ko-KR" dirty="0"/>
              <a:t>(insert mode)</a:t>
            </a:r>
          </a:p>
          <a:p>
            <a:pPr lvl="1"/>
            <a:r>
              <a:rPr lang="ko-KR" altLang="en-US" dirty="0"/>
              <a:t>명령행 모드</a:t>
            </a:r>
            <a:r>
              <a:rPr lang="en-US" altLang="ko-KR" dirty="0"/>
              <a:t>(command-line mode or colon mode)</a:t>
            </a:r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Vim</a:t>
            </a:r>
            <a:r>
              <a:rPr lang="ko-KR" altLang="en-US" dirty="0"/>
              <a:t>은 여기에 비주얼 모드 등이 추가</a:t>
            </a:r>
            <a:endParaRPr lang="en-US" altLang="ko-KR" dirty="0"/>
          </a:p>
          <a:p>
            <a:pPr lvl="1"/>
            <a:r>
              <a:rPr lang="ko-KR" altLang="en-US" dirty="0"/>
              <a:t>비주얼 모드 </a:t>
            </a:r>
            <a:r>
              <a:rPr lang="en-US" altLang="ko-KR" dirty="0"/>
              <a:t>(visual mode)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4D7B4C-05A0-455C-B322-AE4D0E4D9F01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8A4796-3A35-40EC-92F4-532B4EDB2A60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D1540A-EBD6-41D4-8DA6-5C4E47F7B0A6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0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9EB56-A4B7-456A-B5B7-EF60951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01AFB-8BA7-46AF-BA4C-3EAC604D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10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시작이 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(“Well begun is half done”)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그리스의 철학자</a:t>
            </a:r>
            <a:r>
              <a:rPr lang="en-US" altLang="ko-KR" dirty="0"/>
              <a:t>, </a:t>
            </a:r>
            <a:r>
              <a:rPr lang="ko-KR" altLang="en-US" dirty="0" err="1"/>
              <a:t>아리스토</a:t>
            </a:r>
            <a:r>
              <a:rPr lang="ko-KR" altLang="en-US" dirty="0"/>
              <a:t> </a:t>
            </a:r>
            <a:r>
              <a:rPr lang="ko-KR" altLang="en-US" dirty="0" err="1"/>
              <a:t>텔레스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495A4F-DE1A-48AD-AC2E-06DDB55CD751}"/>
              </a:ext>
            </a:extLst>
          </p:cNvPr>
          <p:cNvGrpSpPr/>
          <p:nvPr/>
        </p:nvGrpSpPr>
        <p:grpSpPr>
          <a:xfrm>
            <a:off x="7611698" y="1905786"/>
            <a:ext cx="3562350" cy="4166402"/>
            <a:chOff x="6948968" y="1422240"/>
            <a:chExt cx="3562350" cy="4381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C47EA3-93A2-4974-852A-D8C52BF07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8968" y="1422240"/>
              <a:ext cx="3562350" cy="4381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3DD82F-67CA-4866-83A1-CB8EB87DFA68}"/>
                </a:ext>
              </a:extLst>
            </p:cNvPr>
            <p:cNvSpPr/>
            <p:nvPr/>
          </p:nvSpPr>
          <p:spPr>
            <a:xfrm>
              <a:off x="6957357" y="3573710"/>
              <a:ext cx="768904" cy="931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6ED405-4AA7-44B2-A2AC-8C38B03A16D8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6247E8-B208-4C68-AA55-ECD6CCD48990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A7BF15-091B-4A48-9F21-98483ADDCF1F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5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D10E-3447-4620-8F9A-AC64AB48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44C22-CB9E-4805-8810-AF6997CD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7092F-A585-4D13-987A-163A3AC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43525"/>
            <a:ext cx="8189969" cy="388244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95FCF5-A48D-4841-931E-F216418AC0EE}"/>
              </a:ext>
            </a:extLst>
          </p:cNvPr>
          <p:cNvSpPr/>
          <p:nvPr/>
        </p:nvSpPr>
        <p:spPr>
          <a:xfrm>
            <a:off x="3615655" y="2543525"/>
            <a:ext cx="2390862" cy="2583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0CFB2F-26D8-4FB1-BFF6-AFE6088A180A}"/>
              </a:ext>
            </a:extLst>
          </p:cNvPr>
          <p:cNvSpPr/>
          <p:nvPr/>
        </p:nvSpPr>
        <p:spPr>
          <a:xfrm>
            <a:off x="838199" y="6159893"/>
            <a:ext cx="3037516" cy="2583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459188-DD33-4318-8845-D74F434EEB0E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1D01D5-24B8-4DE5-BF95-86BF1E523050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03293C-8783-4E11-8D98-42D8663502B0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CB62E-A132-4831-8DFB-8453B19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85AC6-E837-4F99-8FE8-EE96B497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2EC3A-9BBE-43F4-A40F-DB541C66D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911" r="1416" b="22054"/>
          <a:stretch/>
        </p:blipFill>
        <p:spPr>
          <a:xfrm>
            <a:off x="838200" y="2348917"/>
            <a:ext cx="10377881" cy="411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338756-87B7-4383-AF89-C28E15CB3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49"/>
          <a:stretch/>
        </p:blipFill>
        <p:spPr>
          <a:xfrm>
            <a:off x="838200" y="2894915"/>
            <a:ext cx="10405680" cy="335488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6A4D5A-04CF-4ADE-8576-CFE394CD87EA}"/>
              </a:ext>
            </a:extLst>
          </p:cNvPr>
          <p:cNvSpPr/>
          <p:nvPr/>
        </p:nvSpPr>
        <p:spPr>
          <a:xfrm>
            <a:off x="838200" y="5825784"/>
            <a:ext cx="1846277" cy="424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8C8C64-20EC-4B21-BCE2-A56992FA8985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480273-67EA-4F97-A854-F308387486B6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3D52250-C7CE-4009-81B9-ACD24D56B3A3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0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62461-5EEB-4D10-B872-C70CBA9F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80486-736F-4132-BAB5-34AE6F67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r>
              <a:rPr lang="ko-KR" altLang="en-US" dirty="0"/>
              <a:t> </a:t>
            </a:r>
            <a:r>
              <a:rPr lang="en-US" altLang="ko-KR" dirty="0"/>
              <a:t>alias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7D5D04-09F0-4BDD-BFD1-47982FF2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3" y="2529543"/>
            <a:ext cx="7190124" cy="389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D31582-F432-4851-B7CA-6B86AE77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72" y="3390878"/>
            <a:ext cx="5755649" cy="183546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E98A39-544F-43A7-BAD1-27CE6CCF5EF4}"/>
              </a:ext>
            </a:extLst>
          </p:cNvPr>
          <p:cNvSpPr/>
          <p:nvPr/>
        </p:nvSpPr>
        <p:spPr>
          <a:xfrm>
            <a:off x="1073092" y="4832059"/>
            <a:ext cx="2819400" cy="360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F9ECA4-9D8A-474C-9CE2-61C5D9D6EE85}"/>
              </a:ext>
            </a:extLst>
          </p:cNvPr>
          <p:cNvCxnSpPr>
            <a:cxnSpLocks/>
          </p:cNvCxnSpPr>
          <p:nvPr/>
        </p:nvCxnSpPr>
        <p:spPr>
          <a:xfrm>
            <a:off x="614801" y="1690688"/>
            <a:ext cx="111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C9C5EE-7633-40CA-A805-CF7669C25DDA}"/>
              </a:ext>
            </a:extLst>
          </p:cNvPr>
          <p:cNvCxnSpPr>
            <a:cxnSpLocks/>
          </p:cNvCxnSpPr>
          <p:nvPr/>
        </p:nvCxnSpPr>
        <p:spPr>
          <a:xfrm flipH="1">
            <a:off x="214925" y="153655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A2EE38-F040-4B06-A625-C6A4BEB1CF4F}"/>
              </a:ext>
            </a:extLst>
          </p:cNvPr>
          <p:cNvCxnSpPr>
            <a:cxnSpLocks/>
          </p:cNvCxnSpPr>
          <p:nvPr/>
        </p:nvCxnSpPr>
        <p:spPr>
          <a:xfrm flipH="1">
            <a:off x="11480724" y="791244"/>
            <a:ext cx="652945" cy="11145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5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725</Words>
  <Application>Microsoft Office PowerPoint</Application>
  <PresentationFormat>와이드스크린</PresentationFormat>
  <Paragraphs>116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VIM Editor</vt:lpstr>
      <vt:lpstr>Linux – Vim Editor 1. Vim 소개</vt:lpstr>
      <vt:lpstr>Linux – Vim Editor 1. Vim 소개</vt:lpstr>
      <vt:lpstr>Linux  - Vim Editor 1. Vim 소개</vt:lpstr>
      <vt:lpstr>Linux  - Vim Editor 1. Vim 소개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정리</vt:lpstr>
      <vt:lpstr>정리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43</cp:revision>
  <dcterms:created xsi:type="dcterms:W3CDTF">2024-07-15T07:28:02Z</dcterms:created>
  <dcterms:modified xsi:type="dcterms:W3CDTF">2024-07-16T07:18:25Z</dcterms:modified>
</cp:coreProperties>
</file>