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2FABA-F6B2-4789-82A3-7A9F9B880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C30AA0-B23F-4A1B-8CCF-591B6D1DE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C4FA6-F1BA-4DD0-884E-B238C724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47BFE-9A79-4926-9D50-63140812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D5980-C621-4A9A-A77D-B4CB6068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2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3F298-046A-4461-A9FA-638D4B0F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C643B-2BCD-453C-A6D1-D9A3EEFD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10D30-9219-45CF-93F7-5BAC383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E357-D510-43BB-A91F-F6E3DA6F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ED197-D042-4EE0-91F3-BA01F491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6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A7C883-54FD-4347-B208-9FBDE0E7A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E3EB8A-8C6B-4AA6-B8F3-8CE8274ED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21E9A-26D4-4038-AEAD-52FAD584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FBFD-8163-4ED4-8F84-F9F09257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23666-F02E-492F-811D-160AFECE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D93EA-5222-45E6-B643-7A8814BD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22B15-4DC2-4782-B20B-CA2D5DEB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87712-801C-437A-B208-DEDDC4DA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BEF58-456C-4D0A-84D8-E2F2F119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30CD2-D4B1-4245-BBF2-3FA21F6F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090D1-32FC-4890-B04A-81E18C24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F53C3-B3A0-4097-9655-995F825A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5F3BD-FEA4-4D29-93CF-95E98614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07013-C86B-4BE4-A65F-EF4BAAAE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C7954-06A6-4034-9322-D6278050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4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B1F7F-1495-4CF0-8A42-2C454ADF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618A0-1ABD-494D-AFC9-8E5041213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41CF9-C2F2-4935-87D7-6B092AA44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AE231-E11A-404A-A1B2-021FB77A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074B0-CE2C-40B6-909F-04FA11E7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7F595-7FF5-442A-BD10-30EDF004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2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8079A-C5B2-499D-9EB1-AD8A0839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F652E-9A42-4DBE-8340-3986D71A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583A9-8CFA-4DF5-9C98-78B6CE2E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7A1913-470A-43E5-8F1C-0C69C8E58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C6BC0D-5E7C-4B28-ABDC-B9EA7200A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99823-129C-4325-8FC9-D243490C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0E13E3-F50D-469D-B68B-32DF0D6D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3AED02-F941-48DF-8745-CEAF38A9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6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7207E-E2DD-499D-9FD8-E8F49B80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C7178F-E6AC-4944-A1D0-9934094C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5F974B-51C5-4821-B4E8-DDC62C9E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4EB6D-675E-4279-ADFC-E596F17F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6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45312F-167B-4A04-83AB-34A8A1E7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DE6857-AB06-468C-A36E-C711ED6D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920CC-D623-4ABE-9024-4CE77B53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603AA-C0C8-49D6-84AF-2A1EAEFE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89636-1196-4B05-AC2C-C2AE4A73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34BBA-CDC2-4B2D-A3DF-0B211FA8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8F4FF-D21A-4D82-8180-2C073FD8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543A-6B9C-437A-B02A-A8CF0A7D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2533C-732E-4F75-A387-A19BC99A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6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3AFCE-0619-4D74-A970-6A2C2F90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1F412-7B8B-401B-A57D-6EACA8939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93202-A24E-4492-BA5C-7DEC0806B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F7C64-2B2A-464C-93E0-D6C3FCAF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0CB2E-64AB-4960-A840-A6865C43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B51B8-CC7F-415A-BB7C-D0C2F61C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4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3CDF56-DA5B-48E1-BE93-6635699F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82F7B-8C0C-4BE2-9F4F-D05E577CC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EC287-9D58-4FE0-9FC7-8E8B82AEA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FB41-50DD-41BD-AAB1-C1DE5DEEDEBE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529A9-6205-4374-B85E-E311B5B7F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FFC7E-C464-4234-8C04-2D26CCC47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B6EE-3152-4B34-A13C-FB31DFB03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0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raspberrypi.com/software/raspberry-pi-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2EBF2-6529-430F-B625-31967727D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914" y="1122363"/>
            <a:ext cx="8621085" cy="2387600"/>
          </a:xfrm>
        </p:spPr>
        <p:txBody>
          <a:bodyPr anchor="ctr"/>
          <a:lstStyle/>
          <a:p>
            <a:r>
              <a:rPr lang="en-US" altLang="ko-KR" dirty="0"/>
              <a:t>VirtualBox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93925-9BD0-4E62-9A13-5A0492CD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786" y="3602038"/>
            <a:ext cx="6639884" cy="1655762"/>
          </a:xfrm>
        </p:spPr>
        <p:txBody>
          <a:bodyPr anchor="ctr"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altLang="ko-KR" dirty="0"/>
              <a:t>VirtualBox </a:t>
            </a:r>
            <a:r>
              <a:rPr lang="ko-KR" altLang="en-US" dirty="0"/>
              <a:t>소개 </a:t>
            </a:r>
            <a:r>
              <a:rPr lang="en-US" altLang="ko-KR" dirty="0"/>
              <a:t>: </a:t>
            </a:r>
            <a:r>
              <a:rPr lang="ko-KR" altLang="en-US" dirty="0"/>
              <a:t>가상화의 마법사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VirtualBox </a:t>
            </a:r>
            <a:r>
              <a:rPr lang="ko-KR" altLang="en-US" dirty="0"/>
              <a:t>설치 </a:t>
            </a:r>
            <a:r>
              <a:rPr lang="en-US" altLang="ko-KR" dirty="0"/>
              <a:t>: </a:t>
            </a:r>
            <a:r>
              <a:rPr lang="ko-KR" altLang="en-US" dirty="0"/>
              <a:t>간단한 클릭으로 시작하는 가상화 여행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VirtualBox </a:t>
            </a:r>
            <a:r>
              <a:rPr lang="ko-KR" altLang="en-US" dirty="0"/>
              <a:t>설정 </a:t>
            </a:r>
            <a:r>
              <a:rPr lang="en-US" altLang="ko-KR" dirty="0"/>
              <a:t>: </a:t>
            </a:r>
            <a:r>
              <a:rPr lang="ko-KR" altLang="en-US" dirty="0"/>
              <a:t>나만의 가상 세상 만들기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D335E1-FF45-43F8-A88A-3A9AFA9AEC5E}"/>
              </a:ext>
            </a:extLst>
          </p:cNvPr>
          <p:cNvCxnSpPr>
            <a:cxnSpLocks/>
          </p:cNvCxnSpPr>
          <p:nvPr/>
        </p:nvCxnSpPr>
        <p:spPr>
          <a:xfrm>
            <a:off x="1435915" y="3588421"/>
            <a:ext cx="83945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175B2A-1E9C-4BAF-85EB-A2C59F0A106D}"/>
              </a:ext>
            </a:extLst>
          </p:cNvPr>
          <p:cNvCxnSpPr>
            <a:cxnSpLocks/>
          </p:cNvCxnSpPr>
          <p:nvPr/>
        </p:nvCxnSpPr>
        <p:spPr>
          <a:xfrm>
            <a:off x="1837189" y="3221372"/>
            <a:ext cx="0" cy="214758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2FB55DD-64FE-4D7A-B468-D6C3B768332B}"/>
              </a:ext>
            </a:extLst>
          </p:cNvPr>
          <p:cNvCxnSpPr>
            <a:cxnSpLocks/>
          </p:cNvCxnSpPr>
          <p:nvPr/>
        </p:nvCxnSpPr>
        <p:spPr>
          <a:xfrm flipH="1">
            <a:off x="9830498" y="1122363"/>
            <a:ext cx="1452695" cy="24796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D3B2F1-9250-46B4-9820-912F23F7EB4B}"/>
              </a:ext>
            </a:extLst>
          </p:cNvPr>
          <p:cNvCxnSpPr>
            <a:cxnSpLocks/>
          </p:cNvCxnSpPr>
          <p:nvPr/>
        </p:nvCxnSpPr>
        <p:spPr>
          <a:xfrm flipH="1">
            <a:off x="1837189" y="1101938"/>
            <a:ext cx="1452695" cy="247967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CC522C-96A0-4F17-87EA-EA7B98FB5ADF}"/>
              </a:ext>
            </a:extLst>
          </p:cNvPr>
          <p:cNvCxnSpPr>
            <a:cxnSpLocks/>
          </p:cNvCxnSpPr>
          <p:nvPr/>
        </p:nvCxnSpPr>
        <p:spPr>
          <a:xfrm>
            <a:off x="3289884" y="1122363"/>
            <a:ext cx="7993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892CB1-6B11-4A09-9CB5-63A96EB0A26E}"/>
              </a:ext>
            </a:extLst>
          </p:cNvPr>
          <p:cNvCxnSpPr>
            <a:cxnSpLocks/>
          </p:cNvCxnSpPr>
          <p:nvPr/>
        </p:nvCxnSpPr>
        <p:spPr>
          <a:xfrm>
            <a:off x="11283193" y="1101938"/>
            <a:ext cx="0" cy="232706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6355A16-A764-4EF9-ACC0-79010016068F}"/>
              </a:ext>
            </a:extLst>
          </p:cNvPr>
          <p:cNvCxnSpPr>
            <a:cxnSpLocks/>
          </p:cNvCxnSpPr>
          <p:nvPr/>
        </p:nvCxnSpPr>
        <p:spPr>
          <a:xfrm>
            <a:off x="9830498" y="3588421"/>
            <a:ext cx="0" cy="54735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BC0FCC2-B1F8-444C-9583-9EB81645442C}"/>
              </a:ext>
            </a:extLst>
          </p:cNvPr>
          <p:cNvCxnSpPr>
            <a:cxnSpLocks/>
          </p:cNvCxnSpPr>
          <p:nvPr/>
        </p:nvCxnSpPr>
        <p:spPr>
          <a:xfrm>
            <a:off x="1747706" y="5257800"/>
            <a:ext cx="80827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BA3AFA4-B025-46EB-8BC2-ACB21A078987}"/>
              </a:ext>
            </a:extLst>
          </p:cNvPr>
          <p:cNvCxnSpPr>
            <a:cxnSpLocks/>
          </p:cNvCxnSpPr>
          <p:nvPr/>
        </p:nvCxnSpPr>
        <p:spPr>
          <a:xfrm flipH="1">
            <a:off x="9830499" y="4756558"/>
            <a:ext cx="293645" cy="50124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BD28FB-5A6F-4917-8394-8B206459C586}"/>
              </a:ext>
            </a:extLst>
          </p:cNvPr>
          <p:cNvSpPr txBox="1"/>
          <p:nvPr/>
        </p:nvSpPr>
        <p:spPr>
          <a:xfrm rot="18029001">
            <a:off x="9752162" y="3123209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Ansan Technical High School</a:t>
            </a:r>
          </a:p>
          <a:p>
            <a:r>
              <a:rPr lang="en-US" altLang="ko-KR" sz="800" dirty="0"/>
              <a:t>Dept. Computer</a:t>
            </a:r>
          </a:p>
          <a:p>
            <a:r>
              <a:rPr lang="en-US" altLang="ko-KR" sz="800" dirty="0"/>
              <a:t>Made by kig2929kig@gmail.com</a:t>
            </a:r>
            <a:endParaRPr lang="ko-KR" altLang="en-US" sz="8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0B3C78C-B8EE-4FB9-8E8F-020B1471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209" y="671917"/>
            <a:ext cx="2208797" cy="185656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F815461-D126-438F-8C39-D55574ED4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2"/>
          <a:stretch/>
        </p:blipFill>
        <p:spPr>
          <a:xfrm>
            <a:off x="138422" y="3109623"/>
            <a:ext cx="2611767" cy="25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2. VirtualBox </a:t>
            </a:r>
            <a:r>
              <a:rPr lang="ko-KR" altLang="en-US" sz="3100" dirty="0">
                <a:solidFill>
                  <a:prstClr val="black"/>
                </a:solidFill>
              </a:rPr>
              <a:t>설치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1-3. VirtualBox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838"/>
            <a:ext cx="8029575" cy="2400300"/>
          </a:xfrm>
          <a:prstGeom prst="rect">
            <a:avLst/>
          </a:prstGeom>
        </p:spPr>
      </p:pic>
      <p:sp>
        <p:nvSpPr>
          <p:cNvPr id="5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838200" y="2918298"/>
            <a:ext cx="3587885" cy="30155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838199" y="4053580"/>
            <a:ext cx="4064541" cy="30155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4727643"/>
            <a:ext cx="311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처음부터 다시 설치를 진행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A7BD8DE8-810F-4F08-ABF2-5BDBE25F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8" y="5314693"/>
            <a:ext cx="2114550" cy="266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A12BB034-665E-4721-A8F1-E824E8C6D370}"/>
              </a:ext>
            </a:extLst>
          </p:cNvPr>
          <p:cNvSpPr/>
          <p:nvPr/>
        </p:nvSpPr>
        <p:spPr>
          <a:xfrm>
            <a:off x="844272" y="5221540"/>
            <a:ext cx="3776996" cy="9157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73F84-0DC8-4A60-B813-2BC85BC6B5B5}"/>
              </a:ext>
            </a:extLst>
          </p:cNvPr>
          <p:cNvSpPr txBox="1"/>
          <p:nvPr/>
        </p:nvSpPr>
        <p:spPr>
          <a:xfrm>
            <a:off x="746996" y="5758228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&gt;</a:t>
            </a:r>
            <a:r>
              <a:rPr lang="ko-KR" altLang="en-US" dirty="0"/>
              <a:t>실행파일을 더블 클릭하여 실행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4B8052-6E72-4519-B4E2-69FB27D24A3A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83DB6E-3742-449C-9ACA-AA9086727170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58494D2-3542-4A4F-8CC4-663AE7801DCB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B99CB4-37D0-446B-98D0-0981F2AED3F4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2BDC0F-70DB-4172-9A0F-2CFAC21701AE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29F3DB4-256A-4BDD-959A-25A77EC67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476" y="4311921"/>
            <a:ext cx="1740296" cy="16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1984" y="365125"/>
            <a:ext cx="1009181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2. VirtualBox </a:t>
            </a:r>
            <a:r>
              <a:rPr lang="ko-KR" altLang="en-US" sz="3100" dirty="0">
                <a:solidFill>
                  <a:prstClr val="black"/>
                </a:solidFill>
              </a:rPr>
              <a:t>설치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1-3. VirtualBox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6167"/>
            <a:ext cx="4619625" cy="369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2915412" y="5042066"/>
            <a:ext cx="2133243" cy="70980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EFEF8-A349-4550-AE25-9687802C7049}"/>
              </a:ext>
            </a:extLst>
          </p:cNvPr>
          <p:cNvSpPr txBox="1"/>
          <p:nvPr/>
        </p:nvSpPr>
        <p:spPr>
          <a:xfrm>
            <a:off x="2915412" y="5042066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7"/>
            </a:pPr>
            <a:r>
              <a:rPr lang="en-US" altLang="ko-KR" dirty="0"/>
              <a:t>Install </a:t>
            </a:r>
            <a:r>
              <a:rPr lang="ko-KR" altLang="en-US" dirty="0"/>
              <a:t>버튼 클릭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6168"/>
            <a:ext cx="4638675" cy="369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3B671F-6633-4C3F-BF73-560538858B15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524C3D-731C-4A47-841A-AEB0F4E1A1A0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245D06-EFD1-4635-B792-6CCA06574120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15930E-5BFA-4A0F-A0E2-4E0114D6D4A2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EC25CAE-B7E0-4A8F-A2DD-8734C1C03EA6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5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8240" y="365125"/>
            <a:ext cx="10195560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2. VirtualBox </a:t>
            </a:r>
            <a:r>
              <a:rPr lang="ko-KR" altLang="en-US" sz="3100" dirty="0">
                <a:solidFill>
                  <a:prstClr val="black"/>
                </a:solidFill>
              </a:rPr>
              <a:t>설치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1-3. VirtualBox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6914"/>
            <a:ext cx="4629150" cy="366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2973780" y="5110161"/>
            <a:ext cx="2133243" cy="70980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EFEF8-A349-4550-AE25-9687802C7049}"/>
              </a:ext>
            </a:extLst>
          </p:cNvPr>
          <p:cNvSpPr txBox="1"/>
          <p:nvPr/>
        </p:nvSpPr>
        <p:spPr>
          <a:xfrm>
            <a:off x="2973780" y="511016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8"/>
            </a:pPr>
            <a:r>
              <a:rPr lang="en-US" altLang="ko-KR" dirty="0"/>
              <a:t>Finish </a:t>
            </a:r>
            <a:r>
              <a:rPr lang="ko-KR" altLang="en-US" dirty="0"/>
              <a:t>버튼 클릭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591" y="2196915"/>
            <a:ext cx="5624209" cy="3667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BDBD498-5A2B-4037-BCF4-5B4C704AB566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96D604-36FE-4265-817D-37BF8E81DF3E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A21564-EC8E-469C-9299-285FD7DF68AF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12929B-2539-4340-8C64-DAF9A127AD3C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20A49D-D38E-4BD9-9770-F782D3FE8FC5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5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1-1.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이미지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라즈베리파이</a:t>
            </a:r>
            <a:endParaRPr lang="en-US" altLang="ko-KR" dirty="0"/>
          </a:p>
          <a:p>
            <a:pPr lvl="1"/>
            <a:r>
              <a:rPr lang="ko-KR" altLang="en-US" dirty="0"/>
              <a:t>라즈베리파이 재단에서 개발한 소형 컴퓨터인 </a:t>
            </a:r>
            <a:r>
              <a:rPr lang="en-US" altLang="ko-KR" dirty="0"/>
              <a:t>Raspberry Pi</a:t>
            </a:r>
            <a:r>
              <a:rPr lang="ko-KR" altLang="en-US" dirty="0"/>
              <a:t>에서 사용되는 운영체제</a:t>
            </a:r>
            <a:endParaRPr lang="en-US" altLang="ko-KR" dirty="0"/>
          </a:p>
          <a:p>
            <a:pPr lvl="1"/>
            <a:r>
              <a:rPr lang="ko-KR" altLang="en-US" dirty="0"/>
              <a:t>데비안</a:t>
            </a:r>
            <a:r>
              <a:rPr lang="en-US" altLang="ko-KR" dirty="0"/>
              <a:t>(Debian)</a:t>
            </a:r>
            <a:r>
              <a:rPr lang="ko-KR" altLang="en-US" dirty="0"/>
              <a:t>이라는 리눅스 배포판을 기반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이미지 주소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https://www.raspberrypi.com/software/raspberry-pi-desktop/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21829C-DFAF-4D65-8382-A10F0F80FAA6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9E916D-5FD1-49EC-A778-6AB1C0F46208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9768F21-EEB5-49F1-9005-5E1F6C3BC486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0DB9F1-4BE8-4606-B2C2-822448FF7E84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D5743E-189F-4876-A731-08DDF08984D9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137E18B-AA22-4AE3-8ECE-63B0AB17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17" y="5102385"/>
            <a:ext cx="1270165" cy="12263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01E37D-C2FD-4B1C-BEEB-0D473736E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87" y="5032375"/>
            <a:ext cx="9737187" cy="45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58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8240" y="365125"/>
            <a:ext cx="10195560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드라이브 용량 확인 </a:t>
            </a:r>
            <a:r>
              <a:rPr lang="en-US" altLang="ko-KR" dirty="0"/>
              <a:t>– </a:t>
            </a:r>
            <a:r>
              <a:rPr lang="ko-KR" altLang="en-US" dirty="0"/>
              <a:t>최소한 </a:t>
            </a:r>
            <a:r>
              <a:rPr lang="en-US" altLang="ko-KR" dirty="0"/>
              <a:t>50GB </a:t>
            </a:r>
            <a:r>
              <a:rPr lang="ko-KR" altLang="en-US" dirty="0"/>
              <a:t>공간을 확보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로컬 디스크</a:t>
            </a:r>
            <a:r>
              <a:rPr lang="en-US" altLang="ko-KR" dirty="0"/>
              <a:t>(D:) </a:t>
            </a:r>
            <a:r>
              <a:rPr lang="ko-KR" altLang="en-US" dirty="0"/>
              <a:t>용량이 </a:t>
            </a:r>
            <a:r>
              <a:rPr lang="en-US" altLang="ko-KR" dirty="0"/>
              <a:t>198GB </a:t>
            </a:r>
            <a:r>
              <a:rPr lang="ko-KR" altLang="en-US" dirty="0"/>
              <a:t>여유 공간을 확인하고 </a:t>
            </a:r>
            <a:r>
              <a:rPr lang="en-US" altLang="ko-KR" dirty="0"/>
              <a:t>Virtual Box</a:t>
            </a:r>
            <a:r>
              <a:rPr lang="ko-KR" altLang="en-US" dirty="0"/>
              <a:t>라는 폴더를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18" y="2431509"/>
            <a:ext cx="10524760" cy="759163"/>
          </a:xfrm>
          <a:prstGeom prst="rect">
            <a:avLst/>
          </a:prstGeom>
        </p:spPr>
      </p:pic>
      <p:sp>
        <p:nvSpPr>
          <p:cNvPr id="5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10573966" y="2431509"/>
            <a:ext cx="895573" cy="3603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10573966" y="2798722"/>
            <a:ext cx="895573" cy="36032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" y="4409394"/>
            <a:ext cx="7487343" cy="1767569"/>
          </a:xfrm>
          <a:prstGeom prst="rect">
            <a:avLst/>
          </a:prstGeom>
        </p:spPr>
      </p:pic>
      <p:sp>
        <p:nvSpPr>
          <p:cNvPr id="8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1513114" y="5531036"/>
            <a:ext cx="5290457" cy="4996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0FD80D-2E61-459D-83DE-91FA08FF781E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E6C906-C390-46C9-9F14-074239DEA5DB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E3D393-BC2B-4002-9C0A-459AA1202F47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D1089E-2525-4673-92F4-34FD98A01322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06881A2-B8B7-48BF-AC1D-3733B64314A9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18D34FC2-44AF-4ABC-90E2-158ECF635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"/>
          <a:stretch/>
        </p:blipFill>
        <p:spPr>
          <a:xfrm>
            <a:off x="4391025" y="3390141"/>
            <a:ext cx="6611486" cy="3236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3594" y="365125"/>
            <a:ext cx="1010020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80633"/>
            <a:ext cx="3238500" cy="1123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94528"/>
            <a:ext cx="3238500" cy="3142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3117470" y="2388825"/>
            <a:ext cx="872639" cy="71575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1773579" y="3632662"/>
            <a:ext cx="2303121" cy="59691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2"/>
            <a:endCxn id="9" idx="0"/>
          </p:cNvCxnSpPr>
          <p:nvPr/>
        </p:nvCxnSpPr>
        <p:spPr>
          <a:xfrm flipH="1">
            <a:off x="2925140" y="3104583"/>
            <a:ext cx="628650" cy="528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2925140" y="6251171"/>
            <a:ext cx="628650" cy="28613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  <a:endCxn id="12" idx="0"/>
          </p:cNvCxnSpPr>
          <p:nvPr/>
        </p:nvCxnSpPr>
        <p:spPr>
          <a:xfrm>
            <a:off x="2925140" y="4229572"/>
            <a:ext cx="314325" cy="2021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7948C6-BDCC-4C9F-94DD-19B012635C4B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2889BD-FAA2-4969-A22E-2F35EDFE8716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8D19B81-1466-4C0C-B851-901BEDE4D883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17F527-0CCF-4E85-B0E0-BDB439376C60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AC876FE-3199-4546-8548-21E998040740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2B8EA96-D56B-450E-AA01-5F05D61F3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529" y="1944819"/>
            <a:ext cx="6619875" cy="1028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사각형: 둥근 모서리 11">
            <a:extLst>
              <a:ext uri="{FF2B5EF4-FFF2-40B4-BE49-F238E27FC236}">
                <a16:creationId xmlns:a16="http://schemas.microsoft.com/office/drawing/2014/main" id="{DB7243B4-D303-4574-AAC0-75976DDAFA2C}"/>
              </a:ext>
            </a:extLst>
          </p:cNvPr>
          <p:cNvSpPr/>
          <p:nvPr/>
        </p:nvSpPr>
        <p:spPr>
          <a:xfrm>
            <a:off x="9544835" y="2312187"/>
            <a:ext cx="872639" cy="71575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1">
            <a:extLst>
              <a:ext uri="{FF2B5EF4-FFF2-40B4-BE49-F238E27FC236}">
                <a16:creationId xmlns:a16="http://schemas.microsoft.com/office/drawing/2014/main" id="{3AAE3DD7-BD93-4F61-BC7B-A03B258A1155}"/>
              </a:ext>
            </a:extLst>
          </p:cNvPr>
          <p:cNvSpPr/>
          <p:nvPr/>
        </p:nvSpPr>
        <p:spPr>
          <a:xfrm>
            <a:off x="5503178" y="4174490"/>
            <a:ext cx="5435226" cy="8505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365C26-269C-44B0-B6D2-CA797D8A2E91}"/>
              </a:ext>
            </a:extLst>
          </p:cNvPr>
          <p:cNvCxnSpPr>
            <a:stCxn id="12" idx="3"/>
          </p:cNvCxnSpPr>
          <p:nvPr/>
        </p:nvCxnSpPr>
        <p:spPr>
          <a:xfrm flipV="1">
            <a:off x="3553790" y="2676088"/>
            <a:ext cx="5991045" cy="3718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11">
            <a:extLst>
              <a:ext uri="{FF2B5EF4-FFF2-40B4-BE49-F238E27FC236}">
                <a16:creationId xmlns:a16="http://schemas.microsoft.com/office/drawing/2014/main" id="{0FE3A0CC-896C-40D2-A72C-2F63328884DE}"/>
              </a:ext>
            </a:extLst>
          </p:cNvPr>
          <p:cNvSpPr/>
          <p:nvPr/>
        </p:nvSpPr>
        <p:spPr>
          <a:xfrm>
            <a:off x="9544834" y="6251171"/>
            <a:ext cx="756349" cy="35096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CEAADE4-BBAA-458D-B203-1742BD7FB1DA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8220791" y="5025005"/>
            <a:ext cx="1702218" cy="12261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87851B9-3782-47C7-9218-DE8368F90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368" y="2147559"/>
            <a:ext cx="8636908" cy="4152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11">
            <a:extLst>
              <a:ext uri="{FF2B5EF4-FFF2-40B4-BE49-F238E27FC236}">
                <a16:creationId xmlns:a16="http://schemas.microsoft.com/office/drawing/2014/main" id="{D833F89C-0772-492B-A749-723C89809823}"/>
              </a:ext>
            </a:extLst>
          </p:cNvPr>
          <p:cNvSpPr/>
          <p:nvPr/>
        </p:nvSpPr>
        <p:spPr>
          <a:xfrm>
            <a:off x="2709273" y="3790599"/>
            <a:ext cx="3187035" cy="86648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11">
            <a:extLst>
              <a:ext uri="{FF2B5EF4-FFF2-40B4-BE49-F238E27FC236}">
                <a16:creationId xmlns:a16="http://schemas.microsoft.com/office/drawing/2014/main" id="{F62392C1-75E6-4F56-814D-D7CC7C48BA41}"/>
              </a:ext>
            </a:extLst>
          </p:cNvPr>
          <p:cNvSpPr/>
          <p:nvPr/>
        </p:nvSpPr>
        <p:spPr>
          <a:xfrm>
            <a:off x="6176865" y="3895046"/>
            <a:ext cx="3308076" cy="65758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1">
            <a:extLst>
              <a:ext uri="{FF2B5EF4-FFF2-40B4-BE49-F238E27FC236}">
                <a16:creationId xmlns:a16="http://schemas.microsoft.com/office/drawing/2014/main" id="{D2884875-3801-44EF-9907-FDA5CDEFF82D}"/>
              </a:ext>
            </a:extLst>
          </p:cNvPr>
          <p:cNvSpPr/>
          <p:nvPr/>
        </p:nvSpPr>
        <p:spPr>
          <a:xfrm>
            <a:off x="7830903" y="5924939"/>
            <a:ext cx="824148" cy="30848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47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BC83A76-9F87-464D-B750-15D04293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1859423"/>
            <a:ext cx="9322538" cy="4527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11">
            <a:extLst>
              <a:ext uri="{FF2B5EF4-FFF2-40B4-BE49-F238E27FC236}">
                <a16:creationId xmlns:a16="http://schemas.microsoft.com/office/drawing/2014/main" id="{3DB367E8-97B5-43DA-8BCC-49DE44F509D3}"/>
              </a:ext>
            </a:extLst>
          </p:cNvPr>
          <p:cNvSpPr/>
          <p:nvPr/>
        </p:nvSpPr>
        <p:spPr>
          <a:xfrm>
            <a:off x="9507894" y="2967796"/>
            <a:ext cx="916149" cy="3818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11">
            <a:extLst>
              <a:ext uri="{FF2B5EF4-FFF2-40B4-BE49-F238E27FC236}">
                <a16:creationId xmlns:a16="http://schemas.microsoft.com/office/drawing/2014/main" id="{5BEF827C-83FD-4EBC-AF4E-DD6530F60EEC}"/>
              </a:ext>
            </a:extLst>
          </p:cNvPr>
          <p:cNvSpPr/>
          <p:nvPr/>
        </p:nvSpPr>
        <p:spPr>
          <a:xfrm>
            <a:off x="10039739" y="3601616"/>
            <a:ext cx="384304" cy="3163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1">
            <a:extLst>
              <a:ext uri="{FF2B5EF4-FFF2-40B4-BE49-F238E27FC236}">
                <a16:creationId xmlns:a16="http://schemas.microsoft.com/office/drawing/2014/main" id="{BB9548C1-F2F0-414C-A3E9-A991B77D3314}"/>
              </a:ext>
            </a:extLst>
          </p:cNvPr>
          <p:cNvSpPr/>
          <p:nvPr/>
        </p:nvSpPr>
        <p:spPr>
          <a:xfrm>
            <a:off x="8591745" y="5940301"/>
            <a:ext cx="916149" cy="3818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36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D1E869FD-7DE6-4BB4-8323-AA41983E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EFI(Extensible Firmware Interface)</a:t>
            </a:r>
          </a:p>
          <a:p>
            <a:pPr lvl="1"/>
            <a:r>
              <a:rPr lang="ko-KR" altLang="en-US" dirty="0"/>
              <a:t>컴퓨터의 부팅 과정에서 중요한 역할을 하는 펌웨어 인터페이스</a:t>
            </a:r>
            <a:endParaRPr lang="en-US" altLang="ko-KR" dirty="0"/>
          </a:p>
          <a:p>
            <a:pPr lvl="1"/>
            <a:r>
              <a:rPr lang="ko-KR" altLang="en-US" dirty="0"/>
              <a:t>과거에는 </a:t>
            </a:r>
            <a:r>
              <a:rPr lang="en-US" altLang="ko-KR" dirty="0"/>
              <a:t>BIOS(Basic Input / Output System)</a:t>
            </a:r>
            <a:r>
              <a:rPr lang="ko-KR" altLang="en-US" dirty="0"/>
              <a:t>가 주로 사용되었지만</a:t>
            </a:r>
            <a:r>
              <a:rPr lang="en-US" altLang="ko-KR" dirty="0"/>
              <a:t>, EFI</a:t>
            </a:r>
            <a:r>
              <a:rPr lang="ko-KR" altLang="en-US" dirty="0"/>
              <a:t>는 </a:t>
            </a:r>
            <a:r>
              <a:rPr lang="en-US" altLang="ko-KR" dirty="0"/>
              <a:t>BIOS</a:t>
            </a:r>
            <a:r>
              <a:rPr lang="ko-KR" altLang="en-US" dirty="0"/>
              <a:t>의 한계를 극복하고 더 나은 기능을 제공</a:t>
            </a:r>
            <a:endParaRPr lang="en-US" altLang="ko-KR" dirty="0"/>
          </a:p>
          <a:p>
            <a:pPr lvl="1"/>
            <a:r>
              <a:rPr lang="ko-KR" altLang="en-US" dirty="0"/>
              <a:t>주요 특징</a:t>
            </a:r>
            <a:endParaRPr lang="en-US" altLang="ko-KR" dirty="0"/>
          </a:p>
          <a:p>
            <a:pPr lvl="2"/>
            <a:r>
              <a:rPr lang="en-US" altLang="ko-KR" dirty="0"/>
              <a:t>GUI : </a:t>
            </a:r>
            <a:r>
              <a:rPr lang="ko-KR" altLang="en-US" dirty="0"/>
              <a:t>텍스트 기반의 </a:t>
            </a:r>
            <a:r>
              <a:rPr lang="en-US" altLang="ko-KR" dirty="0"/>
              <a:t>BIOS</a:t>
            </a:r>
            <a:r>
              <a:rPr lang="ko-KR" altLang="en-US" dirty="0"/>
              <a:t>와 달리 그래픽 인터페이스를 제공</a:t>
            </a:r>
            <a:endParaRPr lang="en-US" altLang="ko-KR" dirty="0"/>
          </a:p>
          <a:p>
            <a:pPr lvl="2"/>
            <a:r>
              <a:rPr lang="ko-KR" altLang="en-US" dirty="0"/>
              <a:t>빠른 부팅 속도 </a:t>
            </a:r>
            <a:endParaRPr lang="en-US" altLang="ko-KR" dirty="0"/>
          </a:p>
          <a:p>
            <a:pPr lvl="2"/>
            <a:r>
              <a:rPr lang="ko-KR" altLang="en-US" dirty="0"/>
              <a:t>대용량 디스크 지원 </a:t>
            </a:r>
            <a:r>
              <a:rPr lang="en-US" altLang="ko-KR" dirty="0"/>
              <a:t>: MBR(Master</a:t>
            </a:r>
            <a:r>
              <a:rPr lang="ko-KR" altLang="en-US" dirty="0"/>
              <a:t> </a:t>
            </a:r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Record)</a:t>
            </a:r>
            <a:r>
              <a:rPr lang="ko-KR" altLang="en-US" dirty="0"/>
              <a:t> 방식의 디스크 제한을 극복하고 </a:t>
            </a:r>
            <a:r>
              <a:rPr lang="en-US" altLang="ko-KR" dirty="0"/>
              <a:t>GPT(GUID Partition Table) </a:t>
            </a:r>
            <a:r>
              <a:rPr lang="ko-KR" altLang="en-US" dirty="0"/>
              <a:t>방식을 지원하여 더 큰 용량의 디스크를 사용 가능</a:t>
            </a:r>
            <a:endParaRPr lang="en-US" altLang="ko-KR" dirty="0"/>
          </a:p>
          <a:p>
            <a:pPr lvl="2"/>
            <a:r>
              <a:rPr lang="ko-KR" altLang="en-US" dirty="0"/>
              <a:t>편리한 부팅 </a:t>
            </a:r>
            <a:r>
              <a:rPr lang="en-US" altLang="ko-KR" dirty="0"/>
              <a:t>: </a:t>
            </a:r>
            <a:r>
              <a:rPr lang="ko-KR" altLang="en-US" dirty="0"/>
              <a:t>부팅 관리가 편리하며</a:t>
            </a:r>
            <a:r>
              <a:rPr lang="en-US" altLang="ko-KR" dirty="0"/>
              <a:t>, </a:t>
            </a:r>
            <a:r>
              <a:rPr lang="ko-KR" altLang="en-US" dirty="0"/>
              <a:t>다양한 부팅 옵션을 제공</a:t>
            </a:r>
            <a:endParaRPr lang="en-US" altLang="ko-KR" dirty="0"/>
          </a:p>
          <a:p>
            <a:r>
              <a:rPr lang="en-US" altLang="ko-KR" dirty="0"/>
              <a:t>UEFI(Unified Extensible Firmware Interface)</a:t>
            </a:r>
          </a:p>
          <a:p>
            <a:pPr lvl="1"/>
            <a:r>
              <a:rPr lang="en-US" altLang="ko-KR" dirty="0"/>
              <a:t>EFI</a:t>
            </a:r>
            <a:r>
              <a:rPr lang="ko-KR" altLang="en-US" dirty="0"/>
              <a:t>의 발전된 버전</a:t>
            </a:r>
            <a:r>
              <a:rPr lang="en-US" altLang="ko-KR" dirty="0"/>
              <a:t>, </a:t>
            </a:r>
            <a:r>
              <a:rPr lang="ko-KR" altLang="en-US" dirty="0"/>
              <a:t>통합 확장 펌웨어 인터페이스라고 불림</a:t>
            </a:r>
            <a:endParaRPr lang="en-US" altLang="ko-KR" dirty="0"/>
          </a:p>
          <a:p>
            <a:pPr lvl="1"/>
            <a:r>
              <a:rPr lang="ko-KR" altLang="en-US" dirty="0"/>
              <a:t>안정성과 편의성을 높임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8489426-8705-4EF4-85EA-433CEDF2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991" y="4913393"/>
            <a:ext cx="1553266" cy="13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AF4EAF8-B560-41C2-B003-D6BF4C56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07" y="1995899"/>
            <a:ext cx="8846292" cy="4059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65A132-945E-449F-AE5B-1771B32CD242}"/>
              </a:ext>
            </a:extLst>
          </p:cNvPr>
          <p:cNvSpPr txBox="1"/>
          <p:nvPr/>
        </p:nvSpPr>
        <p:spPr>
          <a:xfrm>
            <a:off x="1755716" y="6147488"/>
            <a:ext cx="707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) https://www.cgdirector.com/uefi-vs-legacy-bios-boot-mode/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70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9EB32-E89F-4269-8BBA-90BD15CF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478" y="365125"/>
            <a:ext cx="10134321" cy="1325563"/>
          </a:xfrm>
        </p:spPr>
        <p:txBody>
          <a:bodyPr/>
          <a:lstStyle/>
          <a:p>
            <a:r>
              <a:rPr lang="en-US" altLang="ko-KR" dirty="0"/>
              <a:t>1. VirtualBox </a:t>
            </a:r>
            <a:r>
              <a:rPr lang="ko-KR" altLang="en-US" dirty="0"/>
              <a:t>소개</a:t>
            </a:r>
            <a:r>
              <a:rPr lang="en-US" altLang="ko-KR" dirty="0"/>
              <a:t>: </a:t>
            </a:r>
            <a:r>
              <a:rPr lang="ko-KR" altLang="en-US" dirty="0"/>
              <a:t>가상화의 마법사</a:t>
            </a:r>
            <a:br>
              <a:rPr lang="en-US" altLang="ko-KR" dirty="0"/>
            </a:br>
            <a:r>
              <a:rPr lang="en-US" altLang="ko-KR" sz="3600" dirty="0"/>
              <a:t>1-1. What is VirtualBox?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F12EE-6739-4E17-8D24-59B4C508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Oracle Corporation</a:t>
            </a:r>
            <a:r>
              <a:rPr lang="ko-KR" altLang="en-US" dirty="0"/>
              <a:t>에서 개발한 무료 오픈 소스 가상화 소프트웨어</a:t>
            </a:r>
            <a:endParaRPr lang="en-US" altLang="ko-KR" dirty="0"/>
          </a:p>
          <a:p>
            <a:r>
              <a:rPr lang="ko-KR" altLang="en-US" dirty="0"/>
              <a:t>호스트 컴퓨터에서 가상 머신</a:t>
            </a:r>
            <a:r>
              <a:rPr lang="en-US" altLang="ko-KR" dirty="0"/>
              <a:t>(VM)</a:t>
            </a:r>
            <a:r>
              <a:rPr lang="ko-KR" altLang="en-US" dirty="0"/>
              <a:t>을 생성하고 관리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3319DA-9BEC-4A25-8B19-F2A57EA5F368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556EC5-F812-4E69-82EC-F4CA6D90BB5D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9E3AE3-3045-486C-9A5F-2E39A241AD3E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28E466-638D-4B16-9E1E-92B8A450AA5F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1855F1-14C3-4014-9CDE-083A3C1B3EA0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D37A950-A4D2-4719-930C-D3C6634D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1" y="4376387"/>
            <a:ext cx="1791395" cy="20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4F456546-BFF7-4795-81C5-2AA70AC42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493" y="2027577"/>
            <a:ext cx="8651320" cy="4169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11">
            <a:extLst>
              <a:ext uri="{FF2B5EF4-FFF2-40B4-BE49-F238E27FC236}">
                <a16:creationId xmlns:a16="http://schemas.microsoft.com/office/drawing/2014/main" id="{9C4BBDBD-740A-4705-B212-E77BDE0375C9}"/>
              </a:ext>
            </a:extLst>
          </p:cNvPr>
          <p:cNvSpPr/>
          <p:nvPr/>
        </p:nvSpPr>
        <p:spPr>
          <a:xfrm>
            <a:off x="8425543" y="3312367"/>
            <a:ext cx="1194270" cy="3075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11">
            <a:extLst>
              <a:ext uri="{FF2B5EF4-FFF2-40B4-BE49-F238E27FC236}">
                <a16:creationId xmlns:a16="http://schemas.microsoft.com/office/drawing/2014/main" id="{4B02D5A1-D5AE-4433-8E70-51FA2BD554AB}"/>
              </a:ext>
            </a:extLst>
          </p:cNvPr>
          <p:cNvSpPr/>
          <p:nvPr/>
        </p:nvSpPr>
        <p:spPr>
          <a:xfrm>
            <a:off x="7828408" y="5834744"/>
            <a:ext cx="905045" cy="3075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94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467AEA63-9A6A-4AD9-AB91-9E36191F0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21" y="1977475"/>
            <a:ext cx="8889157" cy="4322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11">
            <a:extLst>
              <a:ext uri="{FF2B5EF4-FFF2-40B4-BE49-F238E27FC236}">
                <a16:creationId xmlns:a16="http://schemas.microsoft.com/office/drawing/2014/main" id="{49825EBA-3AA5-4749-AFF3-3FFA177FC483}"/>
              </a:ext>
            </a:extLst>
          </p:cNvPr>
          <p:cNvSpPr/>
          <p:nvPr/>
        </p:nvSpPr>
        <p:spPr>
          <a:xfrm>
            <a:off x="8724123" y="5906277"/>
            <a:ext cx="858416" cy="3075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6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B30E721E-B937-499B-9554-1D2EE5FEB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087" y="2064984"/>
            <a:ext cx="756959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DFCF0A9-807E-4C80-AF9C-60427080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24" y="3905379"/>
            <a:ext cx="4540898" cy="2510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11">
            <a:extLst>
              <a:ext uri="{FF2B5EF4-FFF2-40B4-BE49-F238E27FC236}">
                <a16:creationId xmlns:a16="http://schemas.microsoft.com/office/drawing/2014/main" id="{678CA380-E2C9-411E-BFC8-20E9319B19E4}"/>
              </a:ext>
            </a:extLst>
          </p:cNvPr>
          <p:cNvSpPr/>
          <p:nvPr/>
        </p:nvSpPr>
        <p:spPr>
          <a:xfrm>
            <a:off x="6469224" y="5449077"/>
            <a:ext cx="4540898" cy="3638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11">
            <a:extLst>
              <a:ext uri="{FF2B5EF4-FFF2-40B4-BE49-F238E27FC236}">
                <a16:creationId xmlns:a16="http://schemas.microsoft.com/office/drawing/2014/main" id="{C988335C-2ABC-47E3-BBF3-B8E80EACC6C7}"/>
              </a:ext>
            </a:extLst>
          </p:cNvPr>
          <p:cNvSpPr/>
          <p:nvPr/>
        </p:nvSpPr>
        <p:spPr>
          <a:xfrm>
            <a:off x="8714791" y="6004693"/>
            <a:ext cx="1530221" cy="3638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60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B7130AD4-215E-48EC-93A4-894CA59B0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772" y="2144503"/>
            <a:ext cx="432435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0C30D57-DA2F-4140-85E7-2F9539BB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98" y="2688494"/>
            <a:ext cx="6289899" cy="3560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11">
            <a:extLst>
              <a:ext uri="{FF2B5EF4-FFF2-40B4-BE49-F238E27FC236}">
                <a16:creationId xmlns:a16="http://schemas.microsoft.com/office/drawing/2014/main" id="{03E8EF25-20EB-48F8-9E30-212AD6E1404F}"/>
              </a:ext>
            </a:extLst>
          </p:cNvPr>
          <p:cNvSpPr/>
          <p:nvPr/>
        </p:nvSpPr>
        <p:spPr>
          <a:xfrm>
            <a:off x="2083836" y="4525346"/>
            <a:ext cx="789993" cy="30720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1">
            <a:extLst>
              <a:ext uri="{FF2B5EF4-FFF2-40B4-BE49-F238E27FC236}">
                <a16:creationId xmlns:a16="http://schemas.microsoft.com/office/drawing/2014/main" id="{C43710A9-DDCE-4E39-9DE2-EF91D2BE1BBA}"/>
              </a:ext>
            </a:extLst>
          </p:cNvPr>
          <p:cNvSpPr/>
          <p:nvPr/>
        </p:nvSpPr>
        <p:spPr>
          <a:xfrm>
            <a:off x="9542105" y="3362502"/>
            <a:ext cx="1562392" cy="2743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B0BA1D-CDEC-422E-B72A-5345C42097BF}"/>
              </a:ext>
            </a:extLst>
          </p:cNvPr>
          <p:cNvSpPr/>
          <p:nvPr/>
        </p:nvSpPr>
        <p:spPr>
          <a:xfrm>
            <a:off x="4845794" y="3888139"/>
            <a:ext cx="1562392" cy="208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88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7FAFE419-975D-42F3-B08E-9EB85D395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56" y="1968744"/>
            <a:ext cx="5734544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B49CDE0-77A5-4860-8FA4-0968B4FC362D}"/>
              </a:ext>
            </a:extLst>
          </p:cNvPr>
          <p:cNvSpPr/>
          <p:nvPr/>
        </p:nvSpPr>
        <p:spPr>
          <a:xfrm>
            <a:off x="472028" y="4116420"/>
            <a:ext cx="507676" cy="18499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481050-98CF-442F-91CA-1376D8CA8230}"/>
              </a:ext>
            </a:extLst>
          </p:cNvPr>
          <p:cNvSpPr/>
          <p:nvPr/>
        </p:nvSpPr>
        <p:spPr>
          <a:xfrm>
            <a:off x="5275490" y="5976321"/>
            <a:ext cx="801835" cy="228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4558B4-1CB6-4BD1-B113-6C6B10B8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99" y="1565176"/>
            <a:ext cx="5734544" cy="428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E49ADA-6238-4EC5-BD8A-22C30B8F3301}"/>
              </a:ext>
            </a:extLst>
          </p:cNvPr>
          <p:cNvSpPr/>
          <p:nvPr/>
        </p:nvSpPr>
        <p:spPr>
          <a:xfrm>
            <a:off x="5867887" y="3225345"/>
            <a:ext cx="1307354" cy="2035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E332A9-6E82-4B1E-9C86-A1BB0A35E4A7}"/>
              </a:ext>
            </a:extLst>
          </p:cNvPr>
          <p:cNvSpPr/>
          <p:nvPr/>
        </p:nvSpPr>
        <p:spPr>
          <a:xfrm>
            <a:off x="10702210" y="5606961"/>
            <a:ext cx="760443" cy="23531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9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0693595F-2765-4BC6-B190-13B39D17C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26" y="2227040"/>
            <a:ext cx="5401274" cy="4073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A1C03E-56B6-417F-9753-BC18FB00F090}"/>
              </a:ext>
            </a:extLst>
          </p:cNvPr>
          <p:cNvSpPr/>
          <p:nvPr/>
        </p:nvSpPr>
        <p:spPr>
          <a:xfrm>
            <a:off x="5354702" y="5996536"/>
            <a:ext cx="722636" cy="284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4C8CE2-0379-4345-B673-FB42E4D0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045" y="1506704"/>
            <a:ext cx="5953995" cy="4471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821B067-1584-4CE6-A3D7-5BC137538745}"/>
              </a:ext>
            </a:extLst>
          </p:cNvPr>
          <p:cNvSpPr/>
          <p:nvPr/>
        </p:nvSpPr>
        <p:spPr>
          <a:xfrm>
            <a:off x="9831306" y="5692940"/>
            <a:ext cx="722636" cy="284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881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0B814E1-6C0E-4370-A723-F3BE88C8C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983" y="1976084"/>
            <a:ext cx="5775091" cy="4324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D4BDD3-933D-4EDA-8E6D-9B25413EA86F}"/>
              </a:ext>
            </a:extLst>
          </p:cNvPr>
          <p:cNvSpPr/>
          <p:nvPr/>
        </p:nvSpPr>
        <p:spPr>
          <a:xfrm>
            <a:off x="5546244" y="6015177"/>
            <a:ext cx="787829" cy="284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1C66F2-A1A2-482E-8BE6-0E6144EC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579" y="1511561"/>
            <a:ext cx="5905497" cy="44291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E862A4-5FDD-4BE5-A1D0-B84F032BAAC5}"/>
              </a:ext>
            </a:extLst>
          </p:cNvPr>
          <p:cNvSpPr/>
          <p:nvPr/>
        </p:nvSpPr>
        <p:spPr>
          <a:xfrm>
            <a:off x="9992957" y="5655750"/>
            <a:ext cx="787829" cy="284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6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0C3B2C1D-7D85-46CB-9C1A-4764A0E34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1849380"/>
            <a:ext cx="7410450" cy="2343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9A934AF-93E1-4067-8D4C-EC417612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11" y="2394503"/>
            <a:ext cx="5466777" cy="4098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16DE8F-3937-4EDA-9130-B204D3E6B667}"/>
              </a:ext>
            </a:extLst>
          </p:cNvPr>
          <p:cNvSpPr/>
          <p:nvPr/>
        </p:nvSpPr>
        <p:spPr>
          <a:xfrm>
            <a:off x="10192624" y="6185658"/>
            <a:ext cx="787829" cy="2849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757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8B4F1EE0-F540-43C0-B23A-D06BB092F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961" y="1987420"/>
            <a:ext cx="3627141" cy="2677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7F8D2F4-74D2-4368-93AC-3D5FD0E0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422" y="2566332"/>
            <a:ext cx="4600575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DDF41-E0C3-43F9-AC91-B21360212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868" y="1772467"/>
            <a:ext cx="4552950" cy="3619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FE32CB4-F1FF-4598-B4E4-0FDA7C074534}"/>
              </a:ext>
            </a:extLst>
          </p:cNvPr>
          <p:cNvSpPr/>
          <p:nvPr/>
        </p:nvSpPr>
        <p:spPr>
          <a:xfrm>
            <a:off x="7122852" y="5800418"/>
            <a:ext cx="1041434" cy="4105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873230-CFC1-4B40-8324-6C09EB7030B9}"/>
              </a:ext>
            </a:extLst>
          </p:cNvPr>
          <p:cNvSpPr/>
          <p:nvPr/>
        </p:nvSpPr>
        <p:spPr>
          <a:xfrm>
            <a:off x="9026973" y="2659224"/>
            <a:ext cx="2743620" cy="115699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149694-9CB9-4362-9AE9-CC1B2AEBCE27}"/>
              </a:ext>
            </a:extLst>
          </p:cNvPr>
          <p:cNvSpPr/>
          <p:nvPr/>
        </p:nvSpPr>
        <p:spPr>
          <a:xfrm>
            <a:off x="10729159" y="4879797"/>
            <a:ext cx="1041434" cy="49350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868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E3B49165-C0CC-4663-B647-1E8959C71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642" y="1939617"/>
            <a:ext cx="3551463" cy="2835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D52A6F-E687-4C2C-835C-3A90CF654111}"/>
              </a:ext>
            </a:extLst>
          </p:cNvPr>
          <p:cNvSpPr/>
          <p:nvPr/>
        </p:nvSpPr>
        <p:spPr>
          <a:xfrm>
            <a:off x="2000344" y="3151928"/>
            <a:ext cx="2179768" cy="7949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C7D7AF-FAD7-49E6-B31D-A2560E848642}"/>
              </a:ext>
            </a:extLst>
          </p:cNvPr>
          <p:cNvSpPr/>
          <p:nvPr/>
        </p:nvSpPr>
        <p:spPr>
          <a:xfrm>
            <a:off x="3278640" y="4345578"/>
            <a:ext cx="901472" cy="4105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D464C0-9DBB-4BF4-AF11-FC5CA5B4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39" y="2497728"/>
            <a:ext cx="4572000" cy="369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DEC938A-3F5D-40DA-A13E-BAE0183A7D7F}"/>
              </a:ext>
            </a:extLst>
          </p:cNvPr>
          <p:cNvSpPr/>
          <p:nvPr/>
        </p:nvSpPr>
        <p:spPr>
          <a:xfrm>
            <a:off x="7881742" y="5664304"/>
            <a:ext cx="1019661" cy="4105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DA0DF2-4B5B-4760-8F57-65DC7AB7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693" y="4052843"/>
            <a:ext cx="3228975" cy="1085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6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32F98-AD53-4DC9-AE6B-E21D11EC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/>
          <a:lstStyle/>
          <a:p>
            <a:r>
              <a:rPr lang="en-US" altLang="ko-KR" dirty="0"/>
              <a:t>1. VirtualBox </a:t>
            </a:r>
            <a:r>
              <a:rPr lang="ko-KR" altLang="en-US" dirty="0"/>
              <a:t>소개</a:t>
            </a:r>
            <a:r>
              <a:rPr lang="en-US" altLang="ko-KR" dirty="0"/>
              <a:t>: </a:t>
            </a:r>
            <a:r>
              <a:rPr lang="ko-KR" altLang="en-US" dirty="0"/>
              <a:t>가상화의 마법사</a:t>
            </a:r>
            <a:br>
              <a:rPr lang="en-US" altLang="ko-KR" dirty="0"/>
            </a:br>
            <a:r>
              <a:rPr lang="en-US" altLang="ko-KR" sz="3600" dirty="0"/>
              <a:t>1-2. VirtualBox </a:t>
            </a:r>
            <a:r>
              <a:rPr lang="ko-KR" altLang="en-US" sz="3600" dirty="0"/>
              <a:t>주요 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00563-6011-4A96-B419-6C484CFA0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 머신 생성 및 관리</a:t>
            </a:r>
            <a:endParaRPr lang="en-US" altLang="ko-KR" dirty="0"/>
          </a:p>
          <a:p>
            <a:r>
              <a:rPr lang="ko-KR" altLang="en-US" dirty="0"/>
              <a:t>다양한 운영체제 지원 </a:t>
            </a:r>
            <a:r>
              <a:rPr lang="en-US" altLang="ko-KR" dirty="0"/>
              <a:t>– Windows, macOS, Linux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스냅샷 기능 </a:t>
            </a:r>
            <a:r>
              <a:rPr lang="en-US" altLang="ko-KR" dirty="0"/>
              <a:t>– VM</a:t>
            </a:r>
            <a:r>
              <a:rPr lang="ko-KR" altLang="en-US" dirty="0"/>
              <a:t>의 현재 상태를 저장하고 이를 나중에 복원</a:t>
            </a:r>
            <a:endParaRPr lang="en-US" altLang="ko-KR" dirty="0"/>
          </a:p>
          <a:p>
            <a:r>
              <a:rPr lang="ko-KR" altLang="en-US" dirty="0"/>
              <a:t>공유 폴더 </a:t>
            </a:r>
            <a:r>
              <a:rPr lang="en-US" altLang="ko-KR" dirty="0"/>
              <a:t>– </a:t>
            </a:r>
            <a:r>
              <a:rPr lang="ko-KR" altLang="en-US" dirty="0"/>
              <a:t>호스트 운영체제와 </a:t>
            </a:r>
            <a:r>
              <a:rPr lang="en-US" altLang="ko-KR" dirty="0"/>
              <a:t>VM </a:t>
            </a:r>
            <a:r>
              <a:rPr lang="ko-KR" altLang="en-US" dirty="0"/>
              <a:t>간에 파일을 공유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1EA6C0-E736-4C32-BCA4-1CFCAF070DF6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B87FC1-0914-45FB-B254-D3A3C16C4421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B22EB7-9085-431D-87B4-98040F33E1A6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94B300-23CB-4F98-953D-6DB894CF61D7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5A3FE06-8CAC-4132-8624-9D03EA6E8AA2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6D79A1B-D519-4FB6-9F20-492CC7B2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204" y="1328772"/>
            <a:ext cx="1553266" cy="13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17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9FF284B3-8CF5-4E46-AF15-2D6C8A067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85" y="2002307"/>
            <a:ext cx="4343400" cy="3419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76BB0DD-007E-47FB-BA58-4C80B313C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239162" y="2002307"/>
            <a:ext cx="6173393" cy="1301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A42198-CC09-4C70-95A1-CA68E88E102E}"/>
              </a:ext>
            </a:extLst>
          </p:cNvPr>
          <p:cNvSpPr/>
          <p:nvPr/>
        </p:nvSpPr>
        <p:spPr>
          <a:xfrm>
            <a:off x="3982324" y="5011203"/>
            <a:ext cx="1019661" cy="4105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C449E6-DA1E-4428-80B4-0A279D8FA354}"/>
              </a:ext>
            </a:extLst>
          </p:cNvPr>
          <p:cNvSpPr/>
          <p:nvPr/>
        </p:nvSpPr>
        <p:spPr>
          <a:xfrm>
            <a:off x="10192624" y="2273417"/>
            <a:ext cx="293615" cy="22425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405EEE5-982C-41D9-913A-C12C71F9B500}"/>
              </a:ext>
            </a:extLst>
          </p:cNvPr>
          <p:cNvSpPr/>
          <p:nvPr/>
        </p:nvSpPr>
        <p:spPr>
          <a:xfrm>
            <a:off x="10192624" y="2690976"/>
            <a:ext cx="1161175" cy="22425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B6A802-37B3-4958-88C5-60A18CE0DF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64"/>
          <a:stretch/>
        </p:blipFill>
        <p:spPr>
          <a:xfrm>
            <a:off x="8271115" y="3818115"/>
            <a:ext cx="3141440" cy="104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AFD8BD-AC29-427B-B9A3-224F10C33E91}"/>
              </a:ext>
            </a:extLst>
          </p:cNvPr>
          <p:cNvCxnSpPr>
            <a:endCxn id="12" idx="0"/>
          </p:cNvCxnSpPr>
          <p:nvPr/>
        </p:nvCxnSpPr>
        <p:spPr>
          <a:xfrm flipH="1">
            <a:off x="9841835" y="2939176"/>
            <a:ext cx="931376" cy="878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E85548-E628-4811-8E75-A6716C146C62}"/>
              </a:ext>
            </a:extLst>
          </p:cNvPr>
          <p:cNvSpPr txBox="1"/>
          <p:nvPr/>
        </p:nvSpPr>
        <p:spPr>
          <a:xfrm>
            <a:off x="8271115" y="5134062"/>
            <a:ext cx="271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설치가 완료되면 </a:t>
            </a:r>
            <a:r>
              <a:rPr lang="en-US" altLang="ko-KR" dirty="0"/>
              <a:t>Reboot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91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6651E598-FB21-495A-BAC0-2DE13E763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98" y="1951671"/>
            <a:ext cx="8058150" cy="3562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3D59912-AF9E-446D-8BDA-92A972A72902}"/>
              </a:ext>
            </a:extLst>
          </p:cNvPr>
          <p:cNvSpPr/>
          <p:nvPr/>
        </p:nvSpPr>
        <p:spPr>
          <a:xfrm>
            <a:off x="1943799" y="2402226"/>
            <a:ext cx="413507" cy="4105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AE5C38-C639-4A48-B30A-E71BB2BAEEB3}"/>
              </a:ext>
            </a:extLst>
          </p:cNvPr>
          <p:cNvSpPr/>
          <p:nvPr/>
        </p:nvSpPr>
        <p:spPr>
          <a:xfrm>
            <a:off x="4394783" y="4236439"/>
            <a:ext cx="1192285" cy="2181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79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D833E9F-1097-47CB-8160-79B450A06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908" y="1919951"/>
            <a:ext cx="5781675" cy="339090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96C6830-F41E-41E6-BA38-6413C23B4B58}"/>
              </a:ext>
            </a:extLst>
          </p:cNvPr>
          <p:cNvSpPr/>
          <p:nvPr/>
        </p:nvSpPr>
        <p:spPr>
          <a:xfrm>
            <a:off x="2557594" y="1891331"/>
            <a:ext cx="1301342" cy="2181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8CD923-B082-4CE2-99F7-F077A40259FC}"/>
              </a:ext>
            </a:extLst>
          </p:cNvPr>
          <p:cNvSpPr/>
          <p:nvPr/>
        </p:nvSpPr>
        <p:spPr>
          <a:xfrm>
            <a:off x="654907" y="5081165"/>
            <a:ext cx="2037957" cy="2181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2C1085-B3A4-4367-99AA-C5F67CE9C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575" y="1866792"/>
            <a:ext cx="4000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74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95F0BFC5-A5FF-4765-BDD0-12B39BB11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001" y="2010183"/>
            <a:ext cx="5348303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3. VirtualBox </a:t>
            </a:r>
            <a:r>
              <a:rPr lang="ko-KR" altLang="en-US" sz="3100" dirty="0">
                <a:solidFill>
                  <a:prstClr val="black"/>
                </a:solidFill>
              </a:rPr>
              <a:t>설정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</a:t>
            </a:r>
            <a:r>
              <a:rPr lang="ko-KR" altLang="en-US" sz="3200" dirty="0">
                <a:solidFill>
                  <a:prstClr val="black"/>
                </a:solidFill>
              </a:rPr>
              <a:t>라즈베리파이 </a:t>
            </a:r>
            <a:r>
              <a:rPr lang="en-US" altLang="ko-KR" sz="3200" dirty="0">
                <a:solidFill>
                  <a:prstClr val="black"/>
                </a:solidFill>
              </a:rPr>
              <a:t>OS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34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7CE94B9-9729-45D4-96D3-406B137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/>
          </a:bodyPr>
          <a:lstStyle/>
          <a:p>
            <a:r>
              <a:rPr lang="ko-KR" altLang="en-US" sz="3100" dirty="0">
                <a:solidFill>
                  <a:prstClr val="black"/>
                </a:solidFill>
              </a:rPr>
              <a:t>감사합니다</a:t>
            </a:r>
            <a:r>
              <a:rPr lang="en-US" altLang="ko-KR" sz="3100" dirty="0">
                <a:solidFill>
                  <a:prstClr val="black"/>
                </a:solidFill>
              </a:rPr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F6CAC8-4272-466B-88EE-CDCFF68D66D2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2283C-C4E4-4DBE-92C1-DD55703F7AC2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407DF0-4709-4BE3-861A-AAFF1D86E61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D46E638-F70F-4798-BB62-3DD9C32A5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662" y="2272506"/>
            <a:ext cx="38766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579B-D199-4C79-BCB3-C3610B33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/>
          <a:lstStyle/>
          <a:p>
            <a:r>
              <a:rPr lang="en-US" altLang="ko-KR" dirty="0"/>
              <a:t>1. VirtualBox </a:t>
            </a:r>
            <a:r>
              <a:rPr lang="ko-KR" altLang="en-US" dirty="0"/>
              <a:t>소개</a:t>
            </a:r>
            <a:r>
              <a:rPr lang="en-US" altLang="ko-KR" dirty="0"/>
              <a:t>: </a:t>
            </a:r>
            <a:r>
              <a:rPr lang="ko-KR" altLang="en-US" dirty="0"/>
              <a:t>가상화의 마법사</a:t>
            </a:r>
            <a:br>
              <a:rPr lang="en-US" altLang="ko-KR" dirty="0"/>
            </a:br>
            <a:r>
              <a:rPr lang="en-US" altLang="ko-KR" dirty="0"/>
              <a:t>1-3. </a:t>
            </a:r>
            <a:r>
              <a:rPr lang="en-US" altLang="ko-KR" sz="3600" dirty="0"/>
              <a:t>VirtualBox </a:t>
            </a:r>
            <a:r>
              <a:rPr lang="ko-KR" altLang="en-US" sz="3600" dirty="0"/>
              <a:t>네트워크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4FF89-D248-4EDE-A0B7-F0EBB0F9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NAT(Network Address Translation) – </a:t>
            </a: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간단한 방법으로 </a:t>
            </a:r>
            <a:r>
              <a:rPr lang="en-US" altLang="ko-KR" dirty="0"/>
              <a:t>VM</a:t>
            </a:r>
            <a:r>
              <a:rPr lang="ko-KR" altLang="en-US" dirty="0"/>
              <a:t>이 외부 네트워크에 접근</a:t>
            </a:r>
            <a:endParaRPr lang="en-US" altLang="ko-KR" dirty="0"/>
          </a:p>
          <a:p>
            <a:r>
              <a:rPr lang="en-US" altLang="ko-KR" dirty="0"/>
              <a:t>NAT Network – </a:t>
            </a:r>
            <a:r>
              <a:rPr lang="ko-KR" altLang="en-US" dirty="0"/>
              <a:t>여러 </a:t>
            </a:r>
            <a:r>
              <a:rPr lang="en-US" altLang="ko-KR" dirty="0"/>
              <a:t>VM</a:t>
            </a:r>
            <a:r>
              <a:rPr lang="ko-KR" altLang="en-US" dirty="0"/>
              <a:t>을 같은 네트워크에 속하게 하면서도 인터넷 접속이 가능</a:t>
            </a:r>
            <a:endParaRPr lang="en-US" altLang="ko-KR" dirty="0"/>
          </a:p>
          <a:p>
            <a:r>
              <a:rPr lang="en-US" altLang="ko-KR" dirty="0"/>
              <a:t>Bridge Adapter – </a:t>
            </a:r>
            <a:r>
              <a:rPr lang="ko-KR" altLang="en-US" dirty="0"/>
              <a:t>호스트의 네트워크 디바이스를 직접 사용하여 </a:t>
            </a:r>
            <a:r>
              <a:rPr lang="en-US" altLang="ko-KR" dirty="0"/>
              <a:t>VM</a:t>
            </a:r>
            <a:r>
              <a:rPr lang="ko-KR" altLang="en-US" dirty="0"/>
              <a:t>이 호스트와 같은 물리적 네트워크에 존재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415C9F-3B48-45EE-9F1A-10D7894DCAE0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56E75B-FFE1-456C-BD75-7D4D7932C4E6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887EDC-7CF7-4DCE-AE12-A44A84AA57D9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04399D-B4FC-428B-97DB-2BE0DAF2EB44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82EA7A-9045-4E5D-A927-9307576DDEF6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B657AAB-C452-4AAA-B497-2ABDF620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4" y="4874009"/>
            <a:ext cx="963292" cy="16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3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050E4-DD67-4276-A7FE-3594A339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/>
          <a:lstStyle/>
          <a:p>
            <a:r>
              <a:rPr lang="en-US" altLang="ko-KR" dirty="0"/>
              <a:t>1. VirtualBox </a:t>
            </a:r>
            <a:r>
              <a:rPr lang="ko-KR" altLang="en-US" dirty="0"/>
              <a:t>소개</a:t>
            </a:r>
            <a:r>
              <a:rPr lang="en-US" altLang="ko-KR" dirty="0"/>
              <a:t>: </a:t>
            </a:r>
            <a:r>
              <a:rPr lang="ko-KR" altLang="en-US" dirty="0"/>
              <a:t>가상화의 마법사</a:t>
            </a:r>
            <a:br>
              <a:rPr lang="en-US" altLang="ko-KR" dirty="0"/>
            </a:br>
            <a:r>
              <a:rPr lang="en-US" altLang="ko-KR" sz="3600" dirty="0"/>
              <a:t>1-4. VirtualBox </a:t>
            </a:r>
            <a:r>
              <a:rPr lang="ko-KR" altLang="en-US" sz="3600" dirty="0"/>
              <a:t>추가 정보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A5334-19CB-46B2-8328-C0EAC68D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VM</a:t>
            </a:r>
            <a:r>
              <a:rPr lang="ko-KR" altLang="en-US" dirty="0"/>
              <a:t> 생성 시 기본적으로 </a:t>
            </a:r>
            <a:r>
              <a:rPr lang="en-US" altLang="ko-KR" dirty="0"/>
              <a:t>SATA </a:t>
            </a:r>
            <a:r>
              <a:rPr lang="ko-KR" altLang="en-US" dirty="0"/>
              <a:t>컨트롤러에 연결된 가상 하드 디스크를 생성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SCSI(Small Computer System Interface) </a:t>
            </a:r>
            <a:r>
              <a:rPr lang="ko-KR" altLang="en-US" dirty="0"/>
              <a:t>컨트롤러 지원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896B070-8B24-470C-B4AB-A94D28FD321F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8010BB-EFD0-4C51-8BD5-08DD06A8A473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C0B29C-ECF1-4841-A1F0-52C9565507CA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2B722C-1F43-467A-82C0-FBB60FC269A3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8EF4BE-3645-46C1-AC2E-8EF5762D5B0A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E3EA03E-1EB4-4975-925F-8CBC0B8B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1" y="4567353"/>
            <a:ext cx="1423988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1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E559B-F3BD-4453-BC9D-327689D3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595" y="365125"/>
            <a:ext cx="8939030" cy="1325563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2. VirtualBox </a:t>
            </a:r>
            <a:r>
              <a:rPr lang="ko-KR" altLang="en-US" sz="2600" dirty="0"/>
              <a:t>설치</a:t>
            </a:r>
            <a:r>
              <a:rPr lang="en-US" altLang="ko-KR" sz="2600" dirty="0"/>
              <a:t>: </a:t>
            </a:r>
            <a:r>
              <a:rPr lang="ko-KR" altLang="en-US" sz="2600" dirty="0"/>
              <a:t>간단한 클릭으로 시작하는 가상화 여행</a:t>
            </a:r>
            <a:br>
              <a:rPr lang="en-US" altLang="ko-KR" dirty="0"/>
            </a:br>
            <a:r>
              <a:rPr lang="en-US" altLang="ko-KR" sz="3200" dirty="0"/>
              <a:t>1-1. VirtualBox </a:t>
            </a:r>
            <a:r>
              <a:rPr lang="ko-KR" altLang="en-US" sz="3200" dirty="0"/>
              <a:t>다운로드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8F0BF-61D7-4330-B9EE-63B5C08F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홈페이지</a:t>
            </a:r>
            <a:endParaRPr lang="en-US" altLang="ko-KR" b="1" dirty="0"/>
          </a:p>
          <a:p>
            <a:pPr lvl="1"/>
            <a:r>
              <a:rPr lang="en-US" altLang="ko-KR" b="1" dirty="0">
                <a:hlinkClick r:id="rId2"/>
              </a:rPr>
              <a:t>https://www.virtualbox.org/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9FB4B5-2A79-4667-8672-110760E64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66" y="2828984"/>
            <a:ext cx="3799191" cy="33479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E42CC9-804E-4972-BDB1-D59B6792B4B1}"/>
              </a:ext>
            </a:extLst>
          </p:cNvPr>
          <p:cNvSpPr/>
          <p:nvPr/>
        </p:nvSpPr>
        <p:spPr>
          <a:xfrm>
            <a:off x="3087149" y="5419288"/>
            <a:ext cx="2114025" cy="74089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CCAB9F-FEE4-4DC8-A36F-14BB6C5D0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330" y="2803817"/>
            <a:ext cx="5874937" cy="3379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D1B32E-55A7-474E-A4EB-0E81CECE06DA}"/>
              </a:ext>
            </a:extLst>
          </p:cNvPr>
          <p:cNvSpPr/>
          <p:nvPr/>
        </p:nvSpPr>
        <p:spPr>
          <a:xfrm>
            <a:off x="6896128" y="5327008"/>
            <a:ext cx="1325084" cy="2265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88425A7-FFFF-4083-8E31-776E200CB68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201174" y="5440260"/>
            <a:ext cx="1694954" cy="349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96CB1FC-0416-4EE9-AC47-F97D4FA1D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387" y="1877291"/>
            <a:ext cx="4805880" cy="606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1787C91-9F86-439B-AB6C-EAA835D209BE}"/>
              </a:ext>
            </a:extLst>
          </p:cNvPr>
          <p:cNvCxnSpPr>
            <a:endCxn id="11" idx="2"/>
          </p:cNvCxnSpPr>
          <p:nvPr/>
        </p:nvCxnSpPr>
        <p:spPr>
          <a:xfrm flipV="1">
            <a:off x="7558670" y="2483438"/>
            <a:ext cx="1757657" cy="2843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6AF870-813E-4970-8CD9-7C09ED9EB0F9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7001DF-1477-4D17-8792-7982E1C18360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7B7D73-BDA3-4E3B-B27B-FFEA5258B59F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B4763A-C720-4803-B3EB-30966BA65F67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45681AC-6619-4E9B-BF39-99E35132F95B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3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93AF7-BD5E-45FF-8788-02A4F057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595" y="365125"/>
            <a:ext cx="9475924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2. VirtualBox </a:t>
            </a:r>
            <a:r>
              <a:rPr lang="ko-KR" altLang="en-US" sz="3100" dirty="0">
                <a:solidFill>
                  <a:prstClr val="black"/>
                </a:solidFill>
              </a:rPr>
              <a:t>설치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1-2. VirtualBox Extension Pack</a:t>
            </a:r>
            <a:r>
              <a:rPr lang="ko-KR" altLang="en-US" sz="3200" dirty="0">
                <a:solidFill>
                  <a:prstClr val="black"/>
                </a:solidFill>
              </a:rPr>
              <a:t>다운로드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1A704D-BE0B-4986-8649-AA03036B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48250" cy="348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B9AF649-2E7A-4EE7-9D5A-377F319C6A9D}"/>
              </a:ext>
            </a:extLst>
          </p:cNvPr>
          <p:cNvSpPr/>
          <p:nvPr/>
        </p:nvSpPr>
        <p:spPr>
          <a:xfrm>
            <a:off x="1124501" y="4983060"/>
            <a:ext cx="2063315" cy="2265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4B0708-E28F-41E8-AB3B-28DE7AE6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2" y="1901942"/>
            <a:ext cx="3580632" cy="497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F3DF17-5C53-435E-BAB1-CE6D63C105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187816" y="2150597"/>
            <a:ext cx="3117736" cy="2945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5D3214-C58B-49C1-9ACB-932BB3FE9A79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399495D-41EE-4D94-8B07-B8FBD7951A8A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D3488A-86CF-48E4-8D38-8AECA7843925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65690D-D42A-4B46-B09B-7FEF27B3024B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256A3B-C534-480C-9561-EB5B7DD718BC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8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AF3D-0DBE-448B-9833-602278AC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964" y="365125"/>
            <a:ext cx="10169835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2. VirtualBox </a:t>
            </a:r>
            <a:r>
              <a:rPr lang="ko-KR" altLang="en-US" sz="3100" dirty="0">
                <a:solidFill>
                  <a:prstClr val="black"/>
                </a:solidFill>
              </a:rPr>
              <a:t>설치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1-3. VirtualBox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BD8DE8-810F-4F08-ABF2-5BDBE25F4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181" y="2055921"/>
            <a:ext cx="2114550" cy="266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C99AF0-54B9-43D7-943C-DE36A4BF3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0371"/>
            <a:ext cx="4220625" cy="3327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2BB034-665E-4721-A8F1-E824E8C6D370}"/>
              </a:ext>
            </a:extLst>
          </p:cNvPr>
          <p:cNvSpPr/>
          <p:nvPr/>
        </p:nvSpPr>
        <p:spPr>
          <a:xfrm>
            <a:off x="746995" y="1962768"/>
            <a:ext cx="3776996" cy="9157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73F84-0DC8-4A60-B813-2BC85BC6B5B5}"/>
              </a:ext>
            </a:extLst>
          </p:cNvPr>
          <p:cNvSpPr txBox="1"/>
          <p:nvPr/>
        </p:nvSpPr>
        <p:spPr>
          <a:xfrm>
            <a:off x="746996" y="2509182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실행파일을 더블 클릭하여 실행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D4A3AE-4959-4885-9760-7EF9A9CEC563}"/>
              </a:ext>
            </a:extLst>
          </p:cNvPr>
          <p:cNvSpPr/>
          <p:nvPr/>
        </p:nvSpPr>
        <p:spPr>
          <a:xfrm>
            <a:off x="2308747" y="5521486"/>
            <a:ext cx="2105063" cy="7870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176B2-7648-48F0-B2F5-340628DDB59B}"/>
              </a:ext>
            </a:extLst>
          </p:cNvPr>
          <p:cNvSpPr txBox="1"/>
          <p:nvPr/>
        </p:nvSpPr>
        <p:spPr>
          <a:xfrm>
            <a:off x="2308747" y="559698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ko-KR" dirty="0"/>
              <a:t>Next </a:t>
            </a:r>
            <a:r>
              <a:rPr lang="ko-KR" altLang="en-US" dirty="0"/>
              <a:t>버튼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BE179A-ADC6-4F5C-B4F6-E1035657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9779"/>
            <a:ext cx="4676775" cy="3705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7838491" y="5161524"/>
            <a:ext cx="2105063" cy="65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EFEF8-A349-4550-AE25-9687802C7049}"/>
              </a:ext>
            </a:extLst>
          </p:cNvPr>
          <p:cNvSpPr txBox="1"/>
          <p:nvPr/>
        </p:nvSpPr>
        <p:spPr>
          <a:xfrm>
            <a:off x="7838491" y="515313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ko-KR" dirty="0"/>
              <a:t>Next </a:t>
            </a:r>
            <a:r>
              <a:rPr lang="ko-KR" altLang="en-US" dirty="0"/>
              <a:t>버튼 클릭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E3A5D9-B4DE-4BC1-9D3F-C489B6AA6DFC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6C1029A-E107-471C-916A-3FB99CDEE581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BA2BAFD-649A-4E4A-8256-94B0D4E93934}"/>
              </a:ext>
            </a:extLst>
          </p:cNvPr>
          <p:cNvCxnSpPr>
            <a:cxnSpLocks/>
          </p:cNvCxnSpPr>
          <p:nvPr/>
        </p:nvCxnSpPr>
        <p:spPr>
          <a:xfrm flipH="1">
            <a:off x="10167457" y="442198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C04CF7C-6D5E-46BE-AECF-60E6A96ADA23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7B61F0D-7C88-4F90-9F6F-CB40AB76AED1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1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84FACD-92D7-4A33-ABEA-016AD1DA2A5A}"/>
              </a:ext>
            </a:extLst>
          </p:cNvPr>
          <p:cNvCxnSpPr>
            <a:cxnSpLocks/>
          </p:cNvCxnSpPr>
          <p:nvPr/>
        </p:nvCxnSpPr>
        <p:spPr>
          <a:xfrm>
            <a:off x="395682" y="1719307"/>
            <a:ext cx="97969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969" y="3730838"/>
            <a:ext cx="3372678" cy="2652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443AAF0-6B8C-48F3-A9A3-C192DBC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65125"/>
            <a:ext cx="10195560" cy="1325563"/>
          </a:xfrm>
        </p:spPr>
        <p:txBody>
          <a:bodyPr>
            <a:normAutofit fontScale="90000"/>
          </a:bodyPr>
          <a:lstStyle/>
          <a:p>
            <a:r>
              <a:rPr lang="en-US" altLang="ko-KR" sz="3100" dirty="0">
                <a:solidFill>
                  <a:prstClr val="black"/>
                </a:solidFill>
              </a:rPr>
              <a:t>2. VirtualBox </a:t>
            </a:r>
            <a:r>
              <a:rPr lang="ko-KR" altLang="en-US" sz="3100" dirty="0">
                <a:solidFill>
                  <a:prstClr val="black"/>
                </a:solidFill>
              </a:rPr>
              <a:t>설치</a:t>
            </a:r>
            <a:r>
              <a:rPr lang="en-US" altLang="ko-KR" sz="3100" dirty="0">
                <a:solidFill>
                  <a:prstClr val="black"/>
                </a:solidFill>
              </a:rPr>
              <a:t>: </a:t>
            </a:r>
            <a:r>
              <a:rPr lang="ko-KR" altLang="en-US" sz="3100" dirty="0">
                <a:solidFill>
                  <a:prstClr val="black"/>
                </a:solidFill>
              </a:rPr>
              <a:t>간단한 클릭으로 시작하는 가상화 여행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sz="3200" dirty="0">
                <a:solidFill>
                  <a:prstClr val="black"/>
                </a:solidFill>
              </a:rPr>
              <a:t>1-3. VirtualBox </a:t>
            </a:r>
            <a:r>
              <a:rPr lang="ko-KR" altLang="en-US" sz="3200" dirty="0">
                <a:solidFill>
                  <a:prstClr val="black"/>
                </a:solidFill>
              </a:rPr>
              <a:t>설치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121" y="2393164"/>
            <a:ext cx="3836537" cy="3019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EFEF8-A349-4550-AE25-9687802C7049}"/>
              </a:ext>
            </a:extLst>
          </p:cNvPr>
          <p:cNvSpPr txBox="1"/>
          <p:nvPr/>
        </p:nvSpPr>
        <p:spPr>
          <a:xfrm>
            <a:off x="2518474" y="4720838"/>
            <a:ext cx="19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en-US" altLang="ko-KR" dirty="0"/>
              <a:t>Yes </a:t>
            </a:r>
            <a:r>
              <a:rPr lang="ko-KR" altLang="en-US" dirty="0"/>
              <a:t>버튼 클릭</a:t>
            </a:r>
          </a:p>
        </p:txBody>
      </p:sp>
      <p:sp>
        <p:nvSpPr>
          <p:cNvPr id="6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2538127" y="4720838"/>
            <a:ext cx="2105063" cy="76128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887" y="2426437"/>
            <a:ext cx="4003689" cy="3160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6EFEF8-A349-4550-AE25-9687802C7049}"/>
              </a:ext>
            </a:extLst>
          </p:cNvPr>
          <p:cNvSpPr txBox="1"/>
          <p:nvPr/>
        </p:nvSpPr>
        <p:spPr>
          <a:xfrm>
            <a:off x="6742086" y="4825962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5"/>
            </a:pPr>
            <a:r>
              <a:rPr lang="en-US" altLang="ko-KR" dirty="0"/>
              <a:t>No </a:t>
            </a:r>
            <a:r>
              <a:rPr lang="ko-KR" altLang="en-US" dirty="0"/>
              <a:t>버튼 클릭</a:t>
            </a:r>
          </a:p>
        </p:txBody>
      </p:sp>
      <p:sp>
        <p:nvSpPr>
          <p:cNvPr id="9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6638867" y="4825962"/>
            <a:ext cx="2105063" cy="76128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154" y="1642539"/>
            <a:ext cx="3295650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9949887" y="2208498"/>
            <a:ext cx="1948547" cy="70980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EFEF8-A349-4550-AE25-9687802C7049}"/>
              </a:ext>
            </a:extLst>
          </p:cNvPr>
          <p:cNvSpPr txBox="1"/>
          <p:nvPr/>
        </p:nvSpPr>
        <p:spPr>
          <a:xfrm>
            <a:off x="9949888" y="2208498"/>
            <a:ext cx="19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en-US" altLang="ko-KR" dirty="0"/>
              <a:t>Yes </a:t>
            </a:r>
            <a:r>
              <a:rPr lang="ko-KR" altLang="en-US" dirty="0"/>
              <a:t>버튼 클릭</a:t>
            </a:r>
          </a:p>
        </p:txBody>
      </p:sp>
      <p:sp>
        <p:nvSpPr>
          <p:cNvPr id="14" name="사각형: 둥근 모서리 11">
            <a:extLst>
              <a:ext uri="{FF2B5EF4-FFF2-40B4-BE49-F238E27FC236}">
                <a16:creationId xmlns:a16="http://schemas.microsoft.com/office/drawing/2014/main" id="{D91486B6-F715-43B0-96EB-D2EC43F098B6}"/>
              </a:ext>
            </a:extLst>
          </p:cNvPr>
          <p:cNvSpPr/>
          <p:nvPr/>
        </p:nvSpPr>
        <p:spPr>
          <a:xfrm>
            <a:off x="9559404" y="5587244"/>
            <a:ext cx="2133243" cy="70980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EFEF8-A349-4550-AE25-9687802C7049}"/>
              </a:ext>
            </a:extLst>
          </p:cNvPr>
          <p:cNvSpPr txBox="1"/>
          <p:nvPr/>
        </p:nvSpPr>
        <p:spPr>
          <a:xfrm>
            <a:off x="9559404" y="558724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7"/>
            </a:pPr>
            <a:r>
              <a:rPr lang="en-US" altLang="ko-KR" dirty="0"/>
              <a:t>Finish </a:t>
            </a:r>
            <a:r>
              <a:rPr lang="ko-KR" altLang="en-US" dirty="0"/>
              <a:t>버튼 클릭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A3BAC2A-F3D6-4227-809D-F2DF5577D23E}"/>
              </a:ext>
            </a:extLst>
          </p:cNvPr>
          <p:cNvCxnSpPr>
            <a:cxnSpLocks/>
          </p:cNvCxnSpPr>
          <p:nvPr/>
        </p:nvCxnSpPr>
        <p:spPr>
          <a:xfrm flipH="1">
            <a:off x="395682" y="470819"/>
            <a:ext cx="762558" cy="1301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0F830B-F0E1-4CE1-BC9A-3395C5592863}"/>
              </a:ext>
            </a:extLst>
          </p:cNvPr>
          <p:cNvCxnSpPr>
            <a:cxnSpLocks/>
          </p:cNvCxnSpPr>
          <p:nvPr/>
        </p:nvCxnSpPr>
        <p:spPr>
          <a:xfrm flipH="1">
            <a:off x="10326848" y="442198"/>
            <a:ext cx="603167" cy="10295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570FBB-DE96-405E-B53F-F257F4BF8902}"/>
              </a:ext>
            </a:extLst>
          </p:cNvPr>
          <p:cNvCxnSpPr>
            <a:cxnSpLocks/>
          </p:cNvCxnSpPr>
          <p:nvPr/>
        </p:nvCxnSpPr>
        <p:spPr>
          <a:xfrm>
            <a:off x="10938404" y="442198"/>
            <a:ext cx="0" cy="8664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E7F192-9994-4733-8DCF-EE25FD52B6C4}"/>
              </a:ext>
            </a:extLst>
          </p:cNvPr>
          <p:cNvCxnSpPr>
            <a:cxnSpLocks/>
          </p:cNvCxnSpPr>
          <p:nvPr/>
        </p:nvCxnSpPr>
        <p:spPr>
          <a:xfrm>
            <a:off x="421407" y="1690688"/>
            <a:ext cx="0" cy="460944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885</Words>
  <Application>Microsoft Office PowerPoint</Application>
  <PresentationFormat>와이드스크린</PresentationFormat>
  <Paragraphs>88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VirtualBox</vt:lpstr>
      <vt:lpstr>1. VirtualBox 소개: 가상화의 마법사 1-1. What is VirtualBox?</vt:lpstr>
      <vt:lpstr>1. VirtualBox 소개: 가상화의 마법사 1-2. VirtualBox 주요 기능</vt:lpstr>
      <vt:lpstr>1. VirtualBox 소개: 가상화의 마법사 1-3. VirtualBox 네트워크 설정</vt:lpstr>
      <vt:lpstr>1. VirtualBox 소개: 가상화의 마법사 1-4. VirtualBox 추가 정보</vt:lpstr>
      <vt:lpstr>2. VirtualBox 설치: 간단한 클릭으로 시작하는 가상화 여행 1-1. VirtualBox 다운로드</vt:lpstr>
      <vt:lpstr>2. VirtualBox 설치: 간단한 클릭으로 시작하는 가상화 여행 1-2. VirtualBox Extension Pack다운로드</vt:lpstr>
      <vt:lpstr>2. VirtualBox 설치: 간단한 클릭으로 시작하는 가상화 여행 1-3. VirtualBox 설치</vt:lpstr>
      <vt:lpstr>2. VirtualBox 설치: 간단한 클릭으로 시작하는 가상화 여행 1-3. VirtualBox 설치</vt:lpstr>
      <vt:lpstr>2. VirtualBox 설치: 간단한 클릭으로 시작하는 가상화 여행 1-3. VirtualBox 설치</vt:lpstr>
      <vt:lpstr>2. VirtualBox 설치: 간단한 클릭으로 시작하는 가상화 여행 1-3. VirtualBox 설치</vt:lpstr>
      <vt:lpstr>2. VirtualBox 설치: 간단한 클릭으로 시작하는 가상화 여행 1-3. VirtualBox 설치</vt:lpstr>
      <vt:lpstr>3. VirtualBox 설정: 간단한 클릭으로 시작하는 가상화 여행 1-1. 라즈베리파이 이미지 다운로드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3. VirtualBox 설정: 간단한 클릭으로 시작하는 가상화 여행 1-2. 라즈베리파이 OS 설치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잉구탱구</cp:lastModifiedBy>
  <cp:revision>45</cp:revision>
  <dcterms:created xsi:type="dcterms:W3CDTF">2024-07-11T03:06:03Z</dcterms:created>
  <dcterms:modified xsi:type="dcterms:W3CDTF">2024-07-12T08:36:45Z</dcterms:modified>
</cp:coreProperties>
</file>