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8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62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A911F-5B3A-433E-B727-A63ACF9BE449}" type="datetimeFigureOut">
              <a:rPr lang="ko-KR" altLang="en-US" smtClean="0"/>
              <a:t>2020-02-19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AB8FB-4E69-41DC-8185-067A5AFD5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190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72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2019 </a:t>
            </a:r>
            <a:r>
              <a:rPr lang="ko-KR" altLang="en-US" dirty="0"/>
              <a:t>전문교과 </a:t>
            </a:r>
            <a:r>
              <a:rPr lang="en-US" altLang="ko-KR" dirty="0"/>
              <a:t>Ⅱ </a:t>
            </a:r>
            <a:r>
              <a:rPr lang="ko-KR" altLang="en-US" dirty="0"/>
              <a:t>교수</a:t>
            </a:r>
            <a:r>
              <a:rPr lang="en-US" altLang="ko-KR" dirty="0"/>
              <a:t>·</a:t>
            </a:r>
            <a:r>
              <a:rPr lang="ko-KR" altLang="en-US" dirty="0"/>
              <a:t>학습 자료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0" b="97143" l="6970" r="87273">
                        <a14:foregroundMark x1="55758" y1="37143" x2="55758" y2="37143"/>
                        <a14:foregroundMark x1="54242" y1="53333" x2="54242" y2="53333"/>
                        <a14:foregroundMark x1="66667" y1="36190" x2="66667" y2="36190"/>
                        <a14:foregroundMark x1="68182" y1="53333" x2="68182" y2="53333"/>
                        <a14:foregroundMark x1="75152" y1="38095" x2="75152" y2="38095"/>
                        <a14:foregroundMark x1="78485" y1="59048" x2="78485" y2="59048"/>
                        <a14:foregroundMark x1="16667" y1="29524" x2="16667" y2="29524"/>
                        <a14:foregroundMark x1="33333" y1="18095" x2="33333" y2="18095"/>
                        <a14:foregroundMark x1="33030" y1="58095" x2="33030" y2="580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48" y="5805264"/>
            <a:ext cx="1008112" cy="3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635" y1="42500" x2="6635" y2="42500"/>
                        <a14:foregroundMark x1="47393" y1="32500" x2="47393" y2="32500"/>
                        <a14:foregroundMark x1="49289" y1="65000" x2="49289" y2="65000"/>
                        <a14:foregroundMark x1="53555" y1="37500" x2="53555" y2="37500"/>
                        <a14:foregroundMark x1="59242" y1="32500" x2="59242" y2="32500"/>
                        <a14:foregroundMark x1="59716" y1="55000" x2="59716" y2="55000"/>
                        <a14:foregroundMark x1="64929" y1="37500" x2="64929" y2="37500"/>
                        <a14:foregroundMark x1="65403" y1="57500" x2="65403" y2="57500"/>
                        <a14:foregroundMark x1="69194" y1="37500" x2="69194" y2="37500"/>
                        <a14:foregroundMark x1="70616" y1="50000" x2="70616" y2="50000"/>
                        <a14:foregroundMark x1="74882" y1="35000" x2="74882" y2="35000"/>
                        <a14:foregroundMark x1="76303" y1="60000" x2="76303" y2="60000"/>
                        <a14:foregroundMark x1="80569" y1="35000" x2="80569" y2="35000"/>
                        <a14:foregroundMark x1="83412" y1="37500" x2="83412" y2="37500"/>
                        <a14:foregroundMark x1="87204" y1="35000" x2="87204" y2="35000"/>
                        <a14:foregroundMark x1="90047" y1="35000" x2="90047" y2="35000"/>
                        <a14:foregroundMark x1="88152" y1="57500" x2="88152" y2="57500"/>
                        <a14:foregroundMark x1="94313" y1="32500" x2="94313" y2="32500"/>
                        <a14:foregroundMark x1="95261" y1="60000" x2="95261" y2="60000"/>
                        <a14:foregroundMark x1="36967" y1="35000" x2="36967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76" y="5842393"/>
            <a:ext cx="1294720" cy="24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응용프로그래밍 화면 구현</a:t>
            </a:r>
            <a:r>
              <a:rPr lang="en-US" altLang="ko-KR" dirty="0"/>
              <a:t>)_(UI </a:t>
            </a:r>
            <a:r>
              <a:rPr lang="ko-KR" altLang="en-US" dirty="0"/>
              <a:t>디자인</a:t>
            </a:r>
            <a:r>
              <a:rPr lang="en-US" altLang="ko-KR" dirty="0"/>
              <a:t>)_</a:t>
            </a:r>
            <a:r>
              <a:rPr lang="ko-KR" altLang="en-US" dirty="0"/>
              <a:t>학습 </a:t>
            </a:r>
            <a:r>
              <a:rPr lang="en-US" altLang="ko-KR" dirty="0"/>
              <a:t>[2]_</a:t>
            </a:r>
            <a:r>
              <a:rPr lang="ko-KR" altLang="en-US" dirty="0"/>
              <a:t>유형 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1030653" y="2301547"/>
            <a:ext cx="5648623" cy="553322"/>
          </a:xfrm>
        </p:spPr>
        <p:txBody>
          <a:bodyPr/>
          <a:lstStyle/>
          <a:p>
            <a:r>
              <a:rPr lang="ko-KR" altLang="en-US" dirty="0"/>
              <a:t>모바일 </a:t>
            </a:r>
            <a:r>
              <a:rPr lang="en-US" altLang="ko-KR" dirty="0"/>
              <a:t>UI/UX </a:t>
            </a:r>
            <a:r>
              <a:rPr lang="ko-KR" altLang="en-US" dirty="0"/>
              <a:t>디자인 가이드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전문교과 </a:t>
            </a:r>
            <a:r>
              <a:rPr lang="en-US" altLang="ko-KR" dirty="0"/>
              <a:t>Ⅱ </a:t>
            </a:r>
            <a:r>
              <a:rPr lang="ko-KR" altLang="en-US" dirty="0"/>
              <a:t>교수</a:t>
            </a:r>
            <a:r>
              <a:rPr lang="en-US" altLang="ko-KR" dirty="0"/>
              <a:t>·</a:t>
            </a:r>
            <a:r>
              <a:rPr lang="ko-KR" altLang="en-US" dirty="0"/>
              <a:t>학습 자료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81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37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38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  <p:sp>
        <p:nvSpPr>
          <p:cNvPr id="20" name="자유형 19"/>
          <p:cNvSpPr/>
          <p:nvPr/>
        </p:nvSpPr>
        <p:spPr>
          <a:xfrm>
            <a:off x="971600" y="2393370"/>
            <a:ext cx="3381609" cy="3445827"/>
          </a:xfrm>
          <a:custGeom>
            <a:avLst/>
            <a:gdLst>
              <a:gd name="connsiteX0" fmla="*/ 0 w 2164534"/>
              <a:gd name="connsiteY0" fmla="*/ 0 h 1581120"/>
              <a:gd name="connsiteX1" fmla="*/ 2164534 w 2164534"/>
              <a:gd name="connsiteY1" fmla="*/ 0 h 1581120"/>
              <a:gd name="connsiteX2" fmla="*/ 2164534 w 2164534"/>
              <a:gd name="connsiteY2" fmla="*/ 1581120 h 1581120"/>
              <a:gd name="connsiteX3" fmla="*/ 0 w 2164534"/>
              <a:gd name="connsiteY3" fmla="*/ 1581120 h 1581120"/>
              <a:gd name="connsiteX4" fmla="*/ 0 w 2164534"/>
              <a:gd name="connsiteY4" fmla="*/ 0 h 15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534" h="1581120">
                <a:moveTo>
                  <a:pt x="0" y="0"/>
                </a:moveTo>
                <a:lnTo>
                  <a:pt x="2164534" y="0"/>
                </a:lnTo>
                <a:lnTo>
                  <a:pt x="2164534" y="1581120"/>
                </a:lnTo>
                <a:lnTo>
                  <a:pt x="0" y="1581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85344" rIns="72000" bIns="128016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각 메뉴마다 하위 콘텐츠를 대표하는 성격의 레이블이나 아이콘을 제공한다</a:t>
            </a:r>
            <a:r>
              <a:rPr lang="en-US" altLang="ko-KR" sz="1400" spc="-100" dirty="0"/>
              <a:t>.</a:t>
            </a:r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추가 메뉴에 대한 공간 제약을 덜 받으므로 확장성이 좋다</a:t>
            </a:r>
            <a:r>
              <a:rPr lang="en-US" altLang="ko-KR" sz="1400" spc="-100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7314" y="1974643"/>
            <a:ext cx="2411924" cy="44896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형식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64" y="3933056"/>
            <a:ext cx="2808312" cy="1803951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4816152" y="2408165"/>
            <a:ext cx="3428256" cy="3445827"/>
          </a:xfrm>
          <a:custGeom>
            <a:avLst/>
            <a:gdLst>
              <a:gd name="connsiteX0" fmla="*/ 0 w 2164534"/>
              <a:gd name="connsiteY0" fmla="*/ 0 h 1581120"/>
              <a:gd name="connsiteX1" fmla="*/ 2164534 w 2164534"/>
              <a:gd name="connsiteY1" fmla="*/ 0 h 1581120"/>
              <a:gd name="connsiteX2" fmla="*/ 2164534 w 2164534"/>
              <a:gd name="connsiteY2" fmla="*/ 1581120 h 1581120"/>
              <a:gd name="connsiteX3" fmla="*/ 0 w 2164534"/>
              <a:gd name="connsiteY3" fmla="*/ 1581120 h 1581120"/>
              <a:gd name="connsiteX4" fmla="*/ 0 w 2164534"/>
              <a:gd name="connsiteY4" fmla="*/ 0 h 15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534" h="1581120">
                <a:moveTo>
                  <a:pt x="0" y="0"/>
                </a:moveTo>
                <a:lnTo>
                  <a:pt x="2164534" y="0"/>
                </a:lnTo>
                <a:lnTo>
                  <a:pt x="2164534" y="1581120"/>
                </a:lnTo>
                <a:lnTo>
                  <a:pt x="0" y="1581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85344" rIns="72000" bIns="128016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텍스트 목록을 접거나 펼치는 구조이다</a:t>
            </a:r>
            <a:r>
              <a:rPr lang="en-US" altLang="ko-KR" sz="1400" spc="-100" dirty="0"/>
              <a:t>.</a:t>
            </a:r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화면에서 메뉴가 차지하는 영역이 크므로 일반적으로 첫 화면에서 사용한다</a:t>
            </a:r>
            <a:r>
              <a:rPr lang="en-US" altLang="ko-KR" sz="1400" spc="-100" dirty="0"/>
              <a:t>.</a:t>
            </a:r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한 화면에서 레벨이 다른 메뉴 이동이 가능</a:t>
            </a:r>
            <a:endParaRPr lang="en-US" altLang="ko-KR" sz="14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933056"/>
            <a:ext cx="2714625" cy="17621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80756" y="1974643"/>
            <a:ext cx="2411924" cy="44896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아코디언 형식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32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97314" y="1916832"/>
            <a:ext cx="6771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이미지는 신속하게 로딩되도록 설계한다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624" y="2340362"/>
            <a:ext cx="6948000" cy="625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en-US" sz="1400" dirty="0"/>
              <a:t>복잡한 구조의 이미지를 배제하고 로딩 시간 최소화</a:t>
            </a:r>
            <a:endParaRPr lang="en-US" altLang="ko-KR" sz="1400" dirty="0"/>
          </a:p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en-US" sz="1400" dirty="0"/>
              <a:t>시스템 전반에 걸쳐 일관된 이미지를 사용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99592" y="3094648"/>
            <a:ext cx="6771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시스템이 제공하는 기본 폰트를 사용한다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9902" y="3498393"/>
            <a:ext cx="6948000" cy="938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en-US" sz="1400" dirty="0"/>
              <a:t>가급적 시스템 폰트를 사용하고 가독성을 우선적으로 고려한다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en-US" sz="1400" dirty="0"/>
              <a:t>정보의 체계</a:t>
            </a:r>
            <a:r>
              <a:rPr lang="en-US" altLang="ko-KR" sz="1400" dirty="0"/>
              <a:t>, </a:t>
            </a:r>
            <a:r>
              <a:rPr lang="ko-KR" altLang="en-US" sz="1400" dirty="0"/>
              <a:t>중요도</a:t>
            </a:r>
            <a:r>
              <a:rPr lang="en-US" altLang="ko-KR" sz="1400" dirty="0"/>
              <a:t>, </a:t>
            </a:r>
            <a:r>
              <a:rPr lang="ko-KR" altLang="en-US" sz="1400" dirty="0"/>
              <a:t>목적 등에 따라 차별하여 적용한다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en-US" sz="1400" dirty="0"/>
              <a:t>한 페이지 안에</a:t>
            </a:r>
            <a:r>
              <a:rPr lang="en-US" altLang="ko-KR" sz="1400" dirty="0"/>
              <a:t>, 3</a:t>
            </a:r>
            <a:r>
              <a:rPr lang="ko-KR" altLang="en-US" sz="1400" dirty="0"/>
              <a:t>종 이내의 폰트와</a:t>
            </a:r>
            <a:r>
              <a:rPr lang="en-US" altLang="ko-KR" sz="1400" dirty="0"/>
              <a:t>, 5</a:t>
            </a:r>
            <a:r>
              <a:rPr lang="ko-KR" altLang="en-US" sz="1400" dirty="0"/>
              <a:t>색상 이내의 컬러군을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99592" y="4578513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아이콘은 메타포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(methphor)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정확성을 높일 수 있어야 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89902" y="5010561"/>
            <a:ext cx="6948000" cy="938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en-US" sz="1400" dirty="0"/>
              <a:t>아이콘은 텍스트와 결합하여 제시한다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en-US" sz="1400" dirty="0"/>
              <a:t>하나 이상의 기능을 동일한 모양의 아이콘에 부여하지 않는다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en-US" sz="1400" dirty="0"/>
              <a:t>아이콘은 일정한 위치에 일관성을 유지하여 배치한다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40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43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원칙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55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97314" y="1891554"/>
            <a:ext cx="763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파일명은 소문자로 작성하며 서브 시스템코드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일련번호로 구성한다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2122" y="4132450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이미지의 타입에 따라 축약된 약어로 유형을 구분하여 사용한다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97314" y="415450"/>
            <a:ext cx="7238310" cy="540000"/>
            <a:chOff x="200744" y="96664"/>
            <a:chExt cx="7467600" cy="644525"/>
          </a:xfrm>
        </p:grpSpPr>
        <p:sp>
          <p:nvSpPr>
            <p:cNvPr id="40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43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55861"/>
            <a:ext cx="5976664" cy="154491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63003"/>
              </p:ext>
            </p:extLst>
          </p:nvPr>
        </p:nvGraphicFramePr>
        <p:xfrm>
          <a:off x="1186173" y="4607642"/>
          <a:ext cx="6949453" cy="13416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22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20526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433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40338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</a:tblGrid>
              <a:tr h="125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btn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txt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텍스트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Tab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tab menu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bul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글머리표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title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타이틀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bttmn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하단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5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img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img_event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이벤트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ban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배너</a:t>
                      </a:r>
                      <a:r>
                        <a:rPr lang="ko-KR" altLang="en-US" sz="1500" baseline="0" dirty="0"/>
                        <a:t> 이미지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19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20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파일명 규칙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5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41279" y="2085739"/>
            <a:ext cx="7275137" cy="3503501"/>
            <a:chOff x="971600" y="2078075"/>
            <a:chExt cx="7275137" cy="35035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자유형 12"/>
            <p:cNvSpPr/>
            <p:nvPr/>
          </p:nvSpPr>
          <p:spPr>
            <a:xfrm>
              <a:off x="971600" y="2078075"/>
              <a:ext cx="2340000" cy="713849"/>
            </a:xfrm>
            <a:custGeom>
              <a:avLst/>
              <a:gdLst>
                <a:gd name="connsiteX0" fmla="*/ 0 w 2164534"/>
                <a:gd name="connsiteY0" fmla="*/ 0 h 865813"/>
                <a:gd name="connsiteX1" fmla="*/ 2164534 w 2164534"/>
                <a:gd name="connsiteY1" fmla="*/ 0 h 865813"/>
                <a:gd name="connsiteX2" fmla="*/ 2164534 w 2164534"/>
                <a:gd name="connsiteY2" fmla="*/ 865813 h 865813"/>
                <a:gd name="connsiteX3" fmla="*/ 0 w 2164534"/>
                <a:gd name="connsiteY3" fmla="*/ 865813 h 865813"/>
                <a:gd name="connsiteX4" fmla="*/ 0 w 2164534"/>
                <a:gd name="connsiteY4" fmla="*/ 0 h 8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34" h="865813">
                  <a:moveTo>
                    <a:pt x="0" y="0"/>
                  </a:moveTo>
                  <a:lnTo>
                    <a:pt x="2164534" y="0"/>
                  </a:lnTo>
                  <a:lnTo>
                    <a:pt x="2164534" y="865813"/>
                  </a:lnTo>
                  <a:lnTo>
                    <a:pt x="0" y="8658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/>
                <a:t>[</a:t>
              </a:r>
              <a:r>
                <a:rPr lang="ko-KR" altLang="en-US" sz="1600" kern="1200" dirty="0"/>
                <a:t>기본원칙</a:t>
              </a:r>
              <a:r>
                <a:rPr lang="en-US" altLang="ko-KR" sz="1600" kern="1200" dirty="0"/>
                <a:t>]</a:t>
              </a:r>
              <a:endParaRPr lang="ko-KR" altLang="en-US" sz="1600" kern="1200" dirty="0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971600" y="2780928"/>
              <a:ext cx="2340000" cy="2800648"/>
            </a:xfrm>
            <a:custGeom>
              <a:avLst/>
              <a:gdLst>
                <a:gd name="connsiteX0" fmla="*/ 0 w 2164534"/>
                <a:gd name="connsiteY0" fmla="*/ 0 h 1581120"/>
                <a:gd name="connsiteX1" fmla="*/ 2164534 w 2164534"/>
                <a:gd name="connsiteY1" fmla="*/ 0 h 1581120"/>
                <a:gd name="connsiteX2" fmla="*/ 2164534 w 2164534"/>
                <a:gd name="connsiteY2" fmla="*/ 1581120 h 1581120"/>
                <a:gd name="connsiteX3" fmla="*/ 0 w 2164534"/>
                <a:gd name="connsiteY3" fmla="*/ 1581120 h 1581120"/>
                <a:gd name="connsiteX4" fmla="*/ 0 w 2164534"/>
                <a:gd name="connsiteY4" fmla="*/ 0 h 158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34" h="1581120">
                  <a:moveTo>
                    <a:pt x="0" y="0"/>
                  </a:moveTo>
                  <a:lnTo>
                    <a:pt x="2164534" y="0"/>
                  </a:lnTo>
                  <a:lnTo>
                    <a:pt x="2164534" y="1581120"/>
                  </a:lnTo>
                  <a:lnTo>
                    <a:pt x="0" y="1581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85344" rIns="72000" bIns="128016" numCol="1" spcCol="1270" anchor="t" anchorCtr="0">
              <a:noAutofit/>
            </a:bodyPr>
            <a:lstStyle/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spc="-100" dirty="0"/>
                <a:t>사용자 경험에 초점</a:t>
              </a:r>
              <a:endParaRPr lang="en-US" altLang="ko-KR" sz="1400" kern="12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spc="-100" dirty="0"/>
                <a:t>소수의 핵심 기능에 초점</a:t>
              </a:r>
              <a:endParaRPr lang="en-US" altLang="ko-KR" sz="14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spc="-100" dirty="0"/>
                <a:t>호환성</a:t>
              </a:r>
              <a:r>
                <a:rPr lang="en-US" altLang="ko-KR" sz="1400" kern="1200" spc="-100" dirty="0"/>
                <a:t>, </a:t>
              </a:r>
              <a:r>
                <a:rPr lang="ko-KR" altLang="en-US" sz="1400" kern="1200" spc="-100" dirty="0"/>
                <a:t>확정성</a:t>
              </a:r>
              <a:r>
                <a:rPr lang="en-US" altLang="ko-KR" sz="1400" kern="1200" spc="-100" dirty="0"/>
                <a:t>, </a:t>
              </a:r>
              <a:r>
                <a:rPr lang="ko-KR" altLang="en-US" sz="1400" spc="-100" dirty="0"/>
                <a:t>접근성 고려</a:t>
              </a:r>
              <a:endParaRPr lang="en-US" altLang="ko-KR" sz="14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spc="-100" dirty="0"/>
                <a:t>웹 표준 준수</a:t>
              </a:r>
              <a:endParaRPr lang="en-US" altLang="ko-KR" sz="1400" kern="12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spc="-100" dirty="0"/>
                <a:t>일관성 유지</a:t>
              </a:r>
              <a:endParaRPr lang="en-US" altLang="ko-KR" sz="14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spc="-100" dirty="0"/>
                <a:t>웹 네비게이션 최적화</a:t>
              </a:r>
              <a:endParaRPr lang="en-US" altLang="ko-KR" sz="1400" kern="12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spc="-100" dirty="0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439168" y="2078075"/>
              <a:ext cx="2340000" cy="713849"/>
            </a:xfrm>
            <a:custGeom>
              <a:avLst/>
              <a:gdLst>
                <a:gd name="connsiteX0" fmla="*/ 0 w 2164534"/>
                <a:gd name="connsiteY0" fmla="*/ 0 h 865813"/>
                <a:gd name="connsiteX1" fmla="*/ 2164534 w 2164534"/>
                <a:gd name="connsiteY1" fmla="*/ 0 h 865813"/>
                <a:gd name="connsiteX2" fmla="*/ 2164534 w 2164534"/>
                <a:gd name="connsiteY2" fmla="*/ 865813 h 865813"/>
                <a:gd name="connsiteX3" fmla="*/ 0 w 2164534"/>
                <a:gd name="connsiteY3" fmla="*/ 865813 h 865813"/>
                <a:gd name="connsiteX4" fmla="*/ 0 w 2164534"/>
                <a:gd name="connsiteY4" fmla="*/ 0 h 8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34" h="865813">
                  <a:moveTo>
                    <a:pt x="0" y="0"/>
                  </a:moveTo>
                  <a:lnTo>
                    <a:pt x="2164534" y="0"/>
                  </a:lnTo>
                  <a:lnTo>
                    <a:pt x="2164534" y="865813"/>
                  </a:lnTo>
                  <a:lnTo>
                    <a:pt x="0" y="8658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/>
                <a:t>[</a:t>
              </a:r>
              <a:r>
                <a:rPr lang="ko-KR" altLang="en-US" sz="1600" kern="1200" dirty="0"/>
                <a:t>모바일 환경</a:t>
              </a:r>
              <a:r>
                <a:rPr lang="en-US" altLang="ko-KR" sz="1600" kern="1200" dirty="0"/>
                <a:t>]</a:t>
              </a:r>
              <a:endParaRPr lang="ko-KR" altLang="en-US" sz="1600" kern="1200" dirty="0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439168" y="2780928"/>
              <a:ext cx="2340000" cy="2800648"/>
            </a:xfrm>
            <a:custGeom>
              <a:avLst/>
              <a:gdLst>
                <a:gd name="connsiteX0" fmla="*/ 0 w 2164534"/>
                <a:gd name="connsiteY0" fmla="*/ 0 h 1581120"/>
                <a:gd name="connsiteX1" fmla="*/ 2164534 w 2164534"/>
                <a:gd name="connsiteY1" fmla="*/ 0 h 1581120"/>
                <a:gd name="connsiteX2" fmla="*/ 2164534 w 2164534"/>
                <a:gd name="connsiteY2" fmla="*/ 1581120 h 1581120"/>
                <a:gd name="connsiteX3" fmla="*/ 0 w 2164534"/>
                <a:gd name="connsiteY3" fmla="*/ 1581120 h 1581120"/>
                <a:gd name="connsiteX4" fmla="*/ 0 w 2164534"/>
                <a:gd name="connsiteY4" fmla="*/ 0 h 158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34" h="1581120">
                  <a:moveTo>
                    <a:pt x="0" y="0"/>
                  </a:moveTo>
                  <a:lnTo>
                    <a:pt x="2164534" y="0"/>
                  </a:lnTo>
                  <a:lnTo>
                    <a:pt x="2164534" y="1581120"/>
                  </a:lnTo>
                  <a:lnTo>
                    <a:pt x="0" y="1581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85344" rIns="72000" bIns="128016" numCol="1" spcCol="1270" anchor="t" anchorCtr="0">
              <a:noAutofit/>
            </a:bodyPr>
            <a:lstStyle/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spc="-100" dirty="0"/>
                <a:t>다양환 디바이스 환경과 호환성</a:t>
              </a:r>
              <a:endParaRPr lang="en-US" altLang="ko-KR" sz="1400" kern="12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spc="-100" dirty="0"/>
                <a:t>HTML, CSS, Javascript </a:t>
              </a:r>
              <a:r>
                <a:rPr lang="ko-KR" altLang="en-US" sz="1400" spc="-100" dirty="0"/>
                <a:t>사용</a:t>
              </a:r>
              <a:endParaRPr lang="en-US" altLang="ko-KR" sz="14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spc="-100" dirty="0"/>
                <a:t>스마트폰</a:t>
              </a:r>
              <a:r>
                <a:rPr lang="en-US" altLang="ko-KR" sz="1400" kern="1200" spc="-100" dirty="0"/>
                <a:t>, </a:t>
              </a:r>
              <a:r>
                <a:rPr lang="ko-KR" altLang="en-US" sz="1400" kern="1200" spc="-100" dirty="0"/>
                <a:t>태블릿 </a:t>
              </a:r>
              <a:r>
                <a:rPr lang="en-US" altLang="ko-KR" sz="1400" kern="1200" spc="-100" dirty="0"/>
                <a:t>PC </a:t>
              </a:r>
              <a:r>
                <a:rPr lang="ko-KR" altLang="en-US" sz="1400" kern="1200" spc="-100" dirty="0"/>
                <a:t>고려</a:t>
              </a:r>
              <a:endParaRPr lang="en-US" altLang="ko-KR" sz="1400" kern="12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spc="-100" dirty="0"/>
                <a:t>기본해상도</a:t>
              </a:r>
              <a:r>
                <a:rPr lang="en-US" altLang="ko-KR" sz="1400" spc="-100" dirty="0"/>
                <a:t>&amp;</a:t>
              </a:r>
              <a:r>
                <a:rPr lang="ko-KR" altLang="en-US" sz="1400" spc="-100" dirty="0"/>
                <a:t>고해상도 고려</a:t>
              </a:r>
              <a:endParaRPr lang="en-US" altLang="ko-KR" sz="14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spc="-100" dirty="0"/>
                <a:t>모바일 환경의 특수성 고려</a:t>
              </a:r>
              <a:endParaRPr lang="en-US" altLang="ko-KR" sz="1400" kern="12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spc="-100" dirty="0"/>
                <a:t>모바일 웹 환경 뿐만 아니라 태블릿 환경을 고려</a:t>
              </a:r>
              <a:endParaRPr lang="en-US" altLang="ko-KR" sz="14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spc="-100" dirty="0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906737" y="2078075"/>
              <a:ext cx="2340000" cy="713849"/>
            </a:xfrm>
            <a:custGeom>
              <a:avLst/>
              <a:gdLst>
                <a:gd name="connsiteX0" fmla="*/ 0 w 2164534"/>
                <a:gd name="connsiteY0" fmla="*/ 0 h 865813"/>
                <a:gd name="connsiteX1" fmla="*/ 2164534 w 2164534"/>
                <a:gd name="connsiteY1" fmla="*/ 0 h 865813"/>
                <a:gd name="connsiteX2" fmla="*/ 2164534 w 2164534"/>
                <a:gd name="connsiteY2" fmla="*/ 865813 h 865813"/>
                <a:gd name="connsiteX3" fmla="*/ 0 w 2164534"/>
                <a:gd name="connsiteY3" fmla="*/ 865813 h 865813"/>
                <a:gd name="connsiteX4" fmla="*/ 0 w 2164534"/>
                <a:gd name="connsiteY4" fmla="*/ 0 h 8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34" h="865813">
                  <a:moveTo>
                    <a:pt x="0" y="0"/>
                  </a:moveTo>
                  <a:lnTo>
                    <a:pt x="2164534" y="0"/>
                  </a:lnTo>
                  <a:lnTo>
                    <a:pt x="2164534" y="865813"/>
                  </a:lnTo>
                  <a:lnTo>
                    <a:pt x="0" y="8658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/>
                <a:t>[</a:t>
              </a:r>
              <a:r>
                <a:rPr lang="ko-KR" altLang="en-US" sz="1600" dirty="0"/>
                <a:t>페이지 레이아웃</a:t>
              </a:r>
              <a:r>
                <a:rPr lang="en-US" altLang="ko-KR" sz="1600" kern="1200" dirty="0"/>
                <a:t>]</a:t>
              </a:r>
              <a:endParaRPr lang="ko-KR" altLang="en-US" sz="1600" kern="12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906737" y="2780928"/>
              <a:ext cx="2340000" cy="2800648"/>
            </a:xfrm>
            <a:custGeom>
              <a:avLst/>
              <a:gdLst>
                <a:gd name="connsiteX0" fmla="*/ 0 w 2164534"/>
                <a:gd name="connsiteY0" fmla="*/ 0 h 1581120"/>
                <a:gd name="connsiteX1" fmla="*/ 2164534 w 2164534"/>
                <a:gd name="connsiteY1" fmla="*/ 0 h 1581120"/>
                <a:gd name="connsiteX2" fmla="*/ 2164534 w 2164534"/>
                <a:gd name="connsiteY2" fmla="*/ 1581120 h 1581120"/>
                <a:gd name="connsiteX3" fmla="*/ 0 w 2164534"/>
                <a:gd name="connsiteY3" fmla="*/ 1581120 h 1581120"/>
                <a:gd name="connsiteX4" fmla="*/ 0 w 2164534"/>
                <a:gd name="connsiteY4" fmla="*/ 0 h 158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34" h="1581120">
                  <a:moveTo>
                    <a:pt x="0" y="0"/>
                  </a:moveTo>
                  <a:lnTo>
                    <a:pt x="2164534" y="0"/>
                  </a:lnTo>
                  <a:lnTo>
                    <a:pt x="2164534" y="1581120"/>
                  </a:lnTo>
                  <a:lnTo>
                    <a:pt x="0" y="1581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85344" rIns="72000" bIns="128016" numCol="1" spcCol="1270" anchor="t" anchorCtr="0">
              <a:noAutofit/>
            </a:bodyPr>
            <a:lstStyle/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spc="-100" dirty="0"/>
                <a:t>Header</a:t>
              </a:r>
              <a:r>
                <a:rPr lang="ko-KR" altLang="en-US" sz="1400" spc="-100" dirty="0"/>
                <a:t> 영역은 사이트명</a:t>
              </a:r>
              <a:r>
                <a:rPr lang="en-US" altLang="ko-KR" sz="1400" spc="-100" dirty="0"/>
                <a:t>, </a:t>
              </a:r>
              <a:r>
                <a:rPr lang="ko-KR" altLang="en-US" sz="1400" spc="-100" dirty="0"/>
                <a:t>로고</a:t>
              </a:r>
              <a:r>
                <a:rPr lang="en-US" altLang="ko-KR" sz="1400" spc="-100" dirty="0"/>
                <a:t>, </a:t>
              </a:r>
              <a:r>
                <a:rPr lang="ko-KR" altLang="en-US" sz="1400" spc="-100" dirty="0"/>
                <a:t>기관명을 표시</a:t>
              </a:r>
              <a:endParaRPr lang="en-US" altLang="ko-KR" sz="14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spc="-100" dirty="0"/>
                <a:t>Footer </a:t>
              </a:r>
              <a:r>
                <a:rPr lang="ko-KR" altLang="en-US" sz="1400" kern="1200" spc="-100" dirty="0"/>
                <a:t>영역은 </a:t>
              </a:r>
              <a:r>
                <a:rPr lang="en-US" altLang="ko-KR" sz="1400" kern="1200" spc="-100" dirty="0"/>
                <a:t>PC</a:t>
              </a:r>
              <a:r>
                <a:rPr lang="ko-KR" altLang="en-US" sz="1400" kern="1200" spc="-100" dirty="0"/>
                <a:t>버전 링크</a:t>
              </a:r>
              <a:endParaRPr lang="en-US" altLang="ko-KR" sz="1400" kern="12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spc="-100" dirty="0"/>
                <a:t>시각적으로 안정감 유지</a:t>
              </a:r>
              <a:endParaRPr lang="en-US" altLang="ko-KR" sz="14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spc="-100" dirty="0"/>
                <a:t>콘텐츠를 읽기 쉽고</a:t>
              </a:r>
              <a:r>
                <a:rPr lang="en-US" altLang="ko-KR" sz="1400" kern="1200" spc="-100" dirty="0"/>
                <a:t>, </a:t>
              </a:r>
              <a:r>
                <a:rPr lang="ko-KR" altLang="en-US" sz="1400" spc="-100" dirty="0"/>
                <a:t>효과적 인 정보 전달하도록 배치</a:t>
              </a:r>
              <a:endParaRPr lang="en-US" altLang="ko-KR" sz="1400" spc="-100" dirty="0"/>
            </a:p>
            <a:p>
              <a:pPr marL="171450" lvl="1" indent="-171450" algn="l" defTabSz="711200" latinLnBrk="1">
                <a:lnSpc>
                  <a:spcPts val="23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spc="-100" dirty="0"/>
                <a:t>여백을 적절히 사용하여 시선의 흐름을 유도</a:t>
              </a:r>
            </a:p>
          </p:txBody>
        </p:sp>
      </p:grp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환경 디자인 가이드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37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38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0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레이아웃 구성요소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37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38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17998"/>
            <a:ext cx="4007815" cy="3168352"/>
          </a:xfrm>
          <a:prstGeom prst="rect">
            <a:avLst/>
          </a:prstGeom>
        </p:spPr>
      </p:pic>
      <p:sp>
        <p:nvSpPr>
          <p:cNvPr id="20" name="자유형 19"/>
          <p:cNvSpPr/>
          <p:nvPr/>
        </p:nvSpPr>
        <p:spPr>
          <a:xfrm>
            <a:off x="5076056" y="2060848"/>
            <a:ext cx="3227340" cy="3358630"/>
          </a:xfrm>
          <a:custGeom>
            <a:avLst/>
            <a:gdLst>
              <a:gd name="connsiteX0" fmla="*/ 0 w 2164534"/>
              <a:gd name="connsiteY0" fmla="*/ 0 h 1581120"/>
              <a:gd name="connsiteX1" fmla="*/ 2164534 w 2164534"/>
              <a:gd name="connsiteY1" fmla="*/ 0 h 1581120"/>
              <a:gd name="connsiteX2" fmla="*/ 2164534 w 2164534"/>
              <a:gd name="connsiteY2" fmla="*/ 1581120 h 1581120"/>
              <a:gd name="connsiteX3" fmla="*/ 0 w 2164534"/>
              <a:gd name="connsiteY3" fmla="*/ 1581120 h 1581120"/>
              <a:gd name="connsiteX4" fmla="*/ 0 w 2164534"/>
              <a:gd name="connsiteY4" fmla="*/ 0 h 15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534" h="1581120">
                <a:moveTo>
                  <a:pt x="0" y="0"/>
                </a:moveTo>
                <a:lnTo>
                  <a:pt x="2164534" y="0"/>
                </a:lnTo>
                <a:lnTo>
                  <a:pt x="2164534" y="1581120"/>
                </a:lnTo>
                <a:lnTo>
                  <a:pt x="0" y="1581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85344" rIns="72000" bIns="128016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spc="-100" dirty="0"/>
              <a:t>Indicator : </a:t>
            </a:r>
            <a:r>
              <a:rPr lang="ko-KR" altLang="en-US" sz="1400" kern="1200" spc="-100" dirty="0"/>
              <a:t>각종 서비스의 알림 및 수신</a:t>
            </a:r>
            <a:r>
              <a:rPr lang="en-US" altLang="ko-KR" sz="1400" kern="1200" spc="-100" dirty="0"/>
              <a:t>, </a:t>
            </a:r>
            <a:r>
              <a:rPr lang="ko-KR" altLang="en-US" sz="1400" kern="1200" spc="-100" dirty="0"/>
              <a:t>네트워크</a:t>
            </a:r>
            <a:r>
              <a:rPr lang="en-US" altLang="ko-KR" sz="1400" kern="1200" spc="-100" dirty="0"/>
              <a:t>, </a:t>
            </a:r>
            <a:r>
              <a:rPr lang="ko-KR" altLang="en-US" sz="1400" kern="1200" spc="-100" dirty="0"/>
              <a:t>배터리 상태 등을 아이콘화</a:t>
            </a:r>
            <a:r>
              <a:rPr lang="en-US" altLang="ko-KR" sz="1400" spc="-100" dirty="0"/>
              <a:t> </a:t>
            </a:r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spc="-100" dirty="0"/>
              <a:t>Header :  </a:t>
            </a:r>
            <a:r>
              <a:rPr lang="ko-KR" altLang="en-US" sz="1400" spc="-100" dirty="0"/>
              <a:t>기관 로고</a:t>
            </a:r>
            <a:r>
              <a:rPr lang="en-US" altLang="ko-KR" sz="1400" spc="-100" dirty="0"/>
              <a:t>, </a:t>
            </a:r>
            <a:r>
              <a:rPr lang="ko-KR" altLang="en-US" sz="1400" spc="-100" dirty="0"/>
              <a:t>사이트명 등을 표시</a:t>
            </a:r>
            <a:endParaRPr lang="en-US" altLang="ko-KR" sz="14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spc="-100" dirty="0"/>
              <a:t>Navigation : </a:t>
            </a:r>
            <a:r>
              <a:rPr lang="ko-KR" altLang="en-US" sz="1400" kern="1200" spc="-100" dirty="0"/>
              <a:t>홈</a:t>
            </a:r>
            <a:r>
              <a:rPr lang="en-US" altLang="ko-KR" sz="1400" kern="1200" spc="-100" dirty="0"/>
              <a:t>, </a:t>
            </a:r>
            <a:r>
              <a:rPr lang="ko-KR" altLang="en-US" sz="1400" kern="1200" spc="-100" dirty="0"/>
              <a:t>이전</a:t>
            </a:r>
            <a:r>
              <a:rPr lang="en-US" altLang="ko-KR" sz="1400" kern="1200" spc="-100" dirty="0"/>
              <a:t>, </a:t>
            </a:r>
            <a:r>
              <a:rPr lang="ko-KR" altLang="en-US" sz="1400" kern="1200" spc="-100" dirty="0"/>
              <a:t>다음 페이지 등의 주요 메뉴 링크 제공</a:t>
            </a:r>
            <a:endParaRPr lang="en-US" altLang="ko-KR" sz="1400" kern="12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spc="-100" dirty="0"/>
              <a:t> Contents Area : </a:t>
            </a:r>
            <a:r>
              <a:rPr lang="ko-KR" altLang="en-US" sz="1400" spc="-100" dirty="0"/>
              <a:t>사용자에게</a:t>
            </a:r>
            <a:r>
              <a:rPr lang="en-US" altLang="ko-KR" sz="1400" spc="-100" dirty="0"/>
              <a:t> </a:t>
            </a:r>
            <a:r>
              <a:rPr lang="ko-KR" altLang="en-US" sz="1400" spc="-100" dirty="0"/>
              <a:t>전달하려는 주요 정보 제공</a:t>
            </a:r>
            <a:endParaRPr lang="en-US" altLang="ko-KR" sz="14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spc="-100" dirty="0"/>
              <a:t>Button Area : </a:t>
            </a:r>
            <a:r>
              <a:rPr lang="ko-KR" altLang="en-US" sz="1400" kern="1200" spc="-100" dirty="0"/>
              <a:t>추가적 필요 시 사용</a:t>
            </a:r>
            <a:endParaRPr lang="en-US" altLang="ko-KR" sz="1400" kern="12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spc="-100" dirty="0"/>
              <a:t>Footer : </a:t>
            </a:r>
            <a:r>
              <a:rPr lang="ko-KR" altLang="en-US" sz="1400" spc="-100" dirty="0"/>
              <a:t>저작권</a:t>
            </a:r>
            <a:r>
              <a:rPr lang="en-US" altLang="ko-KR" sz="1400" spc="-100" dirty="0"/>
              <a:t>, </a:t>
            </a:r>
            <a:r>
              <a:rPr lang="ko-KR" altLang="en-US" sz="1400" spc="-100" dirty="0"/>
              <a:t>연락처</a:t>
            </a:r>
            <a:r>
              <a:rPr lang="en-US" altLang="ko-KR" sz="1400" spc="-100" dirty="0"/>
              <a:t>, PC </a:t>
            </a:r>
            <a:r>
              <a:rPr lang="ko-KR" altLang="en-US" sz="1400" spc="-100" dirty="0"/>
              <a:t>웹 사이트 등의 정보를 제공</a:t>
            </a:r>
            <a:endParaRPr lang="en-US" altLang="ko-KR" sz="1400" spc="-100" dirty="0"/>
          </a:p>
        </p:txBody>
      </p:sp>
    </p:spTree>
    <p:extLst>
      <p:ext uri="{BB962C8B-B14F-4D97-AF65-F5344CB8AC3E}">
        <p14:creationId xmlns:p14="http://schemas.microsoft.com/office/powerpoint/2010/main" val="172792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(list)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37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38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  <p:sp>
        <p:nvSpPr>
          <p:cNvPr id="20" name="자유형 19"/>
          <p:cNvSpPr/>
          <p:nvPr/>
        </p:nvSpPr>
        <p:spPr>
          <a:xfrm>
            <a:off x="897314" y="2772022"/>
            <a:ext cx="3398217" cy="3088837"/>
          </a:xfrm>
          <a:custGeom>
            <a:avLst/>
            <a:gdLst>
              <a:gd name="connsiteX0" fmla="*/ 0 w 2164534"/>
              <a:gd name="connsiteY0" fmla="*/ 0 h 1581120"/>
              <a:gd name="connsiteX1" fmla="*/ 2164534 w 2164534"/>
              <a:gd name="connsiteY1" fmla="*/ 0 h 1581120"/>
              <a:gd name="connsiteX2" fmla="*/ 2164534 w 2164534"/>
              <a:gd name="connsiteY2" fmla="*/ 1581120 h 1581120"/>
              <a:gd name="connsiteX3" fmla="*/ 0 w 2164534"/>
              <a:gd name="connsiteY3" fmla="*/ 1581120 h 1581120"/>
              <a:gd name="connsiteX4" fmla="*/ 0 w 2164534"/>
              <a:gd name="connsiteY4" fmla="*/ 0 h 15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534" h="1581120">
                <a:moveTo>
                  <a:pt x="0" y="0"/>
                </a:moveTo>
                <a:lnTo>
                  <a:pt x="2164534" y="0"/>
                </a:lnTo>
                <a:lnTo>
                  <a:pt x="2164534" y="1581120"/>
                </a:lnTo>
                <a:lnTo>
                  <a:pt x="0" y="1581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85344" rIns="72000" bIns="128016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kern="1200" spc="-100" dirty="0"/>
              <a:t>화면에 목록을 모두 표시할 수 없는 경우 하단에 마지막 목료의 일부만 표시</a:t>
            </a:r>
            <a:r>
              <a:rPr lang="en-US" altLang="ko-KR" sz="1400" kern="1200" spc="-100" dirty="0"/>
              <a:t>-</a:t>
            </a:r>
            <a:r>
              <a:rPr lang="ko-KR" altLang="en-US" sz="1400" kern="1200" spc="-100" dirty="0"/>
              <a:t>①</a:t>
            </a:r>
            <a:endParaRPr lang="en-US" altLang="ko-KR" sz="1400" kern="12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kern="1200" spc="-100" dirty="0"/>
              <a:t>목록의 계층 구조를 시각적으로 표시할 수 있도록 아이콘이나 블릿을 사용 </a:t>
            </a:r>
            <a:r>
              <a:rPr lang="en-US" altLang="ko-KR" sz="1400" kern="1200" spc="-100" dirty="0"/>
              <a:t>- </a:t>
            </a:r>
            <a:r>
              <a:rPr lang="ko-KR" altLang="en-US" sz="1400" kern="1200" spc="-100" dirty="0"/>
              <a:t>②</a:t>
            </a:r>
            <a:endParaRPr lang="en-US" altLang="ko-KR" sz="1400" kern="12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kern="1200" spc="-100" dirty="0"/>
              <a:t>목록이 많은 경우 일부만 표시하고</a:t>
            </a:r>
            <a:r>
              <a:rPr lang="en-US" altLang="ko-KR" sz="1400" kern="1200" spc="-100" dirty="0"/>
              <a:t>, [</a:t>
            </a:r>
            <a:r>
              <a:rPr lang="ko-KR" altLang="en-US" sz="1400" kern="1200" spc="-100" dirty="0"/>
              <a:t>더보기</a:t>
            </a:r>
            <a:r>
              <a:rPr lang="en-US" altLang="ko-KR" sz="1400" kern="1200" spc="-100" dirty="0"/>
              <a:t>] </a:t>
            </a:r>
            <a:r>
              <a:rPr lang="ko-KR" altLang="en-US" sz="1400" kern="1200" spc="-100" dirty="0"/>
              <a:t>기능을 제공 </a:t>
            </a:r>
            <a:r>
              <a:rPr lang="en-US" altLang="ko-KR" sz="1400" kern="1200" spc="-100" dirty="0"/>
              <a:t>- </a:t>
            </a:r>
            <a:r>
              <a:rPr lang="ko-KR" altLang="en-US" sz="1400" kern="1200" spc="-100" dirty="0"/>
              <a:t>③</a:t>
            </a:r>
            <a:endParaRPr lang="en-US" altLang="ko-KR" sz="1400" kern="12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kern="1200" spc="-100" dirty="0"/>
              <a:t>편집모드에서 체크박스를 사용하거나 목록 뒤에 삭제 버튼을 배치하여 기본 목록 화면과의 차별성을 표현 </a:t>
            </a:r>
            <a:r>
              <a:rPr lang="en-US" altLang="ko-KR" sz="1400" kern="1200" spc="-100" dirty="0"/>
              <a:t>- </a:t>
            </a:r>
            <a:r>
              <a:rPr lang="ko-KR" altLang="en-US" sz="1400" kern="1200" spc="-100" dirty="0"/>
              <a:t>④</a:t>
            </a:r>
            <a:endParaRPr lang="en-US" altLang="ko-KR" sz="1400" spc="-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15" y="2636912"/>
            <a:ext cx="3910889" cy="16222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66" y="4437112"/>
            <a:ext cx="2492814" cy="15963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97314" y="1971922"/>
            <a:ext cx="5330870" cy="44896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리스트형 레이아웃의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기본 형태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34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(image)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레이아웃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37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38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  <p:sp>
        <p:nvSpPr>
          <p:cNvPr id="20" name="자유형 19"/>
          <p:cNvSpPr/>
          <p:nvPr/>
        </p:nvSpPr>
        <p:spPr>
          <a:xfrm>
            <a:off x="1118252" y="2348880"/>
            <a:ext cx="3398217" cy="3456384"/>
          </a:xfrm>
          <a:custGeom>
            <a:avLst/>
            <a:gdLst>
              <a:gd name="connsiteX0" fmla="*/ 0 w 2164534"/>
              <a:gd name="connsiteY0" fmla="*/ 0 h 1581120"/>
              <a:gd name="connsiteX1" fmla="*/ 2164534 w 2164534"/>
              <a:gd name="connsiteY1" fmla="*/ 0 h 1581120"/>
              <a:gd name="connsiteX2" fmla="*/ 2164534 w 2164534"/>
              <a:gd name="connsiteY2" fmla="*/ 1581120 h 1581120"/>
              <a:gd name="connsiteX3" fmla="*/ 0 w 2164534"/>
              <a:gd name="connsiteY3" fmla="*/ 1581120 h 1581120"/>
              <a:gd name="connsiteX4" fmla="*/ 0 w 2164534"/>
              <a:gd name="connsiteY4" fmla="*/ 0 h 15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534" h="1581120">
                <a:moveTo>
                  <a:pt x="0" y="0"/>
                </a:moveTo>
                <a:lnTo>
                  <a:pt x="2164534" y="0"/>
                </a:lnTo>
                <a:lnTo>
                  <a:pt x="2164534" y="1581120"/>
                </a:lnTo>
                <a:lnTo>
                  <a:pt x="0" y="1581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85344" rIns="72000" bIns="128016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kern="1200" spc="-100" dirty="0"/>
              <a:t>사진</a:t>
            </a:r>
            <a:r>
              <a:rPr lang="en-US" altLang="ko-KR" sz="1400" kern="1200" spc="-100" dirty="0"/>
              <a:t>, </a:t>
            </a:r>
            <a:r>
              <a:rPr lang="ko-KR" altLang="en-US" sz="1400" kern="1200" spc="-100" dirty="0"/>
              <a:t>그림 등의 이미지를 리스트 형태로 보여주는 스타일</a:t>
            </a:r>
            <a:endParaRPr lang="en-US" altLang="ko-KR" sz="1400" kern="12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kern="1200" spc="-100" dirty="0"/>
              <a:t>이미지의 개수가 많은 경우 하단에 스크롤 또는 내비게이션 버튼을 제공</a:t>
            </a:r>
            <a:endParaRPr lang="en-US" altLang="ko-KR" sz="1400" kern="12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이미지의 크기에 따라 배치되는 개수가 변할 수 있으므로 중앙정렬</a:t>
            </a:r>
            <a:r>
              <a:rPr lang="en-US" altLang="ko-KR" sz="1400" spc="-100" dirty="0"/>
              <a:t>, </a:t>
            </a:r>
            <a:r>
              <a:rPr lang="ko-KR" altLang="en-US" sz="1400" spc="-100" dirty="0"/>
              <a:t>등간격 배치</a:t>
            </a:r>
            <a:endParaRPr lang="en-US" altLang="ko-KR" sz="1400" kern="12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이미지의 크기를 확대</a:t>
            </a:r>
            <a:r>
              <a:rPr lang="en-US" altLang="ko-KR" sz="1400" spc="-100" dirty="0"/>
              <a:t>, </a:t>
            </a:r>
            <a:r>
              <a:rPr lang="ko-KR" altLang="en-US" sz="1400" spc="-100" dirty="0"/>
              <a:t>축소할 수 있는 상세 화면 보기</a:t>
            </a:r>
            <a:r>
              <a:rPr lang="en-US" altLang="ko-KR" sz="1400" kern="1200" spc="-100" dirty="0"/>
              <a:t> </a:t>
            </a:r>
            <a:r>
              <a:rPr lang="ko-KR" altLang="en-US" sz="1400" kern="1200" spc="-100" dirty="0"/>
              <a:t>기능을 제공 </a:t>
            </a:r>
            <a:endParaRPr lang="en-US" altLang="ko-KR" sz="1400" spc="-100" dirty="0"/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kern="1200" spc="-100" dirty="0"/>
              <a:t>가로모드 전환시에도 화면 폭에 맞도록 이미지를 보기좋게 졍렬하여 표시</a:t>
            </a:r>
            <a:endParaRPr lang="en-US" altLang="ko-KR" sz="14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40793"/>
            <a:ext cx="4146913" cy="26506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96136" y="2124397"/>
            <a:ext cx="2411924" cy="44896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 화면 보기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30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(search)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 방식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37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38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  <p:sp>
        <p:nvSpPr>
          <p:cNvPr id="20" name="자유형 19"/>
          <p:cNvSpPr/>
          <p:nvPr/>
        </p:nvSpPr>
        <p:spPr>
          <a:xfrm>
            <a:off x="1118252" y="2139144"/>
            <a:ext cx="6478084" cy="1577888"/>
          </a:xfrm>
          <a:custGeom>
            <a:avLst/>
            <a:gdLst>
              <a:gd name="connsiteX0" fmla="*/ 0 w 2164534"/>
              <a:gd name="connsiteY0" fmla="*/ 0 h 1581120"/>
              <a:gd name="connsiteX1" fmla="*/ 2164534 w 2164534"/>
              <a:gd name="connsiteY1" fmla="*/ 0 h 1581120"/>
              <a:gd name="connsiteX2" fmla="*/ 2164534 w 2164534"/>
              <a:gd name="connsiteY2" fmla="*/ 1581120 h 1581120"/>
              <a:gd name="connsiteX3" fmla="*/ 0 w 2164534"/>
              <a:gd name="connsiteY3" fmla="*/ 1581120 h 1581120"/>
              <a:gd name="connsiteX4" fmla="*/ 0 w 2164534"/>
              <a:gd name="connsiteY4" fmla="*/ 0 h 15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534" h="1581120">
                <a:moveTo>
                  <a:pt x="0" y="0"/>
                </a:moveTo>
                <a:lnTo>
                  <a:pt x="2164534" y="0"/>
                </a:lnTo>
                <a:lnTo>
                  <a:pt x="2164534" y="1581120"/>
                </a:lnTo>
                <a:lnTo>
                  <a:pt x="0" y="1581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85344" rIns="72000" bIns="128016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kern="1200" spc="-100" dirty="0"/>
              <a:t>검색 활동 빈도가 높은 경우 주요 화면 내에서 검색할 수 있도록 검색창을 제공한다</a:t>
            </a:r>
            <a:r>
              <a:rPr lang="en-US" altLang="ko-KR" sz="1400" kern="1200" spc="-100" dirty="0"/>
              <a:t>.</a:t>
            </a:r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검색 옵션이 다양하여 사용자 설정이 많은 경우 별도의 검색 화면을 제공한다</a:t>
            </a:r>
            <a:r>
              <a:rPr lang="en-US" altLang="ko-KR" sz="1400" spc="-100" dirty="0"/>
              <a:t>.</a:t>
            </a:r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kern="1200" spc="-100" dirty="0"/>
              <a:t>다른 콘텐츠의 공간을 최대한 확보할 수 있도록 검색이 필요한 경우에만 사용자가 별도로 검색창을 열어서 검색할 수 있도록 구성한다</a:t>
            </a:r>
            <a:r>
              <a:rPr lang="en-US" altLang="ko-KR" sz="1400" kern="1200" spc="-100" dirty="0"/>
              <a:t>.</a:t>
            </a:r>
            <a:endParaRPr lang="en-US" altLang="ko-KR" sz="14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59" y="4083360"/>
            <a:ext cx="6611611" cy="19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2_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37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38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모바일 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UI/UX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디자인 가이드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(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예시</a:t>
              </a: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)</a:t>
              </a:r>
            </a:p>
          </p:txBody>
        </p:sp>
      </p:grpSp>
      <p:sp>
        <p:nvSpPr>
          <p:cNvPr id="20" name="자유형 19"/>
          <p:cNvSpPr/>
          <p:nvPr/>
        </p:nvSpPr>
        <p:spPr>
          <a:xfrm>
            <a:off x="1199822" y="2393370"/>
            <a:ext cx="6478084" cy="1577888"/>
          </a:xfrm>
          <a:custGeom>
            <a:avLst/>
            <a:gdLst>
              <a:gd name="connsiteX0" fmla="*/ 0 w 2164534"/>
              <a:gd name="connsiteY0" fmla="*/ 0 h 1581120"/>
              <a:gd name="connsiteX1" fmla="*/ 2164534 w 2164534"/>
              <a:gd name="connsiteY1" fmla="*/ 0 h 1581120"/>
              <a:gd name="connsiteX2" fmla="*/ 2164534 w 2164534"/>
              <a:gd name="connsiteY2" fmla="*/ 1581120 h 1581120"/>
              <a:gd name="connsiteX3" fmla="*/ 0 w 2164534"/>
              <a:gd name="connsiteY3" fmla="*/ 1581120 h 1581120"/>
              <a:gd name="connsiteX4" fmla="*/ 0 w 2164534"/>
              <a:gd name="connsiteY4" fmla="*/ 0 h 15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534" h="1581120">
                <a:moveTo>
                  <a:pt x="0" y="0"/>
                </a:moveTo>
                <a:lnTo>
                  <a:pt x="2164534" y="0"/>
                </a:lnTo>
                <a:lnTo>
                  <a:pt x="2164534" y="1581120"/>
                </a:lnTo>
                <a:lnTo>
                  <a:pt x="0" y="1581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85344" rIns="72000" bIns="128016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비슷한 레벨의 콘텐츠 여러 개를 아이콘화하여 배치한 형태이다</a:t>
            </a:r>
            <a:r>
              <a:rPr lang="en-US" altLang="ko-KR" sz="1400" spc="-100" dirty="0"/>
              <a:t>.</a:t>
            </a:r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spc="-100" dirty="0"/>
              <a:t>메뉴 정렬 순서는 좌측에서 우측</a:t>
            </a:r>
            <a:r>
              <a:rPr lang="en-US" altLang="ko-KR" sz="1400" spc="-100" dirty="0"/>
              <a:t>, </a:t>
            </a:r>
            <a:r>
              <a:rPr lang="ko-KR" altLang="en-US" sz="1400" spc="-100" dirty="0"/>
              <a:t>위에서 아래 방향으로 배치한다</a:t>
            </a:r>
            <a:r>
              <a:rPr lang="en-US" altLang="ko-KR" sz="1400" spc="-100" dirty="0"/>
              <a:t>.</a:t>
            </a:r>
          </a:p>
          <a:p>
            <a:pPr marL="171450" lvl="1" indent="-171450" algn="l" defTabSz="711200" latinLnBrk="1">
              <a:lnSpc>
                <a:spcPts val="23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spc="-100" dirty="0"/>
              <a:t>2</a:t>
            </a:r>
            <a:r>
              <a:rPr lang="ko-KR" altLang="en-US" sz="1400" spc="-100" dirty="0"/>
              <a:t>개 이상의 메뉴 페이지가 존재하는 경우 현재 메뉴 페이지의 위치와 전체 메뉴 페이지 개수에 대한 시각적인 단서를 제공한다</a:t>
            </a:r>
            <a:r>
              <a:rPr lang="en-US" altLang="ko-KR" sz="1400" spc="-100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15616" y="1916832"/>
            <a:ext cx="2411924" cy="44896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그리드 형식 메뉴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0" y="4202206"/>
            <a:ext cx="4606385" cy="18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48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816</TotalTime>
  <Words>831</Words>
  <Application>Microsoft Office PowerPoint</Application>
  <PresentationFormat>화면 슬라이드 쇼(4:3)</PresentationFormat>
  <Paragraphs>126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맑은 고딕</vt:lpstr>
      <vt:lpstr>Arial</vt:lpstr>
      <vt:lpstr>Lucida Console</vt:lpstr>
      <vt:lpstr>Wingdings</vt:lpstr>
      <vt:lpstr>각</vt:lpstr>
      <vt:lpstr>모바일 UI/UX 디자인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인구 강</cp:lastModifiedBy>
  <cp:revision>51</cp:revision>
  <dcterms:created xsi:type="dcterms:W3CDTF">2018-05-10T00:35:19Z</dcterms:created>
  <dcterms:modified xsi:type="dcterms:W3CDTF">2020-02-19T00:21:39Z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C:\Users\권은영\Downloads\71. 응용프로그래밍 화면구현_UI 디자인_학습2.GUI 템플릿 제작하기_유형2.pptx</vt:lpwstr>
  </property>
</Properties>
</file>