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8" r:id="rId4"/>
    <p:sldId id="270" r:id="rId5"/>
    <p:sldId id="27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8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262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A911F-5B3A-433E-B727-A63ACF9BE449}" type="datetimeFigureOut">
              <a:rPr lang="ko-KR" altLang="en-US" smtClean="0"/>
              <a:t>2020-02-19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AB8FB-4E69-41DC-8185-067A5AFD51B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190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2020-02-19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72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 userDrawn="1"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ko-KR" dirty="0"/>
              <a:t>2019 </a:t>
            </a:r>
            <a:r>
              <a:rPr lang="ko-KR" altLang="en-US" dirty="0"/>
              <a:t>전문교과 </a:t>
            </a:r>
            <a:r>
              <a:rPr lang="en-US" altLang="ko-KR" dirty="0"/>
              <a:t>Ⅱ </a:t>
            </a:r>
            <a:r>
              <a:rPr lang="ko-KR" altLang="en-US" dirty="0"/>
              <a:t>교수</a:t>
            </a:r>
            <a:r>
              <a:rPr lang="en-US" altLang="ko-KR" dirty="0"/>
              <a:t>·</a:t>
            </a:r>
            <a:r>
              <a:rPr lang="ko-KR" altLang="en-US" dirty="0"/>
              <a:t>학습 자료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0" b="97143" l="6970" r="87273">
                        <a14:foregroundMark x1="55758" y1="37143" x2="55758" y2="37143"/>
                        <a14:foregroundMark x1="54242" y1="53333" x2="54242" y2="53333"/>
                        <a14:foregroundMark x1="66667" y1="36190" x2="66667" y2="36190"/>
                        <a14:foregroundMark x1="68182" y1="53333" x2="68182" y2="53333"/>
                        <a14:foregroundMark x1="75152" y1="38095" x2="75152" y2="38095"/>
                        <a14:foregroundMark x1="78485" y1="59048" x2="78485" y2="59048"/>
                        <a14:foregroundMark x1="16667" y1="29524" x2="16667" y2="29524"/>
                        <a14:foregroundMark x1="33333" y1="18095" x2="33333" y2="18095"/>
                        <a14:foregroundMark x1="33030" y1="58095" x2="33030" y2="580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648" y="5805264"/>
            <a:ext cx="1008112" cy="31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6635" y1="42500" x2="6635" y2="42500"/>
                        <a14:foregroundMark x1="47393" y1="32500" x2="47393" y2="32500"/>
                        <a14:foregroundMark x1="49289" y1="65000" x2="49289" y2="65000"/>
                        <a14:foregroundMark x1="53555" y1="37500" x2="53555" y2="37500"/>
                        <a14:foregroundMark x1="59242" y1="32500" x2="59242" y2="32500"/>
                        <a14:foregroundMark x1="59716" y1="55000" x2="59716" y2="55000"/>
                        <a14:foregroundMark x1="64929" y1="37500" x2="64929" y2="37500"/>
                        <a14:foregroundMark x1="65403" y1="57500" x2="65403" y2="57500"/>
                        <a14:foregroundMark x1="69194" y1="37500" x2="69194" y2="37500"/>
                        <a14:foregroundMark x1="70616" y1="50000" x2="70616" y2="50000"/>
                        <a14:foregroundMark x1="74882" y1="35000" x2="74882" y2="35000"/>
                        <a14:foregroundMark x1="76303" y1="60000" x2="76303" y2="60000"/>
                        <a14:foregroundMark x1="80569" y1="35000" x2="80569" y2="35000"/>
                        <a14:foregroundMark x1="83412" y1="37500" x2="83412" y2="37500"/>
                        <a14:foregroundMark x1="87204" y1="35000" x2="87204" y2="35000"/>
                        <a14:foregroundMark x1="90047" y1="35000" x2="90047" y2="35000"/>
                        <a14:foregroundMark x1="88152" y1="57500" x2="88152" y2="57500"/>
                        <a14:foregroundMark x1="94313" y1="32500" x2="94313" y2="32500"/>
                        <a14:foregroundMark x1="95261" y1="60000" x2="95261" y2="60000"/>
                        <a14:foregroundMark x1="36967" y1="35000" x2="36967" y2="3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776" y="5842393"/>
            <a:ext cx="1294720" cy="24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dirty="0"/>
              <a:t>(</a:t>
            </a:r>
            <a:r>
              <a:rPr lang="ko-KR" altLang="en-US" dirty="0"/>
              <a:t>응용프로그래밍 화면 구현</a:t>
            </a:r>
            <a:r>
              <a:rPr lang="en-US" altLang="ko-KR" dirty="0"/>
              <a:t>)_(UI </a:t>
            </a:r>
            <a:r>
              <a:rPr lang="ko-KR" altLang="en-US" dirty="0"/>
              <a:t>디자인</a:t>
            </a:r>
            <a:r>
              <a:rPr lang="en-US" altLang="ko-KR" dirty="0"/>
              <a:t>)_</a:t>
            </a:r>
            <a:r>
              <a:rPr lang="ko-KR" altLang="en-US" dirty="0"/>
              <a:t>학습 </a:t>
            </a:r>
            <a:r>
              <a:rPr lang="en-US" altLang="ko-KR" dirty="0"/>
              <a:t>[2]_</a:t>
            </a:r>
            <a:r>
              <a:rPr lang="ko-KR" altLang="en-US" dirty="0"/>
              <a:t>유형 </a:t>
            </a:r>
            <a:r>
              <a:rPr lang="en-US" altLang="ko-KR" dirty="0"/>
              <a:t>Ⅱ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1030653" y="2301547"/>
            <a:ext cx="5648623" cy="553322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문서 구조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2019 </a:t>
            </a:r>
            <a:r>
              <a:rPr lang="ko-KR" altLang="en-US" dirty="0"/>
              <a:t>전문교과 </a:t>
            </a:r>
            <a:r>
              <a:rPr lang="en-US" altLang="ko-KR" dirty="0"/>
              <a:t>Ⅱ </a:t>
            </a:r>
            <a:r>
              <a:rPr lang="ko-KR" altLang="en-US" dirty="0"/>
              <a:t>교수</a:t>
            </a:r>
            <a:r>
              <a:rPr lang="en-US" altLang="ko-KR" dirty="0"/>
              <a:t>·</a:t>
            </a:r>
            <a:r>
              <a:rPr lang="ko-KR" altLang="en-US" dirty="0"/>
              <a:t>학습 자료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응용 프로그래밍 화면 구현</a:t>
            </a:r>
            <a:r>
              <a:rPr lang="en-US" altLang="ko-KR" b="1" dirty="0">
                <a:solidFill>
                  <a:schemeClr val="tx1"/>
                </a:solidFill>
              </a:rPr>
              <a:t>_UI </a:t>
            </a:r>
            <a:r>
              <a:rPr lang="ko-KR" altLang="en-US" b="1" dirty="0">
                <a:solidFill>
                  <a:schemeClr val="tx1"/>
                </a:solidFill>
              </a:rPr>
              <a:t>디자인</a:t>
            </a:r>
            <a:r>
              <a:rPr lang="en-US" altLang="ko-KR" b="1" dirty="0">
                <a:solidFill>
                  <a:schemeClr val="tx1"/>
                </a:solidFill>
              </a:rPr>
              <a:t>_</a:t>
            </a:r>
            <a:r>
              <a:rPr lang="ko-KR" altLang="en-US" b="1" dirty="0">
                <a:solidFill>
                  <a:schemeClr val="tx1"/>
                </a:solidFill>
              </a:rPr>
              <a:t>학습 </a:t>
            </a:r>
            <a:r>
              <a:rPr lang="en-US" altLang="ko-KR" b="1" dirty="0">
                <a:solidFill>
                  <a:schemeClr val="tx1"/>
                </a:solidFill>
              </a:rPr>
              <a:t>3_</a:t>
            </a:r>
            <a:r>
              <a:rPr lang="ko-KR" altLang="en-US" b="1" dirty="0">
                <a:solidFill>
                  <a:schemeClr val="tx1"/>
                </a:solidFill>
              </a:rPr>
              <a:t>유형 </a:t>
            </a:r>
            <a:r>
              <a:rPr lang="en-US" altLang="ko-KR" b="1" dirty="0">
                <a:solidFill>
                  <a:schemeClr val="tx1"/>
                </a:solidFill>
              </a:rPr>
              <a:t>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81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응용 프로그래밍 화면 구현</a:t>
            </a:r>
            <a:r>
              <a:rPr lang="en-US" altLang="ko-KR" b="1" dirty="0">
                <a:solidFill>
                  <a:schemeClr val="tx1"/>
                </a:solidFill>
              </a:rPr>
              <a:t>_UI </a:t>
            </a:r>
            <a:r>
              <a:rPr lang="ko-KR" altLang="en-US" b="1" dirty="0">
                <a:solidFill>
                  <a:schemeClr val="tx1"/>
                </a:solidFill>
              </a:rPr>
              <a:t>디자인</a:t>
            </a:r>
            <a:r>
              <a:rPr lang="en-US" altLang="ko-KR" b="1" dirty="0">
                <a:solidFill>
                  <a:schemeClr val="tx1"/>
                </a:solidFill>
              </a:rPr>
              <a:t>_</a:t>
            </a:r>
            <a:r>
              <a:rPr lang="ko-KR" altLang="en-US" b="1" dirty="0">
                <a:solidFill>
                  <a:schemeClr val="tx1"/>
                </a:solidFill>
              </a:rPr>
              <a:t>학습 </a:t>
            </a:r>
            <a:r>
              <a:rPr lang="en-US" altLang="ko-KR" b="1" dirty="0">
                <a:solidFill>
                  <a:schemeClr val="tx1"/>
                </a:solidFill>
              </a:rPr>
              <a:t>3_</a:t>
            </a:r>
            <a:r>
              <a:rPr lang="ko-KR" altLang="en-US" b="1" dirty="0">
                <a:solidFill>
                  <a:schemeClr val="tx1"/>
                </a:solidFill>
              </a:rPr>
              <a:t>유형 </a:t>
            </a:r>
            <a:r>
              <a:rPr lang="en-US" altLang="ko-KR" b="1" dirty="0">
                <a:solidFill>
                  <a:schemeClr val="tx1"/>
                </a:solidFill>
              </a:rPr>
              <a:t>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52392" y="1988840"/>
            <a:ext cx="6948000" cy="656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ko-KR" altLang="ko-KR" sz="1400" dirty="0">
                <a:latin typeface="+mn-ea"/>
              </a:rPr>
              <a:t>모든 레이아웃 영역을</a:t>
            </a:r>
            <a:r>
              <a:rPr lang="en-US" altLang="ko-KR" sz="1400" dirty="0">
                <a:latin typeface="+mn-ea"/>
              </a:rPr>
              <a:t> &lt;div&gt; </a:t>
            </a:r>
            <a:r>
              <a:rPr lang="ko-KR" altLang="ko-KR" sz="1400" dirty="0">
                <a:latin typeface="+mn-ea"/>
              </a:rPr>
              <a:t>태그를 사용하므로 세부적인 구별이 어</a:t>
            </a:r>
            <a:r>
              <a:rPr lang="ko-KR" altLang="en-US" sz="1400" dirty="0">
                <a:latin typeface="+mn-ea"/>
              </a:rPr>
              <a:t>려움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ts val="2200"/>
              </a:lnSpc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+mn-ea"/>
              </a:rPr>
              <a:t>&lt;div&gt; </a:t>
            </a:r>
            <a:r>
              <a:rPr lang="ko-KR" altLang="ko-KR" sz="1400" dirty="0">
                <a:latin typeface="+mn-ea"/>
              </a:rPr>
              <a:t>태그의</a:t>
            </a:r>
            <a:r>
              <a:rPr lang="en-US" altLang="ko-KR" sz="1400" dirty="0">
                <a:latin typeface="+mn-ea"/>
              </a:rPr>
              <a:t> id </a:t>
            </a:r>
            <a:r>
              <a:rPr lang="ko-KR" altLang="ko-KR" sz="1400" dirty="0">
                <a:latin typeface="+mn-ea"/>
              </a:rPr>
              <a:t>속성값으로 의미를 표시하거나 </a:t>
            </a:r>
            <a:r>
              <a:rPr lang="en-US" altLang="ko-KR" sz="1400" dirty="0">
                <a:latin typeface="+mn-ea"/>
              </a:rPr>
              <a:t>class </a:t>
            </a:r>
            <a:r>
              <a:rPr lang="ko-KR" altLang="ko-KR" sz="1400" dirty="0">
                <a:latin typeface="+mn-ea"/>
              </a:rPr>
              <a:t>속성값으로 의미를 표현</a:t>
            </a:r>
            <a:r>
              <a:rPr lang="en-US" altLang="ko-KR" sz="1400" dirty="0">
                <a:latin typeface="+mn-ea"/>
              </a:rPr>
              <a:t> </a:t>
            </a:r>
            <a:endParaRPr lang="ko-KR" altLang="ko-KR" sz="1400" dirty="0">
              <a:latin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897314" y="440728"/>
            <a:ext cx="7238310" cy="540000"/>
            <a:chOff x="200744" y="96664"/>
            <a:chExt cx="7467600" cy="644525"/>
          </a:xfrm>
        </p:grpSpPr>
        <p:sp>
          <p:nvSpPr>
            <p:cNvPr id="40" name="AutoShape 9"/>
            <p:cNvSpPr>
              <a:spLocks noChangeArrowheads="1"/>
            </p:cNvSpPr>
            <p:nvPr/>
          </p:nvSpPr>
          <p:spPr bwMode="ltGray">
            <a:xfrm>
              <a:off x="200744" y="96664"/>
              <a:ext cx="7467600" cy="644525"/>
            </a:xfrm>
            <a:prstGeom prst="roundRect">
              <a:avLst>
                <a:gd name="adj" fmla="val 16667"/>
              </a:avLst>
            </a:prstGeom>
            <a:solidFill>
              <a:srgbClr val="08A1D9"/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1pPr>
              <a:lvl2pPr marL="742950" indent="-28575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2pPr>
              <a:lvl3pPr marL="11430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3pPr>
              <a:lvl4pPr marL="16002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4pPr>
              <a:lvl5pPr marL="20574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9pPr>
            </a:lstStyle>
            <a:p>
              <a:endParaRPr lang="ko-KR" altLang="en-US" sz="2000" dirty="0"/>
            </a:p>
          </p:txBody>
        </p:sp>
        <p:sp>
          <p:nvSpPr>
            <p:cNvPr id="43" name="Rectangle 2"/>
            <p:cNvSpPr txBox="1">
              <a:spLocks noChangeArrowheads="1"/>
            </p:cNvSpPr>
            <p:nvPr/>
          </p:nvSpPr>
          <p:spPr bwMode="white">
            <a:xfrm>
              <a:off x="395536" y="202613"/>
              <a:ext cx="7239000" cy="465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Html5 </a:t>
              </a: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문서 구조</a:t>
              </a:r>
              <a:endParaRPr kumimoji="0" lang="en-US" altLang="ko-KR" sz="20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/>
                <a:ea typeface="HY견고딕"/>
              </a:endParaRPr>
            </a:p>
          </p:txBody>
        </p:sp>
      </p:grpSp>
      <p:sp>
        <p:nvSpPr>
          <p:cNvPr id="48" name="AutoShape 21"/>
          <p:cNvSpPr>
            <a:spLocks noChangeArrowheads="1"/>
          </p:cNvSpPr>
          <p:nvPr/>
        </p:nvSpPr>
        <p:spPr bwMode="auto">
          <a:xfrm>
            <a:off x="1043608" y="1273463"/>
            <a:ext cx="3525625" cy="4993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>
              <a:defRPr/>
            </a:pPr>
            <a:r>
              <a:rPr lang="ko-KR" altLang="ko-KR" b="1" dirty="0"/>
              <a:t>기존 레이아웃 방식</a:t>
            </a:r>
          </a:p>
        </p:txBody>
      </p:sp>
      <p:graphicFrame>
        <p:nvGraphicFramePr>
          <p:cNvPr id="1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664221"/>
              </p:ext>
            </p:extLst>
          </p:nvPr>
        </p:nvGraphicFramePr>
        <p:xfrm>
          <a:off x="1165885" y="2852936"/>
          <a:ext cx="6936969" cy="3343910"/>
        </p:xfrm>
        <a:graphic>
          <a:graphicData uri="http://schemas.openxmlformats.org/drawingml/2006/table">
            <a:tbl>
              <a:tblPr/>
              <a:tblGrid>
                <a:gridCol w="6936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0">
                <a:tc>
                  <a:txBody>
                    <a:bodyPr/>
                    <a:lstStyle/>
                    <a:p>
                      <a:pPr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&lt;!-- </a:t>
                      </a:r>
                      <a:r>
                        <a:rPr lang="ko-KR" sz="14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기존 레이아웃 방식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--&gt;</a:t>
                      </a:r>
                    </a:p>
                    <a:p>
                      <a:pPr indent="127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&lt;body&gt;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&lt;div id="header"&gt; 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 &lt;/div&gt;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&lt;div id="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nav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"&gt; 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 &lt;/div&gt;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&lt;div id="sidebar"&gt; 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 &lt;/div&gt;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&lt;div id="section1"&gt; 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&lt;div id="article"&gt; 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 &lt;/div&gt;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&lt;/div&gt;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&lt;div id="section2"&gt; 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 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indent="127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&lt;div id="section2_1"&gt;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indent="127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indent="127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&lt;/div&gt;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&lt;/div&gt;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&lt;div id="footer"&gt; 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 &lt;/div&gt;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905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&lt;/body&gt;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55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응용 프로그래밍 화면 구현</a:t>
            </a:r>
            <a:r>
              <a:rPr lang="en-US" altLang="ko-KR" b="1" dirty="0">
                <a:solidFill>
                  <a:schemeClr val="tx1"/>
                </a:solidFill>
              </a:rPr>
              <a:t>_UI </a:t>
            </a:r>
            <a:r>
              <a:rPr lang="ko-KR" altLang="en-US" b="1" dirty="0">
                <a:solidFill>
                  <a:schemeClr val="tx1"/>
                </a:solidFill>
              </a:rPr>
              <a:t>디자인</a:t>
            </a:r>
            <a:r>
              <a:rPr lang="en-US" altLang="ko-KR" b="1" dirty="0">
                <a:solidFill>
                  <a:schemeClr val="tx1"/>
                </a:solidFill>
              </a:rPr>
              <a:t>_</a:t>
            </a:r>
            <a:r>
              <a:rPr lang="ko-KR" altLang="en-US" b="1" dirty="0">
                <a:solidFill>
                  <a:schemeClr val="tx1"/>
                </a:solidFill>
              </a:rPr>
              <a:t>학습 </a:t>
            </a:r>
            <a:r>
              <a:rPr lang="en-US" altLang="ko-KR" b="1" dirty="0">
                <a:solidFill>
                  <a:schemeClr val="tx1"/>
                </a:solidFill>
              </a:rPr>
              <a:t>3_</a:t>
            </a:r>
            <a:r>
              <a:rPr lang="ko-KR" altLang="en-US" b="1" dirty="0">
                <a:solidFill>
                  <a:schemeClr val="tx1"/>
                </a:solidFill>
              </a:rPr>
              <a:t>유형 </a:t>
            </a:r>
            <a:r>
              <a:rPr lang="en-US" altLang="ko-KR" b="1" dirty="0">
                <a:solidFill>
                  <a:schemeClr val="tx1"/>
                </a:solidFill>
              </a:rPr>
              <a:t>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52392" y="1988840"/>
            <a:ext cx="6948000" cy="1220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ko-KR" altLang="ko-KR" sz="1400" dirty="0">
                <a:latin typeface="+mn-ea"/>
              </a:rPr>
              <a:t>레이아웃 영역을 </a:t>
            </a:r>
            <a:r>
              <a:rPr lang="ko-KR" altLang="ko-KR" sz="1400" dirty="0" err="1">
                <a:latin typeface="+mn-ea"/>
              </a:rPr>
              <a:t>시맨틱</a:t>
            </a:r>
            <a:r>
              <a:rPr lang="ko-KR" altLang="ko-KR" sz="1400" dirty="0">
                <a:latin typeface="+mn-ea"/>
              </a:rPr>
              <a:t> 태그를 이용하여 구분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ts val="2200"/>
              </a:lnSpc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+mn-ea"/>
              </a:rPr>
              <a:t>&lt;div&gt; </a:t>
            </a:r>
            <a:r>
              <a:rPr lang="ko-KR" altLang="ko-KR" sz="1400" dirty="0">
                <a:latin typeface="+mn-ea"/>
              </a:rPr>
              <a:t>태그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대신</a:t>
            </a:r>
            <a:r>
              <a:rPr lang="ko-KR" altLang="ko-KR" sz="1400" dirty="0">
                <a:latin typeface="+mn-ea"/>
              </a:rPr>
              <a:t> 여러 </a:t>
            </a:r>
            <a:r>
              <a:rPr lang="ko-KR" altLang="ko-KR" sz="1400" dirty="0" err="1">
                <a:latin typeface="+mn-ea"/>
              </a:rPr>
              <a:t>시맨틱</a:t>
            </a:r>
            <a:r>
              <a:rPr lang="ko-KR" altLang="ko-KR" sz="1400" dirty="0">
                <a:latin typeface="+mn-ea"/>
              </a:rPr>
              <a:t> 태그로 </a:t>
            </a:r>
            <a:r>
              <a:rPr lang="ko-KR" altLang="en-US" sz="1400" dirty="0">
                <a:latin typeface="+mn-ea"/>
              </a:rPr>
              <a:t>변경</a:t>
            </a:r>
            <a:r>
              <a:rPr lang="ko-KR" altLang="ko-KR" sz="1400" dirty="0">
                <a:latin typeface="+mn-ea"/>
              </a:rPr>
              <a:t>하여 표시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ts val="2200"/>
              </a:lnSpc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ko-KR" altLang="ko-KR" sz="1400" dirty="0">
                <a:latin typeface="+mn-ea"/>
              </a:rPr>
              <a:t>아이디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ko-KR" sz="1400" dirty="0">
                <a:latin typeface="+mn-ea"/>
              </a:rPr>
              <a:t>또는 클래스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ko-KR" sz="1400" dirty="0">
                <a:latin typeface="+mn-ea"/>
              </a:rPr>
              <a:t>이름들을 표준 </a:t>
            </a:r>
            <a:r>
              <a:rPr lang="ko-KR" altLang="ko-KR" sz="1400" dirty="0" err="1">
                <a:latin typeface="+mn-ea"/>
              </a:rPr>
              <a:t>시맨틱</a:t>
            </a:r>
            <a:r>
              <a:rPr lang="ko-KR" altLang="ko-KR" sz="1400" dirty="0">
                <a:latin typeface="+mn-ea"/>
              </a:rPr>
              <a:t> 태그로 정의함으로써 문서의 의미 구조를 명확하고 간결하게 표현하도록 개선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897314" y="440728"/>
            <a:ext cx="7238310" cy="540000"/>
            <a:chOff x="200744" y="96664"/>
            <a:chExt cx="7467600" cy="644525"/>
          </a:xfrm>
        </p:grpSpPr>
        <p:sp>
          <p:nvSpPr>
            <p:cNvPr id="40" name="AutoShape 9"/>
            <p:cNvSpPr>
              <a:spLocks noChangeArrowheads="1"/>
            </p:cNvSpPr>
            <p:nvPr/>
          </p:nvSpPr>
          <p:spPr bwMode="ltGray">
            <a:xfrm>
              <a:off x="200744" y="96664"/>
              <a:ext cx="7467600" cy="644525"/>
            </a:xfrm>
            <a:prstGeom prst="roundRect">
              <a:avLst>
                <a:gd name="adj" fmla="val 16667"/>
              </a:avLst>
            </a:prstGeom>
            <a:solidFill>
              <a:srgbClr val="08A1D9"/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1pPr>
              <a:lvl2pPr marL="742950" indent="-28575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2pPr>
              <a:lvl3pPr marL="11430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3pPr>
              <a:lvl4pPr marL="16002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4pPr>
              <a:lvl5pPr marL="20574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9pPr>
            </a:lstStyle>
            <a:p>
              <a:endParaRPr lang="ko-KR" altLang="en-US" sz="2000" dirty="0"/>
            </a:p>
          </p:txBody>
        </p:sp>
        <p:sp>
          <p:nvSpPr>
            <p:cNvPr id="43" name="Rectangle 2"/>
            <p:cNvSpPr txBox="1">
              <a:spLocks noChangeArrowheads="1"/>
            </p:cNvSpPr>
            <p:nvPr/>
          </p:nvSpPr>
          <p:spPr bwMode="white">
            <a:xfrm>
              <a:off x="395536" y="202613"/>
              <a:ext cx="7239000" cy="465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Html5 </a:t>
              </a: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문서 구조</a:t>
              </a:r>
              <a:endParaRPr kumimoji="0" lang="en-US" altLang="ko-KR" sz="20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/>
                <a:ea typeface="HY견고딕"/>
              </a:endParaRPr>
            </a:p>
          </p:txBody>
        </p:sp>
      </p:grpSp>
      <p:sp>
        <p:nvSpPr>
          <p:cNvPr id="48" name="AutoShape 21"/>
          <p:cNvSpPr>
            <a:spLocks noChangeArrowheads="1"/>
          </p:cNvSpPr>
          <p:nvPr/>
        </p:nvSpPr>
        <p:spPr bwMode="auto">
          <a:xfrm>
            <a:off x="1043608" y="1273463"/>
            <a:ext cx="3525625" cy="4993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>
              <a:defRPr/>
            </a:pPr>
            <a:r>
              <a:rPr lang="ko-KR" altLang="en-US" b="1" dirty="0" err="1"/>
              <a:t>시맨틱</a:t>
            </a:r>
            <a:r>
              <a:rPr lang="ko-KR" altLang="ko-KR" b="1" dirty="0"/>
              <a:t> 레이아웃 방식</a:t>
            </a:r>
          </a:p>
        </p:txBody>
      </p:sp>
      <p:graphicFrame>
        <p:nvGraphicFramePr>
          <p:cNvPr id="1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845831"/>
              </p:ext>
            </p:extLst>
          </p:nvPr>
        </p:nvGraphicFramePr>
        <p:xfrm>
          <a:off x="1150709" y="3284984"/>
          <a:ext cx="6949683" cy="3115310"/>
        </p:xfrm>
        <a:graphic>
          <a:graphicData uri="http://schemas.openxmlformats.org/drawingml/2006/table">
            <a:tbl>
              <a:tblPr/>
              <a:tblGrid>
                <a:gridCol w="6949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24336">
                <a:tc>
                  <a:txBody>
                    <a:bodyPr/>
                    <a:lstStyle/>
                    <a:p>
                      <a:pPr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&lt;!-- </a:t>
                      </a:r>
                      <a:r>
                        <a:rPr lang="ko-KR" altLang="ko-KR" sz="1300" kern="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시맨틱</a:t>
                      </a:r>
                      <a:r>
                        <a:rPr lang="ko-KR" altLang="ko-KR" sz="13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 레이아웃 방식</a:t>
                      </a:r>
                      <a:r>
                        <a:rPr lang="en-US" altLang="ko-KR" sz="13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 --&gt;</a:t>
                      </a:r>
                    </a:p>
                    <a:p>
                      <a:pPr indent="127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&lt;body&gt;</a:t>
                      </a:r>
                      <a:endParaRPr lang="ko-KR" altLang="ko-KR" sz="1300" kern="100" dirty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&lt;header&gt;   </a:t>
                      </a:r>
                      <a:r>
                        <a:rPr lang="en-US" altLang="ko-KR" sz="13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. . .   &lt;/header&gt;</a:t>
                      </a:r>
                      <a:endParaRPr lang="ko-KR" altLang="ko-KR" sz="1300" kern="100" dirty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&lt;</a:t>
                      </a:r>
                      <a:r>
                        <a:rPr lang="en-US" altLang="ko-KR" sz="1300" b="1" kern="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nav</a:t>
                      </a:r>
                      <a:r>
                        <a:rPr lang="en-US" altLang="ko-KR" sz="13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&gt;</a:t>
                      </a:r>
                      <a:r>
                        <a:rPr lang="en-US" altLang="ko-KR" sz="13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	. . .    &lt;/</a:t>
                      </a:r>
                      <a:r>
                        <a:rPr lang="en-US" altLang="ko-KR" sz="1300" kern="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nav</a:t>
                      </a:r>
                      <a:r>
                        <a:rPr lang="en-US" altLang="ko-KR" sz="13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&gt;</a:t>
                      </a:r>
                      <a:endParaRPr lang="ko-KR" altLang="ko-KR" sz="1300" kern="100" dirty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&lt;aside&gt;    </a:t>
                      </a:r>
                      <a:r>
                        <a:rPr lang="en-US" altLang="ko-KR" sz="13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. . .    &lt;/aside&gt;</a:t>
                      </a:r>
                      <a:endParaRPr lang="ko-KR" altLang="ko-KR" sz="1300" kern="100" dirty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&lt;section id="section1"&gt;    </a:t>
                      </a:r>
                      <a:r>
                        <a:rPr lang="en-US" altLang="ko-KR" sz="13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. . .</a:t>
                      </a:r>
                      <a:endParaRPr lang="ko-KR" altLang="ko-KR" sz="1300" kern="100" dirty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	&lt;article&gt;   </a:t>
                      </a:r>
                      <a:r>
                        <a:rPr lang="en-US" altLang="ko-KR" sz="13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. . .   &lt;/article&gt;</a:t>
                      </a:r>
                      <a:endParaRPr lang="ko-KR" altLang="ko-KR" sz="1300" kern="100" dirty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&lt;/section&gt;</a:t>
                      </a:r>
                      <a:endParaRPr lang="ko-KR" altLang="ko-KR" sz="1300" kern="100" dirty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&lt;section id="section2"&gt; </a:t>
                      </a:r>
                      <a:r>
                        <a:rPr lang="en-US" altLang="ko-KR" sz="13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  </a:t>
                      </a:r>
                      <a:r>
                        <a:rPr lang="en-US" altLang="ko-KR" sz="13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. . .</a:t>
                      </a:r>
                      <a:endParaRPr lang="ko-KR" altLang="ko-KR" sz="1300" kern="100" dirty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 	&lt;section id="section2_1"&gt;</a:t>
                      </a:r>
                      <a:endParaRPr lang="ko-KR" altLang="ko-KR" sz="1300" kern="100" dirty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 		. . .</a:t>
                      </a:r>
                      <a:endParaRPr lang="ko-KR" altLang="ko-KR" sz="1300" kern="100" dirty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	&lt;/section&gt;</a:t>
                      </a:r>
                      <a:endParaRPr lang="ko-KR" altLang="ko-KR" sz="1300" kern="100" dirty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&lt;/section&gt;</a:t>
                      </a:r>
                      <a:endParaRPr lang="ko-KR" altLang="ko-KR" sz="1300" kern="100" dirty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2540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&lt;footer&gt;  </a:t>
                      </a:r>
                      <a:r>
                        <a:rPr lang="en-US" altLang="ko-KR" sz="13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. . .   &lt;/footer&gt;</a:t>
                      </a:r>
                      <a:endParaRPr lang="ko-KR" altLang="ko-KR" sz="1300" kern="100" dirty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indent="190500" algn="just" defTabSz="360000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굴림"/>
                        </a:rPr>
                        <a:t>&lt;/body&gt;</a:t>
                      </a:r>
                      <a:endParaRPr lang="ko-KR" altLang="ko-KR" sz="13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04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응용 프로그래밍 화면 구현</a:t>
            </a:r>
            <a:r>
              <a:rPr lang="en-US" altLang="ko-KR" b="1" dirty="0">
                <a:solidFill>
                  <a:schemeClr val="tx1"/>
                </a:solidFill>
              </a:rPr>
              <a:t>_UI </a:t>
            </a:r>
            <a:r>
              <a:rPr lang="ko-KR" altLang="en-US" b="1" dirty="0">
                <a:solidFill>
                  <a:schemeClr val="tx1"/>
                </a:solidFill>
              </a:rPr>
              <a:t>디자인</a:t>
            </a:r>
            <a:r>
              <a:rPr lang="en-US" altLang="ko-KR" b="1" dirty="0">
                <a:solidFill>
                  <a:schemeClr val="tx1"/>
                </a:solidFill>
              </a:rPr>
              <a:t>_</a:t>
            </a:r>
            <a:r>
              <a:rPr lang="ko-KR" altLang="en-US" b="1" dirty="0">
                <a:solidFill>
                  <a:schemeClr val="tx1"/>
                </a:solidFill>
              </a:rPr>
              <a:t>학습 </a:t>
            </a:r>
            <a:r>
              <a:rPr lang="en-US" altLang="ko-KR" b="1" dirty="0">
                <a:solidFill>
                  <a:schemeClr val="tx1"/>
                </a:solidFill>
              </a:rPr>
              <a:t>3_</a:t>
            </a:r>
            <a:r>
              <a:rPr lang="ko-KR" altLang="en-US" b="1" dirty="0">
                <a:solidFill>
                  <a:schemeClr val="tx1"/>
                </a:solidFill>
              </a:rPr>
              <a:t>유형 </a:t>
            </a:r>
            <a:r>
              <a:rPr lang="en-US" altLang="ko-KR" b="1" dirty="0">
                <a:solidFill>
                  <a:schemeClr val="tx1"/>
                </a:solidFill>
              </a:rPr>
              <a:t>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04574" y="1268760"/>
            <a:ext cx="7231050" cy="46012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+mn-ea"/>
              </a:rPr>
              <a:t>의미를 기반으로 한 </a:t>
            </a:r>
            <a:r>
              <a:rPr lang="ko-KR" altLang="en-US" sz="1400" dirty="0" err="1">
                <a:latin typeface="+mn-ea"/>
              </a:rPr>
              <a:t>태그명</a:t>
            </a:r>
            <a:r>
              <a:rPr lang="ko-KR" altLang="en-US" sz="1400" dirty="0">
                <a:latin typeface="+mn-ea"/>
              </a:rPr>
              <a:t> 지원 </a:t>
            </a: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시맨틱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마크업</a:t>
            </a:r>
            <a:r>
              <a:rPr lang="en-US" altLang="ko-KR" sz="1400" dirty="0">
                <a:latin typeface="+mn-ea"/>
              </a:rPr>
              <a:t>(Semantic Markup)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ts val="2200"/>
              </a:lnSpc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+mn-ea"/>
              </a:rPr>
              <a:t>HTML5 </a:t>
            </a:r>
            <a:r>
              <a:rPr lang="ko-KR" altLang="en-US" sz="1400" dirty="0">
                <a:latin typeface="+mn-ea"/>
              </a:rPr>
              <a:t>새로운 태그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ts val="22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+mn-ea"/>
              </a:rPr>
              <a:t>section </a:t>
            </a:r>
          </a:p>
          <a:p>
            <a:pPr lvl="2">
              <a:defRPr/>
            </a:pPr>
            <a:r>
              <a:rPr lang="ko-KR" altLang="en-US" sz="1400" dirty="0">
                <a:latin typeface="+mn-ea"/>
              </a:rPr>
              <a:t>일반적인 문서나 애플리케이션 영역 표시 </a:t>
            </a:r>
            <a:endParaRPr lang="en-US" altLang="ko-KR" sz="1400" dirty="0">
              <a:latin typeface="+mn-ea"/>
            </a:endParaRPr>
          </a:p>
          <a:p>
            <a:pPr lvl="2">
              <a:defRPr/>
            </a:pPr>
            <a:r>
              <a:rPr lang="ko-KR" altLang="en-US" sz="1400" dirty="0">
                <a:latin typeface="+mn-ea"/>
              </a:rPr>
              <a:t>섹션의 제목을 나타내는 </a:t>
            </a:r>
            <a:r>
              <a:rPr lang="en-US" altLang="ko-KR" sz="1400" dirty="0">
                <a:latin typeface="+mn-ea"/>
              </a:rPr>
              <a:t>h1~h6</a:t>
            </a:r>
            <a:r>
              <a:rPr lang="ko-KR" altLang="en-US" sz="1400" dirty="0">
                <a:latin typeface="+mn-ea"/>
              </a:rPr>
              <a:t>와 함께 사용 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latin typeface="+mn-ea"/>
              </a:rPr>
              <a:t>article </a:t>
            </a:r>
          </a:p>
          <a:p>
            <a:pPr lvl="2">
              <a:defRPr/>
            </a:pPr>
            <a:r>
              <a:rPr lang="ko-KR" altLang="en-US" sz="1400" dirty="0">
                <a:latin typeface="+mn-ea"/>
              </a:rPr>
              <a:t>뉴스 기사나 </a:t>
            </a:r>
            <a:r>
              <a:rPr lang="ko-KR" altLang="en-US" sz="1400" dirty="0" err="1">
                <a:latin typeface="+mn-ea"/>
              </a:rPr>
              <a:t>블로그</a:t>
            </a:r>
            <a:r>
              <a:rPr lang="ko-KR" altLang="en-US" sz="1400" dirty="0">
                <a:latin typeface="+mn-ea"/>
              </a:rPr>
              <a:t> 글 같은 독립적인 </a:t>
            </a:r>
            <a:r>
              <a:rPr lang="ko-KR" altLang="en-US" sz="1400" dirty="0" err="1">
                <a:latin typeface="+mn-ea"/>
              </a:rPr>
              <a:t>콘텐츠</a:t>
            </a:r>
            <a:r>
              <a:rPr lang="ko-KR" altLang="en-US" sz="1400" dirty="0">
                <a:latin typeface="+mn-ea"/>
              </a:rPr>
              <a:t> 표시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latin typeface="+mn-ea"/>
              </a:rPr>
              <a:t>aside </a:t>
            </a:r>
          </a:p>
          <a:p>
            <a:pPr lvl="2">
              <a:defRPr/>
            </a:pPr>
            <a:r>
              <a:rPr lang="ko-KR" altLang="en-US" sz="1400" dirty="0">
                <a:latin typeface="+mn-ea"/>
              </a:rPr>
              <a:t>문서의 주요 부분을 표시하고 남는 사이드 바 </a:t>
            </a:r>
            <a:r>
              <a:rPr lang="ko-KR" altLang="en-US" sz="1400" dirty="0" err="1">
                <a:latin typeface="+mn-ea"/>
              </a:rPr>
              <a:t>콘텐츠</a:t>
            </a:r>
            <a:r>
              <a:rPr lang="ko-KR" altLang="en-US" sz="1400" dirty="0">
                <a:latin typeface="+mn-ea"/>
              </a:rPr>
              <a:t> 표시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 err="1">
                <a:latin typeface="+mn-ea"/>
              </a:rPr>
              <a:t>hgroup</a:t>
            </a:r>
            <a:r>
              <a:rPr lang="en-US" altLang="ko-KR" sz="1400" dirty="0">
                <a:latin typeface="+mn-ea"/>
              </a:rPr>
              <a:t> </a:t>
            </a:r>
          </a:p>
          <a:p>
            <a:pPr lvl="2">
              <a:defRPr/>
            </a:pPr>
            <a:r>
              <a:rPr lang="ko-KR" altLang="en-US" sz="1400" dirty="0">
                <a:latin typeface="+mn-ea"/>
              </a:rPr>
              <a:t>제목과 그에 관련된 부제목 </a:t>
            </a:r>
            <a:r>
              <a:rPr lang="ko-KR" altLang="en-US" sz="1400" dirty="0" err="1">
                <a:latin typeface="+mn-ea"/>
              </a:rPr>
              <a:t>그룹핑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latin typeface="+mn-ea"/>
              </a:rPr>
              <a:t>header </a:t>
            </a:r>
          </a:p>
          <a:p>
            <a:pPr lvl="2">
              <a:defRPr/>
            </a:pPr>
            <a:r>
              <a:rPr lang="ko-KR" altLang="en-US" sz="1400" dirty="0">
                <a:latin typeface="+mn-ea"/>
              </a:rPr>
              <a:t>헤더 부분으로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사이트 소개나 </a:t>
            </a:r>
            <a:r>
              <a:rPr lang="ko-KR" altLang="en-US" sz="1400" dirty="0" err="1">
                <a:latin typeface="+mn-ea"/>
              </a:rPr>
              <a:t>내비게이션</a:t>
            </a:r>
            <a:r>
              <a:rPr lang="ko-KR" altLang="en-US" sz="1400" dirty="0">
                <a:latin typeface="+mn-ea"/>
              </a:rPr>
              <a:t> 등을 표시하거나 내용 중간에서는 머리글 역할 수행 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latin typeface="+mn-ea"/>
              </a:rPr>
              <a:t>footer </a:t>
            </a:r>
          </a:p>
          <a:p>
            <a:pPr lvl="2">
              <a:defRPr/>
            </a:pPr>
            <a:r>
              <a:rPr lang="ko-KR" altLang="en-US" sz="1400" dirty="0">
                <a:latin typeface="+mn-ea"/>
              </a:rPr>
              <a:t>사이트 제작자나 저작권 정보 등을 나타낼 때 주로 사용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 err="1">
                <a:latin typeface="+mn-ea"/>
              </a:rPr>
              <a:t>nav</a:t>
            </a:r>
            <a:r>
              <a:rPr lang="en-US" altLang="ko-KR" sz="1400" dirty="0">
                <a:latin typeface="+mn-ea"/>
              </a:rPr>
              <a:t> </a:t>
            </a:r>
          </a:p>
          <a:p>
            <a:pPr lvl="2">
              <a:defRPr/>
            </a:pPr>
            <a:r>
              <a:rPr lang="ko-KR" altLang="en-US" sz="1400" dirty="0">
                <a:latin typeface="+mn-ea"/>
              </a:rPr>
              <a:t>사이트 안의 </a:t>
            </a:r>
            <a:r>
              <a:rPr lang="ko-KR" altLang="en-US" sz="1400" dirty="0" err="1">
                <a:latin typeface="+mn-ea"/>
              </a:rPr>
              <a:t>내비게이션</a:t>
            </a:r>
            <a:r>
              <a:rPr lang="ko-KR" altLang="en-US" sz="1400" dirty="0">
                <a:latin typeface="+mn-ea"/>
              </a:rPr>
              <a:t> 요소 표시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latin typeface="+mn-ea"/>
              </a:rPr>
              <a:t>audio, video </a:t>
            </a:r>
          </a:p>
          <a:p>
            <a:pPr lvl="2">
              <a:defRPr/>
            </a:pPr>
            <a:r>
              <a:rPr lang="ko-KR" altLang="en-US" sz="1400" dirty="0">
                <a:latin typeface="+mn-ea"/>
              </a:rPr>
              <a:t>멀티미디어 </a:t>
            </a:r>
            <a:r>
              <a:rPr lang="ko-KR" altLang="en-US" sz="1400" dirty="0" err="1">
                <a:latin typeface="+mn-ea"/>
              </a:rPr>
              <a:t>콘텐츠를</a:t>
            </a:r>
            <a:r>
              <a:rPr lang="ko-KR" altLang="en-US" sz="1400" dirty="0">
                <a:latin typeface="+mn-ea"/>
              </a:rPr>
              <a:t> 표시 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897314" y="440728"/>
            <a:ext cx="7238310" cy="540000"/>
            <a:chOff x="200744" y="96664"/>
            <a:chExt cx="7467600" cy="644525"/>
          </a:xfrm>
        </p:grpSpPr>
        <p:sp>
          <p:nvSpPr>
            <p:cNvPr id="40" name="AutoShape 9"/>
            <p:cNvSpPr>
              <a:spLocks noChangeArrowheads="1"/>
            </p:cNvSpPr>
            <p:nvPr/>
          </p:nvSpPr>
          <p:spPr bwMode="ltGray">
            <a:xfrm>
              <a:off x="200744" y="96664"/>
              <a:ext cx="7467600" cy="644525"/>
            </a:xfrm>
            <a:prstGeom prst="roundRect">
              <a:avLst>
                <a:gd name="adj" fmla="val 16667"/>
              </a:avLst>
            </a:prstGeom>
            <a:solidFill>
              <a:srgbClr val="08A1D9"/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1pPr>
              <a:lvl2pPr marL="742950" indent="-28575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2pPr>
              <a:lvl3pPr marL="11430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3pPr>
              <a:lvl4pPr marL="16002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4pPr>
              <a:lvl5pPr marL="20574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9pPr>
            </a:lstStyle>
            <a:p>
              <a:endParaRPr lang="ko-KR" altLang="en-US" sz="2000" dirty="0"/>
            </a:p>
          </p:txBody>
        </p:sp>
        <p:sp>
          <p:nvSpPr>
            <p:cNvPr id="43" name="Rectangle 2"/>
            <p:cNvSpPr txBox="1">
              <a:spLocks noChangeArrowheads="1"/>
            </p:cNvSpPr>
            <p:nvPr/>
          </p:nvSpPr>
          <p:spPr bwMode="white">
            <a:xfrm>
              <a:off x="395536" y="202613"/>
              <a:ext cx="7239000" cy="465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Html5 </a:t>
              </a: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문서 구조</a:t>
              </a:r>
              <a:endParaRPr kumimoji="0" lang="en-US" altLang="ko-KR" sz="20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/>
                <a:ea typeface="HY견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1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응용 프로그래밍 화면 구현</a:t>
            </a:r>
            <a:r>
              <a:rPr lang="en-US" altLang="ko-KR" b="1" dirty="0">
                <a:solidFill>
                  <a:schemeClr val="tx1"/>
                </a:solidFill>
              </a:rPr>
              <a:t>_UI </a:t>
            </a:r>
            <a:r>
              <a:rPr lang="ko-KR" altLang="en-US" b="1" dirty="0">
                <a:solidFill>
                  <a:schemeClr val="tx1"/>
                </a:solidFill>
              </a:rPr>
              <a:t>디자인</a:t>
            </a:r>
            <a:r>
              <a:rPr lang="en-US" altLang="ko-KR" b="1" dirty="0">
                <a:solidFill>
                  <a:schemeClr val="tx1"/>
                </a:solidFill>
              </a:rPr>
              <a:t>_</a:t>
            </a:r>
            <a:r>
              <a:rPr lang="ko-KR" altLang="en-US" b="1" dirty="0">
                <a:solidFill>
                  <a:schemeClr val="tx1"/>
                </a:solidFill>
              </a:rPr>
              <a:t>학습 </a:t>
            </a:r>
            <a:r>
              <a:rPr lang="en-US" altLang="ko-KR" b="1" dirty="0">
                <a:solidFill>
                  <a:schemeClr val="tx1"/>
                </a:solidFill>
              </a:rPr>
              <a:t>3_</a:t>
            </a:r>
            <a:r>
              <a:rPr lang="ko-KR" altLang="en-US" b="1" dirty="0">
                <a:solidFill>
                  <a:schemeClr val="tx1"/>
                </a:solidFill>
              </a:rPr>
              <a:t>유형 </a:t>
            </a:r>
            <a:r>
              <a:rPr lang="en-US" altLang="ko-KR" b="1" dirty="0">
                <a:solidFill>
                  <a:schemeClr val="tx1"/>
                </a:solidFill>
              </a:rPr>
              <a:t>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0" y="1268760"/>
            <a:ext cx="6948000" cy="45345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+mn-ea"/>
              </a:rPr>
              <a:t>HTML5 </a:t>
            </a:r>
            <a:r>
              <a:rPr lang="ko-KR" altLang="en-US" sz="1400" dirty="0">
                <a:latin typeface="+mn-ea"/>
              </a:rPr>
              <a:t>새로운 태그</a:t>
            </a:r>
            <a:endParaRPr lang="en-US" altLang="ko-KR" sz="1400" dirty="0">
              <a:latin typeface="+mn-ea"/>
            </a:endParaRPr>
          </a:p>
          <a:p>
            <a:pPr marL="800100" lvl="1" indent="-342900">
              <a:lnSpc>
                <a:spcPts val="22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+mn-ea"/>
              </a:rPr>
              <a:t>canvas </a:t>
            </a:r>
          </a:p>
          <a:p>
            <a:pPr lvl="2">
              <a:defRPr/>
            </a:pPr>
            <a:r>
              <a:rPr lang="ko-KR" altLang="en-US" sz="1400" dirty="0">
                <a:latin typeface="+mn-ea"/>
              </a:rPr>
              <a:t>웹에 그래픽 표시</a:t>
            </a:r>
            <a:r>
              <a:rPr lang="en-US" altLang="ko-KR" sz="1400" dirty="0">
                <a:latin typeface="+mn-ea"/>
              </a:rPr>
              <a:t>.  API</a:t>
            </a:r>
            <a:r>
              <a:rPr lang="ko-KR" altLang="en-US" sz="1400" dirty="0">
                <a:latin typeface="+mn-ea"/>
              </a:rPr>
              <a:t>와 함께 사용해 다양한 그래픽 화면 구현 가능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latin typeface="+mn-ea"/>
              </a:rPr>
              <a:t>mark </a:t>
            </a:r>
          </a:p>
          <a:p>
            <a:pPr lvl="2">
              <a:defRPr/>
            </a:pPr>
            <a:r>
              <a:rPr lang="ko-KR" altLang="en-US" sz="1400" dirty="0">
                <a:latin typeface="+mn-ea"/>
              </a:rPr>
              <a:t>텍스트에 </a:t>
            </a:r>
            <a:r>
              <a:rPr lang="ko-KR" altLang="en-US" sz="1400" dirty="0" err="1">
                <a:latin typeface="+mn-ea"/>
              </a:rPr>
              <a:t>형광펜으로</a:t>
            </a:r>
            <a:r>
              <a:rPr lang="ko-KR" altLang="en-US" sz="1400" dirty="0">
                <a:latin typeface="+mn-ea"/>
              </a:rPr>
              <a:t> 칠한 것과 같은 강조 효과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 err="1">
                <a:latin typeface="+mn-ea"/>
              </a:rPr>
              <a:t>datalist</a:t>
            </a:r>
            <a:r>
              <a:rPr lang="en-US" altLang="ko-KR" sz="1400" dirty="0">
                <a:latin typeface="+mn-ea"/>
              </a:rPr>
              <a:t> </a:t>
            </a:r>
          </a:p>
          <a:p>
            <a:pPr lvl="2">
              <a:defRPr/>
            </a:pPr>
            <a:r>
              <a:rPr lang="ko-KR" altLang="en-US" sz="1400" dirty="0">
                <a:latin typeface="+mn-ea"/>
              </a:rPr>
              <a:t>사용자가 텍스트 필드에 내용을 입력할 때 선택할 수 있는 값들의 목록 정의 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latin typeface="+mn-ea"/>
              </a:rPr>
              <a:t>time </a:t>
            </a:r>
          </a:p>
          <a:p>
            <a:pPr lvl="2">
              <a:defRPr/>
            </a:pPr>
            <a:r>
              <a:rPr lang="ko-KR" altLang="en-US" sz="1400" dirty="0">
                <a:latin typeface="+mn-ea"/>
              </a:rPr>
              <a:t>규격화된 날짜와 시간 정보를 설정하는 기능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sz="1400" dirty="0">
                <a:latin typeface="+mn-ea"/>
              </a:rPr>
              <a:t>새로 추가된 속성</a:t>
            </a:r>
            <a:endParaRPr lang="en-US" altLang="ko-KR" sz="1400" dirty="0">
              <a:latin typeface="+mn-ea"/>
            </a:endParaRPr>
          </a:p>
          <a:p>
            <a:pPr lvl="1">
              <a:defRPr/>
            </a:pPr>
            <a:r>
              <a:rPr lang="en-US" altLang="ko-KR" sz="1400" dirty="0">
                <a:latin typeface="+mn-ea"/>
              </a:rPr>
              <a:t>charset</a:t>
            </a:r>
          </a:p>
          <a:p>
            <a:pPr lvl="2">
              <a:defRPr/>
            </a:pPr>
            <a:r>
              <a:rPr lang="ko-KR" altLang="en-US" sz="1400" dirty="0">
                <a:latin typeface="+mn-ea"/>
              </a:rPr>
              <a:t>문자 </a:t>
            </a:r>
            <a:r>
              <a:rPr lang="ko-KR" altLang="en-US" sz="1400" dirty="0" err="1">
                <a:latin typeface="+mn-ea"/>
              </a:rPr>
              <a:t>인코딩</a:t>
            </a:r>
            <a:r>
              <a:rPr lang="ko-KR" altLang="en-US" sz="1400" dirty="0">
                <a:latin typeface="+mn-ea"/>
              </a:rPr>
              <a:t> 선언</a:t>
            </a:r>
            <a:endParaRPr lang="en-US" altLang="ko-KR" sz="1400" dirty="0">
              <a:latin typeface="+mn-ea"/>
            </a:endParaRPr>
          </a:p>
          <a:p>
            <a:pPr lvl="1">
              <a:defRPr/>
            </a:pPr>
            <a:r>
              <a:rPr lang="en-US" altLang="ko-KR" sz="1400" dirty="0">
                <a:latin typeface="+mn-ea"/>
              </a:rPr>
              <a:t>autofocus		</a:t>
            </a:r>
          </a:p>
          <a:p>
            <a:pPr lvl="2">
              <a:defRPr/>
            </a:pPr>
            <a:r>
              <a:rPr lang="ko-KR" altLang="en-US" sz="1400" dirty="0">
                <a:latin typeface="+mn-ea"/>
              </a:rPr>
              <a:t>입력 필드에 포커스 설정</a:t>
            </a:r>
            <a:endParaRPr lang="en-US" altLang="ko-KR" sz="1400" dirty="0">
              <a:latin typeface="+mn-ea"/>
            </a:endParaRPr>
          </a:p>
          <a:p>
            <a:pPr lvl="1">
              <a:defRPr/>
            </a:pPr>
            <a:r>
              <a:rPr lang="en-US" altLang="ko-KR" sz="1400" dirty="0">
                <a:latin typeface="+mn-ea"/>
              </a:rPr>
              <a:t>placeholder		</a:t>
            </a:r>
          </a:p>
          <a:p>
            <a:pPr lvl="2">
              <a:defRPr/>
            </a:pPr>
            <a:r>
              <a:rPr lang="ko-KR" altLang="en-US" sz="1400" dirty="0">
                <a:latin typeface="+mn-ea"/>
              </a:rPr>
              <a:t>입력 필드에 힌트 내용 표시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입력 위해 필드 내부 </a:t>
            </a:r>
            <a:r>
              <a:rPr lang="ko-KR" altLang="en-US" sz="1400" dirty="0" err="1">
                <a:latin typeface="+mn-ea"/>
              </a:rPr>
              <a:t>클릭시</a:t>
            </a:r>
            <a:r>
              <a:rPr lang="ko-KR" altLang="en-US" sz="1400" dirty="0">
                <a:latin typeface="+mn-ea"/>
              </a:rPr>
              <a:t> 힌트 내용 사라짐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lvl="1">
              <a:defRPr/>
            </a:pPr>
            <a:r>
              <a:rPr lang="en-US" altLang="ko-KR" sz="1400" dirty="0">
                <a:latin typeface="+mn-ea"/>
              </a:rPr>
              <a:t>required		</a:t>
            </a:r>
          </a:p>
          <a:p>
            <a:pPr lvl="2">
              <a:defRPr/>
            </a:pPr>
            <a:r>
              <a:rPr lang="ko-KR" altLang="en-US" sz="1400" dirty="0">
                <a:latin typeface="+mn-ea"/>
              </a:rPr>
              <a:t>필수 입력 필드를 설정 	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897314" y="440728"/>
            <a:ext cx="7238310" cy="540000"/>
            <a:chOff x="200744" y="96664"/>
            <a:chExt cx="7467600" cy="644525"/>
          </a:xfrm>
        </p:grpSpPr>
        <p:sp>
          <p:nvSpPr>
            <p:cNvPr id="40" name="AutoShape 9"/>
            <p:cNvSpPr>
              <a:spLocks noChangeArrowheads="1"/>
            </p:cNvSpPr>
            <p:nvPr/>
          </p:nvSpPr>
          <p:spPr bwMode="ltGray">
            <a:xfrm>
              <a:off x="200744" y="96664"/>
              <a:ext cx="7467600" cy="644525"/>
            </a:xfrm>
            <a:prstGeom prst="roundRect">
              <a:avLst>
                <a:gd name="adj" fmla="val 16667"/>
              </a:avLst>
            </a:prstGeom>
            <a:solidFill>
              <a:srgbClr val="08A1D9"/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1pPr>
              <a:lvl2pPr marL="742950" indent="-28575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2pPr>
              <a:lvl3pPr marL="11430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3pPr>
              <a:lvl4pPr marL="16002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4pPr>
              <a:lvl5pPr marL="2057400" indent="-228600" algn="ctr"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1"/>
                  </a:solidFill>
                  <a:latin typeface="Lucida Console" panose="020B0609040504020204" pitchFamily="49" charset="0"/>
                  <a:ea typeface="궁서체" panose="02030609000101010101" pitchFamily="17" charset="-127"/>
                </a:defRPr>
              </a:lvl9pPr>
            </a:lstStyle>
            <a:p>
              <a:endParaRPr lang="ko-KR" altLang="en-US" sz="2000" dirty="0"/>
            </a:p>
          </p:txBody>
        </p:sp>
        <p:sp>
          <p:nvSpPr>
            <p:cNvPr id="43" name="Rectangle 2"/>
            <p:cNvSpPr txBox="1">
              <a:spLocks noChangeArrowheads="1"/>
            </p:cNvSpPr>
            <p:nvPr/>
          </p:nvSpPr>
          <p:spPr bwMode="white">
            <a:xfrm>
              <a:off x="395536" y="202613"/>
              <a:ext cx="7239000" cy="465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Html5 </a:t>
              </a:r>
              <a:r>
                <a:rPr kumimoji="0" lang="ko-KR" altLang="en-US" sz="20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Y견고딕"/>
                  <a:ea typeface="HY견고딕"/>
                </a:rPr>
                <a:t>문서 구조</a:t>
              </a:r>
              <a:endParaRPr kumimoji="0" lang="en-US" altLang="ko-KR" sz="20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/>
                <a:ea typeface="HY견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4908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844</TotalTime>
  <Words>547</Words>
  <Application>Microsoft Office PowerPoint</Application>
  <PresentationFormat>화면 슬라이드 쇼(4:3)</PresentationFormat>
  <Paragraphs>91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HY견고딕</vt:lpstr>
      <vt:lpstr>맑은 고딕</vt:lpstr>
      <vt:lpstr>Arial</vt:lpstr>
      <vt:lpstr>Lucida Console</vt:lpstr>
      <vt:lpstr>Wingdings</vt:lpstr>
      <vt:lpstr>각</vt:lpstr>
      <vt:lpstr>Html5 문서 구조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인구 강</cp:lastModifiedBy>
  <cp:revision>54</cp:revision>
  <dcterms:created xsi:type="dcterms:W3CDTF">2018-05-10T00:35:19Z</dcterms:created>
  <dcterms:modified xsi:type="dcterms:W3CDTF">2020-02-19T00:22:41Z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C:\Users\권은영\Downloads\71. 응용프로그래밍 화면구현_UI 디자인_학습2.GUI 템플릿 제작하기_유형2.pptx</vt:lpwstr>
  </property>
</Properties>
</file>