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85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6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B493-D710-45D2-9346-43FA93EFD35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F517-13F1-44A7-BFF7-62A4B36DA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2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3B63-B1CB-4D30-AC7C-300C5C3E278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918-61E8-4118-9DEC-F5453186E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game.org/docs/_images/intro_ball.gi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projects/pygame/downloads/pdf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PYGAME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8D055FA-697E-4829-8A0B-BEFF5102A5A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861E41-1C60-4911-9A11-F7D0FE4A067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7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1-6. </a:t>
            </a:r>
            <a:r>
              <a:rPr lang="ko-KR" altLang="en-US" dirty="0"/>
              <a:t>이벤트를 이용한 배경색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D1ACE9-4E36-4D6F-B9C2-9BCA4CD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6000995" cy="499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C48F7-793E-4CD1-B0FE-FA8D8F99B62A}"/>
              </a:ext>
            </a:extLst>
          </p:cNvPr>
          <p:cNvSpPr/>
          <p:nvPr/>
        </p:nvSpPr>
        <p:spPr>
          <a:xfrm>
            <a:off x="838198" y="5773236"/>
            <a:ext cx="3683698" cy="615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98ED49-AC04-4947-BEB1-2ADF8827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" y="252151"/>
            <a:ext cx="8070481" cy="631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0A6BE2-2CF1-4AD0-B647-30537AB0B35D}"/>
              </a:ext>
            </a:extLst>
          </p:cNvPr>
          <p:cNvSpPr/>
          <p:nvPr/>
        </p:nvSpPr>
        <p:spPr>
          <a:xfrm>
            <a:off x="2412302" y="2165740"/>
            <a:ext cx="5666986" cy="2093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772DC7-92E0-4BC3-AA46-5EFA123D6D7F}"/>
              </a:ext>
            </a:extLst>
          </p:cNvPr>
          <p:cNvSpPr/>
          <p:nvPr/>
        </p:nvSpPr>
        <p:spPr>
          <a:xfrm>
            <a:off x="2412302" y="4553405"/>
            <a:ext cx="5666986" cy="100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FC4B1-B350-46DD-A30E-71C3236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96" y="463463"/>
            <a:ext cx="3046225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1C673D-F8E2-4D70-9133-C2FA94A4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96" y="3429000"/>
            <a:ext cx="3036910" cy="248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B2149-5D76-443F-8E68-6CCF9FB389DC}"/>
              </a:ext>
            </a:extLst>
          </p:cNvPr>
          <p:cNvSpPr txBox="1"/>
          <p:nvPr/>
        </p:nvSpPr>
        <p:spPr>
          <a:xfrm>
            <a:off x="3600097" y="6156918"/>
            <a:ext cx="475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 </a:t>
            </a:r>
            <a:r>
              <a:rPr lang="en-US" altLang="ko-KR" dirty="0"/>
              <a:t>r, g </a:t>
            </a:r>
            <a:r>
              <a:rPr lang="ko-KR" altLang="en-US" dirty="0"/>
              <a:t>키를 입력하면 배경색이 변경됨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760B82-798A-47FB-9373-27259FC9F54C}"/>
              </a:ext>
            </a:extLst>
          </p:cNvPr>
          <p:cNvCxnSpPr>
            <a:endCxn id="10" idx="1"/>
          </p:cNvCxnSpPr>
          <p:nvPr/>
        </p:nvCxnSpPr>
        <p:spPr>
          <a:xfrm flipV="1">
            <a:off x="5962389" y="4673448"/>
            <a:ext cx="2899007" cy="1498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1-7. pygame.locals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pygame.locals :  pygame</a:t>
            </a:r>
            <a:r>
              <a:rPr lang="ko-KR" altLang="en-US" dirty="0"/>
              <a:t>에서 사용할 수 있는 상수가 </a:t>
            </a:r>
            <a:r>
              <a:rPr lang="en-US" altLang="ko-KR" dirty="0"/>
              <a:t>280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2E48860-EB3B-4EFD-8996-13589535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67" y="2565995"/>
            <a:ext cx="6364266" cy="4135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9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1-8. Dictionary</a:t>
            </a:r>
            <a:r>
              <a:rPr lang="ko-KR" altLang="en-US" dirty="0"/>
              <a:t>를 이용한 키 활용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BD9D20-DCA2-4F4C-AC61-185A7F0B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123"/>
          <a:stretch/>
        </p:blipFill>
        <p:spPr>
          <a:xfrm>
            <a:off x="838200" y="1715380"/>
            <a:ext cx="4908241" cy="3720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3FD2F1A-E020-4701-B428-97A8AA3C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5"/>
          <a:stretch/>
        </p:blipFill>
        <p:spPr>
          <a:xfrm>
            <a:off x="6031683" y="1715379"/>
            <a:ext cx="5780013" cy="314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90DDE8-5EC3-4901-8F5B-DDF55D7139B4}"/>
              </a:ext>
            </a:extLst>
          </p:cNvPr>
          <p:cNvSpPr/>
          <p:nvPr/>
        </p:nvSpPr>
        <p:spPr>
          <a:xfrm>
            <a:off x="1229454" y="4036267"/>
            <a:ext cx="4449893" cy="443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059257-9669-4C58-86C1-7CD94EC03C18}"/>
              </a:ext>
            </a:extLst>
          </p:cNvPr>
          <p:cNvSpPr/>
          <p:nvPr/>
        </p:nvSpPr>
        <p:spPr>
          <a:xfrm>
            <a:off x="7115807" y="2919369"/>
            <a:ext cx="3823438" cy="763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1-9. </a:t>
            </a:r>
            <a:r>
              <a:rPr lang="ko-KR" altLang="en-US" dirty="0"/>
              <a:t>창의 제목 변경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8D24877-FD21-463C-A692-27AC6BB1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495"/>
            <a:ext cx="7804998" cy="149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73E57F0-009D-40A6-A72D-97B9BA0F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49" y="4028162"/>
            <a:ext cx="3058579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5166D-8008-40F5-8D3F-B6290985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10" y="4028162"/>
            <a:ext cx="3058580" cy="217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D060F-5340-45C1-B7E9-BF880D19A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2" y="4028166"/>
            <a:ext cx="3185066" cy="2177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F367C-D125-4D8C-82D3-DEA804E6D076}"/>
              </a:ext>
            </a:extLst>
          </p:cNvPr>
          <p:cNvSpPr/>
          <p:nvPr/>
        </p:nvSpPr>
        <p:spPr>
          <a:xfrm>
            <a:off x="1454042" y="2853738"/>
            <a:ext cx="5034431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9BE2E1-BE8F-4B48-83F2-B8177D93D202}"/>
              </a:ext>
            </a:extLst>
          </p:cNvPr>
          <p:cNvSpPr/>
          <p:nvPr/>
        </p:nvSpPr>
        <p:spPr>
          <a:xfrm>
            <a:off x="1454042" y="4028162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1135F7-1CFE-4897-948D-C2BA982D5769}"/>
              </a:ext>
            </a:extLst>
          </p:cNvPr>
          <p:cNvSpPr/>
          <p:nvPr/>
        </p:nvSpPr>
        <p:spPr>
          <a:xfrm>
            <a:off x="5100692" y="4047766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B180E-DF05-422F-BF74-8611DF03CCDA}"/>
              </a:ext>
            </a:extLst>
          </p:cNvPr>
          <p:cNvSpPr/>
          <p:nvPr/>
        </p:nvSpPr>
        <p:spPr>
          <a:xfrm>
            <a:off x="8977857" y="4028161"/>
            <a:ext cx="1990616" cy="30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7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1-10. </a:t>
            </a:r>
            <a:r>
              <a:rPr lang="ko-KR" altLang="en-US" dirty="0"/>
              <a:t>간단한 공</a:t>
            </a:r>
            <a:r>
              <a:rPr lang="en-US" altLang="ko-KR" dirty="0"/>
              <a:t>(ball)</a:t>
            </a:r>
            <a:r>
              <a:rPr lang="ko-KR" altLang="en-US" dirty="0"/>
              <a:t>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</a:t>
            </a:r>
            <a:r>
              <a:rPr lang="ko-KR" altLang="en-US" dirty="0"/>
              <a:t>이 무엇을 할 수 있는지 간단한 예를 들어 살펴봄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공이 튀는 애니메이션 프로그램을 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ball.gif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https://www.pygame.org/docs/_images/intro_ball.gif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0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CA0AD-CB07-4342-9E92-187E56181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55" y="210212"/>
            <a:ext cx="10481740" cy="6413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B0B6B5-1D25-4B32-ADDE-5D1588D7DBC1}"/>
              </a:ext>
            </a:extLst>
          </p:cNvPr>
          <p:cNvSpPr/>
          <p:nvPr/>
        </p:nvSpPr>
        <p:spPr>
          <a:xfrm>
            <a:off x="4306300" y="251524"/>
            <a:ext cx="810985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009C6-7316-4B1C-A0A5-5ED9C445EECA}"/>
              </a:ext>
            </a:extLst>
          </p:cNvPr>
          <p:cNvSpPr/>
          <p:nvPr/>
        </p:nvSpPr>
        <p:spPr>
          <a:xfrm>
            <a:off x="1849723" y="5360565"/>
            <a:ext cx="9467026" cy="48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1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9B5E4-6A38-4274-BA7E-E6A80213F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44" y="238255"/>
            <a:ext cx="6140873" cy="629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6963DF-C38D-45E8-AE03-590A25BC1811}"/>
              </a:ext>
            </a:extLst>
          </p:cNvPr>
          <p:cNvSpPr/>
          <p:nvPr/>
        </p:nvSpPr>
        <p:spPr>
          <a:xfrm>
            <a:off x="1646990" y="2441051"/>
            <a:ext cx="3059234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7736-5EA9-4989-9FC9-742047B81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34" y="280199"/>
            <a:ext cx="4886325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455A58-3384-4E9D-BB5F-CD40035B7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958" y="634983"/>
            <a:ext cx="1026865" cy="102686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2863EC-9255-4FC6-8BB0-DA519DB56BFE}"/>
              </a:ext>
            </a:extLst>
          </p:cNvPr>
          <p:cNvCxnSpPr/>
          <p:nvPr/>
        </p:nvCxnSpPr>
        <p:spPr>
          <a:xfrm>
            <a:off x="8363824" y="1803633"/>
            <a:ext cx="721453" cy="511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972C9A-E4F1-424E-9D80-D202A4F45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285" y="2981545"/>
            <a:ext cx="2505075" cy="171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0EC9F1-1172-42E6-9EBA-136EB6910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360" y="4779946"/>
            <a:ext cx="2428832" cy="1797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6A9BD-8D21-413C-8C19-E8D96A54134D}"/>
              </a:ext>
            </a:extLst>
          </p:cNvPr>
          <p:cNvSpPr/>
          <p:nvPr/>
        </p:nvSpPr>
        <p:spPr>
          <a:xfrm>
            <a:off x="1646990" y="2821000"/>
            <a:ext cx="4971924" cy="137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8732E-1387-42D3-904B-A73290BABBF5}"/>
              </a:ext>
            </a:extLst>
          </p:cNvPr>
          <p:cNvSpPr/>
          <p:nvPr/>
        </p:nvSpPr>
        <p:spPr>
          <a:xfrm>
            <a:off x="1723888" y="3423974"/>
            <a:ext cx="4895025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32118B-6ACE-45D2-A74F-1C175496C851}"/>
              </a:ext>
            </a:extLst>
          </p:cNvPr>
          <p:cNvCxnSpPr/>
          <p:nvPr/>
        </p:nvCxnSpPr>
        <p:spPr>
          <a:xfrm>
            <a:off x="6258187" y="4026716"/>
            <a:ext cx="3207173" cy="20469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B32875-80F5-461A-8049-01274A86C695}"/>
              </a:ext>
            </a:extLst>
          </p:cNvPr>
          <p:cNvSpPr/>
          <p:nvPr/>
        </p:nvSpPr>
        <p:spPr>
          <a:xfrm>
            <a:off x="9465361" y="5343745"/>
            <a:ext cx="1373216" cy="6027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4D6AC-30C1-4478-B354-80A9EDEB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1-11. </a:t>
            </a:r>
            <a:r>
              <a:rPr lang="ko-KR" altLang="en-US" dirty="0"/>
              <a:t>제목표시줄 변경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803AA3-8DCE-4A40-ABFF-7F2CF5641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19" y="1942198"/>
            <a:ext cx="7571329" cy="1665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065BB5-09E9-4079-9EBC-7E6B30DB8F7A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F44E59-3497-4448-9743-039B440F67FD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4081DE-B63A-4AB8-BE8C-B3EF5970D8D6}"/>
              </a:ext>
            </a:extLst>
          </p:cNvPr>
          <p:cNvSpPr/>
          <p:nvPr/>
        </p:nvSpPr>
        <p:spPr>
          <a:xfrm>
            <a:off x="2331134" y="2311277"/>
            <a:ext cx="455818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7DE86-6B56-406F-B38C-FAF21DBA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9" y="4239212"/>
            <a:ext cx="3819525" cy="2181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FF6EA-3F86-409B-8497-A5422F56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61" y="4274344"/>
            <a:ext cx="38290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) </a:t>
            </a:r>
            <a:r>
              <a:rPr lang="ko-KR" altLang="en-US" dirty="0"/>
              <a:t>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pygame.draw</a:t>
            </a:r>
            <a:r>
              <a:rPr lang="ko-KR" altLang="en-US" dirty="0"/>
              <a:t> 모듈을 사용하여 표면</a:t>
            </a:r>
            <a:r>
              <a:rPr lang="en-US" altLang="ko-KR" dirty="0"/>
              <a:t>(screen)</a:t>
            </a:r>
            <a:r>
              <a:rPr lang="ko-KR" altLang="en-US" dirty="0"/>
              <a:t>에 간단한 모양을 그릴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직사각형</a:t>
            </a:r>
            <a:r>
              <a:rPr lang="en-US" altLang="ko-KR" dirty="0"/>
              <a:t>(rectangle)</a:t>
            </a:r>
          </a:p>
          <a:p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</a:p>
          <a:p>
            <a:r>
              <a:rPr lang="ko-KR" altLang="en-US" dirty="0"/>
              <a:t>원</a:t>
            </a:r>
            <a:r>
              <a:rPr lang="en-US" altLang="ko-KR" dirty="0"/>
              <a:t>(circle)</a:t>
            </a:r>
          </a:p>
          <a:p>
            <a:r>
              <a:rPr lang="ko-KR" altLang="en-US" dirty="0"/>
              <a:t>타원</a:t>
            </a:r>
            <a:r>
              <a:rPr lang="en-US" altLang="ko-KR" dirty="0"/>
              <a:t>(ellipse)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변경된 영역의 경계를 지정하는 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1669657-3A8F-4C9F-B263-88D5EC57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02" y="3583379"/>
            <a:ext cx="6657120" cy="132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A263E8-665B-4029-86BC-F1C61112A2E0}"/>
              </a:ext>
            </a:extLst>
          </p:cNvPr>
          <p:cNvSpPr/>
          <p:nvPr/>
        </p:nvSpPr>
        <p:spPr>
          <a:xfrm>
            <a:off x="9132766" y="3734851"/>
            <a:ext cx="650061" cy="379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AE9258-37AC-4C8F-A9C7-98A3C40FFE26}"/>
              </a:ext>
            </a:extLst>
          </p:cNvPr>
          <p:cNvCxnSpPr/>
          <p:nvPr/>
        </p:nvCxnSpPr>
        <p:spPr>
          <a:xfrm flipV="1">
            <a:off x="8592855" y="4114800"/>
            <a:ext cx="864941" cy="1208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PYGAME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Pygame : </a:t>
            </a:r>
            <a:r>
              <a:rPr lang="ko-KR" altLang="en-US" dirty="0"/>
              <a:t>게임 및 멀티미디어 응용 프로그램을 만들기 위한 </a:t>
            </a:r>
            <a:r>
              <a:rPr lang="en-US" altLang="ko-KR" dirty="0"/>
              <a:t>Python</a:t>
            </a:r>
            <a:r>
              <a:rPr lang="ko-KR" altLang="en-US" dirty="0"/>
              <a:t>용 멀티미디어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SDL(Simple DirectMedia Layer) </a:t>
            </a:r>
            <a:r>
              <a:rPr lang="ko-KR" altLang="en-US" dirty="0"/>
              <a:t>라이브러리 기반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프로그래밍 언어로 짜여진 크로스플랫폼 멀티미디어 라이브러리로 비디오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 </a:t>
            </a:r>
            <a:r>
              <a:rPr lang="ko-KR" altLang="en-US" dirty="0"/>
              <a:t>등의 계층을 추상화하여 여러 운영체제에서 실행가능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52A04-AFDD-4E26-87FF-9973292A029B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762A9-9FA8-4220-81BB-6C7488858A11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2-1. </a:t>
            </a:r>
            <a:r>
              <a:rPr lang="ko-KR" altLang="en-US" sz="3200" dirty="0"/>
              <a:t>채워 사각형과 외곽선만 있는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A96E564-E444-4927-9F5A-B77F4FD1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19" y="1640908"/>
            <a:ext cx="5048305" cy="504830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832C9-4E1D-4A72-8089-7664E384B329}"/>
              </a:ext>
            </a:extLst>
          </p:cNvPr>
          <p:cNvSpPr/>
          <p:nvPr/>
        </p:nvSpPr>
        <p:spPr>
          <a:xfrm>
            <a:off x="1127343" y="3670126"/>
            <a:ext cx="4434213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BD30-5FAE-437A-A076-F2E78E74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22" y="1653436"/>
            <a:ext cx="5972175" cy="27051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6D453-231D-4BF0-9A8A-37FE5F6147E3}"/>
              </a:ext>
            </a:extLst>
          </p:cNvPr>
          <p:cNvCxnSpPr>
            <a:cxnSpLocks/>
          </p:cNvCxnSpPr>
          <p:nvPr/>
        </p:nvCxnSpPr>
        <p:spPr>
          <a:xfrm>
            <a:off x="5998922" y="2885813"/>
            <a:ext cx="140016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C165DC-62BA-41A0-834D-84EC508CB7B8}"/>
              </a:ext>
            </a:extLst>
          </p:cNvPr>
          <p:cNvSpPr txBox="1"/>
          <p:nvPr/>
        </p:nvSpPr>
        <p:spPr>
          <a:xfrm>
            <a:off x="6442745" y="28873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9C47DD-03F7-46D2-BF34-32877513B646}"/>
              </a:ext>
            </a:extLst>
          </p:cNvPr>
          <p:cNvCxnSpPr>
            <a:cxnSpLocks/>
          </p:cNvCxnSpPr>
          <p:nvPr/>
        </p:nvCxnSpPr>
        <p:spPr>
          <a:xfrm>
            <a:off x="7415868" y="1891557"/>
            <a:ext cx="0" cy="9355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A4E9D7-40F6-4951-BB8F-4BC561ACFE7C}"/>
              </a:ext>
            </a:extLst>
          </p:cNvPr>
          <p:cNvSpPr txBox="1"/>
          <p:nvPr/>
        </p:nvSpPr>
        <p:spPr>
          <a:xfrm>
            <a:off x="7415868" y="21983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AEA69-DA46-4D1A-9299-01A5E770EF25}"/>
              </a:ext>
            </a:extLst>
          </p:cNvPr>
          <p:cNvCxnSpPr>
            <a:cxnSpLocks/>
          </p:cNvCxnSpPr>
          <p:nvPr/>
        </p:nvCxnSpPr>
        <p:spPr>
          <a:xfrm>
            <a:off x="8518143" y="1891557"/>
            <a:ext cx="14859" cy="19224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AD8A91-B630-4136-957D-2D75BB2E1114}"/>
              </a:ext>
            </a:extLst>
          </p:cNvPr>
          <p:cNvCxnSpPr>
            <a:cxnSpLocks/>
          </p:cNvCxnSpPr>
          <p:nvPr/>
        </p:nvCxnSpPr>
        <p:spPr>
          <a:xfrm>
            <a:off x="5998922" y="3814035"/>
            <a:ext cx="2534080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898B7D-0023-4FF4-BC42-84F442A044DD}"/>
              </a:ext>
            </a:extLst>
          </p:cNvPr>
          <p:cNvSpPr txBox="1"/>
          <p:nvPr/>
        </p:nvSpPr>
        <p:spPr>
          <a:xfrm>
            <a:off x="7007323" y="3827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96F93-26BB-4704-9F1F-6A6A8BDD7BE6}"/>
              </a:ext>
            </a:extLst>
          </p:cNvPr>
          <p:cNvSpPr txBox="1"/>
          <p:nvPr/>
        </p:nvSpPr>
        <p:spPr>
          <a:xfrm>
            <a:off x="8518143" y="27959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D93FED-01F5-40D1-8A37-B5FDCD1FD320}"/>
              </a:ext>
            </a:extLst>
          </p:cNvPr>
          <p:cNvSpPr/>
          <p:nvPr/>
        </p:nvSpPr>
        <p:spPr>
          <a:xfrm>
            <a:off x="7360786" y="2815555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012C5B-983C-4B4B-BDCE-EBEE53A9F663}"/>
              </a:ext>
            </a:extLst>
          </p:cNvPr>
          <p:cNvSpPr/>
          <p:nvPr/>
        </p:nvSpPr>
        <p:spPr>
          <a:xfrm>
            <a:off x="8488658" y="3766946"/>
            <a:ext cx="145926" cy="1252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1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2-2. </a:t>
            </a:r>
            <a:r>
              <a:rPr lang="ko-KR" altLang="en-US" sz="3200" dirty="0"/>
              <a:t>타원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BDB190-FC60-4E69-9EAC-3CE07710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91" y="1609432"/>
            <a:ext cx="5712911" cy="501073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EBC6FB-C7CC-4063-AA54-B03BAF95AC8B}"/>
              </a:ext>
            </a:extLst>
          </p:cNvPr>
          <p:cNvSpPr/>
          <p:nvPr/>
        </p:nvSpPr>
        <p:spPr>
          <a:xfrm>
            <a:off x="1127343" y="3582118"/>
            <a:ext cx="5435248" cy="141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63F640-7992-441A-8B5C-AD83F13D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54" y="1929041"/>
            <a:ext cx="5110619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79DE0-65AF-42A0-9551-B0876F0F4C4C}"/>
              </a:ext>
            </a:extLst>
          </p:cNvPr>
          <p:cNvSpPr txBox="1"/>
          <p:nvPr/>
        </p:nvSpPr>
        <p:spPr>
          <a:xfrm>
            <a:off x="7235675" y="3737615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D75507-C7AD-497B-AE11-B81E02CBA1FA}"/>
              </a:ext>
            </a:extLst>
          </p:cNvPr>
          <p:cNvCxnSpPr/>
          <p:nvPr/>
        </p:nvCxnSpPr>
        <p:spPr>
          <a:xfrm>
            <a:off x="8707772" y="2214694"/>
            <a:ext cx="0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B5616-6C57-4D95-86F2-35DE03F5C0D6}"/>
              </a:ext>
            </a:extLst>
          </p:cNvPr>
          <p:cNvSpPr txBox="1"/>
          <p:nvPr/>
        </p:nvSpPr>
        <p:spPr>
          <a:xfrm>
            <a:off x="8657439" y="25040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CDBABE-B579-4B3F-90C4-51574BDDB5FF}"/>
              </a:ext>
            </a:extLst>
          </p:cNvPr>
          <p:cNvCxnSpPr/>
          <p:nvPr/>
        </p:nvCxnSpPr>
        <p:spPr>
          <a:xfrm>
            <a:off x="8086987" y="3699545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9B23CE-8B4A-455A-986D-4D370E389164}"/>
              </a:ext>
            </a:extLst>
          </p:cNvPr>
          <p:cNvSpPr txBox="1"/>
          <p:nvPr/>
        </p:nvSpPr>
        <p:spPr>
          <a:xfrm>
            <a:off x="8833607" y="33302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E9A63-1EAA-45BC-9A26-81FBAE4042DD}"/>
              </a:ext>
            </a:extLst>
          </p:cNvPr>
          <p:cNvCxnSpPr/>
          <p:nvPr/>
        </p:nvCxnSpPr>
        <p:spPr>
          <a:xfrm>
            <a:off x="8707772" y="3162650"/>
            <a:ext cx="0" cy="9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55A187-F3F8-40AA-BC86-8E1834ECC000}"/>
              </a:ext>
            </a:extLst>
          </p:cNvPr>
          <p:cNvSpPr txBox="1"/>
          <p:nvPr/>
        </p:nvSpPr>
        <p:spPr>
          <a:xfrm>
            <a:off x="8611469" y="37376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F99212-D693-4DAD-BDEA-8F95FA2313DA}"/>
              </a:ext>
            </a:extLst>
          </p:cNvPr>
          <p:cNvCxnSpPr/>
          <p:nvPr/>
        </p:nvCxnSpPr>
        <p:spPr>
          <a:xfrm>
            <a:off x="6840254" y="3699545"/>
            <a:ext cx="1246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92" y="848782"/>
            <a:ext cx="5587652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AC42C3-787F-404B-A0F7-D6404A9C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57" y="848782"/>
            <a:ext cx="5338044" cy="5644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67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마우스 감지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091B4A-91D6-4DBC-B5B8-825BA0A0B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17" y="1640583"/>
            <a:ext cx="5161755" cy="503206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5AA8D09-D987-45EA-9ED2-8904AD55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87" y="1064713"/>
            <a:ext cx="6013551" cy="142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4CF4CD-812A-4432-B7C0-6896870642F5}"/>
              </a:ext>
            </a:extLst>
          </p:cNvPr>
          <p:cNvSpPr/>
          <p:nvPr/>
        </p:nvSpPr>
        <p:spPr>
          <a:xfrm>
            <a:off x="2054269" y="4365332"/>
            <a:ext cx="3858003" cy="964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4F2154-5EBC-44E7-9B90-367440F3DEF0}"/>
              </a:ext>
            </a:extLst>
          </p:cNvPr>
          <p:cNvSpPr/>
          <p:nvPr/>
        </p:nvSpPr>
        <p:spPr>
          <a:xfrm>
            <a:off x="6611153" y="1096356"/>
            <a:ext cx="5338677" cy="594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7F86B6-3384-44CF-BBEC-7FB76A66100F}"/>
              </a:ext>
            </a:extLst>
          </p:cNvPr>
          <p:cNvSpPr/>
          <p:nvPr/>
        </p:nvSpPr>
        <p:spPr>
          <a:xfrm>
            <a:off x="6611152" y="1825341"/>
            <a:ext cx="5338677" cy="594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7D82E-C52C-44F2-A36B-4F6195F55186}"/>
              </a:ext>
            </a:extLst>
          </p:cNvPr>
          <p:cNvSpPr txBox="1"/>
          <p:nvPr/>
        </p:nvSpPr>
        <p:spPr>
          <a:xfrm>
            <a:off x="6087649" y="4976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왼쪽 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9BB91B-178C-4469-9BEF-613896D1A2EC}"/>
              </a:ext>
            </a:extLst>
          </p:cNvPr>
          <p:cNvCxnSpPr>
            <a:stCxn id="11" idx="3"/>
          </p:cNvCxnSpPr>
          <p:nvPr/>
        </p:nvCxnSpPr>
        <p:spPr>
          <a:xfrm>
            <a:off x="7277398" y="682319"/>
            <a:ext cx="2254909" cy="4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A3B1CF-CE27-489B-ACE0-8DB040CD3AD8}"/>
              </a:ext>
            </a:extLst>
          </p:cNvPr>
          <p:cNvSpPr txBox="1"/>
          <p:nvPr/>
        </p:nvSpPr>
        <p:spPr>
          <a:xfrm>
            <a:off x="10146082" y="29436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B0E2B5-FBAD-4249-AB32-6111F2CCD8C9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H="1" flipV="1">
            <a:off x="9043263" y="2492669"/>
            <a:ext cx="1813110" cy="45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4E70D55-A32B-4989-9E32-667789CC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6614"/>
            <a:ext cx="5954038" cy="1636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49F5A3-4EAF-4F25-A8D9-25BB6E44FE1E}"/>
              </a:ext>
            </a:extLst>
          </p:cNvPr>
          <p:cNvSpPr/>
          <p:nvPr/>
        </p:nvSpPr>
        <p:spPr>
          <a:xfrm>
            <a:off x="2054268" y="5329826"/>
            <a:ext cx="3858003" cy="5699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1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10E26754-F748-407F-921F-6ADB3B1D5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43"/>
          <a:stretch/>
        </p:blipFill>
        <p:spPr>
          <a:xfrm>
            <a:off x="4801649" y="1365667"/>
            <a:ext cx="7035442" cy="533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6166BC3-7009-44AD-9490-EFC33304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86" b="66221"/>
          <a:stretch/>
        </p:blipFill>
        <p:spPr>
          <a:xfrm>
            <a:off x="254702" y="1690688"/>
            <a:ext cx="4335048" cy="3611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E36F4B-A91E-40C5-8871-2420F9B7A697}"/>
              </a:ext>
            </a:extLst>
          </p:cNvPr>
          <p:cNvSpPr/>
          <p:nvPr/>
        </p:nvSpPr>
        <p:spPr>
          <a:xfrm>
            <a:off x="6156560" y="2691226"/>
            <a:ext cx="3858003" cy="105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A6ECF1-F82D-496A-B081-A93E0F01D858}"/>
              </a:ext>
            </a:extLst>
          </p:cNvPr>
          <p:cNvSpPr/>
          <p:nvPr/>
        </p:nvSpPr>
        <p:spPr>
          <a:xfrm>
            <a:off x="6156559" y="3738702"/>
            <a:ext cx="5079288" cy="1077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636F20-4D32-4752-8F4F-47AA7D72D714}"/>
              </a:ext>
            </a:extLst>
          </p:cNvPr>
          <p:cNvSpPr/>
          <p:nvPr/>
        </p:nvSpPr>
        <p:spPr>
          <a:xfrm>
            <a:off x="6156559" y="4809343"/>
            <a:ext cx="5079288" cy="789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1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마우스로 직사각형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F7C755-4040-4B0A-B5FF-A8D84B58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20" y="1969729"/>
            <a:ext cx="5460559" cy="437926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8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3D9DBE-170B-4468-9951-00F35A4D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85" y="1690688"/>
            <a:ext cx="4633323" cy="3232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89153F-6E11-44E1-BAB9-AF639BE7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23" y="1356790"/>
            <a:ext cx="6538589" cy="5374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0398D2-08CE-4830-8612-4ACCF0BA0ACB}"/>
              </a:ext>
            </a:extLst>
          </p:cNvPr>
          <p:cNvSpPr/>
          <p:nvPr/>
        </p:nvSpPr>
        <p:spPr>
          <a:xfrm>
            <a:off x="7183695" y="3868672"/>
            <a:ext cx="3075122" cy="50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82C528-1861-497F-AC34-86490D733B01}"/>
              </a:ext>
            </a:extLst>
          </p:cNvPr>
          <p:cNvSpPr/>
          <p:nvPr/>
        </p:nvSpPr>
        <p:spPr>
          <a:xfrm>
            <a:off x="6797476" y="5501210"/>
            <a:ext cx="5152354" cy="473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여러 도형 그리기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AB10ED-F28C-4D17-9A53-42E4F247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90" y="1977234"/>
            <a:ext cx="5906219" cy="451564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1411B2-CFD6-4FD0-9D32-252C3DE4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14" y="1653587"/>
            <a:ext cx="6741480" cy="504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AF20B-ABDC-40A7-BE52-8FA1F525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" y="1690687"/>
            <a:ext cx="4714875" cy="3244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2C67F-ACA7-4591-994A-B8DCFD9FB12E}"/>
              </a:ext>
            </a:extLst>
          </p:cNvPr>
          <p:cNvSpPr/>
          <p:nvPr/>
        </p:nvSpPr>
        <p:spPr>
          <a:xfrm>
            <a:off x="457218" y="3670125"/>
            <a:ext cx="1083483" cy="30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DB70DB-6991-4C4E-B246-C451D8296A6A}"/>
              </a:ext>
            </a:extLst>
          </p:cNvPr>
          <p:cNvSpPr/>
          <p:nvPr/>
        </p:nvSpPr>
        <p:spPr>
          <a:xfrm>
            <a:off x="6549751" y="3728382"/>
            <a:ext cx="2418885" cy="40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FBC218-B013-4109-82C1-376BD91962E0}"/>
              </a:ext>
            </a:extLst>
          </p:cNvPr>
          <p:cNvSpPr/>
          <p:nvPr/>
        </p:nvSpPr>
        <p:spPr>
          <a:xfrm>
            <a:off x="6549751" y="4369297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D18146-565F-4F65-876B-C64925ABD737}"/>
              </a:ext>
            </a:extLst>
          </p:cNvPr>
          <p:cNvSpPr/>
          <p:nvPr/>
        </p:nvSpPr>
        <p:spPr>
          <a:xfrm>
            <a:off x="6549750" y="4826495"/>
            <a:ext cx="2418885" cy="265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87955-1336-4FDA-AA38-1EA7B0B1D23F}"/>
              </a:ext>
            </a:extLst>
          </p:cNvPr>
          <p:cNvSpPr/>
          <p:nvPr/>
        </p:nvSpPr>
        <p:spPr>
          <a:xfrm>
            <a:off x="6251213" y="5516719"/>
            <a:ext cx="5485675" cy="654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마우스로 다각형 그리기</a:t>
            </a: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2E7459FF-90BE-4D33-870D-4B9E6E24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801" y="1690688"/>
            <a:ext cx="6051696" cy="496510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pygame </a:t>
            </a:r>
            <a:r>
              <a:rPr lang="ko-KR" altLang="en-US" dirty="0"/>
              <a:t>라이브러리 가져오기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58181"/>
            <a:ext cx="7791450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51C871-1988-4F78-9252-297372B9942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47124-DA96-43A5-9DDF-C9A6FC34D35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31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Simple pong – (1)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4988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416040" cy="5041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552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90" y="1704474"/>
            <a:ext cx="7829550" cy="4977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7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033"/>
            <a:ext cx="4572000" cy="4701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0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091"/>
            <a:ext cx="10664503" cy="33110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4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Simple pong –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260" y="2216309"/>
            <a:ext cx="7252335" cy="39741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86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2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3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화면 크기를 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454" y="1825625"/>
            <a:ext cx="726709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685143" y="3541486"/>
            <a:ext cx="4325257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4789" y="3077964"/>
            <a:ext cx="4289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창을 열었다가 즉시 닫음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(400,300) =&gt; </a:t>
            </a:r>
            <a:r>
              <a:rPr lang="ko-KR" altLang="en-US" dirty="0"/>
              <a:t>윈도우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,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  <a:endCxn id="5" idx="3"/>
          </p:cNvCxnSpPr>
          <p:nvPr/>
        </p:nvCxnSpPr>
        <p:spPr>
          <a:xfrm flipH="1">
            <a:off x="7010400" y="3539629"/>
            <a:ext cx="574389" cy="1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AD9FEA-294D-4B8F-8048-4F3B8B641C85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D526E8-BC14-441A-8C5B-05E0E1AC82B3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69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98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121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4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32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2C09-176D-4E04-A038-9AE148A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CB50F-8DCC-48D6-B9AF-F1F3FC6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5C6F10-69FE-4C86-8775-B4181A3168D4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D49535-3BDC-49AA-B42B-3F7F65684B2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727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Pygame tutorial Documentation (readthedocs.org)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317DD2-1763-4DC3-9A6C-189D68815832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4E795E-4A16-4938-9FF6-ED1CEDD58F66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</a:t>
            </a:r>
            <a:r>
              <a:rPr lang="ko-KR" altLang="en-US" dirty="0"/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애플리케이션의 가장 중요한 부분은 이벤트 루프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상호작용할 수 있도록 이벤트에 반응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조이스틱의 움직임 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0" y="3846285"/>
            <a:ext cx="9277239" cy="158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57380" y="580763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예제는 모든 이벤트를 콘솔에 출력하는 무한 루프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9EBD36-E365-4DBD-970A-EF5BDCF8A30F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001C10-6716-4645-9E11-99AB8F9B63C2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15"/>
            <a:ext cx="10515600" cy="660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267200" y="4209143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마우스를 움직이거나</a:t>
            </a:r>
            <a:r>
              <a:rPr lang="en-US" altLang="ko-KR" dirty="0"/>
              <a:t>, </a:t>
            </a:r>
            <a:r>
              <a:rPr lang="ko-KR" altLang="en-US" dirty="0"/>
              <a:t>키보드의 키를 입력한 결과가 콘솔에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388037"/>
            <a:ext cx="10238878" cy="1332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2"/>
            <a:endCxn id="9" idx="0"/>
          </p:cNvCxnSpPr>
          <p:nvPr/>
        </p:nvCxnSpPr>
        <p:spPr>
          <a:xfrm flipH="1">
            <a:off x="5957639" y="4578475"/>
            <a:ext cx="1714500" cy="809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2A7A-AACC-493C-945A-EAEE7B5B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1-4. </a:t>
            </a:r>
            <a:r>
              <a:rPr lang="ko-KR" altLang="en-US" dirty="0"/>
              <a:t>이벤트 루프 종료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FB1278-9398-497A-BD76-FDEC34BD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047"/>
            <a:ext cx="7830765" cy="4704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2E12-2CC2-47A8-AA1C-9CF21500DDB4}"/>
              </a:ext>
            </a:extLst>
          </p:cNvPr>
          <p:cNvSpPr/>
          <p:nvPr/>
        </p:nvSpPr>
        <p:spPr>
          <a:xfrm>
            <a:off x="1753643" y="6150279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C8A6-9E68-4D9D-AF1D-7288ACEB73AA}"/>
              </a:ext>
            </a:extLst>
          </p:cNvPr>
          <p:cNvSpPr txBox="1"/>
          <p:nvPr/>
        </p:nvSpPr>
        <p:spPr>
          <a:xfrm>
            <a:off x="8949071" y="2967335"/>
            <a:ext cx="2700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루프가 끝나면</a:t>
            </a:r>
            <a:endParaRPr lang="en-US" altLang="ko-KR" dirty="0"/>
          </a:p>
          <a:p>
            <a:r>
              <a:rPr lang="en-US" altLang="ko-KR" dirty="0"/>
              <a:t>pygame.quit() </a:t>
            </a:r>
            <a:r>
              <a:rPr lang="ko-KR" altLang="en-US" dirty="0"/>
              <a:t>함수를 호출하여 올바르게 종료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1029BB5-8910-471E-9A90-A4210AF73DA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70334" y="3429000"/>
            <a:ext cx="5178737" cy="2911366"/>
          </a:xfrm>
          <a:prstGeom prst="bentConnector3">
            <a:avLst>
              <a:gd name="adj1" fmla="val 8797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6F0A0D-4C52-4CF0-BF0A-D4A9D2A1CC71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945A8B-E7CF-4AED-AF81-C7EDE766208A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86656-05F4-4010-A986-77C06D7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1-5.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8EBF7-926B-4E47-B326-19836FE5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색상은 기본 색상인 </a:t>
            </a:r>
            <a:r>
              <a:rPr lang="en-US" altLang="ko-KR" dirty="0"/>
              <a:t>R(</a:t>
            </a:r>
            <a:r>
              <a:rPr lang="ko-KR" altLang="en-US" dirty="0"/>
              <a:t>빨간색</a:t>
            </a:r>
            <a:r>
              <a:rPr lang="en-US" altLang="ko-KR" dirty="0"/>
              <a:t>), G(</a:t>
            </a:r>
            <a:r>
              <a:rPr lang="ko-KR" altLang="en-US" dirty="0"/>
              <a:t>녹색</a:t>
            </a:r>
            <a:r>
              <a:rPr lang="en-US" altLang="ko-KR" dirty="0"/>
              <a:t>), B(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튜플로</a:t>
            </a:r>
            <a:r>
              <a:rPr lang="ko-KR" altLang="en-US" dirty="0"/>
              <a:t> 정의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</a:t>
            </a:r>
            <a:r>
              <a:rPr lang="ko-KR" altLang="en-US" dirty="0"/>
              <a:t>는 각각 </a:t>
            </a:r>
            <a:r>
              <a:rPr lang="en-US" altLang="ko-KR" dirty="0"/>
              <a:t>8bit</a:t>
            </a:r>
            <a:r>
              <a:rPr lang="ko-KR" altLang="en-US" dirty="0"/>
              <a:t>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 </a:t>
            </a:r>
            <a:r>
              <a:rPr lang="ko-KR" altLang="en-US" dirty="0"/>
              <a:t>사이의 숫자로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가지 이상의 색상을 혼합하면 새로운 색상이 생성</a:t>
            </a:r>
            <a:endParaRPr lang="en-US" altLang="ko-KR" dirty="0"/>
          </a:p>
          <a:p>
            <a:r>
              <a:rPr lang="en-US" altLang="ko-KR" dirty="0"/>
              <a:t>256 x 256 x 256 = 16,777,216</a:t>
            </a:r>
            <a:r>
              <a:rPr lang="ko-KR" altLang="en-US" dirty="0"/>
              <a:t>개 이상의 색상을 표현</a:t>
            </a:r>
            <a:endParaRPr lang="en-US" altLang="ko-KR" dirty="0"/>
          </a:p>
          <a:p>
            <a:r>
              <a:rPr lang="ko-KR" altLang="en-US" dirty="0"/>
              <a:t>모든 색상의 값이 </a:t>
            </a:r>
            <a:r>
              <a:rPr lang="en-US" altLang="ko-KR" dirty="0"/>
              <a:t>0</a:t>
            </a:r>
            <a:r>
              <a:rPr lang="ko-KR" altLang="en-US" dirty="0"/>
              <a:t>이면 검정색</a:t>
            </a:r>
            <a:r>
              <a:rPr lang="en-US" altLang="ko-KR" dirty="0"/>
              <a:t>, </a:t>
            </a:r>
            <a:r>
              <a:rPr lang="ko-KR" altLang="en-US" dirty="0"/>
              <a:t>모든 색상의 값이 최대값</a:t>
            </a:r>
            <a:r>
              <a:rPr lang="en-US" altLang="ko-KR" dirty="0"/>
              <a:t>(255)</a:t>
            </a:r>
            <a:r>
              <a:rPr lang="ko-KR" altLang="en-US" dirty="0"/>
              <a:t>이면 흰색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D6C129-55A2-4CA0-807B-AD8DF8BFEED8}"/>
              </a:ext>
            </a:extLst>
          </p:cNvPr>
          <p:cNvCxnSpPr>
            <a:cxnSpLocks/>
          </p:cNvCxnSpPr>
          <p:nvPr/>
        </p:nvCxnSpPr>
        <p:spPr>
          <a:xfrm>
            <a:off x="125260" y="1528175"/>
            <a:ext cx="119247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08BE0D-BB6E-46C9-8898-E8A4AA014CDF}"/>
              </a:ext>
            </a:extLst>
          </p:cNvPr>
          <p:cNvCxnSpPr/>
          <p:nvPr/>
        </p:nvCxnSpPr>
        <p:spPr>
          <a:xfrm>
            <a:off x="626301" y="365125"/>
            <a:ext cx="0" cy="633630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F867FF-A373-47D3-AA70-813BE85D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6" y="228600"/>
            <a:ext cx="632564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811EC5-336D-41AC-A249-40B89E097058}"/>
              </a:ext>
            </a:extLst>
          </p:cNvPr>
          <p:cNvSpPr/>
          <p:nvPr/>
        </p:nvSpPr>
        <p:spPr>
          <a:xfrm>
            <a:off x="814191" y="6249226"/>
            <a:ext cx="2016691" cy="380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E3B-2E4A-4C01-9940-30E638D83A30}"/>
              </a:ext>
            </a:extLst>
          </p:cNvPr>
          <p:cNvSpPr txBox="1"/>
          <p:nvPr/>
        </p:nvSpPr>
        <p:spPr>
          <a:xfrm>
            <a:off x="6894803" y="228600"/>
            <a:ext cx="270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무엇이든 표시하려면  </a:t>
            </a:r>
            <a:r>
              <a:rPr lang="en-US" altLang="ko-KR" dirty="0"/>
              <a:t>pygame.display.update()</a:t>
            </a:r>
            <a:r>
              <a:rPr lang="ko-KR" altLang="en-US" dirty="0"/>
              <a:t>함수를 호출해야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D6900DC-39AC-467C-BC27-119CE280269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30882" y="828765"/>
            <a:ext cx="4063921" cy="5610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48731D7-BD01-44B0-939E-3152623B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49" y="2771775"/>
            <a:ext cx="38385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7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450</Words>
  <Application>Microsoft Office PowerPoint</Application>
  <PresentationFormat>와이드스크린</PresentationFormat>
  <Paragraphs>76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PYGAME</vt:lpstr>
      <vt:lpstr>1. PYGAME</vt:lpstr>
      <vt:lpstr>1-1. pygame 라이브러리 가져오기</vt:lpstr>
      <vt:lpstr>1-2. 화면 크기를 설정</vt:lpstr>
      <vt:lpstr>1-3. 이벤트 루프</vt:lpstr>
      <vt:lpstr>PowerPoint 프레젠테이션</vt:lpstr>
      <vt:lpstr>1-4. 이벤트 루프 종료</vt:lpstr>
      <vt:lpstr>1-5. 색상 지정</vt:lpstr>
      <vt:lpstr>PowerPoint 프레젠테이션</vt:lpstr>
      <vt:lpstr>1-6. 이벤트를 이용한 배경색 변경</vt:lpstr>
      <vt:lpstr>PowerPoint 프레젠테이션</vt:lpstr>
      <vt:lpstr>1-7. pygame.locals</vt:lpstr>
      <vt:lpstr>1-8. Dictionary를 이용한 키 활용</vt:lpstr>
      <vt:lpstr>1-9. 창의 제목 변경</vt:lpstr>
      <vt:lpstr>1-10. 간단한 공(ball) 게임</vt:lpstr>
      <vt:lpstr>PowerPoint 프레젠테이션</vt:lpstr>
      <vt:lpstr>PowerPoint 프레젠테이션</vt:lpstr>
      <vt:lpstr>1-11. 제목표시줄 변경</vt:lpstr>
      <vt:lpstr>2. 이미지(도형, 그림) 그리기</vt:lpstr>
      <vt:lpstr>2-1. 채워 사각형과 외곽선만 있는 직사각형 그리기</vt:lpstr>
      <vt:lpstr>2-2. 타원 그리기</vt:lpstr>
      <vt:lpstr>PowerPoint 프레젠테이션</vt:lpstr>
      <vt:lpstr>2-3. 마우스 감지</vt:lpstr>
      <vt:lpstr>2-4. 마우스로 직사각형 그리기</vt:lpstr>
      <vt:lpstr>2-4. 마우스로 직사각형 그리기</vt:lpstr>
      <vt:lpstr>2-5. 여러 도형 그리기</vt:lpstr>
      <vt:lpstr>2-5. 여러 도형 그리기</vt:lpstr>
      <vt:lpstr>2-6. 마우스로 다각형 그리기</vt:lpstr>
      <vt:lpstr>2-6. 마우스로 다각형 그리기</vt:lpstr>
      <vt:lpstr>3. Simple pong – (1)</vt:lpstr>
      <vt:lpstr>3. Simple pong – (2)</vt:lpstr>
      <vt:lpstr>3. Simple pong – (3)</vt:lpstr>
      <vt:lpstr>3. Simple pong – (4)</vt:lpstr>
      <vt:lpstr>3. Simple pong – (5)</vt:lpstr>
      <vt:lpstr>3. Simple pong – (6)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5</dc:creator>
  <cp:lastModifiedBy>5</cp:lastModifiedBy>
  <cp:revision>45</cp:revision>
  <dcterms:created xsi:type="dcterms:W3CDTF">2023-10-10T05:01:28Z</dcterms:created>
  <dcterms:modified xsi:type="dcterms:W3CDTF">2023-10-17T05:11:02Z</dcterms:modified>
</cp:coreProperties>
</file>