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1" r:id="rId4"/>
    <p:sldId id="262" r:id="rId5"/>
    <p:sldId id="263" r:id="rId6"/>
    <p:sldId id="258" r:id="rId7"/>
    <p:sldId id="271" r:id="rId8"/>
    <p:sldId id="264" r:id="rId9"/>
    <p:sldId id="265" r:id="rId10"/>
    <p:sldId id="266" r:id="rId11"/>
    <p:sldId id="269" r:id="rId12"/>
    <p:sldId id="272"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88" autoAdjust="0"/>
    <p:restoredTop sz="94660"/>
  </p:normalViewPr>
  <p:slideViewPr>
    <p:cSldViewPr snapToGrid="0">
      <p:cViewPr varScale="1">
        <p:scale>
          <a:sx n="91" d="100"/>
          <a:sy n="91" d="100"/>
        </p:scale>
        <p:origin x="60" y="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CFC4D-8A12-33CE-8C44-85B45E39E3B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16C773C-9C65-A8D6-EA9F-22AA14942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373A8F-86F0-119C-F76B-F673A4F04F8F}"/>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463CC662-EB6E-DED3-612A-BBBE8A0780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6CEE8A-E23D-0FB9-95D7-80B598F290C7}"/>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1432468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6F4E5-8A8D-A1D6-F972-A8D7558F8F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7D628D-FA90-9EA8-B8C4-C90CFAC10B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87537E-83A9-575D-DFD3-4CA90C78B61A}"/>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6E74A046-8172-9A1C-774D-98958F56E6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4BE802-2337-024D-7037-D907C560220D}"/>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41326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6BADE8-09A1-C616-F4D2-4DE522BFB15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09F1340-CF0F-7E72-6F98-0DD6B9D945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0817A94-3005-D227-9EC2-33CC97A61FA5}"/>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1BCE73A2-A683-F6CA-48DF-A5D886DF55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F71DE2-BDAF-63C6-5027-26BC4E01ECEC}"/>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1032496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1B5641-6F65-2F79-E4EC-95D0119D90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5AC7C7-38D8-319C-0C52-152F2E3807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4D1101-E9A3-235E-7089-5E1371670BD4}"/>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907C1379-E642-01E9-331E-23397A7B75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916592-D8EE-DFB8-03B7-5269FABA99F8}"/>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32793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721D2-4806-49C6-746D-4F9323C327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71677E-B2F9-7E2D-8B10-57F0FAE071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395A13F-2453-41D2-C3B5-47089B7C116F}"/>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3509EF13-EBAD-6499-DCC6-DB8401B8D6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1533B2-25F6-F189-84A0-79DBC1CA4BA8}"/>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1504622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86F03-F07F-F1CC-F194-8BCA73B157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ABE07A-EE72-22CD-E81E-1641DBDA16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D2A7A21-3C63-6BC0-8A1A-ACB22BB26CF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E464B15-08B3-5717-432C-3AD57F5A1573}"/>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6" name="页脚占位符 5">
            <a:extLst>
              <a:ext uri="{FF2B5EF4-FFF2-40B4-BE49-F238E27FC236}">
                <a16:creationId xmlns:a16="http://schemas.microsoft.com/office/drawing/2014/main" id="{A9D0E032-8580-AEBA-EDD0-983EA69D13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DCDFC0-887C-5BC4-A2EC-B0847B3B237A}"/>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261088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4C167-021D-D80F-360A-CB84313496C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99EBE2C-4843-7A59-0192-BC6BA42BB8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79C1A76-855F-70BB-83DB-EAB46B6CDB0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51EAD78-FB26-EBB6-DBC5-7DAD595B6A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FAE754E-FDA5-A88F-A9AC-61B9BA2A1C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2ABBEA-23F9-9EF1-F476-5EA3531A7F08}"/>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8" name="页脚占位符 7">
            <a:extLst>
              <a:ext uri="{FF2B5EF4-FFF2-40B4-BE49-F238E27FC236}">
                <a16:creationId xmlns:a16="http://schemas.microsoft.com/office/drawing/2014/main" id="{CC774947-6339-276A-F0BA-250E6D53D0C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FE677E-CF3C-F683-D512-DEE61FE261BC}"/>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1449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9F522-6490-3BC6-ABCD-0A6897ABDE0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ABDD284-1D63-CE4E-1199-CE97978DBC72}"/>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4" name="页脚占位符 3">
            <a:extLst>
              <a:ext uri="{FF2B5EF4-FFF2-40B4-BE49-F238E27FC236}">
                <a16:creationId xmlns:a16="http://schemas.microsoft.com/office/drawing/2014/main" id="{19ADC000-4315-152B-C077-56284492A3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C9F3B1-0270-66FD-A211-C272102AE638}"/>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4143396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1E7C4A-A0CD-308D-6DBF-DC8BB7313851}"/>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3" name="页脚占位符 2">
            <a:extLst>
              <a:ext uri="{FF2B5EF4-FFF2-40B4-BE49-F238E27FC236}">
                <a16:creationId xmlns:a16="http://schemas.microsoft.com/office/drawing/2014/main" id="{655BD7CF-FEE7-12F4-BD40-682B5CB8FCA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209C1F-441C-35B0-B1B1-4F2346640AF8}"/>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354138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CEF2-C450-8CFA-3BAB-2E6C7B2719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40BD24-B0AD-E888-1F3E-A6F6F2A87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513CC54-61A8-11A7-6F78-9482E8BAE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FE614D-E09F-ACC1-EFDA-275CB53E0FD5}"/>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6" name="页脚占位符 5">
            <a:extLst>
              <a:ext uri="{FF2B5EF4-FFF2-40B4-BE49-F238E27FC236}">
                <a16:creationId xmlns:a16="http://schemas.microsoft.com/office/drawing/2014/main" id="{E7204824-7A18-08A1-D25D-403774D849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60750D-4282-5E9A-0295-1E2BF4D14759}"/>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272053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FF963-58B8-A51C-B996-0C64679B3F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215330-6278-A784-6097-08DABF4607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FA6B1C0-0AB3-2D72-38F5-1A0A2651C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212D88-E480-7CA3-FBE0-05F3FD515933}"/>
              </a:ext>
            </a:extLst>
          </p:cNvPr>
          <p:cNvSpPr>
            <a:spLocks noGrp="1"/>
          </p:cNvSpPr>
          <p:nvPr>
            <p:ph type="dt" sz="half" idx="10"/>
          </p:nvPr>
        </p:nvSpPr>
        <p:spPr/>
        <p:txBody>
          <a:bodyPr/>
          <a:lstStyle/>
          <a:p>
            <a:fld id="{7BB3667E-75EE-4307-A465-146387816FC0}" type="datetimeFigureOut">
              <a:rPr lang="zh-CN" altLang="en-US" smtClean="0"/>
              <a:t>2023/7/18</a:t>
            </a:fld>
            <a:endParaRPr lang="zh-CN" altLang="en-US"/>
          </a:p>
        </p:txBody>
      </p:sp>
      <p:sp>
        <p:nvSpPr>
          <p:cNvPr id="6" name="页脚占位符 5">
            <a:extLst>
              <a:ext uri="{FF2B5EF4-FFF2-40B4-BE49-F238E27FC236}">
                <a16:creationId xmlns:a16="http://schemas.microsoft.com/office/drawing/2014/main" id="{829FE3D2-3153-1A4D-79CD-E95A92B3D3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B164EE-2ADE-AD8E-32F9-2B2C2B636196}"/>
              </a:ext>
            </a:extLst>
          </p:cNvPr>
          <p:cNvSpPr>
            <a:spLocks noGrp="1"/>
          </p:cNvSpPr>
          <p:nvPr>
            <p:ph type="sldNum" sz="quarter" idx="12"/>
          </p:nvPr>
        </p:nvSpPr>
        <p:spPr/>
        <p:txBody>
          <a:body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298270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383F9A-472A-CB1F-DEBA-8AF2BE23B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4DEA8C-C1CD-A31F-25E2-FFC2DE3FC2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0AE112-BA83-F044-9EBE-693300C29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3667E-75EE-4307-A465-146387816FC0}" type="datetimeFigureOut">
              <a:rPr lang="zh-CN" altLang="en-US" smtClean="0"/>
              <a:t>2023/7/18</a:t>
            </a:fld>
            <a:endParaRPr lang="zh-CN" altLang="en-US"/>
          </a:p>
        </p:txBody>
      </p:sp>
      <p:sp>
        <p:nvSpPr>
          <p:cNvPr id="5" name="页脚占位符 4">
            <a:extLst>
              <a:ext uri="{FF2B5EF4-FFF2-40B4-BE49-F238E27FC236}">
                <a16:creationId xmlns:a16="http://schemas.microsoft.com/office/drawing/2014/main" id="{DA2EB22A-1C29-B644-7FB2-61BCC4512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0BEE15-CDE6-DFA9-EB84-53EC29D64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E38A9-B1AB-4335-AA18-6C4BE71D65F2}" type="slidenum">
              <a:rPr lang="zh-CN" altLang="en-US" smtClean="0"/>
              <a:t>‹#›</a:t>
            </a:fld>
            <a:endParaRPr lang="zh-CN" altLang="en-US"/>
          </a:p>
        </p:txBody>
      </p:sp>
    </p:spTree>
    <p:extLst>
      <p:ext uri="{BB962C8B-B14F-4D97-AF65-F5344CB8AC3E}">
        <p14:creationId xmlns:p14="http://schemas.microsoft.com/office/powerpoint/2010/main" val="22818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B89E7-9C76-ED61-B16F-5C50F364001C}"/>
              </a:ext>
            </a:extLst>
          </p:cNvPr>
          <p:cNvSpPr>
            <a:spLocks noGrp="1"/>
          </p:cNvSpPr>
          <p:nvPr>
            <p:ph type="ctrTitle"/>
          </p:nvPr>
        </p:nvSpPr>
        <p:spPr>
          <a:xfrm>
            <a:off x="1524000" y="2235200"/>
            <a:ext cx="9144000" cy="2387600"/>
          </a:xfrm>
        </p:spPr>
        <p:txBody>
          <a:bodyPr/>
          <a:lstStyle/>
          <a:p>
            <a:r>
              <a:rPr lang="en-US" altLang="zh-CN" dirty="0"/>
              <a:t>Control net based innovation </a:t>
            </a:r>
            <a:endParaRPr lang="zh-CN" altLang="en-US" dirty="0"/>
          </a:p>
        </p:txBody>
      </p:sp>
    </p:spTree>
    <p:extLst>
      <p:ext uri="{BB962C8B-B14F-4D97-AF65-F5344CB8AC3E}">
        <p14:creationId xmlns:p14="http://schemas.microsoft.com/office/powerpoint/2010/main" val="2847372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D5380-56F8-CEB2-8EF1-E1CE8A08E005}"/>
              </a:ext>
            </a:extLst>
          </p:cNvPr>
          <p:cNvSpPr>
            <a:spLocks noGrp="1"/>
          </p:cNvSpPr>
          <p:nvPr>
            <p:ph type="title"/>
          </p:nvPr>
        </p:nvSpPr>
        <p:spPr/>
        <p:txBody>
          <a:bodyPr/>
          <a:lstStyle/>
          <a:p>
            <a:r>
              <a:rPr lang="en-US" altLang="zh-CN" dirty="0"/>
              <a:t>Current expectations</a:t>
            </a:r>
            <a:endParaRPr lang="zh-CN" altLang="en-US" dirty="0"/>
          </a:p>
        </p:txBody>
      </p:sp>
      <p:sp>
        <p:nvSpPr>
          <p:cNvPr id="3" name="内容占位符 2">
            <a:extLst>
              <a:ext uri="{FF2B5EF4-FFF2-40B4-BE49-F238E27FC236}">
                <a16:creationId xmlns:a16="http://schemas.microsoft.com/office/drawing/2014/main" id="{F83FBD6E-5433-F570-B043-AA4E1BE92634}"/>
              </a:ext>
            </a:extLst>
          </p:cNvPr>
          <p:cNvSpPr>
            <a:spLocks noGrp="1"/>
          </p:cNvSpPr>
          <p:nvPr>
            <p:ph idx="1"/>
          </p:nvPr>
        </p:nvSpPr>
        <p:spPr/>
        <p:txBody>
          <a:bodyPr/>
          <a:lstStyle/>
          <a:p>
            <a:r>
              <a:rPr lang="en-US" altLang="zh-CN" dirty="0"/>
              <a:t>more constructive ideas</a:t>
            </a:r>
          </a:p>
          <a:p>
            <a:r>
              <a:rPr lang="en-US" altLang="zh-CN" dirty="0"/>
              <a:t>technical guides</a:t>
            </a:r>
          </a:p>
          <a:p>
            <a:endParaRPr lang="zh-CN" altLang="en-US" dirty="0"/>
          </a:p>
        </p:txBody>
      </p:sp>
    </p:spTree>
    <p:extLst>
      <p:ext uri="{BB962C8B-B14F-4D97-AF65-F5344CB8AC3E}">
        <p14:creationId xmlns:p14="http://schemas.microsoft.com/office/powerpoint/2010/main" val="208164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32CAC-5D00-F8C9-8FF9-F565D2453121}"/>
              </a:ext>
            </a:extLst>
          </p:cNvPr>
          <p:cNvSpPr>
            <a:spLocks noGrp="1"/>
          </p:cNvSpPr>
          <p:nvPr>
            <p:ph type="title"/>
          </p:nvPr>
        </p:nvSpPr>
        <p:spPr/>
        <p:txBody>
          <a:bodyPr/>
          <a:lstStyle/>
          <a:p>
            <a:r>
              <a:rPr lang="en-US" altLang="zh-CN" dirty="0"/>
              <a:t>Other possible orientations</a:t>
            </a:r>
            <a:endParaRPr lang="zh-CN" altLang="en-US" dirty="0"/>
          </a:p>
        </p:txBody>
      </p:sp>
      <p:sp>
        <p:nvSpPr>
          <p:cNvPr id="3" name="内容占位符 2">
            <a:extLst>
              <a:ext uri="{FF2B5EF4-FFF2-40B4-BE49-F238E27FC236}">
                <a16:creationId xmlns:a16="http://schemas.microsoft.com/office/drawing/2014/main" id="{0774AC37-01E1-A09E-5141-28452AA57685}"/>
              </a:ext>
            </a:extLst>
          </p:cNvPr>
          <p:cNvSpPr>
            <a:spLocks noGrp="1"/>
          </p:cNvSpPr>
          <p:nvPr>
            <p:ph idx="1"/>
          </p:nvPr>
        </p:nvSpPr>
        <p:spPr/>
        <p:txBody>
          <a:bodyPr/>
          <a:lstStyle/>
          <a:p>
            <a:r>
              <a:rPr lang="en-US" altLang="zh-CN" dirty="0"/>
              <a:t>1. Parallelized GD</a:t>
            </a:r>
          </a:p>
          <a:p>
            <a:pPr lvl="1"/>
            <a:r>
              <a:rPr lang="en-US" altLang="zh-CN" dirty="0"/>
              <a:t>When</a:t>
            </a:r>
            <a:r>
              <a:rPr lang="zh-CN" altLang="en-US" dirty="0"/>
              <a:t> </a:t>
            </a:r>
            <a:r>
              <a:rPr lang="en-US" altLang="zh-CN" dirty="0"/>
              <a:t>we</a:t>
            </a:r>
            <a:r>
              <a:rPr lang="zh-CN" altLang="en-US" dirty="0"/>
              <a:t> </a:t>
            </a:r>
            <a:r>
              <a:rPr lang="en-US" altLang="zh-CN" dirty="0"/>
              <a:t>use</a:t>
            </a:r>
            <a:r>
              <a:rPr lang="zh-CN" altLang="en-US" dirty="0"/>
              <a:t> </a:t>
            </a:r>
            <a:r>
              <a:rPr lang="en-US" altLang="zh-CN" dirty="0"/>
              <a:t>mini-batch</a:t>
            </a:r>
            <a:r>
              <a:rPr lang="zh-CN" altLang="en-US" dirty="0"/>
              <a:t> </a:t>
            </a:r>
            <a:r>
              <a:rPr lang="en-US" altLang="zh-CN" dirty="0"/>
              <a:t>in</a:t>
            </a:r>
            <a:r>
              <a:rPr lang="zh-CN" altLang="en-US" dirty="0"/>
              <a:t> </a:t>
            </a:r>
            <a:r>
              <a:rPr lang="en-US" altLang="zh-CN" dirty="0"/>
              <a:t>SGD training,</a:t>
            </a:r>
            <a:r>
              <a:rPr lang="zh-CN" altLang="en-US" dirty="0"/>
              <a:t> </a:t>
            </a:r>
            <a:r>
              <a:rPr lang="en-US" altLang="zh-CN" dirty="0"/>
              <a:t>each batch has no data-relation and thus we can just use threads without locks to implement parallel SGD.(easy and with low research value)</a:t>
            </a:r>
          </a:p>
          <a:p>
            <a:pPr lvl="1"/>
            <a:r>
              <a:rPr lang="en-US" altLang="zh-CN" dirty="0"/>
              <a:t>In one training set, data race may happen, and it’s worth trying training different study rate in parallel, and store them in a </a:t>
            </a:r>
            <a:r>
              <a:rPr lang="en-US" altLang="zh-CN"/>
              <a:t>global queue(need lock), </a:t>
            </a:r>
            <a:r>
              <a:rPr lang="en-US" altLang="zh-CN" dirty="0"/>
              <a:t>updating the parameter each time. Therefore, we may reach the least train time(large learning rate) with good result(low learning rate).(hard but actually may also lack research value. It’s just an idea.)</a:t>
            </a:r>
          </a:p>
        </p:txBody>
      </p:sp>
    </p:spTree>
    <p:extLst>
      <p:ext uri="{BB962C8B-B14F-4D97-AF65-F5344CB8AC3E}">
        <p14:creationId xmlns:p14="http://schemas.microsoft.com/office/powerpoint/2010/main" val="328889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32CAC-5D00-F8C9-8FF9-F565D2453121}"/>
              </a:ext>
            </a:extLst>
          </p:cNvPr>
          <p:cNvSpPr>
            <a:spLocks noGrp="1"/>
          </p:cNvSpPr>
          <p:nvPr>
            <p:ph type="title"/>
          </p:nvPr>
        </p:nvSpPr>
        <p:spPr/>
        <p:txBody>
          <a:bodyPr/>
          <a:lstStyle/>
          <a:p>
            <a:r>
              <a:rPr lang="en-US" altLang="zh-CN" dirty="0"/>
              <a:t>Other possible orientations</a:t>
            </a:r>
            <a:endParaRPr lang="zh-CN" altLang="en-US" dirty="0"/>
          </a:p>
        </p:txBody>
      </p:sp>
      <p:sp>
        <p:nvSpPr>
          <p:cNvPr id="3" name="内容占位符 2">
            <a:extLst>
              <a:ext uri="{FF2B5EF4-FFF2-40B4-BE49-F238E27FC236}">
                <a16:creationId xmlns:a16="http://schemas.microsoft.com/office/drawing/2014/main" id="{0774AC37-01E1-A09E-5141-28452AA57685}"/>
              </a:ext>
            </a:extLst>
          </p:cNvPr>
          <p:cNvSpPr>
            <a:spLocks noGrp="1"/>
          </p:cNvSpPr>
          <p:nvPr>
            <p:ph idx="1"/>
          </p:nvPr>
        </p:nvSpPr>
        <p:spPr/>
        <p:txBody>
          <a:bodyPr/>
          <a:lstStyle/>
          <a:p>
            <a:r>
              <a:rPr lang="en-US" altLang="zh-CN" dirty="0"/>
              <a:t>2. Sorting methods in mini-batch / few-shot learning</a:t>
            </a:r>
          </a:p>
          <a:p>
            <a:pPr lvl="1"/>
            <a:r>
              <a:rPr lang="en-US" altLang="zh-CN" dirty="0"/>
              <a:t>Use K-D tree to sort the huge dataset into a K-D tree. </a:t>
            </a:r>
          </a:p>
          <a:p>
            <a:pPr lvl="1"/>
            <a:r>
              <a:rPr lang="en-US" altLang="zh-CN" dirty="0"/>
              <a:t>Use K-D tree sorted dataset to choose proper data each batch to obtain better outcomes.</a:t>
            </a:r>
          </a:p>
        </p:txBody>
      </p:sp>
    </p:spTree>
    <p:extLst>
      <p:ext uri="{BB962C8B-B14F-4D97-AF65-F5344CB8AC3E}">
        <p14:creationId xmlns:p14="http://schemas.microsoft.com/office/powerpoint/2010/main" val="3755444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95FB5-81A4-8804-B374-F8B661FD9F6F}"/>
              </a:ext>
            </a:extLst>
          </p:cNvPr>
          <p:cNvSpPr>
            <a:spLocks noGrp="1"/>
          </p:cNvSpPr>
          <p:nvPr>
            <p:ph type="title"/>
          </p:nvPr>
        </p:nvSpPr>
        <p:spPr>
          <a:xfrm>
            <a:off x="838200" y="2766218"/>
            <a:ext cx="10515600" cy="1325563"/>
          </a:xfrm>
        </p:spPr>
        <p:txBody>
          <a:bodyPr/>
          <a:lstStyle/>
          <a:p>
            <a:pPr algn="ctr"/>
            <a:r>
              <a:rPr lang="en-US" altLang="zh-CN" dirty="0"/>
              <a:t>Thanks for listening</a:t>
            </a:r>
            <a:endParaRPr lang="zh-CN" altLang="en-US" dirty="0"/>
          </a:p>
        </p:txBody>
      </p:sp>
    </p:spTree>
    <p:extLst>
      <p:ext uri="{BB962C8B-B14F-4D97-AF65-F5344CB8AC3E}">
        <p14:creationId xmlns:p14="http://schemas.microsoft.com/office/powerpoint/2010/main" val="76869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1D031-1604-0964-2272-C08946EDB492}"/>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A6DAE9E8-9EEE-7AB9-CC8C-B11013806EBD}"/>
              </a:ext>
            </a:extLst>
          </p:cNvPr>
          <p:cNvSpPr>
            <a:spLocks noGrp="1"/>
          </p:cNvSpPr>
          <p:nvPr>
            <p:ph idx="1"/>
          </p:nvPr>
        </p:nvSpPr>
        <p:spPr/>
        <p:txBody>
          <a:bodyPr/>
          <a:lstStyle/>
          <a:p>
            <a:r>
              <a:rPr lang="en-US" altLang="zh-CN" dirty="0"/>
              <a:t>We use mostly word as prompt in AI drawing, however, the essence of a picture can be more precisely represented by another picture. People will have better experience when creating prompts with the same method expressing information.</a:t>
            </a:r>
          </a:p>
          <a:p>
            <a:endParaRPr lang="en-US" altLang="zh-CN" dirty="0"/>
          </a:p>
          <a:p>
            <a:r>
              <a:rPr lang="en-US" altLang="zh-CN" dirty="0"/>
              <a:t>Final goal: recognize all prompts in only one picture, whether it contains word / structure / color and other prompts.</a:t>
            </a:r>
            <a:endParaRPr lang="zh-CN" altLang="en-US" dirty="0"/>
          </a:p>
        </p:txBody>
      </p:sp>
    </p:spTree>
    <p:extLst>
      <p:ext uri="{BB962C8B-B14F-4D97-AF65-F5344CB8AC3E}">
        <p14:creationId xmlns:p14="http://schemas.microsoft.com/office/powerpoint/2010/main" val="96478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8FE8B-A5F2-9B8E-FA09-A142E08A3ADE}"/>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CF5C2994-FD90-E298-727D-CF27BCCBD31B}"/>
              </a:ext>
            </a:extLst>
          </p:cNvPr>
          <p:cNvSpPr>
            <a:spLocks noGrp="1"/>
          </p:cNvSpPr>
          <p:nvPr>
            <p:ph idx="1"/>
          </p:nvPr>
        </p:nvSpPr>
        <p:spPr/>
        <p:txBody>
          <a:bodyPr/>
          <a:lstStyle/>
          <a:p>
            <a:r>
              <a:rPr lang="en-US" altLang="zh-CN" dirty="0"/>
              <a:t>Conditional control used in stable diffusion.</a:t>
            </a:r>
          </a:p>
          <a:p>
            <a:pPr lvl="1"/>
            <a:r>
              <a:rPr lang="en-US" altLang="zh-CN" dirty="0"/>
              <a:t>Popular </a:t>
            </a:r>
          </a:p>
          <a:p>
            <a:pPr lvl="1"/>
            <a:r>
              <a:rPr lang="en-US" altLang="zh-CN" dirty="0"/>
              <a:t>Novel</a:t>
            </a:r>
          </a:p>
        </p:txBody>
      </p:sp>
      <p:sp>
        <p:nvSpPr>
          <p:cNvPr id="4" name="AutoShape 2" descr="img">
            <a:extLst>
              <a:ext uri="{FF2B5EF4-FFF2-40B4-BE49-F238E27FC236}">
                <a16:creationId xmlns:a16="http://schemas.microsoft.com/office/drawing/2014/main" id="{F7414417-29E0-BD70-5C7B-1370BBD181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img">
            <a:extLst>
              <a:ext uri="{FF2B5EF4-FFF2-40B4-BE49-F238E27FC236}">
                <a16:creationId xmlns:a16="http://schemas.microsoft.com/office/drawing/2014/main" id="{C8351F1B-A1C3-696D-CB20-7B3A0A73001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08523FF3-3360-44B7-8DE6-63ACF2DF4778}"/>
              </a:ext>
            </a:extLst>
          </p:cNvPr>
          <p:cNvPicPr>
            <a:picLocks noChangeAspect="1"/>
          </p:cNvPicPr>
          <p:nvPr/>
        </p:nvPicPr>
        <p:blipFill>
          <a:blip r:embed="rId2"/>
          <a:stretch>
            <a:fillRect/>
          </a:stretch>
        </p:blipFill>
        <p:spPr>
          <a:xfrm>
            <a:off x="3364274" y="2357830"/>
            <a:ext cx="5029907" cy="4135045"/>
          </a:xfrm>
          <a:prstGeom prst="rect">
            <a:avLst/>
          </a:prstGeom>
        </p:spPr>
      </p:pic>
    </p:spTree>
    <p:extLst>
      <p:ext uri="{BB962C8B-B14F-4D97-AF65-F5344CB8AC3E}">
        <p14:creationId xmlns:p14="http://schemas.microsoft.com/office/powerpoint/2010/main" val="2736411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8FE8B-A5F2-9B8E-FA09-A142E08A3ADE}"/>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CF5C2994-FD90-E298-727D-CF27BCCBD31B}"/>
              </a:ext>
            </a:extLst>
          </p:cNvPr>
          <p:cNvSpPr>
            <a:spLocks noGrp="1"/>
          </p:cNvSpPr>
          <p:nvPr>
            <p:ph idx="1"/>
          </p:nvPr>
        </p:nvSpPr>
        <p:spPr/>
        <p:txBody>
          <a:bodyPr/>
          <a:lstStyle/>
          <a:p>
            <a:r>
              <a:rPr lang="en-US" altLang="zh-CN" dirty="0"/>
              <a:t>Use several patterns of drawing as additional control to generate pictures.</a:t>
            </a:r>
          </a:p>
        </p:txBody>
      </p:sp>
      <p:sp>
        <p:nvSpPr>
          <p:cNvPr id="4" name="AutoShape 2" descr="img">
            <a:extLst>
              <a:ext uri="{FF2B5EF4-FFF2-40B4-BE49-F238E27FC236}">
                <a16:creationId xmlns:a16="http://schemas.microsoft.com/office/drawing/2014/main" id="{F7414417-29E0-BD70-5C7B-1370BBD181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img">
            <a:extLst>
              <a:ext uri="{FF2B5EF4-FFF2-40B4-BE49-F238E27FC236}">
                <a16:creationId xmlns:a16="http://schemas.microsoft.com/office/drawing/2014/main" id="{C8351F1B-A1C3-696D-CB20-7B3A0A73001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923B4E09-CC33-3FA5-35FE-A18D64BE3FF9}"/>
              </a:ext>
            </a:extLst>
          </p:cNvPr>
          <p:cNvPicPr>
            <a:picLocks noChangeAspect="1"/>
          </p:cNvPicPr>
          <p:nvPr/>
        </p:nvPicPr>
        <p:blipFill>
          <a:blip r:embed="rId2"/>
          <a:stretch>
            <a:fillRect/>
          </a:stretch>
        </p:blipFill>
        <p:spPr>
          <a:xfrm>
            <a:off x="3450865" y="2231876"/>
            <a:ext cx="4985469" cy="4484467"/>
          </a:xfrm>
          <a:prstGeom prst="rect">
            <a:avLst/>
          </a:prstGeom>
        </p:spPr>
      </p:pic>
    </p:spTree>
    <p:extLst>
      <p:ext uri="{BB962C8B-B14F-4D97-AF65-F5344CB8AC3E}">
        <p14:creationId xmlns:p14="http://schemas.microsoft.com/office/powerpoint/2010/main" val="3060032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A0CAA-60E0-1163-9CED-28AB1414A993}"/>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1C7C21D5-66CE-3AF7-B785-9F7C460B4019}"/>
              </a:ext>
            </a:extLst>
          </p:cNvPr>
          <p:cNvSpPr>
            <a:spLocks noGrp="1"/>
          </p:cNvSpPr>
          <p:nvPr>
            <p:ph idx="1"/>
          </p:nvPr>
        </p:nvSpPr>
        <p:spPr/>
        <p:txBody>
          <a:bodyPr/>
          <a:lstStyle/>
          <a:p>
            <a:r>
              <a:rPr lang="en-US" altLang="zh-CN" dirty="0"/>
              <a:t>Current controls contain:</a:t>
            </a:r>
          </a:p>
          <a:p>
            <a:pPr lvl="1"/>
            <a:r>
              <a:rPr lang="en-US" altLang="zh-CN" dirty="0"/>
              <a:t>Canny edge / Hough line</a:t>
            </a:r>
          </a:p>
          <a:p>
            <a:pPr lvl="1"/>
            <a:r>
              <a:rPr lang="en-US" altLang="zh-CN" dirty="0"/>
              <a:t>Skeleton </a:t>
            </a:r>
          </a:p>
          <a:p>
            <a:pPr lvl="1"/>
            <a:r>
              <a:rPr lang="en-US" altLang="zh-CN" dirty="0"/>
              <a:t>Segmentation maps</a:t>
            </a:r>
          </a:p>
          <a:p>
            <a:pPr lvl="1"/>
            <a:r>
              <a:rPr lang="en-US" altLang="zh-CN" dirty="0"/>
              <a:t>Depth maps</a:t>
            </a:r>
          </a:p>
          <a:p>
            <a:endParaRPr lang="zh-CN" altLang="en-US" dirty="0"/>
          </a:p>
        </p:txBody>
      </p:sp>
      <p:pic>
        <p:nvPicPr>
          <p:cNvPr id="5" name="图片 4">
            <a:extLst>
              <a:ext uri="{FF2B5EF4-FFF2-40B4-BE49-F238E27FC236}">
                <a16:creationId xmlns:a16="http://schemas.microsoft.com/office/drawing/2014/main" id="{205AAC23-84DE-DB84-4E4A-26AEF891F540}"/>
              </a:ext>
            </a:extLst>
          </p:cNvPr>
          <p:cNvPicPr>
            <a:picLocks noChangeAspect="1"/>
          </p:cNvPicPr>
          <p:nvPr/>
        </p:nvPicPr>
        <p:blipFill>
          <a:blip r:embed="rId2"/>
          <a:stretch>
            <a:fillRect/>
          </a:stretch>
        </p:blipFill>
        <p:spPr>
          <a:xfrm>
            <a:off x="6813447" y="1027906"/>
            <a:ext cx="4000706" cy="5086611"/>
          </a:xfrm>
          <a:prstGeom prst="rect">
            <a:avLst/>
          </a:prstGeom>
        </p:spPr>
      </p:pic>
    </p:spTree>
    <p:extLst>
      <p:ext uri="{BB962C8B-B14F-4D97-AF65-F5344CB8AC3E}">
        <p14:creationId xmlns:p14="http://schemas.microsoft.com/office/powerpoint/2010/main" val="9630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7F802-8D66-DC3F-F612-9CA92285E69A}"/>
              </a:ext>
            </a:extLst>
          </p:cNvPr>
          <p:cNvSpPr>
            <a:spLocks noGrp="1"/>
          </p:cNvSpPr>
          <p:nvPr>
            <p:ph type="title"/>
          </p:nvPr>
        </p:nvSpPr>
        <p:spPr/>
        <p:txBody>
          <a:bodyPr/>
          <a:lstStyle/>
          <a:p>
            <a:r>
              <a:rPr lang="en-US" altLang="zh-CN" dirty="0"/>
              <a:t>Ideas</a:t>
            </a:r>
            <a:endParaRPr lang="zh-CN" altLang="en-US" dirty="0"/>
          </a:p>
        </p:txBody>
      </p:sp>
      <p:sp>
        <p:nvSpPr>
          <p:cNvPr id="3" name="内容占位符 2">
            <a:extLst>
              <a:ext uri="{FF2B5EF4-FFF2-40B4-BE49-F238E27FC236}">
                <a16:creationId xmlns:a16="http://schemas.microsoft.com/office/drawing/2014/main" id="{3C72D36B-D4FA-3B4B-3D0D-4F3F9006B422}"/>
              </a:ext>
            </a:extLst>
          </p:cNvPr>
          <p:cNvSpPr>
            <a:spLocks noGrp="1"/>
          </p:cNvSpPr>
          <p:nvPr>
            <p:ph idx="1"/>
          </p:nvPr>
        </p:nvSpPr>
        <p:spPr/>
        <p:txBody>
          <a:bodyPr/>
          <a:lstStyle/>
          <a:p>
            <a:r>
              <a:rPr lang="en-US" altLang="zh-CN" dirty="0"/>
              <a:t>Create a new pattern of conditional control.</a:t>
            </a:r>
          </a:p>
          <a:p>
            <a:pPr lvl="1"/>
            <a:r>
              <a:rPr lang="en-US" altLang="zh-CN" dirty="0"/>
              <a:t>May need help from art field</a:t>
            </a:r>
          </a:p>
          <a:p>
            <a:r>
              <a:rPr lang="en-US" altLang="zh-CN" dirty="0"/>
              <a:t>Make the condition provide information more than structure(for example color).</a:t>
            </a:r>
          </a:p>
          <a:p>
            <a:pPr lvl="1"/>
            <a:r>
              <a:rPr lang="en-US" altLang="zh-CN" dirty="0"/>
              <a:t>Advanced: </a:t>
            </a:r>
          </a:p>
          <a:p>
            <a:pPr lvl="2"/>
            <a:r>
              <a:rPr lang="en-US" altLang="zh-CN" dirty="0"/>
              <a:t>add information beyond color like word description</a:t>
            </a:r>
          </a:p>
          <a:p>
            <a:pPr lvl="2"/>
            <a:r>
              <a:rPr lang="en-US" altLang="zh-CN" dirty="0"/>
              <a:t>Compare the whether directly convey the info to the network works better than traditional word prompt</a:t>
            </a:r>
          </a:p>
          <a:p>
            <a:pPr lvl="1"/>
            <a:endParaRPr lang="en-US" altLang="zh-CN" dirty="0"/>
          </a:p>
        </p:txBody>
      </p:sp>
      <p:pic>
        <p:nvPicPr>
          <p:cNvPr id="5" name="图片 4">
            <a:extLst>
              <a:ext uri="{FF2B5EF4-FFF2-40B4-BE49-F238E27FC236}">
                <a16:creationId xmlns:a16="http://schemas.microsoft.com/office/drawing/2014/main" id="{D215F7B6-C34E-4E3C-3F20-21C603858E8B}"/>
              </a:ext>
            </a:extLst>
          </p:cNvPr>
          <p:cNvPicPr>
            <a:picLocks noChangeAspect="1"/>
          </p:cNvPicPr>
          <p:nvPr/>
        </p:nvPicPr>
        <p:blipFill>
          <a:blip r:embed="rId2"/>
          <a:stretch>
            <a:fillRect/>
          </a:stretch>
        </p:blipFill>
        <p:spPr>
          <a:xfrm>
            <a:off x="2555365" y="4921493"/>
            <a:ext cx="7081270" cy="1479307"/>
          </a:xfrm>
          <a:prstGeom prst="rect">
            <a:avLst/>
          </a:prstGeom>
        </p:spPr>
      </p:pic>
    </p:spTree>
    <p:extLst>
      <p:ext uri="{BB962C8B-B14F-4D97-AF65-F5344CB8AC3E}">
        <p14:creationId xmlns:p14="http://schemas.microsoft.com/office/powerpoint/2010/main" val="329838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27F802-8D66-DC3F-F612-9CA92285E69A}"/>
              </a:ext>
            </a:extLst>
          </p:cNvPr>
          <p:cNvSpPr>
            <a:spLocks noGrp="1"/>
          </p:cNvSpPr>
          <p:nvPr>
            <p:ph type="title"/>
          </p:nvPr>
        </p:nvSpPr>
        <p:spPr/>
        <p:txBody>
          <a:bodyPr/>
          <a:lstStyle/>
          <a:p>
            <a:r>
              <a:rPr lang="en-US" altLang="zh-CN" dirty="0"/>
              <a:t>Ideas</a:t>
            </a:r>
            <a:endParaRPr lang="zh-CN" altLang="en-US" dirty="0"/>
          </a:p>
        </p:txBody>
      </p:sp>
      <p:sp>
        <p:nvSpPr>
          <p:cNvPr id="3" name="内容占位符 2">
            <a:extLst>
              <a:ext uri="{FF2B5EF4-FFF2-40B4-BE49-F238E27FC236}">
                <a16:creationId xmlns:a16="http://schemas.microsoft.com/office/drawing/2014/main" id="{3C72D36B-D4FA-3B4B-3D0D-4F3F9006B422}"/>
              </a:ext>
            </a:extLst>
          </p:cNvPr>
          <p:cNvSpPr>
            <a:spLocks noGrp="1"/>
          </p:cNvSpPr>
          <p:nvPr>
            <p:ph idx="1"/>
          </p:nvPr>
        </p:nvSpPr>
        <p:spPr/>
        <p:txBody>
          <a:bodyPr/>
          <a:lstStyle/>
          <a:p>
            <a:r>
              <a:rPr lang="en-US" altLang="zh-CN" dirty="0"/>
              <a:t>Create a new pattern of conditional control.</a:t>
            </a:r>
          </a:p>
        </p:txBody>
      </p:sp>
    </p:spTree>
    <p:extLst>
      <p:ext uri="{BB962C8B-B14F-4D97-AF65-F5344CB8AC3E}">
        <p14:creationId xmlns:p14="http://schemas.microsoft.com/office/powerpoint/2010/main" val="23094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F85055-C05C-51B5-75DE-BBD6CACDAE97}"/>
              </a:ext>
            </a:extLst>
          </p:cNvPr>
          <p:cNvSpPr>
            <a:spLocks noGrp="1"/>
          </p:cNvSpPr>
          <p:nvPr>
            <p:ph type="title"/>
          </p:nvPr>
        </p:nvSpPr>
        <p:spPr/>
        <p:txBody>
          <a:bodyPr/>
          <a:lstStyle/>
          <a:p>
            <a:r>
              <a:rPr lang="en-US" altLang="zh-CN" dirty="0"/>
              <a:t>Schedule </a:t>
            </a:r>
            <a:endParaRPr lang="zh-CN" altLang="en-US" dirty="0"/>
          </a:p>
        </p:txBody>
      </p:sp>
      <p:sp>
        <p:nvSpPr>
          <p:cNvPr id="3" name="内容占位符 2">
            <a:extLst>
              <a:ext uri="{FF2B5EF4-FFF2-40B4-BE49-F238E27FC236}">
                <a16:creationId xmlns:a16="http://schemas.microsoft.com/office/drawing/2014/main" id="{569B5947-755D-0918-0E37-A25D855CAE03}"/>
              </a:ext>
            </a:extLst>
          </p:cNvPr>
          <p:cNvSpPr>
            <a:spLocks noGrp="1"/>
          </p:cNvSpPr>
          <p:nvPr>
            <p:ph idx="1"/>
          </p:nvPr>
        </p:nvSpPr>
        <p:spPr/>
        <p:txBody>
          <a:bodyPr/>
          <a:lstStyle/>
          <a:p>
            <a:r>
              <a:rPr lang="en-US" altLang="zh-CN" dirty="0"/>
              <a:t>7.17 create ideas , deploy </a:t>
            </a:r>
            <a:r>
              <a:rPr lang="en-US" altLang="zh-CN" dirty="0" err="1"/>
              <a:t>Controlnet</a:t>
            </a:r>
            <a:r>
              <a:rPr lang="en-US" altLang="zh-CN" dirty="0"/>
              <a:t>.(due to the hotel WIFI always disconnect, may delay to the next day)</a:t>
            </a:r>
          </a:p>
          <a:p>
            <a:r>
              <a:rPr lang="en-US" altLang="zh-CN" dirty="0"/>
              <a:t>7.18-7.20 read paper-</a:t>
            </a:r>
            <a:r>
              <a:rPr lang="en-US" altLang="zh-CN" i="1" dirty="0"/>
              <a:t>Adding Conditional Control to Text-to-Image Diffusion Models </a:t>
            </a:r>
            <a:r>
              <a:rPr lang="en-US" altLang="zh-CN" i="1" dirty="0" err="1"/>
              <a:t>Lvmin</a:t>
            </a:r>
            <a:r>
              <a:rPr lang="en-US" altLang="zh-CN" i="1" dirty="0"/>
              <a:t> Zhang and Maneesh </a:t>
            </a:r>
            <a:r>
              <a:rPr lang="en-US" altLang="zh-CN" i="1" dirty="0" err="1"/>
              <a:t>Agrawala</a:t>
            </a:r>
            <a:r>
              <a:rPr lang="en-US" altLang="zh-CN" i="1" dirty="0"/>
              <a:t> Stanford University </a:t>
            </a:r>
            <a:r>
              <a:rPr lang="en-US" altLang="zh-CN" dirty="0"/>
              <a:t>and read source code.</a:t>
            </a:r>
          </a:p>
          <a:p>
            <a:r>
              <a:rPr lang="en-US" altLang="zh-CN" dirty="0"/>
              <a:t>7.21-7.23 implement the base idea</a:t>
            </a:r>
          </a:p>
          <a:p>
            <a:r>
              <a:rPr lang="en-US" altLang="zh-CN" dirty="0"/>
              <a:t>7.24-7.25 buffer for base implementation and advanced ones if possible.</a:t>
            </a:r>
          </a:p>
          <a:p>
            <a:r>
              <a:rPr lang="en-US" altLang="zh-CN" dirty="0"/>
              <a:t>7.26-7.28 essay writing</a:t>
            </a:r>
          </a:p>
        </p:txBody>
      </p:sp>
    </p:spTree>
    <p:extLst>
      <p:ext uri="{BB962C8B-B14F-4D97-AF65-F5344CB8AC3E}">
        <p14:creationId xmlns:p14="http://schemas.microsoft.com/office/powerpoint/2010/main" val="418828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0C412-ABD5-5F55-8F76-70F29D52F516}"/>
              </a:ext>
            </a:extLst>
          </p:cNvPr>
          <p:cNvSpPr>
            <a:spLocks noGrp="1"/>
          </p:cNvSpPr>
          <p:nvPr>
            <p:ph type="title"/>
          </p:nvPr>
        </p:nvSpPr>
        <p:spPr/>
        <p:txBody>
          <a:bodyPr/>
          <a:lstStyle/>
          <a:p>
            <a:r>
              <a:rPr lang="en-US" altLang="zh-CN" dirty="0"/>
              <a:t>Risks</a:t>
            </a:r>
            <a:endParaRPr lang="zh-CN" altLang="en-US" dirty="0"/>
          </a:p>
        </p:txBody>
      </p:sp>
      <p:sp>
        <p:nvSpPr>
          <p:cNvPr id="3" name="内容占位符 2">
            <a:extLst>
              <a:ext uri="{FF2B5EF4-FFF2-40B4-BE49-F238E27FC236}">
                <a16:creationId xmlns:a16="http://schemas.microsoft.com/office/drawing/2014/main" id="{1125FA74-8FB3-815C-CD33-A5848EEDE54A}"/>
              </a:ext>
            </a:extLst>
          </p:cNvPr>
          <p:cNvSpPr>
            <a:spLocks noGrp="1"/>
          </p:cNvSpPr>
          <p:nvPr>
            <p:ph idx="1"/>
          </p:nvPr>
        </p:nvSpPr>
        <p:spPr/>
        <p:txBody>
          <a:bodyPr/>
          <a:lstStyle/>
          <a:p>
            <a:r>
              <a:rPr lang="en-US" altLang="zh-CN" dirty="0"/>
              <a:t>1. Technical risk</a:t>
            </a:r>
          </a:p>
          <a:p>
            <a:pPr lvl="1"/>
            <a:r>
              <a:rPr lang="en-US" altLang="zh-CN" dirty="0"/>
              <a:t>How to convey the information to the stable diffusion model.(idea2)</a:t>
            </a:r>
          </a:p>
          <a:p>
            <a:pPr lvl="1"/>
            <a:r>
              <a:rPr lang="en-US" altLang="zh-CN" dirty="0"/>
              <a:t>Which aspect to choose as a new pattern and how to implement.(idea1)</a:t>
            </a:r>
          </a:p>
          <a:p>
            <a:pPr lvl="1"/>
            <a:r>
              <a:rPr lang="en-US" altLang="zh-CN" dirty="0"/>
              <a:t>Solution: ask professor and ta for help / select easier ideas / simplify the idea / …</a:t>
            </a:r>
          </a:p>
          <a:p>
            <a:r>
              <a:rPr lang="en-US" altLang="zh-CN" dirty="0"/>
              <a:t>2. Progress risk </a:t>
            </a:r>
          </a:p>
          <a:p>
            <a:pPr lvl="1"/>
            <a:r>
              <a:rPr lang="en-US" altLang="zh-CN" dirty="0"/>
              <a:t>Only 14 days to finish a program is too limited.</a:t>
            </a:r>
          </a:p>
          <a:p>
            <a:pPr lvl="1"/>
            <a:r>
              <a:rPr lang="en-US" altLang="zh-CN" dirty="0"/>
              <a:t>Solution: suppress the time of writing assay by using ai, cut unimportant parts of ideas.</a:t>
            </a:r>
          </a:p>
          <a:p>
            <a:endParaRPr lang="zh-CN" altLang="en-US" dirty="0"/>
          </a:p>
        </p:txBody>
      </p:sp>
    </p:spTree>
    <p:extLst>
      <p:ext uri="{BB962C8B-B14F-4D97-AF65-F5344CB8AC3E}">
        <p14:creationId xmlns:p14="http://schemas.microsoft.com/office/powerpoint/2010/main" val="18632414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482</Words>
  <Application>Microsoft Office PowerPoint</Application>
  <PresentationFormat>宽屏</PresentationFormat>
  <Paragraphs>52</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Control net based innovation </vt:lpstr>
      <vt:lpstr>Background</vt:lpstr>
      <vt:lpstr>Introduction</vt:lpstr>
      <vt:lpstr>Introduction</vt:lpstr>
      <vt:lpstr>Introduction</vt:lpstr>
      <vt:lpstr>Ideas</vt:lpstr>
      <vt:lpstr>Ideas</vt:lpstr>
      <vt:lpstr>Schedule </vt:lpstr>
      <vt:lpstr>Risks</vt:lpstr>
      <vt:lpstr>Current expectations</vt:lpstr>
      <vt:lpstr>Other possible orientations</vt:lpstr>
      <vt:lpstr>Other possible orientations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net based innovation</dc:title>
  <dc:creator>方 奕雄</dc:creator>
  <cp:lastModifiedBy>方 奕雄</cp:lastModifiedBy>
  <cp:revision>9</cp:revision>
  <dcterms:created xsi:type="dcterms:W3CDTF">2023-07-17T12:52:35Z</dcterms:created>
  <dcterms:modified xsi:type="dcterms:W3CDTF">2023-07-18T05:09:14Z</dcterms:modified>
</cp:coreProperties>
</file>