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1"/>
  </p:notesMasterIdLst>
  <p:handoutMasterIdLst>
    <p:handoutMasterId r:id="rId42"/>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1" r:id="rId28"/>
    <p:sldId id="752" r:id="rId29"/>
    <p:sldId id="743" r:id="rId30"/>
    <p:sldId id="744" r:id="rId31"/>
    <p:sldId id="745" r:id="rId32"/>
    <p:sldId id="749" r:id="rId33"/>
    <p:sldId id="750" r:id="rId34"/>
    <p:sldId id="733" r:id="rId35"/>
    <p:sldId id="734" r:id="rId36"/>
    <p:sldId id="736" r:id="rId37"/>
    <p:sldId id="748" r:id="rId38"/>
    <p:sldId id="751" r:id="rId39"/>
    <p:sldId id="616"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255" autoAdjust="0"/>
  </p:normalViewPr>
  <p:slideViewPr>
    <p:cSldViewPr>
      <p:cViewPr varScale="1">
        <p:scale>
          <a:sx n="57" d="100"/>
          <a:sy n="57" d="100"/>
        </p:scale>
        <p:origin x="264" y="3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7/9/2017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7/9/2017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1476159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7/9/2017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7/9/2017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7/9/2017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7/9/2017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p:txBody>
          <a:bodyPr/>
          <a:lstStyle/>
          <a:p>
            <a:r>
              <a:rPr lang="en-US" dirty="0" smtClean="0"/>
              <a:t>July 10, 2017</a:t>
            </a:r>
            <a:endParaRPr lang="en-US" dirty="0"/>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a:t>
            </a:r>
            <a:r>
              <a:rPr lang="en-US" sz="2400" dirty="0" smtClean="0">
                <a:latin typeface="Arial" panose="020B0604020202020204" pitchFamily="34" charset="0"/>
                <a:ea typeface="Roboto" pitchFamily="2" charset="0"/>
                <a:cs typeface="Arial" panose="020B0604020202020204" pitchFamily="34" charset="0"/>
              </a:rPr>
              <a:t>select HTML </a:t>
            </a:r>
            <a:r>
              <a:rPr lang="en-US" sz="2400" dirty="0">
                <a:latin typeface="Arial" panose="020B0604020202020204" pitchFamily="34" charset="0"/>
                <a:ea typeface="Roboto" pitchFamily="2" charset="0"/>
                <a:cs typeface="Arial" panose="020B0604020202020204" pitchFamily="34" charset="0"/>
              </a:rPr>
              <a:t>elements.</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68801" y="5257800"/>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43152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67268" y="5257800"/>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19062" y="5272121"/>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32630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a:t>
            </a:r>
            <a:r>
              <a:rPr lang="en-US" sz="2400" dirty="0" smtClean="0">
                <a:latin typeface="Arial" panose="020B0604020202020204" pitchFamily="34" charset="0"/>
                <a:ea typeface="Roboto" pitchFamily="2" charset="0"/>
                <a:cs typeface="Arial" panose="020B0604020202020204" pitchFamily="34" charset="0"/>
              </a:rPr>
              <a:t>invoke jQuery methods </a:t>
            </a:r>
            <a:r>
              <a:rPr lang="en-US" sz="2400" dirty="0">
                <a:latin typeface="Arial" panose="020B0604020202020204" pitchFamily="34" charset="0"/>
                <a:ea typeface="Roboto" pitchFamily="2" charset="0"/>
                <a:cs typeface="Arial" panose="020B0604020202020204" pitchFamily="34" charset="0"/>
              </a:rPr>
              <a:t>of our choosing </a:t>
            </a:r>
            <a:r>
              <a:rPr lang="en-US" sz="2400" dirty="0" smtClean="0">
                <a:latin typeface="Arial" panose="020B0604020202020204" pitchFamily="34" charset="0"/>
                <a:ea typeface="Roboto" pitchFamily="2" charset="0"/>
                <a:cs typeface="Arial" panose="020B0604020202020204" pitchFamily="34" charset="0"/>
              </a:rPr>
              <a:t>on the selected HTML elements to </a:t>
            </a:r>
            <a:r>
              <a:rPr lang="en-US" sz="2400" dirty="0">
                <a:latin typeface="Arial" panose="020B0604020202020204" pitchFamily="34" charset="0"/>
                <a:ea typeface="Roboto" pitchFamily="2" charset="0"/>
                <a:cs typeface="Arial" panose="020B0604020202020204" pitchFamily="34" charset="0"/>
              </a:rPr>
              <a:t>capture events </a:t>
            </a:r>
            <a:r>
              <a:rPr lang="en-US" sz="2400" dirty="0" smtClean="0">
                <a:latin typeface="Arial" panose="020B0604020202020204" pitchFamily="34" charset="0"/>
                <a:ea typeface="Roboto" pitchFamily="2" charset="0"/>
                <a:cs typeface="Arial" panose="020B0604020202020204" pitchFamily="34" charset="0"/>
              </a:rPr>
              <a:t>or change it</a:t>
            </a:r>
            <a:endParaRPr lang="en-US" sz="2400" dirty="0">
              <a:latin typeface="Arial" panose="020B0604020202020204" pitchFamily="34" charset="0"/>
              <a:ea typeface="Roboto" pitchFamily="2" charset="0"/>
              <a:cs typeface="Arial" panose="020B0604020202020204" pitchFamily="34" charset="0"/>
            </a:endParaRPr>
          </a:p>
        </p:txBody>
      </p:sp>
      <p:sp>
        <p:nvSpPr>
          <p:cNvPr id="17" name="TextBox 16"/>
          <p:cNvSpPr txBox="1"/>
          <p:nvPr/>
        </p:nvSpPr>
        <p:spPr>
          <a:xfrm>
            <a:off x="4630819" y="43000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11" name="Rectangle 10"/>
          <p:cNvSpPr/>
          <p:nvPr/>
        </p:nvSpPr>
        <p:spPr>
          <a:xfrm>
            <a:off x="533400" y="1219200"/>
            <a:ext cx="8001000"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function outer()</a:t>
            </a:r>
          </a:p>
          <a:p>
            <a:r>
              <a:rPr lang="en-US" dirty="0" err="1"/>
              <a:t>var</a:t>
            </a:r>
            <a:r>
              <a:rPr lang="en-US" dirty="0"/>
              <a:t> a</a:t>
            </a:r>
          </a:p>
        </p:txBody>
      </p:sp>
      <p:sp>
        <p:nvSpPr>
          <p:cNvPr id="12" name="Rectangle 11"/>
          <p:cNvSpPr/>
          <p:nvPr/>
        </p:nvSpPr>
        <p:spPr>
          <a:xfrm>
            <a:off x="1219200" y="1828800"/>
            <a:ext cx="6477000" cy="3581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function inner()</a:t>
            </a:r>
          </a:p>
          <a:p>
            <a:r>
              <a:rPr lang="en-US" dirty="0" err="1"/>
              <a:t>var</a:t>
            </a:r>
            <a:r>
              <a:rPr lang="en-US" dirty="0"/>
              <a:t> b</a:t>
            </a:r>
          </a:p>
        </p:txBody>
      </p:sp>
      <p:sp>
        <p:nvSpPr>
          <p:cNvPr id="13" name="Rectangle 12"/>
          <p:cNvSpPr/>
          <p:nvPr/>
        </p:nvSpPr>
        <p:spPr>
          <a:xfrm>
            <a:off x="1981200" y="2667000"/>
            <a:ext cx="5257800" cy="2209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function </a:t>
            </a:r>
            <a:r>
              <a:rPr lang="en-US" dirty="0" err="1" smtClean="0"/>
              <a:t>furtherIn</a:t>
            </a:r>
            <a:r>
              <a:rPr lang="en-US" dirty="0" smtClean="0"/>
              <a:t>()</a:t>
            </a:r>
          </a:p>
          <a:p>
            <a:r>
              <a:rPr lang="en-US" dirty="0" err="1" smtClean="0"/>
              <a:t>var</a:t>
            </a:r>
            <a:r>
              <a:rPr lang="en-US" dirty="0" smtClean="0"/>
              <a:t> c</a:t>
            </a:r>
            <a:endParaRPr lang="en-US" dirty="0"/>
          </a:p>
        </p:txBody>
      </p:sp>
      <p:sp>
        <p:nvSpPr>
          <p:cNvPr id="14" name="Rectangle 13"/>
          <p:cNvSpPr/>
          <p:nvPr/>
        </p:nvSpPr>
        <p:spPr>
          <a:xfrm>
            <a:off x="2743200" y="3276600"/>
            <a:ext cx="3810000"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t>function innermost()</a:t>
            </a:r>
          </a:p>
          <a:p>
            <a:r>
              <a:rPr lang="en-US" dirty="0" err="1"/>
              <a:t>var</a:t>
            </a:r>
            <a:r>
              <a:rPr lang="en-US" dirty="0"/>
              <a:t> d</a:t>
            </a:r>
          </a:p>
        </p:txBody>
      </p:sp>
      <p:sp>
        <p:nvSpPr>
          <p:cNvPr id="16" name="Oval Callout 15"/>
          <p:cNvSpPr/>
          <p:nvPr/>
        </p:nvSpPr>
        <p:spPr>
          <a:xfrm>
            <a:off x="5257800" y="3429000"/>
            <a:ext cx="2438400" cy="838200"/>
          </a:xfrm>
          <a:prstGeom prst="wedgeEllipseCallout">
            <a:avLst>
              <a:gd name="adj1" fmla="val -65214"/>
              <a:gd name="adj2" fmla="val -4071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see </a:t>
            </a:r>
            <a:r>
              <a:rPr lang="en-US" dirty="0" smtClean="0"/>
              <a:t>‘d’, ‘c’, ‘b’, </a:t>
            </a:r>
            <a:r>
              <a:rPr lang="en-US" dirty="0"/>
              <a:t>&amp; </a:t>
            </a:r>
            <a:r>
              <a:rPr lang="en-US" dirty="0" smtClean="0"/>
              <a:t>‘a’</a:t>
            </a:r>
            <a:endParaRPr lang="en-US" dirty="0"/>
          </a:p>
        </p:txBody>
      </p:sp>
      <p:sp>
        <p:nvSpPr>
          <p:cNvPr id="17" name="Oval Callout 16"/>
          <p:cNvSpPr/>
          <p:nvPr/>
        </p:nvSpPr>
        <p:spPr>
          <a:xfrm>
            <a:off x="2667000" y="647700"/>
            <a:ext cx="1455737" cy="1143000"/>
          </a:xfrm>
          <a:prstGeom prst="wedgeEllipseCallout">
            <a:avLst>
              <a:gd name="adj1" fmla="val -82072"/>
              <a:gd name="adj2" fmla="val 19839"/>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a:t>
            </a:r>
            <a:r>
              <a:rPr lang="en-US" dirty="0" smtClean="0"/>
              <a:t>only see ‘a’</a:t>
            </a:r>
            <a:endParaRPr lang="en-US" dirty="0"/>
          </a:p>
        </p:txBody>
      </p:sp>
      <p:sp>
        <p:nvSpPr>
          <p:cNvPr id="18" name="Oval Callout 17"/>
          <p:cNvSpPr/>
          <p:nvPr/>
        </p:nvSpPr>
        <p:spPr>
          <a:xfrm>
            <a:off x="5069048" y="2362200"/>
            <a:ext cx="1903252" cy="914400"/>
          </a:xfrm>
          <a:prstGeom prst="wedgeEllipseCallout">
            <a:avLst>
              <a:gd name="adj1" fmla="val -109949"/>
              <a:gd name="adj2" fmla="val 837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see </a:t>
            </a:r>
            <a:r>
              <a:rPr lang="en-US" dirty="0" smtClean="0"/>
              <a:t>‘c’, ‘b’, </a:t>
            </a:r>
            <a:r>
              <a:rPr lang="en-US" dirty="0"/>
              <a:t>&amp; </a:t>
            </a:r>
            <a:r>
              <a:rPr lang="en-US" dirty="0" smtClean="0"/>
              <a:t>‘a’</a:t>
            </a:r>
            <a:endParaRPr lang="en-US" dirty="0"/>
          </a:p>
        </p:txBody>
      </p:sp>
      <p:sp>
        <p:nvSpPr>
          <p:cNvPr id="19" name="Oval Callout 18"/>
          <p:cNvSpPr/>
          <p:nvPr/>
        </p:nvSpPr>
        <p:spPr>
          <a:xfrm>
            <a:off x="3348359" y="1831877"/>
            <a:ext cx="1760537" cy="777030"/>
          </a:xfrm>
          <a:prstGeom prst="wedgeEllipseCallout">
            <a:avLst>
              <a:gd name="adj1" fmla="val -78441"/>
              <a:gd name="adj2" fmla="val -2315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a:t>
            </a:r>
            <a:r>
              <a:rPr lang="en-US" dirty="0" smtClean="0"/>
              <a:t>see ‘b’ </a:t>
            </a:r>
            <a:r>
              <a:rPr lang="en-US" dirty="0"/>
              <a:t>&amp; </a:t>
            </a:r>
            <a:r>
              <a:rPr lang="en-US" dirty="0" smtClean="0"/>
              <a:t>‘a’</a:t>
            </a:r>
            <a:endParaRPr lang="en-US" dirty="0"/>
          </a:p>
        </p:txBody>
      </p:sp>
    </p:spTree>
    <p:extLst>
      <p:ext uri="{BB962C8B-B14F-4D97-AF65-F5344CB8AC3E}">
        <p14:creationId xmlns:p14="http://schemas.microsoft.com/office/powerpoint/2010/main" val="4171737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err="1" smtClean="0">
                <a:latin typeface="Arial" panose="020B0604020202020204" pitchFamily="34" charset="0"/>
                <a:ea typeface="Roboto" pitchFamily="2" charset="0"/>
                <a:cs typeface="Arial" panose="020B0604020202020204" pitchFamily="34" charset="0"/>
              </a:rPr>
              <a:t>nestedFunction</a:t>
            </a:r>
            <a:r>
              <a:rPr lang="en-US" sz="2200" b="1" dirty="0" smtClean="0">
                <a:latin typeface="Arial" panose="020B0604020202020204" pitchFamily="34" charset="0"/>
                <a:ea typeface="Roboto" pitchFamily="2" charset="0"/>
                <a:cs typeface="Arial" panose="020B0604020202020204" pitchFamily="34" charset="0"/>
              </a:rPr>
              <a:t> </a:t>
            </a:r>
            <a:r>
              <a:rPr lang="en-US" sz="2200" dirty="0">
                <a:latin typeface="Arial" panose="020B0604020202020204" pitchFamily="34" charset="0"/>
                <a:ea typeface="Roboto" pitchFamily="2" charset="0"/>
                <a:cs typeface="Arial" panose="020B0604020202020204" pitchFamily="34" charset="0"/>
              </a:rPr>
              <a:t>is clearly able to access the variables </a:t>
            </a:r>
            <a:r>
              <a:rPr lang="en-US" sz="2200" dirty="0" smtClean="0">
                <a:latin typeface="Arial" panose="020B0604020202020204" pitchFamily="34" charset="0"/>
                <a:ea typeface="Roboto" pitchFamily="2" charset="0"/>
                <a:cs typeface="Arial" panose="020B0604020202020204" pitchFamily="34" charset="0"/>
              </a:rPr>
              <a:t>of </a:t>
            </a:r>
            <a:r>
              <a:rPr lang="en-US" sz="2200" b="1" dirty="0" err="1" smtClean="0">
                <a:latin typeface="Arial" panose="020B0604020202020204" pitchFamily="34" charset="0"/>
                <a:ea typeface="Roboto" pitchFamily="2" charset="0"/>
                <a:cs typeface="Arial" panose="020B0604020202020204" pitchFamily="34" charset="0"/>
              </a:rPr>
              <a:t>outerFunction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181600" y="4357409"/>
            <a:ext cx="39039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dirty="0" smtClean="0">
                <a:latin typeface="Arial" panose="020B0604020202020204" pitchFamily="34" charset="0"/>
                <a:ea typeface="Roboto" pitchFamily="2" charset="0"/>
                <a:cs typeface="Arial" panose="020B0604020202020204" pitchFamily="34" charset="0"/>
              </a:rPr>
              <a:t>this code has </a:t>
            </a:r>
            <a:r>
              <a:rPr lang="en-US" sz="2200" dirty="0">
                <a:latin typeface="Arial" panose="020B0604020202020204" pitchFamily="34" charset="0"/>
                <a:ea typeface="Roboto" pitchFamily="2" charset="0"/>
                <a:cs typeface="Arial" panose="020B0604020202020204" pitchFamily="34" charset="0"/>
              </a:rPr>
              <a:t>no idea what the </a:t>
            </a:r>
            <a:r>
              <a:rPr lang="en-US" sz="2200" dirty="0" smtClean="0">
                <a:latin typeface="Arial" panose="020B0604020202020204" pitchFamily="34" charset="0"/>
                <a:ea typeface="Roboto" pitchFamily="2" charset="0"/>
                <a:cs typeface="Arial" panose="020B0604020202020204" pitchFamily="34" charset="0"/>
              </a:rPr>
              <a:t>variables ‘x’, ‘y’, or ‘z’ are </a:t>
            </a:r>
            <a:r>
              <a:rPr lang="en-US" sz="2200" dirty="0">
                <a:latin typeface="Arial" panose="020B0604020202020204" pitchFamily="34" charset="0"/>
                <a:ea typeface="Roboto" pitchFamily="2" charset="0"/>
                <a:cs typeface="Arial" panose="020B0604020202020204" pitchFamily="34" charset="0"/>
              </a:rPr>
              <a:t>because </a:t>
            </a:r>
            <a:r>
              <a:rPr lang="en-US" sz="2200" dirty="0" smtClean="0">
                <a:latin typeface="Arial" panose="020B0604020202020204" pitchFamily="34" charset="0"/>
                <a:ea typeface="Roboto" pitchFamily="2" charset="0"/>
                <a:cs typeface="Arial" panose="020B0604020202020204" pitchFamily="34" charset="0"/>
              </a:rPr>
              <a:t>they were declared inside functions.</a:t>
            </a:r>
            <a:endParaRPr lang="en-US" sz="2200" dirty="0">
              <a:latin typeface="Arial" panose="020B0604020202020204" pitchFamily="34" charset="0"/>
              <a:ea typeface="Roboto" pitchFamily="2" charset="0"/>
              <a:cs typeface="Arial" panose="020B0604020202020204" pitchFamily="34" charset="0"/>
            </a:endParaRPr>
          </a:p>
        </p:txBody>
      </p:sp>
      <p:cxnSp>
        <p:nvCxnSpPr>
          <p:cNvPr id="11" name="Straight Arrow Connector 10"/>
          <p:cNvCxnSpPr>
            <a:stCxn id="10" idx="1"/>
          </p:cNvCxnSpPr>
          <p:nvPr/>
        </p:nvCxnSpPr>
        <p:spPr>
          <a:xfrm flipH="1">
            <a:off x="3965922" y="5080684"/>
            <a:ext cx="1215678" cy="48191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12039</TotalTime>
  <Words>1080</Words>
  <Application>Microsoft Office PowerPoint</Application>
  <PresentationFormat>On-screen Show (4:3)</PresentationFormat>
  <Paragraphs>215</Paragraphs>
  <Slides>36</Slides>
  <Notes>36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36</vt:i4>
      </vt:variant>
    </vt:vector>
  </HeadingPairs>
  <TitlesOfParts>
    <vt:vector size="45"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asselin</cp:lastModifiedBy>
  <cp:revision>1536</cp:revision>
  <cp:lastPrinted>2016-01-30T16:23:56Z</cp:lastPrinted>
  <dcterms:created xsi:type="dcterms:W3CDTF">2015-01-20T17:19:00Z</dcterms:created>
  <dcterms:modified xsi:type="dcterms:W3CDTF">2017-07-10T00:55:59Z</dcterms:modified>
</cp:coreProperties>
</file>