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557-48C3-574F-968B-691593B69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9D743-1A09-0C42-90F6-DE94C15A2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AB8E-EF60-164C-BEB1-5100D69F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753E-5D58-5740-AC0C-F3228ED8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4FC4-FFE0-0E48-A566-40DBBABA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59D3-0584-5749-957C-573BD67F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EEF8F-7225-DA4E-9490-7C465945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33E8-B02B-444E-85F8-E6118A20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6D22-3478-2C49-A833-6B36C9ED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FF32B-9FC8-FB45-8A28-505F933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4FA41-2C91-6B44-B8E1-503045D8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E3C2C-4C44-AA4B-80A6-F18E0AD0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3F11-3CA2-EA4D-AF95-CD0E544A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A548-AF53-8647-9A58-74824DF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5245-9591-724F-9353-DDDAE528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CAE7-A675-914D-988A-4D317F1C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A42F-2125-3B4B-87A8-6362A7D5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9D07-9FBF-F148-ACF9-CD3F10F0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B128-B857-5948-AAC7-2A806AF7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B9D-64E7-BA49-9B71-106537B4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2955-DDA1-074E-A338-B6D7FD76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7F6B-C51D-FE46-B901-E53D85A9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4CEF-AE14-AB47-83D8-47BBE26C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18C1-6AAC-114F-8AC3-32F0CA57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8EDA-92DA-9349-98FE-46BC5E62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E27-2712-F545-A1ED-13FA3085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C7F9-7C15-EE46-AED9-3AD77CC9E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5A418-D855-9449-9B55-1F1F7AF7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DBE2-3133-554C-B0B0-350501DF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D24C6-CCCD-1944-942A-DBDBC2EC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705E-6FBE-6446-891D-A21EEA73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D36D-5192-5C44-A5C6-CDD53D12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B0C1-0AEB-3E4F-9307-0CBB41A5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7F6A3-A44F-C545-AA02-7A03FCFB8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24637-2EE9-894B-A5F3-6416E179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D489-92ED-2F48-9942-91A512FA3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88E13-5A2A-A442-82C6-9FAAA180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FC27E-0E66-8E45-BCC1-9D2DF925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6D13-1273-0140-9D2C-D0E38BE9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3F63-D7FB-F34A-9983-0D64A4DC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DE764-8305-CC46-B6BD-E6CB7489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1A5AE-E949-2A43-BC65-6DD2913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12751-57DC-B14F-B860-566F3A58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F3A40-9B85-B04D-A528-F6681EF3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DC6BA-CC8F-1D4A-ACE8-23134964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DFCC-CA53-BC4C-9CC1-D58205E1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41CE-4B7D-5846-81A9-9E11ED1B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B990-FEA7-5644-A132-CB2CBAF92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222F-A6A6-5145-B7DD-33D4F3AE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A82F-69F4-1B47-AEC2-3A5FA1BF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4225-3AFA-4740-B43A-C417D8CC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0A17-FAE9-F140-93E3-5029F2F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E3A7-246E-0541-920F-409A6CC9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AFAB2-92D8-8D49-BF8E-A93329E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62738-C7D6-1645-ABFA-0CA07674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CC2B1-11C0-8548-959F-8B387F6A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9F32D-78F2-9C40-BD9D-68B629DA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0C0E-68F8-AE40-B514-E6F88040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EFCAD-D171-CF4B-945F-74BD73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A863-A070-F448-A3D1-DDBA389E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42C0-1F38-B042-9A02-1472151D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51EF-B733-5D40-9B07-18305761047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1ADD-C39D-9346-B236-FE3AFC033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7E6D-256E-3044-A81B-FF1A0F7FD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terashi@purdue.edu" TargetMode="External"/><Relationship Id="rId2" Type="http://schemas.openxmlformats.org/officeDocument/2006/relationships/hyperlink" Target="mailto:dkihara@purdue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ang3702@purdue.ed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aq-score" TargetMode="External"/><Relationship Id="rId2" Type="http://schemas.openxmlformats.org/officeDocument/2006/relationships/hyperlink" Target="https://github.com/kiharalab/DA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7AA8-0B95-8949-80C6-5AAD62B5C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DAQ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889FE-D0F1-3941-B2C5-34D354D6B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  <a:p>
            <a:r>
              <a:rPr lang="en-US" altLang="zh-CN" dirty="0"/>
              <a:t>Advisor:</a:t>
            </a:r>
            <a:r>
              <a:rPr lang="zh-CN" altLang="en-US" dirty="0"/>
              <a:t> </a:t>
            </a:r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/>
              <a:t>Daisuke</a:t>
            </a:r>
            <a:r>
              <a:rPr lang="zh-CN" altLang="en-US" dirty="0"/>
              <a:t> </a:t>
            </a:r>
            <a:r>
              <a:rPr lang="en-US" altLang="zh-CN" dirty="0" err="1"/>
              <a:t>Kihara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47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4382-E589-544A-A7D2-05F56A1B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locally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23F7F0-ABCA-6C49-A9E4-4FFD5211E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2" y="1690688"/>
            <a:ext cx="10515600" cy="3492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CF30E3-15CA-DC40-A583-76989D0959ED}"/>
              </a:ext>
            </a:extLst>
          </p:cNvPr>
          <p:cNvSpPr/>
          <p:nvPr/>
        </p:nvSpPr>
        <p:spPr>
          <a:xfrm>
            <a:off x="838200" y="1780821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65E4-76AB-1744-A722-15AE543F5B17}"/>
              </a:ext>
            </a:extLst>
          </p:cNvPr>
          <p:cNvSpPr txBox="1"/>
          <p:nvPr/>
        </p:nvSpPr>
        <p:spPr>
          <a:xfrm>
            <a:off x="921328" y="1489865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download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4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96D0-BECF-8740-B168-B4C082CE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Downloaded</a:t>
            </a:r>
            <a:r>
              <a:rPr lang="zh-CN" altLang="en-US" dirty="0"/>
              <a:t> </a:t>
            </a:r>
            <a:r>
              <a:rPr lang="en-US" altLang="zh-CN" dirty="0"/>
              <a:t>zip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531360-EED8-B742-8355-EC6781E09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918" y="1803451"/>
            <a:ext cx="9486900" cy="130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4AAA2-5817-3745-B912-D6CDF1E72136}"/>
              </a:ext>
            </a:extLst>
          </p:cNvPr>
          <p:cNvSpPr txBox="1"/>
          <p:nvPr/>
        </p:nvSpPr>
        <p:spPr>
          <a:xfrm>
            <a:off x="1126918" y="3111551"/>
            <a:ext cx="958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 err="1"/>
              <a:t>dqa_raw_score.pdb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pdb</a:t>
            </a:r>
            <a:r>
              <a:rPr lang="zh-CN" altLang="en-US" sz="2400" dirty="0"/>
              <a:t> </a:t>
            </a: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records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residue</a:t>
            </a:r>
            <a:r>
              <a:rPr lang="zh-CN" altLang="en-US" sz="2400" dirty="0"/>
              <a:t> </a:t>
            </a:r>
            <a:r>
              <a:rPr lang="en-US" altLang="zh-CN" sz="2400" dirty="0"/>
              <a:t>score</a:t>
            </a:r>
            <a:r>
              <a:rPr lang="zh-CN" altLang="en-US" sz="2400" dirty="0"/>
              <a:t> </a:t>
            </a:r>
            <a:r>
              <a:rPr lang="en-US" altLang="zh-CN" sz="2400" dirty="0"/>
              <a:t>directly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DAQ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dqa_raw_score_w9.pdb: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pdb</a:t>
            </a:r>
            <a:r>
              <a:rPr lang="zh-CN" altLang="en-US" sz="2400" dirty="0"/>
              <a:t> </a:t>
            </a: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records</a:t>
            </a:r>
            <a:r>
              <a:rPr lang="zh-CN" altLang="en-US" sz="2400" dirty="0"/>
              <a:t> </a:t>
            </a:r>
            <a:r>
              <a:rPr lang="en-US" altLang="zh-CN" sz="2400" dirty="0"/>
              <a:t>smoothed residue</a:t>
            </a:r>
            <a:r>
              <a:rPr lang="zh-CN" altLang="en-US" sz="2400" dirty="0"/>
              <a:t> </a:t>
            </a:r>
            <a:r>
              <a:rPr lang="en-US" altLang="zh-CN" sz="2400" dirty="0"/>
              <a:t>score</a:t>
            </a:r>
            <a:r>
              <a:rPr lang="zh-CN" altLang="en-US" sz="2400" dirty="0"/>
              <a:t> </a:t>
            </a:r>
            <a:r>
              <a:rPr lang="en-US" altLang="zh-CN" sz="2400" dirty="0"/>
              <a:t>(final</a:t>
            </a:r>
            <a:r>
              <a:rPr lang="zh-CN" altLang="en-US" sz="2400" dirty="0"/>
              <a:t> </a:t>
            </a:r>
            <a:r>
              <a:rPr lang="en-US" altLang="zh-CN" sz="2400" dirty="0"/>
              <a:t>DAQ</a:t>
            </a:r>
            <a:r>
              <a:rPr lang="zh-CN" altLang="en-US" sz="2400" dirty="0"/>
              <a:t> </a:t>
            </a:r>
            <a:r>
              <a:rPr lang="en-US" altLang="zh-CN" sz="2400" dirty="0"/>
              <a:t>score)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prediction.txt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records</a:t>
            </a:r>
            <a:r>
              <a:rPr lang="zh-CN" altLang="en-US" sz="2400" dirty="0"/>
              <a:t> </a:t>
            </a:r>
            <a:r>
              <a:rPr lang="en-US" altLang="zh-CN" sz="2400" dirty="0"/>
              <a:t>probability</a:t>
            </a:r>
            <a:r>
              <a:rPr lang="zh-CN" altLang="en-US" sz="2400" dirty="0"/>
              <a:t> </a:t>
            </a:r>
            <a:r>
              <a:rPr lang="en-US" altLang="zh-CN" sz="2400" dirty="0"/>
              <a:t>values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locations</a:t>
            </a:r>
          </a:p>
          <a:p>
            <a:r>
              <a:rPr lang="en-US" altLang="zh-CN" sz="2400" dirty="0"/>
              <a:t>(includes</a:t>
            </a:r>
            <a:r>
              <a:rPr lang="zh-CN" altLang="en-US" sz="2400" dirty="0"/>
              <a:t> </a:t>
            </a:r>
            <a:r>
              <a:rPr lang="en-US" altLang="zh-CN" sz="2400" dirty="0"/>
              <a:t>amino</a:t>
            </a:r>
            <a:r>
              <a:rPr lang="zh-CN" altLang="en-US" sz="2400" dirty="0"/>
              <a:t> </a:t>
            </a:r>
            <a:r>
              <a:rPr lang="en-US" altLang="zh-CN" sz="2400" dirty="0"/>
              <a:t>acid</a:t>
            </a:r>
            <a:r>
              <a:rPr lang="zh-CN" altLang="en-US" sz="2400" dirty="0"/>
              <a:t> </a:t>
            </a:r>
            <a:r>
              <a:rPr lang="en-US" altLang="zh-CN" sz="2400" dirty="0"/>
              <a:t>score,</a:t>
            </a:r>
            <a:r>
              <a:rPr lang="zh-CN" altLang="en-US" sz="2400" dirty="0"/>
              <a:t> </a:t>
            </a:r>
            <a:r>
              <a:rPr lang="en-US" altLang="zh-CN" sz="2400" dirty="0"/>
              <a:t>atom</a:t>
            </a:r>
            <a:r>
              <a:rPr lang="zh-CN" altLang="en-US" sz="2400" dirty="0"/>
              <a:t> </a:t>
            </a:r>
            <a:r>
              <a:rPr lang="en-US" altLang="zh-CN" sz="2400" dirty="0"/>
              <a:t>score,</a:t>
            </a:r>
            <a:r>
              <a:rPr lang="zh-CN" altLang="en-US" sz="2400" dirty="0"/>
              <a:t> </a:t>
            </a:r>
            <a:r>
              <a:rPr lang="en-US" altLang="zh-CN" sz="2400" dirty="0"/>
              <a:t>secondary</a:t>
            </a:r>
            <a:r>
              <a:rPr lang="zh-CN" altLang="en-US" sz="2400" dirty="0"/>
              <a:t> </a:t>
            </a:r>
            <a:r>
              <a:rPr lang="en-US" altLang="zh-CN" sz="2400" dirty="0"/>
              <a:t>structure</a:t>
            </a:r>
            <a:r>
              <a:rPr lang="zh-CN" altLang="en-US" sz="2400" dirty="0"/>
              <a:t> </a:t>
            </a:r>
            <a:r>
              <a:rPr lang="en-US" altLang="zh-CN" sz="2400" dirty="0"/>
              <a:t>score)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E80B-BEC2-8045-94AB-8DB0B282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08BBF-65B9-DD4B-9994-3E3724E9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69" y="1529256"/>
            <a:ext cx="7233865" cy="4963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AF655-6B31-524D-AEAC-3B2AC8834DAD}"/>
              </a:ext>
            </a:extLst>
          </p:cNvPr>
          <p:cNvSpPr/>
          <p:nvPr/>
        </p:nvSpPr>
        <p:spPr>
          <a:xfrm>
            <a:off x="1752600" y="1503711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11359-B87D-4840-B956-B27285520642}"/>
              </a:ext>
            </a:extLst>
          </p:cNvPr>
          <p:cNvSpPr txBox="1"/>
          <p:nvPr/>
        </p:nvSpPr>
        <p:spPr>
          <a:xfrm>
            <a:off x="1526969" y="1179219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visualize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285A6-ECDA-2742-AD36-4E9C7CEC533A}"/>
              </a:ext>
            </a:extLst>
          </p:cNvPr>
          <p:cNvSpPr txBox="1"/>
          <p:nvPr/>
        </p:nvSpPr>
        <p:spPr>
          <a:xfrm>
            <a:off x="6595753" y="3537783"/>
            <a:ext cx="362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structure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quality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color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5EA5CE-1457-1E40-8FAD-52ECF12B972F}"/>
              </a:ext>
            </a:extLst>
          </p:cNvPr>
          <p:cNvSpPr/>
          <p:nvPr/>
        </p:nvSpPr>
        <p:spPr>
          <a:xfrm rot="3109646">
            <a:off x="5462436" y="3517186"/>
            <a:ext cx="620487" cy="16245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3286-CE0E-7C4F-9DA2-3927F4DD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Residue-wise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1C63-3FB2-7D43-B131-895CB850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6E5E4-C469-D945-BF75-7AC321AC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1533661"/>
            <a:ext cx="12192000" cy="47407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F67ADC-D317-E749-8684-C1940F989AC5}"/>
              </a:ext>
            </a:extLst>
          </p:cNvPr>
          <p:cNvSpPr/>
          <p:nvPr/>
        </p:nvSpPr>
        <p:spPr>
          <a:xfrm>
            <a:off x="217221" y="1559155"/>
            <a:ext cx="388421" cy="435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F9C33-AEA6-B545-B630-4387FD5A1DB4}"/>
              </a:ext>
            </a:extLst>
          </p:cNvPr>
          <p:cNvSpPr txBox="1"/>
          <p:nvPr/>
        </p:nvSpPr>
        <p:spPr>
          <a:xfrm>
            <a:off x="213756" y="1204159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14A24-A3CF-F649-BEEC-036D7A4BE466}"/>
              </a:ext>
            </a:extLst>
          </p:cNvPr>
          <p:cNvSpPr txBox="1"/>
          <p:nvPr/>
        </p:nvSpPr>
        <p:spPr>
          <a:xfrm>
            <a:off x="5023262" y="4607626"/>
            <a:ext cx="31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Structures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quality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8D6A3-023C-6D43-8FA2-DF3EE65A9481}"/>
              </a:ext>
            </a:extLst>
          </p:cNvPr>
          <p:cNvSpPr txBox="1"/>
          <p:nvPr/>
        </p:nvSpPr>
        <p:spPr>
          <a:xfrm>
            <a:off x="5023262" y="4998729"/>
            <a:ext cx="42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Structures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quality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highly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likely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A6F2-FD51-CC47-A5B7-AD93C32E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B5BC-CBD2-2A45-A5ED-5CDB32CD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Professor:</a:t>
            </a:r>
          </a:p>
          <a:p>
            <a:r>
              <a:rPr lang="en-US" altLang="zh-CN" dirty="0"/>
              <a:t>Daisuke</a:t>
            </a:r>
            <a:r>
              <a:rPr lang="zh-CN" altLang="en-US" dirty="0"/>
              <a:t> </a:t>
            </a:r>
            <a:r>
              <a:rPr lang="en-US" altLang="zh-CN" dirty="0" err="1"/>
              <a:t>Kihara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dkihara@purdue.edu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en-US" altLang="zh-CN" dirty="0"/>
              <a:t>Developer:</a:t>
            </a:r>
          </a:p>
          <a:p>
            <a:r>
              <a:rPr lang="en-US" altLang="zh-CN" dirty="0" err="1"/>
              <a:t>Genki</a:t>
            </a:r>
            <a:r>
              <a:rPr lang="zh-CN" altLang="en-US" dirty="0"/>
              <a:t> </a:t>
            </a:r>
            <a:r>
              <a:rPr lang="en-US" altLang="zh-CN" dirty="0" err="1"/>
              <a:t>Terashi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>
                <a:hlinkClick r:id="rId3"/>
              </a:rPr>
              <a:t>gterashi@purdue.edu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Xiao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4"/>
              </a:rPr>
              <a:t>wang3702@purdue.edu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7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B11C23-7A95-EC48-9EF8-4998FEAAE2B7}"/>
              </a:ext>
            </a:extLst>
          </p:cNvPr>
          <p:cNvSpPr/>
          <p:nvPr/>
        </p:nvSpPr>
        <p:spPr>
          <a:xfrm>
            <a:off x="4408517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8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136A-903A-DD41-9C51-3F472339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</a:p>
          <a:p>
            <a:r>
              <a:rPr lang="en-US" dirty="0">
                <a:hlinkClick r:id="rId2"/>
              </a:rPr>
              <a:t>https://github.com/kiharalab/DAQ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Platform:</a:t>
            </a:r>
          </a:p>
          <a:p>
            <a:r>
              <a:rPr lang="en-US" dirty="0">
                <a:hlinkClick r:id="rId3"/>
              </a:rPr>
              <a:t>https://bit.ly/daq-score</a:t>
            </a:r>
            <a:endParaRPr 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suggest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Chrome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86CA6-48FE-DC49-91BB-FEF0D060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504" y="2875411"/>
            <a:ext cx="7346868" cy="3617464"/>
          </a:xfrm>
          <a:prstGeom prst="rect">
            <a:avLst/>
          </a:prstGeom>
        </p:spPr>
      </p:pic>
      <p:pic>
        <p:nvPicPr>
          <p:cNvPr id="1026" name="Picture 2" descr="Google Chrome - Wikipedia">
            <a:extLst>
              <a:ext uri="{FF2B5EF4-FFF2-40B4-BE49-F238E27FC236}">
                <a16:creationId xmlns:a16="http://schemas.microsoft.com/office/drawing/2014/main" id="{CAFBFBF7-7B65-5841-8D7E-0DCED179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10" y="4855222"/>
            <a:ext cx="986465" cy="98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6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CF6D-049F-704E-9C98-EBF2FC41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Colab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24174-FF1F-754B-88CF-81DDD4C4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1526098"/>
            <a:ext cx="10280073" cy="496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103CF-D959-4342-A42B-C06506B3FEA6}"/>
              </a:ext>
            </a:extLst>
          </p:cNvPr>
          <p:cNvSpPr txBox="1"/>
          <p:nvPr/>
        </p:nvSpPr>
        <p:spPr>
          <a:xfrm>
            <a:off x="8961912" y="1027906"/>
            <a:ext cx="323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login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231C6-BE2A-CD4B-A02C-708294BE7BB9}"/>
              </a:ext>
            </a:extLst>
          </p:cNvPr>
          <p:cNvSpPr/>
          <p:nvPr/>
        </p:nvSpPr>
        <p:spPr>
          <a:xfrm>
            <a:off x="10854047" y="1526098"/>
            <a:ext cx="381989" cy="42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4F32-E776-264E-B47B-32BDD186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Colab</a:t>
            </a:r>
            <a:r>
              <a:rPr lang="zh-CN" altLang="en-US" dirty="0"/>
              <a:t> </a:t>
            </a:r>
            <a:r>
              <a:rPr lang="en-US" altLang="zh-CN" dirty="0"/>
              <a:t>machine.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31DF3-2D65-A04B-B655-1BB3C9DC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1526098"/>
            <a:ext cx="10280073" cy="4966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6341C-F5BF-814E-B0AD-8A2049139C41}"/>
              </a:ext>
            </a:extLst>
          </p:cNvPr>
          <p:cNvSpPr/>
          <p:nvPr/>
        </p:nvSpPr>
        <p:spPr>
          <a:xfrm>
            <a:off x="9001497" y="1917984"/>
            <a:ext cx="1104405" cy="42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9144-6418-094F-8C0A-692374901DA2}"/>
              </a:ext>
            </a:extLst>
          </p:cNvPr>
          <p:cNvSpPr txBox="1"/>
          <p:nvPr/>
        </p:nvSpPr>
        <p:spPr>
          <a:xfrm>
            <a:off x="8241475" y="1271653"/>
            <a:ext cx="323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connect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online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machine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0CFEA-C257-7546-9963-A79E6882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225" y="2972689"/>
            <a:ext cx="1968500" cy="66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39895E-95BC-3D4B-8568-FFF84811B316}"/>
              </a:ext>
            </a:extLst>
          </p:cNvPr>
          <p:cNvSpPr/>
          <p:nvPr/>
        </p:nvSpPr>
        <p:spPr>
          <a:xfrm>
            <a:off x="8663461" y="3092161"/>
            <a:ext cx="2086264" cy="540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15A742-C840-1842-A040-608FEAF1D116}"/>
              </a:ext>
            </a:extLst>
          </p:cNvPr>
          <p:cNvCxnSpPr/>
          <p:nvPr/>
        </p:nvCxnSpPr>
        <p:spPr>
          <a:xfrm>
            <a:off x="9571512" y="2339439"/>
            <a:ext cx="0" cy="633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0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0983-EF63-3C4F-AA32-CAE51A38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dependencies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A2AD0-E0AB-1640-BD88-DD754EB0D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378"/>
            <a:ext cx="10515600" cy="42138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8BBCF6-F4DC-9948-9FFD-836AE103CFE2}"/>
              </a:ext>
            </a:extLst>
          </p:cNvPr>
          <p:cNvSpPr/>
          <p:nvPr/>
        </p:nvSpPr>
        <p:spPr>
          <a:xfrm>
            <a:off x="950027" y="2357372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6CDEB-9D0B-7C4C-A08A-9DEEFC7E42B5}"/>
              </a:ext>
            </a:extLst>
          </p:cNvPr>
          <p:cNvSpPr txBox="1"/>
          <p:nvPr/>
        </p:nvSpPr>
        <p:spPr>
          <a:xfrm>
            <a:off x="470065" y="2070861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59815-09D3-074B-868C-329ADB164E26}"/>
              </a:ext>
            </a:extLst>
          </p:cNvPr>
          <p:cNvSpPr/>
          <p:nvPr/>
        </p:nvSpPr>
        <p:spPr>
          <a:xfrm>
            <a:off x="1258784" y="5925786"/>
            <a:ext cx="1306286" cy="182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B78BA-6BD2-D34D-B019-2A64CE4F69FA}"/>
              </a:ext>
            </a:extLst>
          </p:cNvPr>
          <p:cNvSpPr txBox="1"/>
          <p:nvPr/>
        </p:nvSpPr>
        <p:spPr>
          <a:xfrm>
            <a:off x="1104405" y="6119051"/>
            <a:ext cx="54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Once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indicates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installment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9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479F-C030-CD45-A5CF-319D517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PDB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D6B81D-2769-CC43-98F3-0B2DF1A7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363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B66E23-C615-2C41-AFE4-2BA645A13CB8}"/>
              </a:ext>
            </a:extLst>
          </p:cNvPr>
          <p:cNvSpPr/>
          <p:nvPr/>
        </p:nvSpPr>
        <p:spPr>
          <a:xfrm>
            <a:off x="926276" y="1690688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BCE3C-6709-B64E-8B98-8B3C1CCD3206}"/>
              </a:ext>
            </a:extLst>
          </p:cNvPr>
          <p:cNvSpPr/>
          <p:nvPr/>
        </p:nvSpPr>
        <p:spPr>
          <a:xfrm>
            <a:off x="3097482" y="2829274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FC7F1-1EE1-874D-B6CB-B5505209D7C4}"/>
              </a:ext>
            </a:extLst>
          </p:cNvPr>
          <p:cNvSpPr txBox="1"/>
          <p:nvPr/>
        </p:nvSpPr>
        <p:spPr>
          <a:xfrm>
            <a:off x="3406239" y="2693085"/>
            <a:ext cx="323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example,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first.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Otherwise,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skip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E016C-C190-8B45-B398-311A87AEEB1E}"/>
              </a:ext>
            </a:extLst>
          </p:cNvPr>
          <p:cNvSpPr txBox="1"/>
          <p:nvPr/>
        </p:nvSpPr>
        <p:spPr>
          <a:xfrm>
            <a:off x="1235033" y="1497471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8314A-F13E-214F-9111-F2980DCF0F6A}"/>
              </a:ext>
            </a:extLst>
          </p:cNvPr>
          <p:cNvSpPr txBox="1"/>
          <p:nvPr/>
        </p:nvSpPr>
        <p:spPr>
          <a:xfrm>
            <a:off x="1126175" y="3981033"/>
            <a:ext cx="38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local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files.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following.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538182-DC95-F04E-870B-BC95ED3FA34C}"/>
              </a:ext>
            </a:extLst>
          </p:cNvPr>
          <p:cNvSpPr/>
          <p:nvPr/>
        </p:nvSpPr>
        <p:spPr>
          <a:xfrm>
            <a:off x="1239981" y="3620025"/>
            <a:ext cx="992580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626E3-E652-7B44-9AB2-680DD891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75" y="4668769"/>
            <a:ext cx="6184900" cy="901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663A78-C361-7440-BE6D-C5E6E49B1702}"/>
              </a:ext>
            </a:extLst>
          </p:cNvPr>
          <p:cNvSpPr/>
          <p:nvPr/>
        </p:nvSpPr>
        <p:spPr>
          <a:xfrm>
            <a:off x="1080653" y="5329286"/>
            <a:ext cx="6184899" cy="20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A287F-47D2-0146-AA37-2D969E9BF7DF}"/>
              </a:ext>
            </a:extLst>
          </p:cNvPr>
          <p:cNvSpPr txBox="1"/>
          <p:nvPr/>
        </p:nvSpPr>
        <p:spPr>
          <a:xfrm>
            <a:off x="1080653" y="5601430"/>
            <a:ext cx="68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indicates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finished.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93B-7C0F-1E4B-A73E-3CEB64E6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cryo-EM</a:t>
            </a:r>
            <a:r>
              <a:rPr lang="zh-CN" altLang="en-US" dirty="0"/>
              <a:t> </a:t>
            </a:r>
            <a:r>
              <a:rPr lang="en-US" altLang="zh-CN" dirty="0"/>
              <a:t>map.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8768-7F90-2540-A76E-5C758907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 err="1"/>
              <a:t>use_auther_example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skip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4A648-B715-8444-921B-1E8574D5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5" y="2572169"/>
            <a:ext cx="8617527" cy="23195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D54738-4D90-F543-9E33-5A74C8022BBA}"/>
              </a:ext>
            </a:extLst>
          </p:cNvPr>
          <p:cNvSpPr/>
          <p:nvPr/>
        </p:nvSpPr>
        <p:spPr>
          <a:xfrm>
            <a:off x="950025" y="2572169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71F5D-18CE-484F-9A87-F32CA291685F}"/>
              </a:ext>
            </a:extLst>
          </p:cNvPr>
          <p:cNvSpPr txBox="1"/>
          <p:nvPr/>
        </p:nvSpPr>
        <p:spPr>
          <a:xfrm>
            <a:off x="950025" y="2202837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6CC89-E2C6-1545-8D81-1B7FE9CA3239}"/>
              </a:ext>
            </a:extLst>
          </p:cNvPr>
          <p:cNvSpPr txBox="1"/>
          <p:nvPr/>
        </p:nvSpPr>
        <p:spPr>
          <a:xfrm>
            <a:off x="1126175" y="4800430"/>
            <a:ext cx="38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local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files.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following.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FC540-F1F3-8E44-8E02-1FC2DEC8B127}"/>
              </a:ext>
            </a:extLst>
          </p:cNvPr>
          <p:cNvSpPr/>
          <p:nvPr/>
        </p:nvSpPr>
        <p:spPr>
          <a:xfrm>
            <a:off x="1239981" y="4439422"/>
            <a:ext cx="826325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0FD45-747E-514C-BDE9-49FE30E8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02" y="5415880"/>
            <a:ext cx="6807200" cy="1028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35CCA4-4BBC-5C4B-B1AD-8BC29C70F00B}"/>
              </a:ext>
            </a:extLst>
          </p:cNvPr>
          <p:cNvSpPr/>
          <p:nvPr/>
        </p:nvSpPr>
        <p:spPr>
          <a:xfrm>
            <a:off x="1126175" y="6118323"/>
            <a:ext cx="6785427" cy="266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38BAA-87DB-DE41-A75F-BDFAC978DAC4}"/>
              </a:ext>
            </a:extLst>
          </p:cNvPr>
          <p:cNvSpPr txBox="1"/>
          <p:nvPr/>
        </p:nvSpPr>
        <p:spPr>
          <a:xfrm>
            <a:off x="1126175" y="6390468"/>
            <a:ext cx="68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indicates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finished.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6CB2-B526-0D4E-8CE3-39811B4D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Confirm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4B78B-12A5-B743-93EB-2C1DB698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078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F1F212-1ADA-8F41-9F4C-90F0DA97C7B0}"/>
              </a:ext>
            </a:extLst>
          </p:cNvPr>
          <p:cNvSpPr/>
          <p:nvPr/>
        </p:nvSpPr>
        <p:spPr>
          <a:xfrm>
            <a:off x="2510640" y="2171235"/>
            <a:ext cx="529443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0976B-E098-FA4A-9D8F-AD29D8111F88}"/>
              </a:ext>
            </a:extLst>
          </p:cNvPr>
          <p:cNvSpPr/>
          <p:nvPr/>
        </p:nvSpPr>
        <p:spPr>
          <a:xfrm>
            <a:off x="1570511" y="3637868"/>
            <a:ext cx="529443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78091-424A-1A41-BF5B-7BFBE3058EA3}"/>
              </a:ext>
            </a:extLst>
          </p:cNvPr>
          <p:cNvSpPr txBox="1"/>
          <p:nvPr/>
        </p:nvSpPr>
        <p:spPr>
          <a:xfrm>
            <a:off x="3810989" y="1621859"/>
            <a:ext cx="323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parameters,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suggest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default.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025CA0-23C3-B048-92F2-1B9995E4E293}"/>
              </a:ext>
            </a:extLst>
          </p:cNvPr>
          <p:cNvCxnSpPr>
            <a:stCxn id="5" idx="3"/>
          </p:cNvCxnSpPr>
          <p:nvPr/>
        </p:nvCxnSpPr>
        <p:spPr>
          <a:xfrm flipV="1">
            <a:off x="3040083" y="2171235"/>
            <a:ext cx="748146" cy="1869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9B4581-BC5E-AA4A-B214-828C54F9E75D}"/>
              </a:ext>
            </a:extLst>
          </p:cNvPr>
          <p:cNvCxnSpPr>
            <a:cxnSpLocks/>
          </p:cNvCxnSpPr>
          <p:nvPr/>
        </p:nvCxnSpPr>
        <p:spPr>
          <a:xfrm flipV="1">
            <a:off x="2136567" y="2264723"/>
            <a:ext cx="1674422" cy="15313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5BE8F-E55E-FB42-A2A6-E27F7F295502}"/>
              </a:ext>
            </a:extLst>
          </p:cNvPr>
          <p:cNvSpPr/>
          <p:nvPr/>
        </p:nvSpPr>
        <p:spPr>
          <a:xfrm>
            <a:off x="166254" y="1709570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CD881-5854-FF4B-A852-8ACC5FF1E3EE}"/>
              </a:ext>
            </a:extLst>
          </p:cNvPr>
          <p:cNvSpPr txBox="1"/>
          <p:nvPr/>
        </p:nvSpPr>
        <p:spPr>
          <a:xfrm>
            <a:off x="468082" y="1260812"/>
            <a:ext cx="362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confirm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parameter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program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4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09D7-F2E1-274E-A3C4-6BE2F945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DAQ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D232EC-C371-BC40-AFBF-4693257CC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7556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551044-7F1E-2347-9ED2-012290DC460A}"/>
              </a:ext>
            </a:extLst>
          </p:cNvPr>
          <p:cNvSpPr/>
          <p:nvPr/>
        </p:nvSpPr>
        <p:spPr>
          <a:xfrm>
            <a:off x="926276" y="1780822"/>
            <a:ext cx="249382" cy="29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C53D-E8E0-0A4E-8ADF-36A4AA042DBB}"/>
              </a:ext>
            </a:extLst>
          </p:cNvPr>
          <p:cNvSpPr txBox="1"/>
          <p:nvPr/>
        </p:nvSpPr>
        <p:spPr>
          <a:xfrm>
            <a:off x="838200" y="1366423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E148E-A6F1-8743-83C9-F31B000D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455143"/>
            <a:ext cx="10922000" cy="113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AF83A-2341-9A4A-8B05-B5839BF4031E}"/>
              </a:ext>
            </a:extLst>
          </p:cNvPr>
          <p:cNvSpPr txBox="1"/>
          <p:nvPr/>
        </p:nvSpPr>
        <p:spPr>
          <a:xfrm>
            <a:off x="635000" y="3888061"/>
            <a:ext cx="501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Successful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message: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8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426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DAQ tutorial</vt:lpstr>
      <vt:lpstr>Code and Platform</vt:lpstr>
      <vt:lpstr>1st step: Log in Colab with your google account</vt:lpstr>
      <vt:lpstr>2nd step: Connect to Colab machine.</vt:lpstr>
      <vt:lpstr>3rd step: Install dependencies</vt:lpstr>
      <vt:lpstr>4th step: upload your structures with PDB format</vt:lpstr>
      <vt:lpstr>5th step: upload your cryo-EM map.</vt:lpstr>
      <vt:lpstr>6th step: Confirm your parameters.</vt:lpstr>
      <vt:lpstr>7th step: Run DAQ</vt:lpstr>
      <vt:lpstr>8th step: Download score files and visualize locally</vt:lpstr>
      <vt:lpstr>Files in the Downloaded zip file </vt:lpstr>
      <vt:lpstr>9th Structure Quality Visualization</vt:lpstr>
      <vt:lpstr>10th Residue-wise score plot</vt:lpstr>
      <vt:lpstr>Contact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 tutorial</dc:title>
  <dc:creator>Wang, Xiao</dc:creator>
  <cp:lastModifiedBy>Wang, Xiao</cp:lastModifiedBy>
  <cp:revision>36</cp:revision>
  <dcterms:created xsi:type="dcterms:W3CDTF">2022-01-17T17:18:59Z</dcterms:created>
  <dcterms:modified xsi:type="dcterms:W3CDTF">2022-01-19T00:43:45Z</dcterms:modified>
</cp:coreProperties>
</file>