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4" r:id="rId5"/>
    <p:sldId id="285" r:id="rId6"/>
    <p:sldId id="299" r:id="rId7"/>
    <p:sldId id="261" r:id="rId8"/>
    <p:sldId id="300" r:id="rId9"/>
    <p:sldId id="268" r:id="rId10"/>
    <p:sldId id="288" r:id="rId11"/>
    <p:sldId id="302" r:id="rId12"/>
    <p:sldId id="286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73" r:id="rId23"/>
    <p:sldId id="312" r:id="rId24"/>
    <p:sldId id="279" r:id="rId25"/>
    <p:sldId id="313" r:id="rId26"/>
    <p:sldId id="272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0" autoAdjust="0"/>
    <p:restoredTop sz="94628" autoAdjust="0"/>
  </p:normalViewPr>
  <p:slideViewPr>
    <p:cSldViewPr>
      <p:cViewPr varScale="1">
        <p:scale>
          <a:sx n="117" d="100"/>
          <a:sy n="117" d="100"/>
        </p:scale>
        <p:origin x="260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18BD6-0A8D-4EAF-85C5-3BF7E63F1B69}" type="datetimeFigureOut">
              <a:rPr lang="vi-VN" smtClean="0"/>
              <a:t>08/12/2019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306C-9E03-4A0A-8182-7029BEEC73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32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9306C-9E03-4A0A-8182-7029BEEC73C4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68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85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lay.kahoot.it/v2/?quizId=a8ee5921-7bf3-427e-924e-133630be380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>
                <a:latin typeface="Montserrat" panose="02000505000000020004" pitchFamily="2" charset="0"/>
                <a:ea typeface="맑은 고딕" pitchFamily="50" charset="-127"/>
              </a:rPr>
              <a:t>DECORATOR </a:t>
            </a:r>
          </a:p>
          <a:p>
            <a:r>
              <a:rPr lang="en-US" altLang="ko-KR" sz="3600" b="1" dirty="0">
                <a:latin typeface="Montserrat" panose="02000505000000020004" pitchFamily="2" charset="0"/>
                <a:ea typeface="맑은 고딕" pitchFamily="50" charset="-127"/>
              </a:rPr>
              <a:t>PATTERN </a:t>
            </a:r>
            <a:endParaRPr lang="en-US" altLang="ko-KR" sz="3600" b="1" dirty="0">
              <a:latin typeface="Montserrat" panose="02000505000000020004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latin typeface="Montserrat" panose="02000505000000020004" pitchFamily="2" charset="0"/>
              </a:rPr>
              <a:t>GROUP 3</a:t>
            </a:r>
            <a:endParaRPr lang="en-US" altLang="ko-KR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7808" y="3435846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Diagram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81659-84DB-427B-90E0-22983B33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36" y="555836"/>
            <a:ext cx="3621700" cy="2705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D777A5-2494-45BC-A819-8C38C332A0D1}"/>
              </a:ext>
            </a:extLst>
          </p:cNvPr>
          <p:cNvSpPr txBox="1"/>
          <p:nvPr/>
        </p:nvSpPr>
        <p:spPr>
          <a:xfrm>
            <a:off x="4926708" y="555836"/>
            <a:ext cx="2885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Component: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 common interface for objects that need additional     function during runtime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ConcreteComponent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A setting   for the Component interface that   defines an object that needs        additional functions during runtime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Decorator: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An abstract class used to maintain a reference of a       component object and install        components of the interface.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ConcreteDecorator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 setting of Decorator, which installs at the beginning of the component objects.</a:t>
            </a:r>
            <a:endParaRPr lang="vi-V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494140-F149-4F5A-B042-A4C546EF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99" y="561128"/>
            <a:ext cx="203609" cy="288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FFB47E-0CBC-41E7-92B3-D48E32E5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98" y="1347614"/>
            <a:ext cx="203609" cy="288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C6CDA4-3EAD-4221-8E02-22C86104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07" y="2391730"/>
            <a:ext cx="203609" cy="288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C1D004-796C-4727-9A90-C3931545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97" y="3471540"/>
            <a:ext cx="20360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36" y="3003798"/>
            <a:ext cx="4896544" cy="576064"/>
          </a:xfrm>
        </p:spPr>
        <p:txBody>
          <a:bodyPr/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5290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PROBLEM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42773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Montserrat" panose="02000505000000020004" pitchFamily="2" charset="0"/>
                <a:cs typeface="Arial" pitchFamily="34" charset="0"/>
              </a:rPr>
              <a:t>Imagine a scenario where you are working for a Pizza store, and your store has made TOMATO PIZZA and CHEESE PIZZA. Then you need to put a few more ingredients on the top of the cake due to your customers ‘ flavor like chicken or pepper .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Montserrat" panose="02000505000000020004" pitchFamily="2" charset="0"/>
                <a:cs typeface="Arial" pitchFamily="34" charset="0"/>
              </a:rPr>
              <a:t>Basically you have some pizza types like: tomato chicken pizza, pepper tomato pizza, chicken cheese pizza, pepper tomato pizza and pepper chicken cheese.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A51E77-F1C5-4647-BBE9-7844421EB50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319"/>
          <a:stretch/>
        </p:blipFill>
        <p:spPr>
          <a:xfrm>
            <a:off x="4283968" y="2715766"/>
            <a:ext cx="3888432" cy="2194560"/>
          </a:xfrm>
        </p:spPr>
      </p:pic>
      <p:pic>
        <p:nvPicPr>
          <p:cNvPr id="8" name="Picture 7" descr="A picture containing table, rug, bed&#10;&#10;Description automatically generated">
            <a:extLst>
              <a:ext uri="{FF2B5EF4-FFF2-40B4-BE49-F238E27FC236}">
                <a16:creationId xmlns:a16="http://schemas.microsoft.com/office/drawing/2014/main" id="{1688CCC6-8DF1-4818-9417-1CFE2BF16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73966"/>
            <a:ext cx="3888432" cy="21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53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755576" y="2048325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DE846-EC20-46F8-9B52-405B1906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21808"/>
            <a:ext cx="4715491" cy="27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226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Source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/>
              <a:t>Code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965058"/>
            <a:ext cx="6552728" cy="766932"/>
          </a:xfrm>
        </p:spPr>
        <p:txBody>
          <a:bodyPr/>
          <a:lstStyle/>
          <a:p>
            <a:pPr lvl="0"/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TomatoPizza</a:t>
            </a:r>
            <a:r>
              <a:rPr lang="en-US" altLang="ko-KR" dirty="0">
                <a:latin typeface="Montserrat" panose="02000505000000020004" pitchFamily="2" charset="0"/>
              </a:rPr>
              <a:t> and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ChickenPizza</a:t>
            </a:r>
            <a:r>
              <a:rPr lang="en-US" altLang="ko-KR" dirty="0">
                <a:latin typeface="Montserrat" panose="02000505000000020004" pitchFamily="2" charset="0"/>
              </a:rPr>
              <a:t> are settings and implementations of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IPizza</a:t>
            </a:r>
            <a:r>
              <a:rPr lang="en-US" altLang="ko-KR" dirty="0">
                <a:latin typeface="Montserrat" panose="02000505000000020004" pitchFamily="2" charset="0"/>
              </a:rPr>
              <a:t>. They provide specific class instances that we need to extend while the program is running.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DA588-D34C-4B1B-AF14-4C9F6311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46011"/>
            <a:ext cx="3464530" cy="102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FB6D4-94AB-411A-B5E9-263143C3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80" y="2432395"/>
            <a:ext cx="3660739" cy="143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577B6-650C-4E41-B1AF-A82C03A22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16"/>
          <a:stretch/>
        </p:blipFill>
        <p:spPr>
          <a:xfrm>
            <a:off x="4283969" y="670931"/>
            <a:ext cx="3672408" cy="15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68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Source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/>
              <a:t>Code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965058"/>
            <a:ext cx="7200800" cy="766932"/>
          </a:xfrm>
        </p:spPr>
        <p:txBody>
          <a:bodyPr/>
          <a:lstStyle/>
          <a:p>
            <a:pPr lvl="0"/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PizzaDecorator</a:t>
            </a:r>
            <a:r>
              <a:rPr lang="en-US" altLang="ko-KR" dirty="0">
                <a:latin typeface="Montserrat" panose="02000505000000020004" pitchFamily="2" charset="0"/>
              </a:rPr>
              <a:t> is the heart of the design diagram. It holds an existing instance of a pizza like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TomatoPizza</a:t>
            </a:r>
            <a:r>
              <a:rPr lang="en-US" altLang="ko-KR" dirty="0">
                <a:latin typeface="Montserrat" panose="02000505000000020004" pitchFamily="2" charset="0"/>
              </a:rPr>
              <a:t> or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ChickenPizza</a:t>
            </a:r>
            <a:r>
              <a:rPr lang="en-US" altLang="ko-KR" dirty="0">
                <a:latin typeface="Montserrat" panose="02000505000000020004" pitchFamily="2" charset="0"/>
              </a:rPr>
              <a:t>. This property will be set via the create method, and it is extended while the program is running.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7369-55E2-4A8C-BF9B-E63AA4CF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90" y="263836"/>
            <a:ext cx="5313756" cy="29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145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Source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/>
              <a:t>Code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965058"/>
            <a:ext cx="7200800" cy="766932"/>
          </a:xfrm>
        </p:spPr>
        <p:txBody>
          <a:bodyPr/>
          <a:lstStyle/>
          <a:p>
            <a:pPr lvl="0"/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PepperDecorator</a:t>
            </a:r>
            <a:r>
              <a:rPr lang="en-US" altLang="ko-KR" dirty="0">
                <a:latin typeface="Montserrat" panose="02000505000000020004" pitchFamily="2" charset="0"/>
              </a:rPr>
              <a:t> and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CheeseDecorator</a:t>
            </a:r>
            <a:r>
              <a:rPr lang="en-US" altLang="ko-KR" dirty="0">
                <a:latin typeface="Montserrat" panose="02000505000000020004" pitchFamily="2" charset="0"/>
              </a:rPr>
              <a:t> implement extension methods, in this example,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PepperDecorator</a:t>
            </a:r>
            <a:r>
              <a:rPr lang="en-US" altLang="ko-KR" dirty="0">
                <a:latin typeface="Montserrat" panose="02000505000000020004" pitchFamily="2" charset="0"/>
              </a:rPr>
              <a:t> will add pepper to an existing pizza. The extended feature is installed in the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addPepper</a:t>
            </a:r>
            <a:r>
              <a:rPr lang="en-US" altLang="ko-KR" b="1" dirty="0">
                <a:solidFill>
                  <a:srgbClr val="7030A0"/>
                </a:solidFill>
                <a:latin typeface="Montserrat" panose="02000505000000020004" pitchFamily="2" charset="0"/>
              </a:rPr>
              <a:t> () </a:t>
            </a:r>
            <a:r>
              <a:rPr lang="en-US" altLang="ko-KR" dirty="0">
                <a:latin typeface="Montserrat" panose="02000505000000020004" pitchFamily="2" charset="0"/>
              </a:rPr>
              <a:t>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3D2E1-B8E9-4231-BE44-E249A868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718"/>
            <a:ext cx="3849842" cy="3062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73252-057D-4B83-97C1-5144EA5D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58092"/>
            <a:ext cx="4032448" cy="30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94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485751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Source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/>
              <a:t>Code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980397"/>
            <a:ext cx="7200800" cy="7669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/>
                </a:solidFill>
                <a:latin typeface="Montserrat" panose="02000505000000020004" pitchFamily="2" charset="0"/>
              </a:rPr>
              <a:t>And finally we need to write the class to run the above settings, which is the </a:t>
            </a:r>
            <a:r>
              <a:rPr lang="en-US" altLang="ko-KR" b="1" dirty="0" err="1">
                <a:solidFill>
                  <a:srgbClr val="7030A0"/>
                </a:solidFill>
                <a:latin typeface="Montserrat" panose="02000505000000020004" pitchFamily="2" charset="0"/>
              </a:rPr>
              <a:t>PizzaShop</a:t>
            </a:r>
            <a:r>
              <a:rPr lang="en-US" altLang="ko-KR" dirty="0">
                <a:solidFill>
                  <a:schemeClr val="tx1"/>
                </a:solidFill>
                <a:latin typeface="Montserrat" panose="02000505000000020004" pitchFamily="2" charset="0"/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65E9F-1899-44DD-B888-325FCB16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67494"/>
            <a:ext cx="4986821" cy="37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48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485751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Result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12E8A-1C1B-4BE1-88B3-CEB6C063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699542"/>
            <a:ext cx="6516216" cy="22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165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36" y="3003798"/>
            <a:ext cx="4896544" cy="576064"/>
          </a:xfrm>
        </p:spPr>
        <p:txBody>
          <a:bodyPr/>
          <a:lstStyle/>
          <a:p>
            <a:r>
              <a:rPr lang="en-US" altLang="ko-KR" dirty="0"/>
              <a:t>PROS &amp; 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2505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9290" y="204957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DECORATOR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32AEB8"/>
                </a:solidFill>
              </a:rPr>
              <a:t>PATTERN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3721" y="2441935"/>
            <a:ext cx="3705951" cy="12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43720" y="3253509"/>
            <a:ext cx="3705951" cy="1357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10858" y="3972154"/>
            <a:ext cx="3705951" cy="141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3227" y="1993072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Extend an object’s behavior without making a new subclass.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87" y="2770550"/>
            <a:ext cx="333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Add or remove responsibilities from an object at runtime.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6669" y="3452938"/>
            <a:ext cx="33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Combine several behaviors by wrapping an    object into multiple decorators.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DEAFF-4A6E-4846-921D-68A5E8532FCA}"/>
              </a:ext>
            </a:extLst>
          </p:cNvPr>
          <p:cNvSpPr txBox="1"/>
          <p:nvPr/>
        </p:nvSpPr>
        <p:spPr>
          <a:xfrm>
            <a:off x="1259632" y="1291566"/>
            <a:ext cx="24081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ADVANTAGE</a:t>
            </a:r>
            <a:endParaRPr lang="vi-V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2FC1C-0599-46BB-9161-A069F303DCE5}"/>
              </a:ext>
            </a:extLst>
          </p:cNvPr>
          <p:cNvSpPr txBox="1"/>
          <p:nvPr/>
        </p:nvSpPr>
        <p:spPr>
          <a:xfrm>
            <a:off x="5545736" y="1291566"/>
            <a:ext cx="26266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DISADVANTAGE</a:t>
            </a:r>
            <a:endParaRPr lang="vi-VN" dirty="0"/>
          </a:p>
        </p:txBody>
      </p:sp>
      <p:sp>
        <p:nvSpPr>
          <p:cNvPr id="40" name="Teardrop 17">
            <a:extLst>
              <a:ext uri="{FF2B5EF4-FFF2-40B4-BE49-F238E27FC236}">
                <a16:creationId xmlns:a16="http://schemas.microsoft.com/office/drawing/2014/main" id="{535DBAB2-0816-41E5-8CEF-3C910FE1EE0D}"/>
              </a:ext>
            </a:extLst>
          </p:cNvPr>
          <p:cNvSpPr/>
          <p:nvPr/>
        </p:nvSpPr>
        <p:spPr>
          <a:xfrm rot="18900000">
            <a:off x="5637717" y="1344584"/>
            <a:ext cx="250656" cy="26675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1">
            <a:extLst>
              <a:ext uri="{FF2B5EF4-FFF2-40B4-BE49-F238E27FC236}">
                <a16:creationId xmlns:a16="http://schemas.microsoft.com/office/drawing/2014/main" id="{74425BC0-335E-4653-BC7C-F46AFE6434E0}"/>
              </a:ext>
            </a:extLst>
          </p:cNvPr>
          <p:cNvSpPr/>
          <p:nvPr/>
        </p:nvSpPr>
        <p:spPr>
          <a:xfrm>
            <a:off x="1337425" y="1313470"/>
            <a:ext cx="282247" cy="322063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E0B6B9-DA65-424A-877B-D7448E506FF6}"/>
              </a:ext>
            </a:extLst>
          </p:cNvPr>
          <p:cNvSpPr/>
          <p:nvPr/>
        </p:nvSpPr>
        <p:spPr>
          <a:xfrm>
            <a:off x="4810979" y="2458043"/>
            <a:ext cx="3705951" cy="12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513580-411B-43BA-A447-BE23F03B094C}"/>
              </a:ext>
            </a:extLst>
          </p:cNvPr>
          <p:cNvSpPr/>
          <p:nvPr/>
        </p:nvSpPr>
        <p:spPr>
          <a:xfrm>
            <a:off x="4888555" y="3247853"/>
            <a:ext cx="3705951" cy="1357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022041-5317-4114-8AC8-3C4CC1527E51}"/>
              </a:ext>
            </a:extLst>
          </p:cNvPr>
          <p:cNvSpPr/>
          <p:nvPr/>
        </p:nvSpPr>
        <p:spPr>
          <a:xfrm>
            <a:off x="4880389" y="3979803"/>
            <a:ext cx="3705951" cy="1411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CD58D7-F8B2-48C8-99C9-DFAC761BE6DD}"/>
              </a:ext>
            </a:extLst>
          </p:cNvPr>
          <p:cNvSpPr txBox="1"/>
          <p:nvPr/>
        </p:nvSpPr>
        <p:spPr>
          <a:xfrm>
            <a:off x="5041640" y="2010304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Hard to remove a specific wrapper from the  wrappers stack.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AB1BF-CEF6-451F-91DE-C75D93938E05}"/>
              </a:ext>
            </a:extLst>
          </p:cNvPr>
          <p:cNvSpPr txBox="1"/>
          <p:nvPr/>
        </p:nvSpPr>
        <p:spPr>
          <a:xfrm>
            <a:off x="5041640" y="2625178"/>
            <a:ext cx="333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Hard to implement a decorator in such a way   that its behavior doesn’t depend on the order   in the decorators stack.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D904E4-A23F-4152-8EF9-38F65BCB30C9}"/>
              </a:ext>
            </a:extLst>
          </p:cNvPr>
          <p:cNvSpPr txBox="1"/>
          <p:nvPr/>
        </p:nvSpPr>
        <p:spPr>
          <a:xfrm>
            <a:off x="5059803" y="3502529"/>
            <a:ext cx="331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 initial configuration code of layers might    look ugly.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36" y="3003798"/>
            <a:ext cx="4896544" cy="576064"/>
          </a:xfrm>
        </p:spPr>
        <p:txBody>
          <a:bodyPr/>
          <a:lstStyle/>
          <a:p>
            <a:r>
              <a:rPr lang="en-US" altLang="ko-KR" dirty="0"/>
              <a:t>GAME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6918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GAME TIME</a:t>
            </a:r>
            <a:endParaRPr lang="ko-KR" altLang="en-US" dirty="0"/>
          </a:p>
        </p:txBody>
      </p:sp>
      <p:pic>
        <p:nvPicPr>
          <p:cNvPr id="15" name="Picture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21799A-14FA-4037-AF6A-63D0083469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 r="10460"/>
          <a:stretch>
            <a:fillRect/>
          </a:stretch>
        </p:blipFill>
        <p:spPr>
          <a:xfrm>
            <a:off x="4513480" y="1626257"/>
            <a:ext cx="3465217" cy="2562605"/>
          </a:xfrm>
        </p:spPr>
      </p:pic>
      <p:sp>
        <p:nvSpPr>
          <p:cNvPr id="17" name="Rectangle 16">
            <a:hlinkClick r:id="rId4"/>
            <a:extLst>
              <a:ext uri="{FF2B5EF4-FFF2-40B4-BE49-F238E27FC236}">
                <a16:creationId xmlns:a16="http://schemas.microsoft.com/office/drawing/2014/main" id="{5AF4C7B1-50FF-4527-9405-0535E53A17CF}"/>
              </a:ext>
            </a:extLst>
          </p:cNvPr>
          <p:cNvSpPr/>
          <p:nvPr/>
        </p:nvSpPr>
        <p:spPr>
          <a:xfrm>
            <a:off x="467544" y="3435846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hlinkClick r:id="rId4"/>
              </a:rPr>
              <a:t>https://play.kahoot.it/v2/?quizId=a8ee5921-7bf3-427e-924e-133630be3807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36" y="3003798"/>
            <a:ext cx="4896544" cy="576064"/>
          </a:xfrm>
        </p:spPr>
        <p:txBody>
          <a:bodyPr/>
          <a:lstStyle/>
          <a:p>
            <a:r>
              <a:rPr lang="en-US" altLang="ko-KR" dirty="0"/>
              <a:t>EXCERCISE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1084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95048" y="134277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Construct a </a:t>
            </a:r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Beverage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and “decorate” it with some ingredients (Mocha, Cheese, …) Then calculate the total payment for these drinks.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89084" y="304514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Suppose we want to implement different kinds of cars – we can create interface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then we can have a Basic car, further more we can extend it to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Sports car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Luxury Car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55640" y="3916587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 a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interface and concrete classes implementing the Shape interface. Then create an abstract decorator class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ShapeDecorator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implementing the Shape interface and having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object as its instance variable.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5563A2-9339-4AE7-B9EA-F35C92F2C409}"/>
              </a:ext>
            </a:extLst>
          </p:cNvPr>
          <p:cNvSpPr txBox="1"/>
          <p:nvPr/>
        </p:nvSpPr>
        <p:spPr>
          <a:xfrm>
            <a:off x="4855640" y="218132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Suppose we have a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Christmas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tree object and we want to decorate it. We're adding some decoration items like garland, tinsel, tree-topper, bubble lights,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57165EC-A59D-4AE2-830F-665D7D60880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“Use Decorator Pattern to solve these problems below.”</a:t>
            </a: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Feel free to ask us for more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PROBLEM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42773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Montserrat" panose="02000505000000020004" pitchFamily="2" charset="0"/>
                <a:cs typeface="Arial" pitchFamily="34" charset="0"/>
              </a:rPr>
              <a:t>Imagine a scenario where you are working for a Pizza store, and your store has made TOMATO PIZZA and CHEESE PIZZA. Then you need to put a few more ingredients on the top of the cake due to your customers ‘ flavor like chicken or pepper .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Montserrat" panose="02000505000000020004" pitchFamily="2" charset="0"/>
                <a:cs typeface="Arial" pitchFamily="34" charset="0"/>
              </a:rPr>
              <a:t>Basically you have some pizza types like: tomato chicken pizza, pepper tomato pizza, chicken cheese pizza, pepper tomato pizza and pepper chicken cheese.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A51E77-F1C5-4647-BBE9-7844421EB50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319"/>
          <a:stretch/>
        </p:blipFill>
        <p:spPr>
          <a:xfrm>
            <a:off x="4283968" y="2715766"/>
            <a:ext cx="3888432" cy="2194560"/>
          </a:xfrm>
        </p:spPr>
      </p:pic>
      <p:pic>
        <p:nvPicPr>
          <p:cNvPr id="8" name="Picture 7" descr="A picture containing table, rug, bed&#10;&#10;Description automatically generated">
            <a:extLst>
              <a:ext uri="{FF2B5EF4-FFF2-40B4-BE49-F238E27FC236}">
                <a16:creationId xmlns:a16="http://schemas.microsoft.com/office/drawing/2014/main" id="{1688CCC6-8DF1-4818-9417-1CFE2BF16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73966"/>
            <a:ext cx="3888432" cy="21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261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/>
                </a:solidFill>
                <a:latin typeface="Montserrat" panose="02000505000000020004" pitchFamily="2" charset="0"/>
                <a:cs typeface="Arial" pitchFamily="34" charset="0"/>
              </a:rPr>
              <a:t>OLD WAY </a:t>
            </a:r>
            <a:r>
              <a:rPr lang="en-US" sz="3600" b="1" dirty="0">
                <a:solidFill>
                  <a:schemeClr val="accent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158AE2-8813-4AC5-BED6-D6EB701F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87574"/>
            <a:ext cx="4136020" cy="36882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77458B-C7BD-459B-BE9D-CD219498F4C0}"/>
              </a:ext>
            </a:extLst>
          </p:cNvPr>
          <p:cNvSpPr/>
          <p:nvPr/>
        </p:nvSpPr>
        <p:spPr>
          <a:xfrm>
            <a:off x="7064015" y="1649464"/>
            <a:ext cx="1610243" cy="2973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latinLnBrk="0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  <a:latin typeface="Montserrat" panose="02000505000000020004" pitchFamily="2" charset="0"/>
              </a:rPr>
              <a:t>There will    be a large number of combinations add in to get what the customer wants. And there will be many layers that you need to install.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AEFC6A-5232-43AA-8DCD-CAC483613117}"/>
              </a:ext>
            </a:extLst>
          </p:cNvPr>
          <p:cNvGrpSpPr/>
          <p:nvPr/>
        </p:nvGrpSpPr>
        <p:grpSpPr>
          <a:xfrm>
            <a:off x="7057855" y="967829"/>
            <a:ext cx="1616403" cy="615553"/>
            <a:chOff x="7060053" y="4029527"/>
            <a:chExt cx="1688411" cy="61555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C467A6-D660-468F-98D6-B842A3D486D8}"/>
                </a:ext>
              </a:extLst>
            </p:cNvPr>
            <p:cNvSpPr txBox="1"/>
            <p:nvPr/>
          </p:nvSpPr>
          <p:spPr>
            <a:xfrm>
              <a:off x="7066487" y="4029527"/>
              <a:ext cx="1681977" cy="6155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  <a:r>
                <a:rPr lang="en-US" sz="1600" dirty="0"/>
                <a:t>Need a </a:t>
              </a:r>
            </a:p>
            <a:p>
              <a:r>
                <a:rPr lang="en-US" sz="1600" dirty="0"/>
                <a:t>convenient way </a:t>
              </a:r>
              <a:endParaRPr lang="vi-VN" sz="1600" dirty="0"/>
            </a:p>
          </p:txBody>
        </p:sp>
        <p:sp>
          <p:nvSpPr>
            <p:cNvPr id="45" name="Rounded Rectangle 51">
              <a:extLst>
                <a:ext uri="{FF2B5EF4-FFF2-40B4-BE49-F238E27FC236}">
                  <a16:creationId xmlns:a16="http://schemas.microsoft.com/office/drawing/2014/main" id="{AA15DE2C-660D-4A69-84A4-6E12A8F55954}"/>
                </a:ext>
              </a:extLst>
            </p:cNvPr>
            <p:cNvSpPr/>
            <p:nvPr/>
          </p:nvSpPr>
          <p:spPr>
            <a:xfrm rot="16200000" flipH="1">
              <a:off x="7049337" y="4054258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402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DECORATOR PATTERN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77966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Wrapping a gift, putting it in a box, and wrapping the box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93FB56-5F77-4D64-8CD3-5D7F0C460D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sz="1800" dirty="0" err="1"/>
              <a:t>Design</a:t>
            </a:r>
            <a:r>
              <a:rPr lang="vi-VN" sz="1800" dirty="0"/>
              <a:t> </a:t>
            </a:r>
            <a:r>
              <a:rPr lang="vi-VN" sz="1800" dirty="0" err="1"/>
              <a:t>pattern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016224" cy="51435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Design  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general repeatable solution to a commonly occurring problem in software design. A design pattern isn't a finished design that can be transformed directly into code. It is a description or template for how to solve a problem that can be used in many different situations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2FEE4-81BE-45F3-9B77-E944F003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491630"/>
            <a:ext cx="3150859" cy="27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570" y="2340764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27584" y="2516100"/>
            <a:ext cx="3168352" cy="48611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Decorator Pattern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1620" y="2970554"/>
            <a:ext cx="30243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structural design pattern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86AFC-6A9F-4847-8F13-F127150EFF1D}"/>
              </a:ext>
            </a:extLst>
          </p:cNvPr>
          <p:cNvGrpSpPr/>
          <p:nvPr/>
        </p:nvGrpSpPr>
        <p:grpSpPr>
          <a:xfrm>
            <a:off x="179512" y="3710134"/>
            <a:ext cx="5184576" cy="1569660"/>
            <a:chOff x="179512" y="4011910"/>
            <a:chExt cx="5184576" cy="1569660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4011910"/>
              <a:ext cx="48965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Let you attach new behaviors  to objects by placing these objects inside special wrapper objects that contain the behaviors.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This pattern creates a decorator class which wraps the original  class and provides additional functionality keeping class methods signature intact.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BC986AB5-0B02-4814-806C-035BC06EBB43}"/>
                </a:ext>
              </a:extLst>
            </p:cNvPr>
            <p:cNvSpPr/>
            <p:nvPr/>
          </p:nvSpPr>
          <p:spPr>
            <a:xfrm>
              <a:off x="202803" y="4083918"/>
              <a:ext cx="264741" cy="246402"/>
            </a:xfrm>
            <a:custGeom>
              <a:avLst/>
              <a:gdLst/>
              <a:ahLst/>
              <a:cxnLst/>
              <a:rect l="l" t="t" r="r" b="b"/>
              <a:pathLst>
                <a:path w="3220460" h="3186731">
                  <a:moveTo>
                    <a:pt x="1762834" y="1282034"/>
                  </a:moveTo>
                  <a:lnTo>
                    <a:pt x="273698" y="2771171"/>
                  </a:lnTo>
                  <a:cubicBezTo>
                    <a:pt x="253145" y="2791724"/>
                    <a:pt x="253145" y="2825048"/>
                    <a:pt x="273698" y="2845601"/>
                  </a:cubicBezTo>
                  <a:cubicBezTo>
                    <a:pt x="294251" y="2866154"/>
                    <a:pt x="327575" y="2866154"/>
                    <a:pt x="348128" y="2845601"/>
                  </a:cubicBezTo>
                  <a:lnTo>
                    <a:pt x="1830131" y="1363598"/>
                  </a:lnTo>
                  <a:close/>
                  <a:moveTo>
                    <a:pt x="2703218" y="237332"/>
                  </a:moveTo>
                  <a:cubicBezTo>
                    <a:pt x="2623680" y="237332"/>
                    <a:pt x="2559202" y="301810"/>
                    <a:pt x="2559202" y="381348"/>
                  </a:cubicBezTo>
                  <a:cubicBezTo>
                    <a:pt x="2559202" y="460886"/>
                    <a:pt x="2623680" y="525364"/>
                    <a:pt x="2703218" y="525364"/>
                  </a:cubicBezTo>
                  <a:cubicBezTo>
                    <a:pt x="2782756" y="525364"/>
                    <a:pt x="2847234" y="460886"/>
                    <a:pt x="2847234" y="381348"/>
                  </a:cubicBezTo>
                  <a:cubicBezTo>
                    <a:pt x="2847234" y="301810"/>
                    <a:pt x="2782756" y="237332"/>
                    <a:pt x="2703218" y="237332"/>
                  </a:cubicBezTo>
                  <a:close/>
                  <a:moveTo>
                    <a:pt x="2413103" y="0"/>
                  </a:moveTo>
                  <a:cubicBezTo>
                    <a:pt x="2858994" y="0"/>
                    <a:pt x="3220460" y="361466"/>
                    <a:pt x="3220460" y="807357"/>
                  </a:cubicBezTo>
                  <a:cubicBezTo>
                    <a:pt x="3220460" y="1253248"/>
                    <a:pt x="2858994" y="1614714"/>
                    <a:pt x="2413103" y="1614714"/>
                  </a:cubicBezTo>
                  <a:cubicBezTo>
                    <a:pt x="2305542" y="1614714"/>
                    <a:pt x="2202893" y="1593680"/>
                    <a:pt x="2109223" y="1555067"/>
                  </a:cubicBezTo>
                  <a:lnTo>
                    <a:pt x="2191945" y="1637789"/>
                  </a:lnTo>
                  <a:cubicBezTo>
                    <a:pt x="2226856" y="1672699"/>
                    <a:pt x="2226855" y="1729300"/>
                    <a:pt x="2191945" y="1764210"/>
                  </a:cubicBezTo>
                  <a:lnTo>
                    <a:pt x="2045068" y="1911087"/>
                  </a:lnTo>
                  <a:cubicBezTo>
                    <a:pt x="2010158" y="1945998"/>
                    <a:pt x="1953557" y="1945998"/>
                    <a:pt x="1918647" y="1911087"/>
                  </a:cubicBezTo>
                  <a:lnTo>
                    <a:pt x="1799123" y="1791564"/>
                  </a:lnTo>
                  <a:lnTo>
                    <a:pt x="1749496" y="1841190"/>
                  </a:lnTo>
                  <a:lnTo>
                    <a:pt x="1832980" y="1924673"/>
                  </a:lnTo>
                  <a:lnTo>
                    <a:pt x="1761893" y="1995760"/>
                  </a:lnTo>
                  <a:lnTo>
                    <a:pt x="1678410" y="1912277"/>
                  </a:lnTo>
                  <a:lnTo>
                    <a:pt x="1650246" y="1940441"/>
                  </a:lnTo>
                  <a:lnTo>
                    <a:pt x="1735612" y="2025807"/>
                  </a:lnTo>
                  <a:lnTo>
                    <a:pt x="1573330" y="2188089"/>
                  </a:lnTo>
                  <a:lnTo>
                    <a:pt x="1487964" y="2102723"/>
                  </a:lnTo>
                  <a:lnTo>
                    <a:pt x="1451742" y="2138944"/>
                  </a:lnTo>
                  <a:lnTo>
                    <a:pt x="1537109" y="2224311"/>
                  </a:lnTo>
                  <a:lnTo>
                    <a:pt x="1374830" y="2386590"/>
                  </a:lnTo>
                  <a:lnTo>
                    <a:pt x="1289463" y="2301223"/>
                  </a:lnTo>
                  <a:lnTo>
                    <a:pt x="1225079" y="2365608"/>
                  </a:lnTo>
                  <a:lnTo>
                    <a:pt x="1310445" y="2450974"/>
                  </a:lnTo>
                  <a:lnTo>
                    <a:pt x="1239358" y="2522061"/>
                  </a:lnTo>
                  <a:lnTo>
                    <a:pt x="1153992" y="2436695"/>
                  </a:lnTo>
                  <a:lnTo>
                    <a:pt x="1104364" y="2486322"/>
                  </a:lnTo>
                  <a:lnTo>
                    <a:pt x="1189730" y="2571689"/>
                  </a:lnTo>
                  <a:lnTo>
                    <a:pt x="1034153" y="2727266"/>
                  </a:lnTo>
                  <a:lnTo>
                    <a:pt x="948787" y="2641900"/>
                  </a:lnTo>
                  <a:lnTo>
                    <a:pt x="905863" y="2684824"/>
                  </a:lnTo>
                  <a:lnTo>
                    <a:pt x="991230" y="2770191"/>
                  </a:lnTo>
                  <a:lnTo>
                    <a:pt x="842353" y="2919067"/>
                  </a:lnTo>
                  <a:lnTo>
                    <a:pt x="756986" y="2833700"/>
                  </a:lnTo>
                  <a:lnTo>
                    <a:pt x="692119" y="2898567"/>
                  </a:lnTo>
                  <a:lnTo>
                    <a:pt x="777486" y="2983934"/>
                  </a:lnTo>
                  <a:lnTo>
                    <a:pt x="628610" y="3132811"/>
                  </a:lnTo>
                  <a:lnTo>
                    <a:pt x="618557" y="3122757"/>
                  </a:lnTo>
                  <a:lnTo>
                    <a:pt x="622830" y="3134825"/>
                  </a:lnTo>
                  <a:lnTo>
                    <a:pt x="346551" y="3150831"/>
                  </a:lnTo>
                  <a:lnTo>
                    <a:pt x="0" y="3186731"/>
                  </a:lnTo>
                  <a:lnTo>
                    <a:pt x="51749" y="2750557"/>
                  </a:lnTo>
                  <a:lnTo>
                    <a:pt x="48979" y="2747788"/>
                  </a:lnTo>
                  <a:lnTo>
                    <a:pt x="52495" y="2744272"/>
                  </a:lnTo>
                  <a:lnTo>
                    <a:pt x="52938" y="2740533"/>
                  </a:lnTo>
                  <a:lnTo>
                    <a:pt x="54575" y="2742192"/>
                  </a:lnTo>
                  <a:lnTo>
                    <a:pt x="1671288" y="1125479"/>
                  </a:lnTo>
                  <a:cubicBezTo>
                    <a:pt x="1628971" y="1027979"/>
                    <a:pt x="1605746" y="920380"/>
                    <a:pt x="1605746" y="807357"/>
                  </a:cubicBezTo>
                  <a:cubicBezTo>
                    <a:pt x="1605746" y="361466"/>
                    <a:pt x="1967212" y="0"/>
                    <a:pt x="2413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2920A4AA-66C7-4281-9FED-93B40EF1F6A1}"/>
                </a:ext>
              </a:extLst>
            </p:cNvPr>
            <p:cNvSpPr/>
            <p:nvPr/>
          </p:nvSpPr>
          <p:spPr>
            <a:xfrm>
              <a:off x="179512" y="4586342"/>
              <a:ext cx="264741" cy="246402"/>
            </a:xfrm>
            <a:custGeom>
              <a:avLst/>
              <a:gdLst/>
              <a:ahLst/>
              <a:cxnLst/>
              <a:rect l="l" t="t" r="r" b="b"/>
              <a:pathLst>
                <a:path w="3220460" h="3186731">
                  <a:moveTo>
                    <a:pt x="1762834" y="1282034"/>
                  </a:moveTo>
                  <a:lnTo>
                    <a:pt x="273698" y="2771171"/>
                  </a:lnTo>
                  <a:cubicBezTo>
                    <a:pt x="253145" y="2791724"/>
                    <a:pt x="253145" y="2825048"/>
                    <a:pt x="273698" y="2845601"/>
                  </a:cubicBezTo>
                  <a:cubicBezTo>
                    <a:pt x="294251" y="2866154"/>
                    <a:pt x="327575" y="2866154"/>
                    <a:pt x="348128" y="2845601"/>
                  </a:cubicBezTo>
                  <a:lnTo>
                    <a:pt x="1830131" y="1363598"/>
                  </a:lnTo>
                  <a:close/>
                  <a:moveTo>
                    <a:pt x="2703218" y="237332"/>
                  </a:moveTo>
                  <a:cubicBezTo>
                    <a:pt x="2623680" y="237332"/>
                    <a:pt x="2559202" y="301810"/>
                    <a:pt x="2559202" y="381348"/>
                  </a:cubicBezTo>
                  <a:cubicBezTo>
                    <a:pt x="2559202" y="460886"/>
                    <a:pt x="2623680" y="525364"/>
                    <a:pt x="2703218" y="525364"/>
                  </a:cubicBezTo>
                  <a:cubicBezTo>
                    <a:pt x="2782756" y="525364"/>
                    <a:pt x="2847234" y="460886"/>
                    <a:pt x="2847234" y="381348"/>
                  </a:cubicBezTo>
                  <a:cubicBezTo>
                    <a:pt x="2847234" y="301810"/>
                    <a:pt x="2782756" y="237332"/>
                    <a:pt x="2703218" y="237332"/>
                  </a:cubicBezTo>
                  <a:close/>
                  <a:moveTo>
                    <a:pt x="2413103" y="0"/>
                  </a:moveTo>
                  <a:cubicBezTo>
                    <a:pt x="2858994" y="0"/>
                    <a:pt x="3220460" y="361466"/>
                    <a:pt x="3220460" y="807357"/>
                  </a:cubicBezTo>
                  <a:cubicBezTo>
                    <a:pt x="3220460" y="1253248"/>
                    <a:pt x="2858994" y="1614714"/>
                    <a:pt x="2413103" y="1614714"/>
                  </a:cubicBezTo>
                  <a:cubicBezTo>
                    <a:pt x="2305542" y="1614714"/>
                    <a:pt x="2202893" y="1593680"/>
                    <a:pt x="2109223" y="1555067"/>
                  </a:cubicBezTo>
                  <a:lnTo>
                    <a:pt x="2191945" y="1637789"/>
                  </a:lnTo>
                  <a:cubicBezTo>
                    <a:pt x="2226856" y="1672699"/>
                    <a:pt x="2226855" y="1729300"/>
                    <a:pt x="2191945" y="1764210"/>
                  </a:cubicBezTo>
                  <a:lnTo>
                    <a:pt x="2045068" y="1911087"/>
                  </a:lnTo>
                  <a:cubicBezTo>
                    <a:pt x="2010158" y="1945998"/>
                    <a:pt x="1953557" y="1945998"/>
                    <a:pt x="1918647" y="1911087"/>
                  </a:cubicBezTo>
                  <a:lnTo>
                    <a:pt x="1799123" y="1791564"/>
                  </a:lnTo>
                  <a:lnTo>
                    <a:pt x="1749496" y="1841190"/>
                  </a:lnTo>
                  <a:lnTo>
                    <a:pt x="1832980" y="1924673"/>
                  </a:lnTo>
                  <a:lnTo>
                    <a:pt x="1761893" y="1995760"/>
                  </a:lnTo>
                  <a:lnTo>
                    <a:pt x="1678410" y="1912277"/>
                  </a:lnTo>
                  <a:lnTo>
                    <a:pt x="1650246" y="1940441"/>
                  </a:lnTo>
                  <a:lnTo>
                    <a:pt x="1735612" y="2025807"/>
                  </a:lnTo>
                  <a:lnTo>
                    <a:pt x="1573330" y="2188089"/>
                  </a:lnTo>
                  <a:lnTo>
                    <a:pt x="1487964" y="2102723"/>
                  </a:lnTo>
                  <a:lnTo>
                    <a:pt x="1451742" y="2138944"/>
                  </a:lnTo>
                  <a:lnTo>
                    <a:pt x="1537109" y="2224311"/>
                  </a:lnTo>
                  <a:lnTo>
                    <a:pt x="1374830" y="2386590"/>
                  </a:lnTo>
                  <a:lnTo>
                    <a:pt x="1289463" y="2301223"/>
                  </a:lnTo>
                  <a:lnTo>
                    <a:pt x="1225079" y="2365608"/>
                  </a:lnTo>
                  <a:lnTo>
                    <a:pt x="1310445" y="2450974"/>
                  </a:lnTo>
                  <a:lnTo>
                    <a:pt x="1239358" y="2522061"/>
                  </a:lnTo>
                  <a:lnTo>
                    <a:pt x="1153992" y="2436695"/>
                  </a:lnTo>
                  <a:lnTo>
                    <a:pt x="1104364" y="2486322"/>
                  </a:lnTo>
                  <a:lnTo>
                    <a:pt x="1189730" y="2571689"/>
                  </a:lnTo>
                  <a:lnTo>
                    <a:pt x="1034153" y="2727266"/>
                  </a:lnTo>
                  <a:lnTo>
                    <a:pt x="948787" y="2641900"/>
                  </a:lnTo>
                  <a:lnTo>
                    <a:pt x="905863" y="2684824"/>
                  </a:lnTo>
                  <a:lnTo>
                    <a:pt x="991230" y="2770191"/>
                  </a:lnTo>
                  <a:lnTo>
                    <a:pt x="842353" y="2919067"/>
                  </a:lnTo>
                  <a:lnTo>
                    <a:pt x="756986" y="2833700"/>
                  </a:lnTo>
                  <a:lnTo>
                    <a:pt x="692119" y="2898567"/>
                  </a:lnTo>
                  <a:lnTo>
                    <a:pt x="777486" y="2983934"/>
                  </a:lnTo>
                  <a:lnTo>
                    <a:pt x="628610" y="3132811"/>
                  </a:lnTo>
                  <a:lnTo>
                    <a:pt x="618557" y="3122757"/>
                  </a:lnTo>
                  <a:lnTo>
                    <a:pt x="622830" y="3134825"/>
                  </a:lnTo>
                  <a:lnTo>
                    <a:pt x="346551" y="3150831"/>
                  </a:lnTo>
                  <a:lnTo>
                    <a:pt x="0" y="3186731"/>
                  </a:lnTo>
                  <a:lnTo>
                    <a:pt x="51749" y="2750557"/>
                  </a:lnTo>
                  <a:lnTo>
                    <a:pt x="48979" y="2747788"/>
                  </a:lnTo>
                  <a:lnTo>
                    <a:pt x="52495" y="2744272"/>
                  </a:lnTo>
                  <a:lnTo>
                    <a:pt x="52938" y="2740533"/>
                  </a:lnTo>
                  <a:lnTo>
                    <a:pt x="54575" y="2742192"/>
                  </a:lnTo>
                  <a:lnTo>
                    <a:pt x="1671288" y="1125479"/>
                  </a:lnTo>
                  <a:cubicBezTo>
                    <a:pt x="1628971" y="1027979"/>
                    <a:pt x="1605746" y="920380"/>
                    <a:pt x="1605746" y="807357"/>
                  </a:cubicBezTo>
                  <a:cubicBezTo>
                    <a:pt x="1605746" y="361466"/>
                    <a:pt x="1967212" y="0"/>
                    <a:pt x="2413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5A18448-E250-4065-AA67-978FC74C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1470"/>
            <a:ext cx="5616624" cy="35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255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768</Words>
  <Application>Microsoft Office PowerPoint</Application>
  <PresentationFormat>On-screen Show (16:9)</PresentationFormat>
  <Paragraphs>77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Montserrat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vo nhan</cp:lastModifiedBy>
  <cp:revision>102</cp:revision>
  <dcterms:created xsi:type="dcterms:W3CDTF">2016-12-05T23:26:54Z</dcterms:created>
  <dcterms:modified xsi:type="dcterms:W3CDTF">2019-12-08T07:10:38Z</dcterms:modified>
</cp:coreProperties>
</file>