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2"/>
  </p:notesMasterIdLst>
  <p:handoutMasterIdLst>
    <p:handoutMasterId r:id="rId23"/>
  </p:handoutMasterIdLst>
  <p:sldIdLst>
    <p:sldId id="256" r:id="rId4"/>
    <p:sldId id="261" r:id="rId5"/>
    <p:sldId id="265" r:id="rId6"/>
    <p:sldId id="306" r:id="rId7"/>
    <p:sldId id="297" r:id="rId8"/>
    <p:sldId id="273" r:id="rId9"/>
    <p:sldId id="308" r:id="rId10"/>
    <p:sldId id="309" r:id="rId11"/>
    <p:sldId id="311" r:id="rId12"/>
    <p:sldId id="310" r:id="rId13"/>
    <p:sldId id="312" r:id="rId14"/>
    <p:sldId id="313" r:id="rId15"/>
    <p:sldId id="314" r:id="rId16"/>
    <p:sldId id="316" r:id="rId17"/>
    <p:sldId id="315" r:id="rId18"/>
    <p:sldId id="274" r:id="rId19"/>
    <p:sldId id="317" r:id="rId20"/>
    <p:sldId id="272" r:id="rId21"/>
  </p:sldIdLst>
  <p:sldSz cx="9144000" cy="5143500" type="screen16x9"/>
  <p:notesSz cx="6858000" cy="9144000"/>
  <p:embeddedFontLst>
    <p:embeddedFont>
      <p:font typeface="08서울남산체 B" panose="02020603020101020101" pitchFamily="18" charset="-127"/>
      <p:regular r:id="rId24"/>
      <p:bold r:id="rId25"/>
      <p:italic r:id="rId26"/>
      <p:boldItalic r:id="rId27"/>
    </p:embeddedFont>
    <p:embeddedFont>
      <p:font typeface="맑은 고딕" panose="020B0503020000020004" pitchFamily="34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7" autoAdjust="0"/>
    <p:restoredTop sz="94660"/>
  </p:normalViewPr>
  <p:slideViewPr>
    <p:cSldViewPr>
      <p:cViewPr varScale="1">
        <p:scale>
          <a:sx n="153" d="100"/>
          <a:sy n="153" d="100"/>
        </p:scale>
        <p:origin x="784" y="168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2019. 4. 22.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2019. 4. 22.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08서울남산체 B" panose="02020603020101020101" pitchFamily="18" charset="-127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08서울남산체 B" panose="02020603020101020101" pitchFamily="18" charset="-127"/>
              </a:endParaRPr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B" panose="02020603020101020101" pitchFamily="18" charset="-127"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ea typeface="08서울남산체 B" panose="02020603020101020101" pitchFamily="18" charset="-127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B" panose="02020603020101020101" pitchFamily="18" charset="-127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08서울남산체 B" panose="02020603020101020101" pitchFamily="18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ea typeface="08서울남산체 B" panose="02020603020101020101" pitchFamily="18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08서울남산체 B" panose="02020603020101020101" pitchFamily="18" charset="-127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08서울남산체 B" panose="02020603020101020101" pitchFamily="18" charset="-127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08서울남산체 B" panose="02020603020101020101" pitchFamily="18" charset="-127"/>
              </a:endParaRPr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08서울남산체 B" panose="02020603020101020101" pitchFamily="18" charset="-127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08서울남산체 B" panose="02020603020101020101" pitchFamily="18" charset="-127"/>
              </a:endParaRPr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08서울남산체 B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산업단지 빅데이터 아이디어 공모전</a:t>
            </a:r>
            <a:endParaRPr lang="en-US" altLang="ko-KR" sz="1800" dirty="0">
              <a:solidFill>
                <a:schemeClr val="tx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499703" y="2635002"/>
            <a:ext cx="4011087" cy="799934"/>
          </a:xfrm>
        </p:spPr>
        <p:txBody>
          <a:bodyPr/>
          <a:lstStyle/>
          <a:p>
            <a:r>
              <a:rPr lang="ko-KR" altLang="en-US" dirty="0">
                <a:ln w="47625">
                  <a:solidFill>
                    <a:schemeClr val="dk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22000"/>
                    </a:prstClr>
                  </a:outerShdw>
                  <a:reflection blurRad="266700" stA="40000" endPos="65000" dist="88900" dir="5400000" sy="-10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산업단지 화재피해 최소화를 위한 </a:t>
            </a:r>
            <a:r>
              <a:rPr lang="ko-KR" altLang="en-US" dirty="0" err="1">
                <a:ln w="47625">
                  <a:solidFill>
                    <a:schemeClr val="dk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22000"/>
                    </a:prstClr>
                  </a:outerShdw>
                  <a:reflection blurRad="266700" stA="40000" endPos="65000" dist="88900" dir="5400000" sy="-10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시군구별</a:t>
            </a:r>
            <a:r>
              <a:rPr lang="ko-KR" altLang="en-US" dirty="0">
                <a:ln w="47625">
                  <a:solidFill>
                    <a:schemeClr val="dk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22000"/>
                    </a:prstClr>
                  </a:outerShdw>
                  <a:reflection blurRad="266700" stA="40000" endPos="65000" dist="88900" dir="5400000" sy="-10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소방 관제시스템 구축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773" y="380056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smudata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1D288A9-B377-4B1D-A9F9-08C542DAFD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19" y="902652"/>
            <a:ext cx="9144000" cy="288032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분석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5B499E52-8331-4ACF-883D-EF9AC26F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848" y="3472817"/>
            <a:ext cx="7277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290304-E8AE-4886-AC0A-165B0FE2F3DC}"/>
              </a:ext>
            </a:extLst>
          </p:cNvPr>
          <p:cNvSpPr txBox="1"/>
          <p:nvPr/>
        </p:nvSpPr>
        <p:spPr>
          <a:xfrm>
            <a:off x="496702" y="1505347"/>
            <a:ext cx="41764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3) </a:t>
            </a:r>
            <a:r>
              <a:rPr lang="ko-KR" altLang="en-US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골든타임</a:t>
            </a:r>
            <a:r>
              <a:rPr lang="ko-KR" altLang="en-US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지수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0BC8B29-7E9C-4366-AF4D-79B9DF42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23758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CF0CD8-7E79-416D-8F94-F0AEC09139A5}"/>
              </a:ext>
            </a:extLst>
          </p:cNvPr>
          <p:cNvSpPr/>
          <p:nvPr/>
        </p:nvSpPr>
        <p:spPr>
          <a:xfrm>
            <a:off x="323528" y="2154571"/>
            <a:ext cx="4572000" cy="30058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시도별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업종별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2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용지제조부대면적현황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데이터에서 </a:t>
            </a:r>
            <a:r>
              <a:rPr lang="ko-KR" altLang="en-US" sz="12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행을 추출한 뒤 전국 </a:t>
            </a:r>
            <a:r>
              <a:rPr lang="ko-KR" altLang="en-US" sz="12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개수 및 </a:t>
            </a:r>
            <a:r>
              <a:rPr lang="ko-KR" altLang="en-US" sz="12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시군구별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공장 개수 파악</a:t>
            </a:r>
            <a:endParaRPr lang="en-US" altLang="ko-KR" sz="12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en-US" altLang="ko-KR" sz="12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같은 방법으로 </a:t>
            </a:r>
            <a:r>
              <a:rPr lang="en-US" altLang="ko-KR" sz="12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전국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119안전센터 </a:t>
            </a:r>
            <a:r>
              <a:rPr lang="en-US" altLang="ko-KR" sz="12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현황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데이터를 통해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12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전국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214개로 </a:t>
            </a:r>
            <a:r>
              <a:rPr lang="en-US" altLang="ko-KR" sz="12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분류된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소방서에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시군구별로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소방서가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개수 파악</a:t>
            </a:r>
            <a:endParaRPr lang="en-US" altLang="ko-KR" sz="12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en-US" altLang="ko-KR" sz="12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두개의 데이터 병합하여  </a:t>
            </a:r>
            <a:r>
              <a:rPr lang="ko-KR" altLang="en-US" sz="12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골든타임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지수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해당 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내 공장 개수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해당 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내 소방서 개수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en-US" altLang="ko-KR" sz="12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en-US" altLang="ko-KR" sz="12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D88F770-616F-4401-B652-C7516371E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9529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123" name="_x373703328" descr="EMB00002ea072a1">
            <a:extLst>
              <a:ext uri="{FF2B5EF4-FFF2-40B4-BE49-F238E27FC236}">
                <a16:creationId xmlns:a16="http://schemas.microsoft.com/office/drawing/2014/main" id="{E1B49014-B894-40EB-8E44-C4DBDB496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66228"/>
            <a:ext cx="2700338" cy="73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235F8B06-04F0-4D67-83B3-C9C9851C5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165" y="24875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125" name="_x143156368" descr="EMB00002ea072a4">
            <a:extLst>
              <a:ext uri="{FF2B5EF4-FFF2-40B4-BE49-F238E27FC236}">
                <a16:creationId xmlns:a16="http://schemas.microsoft.com/office/drawing/2014/main" id="{836A141E-3192-45E3-9263-FF4CBA624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70927"/>
            <a:ext cx="3699488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24037FE9-F69E-4E88-A4B6-FC0B2837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375" y="3517090"/>
            <a:ext cx="6156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127" name="_x143155488" descr="EMB00002ea072a7">
            <a:extLst>
              <a:ext uri="{FF2B5EF4-FFF2-40B4-BE49-F238E27FC236}">
                <a16:creationId xmlns:a16="http://schemas.microsoft.com/office/drawing/2014/main" id="{9C346092-EE5D-4B5D-A152-D482BF35C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30356"/>
            <a:ext cx="3635896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2">
            <a:extLst>
              <a:ext uri="{FF2B5EF4-FFF2-40B4-BE49-F238E27FC236}">
                <a16:creationId xmlns:a16="http://schemas.microsoft.com/office/drawing/2014/main" id="{7B228305-723A-4B88-906B-B9B3CE5EA466}"/>
              </a:ext>
            </a:extLst>
          </p:cNvPr>
          <p:cNvSpPr txBox="1"/>
          <p:nvPr/>
        </p:nvSpPr>
        <p:spPr bwMode="auto">
          <a:xfrm>
            <a:off x="971600" y="162454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 방법 및 결과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54027255-F613-4AFC-81FA-B5E9E7D00777}"/>
              </a:ext>
            </a:extLst>
          </p:cNvPr>
          <p:cNvSpPr/>
          <p:nvPr/>
        </p:nvSpPr>
        <p:spPr>
          <a:xfrm>
            <a:off x="179512" y="23856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DD7A11-C702-45F9-8F0C-B8370020013C}"/>
              </a:ext>
            </a:extLst>
          </p:cNvPr>
          <p:cNvSpPr txBox="1"/>
          <p:nvPr/>
        </p:nvSpPr>
        <p:spPr>
          <a:xfrm>
            <a:off x="326974" y="10431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2</a:t>
            </a:r>
            <a:endParaRPr lang="ko-KR" altLang="en-US" sz="2800" b="1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1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1D288A9-B377-4B1D-A9F9-08C542DAFD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19" y="902652"/>
            <a:ext cx="9144000" cy="288032"/>
          </a:xfrm>
        </p:spPr>
        <p:txBody>
          <a:bodyPr/>
          <a:lstStyle/>
          <a:p>
            <a:pPr marL="285750" lvl="0" indent="-285750" algn="l">
              <a:buFont typeface="Wingdings" panose="05000000000000000000" pitchFamily="2" charset="2"/>
              <a:buChar char="u"/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분석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5B499E52-8331-4ACF-883D-EF9AC26F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848" y="3472817"/>
            <a:ext cx="7277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290304-E8AE-4886-AC0A-165B0FE2F3DC}"/>
              </a:ext>
            </a:extLst>
          </p:cNvPr>
          <p:cNvSpPr txBox="1"/>
          <p:nvPr/>
        </p:nvSpPr>
        <p:spPr>
          <a:xfrm>
            <a:off x="496702" y="1505347"/>
            <a:ext cx="41764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4) </a:t>
            </a:r>
            <a:r>
              <a:rPr lang="ko-KR" altLang="en-US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공장규모지수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0BC8B29-7E9C-4366-AF4D-79B9DF42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23758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D88F770-616F-4401-B652-C7516371E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9529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5F8B06-04F0-4D67-83B3-C9C9851C5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165" y="24875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4037FE9-F69E-4E88-A4B6-FC0B2837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375" y="3517090"/>
            <a:ext cx="6156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E1B11-5570-4DB6-8973-EAA536D8B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849" y="1430636"/>
            <a:ext cx="12900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8193" name="_x143156368" descr="EMB00002ea072b1">
            <a:extLst>
              <a:ext uri="{FF2B5EF4-FFF2-40B4-BE49-F238E27FC236}">
                <a16:creationId xmlns:a16="http://schemas.microsoft.com/office/drawing/2014/main" id="{178A6C94-068B-4151-8DDF-6CCF40D36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94028"/>
            <a:ext cx="2376264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A12934-0A0A-435B-8C01-74AEE0BC9F82}"/>
              </a:ext>
            </a:extLst>
          </p:cNvPr>
          <p:cNvSpPr/>
          <p:nvPr/>
        </p:nvSpPr>
        <p:spPr>
          <a:xfrm>
            <a:off x="374619" y="2331920"/>
            <a:ext cx="4572000" cy="21147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시도별</a:t>
            </a:r>
            <a:r>
              <a:rPr lang="en-US" altLang="ko-KR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업종별</a:t>
            </a:r>
            <a:r>
              <a:rPr lang="en-US" altLang="ko-KR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용지제조부대면적현황</a:t>
            </a:r>
            <a:r>
              <a:rPr lang="ko-KR" altLang="en-US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데이터로 전국 공장 용지면적 평균 파악</a:t>
            </a:r>
            <a:endParaRPr lang="en-US" altLang="ko-KR" sz="14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en-US" altLang="ko-KR" sz="14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인명피해 지수에서 구한 </a:t>
            </a:r>
            <a:r>
              <a:rPr lang="ko-KR" altLang="en-US" sz="14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시군구별</a:t>
            </a:r>
            <a:r>
              <a:rPr lang="ko-KR" altLang="en-US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평균 용지면적을 가져온 뒤 </a:t>
            </a:r>
            <a:r>
              <a:rPr lang="ko-KR" altLang="en-US" sz="14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시군구별</a:t>
            </a:r>
            <a:r>
              <a:rPr lang="ko-KR" altLang="en-US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공장 용지 면적 </a:t>
            </a:r>
            <a:r>
              <a:rPr lang="en-US" altLang="ko-KR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 </a:t>
            </a:r>
            <a:r>
              <a:rPr lang="ko-KR" altLang="en-US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전국 평균 공장 용지 면적 산출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C893B74E-0E83-4784-B3E0-F401ED450AE4}"/>
              </a:ext>
            </a:extLst>
          </p:cNvPr>
          <p:cNvSpPr txBox="1"/>
          <p:nvPr/>
        </p:nvSpPr>
        <p:spPr bwMode="auto">
          <a:xfrm>
            <a:off x="971600" y="162454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 방법 및 결과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D832B274-9802-4B60-9BE3-8E908B4306E4}"/>
              </a:ext>
            </a:extLst>
          </p:cNvPr>
          <p:cNvSpPr/>
          <p:nvPr/>
        </p:nvSpPr>
        <p:spPr>
          <a:xfrm>
            <a:off x="179512" y="23856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B3652B-BBC1-4BF8-9865-8F5FF9A269E4}"/>
              </a:ext>
            </a:extLst>
          </p:cNvPr>
          <p:cNvSpPr txBox="1"/>
          <p:nvPr/>
        </p:nvSpPr>
        <p:spPr>
          <a:xfrm>
            <a:off x="326974" y="10431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2</a:t>
            </a:r>
            <a:endParaRPr lang="ko-KR" altLang="en-US" sz="2800" b="1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25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1D288A9-B377-4B1D-A9F9-08C542DAFD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19" y="902652"/>
            <a:ext cx="9144000" cy="288032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분석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5B499E52-8331-4ACF-883D-EF9AC26F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848" y="3472817"/>
            <a:ext cx="7277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0BC8B29-7E9C-4366-AF4D-79B9DF42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23758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D88F770-616F-4401-B652-C7516371E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9529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5F8B06-04F0-4D67-83B3-C9C9851C5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165" y="24875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4037FE9-F69E-4E88-A4B6-FC0B2837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375" y="3517090"/>
            <a:ext cx="6156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E1B11-5570-4DB6-8973-EAA536D8B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849" y="1430636"/>
            <a:ext cx="12900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EF2707-83F8-4DCC-A89A-7A06EF14C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165" y="106460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9217" name="_x143156368" descr="EMB00002ea072b8">
            <a:extLst>
              <a:ext uri="{FF2B5EF4-FFF2-40B4-BE49-F238E27FC236}">
                <a16:creationId xmlns:a16="http://schemas.microsoft.com/office/drawing/2014/main" id="{53C3C8B0-15E1-4C38-8D23-E99D011B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05723"/>
            <a:ext cx="36480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4593010F-797C-4C26-86B3-84A91AD47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8" y="1218603"/>
            <a:ext cx="6308061" cy="36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604795-C339-4EA4-9233-B29BA4B4BC86}"/>
              </a:ext>
            </a:extLst>
          </p:cNvPr>
          <p:cNvSpPr/>
          <p:nvPr/>
        </p:nvSpPr>
        <p:spPr>
          <a:xfrm>
            <a:off x="323528" y="1630486"/>
            <a:ext cx="4837288" cy="123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네 개의 변수 별로 각각 정규화 작업을 진행하여 논리적 오류 방지</a:t>
            </a:r>
            <a:endParaRPr lang="en-US" altLang="ko-KR" sz="12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algn="just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altLang="ko-KR" sz="12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algn="just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o-KR" altLang="en-US" sz="12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정규화된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변수들로 화재 피해지수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인명피해지수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+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재산피해지수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), 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화재 진압지연지수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12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골든타임지수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공장규모지수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구성</a:t>
            </a:r>
            <a:endParaRPr lang="en-US" altLang="ko-KR" sz="12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250B7316-CE5B-4606-AA2F-B2A45A8EEDC4}"/>
              </a:ext>
            </a:extLst>
          </p:cNvPr>
          <p:cNvSpPr txBox="1"/>
          <p:nvPr/>
        </p:nvSpPr>
        <p:spPr bwMode="auto">
          <a:xfrm>
            <a:off x="971600" y="162454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 방법 및 결과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188D91D9-8831-4D51-AF60-711ED57637D2}"/>
              </a:ext>
            </a:extLst>
          </p:cNvPr>
          <p:cNvSpPr/>
          <p:nvPr/>
        </p:nvSpPr>
        <p:spPr>
          <a:xfrm>
            <a:off x="179512" y="23856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291793-4B9D-4794-89C0-D5CF26E00E97}"/>
              </a:ext>
            </a:extLst>
          </p:cNvPr>
          <p:cNvSpPr txBox="1"/>
          <p:nvPr/>
        </p:nvSpPr>
        <p:spPr>
          <a:xfrm>
            <a:off x="326974" y="10431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2</a:t>
            </a:r>
            <a:endParaRPr lang="ko-KR" altLang="en-US" sz="2800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9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1D288A9-B377-4B1D-A9F9-08C542DAFD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19" y="902652"/>
            <a:ext cx="9144000" cy="288032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시각화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5B499E52-8331-4ACF-883D-EF9AC26F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848" y="3472817"/>
            <a:ext cx="7277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0BC8B29-7E9C-4366-AF4D-79B9DF42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23758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D88F770-616F-4401-B652-C7516371E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9529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5F8B06-04F0-4D67-83B3-C9C9851C5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165" y="24875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4037FE9-F69E-4E88-A4B6-FC0B2837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375" y="3517090"/>
            <a:ext cx="6156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E1B11-5570-4DB6-8973-EAA536D8B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849" y="1430636"/>
            <a:ext cx="12900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EF2707-83F8-4DCC-A89A-7A06EF14C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165" y="106460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7A9574-2289-45A1-A679-05CA4D78F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80661"/>
              </p:ext>
            </p:extLst>
          </p:nvPr>
        </p:nvGraphicFramePr>
        <p:xfrm>
          <a:off x="5764080" y="1635646"/>
          <a:ext cx="2944431" cy="1979424"/>
        </p:xfrm>
        <a:graphic>
          <a:graphicData uri="http://schemas.openxmlformats.org/drawingml/2006/table">
            <a:tbl>
              <a:tblPr/>
              <a:tblGrid>
                <a:gridCol w="839263">
                  <a:extLst>
                    <a:ext uri="{9D8B030D-6E8A-4147-A177-3AD203B41FA5}">
                      <a16:colId xmlns:a16="http://schemas.microsoft.com/office/drawing/2014/main" val="1104903629"/>
                    </a:ext>
                  </a:extLst>
                </a:gridCol>
                <a:gridCol w="2105168">
                  <a:extLst>
                    <a:ext uri="{9D8B030D-6E8A-4147-A177-3AD203B41FA5}">
                      <a16:colId xmlns:a16="http://schemas.microsoft.com/office/drawing/2014/main" val="2709746443"/>
                    </a:ext>
                  </a:extLst>
                </a:gridCol>
              </a:tblGrid>
              <a:tr h="3874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위험 등급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화재 피해지수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50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점 이상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화재 진압지연지수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50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점 이상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583869"/>
                  </a:ext>
                </a:extLst>
              </a:tr>
              <a:tr h="3874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경계 등급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화재 피해지수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50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점 이하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화재 진압지연지수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50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점 이상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150757"/>
                  </a:ext>
                </a:extLst>
              </a:tr>
              <a:tr h="3874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주의 등급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화재 피해지수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50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점 이상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화재 진압지연지수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50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점 이하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06137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관심 등급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화재 피해지수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50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점 이하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화재 진압지연지수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50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점 이하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869481"/>
                  </a:ext>
                </a:extLst>
              </a:tr>
            </a:tbl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4593010F-797C-4C26-86B3-84A91AD47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8" y="1218603"/>
            <a:ext cx="6308061" cy="36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9219" name="_x143155488" descr="EMB00002ea072be">
            <a:extLst>
              <a:ext uri="{FF2B5EF4-FFF2-40B4-BE49-F238E27FC236}">
                <a16:creationId xmlns:a16="http://schemas.microsoft.com/office/drawing/2014/main" id="{8E20FBD0-5A5E-4116-A2CF-3D4E4EC5C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"/>
          <a:stretch>
            <a:fillRect/>
          </a:stretch>
        </p:blipFill>
        <p:spPr bwMode="auto">
          <a:xfrm>
            <a:off x="383295" y="1689241"/>
            <a:ext cx="4908785" cy="187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4546BC-C469-433A-9CA2-73441A5690B8}"/>
              </a:ext>
            </a:extLst>
          </p:cNvPr>
          <p:cNvSpPr/>
          <p:nvPr/>
        </p:nvSpPr>
        <p:spPr>
          <a:xfrm>
            <a:off x="827584" y="4262678"/>
            <a:ext cx="6638415" cy="276999"/>
          </a:xfrm>
          <a:prstGeom prst="rect">
            <a:avLst/>
          </a:prstGeom>
          <a:solidFill>
            <a:srgbClr val="CCD9F0"/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도출된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가지 변수를 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산점도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그래프 화하여 화재 피해 취약 정도를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가지로 구분하여 등급화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2B9CA88D-DB0B-4A7A-A876-0CF791E79514}"/>
              </a:ext>
            </a:extLst>
          </p:cNvPr>
          <p:cNvSpPr txBox="1"/>
          <p:nvPr/>
        </p:nvSpPr>
        <p:spPr bwMode="auto">
          <a:xfrm>
            <a:off x="971600" y="162454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 방법 및 결과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01B76330-2FA6-4BB0-AB7D-ECF127826D06}"/>
              </a:ext>
            </a:extLst>
          </p:cNvPr>
          <p:cNvSpPr/>
          <p:nvPr/>
        </p:nvSpPr>
        <p:spPr>
          <a:xfrm>
            <a:off x="179512" y="23856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D43D4-B368-4BB8-A3EB-BBBF88FA844A}"/>
              </a:ext>
            </a:extLst>
          </p:cNvPr>
          <p:cNvSpPr txBox="1"/>
          <p:nvPr/>
        </p:nvSpPr>
        <p:spPr>
          <a:xfrm>
            <a:off x="326974" y="10431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2</a:t>
            </a:r>
            <a:endParaRPr lang="ko-KR" altLang="en-US" sz="2800" b="1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2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1D288A9-B377-4B1D-A9F9-08C542DAFD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77029"/>
            <a:ext cx="9144000" cy="288032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기대효과</a:t>
            </a:r>
            <a:endParaRPr lang="en-US" altLang="ko-KR" sz="1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5B499E52-8331-4ACF-883D-EF9AC26F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848" y="2968761"/>
            <a:ext cx="7277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D88F770-616F-4401-B652-C7516371E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9529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5F8B06-04F0-4D67-83B3-C9C9851C5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165" y="198344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4037FE9-F69E-4E88-A4B6-FC0B2837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73" y="3556090"/>
            <a:ext cx="6156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E1B11-5570-4DB6-8973-EAA536D8B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849" y="1430636"/>
            <a:ext cx="12900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EF2707-83F8-4DCC-A89A-7A06EF14C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165" y="106460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593010F-797C-4C26-86B3-84A91AD47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8" y="1218603"/>
            <a:ext cx="6308061" cy="36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EE38A083-3DD8-45C5-9770-BBDFE95379F8}"/>
              </a:ext>
            </a:extLst>
          </p:cNvPr>
          <p:cNvGrpSpPr/>
          <p:nvPr/>
        </p:nvGrpSpPr>
        <p:grpSpPr>
          <a:xfrm>
            <a:off x="6064679" y="1214631"/>
            <a:ext cx="2636417" cy="1283608"/>
            <a:chOff x="2113657" y="4184027"/>
            <a:chExt cx="3647460" cy="12836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9AE580-A696-48AA-83A3-5B2EFF7F74CE}"/>
                </a:ext>
              </a:extLst>
            </p:cNvPr>
            <p:cNvSpPr txBox="1"/>
            <p:nvPr/>
          </p:nvSpPr>
          <p:spPr>
            <a:xfrm>
              <a:off x="2113657" y="4636638"/>
              <a:ext cx="364745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 fontAlgn="base"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해당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en-US" altLang="ko-KR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시군구의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en-US" altLang="ko-KR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소방서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및119안전센터와 </a:t>
              </a:r>
              <a:r>
                <a:rPr lang="en-US" altLang="ko-KR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지역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내 </a:t>
              </a:r>
              <a:r>
                <a:rPr lang="en-US" altLang="ko-KR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공장들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en-US" altLang="ko-KR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간의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핫 </a:t>
              </a:r>
              <a:r>
                <a:rPr lang="en-US" altLang="ko-KR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라인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en-US" altLang="ko-KR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구축</a:t>
              </a:r>
              <a:endPara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  <a:p>
              <a:pPr marL="171450" indent="-171450" fontAlgn="base"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공장</a:t>
              </a: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별 담당 </a:t>
              </a:r>
              <a:r>
                <a:rPr lang="en-US" altLang="ko-KR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관할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en-US" altLang="ko-KR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소방서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설정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en-US" altLang="ko-KR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긴급구조지휘대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en-US" altLang="ko-KR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등의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en-US" altLang="ko-KR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소방력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즉시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투</a:t>
              </a: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입</a:t>
              </a:r>
              <a:endPara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91176A-333C-4F53-81FB-0A3D266A313F}"/>
                </a:ext>
              </a:extLst>
            </p:cNvPr>
            <p:cNvSpPr txBox="1"/>
            <p:nvPr/>
          </p:nvSpPr>
          <p:spPr>
            <a:xfrm>
              <a:off x="2113658" y="4184027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base"/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경계 등급</a:t>
              </a:r>
            </a:p>
          </p:txBody>
        </p:sp>
      </p:grpSp>
      <p:grpSp>
        <p:nvGrpSpPr>
          <p:cNvPr id="28" name="Group 14">
            <a:extLst>
              <a:ext uri="{FF2B5EF4-FFF2-40B4-BE49-F238E27FC236}">
                <a16:creationId xmlns:a16="http://schemas.microsoft.com/office/drawing/2014/main" id="{0B8C23A6-2AF9-497F-9C3A-47986CCFD948}"/>
              </a:ext>
            </a:extLst>
          </p:cNvPr>
          <p:cNvGrpSpPr/>
          <p:nvPr/>
        </p:nvGrpSpPr>
        <p:grpSpPr>
          <a:xfrm>
            <a:off x="6075471" y="2921413"/>
            <a:ext cx="2636417" cy="1738569"/>
            <a:chOff x="2113657" y="4283314"/>
            <a:chExt cx="3647460" cy="17385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09326E-45BA-407E-84A6-405E136D0ADA}"/>
                </a:ext>
              </a:extLst>
            </p:cNvPr>
            <p:cNvSpPr txBox="1"/>
            <p:nvPr/>
          </p:nvSpPr>
          <p:spPr>
            <a:xfrm>
              <a:off x="2113657" y="4636888"/>
              <a:ext cx="3647459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소방서와 취약 </a:t>
              </a:r>
              <a:r>
                <a:rPr lang="ko-KR" altLang="en-US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공장간의</a:t>
              </a: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경호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피난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소화활동 프로세스 구축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인접 지자체의 소방서와의 연계를 통한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소방 연합 특수구조단 및 특수 소방대 구성</a:t>
              </a:r>
              <a:endPara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265847-F14A-4877-B154-23CBB5AA5AB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위험 등급</a:t>
              </a:r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E4234245-461F-42F2-9D2D-FBAB53969217}"/>
              </a:ext>
            </a:extLst>
          </p:cNvPr>
          <p:cNvGrpSpPr/>
          <p:nvPr/>
        </p:nvGrpSpPr>
        <p:grpSpPr>
          <a:xfrm>
            <a:off x="230836" y="1286639"/>
            <a:ext cx="2815971" cy="995338"/>
            <a:chOff x="347576" y="1115582"/>
            <a:chExt cx="2051159" cy="99533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E092DD-C5D8-4CA8-9702-0E74670A92B6}"/>
                </a:ext>
              </a:extLst>
            </p:cNvPr>
            <p:cNvSpPr txBox="1"/>
            <p:nvPr/>
          </p:nvSpPr>
          <p:spPr>
            <a:xfrm>
              <a:off x="467544" y="1464589"/>
              <a:ext cx="193119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 fontAlgn="base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공장이 규모에 맞는 소방설비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알림 설비 구비 여부 확인</a:t>
              </a:r>
              <a:endPara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  <a:p>
              <a:pPr marL="171450" indent="-171450" fontAlgn="base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소방 교육훈련 실시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D7AEB8-D955-4A6B-9638-F3DA4431A2C9}"/>
                </a:ext>
              </a:extLst>
            </p:cNvPr>
            <p:cNvSpPr txBox="1"/>
            <p:nvPr/>
          </p:nvSpPr>
          <p:spPr>
            <a:xfrm>
              <a:off x="347576" y="1115582"/>
              <a:ext cx="19311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 fontAlgn="base"/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관심 등급</a:t>
              </a:r>
            </a:p>
          </p:txBody>
        </p:sp>
      </p:grpSp>
      <p:grpSp>
        <p:nvGrpSpPr>
          <p:cNvPr id="34" name="Group 20">
            <a:extLst>
              <a:ext uri="{FF2B5EF4-FFF2-40B4-BE49-F238E27FC236}">
                <a16:creationId xmlns:a16="http://schemas.microsoft.com/office/drawing/2014/main" id="{33268996-8351-4417-8997-ECC7F6EFFFAB}"/>
              </a:ext>
            </a:extLst>
          </p:cNvPr>
          <p:cNvGrpSpPr/>
          <p:nvPr/>
        </p:nvGrpSpPr>
        <p:grpSpPr>
          <a:xfrm>
            <a:off x="395536" y="2787774"/>
            <a:ext cx="2651272" cy="1460485"/>
            <a:chOff x="477383" y="2238648"/>
            <a:chExt cx="1931192" cy="146048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6128D-AA2D-4CFD-A713-114D98A1EE84}"/>
                </a:ext>
              </a:extLst>
            </p:cNvPr>
            <p:cNvSpPr txBox="1"/>
            <p:nvPr/>
          </p:nvSpPr>
          <p:spPr>
            <a:xfrm>
              <a:off x="477383" y="2683470"/>
              <a:ext cx="1931191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발화위험물질은 분리 여부 상시 확인</a:t>
              </a:r>
              <a:endPara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화재 위험지역으로 판단되는 곳은 화기 사용 제한구역 설정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.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B771D5-F56C-4C6B-9FD2-6395E07B357B}"/>
                </a:ext>
              </a:extLst>
            </p:cNvPr>
            <p:cNvSpPr txBox="1"/>
            <p:nvPr/>
          </p:nvSpPr>
          <p:spPr>
            <a:xfrm>
              <a:off x="477384" y="2238648"/>
              <a:ext cx="19311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주의등급</a:t>
              </a:r>
            </a:p>
          </p:txBody>
        </p:sp>
      </p:grpSp>
      <p:grpSp>
        <p:nvGrpSpPr>
          <p:cNvPr id="37" name="Group 23">
            <a:extLst>
              <a:ext uri="{FF2B5EF4-FFF2-40B4-BE49-F238E27FC236}">
                <a16:creationId xmlns:a16="http://schemas.microsoft.com/office/drawing/2014/main" id="{AD1AC926-2351-46C4-BB15-88D994C8C3FE}"/>
              </a:ext>
            </a:extLst>
          </p:cNvPr>
          <p:cNvGrpSpPr/>
          <p:nvPr/>
        </p:nvGrpSpPr>
        <p:grpSpPr>
          <a:xfrm>
            <a:off x="2912086" y="1059582"/>
            <a:ext cx="3293408" cy="3262066"/>
            <a:chOff x="2228466" y="1244261"/>
            <a:chExt cx="3293408" cy="3262066"/>
          </a:xfrm>
        </p:grpSpPr>
        <p:sp>
          <p:nvSpPr>
            <p:cNvPr id="38" name="Rectangle 24">
              <a:extLst>
                <a:ext uri="{FF2B5EF4-FFF2-40B4-BE49-F238E27FC236}">
                  <a16:creationId xmlns:a16="http://schemas.microsoft.com/office/drawing/2014/main" id="{99DF8105-25DA-4672-920E-B3DB5F0BC7F0}"/>
                </a:ext>
              </a:extLst>
            </p:cNvPr>
            <p:cNvSpPr/>
            <p:nvPr/>
          </p:nvSpPr>
          <p:spPr>
            <a:xfrm>
              <a:off x="2435170" y="2804492"/>
              <a:ext cx="2880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46186EED-1093-4B95-8A56-78D08486BAC6}"/>
                </a:ext>
              </a:extLst>
            </p:cNvPr>
            <p:cNvSpPr/>
            <p:nvPr/>
          </p:nvSpPr>
          <p:spPr>
            <a:xfrm rot="5400000">
              <a:off x="2435170" y="2805622"/>
              <a:ext cx="2880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40" name="Isosceles Triangle 26">
              <a:extLst>
                <a:ext uri="{FF2B5EF4-FFF2-40B4-BE49-F238E27FC236}">
                  <a16:creationId xmlns:a16="http://schemas.microsoft.com/office/drawing/2014/main" id="{5B53C880-48EF-42F1-9B33-E67B97F96F3A}"/>
                </a:ext>
              </a:extLst>
            </p:cNvPr>
            <p:cNvSpPr/>
            <p:nvPr/>
          </p:nvSpPr>
          <p:spPr>
            <a:xfrm>
              <a:off x="3755281" y="1244261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41" name="Isosceles Triangle 27">
              <a:extLst>
                <a:ext uri="{FF2B5EF4-FFF2-40B4-BE49-F238E27FC236}">
                  <a16:creationId xmlns:a16="http://schemas.microsoft.com/office/drawing/2014/main" id="{38B6BEC8-368D-4886-8672-B9E8683E4487}"/>
                </a:ext>
              </a:extLst>
            </p:cNvPr>
            <p:cNvSpPr/>
            <p:nvPr/>
          </p:nvSpPr>
          <p:spPr>
            <a:xfrm rot="5400000">
              <a:off x="5298633" y="2755140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42" name="Isosceles Triangle 28">
              <a:extLst>
                <a:ext uri="{FF2B5EF4-FFF2-40B4-BE49-F238E27FC236}">
                  <a16:creationId xmlns:a16="http://schemas.microsoft.com/office/drawing/2014/main" id="{31C70FB3-9ABE-4769-9664-9BF7A50234B8}"/>
                </a:ext>
              </a:extLst>
            </p:cNvPr>
            <p:cNvSpPr/>
            <p:nvPr/>
          </p:nvSpPr>
          <p:spPr>
            <a:xfrm rot="10800000">
              <a:off x="3755281" y="4299622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45" name="Isosceles Triangle 29">
              <a:extLst>
                <a:ext uri="{FF2B5EF4-FFF2-40B4-BE49-F238E27FC236}">
                  <a16:creationId xmlns:a16="http://schemas.microsoft.com/office/drawing/2014/main" id="{FDF4DF8E-A090-44E1-B176-C2CDA3B164C7}"/>
                </a:ext>
              </a:extLst>
            </p:cNvPr>
            <p:cNvSpPr/>
            <p:nvPr/>
          </p:nvSpPr>
          <p:spPr>
            <a:xfrm rot="16200000">
              <a:off x="2211930" y="2755140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DABCACB-1A12-4D36-9FC4-21FF7211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51" y="2916887"/>
            <a:ext cx="1241361" cy="11699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442A08-C49C-4A87-8BE7-DC866ADC2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30" y="3042215"/>
            <a:ext cx="1100660" cy="10739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D91D2E-0BE2-44F7-A835-661CA25E9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590" y="1398849"/>
            <a:ext cx="1088717" cy="966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590DE2-C9B1-4F7C-A4D6-FD5ACEEDD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507" y="1326993"/>
            <a:ext cx="1114616" cy="1038681"/>
          </a:xfrm>
          <a:prstGeom prst="rect">
            <a:avLst/>
          </a:prstGeom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825C06BC-BB20-461F-8CE4-35BA71F5E712}"/>
              </a:ext>
            </a:extLst>
          </p:cNvPr>
          <p:cNvSpPr txBox="1"/>
          <p:nvPr/>
        </p:nvSpPr>
        <p:spPr bwMode="auto">
          <a:xfrm>
            <a:off x="950292" y="162357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기대효과 및 활용계획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48" name="Oval 4">
            <a:extLst>
              <a:ext uri="{FF2B5EF4-FFF2-40B4-BE49-F238E27FC236}">
                <a16:creationId xmlns:a16="http://schemas.microsoft.com/office/drawing/2014/main" id="{FF42DF21-11B4-4DEE-9292-2AB70331D6D7}"/>
              </a:ext>
            </a:extLst>
          </p:cNvPr>
          <p:cNvSpPr/>
          <p:nvPr/>
        </p:nvSpPr>
        <p:spPr>
          <a:xfrm>
            <a:off x="179512" y="23856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DAD268-4BBD-4317-8BC7-BA850D801BAE}"/>
              </a:ext>
            </a:extLst>
          </p:cNvPr>
          <p:cNvSpPr txBox="1"/>
          <p:nvPr/>
        </p:nvSpPr>
        <p:spPr>
          <a:xfrm>
            <a:off x="326974" y="10431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3</a:t>
            </a:r>
            <a:endParaRPr lang="ko-KR" altLang="en-US" sz="2800" b="1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A026BF-E35E-4802-AF24-2883C651A1C7}"/>
              </a:ext>
            </a:extLst>
          </p:cNvPr>
          <p:cNvSpPr/>
          <p:nvPr/>
        </p:nvSpPr>
        <p:spPr>
          <a:xfrm>
            <a:off x="609790" y="4553804"/>
            <a:ext cx="7922650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산점도</a:t>
            </a:r>
            <a:r>
              <a:rPr lang="en-US" altLang="ko-KR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그래프에</a:t>
            </a:r>
            <a:r>
              <a:rPr lang="en-US" altLang="ko-KR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나온</a:t>
            </a:r>
            <a:r>
              <a:rPr lang="en-US" altLang="ko-KR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시군구별</a:t>
            </a:r>
            <a:r>
              <a:rPr lang="en-US" altLang="ko-KR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화재피해취약</a:t>
            </a:r>
            <a:r>
              <a:rPr lang="en-US" altLang="ko-KR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등급</a:t>
            </a:r>
            <a:r>
              <a:rPr lang="en-US" altLang="ko-KR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</a:t>
            </a:r>
            <a:r>
              <a:rPr lang="en-US" altLang="ko-KR" sz="14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따라</a:t>
            </a:r>
            <a:r>
              <a:rPr lang="en-US" altLang="ko-KR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시군구별</a:t>
            </a:r>
            <a:r>
              <a:rPr lang="en-US" altLang="ko-KR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대</a:t>
            </a:r>
            <a:r>
              <a:rPr lang="ko-KR" altLang="en-US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책 마련하여 화재 피해 최소화</a:t>
            </a:r>
            <a:endParaRPr lang="en-US" altLang="ko-KR" sz="14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63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1D288A9-B377-4B1D-A9F9-08C542DAFD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5541" y="884801"/>
            <a:ext cx="9144000" cy="288032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활용 계획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5B499E52-8331-4ACF-883D-EF9AC26F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848" y="3472817"/>
            <a:ext cx="7277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D88F770-616F-4401-B652-C7516371E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9529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5F8B06-04F0-4D67-83B3-C9C9851C5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165" y="24875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4037FE9-F69E-4E88-A4B6-FC0B2837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375" y="3517090"/>
            <a:ext cx="6156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E1B11-5570-4DB6-8973-EAA536D8B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849" y="1430636"/>
            <a:ext cx="12900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EF2707-83F8-4DCC-A89A-7A06EF14C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165" y="107275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593010F-797C-4C26-86B3-84A91AD47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818" y="4457526"/>
            <a:ext cx="63080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전국 단위의 </a:t>
            </a:r>
            <a:r>
              <a:rPr lang="ko-KR" altLang="en-US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시군구별</a:t>
            </a:r>
            <a:r>
              <a:rPr lang="ko-KR" altLang="en-US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화재 취약지역 지도화를 통해 화재 안전 로드맵에 활용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7BAA8E-6763-420A-A0B6-98B77D770635}"/>
              </a:ext>
            </a:extLst>
          </p:cNvPr>
          <p:cNvSpPr/>
          <p:nvPr/>
        </p:nvSpPr>
        <p:spPr>
          <a:xfrm>
            <a:off x="724006" y="1814234"/>
            <a:ext cx="4572000" cy="212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행정안전부 재난안전관리본부에서 </a:t>
            </a:r>
            <a:r>
              <a:rPr lang="ko-KR" altLang="en-US" sz="12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시군구별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화재 관리 대책을 마련에 도움</a:t>
            </a:r>
            <a:endParaRPr lang="en-US" altLang="ko-KR" sz="12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이를 상가나 아파트 등의 특수건물에도 적용하여 다른 특수건물 화재에도 대비</a:t>
            </a:r>
            <a:endParaRPr lang="en-US" altLang="ko-KR" sz="12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화재 외에도 다른 재난과 관련된 더 많은 데이터를 분석하여 정교화된 모델링을 통해 산업공단 내 갖가지 재난을 피해를 최소화</a:t>
            </a: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ko-KR" altLang="en-US" sz="12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DAED3C0-2889-45FD-AFE9-127DEF146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199685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1265" name="_x373703008" descr="EMB00002ea072e0">
            <a:extLst>
              <a:ext uri="{FF2B5EF4-FFF2-40B4-BE49-F238E27FC236}">
                <a16:creationId xmlns:a16="http://schemas.microsoft.com/office/drawing/2014/main" id="{96CE0C1B-E887-494D-AF0D-7C22CBC20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674" y="1607522"/>
            <a:ext cx="2155825" cy="238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BAA57128-9E65-49AE-B516-2F81F78E1780}"/>
              </a:ext>
            </a:extLst>
          </p:cNvPr>
          <p:cNvSpPr txBox="1"/>
          <p:nvPr/>
        </p:nvSpPr>
        <p:spPr bwMode="auto">
          <a:xfrm>
            <a:off x="950292" y="162357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기대효과 및 활용 계획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3543A0EC-BC0D-499C-AFE5-1170137E6513}"/>
              </a:ext>
            </a:extLst>
          </p:cNvPr>
          <p:cNvSpPr/>
          <p:nvPr/>
        </p:nvSpPr>
        <p:spPr>
          <a:xfrm>
            <a:off x="179512" y="23856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3AD1B2-0EEF-45C4-B076-926C84FBAAA3}"/>
              </a:ext>
            </a:extLst>
          </p:cNvPr>
          <p:cNvSpPr txBox="1"/>
          <p:nvPr/>
        </p:nvSpPr>
        <p:spPr>
          <a:xfrm>
            <a:off x="326974" y="10431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3</a:t>
            </a:r>
            <a:endParaRPr lang="ko-KR" altLang="en-US" sz="2800" b="1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9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843B6D83-04FB-4FE6-AF5E-1126BF655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174924"/>
            <a:ext cx="402729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fontAlgn="base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공공데이터를 활용하여 소방관제 시스템 모델을 구축하려 노력하려 했으나 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산업단지 내 소화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경보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피난 설비등의 소방 데이터 부재로 변수 구성의 어려움 존재</a:t>
            </a:r>
            <a:endParaRPr lang="en-US" altLang="ko-KR" sz="12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fontAlgn="base">
              <a:buFont typeface="Wingdings" panose="05000000000000000000" pitchFamily="2" charset="2"/>
              <a:buChar char="ü"/>
            </a:pPr>
            <a:endParaRPr lang="en-US" altLang="ko-KR" sz="12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fontAlgn="base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공장 내 부주의나 직원들의 화재 안전 교육 수준  등의 외부 변수를 통제하지 못하고 분석하였기 때문에 결과를 완벽히 신뢰하기 어려움</a:t>
            </a:r>
            <a:endParaRPr lang="en-US" altLang="ko-KR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fontAlgn="base">
              <a:buFont typeface="Wingdings" panose="05000000000000000000" pitchFamily="2" charset="2"/>
              <a:buChar char="ü"/>
            </a:pPr>
            <a:endParaRPr lang="en-US" altLang="ko-KR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2E40970-74B2-4FF3-8D83-5ECB6240B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65190" y="2174924"/>
            <a:ext cx="3744416" cy="1116906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빠른 시일 내에 화재 안전 특별조사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T/F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구성하여 특별조사를 준비하고 산업단지 내 화재 안전 통합정비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DB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구축 및 설계 필요</a:t>
            </a:r>
            <a:endParaRPr lang="en-US" altLang="ko-KR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화재 방호시스템에 관한 국내 법규는 최악의 화재 시나리오에 대응하기에는 미흡한 실정 화재 방호시스템의 기준을 재 조정하는 등의 화재 대응 시스템 개혁 필요</a:t>
            </a:r>
            <a:endParaRPr lang="en-US" altLang="ko-KR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B5536D-CDB7-460B-A659-0BD16579E344}"/>
              </a:ext>
            </a:extLst>
          </p:cNvPr>
          <p:cNvSpPr txBox="1"/>
          <p:nvPr/>
        </p:nvSpPr>
        <p:spPr>
          <a:xfrm>
            <a:off x="899592" y="141962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한계점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0A5C9C-0BDC-4145-A3CE-E3F3E5AC26E8}"/>
              </a:ext>
            </a:extLst>
          </p:cNvPr>
          <p:cNvSpPr txBox="1"/>
          <p:nvPr/>
        </p:nvSpPr>
        <p:spPr>
          <a:xfrm>
            <a:off x="5220072" y="141539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213902A-CFED-4909-B859-E327A00EB503}"/>
              </a:ext>
            </a:extLst>
          </p:cNvPr>
          <p:cNvCxnSpPr>
            <a:cxnSpLocks/>
          </p:cNvCxnSpPr>
          <p:nvPr/>
        </p:nvCxnSpPr>
        <p:spPr>
          <a:xfrm>
            <a:off x="4572000" y="1635646"/>
            <a:ext cx="0" cy="3024336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2">
            <a:extLst>
              <a:ext uri="{FF2B5EF4-FFF2-40B4-BE49-F238E27FC236}">
                <a16:creationId xmlns:a16="http://schemas.microsoft.com/office/drawing/2014/main" id="{0454FD8C-02B6-4C25-A4BA-D4F73CA0F47A}"/>
              </a:ext>
            </a:extLst>
          </p:cNvPr>
          <p:cNvSpPr txBox="1"/>
          <p:nvPr/>
        </p:nvSpPr>
        <p:spPr bwMode="auto">
          <a:xfrm>
            <a:off x="950292" y="162357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한계점 및 결론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AE3F3AE5-7E4C-4B34-8576-F7E21A55D1B8}"/>
              </a:ext>
            </a:extLst>
          </p:cNvPr>
          <p:cNvSpPr/>
          <p:nvPr/>
        </p:nvSpPr>
        <p:spPr>
          <a:xfrm>
            <a:off x="179512" y="23856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C7AA6-4442-4E08-BD27-B110C94A85D1}"/>
              </a:ext>
            </a:extLst>
          </p:cNvPr>
          <p:cNvSpPr txBox="1"/>
          <p:nvPr/>
        </p:nvSpPr>
        <p:spPr>
          <a:xfrm>
            <a:off x="326974" y="10431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4</a:t>
            </a:r>
            <a:endParaRPr lang="ko-KR" altLang="en-US" sz="2800" b="1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3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98B6A0-E654-43C1-AEE7-4E553D03E472}"/>
              </a:ext>
            </a:extLst>
          </p:cNvPr>
          <p:cNvSpPr/>
          <p:nvPr/>
        </p:nvSpPr>
        <p:spPr>
          <a:xfrm>
            <a:off x="395536" y="2931790"/>
            <a:ext cx="4245444" cy="1806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참고문헌</a:t>
            </a:r>
            <a:endParaRPr lang="en-US" altLang="ko-KR" sz="14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1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1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이윤하</a:t>
            </a:r>
            <a:r>
              <a:rPr lang="en-US" altLang="ko-KR" sz="11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1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이지수</a:t>
            </a:r>
            <a:r>
              <a:rPr lang="en-US" altLang="ko-KR" sz="11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1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홍원화  ‘현행 </a:t>
            </a:r>
            <a:r>
              <a:rPr lang="ko-KR" altLang="en-US" sz="11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소방력</a:t>
            </a:r>
            <a:r>
              <a:rPr lang="ko-KR" altLang="en-US" sz="11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배치기준의 문제점에 관한 연구</a:t>
            </a:r>
            <a:endParaRPr lang="en-US" altLang="ko-KR" sz="11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1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이정일</a:t>
            </a:r>
            <a:r>
              <a:rPr lang="en-US" altLang="ko-KR" sz="11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1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이근태</a:t>
            </a:r>
            <a:r>
              <a:rPr lang="ko-KR" altLang="en-US" sz="11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‘초고층 빌딩의 화재 피해 최소화 방안에 관한 연구’</a:t>
            </a:r>
          </a:p>
          <a:p>
            <a:pPr marL="171450" indent="-17145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altLang="ko-KR" sz="11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2016</a:t>
            </a:r>
            <a:r>
              <a:rPr lang="ko-KR" altLang="en-US" sz="11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년 특수건물 화재통계 </a:t>
            </a:r>
            <a:r>
              <a:rPr lang="en-US" altLang="ko-KR" sz="11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1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한국화재보험협회</a:t>
            </a:r>
          </a:p>
          <a:p>
            <a:pPr marL="171450" indent="-17145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altLang="ko-KR" sz="11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2018</a:t>
            </a:r>
            <a:r>
              <a:rPr lang="ko-KR" altLang="en-US" sz="11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년 화재현황통계 </a:t>
            </a:r>
            <a:r>
              <a:rPr lang="en-US" altLang="ko-KR" sz="11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1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소방청</a:t>
            </a:r>
            <a:r>
              <a:rPr lang="ko-KR" altLang="en-US" sz="11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국가화재정보시스템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534A5-D6CB-4451-B66F-B460AAF0CEF9}"/>
              </a:ext>
            </a:extLst>
          </p:cNvPr>
          <p:cNvSpPr txBox="1"/>
          <p:nvPr/>
        </p:nvSpPr>
        <p:spPr>
          <a:xfrm>
            <a:off x="575034" y="925191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목록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9A2D92-6207-4078-A084-170FA0C29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0033"/>
              </p:ext>
            </p:extLst>
          </p:nvPr>
        </p:nvGraphicFramePr>
        <p:xfrm>
          <a:off x="127097" y="1436567"/>
          <a:ext cx="8889805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961">
                  <a:extLst>
                    <a:ext uri="{9D8B030D-6E8A-4147-A177-3AD203B41FA5}">
                      <a16:colId xmlns:a16="http://schemas.microsoft.com/office/drawing/2014/main" val="2284655873"/>
                    </a:ext>
                  </a:extLst>
                </a:gridCol>
                <a:gridCol w="1777961">
                  <a:extLst>
                    <a:ext uri="{9D8B030D-6E8A-4147-A177-3AD203B41FA5}">
                      <a16:colId xmlns:a16="http://schemas.microsoft.com/office/drawing/2014/main" val="1446850916"/>
                    </a:ext>
                  </a:extLst>
                </a:gridCol>
                <a:gridCol w="1777961">
                  <a:extLst>
                    <a:ext uri="{9D8B030D-6E8A-4147-A177-3AD203B41FA5}">
                      <a16:colId xmlns:a16="http://schemas.microsoft.com/office/drawing/2014/main" val="3875377425"/>
                    </a:ext>
                  </a:extLst>
                </a:gridCol>
                <a:gridCol w="1777961">
                  <a:extLst>
                    <a:ext uri="{9D8B030D-6E8A-4147-A177-3AD203B41FA5}">
                      <a16:colId xmlns:a16="http://schemas.microsoft.com/office/drawing/2014/main" val="1096160631"/>
                    </a:ext>
                  </a:extLst>
                </a:gridCol>
                <a:gridCol w="1777961">
                  <a:extLst>
                    <a:ext uri="{9D8B030D-6E8A-4147-A177-3AD203B41FA5}">
                      <a16:colId xmlns:a16="http://schemas.microsoft.com/office/drawing/2014/main" val="149127349"/>
                    </a:ext>
                  </a:extLst>
                </a:gridCol>
              </a:tblGrid>
              <a:tr h="249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08서울남산체 B" panose="02020603020101020101" pitchFamily="18" charset="-127"/>
                        </a:rPr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08서울남산체 B" panose="02020603020101020101" pitchFamily="18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08서울남산체 B" panose="02020603020101020101" pitchFamily="18" charset="-127"/>
                        </a:rPr>
                        <a:t>출처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08서울남산체 B" panose="02020603020101020101" pitchFamily="18" charset="-127"/>
                        </a:rPr>
                        <a:t>기준년도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08서울남산체 B" panose="02020603020101020101" pitchFamily="18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88509"/>
                  </a:ext>
                </a:extLst>
              </a:tr>
              <a:tr h="3334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‘전국 </a:t>
                      </a:r>
                      <a:r>
                        <a:rPr lang="en-US" altLang="ko-KR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119</a:t>
                      </a:r>
                      <a:r>
                        <a:rPr lang="ko-KR" altLang="en-US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안전센터 현황</a:t>
                      </a:r>
                      <a:r>
                        <a:rPr lang="en-US" altLang="ko-KR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’</a:t>
                      </a:r>
                      <a:endParaRPr lang="ko-KR" altLang="en-US" sz="105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csv</a:t>
                      </a:r>
                      <a:endParaRPr lang="ko-KR" altLang="en-US" sz="105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공공데이터 포털</a:t>
                      </a:r>
                      <a:r>
                        <a:rPr lang="en-US" altLang="ko-KR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(www.data.go.kr)</a:t>
                      </a:r>
                      <a:endParaRPr lang="ko-KR" altLang="en-US" sz="105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2018</a:t>
                      </a:r>
                      <a:endParaRPr lang="ko-KR" altLang="en-US" sz="105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구별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94621"/>
                  </a:ext>
                </a:extLst>
              </a:tr>
              <a:tr h="5526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‘</a:t>
                      </a:r>
                      <a:r>
                        <a:rPr lang="ko-KR" altLang="en-US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공장 시도별</a:t>
                      </a:r>
                      <a:r>
                        <a:rPr lang="en-US" altLang="ko-KR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업종별</a:t>
                      </a:r>
                      <a:r>
                        <a:rPr lang="en-US" altLang="ko-KR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050" dirty="0" err="1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용지제조부대면적현황</a:t>
                      </a:r>
                      <a:r>
                        <a:rPr lang="ko-KR" altLang="en-US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’ 데이터</a:t>
                      </a:r>
                      <a:r>
                        <a:rPr lang="en-US" altLang="ko-KR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’</a:t>
                      </a:r>
                      <a:endParaRPr lang="ko-KR" altLang="en-US" sz="105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latinLnBrk="1"/>
                      <a:endParaRPr lang="ko-KR" altLang="en-US" sz="105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csv</a:t>
                      </a:r>
                      <a:endParaRPr lang="ko-KR" altLang="en-US" sz="105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(www.Kiock.or.kr)</a:t>
                      </a:r>
                      <a:endParaRPr lang="ko-KR" altLang="en-US" sz="105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2018</a:t>
                      </a:r>
                      <a:endParaRPr lang="ko-KR" altLang="en-US" sz="105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구별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52475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453F5D12-2B0C-4B79-8E68-3268DB26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50" y="3420054"/>
            <a:ext cx="1638442" cy="1851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5302BD-CC54-4927-9D83-EAEB027A4ACD}"/>
              </a:ext>
            </a:extLst>
          </p:cNvPr>
          <p:cNvSpPr txBox="1"/>
          <p:nvPr/>
        </p:nvSpPr>
        <p:spPr>
          <a:xfrm>
            <a:off x="5259053" y="2851074"/>
            <a:ext cx="3819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 툴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88315-2B0E-4C79-9CBB-B1901EBAC176}"/>
              </a:ext>
            </a:extLst>
          </p:cNvPr>
          <p:cNvSpPr txBox="1"/>
          <p:nvPr/>
        </p:nvSpPr>
        <p:spPr>
          <a:xfrm>
            <a:off x="7168600" y="4232187"/>
            <a:ext cx="1507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matrix</a:t>
            </a:r>
          </a:p>
          <a:p>
            <a:r>
              <a:rPr lang="en-US" altLang="ko-KR" sz="11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data frame</a:t>
            </a:r>
          </a:p>
          <a:p>
            <a:r>
              <a:rPr lang="en-US" altLang="ko-KR" sz="11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if-else </a:t>
            </a:r>
            <a:r>
              <a:rPr lang="ko-KR" altLang="en-US" sz="11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구문 이용 새로운 </a:t>
            </a:r>
            <a:r>
              <a:rPr lang="en-US" altLang="ko-KR" sz="11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data filed </a:t>
            </a:r>
            <a:r>
              <a:rPr lang="ko-KR" altLang="en-US" sz="11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E46694-171B-47F5-AD33-DA631F6F16E4}"/>
              </a:ext>
            </a:extLst>
          </p:cNvPr>
          <p:cNvSpPr txBox="1"/>
          <p:nvPr/>
        </p:nvSpPr>
        <p:spPr>
          <a:xfrm>
            <a:off x="7168599" y="3328621"/>
            <a:ext cx="1638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1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텍스트 </a:t>
            </a:r>
            <a:r>
              <a:rPr lang="ko-KR" altLang="en-US" sz="11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필드값</a:t>
            </a:r>
            <a:r>
              <a:rPr lang="ko-KR" altLang="en-US" sz="11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인코딩</a:t>
            </a:r>
            <a:endParaRPr lang="en-US" altLang="ko-KR" sz="11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11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1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자료 수집 및 정리</a:t>
            </a:r>
            <a:endParaRPr lang="en-US" altLang="ko-KR" sz="11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11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1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도출된 지수 정규화 작업 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15B3C49F-5B4C-477C-99DB-38953A1B505D}"/>
              </a:ext>
            </a:extLst>
          </p:cNvPr>
          <p:cNvSpPr txBox="1"/>
          <p:nvPr/>
        </p:nvSpPr>
        <p:spPr bwMode="auto">
          <a:xfrm>
            <a:off x="950292" y="162357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참고자료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1D05F54A-FD10-4B2C-B881-F12E02137048}"/>
              </a:ext>
            </a:extLst>
          </p:cNvPr>
          <p:cNvSpPr/>
          <p:nvPr/>
        </p:nvSpPr>
        <p:spPr>
          <a:xfrm>
            <a:off x="179512" y="23856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5B227F-0EC4-456A-8881-6ABC7C897B2B}"/>
              </a:ext>
            </a:extLst>
          </p:cNvPr>
          <p:cNvSpPr txBox="1"/>
          <p:nvPr/>
        </p:nvSpPr>
        <p:spPr>
          <a:xfrm>
            <a:off x="326974" y="10431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5</a:t>
            </a:r>
            <a:endParaRPr lang="ko-KR" altLang="en-US" sz="2800" b="1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9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감사합니다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!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84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7754" y="1165808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1964625" y="1329405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 목적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13159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3454" y="122168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002565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1964625" y="2156636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분석과정 및 결과</a:t>
            </a:r>
          </a:p>
        </p:txBody>
      </p:sp>
      <p:sp>
        <p:nvSpPr>
          <p:cNvPr id="34" name="Oval 33"/>
          <p:cNvSpPr/>
          <p:nvPr/>
        </p:nvSpPr>
        <p:spPr>
          <a:xfrm>
            <a:off x="1115576" y="196834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43454" y="205844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2821992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1912629" y="2976063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기대효과 및 활용 계획</a:t>
            </a:r>
          </a:p>
        </p:txBody>
      </p:sp>
      <p:sp>
        <p:nvSpPr>
          <p:cNvPr id="39" name="Oval 38"/>
          <p:cNvSpPr/>
          <p:nvPr/>
        </p:nvSpPr>
        <p:spPr>
          <a:xfrm>
            <a:off x="1115576" y="278777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43454" y="2877868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1921382" y="4587974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1054" y="4299942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97B9AC19-E287-4B1F-A5B4-D3D5480814C8}"/>
              </a:ext>
            </a:extLst>
          </p:cNvPr>
          <p:cNvSpPr/>
          <p:nvPr/>
        </p:nvSpPr>
        <p:spPr>
          <a:xfrm>
            <a:off x="1457754" y="4396466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21" name="Oval 43">
            <a:extLst>
              <a:ext uri="{FF2B5EF4-FFF2-40B4-BE49-F238E27FC236}">
                <a16:creationId xmlns:a16="http://schemas.microsoft.com/office/drawing/2014/main" id="{54B599A3-EDF4-4DC8-ADED-C1B952FCA05B}"/>
              </a:ext>
            </a:extLst>
          </p:cNvPr>
          <p:cNvSpPr/>
          <p:nvPr/>
        </p:nvSpPr>
        <p:spPr>
          <a:xfrm>
            <a:off x="1115576" y="4362248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19A477-AB24-4B01-A149-6EADECA147FD}"/>
              </a:ext>
            </a:extLst>
          </p:cNvPr>
          <p:cNvSpPr txBox="1"/>
          <p:nvPr/>
        </p:nvSpPr>
        <p:spPr>
          <a:xfrm>
            <a:off x="1243454" y="4452342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5</a:t>
            </a:r>
            <a:endParaRPr lang="ko-KR" altLang="en-US" sz="2800" b="1" dirty="0">
              <a:solidFill>
                <a:schemeClr val="accent4"/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C9FCB702-DDA3-4227-AF1D-18ABDB357EAC}"/>
              </a:ext>
            </a:extLst>
          </p:cNvPr>
          <p:cNvSpPr txBox="1"/>
          <p:nvPr/>
        </p:nvSpPr>
        <p:spPr bwMode="auto">
          <a:xfrm>
            <a:off x="1939348" y="3775743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한계점 및 결론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8D3240-0770-41C8-B0E7-9B4AFB21ECB2}"/>
              </a:ext>
            </a:extLst>
          </p:cNvPr>
          <p:cNvSpPr txBox="1"/>
          <p:nvPr/>
        </p:nvSpPr>
        <p:spPr>
          <a:xfrm>
            <a:off x="1091054" y="350785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5761C224-8C1B-4121-A728-0110EC227CE1}"/>
              </a:ext>
            </a:extLst>
          </p:cNvPr>
          <p:cNvSpPr/>
          <p:nvPr/>
        </p:nvSpPr>
        <p:spPr>
          <a:xfrm>
            <a:off x="1457754" y="3604378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47" name="Oval 43">
            <a:extLst>
              <a:ext uri="{FF2B5EF4-FFF2-40B4-BE49-F238E27FC236}">
                <a16:creationId xmlns:a16="http://schemas.microsoft.com/office/drawing/2014/main" id="{C58BA812-24F1-4115-95D4-B73A58EB5D1A}"/>
              </a:ext>
            </a:extLst>
          </p:cNvPr>
          <p:cNvSpPr/>
          <p:nvPr/>
        </p:nvSpPr>
        <p:spPr>
          <a:xfrm>
            <a:off x="1115576" y="357016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B51D8D-21DC-4AF5-9157-FBAE1067E2AC}"/>
              </a:ext>
            </a:extLst>
          </p:cNvPr>
          <p:cNvSpPr txBox="1"/>
          <p:nvPr/>
        </p:nvSpPr>
        <p:spPr>
          <a:xfrm>
            <a:off x="1243454" y="366025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49" name="TextBox 12">
            <a:extLst>
              <a:ext uri="{FF2B5EF4-FFF2-40B4-BE49-F238E27FC236}">
                <a16:creationId xmlns:a16="http://schemas.microsoft.com/office/drawing/2014/main" id="{11D352B8-F6E0-4CAE-8C22-B7B3163A2E0B}"/>
              </a:ext>
            </a:extLst>
          </p:cNvPr>
          <p:cNvSpPr txBox="1"/>
          <p:nvPr/>
        </p:nvSpPr>
        <p:spPr bwMode="auto">
          <a:xfrm>
            <a:off x="1929766" y="4568229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참고 자료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64083"/>
            <a:ext cx="9144000" cy="288032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산업단지 내 화재로 인한 막대한 피해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581760" y="1394544"/>
            <a:ext cx="2848515" cy="1143550"/>
            <a:chOff x="1454719" y="998559"/>
            <a:chExt cx="2783804" cy="1143550"/>
          </a:xfrm>
        </p:grpSpPr>
        <p:sp>
          <p:nvSpPr>
            <p:cNvPr id="21" name="TextBox 20"/>
            <p:cNvSpPr txBox="1"/>
            <p:nvPr/>
          </p:nvSpPr>
          <p:spPr>
            <a:xfrm>
              <a:off x="1454719" y="1372668"/>
              <a:ext cx="2765965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1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9</a:t>
              </a:r>
              <a:r>
                <a:rPr lang="ko-KR" altLang="en-US" sz="11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명 사망</a:t>
              </a:r>
              <a:r>
                <a:rPr lang="en-US" altLang="ko-KR" sz="11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6</a:t>
              </a:r>
              <a:r>
                <a:rPr lang="ko-KR" altLang="en-US" sz="11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명 중경상</a:t>
              </a:r>
              <a:r>
                <a:rPr lang="en-US" altLang="ko-KR" sz="11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</a:t>
              </a:r>
              <a:r>
                <a:rPr lang="ko-KR" altLang="en-US" sz="11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소방서 추산 </a:t>
              </a:r>
              <a:r>
                <a:rPr lang="en-US" altLang="ko-KR" sz="11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2</a:t>
              </a:r>
              <a:r>
                <a:rPr lang="ko-KR" altLang="en-US" sz="11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억</a:t>
              </a:r>
              <a:r>
                <a:rPr lang="en-US" altLang="ko-KR" sz="11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2000</a:t>
              </a:r>
              <a:r>
                <a:rPr lang="ko-KR" altLang="en-US" sz="11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만원 상당의 재산피해 발생</a:t>
              </a:r>
              <a:br>
                <a:rPr lang="ko-KR" altLang="en-US" sz="11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</a:br>
              <a:br>
                <a:rPr lang="ko-KR" altLang="en-US" sz="11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</a:b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인천 남동공단 화재 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(2018.8.21)</a:t>
              </a:r>
              <a:endPara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58022" y="2322104"/>
            <a:ext cx="2830257" cy="620081"/>
            <a:chOff x="1472558" y="998559"/>
            <a:chExt cx="2765965" cy="620081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357030"/>
              <a:ext cx="276596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1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명 사망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,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3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명 중경상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base"/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여수 </a:t>
              </a:r>
              <a:r>
                <a:rPr lang="ko-KR" altLang="en-US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산단</a:t>
              </a: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화력발전소 화재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(2018.10.04)</a:t>
              </a:r>
              <a:endPara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30175" y="1286639"/>
            <a:ext cx="2830257" cy="837703"/>
            <a:chOff x="1472558" y="865576"/>
            <a:chExt cx="2765965" cy="837703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72392"/>
              <a:ext cx="276596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5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명 사망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, </a:t>
              </a:r>
              <a:r>
                <a:rPr lang="en-US" altLang="ko-KR" sz="105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1</a:t>
              </a:r>
              <a:r>
                <a:rPr lang="ko-KR" altLang="en-US" sz="105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만 </a:t>
              </a:r>
              <a:r>
                <a:rPr lang="en-US" altLang="ko-KR" sz="105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1000</a:t>
              </a:r>
              <a:r>
                <a:rPr lang="ko-KR" altLang="en-US" sz="105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여 명 불산 누출로 인한 검사</a:t>
              </a:r>
              <a:r>
                <a:rPr lang="en-US" altLang="ko-KR" sz="105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</a:t>
              </a:r>
              <a:r>
                <a:rPr lang="ko-KR" altLang="en-US" sz="105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 치료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865576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구미 국가 </a:t>
              </a:r>
              <a:r>
                <a:rPr lang="ko-KR" altLang="en-US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산단</a:t>
              </a: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화재 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(2018.10.08)</a:t>
              </a:r>
              <a:endPara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30175" y="2322104"/>
            <a:ext cx="2830257" cy="620081"/>
            <a:chOff x="1472558" y="998559"/>
            <a:chExt cx="2765965" cy="620081"/>
          </a:xfrm>
        </p:grpSpPr>
        <p:sp>
          <p:nvSpPr>
            <p:cNvPr id="36" name="TextBox 35"/>
            <p:cNvSpPr txBox="1"/>
            <p:nvPr/>
          </p:nvSpPr>
          <p:spPr>
            <a:xfrm>
              <a:off x="1472558" y="1357030"/>
              <a:ext cx="276596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소방서 추산 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45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억원 상당의 재산피해 발생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부산 </a:t>
              </a:r>
              <a:r>
                <a:rPr lang="ko-KR" altLang="en-US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명례산단</a:t>
              </a: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화재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(2018.10.05)</a:t>
              </a:r>
              <a:endPara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48" name="Round Same Side Corner Rectangle 8">
            <a:extLst>
              <a:ext uri="{FF2B5EF4-FFF2-40B4-BE49-F238E27FC236}">
                <a16:creationId xmlns:a16="http://schemas.microsoft.com/office/drawing/2014/main" id="{4D87BF60-13B6-412B-AE9A-003D03F4849A}"/>
              </a:ext>
            </a:extLst>
          </p:cNvPr>
          <p:cNvSpPr/>
          <p:nvPr/>
        </p:nvSpPr>
        <p:spPr>
          <a:xfrm>
            <a:off x="395536" y="3979206"/>
            <a:ext cx="203842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76310CAB-2D88-4DB3-BE66-779DF3182DFF}"/>
              </a:ext>
            </a:extLst>
          </p:cNvPr>
          <p:cNvSpPr/>
          <p:nvPr/>
        </p:nvSpPr>
        <p:spPr>
          <a:xfrm>
            <a:off x="752252" y="4115299"/>
            <a:ext cx="397092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CB8253EC-D0D4-4D7B-894B-1D32C81BC1C2}"/>
              </a:ext>
            </a:extLst>
          </p:cNvPr>
          <p:cNvSpPr/>
          <p:nvPr/>
        </p:nvSpPr>
        <p:spPr>
          <a:xfrm>
            <a:off x="1475656" y="4076451"/>
            <a:ext cx="1616886" cy="231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9E52E1-948D-49D1-AAE2-5C77CA27B268}"/>
              </a:ext>
            </a:extLst>
          </p:cNvPr>
          <p:cNvSpPr txBox="1"/>
          <p:nvPr/>
        </p:nvSpPr>
        <p:spPr>
          <a:xfrm>
            <a:off x="3274778" y="3593040"/>
            <a:ext cx="568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최근 잦은 산업단지 내 대규모 화재로 인한 막대한 규모의 인명 및 재산 피해 발생</a:t>
            </a:r>
          </a:p>
          <a:p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F79946-9FA5-4FF1-9B4E-7F51BBF56F91}"/>
              </a:ext>
            </a:extLst>
          </p:cNvPr>
          <p:cNvSpPr txBox="1"/>
          <p:nvPr/>
        </p:nvSpPr>
        <p:spPr>
          <a:xfrm>
            <a:off x="3274778" y="4046284"/>
            <a:ext cx="446449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초기 진압이 되지 않을 경우 막대한 피해로 이어지는 경우가 대부분</a:t>
            </a:r>
            <a:endParaRPr lang="en-US" altLang="ko-KR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진압시간이 길어질 경우 탄화물 찌꺼기 등의 화학 물질이 인근 지역 강이나 농지대로 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흘러나가는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등의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차 화재 피해까지 일어날  가능성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741759-4F65-4847-B091-40D098EE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4653019" y="2259085"/>
            <a:ext cx="939180" cy="8461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270070-99FA-4297-8BE3-CEB80CA9E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24" y="2382823"/>
            <a:ext cx="716484" cy="7371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75C675-034B-464A-9094-1D03B33DD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05" y="1464007"/>
            <a:ext cx="403299" cy="7065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3738F3-F4CF-466F-8EE0-4884213A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697" y="1382000"/>
            <a:ext cx="811734" cy="778557"/>
          </a:xfrm>
          <a:prstGeom prst="rect">
            <a:avLst/>
          </a:prstGeom>
        </p:spPr>
      </p:pic>
      <p:sp>
        <p:nvSpPr>
          <p:cNvPr id="61" name="TextBox 12">
            <a:extLst>
              <a:ext uri="{FF2B5EF4-FFF2-40B4-BE49-F238E27FC236}">
                <a16:creationId xmlns:a16="http://schemas.microsoft.com/office/drawing/2014/main" id="{A6BCEBF8-4F33-4496-A630-B772E46D1490}"/>
              </a:ext>
            </a:extLst>
          </p:cNvPr>
          <p:cNvSpPr txBox="1"/>
          <p:nvPr/>
        </p:nvSpPr>
        <p:spPr bwMode="auto">
          <a:xfrm>
            <a:off x="1028561" y="175505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 목적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62" name="Oval 4">
            <a:extLst>
              <a:ext uri="{FF2B5EF4-FFF2-40B4-BE49-F238E27FC236}">
                <a16:creationId xmlns:a16="http://schemas.microsoft.com/office/drawing/2014/main" id="{FC8F642D-F6B5-4A4A-85EF-BDC30C009957}"/>
              </a:ext>
            </a:extLst>
          </p:cNvPr>
          <p:cNvSpPr/>
          <p:nvPr/>
        </p:nvSpPr>
        <p:spPr>
          <a:xfrm>
            <a:off x="179512" y="23856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634AC8-08FC-41D0-A9C0-8798106A5128}"/>
              </a:ext>
            </a:extLst>
          </p:cNvPr>
          <p:cNvSpPr txBox="1"/>
          <p:nvPr/>
        </p:nvSpPr>
        <p:spPr>
          <a:xfrm>
            <a:off x="326974" y="10431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1</a:t>
            </a:r>
            <a:endParaRPr lang="ko-KR" altLang="en-US" sz="2800" b="1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901006"/>
            <a:ext cx="9144000" cy="288032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산업단지 화재 피해 현황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6D976B3-F99D-44CE-9F3B-68D6B2249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1491630"/>
            <a:ext cx="3600400" cy="152112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67C41AF-E7D9-4319-B01E-AD781DC75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168648"/>
            <a:ext cx="3384376" cy="1881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DB0737-AB20-43F5-A308-317C6DA67679}"/>
              </a:ext>
            </a:extLst>
          </p:cNvPr>
          <p:cNvSpPr txBox="1"/>
          <p:nvPr/>
        </p:nvSpPr>
        <p:spPr>
          <a:xfrm>
            <a:off x="4355976" y="2003090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공장의 화재발생빈도가 평균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(54.9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건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보다 낮지만 특수건물 대상건수의 절반 가까이 차지</a:t>
            </a:r>
            <a:endParaRPr lang="en-US" altLang="ko-KR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재산피해 규모에서는 전체 특수건물 재산피해의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80%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 압도적인 비중을 차지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438142-D010-4B7D-8CD7-B325F7241123}"/>
              </a:ext>
            </a:extLst>
          </p:cNvPr>
          <p:cNvSpPr/>
          <p:nvPr/>
        </p:nvSpPr>
        <p:spPr>
          <a:xfrm>
            <a:off x="4355976" y="341673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공장의 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공업별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대상건수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1,000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건당 화재발생빈도는 제지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(271.2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건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),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석유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(90.9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건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),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목재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(59.7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건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), 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그밖의공업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(51.1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건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),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섬유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(50.5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건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순</a:t>
            </a:r>
            <a:endParaRPr lang="en-US" altLang="ko-KR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화재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건당 피해액이 높은 업종은 제지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(249,676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천원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),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식료품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(175,087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천원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),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섬유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(102,961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천원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),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화학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(78,645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천 원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),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플라스틱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(40,549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천원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순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1587F774-4243-48AE-A52E-35EFD7623BAF}"/>
              </a:ext>
            </a:extLst>
          </p:cNvPr>
          <p:cNvSpPr txBox="1"/>
          <p:nvPr/>
        </p:nvSpPr>
        <p:spPr bwMode="auto">
          <a:xfrm>
            <a:off x="1028561" y="175505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 목적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6FF3ED40-A592-4420-B102-91ED1DB10FB6}"/>
              </a:ext>
            </a:extLst>
          </p:cNvPr>
          <p:cNvSpPr/>
          <p:nvPr/>
        </p:nvSpPr>
        <p:spPr>
          <a:xfrm>
            <a:off x="179512" y="23856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E09F8D-A42A-425C-9CBD-3617713EA883}"/>
              </a:ext>
            </a:extLst>
          </p:cNvPr>
          <p:cNvSpPr txBox="1"/>
          <p:nvPr/>
        </p:nvSpPr>
        <p:spPr>
          <a:xfrm>
            <a:off x="326974" y="10431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1</a:t>
            </a:r>
            <a:endParaRPr lang="ko-KR" altLang="en-US" sz="2800" b="1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7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27584" y="1497384"/>
            <a:ext cx="7378615" cy="1074366"/>
            <a:chOff x="699901" y="1635614"/>
            <a:chExt cx="8372190" cy="1687090"/>
          </a:xfrm>
        </p:grpSpPr>
        <p:sp>
          <p:nvSpPr>
            <p:cNvPr id="5" name="Right Arrow Callout 4"/>
            <p:cNvSpPr/>
            <p:nvPr/>
          </p:nvSpPr>
          <p:spPr>
            <a:xfrm>
              <a:off x="6685195" y="1635614"/>
              <a:ext cx="2386896" cy="168709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3909"/>
              </a:avLst>
            </a:pr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 w="50800">
              <a:solidFill>
                <a:schemeClr val="tx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6" name="Right Arrow Callout 5"/>
            <p:cNvSpPr/>
            <p:nvPr/>
          </p:nvSpPr>
          <p:spPr>
            <a:xfrm>
              <a:off x="4690097" y="1635615"/>
              <a:ext cx="2386897" cy="1687089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3909"/>
              </a:avLst>
            </a:pr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 w="50800">
              <a:solidFill>
                <a:schemeClr val="tx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7" name="Right Arrow Callout 6"/>
            <p:cNvSpPr/>
            <p:nvPr/>
          </p:nvSpPr>
          <p:spPr>
            <a:xfrm>
              <a:off x="2694999" y="1635614"/>
              <a:ext cx="2386897" cy="168709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3909"/>
              </a:avLst>
            </a:pr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 w="50800">
              <a:solidFill>
                <a:schemeClr val="tx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8" name="Right Arrow Callout 7"/>
            <p:cNvSpPr/>
            <p:nvPr/>
          </p:nvSpPr>
          <p:spPr>
            <a:xfrm>
              <a:off x="699901" y="1635614"/>
              <a:ext cx="2386897" cy="168709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3909"/>
              </a:avLst>
            </a:pr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 w="50800">
              <a:solidFill>
                <a:schemeClr val="tx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63042" y="2877493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01</a:t>
            </a:r>
            <a:endParaRPr lang="ko-KR" altLang="en-US" sz="4400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042" y="3872831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03</a:t>
            </a:r>
            <a:endParaRPr lang="ko-KR" altLang="en-US" sz="4400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8905" y="2877493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02</a:t>
            </a:r>
            <a:endParaRPr lang="ko-KR" altLang="en-US" sz="4400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8905" y="3872831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04</a:t>
            </a:r>
            <a:endParaRPr lang="ko-KR" altLang="en-US" sz="4400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2110" y="3083919"/>
            <a:ext cx="279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공장 내 화재로 인한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‘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인명피해지수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,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재산 피해 지수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’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를 만들어 이를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‘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화재 피해 지수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’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로 재구성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1056" y="3953856"/>
            <a:ext cx="279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‘화재 피해 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지수’와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‘화재 진압 지연지수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’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 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시군구별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화재 취약 지역 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메트릭스를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구성하고 취약 단계별 등급을 표시한 </a:t>
            </a:r>
            <a:endParaRPr lang="en-US" altLang="ko-KR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66919" y="4072885"/>
            <a:ext cx="27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전국 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화재 취약 공장 지도를 만들어 데이터 시각화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E51965-7F81-45B7-A5F7-C21336459655}"/>
              </a:ext>
            </a:extLst>
          </p:cNvPr>
          <p:cNvSpPr txBox="1"/>
          <p:nvPr/>
        </p:nvSpPr>
        <p:spPr>
          <a:xfrm>
            <a:off x="5652120" y="3077547"/>
            <a:ext cx="27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‘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골든타임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 지수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’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와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‘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공장 규모 지수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’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를 파악하여 이를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‘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화재 진압 지연 지수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’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로 재구성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6D69CD38-D01D-49E0-B275-F829502C00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86539"/>
            <a:ext cx="9144000" cy="288032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아이디어 내용 및 연구 방법</a:t>
            </a:r>
            <a:endParaRPr lang="en-US" altLang="ko-KR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97EA5B6-7762-4D56-BA70-F3148EC3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542836"/>
            <a:ext cx="1080120" cy="10080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D9C20E9-C4EC-4A0E-AC8C-5F1AC364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75" y="1728565"/>
            <a:ext cx="1257936" cy="7626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24372ED-8CBB-4A4E-993B-EED36C430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478" y="1891659"/>
            <a:ext cx="364875" cy="2013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38AC74D-BC32-43E2-AEB6-A6C94A191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499" y="1649297"/>
            <a:ext cx="803501" cy="7625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3A09A14-0F2D-44D4-B9ED-742DEB921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828" y="1649297"/>
            <a:ext cx="903641" cy="751496"/>
          </a:xfrm>
          <a:prstGeom prst="rect">
            <a:avLst/>
          </a:prstGeom>
        </p:spPr>
      </p:pic>
      <p:sp>
        <p:nvSpPr>
          <p:cNvPr id="33" name="TextBox 12">
            <a:extLst>
              <a:ext uri="{FF2B5EF4-FFF2-40B4-BE49-F238E27FC236}">
                <a16:creationId xmlns:a16="http://schemas.microsoft.com/office/drawing/2014/main" id="{71682BB0-1362-4422-8EE2-8DDDF1BBE901}"/>
              </a:ext>
            </a:extLst>
          </p:cNvPr>
          <p:cNvSpPr txBox="1"/>
          <p:nvPr/>
        </p:nvSpPr>
        <p:spPr bwMode="auto">
          <a:xfrm>
            <a:off x="1028561" y="175505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 목적</a:t>
            </a:r>
            <a:endParaRPr lang="ko-KR" altLang="en-US" sz="2000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9C0FD88C-2998-4EF5-9747-C421F00D9DF1}"/>
              </a:ext>
            </a:extLst>
          </p:cNvPr>
          <p:cNvSpPr/>
          <p:nvPr/>
        </p:nvSpPr>
        <p:spPr>
          <a:xfrm>
            <a:off x="179512" y="23856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4C2AD2-D22F-4905-ABF4-B7245F810ADD}"/>
              </a:ext>
            </a:extLst>
          </p:cNvPr>
          <p:cNvSpPr txBox="1"/>
          <p:nvPr/>
        </p:nvSpPr>
        <p:spPr>
          <a:xfrm>
            <a:off x="326974" y="10431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1</a:t>
            </a:r>
            <a:endParaRPr lang="ko-KR" altLang="en-US" sz="2800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05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1D288A9-B377-4B1D-A9F9-08C542DAFD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4083"/>
            <a:ext cx="9144000" cy="288032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수집 및 정제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4878C0-FF2D-430B-AD46-5FEB18F47333}"/>
              </a:ext>
            </a:extLst>
          </p:cNvPr>
          <p:cNvSpPr txBox="1"/>
          <p:nvPr/>
        </p:nvSpPr>
        <p:spPr>
          <a:xfrm>
            <a:off x="219765" y="1275606"/>
            <a:ext cx="919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활용 시스템 및 데이터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공공데이터 포털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(www.data.go.kr),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한국산업단지 공단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(www. Kiocx.or.kr)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EEC4C7D-357D-4221-9705-A4FDCF9D28AD}"/>
              </a:ext>
            </a:extLst>
          </p:cNvPr>
          <p:cNvCxnSpPr>
            <a:cxnSpLocks/>
          </p:cNvCxnSpPr>
          <p:nvPr/>
        </p:nvCxnSpPr>
        <p:spPr>
          <a:xfrm>
            <a:off x="4572000" y="2139702"/>
            <a:ext cx="0" cy="252662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59692C-7591-48DC-912F-832653D8290A}"/>
              </a:ext>
            </a:extLst>
          </p:cNvPr>
          <p:cNvSpPr txBox="1"/>
          <p:nvPr/>
        </p:nvSpPr>
        <p:spPr>
          <a:xfrm>
            <a:off x="4788029" y="1830718"/>
            <a:ext cx="4355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‘공장 시도별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업종별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용지제조부대면적현황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’ 데이터</a:t>
            </a:r>
          </a:p>
          <a:p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0731C18-B73B-4F2B-984D-E3FF8AC0B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384" y="2571750"/>
            <a:ext cx="3969521" cy="78842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AEE748A-6E35-4967-9B4D-581D5F7D7FCE}"/>
              </a:ext>
            </a:extLst>
          </p:cNvPr>
          <p:cNvSpPr txBox="1"/>
          <p:nvPr/>
        </p:nvSpPr>
        <p:spPr>
          <a:xfrm>
            <a:off x="4790624" y="2215448"/>
            <a:ext cx="2099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Raw Data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59319D-F460-4EFA-8CAF-5BCCEFDFC346}"/>
              </a:ext>
            </a:extLst>
          </p:cNvPr>
          <p:cNvSpPr txBox="1"/>
          <p:nvPr/>
        </p:nvSpPr>
        <p:spPr>
          <a:xfrm>
            <a:off x="4788029" y="3409696"/>
            <a:ext cx="2099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Data Summary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5B499E52-8331-4ACF-883D-EF9AC26F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629" y="3334248"/>
            <a:ext cx="7277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025" name="_x375561176" descr="EMB00002ea0724d">
            <a:extLst>
              <a:ext uri="{FF2B5EF4-FFF2-40B4-BE49-F238E27FC236}">
                <a16:creationId xmlns:a16="http://schemas.microsoft.com/office/drawing/2014/main" id="{70D7CF9A-5215-4E80-BB7D-D93FB0268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30" y="3747514"/>
            <a:ext cx="4147858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457FB93-C1B1-4929-B56F-8CC2D861F061}"/>
              </a:ext>
            </a:extLst>
          </p:cNvPr>
          <p:cNvSpPr txBox="1"/>
          <p:nvPr/>
        </p:nvSpPr>
        <p:spPr>
          <a:xfrm>
            <a:off x="35496" y="1894061"/>
            <a:ext cx="4355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‘전국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119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안전센터 현황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’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</a:t>
            </a:r>
          </a:p>
          <a:p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D44C27-59BF-476A-B20B-7DEAD6A20B10}"/>
              </a:ext>
            </a:extLst>
          </p:cNvPr>
          <p:cNvSpPr txBox="1"/>
          <p:nvPr/>
        </p:nvSpPr>
        <p:spPr>
          <a:xfrm>
            <a:off x="107504" y="2211710"/>
            <a:ext cx="2099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Raw Data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BD4B86-C6B2-4D7A-B64B-7FB4DCC561A5}"/>
              </a:ext>
            </a:extLst>
          </p:cNvPr>
          <p:cNvSpPr txBox="1"/>
          <p:nvPr/>
        </p:nvSpPr>
        <p:spPr>
          <a:xfrm>
            <a:off x="145274" y="3438465"/>
            <a:ext cx="2099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Data Summary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FAE274F8-F2AE-4A48-92DB-822CC5E54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3" y="3404112"/>
            <a:ext cx="71668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027" name="_x375559416" descr="EMB00002ea07253">
            <a:extLst>
              <a:ext uri="{FF2B5EF4-FFF2-40B4-BE49-F238E27FC236}">
                <a16:creationId xmlns:a16="http://schemas.microsoft.com/office/drawing/2014/main" id="{5DE98F6E-2785-4F60-9D98-A2E8E8DB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4" y="3817378"/>
            <a:ext cx="4232939" cy="9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그림 1025">
            <a:extLst>
              <a:ext uri="{FF2B5EF4-FFF2-40B4-BE49-F238E27FC236}">
                <a16:creationId xmlns:a16="http://schemas.microsoft.com/office/drawing/2014/main" id="{1C662D24-B37F-4AE4-A689-6D50849D8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15" y="2485479"/>
            <a:ext cx="4280551" cy="830966"/>
          </a:xfrm>
          <a:prstGeom prst="rect">
            <a:avLst/>
          </a:prstGeom>
        </p:spPr>
      </p:pic>
      <p:sp>
        <p:nvSpPr>
          <p:cNvPr id="21" name="TextBox 12">
            <a:extLst>
              <a:ext uri="{FF2B5EF4-FFF2-40B4-BE49-F238E27FC236}">
                <a16:creationId xmlns:a16="http://schemas.microsoft.com/office/drawing/2014/main" id="{E8E31F81-DC99-4FFF-9433-56B0B07977EA}"/>
              </a:ext>
            </a:extLst>
          </p:cNvPr>
          <p:cNvSpPr txBox="1"/>
          <p:nvPr/>
        </p:nvSpPr>
        <p:spPr bwMode="auto">
          <a:xfrm>
            <a:off x="971600" y="162454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 방법 및 결과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72C337B0-12B1-447A-BFF6-8485A16812FF}"/>
              </a:ext>
            </a:extLst>
          </p:cNvPr>
          <p:cNvSpPr/>
          <p:nvPr/>
        </p:nvSpPr>
        <p:spPr>
          <a:xfrm>
            <a:off x="179512" y="23856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7CC38-35CE-4EEA-9C69-4024DF628820}"/>
              </a:ext>
            </a:extLst>
          </p:cNvPr>
          <p:cNvSpPr txBox="1"/>
          <p:nvPr/>
        </p:nvSpPr>
        <p:spPr>
          <a:xfrm>
            <a:off x="326974" y="10431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2</a:t>
            </a:r>
            <a:endParaRPr lang="ko-KR" altLang="en-US" sz="2800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3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1D288A9-B377-4B1D-A9F9-08C542DAFD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4684" y="912109"/>
            <a:ext cx="9144000" cy="288032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분석</a:t>
            </a:r>
            <a:endParaRPr lang="en-US" altLang="ko-KR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5B499E52-8331-4ACF-883D-EF9AC26F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945" y="3482274"/>
            <a:ext cx="7277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52525E-F468-4CFF-B3D1-7480320F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66" y="2137244"/>
            <a:ext cx="2448272" cy="156628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758694A-15FB-450B-9064-76FF521BEE39}"/>
              </a:ext>
            </a:extLst>
          </p:cNvPr>
          <p:cNvSpPr/>
          <p:nvPr/>
        </p:nvSpPr>
        <p:spPr>
          <a:xfrm>
            <a:off x="3138564" y="2219299"/>
            <a:ext cx="64807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CCC2EF6-46B2-460A-AD43-4945CF741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45901"/>
              </p:ext>
            </p:extLst>
          </p:nvPr>
        </p:nvGraphicFramePr>
        <p:xfrm>
          <a:off x="4100452" y="1076305"/>
          <a:ext cx="4563749" cy="3820256"/>
        </p:xfrm>
        <a:graphic>
          <a:graphicData uri="http://schemas.openxmlformats.org/drawingml/2006/table">
            <a:tbl>
              <a:tblPr/>
              <a:tblGrid>
                <a:gridCol w="950450">
                  <a:extLst>
                    <a:ext uri="{9D8B030D-6E8A-4147-A177-3AD203B41FA5}">
                      <a16:colId xmlns:a16="http://schemas.microsoft.com/office/drawing/2014/main" val="3400522016"/>
                    </a:ext>
                  </a:extLst>
                </a:gridCol>
                <a:gridCol w="3613299">
                  <a:extLst>
                    <a:ext uri="{9D8B030D-6E8A-4147-A177-3AD203B41FA5}">
                      <a16:colId xmlns:a16="http://schemas.microsoft.com/office/drawing/2014/main" val="3422276102"/>
                    </a:ext>
                  </a:extLst>
                </a:gridCol>
              </a:tblGrid>
              <a:tr h="87572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기계류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(0.3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26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전자부품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컴퓨터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영상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음향 및 통신장비 제조업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/ 27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의료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정밀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광학기기 및 시계제조업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/ 28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전기장비 제조업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/ 29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기타 기계 및 장비 제조업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/ 30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자동차 및 트레일러 제조업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/ 31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기타 운송장비 제조업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/ 33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기타제품 제조업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538706"/>
                  </a:ext>
                </a:extLst>
              </a:tr>
              <a:tr h="58454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화학제품류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(0.25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19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코크스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연탄 및 석유정제품 제조업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/ 20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화학물질 및 화학제품 제조업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의약품제외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 / 21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의료용물질 및 의약품 제조업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54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차가공류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(0.2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22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고무제품 및 플라스틱 제조업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/ 23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비금속 광물제품 제조업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/24 1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차금속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제조업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/25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금속가공제품 제조업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기계 및 가구제외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417769"/>
                  </a:ext>
                </a:extLst>
              </a:tr>
              <a:tr h="41394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식품류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(0.15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10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식료품 제조업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/ 11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음료 제조업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–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식품류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847383"/>
                  </a:ext>
                </a:extLst>
              </a:tr>
              <a:tr h="58454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펄프류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(0.1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12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담배 제조업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/ 13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섬유제품 제조업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의복제외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 / 14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의복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의복엑세서리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및 모피제품 제조업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6452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0290304-E8AE-4886-AC0A-165B0FE2F3DC}"/>
              </a:ext>
            </a:extLst>
          </p:cNvPr>
          <p:cNvSpPr txBox="1"/>
          <p:nvPr/>
        </p:nvSpPr>
        <p:spPr>
          <a:xfrm>
            <a:off x="479799" y="1514804"/>
            <a:ext cx="41764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재산 피해 지수</a:t>
            </a:r>
            <a:endParaRPr lang="en-US" altLang="ko-KR" sz="1400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D32B9E14-6A86-4AEF-BEB2-4C79BADF106B}"/>
              </a:ext>
            </a:extLst>
          </p:cNvPr>
          <p:cNvSpPr txBox="1"/>
          <p:nvPr/>
        </p:nvSpPr>
        <p:spPr bwMode="auto">
          <a:xfrm>
            <a:off x="954697" y="171911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 방법 및 결과</a:t>
            </a:r>
            <a:endParaRPr lang="ko-KR" altLang="en-US" sz="1400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42CC965D-3431-4EC2-91FD-ADB5A16298BF}"/>
              </a:ext>
            </a:extLst>
          </p:cNvPr>
          <p:cNvSpPr/>
          <p:nvPr/>
        </p:nvSpPr>
        <p:spPr>
          <a:xfrm>
            <a:off x="162609" y="3331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9E968A-78CE-4A1A-9056-74B01B381ADE}"/>
              </a:ext>
            </a:extLst>
          </p:cNvPr>
          <p:cNvSpPr txBox="1"/>
          <p:nvPr/>
        </p:nvSpPr>
        <p:spPr>
          <a:xfrm>
            <a:off x="310071" y="11377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2</a:t>
            </a:r>
            <a:endParaRPr lang="ko-KR" altLang="en-US" sz="2800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DB9BFF-D6E5-4687-B2BB-44BAFE3ED7E2}"/>
              </a:ext>
            </a:extLst>
          </p:cNvPr>
          <p:cNvSpPr/>
          <p:nvPr/>
        </p:nvSpPr>
        <p:spPr>
          <a:xfrm>
            <a:off x="-180528" y="408162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해당 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시군구의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공장의 업종을 크게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5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가지 군으로 </a:t>
            </a:r>
            <a:endParaRPr lang="en-US" altLang="ko-KR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분류하여 각각의 업종에 가중치를 부여</a:t>
            </a:r>
            <a:endParaRPr lang="en-US" altLang="ko-KR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algn="ctr">
              <a:buFont typeface="Wingdings" panose="05000000000000000000" pitchFamily="2" charset="2"/>
              <a:buChar char="ü"/>
            </a:pP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46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1D288A9-B377-4B1D-A9F9-08C542DAFD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" y="893049"/>
            <a:ext cx="9144000" cy="288032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분석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5B499E52-8331-4ACF-883D-EF9AC26F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848" y="3160826"/>
            <a:ext cx="7277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0D1B7-5320-49BC-A66D-C1AF01570F1A}"/>
              </a:ext>
            </a:extLst>
          </p:cNvPr>
          <p:cNvSpPr txBox="1"/>
          <p:nvPr/>
        </p:nvSpPr>
        <p:spPr>
          <a:xfrm>
            <a:off x="496702" y="2413925"/>
            <a:ext cx="407529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fontAlgn="base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업종별 공장 개수와 각각의 가중치를 곱한 값을 모두 더하여 산출</a:t>
            </a:r>
            <a:endParaRPr lang="en-US" altLang="ko-KR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fontAlgn="base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업종별 가중치는 ‘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2016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년 특수건물 화재 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통계’의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공장 화재 통계 부분의 ‘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공업별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공장 화재 및 피해현황‘ 자료를 참고하여 산정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5BEE4-E6A3-4993-BF59-81A0F49B0FAB}"/>
              </a:ext>
            </a:extLst>
          </p:cNvPr>
          <p:cNvSpPr txBox="1"/>
          <p:nvPr/>
        </p:nvSpPr>
        <p:spPr>
          <a:xfrm>
            <a:off x="496702" y="1776887"/>
            <a:ext cx="41764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1400" b="1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재산 피해 지수</a:t>
            </a:r>
            <a:endParaRPr lang="en-US" altLang="ko-KR" sz="1400" b="1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7FBE514-128F-4978-BA83-1474653CC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58983"/>
              </p:ext>
            </p:extLst>
          </p:nvPr>
        </p:nvGraphicFramePr>
        <p:xfrm>
          <a:off x="5283452" y="1686970"/>
          <a:ext cx="3465012" cy="218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506">
                  <a:extLst>
                    <a:ext uri="{9D8B030D-6E8A-4147-A177-3AD203B41FA5}">
                      <a16:colId xmlns:a16="http://schemas.microsoft.com/office/drawing/2014/main" val="3541603747"/>
                    </a:ext>
                  </a:extLst>
                </a:gridCol>
                <a:gridCol w="1732506">
                  <a:extLst>
                    <a:ext uri="{9D8B030D-6E8A-4147-A177-3AD203B41FA5}">
                      <a16:colId xmlns:a16="http://schemas.microsoft.com/office/drawing/2014/main" val="1647533873"/>
                    </a:ext>
                  </a:extLst>
                </a:gridCol>
              </a:tblGrid>
              <a:tr h="663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시군구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재산피해지수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1572"/>
                  </a:ext>
                </a:extLst>
              </a:tr>
              <a:tr h="3792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가평군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0.002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54401"/>
                  </a:ext>
                </a:extLst>
              </a:tr>
              <a:tr h="3792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강남구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0.000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95892"/>
                  </a:ext>
                </a:extLst>
              </a:tr>
              <a:tr h="3792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강동구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0.037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730703"/>
                  </a:ext>
                </a:extLst>
              </a:tr>
              <a:tr h="3792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강릉시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0.084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808346"/>
                  </a:ext>
                </a:extLst>
              </a:tr>
            </a:tbl>
          </a:graphicData>
        </a:graphic>
      </p:graphicFrame>
      <p:sp>
        <p:nvSpPr>
          <p:cNvPr id="14" name="TextBox 12">
            <a:extLst>
              <a:ext uri="{FF2B5EF4-FFF2-40B4-BE49-F238E27FC236}">
                <a16:creationId xmlns:a16="http://schemas.microsoft.com/office/drawing/2014/main" id="{C830CD4F-C192-41A0-A7B3-D27E630EC81A}"/>
              </a:ext>
            </a:extLst>
          </p:cNvPr>
          <p:cNvSpPr txBox="1"/>
          <p:nvPr/>
        </p:nvSpPr>
        <p:spPr bwMode="auto">
          <a:xfrm>
            <a:off x="971600" y="162454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 방법 및 결과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78AB7CA7-677E-49DE-BBC2-E3EC4D6AEFA4}"/>
              </a:ext>
            </a:extLst>
          </p:cNvPr>
          <p:cNvSpPr/>
          <p:nvPr/>
        </p:nvSpPr>
        <p:spPr>
          <a:xfrm>
            <a:off x="179512" y="23856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40B877-9A33-42BC-8114-BF8F9AE15EB1}"/>
              </a:ext>
            </a:extLst>
          </p:cNvPr>
          <p:cNvSpPr txBox="1"/>
          <p:nvPr/>
        </p:nvSpPr>
        <p:spPr>
          <a:xfrm>
            <a:off x="326974" y="10431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2</a:t>
            </a:r>
            <a:endParaRPr lang="ko-KR" altLang="en-US" sz="2800" b="1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91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1D288A9-B377-4B1D-A9F9-08C542DAFD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19" y="902652"/>
            <a:ext cx="9144000" cy="288032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분석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5B499E52-8331-4ACF-883D-EF9AC26F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848" y="3160826"/>
            <a:ext cx="7277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0D1B7-5320-49BC-A66D-C1AF01570F1A}"/>
              </a:ext>
            </a:extLst>
          </p:cNvPr>
          <p:cNvSpPr txBox="1"/>
          <p:nvPr/>
        </p:nvSpPr>
        <p:spPr>
          <a:xfrm>
            <a:off x="367762" y="2684459"/>
            <a:ext cx="407529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fontAlgn="base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해당 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공장 내 평균 종업원 수와 해당 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시군구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공장 평균 용지면적 산출</a:t>
            </a:r>
            <a:endParaRPr lang="en-US" altLang="ko-KR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fontAlgn="base">
              <a:buFont typeface="Wingdings" panose="05000000000000000000" pitchFamily="2" charset="2"/>
              <a:buChar char="ü"/>
            </a:pPr>
            <a:endParaRPr lang="en-US" altLang="ko-KR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171450" indent="-171450" fontAlgn="base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두 개의 데이터를 병합하여 평균 종업원수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평균 용지면적으로 인명피해 지수 구성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5BEE4-E6A3-4993-BF59-81A0F49B0FAB}"/>
              </a:ext>
            </a:extLst>
          </p:cNvPr>
          <p:cNvSpPr txBox="1"/>
          <p:nvPr/>
        </p:nvSpPr>
        <p:spPr>
          <a:xfrm>
            <a:off x="496702" y="1776887"/>
            <a:ext cx="41764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2) </a:t>
            </a:r>
            <a:r>
              <a:rPr lang="ko-KR" altLang="en-US" sz="1400" b="1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인명피해 지수</a:t>
            </a:r>
            <a:endParaRPr lang="en-US" altLang="ko-KR" sz="1400" b="1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7FBE514-128F-4978-BA83-1474653CC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77490"/>
              </p:ext>
            </p:extLst>
          </p:nvPr>
        </p:nvGraphicFramePr>
        <p:xfrm>
          <a:off x="4932040" y="1831294"/>
          <a:ext cx="3844198" cy="218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099">
                  <a:extLst>
                    <a:ext uri="{9D8B030D-6E8A-4147-A177-3AD203B41FA5}">
                      <a16:colId xmlns:a16="http://schemas.microsoft.com/office/drawing/2014/main" val="3541603747"/>
                    </a:ext>
                  </a:extLst>
                </a:gridCol>
                <a:gridCol w="1922099">
                  <a:extLst>
                    <a:ext uri="{9D8B030D-6E8A-4147-A177-3AD203B41FA5}">
                      <a16:colId xmlns:a16="http://schemas.microsoft.com/office/drawing/2014/main" val="1647533873"/>
                    </a:ext>
                  </a:extLst>
                </a:gridCol>
              </a:tblGrid>
              <a:tr h="663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시군구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인명피해지수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1572"/>
                  </a:ext>
                </a:extLst>
              </a:tr>
              <a:tr h="3792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가평군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0.04358213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54401"/>
                  </a:ext>
                </a:extLst>
              </a:tr>
              <a:tr h="3792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강남구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0.10431198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95892"/>
                  </a:ext>
                </a:extLst>
              </a:tr>
              <a:tr h="3792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강동구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0.064406218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730703"/>
                  </a:ext>
                </a:extLst>
              </a:tr>
              <a:tr h="3792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강릉시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0.002199078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808346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F0CF5EC3-40A9-430B-89E8-BB4BE9B30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923" y="21304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75F5D37-99BB-4CDB-A78F-9D635EEE2573}"/>
              </a:ext>
            </a:extLst>
          </p:cNvPr>
          <p:cNvSpPr txBox="1"/>
          <p:nvPr/>
        </p:nvSpPr>
        <p:spPr bwMode="auto">
          <a:xfrm>
            <a:off x="971600" y="162454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 방법 및 결과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0F2EBE2C-39D9-491D-88E5-4B038250CAD0}"/>
              </a:ext>
            </a:extLst>
          </p:cNvPr>
          <p:cNvSpPr/>
          <p:nvPr/>
        </p:nvSpPr>
        <p:spPr>
          <a:xfrm>
            <a:off x="179512" y="23856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EB944E-13E7-43BC-B463-2AFFF09D1C81}"/>
              </a:ext>
            </a:extLst>
          </p:cNvPr>
          <p:cNvSpPr txBox="1"/>
          <p:nvPr/>
        </p:nvSpPr>
        <p:spPr>
          <a:xfrm>
            <a:off x="326974" y="10431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2</a:t>
            </a:r>
            <a:endParaRPr lang="ko-KR" altLang="en-US" sz="2800" b="1" dirty="0">
              <a:latin typeface="08서울남산체 B" panose="02020603020101020101" pitchFamily="18" charset="-127"/>
              <a:ea typeface="08서울남산체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0874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1265</Words>
  <Application>Microsoft Macintosh PowerPoint</Application>
  <PresentationFormat>화면 슬라이드 쇼(16:9)</PresentationFormat>
  <Paragraphs>209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08서울남산체 B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한기호</cp:lastModifiedBy>
  <cp:revision>128</cp:revision>
  <dcterms:created xsi:type="dcterms:W3CDTF">2016-12-05T23:26:54Z</dcterms:created>
  <dcterms:modified xsi:type="dcterms:W3CDTF">2019-04-21T19:34:42Z</dcterms:modified>
</cp:coreProperties>
</file>