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0" d="100"/>
          <a:sy n="60" d="100"/>
        </p:scale>
        <p:origin x="69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u04\Desktop\WJU\&#44277;&#47784;&#51204;\2018&#54644;&#50577;&#49688;&#49328;&#48512;\&#54644;&#54028;&#47532;&#52636;&#4779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해파리로 인한 </a:t>
            </a:r>
            <a:r>
              <a:rPr lang="en-US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 </a:t>
            </a:r>
            <a:r>
              <a:rPr lang="ko-KR" sz="16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피해액</a:t>
            </a:r>
            <a:endParaRPr lang="en-US" sz="16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layout>
        <c:manualLayout>
          <c:xMode val="edge"/>
          <c:yMode val="edge"/>
          <c:x val="0.24734421479785731"/>
          <c:y val="4.29823088422118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214891908732341"/>
          <c:y val="0.24746487513167442"/>
          <c:w val="0.7832319810859657"/>
          <c:h val="0.503753690021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500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어업</c:v>
                </c:pt>
                <c:pt idx="1">
                  <c:v>발전소</c:v>
                </c:pt>
                <c:pt idx="2">
                  <c:v>관광분야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2290</c:v>
                </c:pt>
                <c:pt idx="1">
                  <c:v>588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A-4DC3-87A7-A68698266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954027039"/>
        <c:axId val="1957867039"/>
      </c:barChart>
      <c:catAx>
        <c:axId val="1954027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b="1"/>
                  <a:t>피해 분야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7867039"/>
        <c:crosses val="autoZero"/>
        <c:auto val="1"/>
        <c:lblAlgn val="ctr"/>
        <c:lblOffset val="100"/>
        <c:noMultiLvlLbl val="0"/>
      </c:catAx>
      <c:valAx>
        <c:axId val="19578670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b="1"/>
                  <a:t>억원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402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기간에 따른 해파리 출현 수</a:t>
            </a:r>
          </a:p>
        </c:rich>
      </c:tx>
      <c:layout>
        <c:manualLayout>
          <c:xMode val="edge"/>
          <c:yMode val="edge"/>
          <c:x val="0.25972398280814524"/>
          <c:y val="5.9797348199487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Sheet5!$C$2</c:f>
              <c:strCache>
                <c:ptCount val="1"/>
                <c:pt idx="0">
                  <c:v>노무라입깃해파리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Sheet5!$B$3:$B$50</c:f>
              <c:numCache>
                <c:formatCode>m/d/yyyy</c:formatCode>
                <c:ptCount val="48"/>
                <c:pt idx="0">
                  <c:v>41893</c:v>
                </c:pt>
                <c:pt idx="1">
                  <c:v>41900</c:v>
                </c:pt>
                <c:pt idx="2">
                  <c:v>41907</c:v>
                </c:pt>
                <c:pt idx="3">
                  <c:v>41914</c:v>
                </c:pt>
                <c:pt idx="4">
                  <c:v>41922</c:v>
                </c:pt>
                <c:pt idx="5">
                  <c:v>41928</c:v>
                </c:pt>
                <c:pt idx="6">
                  <c:v>41935</c:v>
                </c:pt>
                <c:pt idx="7">
                  <c:v>41942</c:v>
                </c:pt>
                <c:pt idx="8">
                  <c:v>41949</c:v>
                </c:pt>
                <c:pt idx="9">
                  <c:v>41956</c:v>
                </c:pt>
                <c:pt idx="10">
                  <c:v>41963</c:v>
                </c:pt>
                <c:pt idx="11">
                  <c:v>41970</c:v>
                </c:pt>
                <c:pt idx="12">
                  <c:v>41977</c:v>
                </c:pt>
                <c:pt idx="13">
                  <c:v>42250</c:v>
                </c:pt>
                <c:pt idx="14">
                  <c:v>42257</c:v>
                </c:pt>
                <c:pt idx="15">
                  <c:v>42264</c:v>
                </c:pt>
                <c:pt idx="16">
                  <c:v>42271</c:v>
                </c:pt>
                <c:pt idx="17">
                  <c:v>42278</c:v>
                </c:pt>
                <c:pt idx="18">
                  <c:v>42285</c:v>
                </c:pt>
                <c:pt idx="19">
                  <c:v>42292</c:v>
                </c:pt>
                <c:pt idx="20">
                  <c:v>42300</c:v>
                </c:pt>
                <c:pt idx="21">
                  <c:v>42306</c:v>
                </c:pt>
                <c:pt idx="22">
                  <c:v>42313</c:v>
                </c:pt>
                <c:pt idx="23">
                  <c:v>42320</c:v>
                </c:pt>
                <c:pt idx="24">
                  <c:v>42327</c:v>
                </c:pt>
                <c:pt idx="25">
                  <c:v>42334</c:v>
                </c:pt>
                <c:pt idx="26">
                  <c:v>42341</c:v>
                </c:pt>
                <c:pt idx="27">
                  <c:v>42348</c:v>
                </c:pt>
                <c:pt idx="28">
                  <c:v>42502</c:v>
                </c:pt>
                <c:pt idx="29">
                  <c:v>42509</c:v>
                </c:pt>
                <c:pt idx="30">
                  <c:v>42516</c:v>
                </c:pt>
                <c:pt idx="31">
                  <c:v>42537</c:v>
                </c:pt>
                <c:pt idx="32">
                  <c:v>42579</c:v>
                </c:pt>
                <c:pt idx="33">
                  <c:v>42586</c:v>
                </c:pt>
                <c:pt idx="34">
                  <c:v>42600</c:v>
                </c:pt>
                <c:pt idx="35">
                  <c:v>42607</c:v>
                </c:pt>
                <c:pt idx="36">
                  <c:v>42614</c:v>
                </c:pt>
                <c:pt idx="37">
                  <c:v>42621</c:v>
                </c:pt>
                <c:pt idx="38">
                  <c:v>42626</c:v>
                </c:pt>
                <c:pt idx="39">
                  <c:v>42635</c:v>
                </c:pt>
                <c:pt idx="40">
                  <c:v>42642</c:v>
                </c:pt>
                <c:pt idx="41">
                  <c:v>42649</c:v>
                </c:pt>
                <c:pt idx="42">
                  <c:v>42656</c:v>
                </c:pt>
                <c:pt idx="43">
                  <c:v>42663</c:v>
                </c:pt>
                <c:pt idx="44">
                  <c:v>42670</c:v>
                </c:pt>
                <c:pt idx="45">
                  <c:v>42677</c:v>
                </c:pt>
                <c:pt idx="46">
                  <c:v>42684</c:v>
                </c:pt>
                <c:pt idx="47">
                  <c:v>42691</c:v>
                </c:pt>
              </c:numCache>
            </c:numRef>
          </c:cat>
          <c:val>
            <c:numRef>
              <c:f>Sheet5!$C$3:$C$50</c:f>
              <c:numCache>
                <c:formatCode>General</c:formatCode>
                <c:ptCount val="48"/>
                <c:pt idx="0">
                  <c:v>14</c:v>
                </c:pt>
                <c:pt idx="1">
                  <c:v>12</c:v>
                </c:pt>
                <c:pt idx="2">
                  <c:v>21</c:v>
                </c:pt>
                <c:pt idx="3">
                  <c:v>19</c:v>
                </c:pt>
                <c:pt idx="4">
                  <c:v>16</c:v>
                </c:pt>
                <c:pt idx="5">
                  <c:v>21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7</c:v>
                </c:pt>
                <c:pt idx="10">
                  <c:v>7</c:v>
                </c:pt>
                <c:pt idx="11">
                  <c:v>4</c:v>
                </c:pt>
                <c:pt idx="12">
                  <c:v>1</c:v>
                </c:pt>
                <c:pt idx="13">
                  <c:v>33</c:v>
                </c:pt>
                <c:pt idx="14">
                  <c:v>21</c:v>
                </c:pt>
                <c:pt idx="15">
                  <c:v>24</c:v>
                </c:pt>
                <c:pt idx="16">
                  <c:v>30</c:v>
                </c:pt>
                <c:pt idx="17">
                  <c:v>32</c:v>
                </c:pt>
                <c:pt idx="18">
                  <c:v>27</c:v>
                </c:pt>
                <c:pt idx="19">
                  <c:v>19</c:v>
                </c:pt>
                <c:pt idx="20">
                  <c:v>29</c:v>
                </c:pt>
                <c:pt idx="21">
                  <c:v>22</c:v>
                </c:pt>
                <c:pt idx="22">
                  <c:v>20</c:v>
                </c:pt>
                <c:pt idx="23">
                  <c:v>17</c:v>
                </c:pt>
                <c:pt idx="24">
                  <c:v>19</c:v>
                </c:pt>
                <c:pt idx="25">
                  <c:v>12</c:v>
                </c:pt>
                <c:pt idx="26">
                  <c:v>4</c:v>
                </c:pt>
                <c:pt idx="27">
                  <c:v>3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6</c:v>
                </c:pt>
                <c:pt idx="32">
                  <c:v>37</c:v>
                </c:pt>
                <c:pt idx="33">
                  <c:v>39</c:v>
                </c:pt>
                <c:pt idx="34">
                  <c:v>50</c:v>
                </c:pt>
                <c:pt idx="35">
                  <c:v>40</c:v>
                </c:pt>
                <c:pt idx="36">
                  <c:v>29</c:v>
                </c:pt>
                <c:pt idx="37">
                  <c:v>34</c:v>
                </c:pt>
                <c:pt idx="38">
                  <c:v>44</c:v>
                </c:pt>
                <c:pt idx="39">
                  <c:v>33</c:v>
                </c:pt>
                <c:pt idx="40">
                  <c:v>33</c:v>
                </c:pt>
                <c:pt idx="41">
                  <c:v>22</c:v>
                </c:pt>
                <c:pt idx="42">
                  <c:v>7</c:v>
                </c:pt>
                <c:pt idx="43">
                  <c:v>9</c:v>
                </c:pt>
                <c:pt idx="44">
                  <c:v>5</c:v>
                </c:pt>
                <c:pt idx="45">
                  <c:v>10</c:v>
                </c:pt>
                <c:pt idx="46">
                  <c:v>4</c:v>
                </c:pt>
                <c:pt idx="4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7-4EA0-A39E-47B68B509758}"/>
            </c:ext>
          </c:extLst>
        </c:ser>
        <c:ser>
          <c:idx val="1"/>
          <c:order val="1"/>
          <c:tx>
            <c:strRef>
              <c:f>Sheet5!$D$2</c:f>
              <c:strCache>
                <c:ptCount val="1"/>
                <c:pt idx="0">
                  <c:v>보름달물해파리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Sheet5!$B$3:$B$50</c:f>
              <c:numCache>
                <c:formatCode>m/d/yyyy</c:formatCode>
                <c:ptCount val="48"/>
                <c:pt idx="0">
                  <c:v>41893</c:v>
                </c:pt>
                <c:pt idx="1">
                  <c:v>41900</c:v>
                </c:pt>
                <c:pt idx="2">
                  <c:v>41907</c:v>
                </c:pt>
                <c:pt idx="3">
                  <c:v>41914</c:v>
                </c:pt>
                <c:pt idx="4">
                  <c:v>41922</c:v>
                </c:pt>
                <c:pt idx="5">
                  <c:v>41928</c:v>
                </c:pt>
                <c:pt idx="6">
                  <c:v>41935</c:v>
                </c:pt>
                <c:pt idx="7">
                  <c:v>41942</c:v>
                </c:pt>
                <c:pt idx="8">
                  <c:v>41949</c:v>
                </c:pt>
                <c:pt idx="9">
                  <c:v>41956</c:v>
                </c:pt>
                <c:pt idx="10">
                  <c:v>41963</c:v>
                </c:pt>
                <c:pt idx="11">
                  <c:v>41970</c:v>
                </c:pt>
                <c:pt idx="12">
                  <c:v>41977</c:v>
                </c:pt>
                <c:pt idx="13">
                  <c:v>42250</c:v>
                </c:pt>
                <c:pt idx="14">
                  <c:v>42257</c:v>
                </c:pt>
                <c:pt idx="15">
                  <c:v>42264</c:v>
                </c:pt>
                <c:pt idx="16">
                  <c:v>42271</c:v>
                </c:pt>
                <c:pt idx="17">
                  <c:v>42278</c:v>
                </c:pt>
                <c:pt idx="18">
                  <c:v>42285</c:v>
                </c:pt>
                <c:pt idx="19">
                  <c:v>42292</c:v>
                </c:pt>
                <c:pt idx="20">
                  <c:v>42300</c:v>
                </c:pt>
                <c:pt idx="21">
                  <c:v>42306</c:v>
                </c:pt>
                <c:pt idx="22">
                  <c:v>42313</c:v>
                </c:pt>
                <c:pt idx="23">
                  <c:v>42320</c:v>
                </c:pt>
                <c:pt idx="24">
                  <c:v>42327</c:v>
                </c:pt>
                <c:pt idx="25">
                  <c:v>42334</c:v>
                </c:pt>
                <c:pt idx="26">
                  <c:v>42341</c:v>
                </c:pt>
                <c:pt idx="27">
                  <c:v>42348</c:v>
                </c:pt>
                <c:pt idx="28">
                  <c:v>42502</c:v>
                </c:pt>
                <c:pt idx="29">
                  <c:v>42509</c:v>
                </c:pt>
                <c:pt idx="30">
                  <c:v>42516</c:v>
                </c:pt>
                <c:pt idx="31">
                  <c:v>42537</c:v>
                </c:pt>
                <c:pt idx="32">
                  <c:v>42579</c:v>
                </c:pt>
                <c:pt idx="33">
                  <c:v>42586</c:v>
                </c:pt>
                <c:pt idx="34">
                  <c:v>42600</c:v>
                </c:pt>
                <c:pt idx="35">
                  <c:v>42607</c:v>
                </c:pt>
                <c:pt idx="36">
                  <c:v>42614</c:v>
                </c:pt>
                <c:pt idx="37">
                  <c:v>42621</c:v>
                </c:pt>
                <c:pt idx="38">
                  <c:v>42626</c:v>
                </c:pt>
                <c:pt idx="39">
                  <c:v>42635</c:v>
                </c:pt>
                <c:pt idx="40">
                  <c:v>42642</c:v>
                </c:pt>
                <c:pt idx="41">
                  <c:v>42649</c:v>
                </c:pt>
                <c:pt idx="42">
                  <c:v>42656</c:v>
                </c:pt>
                <c:pt idx="43">
                  <c:v>42663</c:v>
                </c:pt>
                <c:pt idx="44">
                  <c:v>42670</c:v>
                </c:pt>
                <c:pt idx="45">
                  <c:v>42677</c:v>
                </c:pt>
                <c:pt idx="46">
                  <c:v>42684</c:v>
                </c:pt>
                <c:pt idx="47">
                  <c:v>42691</c:v>
                </c:pt>
              </c:numCache>
            </c:numRef>
          </c:cat>
          <c:val>
            <c:numRef>
              <c:f>Sheet5!$D$3:$D$50</c:f>
              <c:numCache>
                <c:formatCode>General</c:formatCode>
                <c:ptCount val="48"/>
                <c:pt idx="0">
                  <c:v>6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7</c:v>
                </c:pt>
                <c:pt idx="13">
                  <c:v>23</c:v>
                </c:pt>
                <c:pt idx="14">
                  <c:v>19</c:v>
                </c:pt>
                <c:pt idx="15">
                  <c:v>14</c:v>
                </c:pt>
                <c:pt idx="16">
                  <c:v>15</c:v>
                </c:pt>
                <c:pt idx="17">
                  <c:v>20</c:v>
                </c:pt>
                <c:pt idx="18">
                  <c:v>18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9</c:v>
                </c:pt>
                <c:pt idx="23">
                  <c:v>6</c:v>
                </c:pt>
                <c:pt idx="24">
                  <c:v>5</c:v>
                </c:pt>
                <c:pt idx="25">
                  <c:v>3</c:v>
                </c:pt>
                <c:pt idx="26">
                  <c:v>4</c:v>
                </c:pt>
                <c:pt idx="27">
                  <c:v>8</c:v>
                </c:pt>
                <c:pt idx="28">
                  <c:v>14</c:v>
                </c:pt>
                <c:pt idx="29">
                  <c:v>15</c:v>
                </c:pt>
                <c:pt idx="30">
                  <c:v>32</c:v>
                </c:pt>
                <c:pt idx="31">
                  <c:v>70</c:v>
                </c:pt>
                <c:pt idx="32">
                  <c:v>51</c:v>
                </c:pt>
                <c:pt idx="33">
                  <c:v>43</c:v>
                </c:pt>
                <c:pt idx="34">
                  <c:v>35</c:v>
                </c:pt>
                <c:pt idx="35">
                  <c:v>22</c:v>
                </c:pt>
                <c:pt idx="36">
                  <c:v>24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20</c:v>
                </c:pt>
                <c:pt idx="41">
                  <c:v>9</c:v>
                </c:pt>
                <c:pt idx="42">
                  <c:v>10</c:v>
                </c:pt>
                <c:pt idx="43">
                  <c:v>10</c:v>
                </c:pt>
                <c:pt idx="44">
                  <c:v>12</c:v>
                </c:pt>
                <c:pt idx="45">
                  <c:v>8</c:v>
                </c:pt>
                <c:pt idx="46">
                  <c:v>3</c:v>
                </c:pt>
                <c:pt idx="4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7-4EA0-A39E-47B68B509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278008"/>
        <c:axId val="650282928"/>
      </c:lineChart>
      <c:dateAx>
        <c:axId val="650278008"/>
        <c:scaling>
          <c:orientation val="minMax"/>
        </c:scaling>
        <c:delete val="0"/>
        <c:axPos val="b"/>
        <c:numFmt formatCode="yyyy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0282928"/>
        <c:crosses val="autoZero"/>
        <c:auto val="1"/>
        <c:lblOffset val="100"/>
        <c:baseTimeUnit val="days"/>
      </c:dateAx>
      <c:valAx>
        <c:axId val="65028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027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63976-69BC-49C3-9296-400511BE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139BE5-6C36-4186-989C-71FC4734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942B5-798C-45A4-8EDA-34D636C4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0F276-ECA6-4B1D-B89E-3FA074A3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3026F-A302-47A8-87D2-85B4C970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64CD7-00F7-472B-BCDF-9F59392A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5CA16-BA60-4DAE-A314-F43692E9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1003-3FA8-4C64-A1EC-0F34CB01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B347C-BACE-473A-8E4B-F17A58AC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B137E-B233-4D52-B146-AE497368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D37DB1-0D20-4BB5-965E-3F73AFB7A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2BB6F-92BE-484B-B69E-D0EB5FB7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56216-28A0-46FA-A811-45D60216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44F9-EBB5-4B82-834C-49BDA99F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FDD65-B340-4C96-8652-D60F2554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45506-5BC2-4827-BA2C-EFAE7279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7D2CA-43AB-4530-856E-AD5CB73A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08076-B5A9-46B7-B9F5-772CB444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ED05C-3C2C-4030-A731-11E71B5C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6425-9888-4BE0-B3D1-5A728BBF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4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43BBD-FD2F-4394-AD73-8B7E1EBE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65F95-1B88-43B8-8823-D1E28A95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5AE22-728B-4464-9D95-8B617D3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9B882-A962-4A1B-AC42-4C5B7516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C7EDB-3D61-49D5-92CC-80A1B978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F110-E451-4242-996B-9E28DF82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A5CCB-8AC6-4889-B510-1C70069AA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E8FB3-A303-4AF9-BAE3-D5681B2A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A3736-86DC-4599-902C-CFC30AA5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1E5BF-B764-4CC8-8426-EBD80F2A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4975D-45BB-4EFC-AC72-F2ECEBE5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4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4FB2E-AAFD-43D0-91DC-F59E2EDD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D570C-7760-41AB-AC20-A886198F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4FCCF6-99F9-4558-B76B-2E348E27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722B3-9FC9-4A99-9208-C1059817D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A1518C-5CFB-48EB-9663-6A20F697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52CE0-5B08-412F-BE4A-48276AD6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988FC5-B714-4859-9457-07C48269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B571CC-DD3C-473C-B4CE-F2F1D11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7E37A-3591-40E9-8AD1-E480FF2C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490450-3704-409B-9414-289B62C3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2B82F6-69EB-48A0-8D35-D000415D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4682C-9EA4-4B2B-8EF1-B5477327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2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2DEC7E-0741-4D56-87B9-136A4B8E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6F845-623E-4A4E-94AB-5073D1EB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CFF0E-1D42-4AB2-9580-B51243AA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9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F712-373A-4C4E-956F-CA3F5C38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F1973-D814-4CD7-A8AC-D219926F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2A92A-5CA8-4977-BC6C-0B1758AB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291DB-04B2-4441-BC22-E92B3187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CFF55-75BC-41B5-A60F-DEA9244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3B92C-6F2A-40EA-93D4-1090E820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BEC6F-ED8E-45A6-AA62-43F70DCF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C74112-96F4-4E41-8B96-62E19A566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C18EC-FADC-4A50-BD28-B44B8857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09217-FE5A-4862-8785-775055FA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B3409-CBF0-45A8-9DAA-E8703CCF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6A458-13C5-4D30-92A5-DC2A2E37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B88FF-A506-44E4-B9A4-865A4103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486FF-8211-4804-8EC0-76349596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1FEC8-F227-448C-970A-278033566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A5AA-E71C-4FDC-9C7F-FD69BED582B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1DFD5-5054-4D02-A484-C75793CF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6F1C8-1AA5-4410-9EBC-C5B099D2E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5A48-0AD5-437A-BC61-B91732135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6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eis.go.kr/rest/ma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152401" y="0"/>
            <a:ext cx="415851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(3-4)</a:t>
            </a:r>
          </a:p>
          <a:p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결과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(1)</a:t>
            </a:r>
          </a:p>
          <a:p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계획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63193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0" y="0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및 한계점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B9760-2FC1-42FF-9BEC-AB71105C7ADF}"/>
              </a:ext>
            </a:extLst>
          </p:cNvPr>
          <p:cNvSpPr/>
          <p:nvPr/>
        </p:nvSpPr>
        <p:spPr>
          <a:xfrm>
            <a:off x="287866" y="671049"/>
            <a:ext cx="615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노무라입깃해파리와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투명도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(transparency)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65CD33-ABA5-46DF-8E71-C1D62C13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7" y="1070862"/>
            <a:ext cx="3052429" cy="21038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F1A8F6-1A96-41AD-970A-C9FFE504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1" y="1108962"/>
            <a:ext cx="3066692" cy="20753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6956EE-D327-4233-9C61-C73042D7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121" y="3343926"/>
            <a:ext cx="3066692" cy="2341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1D15B-589D-413A-A5A5-C82A9948D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08" y="3339164"/>
            <a:ext cx="3031843" cy="23488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60151F-2639-42C6-99CA-47B0CD795291}"/>
              </a:ext>
            </a:extLst>
          </p:cNvPr>
          <p:cNvSpPr/>
          <p:nvPr/>
        </p:nvSpPr>
        <p:spPr>
          <a:xfrm>
            <a:off x="3575267" y="1078480"/>
            <a:ext cx="2147012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투명도에 따라서 </a:t>
            </a:r>
            <a:endParaRPr lang="en-US" altLang="ko-KR" sz="1600" dirty="0">
              <a:solidFill>
                <a:srgbClr val="000000"/>
              </a:solidFill>
              <a:latin typeface="휴먼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휴먼명조"/>
              </a:rPr>
              <a:t>노무라입깃해파리가</a:t>
            </a: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 출몰하는 패턴이 </a:t>
            </a:r>
            <a:endParaRPr lang="en-US" altLang="ko-KR" sz="1600" dirty="0">
              <a:solidFill>
                <a:srgbClr val="000000"/>
              </a:solidFill>
              <a:latin typeface="휴먼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명확하지는 않지만 </a:t>
            </a:r>
            <a:endParaRPr lang="en-US" altLang="ko-KR" sz="1600" dirty="0">
              <a:solidFill>
                <a:srgbClr val="000000"/>
              </a:solidFill>
              <a:latin typeface="휴먼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확인 가능함</a:t>
            </a:r>
            <a:r>
              <a:rPr lang="en-US" altLang="ko-KR" sz="1600" dirty="0">
                <a:solidFill>
                  <a:srgbClr val="000000"/>
                </a:solidFill>
                <a:latin typeface="휴먼명조"/>
              </a:rPr>
              <a:t>.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E51A3-4E77-4995-8FCE-0FC8A8462E46}"/>
              </a:ext>
            </a:extLst>
          </p:cNvPr>
          <p:cNvSpPr/>
          <p:nvPr/>
        </p:nvSpPr>
        <p:spPr>
          <a:xfrm>
            <a:off x="3612805" y="3429000"/>
            <a:ext cx="2147012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투명도가 가장 낮을 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노무라입깃해파리를</a:t>
            </a:r>
            <a:r>
              <a:rPr lang="ko-KR" altLang="en-US" sz="1400" dirty="0"/>
              <a:t> 약 </a:t>
            </a:r>
            <a:r>
              <a:rPr lang="en-US" altLang="ko-KR" sz="1400" dirty="0"/>
              <a:t>20% </a:t>
            </a:r>
            <a:r>
              <a:rPr lang="ko-KR" altLang="en-US" sz="1400" dirty="0"/>
              <a:t>출몰을 예측해낼 수 있으며 </a:t>
            </a:r>
            <a:r>
              <a:rPr lang="en-US" altLang="ko-KR" sz="1400" dirty="0"/>
              <a:t>Test data</a:t>
            </a:r>
            <a:r>
              <a:rPr lang="ko-KR" altLang="en-US" sz="1400" dirty="0"/>
              <a:t>로 평가할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정확도가 약 </a:t>
            </a:r>
            <a:r>
              <a:rPr lang="en-US" altLang="ko-KR" sz="1400" dirty="0"/>
              <a:t>96%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17855-F8C7-4FF7-B784-2C0B74AA3978}"/>
              </a:ext>
            </a:extLst>
          </p:cNvPr>
          <p:cNvSpPr/>
          <p:nvPr/>
        </p:nvSpPr>
        <p:spPr>
          <a:xfrm>
            <a:off x="9690280" y="3429000"/>
            <a:ext cx="2147012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암모니아성질소로 </a:t>
            </a:r>
            <a:endParaRPr lang="en-US" altLang="ko-KR" sz="1600" dirty="0">
              <a:solidFill>
                <a:srgbClr val="000000"/>
              </a:solidFill>
              <a:latin typeface="휴먼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휴먼명조"/>
              </a:rPr>
              <a:t>노무라입깃해파리를</a:t>
            </a: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 구분해낼 수 없음</a:t>
            </a:r>
            <a:r>
              <a:rPr lang="en-US" altLang="ko-KR" sz="160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따라서 정확성도</a:t>
            </a:r>
            <a:endParaRPr lang="en-US" altLang="ko-KR" sz="1600" dirty="0">
              <a:solidFill>
                <a:srgbClr val="000000"/>
              </a:solidFill>
              <a:latin typeface="휴먼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무의미함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0B6652-FDA3-49FE-B265-D0A2EFCF7825}"/>
              </a:ext>
            </a:extLst>
          </p:cNvPr>
          <p:cNvSpPr/>
          <p:nvPr/>
        </p:nvSpPr>
        <p:spPr>
          <a:xfrm>
            <a:off x="9690280" y="1078480"/>
            <a:ext cx="2147012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휴먼명조"/>
              </a:rPr>
              <a:t>임모니아성질소에</a:t>
            </a: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휴먼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따라서 </a:t>
            </a:r>
            <a:r>
              <a:rPr lang="ko-KR" altLang="en-US" sz="1600" dirty="0" err="1">
                <a:solidFill>
                  <a:srgbClr val="000000"/>
                </a:solidFill>
                <a:latin typeface="휴먼명조"/>
              </a:rPr>
              <a:t>노무라입깃</a:t>
            </a:r>
            <a:endParaRPr lang="en-US" altLang="ko-KR" sz="1600" dirty="0">
              <a:solidFill>
                <a:srgbClr val="000000"/>
              </a:solidFill>
              <a:latin typeface="휴먼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휴먼명조"/>
              </a:rPr>
              <a:t>해파리가 나타나는 경향성을 확인하기 어려움</a:t>
            </a:r>
            <a:endParaRPr lang="ko-KR" altLang="en-US" sz="1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306C53D-0A51-457A-A104-BFFCB62A5DF4}"/>
              </a:ext>
            </a:extLst>
          </p:cNvPr>
          <p:cNvCxnSpPr>
            <a:cxnSpLocks/>
          </p:cNvCxnSpPr>
          <p:nvPr/>
        </p:nvCxnSpPr>
        <p:spPr>
          <a:xfrm>
            <a:off x="5986072" y="1040381"/>
            <a:ext cx="0" cy="46453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442AF0-8BCD-4124-95EC-1C6AA4BEC650}"/>
              </a:ext>
            </a:extLst>
          </p:cNvPr>
          <p:cNvSpPr/>
          <p:nvPr/>
        </p:nvSpPr>
        <p:spPr>
          <a:xfrm>
            <a:off x="6034096" y="671049"/>
            <a:ext cx="615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노무라입깃해파리와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암모니아성질소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(NH3N)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1EBC7D-0448-4E3B-930D-640BFB89746A}"/>
              </a:ext>
            </a:extLst>
          </p:cNvPr>
          <p:cNvSpPr/>
          <p:nvPr/>
        </p:nvSpPr>
        <p:spPr>
          <a:xfrm>
            <a:off x="196329" y="5817619"/>
            <a:ext cx="11675534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평 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해파리 연구가 쉽지 않다는 점에서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노무라해파리와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투명도의 관계를 파악함에 따라 앞으로 해파리 연구 이바지할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어장 환경모니터링 데이터가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년치만 존재하여 데이터의 양이 적어져 분석의 정확도를 높이는 데 한계가 있음</a:t>
            </a:r>
          </a:p>
        </p:txBody>
      </p:sp>
    </p:spTree>
    <p:extLst>
      <p:ext uri="{BB962C8B-B14F-4D97-AF65-F5344CB8AC3E}">
        <p14:creationId xmlns:p14="http://schemas.microsoft.com/office/powerpoint/2010/main" val="54076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그림 97">
            <a:extLst>
              <a:ext uri="{FF2B5EF4-FFF2-40B4-BE49-F238E27FC236}">
                <a16:creationId xmlns:a16="http://schemas.microsoft.com/office/drawing/2014/main" id="{AA4BDA44-A012-4C51-92E9-A1B58F70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6" y="3693671"/>
            <a:ext cx="4140693" cy="292181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145043" y="113512"/>
            <a:ext cx="4636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기대효과</a:t>
            </a:r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활용계획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31EF8B-F488-42CC-898A-B12A4FDD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0" b="97500" l="10000" r="90000">
                        <a14:foregroundMark x1="21221" y1="6775" x2="36103" y2="74116"/>
                        <a14:foregroundMark x1="20000" y1="1250" x2="20527" y2="3634"/>
                        <a14:foregroundMark x1="38159" y1="74430" x2="39167" y2="72917"/>
                        <a14:foregroundMark x1="27083" y1="14583" x2="67500" y2="59583"/>
                        <a14:foregroundMark x1="67500" y1="59583" x2="67500" y2="60000"/>
                        <a14:foregroundMark x1="45833" y1="59856" x2="45833" y2="68750"/>
                        <a14:foregroundMark x1="45833" y1="57083" x2="45833" y2="59401"/>
                        <a14:foregroundMark x1="53422" y1="77500" x2="58750" y2="90417"/>
                        <a14:foregroundMark x1="53157" y1="76858" x2="53422" y2="77500"/>
                        <a14:foregroundMark x1="45978" y1="59454" x2="53096" y2="76709"/>
                        <a14:foregroundMark x1="45000" y1="57083" x2="45893" y2="59249"/>
                        <a14:foregroundMark x1="57917" y1="93333" x2="57500" y2="97500"/>
                        <a14:backgroundMark x1="40417" y1="77500" x2="40417" y2="77500"/>
                        <a14:backgroundMark x1="39167" y1="74583" x2="37500" y2="85417"/>
                        <a14:backgroundMark x1="41667" y1="78750" x2="39167" y2="72083"/>
                        <a14:backgroundMark x1="35000" y1="87917" x2="42917" y2="67917"/>
                        <a14:backgroundMark x1="16250" y1="12083" x2="19167" y2="1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26" y="4505007"/>
            <a:ext cx="379554" cy="30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BEA8B-A59A-4175-AFCD-D4B15758DF02}"/>
              </a:ext>
            </a:extLst>
          </p:cNvPr>
          <p:cNvSpPr txBox="1"/>
          <p:nvPr/>
        </p:nvSpPr>
        <p:spPr>
          <a:xfrm>
            <a:off x="3648921" y="4420461"/>
            <a:ext cx="698043" cy="31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E2DE33-4779-4153-8956-B6D17E8BA153}"/>
              </a:ext>
            </a:extLst>
          </p:cNvPr>
          <p:cNvCxnSpPr>
            <a:cxnSpLocks/>
          </p:cNvCxnSpPr>
          <p:nvPr/>
        </p:nvCxnSpPr>
        <p:spPr>
          <a:xfrm flipH="1">
            <a:off x="4679529" y="881623"/>
            <a:ext cx="25197" cy="5402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588365-A71E-4663-82ED-5D5D27E39ACC}"/>
              </a:ext>
            </a:extLst>
          </p:cNvPr>
          <p:cNvGrpSpPr/>
          <p:nvPr/>
        </p:nvGrpSpPr>
        <p:grpSpPr>
          <a:xfrm>
            <a:off x="5014054" y="160360"/>
            <a:ext cx="2818255" cy="2349510"/>
            <a:chOff x="5461654" y="868080"/>
            <a:chExt cx="3481026" cy="27179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4D57E8-0D05-4B66-A01D-333B49A7B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70" t="-367" r="527" b="38566"/>
            <a:stretch/>
          </p:blipFill>
          <p:spPr>
            <a:xfrm>
              <a:off x="5461654" y="868080"/>
              <a:ext cx="3481026" cy="27179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EEBCA1C-A507-47E7-AAF9-C72A2366A41A}"/>
                </a:ext>
              </a:extLst>
            </p:cNvPr>
            <p:cNvSpPr/>
            <p:nvPr/>
          </p:nvSpPr>
          <p:spPr>
            <a:xfrm>
              <a:off x="6991527" y="2871575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5F37296-F565-4552-86AB-01F65A03E9B9}"/>
                </a:ext>
              </a:extLst>
            </p:cNvPr>
            <p:cNvSpPr/>
            <p:nvPr/>
          </p:nvSpPr>
          <p:spPr>
            <a:xfrm>
              <a:off x="7069737" y="1620695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F14B630-CB1C-4CDB-8601-38DD53419E70}"/>
                </a:ext>
              </a:extLst>
            </p:cNvPr>
            <p:cNvSpPr/>
            <p:nvPr/>
          </p:nvSpPr>
          <p:spPr>
            <a:xfrm>
              <a:off x="6863255" y="2134726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A5590A-3659-481D-A666-328256DCA340}"/>
                </a:ext>
              </a:extLst>
            </p:cNvPr>
            <p:cNvSpPr/>
            <p:nvPr/>
          </p:nvSpPr>
          <p:spPr>
            <a:xfrm>
              <a:off x="6797040" y="1979247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070B12-0147-4C42-A9A8-559F2977C2C7}"/>
                </a:ext>
              </a:extLst>
            </p:cNvPr>
            <p:cNvSpPr/>
            <p:nvPr/>
          </p:nvSpPr>
          <p:spPr>
            <a:xfrm>
              <a:off x="7456517" y="1843589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9038383-08B2-4473-8596-F657F4019122}"/>
                </a:ext>
              </a:extLst>
            </p:cNvPr>
            <p:cNvSpPr/>
            <p:nvPr/>
          </p:nvSpPr>
          <p:spPr>
            <a:xfrm>
              <a:off x="7125054" y="1381597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6EBB380-5F4E-49AA-AE8D-E5001476F153}"/>
                </a:ext>
              </a:extLst>
            </p:cNvPr>
            <p:cNvSpPr/>
            <p:nvPr/>
          </p:nvSpPr>
          <p:spPr>
            <a:xfrm>
              <a:off x="7186973" y="2435178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E9BEF58-0A94-4DE1-BFB8-3C8666F8AAA5}"/>
                </a:ext>
              </a:extLst>
            </p:cNvPr>
            <p:cNvSpPr/>
            <p:nvPr/>
          </p:nvSpPr>
          <p:spPr>
            <a:xfrm>
              <a:off x="6925265" y="2353267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97E261-66F8-48D3-95DC-DD49BFF99DA7}"/>
                </a:ext>
              </a:extLst>
            </p:cNvPr>
            <p:cNvSpPr/>
            <p:nvPr/>
          </p:nvSpPr>
          <p:spPr>
            <a:xfrm>
              <a:off x="6921061" y="2243996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483023C-60BF-4AEE-A597-337BD7E181CA}"/>
                </a:ext>
              </a:extLst>
            </p:cNvPr>
            <p:cNvSpPr/>
            <p:nvPr/>
          </p:nvSpPr>
          <p:spPr>
            <a:xfrm>
              <a:off x="6876440" y="3349733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0245BE2-8022-4BB0-809A-9FBB08F6D105}"/>
                </a:ext>
              </a:extLst>
            </p:cNvPr>
            <p:cNvSpPr/>
            <p:nvPr/>
          </p:nvSpPr>
          <p:spPr>
            <a:xfrm>
              <a:off x="7122860" y="3303562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99DAA4D-2DD1-437F-BFE6-9F952A90B270}"/>
                </a:ext>
              </a:extLst>
            </p:cNvPr>
            <p:cNvSpPr/>
            <p:nvPr/>
          </p:nvSpPr>
          <p:spPr>
            <a:xfrm>
              <a:off x="6783810" y="1541863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70AE6C-25AE-4C31-87E3-DD8DDCB4F73D}"/>
                </a:ext>
              </a:extLst>
            </p:cNvPr>
            <p:cNvSpPr/>
            <p:nvPr/>
          </p:nvSpPr>
          <p:spPr>
            <a:xfrm>
              <a:off x="7456517" y="2065204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0F6E283-8BB7-4E07-98F3-CB5DCA264FA6}"/>
                </a:ext>
              </a:extLst>
            </p:cNvPr>
            <p:cNvSpPr/>
            <p:nvPr/>
          </p:nvSpPr>
          <p:spPr>
            <a:xfrm>
              <a:off x="6758677" y="1234357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1A4D0AD-9ABE-48BA-8A4E-0A229F3CB80B}"/>
                </a:ext>
              </a:extLst>
            </p:cNvPr>
            <p:cNvSpPr/>
            <p:nvPr/>
          </p:nvSpPr>
          <p:spPr>
            <a:xfrm>
              <a:off x="6936827" y="2640738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0CFB546-85F4-450C-9914-01F593F815CB}"/>
                </a:ext>
              </a:extLst>
            </p:cNvPr>
            <p:cNvSpPr/>
            <p:nvPr/>
          </p:nvSpPr>
          <p:spPr>
            <a:xfrm>
              <a:off x="7202167" y="1869415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3B82CE7-D017-4213-BDDB-06E7EE114ACD}"/>
                </a:ext>
              </a:extLst>
            </p:cNvPr>
            <p:cNvSpPr/>
            <p:nvPr/>
          </p:nvSpPr>
          <p:spPr>
            <a:xfrm>
              <a:off x="6533230" y="1426665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E2384-AA20-4214-9E2D-A7A2E3BF19BC}"/>
                </a:ext>
              </a:extLst>
            </p:cNvPr>
            <p:cNvSpPr/>
            <p:nvPr/>
          </p:nvSpPr>
          <p:spPr>
            <a:xfrm>
              <a:off x="7186973" y="1763030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79F7255-AC60-4A30-B0B5-82D219746BBC}"/>
                </a:ext>
              </a:extLst>
            </p:cNvPr>
            <p:cNvSpPr/>
            <p:nvPr/>
          </p:nvSpPr>
          <p:spPr>
            <a:xfrm>
              <a:off x="6967069" y="1416005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CD85887-2BAE-4FAF-A364-A1726561C038}"/>
                </a:ext>
              </a:extLst>
            </p:cNvPr>
            <p:cNvSpPr/>
            <p:nvPr/>
          </p:nvSpPr>
          <p:spPr>
            <a:xfrm>
              <a:off x="6990430" y="1883865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0C21FB-686C-49AF-9005-6A349D03DFCA}"/>
                </a:ext>
              </a:extLst>
            </p:cNvPr>
            <p:cNvSpPr/>
            <p:nvPr/>
          </p:nvSpPr>
          <p:spPr>
            <a:xfrm>
              <a:off x="7377072" y="1620695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F8C3C4F-0625-4F10-8447-04AB901EE40A}"/>
                </a:ext>
              </a:extLst>
            </p:cNvPr>
            <p:cNvSpPr/>
            <p:nvPr/>
          </p:nvSpPr>
          <p:spPr>
            <a:xfrm>
              <a:off x="6891107" y="2041933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8AD7C87-D99D-4373-B6B7-BCE2F558C52D}"/>
                </a:ext>
              </a:extLst>
            </p:cNvPr>
            <p:cNvSpPr/>
            <p:nvPr/>
          </p:nvSpPr>
          <p:spPr>
            <a:xfrm>
              <a:off x="7157095" y="2125615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D1C9348-E0DC-421B-AA4A-C6FB9E3D357E}"/>
                </a:ext>
              </a:extLst>
            </p:cNvPr>
            <p:cNvSpPr/>
            <p:nvPr/>
          </p:nvSpPr>
          <p:spPr>
            <a:xfrm>
              <a:off x="6610389" y="1763030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6A4E554-C4F7-4A97-90EE-05D0706F4318}"/>
                </a:ext>
              </a:extLst>
            </p:cNvPr>
            <p:cNvSpPr/>
            <p:nvPr/>
          </p:nvSpPr>
          <p:spPr>
            <a:xfrm>
              <a:off x="7030942" y="2292420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78EB2B5-B068-4271-BFF6-C2034B749D65}"/>
                </a:ext>
              </a:extLst>
            </p:cNvPr>
            <p:cNvSpPr/>
            <p:nvPr/>
          </p:nvSpPr>
          <p:spPr>
            <a:xfrm>
              <a:off x="7355232" y="2273832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C53584-C546-4A62-9089-C8F6424A80B7}"/>
                </a:ext>
              </a:extLst>
            </p:cNvPr>
            <p:cNvSpPr/>
            <p:nvPr/>
          </p:nvSpPr>
          <p:spPr>
            <a:xfrm>
              <a:off x="7246572" y="1461503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8B65DD6-CF09-4B6C-A3B0-ADAB0F2FBDFC}"/>
                </a:ext>
              </a:extLst>
            </p:cNvPr>
            <p:cNvSpPr/>
            <p:nvPr/>
          </p:nvSpPr>
          <p:spPr>
            <a:xfrm>
              <a:off x="6499597" y="158323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EFC9EB4-5321-4614-8FDE-8876635190A9}"/>
                </a:ext>
              </a:extLst>
            </p:cNvPr>
            <p:cNvSpPr/>
            <p:nvPr/>
          </p:nvSpPr>
          <p:spPr>
            <a:xfrm>
              <a:off x="6651997" y="173563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CF474E6-206A-4176-A1AD-004E8A9A6710}"/>
                </a:ext>
              </a:extLst>
            </p:cNvPr>
            <p:cNvSpPr/>
            <p:nvPr/>
          </p:nvSpPr>
          <p:spPr>
            <a:xfrm>
              <a:off x="6804397" y="188803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D68D0C5-4C08-40ED-AF40-4B444FBDA6FE}"/>
                </a:ext>
              </a:extLst>
            </p:cNvPr>
            <p:cNvSpPr/>
            <p:nvPr/>
          </p:nvSpPr>
          <p:spPr>
            <a:xfrm>
              <a:off x="7186973" y="3070932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C2D7F8B-838D-478C-9A91-F47C412D4DF3}"/>
                </a:ext>
              </a:extLst>
            </p:cNvPr>
            <p:cNvSpPr/>
            <p:nvPr/>
          </p:nvSpPr>
          <p:spPr>
            <a:xfrm>
              <a:off x="6347197" y="143083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0E940A0-B2BF-4C7E-B146-9A17AB68F382}"/>
                </a:ext>
              </a:extLst>
            </p:cNvPr>
            <p:cNvSpPr/>
            <p:nvPr/>
          </p:nvSpPr>
          <p:spPr>
            <a:xfrm>
              <a:off x="6499597" y="158323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616714E-781D-49C4-9761-B5AB7A0FA763}"/>
                </a:ext>
              </a:extLst>
            </p:cNvPr>
            <p:cNvSpPr/>
            <p:nvPr/>
          </p:nvSpPr>
          <p:spPr>
            <a:xfrm>
              <a:off x="7355232" y="2604427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1738D15-5C78-4DE6-98EC-E385603DAA5D}"/>
                </a:ext>
              </a:extLst>
            </p:cNvPr>
            <p:cNvSpPr/>
            <p:nvPr/>
          </p:nvSpPr>
          <p:spPr>
            <a:xfrm>
              <a:off x="6804397" y="188803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B064F97-5927-4FE1-9C75-38B07642CA92}"/>
                </a:ext>
              </a:extLst>
            </p:cNvPr>
            <p:cNvSpPr/>
            <p:nvPr/>
          </p:nvSpPr>
          <p:spPr>
            <a:xfrm>
              <a:off x="6956797" y="204043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D886259-FD86-4243-9A8D-CD3CE07061DC}"/>
                </a:ext>
              </a:extLst>
            </p:cNvPr>
            <p:cNvSpPr/>
            <p:nvPr/>
          </p:nvSpPr>
          <p:spPr>
            <a:xfrm>
              <a:off x="6651997" y="173563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222AFE1-44A2-48B8-BEC9-1BD886475395}"/>
                </a:ext>
              </a:extLst>
            </p:cNvPr>
            <p:cNvSpPr/>
            <p:nvPr/>
          </p:nvSpPr>
          <p:spPr>
            <a:xfrm>
              <a:off x="7509502" y="2381120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5052AA5-1814-4050-A30E-49AE279D830F}"/>
                </a:ext>
              </a:extLst>
            </p:cNvPr>
            <p:cNvSpPr/>
            <p:nvPr/>
          </p:nvSpPr>
          <p:spPr>
            <a:xfrm>
              <a:off x="7135952" y="2738821"/>
              <a:ext cx="132430" cy="923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3C78F05-DAC4-4A28-86F8-22B2FC96355A}"/>
                </a:ext>
              </a:extLst>
            </p:cNvPr>
            <p:cNvSpPr/>
            <p:nvPr/>
          </p:nvSpPr>
          <p:spPr>
            <a:xfrm>
              <a:off x="7024665" y="3450386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5B892E8-6797-4823-A0E8-EE0C85C6245A}"/>
                </a:ext>
              </a:extLst>
            </p:cNvPr>
            <p:cNvSpPr/>
            <p:nvPr/>
          </p:nvSpPr>
          <p:spPr>
            <a:xfrm>
              <a:off x="7239407" y="2928849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374083D-F55B-4874-B1CD-FC6A511FBDF0}"/>
                </a:ext>
              </a:extLst>
            </p:cNvPr>
            <p:cNvSpPr/>
            <p:nvPr/>
          </p:nvSpPr>
          <p:spPr>
            <a:xfrm>
              <a:off x="7157095" y="2567484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0B0364D-BEDA-4FF3-A959-8228FA727667}"/>
                </a:ext>
              </a:extLst>
            </p:cNvPr>
            <p:cNvSpPr/>
            <p:nvPr/>
          </p:nvSpPr>
          <p:spPr>
            <a:xfrm>
              <a:off x="6898512" y="2771442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A3C6FCA-9169-479C-8A0D-88626FDE5C10}"/>
                </a:ext>
              </a:extLst>
            </p:cNvPr>
            <p:cNvSpPr/>
            <p:nvPr/>
          </p:nvSpPr>
          <p:spPr>
            <a:xfrm>
              <a:off x="6967069" y="3098872"/>
              <a:ext cx="132430" cy="923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D99881E-26D5-4035-9886-A51F9CFDAFF7}"/>
              </a:ext>
            </a:extLst>
          </p:cNvPr>
          <p:cNvCxnSpPr>
            <a:cxnSpLocks/>
            <a:stCxn id="28" idx="5"/>
            <a:endCxn id="75" idx="0"/>
          </p:cNvCxnSpPr>
          <p:nvPr/>
        </p:nvCxnSpPr>
        <p:spPr>
          <a:xfrm>
            <a:off x="6502395" y="1583147"/>
            <a:ext cx="1973457" cy="11022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AB657D-BA19-4C34-8FE8-DD45D1633C14}"/>
              </a:ext>
            </a:extLst>
          </p:cNvPr>
          <p:cNvSpPr/>
          <p:nvPr/>
        </p:nvSpPr>
        <p:spPr>
          <a:xfrm>
            <a:off x="4837480" y="2685392"/>
            <a:ext cx="7276744" cy="4024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62C95807-C3B8-4FE4-9E95-4EEA316DB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8" y="2803006"/>
            <a:ext cx="1803428" cy="156485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1EBD431-A482-4CB6-B4A7-5E596385A615}"/>
              </a:ext>
            </a:extLst>
          </p:cNvPr>
          <p:cNvSpPr txBox="1"/>
          <p:nvPr/>
        </p:nvSpPr>
        <p:spPr>
          <a:xfrm>
            <a:off x="6841925" y="2892937"/>
            <a:ext cx="3435260" cy="13849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해파리명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보름달물 해파리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출현확률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:70%</a:t>
            </a: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해파리 특징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접시처럼 편평한 몸체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반투명한 우유빛깔 띔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출현시기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늦은 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쏘임 증상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독성은 약하나 사람에 따라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두드러기 등의 반응 보임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49A5415A-5975-46CB-AD69-A93A09F99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7" y="860287"/>
            <a:ext cx="4139762" cy="2655484"/>
          </a:xfrm>
          <a:prstGeom prst="rect">
            <a:avLst/>
          </a:prstGeom>
          <a:ln>
            <a:solidFill>
              <a:srgbClr val="0070C0"/>
            </a:solidFill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C79202F-5015-4078-8777-8C491B333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94155"/>
              </p:ext>
            </p:extLst>
          </p:nvPr>
        </p:nvGraphicFramePr>
        <p:xfrm>
          <a:off x="4941085" y="4436796"/>
          <a:ext cx="371805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2873947835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917318094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26848995"/>
                    </a:ext>
                  </a:extLst>
                </a:gridCol>
                <a:gridCol w="560503">
                  <a:extLst>
                    <a:ext uri="{9D8B030D-6E8A-4147-A177-3AD203B41FA5}">
                      <a16:colId xmlns:a16="http://schemas.microsoft.com/office/drawing/2014/main" val="3649423311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868007435"/>
                    </a:ext>
                  </a:extLst>
                </a:gridCol>
              </a:tblGrid>
              <a:tr h="280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연안명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염분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PH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용존산소량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91740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양양연안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17.87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33.95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8.25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8.7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4167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D7EB1BA2-0EF2-4DA7-9B4C-906539F51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06087"/>
              </p:ext>
            </p:extLst>
          </p:nvPr>
        </p:nvGraphicFramePr>
        <p:xfrm>
          <a:off x="4941083" y="5115328"/>
          <a:ext cx="6758755" cy="63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244">
                  <a:extLst>
                    <a:ext uri="{9D8B030D-6E8A-4147-A177-3AD203B41FA5}">
                      <a16:colId xmlns:a16="http://schemas.microsoft.com/office/drawing/2014/main" val="2873947835"/>
                    </a:ext>
                  </a:extLst>
                </a:gridCol>
                <a:gridCol w="1500604">
                  <a:extLst>
                    <a:ext uri="{9D8B030D-6E8A-4147-A177-3AD203B41FA5}">
                      <a16:colId xmlns:a16="http://schemas.microsoft.com/office/drawing/2014/main" val="2917318094"/>
                    </a:ext>
                  </a:extLst>
                </a:gridCol>
                <a:gridCol w="1327163">
                  <a:extLst>
                    <a:ext uri="{9D8B030D-6E8A-4147-A177-3AD203B41FA5}">
                      <a16:colId xmlns:a16="http://schemas.microsoft.com/office/drawing/2014/main" val="2026848995"/>
                    </a:ext>
                  </a:extLst>
                </a:gridCol>
                <a:gridCol w="1110364">
                  <a:extLst>
                    <a:ext uri="{9D8B030D-6E8A-4147-A177-3AD203B41FA5}">
                      <a16:colId xmlns:a16="http://schemas.microsoft.com/office/drawing/2014/main" val="3649423311"/>
                    </a:ext>
                  </a:extLst>
                </a:gridCol>
                <a:gridCol w="1363380">
                  <a:extLst>
                    <a:ext uri="{9D8B030D-6E8A-4147-A177-3AD203B41FA5}">
                      <a16:colId xmlns:a16="http://schemas.microsoft.com/office/drawing/2014/main" val="2868007435"/>
                    </a:ext>
                  </a:extLst>
                </a:gridCol>
              </a:tblGrid>
              <a:tr h="333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아질산성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질소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질산성질소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용존 무기질소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총질소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용존무기인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91740"/>
                  </a:ext>
                </a:extLst>
              </a:tr>
              <a:tr h="217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0.079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4167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6605C842-D06E-4D38-9012-7FF6114E9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34458"/>
              </p:ext>
            </p:extLst>
          </p:nvPr>
        </p:nvGraphicFramePr>
        <p:xfrm>
          <a:off x="4941084" y="5861812"/>
          <a:ext cx="6758753" cy="63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06">
                  <a:extLst>
                    <a:ext uri="{9D8B030D-6E8A-4147-A177-3AD203B41FA5}">
                      <a16:colId xmlns:a16="http://schemas.microsoft.com/office/drawing/2014/main" val="2873947835"/>
                    </a:ext>
                  </a:extLst>
                </a:gridCol>
                <a:gridCol w="1598327">
                  <a:extLst>
                    <a:ext uri="{9D8B030D-6E8A-4147-A177-3AD203B41FA5}">
                      <a16:colId xmlns:a16="http://schemas.microsoft.com/office/drawing/2014/main" val="2917318094"/>
                    </a:ext>
                  </a:extLst>
                </a:gridCol>
                <a:gridCol w="1348666">
                  <a:extLst>
                    <a:ext uri="{9D8B030D-6E8A-4147-A177-3AD203B41FA5}">
                      <a16:colId xmlns:a16="http://schemas.microsoft.com/office/drawing/2014/main" val="2026848995"/>
                    </a:ext>
                  </a:extLst>
                </a:gridCol>
                <a:gridCol w="1364088">
                  <a:extLst>
                    <a:ext uri="{9D8B030D-6E8A-4147-A177-3AD203B41FA5}">
                      <a16:colId xmlns:a16="http://schemas.microsoft.com/office/drawing/2014/main" val="3649423311"/>
                    </a:ext>
                  </a:extLst>
                </a:gridCol>
                <a:gridCol w="1348666">
                  <a:extLst>
                    <a:ext uri="{9D8B030D-6E8A-4147-A177-3AD203B41FA5}">
                      <a16:colId xmlns:a16="http://schemas.microsoft.com/office/drawing/2014/main" val="2868007435"/>
                    </a:ext>
                  </a:extLst>
                </a:gridCol>
              </a:tblGrid>
              <a:tr h="333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규산규소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부유물질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클로로필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투명도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91740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0.008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0.106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1.8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0.23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416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E24DB1-5483-4CCE-82FE-01043AD8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57194"/>
              </p:ext>
            </p:extLst>
          </p:nvPr>
        </p:nvGraphicFramePr>
        <p:xfrm>
          <a:off x="8659141" y="4436796"/>
          <a:ext cx="304069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93">
                  <a:extLst>
                    <a:ext uri="{9D8B030D-6E8A-4147-A177-3AD203B41FA5}">
                      <a16:colId xmlns:a16="http://schemas.microsoft.com/office/drawing/2014/main" val="2825725213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3849850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화학산소요구량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암모니아성 질소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6346"/>
                  </a:ext>
                </a:extLst>
              </a:tr>
              <a:tr h="234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4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82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A24C2-6804-4091-BF10-337BC79A8A39}"/>
              </a:ext>
            </a:extLst>
          </p:cNvPr>
          <p:cNvSpPr txBox="1"/>
          <p:nvPr/>
        </p:nvSpPr>
        <p:spPr>
          <a:xfrm>
            <a:off x="120816" y="71413"/>
            <a:ext cx="257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0B8ED2-AB29-44BC-949F-091B701F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3" y="1611885"/>
            <a:ext cx="764031" cy="764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759EDA-8BE1-4E0C-9F71-BC367FB69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3" y="661021"/>
            <a:ext cx="764031" cy="76403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F56FD0-8378-4228-BA94-E25963DFFF6F}"/>
              </a:ext>
            </a:extLst>
          </p:cNvPr>
          <p:cNvCxnSpPr>
            <a:cxnSpLocks/>
          </p:cNvCxnSpPr>
          <p:nvPr/>
        </p:nvCxnSpPr>
        <p:spPr>
          <a:xfrm>
            <a:off x="120816" y="3596405"/>
            <a:ext cx="119503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1DDEE2B0-B427-49E1-B388-7CF7AB59AA07}"/>
              </a:ext>
            </a:extLst>
          </p:cNvPr>
          <p:cNvSpPr/>
          <p:nvPr/>
        </p:nvSpPr>
        <p:spPr>
          <a:xfrm>
            <a:off x="1270070" y="807491"/>
            <a:ext cx="4337866" cy="444132"/>
          </a:xfrm>
          <a:prstGeom prst="wedgeRoundRectCallout">
            <a:avLst>
              <a:gd name="adj1" fmla="val -53938"/>
              <a:gd name="adj2" fmla="val -118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매번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톤 가량의 해파리가 그물에 들어와 어업 피해가 이만저만이 아닙니다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5AABBB91-D6C7-472A-A91E-AD6B88883089}"/>
              </a:ext>
            </a:extLst>
          </p:cNvPr>
          <p:cNvSpPr/>
          <p:nvPr/>
        </p:nvSpPr>
        <p:spPr>
          <a:xfrm>
            <a:off x="1270070" y="1732066"/>
            <a:ext cx="4337866" cy="444132"/>
          </a:xfrm>
          <a:prstGeom prst="wedgeRoundRectCallout">
            <a:avLst>
              <a:gd name="adj1" fmla="val -53938"/>
              <a:gd name="adj2" fmla="val -118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해파리가 원자력 발전소의 취수구를 막는 사례가 계속 늘어나고 있습니다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ADAACFF-41FE-4BC4-BD0E-392194072BD3}"/>
              </a:ext>
            </a:extLst>
          </p:cNvPr>
          <p:cNvSpPr/>
          <p:nvPr/>
        </p:nvSpPr>
        <p:spPr>
          <a:xfrm>
            <a:off x="1270069" y="2637828"/>
            <a:ext cx="4337866" cy="444132"/>
          </a:xfrm>
          <a:prstGeom prst="wedgeRoundRectCallout">
            <a:avLst>
              <a:gd name="adj1" fmla="val -53938"/>
              <a:gd name="adj2" fmla="val -118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작년에 바다에 놀러갔다가 저희 아들이 해파리에 쏘였어요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EAF62-0AFB-445E-B054-2947372D29C3}"/>
              </a:ext>
            </a:extLst>
          </p:cNvPr>
          <p:cNvSpPr txBox="1"/>
          <p:nvPr/>
        </p:nvSpPr>
        <p:spPr>
          <a:xfrm>
            <a:off x="356667" y="1364057"/>
            <a:ext cx="64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4E481-6899-48A7-AD79-F87F31644091}"/>
              </a:ext>
            </a:extLst>
          </p:cNvPr>
          <p:cNvSpPr txBox="1"/>
          <p:nvPr/>
        </p:nvSpPr>
        <p:spPr>
          <a:xfrm>
            <a:off x="345883" y="2324318"/>
            <a:ext cx="65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</a:t>
            </a:r>
            <a:r>
              <a:rPr lang="ko-KR" altLang="en-US" sz="1400" b="1" dirty="0"/>
              <a:t>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BA393-38FD-416D-9677-6CA5AEA44AF4}"/>
              </a:ext>
            </a:extLst>
          </p:cNvPr>
          <p:cNvSpPr txBox="1"/>
          <p:nvPr/>
        </p:nvSpPr>
        <p:spPr>
          <a:xfrm>
            <a:off x="233367" y="3283408"/>
            <a:ext cx="89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관광분야</a:t>
            </a: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3E80D1D6-184F-4BD8-ADF0-69819BF12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865711"/>
              </p:ext>
            </p:extLst>
          </p:nvPr>
        </p:nvGraphicFramePr>
        <p:xfrm>
          <a:off x="6452872" y="230832"/>
          <a:ext cx="4936958" cy="245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787755-40C3-41BE-8DDF-36C8CEFB2959}"/>
              </a:ext>
            </a:extLst>
          </p:cNvPr>
          <p:cNvSpPr/>
          <p:nvPr/>
        </p:nvSpPr>
        <p:spPr>
          <a:xfrm>
            <a:off x="6917165" y="2824268"/>
            <a:ext cx="4399877" cy="387267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연간 해파리 총 피해액 약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D3D9E44F-DC37-4924-91AD-B948B462A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915166"/>
              </p:ext>
            </p:extLst>
          </p:nvPr>
        </p:nvGraphicFramePr>
        <p:xfrm>
          <a:off x="655356" y="3507410"/>
          <a:ext cx="4685940" cy="233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F73494-CE84-4D43-9A39-6E16863BE169}"/>
              </a:ext>
            </a:extLst>
          </p:cNvPr>
          <p:cNvCxnSpPr/>
          <p:nvPr/>
        </p:nvCxnSpPr>
        <p:spPr>
          <a:xfrm>
            <a:off x="6013525" y="85751"/>
            <a:ext cx="0" cy="668649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4D24AE-E282-453F-883F-2CC2DAC0E930}"/>
              </a:ext>
            </a:extLst>
          </p:cNvPr>
          <p:cNvSpPr/>
          <p:nvPr/>
        </p:nvSpPr>
        <p:spPr>
          <a:xfrm>
            <a:off x="379718" y="6165305"/>
            <a:ext cx="5228218" cy="412349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수온 상승으로 인하여 해파리 출현 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해마다 급증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E9C1BB6-7A23-4D91-8E82-8E23CF147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3" y="2563795"/>
            <a:ext cx="764031" cy="7640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4C8A9B-1664-44AE-9DD3-A1B2D462BA30}"/>
              </a:ext>
            </a:extLst>
          </p:cNvPr>
          <p:cNvSpPr txBox="1"/>
          <p:nvPr/>
        </p:nvSpPr>
        <p:spPr>
          <a:xfrm>
            <a:off x="7102978" y="3683561"/>
            <a:ext cx="387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해파리 피해지역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C128CF-6287-4DD8-B644-CE217F22F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115" y="4103183"/>
            <a:ext cx="5277668" cy="176070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2DC535-BA40-4A70-B422-886C9493BC25}"/>
              </a:ext>
            </a:extLst>
          </p:cNvPr>
          <p:cNvSpPr/>
          <p:nvPr/>
        </p:nvSpPr>
        <p:spPr>
          <a:xfrm>
            <a:off x="6443862" y="6165305"/>
            <a:ext cx="5228218" cy="412349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인천과 경남을 비롯한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전 해안지역에서 해파리 출현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5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76A4F0-5DA4-47D9-971A-08E24582941F}"/>
              </a:ext>
            </a:extLst>
          </p:cNvPr>
          <p:cNvSpPr/>
          <p:nvPr/>
        </p:nvSpPr>
        <p:spPr>
          <a:xfrm>
            <a:off x="7947618" y="2261683"/>
            <a:ext cx="4093820" cy="1936378"/>
          </a:xfrm>
          <a:prstGeom prst="round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4CB285-3233-4E72-92DB-2150526BE37B}"/>
              </a:ext>
            </a:extLst>
          </p:cNvPr>
          <p:cNvSpPr/>
          <p:nvPr/>
        </p:nvSpPr>
        <p:spPr>
          <a:xfrm>
            <a:off x="4044429" y="3737680"/>
            <a:ext cx="3814493" cy="29927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9C3380-451D-4183-AE93-DFAD272A01C0}"/>
              </a:ext>
            </a:extLst>
          </p:cNvPr>
          <p:cNvSpPr/>
          <p:nvPr/>
        </p:nvSpPr>
        <p:spPr>
          <a:xfrm>
            <a:off x="150562" y="3737680"/>
            <a:ext cx="3814493" cy="29927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BBEB0-FE3B-4528-A676-DE9E33F62CA7}"/>
              </a:ext>
            </a:extLst>
          </p:cNvPr>
          <p:cNvSpPr txBox="1"/>
          <p:nvPr/>
        </p:nvSpPr>
        <p:spPr>
          <a:xfrm>
            <a:off x="0" y="0"/>
            <a:ext cx="257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92CF0-B7A6-4395-AC44-A1570BA92521}"/>
              </a:ext>
            </a:extLst>
          </p:cNvPr>
          <p:cNvSpPr/>
          <p:nvPr/>
        </p:nvSpPr>
        <p:spPr>
          <a:xfrm>
            <a:off x="304482" y="3737681"/>
            <a:ext cx="3538869" cy="273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스마트부이란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해상에서 해파리 정보 및 기상정보 등을 관측하는  부표형태의 기구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 등을 통해 해파리 군집을    탐지하여 해파리의 이동 예측 및   방제경로 설정에 활용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F95FF8-2AA3-4AB7-A809-1180A12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68" y="854918"/>
            <a:ext cx="3655733" cy="27353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1FE36-1F4A-4650-AB25-70912833F5ED}"/>
              </a:ext>
            </a:extLst>
          </p:cNvPr>
          <p:cNvSpPr/>
          <p:nvPr/>
        </p:nvSpPr>
        <p:spPr>
          <a:xfrm>
            <a:off x="4207848" y="3742458"/>
            <a:ext cx="3496975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현황은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수억원을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들여 제작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</a:t>
            </a:r>
            <a:endParaRPr lang="en-US" altLang="ko-KR" sz="8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경남 마산의 시범운영 이후로        좀처럼 확대되지 못하고 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178F4F-2F4C-48E1-97AE-D7917DC472D9}"/>
              </a:ext>
            </a:extLst>
          </p:cNvPr>
          <p:cNvSpPr/>
          <p:nvPr/>
        </p:nvSpPr>
        <p:spPr>
          <a:xfrm>
            <a:off x="150562" y="669851"/>
            <a:ext cx="3814493" cy="60605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6" descr="korea smart buoyì ëí ì´ë¯¸ì§ ê²ìê²°ê³¼">
            <a:extLst>
              <a:ext uri="{FF2B5EF4-FFF2-40B4-BE49-F238E27FC236}">
                <a16:creationId xmlns:a16="http://schemas.microsoft.com/office/drawing/2014/main" id="{8AF02777-ADA4-4BAB-A639-4F870D2F5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 r="7664" b="6813"/>
          <a:stretch/>
        </p:blipFill>
        <p:spPr bwMode="auto">
          <a:xfrm>
            <a:off x="8017680" y="4375942"/>
            <a:ext cx="1490994" cy="172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korea smart buoyì ëí ì´ë¯¸ì§ ê²ìê²°ê³¼">
            <a:extLst>
              <a:ext uri="{FF2B5EF4-FFF2-40B4-BE49-F238E27FC236}">
                <a16:creationId xmlns:a16="http://schemas.microsoft.com/office/drawing/2014/main" id="{CE00B3D5-E53D-450D-8BF0-E3290FD2B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 r="7664" b="6813"/>
          <a:stretch/>
        </p:blipFill>
        <p:spPr bwMode="auto">
          <a:xfrm>
            <a:off x="828063" y="800865"/>
            <a:ext cx="2459489" cy="284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8DA404-F645-4E88-99EB-545EF4EFA17A}"/>
              </a:ext>
            </a:extLst>
          </p:cNvPr>
          <p:cNvSpPr/>
          <p:nvPr/>
        </p:nvSpPr>
        <p:spPr>
          <a:xfrm>
            <a:off x="4049090" y="669851"/>
            <a:ext cx="3814493" cy="60605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8" descr="bigdataì ëí ì´ë¯¸ì§ ê²ìê²°ê³¼">
            <a:extLst>
              <a:ext uri="{FF2B5EF4-FFF2-40B4-BE49-F238E27FC236}">
                <a16:creationId xmlns:a16="http://schemas.microsoft.com/office/drawing/2014/main" id="{4F5D6ED9-8A9A-4C1E-A19F-7031ACB7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197" y="4610391"/>
            <a:ext cx="2144492" cy="12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F8746E-ED84-44A3-8620-B020D6A7F85D}"/>
              </a:ext>
            </a:extLst>
          </p:cNvPr>
          <p:cNvSpPr txBox="1"/>
          <p:nvPr/>
        </p:nvSpPr>
        <p:spPr>
          <a:xfrm>
            <a:off x="8212322" y="800865"/>
            <a:ext cx="355975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스마트부이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카메라로 실시간 모니터링을 통해 해파리를 감지하는 시스템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8D8A2-46F4-4DB0-8C64-56FCE3FBDA32}"/>
              </a:ext>
            </a:extLst>
          </p:cNvPr>
          <p:cNvSpPr txBox="1"/>
          <p:nvPr/>
        </p:nvSpPr>
        <p:spPr>
          <a:xfrm>
            <a:off x="8002358" y="2360315"/>
            <a:ext cx="3979678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스마트부이에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빅데이터분석을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결합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한다면 해파리 출현 지역을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예측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있지 않을까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3179C7A-608D-4703-9B1F-F8AADBFC8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5"/>
          <a:stretch/>
        </p:blipFill>
        <p:spPr>
          <a:xfrm>
            <a:off x="8432323" y="6099714"/>
            <a:ext cx="679403" cy="580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7DFFF-D6E8-44DA-B4CB-4C17039D7140}"/>
              </a:ext>
            </a:extLst>
          </p:cNvPr>
          <p:cNvSpPr txBox="1"/>
          <p:nvPr/>
        </p:nvSpPr>
        <p:spPr>
          <a:xfrm>
            <a:off x="9619739" y="4996291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90151-7342-4569-924E-99962551CE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07" y="5945156"/>
            <a:ext cx="735072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9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0" y="0"/>
            <a:ext cx="4410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31639-D7C6-4FD0-8D8F-F85C2D917DAF}"/>
              </a:ext>
            </a:extLst>
          </p:cNvPr>
          <p:cNvSpPr/>
          <p:nvPr/>
        </p:nvSpPr>
        <p:spPr>
          <a:xfrm>
            <a:off x="287865" y="769591"/>
            <a:ext cx="10565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시스템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국립수산과학원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국가해양환경정보통합시스템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solidFill>
                  <a:srgbClr val="1155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http://meis.go.kr/rest/main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4286F4-0AC1-4C3E-9FA6-229A304B11F6}"/>
              </a:ext>
            </a:extLst>
          </p:cNvPr>
          <p:cNvSpPr/>
          <p:nvPr/>
        </p:nvSpPr>
        <p:spPr>
          <a:xfrm>
            <a:off x="287866" y="1315421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해파리 출몰 정보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(Open API)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2A0B4A-92F9-4739-A5A5-DE14A25ECFD5}"/>
              </a:ext>
            </a:extLst>
          </p:cNvPr>
          <p:cNvSpPr/>
          <p:nvPr/>
        </p:nvSpPr>
        <p:spPr>
          <a:xfrm>
            <a:off x="6096000" y="1315853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어장 환경 모니터링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8BADB7-D933-4340-BF5A-09728CD4F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7" t="19712" b="61518"/>
          <a:stretch/>
        </p:blipFill>
        <p:spPr>
          <a:xfrm>
            <a:off x="287866" y="1685185"/>
            <a:ext cx="5162995" cy="903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9A5EE6-45A9-48D4-9876-492EF5F88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5185"/>
            <a:ext cx="4122316" cy="928095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6768A8-8840-4D19-8684-213471F3FF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2912705"/>
          <a:ext cx="5729057" cy="90252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84699">
                  <a:extLst>
                    <a:ext uri="{9D8B030D-6E8A-4147-A177-3AD203B41FA5}">
                      <a16:colId xmlns:a16="http://schemas.microsoft.com/office/drawing/2014/main" val="425969774"/>
                    </a:ext>
                  </a:extLst>
                </a:gridCol>
                <a:gridCol w="384699">
                  <a:extLst>
                    <a:ext uri="{9D8B030D-6E8A-4147-A177-3AD203B41FA5}">
                      <a16:colId xmlns:a16="http://schemas.microsoft.com/office/drawing/2014/main" val="3986350721"/>
                    </a:ext>
                  </a:extLst>
                </a:gridCol>
                <a:gridCol w="384699">
                  <a:extLst>
                    <a:ext uri="{9D8B030D-6E8A-4147-A177-3AD203B41FA5}">
                      <a16:colId xmlns:a16="http://schemas.microsoft.com/office/drawing/2014/main" val="44624115"/>
                    </a:ext>
                  </a:extLst>
                </a:gridCol>
                <a:gridCol w="290004">
                  <a:extLst>
                    <a:ext uri="{9D8B030D-6E8A-4147-A177-3AD203B41FA5}">
                      <a16:colId xmlns:a16="http://schemas.microsoft.com/office/drawing/2014/main" val="2012889872"/>
                    </a:ext>
                  </a:extLst>
                </a:gridCol>
                <a:gridCol w="230819">
                  <a:extLst>
                    <a:ext uri="{9D8B030D-6E8A-4147-A177-3AD203B41FA5}">
                      <a16:colId xmlns:a16="http://schemas.microsoft.com/office/drawing/2014/main" val="2339974892"/>
                    </a:ext>
                  </a:extLst>
                </a:gridCol>
                <a:gridCol w="230819">
                  <a:extLst>
                    <a:ext uri="{9D8B030D-6E8A-4147-A177-3AD203B41FA5}">
                      <a16:colId xmlns:a16="http://schemas.microsoft.com/office/drawing/2014/main" val="3717378927"/>
                    </a:ext>
                  </a:extLst>
                </a:gridCol>
                <a:gridCol w="384699">
                  <a:extLst>
                    <a:ext uri="{9D8B030D-6E8A-4147-A177-3AD203B41FA5}">
                      <a16:colId xmlns:a16="http://schemas.microsoft.com/office/drawing/2014/main" val="3392098752"/>
                    </a:ext>
                  </a:extLst>
                </a:gridCol>
                <a:gridCol w="384699">
                  <a:extLst>
                    <a:ext uri="{9D8B030D-6E8A-4147-A177-3AD203B41FA5}">
                      <a16:colId xmlns:a16="http://schemas.microsoft.com/office/drawing/2014/main" val="3840130560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919022554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324172374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3790346459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748526567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1254622822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1895983196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1714919160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3710466468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3665953558"/>
                    </a:ext>
                  </a:extLst>
                </a:gridCol>
                <a:gridCol w="305392">
                  <a:extLst>
                    <a:ext uri="{9D8B030D-6E8A-4147-A177-3AD203B41FA5}">
                      <a16:colId xmlns:a16="http://schemas.microsoft.com/office/drawing/2014/main" val="2607420308"/>
                    </a:ext>
                  </a:extLst>
                </a:gridCol>
              </a:tblGrid>
              <a:tr h="300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해역명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연안명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정점명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관측년도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관측월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관측일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Longitude [</a:t>
                      </a:r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degrees_east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Latitude [</a:t>
                      </a:r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degrees_north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수온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(℃)</a:t>
                      </a:r>
                      <a:endParaRPr lang="en-US" altLang="ko-KR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염분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psu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용존산소량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(㎎/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화학산소요구량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(㎎/L)</a:t>
                      </a:r>
                      <a:endParaRPr lang="en-US" altLang="ko-KR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691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74738"/>
                  </a:ext>
                </a:extLst>
              </a:tr>
              <a:tr h="300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서해중부</a:t>
                      </a:r>
                      <a:r>
                        <a:rPr lang="en-US" altLang="ko-KR" sz="700" u="none" strike="noStrike">
                          <a:effectLst/>
                        </a:rPr>
                        <a:t>(Ⅶ)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가로림연안</a:t>
                      </a:r>
                      <a:endParaRPr lang="ko-KR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가로림 </a:t>
                      </a:r>
                      <a:r>
                        <a:rPr lang="en-US" altLang="ko-KR" sz="700" u="none" strike="noStrike">
                          <a:effectLst/>
                        </a:rPr>
                        <a:t>01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2016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126.3111111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36.99305556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14.17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14.15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32.03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32.03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7.99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7.97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9.78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9.9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1.53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1.29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extLst>
                  <a:ext uri="{0D108BD9-81ED-4DB2-BD59-A6C34878D82A}">
                    <a16:rowId xmlns:a16="http://schemas.microsoft.com/office/drawing/2014/main" val="344061990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2A07E31-68BA-4D0A-A780-835C9B9D5E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3936817"/>
          <a:ext cx="5729061" cy="98640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69480">
                  <a:extLst>
                    <a:ext uri="{9D8B030D-6E8A-4147-A177-3AD203B41FA5}">
                      <a16:colId xmlns:a16="http://schemas.microsoft.com/office/drawing/2014/main" val="2496645682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1424807787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673853373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2653629039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3892418990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3594165602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3241555745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2455386192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144799175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997336487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2270763668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1629554689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770275857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1003131619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1649451517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355206827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4080752228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2655974921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811426811"/>
                    </a:ext>
                  </a:extLst>
                </a:gridCol>
                <a:gridCol w="269480">
                  <a:extLst>
                    <a:ext uri="{9D8B030D-6E8A-4147-A177-3AD203B41FA5}">
                      <a16:colId xmlns:a16="http://schemas.microsoft.com/office/drawing/2014/main" val="1049806832"/>
                    </a:ext>
                  </a:extLst>
                </a:gridCol>
                <a:gridCol w="339461">
                  <a:extLst>
                    <a:ext uri="{9D8B030D-6E8A-4147-A177-3AD203B41FA5}">
                      <a16:colId xmlns:a16="http://schemas.microsoft.com/office/drawing/2014/main" val="586411685"/>
                    </a:ext>
                  </a:extLst>
                </a:gridCol>
              </a:tblGrid>
              <a:tr h="3847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암모니아성질소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(㎍/L)</a:t>
                      </a:r>
                      <a:endParaRPr lang="en-US" altLang="ko-KR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아질산성질소</a:t>
                      </a:r>
                      <a:r>
                        <a:rPr lang="en-US" altLang="ko-KR" sz="700" u="none" strike="noStrike">
                          <a:solidFill>
                            <a:schemeClr val="bg1"/>
                          </a:solidFill>
                          <a:effectLst/>
                        </a:rPr>
                        <a:t>(㎍/L)</a:t>
                      </a:r>
                      <a:endParaRPr lang="en-US" altLang="ko-KR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질산성질소</a:t>
                      </a:r>
                      <a:r>
                        <a:rPr lang="en-US" altLang="ko-KR" sz="700" u="none" strike="noStrike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용존무기질소</a:t>
                      </a:r>
                      <a:r>
                        <a:rPr lang="en-US" altLang="ko-KR" sz="700" u="none" strike="noStrike">
                          <a:solidFill>
                            <a:schemeClr val="bg1"/>
                          </a:solidFill>
                          <a:effectLst/>
                        </a:rPr>
                        <a:t>(㎍/L)</a:t>
                      </a:r>
                      <a:endParaRPr lang="en-US" altLang="ko-KR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총질소</a:t>
                      </a:r>
                      <a:endParaRPr lang="en-US" altLang="ko-KR" sz="7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용존무기인</a:t>
                      </a:r>
                      <a:r>
                        <a:rPr lang="en-US" altLang="ko-KR" sz="700" u="none" strike="noStrike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총인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규산규소</a:t>
                      </a:r>
                      <a:r>
                        <a:rPr lang="en-US" altLang="ko-KR" sz="700" u="none" strike="noStrike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부유물질</a:t>
                      </a:r>
                      <a:r>
                        <a:rPr lang="en-US" altLang="ko-KR" sz="700" u="none" strike="noStrike">
                          <a:solidFill>
                            <a:schemeClr val="bg1"/>
                          </a:solidFill>
                          <a:effectLst/>
                        </a:rPr>
                        <a:t>(㎎/</a:t>
                      </a:r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클로로필</a:t>
                      </a:r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a(㎍/L)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투명도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41564" marB="41564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89626"/>
                  </a:ext>
                </a:extLst>
              </a:tr>
              <a:tr h="300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63673"/>
                  </a:ext>
                </a:extLst>
              </a:tr>
              <a:tr h="300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0.009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0.01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0.114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0.142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0.006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0.008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0.129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0.159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0.302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0.28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0.013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0.014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0.028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0.031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0.079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0.092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28.2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20.2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3.23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1.55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8" marR="2558" marT="2114" marB="0" anchor="ctr"/>
                </a:tc>
                <a:extLst>
                  <a:ext uri="{0D108BD9-81ED-4DB2-BD59-A6C34878D82A}">
                    <a16:rowId xmlns:a16="http://schemas.microsoft.com/office/drawing/2014/main" val="178653028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4010A2-35F6-44D5-87F8-927413465FAD}"/>
              </a:ext>
            </a:extLst>
          </p:cNvPr>
          <p:cNvSpPr/>
          <p:nvPr/>
        </p:nvSpPr>
        <p:spPr>
          <a:xfrm>
            <a:off x="6096000" y="2613712"/>
            <a:ext cx="5808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848A8D-488D-4FF9-A2FF-4DEEAD3A8413}"/>
              </a:ext>
            </a:extLst>
          </p:cNvPr>
          <p:cNvSpPr/>
          <p:nvPr/>
        </p:nvSpPr>
        <p:spPr>
          <a:xfrm>
            <a:off x="287866" y="2613712"/>
            <a:ext cx="5808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AE3B8-F66E-40AA-BDC0-B9173FCE505F}"/>
              </a:ext>
            </a:extLst>
          </p:cNvPr>
          <p:cNvSpPr/>
          <p:nvPr/>
        </p:nvSpPr>
        <p:spPr>
          <a:xfrm>
            <a:off x="287866" y="4928340"/>
            <a:ext cx="5808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Summary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1C3FF9-A728-41E6-A454-83A08E24FC53}"/>
              </a:ext>
            </a:extLst>
          </p:cNvPr>
          <p:cNvSpPr/>
          <p:nvPr/>
        </p:nvSpPr>
        <p:spPr>
          <a:xfrm>
            <a:off x="6096000" y="4928340"/>
            <a:ext cx="5808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Summary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386B4A-CAF0-48D1-9450-6E73065B6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866" y="5289970"/>
          <a:ext cx="5621867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881">
                  <a:extLst>
                    <a:ext uri="{9D8B030D-6E8A-4147-A177-3AD203B41FA5}">
                      <a16:colId xmlns:a16="http://schemas.microsoft.com/office/drawing/2014/main" val="360214379"/>
                    </a:ext>
                  </a:extLst>
                </a:gridCol>
                <a:gridCol w="894727">
                  <a:extLst>
                    <a:ext uri="{9D8B030D-6E8A-4147-A177-3AD203B41FA5}">
                      <a16:colId xmlns:a16="http://schemas.microsoft.com/office/drawing/2014/main" val="2608019906"/>
                    </a:ext>
                  </a:extLst>
                </a:gridCol>
                <a:gridCol w="3519259">
                  <a:extLst>
                    <a:ext uri="{9D8B030D-6E8A-4147-A177-3AD203B41FA5}">
                      <a16:colId xmlns:a16="http://schemas.microsoft.com/office/drawing/2014/main" val="205664731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열이름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정의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추가설명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1805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jellyFishName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해파리이름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총 </a:t>
                      </a:r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r>
                        <a:rPr lang="ko-KR" altLang="en-US" sz="1000" u="none" strike="noStrike">
                          <a:effectLst/>
                        </a:rPr>
                        <a:t>종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노무라입깃해파리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보름달물해파리 등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94243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newsPerEnd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조사마감일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2014</a:t>
                      </a:r>
                      <a:r>
                        <a:rPr lang="ko-KR" altLang="en-US" sz="1000" u="none" strike="noStrike" dirty="0">
                          <a:effectLst/>
                        </a:rPr>
                        <a:t>년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</a:rPr>
                        <a:t>~ 2016 6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03707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newsPerSta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조사시작일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7063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newsSeq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조사주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519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occurrenceSpot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출몰지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동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서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남해안 총 </a:t>
                      </a:r>
                      <a:r>
                        <a:rPr lang="en-US" altLang="ko-KR" sz="1000" u="none" strike="noStrike" dirty="0">
                          <a:effectLst/>
                        </a:rPr>
                        <a:t>155</a:t>
                      </a:r>
                      <a:r>
                        <a:rPr lang="ko-KR" altLang="en-US" sz="1000" u="none" strike="noStrike" dirty="0">
                          <a:effectLst/>
                        </a:rPr>
                        <a:t>개 지역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99866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A05140-8FDD-4011-BDCA-497B9EEDC5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5999" y="5289970"/>
          <a:ext cx="5729057" cy="135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132">
                  <a:extLst>
                    <a:ext uri="{9D8B030D-6E8A-4147-A177-3AD203B41FA5}">
                      <a16:colId xmlns:a16="http://schemas.microsoft.com/office/drawing/2014/main" val="3716942439"/>
                    </a:ext>
                  </a:extLst>
                </a:gridCol>
                <a:gridCol w="5012925">
                  <a:extLst>
                    <a:ext uri="{9D8B030D-6E8A-4147-A177-3AD203B41FA5}">
                      <a16:colId xmlns:a16="http://schemas.microsoft.com/office/drawing/2014/main" val="953712028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열이름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추가설명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0736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 err="1">
                          <a:effectLst/>
                        </a:rPr>
                        <a:t>해역명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총 </a:t>
                      </a:r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r>
                        <a:rPr lang="ko-KR" altLang="en-US" sz="1000" u="none" strike="noStrike" dirty="0">
                          <a:effectLst/>
                        </a:rPr>
                        <a:t>개 해역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서해 중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남부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남해 동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중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서부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동해 중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남부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제주도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36419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연안명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총 </a:t>
                      </a:r>
                      <a:r>
                        <a:rPr lang="en-US" altLang="ko-KR" sz="1000" u="none" strike="noStrike">
                          <a:effectLst/>
                        </a:rPr>
                        <a:t>56</a:t>
                      </a:r>
                      <a:r>
                        <a:rPr lang="ko-KR" altLang="en-US" sz="1000" u="none" strike="noStrike">
                          <a:effectLst/>
                        </a:rPr>
                        <a:t>개 연안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가로림 연안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가막만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김포연안 등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7294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정점명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총 </a:t>
                      </a:r>
                      <a:r>
                        <a:rPr lang="en-US" altLang="ko-KR" sz="1000" u="none" strike="noStrike">
                          <a:effectLst/>
                        </a:rPr>
                        <a:t>406</a:t>
                      </a:r>
                      <a:r>
                        <a:rPr lang="ko-KR" altLang="en-US" sz="1000" u="none" strike="noStrike">
                          <a:effectLst/>
                        </a:rPr>
                        <a:t>개의 정점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가로림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진해만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낙동강 하구 등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69819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관측날짜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관측년도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관측월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관측일 </a:t>
                      </a:r>
                      <a:r>
                        <a:rPr lang="en-US" altLang="ko-KR" sz="1000" u="none" strike="noStrike">
                          <a:effectLst/>
                        </a:rPr>
                        <a:t>(2014</a:t>
                      </a:r>
                      <a:r>
                        <a:rPr lang="ko-KR" altLang="en-US" sz="1000" u="none" strike="noStrike">
                          <a:effectLst/>
                        </a:rPr>
                        <a:t>년 </a:t>
                      </a:r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effectLst/>
                        </a:rPr>
                        <a:t>~ 2016</a:t>
                      </a:r>
                      <a:r>
                        <a:rPr lang="ko-KR" altLang="en-US" sz="1000" u="none" strike="noStrike">
                          <a:effectLst/>
                        </a:rPr>
                        <a:t>년 </a:t>
                      </a:r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r>
                        <a:rPr lang="en-US" altLang="ko-KR" sz="1000" u="none" strike="noStrike">
                          <a:effectLst/>
                        </a:rPr>
                        <a:t>, 21</a:t>
                      </a:r>
                      <a:r>
                        <a:rPr lang="ko-KR" altLang="en-US" sz="1000" u="none" strike="noStrike">
                          <a:effectLst/>
                        </a:rPr>
                        <a:t>개월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635746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위도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경도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각 지역의 위도와 경도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20611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해양성분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총 </a:t>
                      </a:r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r>
                        <a:rPr lang="ko-KR" altLang="en-US" sz="1000" u="none" strike="noStrike" dirty="0">
                          <a:effectLst/>
                        </a:rPr>
                        <a:t>가지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수온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염분</a:t>
                      </a:r>
                      <a:r>
                        <a:rPr lang="en-US" altLang="ko-KR" sz="1000" u="none" strike="noStrike" dirty="0">
                          <a:effectLst/>
                        </a:rPr>
                        <a:t>, pH, </a:t>
                      </a:r>
                      <a:r>
                        <a:rPr lang="ko-KR" altLang="en-US" sz="1000" u="none" strike="noStrike" dirty="0">
                          <a:effectLst/>
                        </a:rPr>
                        <a:t>용존산소량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화학산소요구량 등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58192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C67C9F2-34C1-4735-AE46-DE105B467E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865" y="2921489"/>
          <a:ext cx="5621867" cy="204845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46456">
                  <a:extLst>
                    <a:ext uri="{9D8B030D-6E8A-4147-A177-3AD203B41FA5}">
                      <a16:colId xmlns:a16="http://schemas.microsoft.com/office/drawing/2014/main" val="1669563056"/>
                    </a:ext>
                  </a:extLst>
                </a:gridCol>
                <a:gridCol w="719528">
                  <a:extLst>
                    <a:ext uri="{9D8B030D-6E8A-4147-A177-3AD203B41FA5}">
                      <a16:colId xmlns:a16="http://schemas.microsoft.com/office/drawing/2014/main" val="1364111809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3181310949"/>
                    </a:ext>
                  </a:extLst>
                </a:gridCol>
                <a:gridCol w="599606">
                  <a:extLst>
                    <a:ext uri="{9D8B030D-6E8A-4147-A177-3AD203B41FA5}">
                      <a16:colId xmlns:a16="http://schemas.microsoft.com/office/drawing/2014/main" val="1751403557"/>
                    </a:ext>
                  </a:extLst>
                </a:gridCol>
                <a:gridCol w="2851739">
                  <a:extLst>
                    <a:ext uri="{9D8B030D-6E8A-4147-A177-3AD203B41FA5}">
                      <a16:colId xmlns:a16="http://schemas.microsoft.com/office/drawing/2014/main" val="57223614"/>
                    </a:ext>
                  </a:extLst>
                </a:gridCol>
              </a:tblGrid>
              <a:tr h="696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jellyFishName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newsPerEnd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newsPerSta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newsSeq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occurrenceSpot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14873"/>
                  </a:ext>
                </a:extLst>
              </a:tr>
              <a:tr h="208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노무라입깃해파리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2016112200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○서해 출현 </a:t>
                      </a:r>
                      <a:r>
                        <a:rPr lang="en-US" altLang="ko-KR" sz="700" u="none" strike="noStrike">
                          <a:effectLst/>
                        </a:rPr>
                        <a:t>|  | ;</a:t>
                      </a:r>
                      <a:r>
                        <a:rPr lang="ko-KR" altLang="en-US" sz="700" u="none" strike="noStrike">
                          <a:effectLst/>
                        </a:rPr>
                        <a:t>저밀도 출현 해역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충남 태안 격렬비열도 연안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extLst>
                  <a:ext uri="{0D108BD9-81ED-4DB2-BD59-A6C34878D82A}">
                    <a16:rowId xmlns:a16="http://schemas.microsoft.com/office/drawing/2014/main" val="1981145832"/>
                  </a:ext>
                </a:extLst>
              </a:tr>
              <a:tr h="4852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보름달물해파리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20161111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2016112200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○남해 출현 </a:t>
                      </a:r>
                      <a:r>
                        <a:rPr lang="en-US" altLang="ko-KR" sz="700" u="none" strike="noStrike">
                          <a:effectLst/>
                        </a:rPr>
                        <a:t>|  </a:t>
                      </a:r>
                      <a:r>
                        <a:rPr lang="ko-KR" altLang="en-US" sz="700" u="none" strike="noStrike">
                          <a:effectLst/>
                        </a:rPr>
                        <a:t>일부해역 밀집 출현</a:t>
                      </a:r>
                      <a:r>
                        <a:rPr lang="en-US" altLang="ko-KR" sz="700" u="none" strike="noStrike">
                          <a:effectLst/>
                        </a:rPr>
                        <a:t>| ;</a:t>
                      </a:r>
                      <a:r>
                        <a:rPr lang="ko-KR" altLang="en-US" sz="700" u="none" strike="noStrike">
                          <a:effectLst/>
                        </a:rPr>
                        <a:t>경남 일부해역 밀집 출현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경남 창원 잠도 연안</a:t>
                      </a:r>
                      <a:r>
                        <a:rPr lang="en-US" altLang="ko-KR" sz="700" u="none" strike="noStrike">
                          <a:effectLst/>
                        </a:rPr>
                        <a:t>||  | ;</a:t>
                      </a:r>
                      <a:r>
                        <a:rPr lang="ko-KR" altLang="en-US" sz="700" u="none" strike="noStrike">
                          <a:effectLst/>
                        </a:rPr>
                        <a:t>저밀도 출현 해역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충남 격렬비열도 연안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경남 사량도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고성 연안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부산 광안리 연안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extLst>
                  <a:ext uri="{0D108BD9-81ED-4DB2-BD59-A6C34878D82A}">
                    <a16:rowId xmlns:a16="http://schemas.microsoft.com/office/drawing/2014/main" val="2835049195"/>
                  </a:ext>
                </a:extLst>
              </a:tr>
              <a:tr h="346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노무라입깃해파리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20161104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2016111000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○동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서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남해 출현 </a:t>
                      </a:r>
                      <a:r>
                        <a:rPr lang="en-US" altLang="ko-KR" sz="700" u="none" strike="noStrike">
                          <a:effectLst/>
                        </a:rPr>
                        <a:t>|  | ;</a:t>
                      </a:r>
                      <a:r>
                        <a:rPr lang="ko-KR" altLang="en-US" sz="700" u="none" strike="noStrike">
                          <a:effectLst/>
                        </a:rPr>
                        <a:t>저밀도 출현 해역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인천 소야도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백령도 연안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전남 소리도 연안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경북 영일만 연안 </a:t>
                      </a:r>
                      <a:r>
                        <a:rPr lang="en-US" altLang="ko-KR" sz="700" u="none" strike="noStrike">
                          <a:effectLst/>
                        </a:rPr>
                        <a:t>|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extLst>
                  <a:ext uri="{0D108BD9-81ED-4DB2-BD59-A6C34878D82A}">
                    <a16:rowId xmlns:a16="http://schemas.microsoft.com/office/drawing/2014/main" val="2749591602"/>
                  </a:ext>
                </a:extLst>
              </a:tr>
              <a:tr h="2774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보름달물해파리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20161104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2016111000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○남해 출현 </a:t>
                      </a:r>
                      <a:r>
                        <a:rPr lang="en-US" altLang="ko-KR" sz="700" u="none" strike="noStrike">
                          <a:effectLst/>
                        </a:rPr>
                        <a:t>| | ;</a:t>
                      </a:r>
                      <a:r>
                        <a:rPr lang="ko-KR" altLang="en-US" sz="700" u="none" strike="noStrike">
                          <a:effectLst/>
                        </a:rPr>
                        <a:t>저밀도 출현 해역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전남 고흥 득량만 연안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경남 잠도 연안</a:t>
                      </a:r>
                      <a:r>
                        <a:rPr lang="en-US" altLang="ko-KR" sz="700" u="none" strike="noStrike">
                          <a:effectLst/>
                        </a:rPr>
                        <a:t>|   - </a:t>
                      </a:r>
                      <a:r>
                        <a:rPr lang="ko-KR" altLang="en-US" sz="700" u="none" strike="noStrike">
                          <a:effectLst/>
                        </a:rPr>
                        <a:t>부산 눌차만 연안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extLst>
                  <a:ext uri="{0D108BD9-81ED-4DB2-BD59-A6C34878D82A}">
                    <a16:rowId xmlns:a16="http://schemas.microsoft.com/office/drawing/2014/main" val="959817263"/>
                  </a:ext>
                </a:extLst>
              </a:tr>
              <a:tr h="6238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노무라입깃해파리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20161103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20161028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2016110700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○동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서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남해 출현 </a:t>
                      </a:r>
                      <a:r>
                        <a:rPr lang="en-US" altLang="ko-KR" sz="700" u="none" strike="noStrike" dirty="0">
                          <a:effectLst/>
                        </a:rPr>
                        <a:t>|  | ;</a:t>
                      </a:r>
                      <a:r>
                        <a:rPr lang="ko-KR" altLang="en-US" sz="700" u="none" strike="noStrike" dirty="0">
                          <a:effectLst/>
                        </a:rPr>
                        <a:t>저밀도 출현 해역</a:t>
                      </a:r>
                      <a:r>
                        <a:rPr lang="en-US" altLang="ko-KR" sz="700" u="none" strike="noStrike" dirty="0">
                          <a:effectLst/>
                        </a:rPr>
                        <a:t>|   - </a:t>
                      </a:r>
                      <a:r>
                        <a:rPr lang="ko-KR" altLang="en-US" sz="700" u="none" strike="noStrike" dirty="0">
                          <a:effectLst/>
                        </a:rPr>
                        <a:t>충남 녹도 연안</a:t>
                      </a:r>
                      <a:r>
                        <a:rPr lang="en-US" altLang="ko-KR" sz="700" u="none" strike="noStrike" dirty="0">
                          <a:effectLst/>
                        </a:rPr>
                        <a:t>|   - </a:t>
                      </a:r>
                      <a:r>
                        <a:rPr lang="ko-KR" altLang="en-US" sz="700" u="none" strike="noStrike" dirty="0">
                          <a:effectLst/>
                        </a:rPr>
                        <a:t>전북 십이동파도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위도 연안</a:t>
                      </a:r>
                      <a:r>
                        <a:rPr lang="en-US" altLang="ko-KR" sz="700" u="none" strike="noStrike" dirty="0">
                          <a:effectLst/>
                        </a:rPr>
                        <a:t>|   - </a:t>
                      </a:r>
                      <a:r>
                        <a:rPr lang="ko-KR" altLang="en-US" sz="700" u="none" strike="noStrike" dirty="0">
                          <a:effectLst/>
                        </a:rPr>
                        <a:t>전남 대흑산도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소리도 연안 </a:t>
                      </a:r>
                      <a:r>
                        <a:rPr lang="en-US" altLang="ko-KR" sz="700" u="none" strike="noStrike" dirty="0">
                          <a:effectLst/>
                        </a:rPr>
                        <a:t>|   - </a:t>
                      </a:r>
                      <a:r>
                        <a:rPr lang="ko-KR" altLang="en-US" sz="700" u="none" strike="noStrike" dirty="0">
                          <a:effectLst/>
                        </a:rPr>
                        <a:t>부산 태종대 연안</a:t>
                      </a:r>
                      <a:r>
                        <a:rPr lang="en-US" altLang="ko-KR" sz="700" u="none" strike="noStrike" dirty="0">
                          <a:effectLst/>
                        </a:rPr>
                        <a:t>|   - </a:t>
                      </a:r>
                      <a:r>
                        <a:rPr lang="ko-KR" altLang="en-US" sz="700" u="none" strike="noStrike" dirty="0">
                          <a:effectLst/>
                        </a:rPr>
                        <a:t>경북 영일만 연안   </a:t>
                      </a:r>
                      <a:r>
                        <a:rPr lang="en-US" altLang="ko-KR" sz="700" u="none" strike="noStrike" dirty="0">
                          <a:effectLst/>
                        </a:rPr>
                        <a:t>|   - </a:t>
                      </a:r>
                      <a:r>
                        <a:rPr lang="ko-KR" altLang="en-US" sz="700" u="none" strike="noStrike" dirty="0">
                          <a:effectLst/>
                        </a:rPr>
                        <a:t>강원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강릉송정해변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묵호 연안</a:t>
                      </a:r>
                      <a:r>
                        <a:rPr lang="en-US" altLang="ko-KR" sz="700" u="none" strike="noStrike" dirty="0">
                          <a:effectLst/>
                        </a:rPr>
                        <a:t>|   - </a:t>
                      </a:r>
                      <a:r>
                        <a:rPr lang="ko-KR" altLang="en-US" sz="700" u="none" strike="noStrike" dirty="0">
                          <a:effectLst/>
                        </a:rPr>
                        <a:t>제주 우도 연안 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28" marR="2628" marT="356" marB="0" anchor="ctr"/>
                </a:tc>
                <a:extLst>
                  <a:ext uri="{0D108BD9-81ED-4DB2-BD59-A6C34878D82A}">
                    <a16:rowId xmlns:a16="http://schemas.microsoft.com/office/drawing/2014/main" val="232877567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409AA9-84B2-4DF3-8A83-99BB3E80A85D}"/>
              </a:ext>
            </a:extLst>
          </p:cNvPr>
          <p:cNvCxnSpPr>
            <a:cxnSpLocks/>
          </p:cNvCxnSpPr>
          <p:nvPr/>
        </p:nvCxnSpPr>
        <p:spPr>
          <a:xfrm>
            <a:off x="5986072" y="1345833"/>
            <a:ext cx="0" cy="5330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0" y="0"/>
            <a:ext cx="4410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46D608B-B85A-4FB7-871D-3CD267448D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7905" y="3778465"/>
          <a:ext cx="5123590" cy="97272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44043">
                  <a:extLst>
                    <a:ext uri="{9D8B030D-6E8A-4147-A177-3AD203B41FA5}">
                      <a16:colId xmlns:a16="http://schemas.microsoft.com/office/drawing/2014/main" val="425969774"/>
                    </a:ext>
                  </a:extLst>
                </a:gridCol>
                <a:gridCol w="344043">
                  <a:extLst>
                    <a:ext uri="{9D8B030D-6E8A-4147-A177-3AD203B41FA5}">
                      <a16:colId xmlns:a16="http://schemas.microsoft.com/office/drawing/2014/main" val="3986350721"/>
                    </a:ext>
                  </a:extLst>
                </a:gridCol>
                <a:gridCol w="344043">
                  <a:extLst>
                    <a:ext uri="{9D8B030D-6E8A-4147-A177-3AD203B41FA5}">
                      <a16:colId xmlns:a16="http://schemas.microsoft.com/office/drawing/2014/main" val="44624115"/>
                    </a:ext>
                  </a:extLst>
                </a:gridCol>
                <a:gridCol w="259355">
                  <a:extLst>
                    <a:ext uri="{9D8B030D-6E8A-4147-A177-3AD203B41FA5}">
                      <a16:colId xmlns:a16="http://schemas.microsoft.com/office/drawing/2014/main" val="2012889872"/>
                    </a:ext>
                  </a:extLst>
                </a:gridCol>
                <a:gridCol w="206425">
                  <a:extLst>
                    <a:ext uri="{9D8B030D-6E8A-4147-A177-3AD203B41FA5}">
                      <a16:colId xmlns:a16="http://schemas.microsoft.com/office/drawing/2014/main" val="2339974892"/>
                    </a:ext>
                  </a:extLst>
                </a:gridCol>
                <a:gridCol w="206425">
                  <a:extLst>
                    <a:ext uri="{9D8B030D-6E8A-4147-A177-3AD203B41FA5}">
                      <a16:colId xmlns:a16="http://schemas.microsoft.com/office/drawing/2014/main" val="3717378927"/>
                    </a:ext>
                  </a:extLst>
                </a:gridCol>
                <a:gridCol w="344043">
                  <a:extLst>
                    <a:ext uri="{9D8B030D-6E8A-4147-A177-3AD203B41FA5}">
                      <a16:colId xmlns:a16="http://schemas.microsoft.com/office/drawing/2014/main" val="3392098752"/>
                    </a:ext>
                  </a:extLst>
                </a:gridCol>
                <a:gridCol w="344043">
                  <a:extLst>
                    <a:ext uri="{9D8B030D-6E8A-4147-A177-3AD203B41FA5}">
                      <a16:colId xmlns:a16="http://schemas.microsoft.com/office/drawing/2014/main" val="3840130560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919022554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324172374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3790346459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748526567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1254622822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1895983196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1714919160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3710466468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3665953558"/>
                    </a:ext>
                  </a:extLst>
                </a:gridCol>
                <a:gridCol w="273117">
                  <a:extLst>
                    <a:ext uri="{9D8B030D-6E8A-4147-A177-3AD203B41FA5}">
                      <a16:colId xmlns:a16="http://schemas.microsoft.com/office/drawing/2014/main" val="2607420308"/>
                    </a:ext>
                  </a:extLst>
                </a:gridCol>
              </a:tblGrid>
              <a:tr h="2690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해역명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연안명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정점명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관측년도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관측월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관측일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Longitude [</a:t>
                      </a:r>
                      <a:r>
                        <a:rPr lang="en-U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degrees_east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Latitude [</a:t>
                      </a:r>
                      <a:r>
                        <a:rPr lang="en-U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degrees_north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수온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(℃)</a:t>
                      </a:r>
                      <a:endParaRPr lang="en-US" altLang="ko-KR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염분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psu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용존산소량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(㎎/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화학산소요구량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(㎎/L)</a:t>
                      </a:r>
                      <a:endParaRPr lang="en-US" altLang="ko-KR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691"/>
                  </a:ext>
                </a:extLst>
              </a:tr>
              <a:tr h="341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74738"/>
                  </a:ext>
                </a:extLst>
              </a:tr>
              <a:tr h="269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서해중부</a:t>
                      </a:r>
                      <a:r>
                        <a:rPr lang="en-US" altLang="ko-KR" sz="600" u="none" strike="noStrike">
                          <a:effectLst/>
                        </a:rPr>
                        <a:t>(Ⅶ)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가로림연안</a:t>
                      </a:r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가로림 </a:t>
                      </a:r>
                      <a:r>
                        <a:rPr lang="en-US" altLang="ko-KR" sz="600" u="none" strike="noStrike">
                          <a:effectLst/>
                        </a:rPr>
                        <a:t>01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2016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126.3111111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36.99305556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14.17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14.15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32.03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32.03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7.99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7.97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9.78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9.9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1.53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1.29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extLst>
                  <a:ext uri="{0D108BD9-81ED-4DB2-BD59-A6C34878D82A}">
                    <a16:rowId xmlns:a16="http://schemas.microsoft.com/office/drawing/2014/main" val="344061990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D1A9AA4-C62F-45F7-ADDD-E4DA53D685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7905" y="4727627"/>
          <a:ext cx="5123585" cy="90050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1000">
                  <a:extLst>
                    <a:ext uri="{9D8B030D-6E8A-4147-A177-3AD203B41FA5}">
                      <a16:colId xmlns:a16="http://schemas.microsoft.com/office/drawing/2014/main" val="2496645682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424807787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673853373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2653629039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3892418990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3594165602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3241555745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2455386192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44799175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997336487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2270763668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629554689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770275857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003131619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649451517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355206827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4080752228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2655974921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811426811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049806832"/>
                    </a:ext>
                  </a:extLst>
                </a:gridCol>
                <a:gridCol w="303585">
                  <a:extLst>
                    <a:ext uri="{9D8B030D-6E8A-4147-A177-3AD203B41FA5}">
                      <a16:colId xmlns:a16="http://schemas.microsoft.com/office/drawing/2014/main" val="586411685"/>
                    </a:ext>
                  </a:extLst>
                </a:gridCol>
              </a:tblGrid>
              <a:tr h="3460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암모니아성질소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(㎍/L)</a:t>
                      </a:r>
                      <a:endParaRPr lang="en-US" altLang="ko-KR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아질산성질소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</a:rPr>
                        <a:t>(㎍/L)</a:t>
                      </a:r>
                      <a:endParaRPr lang="en-US" altLang="ko-KR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질산성질소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용존무기질소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</a:rPr>
                        <a:t>(㎍/L)</a:t>
                      </a:r>
                      <a:endParaRPr lang="en-US" altLang="ko-KR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총질소</a:t>
                      </a:r>
                      <a:endParaRPr lang="en-US" altLang="ko-KR" sz="6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용존무기인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총인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규산규소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부유물질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</a:rPr>
                        <a:t>(㎎/</a:t>
                      </a:r>
                      <a:r>
                        <a:rPr 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클로로필</a:t>
                      </a:r>
                      <a:r>
                        <a:rPr 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a(㎍/L)</a:t>
                      </a:r>
                      <a:endParaRPr 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투명도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m)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89626"/>
                  </a:ext>
                </a:extLst>
              </a:tr>
              <a:tr h="269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63673"/>
                  </a:ext>
                </a:extLst>
              </a:tr>
              <a:tr h="2690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0.009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0.01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0.114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0.142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0.006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0.008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0.129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0.159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0.302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0.28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0.013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0.014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0.028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0.031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0.079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0.092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28.2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20.2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3.23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1.55</a:t>
                      </a:r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1.5</a:t>
                      </a:r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extLst>
                  <a:ext uri="{0D108BD9-81ED-4DB2-BD59-A6C34878D82A}">
                    <a16:rowId xmlns:a16="http://schemas.microsoft.com/office/drawing/2014/main" val="178653028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4C14FDD-F23A-46EB-8BDE-331C795620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7900" y="1033979"/>
          <a:ext cx="5123589" cy="12279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68661">
                  <a:extLst>
                    <a:ext uri="{9D8B030D-6E8A-4147-A177-3AD203B41FA5}">
                      <a16:colId xmlns:a16="http://schemas.microsoft.com/office/drawing/2014/main" val="1669563056"/>
                    </a:ext>
                  </a:extLst>
                </a:gridCol>
                <a:gridCol w="656891">
                  <a:extLst>
                    <a:ext uri="{9D8B030D-6E8A-4147-A177-3AD203B41FA5}">
                      <a16:colId xmlns:a16="http://schemas.microsoft.com/office/drawing/2014/main" val="1364111809"/>
                    </a:ext>
                  </a:extLst>
                </a:gridCol>
                <a:gridCol w="630079">
                  <a:extLst>
                    <a:ext uri="{9D8B030D-6E8A-4147-A177-3AD203B41FA5}">
                      <a16:colId xmlns:a16="http://schemas.microsoft.com/office/drawing/2014/main" val="3181310949"/>
                    </a:ext>
                  </a:extLst>
                </a:gridCol>
                <a:gridCol w="576455">
                  <a:extLst>
                    <a:ext uri="{9D8B030D-6E8A-4147-A177-3AD203B41FA5}">
                      <a16:colId xmlns:a16="http://schemas.microsoft.com/office/drawing/2014/main" val="1751403557"/>
                    </a:ext>
                  </a:extLst>
                </a:gridCol>
                <a:gridCol w="2391503">
                  <a:extLst>
                    <a:ext uri="{9D8B030D-6E8A-4147-A177-3AD203B41FA5}">
                      <a16:colId xmlns:a16="http://schemas.microsoft.com/office/drawing/2014/main" val="57223614"/>
                    </a:ext>
                  </a:extLst>
                </a:gridCol>
              </a:tblGrid>
              <a:tr h="1229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jellyFishName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newsPerEnd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newsPerSta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newsSeq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occurrenceSpot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14873"/>
                  </a:ext>
                </a:extLst>
              </a:tr>
              <a:tr h="2456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노무라입깃해파리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20161117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20161111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2016112200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○서해 출현 </a:t>
                      </a:r>
                      <a:r>
                        <a:rPr lang="en-US" altLang="ko-KR" sz="800" u="none" strike="noStrike" dirty="0">
                          <a:effectLst/>
                        </a:rPr>
                        <a:t>|  | ;</a:t>
                      </a:r>
                      <a:r>
                        <a:rPr lang="ko-KR" altLang="en-US" sz="800" u="none" strike="noStrike" dirty="0">
                          <a:effectLst/>
                        </a:rPr>
                        <a:t>저밀도 출현 해역</a:t>
                      </a:r>
                      <a:r>
                        <a:rPr lang="en-US" altLang="ko-KR" sz="800" u="none" strike="noStrike" dirty="0">
                          <a:effectLst/>
                        </a:rPr>
                        <a:t>|   - </a:t>
                      </a:r>
                      <a:r>
                        <a:rPr lang="ko-KR" altLang="en-US" sz="800" u="none" strike="noStrike" dirty="0">
                          <a:effectLst/>
                        </a:rPr>
                        <a:t>충남 태안 격렬비열도 연안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extLst>
                  <a:ext uri="{0D108BD9-81ED-4DB2-BD59-A6C34878D82A}">
                    <a16:rowId xmlns:a16="http://schemas.microsoft.com/office/drawing/2014/main" val="1981145832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보름달물해파리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20161117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20161111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2016112200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○남해 출현 </a:t>
                      </a:r>
                      <a:r>
                        <a:rPr lang="en-US" altLang="ko-KR" sz="800" u="none" strike="noStrike" dirty="0">
                          <a:effectLst/>
                        </a:rPr>
                        <a:t>|  </a:t>
                      </a:r>
                      <a:r>
                        <a:rPr lang="ko-KR" altLang="en-US" sz="800" u="none" strike="noStrike" dirty="0">
                          <a:effectLst/>
                        </a:rPr>
                        <a:t>일부해역 밀집 출현</a:t>
                      </a:r>
                      <a:r>
                        <a:rPr lang="en-US" altLang="ko-KR" sz="800" u="none" strike="noStrike" dirty="0">
                          <a:effectLst/>
                        </a:rPr>
                        <a:t>| ;</a:t>
                      </a:r>
                      <a:r>
                        <a:rPr lang="ko-KR" altLang="en-US" sz="800" u="none" strike="noStrike" dirty="0">
                          <a:effectLst/>
                        </a:rPr>
                        <a:t>경남 일부해역 밀집 출현</a:t>
                      </a:r>
                      <a:r>
                        <a:rPr lang="en-US" altLang="ko-KR" sz="800" u="none" strike="noStrike" dirty="0">
                          <a:effectLst/>
                        </a:rPr>
                        <a:t>|   - </a:t>
                      </a:r>
                      <a:r>
                        <a:rPr lang="ko-KR" altLang="en-US" sz="800" u="none" strike="noStrike" dirty="0">
                          <a:effectLst/>
                        </a:rPr>
                        <a:t>경남 창원 잠도 연안</a:t>
                      </a:r>
                      <a:r>
                        <a:rPr lang="en-US" altLang="ko-KR" sz="800" u="none" strike="noStrike" dirty="0">
                          <a:effectLst/>
                        </a:rPr>
                        <a:t>||  | ;</a:t>
                      </a:r>
                      <a:r>
                        <a:rPr lang="ko-KR" altLang="en-US" sz="800" u="none" strike="noStrike" dirty="0">
                          <a:effectLst/>
                        </a:rPr>
                        <a:t>저밀도 출현 해역</a:t>
                      </a:r>
                      <a:r>
                        <a:rPr lang="en-US" altLang="ko-KR" sz="800" u="none" strike="noStrike" dirty="0">
                          <a:effectLst/>
                        </a:rPr>
                        <a:t>|   - </a:t>
                      </a:r>
                      <a:r>
                        <a:rPr lang="ko-KR" altLang="en-US" sz="800" u="none" strike="noStrike" dirty="0">
                          <a:effectLst/>
                        </a:rPr>
                        <a:t>충남 격렬비열도 연안</a:t>
                      </a:r>
                      <a:r>
                        <a:rPr lang="en-US" altLang="ko-KR" sz="800" u="none" strike="noStrike" dirty="0">
                          <a:effectLst/>
                        </a:rPr>
                        <a:t>|   - </a:t>
                      </a:r>
                      <a:r>
                        <a:rPr lang="ko-KR" altLang="en-US" sz="800" u="none" strike="noStrike" dirty="0">
                          <a:effectLst/>
                        </a:rPr>
                        <a:t>경남 사량도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고성 연안</a:t>
                      </a:r>
                      <a:r>
                        <a:rPr lang="en-US" altLang="ko-KR" sz="800" u="none" strike="noStrike" dirty="0">
                          <a:effectLst/>
                        </a:rPr>
                        <a:t>|   - </a:t>
                      </a:r>
                      <a:r>
                        <a:rPr lang="ko-KR" altLang="en-US" sz="800" u="none" strike="noStrike" dirty="0">
                          <a:effectLst/>
                        </a:rPr>
                        <a:t>부산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광안리</a:t>
                      </a:r>
                      <a:r>
                        <a:rPr lang="ko-KR" altLang="en-US" sz="800" u="none" strike="noStrike" dirty="0">
                          <a:effectLst/>
                        </a:rPr>
                        <a:t> 연안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extLst>
                  <a:ext uri="{0D108BD9-81ED-4DB2-BD59-A6C34878D82A}">
                    <a16:rowId xmlns:a16="http://schemas.microsoft.com/office/drawing/2014/main" val="2835049195"/>
                  </a:ext>
                </a:extLst>
              </a:tr>
              <a:tr h="3683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노무라입깃해파리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20161110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20161104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2016111000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○동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서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남해 출현 </a:t>
                      </a:r>
                      <a:r>
                        <a:rPr lang="en-US" altLang="ko-KR" sz="800" u="none" strike="noStrike" dirty="0">
                          <a:effectLst/>
                        </a:rPr>
                        <a:t>|  | ;</a:t>
                      </a:r>
                      <a:r>
                        <a:rPr lang="ko-KR" altLang="en-US" sz="800" u="none" strike="noStrike" dirty="0">
                          <a:effectLst/>
                        </a:rPr>
                        <a:t>저밀도 출현 해역</a:t>
                      </a:r>
                      <a:r>
                        <a:rPr lang="en-US" altLang="ko-KR" sz="800" u="none" strike="noStrike" dirty="0">
                          <a:effectLst/>
                        </a:rPr>
                        <a:t>|   - </a:t>
                      </a:r>
                      <a:r>
                        <a:rPr lang="ko-KR" altLang="en-US" sz="800" u="none" strike="noStrike" dirty="0">
                          <a:effectLst/>
                        </a:rPr>
                        <a:t>인천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소야도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백령도 연안</a:t>
                      </a:r>
                      <a:r>
                        <a:rPr lang="en-US" altLang="ko-KR" sz="800" u="none" strike="noStrike" dirty="0">
                          <a:effectLst/>
                        </a:rPr>
                        <a:t>|   - </a:t>
                      </a:r>
                      <a:r>
                        <a:rPr lang="ko-KR" altLang="en-US" sz="800" u="none" strike="noStrike" dirty="0">
                          <a:effectLst/>
                        </a:rPr>
                        <a:t>전남 소리도 연안</a:t>
                      </a:r>
                      <a:r>
                        <a:rPr lang="en-US" altLang="ko-KR" sz="800" u="none" strike="noStrike" dirty="0">
                          <a:effectLst/>
                        </a:rPr>
                        <a:t>|   - </a:t>
                      </a:r>
                      <a:r>
                        <a:rPr lang="ko-KR" altLang="en-US" sz="800" u="none" strike="noStrike" dirty="0">
                          <a:effectLst/>
                        </a:rPr>
                        <a:t>경북 영일만 연안 </a:t>
                      </a:r>
                      <a:r>
                        <a:rPr lang="en-US" altLang="ko-KR" sz="800" u="none" strike="noStrike" dirty="0">
                          <a:effectLst/>
                        </a:rPr>
                        <a:t>|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51" marR="2351" marT="318" marB="0" anchor="ctr"/>
                </a:tc>
                <a:extLst>
                  <a:ext uri="{0D108BD9-81ED-4DB2-BD59-A6C34878D82A}">
                    <a16:rowId xmlns:a16="http://schemas.microsoft.com/office/drawing/2014/main" val="27495916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F48FAC-AE1D-45C5-A7E7-B27E76494D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4134" y="1031911"/>
          <a:ext cx="6007100" cy="1227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184989509"/>
                    </a:ext>
                  </a:extLst>
                </a:gridCol>
                <a:gridCol w="771022">
                  <a:extLst>
                    <a:ext uri="{9D8B030D-6E8A-4147-A177-3AD203B41FA5}">
                      <a16:colId xmlns:a16="http://schemas.microsoft.com/office/drawing/2014/main" val="2062677133"/>
                    </a:ext>
                  </a:extLst>
                </a:gridCol>
                <a:gridCol w="779489">
                  <a:extLst>
                    <a:ext uri="{9D8B030D-6E8A-4147-A177-3AD203B41FA5}">
                      <a16:colId xmlns:a16="http://schemas.microsoft.com/office/drawing/2014/main" val="1222599499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2562225243"/>
                    </a:ext>
                  </a:extLst>
                </a:gridCol>
                <a:gridCol w="1161251">
                  <a:extLst>
                    <a:ext uri="{9D8B030D-6E8A-4147-A177-3AD203B41FA5}">
                      <a16:colId xmlns:a16="http://schemas.microsoft.com/office/drawing/2014/main" val="9625884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5096957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71337337"/>
                    </a:ext>
                  </a:extLst>
                </a:gridCol>
              </a:tblGrid>
              <a:tr h="418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jellyFishName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newsPerSta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newsPerEnd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density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spot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longitude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latitude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14873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노무라입깃해파리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20141003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20141010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소량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인천 소청도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124.7141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37.77241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2991041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노무라입깃해파리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20141003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20141010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소량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인천 연평도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125.6549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37.6595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9178475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노무라입깃해파리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20141003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20141010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소량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격렬비열도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125.5262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36.62027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48468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FD7ED8-F942-4306-AA48-05529D2434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2884" y="4051657"/>
          <a:ext cx="13462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30877301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58552676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노무라입깃해파리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보름달물해파리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6878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94149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12080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47343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74C855-BCA8-4207-A557-665C676668BA}"/>
              </a:ext>
            </a:extLst>
          </p:cNvPr>
          <p:cNvSpPr/>
          <p:nvPr/>
        </p:nvSpPr>
        <p:spPr>
          <a:xfrm>
            <a:off x="5974134" y="2230322"/>
            <a:ext cx="6019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열</a:t>
            </a:r>
            <a:endParaRPr lang="en-US" altLang="ko-KR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(spot)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출몰지를 한 셀로 나누어 표시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</a:t>
            </a:r>
            <a:r>
              <a:rPr lang="en-US" altLang="ko-KR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</a:t>
            </a:r>
            <a:r>
              <a:rPr lang="en-US" altLang="ko-KR" sz="1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longitude/latitude</a:t>
            </a:r>
            <a:r>
              <a:rPr lang="en-US" altLang="ko-KR" sz="1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출몰지의 위도와 경도</a:t>
            </a:r>
            <a:endParaRPr lang="en-US" altLang="ko-KR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ECA2F-DAA3-452F-A51E-807008EFDA15}"/>
              </a:ext>
            </a:extLst>
          </p:cNvPr>
          <p:cNvSpPr/>
          <p:nvPr/>
        </p:nvSpPr>
        <p:spPr>
          <a:xfrm>
            <a:off x="227901" y="2230322"/>
            <a:ext cx="5348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출몰지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OccurenceSpot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각각 한 지역으로  나누어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구글맵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Map)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활용하여 각각의 지역의 위도와 경도를 저장하여 데이터 셋 구축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6B8DC-B3C3-44A9-8E45-030868D4FD24}"/>
              </a:ext>
            </a:extLst>
          </p:cNvPr>
          <p:cNvSpPr/>
          <p:nvPr/>
        </p:nvSpPr>
        <p:spPr>
          <a:xfrm>
            <a:off x="242890" y="5654339"/>
            <a:ext cx="5483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어장 환경 모니터링과 수정된 해파리 출몰 정보를 합쳐</a:t>
            </a:r>
            <a:endParaRPr lang="en-US" altLang="ko-KR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기간에 해파리가 출몰했다면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출몰하지 않음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1(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출몰함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변환하여 데이터 셋 구축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7047CA-E68B-43D8-AF41-C6E13380CCDF}"/>
              </a:ext>
            </a:extLst>
          </p:cNvPr>
          <p:cNvSpPr/>
          <p:nvPr/>
        </p:nvSpPr>
        <p:spPr>
          <a:xfrm>
            <a:off x="4260261" y="308792"/>
            <a:ext cx="63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방법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anaconda </a:t>
            </a:r>
            <a:r>
              <a:rPr lang="en-US" altLang="ko-KR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jupyter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notebook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0FD1B7-2D4B-4226-A869-CF4C6185ED1C}"/>
              </a:ext>
            </a:extLst>
          </p:cNvPr>
          <p:cNvCxnSpPr>
            <a:cxnSpLocks/>
          </p:cNvCxnSpPr>
          <p:nvPr/>
        </p:nvCxnSpPr>
        <p:spPr>
          <a:xfrm>
            <a:off x="272876" y="3438676"/>
            <a:ext cx="1161626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534E98-CFA9-48DB-854A-EBC4697305B5}"/>
              </a:ext>
            </a:extLst>
          </p:cNvPr>
          <p:cNvSpPr/>
          <p:nvPr/>
        </p:nvSpPr>
        <p:spPr>
          <a:xfrm>
            <a:off x="227900" y="683962"/>
            <a:ext cx="63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해파리 출몰 정보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(Open API)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AE6D06-001C-4572-B68F-FFCBE105D5B4}"/>
              </a:ext>
            </a:extLst>
          </p:cNvPr>
          <p:cNvSpPr/>
          <p:nvPr/>
        </p:nvSpPr>
        <p:spPr>
          <a:xfrm>
            <a:off x="227900" y="3451900"/>
            <a:ext cx="63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어장 환경 모니터링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96A1B4-F309-489C-8062-34D192FF378B}"/>
              </a:ext>
            </a:extLst>
          </p:cNvPr>
          <p:cNvSpPr/>
          <p:nvPr/>
        </p:nvSpPr>
        <p:spPr>
          <a:xfrm>
            <a:off x="5974134" y="5104884"/>
            <a:ext cx="6019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열</a:t>
            </a:r>
            <a:endParaRPr lang="en-US" altLang="ko-KR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노무라입깃해파리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출몰하지 않았다면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출몰했다면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보름달물해파리</a:t>
            </a:r>
            <a:r>
              <a:rPr lang="en-US" altLang="ko-KR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출몰하지 않았다면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출몰했다면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해파리는 주로 표층에 분포하므로 저층은 활용하지 않음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7A8B4A8-5A41-48A6-B615-218A41ABC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1206" y="4038390"/>
          <a:ext cx="2713585" cy="101910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1000">
                  <a:extLst>
                    <a:ext uri="{9D8B030D-6E8A-4147-A177-3AD203B41FA5}">
                      <a16:colId xmlns:a16="http://schemas.microsoft.com/office/drawing/2014/main" val="2270763668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629554689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770275857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003131619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649451517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355206827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4080752228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2655974921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811426811"/>
                    </a:ext>
                  </a:extLst>
                </a:gridCol>
                <a:gridCol w="241000">
                  <a:extLst>
                    <a:ext uri="{9D8B030D-6E8A-4147-A177-3AD203B41FA5}">
                      <a16:colId xmlns:a16="http://schemas.microsoft.com/office/drawing/2014/main" val="1049806832"/>
                    </a:ext>
                  </a:extLst>
                </a:gridCol>
                <a:gridCol w="303585">
                  <a:extLst>
                    <a:ext uri="{9D8B030D-6E8A-4147-A177-3AD203B41FA5}">
                      <a16:colId xmlns:a16="http://schemas.microsoft.com/office/drawing/2014/main" val="586411685"/>
                    </a:ext>
                  </a:extLst>
                </a:gridCol>
              </a:tblGrid>
              <a:tr h="4101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용존무기인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총인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규산규소</a:t>
                      </a:r>
                      <a:r>
                        <a:rPr lang="en-US" altLang="ko-KR" sz="700" u="none" strike="noStrike">
                          <a:solidFill>
                            <a:schemeClr val="bg1"/>
                          </a:solidFill>
                          <a:effectLst/>
                        </a:rPr>
                        <a:t>(㎍/</a:t>
                      </a:r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부유물질</a:t>
                      </a:r>
                      <a:r>
                        <a:rPr lang="en-US" altLang="ko-KR" sz="700" u="none" strike="noStrike">
                          <a:solidFill>
                            <a:schemeClr val="bg1"/>
                          </a:solidFill>
                          <a:effectLst/>
                        </a:rPr>
                        <a:t>(㎎/</a:t>
                      </a:r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L)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클로로필</a:t>
                      </a:r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a(㎍/L)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투명도</a:t>
                      </a:r>
                      <a:r>
                        <a:rPr lang="en-US" altLang="ko-K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090" marR="88090" marT="44045" marB="44045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89626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표층</a:t>
                      </a:r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저층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63673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0.013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0.014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0.028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0.031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0.079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0.092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28.2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20.2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3.23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1.55</a:t>
                      </a:r>
                      <a:endParaRPr lang="en-US" altLang="ko-K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</a:t>
                      </a:r>
                      <a:endParaRPr lang="en-US" altLang="ko-K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8" marR="2288" marT="1890" marB="0" anchor="ctr"/>
                </a:tc>
                <a:extLst>
                  <a:ext uri="{0D108BD9-81ED-4DB2-BD59-A6C34878D82A}">
                    <a16:rowId xmlns:a16="http://schemas.microsoft.com/office/drawing/2014/main" val="178653028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6B2B6-B5CE-4A16-A583-923F5C13D462}"/>
              </a:ext>
            </a:extLst>
          </p:cNvPr>
          <p:cNvSpPr/>
          <p:nvPr/>
        </p:nvSpPr>
        <p:spPr>
          <a:xfrm>
            <a:off x="6205404" y="4163221"/>
            <a:ext cx="711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4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F1ED48-6262-4C5A-9EFC-C9FCB047539D}"/>
              </a:ext>
            </a:extLst>
          </p:cNvPr>
          <p:cNvSpPr/>
          <p:nvPr/>
        </p:nvSpPr>
        <p:spPr>
          <a:xfrm>
            <a:off x="9876435" y="4163221"/>
            <a:ext cx="711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endParaRPr lang="en-US" altLang="ko-KR" sz="44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4C7715F-4E2A-4076-A614-2C8E36499259}"/>
              </a:ext>
            </a:extLst>
          </p:cNvPr>
          <p:cNvSpPr/>
          <p:nvPr/>
        </p:nvSpPr>
        <p:spPr>
          <a:xfrm>
            <a:off x="5411449" y="1482923"/>
            <a:ext cx="513465" cy="254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8F517B5-8ADD-4565-992C-8BEEE5C08004}"/>
              </a:ext>
            </a:extLst>
          </p:cNvPr>
          <p:cNvSpPr/>
          <p:nvPr/>
        </p:nvSpPr>
        <p:spPr>
          <a:xfrm>
            <a:off x="5411449" y="4411169"/>
            <a:ext cx="513465" cy="254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7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0" y="0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E41499-29A0-486E-BE93-9DC65143A5DD}"/>
              </a:ext>
            </a:extLst>
          </p:cNvPr>
          <p:cNvSpPr/>
          <p:nvPr/>
        </p:nvSpPr>
        <p:spPr>
          <a:xfrm>
            <a:off x="287866" y="707886"/>
            <a:ext cx="11616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sklearn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statmodels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모델 평가를 위해 데이터 셋의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30%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data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추출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4320F8-3A65-476F-9C66-183496D7E18A}"/>
              </a:ext>
            </a:extLst>
          </p:cNvPr>
          <p:cNvSpPr/>
          <p:nvPr/>
        </p:nvSpPr>
        <p:spPr>
          <a:xfrm>
            <a:off x="287866" y="1161167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모델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D4E69A-58E8-46A4-836D-5998AA377FA0}"/>
              </a:ext>
            </a:extLst>
          </p:cNvPr>
          <p:cNvCxnSpPr>
            <a:cxnSpLocks/>
          </p:cNvCxnSpPr>
          <p:nvPr/>
        </p:nvCxnSpPr>
        <p:spPr>
          <a:xfrm>
            <a:off x="5986072" y="1530499"/>
            <a:ext cx="0" cy="5145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B9760-2FC1-42FF-9BEC-AB71105C7ADF}"/>
              </a:ext>
            </a:extLst>
          </p:cNvPr>
          <p:cNvSpPr/>
          <p:nvPr/>
        </p:nvSpPr>
        <p:spPr>
          <a:xfrm>
            <a:off x="287866" y="1600438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로지스틱 회귀분석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Rogistic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Regression)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D47ADF-77FF-4687-8D47-0520DA3D9EC3}"/>
              </a:ext>
            </a:extLst>
          </p:cNvPr>
          <p:cNvSpPr/>
          <p:nvPr/>
        </p:nvSpPr>
        <p:spPr>
          <a:xfrm>
            <a:off x="6096000" y="1600438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ROC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곡선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(Receiver Operation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Characterisitic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Curve)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02228C-479D-420D-BA25-9CA4BFA0ABD3}"/>
              </a:ext>
            </a:extLst>
          </p:cNvPr>
          <p:cNvSpPr/>
          <p:nvPr/>
        </p:nvSpPr>
        <p:spPr>
          <a:xfrm>
            <a:off x="6292364" y="2123658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TPR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각각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축으로 놓은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C6859-89A6-453D-8D8F-8EC73FD14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" t="1274" r="502" b="1525"/>
          <a:stretch/>
        </p:blipFill>
        <p:spPr>
          <a:xfrm>
            <a:off x="6292364" y="2470041"/>
            <a:ext cx="3693160" cy="27127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C0BA77-9664-47B5-BF8F-929ED6C87BF9}"/>
              </a:ext>
            </a:extLst>
          </p:cNvPr>
          <p:cNvSpPr/>
          <p:nvPr/>
        </p:nvSpPr>
        <p:spPr>
          <a:xfrm>
            <a:off x="6205929" y="51827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TPR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True Positive Rate (=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민감도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true accept rate)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케이스에 대해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예측한 비율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 False Positive Rate (=1-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특이도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false accept rate)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케이스에 대해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잘못 예측한 비율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C22FA1-F581-4721-9A32-F670CC5B6B64}"/>
              </a:ext>
            </a:extLst>
          </p:cNvPr>
          <p:cNvSpPr/>
          <p:nvPr/>
        </p:nvSpPr>
        <p:spPr>
          <a:xfrm>
            <a:off x="153150" y="5182761"/>
            <a:ext cx="5722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로지스틱 회귀의 목적은 일반적인 회귀 분석의 목표와 동일하게 종속 변수와 독립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변수간의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관계를 구체적인 함수로 나타내어 향후 예측 모델에 사용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종속변수에 따라서 독립변수인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예측하는 분석모델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A7919E-4A51-4B78-B713-0261EAC48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" b="3018"/>
          <a:stretch/>
        </p:blipFill>
        <p:spPr>
          <a:xfrm>
            <a:off x="287866" y="2500632"/>
            <a:ext cx="3614451" cy="24035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ADCBF3-6CFF-49F9-A763-B28C3EAEB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30" y="3202072"/>
            <a:ext cx="1352550" cy="8191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112961-CB99-45F6-B814-D4D5C40E990C}"/>
              </a:ext>
            </a:extLst>
          </p:cNvPr>
          <p:cNvSpPr/>
          <p:nvPr/>
        </p:nvSpPr>
        <p:spPr>
          <a:xfrm>
            <a:off x="4009401" y="281057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수식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377D83-AB52-473C-A037-23A9CB66D1FD}"/>
              </a:ext>
            </a:extLst>
          </p:cNvPr>
          <p:cNvSpPr/>
          <p:nvPr/>
        </p:nvSpPr>
        <p:spPr>
          <a:xfrm>
            <a:off x="424913" y="213130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시그모이드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그래프</a:t>
            </a:r>
          </a:p>
        </p:txBody>
      </p:sp>
    </p:spTree>
    <p:extLst>
      <p:ext uri="{BB962C8B-B14F-4D97-AF65-F5344CB8AC3E}">
        <p14:creationId xmlns:p14="http://schemas.microsoft.com/office/powerpoint/2010/main" val="284190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0" y="0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D4E69A-58E8-46A4-836D-5998AA377FA0}"/>
              </a:ext>
            </a:extLst>
          </p:cNvPr>
          <p:cNvCxnSpPr>
            <a:cxnSpLocks/>
          </p:cNvCxnSpPr>
          <p:nvPr/>
        </p:nvCxnSpPr>
        <p:spPr>
          <a:xfrm>
            <a:off x="5986072" y="671049"/>
            <a:ext cx="0" cy="60052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B9760-2FC1-42FF-9BEC-AB71105C7ADF}"/>
              </a:ext>
            </a:extLst>
          </p:cNvPr>
          <p:cNvSpPr/>
          <p:nvPr/>
        </p:nvSpPr>
        <p:spPr>
          <a:xfrm>
            <a:off x="287866" y="671049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해양성분과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노무라입깃해파리의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로지스틱 회귀분석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D47ADF-77FF-4687-8D47-0520DA3D9EC3}"/>
              </a:ext>
            </a:extLst>
          </p:cNvPr>
          <p:cNvSpPr/>
          <p:nvPr/>
        </p:nvSpPr>
        <p:spPr>
          <a:xfrm>
            <a:off x="6096000" y="671049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해양성분과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보름달물해파리의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로지스틱 회귀분석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4098" name="Picture 2" descr="C:\Users\jeu04\AppData\Roaming\PolarisOffice\ETemp\13252_16999984\poclip1\04\image2.png">
            <a:extLst>
              <a:ext uri="{FF2B5EF4-FFF2-40B4-BE49-F238E27FC236}">
                <a16:creationId xmlns:a16="http://schemas.microsoft.com/office/drawing/2014/main" id="{C3BFC3AE-7DCC-465C-B754-29D13E021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6" y="1147529"/>
            <a:ext cx="4284134" cy="35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eu04\AppData\Roaming\PolarisOffice\ETemp\13252_16999984\poclip1\05\image3.png">
            <a:extLst>
              <a:ext uri="{FF2B5EF4-FFF2-40B4-BE49-F238E27FC236}">
                <a16:creationId xmlns:a16="http://schemas.microsoft.com/office/drawing/2014/main" id="{A308F86B-107D-4A94-9A2E-9AE13C9D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29" y="1147528"/>
            <a:ext cx="4317121" cy="35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7AB28D-5EB0-4FB8-9EC4-763DAE7CB2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866" y="5725711"/>
          <a:ext cx="55882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39">
                  <a:extLst>
                    <a:ext uri="{9D8B030D-6E8A-4147-A177-3AD203B41FA5}">
                      <a16:colId xmlns:a16="http://schemas.microsoft.com/office/drawing/2014/main" val="157946377"/>
                    </a:ext>
                  </a:extLst>
                </a:gridCol>
                <a:gridCol w="2794139">
                  <a:extLst>
                    <a:ext uri="{9D8B030D-6E8A-4147-A177-3AD203B41FA5}">
                      <a16:colId xmlns:a16="http://schemas.microsoft.com/office/drawing/2014/main" val="161678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출몰과 양의 관계인 해양 성분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출몰과 음의 관계인 해양 성분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37210" indent="-53721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HN3N(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암모니아성질소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</a:p>
                    <a:p>
                      <a:pPr marL="537210" indent="-53721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NH2N(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아질산성질소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</a:p>
                    <a:p>
                      <a:pPr marL="537210" indent="-53721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Tansparency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투명도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DIN(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용존무기질소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167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7D93030-6189-4455-A133-AAB5ABADAE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02681" y="5725711"/>
          <a:ext cx="558827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39">
                  <a:extLst>
                    <a:ext uri="{9D8B030D-6E8A-4147-A177-3AD203B41FA5}">
                      <a16:colId xmlns:a16="http://schemas.microsoft.com/office/drawing/2014/main" val="157946377"/>
                    </a:ext>
                  </a:extLst>
                </a:gridCol>
                <a:gridCol w="2794139">
                  <a:extLst>
                    <a:ext uri="{9D8B030D-6E8A-4147-A177-3AD203B41FA5}">
                      <a16:colId xmlns:a16="http://schemas.microsoft.com/office/drawing/2014/main" val="161678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출몰과 양의 관계인 해양 성분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출몰과 음의 관계인 해양 성분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37210" marR="0" lvl="0" indent="-53721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DO(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용존산소량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537210" marR="0" lvl="0" indent="-53721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SiO2(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규산규소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7210" indent="-53721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DIP(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용존무기인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167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5A3E4D-3801-416D-8EC4-874A6EDC5E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866" y="4748589"/>
          <a:ext cx="55882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273">
                  <a:extLst>
                    <a:ext uri="{9D8B030D-6E8A-4147-A177-3AD203B41FA5}">
                      <a16:colId xmlns:a16="http://schemas.microsoft.com/office/drawing/2014/main" val="206007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P-value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0.05</a:t>
                      </a:r>
                      <a:r>
                        <a:rPr lang="ko-KR" altLang="en-US" sz="1400" dirty="0"/>
                        <a:t>보다 작은 해양 성분 변수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출몰에 영향을 주는 변수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37210" indent="-53721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HN3N(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암모니아성질소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NH2N(</a:t>
                      </a:r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아질산성질소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DIN(</a:t>
                      </a:r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용존무기질소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</a:p>
                    <a:p>
                      <a:pPr marL="537210" indent="-53721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Tansparency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투명도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078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3FABA29-9524-4FAC-AECE-E92428F557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02686" y="4748589"/>
          <a:ext cx="55882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273">
                  <a:extLst>
                    <a:ext uri="{9D8B030D-6E8A-4147-A177-3AD203B41FA5}">
                      <a16:colId xmlns:a16="http://schemas.microsoft.com/office/drawing/2014/main" val="206007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P-value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0.05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보다 작은 해양 성분 변수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출몰에 영향을 주는 변수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37210" indent="-53721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DO(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용존산소량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), DIP(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용존무기인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), SiO2(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규산규소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0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8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0" y="0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16C277-5B44-42EA-82B1-D1863412E0FA}"/>
              </a:ext>
            </a:extLst>
          </p:cNvPr>
          <p:cNvCxnSpPr>
            <a:cxnSpLocks/>
          </p:cNvCxnSpPr>
          <p:nvPr/>
        </p:nvCxnSpPr>
        <p:spPr>
          <a:xfrm>
            <a:off x="5986072" y="671049"/>
            <a:ext cx="0" cy="60052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19832-0148-4E97-AC7F-E80C1F0041E5}"/>
              </a:ext>
            </a:extLst>
          </p:cNvPr>
          <p:cNvSpPr/>
          <p:nvPr/>
        </p:nvSpPr>
        <p:spPr>
          <a:xfrm>
            <a:off x="287866" y="671049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해양성분과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노무라입깃해파리의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로지스틱 회귀분석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8A2A9C-4AAC-4CBB-BB54-63E516581CC8}"/>
              </a:ext>
            </a:extLst>
          </p:cNvPr>
          <p:cNvSpPr/>
          <p:nvPr/>
        </p:nvSpPr>
        <p:spPr>
          <a:xfrm>
            <a:off x="6096000" y="671049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해양성분과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보름달물해파리의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로지스틱 회귀분석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6146" name="Picture 2" descr="C:\Users\jeu04\AppData\Roaming\PolarisOffice\ETemp\13252_16999984\poclip1\06\image4.png">
            <a:extLst>
              <a:ext uri="{FF2B5EF4-FFF2-40B4-BE49-F238E27FC236}">
                <a16:creationId xmlns:a16="http://schemas.microsoft.com/office/drawing/2014/main" id="{9D3F62C0-82CC-4572-80BA-79C8163A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5" y="1162829"/>
            <a:ext cx="4236125" cy="21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eu04\AppData\Roaming\PolarisOffice\ETemp\13252_16999984\poclip1\07\image5.png">
            <a:extLst>
              <a:ext uri="{FF2B5EF4-FFF2-40B4-BE49-F238E27FC236}">
                <a16:creationId xmlns:a16="http://schemas.microsoft.com/office/drawing/2014/main" id="{BDB6AFE2-69C4-4F4B-BAF0-D2F35D14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29" y="1167120"/>
            <a:ext cx="4516703" cy="214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eu04\AppData\Roaming\PolarisOffice\ETemp\13252_16999984\poclip1\09\image7.png">
            <a:extLst>
              <a:ext uri="{FF2B5EF4-FFF2-40B4-BE49-F238E27FC236}">
                <a16:creationId xmlns:a16="http://schemas.microsoft.com/office/drawing/2014/main" id="{34B05B6E-A557-4B50-B1FC-F63D0A358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29" y="5933624"/>
            <a:ext cx="37242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jeu04\AppData\Roaming\PolarisOffice\ETemp\13252_16999984\poclip1\12\imagea.png">
            <a:extLst>
              <a:ext uri="{FF2B5EF4-FFF2-40B4-BE49-F238E27FC236}">
                <a16:creationId xmlns:a16="http://schemas.microsoft.com/office/drawing/2014/main" id="{1D81AD1C-5EFB-48A8-9EEE-AC801387A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5" y="5933970"/>
            <a:ext cx="5478350" cy="5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343208-5FF4-40DB-AFE6-A0FDD3AA1C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865" y="3420606"/>
          <a:ext cx="5478346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0495">
                  <a:extLst>
                    <a:ext uri="{9D8B030D-6E8A-4147-A177-3AD203B41FA5}">
                      <a16:colId xmlns:a16="http://schemas.microsoft.com/office/drawing/2014/main" val="3773994728"/>
                    </a:ext>
                  </a:extLst>
                </a:gridCol>
                <a:gridCol w="3647851">
                  <a:extLst>
                    <a:ext uri="{9D8B030D-6E8A-4147-A177-3AD203B41FA5}">
                      <a16:colId xmlns:a16="http://schemas.microsoft.com/office/drawing/2014/main" val="79544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 성분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 성분 한 단위 </a:t>
                      </a:r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증가당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출몰할 확률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6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HN3N (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암모니아성질소</a:t>
                      </a: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exp(-28.5020),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감소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NH2N (</a:t>
                      </a:r>
                      <a:r>
                        <a:rPr lang="ko-KR" alt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아질산성질소</a:t>
                      </a: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exp(-28.5451),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 감소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err="1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Tansparency</a:t>
                      </a: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투명도</a:t>
                      </a: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exp(-0.3229),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 감소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9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DIN (</a:t>
                      </a:r>
                      <a:r>
                        <a:rPr lang="ko-KR" alt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용존무기질소</a:t>
                      </a: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exp(25.6581),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139050080979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 증가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474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9D8CED9-728F-4BA3-827B-285B48143016}"/>
              </a:ext>
            </a:extLst>
          </p:cNvPr>
          <p:cNvSpPr/>
          <p:nvPr/>
        </p:nvSpPr>
        <p:spPr>
          <a:xfrm>
            <a:off x="537414" y="5469025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휴먼명조"/>
              </a:rPr>
              <a:t>노무라입깃해파리</a:t>
            </a:r>
            <a:r>
              <a:rPr lang="ko-KR" altLang="en-US" dirty="0">
                <a:solidFill>
                  <a:srgbClr val="000000"/>
                </a:solidFill>
                <a:latin typeface="휴먼명조"/>
              </a:rPr>
              <a:t> 출현 확률을 구하는 </a:t>
            </a:r>
            <a:r>
              <a:rPr lang="ko-KR" altLang="en-US" dirty="0" err="1">
                <a:solidFill>
                  <a:srgbClr val="000000"/>
                </a:solidFill>
                <a:latin typeface="휴먼명조"/>
              </a:rPr>
              <a:t>함수식</a:t>
            </a:r>
            <a:r>
              <a:rPr lang="ko-KR" altLang="en-US" dirty="0"/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434D69-31E0-47EA-9A37-7D8FEE19634D}"/>
              </a:ext>
            </a:extLst>
          </p:cNvPr>
          <p:cNvSpPr/>
          <p:nvPr/>
        </p:nvSpPr>
        <p:spPr>
          <a:xfrm>
            <a:off x="6510442" y="5469025"/>
            <a:ext cx="47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휴먼명조"/>
              </a:rPr>
              <a:t>보름달물해파리</a:t>
            </a:r>
            <a:r>
              <a:rPr lang="ko-KR" altLang="en-US" dirty="0">
                <a:solidFill>
                  <a:srgbClr val="000000"/>
                </a:solidFill>
                <a:latin typeface="휴먼명조"/>
              </a:rPr>
              <a:t> 출현 확률을 구하는 </a:t>
            </a:r>
            <a:r>
              <a:rPr lang="ko-KR" altLang="en-US" dirty="0" err="1">
                <a:solidFill>
                  <a:srgbClr val="000000"/>
                </a:solidFill>
                <a:latin typeface="휴먼명조"/>
              </a:rPr>
              <a:t>함수식</a:t>
            </a:r>
            <a:r>
              <a:rPr lang="ko-KR" altLang="en-US" dirty="0"/>
              <a:t> 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476CFF-B04F-4B93-88A3-DAB6E041AA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05933" y="3420606"/>
          <a:ext cx="5478346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0495">
                  <a:extLst>
                    <a:ext uri="{9D8B030D-6E8A-4147-A177-3AD203B41FA5}">
                      <a16:colId xmlns:a16="http://schemas.microsoft.com/office/drawing/2014/main" val="3773994728"/>
                    </a:ext>
                  </a:extLst>
                </a:gridCol>
                <a:gridCol w="3647851">
                  <a:extLst>
                    <a:ext uri="{9D8B030D-6E8A-4147-A177-3AD203B41FA5}">
                      <a16:colId xmlns:a16="http://schemas.microsoft.com/office/drawing/2014/main" val="79544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 성분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 성분 한 단위 </a:t>
                      </a:r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증가당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출몰할 확률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6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DO (</a:t>
                      </a:r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용존산소량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exp(0.4437),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156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 증가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DIP (</a:t>
                      </a:r>
                      <a:r>
                        <a:rPr lang="ko-KR" alt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용존무기인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 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exp(-27.9823),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100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 감소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SiO2 (</a:t>
                      </a:r>
                      <a:r>
                        <a:rPr lang="ko-KR" alt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규산규소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exp(1.1440),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314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 증가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9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6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24699-CBA6-4E11-BD67-9DA3343FF66A}"/>
              </a:ext>
            </a:extLst>
          </p:cNvPr>
          <p:cNvSpPr txBox="1"/>
          <p:nvPr/>
        </p:nvSpPr>
        <p:spPr>
          <a:xfrm>
            <a:off x="0" y="0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  <a:endParaRPr lang="en-US" altLang="ko-KR" sz="40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D4E69A-58E8-46A4-836D-5998AA377FA0}"/>
              </a:ext>
            </a:extLst>
          </p:cNvPr>
          <p:cNvCxnSpPr>
            <a:cxnSpLocks/>
          </p:cNvCxnSpPr>
          <p:nvPr/>
        </p:nvCxnSpPr>
        <p:spPr>
          <a:xfrm>
            <a:off x="287866" y="3575391"/>
            <a:ext cx="1161626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B9760-2FC1-42FF-9BEC-AB71105C7ADF}"/>
              </a:ext>
            </a:extLst>
          </p:cNvPr>
          <p:cNvSpPr/>
          <p:nvPr/>
        </p:nvSpPr>
        <p:spPr>
          <a:xfrm>
            <a:off x="287866" y="671049"/>
            <a:ext cx="615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해양성분과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노무라입깃해파리의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로지스틱 회귀분석의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곡선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D47ADF-77FF-4687-8D47-0520DA3D9EC3}"/>
              </a:ext>
            </a:extLst>
          </p:cNvPr>
          <p:cNvSpPr/>
          <p:nvPr/>
        </p:nvSpPr>
        <p:spPr>
          <a:xfrm>
            <a:off x="247758" y="3590819"/>
            <a:ext cx="5808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해양성분과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보름달물해파리의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로지스틱 회귀분석의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곡선</a:t>
            </a:r>
          </a:p>
        </p:txBody>
      </p:sp>
      <p:pic>
        <p:nvPicPr>
          <p:cNvPr id="5122" name="Picture 2" descr="C:\Users\jeu04\AppData\Roaming\PolarisOffice\ETemp\13252_16999984\poclip1\08\image6.png">
            <a:extLst>
              <a:ext uri="{FF2B5EF4-FFF2-40B4-BE49-F238E27FC236}">
                <a16:creationId xmlns:a16="http://schemas.microsoft.com/office/drawing/2014/main" id="{6EDC7C02-C132-4824-8F24-5016A563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8" y="4013769"/>
            <a:ext cx="3639557" cy="261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eu04\AppData\Roaming\PolarisOffice\ETemp\13252_16999984\poclip1\10\image8.png">
            <a:extLst>
              <a:ext uri="{FF2B5EF4-FFF2-40B4-BE49-F238E27FC236}">
                <a16:creationId xmlns:a16="http://schemas.microsoft.com/office/drawing/2014/main" id="{C5E14094-9B9F-4053-822B-94E80131D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8" y="1040381"/>
            <a:ext cx="3639557" cy="249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7B945E-8562-41AA-9A3A-DBF854B6EC3C}"/>
              </a:ext>
            </a:extLst>
          </p:cNvPr>
          <p:cNvSpPr/>
          <p:nvPr/>
        </p:nvSpPr>
        <p:spPr>
          <a:xfrm>
            <a:off x="4095366" y="1040381"/>
            <a:ext cx="77247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암모니아성질소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(NH3N)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 투명도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(transparency)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노무라입깃해파리의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출몰 여부를 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옳바르게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구분해낼 확률이 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옳바르지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못하게 구분해낼 확률보다 크다는 점을 확인할 수 있다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아질산성질소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(NH2N)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 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용존무기질소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(DIN)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노무라입깃해파리의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출몰을 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옳바르게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예측하지 못한다는 것을 할 수 있다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위의 분석 모델에서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NH3N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 </a:t>
            </a:r>
            <a:r>
              <a:rPr lang="en-US" altLang="ko-KR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tansparency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 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노무라입깃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해파리를 출몰 여부를 파악하는데 유의미한 변수이다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498040-6308-4C68-B9CE-6FB707D798B5}"/>
              </a:ext>
            </a:extLst>
          </p:cNvPr>
          <p:cNvSpPr/>
          <p:nvPr/>
        </p:nvSpPr>
        <p:spPr>
          <a:xfrm>
            <a:off x="4095365" y="4013769"/>
            <a:ext cx="7724795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7210" indent="-53721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용존산소량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(DO),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용존무기인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(DIP), 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규산규소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(SiO2)</a:t>
            </a:r>
          </a:p>
          <a:p>
            <a:pPr marL="537210" indent="-53721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학습된 모델에서 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DO, DIP, SiO2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 </a:t>
            </a:r>
            <a:r>
              <a:rPr lang="ko-KR" altLang="en-US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보물달물해파리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출몰에 영향을 준다는 결과가 </a:t>
            </a: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37210" indent="-53721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나왔지만 옆의 그래프에서는 모델의 성능이 좋지 않다는 결과를 얻을 수 있었다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537210" indent="-53721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37210" indent="-53721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모델의 만들기 위해 더 많은 양의 데이터가 존재한다면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결과를 도출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37210" indent="-53721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 것으로 예상한다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21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1796</Words>
  <Application>Microsoft Office PowerPoint</Application>
  <PresentationFormat>와이드스크린</PresentationFormat>
  <Paragraphs>529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나눔바른고딕</vt:lpstr>
      <vt:lpstr>맑은 고딕</vt:lpstr>
      <vt:lpstr>휴먼명조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jeu0429@gmail.com</dc:creator>
  <cp:lastModifiedBy>김 예진</cp:lastModifiedBy>
  <cp:revision>26</cp:revision>
  <dcterms:created xsi:type="dcterms:W3CDTF">2018-06-25T06:27:57Z</dcterms:created>
  <dcterms:modified xsi:type="dcterms:W3CDTF">2018-06-27T10:21:48Z</dcterms:modified>
</cp:coreProperties>
</file>